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21"/>
  </p:notesMasterIdLst>
  <p:handoutMasterIdLst>
    <p:handoutMasterId r:id="rId22"/>
  </p:handoutMasterIdLst>
  <p:sldIdLst>
    <p:sldId id="341" r:id="rId2"/>
    <p:sldId id="347" r:id="rId3"/>
    <p:sldId id="381" r:id="rId4"/>
    <p:sldId id="376" r:id="rId5"/>
    <p:sldId id="380" r:id="rId6"/>
    <p:sldId id="360" r:id="rId7"/>
    <p:sldId id="374" r:id="rId8"/>
    <p:sldId id="375" r:id="rId9"/>
    <p:sldId id="370" r:id="rId10"/>
    <p:sldId id="384" r:id="rId11"/>
    <p:sldId id="383" r:id="rId12"/>
    <p:sldId id="373" r:id="rId13"/>
    <p:sldId id="379" r:id="rId14"/>
    <p:sldId id="369" r:id="rId15"/>
    <p:sldId id="378" r:id="rId16"/>
    <p:sldId id="385" r:id="rId17"/>
    <p:sldId id="382" r:id="rId18"/>
    <p:sldId id="377" r:id="rId19"/>
    <p:sldId id="371" r:id="rId20"/>
  </p:sldIdLst>
  <p:sldSz cx="9144000" cy="6858000" type="screen4x3"/>
  <p:notesSz cx="6805613" cy="99441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61F"/>
    <a:srgbClr val="D90120"/>
    <a:srgbClr val="000099"/>
    <a:srgbClr val="F3F9FA"/>
    <a:srgbClr val="E7F3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4296" autoAdjust="0"/>
    <p:restoredTop sz="94660"/>
  </p:normalViewPr>
  <p:slideViewPr>
    <p:cSldViewPr snapToGrid="0">
      <p:cViewPr varScale="1">
        <p:scale>
          <a:sx n="78" d="100"/>
          <a:sy n="78" d="100"/>
        </p:scale>
        <p:origin x="-65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6" d="100"/>
          <a:sy n="76" d="100"/>
        </p:scale>
        <p:origin x="-2208" y="-102"/>
      </p:cViewPr>
      <p:guideLst>
        <p:guide orient="horz" pos="3133"/>
        <p:guide pos="214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6967"/>
          </a:xfrm>
          <a:prstGeom prst="rect">
            <a:avLst/>
          </a:prstGeom>
        </p:spPr>
        <p:txBody>
          <a:bodyPr vert="horz" lIns="91440" tIns="45720" rIns="91440" bIns="45720" rtlCol="0"/>
          <a:lstStyle>
            <a:lvl1pPr algn="l">
              <a:defRPr sz="1200">
                <a:latin typeface="Arial" charset="0"/>
              </a:defRPr>
            </a:lvl1pPr>
          </a:lstStyle>
          <a:p>
            <a:pPr>
              <a:defRPr/>
            </a:pPr>
            <a:endParaRPr lang="en-GB"/>
          </a:p>
        </p:txBody>
      </p:sp>
      <p:sp>
        <p:nvSpPr>
          <p:cNvPr id="3" name="Date Placeholder 2"/>
          <p:cNvSpPr>
            <a:spLocks noGrp="1"/>
          </p:cNvSpPr>
          <p:nvPr>
            <p:ph type="dt" sz="quarter" idx="1"/>
          </p:nvPr>
        </p:nvSpPr>
        <p:spPr>
          <a:xfrm>
            <a:off x="3854928" y="0"/>
            <a:ext cx="2949099" cy="496967"/>
          </a:xfrm>
          <a:prstGeom prst="rect">
            <a:avLst/>
          </a:prstGeom>
        </p:spPr>
        <p:txBody>
          <a:bodyPr vert="horz" lIns="91440" tIns="45720" rIns="91440" bIns="45720" rtlCol="0"/>
          <a:lstStyle>
            <a:lvl1pPr algn="r">
              <a:defRPr sz="1200">
                <a:latin typeface="Arial" charset="0"/>
              </a:defRPr>
            </a:lvl1pPr>
          </a:lstStyle>
          <a:p>
            <a:pPr>
              <a:defRPr/>
            </a:pPr>
            <a:fld id="{28311B98-DF8A-4412-AE40-693192DB0B38}" type="datetimeFigureOut">
              <a:rPr lang="en-GB"/>
              <a:pPr>
                <a:defRPr/>
              </a:pPr>
              <a:t>25/09/2014</a:t>
            </a:fld>
            <a:endParaRPr lang="en-GB"/>
          </a:p>
        </p:txBody>
      </p:sp>
      <p:sp>
        <p:nvSpPr>
          <p:cNvPr id="4" name="Footer Placeholder 3"/>
          <p:cNvSpPr>
            <a:spLocks noGrp="1"/>
          </p:cNvSpPr>
          <p:nvPr>
            <p:ph type="ftr" sz="quarter" idx="2"/>
          </p:nvPr>
        </p:nvSpPr>
        <p:spPr>
          <a:xfrm>
            <a:off x="1" y="9445546"/>
            <a:ext cx="2949099" cy="496966"/>
          </a:xfrm>
          <a:prstGeom prst="rect">
            <a:avLst/>
          </a:prstGeom>
        </p:spPr>
        <p:txBody>
          <a:bodyPr vert="horz" lIns="91440" tIns="45720" rIns="91440" bIns="45720" rtlCol="0" anchor="b"/>
          <a:lstStyle>
            <a:lvl1pPr algn="l">
              <a:defRPr sz="1200">
                <a:latin typeface="Arial" charset="0"/>
              </a:defRPr>
            </a:lvl1pPr>
          </a:lstStyle>
          <a:p>
            <a:pPr>
              <a:defRPr/>
            </a:pPr>
            <a:endParaRPr lang="en-GB"/>
          </a:p>
        </p:txBody>
      </p:sp>
      <p:sp>
        <p:nvSpPr>
          <p:cNvPr id="5" name="Slide Number Placeholder 4"/>
          <p:cNvSpPr>
            <a:spLocks noGrp="1"/>
          </p:cNvSpPr>
          <p:nvPr>
            <p:ph type="sldNum" sz="quarter" idx="3"/>
          </p:nvPr>
        </p:nvSpPr>
        <p:spPr>
          <a:xfrm>
            <a:off x="3854928" y="9445546"/>
            <a:ext cx="2949099" cy="496966"/>
          </a:xfrm>
          <a:prstGeom prst="rect">
            <a:avLst/>
          </a:prstGeom>
        </p:spPr>
        <p:txBody>
          <a:bodyPr vert="horz" lIns="91440" tIns="45720" rIns="91440" bIns="45720" rtlCol="0" anchor="b"/>
          <a:lstStyle>
            <a:lvl1pPr algn="r">
              <a:defRPr sz="1200">
                <a:latin typeface="Arial" charset="0"/>
              </a:defRPr>
            </a:lvl1pPr>
          </a:lstStyle>
          <a:p>
            <a:pPr>
              <a:defRPr/>
            </a:pPr>
            <a:fld id="{38F9375F-C097-448B-84E6-D2756E58C9C5}" type="slidenum">
              <a:rPr lang="en-GB"/>
              <a:pPr>
                <a:defRPr/>
              </a:pPr>
              <a:t>‹#›</a:t>
            </a:fld>
            <a:endParaRPr lang="en-GB"/>
          </a:p>
        </p:txBody>
      </p:sp>
    </p:spTree>
    <p:extLst>
      <p:ext uri="{BB962C8B-B14F-4D97-AF65-F5344CB8AC3E}">
        <p14:creationId xmlns:p14="http://schemas.microsoft.com/office/powerpoint/2010/main" val="4045005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6967"/>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54928" y="0"/>
            <a:ext cx="2949099" cy="496967"/>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CEC1BEA-434C-40D4-A107-E1F7637CC260}" type="datetimeFigureOut">
              <a:rPr lang="en-US"/>
              <a:pPr>
                <a:defRPr/>
              </a:pPr>
              <a:t>9/25/2014</a:t>
            </a:fld>
            <a:endParaRPr lang="en-US"/>
          </a:p>
        </p:txBody>
      </p:sp>
      <p:sp>
        <p:nvSpPr>
          <p:cNvPr id="4" name="Slide Image Placeholder 3"/>
          <p:cNvSpPr>
            <a:spLocks noGrp="1" noRot="1" noChangeAspect="1"/>
          </p:cNvSpPr>
          <p:nvPr>
            <p:ph type="sldImg" idx="2"/>
          </p:nvPr>
        </p:nvSpPr>
        <p:spPr>
          <a:xfrm>
            <a:off x="919163" y="746125"/>
            <a:ext cx="4967287" cy="3727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0562" y="4723567"/>
            <a:ext cx="5444490" cy="447428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9445546"/>
            <a:ext cx="2949099" cy="496966"/>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54928" y="9445546"/>
            <a:ext cx="2949099" cy="496966"/>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6C35B80-7388-4AD7-98D5-9385CC20551E}" type="slidenum">
              <a:rPr lang="en-US"/>
              <a:pPr>
                <a:defRPr/>
              </a:pPr>
              <a:t>‹#›</a:t>
            </a:fld>
            <a:endParaRPr lang="en-US"/>
          </a:p>
        </p:txBody>
      </p:sp>
    </p:spTree>
    <p:extLst>
      <p:ext uri="{BB962C8B-B14F-4D97-AF65-F5344CB8AC3E}">
        <p14:creationId xmlns:p14="http://schemas.microsoft.com/office/powerpoint/2010/main" val="13378625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D9A7F340-0845-442D-8F5D-C6349760CA1B}"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6C35B80-7388-4AD7-98D5-9385CC20551E}" type="slidenum">
              <a:rPr lang="en-US" smtClean="0"/>
              <a:pPr>
                <a:defRPr/>
              </a:pPr>
              <a:t>2</a:t>
            </a:fld>
            <a:endParaRPr lang="en-US"/>
          </a:p>
        </p:txBody>
      </p:sp>
    </p:spTree>
    <p:extLst>
      <p:ext uri="{BB962C8B-B14F-4D97-AF65-F5344CB8AC3E}">
        <p14:creationId xmlns:p14="http://schemas.microsoft.com/office/powerpoint/2010/main" val="82022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6C35B80-7388-4AD7-98D5-9385CC20551E}" type="slidenum">
              <a:rPr lang="en-US" smtClean="0"/>
              <a:pPr>
                <a:defRPr/>
              </a:pPr>
              <a:t>3</a:t>
            </a:fld>
            <a:endParaRPr lang="en-US"/>
          </a:p>
        </p:txBody>
      </p:sp>
    </p:spTree>
    <p:extLst>
      <p:ext uri="{BB962C8B-B14F-4D97-AF65-F5344CB8AC3E}">
        <p14:creationId xmlns:p14="http://schemas.microsoft.com/office/powerpoint/2010/main" val="820221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10" descr="SCI_PPT_templ"/>
          <p:cNvPicPr>
            <a:picLocks noChangeAspect="1" noChangeArrowheads="1"/>
          </p:cNvPicPr>
          <p:nvPr userDrawn="1"/>
        </p:nvPicPr>
        <p:blipFill>
          <a:blip r:embed="rId2" cstate="print"/>
          <a:srcRect/>
          <a:stretch>
            <a:fillRect/>
          </a:stretch>
        </p:blipFill>
        <p:spPr bwMode="auto">
          <a:xfrm>
            <a:off x="0" y="0"/>
            <a:ext cx="9145588" cy="1846263"/>
          </a:xfrm>
          <a:prstGeom prst="rect">
            <a:avLst/>
          </a:prstGeom>
          <a:noFill/>
          <a:ln w="9525">
            <a:noFill/>
            <a:miter lim="800000"/>
            <a:headEnd/>
            <a:tailEnd/>
          </a:ln>
        </p:spPr>
      </p:pic>
      <p:sp>
        <p:nvSpPr>
          <p:cNvPr id="3" name="Slide Number Placeholder 6"/>
          <p:cNvSpPr txBox="1">
            <a:spLocks noGrp="1"/>
          </p:cNvSpPr>
          <p:nvPr userDrawn="1"/>
        </p:nvSpPr>
        <p:spPr>
          <a:xfrm>
            <a:off x="3635375" y="6308725"/>
            <a:ext cx="2133600" cy="365125"/>
          </a:xfrm>
          <a:prstGeom prst="rect">
            <a:avLst/>
          </a:prstGeom>
          <a:noFill/>
        </p:spPr>
        <p:txBody>
          <a:bodyPr anchor="ctr"/>
          <a:lstStyle/>
          <a:p>
            <a:pPr algn="ctr">
              <a:defRPr/>
            </a:pPr>
            <a:fld id="{D3C70E51-0AB1-4B91-AA67-371B3F70ED6E}" type="slidenum">
              <a:rPr lang="en-US" sz="1200">
                <a:solidFill>
                  <a:srgbClr val="898989"/>
                </a:solidFill>
                <a:latin typeface="Calibri" pitchFamily="34" charset="0"/>
              </a:rPr>
              <a:pPr algn="ctr">
                <a:defRPr/>
              </a:pPr>
              <a:t>‹#›</a:t>
            </a:fld>
            <a:endParaRPr lang="en-US" sz="1200">
              <a:solidFill>
                <a:srgbClr val="898989"/>
              </a:solidFill>
              <a:latin typeface="Calibri"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5" name="Rectangle 4"/>
          <p:cNvSpPr/>
          <p:nvPr userDrawn="1"/>
        </p:nvSpPr>
        <p:spPr>
          <a:xfrm>
            <a:off x="7019925" y="6237288"/>
            <a:ext cx="2016125" cy="504825"/>
          </a:xfrm>
          <a:prstGeom prst="rect">
            <a:avLst/>
          </a:prstGeom>
          <a:solidFill>
            <a:srgbClr val="F3F9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Table Placeholder 2"/>
          <p:cNvSpPr>
            <a:spLocks noGrp="1"/>
          </p:cNvSpPr>
          <p:nvPr>
            <p:ph type="tbl" idx="1"/>
          </p:nvPr>
        </p:nvSpPr>
        <p:spPr>
          <a:xfrm>
            <a:off x="468313" y="908050"/>
            <a:ext cx="8229600" cy="5000625"/>
          </a:xfrm>
        </p:spPr>
        <p:txBody>
          <a:bodyPr/>
          <a:lstStyle/>
          <a:p>
            <a:pPr lvl="0"/>
            <a:endParaRPr lang="en-GB" noProof="0"/>
          </a:p>
        </p:txBody>
      </p:sp>
      <p:sp>
        <p:nvSpPr>
          <p:cNvPr id="4" name="Title 3"/>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836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68313" y="908050"/>
            <a:ext cx="8229600"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0" descr="logo_ral"/>
          <p:cNvPicPr>
            <a:picLocks noChangeAspect="1" noChangeArrowheads="1"/>
          </p:cNvPicPr>
          <p:nvPr/>
        </p:nvPicPr>
        <p:blipFill>
          <a:blip r:embed="rId15" cstate="print"/>
          <a:srcRect/>
          <a:stretch>
            <a:fillRect/>
          </a:stretch>
        </p:blipFill>
        <p:spPr bwMode="auto">
          <a:xfrm>
            <a:off x="323850" y="6165850"/>
            <a:ext cx="2663825" cy="481013"/>
          </a:xfrm>
          <a:prstGeom prst="rect">
            <a:avLst/>
          </a:prstGeom>
          <a:noFill/>
          <a:ln w="9525">
            <a:noFill/>
            <a:miter lim="800000"/>
            <a:headEnd/>
            <a:tailEnd/>
          </a:ln>
        </p:spPr>
      </p:pic>
      <p:sp>
        <p:nvSpPr>
          <p:cNvPr id="7" name="Slide Number Placeholder 6"/>
          <p:cNvSpPr txBox="1">
            <a:spLocks noGrp="1"/>
          </p:cNvSpPr>
          <p:nvPr/>
        </p:nvSpPr>
        <p:spPr>
          <a:xfrm>
            <a:off x="3635375" y="6308725"/>
            <a:ext cx="2133600" cy="365125"/>
          </a:xfrm>
          <a:prstGeom prst="rect">
            <a:avLst/>
          </a:prstGeom>
          <a:noFill/>
        </p:spPr>
        <p:txBody>
          <a:bodyPr anchor="ctr"/>
          <a:lstStyle/>
          <a:p>
            <a:pPr algn="ctr">
              <a:defRPr/>
            </a:pPr>
            <a:fld id="{07A371DB-FEE2-42DC-BE69-94BDDDA3371D}" type="slidenum">
              <a:rPr lang="en-US" sz="1200">
                <a:solidFill>
                  <a:srgbClr val="898989"/>
                </a:solidFill>
                <a:latin typeface="Calibri" pitchFamily="34" charset="0"/>
              </a:rPr>
              <a:pPr algn="ctr">
                <a:defRPr/>
              </a:pPr>
              <a:t>‹#›</a:t>
            </a:fld>
            <a:endParaRPr lang="en-US" sz="1200">
              <a:solidFill>
                <a:srgbClr val="898989"/>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Lst>
  <p:timing>
    <p:tnLst>
      <p:par>
        <p:cTn id="1" dur="indefinite" restart="never" nodeType="tmRoot"/>
      </p:par>
    </p:tnLst>
  </p:timing>
  <p:txStyles>
    <p:titleStyle>
      <a:lvl1pPr algn="ctr" rtl="0" eaLnBrk="0" fontAlgn="base" hangingPunct="0">
        <a:spcBef>
          <a:spcPct val="0"/>
        </a:spcBef>
        <a:spcAft>
          <a:spcPct val="0"/>
        </a:spcAft>
        <a:defRPr sz="2400" kern="12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Calibri" pitchFamily="34" charset="0"/>
        </a:defRPr>
      </a:lvl2pPr>
      <a:lvl3pPr algn="ctr" rtl="0" eaLnBrk="0" fontAlgn="base" hangingPunct="0">
        <a:spcBef>
          <a:spcPct val="0"/>
        </a:spcBef>
        <a:spcAft>
          <a:spcPct val="0"/>
        </a:spcAft>
        <a:defRPr sz="2400">
          <a:solidFill>
            <a:schemeClr val="tx1"/>
          </a:solidFill>
          <a:latin typeface="Calibri" pitchFamily="34" charset="0"/>
        </a:defRPr>
      </a:lvl3pPr>
      <a:lvl4pPr algn="ctr" rtl="0" eaLnBrk="0" fontAlgn="base" hangingPunct="0">
        <a:spcBef>
          <a:spcPct val="0"/>
        </a:spcBef>
        <a:spcAft>
          <a:spcPct val="0"/>
        </a:spcAft>
        <a:defRPr sz="2400">
          <a:solidFill>
            <a:schemeClr val="tx1"/>
          </a:solidFill>
          <a:latin typeface="Calibri" pitchFamily="34" charset="0"/>
        </a:defRPr>
      </a:lvl4pPr>
      <a:lvl5pPr algn="ctr" rtl="0" eaLnBrk="0" fontAlgn="base" hangingPunct="0">
        <a:spcBef>
          <a:spcPct val="0"/>
        </a:spcBef>
        <a:spcAft>
          <a:spcPct val="0"/>
        </a:spcAft>
        <a:defRPr sz="2400">
          <a:solidFill>
            <a:schemeClr val="tx1"/>
          </a:solidFill>
          <a:latin typeface="Calibri" pitchFamily="34" charset="0"/>
        </a:defRPr>
      </a:lvl5pPr>
      <a:lvl6pPr marL="457200" algn="ctr" rtl="0" fontAlgn="base">
        <a:spcBef>
          <a:spcPct val="0"/>
        </a:spcBef>
        <a:spcAft>
          <a:spcPct val="0"/>
        </a:spcAft>
        <a:defRPr sz="2400">
          <a:solidFill>
            <a:schemeClr val="tx1"/>
          </a:solidFill>
          <a:latin typeface="Calibri" pitchFamily="34" charset="0"/>
        </a:defRPr>
      </a:lvl6pPr>
      <a:lvl7pPr marL="914400" algn="ctr" rtl="0" fontAlgn="base">
        <a:spcBef>
          <a:spcPct val="0"/>
        </a:spcBef>
        <a:spcAft>
          <a:spcPct val="0"/>
        </a:spcAft>
        <a:defRPr sz="2400">
          <a:solidFill>
            <a:schemeClr val="tx1"/>
          </a:solidFill>
          <a:latin typeface="Calibri" pitchFamily="34" charset="0"/>
        </a:defRPr>
      </a:lvl7pPr>
      <a:lvl8pPr marL="1371600" algn="ctr" rtl="0" fontAlgn="base">
        <a:spcBef>
          <a:spcPct val="0"/>
        </a:spcBef>
        <a:spcAft>
          <a:spcPct val="0"/>
        </a:spcAft>
        <a:defRPr sz="2400">
          <a:solidFill>
            <a:schemeClr val="tx1"/>
          </a:solidFill>
          <a:latin typeface="Calibri" pitchFamily="34" charset="0"/>
        </a:defRPr>
      </a:lvl8pPr>
      <a:lvl9pPr marL="1828800" algn="ctr" rtl="0" fontAlgn="base">
        <a:spcBef>
          <a:spcPct val="0"/>
        </a:spcBef>
        <a:spcAft>
          <a:spcPct val="0"/>
        </a:spcAft>
        <a:defRPr sz="2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0" y="1952650"/>
            <a:ext cx="9151987" cy="4293483"/>
          </a:xfrm>
          <a:prstGeom prst="rect">
            <a:avLst/>
          </a:prstGeom>
          <a:noFill/>
          <a:ln w="9525">
            <a:noFill/>
            <a:miter lim="800000"/>
            <a:headEnd/>
            <a:tailEnd/>
          </a:ln>
        </p:spPr>
        <p:txBody>
          <a:bodyPr wrap="square">
            <a:spAutoFit/>
          </a:bodyPr>
          <a:lstStyle/>
          <a:p>
            <a:pPr algn="ctr"/>
            <a:r>
              <a:rPr lang="en-GB" sz="2400" b="1" i="1" dirty="0" smtClean="0">
                <a:latin typeface="Calibri" pitchFamily="34" charset="0"/>
              </a:rPr>
              <a:t>Future Target Concepts for LBNE</a:t>
            </a:r>
            <a:r>
              <a:rPr lang="en-GB" sz="3200" b="1" dirty="0" smtClean="0">
                <a:latin typeface="Calibri" pitchFamily="34" charset="0"/>
              </a:rPr>
              <a:t/>
            </a:r>
            <a:br>
              <a:rPr lang="en-GB" sz="3200" b="1" dirty="0" smtClean="0">
                <a:latin typeface="Calibri" pitchFamily="34" charset="0"/>
              </a:rPr>
            </a:br>
            <a:endParaRPr lang="en-US" sz="1600" dirty="0" smtClean="0">
              <a:latin typeface="Calibri" pitchFamily="34" charset="0"/>
            </a:endParaRPr>
          </a:p>
          <a:p>
            <a:pPr algn="ctr"/>
            <a:r>
              <a:rPr lang="en-US" sz="1600" dirty="0" smtClean="0">
                <a:latin typeface="Calibri" pitchFamily="34" charset="0"/>
              </a:rPr>
              <a:t>Presented by Tristan Davenne</a:t>
            </a:r>
          </a:p>
          <a:p>
            <a:pPr algn="ctr"/>
            <a:endParaRPr lang="en-US" sz="1600" dirty="0" smtClean="0">
              <a:latin typeface="Calibri" pitchFamily="34" charset="0"/>
            </a:endParaRPr>
          </a:p>
          <a:p>
            <a:pPr algn="ctr"/>
            <a:r>
              <a:rPr lang="en-US" sz="1600" dirty="0" smtClean="0">
                <a:latin typeface="Calibri" pitchFamily="34" charset="0"/>
              </a:rPr>
              <a:t>Work by: </a:t>
            </a:r>
          </a:p>
          <a:p>
            <a:pPr algn="ctr"/>
            <a:r>
              <a:rPr lang="en-US" sz="1600" dirty="0" smtClean="0">
                <a:latin typeface="Calibri" pitchFamily="34" charset="0"/>
              </a:rPr>
              <a:t>Chris </a:t>
            </a:r>
            <a:r>
              <a:rPr lang="en-US" sz="1600" dirty="0" err="1">
                <a:latin typeface="Calibri" pitchFamily="34" charset="0"/>
              </a:rPr>
              <a:t>Densham</a:t>
            </a:r>
            <a:r>
              <a:rPr lang="en-US" sz="1600" dirty="0">
                <a:latin typeface="Calibri" pitchFamily="34" charset="0"/>
              </a:rPr>
              <a:t>, Otto </a:t>
            </a:r>
            <a:r>
              <a:rPr lang="en-US" sz="1600" dirty="0" err="1">
                <a:latin typeface="Calibri" pitchFamily="34" charset="0"/>
              </a:rPr>
              <a:t>Caretta</a:t>
            </a:r>
            <a:r>
              <a:rPr lang="en-US" sz="1600" dirty="0">
                <a:latin typeface="Calibri" pitchFamily="34" charset="0"/>
              </a:rPr>
              <a:t>, Tristan </a:t>
            </a:r>
            <a:r>
              <a:rPr lang="en-US" sz="1600" dirty="0" err="1">
                <a:latin typeface="Calibri" pitchFamily="34" charset="0"/>
              </a:rPr>
              <a:t>Davenne</a:t>
            </a:r>
            <a:r>
              <a:rPr lang="en-US" sz="1600" dirty="0">
                <a:latin typeface="Calibri" pitchFamily="34" charset="0"/>
              </a:rPr>
              <a:t>, Mike </a:t>
            </a:r>
            <a:r>
              <a:rPr lang="en-US" sz="1600" dirty="0" err="1">
                <a:latin typeface="Calibri" pitchFamily="34" charset="0"/>
              </a:rPr>
              <a:t>Fitton</a:t>
            </a:r>
            <a:r>
              <a:rPr lang="en-US" sz="1600" dirty="0">
                <a:latin typeface="Calibri" pitchFamily="34" charset="0"/>
              </a:rPr>
              <a:t>, Peter </a:t>
            </a:r>
            <a:r>
              <a:rPr lang="en-US" sz="1600" dirty="0" err="1">
                <a:latin typeface="Calibri" pitchFamily="34" charset="0"/>
              </a:rPr>
              <a:t>Loveridge</a:t>
            </a:r>
            <a:r>
              <a:rPr lang="en-US" sz="1600" dirty="0">
                <a:latin typeface="Calibri" pitchFamily="34" charset="0"/>
              </a:rPr>
              <a:t> and Geoff Burton</a:t>
            </a:r>
          </a:p>
          <a:p>
            <a:pPr algn="ctr"/>
            <a:r>
              <a:rPr lang="en-US" sz="1600" dirty="0" smtClean="0">
                <a:latin typeface="Calibri" pitchFamily="34" charset="0"/>
              </a:rPr>
              <a:t>High Power Targets Group</a:t>
            </a:r>
          </a:p>
          <a:p>
            <a:pPr algn="ctr"/>
            <a:r>
              <a:rPr lang="en-US" sz="1600" dirty="0">
                <a:latin typeface="Calibri" pitchFamily="34" charset="0"/>
              </a:rPr>
              <a:t>Rutherford Appleton </a:t>
            </a:r>
            <a:r>
              <a:rPr lang="en-US" sz="1600" dirty="0" smtClean="0">
                <a:latin typeface="Calibri" pitchFamily="34" charset="0"/>
              </a:rPr>
              <a:t>Laboratory</a:t>
            </a:r>
          </a:p>
          <a:p>
            <a:pPr algn="ctr"/>
            <a:endParaRPr lang="en-US" sz="1600" dirty="0" smtClean="0">
              <a:latin typeface="Calibri" pitchFamily="34" charset="0"/>
            </a:endParaRPr>
          </a:p>
          <a:p>
            <a:pPr algn="ctr"/>
            <a:r>
              <a:rPr lang="en-US" sz="1600" dirty="0">
                <a:latin typeface="Calibri" pitchFamily="34" charset="0"/>
              </a:rPr>
              <a:t>Pat </a:t>
            </a:r>
            <a:r>
              <a:rPr lang="en-US" sz="1600" dirty="0" err="1">
                <a:latin typeface="Calibri" pitchFamily="34" charset="0"/>
              </a:rPr>
              <a:t>Hurh</a:t>
            </a:r>
            <a:r>
              <a:rPr lang="en-US" sz="1600" dirty="0">
                <a:latin typeface="Calibri" pitchFamily="34" charset="0"/>
              </a:rPr>
              <a:t>, Bob </a:t>
            </a:r>
            <a:r>
              <a:rPr lang="en-US" sz="1600" dirty="0" err="1" smtClean="0">
                <a:latin typeface="Calibri" pitchFamily="34" charset="0"/>
              </a:rPr>
              <a:t>Zwaska</a:t>
            </a:r>
            <a:r>
              <a:rPr lang="en-US" sz="1600" dirty="0" smtClean="0">
                <a:latin typeface="Calibri" pitchFamily="34" charset="0"/>
              </a:rPr>
              <a:t>, Kris Anderson</a:t>
            </a:r>
            <a:endParaRPr lang="en-US" sz="1600" dirty="0" smtClean="0">
              <a:latin typeface="Calibri" pitchFamily="34" charset="0"/>
            </a:endParaRPr>
          </a:p>
          <a:p>
            <a:pPr algn="ctr"/>
            <a:r>
              <a:rPr lang="en-US" sz="1600" dirty="0" err="1" smtClean="0">
                <a:latin typeface="Calibri" pitchFamily="34" charset="0"/>
              </a:rPr>
              <a:t>Fermilab</a:t>
            </a:r>
            <a:endParaRPr lang="en-US" sz="1600" dirty="0" smtClean="0">
              <a:latin typeface="Calibri" pitchFamily="34" charset="0"/>
            </a:endParaRPr>
          </a:p>
          <a:p>
            <a:pPr algn="ctr"/>
            <a:endParaRPr lang="en-US" sz="1600" dirty="0">
              <a:latin typeface="Calibri" pitchFamily="34" charset="0"/>
            </a:endParaRPr>
          </a:p>
          <a:p>
            <a:pPr algn="ctr"/>
            <a:r>
              <a:rPr lang="en-US" sz="1600" dirty="0" smtClean="0">
                <a:latin typeface="Calibri" pitchFamily="34" charset="0"/>
              </a:rPr>
              <a:t>9</a:t>
            </a:r>
            <a:r>
              <a:rPr lang="en-US" sz="1600" baseline="30000" dirty="0" smtClean="0">
                <a:latin typeface="Calibri" pitchFamily="34" charset="0"/>
              </a:rPr>
              <a:t>th</a:t>
            </a:r>
            <a:r>
              <a:rPr lang="en-US" sz="1600" dirty="0" smtClean="0">
                <a:latin typeface="Calibri" pitchFamily="34" charset="0"/>
              </a:rPr>
              <a:t> International Workshop on Neutrino Beams and Instrumentation </a:t>
            </a:r>
          </a:p>
          <a:p>
            <a:pPr algn="ctr"/>
            <a:r>
              <a:rPr lang="en-US" sz="1600" dirty="0" err="1" smtClean="0">
                <a:latin typeface="Calibri" pitchFamily="34" charset="0"/>
              </a:rPr>
              <a:t>Fermilab</a:t>
            </a:r>
            <a:endParaRPr lang="en-US" sz="1600" dirty="0">
              <a:latin typeface="Calibri" pitchFamily="34" charset="0"/>
            </a:endParaRPr>
          </a:p>
          <a:p>
            <a:pPr algn="ctr"/>
            <a:r>
              <a:rPr lang="en-US" sz="1600" dirty="0" smtClean="0">
                <a:latin typeface="Calibri" pitchFamily="34" charset="0"/>
              </a:rPr>
              <a:t>25</a:t>
            </a:r>
            <a:r>
              <a:rPr lang="en-US" sz="1600" baseline="30000" dirty="0" smtClean="0">
                <a:latin typeface="Calibri" pitchFamily="34" charset="0"/>
              </a:rPr>
              <a:t>th</a:t>
            </a:r>
            <a:r>
              <a:rPr lang="en-US" sz="1600" dirty="0" smtClean="0">
                <a:latin typeface="Calibri" pitchFamily="34" charset="0"/>
              </a:rPr>
              <a:t> Sept 2014</a:t>
            </a:r>
          </a:p>
          <a:p>
            <a:pPr algn="ctr"/>
            <a:endParaRPr lang="en-US" sz="2500" dirty="0" smtClean="0">
              <a:latin typeface="Calibri" pitchFamily="34" charset="0"/>
            </a:endParaRPr>
          </a:p>
        </p:txBody>
      </p:sp>
    </p:spTree>
    <p:extLst>
      <p:ext uri="{BB962C8B-B14F-4D97-AF65-F5344CB8AC3E}">
        <p14:creationId xmlns:p14="http://schemas.microsoft.com/office/powerpoint/2010/main" val="470325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z="1800" dirty="0" err="1" smtClean="0"/>
              <a:t>Numi</a:t>
            </a:r>
            <a:r>
              <a:rPr lang="en-GB" sz="1800" dirty="0" smtClean="0"/>
              <a:t> target studies</a:t>
            </a:r>
            <a:endParaRPr lang="en-GB" sz="1800" dirty="0"/>
          </a:p>
        </p:txBody>
      </p:sp>
      <p:sp>
        <p:nvSpPr>
          <p:cNvPr id="4" name="Rectangle 3"/>
          <p:cNvSpPr/>
          <p:nvPr/>
        </p:nvSpPr>
        <p:spPr>
          <a:xfrm>
            <a:off x="6388609" y="738036"/>
            <a:ext cx="2755392" cy="5047536"/>
          </a:xfrm>
          <a:prstGeom prst="rect">
            <a:avLst/>
          </a:prstGeom>
        </p:spPr>
        <p:txBody>
          <a:bodyPr wrap="square">
            <a:spAutoFit/>
          </a:bodyPr>
          <a:lstStyle/>
          <a:p>
            <a:pPr marL="285750" indent="-285750">
              <a:buFont typeface="Arial" panose="020B0604020202020204" pitchFamily="34" charset="0"/>
              <a:buChar char="•"/>
            </a:pPr>
            <a:r>
              <a:rPr lang="en-GB" sz="1400" dirty="0" smtClean="0"/>
              <a:t>Stress </a:t>
            </a:r>
            <a:r>
              <a:rPr lang="en-GB" sz="1400" dirty="0"/>
              <a:t>calculation assumes normal (</a:t>
            </a:r>
            <a:r>
              <a:rPr lang="en-GB" sz="1400" dirty="0" err="1"/>
              <a:t>unirradiated</a:t>
            </a:r>
            <a:r>
              <a:rPr lang="en-GB" sz="1400" dirty="0"/>
              <a:t>) graphite material </a:t>
            </a:r>
            <a:r>
              <a:rPr lang="en-GB" sz="1400" dirty="0" smtClean="0"/>
              <a:t>properties, radiation damage may be highest at water cooling operating temperatures </a:t>
            </a:r>
            <a:endParaRPr lang="en-GB" sz="1400" dirty="0"/>
          </a:p>
          <a:p>
            <a:pPr marL="285750" indent="-285750">
              <a:buFont typeface="Arial" panose="020B0604020202020204" pitchFamily="34" charset="0"/>
              <a:buChar char="•"/>
            </a:pPr>
            <a:endParaRPr lang="en-GB" sz="1400" dirty="0" smtClean="0"/>
          </a:p>
          <a:p>
            <a:pPr marL="285750" indent="-285750">
              <a:buFont typeface="Arial" panose="020B0604020202020204" pitchFamily="34" charset="0"/>
              <a:buChar char="•"/>
            </a:pPr>
            <a:r>
              <a:rPr lang="en-GB" sz="1400" dirty="0" smtClean="0"/>
              <a:t>Stress calculated based on beam spill applied to fin initially at uniform temperature, any residual thermal stress from last pulse?</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smtClean="0"/>
              <a:t>Cyclic fatigue loading of a brittle material</a:t>
            </a:r>
            <a:endParaRPr lang="en-GB" sz="1400" dirty="0" smtClean="0"/>
          </a:p>
          <a:p>
            <a:pPr marL="285750" indent="-285750">
              <a:buFont typeface="Arial" panose="020B0604020202020204" pitchFamily="34" charset="0"/>
              <a:buChar char="•"/>
            </a:pPr>
            <a:endParaRPr lang="en-GB" sz="1400" dirty="0" smtClean="0"/>
          </a:p>
          <a:p>
            <a:endParaRPr lang="en-GB" sz="1400" dirty="0" smtClean="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smtClean="0"/>
          </a:p>
          <a:p>
            <a:pPr marL="285750" indent="-285750">
              <a:buFont typeface="Arial" panose="020B0604020202020204" pitchFamily="34" charset="0"/>
              <a:buChar char="•"/>
            </a:pPr>
            <a:endParaRPr lang="en-GB" sz="1400" dirty="0" smtClean="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smtClean="0"/>
          </a:p>
        </p:txBody>
      </p:sp>
      <p:pic>
        <p:nvPicPr>
          <p:cNvPr id="8" name="8ef26d66-797d-4f4f-8d8f-f8bea7c5a328" descr="C2F07D7E-E266-4FE0-A1DA-F457F6C32ECA@dhc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8273" y="4423029"/>
            <a:ext cx="2620917" cy="174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ChangeArrowheads="1"/>
          </p:cNvSpPr>
          <p:nvPr/>
        </p:nvSpPr>
        <p:spPr bwMode="auto">
          <a:xfrm>
            <a:off x="6397761" y="6132847"/>
            <a:ext cx="2555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800">
                <a:solidFill>
                  <a:schemeClr val="tx1"/>
                </a:solidFill>
                <a:latin typeface="Comic Sans MS" pitchFamily="66" charset="0"/>
              </a:defRPr>
            </a:lvl1pPr>
            <a:lvl2pPr marL="742950" indent="-285750" eaLnBrk="0" hangingPunct="0">
              <a:spcBef>
                <a:spcPct val="20000"/>
              </a:spcBef>
              <a:buFont typeface="Arial" charset="0"/>
              <a:buChar char="–"/>
              <a:defRPr sz="2400">
                <a:solidFill>
                  <a:schemeClr val="tx1"/>
                </a:solidFill>
                <a:latin typeface="Comic Sans MS" pitchFamily="66" charset="0"/>
              </a:defRPr>
            </a:lvl2pPr>
            <a:lvl3pPr marL="1143000" indent="-228600" eaLnBrk="0" hangingPunct="0">
              <a:spcBef>
                <a:spcPct val="20000"/>
              </a:spcBef>
              <a:buFont typeface="Arial" charset="0"/>
              <a:buChar char="•"/>
              <a:defRPr sz="2000">
                <a:solidFill>
                  <a:schemeClr val="tx1"/>
                </a:solidFill>
                <a:latin typeface="Comic Sans MS" pitchFamily="66" charset="0"/>
              </a:defRPr>
            </a:lvl3pPr>
            <a:lvl4pPr marL="1600200" indent="-228600" eaLnBrk="0" hangingPunct="0">
              <a:spcBef>
                <a:spcPct val="20000"/>
              </a:spcBef>
              <a:buFont typeface="Arial" charset="0"/>
              <a:buChar char="–"/>
              <a:defRPr>
                <a:solidFill>
                  <a:schemeClr val="tx1"/>
                </a:solidFill>
                <a:latin typeface="Comic Sans MS" pitchFamily="66" charset="0"/>
              </a:defRPr>
            </a:lvl4pPr>
            <a:lvl5pPr marL="2057400" indent="-228600" eaLnBrk="0" hangingPunct="0">
              <a:spcBef>
                <a:spcPct val="20000"/>
              </a:spcBef>
              <a:buFont typeface="Arial" charset="0"/>
              <a:buChar char="»"/>
              <a:defRPr>
                <a:solidFill>
                  <a:schemeClr val="tx1"/>
                </a:solidFill>
                <a:latin typeface="Comic Sans MS" pitchFamily="66" charset="0"/>
              </a:defRPr>
            </a:lvl5pPr>
            <a:lvl6pPr marL="2514600" indent="-228600" eaLnBrk="0" fontAlgn="base" hangingPunct="0">
              <a:spcBef>
                <a:spcPct val="20000"/>
              </a:spcBef>
              <a:spcAft>
                <a:spcPct val="0"/>
              </a:spcAft>
              <a:buFont typeface="Arial" charset="0"/>
              <a:buChar char="»"/>
              <a:defRPr>
                <a:solidFill>
                  <a:schemeClr val="tx1"/>
                </a:solidFill>
                <a:latin typeface="Comic Sans MS" pitchFamily="66" charset="0"/>
              </a:defRPr>
            </a:lvl6pPr>
            <a:lvl7pPr marL="2971800" indent="-228600" eaLnBrk="0" fontAlgn="base" hangingPunct="0">
              <a:spcBef>
                <a:spcPct val="20000"/>
              </a:spcBef>
              <a:spcAft>
                <a:spcPct val="0"/>
              </a:spcAft>
              <a:buFont typeface="Arial" charset="0"/>
              <a:buChar char="»"/>
              <a:defRPr>
                <a:solidFill>
                  <a:schemeClr val="tx1"/>
                </a:solidFill>
                <a:latin typeface="Comic Sans MS" pitchFamily="66" charset="0"/>
              </a:defRPr>
            </a:lvl7pPr>
            <a:lvl8pPr marL="3429000" indent="-228600" eaLnBrk="0" fontAlgn="base" hangingPunct="0">
              <a:spcBef>
                <a:spcPct val="20000"/>
              </a:spcBef>
              <a:spcAft>
                <a:spcPct val="0"/>
              </a:spcAft>
              <a:buFont typeface="Arial" charset="0"/>
              <a:buChar char="»"/>
              <a:defRPr>
                <a:solidFill>
                  <a:schemeClr val="tx1"/>
                </a:solidFill>
                <a:latin typeface="Comic Sans MS" pitchFamily="66" charset="0"/>
              </a:defRPr>
            </a:lvl8pPr>
            <a:lvl9pPr marL="3886200" indent="-228600" eaLnBrk="0" fontAlgn="base" hangingPunct="0">
              <a:spcBef>
                <a:spcPct val="20000"/>
              </a:spcBef>
              <a:spcAft>
                <a:spcPct val="0"/>
              </a:spcAft>
              <a:buFont typeface="Arial" charset="0"/>
              <a:buChar char="»"/>
              <a:defRPr>
                <a:solidFill>
                  <a:schemeClr val="tx1"/>
                </a:solidFill>
                <a:latin typeface="Comic Sans MS" pitchFamily="66" charset="0"/>
              </a:defRPr>
            </a:lvl9pPr>
          </a:lstStyle>
          <a:p>
            <a:pPr eaLnBrk="1" hangingPunct="1">
              <a:spcBef>
                <a:spcPct val="0"/>
              </a:spcBef>
              <a:buFontTx/>
              <a:buNone/>
            </a:pPr>
            <a:r>
              <a:rPr lang="en-GB" altLang="en-US" sz="1200" dirty="0">
                <a:latin typeface="Arial" charset="0"/>
              </a:rPr>
              <a:t>Autopsy of NT-03 (photo courtesy of </a:t>
            </a:r>
            <a:r>
              <a:rPr lang="en-GB" altLang="en-US" sz="1200" dirty="0" err="1" smtClean="0">
                <a:latin typeface="Arial" charset="0"/>
              </a:rPr>
              <a:t>V.Sidarov</a:t>
            </a:r>
            <a:r>
              <a:rPr lang="en-GB" altLang="en-US" sz="1200" dirty="0">
                <a:latin typeface="Arial" charset="0"/>
              </a:rPr>
              <a:t>)</a:t>
            </a:r>
            <a:endParaRPr lang="en-US" altLang="en-US" sz="1200" dirty="0">
              <a:latin typeface="Arial" charset="0"/>
            </a:endParaRPr>
          </a:p>
        </p:txBody>
      </p:sp>
      <p:sp>
        <p:nvSpPr>
          <p:cNvPr id="3" name="Rectangle 2"/>
          <p:cNvSpPr/>
          <p:nvPr/>
        </p:nvSpPr>
        <p:spPr>
          <a:xfrm>
            <a:off x="295697" y="729734"/>
            <a:ext cx="4772460" cy="307777"/>
          </a:xfrm>
          <a:prstGeom prst="rect">
            <a:avLst/>
          </a:prstGeom>
        </p:spPr>
        <p:txBody>
          <a:bodyPr wrap="none">
            <a:spAutoFit/>
          </a:bodyPr>
          <a:lstStyle/>
          <a:p>
            <a:r>
              <a:rPr lang="en-GB" sz="1400" dirty="0"/>
              <a:t>S</a:t>
            </a:r>
            <a:r>
              <a:rPr lang="en-GB" sz="1400" dirty="0" smtClean="0"/>
              <a:t>tress after pulse from 400kW beam – 1mm beam sigma</a:t>
            </a:r>
            <a:endParaRPr lang="en-GB" sz="14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31" t="35178" r="54486" b="11562"/>
          <a:stretch/>
        </p:blipFill>
        <p:spPr bwMode="auto">
          <a:xfrm>
            <a:off x="3438144" y="1151142"/>
            <a:ext cx="2935544" cy="2201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27" t="36986" r="54384" b="8768"/>
          <a:stretch/>
        </p:blipFill>
        <p:spPr bwMode="auto">
          <a:xfrm>
            <a:off x="435068" y="3450336"/>
            <a:ext cx="2966350" cy="2255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787" t="32616" r="54007" b="10013"/>
          <a:stretch/>
        </p:blipFill>
        <p:spPr bwMode="auto">
          <a:xfrm>
            <a:off x="3436225" y="3438144"/>
            <a:ext cx="2842656" cy="2254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890" t="36068" r="54110" b="9357"/>
          <a:stretch/>
        </p:blipFill>
        <p:spPr bwMode="auto">
          <a:xfrm>
            <a:off x="440658" y="1139796"/>
            <a:ext cx="2973102" cy="225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2484161" y="5758934"/>
            <a:ext cx="1537600" cy="307777"/>
          </a:xfrm>
          <a:prstGeom prst="rect">
            <a:avLst/>
          </a:prstGeom>
        </p:spPr>
        <p:txBody>
          <a:bodyPr wrap="none">
            <a:spAutoFit/>
          </a:bodyPr>
          <a:lstStyle/>
          <a:p>
            <a:r>
              <a:rPr lang="en-GB" sz="1400" b="1" dirty="0" smtClean="0"/>
              <a:t>Peter </a:t>
            </a:r>
            <a:r>
              <a:rPr lang="en-GB" sz="1400" b="1" dirty="0" err="1" smtClean="0"/>
              <a:t>Loveridge</a:t>
            </a:r>
            <a:endParaRPr lang="en-GB" sz="1400" b="1" dirty="0"/>
          </a:p>
        </p:txBody>
      </p:sp>
    </p:spTree>
    <p:extLst>
      <p:ext uri="{BB962C8B-B14F-4D97-AF65-F5344CB8AC3E}">
        <p14:creationId xmlns:p14="http://schemas.microsoft.com/office/powerpoint/2010/main" val="514022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z="1800" dirty="0" smtClean="0"/>
              <a:t>Target concept 1:  Peripherally cooled shrunk fit segments</a:t>
            </a:r>
            <a:endParaRPr lang="en-GB" sz="1800" dirty="0"/>
          </a:p>
        </p:txBody>
      </p:sp>
      <p:pic>
        <p:nvPicPr>
          <p:cNvPr id="1024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5476" t="12857" r="21608" b="16469"/>
          <a:stretch/>
        </p:blipFill>
        <p:spPr bwMode="auto">
          <a:xfrm>
            <a:off x="1094100" y="600075"/>
            <a:ext cx="5401949" cy="5560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496049" y="762307"/>
            <a:ext cx="2371725" cy="5693866"/>
          </a:xfrm>
          <a:prstGeom prst="rect">
            <a:avLst/>
          </a:prstGeom>
        </p:spPr>
        <p:txBody>
          <a:bodyPr wrap="square">
            <a:spAutoFit/>
          </a:bodyPr>
          <a:lstStyle/>
          <a:p>
            <a:pPr marL="285750" indent="-285750">
              <a:buFont typeface="Arial" panose="020B0604020202020204" pitchFamily="34" charset="0"/>
              <a:buChar char="•"/>
            </a:pPr>
            <a:r>
              <a:rPr lang="en-GB" sz="1400" dirty="0" smtClean="0"/>
              <a:t>Segmentation reduces dynamic stress component</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smtClean="0"/>
              <a:t>Good accommodation of off centre beam</a:t>
            </a:r>
          </a:p>
          <a:p>
            <a:pPr marL="285750" indent="-285750">
              <a:buFont typeface="Arial" panose="020B0604020202020204" pitchFamily="34" charset="0"/>
              <a:buChar char="•"/>
            </a:pPr>
            <a:endParaRPr lang="en-GB" sz="1400" dirty="0" smtClean="0"/>
          </a:p>
          <a:p>
            <a:pPr marL="285750" indent="-285750">
              <a:buFont typeface="Arial" panose="020B0604020202020204" pitchFamily="34" charset="0"/>
              <a:buChar char="•"/>
            </a:pPr>
            <a:r>
              <a:rPr lang="en-GB" sz="1400" dirty="0" smtClean="0"/>
              <a:t>Cooling through outer tube adds conduction path between coolant and segments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smtClean="0"/>
              <a:t>Cooling with pressurised gas of water possible</a:t>
            </a:r>
          </a:p>
          <a:p>
            <a:pPr marL="285750" indent="-285750">
              <a:buFont typeface="Arial" panose="020B0604020202020204" pitchFamily="34" charset="0"/>
              <a:buChar char="•"/>
            </a:pPr>
            <a:endParaRPr lang="en-GB" sz="1400" dirty="0" smtClean="0"/>
          </a:p>
          <a:p>
            <a:pPr marL="285750" indent="-285750">
              <a:buFont typeface="Arial" panose="020B0604020202020204" pitchFamily="34" charset="0"/>
              <a:buChar char="•"/>
            </a:pPr>
            <a:r>
              <a:rPr lang="en-GB" sz="1400" dirty="0" smtClean="0"/>
              <a:t>Differential expansion between segments and tube may result in stress concentrations in tube</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smtClean="0"/>
              <a:t>Doesn’t require braising of target segments to cooling tubes</a:t>
            </a:r>
          </a:p>
          <a:p>
            <a:pPr marL="285750" indent="-285750">
              <a:buFont typeface="Arial" panose="020B0604020202020204" pitchFamily="34" charset="0"/>
              <a:buChar char="•"/>
            </a:pPr>
            <a:endParaRPr lang="en-GB" sz="1400" dirty="0" smtClean="0"/>
          </a:p>
        </p:txBody>
      </p:sp>
    </p:spTree>
    <p:extLst>
      <p:ext uri="{BB962C8B-B14F-4D97-AF65-F5344CB8AC3E}">
        <p14:creationId xmlns:p14="http://schemas.microsoft.com/office/powerpoint/2010/main" val="2732316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z="1800" dirty="0" smtClean="0"/>
              <a:t>Target Concept 2: Directly cooled segmented target</a:t>
            </a:r>
            <a:endParaRPr lang="en-GB" sz="1800" dirty="0"/>
          </a:p>
        </p:txBody>
      </p:sp>
      <p:sp>
        <p:nvSpPr>
          <p:cNvPr id="2" name="Rectangle 1"/>
          <p:cNvSpPr/>
          <p:nvPr/>
        </p:nvSpPr>
        <p:spPr>
          <a:xfrm>
            <a:off x="987433" y="3775471"/>
            <a:ext cx="7315200" cy="1815882"/>
          </a:xfrm>
          <a:prstGeom prst="rect">
            <a:avLst/>
          </a:prstGeom>
        </p:spPr>
        <p:txBody>
          <a:bodyPr wrap="square">
            <a:spAutoFit/>
          </a:bodyPr>
          <a:lstStyle/>
          <a:p>
            <a:pPr marL="285750" indent="-285750">
              <a:buFont typeface="Arial" panose="020B0604020202020204" pitchFamily="34" charset="0"/>
              <a:buChar char="•"/>
            </a:pPr>
            <a:r>
              <a:rPr lang="en-GB" sz="1400" dirty="0" smtClean="0"/>
              <a:t>Target segments mounted in helix. Coolant flows around and between segments directed by retaining helix.</a:t>
            </a:r>
          </a:p>
          <a:p>
            <a:pPr marL="285750" indent="-285750">
              <a:buFont typeface="Arial" panose="020B0604020202020204" pitchFamily="34" charset="0"/>
              <a:buChar char="•"/>
            </a:pPr>
            <a:r>
              <a:rPr lang="en-GB" sz="1400" dirty="0" smtClean="0"/>
              <a:t>Target segments held in place by tight fit within helix with small expansion space between segments to avoid repetitive contact.</a:t>
            </a:r>
          </a:p>
          <a:p>
            <a:pPr marL="285750" indent="-285750">
              <a:buFont typeface="Arial" panose="020B0604020202020204" pitchFamily="34" charset="0"/>
              <a:buChar char="•"/>
            </a:pPr>
            <a:r>
              <a:rPr lang="en-GB" sz="1400" dirty="0" smtClean="0"/>
              <a:t>Minimal contact points between spherical segments and helix and helix and outer tube to reduce differential expansion.</a:t>
            </a:r>
          </a:p>
          <a:p>
            <a:pPr marL="285750" indent="-285750">
              <a:buFont typeface="Arial" panose="020B0604020202020204" pitchFamily="34" charset="0"/>
              <a:buChar char="•"/>
            </a:pPr>
            <a:r>
              <a:rPr lang="en-GB" sz="1400" dirty="0" smtClean="0"/>
              <a:t>Various segment shapes under consideration.</a:t>
            </a:r>
          </a:p>
          <a:p>
            <a:pPr marL="285750" indent="-285750">
              <a:buFont typeface="Arial" panose="020B0604020202020204" pitchFamily="34" charset="0"/>
              <a:buChar char="•"/>
            </a:pPr>
            <a:endParaRPr lang="en-GB" sz="1400" dirty="0" smtClean="0"/>
          </a:p>
        </p:txBody>
      </p:sp>
      <p:grpSp>
        <p:nvGrpSpPr>
          <p:cNvPr id="10" name="Group 9"/>
          <p:cNvGrpSpPr/>
          <p:nvPr/>
        </p:nvGrpSpPr>
        <p:grpSpPr>
          <a:xfrm>
            <a:off x="1500185" y="1006614"/>
            <a:ext cx="5724525" cy="2324100"/>
            <a:chOff x="1500185" y="1006614"/>
            <a:chExt cx="5724525" cy="2324100"/>
          </a:xfrm>
        </p:grpSpPr>
        <p:pic>
          <p:nvPicPr>
            <p:cNvPr id="5" name="Picture 4" descr="D:\work\articles\LBNE\figure4.png"/>
            <p:cNvPicPr/>
            <p:nvPr/>
          </p:nvPicPr>
          <p:blipFill>
            <a:blip r:embed="rId2">
              <a:extLst>
                <a:ext uri="{28A0092B-C50C-407E-A947-70E740481C1C}">
                  <a14:useLocalDpi xmlns:a14="http://schemas.microsoft.com/office/drawing/2010/main" val="0"/>
                </a:ext>
              </a:extLst>
            </a:blip>
            <a:srcRect/>
            <a:stretch>
              <a:fillRect/>
            </a:stretch>
          </p:blipFill>
          <p:spPr bwMode="auto">
            <a:xfrm>
              <a:off x="1500185" y="1006614"/>
              <a:ext cx="5724525" cy="2324100"/>
            </a:xfrm>
            <a:prstGeom prst="rect">
              <a:avLst/>
            </a:prstGeom>
            <a:noFill/>
            <a:ln>
              <a:noFill/>
            </a:ln>
          </p:spPr>
        </p:pic>
        <p:cxnSp>
          <p:nvCxnSpPr>
            <p:cNvPr id="6" name="Straight Connector 5"/>
            <p:cNvCxnSpPr/>
            <p:nvPr/>
          </p:nvCxnSpPr>
          <p:spPr>
            <a:xfrm flipV="1">
              <a:off x="2743200" y="2185988"/>
              <a:ext cx="0" cy="2238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738563" y="2183606"/>
              <a:ext cx="0" cy="2238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100763" y="2176463"/>
              <a:ext cx="0" cy="2238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36943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Target concept 2: improved heat transfer</a:t>
            </a:r>
            <a:endParaRPr lang="en-GB" sz="1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1575" y="1128174"/>
            <a:ext cx="6580072" cy="4410185"/>
          </a:xfrm>
        </p:spPr>
      </p:pic>
      <p:sp>
        <p:nvSpPr>
          <p:cNvPr id="7" name="Rectangle 6"/>
          <p:cNvSpPr/>
          <p:nvPr/>
        </p:nvSpPr>
        <p:spPr>
          <a:xfrm>
            <a:off x="3789689" y="3714402"/>
            <a:ext cx="4000999" cy="1815882"/>
          </a:xfrm>
          <a:prstGeom prst="rect">
            <a:avLst/>
          </a:prstGeom>
        </p:spPr>
        <p:txBody>
          <a:bodyPr wrap="square">
            <a:spAutoFit/>
          </a:bodyPr>
          <a:lstStyle/>
          <a:p>
            <a:pPr marL="285750" indent="-285750">
              <a:buFont typeface="Arial" panose="020B0604020202020204" pitchFamily="34" charset="0"/>
              <a:buChar char="•"/>
            </a:pPr>
            <a:r>
              <a:rPr lang="en-GB" sz="1400" dirty="0" smtClean="0"/>
              <a:t>Increased heat transfer area as compared to a cylinder, reduced helium flow requirement</a:t>
            </a:r>
          </a:p>
          <a:p>
            <a:pPr marL="285750" indent="-285750">
              <a:buFont typeface="Arial" panose="020B0604020202020204" pitchFamily="34" charset="0"/>
              <a:buChar char="•"/>
            </a:pPr>
            <a:r>
              <a:rPr lang="en-GB" sz="1400" dirty="0" smtClean="0"/>
              <a:t>For 2.3MW beam, Heat </a:t>
            </a:r>
            <a:r>
              <a:rPr lang="en-GB" sz="1400" dirty="0"/>
              <a:t>load ≈ </a:t>
            </a:r>
            <a:r>
              <a:rPr lang="en-GB" sz="1400" dirty="0" smtClean="0"/>
              <a:t>10kW, </a:t>
            </a:r>
            <a:r>
              <a:rPr lang="en-GB" sz="1400" dirty="0" smtClean="0"/>
              <a:t>Max </a:t>
            </a:r>
            <a:r>
              <a:rPr lang="en-GB" sz="1400" dirty="0" smtClean="0"/>
              <a:t>beryllium temperature – 200°C with 17g/s </a:t>
            </a:r>
            <a:r>
              <a:rPr lang="en-GB" sz="1400" dirty="0" smtClean="0"/>
              <a:t>helium and </a:t>
            </a:r>
            <a:r>
              <a:rPr lang="en-GB" sz="1400" dirty="0" smtClean="0"/>
              <a:t>pressure drop of </a:t>
            </a:r>
            <a:r>
              <a:rPr lang="en-GB" sz="1400" dirty="0"/>
              <a:t>1bar, </a:t>
            </a:r>
            <a:r>
              <a:rPr lang="en-GB" sz="1400" dirty="0" smtClean="0"/>
              <a:t>10bar operating pressure.</a:t>
            </a:r>
            <a:endParaRPr lang="en-GB" sz="1400" dirty="0" smtClean="0"/>
          </a:p>
          <a:p>
            <a:pPr marL="285750" indent="-285750">
              <a:buFont typeface="Arial" panose="020B0604020202020204" pitchFamily="34" charset="0"/>
              <a:buChar char="•"/>
            </a:pPr>
            <a:endParaRPr lang="en-GB" sz="1400" dirty="0" smtClean="0"/>
          </a:p>
          <a:p>
            <a:pPr marL="285750" indent="-285750">
              <a:buFont typeface="Arial" panose="020B0604020202020204" pitchFamily="34" charset="0"/>
              <a:buChar char="•"/>
            </a:pPr>
            <a:endParaRPr lang="en-GB" sz="1400" dirty="0" smtClean="0"/>
          </a:p>
        </p:txBody>
      </p:sp>
      <p:sp>
        <p:nvSpPr>
          <p:cNvPr id="3" name="Rectangle 2"/>
          <p:cNvSpPr/>
          <p:nvPr/>
        </p:nvSpPr>
        <p:spPr>
          <a:xfrm>
            <a:off x="2273808" y="1263872"/>
            <a:ext cx="3432048" cy="1169551"/>
          </a:xfrm>
          <a:prstGeom prst="rect">
            <a:avLst/>
          </a:prstGeom>
        </p:spPr>
        <p:txBody>
          <a:bodyPr wrap="square">
            <a:spAutoFit/>
          </a:bodyPr>
          <a:lstStyle/>
          <a:p>
            <a:pPr marL="285750" indent="-285750">
              <a:buFont typeface="Arial" panose="020B0604020202020204" pitchFamily="34" charset="0"/>
              <a:buChar char="•"/>
            </a:pPr>
            <a:r>
              <a:rPr lang="en-GB" sz="1400" dirty="0"/>
              <a:t>13mm diameter sphere, 2.16mm beam sigma</a:t>
            </a:r>
          </a:p>
          <a:p>
            <a:pPr marL="285750" indent="-285750">
              <a:buFont typeface="Arial" panose="020B0604020202020204" pitchFamily="34" charset="0"/>
              <a:buChar char="•"/>
            </a:pPr>
            <a:r>
              <a:rPr lang="en-GB" sz="1400" dirty="0"/>
              <a:t>4mm diameter helix tube</a:t>
            </a:r>
          </a:p>
          <a:p>
            <a:pPr marL="285750" indent="-285750">
              <a:buFont typeface="Arial" panose="020B0604020202020204" pitchFamily="34" charset="0"/>
              <a:buChar char="•"/>
            </a:pPr>
            <a:r>
              <a:rPr lang="en-GB" sz="1400" dirty="0"/>
              <a:t>30mm diameter should be possible including return flow</a:t>
            </a:r>
            <a:endParaRPr lang="en-GB" sz="1400" dirty="0"/>
          </a:p>
        </p:txBody>
      </p:sp>
    </p:spTree>
    <p:extLst>
      <p:ext uri="{BB962C8B-B14F-4D97-AF65-F5344CB8AC3E}">
        <p14:creationId xmlns:p14="http://schemas.microsoft.com/office/powerpoint/2010/main" val="202811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work\articles\LBNE\figure2_v2.png"/>
          <p:cNvPicPr/>
          <p:nvPr/>
        </p:nvPicPr>
        <p:blipFill rotWithShape="1">
          <a:blip r:embed="rId2">
            <a:extLst>
              <a:ext uri="{28A0092B-C50C-407E-A947-70E740481C1C}">
                <a14:useLocalDpi xmlns:a14="http://schemas.microsoft.com/office/drawing/2010/main" val="0"/>
              </a:ext>
            </a:extLst>
          </a:blip>
          <a:srcRect l="4992" r="22961"/>
          <a:stretch/>
        </p:blipFill>
        <p:spPr bwMode="auto">
          <a:xfrm>
            <a:off x="771524" y="835581"/>
            <a:ext cx="3590926" cy="3088719"/>
          </a:xfrm>
          <a:prstGeom prst="rect">
            <a:avLst/>
          </a:prstGeom>
          <a:noFill/>
          <a:ln>
            <a:noFill/>
          </a:ln>
          <a:extLst>
            <a:ext uri="{53640926-AAD7-44D8-BBD7-CCE9431645EC}">
              <a14:shadowObscured xmlns:a14="http://schemas.microsoft.com/office/drawing/2010/main"/>
            </a:ext>
          </a:extLst>
        </p:spPr>
      </p:pic>
      <p:sp>
        <p:nvSpPr>
          <p:cNvPr id="5" name="Title 1"/>
          <p:cNvSpPr txBox="1">
            <a:spLocks/>
          </p:cNvSpPr>
          <p:nvPr/>
        </p:nvSpPr>
        <p:spPr bwMode="auto">
          <a:xfrm>
            <a:off x="152400" y="111125"/>
            <a:ext cx="9144000" cy="836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Calibri" pitchFamily="34" charset="0"/>
              </a:defRPr>
            </a:lvl2pPr>
            <a:lvl3pPr algn="ctr" rtl="0" eaLnBrk="0" fontAlgn="base" hangingPunct="0">
              <a:spcBef>
                <a:spcPct val="0"/>
              </a:spcBef>
              <a:spcAft>
                <a:spcPct val="0"/>
              </a:spcAft>
              <a:defRPr sz="2400">
                <a:solidFill>
                  <a:schemeClr val="tx1"/>
                </a:solidFill>
                <a:latin typeface="Calibri" pitchFamily="34" charset="0"/>
              </a:defRPr>
            </a:lvl3pPr>
            <a:lvl4pPr algn="ctr" rtl="0" eaLnBrk="0" fontAlgn="base" hangingPunct="0">
              <a:spcBef>
                <a:spcPct val="0"/>
              </a:spcBef>
              <a:spcAft>
                <a:spcPct val="0"/>
              </a:spcAft>
              <a:defRPr sz="2400">
                <a:solidFill>
                  <a:schemeClr val="tx1"/>
                </a:solidFill>
                <a:latin typeface="Calibri" pitchFamily="34" charset="0"/>
              </a:defRPr>
            </a:lvl4pPr>
            <a:lvl5pPr algn="ctr" rtl="0" eaLnBrk="0" fontAlgn="base" hangingPunct="0">
              <a:spcBef>
                <a:spcPct val="0"/>
              </a:spcBef>
              <a:spcAft>
                <a:spcPct val="0"/>
              </a:spcAft>
              <a:defRPr sz="2400">
                <a:solidFill>
                  <a:schemeClr val="tx1"/>
                </a:solidFill>
                <a:latin typeface="Calibri" pitchFamily="34" charset="0"/>
              </a:defRPr>
            </a:lvl5pPr>
            <a:lvl6pPr marL="457200" algn="ctr" rtl="0" fontAlgn="base">
              <a:spcBef>
                <a:spcPct val="0"/>
              </a:spcBef>
              <a:spcAft>
                <a:spcPct val="0"/>
              </a:spcAft>
              <a:defRPr sz="2400">
                <a:solidFill>
                  <a:schemeClr val="tx1"/>
                </a:solidFill>
                <a:latin typeface="Calibri" pitchFamily="34" charset="0"/>
              </a:defRPr>
            </a:lvl6pPr>
            <a:lvl7pPr marL="914400" algn="ctr" rtl="0" fontAlgn="base">
              <a:spcBef>
                <a:spcPct val="0"/>
              </a:spcBef>
              <a:spcAft>
                <a:spcPct val="0"/>
              </a:spcAft>
              <a:defRPr sz="2400">
                <a:solidFill>
                  <a:schemeClr val="tx1"/>
                </a:solidFill>
                <a:latin typeface="Calibri" pitchFamily="34" charset="0"/>
              </a:defRPr>
            </a:lvl7pPr>
            <a:lvl8pPr marL="1371600" algn="ctr" rtl="0" fontAlgn="base">
              <a:spcBef>
                <a:spcPct val="0"/>
              </a:spcBef>
              <a:spcAft>
                <a:spcPct val="0"/>
              </a:spcAft>
              <a:defRPr sz="2400">
                <a:solidFill>
                  <a:schemeClr val="tx1"/>
                </a:solidFill>
                <a:latin typeface="Calibri" pitchFamily="34" charset="0"/>
              </a:defRPr>
            </a:lvl8pPr>
            <a:lvl9pPr marL="1828800" algn="ctr" rtl="0" fontAlgn="base">
              <a:spcBef>
                <a:spcPct val="0"/>
              </a:spcBef>
              <a:spcAft>
                <a:spcPct val="0"/>
              </a:spcAft>
              <a:defRPr sz="2400">
                <a:solidFill>
                  <a:schemeClr val="tx1"/>
                </a:solidFill>
                <a:latin typeface="Calibri" pitchFamily="34" charset="0"/>
              </a:defRPr>
            </a:lvl9pPr>
          </a:lstStyle>
          <a:p>
            <a:r>
              <a:rPr lang="en-GB" sz="1800" dirty="0" smtClean="0"/>
              <a:t>Target concept 2: </a:t>
            </a:r>
            <a:r>
              <a:rPr lang="en-GB" sz="1800" dirty="0"/>
              <a:t>R</a:t>
            </a:r>
            <a:r>
              <a:rPr lang="en-GB" sz="1800" dirty="0" smtClean="0"/>
              <a:t>educed stress</a:t>
            </a:r>
            <a:endParaRPr lang="en-GB" sz="1800" dirty="0"/>
          </a:p>
        </p:txBody>
      </p:sp>
      <p:sp>
        <p:nvSpPr>
          <p:cNvPr id="6" name="Rectangle 5"/>
          <p:cNvSpPr/>
          <p:nvPr/>
        </p:nvSpPr>
        <p:spPr>
          <a:xfrm>
            <a:off x="4938710" y="1210389"/>
            <a:ext cx="2743201" cy="1169551"/>
          </a:xfrm>
          <a:prstGeom prst="rect">
            <a:avLst/>
          </a:prstGeom>
        </p:spPr>
        <p:txBody>
          <a:bodyPr wrap="square">
            <a:spAutoFit/>
          </a:bodyPr>
          <a:lstStyle/>
          <a:p>
            <a:pPr marL="285750" indent="-285750">
              <a:buFont typeface="Arial" panose="020B0604020202020204" pitchFamily="34" charset="0"/>
              <a:buChar char="•"/>
            </a:pPr>
            <a:r>
              <a:rPr lang="en-GB" sz="1400" dirty="0" smtClean="0"/>
              <a:t>Longitudinal dynamic stress component eliminated</a:t>
            </a:r>
          </a:p>
          <a:p>
            <a:pPr marL="285750" indent="-285750">
              <a:buFont typeface="Arial" panose="020B0604020202020204" pitchFamily="34" charset="0"/>
              <a:buChar char="•"/>
            </a:pPr>
            <a:endParaRPr lang="en-GB" sz="1400" dirty="0" smtClean="0"/>
          </a:p>
          <a:p>
            <a:pPr marL="285750" indent="-285750">
              <a:buFont typeface="Arial" panose="020B0604020202020204" pitchFamily="34" charset="0"/>
              <a:buChar char="•"/>
            </a:pPr>
            <a:r>
              <a:rPr lang="en-GB" sz="1400" dirty="0"/>
              <a:t>I</a:t>
            </a:r>
            <a:r>
              <a:rPr lang="en-GB" sz="1400" dirty="0" smtClean="0"/>
              <a:t>nsensitive to off centre beam</a:t>
            </a:r>
          </a:p>
        </p:txBody>
      </p:sp>
      <p:pic>
        <p:nvPicPr>
          <p:cNvPr id="8" name="Picture 7" descr="D:\work\articles\LBNE\figure5.png"/>
          <p:cNvPicPr/>
          <p:nvPr/>
        </p:nvPicPr>
        <p:blipFill>
          <a:blip r:embed="rId3">
            <a:extLst>
              <a:ext uri="{28A0092B-C50C-407E-A947-70E740481C1C}">
                <a14:useLocalDpi xmlns:a14="http://schemas.microsoft.com/office/drawing/2010/main" val="0"/>
              </a:ext>
            </a:extLst>
          </a:blip>
          <a:srcRect/>
          <a:stretch>
            <a:fillRect/>
          </a:stretch>
        </p:blipFill>
        <p:spPr bwMode="auto">
          <a:xfrm>
            <a:off x="4619624" y="2762251"/>
            <a:ext cx="3886201" cy="3976964"/>
          </a:xfrm>
          <a:prstGeom prst="rect">
            <a:avLst/>
          </a:prstGeom>
          <a:noFill/>
          <a:ln>
            <a:noFill/>
          </a:ln>
        </p:spPr>
      </p:pic>
      <p:sp>
        <p:nvSpPr>
          <p:cNvPr id="9" name="Rectangle 8"/>
          <p:cNvSpPr/>
          <p:nvPr/>
        </p:nvSpPr>
        <p:spPr>
          <a:xfrm>
            <a:off x="1195386" y="4535289"/>
            <a:ext cx="2743201" cy="738664"/>
          </a:xfrm>
          <a:prstGeom prst="rect">
            <a:avLst/>
          </a:prstGeom>
        </p:spPr>
        <p:txBody>
          <a:bodyPr wrap="square">
            <a:spAutoFit/>
          </a:bodyPr>
          <a:lstStyle/>
          <a:p>
            <a:pPr marL="285750" indent="-285750">
              <a:buFont typeface="Arial" panose="020B0604020202020204" pitchFamily="34" charset="0"/>
              <a:buChar char="•"/>
            </a:pPr>
            <a:r>
              <a:rPr lang="en-GB" sz="1400" dirty="0" smtClean="0"/>
              <a:t>At 2.3MW a beryllium target would have to be longitudinally segmented</a:t>
            </a:r>
          </a:p>
        </p:txBody>
      </p:sp>
    </p:spTree>
    <p:extLst>
      <p:ext uri="{BB962C8B-B14F-4D97-AF65-F5344CB8AC3E}">
        <p14:creationId xmlns:p14="http://schemas.microsoft.com/office/powerpoint/2010/main" val="2321361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z="1800" dirty="0" smtClean="0"/>
              <a:t>Figure of Merit </a:t>
            </a:r>
            <a:r>
              <a:rPr lang="en-GB" sz="1800" dirty="0" smtClean="0"/>
              <a:t>comparison – devised to provide simple evaluation of target concepts</a:t>
            </a:r>
            <a:endParaRPr lang="en-GB" sz="1800" dirty="0"/>
          </a:p>
        </p:txBody>
      </p:sp>
      <p:pic>
        <p:nvPicPr>
          <p:cNvPr id="4" name="Picture 3" descr="D:\work\articles\LBNE\figure7.png"/>
          <p:cNvPicPr/>
          <p:nvPr/>
        </p:nvPicPr>
        <p:blipFill>
          <a:blip r:embed="rId2">
            <a:extLst>
              <a:ext uri="{28A0092B-C50C-407E-A947-70E740481C1C}">
                <a14:useLocalDpi xmlns:a14="http://schemas.microsoft.com/office/drawing/2010/main" val="0"/>
              </a:ext>
            </a:extLst>
          </a:blip>
          <a:srcRect/>
          <a:stretch>
            <a:fillRect/>
          </a:stretch>
        </p:blipFill>
        <p:spPr bwMode="auto">
          <a:xfrm>
            <a:off x="5035296" y="1889760"/>
            <a:ext cx="3901440" cy="3681984"/>
          </a:xfrm>
          <a:prstGeom prst="rect">
            <a:avLst/>
          </a:prstGeom>
          <a:noFill/>
          <a:ln>
            <a:noFill/>
          </a:ln>
        </p:spPr>
      </p:pic>
      <mc:AlternateContent xmlns:mc="http://schemas.openxmlformats.org/markup-compatibility/2006">
        <mc:Choice xmlns:a14="http://schemas.microsoft.com/office/drawing/2010/main" Requires="a14">
          <p:sp>
            <p:nvSpPr>
              <p:cNvPr id="2" name="Rectangle 1"/>
              <p:cNvSpPr/>
              <p:nvPr/>
            </p:nvSpPr>
            <p:spPr>
              <a:xfrm>
                <a:off x="1798319" y="682887"/>
                <a:ext cx="5381625" cy="87793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i="1">
                          <a:latin typeface="Cambria Math"/>
                        </a:rPr>
                        <m:t>𝐹𝑜𝑀</m:t>
                      </m:r>
                      <m:r>
                        <a:rPr lang="en-GB" i="1">
                          <a:latin typeface="Cambria Math"/>
                        </a:rPr>
                        <m:t>=</m:t>
                      </m:r>
                      <m:nary>
                        <m:naryPr>
                          <m:chr m:val="∑"/>
                          <m:limLoc m:val="undOvr"/>
                          <m:ctrlPr>
                            <a:rPr lang="en-GB" i="1">
                              <a:latin typeface="Cambria Math"/>
                            </a:rPr>
                          </m:ctrlPr>
                        </m:naryPr>
                        <m:sub>
                          <m:r>
                            <a:rPr lang="en-GB" i="1">
                              <a:latin typeface="Cambria Math"/>
                            </a:rPr>
                            <m:t>𝑛</m:t>
                          </m:r>
                          <m:r>
                            <a:rPr lang="en-GB" i="1">
                              <a:latin typeface="Cambria Math"/>
                            </a:rPr>
                            <m:t>=1</m:t>
                          </m:r>
                        </m:sub>
                        <m:sup>
                          <m:r>
                            <a:rPr lang="en-GB" i="1">
                              <a:latin typeface="Cambria Math"/>
                            </a:rPr>
                            <m:t>21</m:t>
                          </m:r>
                        </m:sup>
                        <m:e>
                          <m:sSup>
                            <m:sSupPr>
                              <m:ctrlPr>
                                <a:rPr lang="en-GB" i="1">
                                  <a:latin typeface="Cambria Math"/>
                                </a:rPr>
                              </m:ctrlPr>
                            </m:sSupPr>
                            <m:e>
                              <m:d>
                                <m:dPr>
                                  <m:ctrlPr>
                                    <a:rPr lang="en-GB" i="1">
                                      <a:latin typeface="Cambria Math"/>
                                    </a:rPr>
                                  </m:ctrlPr>
                                </m:dPr>
                                <m:e>
                                  <m:sSub>
                                    <m:sSubPr>
                                      <m:ctrlPr>
                                        <a:rPr lang="en-GB" i="1">
                                          <a:latin typeface="Cambria Math"/>
                                        </a:rPr>
                                      </m:ctrlPr>
                                    </m:sSubPr>
                                    <m:e>
                                      <m:r>
                                        <a:rPr lang="en-GB" i="1">
                                          <a:latin typeface="Cambria Math"/>
                                        </a:rPr>
                                        <m:t>𝐸𝑐𝑒𝑛</m:t>
                                      </m:r>
                                    </m:e>
                                    <m:sub>
                                      <m:r>
                                        <a:rPr lang="en-GB" i="1">
                                          <a:latin typeface="Cambria Math"/>
                                        </a:rPr>
                                        <m:t>𝑛</m:t>
                                      </m:r>
                                    </m:sub>
                                  </m:sSub>
                                </m:e>
                              </m:d>
                            </m:e>
                            <m:sup>
                              <m:r>
                                <a:rPr lang="en-GB" i="1">
                                  <a:latin typeface="Cambria Math"/>
                                </a:rPr>
                                <m:t>2.5</m:t>
                              </m:r>
                            </m:sup>
                          </m:sSup>
                          <m:nary>
                            <m:naryPr>
                              <m:limLoc m:val="subSup"/>
                              <m:ctrlPr>
                                <a:rPr lang="en-GB" i="1">
                                  <a:latin typeface="Cambria Math"/>
                                </a:rPr>
                              </m:ctrlPr>
                            </m:naryPr>
                            <m:sub>
                              <m:sSub>
                                <m:sSubPr>
                                  <m:ctrlPr>
                                    <a:rPr lang="en-GB" i="1">
                                      <a:latin typeface="Cambria Math"/>
                                    </a:rPr>
                                  </m:ctrlPr>
                                </m:sSubPr>
                                <m:e>
                                  <m:r>
                                    <a:rPr lang="en-GB" i="1">
                                      <a:latin typeface="Cambria Math"/>
                                    </a:rPr>
                                    <m:t>𝐸𝑚𝑖𝑛</m:t>
                                  </m:r>
                                </m:e>
                                <m:sub>
                                  <m:r>
                                    <a:rPr lang="en-GB" i="1">
                                      <a:latin typeface="Cambria Math"/>
                                    </a:rPr>
                                    <m:t>𝑛</m:t>
                                  </m:r>
                                </m:sub>
                              </m:sSub>
                            </m:sub>
                            <m:sup>
                              <m:sSub>
                                <m:sSubPr>
                                  <m:ctrlPr>
                                    <a:rPr lang="en-GB" i="1">
                                      <a:latin typeface="Cambria Math"/>
                                    </a:rPr>
                                  </m:ctrlPr>
                                </m:sSubPr>
                                <m:e>
                                  <m:r>
                                    <a:rPr lang="en-GB" i="1">
                                      <a:latin typeface="Cambria Math"/>
                                    </a:rPr>
                                    <m:t>𝐸𝑚𝑎𝑥</m:t>
                                  </m:r>
                                </m:e>
                                <m:sub>
                                  <m:r>
                                    <a:rPr lang="en-GB" i="1">
                                      <a:latin typeface="Cambria Math"/>
                                    </a:rPr>
                                    <m:t>𝑛</m:t>
                                  </m:r>
                                </m:sub>
                              </m:sSub>
                            </m:sup>
                            <m:e>
                              <m:nary>
                                <m:naryPr>
                                  <m:limLoc m:val="subSup"/>
                                  <m:ctrlPr>
                                    <a:rPr lang="en-GB" i="1">
                                      <a:latin typeface="Cambria Math"/>
                                    </a:rPr>
                                  </m:ctrlPr>
                                </m:naryPr>
                                <m:sub>
                                  <m:r>
                                    <a:rPr lang="en-GB" i="1">
                                      <a:latin typeface="Cambria Math"/>
                                    </a:rPr>
                                    <m:t>0</m:t>
                                  </m:r>
                                </m:sub>
                                <m:sup>
                                  <m:r>
                                    <a:rPr lang="en-GB" i="1">
                                      <a:latin typeface="Cambria Math"/>
                                    </a:rPr>
                                    <m:t>∆</m:t>
                                  </m:r>
                                  <m:r>
                                    <a:rPr lang="en-GB" i="1">
                                      <a:latin typeface="Cambria Math"/>
                                    </a:rPr>
                                    <m:t>𝑝</m:t>
                                  </m:r>
                                </m:sup>
                                <m:e>
                                  <m:f>
                                    <m:fPr>
                                      <m:ctrlPr>
                                        <a:rPr lang="en-GB" i="1">
                                          <a:latin typeface="Cambria Math"/>
                                        </a:rPr>
                                      </m:ctrlPr>
                                    </m:fPr>
                                    <m:num>
                                      <m:sSup>
                                        <m:sSupPr>
                                          <m:ctrlPr>
                                            <a:rPr lang="en-GB" i="1">
                                              <a:latin typeface="Cambria Math"/>
                                            </a:rPr>
                                          </m:ctrlPr>
                                        </m:sSupPr>
                                        <m:e>
                                          <m:r>
                                            <a:rPr lang="en-GB" i="1">
                                              <a:latin typeface="Cambria Math"/>
                                            </a:rPr>
                                            <m:t>𝜕</m:t>
                                          </m:r>
                                        </m:e>
                                        <m:sup>
                                          <m:r>
                                            <a:rPr lang="en-GB" i="1">
                                              <a:latin typeface="Cambria Math"/>
                                            </a:rPr>
                                            <m:t>2</m:t>
                                          </m:r>
                                        </m:sup>
                                      </m:sSup>
                                      <m:r>
                                        <a:rPr lang="en-GB" i="1">
                                          <a:latin typeface="Cambria Math"/>
                                        </a:rPr>
                                        <m:t>𝑁</m:t>
                                      </m:r>
                                    </m:num>
                                    <m:den>
                                      <m:r>
                                        <a:rPr lang="en-GB" i="1">
                                          <a:latin typeface="Cambria Math"/>
                                        </a:rPr>
                                        <m:t>𝜕</m:t>
                                      </m:r>
                                      <m:r>
                                        <a:rPr lang="en-GB" i="1">
                                          <a:latin typeface="Cambria Math"/>
                                        </a:rPr>
                                        <m:t>𝐸</m:t>
                                      </m:r>
                                      <m:r>
                                        <a:rPr lang="en-GB" i="1">
                                          <a:latin typeface="Cambria Math"/>
                                        </a:rPr>
                                        <m:t>𝜕</m:t>
                                      </m:r>
                                      <m:r>
                                        <a:rPr lang="en-GB" i="1">
                                          <a:latin typeface="Cambria Math"/>
                                        </a:rPr>
                                        <m:t>𝑝</m:t>
                                      </m:r>
                                    </m:den>
                                  </m:f>
                                  <m:r>
                                    <a:rPr lang="en-GB" i="1">
                                      <a:latin typeface="Cambria Math"/>
                                    </a:rPr>
                                    <m:t>𝜕</m:t>
                                  </m:r>
                                  <m:r>
                                    <a:rPr lang="en-GB" i="1">
                                      <a:latin typeface="Cambria Math"/>
                                    </a:rPr>
                                    <m:t>𝑝</m:t>
                                  </m:r>
                                  <m:r>
                                    <a:rPr lang="en-GB" i="1">
                                      <a:latin typeface="Cambria Math"/>
                                    </a:rPr>
                                    <m:t>𝜕</m:t>
                                  </m:r>
                                  <m:r>
                                    <a:rPr lang="en-GB" i="1">
                                      <a:latin typeface="Cambria Math"/>
                                    </a:rPr>
                                    <m:t>𝐸</m:t>
                                  </m:r>
                                </m:e>
                              </m:nary>
                            </m:e>
                          </m:nary>
                        </m:e>
                      </m:nary>
                    </m:oMath>
                  </m:oMathPara>
                </a14:m>
                <a:endParaRPr lang="en-GB" dirty="0"/>
              </a:p>
            </p:txBody>
          </p:sp>
        </mc:Choice>
        <mc:Fallback>
          <p:sp>
            <p:nvSpPr>
              <p:cNvPr id="2" name="Rectangle 1"/>
              <p:cNvSpPr>
                <a:spLocks noRot="1" noChangeAspect="1" noMove="1" noResize="1" noEditPoints="1" noAdjustHandles="1" noChangeArrowheads="1" noChangeShapeType="1" noTextEdit="1"/>
              </p:cNvSpPr>
              <p:nvPr/>
            </p:nvSpPr>
            <p:spPr>
              <a:xfrm>
                <a:off x="1798319" y="682887"/>
                <a:ext cx="5381625" cy="877933"/>
              </a:xfrm>
              <a:prstGeom prst="rect">
                <a:avLst/>
              </a:prstGeom>
              <a:blipFill rotWithShape="1">
                <a:blip r:embed="rId3"/>
                <a:stretch>
                  <a:fillRect/>
                </a:stretch>
              </a:blipFill>
            </p:spPr>
            <p:txBody>
              <a:bodyPr/>
              <a:lstStyle/>
              <a:p>
                <a:r>
                  <a:rPr lang="en-GB">
                    <a:noFill/>
                  </a:rPr>
                  <a:t> </a:t>
                </a:r>
              </a:p>
            </p:txBody>
          </p:sp>
        </mc:Fallback>
      </mc:AlternateContent>
      <p:sp>
        <p:nvSpPr>
          <p:cNvPr id="5" name="Rectangle 4"/>
          <p:cNvSpPr/>
          <p:nvPr/>
        </p:nvSpPr>
        <p:spPr>
          <a:xfrm>
            <a:off x="426720" y="1976492"/>
            <a:ext cx="4230624" cy="2462213"/>
          </a:xfrm>
          <a:prstGeom prst="rect">
            <a:avLst/>
          </a:prstGeom>
        </p:spPr>
        <p:txBody>
          <a:bodyPr wrap="square">
            <a:spAutoFit/>
          </a:bodyPr>
          <a:lstStyle/>
          <a:p>
            <a:pPr marL="285750" indent="-285750">
              <a:buFont typeface="Arial" panose="020B0604020202020204" pitchFamily="34" charset="0"/>
              <a:buChar char="•"/>
            </a:pPr>
            <a:r>
              <a:rPr lang="en-GB" sz="1400" dirty="0" err="1" smtClean="0"/>
              <a:t>FoM</a:t>
            </a:r>
            <a:r>
              <a:rPr lang="en-GB" sz="1400" dirty="0" smtClean="0"/>
              <a:t> study indicated that a segmented array of spheres has comparable (maybe better) useful pion yield than a </a:t>
            </a:r>
            <a:r>
              <a:rPr lang="en-GB" sz="1400" dirty="0" smtClean="0"/>
              <a:t>cylinder. A more detailed study by </a:t>
            </a:r>
            <a:r>
              <a:rPr lang="en-US" sz="1400" b="1" dirty="0"/>
              <a:t>Alberto </a:t>
            </a:r>
            <a:r>
              <a:rPr lang="en-US" sz="1400" b="1" dirty="0" err="1" smtClean="0"/>
              <a:t>Marchionni</a:t>
            </a:r>
            <a:r>
              <a:rPr lang="en-US" sz="1400" b="1" dirty="0" smtClean="0"/>
              <a:t> </a:t>
            </a:r>
            <a:r>
              <a:rPr lang="en-US" sz="1400" dirty="0" smtClean="0"/>
              <a:t>and his summer student</a:t>
            </a:r>
            <a:r>
              <a:rPr lang="en-GB" sz="1400" dirty="0" smtClean="0"/>
              <a:t> </a:t>
            </a:r>
            <a:r>
              <a:rPr lang="en-GB" sz="1400" b="1" dirty="0" err="1"/>
              <a:t>Quynh</a:t>
            </a:r>
            <a:r>
              <a:rPr lang="en-GB" sz="1400" b="1" dirty="0"/>
              <a:t> </a:t>
            </a:r>
            <a:r>
              <a:rPr lang="en-GB" sz="1400" b="1" dirty="0"/>
              <a:t>Nguyen </a:t>
            </a:r>
            <a:r>
              <a:rPr lang="en-GB" sz="1400" dirty="0"/>
              <a:t>also had positive results fro a sphere target</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smtClean="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smtClean="0"/>
          </a:p>
          <a:p>
            <a:pPr marL="285750" indent="-285750">
              <a:buFont typeface="Arial" panose="020B0604020202020204" pitchFamily="34" charset="0"/>
              <a:buChar char="•"/>
            </a:pPr>
            <a:endParaRPr lang="en-GB" sz="1400" dirty="0"/>
          </a:p>
        </p:txBody>
      </p:sp>
      <p:sp>
        <p:nvSpPr>
          <p:cNvPr id="3" name="Rectangle 2"/>
          <p:cNvSpPr/>
          <p:nvPr/>
        </p:nvSpPr>
        <p:spPr>
          <a:xfrm>
            <a:off x="901973" y="1549646"/>
            <a:ext cx="7175362" cy="307777"/>
          </a:xfrm>
          <a:prstGeom prst="rect">
            <a:avLst/>
          </a:prstGeom>
        </p:spPr>
        <p:txBody>
          <a:bodyPr wrap="none">
            <a:spAutoFit/>
          </a:bodyPr>
          <a:lstStyle/>
          <a:p>
            <a:r>
              <a:rPr lang="en-GB" sz="1400" dirty="0" smtClean="0"/>
              <a:t>Count number of </a:t>
            </a:r>
            <a:r>
              <a:rPr lang="en-GB" sz="1400" dirty="0" err="1" smtClean="0"/>
              <a:t>pions</a:t>
            </a:r>
            <a:r>
              <a:rPr lang="en-GB" sz="1400" dirty="0" smtClean="0"/>
              <a:t> in useful energy range and with focusable transverse momentum</a:t>
            </a:r>
            <a:endParaRPr lang="en-GB" sz="1400" dirty="0"/>
          </a:p>
        </p:txBody>
      </p:sp>
      <p:sp>
        <p:nvSpPr>
          <p:cNvPr id="8" name="Rectangle 7"/>
          <p:cNvSpPr/>
          <p:nvPr/>
        </p:nvSpPr>
        <p:spPr>
          <a:xfrm>
            <a:off x="7059167" y="1049901"/>
            <a:ext cx="1621538" cy="307777"/>
          </a:xfrm>
          <a:prstGeom prst="rect">
            <a:avLst/>
          </a:prstGeom>
        </p:spPr>
        <p:txBody>
          <a:bodyPr wrap="square">
            <a:spAutoFit/>
          </a:bodyPr>
          <a:lstStyle/>
          <a:p>
            <a:r>
              <a:rPr lang="en-GB" sz="1400" b="1" dirty="0" smtClean="0"/>
              <a:t>Bob </a:t>
            </a:r>
            <a:r>
              <a:rPr lang="en-GB" sz="1400" b="1" dirty="0" err="1" smtClean="0"/>
              <a:t>Zwaska</a:t>
            </a:r>
            <a:endParaRPr lang="en-GB" sz="1400" b="1" dirty="0" smtClean="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880" y="3339301"/>
            <a:ext cx="4498848" cy="2731443"/>
          </a:xfrm>
          <a:prstGeom prst="rect">
            <a:avLst/>
          </a:prstGeom>
        </p:spPr>
      </p:pic>
      <p:sp>
        <p:nvSpPr>
          <p:cNvPr id="9" name="Rectangle 8"/>
          <p:cNvSpPr/>
          <p:nvPr/>
        </p:nvSpPr>
        <p:spPr>
          <a:xfrm>
            <a:off x="4962144" y="5645188"/>
            <a:ext cx="3858768" cy="738664"/>
          </a:xfrm>
          <a:prstGeom prst="rect">
            <a:avLst/>
          </a:prstGeom>
        </p:spPr>
        <p:txBody>
          <a:bodyPr wrap="square">
            <a:spAutoFit/>
          </a:bodyPr>
          <a:lstStyle/>
          <a:p>
            <a:pPr marL="285750" indent="-285750">
              <a:buFont typeface="Arial" panose="020B0604020202020204" pitchFamily="34" charset="0"/>
              <a:buChar char="•"/>
            </a:pPr>
            <a:r>
              <a:rPr lang="en-GB" sz="1400" dirty="0" err="1"/>
              <a:t>FoM</a:t>
            </a:r>
            <a:r>
              <a:rPr lang="en-GB" sz="1400" dirty="0"/>
              <a:t> study also showed a small reduction in pion yield due to the presence of water as compared to gas cooling</a:t>
            </a:r>
          </a:p>
        </p:txBody>
      </p:sp>
    </p:spTree>
    <p:extLst>
      <p:ext uri="{BB962C8B-B14F-4D97-AF65-F5344CB8AC3E}">
        <p14:creationId xmlns:p14="http://schemas.microsoft.com/office/powerpoint/2010/main" val="35526667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455" y="627278"/>
            <a:ext cx="4961763" cy="3473234"/>
          </a:xfrm>
          <a:prstGeom prst="rect">
            <a:avLst/>
          </a:prstGeom>
        </p:spPr>
      </p:pic>
      <p:sp>
        <p:nvSpPr>
          <p:cNvPr id="5" name="Rectangle 4"/>
          <p:cNvSpPr/>
          <p:nvPr/>
        </p:nvSpPr>
        <p:spPr>
          <a:xfrm>
            <a:off x="536446" y="793869"/>
            <a:ext cx="2743201" cy="307777"/>
          </a:xfrm>
          <a:prstGeom prst="rect">
            <a:avLst/>
          </a:prstGeom>
        </p:spPr>
        <p:txBody>
          <a:bodyPr wrap="square">
            <a:spAutoFit/>
          </a:bodyPr>
          <a:lstStyle/>
          <a:p>
            <a:r>
              <a:rPr lang="en-GB" sz="1400" b="1" dirty="0" smtClean="0"/>
              <a:t>Mary </a:t>
            </a:r>
            <a:r>
              <a:rPr lang="en-GB" sz="1400" b="1" dirty="0" err="1" smtClean="0"/>
              <a:t>Bishai</a:t>
            </a:r>
            <a:endParaRPr lang="en-GB" sz="1400" b="1" dirty="0" smtClean="0"/>
          </a:p>
        </p:txBody>
      </p:sp>
      <p:sp>
        <p:nvSpPr>
          <p:cNvPr id="6" name="Rectangle 5"/>
          <p:cNvSpPr/>
          <p:nvPr/>
        </p:nvSpPr>
        <p:spPr>
          <a:xfrm>
            <a:off x="2257859" y="245102"/>
            <a:ext cx="4506362" cy="369332"/>
          </a:xfrm>
          <a:prstGeom prst="rect">
            <a:avLst/>
          </a:prstGeom>
        </p:spPr>
        <p:txBody>
          <a:bodyPr wrap="none">
            <a:spAutoFit/>
          </a:bodyPr>
          <a:lstStyle/>
          <a:p>
            <a:r>
              <a:rPr lang="en-GB" dirty="0" smtClean="0"/>
              <a:t>High </a:t>
            </a:r>
            <a:r>
              <a:rPr lang="en-GB" dirty="0"/>
              <a:t>z cooling tube or downstream plug?</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2128" y="3273804"/>
            <a:ext cx="4886706" cy="3264917"/>
          </a:xfrm>
          <a:prstGeom prst="rect">
            <a:avLst/>
          </a:prstGeom>
        </p:spPr>
      </p:pic>
      <p:sp>
        <p:nvSpPr>
          <p:cNvPr id="11" name="Rectangle 10"/>
          <p:cNvSpPr/>
          <p:nvPr/>
        </p:nvSpPr>
        <p:spPr>
          <a:xfrm>
            <a:off x="5340096" y="1098542"/>
            <a:ext cx="3062552" cy="1815882"/>
          </a:xfrm>
          <a:prstGeom prst="rect">
            <a:avLst/>
          </a:prstGeom>
        </p:spPr>
        <p:txBody>
          <a:bodyPr wrap="square">
            <a:spAutoFit/>
          </a:bodyPr>
          <a:lstStyle/>
          <a:p>
            <a:r>
              <a:rPr lang="en-GB" sz="1400" dirty="0"/>
              <a:t>A</a:t>
            </a:r>
            <a:r>
              <a:rPr lang="en-GB" sz="1400" dirty="0" smtClean="0"/>
              <a:t> high z plug downstream of the target and/or high z target outer tube shown to increase pion yield relative to a 2 interaction length graphite target. </a:t>
            </a:r>
          </a:p>
          <a:p>
            <a:endParaRPr lang="en-GB" sz="1400" dirty="0"/>
          </a:p>
          <a:p>
            <a:r>
              <a:rPr lang="en-GB" sz="1400" dirty="0" smtClean="0"/>
              <a:t>Graphite cylinder inside a tantalum tube gives best increase in yield</a:t>
            </a:r>
            <a:endParaRPr lang="en-GB" sz="1400" dirty="0"/>
          </a:p>
        </p:txBody>
      </p:sp>
    </p:spTree>
    <p:extLst>
      <p:ext uri="{BB962C8B-B14F-4D97-AF65-F5344CB8AC3E}">
        <p14:creationId xmlns:p14="http://schemas.microsoft.com/office/powerpoint/2010/main" val="604498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z="1800" dirty="0" smtClean="0"/>
              <a:t>Induction heat transfer rig</a:t>
            </a:r>
            <a:endParaRPr lang="en-GB" sz="1800" dirty="0"/>
          </a:p>
        </p:txBody>
      </p:sp>
      <p:sp>
        <p:nvSpPr>
          <p:cNvPr id="5" name="Rectangle 4"/>
          <p:cNvSpPr/>
          <p:nvPr/>
        </p:nvSpPr>
        <p:spPr>
          <a:xfrm>
            <a:off x="4612481" y="3711416"/>
            <a:ext cx="2209799" cy="1169551"/>
          </a:xfrm>
          <a:prstGeom prst="rect">
            <a:avLst/>
          </a:prstGeom>
        </p:spPr>
        <p:txBody>
          <a:bodyPr wrap="square">
            <a:spAutoFit/>
          </a:bodyPr>
          <a:lstStyle/>
          <a:p>
            <a:pPr marL="285750" indent="-285750">
              <a:buFont typeface="Arial" panose="020B0604020202020204" pitchFamily="34" charset="0"/>
              <a:buChar char="•"/>
            </a:pPr>
            <a:r>
              <a:rPr lang="en-GB" sz="1400" dirty="0" smtClean="0"/>
              <a:t>10kW 450kHz induction heater should enable heat deposition in the order of kW/cc</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5078" t="21250" r="20078" b="15625"/>
          <a:stretch/>
        </p:blipFill>
        <p:spPr bwMode="auto">
          <a:xfrm>
            <a:off x="114301" y="603296"/>
            <a:ext cx="4410074" cy="3879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3" name="Table 92"/>
          <p:cNvGraphicFramePr>
            <a:graphicFrameLocks noGrp="1"/>
          </p:cNvGraphicFramePr>
          <p:nvPr>
            <p:extLst>
              <p:ext uri="{D42A27DB-BD31-4B8C-83A1-F6EECF244321}">
                <p14:modId xmlns:p14="http://schemas.microsoft.com/office/powerpoint/2010/main" val="2484305718"/>
              </p:ext>
            </p:extLst>
          </p:nvPr>
        </p:nvGraphicFramePr>
        <p:xfrm>
          <a:off x="6675083" y="3551386"/>
          <a:ext cx="1944660" cy="2751880"/>
        </p:xfrm>
        <a:graphic>
          <a:graphicData uri="http://schemas.openxmlformats.org/drawingml/2006/table">
            <a:tbl>
              <a:tblPr firstRow="1" bandRow="1">
                <a:tableStyleId>{5C22544A-7EE6-4342-B048-85BDC9FD1C3A}</a:tableStyleId>
              </a:tblPr>
              <a:tblGrid>
                <a:gridCol w="972330"/>
                <a:gridCol w="972330"/>
              </a:tblGrid>
              <a:tr h="622229">
                <a:tc>
                  <a:txBody>
                    <a:bodyPr/>
                    <a:lstStyle/>
                    <a:p>
                      <a:pPr algn="ctr"/>
                      <a:r>
                        <a:rPr lang="en-GB" sz="1000" dirty="0" smtClean="0"/>
                        <a:t>Facility</a:t>
                      </a:r>
                      <a:endParaRPr lang="en-GB" sz="1000" dirty="0"/>
                    </a:p>
                  </a:txBody>
                  <a:tcPr/>
                </a:tc>
                <a:tc>
                  <a:txBody>
                    <a:bodyPr/>
                    <a:lstStyle/>
                    <a:p>
                      <a:pPr algn="ctr"/>
                      <a:r>
                        <a:rPr lang="en-GB" sz="1000" dirty="0" smtClean="0"/>
                        <a:t>Peak power density  kW/cc</a:t>
                      </a:r>
                      <a:endParaRPr lang="en-GB" sz="1000" dirty="0"/>
                    </a:p>
                  </a:txBody>
                  <a:tcPr/>
                </a:tc>
              </a:tr>
              <a:tr h="449387">
                <a:tc>
                  <a:txBody>
                    <a:bodyPr/>
                    <a:lstStyle/>
                    <a:p>
                      <a:pPr algn="ctr"/>
                      <a:r>
                        <a:rPr lang="en-GB" sz="1000" dirty="0" smtClean="0"/>
                        <a:t>LBNE 2.3MW Be</a:t>
                      </a:r>
                      <a:endParaRPr lang="en-GB" sz="1000" dirty="0"/>
                    </a:p>
                  </a:txBody>
                  <a:tcPr/>
                </a:tc>
                <a:tc>
                  <a:txBody>
                    <a:bodyPr/>
                    <a:lstStyle/>
                    <a:p>
                      <a:pPr algn="ctr"/>
                      <a:r>
                        <a:rPr lang="en-GB" sz="1000" dirty="0" smtClean="0"/>
                        <a:t>0.18-0.6 </a:t>
                      </a:r>
                      <a:endParaRPr lang="en-GB" sz="1000" dirty="0"/>
                    </a:p>
                  </a:txBody>
                  <a:tcPr/>
                </a:tc>
              </a:tr>
              <a:tr h="280044">
                <a:tc>
                  <a:txBody>
                    <a:bodyPr/>
                    <a:lstStyle/>
                    <a:p>
                      <a:pPr algn="ctr"/>
                      <a:r>
                        <a:rPr lang="en-GB" sz="1000" dirty="0" err="1" smtClean="0"/>
                        <a:t>Euronu</a:t>
                      </a:r>
                      <a:endParaRPr lang="en-GB" sz="1000" dirty="0"/>
                    </a:p>
                  </a:txBody>
                  <a:tcPr/>
                </a:tc>
                <a:tc>
                  <a:txBody>
                    <a:bodyPr/>
                    <a:lstStyle/>
                    <a:p>
                      <a:pPr algn="ctr"/>
                      <a:r>
                        <a:rPr lang="en-GB" sz="1000" dirty="0" smtClean="0"/>
                        <a:t>≈2</a:t>
                      </a:r>
                      <a:endParaRPr lang="en-GB" sz="1000" dirty="0"/>
                    </a:p>
                  </a:txBody>
                  <a:tcPr/>
                </a:tc>
              </a:tr>
              <a:tr h="280044">
                <a:tc>
                  <a:txBody>
                    <a:bodyPr/>
                    <a:lstStyle/>
                    <a:p>
                      <a:pPr algn="ctr"/>
                      <a:r>
                        <a:rPr lang="en-GB" sz="1000" dirty="0" err="1" smtClean="0"/>
                        <a:t>ESSnuSB</a:t>
                      </a:r>
                      <a:endParaRPr lang="en-GB" sz="1000" dirty="0"/>
                    </a:p>
                  </a:txBody>
                  <a:tcPr/>
                </a:tc>
                <a:tc>
                  <a:txBody>
                    <a:bodyPr/>
                    <a:lstStyle/>
                    <a:p>
                      <a:pPr algn="ctr"/>
                      <a:r>
                        <a:rPr lang="en-GB" sz="1000" dirty="0" smtClean="0"/>
                        <a:t>≈3.3</a:t>
                      </a:r>
                      <a:endParaRPr lang="en-GB" sz="1000" dirty="0"/>
                    </a:p>
                  </a:txBody>
                  <a:tcPr/>
                </a:tc>
              </a:tr>
              <a:tr h="280044">
                <a:tc>
                  <a:txBody>
                    <a:bodyPr/>
                    <a:lstStyle/>
                    <a:p>
                      <a:pPr algn="ctr"/>
                      <a:endParaRPr lang="en-GB" sz="1000" dirty="0"/>
                    </a:p>
                  </a:txBody>
                  <a:tcPr/>
                </a:tc>
                <a:tc>
                  <a:txBody>
                    <a:bodyPr/>
                    <a:lstStyle/>
                    <a:p>
                      <a:pPr algn="ctr"/>
                      <a:endParaRPr lang="en-GB" sz="1000" dirty="0"/>
                    </a:p>
                  </a:txBody>
                  <a:tcPr/>
                </a:tc>
              </a:tr>
              <a:tr h="280044">
                <a:tc>
                  <a:txBody>
                    <a:bodyPr/>
                    <a:lstStyle/>
                    <a:p>
                      <a:pPr algn="ctr"/>
                      <a:r>
                        <a:rPr lang="en-GB" sz="1000" dirty="0" smtClean="0"/>
                        <a:t>ISIS</a:t>
                      </a:r>
                      <a:endParaRPr lang="en-GB" sz="1000" dirty="0"/>
                    </a:p>
                  </a:txBody>
                  <a:tcPr/>
                </a:tc>
                <a:tc>
                  <a:txBody>
                    <a:bodyPr/>
                    <a:lstStyle/>
                    <a:p>
                      <a:pPr algn="ctr"/>
                      <a:r>
                        <a:rPr lang="en-GB" sz="1000" dirty="0" smtClean="0"/>
                        <a:t>0.45</a:t>
                      </a:r>
                      <a:endParaRPr lang="en-GB" sz="1000" dirty="0"/>
                    </a:p>
                  </a:txBody>
                  <a:tcPr/>
                </a:tc>
              </a:tr>
              <a:tr h="280044">
                <a:tc>
                  <a:txBody>
                    <a:bodyPr/>
                    <a:lstStyle/>
                    <a:p>
                      <a:pPr algn="ctr"/>
                      <a:r>
                        <a:rPr lang="en-GB" sz="1000" dirty="0" smtClean="0"/>
                        <a:t>SNS</a:t>
                      </a:r>
                      <a:endParaRPr lang="en-GB" sz="1000" dirty="0"/>
                    </a:p>
                  </a:txBody>
                  <a:tcPr/>
                </a:tc>
                <a:tc>
                  <a:txBody>
                    <a:bodyPr/>
                    <a:lstStyle/>
                    <a:p>
                      <a:pPr algn="ctr"/>
                      <a:r>
                        <a:rPr lang="en-GB" sz="1000" dirty="0" smtClean="0"/>
                        <a:t>0.4</a:t>
                      </a:r>
                      <a:endParaRPr lang="en-GB" sz="1000" dirty="0"/>
                    </a:p>
                  </a:txBody>
                  <a:tcPr/>
                </a:tc>
              </a:tr>
              <a:tr h="280044">
                <a:tc>
                  <a:txBody>
                    <a:bodyPr/>
                    <a:lstStyle/>
                    <a:p>
                      <a:pPr algn="ctr"/>
                      <a:r>
                        <a:rPr lang="en-GB" sz="1000" dirty="0" smtClean="0"/>
                        <a:t>ESS</a:t>
                      </a:r>
                      <a:endParaRPr lang="en-GB" sz="1000" dirty="0"/>
                    </a:p>
                  </a:txBody>
                  <a:tcPr/>
                </a:tc>
                <a:tc>
                  <a:txBody>
                    <a:bodyPr/>
                    <a:lstStyle/>
                    <a:p>
                      <a:pPr algn="ctr"/>
                      <a:r>
                        <a:rPr lang="en-GB" sz="1000" dirty="0" smtClean="0"/>
                        <a:t>&lt;ISIS?</a:t>
                      </a:r>
                      <a:endParaRPr lang="en-GB" sz="1000" dirty="0"/>
                    </a:p>
                  </a:txBody>
                  <a:tcPr/>
                </a:tc>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6812" y="686624"/>
            <a:ext cx="3671887" cy="2447924"/>
          </a:xfrm>
          <a:prstGeom prst="rect">
            <a:avLst/>
          </a:prstGeom>
        </p:spPr>
      </p:pic>
      <p:pic>
        <p:nvPicPr>
          <p:cNvPr id="97" name="Picture 96" descr="J:\Group_photos\2014-08_sphere_target\selected\IMG_1011v4.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563" y="4834801"/>
            <a:ext cx="4019550" cy="1879043"/>
          </a:xfrm>
          <a:prstGeom prst="rect">
            <a:avLst/>
          </a:prstGeom>
          <a:noFill/>
          <a:ln>
            <a:noFill/>
          </a:ln>
        </p:spPr>
      </p:pic>
      <p:sp>
        <p:nvSpPr>
          <p:cNvPr id="95" name="Rectangle 94"/>
          <p:cNvSpPr/>
          <p:nvPr/>
        </p:nvSpPr>
        <p:spPr>
          <a:xfrm>
            <a:off x="114301" y="6325285"/>
            <a:ext cx="4572000" cy="307777"/>
          </a:xfrm>
          <a:prstGeom prst="rect">
            <a:avLst/>
          </a:prstGeom>
        </p:spPr>
        <p:txBody>
          <a:bodyPr>
            <a:spAutoFit/>
          </a:bodyPr>
          <a:lstStyle/>
          <a:p>
            <a:pPr marL="285750" indent="-285750">
              <a:buFont typeface="Arial" panose="020B0604020202020204" pitchFamily="34" charset="0"/>
              <a:buChar char="•"/>
            </a:pPr>
            <a:r>
              <a:rPr lang="en-GB" sz="1400" dirty="0" smtClean="0"/>
              <a:t>Sphere array target for heat transfer testing</a:t>
            </a:r>
            <a:endParaRPr lang="en-GB" sz="1400" dirty="0"/>
          </a:p>
        </p:txBody>
      </p:sp>
    </p:spTree>
    <p:extLst>
      <p:ext uri="{BB962C8B-B14F-4D97-AF65-F5344CB8AC3E}">
        <p14:creationId xmlns:p14="http://schemas.microsoft.com/office/powerpoint/2010/main" val="26256565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Summary - Questions</a:t>
            </a:r>
            <a:endParaRPr lang="en-GB" sz="1800" dirty="0"/>
          </a:p>
        </p:txBody>
      </p:sp>
      <p:sp>
        <p:nvSpPr>
          <p:cNvPr id="3" name="Content Placeholder 2"/>
          <p:cNvSpPr>
            <a:spLocks noGrp="1"/>
          </p:cNvSpPr>
          <p:nvPr>
            <p:ph idx="1"/>
          </p:nvPr>
        </p:nvSpPr>
        <p:spPr>
          <a:xfrm>
            <a:off x="456121" y="737362"/>
            <a:ext cx="8229600" cy="5000625"/>
          </a:xfrm>
        </p:spPr>
        <p:txBody>
          <a:bodyPr/>
          <a:lstStyle/>
          <a:p>
            <a:r>
              <a:rPr lang="en-GB" sz="1400" dirty="0" smtClean="0"/>
              <a:t>Pressurised gas cooling seems to offer a potential alternative to water cooling at 2.3MW and mitigates the risk of cyclic pressure loads induced by beam heating of cooling water.</a:t>
            </a:r>
          </a:p>
          <a:p>
            <a:endParaRPr lang="en-GB" sz="1400" dirty="0"/>
          </a:p>
          <a:p>
            <a:r>
              <a:rPr lang="en-GB" sz="1400" dirty="0" smtClean="0"/>
              <a:t>The predicted dynamic stress levels in a cylindrical beryllium target subjected to the 2.3MW LBNE beam are in excess of the design stress </a:t>
            </a:r>
            <a:r>
              <a:rPr lang="en-GB" sz="1400" dirty="0" smtClean="0"/>
              <a:t>limit specified in our conceptual design study. </a:t>
            </a:r>
            <a:r>
              <a:rPr lang="en-GB" sz="1400" dirty="0" smtClean="0"/>
              <a:t>Target segmentation would be required to reduce inertial components of stress.</a:t>
            </a:r>
          </a:p>
          <a:p>
            <a:pPr marL="0" indent="0">
              <a:buNone/>
            </a:pPr>
            <a:endParaRPr lang="en-GB" sz="1400" dirty="0" smtClean="0"/>
          </a:p>
          <a:p>
            <a:pPr marL="0" indent="0">
              <a:buNone/>
            </a:pPr>
            <a:r>
              <a:rPr lang="en-GB" sz="1400" dirty="0" smtClean="0"/>
              <a:t>Two concepts for segmenting a beryllium target have been presented.</a:t>
            </a:r>
          </a:p>
          <a:p>
            <a:endParaRPr lang="en-GB" sz="1400" dirty="0" smtClean="0"/>
          </a:p>
          <a:p>
            <a:r>
              <a:rPr lang="en-GB" sz="1400" dirty="0" smtClean="0"/>
              <a:t>The first consists of beryllium slugs shrunk fit in a cooling tube, </a:t>
            </a:r>
            <a:r>
              <a:rPr lang="en-GB" sz="1400" dirty="0" smtClean="0"/>
              <a:t>is </a:t>
            </a:r>
            <a:r>
              <a:rPr lang="en-GB" sz="1400" dirty="0" smtClean="0"/>
              <a:t>compatible with water or gas cooling and provides cylindrical geometry .</a:t>
            </a:r>
          </a:p>
          <a:p>
            <a:endParaRPr lang="en-GB" sz="1400" dirty="0"/>
          </a:p>
          <a:p>
            <a:r>
              <a:rPr lang="en-GB" sz="1400" dirty="0" smtClean="0"/>
              <a:t>The second consists of direct cooling of target spheres, only compatible with pressurised gas cooling, offers increased heat transfer surface area and tolerance to off axis beam. Useful pion yield comparable or greater than a cylinder. </a:t>
            </a:r>
            <a:r>
              <a:rPr lang="en-GB" sz="1400" b="1" dirty="0" smtClean="0"/>
              <a:t>(how does pion yield compare to a </a:t>
            </a:r>
            <a:r>
              <a:rPr lang="en-GB" sz="1400" b="1" dirty="0" err="1" smtClean="0"/>
              <a:t>numi</a:t>
            </a:r>
            <a:r>
              <a:rPr lang="en-GB" sz="1400" b="1" dirty="0" smtClean="0"/>
              <a:t> style target?)</a:t>
            </a:r>
          </a:p>
          <a:p>
            <a:endParaRPr lang="en-GB" sz="1400" dirty="0" smtClean="0"/>
          </a:p>
          <a:p>
            <a:r>
              <a:rPr lang="en-GB" sz="1400" dirty="0" smtClean="0"/>
              <a:t>While </a:t>
            </a:r>
            <a:r>
              <a:rPr lang="en-GB" sz="1400" dirty="0" smtClean="0"/>
              <a:t>we can see </a:t>
            </a:r>
            <a:r>
              <a:rPr lang="en-GB" sz="1400" dirty="0" smtClean="0"/>
              <a:t>possible design </a:t>
            </a:r>
            <a:r>
              <a:rPr lang="en-GB" sz="1400" dirty="0" smtClean="0"/>
              <a:t>solutions at 2.3MW with a beryllium target stress levels and safety margins may be improved with graphite. </a:t>
            </a:r>
            <a:r>
              <a:rPr lang="en-GB" sz="1400" b="1" dirty="0" smtClean="0"/>
              <a:t>Is </a:t>
            </a:r>
            <a:r>
              <a:rPr lang="en-GB" sz="1400" b="1" dirty="0" smtClean="0"/>
              <a:t>radiation damage much worse with graphite as compared to </a:t>
            </a:r>
            <a:r>
              <a:rPr lang="en-GB" sz="1400" b="1" dirty="0" smtClean="0"/>
              <a:t>beryllium? Could </a:t>
            </a:r>
            <a:r>
              <a:rPr lang="en-GB" sz="1400" b="1" dirty="0" smtClean="0"/>
              <a:t>a T2K style graphite target </a:t>
            </a:r>
            <a:r>
              <a:rPr lang="en-GB" sz="1400" b="1" dirty="0" smtClean="0"/>
              <a:t>work </a:t>
            </a:r>
            <a:r>
              <a:rPr lang="en-GB" sz="1400" b="1" dirty="0" smtClean="0"/>
              <a:t>for LBNF 1.2MW or </a:t>
            </a:r>
            <a:r>
              <a:rPr lang="en-GB" sz="1400" b="1" dirty="0" smtClean="0"/>
              <a:t>higher? </a:t>
            </a:r>
          </a:p>
          <a:p>
            <a:endParaRPr lang="en-GB" sz="1400" b="1" dirty="0"/>
          </a:p>
          <a:p>
            <a:r>
              <a:rPr lang="en-GB" sz="1400" dirty="0"/>
              <a:t>A Induction heat transfer rig is being setup at RAL at the moment with the idea of testing heat transfer rates in a range of different geometry targets.</a:t>
            </a:r>
          </a:p>
          <a:p>
            <a:endParaRPr lang="en-GB" sz="1400" b="1" dirty="0"/>
          </a:p>
          <a:p>
            <a:endParaRPr lang="en-GB" dirty="0"/>
          </a:p>
        </p:txBody>
      </p:sp>
    </p:spTree>
    <p:extLst>
      <p:ext uri="{BB962C8B-B14F-4D97-AF65-F5344CB8AC3E}">
        <p14:creationId xmlns:p14="http://schemas.microsoft.com/office/powerpoint/2010/main" val="38371256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584" t="14380" r="17975" b="8762"/>
          <a:stretch/>
        </p:blipFill>
        <p:spPr bwMode="auto">
          <a:xfrm>
            <a:off x="1314450" y="92892"/>
            <a:ext cx="7229476" cy="6622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mesh.png"/>
          <p:cNvPicPr/>
          <p:nvPr/>
        </p:nvPicPr>
        <p:blipFill>
          <a:blip r:embed="rId3" cstate="print"/>
          <a:stretch>
            <a:fillRect/>
          </a:stretch>
        </p:blipFill>
        <p:spPr>
          <a:xfrm>
            <a:off x="280417" y="1633729"/>
            <a:ext cx="3596640" cy="2840736"/>
          </a:xfrm>
          <a:prstGeom prst="rect">
            <a:avLst/>
          </a:prstGeom>
        </p:spPr>
      </p:pic>
      <p:pic>
        <p:nvPicPr>
          <p:cNvPr id="6" name="Picture 5" descr="CFXf.png"/>
          <p:cNvPicPr/>
          <p:nvPr/>
        </p:nvPicPr>
        <p:blipFill>
          <a:blip r:embed="rId4" cstate="print"/>
          <a:stretch>
            <a:fillRect/>
          </a:stretch>
        </p:blipFill>
        <p:spPr>
          <a:xfrm>
            <a:off x="3291840" y="3737800"/>
            <a:ext cx="3563747" cy="2919032"/>
          </a:xfrm>
          <a:prstGeom prst="rect">
            <a:avLst/>
          </a:prstGeom>
        </p:spPr>
      </p:pic>
      <p:pic>
        <p:nvPicPr>
          <p:cNvPr id="7" name="Picture 6" descr="CFXj.png"/>
          <p:cNvPicPr/>
          <p:nvPr/>
        </p:nvPicPr>
        <p:blipFill>
          <a:blip r:embed="rId5" cstate="print"/>
          <a:stretch>
            <a:fillRect/>
          </a:stretch>
        </p:blipFill>
        <p:spPr>
          <a:xfrm>
            <a:off x="4572001" y="794004"/>
            <a:ext cx="3423856" cy="2900172"/>
          </a:xfrm>
          <a:prstGeom prst="rect">
            <a:avLst/>
          </a:prstGeom>
        </p:spPr>
      </p:pic>
      <p:pic>
        <p:nvPicPr>
          <p:cNvPr id="8" name="Picture 7" descr="CFXd.png"/>
          <p:cNvPicPr/>
          <p:nvPr/>
        </p:nvPicPr>
        <p:blipFill>
          <a:blip r:embed="rId6" cstate="print"/>
          <a:stretch>
            <a:fillRect/>
          </a:stretch>
        </p:blipFill>
        <p:spPr>
          <a:xfrm>
            <a:off x="3223895" y="2343150"/>
            <a:ext cx="2696210" cy="2171700"/>
          </a:xfrm>
          <a:prstGeom prst="rect">
            <a:avLst/>
          </a:prstGeom>
        </p:spPr>
      </p:pic>
    </p:spTree>
    <p:extLst>
      <p:ext uri="{BB962C8B-B14F-4D97-AF65-F5344CB8AC3E}">
        <p14:creationId xmlns:p14="http://schemas.microsoft.com/office/powerpoint/2010/main" val="2861722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Grp="1" noChangeArrowheads="1"/>
          </p:cNvSpPr>
          <p:nvPr>
            <p:ph type="title"/>
          </p:nvPr>
        </p:nvSpPr>
        <p:spPr>
          <a:xfrm>
            <a:off x="1157287" y="192465"/>
            <a:ext cx="6848475" cy="1000125"/>
          </a:xfrm>
        </p:spPr>
        <p:txBody>
          <a:bodyPr/>
          <a:lstStyle/>
          <a:p>
            <a:pPr algn="l"/>
            <a:r>
              <a:rPr lang="en-US" sz="2800" b="1" dirty="0" smtClean="0"/>
              <a:t>Outline</a:t>
            </a:r>
            <a:endParaRPr lang="en-US" sz="2800" b="1" i="1" dirty="0" smtClean="0"/>
          </a:p>
        </p:txBody>
      </p:sp>
      <p:sp>
        <p:nvSpPr>
          <p:cNvPr id="3" name="Rectangle 2"/>
          <p:cNvSpPr/>
          <p:nvPr/>
        </p:nvSpPr>
        <p:spPr>
          <a:xfrm>
            <a:off x="650570" y="1283254"/>
            <a:ext cx="7176110" cy="4949670"/>
          </a:xfrm>
          <a:prstGeom prst="rect">
            <a:avLst/>
          </a:prstGeom>
        </p:spPr>
        <p:txBody>
          <a:bodyPr wrap="square">
            <a:spAutoFit/>
          </a:bodyPr>
          <a:lstStyle/>
          <a:p>
            <a:pPr marL="285750" indent="-285750">
              <a:buFont typeface="Arial" panose="020B0604020202020204" pitchFamily="34" charset="0"/>
              <a:buChar char="•"/>
            </a:pPr>
            <a:r>
              <a:rPr lang="en-GB" sz="1400" dirty="0" smtClean="0"/>
              <a:t>LBNE Conceptual </a:t>
            </a:r>
            <a:r>
              <a:rPr lang="en-GB" sz="1400" dirty="0"/>
              <a:t>Design </a:t>
            </a:r>
            <a:r>
              <a:rPr lang="en-GB" sz="1400" dirty="0" smtClean="0"/>
              <a:t>Study</a:t>
            </a:r>
          </a:p>
          <a:p>
            <a:pPr marL="285750" indent="-285750">
              <a:buFont typeface="Arial" panose="020B0604020202020204" pitchFamily="34" charset="0"/>
              <a:buChar char="•"/>
            </a:pPr>
            <a:endParaRPr lang="en-GB" sz="1400" dirty="0" smtClean="0"/>
          </a:p>
          <a:p>
            <a:pPr marL="285750" indent="-285750">
              <a:buFont typeface="Arial" panose="020B0604020202020204" pitchFamily="34" charset="0"/>
              <a:buChar char="•"/>
            </a:pPr>
            <a:r>
              <a:rPr lang="en-GB" sz="1400" dirty="0" smtClean="0"/>
              <a:t>Design Challenges at 2.3MW</a:t>
            </a:r>
            <a:endParaRPr lang="en-GB" sz="1400" dirty="0"/>
          </a:p>
          <a:p>
            <a:r>
              <a:rPr lang="en-GB" sz="1400" dirty="0"/>
              <a:t> </a:t>
            </a:r>
            <a:r>
              <a:rPr lang="en-GB" sz="1400" dirty="0" smtClean="0"/>
              <a:t>          - </a:t>
            </a:r>
            <a:r>
              <a:rPr lang="en-GB" sz="1400" dirty="0"/>
              <a:t>Heat transfer </a:t>
            </a:r>
            <a:endParaRPr lang="en-GB" sz="1400" dirty="0" smtClean="0"/>
          </a:p>
          <a:p>
            <a:r>
              <a:rPr lang="en-GB" sz="1400" dirty="0" smtClean="0"/>
              <a:t>           - </a:t>
            </a:r>
            <a:r>
              <a:rPr lang="en-GB" sz="1400" dirty="0"/>
              <a:t>Energy deposition in </a:t>
            </a:r>
            <a:r>
              <a:rPr lang="en-GB" sz="1400" dirty="0" smtClean="0"/>
              <a:t>water</a:t>
            </a:r>
          </a:p>
          <a:p>
            <a:r>
              <a:rPr lang="en-GB" sz="1400" dirty="0" smtClean="0"/>
              <a:t>           - </a:t>
            </a:r>
            <a:r>
              <a:rPr lang="en-GB" sz="1400" dirty="0"/>
              <a:t>S</a:t>
            </a:r>
            <a:r>
              <a:rPr lang="en-GB" sz="1400" dirty="0" smtClean="0"/>
              <a:t>tress </a:t>
            </a:r>
            <a:r>
              <a:rPr lang="en-GB" sz="1400" dirty="0"/>
              <a:t>in a </a:t>
            </a:r>
            <a:r>
              <a:rPr lang="en-GB" sz="1400" dirty="0" smtClean="0"/>
              <a:t>beryllium </a:t>
            </a:r>
            <a:r>
              <a:rPr lang="en-GB" sz="1400" dirty="0"/>
              <a:t>cylindrical </a:t>
            </a:r>
            <a:r>
              <a:rPr lang="en-GB" sz="1400" dirty="0" smtClean="0"/>
              <a:t>target</a:t>
            </a:r>
          </a:p>
          <a:p>
            <a:r>
              <a:rPr lang="en-GB" sz="1400" dirty="0" smtClean="0"/>
              <a:t>           - </a:t>
            </a:r>
            <a:r>
              <a:rPr lang="en-GB" sz="1400" dirty="0"/>
              <a:t>Effect of off centre </a:t>
            </a:r>
            <a:r>
              <a:rPr lang="en-GB" sz="1400" dirty="0" smtClean="0"/>
              <a:t>beam target</a:t>
            </a:r>
          </a:p>
          <a:p>
            <a:r>
              <a:rPr lang="en-GB" sz="1400" dirty="0" smtClean="0"/>
              <a:t>           - Segmentation </a:t>
            </a:r>
            <a:r>
              <a:rPr lang="en-GB" sz="1400" dirty="0"/>
              <a:t>to reduce </a:t>
            </a:r>
            <a:r>
              <a:rPr lang="en-GB" sz="1400" dirty="0" smtClean="0"/>
              <a:t>stress</a:t>
            </a:r>
          </a:p>
          <a:p>
            <a:endParaRPr lang="en-GB" sz="1400" dirty="0"/>
          </a:p>
          <a:p>
            <a:pPr marL="285750" indent="-285750">
              <a:buFont typeface="Arial" panose="020B0604020202020204" pitchFamily="34" charset="0"/>
              <a:buChar char="•"/>
            </a:pPr>
            <a:r>
              <a:rPr lang="en-GB" sz="1400" dirty="0" err="1" smtClean="0"/>
              <a:t>Numi</a:t>
            </a:r>
            <a:r>
              <a:rPr lang="en-GB" sz="1400" dirty="0" smtClean="0"/>
              <a:t> Target </a:t>
            </a:r>
            <a:r>
              <a:rPr lang="en-GB" sz="1400" dirty="0"/>
              <a:t>S</a:t>
            </a:r>
            <a:r>
              <a:rPr lang="en-GB" sz="1400" dirty="0" smtClean="0"/>
              <a:t>tudies</a:t>
            </a:r>
          </a:p>
          <a:p>
            <a:endParaRPr lang="en-GB" sz="1400" dirty="0" smtClean="0"/>
          </a:p>
          <a:p>
            <a:pPr marL="285750" indent="-285750">
              <a:buFont typeface="Arial" panose="020B0604020202020204" pitchFamily="34" charset="0"/>
              <a:buChar char="•"/>
            </a:pPr>
            <a:r>
              <a:rPr lang="en-GB" sz="1400" dirty="0" smtClean="0"/>
              <a:t>Alternative </a:t>
            </a:r>
            <a:r>
              <a:rPr lang="en-GB" sz="1400" dirty="0"/>
              <a:t>T</a:t>
            </a:r>
            <a:r>
              <a:rPr lang="en-GB" sz="1400" dirty="0" smtClean="0"/>
              <a:t>arget </a:t>
            </a:r>
            <a:r>
              <a:rPr lang="en-GB" sz="1400" dirty="0"/>
              <a:t>C</a:t>
            </a:r>
            <a:r>
              <a:rPr lang="en-GB" sz="1400" dirty="0" smtClean="0"/>
              <a:t>oncepts  </a:t>
            </a:r>
          </a:p>
          <a:p>
            <a:r>
              <a:rPr lang="en-GB" sz="1400" dirty="0" smtClean="0"/>
              <a:t>           - Peripherally </a:t>
            </a:r>
            <a:r>
              <a:rPr lang="en-GB" sz="1400" dirty="0"/>
              <a:t>cooled shrunk fit </a:t>
            </a:r>
            <a:r>
              <a:rPr lang="en-GB" sz="1400" dirty="0" smtClean="0"/>
              <a:t>segments</a:t>
            </a:r>
          </a:p>
          <a:p>
            <a:r>
              <a:rPr lang="en-GB" sz="1400" dirty="0" smtClean="0"/>
              <a:t>           - Directly </a:t>
            </a:r>
            <a:r>
              <a:rPr lang="en-GB" sz="1400" dirty="0"/>
              <a:t>cooled segmented </a:t>
            </a:r>
            <a:r>
              <a:rPr lang="en-GB" sz="1400" dirty="0" smtClean="0"/>
              <a:t>target</a:t>
            </a:r>
          </a:p>
          <a:p>
            <a:r>
              <a:rPr lang="en-GB" sz="1400" dirty="0" smtClean="0"/>
              <a:t>           - Figure </a:t>
            </a:r>
            <a:r>
              <a:rPr lang="en-GB" sz="1400" dirty="0"/>
              <a:t>of Merit </a:t>
            </a:r>
            <a:r>
              <a:rPr lang="en-GB" sz="1400" dirty="0" smtClean="0"/>
              <a:t>comparison</a:t>
            </a:r>
          </a:p>
          <a:p>
            <a:r>
              <a:rPr lang="en-GB" sz="1400" dirty="0" smtClean="0"/>
              <a:t>           - </a:t>
            </a:r>
            <a:r>
              <a:rPr lang="en-GB" sz="1400" dirty="0" smtClean="0"/>
              <a:t>High z cooling tube or downstream plug</a:t>
            </a:r>
            <a:endParaRPr lang="en-GB" sz="1400" dirty="0" smtClean="0"/>
          </a:p>
          <a:p>
            <a:endParaRPr lang="en-GB" sz="1400" dirty="0" smtClean="0"/>
          </a:p>
          <a:p>
            <a:pPr marL="285750" indent="-285750">
              <a:buFont typeface="Arial" panose="020B0604020202020204" pitchFamily="34" charset="0"/>
              <a:buChar char="•"/>
            </a:pPr>
            <a:r>
              <a:rPr lang="en-GB" sz="1400" dirty="0" smtClean="0"/>
              <a:t>Induction heat transfer rig</a:t>
            </a:r>
          </a:p>
          <a:p>
            <a:pPr marL="285750" indent="-285750">
              <a:buFont typeface="Arial" panose="020B0604020202020204" pitchFamily="34" charset="0"/>
              <a:buChar char="•"/>
            </a:pPr>
            <a:endParaRPr lang="en-GB" sz="1400" dirty="0" smtClean="0"/>
          </a:p>
          <a:p>
            <a:pPr marL="285750" indent="-285750">
              <a:buFont typeface="Arial" panose="020B0604020202020204" pitchFamily="34" charset="0"/>
              <a:buChar char="•"/>
            </a:pPr>
            <a:r>
              <a:rPr lang="en-GB" sz="1400" dirty="0" smtClean="0"/>
              <a:t>Summary - Questions</a:t>
            </a:r>
            <a:endParaRPr lang="en-US" sz="1400" dirty="0"/>
          </a:p>
          <a:p>
            <a:endParaRPr lang="en-GB" sz="1400" dirty="0" smtClean="0"/>
          </a:p>
          <a:p>
            <a:endParaRPr lang="en-GB" sz="1400" dirty="0"/>
          </a:p>
        </p:txBody>
      </p:sp>
    </p:spTree>
    <p:extLst>
      <p:ext uri="{BB962C8B-B14F-4D97-AF65-F5344CB8AC3E}">
        <p14:creationId xmlns:p14="http://schemas.microsoft.com/office/powerpoint/2010/main" val="2821663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499" y="5445656"/>
            <a:ext cx="5553075" cy="1412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1905" t="23809" r="10357" b="4191"/>
          <a:stretch/>
        </p:blipFill>
        <p:spPr bwMode="auto">
          <a:xfrm>
            <a:off x="1428748" y="1488548"/>
            <a:ext cx="6372225" cy="4233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2"/>
          <p:cNvSpPr>
            <a:spLocks noGrp="1" noChangeArrowheads="1"/>
          </p:cNvSpPr>
          <p:nvPr>
            <p:ph type="title"/>
          </p:nvPr>
        </p:nvSpPr>
        <p:spPr>
          <a:xfrm>
            <a:off x="1200149" y="247650"/>
            <a:ext cx="6848475" cy="836613"/>
          </a:xfrm>
        </p:spPr>
        <p:txBody>
          <a:bodyPr/>
          <a:lstStyle/>
          <a:p>
            <a:r>
              <a:rPr lang="en-US" sz="2800" dirty="0" smtClean="0"/>
              <a:t/>
            </a:r>
            <a:br>
              <a:rPr lang="en-US" sz="2800" dirty="0" smtClean="0"/>
            </a:br>
            <a:r>
              <a:rPr lang="en-US" sz="2800" dirty="0" smtClean="0"/>
              <a:t/>
            </a:r>
            <a:br>
              <a:rPr lang="en-US" sz="2800" dirty="0" smtClean="0"/>
            </a:br>
            <a:r>
              <a:rPr lang="en-GB" sz="1800" dirty="0" smtClean="0"/>
              <a:t>Conceptual </a:t>
            </a:r>
            <a:r>
              <a:rPr lang="en-GB" sz="1800" dirty="0"/>
              <a:t>Design Study of </a:t>
            </a:r>
            <a:r>
              <a:rPr lang="en-GB" sz="1800" dirty="0" smtClean="0"/>
              <a:t>the Long </a:t>
            </a:r>
            <a:r>
              <a:rPr lang="en-GB" sz="1800" dirty="0"/>
              <a:t>Baseline Neutrino Experiment (</a:t>
            </a:r>
            <a:r>
              <a:rPr lang="en-GB" sz="1800" dirty="0" smtClean="0"/>
              <a:t>LBNE) Target </a:t>
            </a:r>
            <a:r>
              <a:rPr lang="en-GB" sz="1800" dirty="0"/>
              <a:t>and Beam </a:t>
            </a:r>
            <a:r>
              <a:rPr lang="en-GB" sz="1800" dirty="0" smtClean="0"/>
              <a:t>Window</a:t>
            </a:r>
            <a:br>
              <a:rPr lang="en-GB" sz="1800" dirty="0" smtClean="0"/>
            </a:br>
            <a:r>
              <a:rPr lang="en-GB" sz="1800" dirty="0" smtClean="0"/>
              <a:t> Nov 2010</a:t>
            </a:r>
            <a:endParaRPr lang="en-US" sz="1800" i="1" dirty="0" smtClean="0"/>
          </a:p>
        </p:txBody>
      </p:sp>
      <p:cxnSp>
        <p:nvCxnSpPr>
          <p:cNvPr id="15" name="Straight Connector 14"/>
          <p:cNvCxnSpPr/>
          <p:nvPr/>
        </p:nvCxnSpPr>
        <p:spPr>
          <a:xfrm>
            <a:off x="3619499" y="4524375"/>
            <a:ext cx="25622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467474" y="4714875"/>
            <a:ext cx="9620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591174" y="2724150"/>
            <a:ext cx="333375" cy="219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7048497" y="6296024"/>
            <a:ext cx="333375" cy="219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7505699" y="2493317"/>
            <a:ext cx="1357312" cy="461665"/>
          </a:xfrm>
          <a:prstGeom prst="rect">
            <a:avLst/>
          </a:prstGeom>
          <a:noFill/>
        </p:spPr>
        <p:txBody>
          <a:bodyPr wrap="square" rtlCol="0">
            <a:spAutoFit/>
          </a:bodyPr>
          <a:lstStyle/>
          <a:p>
            <a:r>
              <a:rPr lang="en-GB" sz="1200" b="1" dirty="0" smtClean="0">
                <a:solidFill>
                  <a:srgbClr val="FF0000"/>
                </a:solidFill>
              </a:rPr>
              <a:t>Target radius = 3 x beam sigma</a:t>
            </a:r>
            <a:endParaRPr lang="en-GB" sz="1200" b="1" dirty="0">
              <a:solidFill>
                <a:srgbClr val="FF0000"/>
              </a:solidFill>
            </a:endParaRPr>
          </a:p>
        </p:txBody>
      </p:sp>
    </p:spTree>
    <p:extLst>
      <p:ext uri="{BB962C8B-B14F-4D97-AF65-F5344CB8AC3E}">
        <p14:creationId xmlns:p14="http://schemas.microsoft.com/office/powerpoint/2010/main" val="2386034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7" name="Rectangle 2"/>
          <p:cNvSpPr txBox="1">
            <a:spLocks noChangeArrowheads="1"/>
          </p:cNvSpPr>
          <p:nvPr/>
        </p:nvSpPr>
        <p:spPr bwMode="auto">
          <a:xfrm>
            <a:off x="990599" y="0"/>
            <a:ext cx="6848475" cy="1019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Calibri" pitchFamily="34" charset="0"/>
              </a:defRPr>
            </a:lvl2pPr>
            <a:lvl3pPr algn="ctr" rtl="0" eaLnBrk="0" fontAlgn="base" hangingPunct="0">
              <a:spcBef>
                <a:spcPct val="0"/>
              </a:spcBef>
              <a:spcAft>
                <a:spcPct val="0"/>
              </a:spcAft>
              <a:defRPr sz="2400">
                <a:solidFill>
                  <a:schemeClr val="tx1"/>
                </a:solidFill>
                <a:latin typeface="Calibri" pitchFamily="34" charset="0"/>
              </a:defRPr>
            </a:lvl3pPr>
            <a:lvl4pPr algn="ctr" rtl="0" eaLnBrk="0" fontAlgn="base" hangingPunct="0">
              <a:spcBef>
                <a:spcPct val="0"/>
              </a:spcBef>
              <a:spcAft>
                <a:spcPct val="0"/>
              </a:spcAft>
              <a:defRPr sz="2400">
                <a:solidFill>
                  <a:schemeClr val="tx1"/>
                </a:solidFill>
                <a:latin typeface="Calibri" pitchFamily="34" charset="0"/>
              </a:defRPr>
            </a:lvl4pPr>
            <a:lvl5pPr algn="ctr" rtl="0" eaLnBrk="0" fontAlgn="base" hangingPunct="0">
              <a:spcBef>
                <a:spcPct val="0"/>
              </a:spcBef>
              <a:spcAft>
                <a:spcPct val="0"/>
              </a:spcAft>
              <a:defRPr sz="2400">
                <a:solidFill>
                  <a:schemeClr val="tx1"/>
                </a:solidFill>
                <a:latin typeface="Calibri" pitchFamily="34" charset="0"/>
              </a:defRPr>
            </a:lvl5pPr>
            <a:lvl6pPr marL="457200" algn="ctr" rtl="0" fontAlgn="base">
              <a:spcBef>
                <a:spcPct val="0"/>
              </a:spcBef>
              <a:spcAft>
                <a:spcPct val="0"/>
              </a:spcAft>
              <a:defRPr sz="2400">
                <a:solidFill>
                  <a:schemeClr val="tx1"/>
                </a:solidFill>
                <a:latin typeface="Calibri" pitchFamily="34" charset="0"/>
              </a:defRPr>
            </a:lvl6pPr>
            <a:lvl7pPr marL="914400" algn="ctr" rtl="0" fontAlgn="base">
              <a:spcBef>
                <a:spcPct val="0"/>
              </a:spcBef>
              <a:spcAft>
                <a:spcPct val="0"/>
              </a:spcAft>
              <a:defRPr sz="2400">
                <a:solidFill>
                  <a:schemeClr val="tx1"/>
                </a:solidFill>
                <a:latin typeface="Calibri" pitchFamily="34" charset="0"/>
              </a:defRPr>
            </a:lvl7pPr>
            <a:lvl8pPr marL="1371600" algn="ctr" rtl="0" fontAlgn="base">
              <a:spcBef>
                <a:spcPct val="0"/>
              </a:spcBef>
              <a:spcAft>
                <a:spcPct val="0"/>
              </a:spcAft>
              <a:defRPr sz="2400">
                <a:solidFill>
                  <a:schemeClr val="tx1"/>
                </a:solidFill>
                <a:latin typeface="Calibri" pitchFamily="34" charset="0"/>
              </a:defRPr>
            </a:lvl8pPr>
            <a:lvl9pPr marL="1828800" algn="ctr" rtl="0" fontAlgn="base">
              <a:spcBef>
                <a:spcPct val="0"/>
              </a:spcBef>
              <a:spcAft>
                <a:spcPct val="0"/>
              </a:spcAft>
              <a:defRPr sz="2400">
                <a:solidFill>
                  <a:schemeClr val="tx1"/>
                </a:solidFill>
                <a:latin typeface="Calibri" pitchFamily="34" charset="0"/>
              </a:defRPr>
            </a:lvl9pPr>
          </a:lstStyle>
          <a:p>
            <a:r>
              <a:rPr lang="en-GB" sz="1800" dirty="0" smtClean="0"/>
              <a:t>2.3MW Design Challenges – Heat transfer</a:t>
            </a:r>
            <a:endParaRPr lang="en-US" sz="1800" i="1" dirty="0" smtClean="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0306" y="785813"/>
            <a:ext cx="4916275" cy="3386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3308341"/>
            <a:ext cx="4629150" cy="3425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5" y="1223964"/>
            <a:ext cx="3481388" cy="992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143499" y="4619088"/>
            <a:ext cx="3470265" cy="1384995"/>
          </a:xfrm>
          <a:prstGeom prst="rect">
            <a:avLst/>
          </a:prstGeom>
        </p:spPr>
        <p:txBody>
          <a:bodyPr wrap="square">
            <a:spAutoFit/>
          </a:bodyPr>
          <a:lstStyle/>
          <a:p>
            <a:pPr marL="285750" indent="-285750">
              <a:buFont typeface="Arial" panose="020B0604020202020204" pitchFamily="34" charset="0"/>
              <a:buChar char="•"/>
            </a:pPr>
            <a:r>
              <a:rPr lang="en-GB" sz="1400" dirty="0" smtClean="0"/>
              <a:t>At 2.3MW pressurised gas cooling (10bar) or water cooling required</a:t>
            </a:r>
          </a:p>
          <a:p>
            <a:pPr marL="285750" indent="-285750">
              <a:buFont typeface="Arial" panose="020B0604020202020204" pitchFamily="34" charset="0"/>
              <a:buChar char="•"/>
            </a:pPr>
            <a:endParaRPr lang="en-GB" sz="1400" dirty="0" smtClean="0"/>
          </a:p>
          <a:p>
            <a:pPr marL="285750" indent="-285750">
              <a:buFont typeface="Arial" panose="020B0604020202020204" pitchFamily="34" charset="0"/>
              <a:buChar char="•"/>
            </a:pPr>
            <a:r>
              <a:rPr lang="en-GB" sz="1400" dirty="0" smtClean="0"/>
              <a:t>Peak Beryllium temperature around 180°C</a:t>
            </a:r>
          </a:p>
          <a:p>
            <a:endParaRPr lang="en-GB" sz="1400" dirty="0"/>
          </a:p>
        </p:txBody>
      </p:sp>
    </p:spTree>
    <p:extLst>
      <p:ext uri="{BB962C8B-B14F-4D97-AF65-F5344CB8AC3E}">
        <p14:creationId xmlns:p14="http://schemas.microsoft.com/office/powerpoint/2010/main" val="3994381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9016" y="3417375"/>
            <a:ext cx="5267325" cy="306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7" name="Rectangle 2"/>
          <p:cNvSpPr txBox="1">
            <a:spLocks noChangeArrowheads="1"/>
          </p:cNvSpPr>
          <p:nvPr/>
        </p:nvSpPr>
        <p:spPr bwMode="auto">
          <a:xfrm>
            <a:off x="1200149" y="9525"/>
            <a:ext cx="6848475" cy="1019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Calibri" pitchFamily="34" charset="0"/>
              </a:defRPr>
            </a:lvl2pPr>
            <a:lvl3pPr algn="ctr" rtl="0" eaLnBrk="0" fontAlgn="base" hangingPunct="0">
              <a:spcBef>
                <a:spcPct val="0"/>
              </a:spcBef>
              <a:spcAft>
                <a:spcPct val="0"/>
              </a:spcAft>
              <a:defRPr sz="2400">
                <a:solidFill>
                  <a:schemeClr val="tx1"/>
                </a:solidFill>
                <a:latin typeface="Calibri" pitchFamily="34" charset="0"/>
              </a:defRPr>
            </a:lvl3pPr>
            <a:lvl4pPr algn="ctr" rtl="0" eaLnBrk="0" fontAlgn="base" hangingPunct="0">
              <a:spcBef>
                <a:spcPct val="0"/>
              </a:spcBef>
              <a:spcAft>
                <a:spcPct val="0"/>
              </a:spcAft>
              <a:defRPr sz="2400">
                <a:solidFill>
                  <a:schemeClr val="tx1"/>
                </a:solidFill>
                <a:latin typeface="Calibri" pitchFamily="34" charset="0"/>
              </a:defRPr>
            </a:lvl4pPr>
            <a:lvl5pPr algn="ctr" rtl="0" eaLnBrk="0" fontAlgn="base" hangingPunct="0">
              <a:spcBef>
                <a:spcPct val="0"/>
              </a:spcBef>
              <a:spcAft>
                <a:spcPct val="0"/>
              </a:spcAft>
              <a:defRPr sz="2400">
                <a:solidFill>
                  <a:schemeClr val="tx1"/>
                </a:solidFill>
                <a:latin typeface="Calibri" pitchFamily="34" charset="0"/>
              </a:defRPr>
            </a:lvl5pPr>
            <a:lvl6pPr marL="457200" algn="ctr" rtl="0" fontAlgn="base">
              <a:spcBef>
                <a:spcPct val="0"/>
              </a:spcBef>
              <a:spcAft>
                <a:spcPct val="0"/>
              </a:spcAft>
              <a:defRPr sz="2400">
                <a:solidFill>
                  <a:schemeClr val="tx1"/>
                </a:solidFill>
                <a:latin typeface="Calibri" pitchFamily="34" charset="0"/>
              </a:defRPr>
            </a:lvl6pPr>
            <a:lvl7pPr marL="914400" algn="ctr" rtl="0" fontAlgn="base">
              <a:spcBef>
                <a:spcPct val="0"/>
              </a:spcBef>
              <a:spcAft>
                <a:spcPct val="0"/>
              </a:spcAft>
              <a:defRPr sz="2400">
                <a:solidFill>
                  <a:schemeClr val="tx1"/>
                </a:solidFill>
                <a:latin typeface="Calibri" pitchFamily="34" charset="0"/>
              </a:defRPr>
            </a:lvl7pPr>
            <a:lvl8pPr marL="1371600" algn="ctr" rtl="0" fontAlgn="base">
              <a:spcBef>
                <a:spcPct val="0"/>
              </a:spcBef>
              <a:spcAft>
                <a:spcPct val="0"/>
              </a:spcAft>
              <a:defRPr sz="2400">
                <a:solidFill>
                  <a:schemeClr val="tx1"/>
                </a:solidFill>
                <a:latin typeface="Calibri" pitchFamily="34" charset="0"/>
              </a:defRPr>
            </a:lvl8pPr>
            <a:lvl9pPr marL="1828800" algn="ctr" rtl="0" fontAlgn="base">
              <a:spcBef>
                <a:spcPct val="0"/>
              </a:spcBef>
              <a:spcAft>
                <a:spcPct val="0"/>
              </a:spcAft>
              <a:defRPr sz="2400">
                <a:solidFill>
                  <a:schemeClr val="tx1"/>
                </a:solidFill>
                <a:latin typeface="Calibri" pitchFamily="34" charset="0"/>
              </a:defRPr>
            </a:lvl9pPr>
          </a:lstStyle>
          <a:p>
            <a:r>
              <a:rPr lang="en-GB" sz="1800" dirty="0" smtClean="0"/>
              <a:t>2.3MW Design Challenges – </a:t>
            </a:r>
            <a:r>
              <a:rPr lang="en-GB" sz="1800" dirty="0"/>
              <a:t>E</a:t>
            </a:r>
            <a:r>
              <a:rPr lang="en-GB" sz="1800" dirty="0" smtClean="0"/>
              <a:t>nergy deposition in water</a:t>
            </a:r>
            <a:endParaRPr lang="en-US" sz="1800" i="1" dirty="0" smtClean="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518" y="851534"/>
            <a:ext cx="5117307" cy="2828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019675" y="1326771"/>
            <a:ext cx="3527414" cy="1600438"/>
          </a:xfrm>
          <a:prstGeom prst="rect">
            <a:avLst/>
          </a:prstGeom>
        </p:spPr>
        <p:txBody>
          <a:bodyPr wrap="square">
            <a:spAutoFit/>
          </a:bodyPr>
          <a:lstStyle/>
          <a:p>
            <a:pPr marL="285750" indent="-285750">
              <a:buFont typeface="Arial" panose="020B0604020202020204" pitchFamily="34" charset="0"/>
              <a:buChar char="•"/>
            </a:pPr>
            <a:r>
              <a:rPr lang="en-GB" sz="1400" dirty="0" smtClean="0"/>
              <a:t>Significant energy is deposited in a peripheral water flow resulting in a temperature jump and potential for a sudden pressure jump</a:t>
            </a:r>
          </a:p>
          <a:p>
            <a:pPr marL="285750" indent="-285750">
              <a:buFont typeface="Arial" panose="020B0604020202020204" pitchFamily="34" charset="0"/>
              <a:buChar char="•"/>
            </a:pPr>
            <a:endParaRPr lang="en-GB" sz="1400" dirty="0" smtClean="0"/>
          </a:p>
          <a:p>
            <a:pPr marL="285750" indent="-285750">
              <a:buFont typeface="Arial" panose="020B0604020202020204" pitchFamily="34" charset="0"/>
              <a:buChar char="•"/>
            </a:pPr>
            <a:endParaRPr lang="en-GB" sz="1400" dirty="0" smtClean="0"/>
          </a:p>
          <a:p>
            <a:endParaRPr lang="en-GB" sz="1400" dirty="0"/>
          </a:p>
        </p:txBody>
      </p:sp>
      <p:sp>
        <p:nvSpPr>
          <p:cNvPr id="12" name="Rectangle 11"/>
          <p:cNvSpPr/>
          <p:nvPr/>
        </p:nvSpPr>
        <p:spPr>
          <a:xfrm>
            <a:off x="483797" y="4117596"/>
            <a:ext cx="3234523" cy="2462213"/>
          </a:xfrm>
          <a:prstGeom prst="rect">
            <a:avLst/>
          </a:prstGeom>
        </p:spPr>
        <p:txBody>
          <a:bodyPr wrap="square">
            <a:spAutoFit/>
          </a:bodyPr>
          <a:lstStyle/>
          <a:p>
            <a:pPr marL="285750" indent="-285750">
              <a:buFont typeface="Arial" panose="020B0604020202020204" pitchFamily="34" charset="0"/>
              <a:buChar char="•"/>
            </a:pPr>
            <a:r>
              <a:rPr lang="en-GB" sz="1400" dirty="0" smtClean="0"/>
              <a:t>Predicted pressure rise depends on water temperature and water circuit rigidity but at 2.3MW as potential to be tens of bar</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Cooling water absorbs useful </a:t>
            </a:r>
            <a:r>
              <a:rPr lang="en-GB" sz="1400" dirty="0" err="1"/>
              <a:t>pions</a:t>
            </a:r>
            <a:endParaRPr lang="en-GB" sz="1400" dirty="0"/>
          </a:p>
          <a:p>
            <a:pPr marL="285750" indent="-285750">
              <a:buFont typeface="Arial" panose="020B0604020202020204" pitchFamily="34" charset="0"/>
              <a:buChar char="•"/>
            </a:pPr>
            <a:endParaRPr lang="en-GB" sz="1400" dirty="0" smtClean="0"/>
          </a:p>
          <a:p>
            <a:endParaRPr lang="en-GB" sz="1400" dirty="0" smtClean="0"/>
          </a:p>
          <a:p>
            <a:pPr marL="285750" indent="-285750">
              <a:buFont typeface="Arial" panose="020B0604020202020204" pitchFamily="34" charset="0"/>
              <a:buChar char="•"/>
            </a:pPr>
            <a:endParaRPr lang="en-GB" sz="1400" dirty="0" smtClean="0"/>
          </a:p>
          <a:p>
            <a:pPr marL="285750" indent="-285750">
              <a:buFont typeface="Arial" panose="020B0604020202020204" pitchFamily="34" charset="0"/>
              <a:buChar char="•"/>
            </a:pPr>
            <a:endParaRPr lang="en-GB" sz="1400" dirty="0" smtClean="0"/>
          </a:p>
          <a:p>
            <a:endParaRPr lang="en-GB" sz="1400" dirty="0"/>
          </a:p>
        </p:txBody>
      </p:sp>
    </p:spTree>
    <p:extLst>
      <p:ext uri="{BB962C8B-B14F-4D97-AF65-F5344CB8AC3E}">
        <p14:creationId xmlns:p14="http://schemas.microsoft.com/office/powerpoint/2010/main" val="83198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0525" y="947738"/>
            <a:ext cx="4380492" cy="333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702" t="12761" r="21201" b="61628"/>
          <a:stretch/>
        </p:blipFill>
        <p:spPr bwMode="auto">
          <a:xfrm>
            <a:off x="3849977" y="4645725"/>
            <a:ext cx="5081587" cy="184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7" name="Rectangle 2"/>
          <p:cNvSpPr txBox="1">
            <a:spLocks noChangeArrowheads="1"/>
          </p:cNvSpPr>
          <p:nvPr/>
        </p:nvSpPr>
        <p:spPr bwMode="auto">
          <a:xfrm>
            <a:off x="1200149" y="247650"/>
            <a:ext cx="6848475" cy="1019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Calibri" pitchFamily="34" charset="0"/>
              </a:defRPr>
            </a:lvl2pPr>
            <a:lvl3pPr algn="ctr" rtl="0" eaLnBrk="0" fontAlgn="base" hangingPunct="0">
              <a:spcBef>
                <a:spcPct val="0"/>
              </a:spcBef>
              <a:spcAft>
                <a:spcPct val="0"/>
              </a:spcAft>
              <a:defRPr sz="2400">
                <a:solidFill>
                  <a:schemeClr val="tx1"/>
                </a:solidFill>
                <a:latin typeface="Calibri" pitchFamily="34" charset="0"/>
              </a:defRPr>
            </a:lvl3pPr>
            <a:lvl4pPr algn="ctr" rtl="0" eaLnBrk="0" fontAlgn="base" hangingPunct="0">
              <a:spcBef>
                <a:spcPct val="0"/>
              </a:spcBef>
              <a:spcAft>
                <a:spcPct val="0"/>
              </a:spcAft>
              <a:defRPr sz="2400">
                <a:solidFill>
                  <a:schemeClr val="tx1"/>
                </a:solidFill>
                <a:latin typeface="Calibri" pitchFamily="34" charset="0"/>
              </a:defRPr>
            </a:lvl4pPr>
            <a:lvl5pPr algn="ctr" rtl="0" eaLnBrk="0" fontAlgn="base" hangingPunct="0">
              <a:spcBef>
                <a:spcPct val="0"/>
              </a:spcBef>
              <a:spcAft>
                <a:spcPct val="0"/>
              </a:spcAft>
              <a:defRPr sz="2400">
                <a:solidFill>
                  <a:schemeClr val="tx1"/>
                </a:solidFill>
                <a:latin typeface="Calibri" pitchFamily="34" charset="0"/>
              </a:defRPr>
            </a:lvl5pPr>
            <a:lvl6pPr marL="457200" algn="ctr" rtl="0" fontAlgn="base">
              <a:spcBef>
                <a:spcPct val="0"/>
              </a:spcBef>
              <a:spcAft>
                <a:spcPct val="0"/>
              </a:spcAft>
              <a:defRPr sz="2400">
                <a:solidFill>
                  <a:schemeClr val="tx1"/>
                </a:solidFill>
                <a:latin typeface="Calibri" pitchFamily="34" charset="0"/>
              </a:defRPr>
            </a:lvl6pPr>
            <a:lvl7pPr marL="914400" algn="ctr" rtl="0" fontAlgn="base">
              <a:spcBef>
                <a:spcPct val="0"/>
              </a:spcBef>
              <a:spcAft>
                <a:spcPct val="0"/>
              </a:spcAft>
              <a:defRPr sz="2400">
                <a:solidFill>
                  <a:schemeClr val="tx1"/>
                </a:solidFill>
                <a:latin typeface="Calibri" pitchFamily="34" charset="0"/>
              </a:defRPr>
            </a:lvl7pPr>
            <a:lvl8pPr marL="1371600" algn="ctr" rtl="0" fontAlgn="base">
              <a:spcBef>
                <a:spcPct val="0"/>
              </a:spcBef>
              <a:spcAft>
                <a:spcPct val="0"/>
              </a:spcAft>
              <a:defRPr sz="2400">
                <a:solidFill>
                  <a:schemeClr val="tx1"/>
                </a:solidFill>
                <a:latin typeface="Calibri" pitchFamily="34" charset="0"/>
              </a:defRPr>
            </a:lvl8pPr>
            <a:lvl9pPr marL="1828800" algn="ctr" rtl="0" fontAlgn="base">
              <a:spcBef>
                <a:spcPct val="0"/>
              </a:spcBef>
              <a:spcAft>
                <a:spcPct val="0"/>
              </a:spcAft>
              <a:defRPr sz="2400">
                <a:solidFill>
                  <a:schemeClr val="tx1"/>
                </a:solidFill>
                <a:latin typeface="Calibri" pitchFamily="34" charset="0"/>
              </a:defRPr>
            </a:lvl9pPr>
          </a:lstStyle>
          <a:p>
            <a:r>
              <a:rPr lang="en-GB" sz="1800" dirty="0" smtClean="0"/>
              <a:t>2.3 MW Design Challenges – </a:t>
            </a:r>
            <a:r>
              <a:rPr lang="en-GB" sz="1800" dirty="0"/>
              <a:t>S</a:t>
            </a:r>
            <a:r>
              <a:rPr lang="en-GB" sz="1800" dirty="0" smtClean="0"/>
              <a:t>tress in a beryllium cylindrical target</a:t>
            </a:r>
            <a:endParaRPr lang="en-US" sz="1800" i="1" dirty="0" smtClean="0"/>
          </a:p>
        </p:txBody>
      </p:sp>
      <p:pic>
        <p:nvPicPr>
          <p:cNvPr id="1230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 y="928688"/>
            <a:ext cx="3314700"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52425" y="4745738"/>
            <a:ext cx="3743325" cy="1815882"/>
          </a:xfrm>
          <a:prstGeom prst="rect">
            <a:avLst/>
          </a:prstGeom>
        </p:spPr>
        <p:txBody>
          <a:bodyPr wrap="square">
            <a:spAutoFit/>
          </a:bodyPr>
          <a:lstStyle/>
          <a:p>
            <a:pPr marL="285750" indent="-285750">
              <a:buFont typeface="Arial" panose="020B0604020202020204" pitchFamily="34" charset="0"/>
              <a:buChar char="•"/>
            </a:pPr>
            <a:r>
              <a:rPr lang="en-GB" sz="1400" dirty="0" smtClean="0"/>
              <a:t>Significant longitudinal dynamic stress component generated in 1m long beryllium cylinder. Total stress exceeds design stress at 2.3MW</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smtClean="0"/>
              <a:t>Stress will be lower and safety margins potentially better with graphite</a:t>
            </a:r>
          </a:p>
          <a:p>
            <a:endParaRPr lang="en-GB" sz="1400" dirty="0"/>
          </a:p>
        </p:txBody>
      </p:sp>
    </p:spTree>
    <p:extLst>
      <p:ext uri="{BB962C8B-B14F-4D97-AF65-F5344CB8AC3E}">
        <p14:creationId xmlns:p14="http://schemas.microsoft.com/office/powerpoint/2010/main" val="3606954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7" name="Rectangle 2"/>
          <p:cNvSpPr txBox="1">
            <a:spLocks noChangeArrowheads="1"/>
          </p:cNvSpPr>
          <p:nvPr/>
        </p:nvSpPr>
        <p:spPr bwMode="auto">
          <a:xfrm>
            <a:off x="1200149" y="247650"/>
            <a:ext cx="6848475" cy="1019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Calibri" pitchFamily="34" charset="0"/>
              </a:defRPr>
            </a:lvl2pPr>
            <a:lvl3pPr algn="ctr" rtl="0" eaLnBrk="0" fontAlgn="base" hangingPunct="0">
              <a:spcBef>
                <a:spcPct val="0"/>
              </a:spcBef>
              <a:spcAft>
                <a:spcPct val="0"/>
              </a:spcAft>
              <a:defRPr sz="2400">
                <a:solidFill>
                  <a:schemeClr val="tx1"/>
                </a:solidFill>
                <a:latin typeface="Calibri" pitchFamily="34" charset="0"/>
              </a:defRPr>
            </a:lvl3pPr>
            <a:lvl4pPr algn="ctr" rtl="0" eaLnBrk="0" fontAlgn="base" hangingPunct="0">
              <a:spcBef>
                <a:spcPct val="0"/>
              </a:spcBef>
              <a:spcAft>
                <a:spcPct val="0"/>
              </a:spcAft>
              <a:defRPr sz="2400">
                <a:solidFill>
                  <a:schemeClr val="tx1"/>
                </a:solidFill>
                <a:latin typeface="Calibri" pitchFamily="34" charset="0"/>
              </a:defRPr>
            </a:lvl4pPr>
            <a:lvl5pPr algn="ctr" rtl="0" eaLnBrk="0" fontAlgn="base" hangingPunct="0">
              <a:spcBef>
                <a:spcPct val="0"/>
              </a:spcBef>
              <a:spcAft>
                <a:spcPct val="0"/>
              </a:spcAft>
              <a:defRPr sz="2400">
                <a:solidFill>
                  <a:schemeClr val="tx1"/>
                </a:solidFill>
                <a:latin typeface="Calibri" pitchFamily="34" charset="0"/>
              </a:defRPr>
            </a:lvl5pPr>
            <a:lvl6pPr marL="457200" algn="ctr" rtl="0" fontAlgn="base">
              <a:spcBef>
                <a:spcPct val="0"/>
              </a:spcBef>
              <a:spcAft>
                <a:spcPct val="0"/>
              </a:spcAft>
              <a:defRPr sz="2400">
                <a:solidFill>
                  <a:schemeClr val="tx1"/>
                </a:solidFill>
                <a:latin typeface="Calibri" pitchFamily="34" charset="0"/>
              </a:defRPr>
            </a:lvl6pPr>
            <a:lvl7pPr marL="914400" algn="ctr" rtl="0" fontAlgn="base">
              <a:spcBef>
                <a:spcPct val="0"/>
              </a:spcBef>
              <a:spcAft>
                <a:spcPct val="0"/>
              </a:spcAft>
              <a:defRPr sz="2400">
                <a:solidFill>
                  <a:schemeClr val="tx1"/>
                </a:solidFill>
                <a:latin typeface="Calibri" pitchFamily="34" charset="0"/>
              </a:defRPr>
            </a:lvl7pPr>
            <a:lvl8pPr marL="1371600" algn="ctr" rtl="0" fontAlgn="base">
              <a:spcBef>
                <a:spcPct val="0"/>
              </a:spcBef>
              <a:spcAft>
                <a:spcPct val="0"/>
              </a:spcAft>
              <a:defRPr sz="2400">
                <a:solidFill>
                  <a:schemeClr val="tx1"/>
                </a:solidFill>
                <a:latin typeface="Calibri" pitchFamily="34" charset="0"/>
              </a:defRPr>
            </a:lvl8pPr>
            <a:lvl9pPr marL="1828800" algn="ctr" rtl="0" fontAlgn="base">
              <a:spcBef>
                <a:spcPct val="0"/>
              </a:spcBef>
              <a:spcAft>
                <a:spcPct val="0"/>
              </a:spcAft>
              <a:defRPr sz="2400">
                <a:solidFill>
                  <a:schemeClr val="tx1"/>
                </a:solidFill>
                <a:latin typeface="Calibri" pitchFamily="34" charset="0"/>
              </a:defRPr>
            </a:lvl9pPr>
          </a:lstStyle>
          <a:p>
            <a:r>
              <a:rPr lang="en-GB" sz="1800" dirty="0" smtClean="0"/>
              <a:t>Design Challenges – Effect of off centre beam on a cylindrical target</a:t>
            </a:r>
            <a:endParaRPr lang="en-US" sz="1800" i="1" dirty="0" smtClean="0"/>
          </a:p>
        </p:txBody>
      </p:sp>
      <p:pic>
        <p:nvPicPr>
          <p:cNvPr id="9" name="Picture 8" descr="D:\work\articles\LBNE\figure1.png"/>
          <p:cNvPicPr/>
          <p:nvPr/>
        </p:nvPicPr>
        <p:blipFill>
          <a:blip r:embed="rId2">
            <a:extLst>
              <a:ext uri="{28A0092B-C50C-407E-A947-70E740481C1C}">
                <a14:useLocalDpi xmlns:a14="http://schemas.microsoft.com/office/drawing/2010/main" val="0"/>
              </a:ext>
            </a:extLst>
          </a:blip>
          <a:srcRect/>
          <a:stretch>
            <a:fillRect/>
          </a:stretch>
        </p:blipFill>
        <p:spPr bwMode="auto">
          <a:xfrm>
            <a:off x="2447924" y="1476376"/>
            <a:ext cx="3838575" cy="3614040"/>
          </a:xfrm>
          <a:prstGeom prst="rect">
            <a:avLst/>
          </a:prstGeom>
          <a:noFill/>
          <a:ln>
            <a:noFill/>
          </a:ln>
        </p:spPr>
      </p:pic>
      <p:sp>
        <p:nvSpPr>
          <p:cNvPr id="5" name="Rectangle 4"/>
          <p:cNvSpPr/>
          <p:nvPr/>
        </p:nvSpPr>
        <p:spPr>
          <a:xfrm>
            <a:off x="1071561" y="5244031"/>
            <a:ext cx="7105650" cy="738664"/>
          </a:xfrm>
          <a:prstGeom prst="rect">
            <a:avLst/>
          </a:prstGeom>
        </p:spPr>
        <p:txBody>
          <a:bodyPr wrap="square">
            <a:spAutoFit/>
          </a:bodyPr>
          <a:lstStyle/>
          <a:p>
            <a:pPr marL="285750" indent="-285750">
              <a:buFont typeface="Arial" panose="020B0604020202020204" pitchFamily="34" charset="0"/>
              <a:buChar char="•"/>
            </a:pPr>
            <a:r>
              <a:rPr lang="en-GB" sz="1400" dirty="0" smtClean="0"/>
              <a:t>Off centre beam increases stress on a cylindrical target, some designs which fall within design stress with on axis beam are pushed over the limit with an off centre beam</a:t>
            </a:r>
          </a:p>
        </p:txBody>
      </p:sp>
    </p:spTree>
    <p:extLst>
      <p:ext uri="{BB962C8B-B14F-4D97-AF65-F5344CB8AC3E}">
        <p14:creationId xmlns:p14="http://schemas.microsoft.com/office/powerpoint/2010/main" val="4236508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7" name="Rectangle 2"/>
          <p:cNvSpPr txBox="1">
            <a:spLocks noChangeArrowheads="1"/>
          </p:cNvSpPr>
          <p:nvPr/>
        </p:nvSpPr>
        <p:spPr bwMode="auto">
          <a:xfrm>
            <a:off x="1200149" y="19050"/>
            <a:ext cx="6848475" cy="1019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Calibri" pitchFamily="34" charset="0"/>
              </a:defRPr>
            </a:lvl2pPr>
            <a:lvl3pPr algn="ctr" rtl="0" eaLnBrk="0" fontAlgn="base" hangingPunct="0">
              <a:spcBef>
                <a:spcPct val="0"/>
              </a:spcBef>
              <a:spcAft>
                <a:spcPct val="0"/>
              </a:spcAft>
              <a:defRPr sz="2400">
                <a:solidFill>
                  <a:schemeClr val="tx1"/>
                </a:solidFill>
                <a:latin typeface="Calibri" pitchFamily="34" charset="0"/>
              </a:defRPr>
            </a:lvl3pPr>
            <a:lvl4pPr algn="ctr" rtl="0" eaLnBrk="0" fontAlgn="base" hangingPunct="0">
              <a:spcBef>
                <a:spcPct val="0"/>
              </a:spcBef>
              <a:spcAft>
                <a:spcPct val="0"/>
              </a:spcAft>
              <a:defRPr sz="2400">
                <a:solidFill>
                  <a:schemeClr val="tx1"/>
                </a:solidFill>
                <a:latin typeface="Calibri" pitchFamily="34" charset="0"/>
              </a:defRPr>
            </a:lvl4pPr>
            <a:lvl5pPr algn="ctr" rtl="0" eaLnBrk="0" fontAlgn="base" hangingPunct="0">
              <a:spcBef>
                <a:spcPct val="0"/>
              </a:spcBef>
              <a:spcAft>
                <a:spcPct val="0"/>
              </a:spcAft>
              <a:defRPr sz="2400">
                <a:solidFill>
                  <a:schemeClr val="tx1"/>
                </a:solidFill>
                <a:latin typeface="Calibri" pitchFamily="34" charset="0"/>
              </a:defRPr>
            </a:lvl5pPr>
            <a:lvl6pPr marL="457200" algn="ctr" rtl="0" fontAlgn="base">
              <a:spcBef>
                <a:spcPct val="0"/>
              </a:spcBef>
              <a:spcAft>
                <a:spcPct val="0"/>
              </a:spcAft>
              <a:defRPr sz="2400">
                <a:solidFill>
                  <a:schemeClr val="tx1"/>
                </a:solidFill>
                <a:latin typeface="Calibri" pitchFamily="34" charset="0"/>
              </a:defRPr>
            </a:lvl6pPr>
            <a:lvl7pPr marL="914400" algn="ctr" rtl="0" fontAlgn="base">
              <a:spcBef>
                <a:spcPct val="0"/>
              </a:spcBef>
              <a:spcAft>
                <a:spcPct val="0"/>
              </a:spcAft>
              <a:defRPr sz="2400">
                <a:solidFill>
                  <a:schemeClr val="tx1"/>
                </a:solidFill>
                <a:latin typeface="Calibri" pitchFamily="34" charset="0"/>
              </a:defRPr>
            </a:lvl7pPr>
            <a:lvl8pPr marL="1371600" algn="ctr" rtl="0" fontAlgn="base">
              <a:spcBef>
                <a:spcPct val="0"/>
              </a:spcBef>
              <a:spcAft>
                <a:spcPct val="0"/>
              </a:spcAft>
              <a:defRPr sz="2400">
                <a:solidFill>
                  <a:schemeClr val="tx1"/>
                </a:solidFill>
                <a:latin typeface="Calibri" pitchFamily="34" charset="0"/>
              </a:defRPr>
            </a:lvl8pPr>
            <a:lvl9pPr marL="1828800" algn="ctr" rtl="0" fontAlgn="base">
              <a:spcBef>
                <a:spcPct val="0"/>
              </a:spcBef>
              <a:spcAft>
                <a:spcPct val="0"/>
              </a:spcAft>
              <a:defRPr sz="2400">
                <a:solidFill>
                  <a:schemeClr val="tx1"/>
                </a:solidFill>
                <a:latin typeface="Calibri" pitchFamily="34" charset="0"/>
              </a:defRPr>
            </a:lvl9pPr>
          </a:lstStyle>
          <a:p>
            <a:r>
              <a:rPr lang="en-GB" sz="1800" dirty="0"/>
              <a:t>S</a:t>
            </a:r>
            <a:r>
              <a:rPr lang="en-GB" sz="1800" dirty="0" smtClean="0"/>
              <a:t>egmentation to reduce stress</a:t>
            </a:r>
            <a:endParaRPr lang="en-US" sz="1800" i="1" dirty="0" smtClean="0"/>
          </a:p>
        </p:txBody>
      </p:sp>
      <p:pic>
        <p:nvPicPr>
          <p:cNvPr id="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3155" y="3386733"/>
            <a:ext cx="3379208" cy="32303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899538" y="1400482"/>
            <a:ext cx="3996812" cy="1600438"/>
          </a:xfrm>
          <a:prstGeom prst="rect">
            <a:avLst/>
          </a:prstGeom>
        </p:spPr>
        <p:txBody>
          <a:bodyPr wrap="square">
            <a:spAutoFit/>
          </a:bodyPr>
          <a:lstStyle/>
          <a:p>
            <a:pPr marL="285750" indent="-285750">
              <a:buFont typeface="Arial" panose="020B0604020202020204" pitchFamily="34" charset="0"/>
              <a:buChar char="•"/>
            </a:pPr>
            <a:r>
              <a:rPr lang="en-GB" sz="1400" dirty="0"/>
              <a:t>D</a:t>
            </a:r>
            <a:r>
              <a:rPr lang="en-GB" sz="1400" dirty="0" smtClean="0"/>
              <a:t>ouble hump curve for peak stress in a cylinder as a function of energy deposition time</a:t>
            </a:r>
          </a:p>
          <a:p>
            <a:pPr marL="285750" indent="-285750">
              <a:buFont typeface="Arial" panose="020B0604020202020204" pitchFamily="34" charset="0"/>
              <a:buChar char="•"/>
            </a:pPr>
            <a:r>
              <a:rPr lang="en-GB" sz="1400" dirty="0" smtClean="0"/>
              <a:t>Total stress made up of quasi-static component, longitudinal dynamic component and radial dynamic component</a:t>
            </a:r>
          </a:p>
          <a:p>
            <a:pPr marL="285750" indent="-285750">
              <a:buFont typeface="Arial" panose="020B0604020202020204" pitchFamily="34" charset="0"/>
              <a:buChar char="•"/>
            </a:pPr>
            <a:endParaRPr lang="en-GB" sz="1400" dirty="0" smtClean="0"/>
          </a:p>
        </p:txBody>
      </p:sp>
      <p:grpSp>
        <p:nvGrpSpPr>
          <p:cNvPr id="31" name="Group 30"/>
          <p:cNvGrpSpPr/>
          <p:nvPr/>
        </p:nvGrpSpPr>
        <p:grpSpPr>
          <a:xfrm>
            <a:off x="1366836" y="1198601"/>
            <a:ext cx="2586039" cy="2716174"/>
            <a:chOff x="1328736" y="1197886"/>
            <a:chExt cx="2586039" cy="2716174"/>
          </a:xfrm>
        </p:grpSpPr>
        <p:cxnSp>
          <p:nvCxnSpPr>
            <p:cNvPr id="12" name="Straight Connector 11"/>
            <p:cNvCxnSpPr/>
            <p:nvPr/>
          </p:nvCxnSpPr>
          <p:spPr>
            <a:xfrm flipV="1">
              <a:off x="2247899" y="1742360"/>
              <a:ext cx="0" cy="21717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1533525" y="1959878"/>
              <a:ext cx="2381250" cy="1496513"/>
            </a:xfrm>
            <a:custGeom>
              <a:avLst/>
              <a:gdLst>
                <a:gd name="connsiteX0" fmla="*/ 0 w 2895600"/>
                <a:gd name="connsiteY0" fmla="*/ 0 h 1496513"/>
                <a:gd name="connsiteX1" fmla="*/ 561975 w 2895600"/>
                <a:gd name="connsiteY1" fmla="*/ 28575 h 1496513"/>
                <a:gd name="connsiteX2" fmla="*/ 838200 w 2895600"/>
                <a:gd name="connsiteY2" fmla="*/ 295275 h 1496513"/>
                <a:gd name="connsiteX3" fmla="*/ 1000125 w 2895600"/>
                <a:gd name="connsiteY3" fmla="*/ 762000 h 1496513"/>
                <a:gd name="connsiteX4" fmla="*/ 1552575 w 2895600"/>
                <a:gd name="connsiteY4" fmla="*/ 923925 h 1496513"/>
                <a:gd name="connsiteX5" fmla="*/ 1800225 w 2895600"/>
                <a:gd name="connsiteY5" fmla="*/ 1333500 h 1496513"/>
                <a:gd name="connsiteX6" fmla="*/ 2486025 w 2895600"/>
                <a:gd name="connsiteY6" fmla="*/ 1476375 h 1496513"/>
                <a:gd name="connsiteX7" fmla="*/ 2895600 w 2895600"/>
                <a:gd name="connsiteY7" fmla="*/ 1495425 h 1496513"/>
                <a:gd name="connsiteX8" fmla="*/ 2895600 w 2895600"/>
                <a:gd name="connsiteY8" fmla="*/ 1495425 h 149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5600" h="1496513">
                  <a:moveTo>
                    <a:pt x="0" y="0"/>
                  </a:moveTo>
                  <a:lnTo>
                    <a:pt x="561975" y="28575"/>
                  </a:lnTo>
                  <a:cubicBezTo>
                    <a:pt x="701675" y="77788"/>
                    <a:pt x="765175" y="173038"/>
                    <a:pt x="838200" y="295275"/>
                  </a:cubicBezTo>
                  <a:cubicBezTo>
                    <a:pt x="911225" y="417513"/>
                    <a:pt x="881063" y="657225"/>
                    <a:pt x="1000125" y="762000"/>
                  </a:cubicBezTo>
                  <a:cubicBezTo>
                    <a:pt x="1119188" y="866775"/>
                    <a:pt x="1419225" y="828675"/>
                    <a:pt x="1552575" y="923925"/>
                  </a:cubicBezTo>
                  <a:cubicBezTo>
                    <a:pt x="1685925" y="1019175"/>
                    <a:pt x="1644650" y="1241425"/>
                    <a:pt x="1800225" y="1333500"/>
                  </a:cubicBezTo>
                  <a:cubicBezTo>
                    <a:pt x="1955800" y="1425575"/>
                    <a:pt x="2303463" y="1449388"/>
                    <a:pt x="2486025" y="1476375"/>
                  </a:cubicBezTo>
                  <a:cubicBezTo>
                    <a:pt x="2668587" y="1503362"/>
                    <a:pt x="2895600" y="1495425"/>
                    <a:pt x="2895600" y="1495425"/>
                  </a:cubicBezTo>
                  <a:lnTo>
                    <a:pt x="2895600" y="149542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p:cNvCxnSpPr/>
            <p:nvPr/>
          </p:nvCxnSpPr>
          <p:spPr>
            <a:xfrm flipV="1">
              <a:off x="2905124" y="2506622"/>
              <a:ext cx="4760" cy="140743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328736" y="1197886"/>
              <a:ext cx="923925" cy="707886"/>
            </a:xfrm>
            <a:prstGeom prst="rect">
              <a:avLst/>
            </a:prstGeom>
            <a:noFill/>
            <a:ln w="15875">
              <a:solidFill>
                <a:schemeClr val="accent1"/>
              </a:solidFill>
              <a:prstDash val="dash"/>
            </a:ln>
          </p:spPr>
          <p:txBody>
            <a:bodyPr wrap="square" rtlCol="0">
              <a:spAutoFit/>
            </a:bodyPr>
            <a:lstStyle/>
            <a:p>
              <a:r>
                <a:rPr lang="en-GB" sz="1000" dirty="0"/>
                <a:t>c</a:t>
              </a:r>
              <a:r>
                <a:rPr lang="en-GB" sz="1000" dirty="0" smtClean="0"/>
                <a:t>ylinder radial oscillation period – d/</a:t>
              </a:r>
              <a:r>
                <a:rPr lang="en-GB" sz="1000" dirty="0" err="1" smtClean="0"/>
                <a:t>c</a:t>
              </a:r>
              <a:r>
                <a:rPr lang="en-GB" sz="1000" baseline="-25000" dirty="0" err="1" smtClean="0"/>
                <a:t>s</a:t>
              </a:r>
              <a:endParaRPr lang="en-GB" sz="1000" baseline="-25000" dirty="0"/>
            </a:p>
          </p:txBody>
        </p:sp>
        <p:sp>
          <p:nvSpPr>
            <p:cNvPr id="22" name="TextBox 21"/>
            <p:cNvSpPr txBox="1"/>
            <p:nvPr/>
          </p:nvSpPr>
          <p:spPr>
            <a:xfrm>
              <a:off x="2905121" y="1952624"/>
              <a:ext cx="923925" cy="707886"/>
            </a:xfrm>
            <a:prstGeom prst="rect">
              <a:avLst/>
            </a:prstGeom>
            <a:noFill/>
            <a:ln w="15875">
              <a:solidFill>
                <a:schemeClr val="accent1"/>
              </a:solidFill>
              <a:prstDash val="dash"/>
            </a:ln>
          </p:spPr>
          <p:txBody>
            <a:bodyPr wrap="square" rtlCol="0">
              <a:spAutoFit/>
            </a:bodyPr>
            <a:lstStyle/>
            <a:p>
              <a:r>
                <a:rPr lang="en-GB" sz="1000" dirty="0" smtClean="0"/>
                <a:t>Cylinder longitudinal oscillation period – l/c</a:t>
              </a:r>
              <a:r>
                <a:rPr lang="en-GB" sz="1000" baseline="-25000" dirty="0"/>
                <a:t>l</a:t>
              </a:r>
            </a:p>
          </p:txBody>
        </p:sp>
      </p:grpSp>
      <p:grpSp>
        <p:nvGrpSpPr>
          <p:cNvPr id="37" name="Group 36"/>
          <p:cNvGrpSpPr/>
          <p:nvPr/>
        </p:nvGrpSpPr>
        <p:grpSpPr>
          <a:xfrm>
            <a:off x="1276345" y="1160579"/>
            <a:ext cx="2676530" cy="2734040"/>
            <a:chOff x="1238245" y="1180735"/>
            <a:chExt cx="2676530" cy="2734040"/>
          </a:xfrm>
        </p:grpSpPr>
        <p:sp>
          <p:nvSpPr>
            <p:cNvPr id="26" name="Freeform 25"/>
            <p:cNvSpPr/>
            <p:nvPr/>
          </p:nvSpPr>
          <p:spPr>
            <a:xfrm>
              <a:off x="1400175" y="2174253"/>
              <a:ext cx="2152650" cy="1492872"/>
            </a:xfrm>
            <a:custGeom>
              <a:avLst/>
              <a:gdLst>
                <a:gd name="connsiteX0" fmla="*/ 0 w 2152650"/>
                <a:gd name="connsiteY0" fmla="*/ 6972 h 1492872"/>
                <a:gd name="connsiteX1" fmla="*/ 438150 w 2152650"/>
                <a:gd name="connsiteY1" fmla="*/ 35547 h 1492872"/>
                <a:gd name="connsiteX2" fmla="*/ 695325 w 2152650"/>
                <a:gd name="connsiteY2" fmla="*/ 283197 h 1492872"/>
                <a:gd name="connsiteX3" fmla="*/ 828675 w 2152650"/>
                <a:gd name="connsiteY3" fmla="*/ 768972 h 1492872"/>
                <a:gd name="connsiteX4" fmla="*/ 981075 w 2152650"/>
                <a:gd name="connsiteY4" fmla="*/ 1188072 h 1492872"/>
                <a:gd name="connsiteX5" fmla="*/ 1438275 w 2152650"/>
                <a:gd name="connsiteY5" fmla="*/ 1388097 h 1492872"/>
                <a:gd name="connsiteX6" fmla="*/ 2152650 w 2152650"/>
                <a:gd name="connsiteY6" fmla="*/ 1492872 h 1492872"/>
                <a:gd name="connsiteX7" fmla="*/ 2152650 w 2152650"/>
                <a:gd name="connsiteY7" fmla="*/ 1492872 h 1492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2650" h="1492872">
                  <a:moveTo>
                    <a:pt x="0" y="6972"/>
                  </a:moveTo>
                  <a:cubicBezTo>
                    <a:pt x="161131" y="-1760"/>
                    <a:pt x="322262" y="-10491"/>
                    <a:pt x="438150" y="35547"/>
                  </a:cubicBezTo>
                  <a:cubicBezTo>
                    <a:pt x="554038" y="81585"/>
                    <a:pt x="630238" y="160960"/>
                    <a:pt x="695325" y="283197"/>
                  </a:cubicBezTo>
                  <a:cubicBezTo>
                    <a:pt x="760412" y="405434"/>
                    <a:pt x="781050" y="618160"/>
                    <a:pt x="828675" y="768972"/>
                  </a:cubicBezTo>
                  <a:cubicBezTo>
                    <a:pt x="876300" y="919784"/>
                    <a:pt x="879475" y="1084885"/>
                    <a:pt x="981075" y="1188072"/>
                  </a:cubicBezTo>
                  <a:cubicBezTo>
                    <a:pt x="1082675" y="1291259"/>
                    <a:pt x="1243013" y="1337297"/>
                    <a:pt x="1438275" y="1388097"/>
                  </a:cubicBezTo>
                  <a:cubicBezTo>
                    <a:pt x="1633537" y="1438897"/>
                    <a:pt x="2152650" y="1492872"/>
                    <a:pt x="2152650" y="1492872"/>
                  </a:cubicBezTo>
                  <a:lnTo>
                    <a:pt x="2152650" y="14928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a:off x="1238245" y="1180735"/>
              <a:ext cx="928688" cy="2734040"/>
              <a:chOff x="1481136" y="1350286"/>
              <a:chExt cx="928688" cy="2734040"/>
            </a:xfrm>
          </p:grpSpPr>
          <p:cxnSp>
            <p:nvCxnSpPr>
              <p:cNvPr id="27" name="Straight Connector 26"/>
              <p:cNvCxnSpPr/>
              <p:nvPr/>
            </p:nvCxnSpPr>
            <p:spPr>
              <a:xfrm flipV="1">
                <a:off x="2409824" y="1912626"/>
                <a:ext cx="0" cy="21717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481136" y="1350286"/>
                <a:ext cx="923925" cy="553998"/>
              </a:xfrm>
              <a:prstGeom prst="rect">
                <a:avLst/>
              </a:prstGeom>
              <a:noFill/>
              <a:ln w="15875">
                <a:solidFill>
                  <a:schemeClr val="accent1"/>
                </a:solidFill>
                <a:prstDash val="dash"/>
              </a:ln>
            </p:spPr>
            <p:txBody>
              <a:bodyPr wrap="square" rtlCol="0">
                <a:spAutoFit/>
              </a:bodyPr>
              <a:lstStyle/>
              <a:p>
                <a:r>
                  <a:rPr lang="en-GB" sz="1000" dirty="0" smtClean="0"/>
                  <a:t>sphere radial oscillation period – d/c</a:t>
                </a:r>
                <a:r>
                  <a:rPr lang="en-GB" sz="1000" baseline="-25000" dirty="0"/>
                  <a:t>l</a:t>
                </a:r>
              </a:p>
            </p:txBody>
          </p:sp>
        </p:grpSp>
        <p:sp>
          <p:nvSpPr>
            <p:cNvPr id="30" name="Freeform 29"/>
            <p:cNvSpPr/>
            <p:nvPr/>
          </p:nvSpPr>
          <p:spPr>
            <a:xfrm>
              <a:off x="1533525" y="1971832"/>
              <a:ext cx="2381250" cy="1496513"/>
            </a:xfrm>
            <a:custGeom>
              <a:avLst/>
              <a:gdLst>
                <a:gd name="connsiteX0" fmla="*/ 0 w 2895600"/>
                <a:gd name="connsiteY0" fmla="*/ 0 h 1496513"/>
                <a:gd name="connsiteX1" fmla="*/ 561975 w 2895600"/>
                <a:gd name="connsiteY1" fmla="*/ 28575 h 1496513"/>
                <a:gd name="connsiteX2" fmla="*/ 838200 w 2895600"/>
                <a:gd name="connsiteY2" fmla="*/ 295275 h 1496513"/>
                <a:gd name="connsiteX3" fmla="*/ 1000125 w 2895600"/>
                <a:gd name="connsiteY3" fmla="*/ 762000 h 1496513"/>
                <a:gd name="connsiteX4" fmla="*/ 1552575 w 2895600"/>
                <a:gd name="connsiteY4" fmla="*/ 923925 h 1496513"/>
                <a:gd name="connsiteX5" fmla="*/ 1800225 w 2895600"/>
                <a:gd name="connsiteY5" fmla="*/ 1333500 h 1496513"/>
                <a:gd name="connsiteX6" fmla="*/ 2486025 w 2895600"/>
                <a:gd name="connsiteY6" fmla="*/ 1476375 h 1496513"/>
                <a:gd name="connsiteX7" fmla="*/ 2895600 w 2895600"/>
                <a:gd name="connsiteY7" fmla="*/ 1495425 h 1496513"/>
                <a:gd name="connsiteX8" fmla="*/ 2895600 w 2895600"/>
                <a:gd name="connsiteY8" fmla="*/ 1495425 h 149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5600" h="1496513">
                  <a:moveTo>
                    <a:pt x="0" y="0"/>
                  </a:moveTo>
                  <a:lnTo>
                    <a:pt x="561975" y="28575"/>
                  </a:lnTo>
                  <a:cubicBezTo>
                    <a:pt x="701675" y="77788"/>
                    <a:pt x="765175" y="173038"/>
                    <a:pt x="838200" y="295275"/>
                  </a:cubicBezTo>
                  <a:cubicBezTo>
                    <a:pt x="911225" y="417513"/>
                    <a:pt x="881063" y="657225"/>
                    <a:pt x="1000125" y="762000"/>
                  </a:cubicBezTo>
                  <a:cubicBezTo>
                    <a:pt x="1119188" y="866775"/>
                    <a:pt x="1419225" y="828675"/>
                    <a:pt x="1552575" y="923925"/>
                  </a:cubicBezTo>
                  <a:cubicBezTo>
                    <a:pt x="1685925" y="1019175"/>
                    <a:pt x="1644650" y="1241425"/>
                    <a:pt x="1800225" y="1333500"/>
                  </a:cubicBezTo>
                  <a:cubicBezTo>
                    <a:pt x="1955800" y="1425575"/>
                    <a:pt x="2303463" y="1449388"/>
                    <a:pt x="2486025" y="1476375"/>
                  </a:cubicBezTo>
                  <a:cubicBezTo>
                    <a:pt x="2668587" y="1503362"/>
                    <a:pt x="2895600" y="1495425"/>
                    <a:pt x="2895600" y="1495425"/>
                  </a:cubicBezTo>
                  <a:lnTo>
                    <a:pt x="2895600" y="1495425"/>
                  </a:lnTo>
                </a:path>
              </a:pathLst>
            </a:cu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35"/>
          <p:cNvGrpSpPr/>
          <p:nvPr/>
        </p:nvGrpSpPr>
        <p:grpSpPr>
          <a:xfrm>
            <a:off x="259768" y="1343025"/>
            <a:ext cx="4578932" cy="3249573"/>
            <a:chOff x="259768" y="1343025"/>
            <a:chExt cx="4578932" cy="3249573"/>
          </a:xfrm>
        </p:grpSpPr>
        <p:grpSp>
          <p:nvGrpSpPr>
            <p:cNvPr id="32" name="Group 31"/>
            <p:cNvGrpSpPr/>
            <p:nvPr/>
          </p:nvGrpSpPr>
          <p:grpSpPr>
            <a:xfrm>
              <a:off x="259768" y="1343025"/>
              <a:ext cx="4312232" cy="3249573"/>
              <a:chOff x="259768" y="1343025"/>
              <a:chExt cx="4312232" cy="3249573"/>
            </a:xfrm>
          </p:grpSpPr>
          <p:cxnSp>
            <p:nvCxnSpPr>
              <p:cNvPr id="4" name="Straight Arrow Connector 3"/>
              <p:cNvCxnSpPr/>
              <p:nvPr/>
            </p:nvCxnSpPr>
            <p:spPr>
              <a:xfrm>
                <a:off x="1200149" y="3914775"/>
                <a:ext cx="281940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200149" y="1343025"/>
                <a:ext cx="0" cy="25717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48075" y="4038600"/>
                <a:ext cx="923925" cy="553998"/>
              </a:xfrm>
              <a:prstGeom prst="rect">
                <a:avLst/>
              </a:prstGeom>
              <a:noFill/>
            </p:spPr>
            <p:txBody>
              <a:bodyPr wrap="square" rtlCol="0">
                <a:spAutoFit/>
              </a:bodyPr>
              <a:lstStyle/>
              <a:p>
                <a:r>
                  <a:rPr lang="en-GB" sz="1000" dirty="0" smtClean="0"/>
                  <a:t>Energy deposition time</a:t>
                </a:r>
                <a:endParaRPr lang="en-GB" sz="1000" dirty="0"/>
              </a:p>
            </p:txBody>
          </p:sp>
          <p:sp>
            <p:nvSpPr>
              <p:cNvPr id="15" name="TextBox 14"/>
              <p:cNvSpPr txBox="1"/>
              <p:nvPr/>
            </p:nvSpPr>
            <p:spPr>
              <a:xfrm>
                <a:off x="259768" y="1619250"/>
                <a:ext cx="923925" cy="246221"/>
              </a:xfrm>
              <a:prstGeom prst="rect">
                <a:avLst/>
              </a:prstGeom>
              <a:noFill/>
            </p:spPr>
            <p:txBody>
              <a:bodyPr wrap="square" rtlCol="0">
                <a:spAutoFit/>
              </a:bodyPr>
              <a:lstStyle/>
              <a:p>
                <a:r>
                  <a:rPr lang="en-GB" sz="1000" dirty="0" smtClean="0"/>
                  <a:t>Peak Stress</a:t>
                </a:r>
                <a:endParaRPr lang="en-GB" sz="1000" dirty="0"/>
              </a:p>
            </p:txBody>
          </p:sp>
          <p:sp>
            <p:nvSpPr>
              <p:cNvPr id="24" name="TextBox 23"/>
              <p:cNvSpPr txBox="1"/>
              <p:nvPr/>
            </p:nvSpPr>
            <p:spPr>
              <a:xfrm>
                <a:off x="2224086" y="3990975"/>
                <a:ext cx="923925" cy="400110"/>
              </a:xfrm>
              <a:prstGeom prst="rect">
                <a:avLst/>
              </a:prstGeom>
              <a:noFill/>
            </p:spPr>
            <p:txBody>
              <a:bodyPr wrap="square" rtlCol="0">
                <a:spAutoFit/>
              </a:bodyPr>
              <a:lstStyle/>
              <a:p>
                <a:r>
                  <a:rPr lang="en-GB" sz="1000" dirty="0" smtClean="0">
                    <a:solidFill>
                      <a:srgbClr val="FF0000"/>
                    </a:solidFill>
                  </a:rPr>
                  <a:t>Beam Spill duration</a:t>
                </a:r>
                <a:endParaRPr lang="en-GB" sz="1000" dirty="0">
                  <a:solidFill>
                    <a:srgbClr val="FF0000"/>
                  </a:solidFill>
                </a:endParaRPr>
              </a:p>
            </p:txBody>
          </p:sp>
          <p:cxnSp>
            <p:nvCxnSpPr>
              <p:cNvPr id="25" name="Straight Connector 24"/>
              <p:cNvCxnSpPr/>
              <p:nvPr/>
            </p:nvCxnSpPr>
            <p:spPr>
              <a:xfrm flipV="1">
                <a:off x="2609848" y="1866900"/>
                <a:ext cx="0" cy="21717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3914775" y="3484984"/>
              <a:ext cx="923925" cy="400110"/>
            </a:xfrm>
            <a:prstGeom prst="rect">
              <a:avLst/>
            </a:prstGeom>
            <a:noFill/>
          </p:spPr>
          <p:txBody>
            <a:bodyPr wrap="square" rtlCol="0">
              <a:spAutoFit/>
            </a:bodyPr>
            <a:lstStyle/>
            <a:p>
              <a:r>
                <a:rPr lang="en-GB" sz="1000" dirty="0" smtClean="0"/>
                <a:t>Static component</a:t>
              </a:r>
              <a:endParaRPr lang="en-GB" sz="1000" dirty="0"/>
            </a:p>
          </p:txBody>
        </p:sp>
        <p:cxnSp>
          <p:nvCxnSpPr>
            <p:cNvPr id="35" name="Straight Arrow Connector 34"/>
            <p:cNvCxnSpPr>
              <a:stCxn id="19" idx="7"/>
            </p:cNvCxnSpPr>
            <p:nvPr/>
          </p:nvCxnSpPr>
          <p:spPr>
            <a:xfrm>
              <a:off x="3952875" y="3456018"/>
              <a:ext cx="0" cy="45947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sp>
        <p:nvSpPr>
          <p:cNvPr id="38" name="Rectangle 37"/>
          <p:cNvSpPr/>
          <p:nvPr/>
        </p:nvSpPr>
        <p:spPr>
          <a:xfrm>
            <a:off x="266700" y="4738986"/>
            <a:ext cx="4572000" cy="738664"/>
          </a:xfrm>
          <a:prstGeom prst="rect">
            <a:avLst/>
          </a:prstGeom>
        </p:spPr>
        <p:txBody>
          <a:bodyPr>
            <a:spAutoFit/>
          </a:bodyPr>
          <a:lstStyle/>
          <a:p>
            <a:pPr marL="285750" indent="-285750">
              <a:buFont typeface="Arial" panose="020B0604020202020204" pitchFamily="34" charset="0"/>
              <a:buChar char="•"/>
            </a:pPr>
            <a:r>
              <a:rPr lang="en-GB" sz="1400" dirty="0" err="1"/>
              <a:t>Fermilab</a:t>
            </a:r>
            <a:r>
              <a:rPr lang="en-GB" sz="1400" dirty="0"/>
              <a:t> already have significant experience of segmented targets with water cooled graphite designs used by </a:t>
            </a:r>
            <a:r>
              <a:rPr lang="en-GB" sz="1400" dirty="0" err="1"/>
              <a:t>Numi</a:t>
            </a:r>
            <a:r>
              <a:rPr lang="en-GB" sz="1400" dirty="0"/>
              <a:t> and Nova</a:t>
            </a:r>
          </a:p>
        </p:txBody>
      </p:sp>
      <p:sp>
        <p:nvSpPr>
          <p:cNvPr id="39" name="Rectangle 38"/>
          <p:cNvSpPr/>
          <p:nvPr/>
        </p:nvSpPr>
        <p:spPr>
          <a:xfrm>
            <a:off x="4899538" y="2700341"/>
            <a:ext cx="3996812" cy="523220"/>
          </a:xfrm>
          <a:prstGeom prst="rect">
            <a:avLst/>
          </a:prstGeom>
        </p:spPr>
        <p:txBody>
          <a:bodyPr wrap="square">
            <a:spAutoFit/>
          </a:bodyPr>
          <a:lstStyle/>
          <a:p>
            <a:pPr marL="285750" indent="-285750">
              <a:buFont typeface="Arial" panose="020B0604020202020204" pitchFamily="34" charset="0"/>
              <a:buChar char="•"/>
            </a:pPr>
            <a:r>
              <a:rPr lang="en-GB" sz="1400" dirty="0"/>
              <a:t>Reducing the target size reduces expansion time and dynamic stress components</a:t>
            </a:r>
          </a:p>
        </p:txBody>
      </p:sp>
    </p:spTree>
    <p:extLst>
      <p:ext uri="{BB962C8B-B14F-4D97-AF65-F5344CB8AC3E}">
        <p14:creationId xmlns:p14="http://schemas.microsoft.com/office/powerpoint/2010/main" val="167753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z="1800" dirty="0" err="1" smtClean="0"/>
              <a:t>Numi</a:t>
            </a:r>
            <a:r>
              <a:rPr lang="en-GB" sz="1800" dirty="0" smtClean="0"/>
              <a:t> target studies</a:t>
            </a:r>
            <a:endParaRPr lang="en-GB" sz="1800" dirty="0"/>
          </a:p>
        </p:txBody>
      </p:sp>
      <p:sp>
        <p:nvSpPr>
          <p:cNvPr id="4" name="Rectangle 3"/>
          <p:cNvSpPr/>
          <p:nvPr/>
        </p:nvSpPr>
        <p:spPr>
          <a:xfrm>
            <a:off x="6650355" y="1701204"/>
            <a:ext cx="2371725" cy="3323987"/>
          </a:xfrm>
          <a:prstGeom prst="rect">
            <a:avLst/>
          </a:prstGeom>
        </p:spPr>
        <p:txBody>
          <a:bodyPr wrap="square">
            <a:spAutoFit/>
          </a:bodyPr>
          <a:lstStyle/>
          <a:p>
            <a:endParaRPr lang="en-GB" sz="1400" dirty="0" smtClean="0"/>
          </a:p>
          <a:p>
            <a:pPr marL="285750" indent="-285750">
              <a:buFont typeface="Arial" panose="020B0604020202020204" pitchFamily="34" charset="0"/>
              <a:buChar char="•"/>
            </a:pPr>
            <a:r>
              <a:rPr lang="en-GB" sz="1400" dirty="0" smtClean="0"/>
              <a:t>Predicted pressure pulse of 25bar with 400kW beam</a:t>
            </a:r>
            <a:endParaRPr lang="en-GB" sz="1400" dirty="0"/>
          </a:p>
          <a:p>
            <a:pPr marL="285750" indent="-285750">
              <a:buFont typeface="Arial" panose="020B0604020202020204" pitchFamily="34" charset="0"/>
              <a:buChar char="•"/>
            </a:pPr>
            <a:endParaRPr lang="en-GB" sz="1400" dirty="0" smtClean="0"/>
          </a:p>
          <a:p>
            <a:pPr marL="285750" indent="-285750">
              <a:buFont typeface="Arial" panose="020B0604020202020204" pitchFamily="34" charset="0"/>
              <a:buChar char="•"/>
            </a:pPr>
            <a:r>
              <a:rPr lang="en-GB" sz="1400" dirty="0" smtClean="0"/>
              <a:t>Use </a:t>
            </a:r>
            <a:r>
              <a:rPr lang="en-GB" sz="1400" dirty="0"/>
              <a:t>of titanium single pass tubes </a:t>
            </a:r>
            <a:r>
              <a:rPr lang="en-GB" sz="1400" dirty="0" smtClean="0"/>
              <a:t>proposed to improve safety margins – removing questions over welded joints</a:t>
            </a: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smtClean="0"/>
              <a:t>At 2.3MW water pressure spike thought </a:t>
            </a:r>
            <a:r>
              <a:rPr lang="en-GB" sz="1400" dirty="0"/>
              <a:t>to be </a:t>
            </a:r>
            <a:r>
              <a:rPr lang="en-GB" sz="1400" dirty="0" smtClean="0"/>
              <a:t>a serious </a:t>
            </a:r>
            <a:r>
              <a:rPr lang="en-GB" sz="1400" dirty="0" smtClean="0"/>
              <a:t>risk </a:t>
            </a:r>
            <a:r>
              <a:rPr lang="en-GB" sz="1400" dirty="0"/>
              <a:t>area</a:t>
            </a:r>
          </a:p>
          <a:p>
            <a:pPr marL="285750" indent="-285750">
              <a:buFont typeface="Arial" panose="020B0604020202020204" pitchFamily="34" charset="0"/>
              <a:buChar char="•"/>
            </a:pPr>
            <a:endParaRPr lang="en-GB" sz="1400" dirty="0" smtClean="0"/>
          </a:p>
        </p:txBody>
      </p:sp>
      <p:sp>
        <p:nvSpPr>
          <p:cNvPr id="3" name="Rectangle 2"/>
          <p:cNvSpPr/>
          <p:nvPr/>
        </p:nvSpPr>
        <p:spPr>
          <a:xfrm>
            <a:off x="295697" y="729734"/>
            <a:ext cx="8433719" cy="307777"/>
          </a:xfrm>
          <a:prstGeom prst="rect">
            <a:avLst/>
          </a:prstGeom>
        </p:spPr>
        <p:txBody>
          <a:bodyPr wrap="none">
            <a:spAutoFit/>
          </a:bodyPr>
          <a:lstStyle/>
          <a:p>
            <a:pPr marL="285750" indent="-285750">
              <a:buFont typeface="Arial" panose="020B0604020202020204" pitchFamily="34" charset="0"/>
              <a:buChar char="•"/>
            </a:pPr>
            <a:r>
              <a:rPr lang="en-GB" sz="1400" dirty="0" err="1" smtClean="0"/>
              <a:t>Numi</a:t>
            </a:r>
            <a:r>
              <a:rPr lang="en-GB" sz="1400" dirty="0" smtClean="0"/>
              <a:t> beam predicted to result in significant pressure spike in water and cyclic stress in cooling pipes</a:t>
            </a:r>
            <a:endParaRPr lang="en-GB" sz="1400" dirty="0"/>
          </a:p>
        </p:txBody>
      </p:sp>
      <p:pic>
        <p:nvPicPr>
          <p:cNvPr id="12" name="Picture 11" descr="J:\Projects\NuMI\NuMI_LE\fluka\report figures\Numi_pressures.tif"/>
          <p:cNvPicPr/>
          <p:nvPr/>
        </p:nvPicPr>
        <p:blipFill>
          <a:blip r:embed="rId2" cstate="print"/>
          <a:srcRect/>
          <a:stretch>
            <a:fillRect/>
          </a:stretch>
        </p:blipFill>
        <p:spPr bwMode="auto">
          <a:xfrm>
            <a:off x="3364992" y="1194816"/>
            <a:ext cx="3230880" cy="2487168"/>
          </a:xfrm>
          <a:prstGeom prst="rect">
            <a:avLst/>
          </a:prstGeom>
          <a:noFill/>
          <a:ln w="9525">
            <a:noFill/>
            <a:miter lim="800000"/>
            <a:headEnd/>
            <a:tailEnd/>
          </a:ln>
        </p:spPr>
      </p:pic>
      <p:pic>
        <p:nvPicPr>
          <p:cNvPr id="13" name="Picture 12" descr="C:\Documents and Settings\wfq87624\Desktop\report figures\energy_dep.tif"/>
          <p:cNvPicPr/>
          <p:nvPr/>
        </p:nvPicPr>
        <p:blipFill>
          <a:blip r:embed="rId3" cstate="print"/>
          <a:srcRect/>
          <a:stretch>
            <a:fillRect/>
          </a:stretch>
        </p:blipFill>
        <p:spPr bwMode="auto">
          <a:xfrm>
            <a:off x="195071" y="1231391"/>
            <a:ext cx="3035809" cy="2438401"/>
          </a:xfrm>
          <a:prstGeom prst="rect">
            <a:avLst/>
          </a:prstGeom>
          <a:noFill/>
          <a:ln w="9525">
            <a:noFill/>
            <a:miter lim="800000"/>
            <a:headEnd/>
            <a:tailEnd/>
          </a:ln>
        </p:spPr>
      </p:pic>
      <p:sp>
        <p:nvSpPr>
          <p:cNvPr id="11"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7" name="Picture 20" descr="pipe.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9616" y="3931920"/>
            <a:ext cx="4324350" cy="18859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5"/>
          <p:cNvSpPr>
            <a:spLocks noChangeArrowheads="1"/>
          </p:cNvSpPr>
          <p:nvPr/>
        </p:nvSpPr>
        <p:spPr bwMode="auto">
          <a:xfrm>
            <a:off x="-646176" y="565226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F</a:t>
            </a:r>
            <a:r>
              <a:rPr kumimoji="0" lang="en-US" altLang="en-US" sz="900" b="1" i="0" u="none" strike="noStrike" cap="none" normalizeH="0" baseline="0" dirty="0" smtClean="0" bmk="">
                <a:ln>
                  <a:noFill/>
                </a:ln>
                <a:solidFill>
                  <a:schemeClr val="tx1"/>
                </a:solidFill>
                <a:effectLst/>
                <a:latin typeface="Times New Roman" pitchFamily="18" charset="0"/>
                <a:ea typeface="Times New Roman" pitchFamily="18" charset="0"/>
                <a:cs typeface="Arial" pitchFamily="34" charset="0"/>
              </a:rPr>
              <a:t>igure </a:t>
            </a:r>
            <a:r>
              <a:rPr kumimoji="0" lang="en-US" altLang="en-US" sz="900" b="1" i="0" u="none" strike="noStrike" cap="none" normalizeH="0" baseline="0" dirty="0" smtClean="0" bmk="_Ref279675330">
                <a:ln>
                  <a:noFill/>
                </a:ln>
                <a:solidFill>
                  <a:schemeClr val="tx1"/>
                </a:solidFill>
                <a:effectLst/>
                <a:latin typeface="Times New Roman" pitchFamily="18" charset="0"/>
                <a:ea typeface="Times New Roman" pitchFamily="18" charset="0"/>
                <a:cs typeface="Arial" pitchFamily="34" charset="0"/>
              </a:rPr>
              <a:t>20</a:t>
            </a:r>
            <a:r>
              <a:rPr kumimoji="0" lang="en-US" altLang="en-US" sz="9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Proposed retrofit single component titanium cooling pipe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2409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37867</TotalTime>
  <Words>1182</Words>
  <Application>Microsoft Office PowerPoint</Application>
  <PresentationFormat>On-screen Show (4:3)</PresentationFormat>
  <Paragraphs>167</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Outline</vt:lpstr>
      <vt:lpstr>  Conceptual Design Study of the Long Baseline Neutrino Experiment (LBNE) Target and Beam Window  Nov 2010</vt:lpstr>
      <vt:lpstr>PowerPoint Presentation</vt:lpstr>
      <vt:lpstr>PowerPoint Presentation</vt:lpstr>
      <vt:lpstr>PowerPoint Presentation</vt:lpstr>
      <vt:lpstr>PowerPoint Presentation</vt:lpstr>
      <vt:lpstr>PowerPoint Presentation</vt:lpstr>
      <vt:lpstr>Numi target studies</vt:lpstr>
      <vt:lpstr>Numi target studies</vt:lpstr>
      <vt:lpstr>Target concept 1:  Peripherally cooled shrunk fit segments</vt:lpstr>
      <vt:lpstr>Target Concept 2: Directly cooled segmented target</vt:lpstr>
      <vt:lpstr>Target concept 2: improved heat transfer</vt:lpstr>
      <vt:lpstr>PowerPoint Presentation</vt:lpstr>
      <vt:lpstr>Figure of Merit comparison – devised to provide simple evaluation of target concepts</vt:lpstr>
      <vt:lpstr>PowerPoint Presentation</vt:lpstr>
      <vt:lpstr>Induction heat transfer rig</vt:lpstr>
      <vt:lpstr>Summary - Questions</vt:lpstr>
      <vt:lpstr>PowerPoint Presentation</vt:lpstr>
    </vt:vector>
  </TitlesOfParts>
  <Company>STFC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T2K Beam Window Design</dc:title>
  <dc:creator>Matthew Rooney</dc:creator>
  <cp:lastModifiedBy>Authorised User</cp:lastModifiedBy>
  <cp:revision>1522</cp:revision>
  <cp:lastPrinted>2014-07-04T14:16:55Z</cp:lastPrinted>
  <dcterms:created xsi:type="dcterms:W3CDTF">2011-04-20T15:21:04Z</dcterms:created>
  <dcterms:modified xsi:type="dcterms:W3CDTF">2014-09-25T12:44:31Z</dcterms:modified>
</cp:coreProperties>
</file>