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2" r:id="rId2"/>
  </p:sldMasterIdLst>
  <p:notesMasterIdLst>
    <p:notesMasterId r:id="rId30"/>
  </p:notesMasterIdLst>
  <p:handoutMasterIdLst>
    <p:handoutMasterId r:id="rId31"/>
  </p:handoutMasterIdLst>
  <p:sldIdLst>
    <p:sldId id="321" r:id="rId3"/>
    <p:sldId id="324" r:id="rId4"/>
    <p:sldId id="325" r:id="rId5"/>
    <p:sldId id="349" r:id="rId6"/>
    <p:sldId id="326" r:id="rId7"/>
    <p:sldId id="327" r:id="rId8"/>
    <p:sldId id="328" r:id="rId9"/>
    <p:sldId id="329" r:id="rId10"/>
    <p:sldId id="330" r:id="rId11"/>
    <p:sldId id="331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4" r:id="rId23"/>
    <p:sldId id="345" r:id="rId24"/>
    <p:sldId id="346" r:id="rId25"/>
    <p:sldId id="347" r:id="rId26"/>
    <p:sldId id="348" r:id="rId27"/>
    <p:sldId id="332" r:id="rId28"/>
    <p:sldId id="333" r:id="rId2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50" autoAdjust="0"/>
  </p:normalViewPr>
  <p:slideViewPr>
    <p:cSldViewPr snapToGrid="0" snapToObjects="1">
      <p:cViewPr>
        <p:scale>
          <a:sx n="100" d="100"/>
          <a:sy n="100" d="100"/>
        </p:scale>
        <p:origin x="-90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HD:Users:hurh:Documents:Passat:DUSEL:Work%20packages:Irradiation%20Studies:Testing:LBNE_HotCELL:Tensile%20data:Tensile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Tensile Property Changes Vs DPA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POCO ZXF-5Q Tensile</c:v>
          </c:tx>
          <c:spPr>
            <a:ln w="28575">
              <a:noFill/>
            </a:ln>
          </c:spPr>
          <c:xVal>
            <c:numRef>
              <c:f>'Percent Change Comparison'!$C$13:$C$15</c:f>
              <c:numCache>
                <c:formatCode>General</c:formatCode>
                <c:ptCount val="3"/>
                <c:pt idx="0">
                  <c:v>0.103</c:v>
                </c:pt>
                <c:pt idx="1">
                  <c:v>0.131</c:v>
                </c:pt>
                <c:pt idx="2">
                  <c:v>0.056</c:v>
                </c:pt>
              </c:numCache>
            </c:numRef>
          </c:xVal>
          <c:yVal>
            <c:numRef>
              <c:f>'Percent Change Comparison'!$E$13:$E$15</c:f>
              <c:numCache>
                <c:formatCode>0.00%</c:formatCode>
                <c:ptCount val="3"/>
                <c:pt idx="0">
                  <c:v>0.312435804770419</c:v>
                </c:pt>
                <c:pt idx="1">
                  <c:v>0.312435804770419</c:v>
                </c:pt>
                <c:pt idx="2">
                  <c:v>0.455091870506334</c:v>
                </c:pt>
              </c:numCache>
            </c:numRef>
          </c:yVal>
          <c:smooth val="0"/>
        </c:ser>
        <c:ser>
          <c:idx val="1"/>
          <c:order val="1"/>
          <c:tx>
            <c:v>POCO ZXF-5Q Elastic Mod</c:v>
          </c:tx>
          <c:spPr>
            <a:ln w="28575">
              <a:noFill/>
            </a:ln>
          </c:spPr>
          <c:xVal>
            <c:numRef>
              <c:f>'Percent Change Comparison'!$C$13:$C$15</c:f>
              <c:numCache>
                <c:formatCode>General</c:formatCode>
                <c:ptCount val="3"/>
                <c:pt idx="0">
                  <c:v>0.103</c:v>
                </c:pt>
                <c:pt idx="1">
                  <c:v>0.131</c:v>
                </c:pt>
                <c:pt idx="2">
                  <c:v>0.056</c:v>
                </c:pt>
              </c:numCache>
            </c:numRef>
          </c:xVal>
          <c:yVal>
            <c:numRef>
              <c:f>'Percent Change Comparison'!$G$13:$G$15</c:f>
              <c:numCache>
                <c:formatCode>0.00%</c:formatCode>
                <c:ptCount val="3"/>
                <c:pt idx="0">
                  <c:v>0.231667190590987</c:v>
                </c:pt>
                <c:pt idx="1">
                  <c:v>-0.0845716826688606</c:v>
                </c:pt>
                <c:pt idx="2">
                  <c:v>0.275416238703982</c:v>
                </c:pt>
              </c:numCache>
            </c:numRef>
          </c:yVal>
          <c:smooth val="0"/>
        </c:ser>
        <c:ser>
          <c:idx val="2"/>
          <c:order val="2"/>
          <c:tx>
            <c:v>SGL R7650 Tensile</c:v>
          </c:tx>
          <c:spPr>
            <a:ln w="28575">
              <a:noFill/>
            </a:ln>
          </c:spPr>
          <c:xVal>
            <c:numRef>
              <c:f>'Percent Change Comparison'!$C$29:$C$32</c:f>
              <c:numCache>
                <c:formatCode>General</c:formatCode>
                <c:ptCount val="4"/>
                <c:pt idx="0">
                  <c:v>0.056</c:v>
                </c:pt>
                <c:pt idx="1">
                  <c:v>0.103</c:v>
                </c:pt>
                <c:pt idx="2">
                  <c:v>0.131</c:v>
                </c:pt>
                <c:pt idx="3">
                  <c:v>0.137</c:v>
                </c:pt>
              </c:numCache>
            </c:numRef>
          </c:xVal>
          <c:yVal>
            <c:numRef>
              <c:f>'Percent Change Comparison'!$E$29:$E$32</c:f>
              <c:numCache>
                <c:formatCode>0.00%</c:formatCode>
                <c:ptCount val="4"/>
                <c:pt idx="0">
                  <c:v>0.610793980280228</c:v>
                </c:pt>
                <c:pt idx="1">
                  <c:v>0.600069192181283</c:v>
                </c:pt>
                <c:pt idx="2">
                  <c:v>0.545926310326933</c:v>
                </c:pt>
                <c:pt idx="3">
                  <c:v>0.535201522227988</c:v>
                </c:pt>
              </c:numCache>
            </c:numRef>
          </c:yVal>
          <c:smooth val="0"/>
        </c:ser>
        <c:ser>
          <c:idx val="3"/>
          <c:order val="3"/>
          <c:tx>
            <c:v>SGL R7650 Elastic Mod</c:v>
          </c:tx>
          <c:spPr>
            <a:ln w="28575">
              <a:noFill/>
            </a:ln>
          </c:spPr>
          <c:xVal>
            <c:numRef>
              <c:f>'Percent Change Comparison'!$C$29:$C$32</c:f>
              <c:numCache>
                <c:formatCode>General</c:formatCode>
                <c:ptCount val="4"/>
                <c:pt idx="0">
                  <c:v>0.056</c:v>
                </c:pt>
                <c:pt idx="1">
                  <c:v>0.103</c:v>
                </c:pt>
                <c:pt idx="2">
                  <c:v>0.131</c:v>
                </c:pt>
                <c:pt idx="3">
                  <c:v>0.137</c:v>
                </c:pt>
              </c:numCache>
            </c:numRef>
          </c:xVal>
          <c:yVal>
            <c:numRef>
              <c:f>'Percent Change Comparison'!$G$29:$G$32</c:f>
              <c:numCache>
                <c:formatCode>0.00%</c:formatCode>
                <c:ptCount val="4"/>
                <c:pt idx="0">
                  <c:v>0.748693756458673</c:v>
                </c:pt>
                <c:pt idx="1">
                  <c:v>0.647971291930954</c:v>
                </c:pt>
                <c:pt idx="2">
                  <c:v>0.478478398979384</c:v>
                </c:pt>
                <c:pt idx="3">
                  <c:v>0.541632603836761</c:v>
                </c:pt>
              </c:numCache>
            </c:numRef>
          </c:yVal>
          <c:smooth val="0"/>
        </c:ser>
        <c:ser>
          <c:idx val="4"/>
          <c:order val="4"/>
          <c:tx>
            <c:v>IG-430 Tensile</c:v>
          </c:tx>
          <c:spPr>
            <a:ln w="28575">
              <a:noFill/>
            </a:ln>
          </c:spPr>
          <c:xVal>
            <c:numRef>
              <c:f>'Percent Change Comparison'!$C$45:$C$48</c:f>
              <c:numCache>
                <c:formatCode>General</c:formatCode>
                <c:ptCount val="4"/>
                <c:pt idx="0">
                  <c:v>0.056</c:v>
                </c:pt>
                <c:pt idx="1">
                  <c:v>0.103</c:v>
                </c:pt>
                <c:pt idx="2">
                  <c:v>0.137</c:v>
                </c:pt>
                <c:pt idx="3">
                  <c:v>0.131</c:v>
                </c:pt>
              </c:numCache>
            </c:numRef>
          </c:xVal>
          <c:yVal>
            <c:numRef>
              <c:f>'Percent Change Comparison'!$E$45:$E$48</c:f>
              <c:numCache>
                <c:formatCode>0.00%</c:formatCode>
                <c:ptCount val="4"/>
                <c:pt idx="0">
                  <c:v>1.11335046665765</c:v>
                </c:pt>
                <c:pt idx="1">
                  <c:v>1.096577843906398</c:v>
                </c:pt>
                <c:pt idx="2">
                  <c:v>1.028946300554578</c:v>
                </c:pt>
                <c:pt idx="3">
                  <c:v>1.299472473961855</c:v>
                </c:pt>
              </c:numCache>
            </c:numRef>
          </c:yVal>
          <c:smooth val="0"/>
        </c:ser>
        <c:ser>
          <c:idx val="5"/>
          <c:order val="5"/>
          <c:tx>
            <c:v>IG-430 Elastic Modulus</c:v>
          </c:tx>
          <c:spPr>
            <a:ln w="28575">
              <a:noFill/>
            </a:ln>
          </c:spPr>
          <c:xVal>
            <c:numRef>
              <c:f>'Percent Change Comparison'!$C$45:$C$48</c:f>
              <c:numCache>
                <c:formatCode>General</c:formatCode>
                <c:ptCount val="4"/>
                <c:pt idx="0">
                  <c:v>0.056</c:v>
                </c:pt>
                <c:pt idx="1">
                  <c:v>0.103</c:v>
                </c:pt>
                <c:pt idx="2">
                  <c:v>0.137</c:v>
                </c:pt>
                <c:pt idx="3">
                  <c:v>0.131</c:v>
                </c:pt>
              </c:numCache>
            </c:numRef>
          </c:xVal>
          <c:yVal>
            <c:numRef>
              <c:f>'Percent Change Comparison'!$G$45:$G$48</c:f>
              <c:numCache>
                <c:formatCode>0.00%</c:formatCode>
                <c:ptCount val="4"/>
                <c:pt idx="0">
                  <c:v>1.558943959749505</c:v>
                </c:pt>
                <c:pt idx="1">
                  <c:v>1.17204716281417</c:v>
                </c:pt>
                <c:pt idx="2">
                  <c:v>1.223329312126614</c:v>
                </c:pt>
                <c:pt idx="3">
                  <c:v>1.346315200800285</c:v>
                </c:pt>
              </c:numCache>
            </c:numRef>
          </c:yVal>
          <c:smooth val="0"/>
        </c:ser>
        <c:ser>
          <c:idx val="6"/>
          <c:order val="6"/>
          <c:tx>
            <c:v>IG-430 Tensile 300 C Anneal</c:v>
          </c:tx>
          <c:spPr>
            <a:ln w="28575">
              <a:noFill/>
            </a:ln>
          </c:spPr>
          <c:xVal>
            <c:numRef>
              <c:f>'Percent Change Comparison'!$C$50</c:f>
              <c:numCache>
                <c:formatCode>General</c:formatCode>
                <c:ptCount val="1"/>
                <c:pt idx="0">
                  <c:v>0.103</c:v>
                </c:pt>
              </c:numCache>
            </c:numRef>
          </c:xVal>
          <c:yVal>
            <c:numRef>
              <c:f>'Percent Change Comparison'!$E$50</c:f>
              <c:numCache>
                <c:formatCode>0.00%</c:formatCode>
                <c:ptCount val="1"/>
                <c:pt idx="0">
                  <c:v>0.440551873393751</c:v>
                </c:pt>
              </c:numCache>
            </c:numRef>
          </c:yVal>
          <c:smooth val="0"/>
        </c:ser>
        <c:ser>
          <c:idx val="7"/>
          <c:order val="7"/>
          <c:tx>
            <c:v>IG-430 Modulus 300 C Anneal</c:v>
          </c:tx>
          <c:spPr>
            <a:ln w="28575">
              <a:noFill/>
            </a:ln>
          </c:spPr>
          <c:xVal>
            <c:numRef>
              <c:f>'Percent Change Comparison'!$C$50</c:f>
              <c:numCache>
                <c:formatCode>General</c:formatCode>
                <c:ptCount val="1"/>
                <c:pt idx="0">
                  <c:v>0.103</c:v>
                </c:pt>
              </c:numCache>
            </c:numRef>
          </c:xVal>
          <c:yVal>
            <c:numRef>
              <c:f>'Percent Change Comparison'!$G$50</c:f>
              <c:numCache>
                <c:formatCode>0.00%</c:formatCode>
                <c:ptCount val="1"/>
                <c:pt idx="0">
                  <c:v>0.830541133650912</c:v>
                </c:pt>
              </c:numCache>
            </c:numRef>
          </c:yVal>
          <c:smooth val="0"/>
        </c:ser>
        <c:ser>
          <c:idx val="8"/>
          <c:order val="8"/>
          <c:tx>
            <c:v>IG-430 Tensile 170 C Anneal</c:v>
          </c:tx>
          <c:spPr>
            <a:ln w="28575">
              <a:noFill/>
            </a:ln>
          </c:spPr>
          <c:xVal>
            <c:numRef>
              <c:f>'Percent Change Comparison'!$C$52</c:f>
              <c:numCache>
                <c:formatCode>General</c:formatCode>
                <c:ptCount val="1"/>
                <c:pt idx="0">
                  <c:v>0.09</c:v>
                </c:pt>
              </c:numCache>
            </c:numRef>
          </c:xVal>
          <c:yVal>
            <c:numRef>
              <c:f>'Percent Change Comparison'!$E$52</c:f>
              <c:numCache>
                <c:formatCode>0.00%</c:formatCode>
                <c:ptCount val="1"/>
                <c:pt idx="0">
                  <c:v>0.805762207493575</c:v>
                </c:pt>
              </c:numCache>
            </c:numRef>
          </c:yVal>
          <c:smooth val="0"/>
        </c:ser>
        <c:ser>
          <c:idx val="9"/>
          <c:order val="9"/>
          <c:tx>
            <c:v>IG-430 Modulus 170 C Anneal</c:v>
          </c:tx>
          <c:spPr>
            <a:ln w="28575">
              <a:noFill/>
            </a:ln>
          </c:spPr>
          <c:xVal>
            <c:numRef>
              <c:f>'Percent Change Comparison'!$C$52</c:f>
              <c:numCache>
                <c:formatCode>General</c:formatCode>
                <c:ptCount val="1"/>
                <c:pt idx="0">
                  <c:v>0.09</c:v>
                </c:pt>
              </c:numCache>
            </c:numRef>
          </c:xVal>
          <c:yVal>
            <c:numRef>
              <c:f>'Percent Change Comparison'!$G$52</c:f>
              <c:numCache>
                <c:formatCode>0.00%</c:formatCode>
                <c:ptCount val="1"/>
                <c:pt idx="0">
                  <c:v>0.899093787441483</c:v>
                </c:pt>
              </c:numCache>
            </c:numRef>
          </c:yVal>
          <c:smooth val="0"/>
        </c:ser>
        <c:ser>
          <c:idx val="10"/>
          <c:order val="10"/>
          <c:tx>
            <c:v>IG-430 Tensile 290 C Anneal</c:v>
          </c:tx>
          <c:spPr>
            <a:ln w="28575">
              <a:noFill/>
            </a:ln>
          </c:spPr>
          <c:xVal>
            <c:numRef>
              <c:f>'Percent Change Comparison'!$C$54</c:f>
              <c:numCache>
                <c:formatCode>General</c:formatCode>
                <c:ptCount val="1"/>
                <c:pt idx="0">
                  <c:v>0.056</c:v>
                </c:pt>
              </c:numCache>
            </c:numRef>
          </c:xVal>
          <c:yVal>
            <c:numRef>
              <c:f>'Percent Change Comparison'!$E$54</c:f>
              <c:numCache>
                <c:formatCode>0.00%</c:formatCode>
                <c:ptCount val="1"/>
                <c:pt idx="0">
                  <c:v>0.501420262410388</c:v>
                </c:pt>
              </c:numCache>
            </c:numRef>
          </c:yVal>
          <c:smooth val="0"/>
        </c:ser>
        <c:ser>
          <c:idx val="11"/>
          <c:order val="11"/>
          <c:tx>
            <c:v>IG-430 Modulus 290 C Anneal</c:v>
          </c:tx>
          <c:spPr>
            <a:ln w="28575">
              <a:noFill/>
            </a:ln>
          </c:spPr>
          <c:xVal>
            <c:numRef>
              <c:f>'Percent Change Comparison'!$C$54</c:f>
              <c:numCache>
                <c:formatCode>General</c:formatCode>
                <c:ptCount val="1"/>
                <c:pt idx="0">
                  <c:v>0.056</c:v>
                </c:pt>
              </c:numCache>
            </c:numRef>
          </c:xVal>
          <c:yVal>
            <c:numRef>
              <c:f>'Percent Change Comparison'!$G$54</c:f>
              <c:numCache>
                <c:formatCode>0.00%</c:formatCode>
                <c:ptCount val="1"/>
                <c:pt idx="0">
                  <c:v>0.938928437617085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88572728"/>
        <c:axId val="-2088675704"/>
      </c:scatterChart>
      <c:valAx>
        <c:axId val="-20885727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DPA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88675704"/>
        <c:crosses val="autoZero"/>
        <c:crossBetween val="midCat"/>
      </c:valAx>
      <c:valAx>
        <c:axId val="-208867570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Percent Change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-2088572728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1E6434C9-0E08-42C5-B404-C558E18FB4E2}" type="datetimeFigureOut">
              <a:rPr lang="en-US" altLang="en-US"/>
              <a:pPr/>
              <a:t>9/23/14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DE4E50AE-7BCE-416F-89F1-79D7CF666D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25415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6CE535BE-76DD-4179-B7AC-2E8603DE13D9}" type="datetimeFigureOut">
              <a:rPr lang="en-US" altLang="en-US"/>
              <a:pPr/>
              <a:t>9/23/14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1B4E76A7-28E5-4F1E-8CA1-DF481970BA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98268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E6F96-5DEC-42CB-94A3-1F8894E496D4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388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3538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40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9/24/14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P. Hurh | NBI 2014 Workshop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B9D8C-2882-41F9-92E5-94261C5AF9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0750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9/24/14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P. Hurh | NBI 2014 Workshop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A3A6F847-EEB2-4562-8922-6C1018EC1B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678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9/24/14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P. Hurh | NBI 2014 Workshop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88FB5EF2-0A30-481B-A159-BB97A7C290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3932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9/24/14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P. Hurh | NBI 2014 Workshop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5A1D54-386B-438A-B35B-786A972FA1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012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9/24/14</a:t>
            </a: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P. Hurh | NBI 2014 Workshop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08342B-3EEB-4356-B9ED-45883B1E36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2423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9/24/14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P. Hurh | NBI 2014 Workshop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B6BCEC-84A3-42D1-A9FA-9CB73E2BEE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8653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9/24/14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P. Hurh | NBI 2014 Workshop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771366-A185-42D2-9506-4FA3B8FFBA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2608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9/24/14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P. Hurh | NBI 2014 Workshop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0E120B-615F-461D-8A8C-89AC6BEB8A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2914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theme" Target="../theme/theme2.xml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r>
              <a:rPr lang="en-US" altLang="en-US" smtClean="0"/>
              <a:t>9/24/14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P. Hurh | NBI 2014 Workshop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fld id="{01D06E4C-6333-4DFD-BF5D-A50EA7E5D376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79" r:id="rId3"/>
    <p:sldLayoutId id="2147484080" r:id="rId4"/>
    <p:sldLayoutId id="2147484081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r>
              <a:rPr lang="en-US" altLang="en-US" smtClean="0"/>
              <a:t>9/24/14</a:t>
            </a:r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P. Hurh | NBI 2014 Workshop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fld id="{90515DF6-1CA5-421A-9AE8-13AD4A57D03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4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4" Type="http://schemas.openxmlformats.org/officeDocument/2006/relationships/image" Target="../media/image23.tiff"/><Relationship Id="rId5" Type="http://schemas.openxmlformats.org/officeDocument/2006/relationships/image" Target="../media/image24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4" Type="http://schemas.openxmlformats.org/officeDocument/2006/relationships/image" Target="../media/image27.tiff"/><Relationship Id="rId5" Type="http://schemas.openxmlformats.org/officeDocument/2006/relationships/image" Target="../media/image28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Relationship Id="rId3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jpeg"/><Relationship Id="rId5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4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eg"/><Relationship Id="rId3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eg"/><Relationship Id="rId3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3" Type="http://schemas.openxmlformats.org/officeDocument/2006/relationships/image" Target="../media/image5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Relationship Id="rId3" Type="http://schemas.openxmlformats.org/officeDocument/2006/relationships/image" Target="../media/image10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cid:image003.png@01CCFD64.63431780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40917_08583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185609" y="2880559"/>
            <a:ext cx="3973432" cy="37020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6450" y="2798951"/>
            <a:ext cx="4400550" cy="1139271"/>
          </a:xfrm>
        </p:spPr>
        <p:txBody>
          <a:bodyPr/>
          <a:lstStyle/>
          <a:p>
            <a:r>
              <a:rPr lang="en-US" sz="3600" dirty="0" smtClean="0"/>
              <a:t>The NOvA Medium Energy Target</a:t>
            </a:r>
            <a:br>
              <a:rPr lang="en-US" sz="3600" dirty="0" smtClean="0"/>
            </a:br>
            <a:r>
              <a:rPr lang="en-US" sz="2800" dirty="0" smtClean="0"/>
              <a:t>Design and Construction Experience</a:t>
            </a:r>
            <a:endParaRPr lang="en-US" sz="2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 smtClean="0">
                <a:latin typeface="Helvetica" pitchFamily="124" charset="0"/>
              </a:rPr>
              <a:t>Patrick Hurh</a:t>
            </a:r>
            <a:endParaRPr lang="en-US" altLang="en-US" dirty="0">
              <a:latin typeface="Helvetica" pitchFamily="124" charset="0"/>
            </a:endParaRPr>
          </a:p>
          <a:p>
            <a:r>
              <a:rPr lang="en-US" altLang="en-US" dirty="0" err="1">
                <a:latin typeface="Helvetica" pitchFamily="124" charset="0"/>
              </a:rPr>
              <a:t>Fermilab</a:t>
            </a:r>
            <a:endParaRPr lang="en-US" altLang="en-US" dirty="0">
              <a:latin typeface="Helvetica" pitchFamily="124" charset="0"/>
            </a:endParaRPr>
          </a:p>
          <a:p>
            <a:r>
              <a:rPr lang="en-US" altLang="en-US" dirty="0" smtClean="0">
                <a:latin typeface="Helvetica" pitchFamily="124" charset="0"/>
              </a:rPr>
              <a:t>24 September 2014</a:t>
            </a:r>
          </a:p>
          <a:p>
            <a:r>
              <a:rPr lang="en-US" dirty="0" smtClean="0">
                <a:latin typeface="Helvetica" pitchFamily="124" charset="0"/>
              </a:rPr>
              <a:t>NBI Workshop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092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Target Fin Stress Analysis</a:t>
            </a:r>
            <a:endParaRPr lang="en-US" sz="3600" dirty="0"/>
          </a:p>
        </p:txBody>
      </p:sp>
      <p:pic>
        <p:nvPicPr>
          <p:cNvPr id="7" name="Content Placeholder 6" descr="IHEP Stress points.tiff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04" t="8574" r="4237" b="7256"/>
          <a:stretch/>
        </p:blipFill>
        <p:spPr>
          <a:xfrm>
            <a:off x="6474827" y="889001"/>
            <a:ext cx="2440573" cy="10541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9/24/14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Hurh | NBI 2014 Workshop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9D8C-2882-41F9-92E5-94261C5AF937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8" name="Picture 7" descr="IHEP Stress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889000"/>
            <a:ext cx="3658152" cy="5384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62952" y="927776"/>
            <a:ext cx="2465387" cy="101566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2006 IHEP Report: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~32 </a:t>
            </a:r>
            <a:r>
              <a:rPr lang="en-US" sz="2000" dirty="0" err="1" smtClean="0"/>
              <a:t>MPa</a:t>
            </a:r>
            <a:r>
              <a:rPr lang="en-US" sz="2000" dirty="0" smtClean="0"/>
              <a:t> (@P4)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5.5e13 </a:t>
            </a:r>
            <a:r>
              <a:rPr lang="en-US" sz="2000" dirty="0" err="1" smtClean="0"/>
              <a:t>ppp</a:t>
            </a:r>
            <a:endParaRPr lang="en-US" sz="20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952" y="3290733"/>
            <a:ext cx="4952448" cy="290320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962952" y="2028850"/>
            <a:ext cx="4755907" cy="1261884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Confirmed by RAL analysis: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~30 </a:t>
            </a:r>
            <a:r>
              <a:rPr lang="en-US" sz="2000" dirty="0" err="1" smtClean="0"/>
              <a:t>MPa</a:t>
            </a:r>
            <a:r>
              <a:rPr lang="en-US" sz="2000" dirty="0"/>
              <a:t> </a:t>
            </a:r>
            <a:r>
              <a:rPr lang="en-US" sz="2000" dirty="0" smtClean="0"/>
              <a:t>peak stress (R.T. properties)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Note Be fin is ~190 </a:t>
            </a:r>
            <a:r>
              <a:rPr lang="en-US" sz="1800" dirty="0" err="1" smtClean="0"/>
              <a:t>MPa</a:t>
            </a:r>
            <a:r>
              <a:rPr lang="en-US" sz="1800" dirty="0" smtClean="0"/>
              <a:t> (R.T. properties)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Note IG-43 is ~3 </a:t>
            </a:r>
            <a:r>
              <a:rPr lang="en-US" sz="1800" dirty="0" err="1" smtClean="0"/>
              <a:t>MPa</a:t>
            </a:r>
            <a:r>
              <a:rPr lang="en-US" sz="1800" dirty="0" smtClean="0"/>
              <a:t> (R.T. properties)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60437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Target Beam Windows - Thermal</a:t>
            </a:r>
            <a:endParaRPr lang="en-US" sz="3600" dirty="0"/>
          </a:p>
        </p:txBody>
      </p:sp>
      <p:pic>
        <p:nvPicPr>
          <p:cNvPr id="7" name="Content Placeholder 6" descr="US Window flange.tiff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12" r="4905"/>
          <a:stretch/>
        </p:blipFill>
        <p:spPr>
          <a:xfrm>
            <a:off x="228600" y="889000"/>
            <a:ext cx="1924049" cy="208627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9/24/14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Hurh | NBI 2014 Workshop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9D8C-2882-41F9-92E5-94261C5AF937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8" name="Picture 7" descr="US window thermal contour.tif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02" t="10822" r="8083" b="7527"/>
          <a:stretch/>
        </p:blipFill>
        <p:spPr>
          <a:xfrm>
            <a:off x="2286000" y="889000"/>
            <a:ext cx="6467638" cy="2209800"/>
          </a:xfrm>
          <a:prstGeom prst="rect">
            <a:avLst/>
          </a:prstGeom>
        </p:spPr>
      </p:pic>
      <p:pic>
        <p:nvPicPr>
          <p:cNvPr id="9" name="Picture 8" descr="DS Window flange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4102100"/>
            <a:ext cx="1771096" cy="2133600"/>
          </a:xfrm>
          <a:prstGeom prst="rect">
            <a:avLst/>
          </a:prstGeom>
        </p:spPr>
      </p:pic>
      <p:pic>
        <p:nvPicPr>
          <p:cNvPr id="10" name="Picture 9" descr="DS Window Thermal Contour.tiff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137"/>
          <a:stretch/>
        </p:blipFill>
        <p:spPr>
          <a:xfrm>
            <a:off x="2184399" y="4102101"/>
            <a:ext cx="6569239" cy="2032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8600" y="3098800"/>
            <a:ext cx="5715000" cy="830997"/>
          </a:xfrm>
          <a:prstGeom prst="rect">
            <a:avLst/>
          </a:prstGeom>
          <a:solidFill>
            <a:srgbClr val="99D6EA">
              <a:alpha val="55000"/>
            </a:srgbClr>
          </a:solidFill>
          <a:ln>
            <a:solidFill>
              <a:srgbClr val="004C97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US Window: (0.25 mm thick) 24 ˚C to 66 ˚C</a:t>
            </a:r>
          </a:p>
          <a:p>
            <a:r>
              <a:rPr lang="en-US" dirty="0" smtClean="0"/>
              <a:t>DS Window: (1.25 mm thick) 57 ˚C to 67 ˚C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80138" y="3560465"/>
            <a:ext cx="2963862" cy="369332"/>
          </a:xfrm>
          <a:prstGeom prst="rect">
            <a:avLst/>
          </a:prstGeom>
          <a:noFill/>
          <a:ln>
            <a:solidFill>
              <a:srgbClr val="004C97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Analysis by M. McGee (FNAL)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40418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Target Beam Windows – Stress</a:t>
            </a:r>
            <a:endParaRPr lang="en-US" sz="3600" dirty="0"/>
          </a:p>
        </p:txBody>
      </p:sp>
      <p:pic>
        <p:nvPicPr>
          <p:cNvPr id="7" name="Content Placeholder 6" descr="US Window Stress Table.tiff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90" r="19461" b="22048"/>
          <a:stretch/>
        </p:blipFill>
        <p:spPr>
          <a:xfrm>
            <a:off x="137390" y="863602"/>
            <a:ext cx="5387110" cy="203199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9/24/14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Hurh | NBI 2014 Workshop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9D8C-2882-41F9-92E5-94261C5AF937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8" name="Picture 7" descr="DS Window Stress Table.tif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7588" b="30381"/>
          <a:stretch/>
        </p:blipFill>
        <p:spPr>
          <a:xfrm>
            <a:off x="137390" y="3370790"/>
            <a:ext cx="5387110" cy="283951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62100" y="2324100"/>
            <a:ext cx="39624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21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21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62100" y="5562600"/>
            <a:ext cx="39624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2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26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US Window Stress Contour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5041" y="863602"/>
            <a:ext cx="3020359" cy="2311400"/>
          </a:xfrm>
          <a:prstGeom prst="rect">
            <a:avLst/>
          </a:prstGeom>
        </p:spPr>
      </p:pic>
      <p:pic>
        <p:nvPicPr>
          <p:cNvPr id="12" name="Picture 11" descr="DS Window Stress Contour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5041" y="3370790"/>
            <a:ext cx="3124631" cy="24257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900738" y="5777468"/>
            <a:ext cx="2963862" cy="369332"/>
          </a:xfrm>
          <a:prstGeom prst="rect">
            <a:avLst/>
          </a:prstGeom>
          <a:noFill/>
          <a:ln>
            <a:solidFill>
              <a:srgbClr val="004C97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Analysis by M. McGee (FNAL)</a:t>
            </a:r>
            <a:endParaRPr lang="en-US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558800" y="2921000"/>
            <a:ext cx="483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Safety Factor of ~4 on yield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450013" y="863602"/>
            <a:ext cx="552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50013" y="3370790"/>
            <a:ext cx="552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947083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Outer Vessel - Thermal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9/24/14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Hurh | NBI 2014 Workshop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9D8C-2882-41F9-92E5-94261C5AF937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1" y="1997348"/>
            <a:ext cx="5619073" cy="425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353244" y="962397"/>
            <a:ext cx="8244408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2000" dirty="0" smtClean="0">
                <a:latin typeface="Arial" charset="0"/>
              </a:rPr>
              <a:t>ANSYS CFX Simulation of natural convection and radiation inside target vessel. Used to estimate target fin operating temperatures and emissivity requirements of outer vessel.</a:t>
            </a:r>
            <a:endParaRPr lang="en-US" sz="2000" dirty="0" smtClean="0"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8144" y="1997348"/>
            <a:ext cx="3168352" cy="3693319"/>
          </a:xfrm>
          <a:prstGeom prst="rect">
            <a:avLst/>
          </a:prstGeom>
          <a:solidFill>
            <a:srgbClr val="99D6EA">
              <a:alpha val="22000"/>
            </a:srgbClr>
          </a:solidFill>
          <a:ln>
            <a:solidFill>
              <a:srgbClr val="004C97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b="1" dirty="0"/>
              <a:t>Typical Heat </a:t>
            </a:r>
            <a:r>
              <a:rPr lang="en-GB" sz="1800" b="1" dirty="0" smtClean="0"/>
              <a:t>Balance</a:t>
            </a:r>
          </a:p>
          <a:p>
            <a:endParaRPr lang="en-GB" sz="1800" dirty="0"/>
          </a:p>
          <a:p>
            <a:r>
              <a:rPr lang="en-GB" sz="1800" dirty="0"/>
              <a:t>Total Heat load =</a:t>
            </a:r>
            <a:r>
              <a:rPr lang="en-GB" sz="1800" dirty="0" smtClean="0"/>
              <a:t>7482W</a:t>
            </a:r>
          </a:p>
          <a:p>
            <a:endParaRPr lang="en-GB" sz="1800" dirty="0"/>
          </a:p>
          <a:p>
            <a:r>
              <a:rPr lang="en-GB" sz="1800" dirty="0"/>
              <a:t>Heat conducting down fins to main cooling </a:t>
            </a:r>
            <a:r>
              <a:rPr lang="en-GB" sz="1800" dirty="0" smtClean="0"/>
              <a:t>rail </a:t>
            </a:r>
            <a:r>
              <a:rPr lang="en-GB" sz="1800" dirty="0"/>
              <a:t>=</a:t>
            </a:r>
            <a:r>
              <a:rPr lang="en-GB" sz="1800" dirty="0" smtClean="0"/>
              <a:t>6867W</a:t>
            </a:r>
          </a:p>
          <a:p>
            <a:endParaRPr lang="en-GB" sz="1800" dirty="0"/>
          </a:p>
          <a:p>
            <a:r>
              <a:rPr lang="en-GB" sz="1800" dirty="0"/>
              <a:t>Heat radiating from fins to the </a:t>
            </a:r>
            <a:r>
              <a:rPr lang="en-GB" sz="1800" dirty="0" smtClean="0"/>
              <a:t>outer vessel </a:t>
            </a:r>
            <a:r>
              <a:rPr lang="en-GB" sz="1800" dirty="0"/>
              <a:t>=</a:t>
            </a:r>
            <a:r>
              <a:rPr lang="en-GB" sz="1800" dirty="0" smtClean="0"/>
              <a:t>476W</a:t>
            </a:r>
          </a:p>
          <a:p>
            <a:endParaRPr lang="en-GB" sz="1800" dirty="0"/>
          </a:p>
          <a:p>
            <a:r>
              <a:rPr lang="en-GB" sz="1800" dirty="0" smtClean="0"/>
              <a:t>Convection and </a:t>
            </a:r>
            <a:r>
              <a:rPr lang="en-GB" sz="1800" dirty="0"/>
              <a:t>conducted through helium from the fins to the </a:t>
            </a:r>
            <a:r>
              <a:rPr lang="en-GB" sz="1800" dirty="0" smtClean="0"/>
              <a:t>outer vessel </a:t>
            </a:r>
            <a:r>
              <a:rPr lang="en-GB" sz="1800" dirty="0"/>
              <a:t>=139W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68144" y="5803935"/>
            <a:ext cx="3168352" cy="369332"/>
          </a:xfrm>
          <a:prstGeom prst="rect">
            <a:avLst/>
          </a:prstGeom>
          <a:solidFill>
            <a:srgbClr val="99D6EA">
              <a:alpha val="38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Analysis by T. </a:t>
            </a:r>
            <a:r>
              <a:rPr lang="en-US" sz="1800" dirty="0" err="1" smtClean="0"/>
              <a:t>Davenne</a:t>
            </a:r>
            <a:r>
              <a:rPr lang="en-US" sz="1800" dirty="0" smtClean="0"/>
              <a:t> (RAL)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67988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78200" y="1953384"/>
            <a:ext cx="4813299" cy="3152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865931"/>
            <a:ext cx="9144000" cy="10644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b="1" dirty="0" smtClean="0"/>
              <a:t>MET-01</a:t>
            </a:r>
            <a:r>
              <a:rPr lang="en-GB" sz="1600" dirty="0" smtClean="0"/>
              <a:t> Manufactured by STFC (currently installed)</a:t>
            </a:r>
            <a:endParaRPr lang="en-GB" sz="1600" dirty="0"/>
          </a:p>
          <a:p>
            <a:r>
              <a:rPr lang="en-GB" sz="1600" b="1" dirty="0" smtClean="0"/>
              <a:t>MET-02</a:t>
            </a:r>
            <a:r>
              <a:rPr lang="en-GB" sz="1600" dirty="0" smtClean="0"/>
              <a:t> </a:t>
            </a:r>
            <a:r>
              <a:rPr lang="en-GB" sz="1600" dirty="0"/>
              <a:t>Manufactured by </a:t>
            </a:r>
            <a:r>
              <a:rPr lang="en-GB" sz="1600" dirty="0" err="1" smtClean="0"/>
              <a:t>Fermilab</a:t>
            </a:r>
            <a:r>
              <a:rPr lang="en-GB" sz="1600" dirty="0" smtClean="0"/>
              <a:t> </a:t>
            </a:r>
          </a:p>
          <a:p>
            <a:r>
              <a:rPr lang="en-GB" sz="1600" b="1" dirty="0" smtClean="0"/>
              <a:t>MET-03</a:t>
            </a:r>
            <a:r>
              <a:rPr lang="en-GB" sz="1600" dirty="0" smtClean="0"/>
              <a:t> </a:t>
            </a:r>
            <a:r>
              <a:rPr lang="en-GB" sz="1600" dirty="0"/>
              <a:t>Manufactured by </a:t>
            </a:r>
            <a:r>
              <a:rPr lang="en-GB" sz="1600" dirty="0" smtClean="0"/>
              <a:t>STFC, </a:t>
            </a:r>
            <a:r>
              <a:rPr lang="en-GB" sz="1200" dirty="0" smtClean="0"/>
              <a:t>Modifications, 1) Internal welds of outer vessel removed, 2) Outer vessel anodised</a:t>
            </a:r>
          </a:p>
          <a:p>
            <a:r>
              <a:rPr lang="en-GB" sz="1600" b="1" dirty="0" smtClean="0"/>
              <a:t>MET-04</a:t>
            </a:r>
            <a:r>
              <a:rPr lang="en-GB" sz="1600" dirty="0" smtClean="0"/>
              <a:t> </a:t>
            </a:r>
            <a:r>
              <a:rPr lang="en-GB" sz="1600" dirty="0"/>
              <a:t>Manufactured by </a:t>
            </a:r>
            <a:r>
              <a:rPr lang="en-GB" sz="1600" dirty="0" err="1"/>
              <a:t>Fermilab</a:t>
            </a:r>
            <a:r>
              <a:rPr lang="en-GB" sz="1600" dirty="0"/>
              <a:t> </a:t>
            </a:r>
            <a:endParaRPr lang="en-GB" sz="1600" dirty="0" smtClean="0"/>
          </a:p>
        </p:txBody>
      </p:sp>
      <p:pic>
        <p:nvPicPr>
          <p:cNvPr id="7170" name="Picture 2" descr="K:\NOVA_target_Fermilab\Mk1_MET-01\photos\S_Kill\12EC1795 NOvA targ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686" y="1953384"/>
            <a:ext cx="2504620" cy="377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Construction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378200" y="5143500"/>
            <a:ext cx="4813299" cy="1015663"/>
          </a:xfrm>
          <a:prstGeom prst="rect">
            <a:avLst/>
          </a:prstGeom>
          <a:solidFill>
            <a:srgbClr val="99D6EA"/>
          </a:solidFill>
          <a:ln>
            <a:solidFill>
              <a:srgbClr val="004C97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Apologies to Fermilab Team – Slides are RAL-centric, but parallel development efforts were made at Fermilab!!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032543" y="6464300"/>
            <a:ext cx="3078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Slide provided by M. </a:t>
            </a:r>
            <a:r>
              <a:rPr lang="en-US" sz="1600" dirty="0" err="1" smtClean="0"/>
              <a:t>Fitton</a:t>
            </a:r>
            <a:r>
              <a:rPr lang="en-US" sz="1600" dirty="0" smtClean="0"/>
              <a:t> (RAL)</a:t>
            </a:r>
            <a:endParaRPr lang="en-US" sz="16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9/24/14</a:t>
            </a:r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Hurh | NBI 2014 Workshop</a:t>
            </a:r>
            <a:endParaRPr lang="en-US" b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9D8C-2882-41F9-92E5-94261C5AF937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6779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I:\NOVA_target_Fermilab\Thermal_imaging_tests\monitor_poin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3466" y="1771327"/>
            <a:ext cx="3674220" cy="240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0441" y="764704"/>
            <a:ext cx="8661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charset="0"/>
              </a:rPr>
              <a:t>Measurement of heat transfer to target fins using thermal imaging camera. Consistent contact across all graphite fins confirmed but also </a:t>
            </a:r>
            <a:r>
              <a:rPr lang="en-GB" sz="2000" dirty="0">
                <a:latin typeface="Arial" charset="0"/>
              </a:rPr>
              <a:t>i</a:t>
            </a:r>
            <a:r>
              <a:rPr lang="en-GB" sz="2000" dirty="0" smtClean="0">
                <a:latin typeface="Arial" charset="0"/>
              </a:rPr>
              <a:t>dentified thermal issue with cooling of horizontal </a:t>
            </a:r>
            <a:r>
              <a:rPr lang="en-GB" sz="2000" dirty="0" err="1" smtClean="0">
                <a:latin typeface="Arial" charset="0"/>
              </a:rPr>
              <a:t>budal</a:t>
            </a:r>
            <a:r>
              <a:rPr lang="en-GB" sz="2000" dirty="0" smtClean="0">
                <a:latin typeface="Arial" charset="0"/>
              </a:rPr>
              <a:t> monitor fin. </a:t>
            </a:r>
            <a:endParaRPr lang="en-GB" sz="20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2856" y="116632"/>
            <a:ext cx="8229600" cy="562074"/>
          </a:xfrm>
        </p:spPr>
        <p:txBody>
          <a:bodyPr>
            <a:normAutofit/>
          </a:bodyPr>
          <a:lstStyle/>
          <a:p>
            <a:r>
              <a:rPr lang="en-GB" sz="3600" dirty="0" smtClean="0"/>
              <a:t>NOVA tests and analysis</a:t>
            </a:r>
            <a:endParaRPr lang="en-GB" sz="3600" dirty="0"/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7249" y="4254831"/>
            <a:ext cx="2727871" cy="205537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6507" y="4254831"/>
            <a:ext cx="2664296" cy="19300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02254" y="4222002"/>
            <a:ext cx="897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310°C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16245" y="4232903"/>
            <a:ext cx="897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152°C</a:t>
            </a:r>
            <a:endParaRPr lang="en-GB" sz="14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K:\NOVA_target_Fermilab\Mk1_MET-01\photos\IMG_227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1772154"/>
            <a:ext cx="5105057" cy="240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8765" y="4335991"/>
            <a:ext cx="34198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charset="0"/>
              </a:rPr>
              <a:t>Horizontal </a:t>
            </a:r>
            <a:r>
              <a:rPr lang="en-GB" sz="2000" dirty="0" err="1" smtClean="0">
                <a:latin typeface="Arial" charset="0"/>
              </a:rPr>
              <a:t>budal</a:t>
            </a:r>
            <a:r>
              <a:rPr lang="en-GB" sz="2000" dirty="0" smtClean="0">
                <a:latin typeface="Arial" charset="0"/>
              </a:rPr>
              <a:t> bracket redesigned by thickening material and shortening conduction path. Simulation shows this more than halves the operating temperature.</a:t>
            </a:r>
            <a:endParaRPr lang="en-US" sz="2000" dirty="0" smtClean="0">
              <a:latin typeface="Arial" charset="0"/>
            </a:endParaRPr>
          </a:p>
          <a:p>
            <a:endParaRPr lang="en-GB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032543" y="6464300"/>
            <a:ext cx="3078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Slide provided by M. </a:t>
            </a:r>
            <a:r>
              <a:rPr lang="en-US" sz="1600" dirty="0" err="1" smtClean="0"/>
              <a:t>Fitton</a:t>
            </a:r>
            <a:r>
              <a:rPr lang="en-US" sz="1600" dirty="0" smtClean="0"/>
              <a:t> (RAL)</a:t>
            </a:r>
            <a:endParaRPr lang="en-US" sz="1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9/24/14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Hurh | NBI 2014 Workshop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9D8C-2882-41F9-92E5-94261C5AF937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5299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/>
          <a:lstStyle/>
          <a:p>
            <a:r>
              <a:rPr lang="en-GB" sz="3600" dirty="0" smtClean="0"/>
              <a:t>Outer vessel</a:t>
            </a:r>
            <a:endParaRPr lang="en-GB" sz="3600" dirty="0"/>
          </a:p>
        </p:txBody>
      </p:sp>
      <p:pic>
        <p:nvPicPr>
          <p:cNvPr id="3074" name="Picture 2" descr="K:\NOVA_target_Fermilab\Mk2_MET-03\Photos\NOvA vessel pics - 18-04-13\20130417_14192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8024" y="914400"/>
            <a:ext cx="3945685" cy="278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K:\NOVA_target_Fermilab\Mk2_MET-03\Photos\NOvA vessel pics - 18-04-13\20130417_14245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3751063"/>
            <a:ext cx="8482190" cy="242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19" y="898233"/>
            <a:ext cx="43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1800" dirty="0" smtClean="0"/>
              <a:t>Water cooled vessel of the NOvA target.</a:t>
            </a:r>
          </a:p>
          <a:p>
            <a:pPr marL="285750" indent="-285750">
              <a:buFont typeface="Arial"/>
              <a:buChar char="•"/>
            </a:pPr>
            <a:r>
              <a:rPr lang="en-GB" sz="1800" dirty="0" smtClean="0"/>
              <a:t>Design modified after MET-01 so there are no internal welds. </a:t>
            </a:r>
          </a:p>
          <a:p>
            <a:pPr marL="285750" indent="-285750">
              <a:buFont typeface="Arial"/>
              <a:buChar char="•"/>
            </a:pPr>
            <a:r>
              <a:rPr lang="en-GB" sz="1800" dirty="0" smtClean="0"/>
              <a:t>MET-03, Only 2 external welds</a:t>
            </a:r>
            <a:endParaRPr lang="en-GB" sz="18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459" y="2358647"/>
            <a:ext cx="4680520" cy="1341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V="1">
            <a:off x="323528" y="2214231"/>
            <a:ext cx="936104" cy="3959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259632" y="2214231"/>
            <a:ext cx="3024336" cy="3959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32543" y="6464300"/>
            <a:ext cx="3078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Slide provided by M. </a:t>
            </a:r>
            <a:r>
              <a:rPr lang="en-US" sz="1600" dirty="0" err="1" smtClean="0"/>
              <a:t>Fitton</a:t>
            </a:r>
            <a:r>
              <a:rPr lang="en-US" sz="1600" dirty="0" smtClean="0"/>
              <a:t> (RAL)</a:t>
            </a:r>
            <a:endParaRPr lang="en-US" sz="1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9/24/14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Hurh | NBI 2014 Workshop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9D8C-2882-41F9-92E5-94261C5AF937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3076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856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NOVA welding development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101" y="922927"/>
            <a:ext cx="8229600" cy="6480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 smtClean="0"/>
              <a:t>High quality welds (NAS 1514 Class II or better) in 6061 aluminium proved very difficult to produce consistently for plug weld.</a:t>
            </a:r>
          </a:p>
          <a:p>
            <a:pPr marL="0" indent="0">
              <a:buNone/>
            </a:pPr>
            <a:endParaRPr lang="en-GB" sz="1600" dirty="0"/>
          </a:p>
        </p:txBody>
      </p:sp>
      <p:pic>
        <p:nvPicPr>
          <p:cNvPr id="1028" name="Picture 4" descr="K:\NOVA_target_Fermilab\Mk2_MET-03\Weld_development\Steve_Tucker_Trial2\phot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1531268"/>
            <a:ext cx="3308920" cy="273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K:\NOVA_target_Fermilab\Mk2_MET-03\Weld_development\Steve_Tucker_Trial2\T2 weld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00192" y="1531268"/>
            <a:ext cx="2287157" cy="215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763474" y="2066498"/>
            <a:ext cx="2536718" cy="17543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By visual inspection welds look very good.</a:t>
            </a:r>
          </a:p>
          <a:p>
            <a:r>
              <a:rPr lang="en-GB" sz="1800" dirty="0" smtClean="0"/>
              <a:t> </a:t>
            </a:r>
          </a:p>
          <a:p>
            <a:r>
              <a:rPr lang="en-GB" sz="1800" dirty="0" smtClean="0"/>
              <a:t>Radiography reveals significant porosity</a:t>
            </a:r>
          </a:p>
          <a:p>
            <a:endParaRPr lang="en-GB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1156668" y="4436991"/>
            <a:ext cx="3888432" cy="1754327"/>
          </a:xfrm>
          <a:prstGeom prst="rect">
            <a:avLst/>
          </a:prstGeom>
          <a:solidFill>
            <a:srgbClr val="99D6EA">
              <a:alpha val="32000"/>
            </a:srgbClr>
          </a:solidFill>
          <a:ln>
            <a:solidFill>
              <a:srgbClr val="004C97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Parameters explored to optimise weld:</a:t>
            </a:r>
          </a:p>
          <a:p>
            <a:pPr marL="285750" indent="-285750">
              <a:buFont typeface="Arial"/>
              <a:buChar char="•"/>
            </a:pPr>
            <a:r>
              <a:rPr lang="en-GB" sz="1800" dirty="0" smtClean="0"/>
              <a:t>Cleaning (including etching)</a:t>
            </a:r>
          </a:p>
          <a:p>
            <a:pPr marL="285750" indent="-285750">
              <a:buFont typeface="Arial"/>
              <a:buChar char="•"/>
            </a:pPr>
            <a:r>
              <a:rPr lang="en-GB" sz="1800" dirty="0" smtClean="0"/>
              <a:t>Filler wire selection</a:t>
            </a:r>
          </a:p>
          <a:p>
            <a:pPr marL="285750" indent="-285750">
              <a:buFont typeface="Arial"/>
              <a:buChar char="•"/>
            </a:pPr>
            <a:r>
              <a:rPr lang="en-GB" sz="1800" dirty="0" smtClean="0"/>
              <a:t>Pre-heating</a:t>
            </a:r>
          </a:p>
          <a:p>
            <a:pPr marL="285750" indent="-285750">
              <a:buFont typeface="Arial"/>
              <a:buChar char="•"/>
            </a:pPr>
            <a:r>
              <a:rPr lang="en-GB" sz="1800" dirty="0" smtClean="0"/>
              <a:t>AC current/balance</a:t>
            </a:r>
            <a:br>
              <a:rPr lang="en-GB" sz="1800" dirty="0" smtClean="0"/>
            </a:br>
            <a:r>
              <a:rPr lang="en-GB" sz="1800" dirty="0" smtClean="0"/>
              <a:t>Gas (Helium/Argon Blend)</a:t>
            </a:r>
            <a:endParaRPr lang="en-GB" sz="1800" dirty="0"/>
          </a:p>
        </p:txBody>
      </p:sp>
      <p:pic>
        <p:nvPicPr>
          <p:cNvPr id="1030" name="Picture 6" descr="C:\Users\mdf56\Desktop\EPB_socke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5948" y="3802027"/>
            <a:ext cx="3221401" cy="238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 flipV="1">
            <a:off x="5793585" y="2641600"/>
            <a:ext cx="1458115" cy="617861"/>
          </a:xfrm>
          <a:prstGeom prst="line">
            <a:avLst/>
          </a:prstGeom>
          <a:ln w="28575" cmpd="sng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627784" y="2251348"/>
            <a:ext cx="1135690" cy="144016"/>
          </a:xfrm>
          <a:prstGeom prst="line">
            <a:avLst/>
          </a:prstGeom>
          <a:ln w="28575" cmpd="sng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32543" y="6464300"/>
            <a:ext cx="3078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Slide provided by M. </a:t>
            </a:r>
            <a:r>
              <a:rPr lang="en-US" sz="1600" dirty="0" err="1" smtClean="0"/>
              <a:t>Fitton</a:t>
            </a:r>
            <a:r>
              <a:rPr lang="en-US" sz="1600" dirty="0" smtClean="0"/>
              <a:t> (RAL)</a:t>
            </a:r>
            <a:endParaRPr lang="en-US" sz="1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9/24/14</a:t>
            </a:r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Hurh | NBI 2014 Workshop</a:t>
            </a:r>
            <a:endParaRPr lang="en-US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9D8C-2882-41F9-92E5-94261C5AF937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213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856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NOVA welding development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663880" cy="8269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First step – reduce number of Aluminium from water cooling circuit.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3210250"/>
            <a:ext cx="8857149" cy="103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1" y="1298724"/>
            <a:ext cx="8964490" cy="1237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3041576" y="1221532"/>
            <a:ext cx="3240360" cy="3782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1600" dirty="0" smtClean="0"/>
              <a:t>Original design – 9 Aluminium welds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933899" y="3001392"/>
            <a:ext cx="3348372" cy="3782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 smtClean="0"/>
              <a:t>Modified design </a:t>
            </a:r>
            <a:r>
              <a:rPr lang="en-GB" sz="1600" dirty="0"/>
              <a:t>– </a:t>
            </a:r>
            <a:r>
              <a:rPr lang="en-GB" sz="1600" dirty="0" smtClean="0"/>
              <a:t>3 </a:t>
            </a:r>
            <a:r>
              <a:rPr lang="en-GB" sz="1600" dirty="0"/>
              <a:t>Aluminium welds</a:t>
            </a:r>
          </a:p>
          <a:p>
            <a:pPr marL="0" indent="0">
              <a:buFont typeface="Arial" pitchFamily="34" charset="0"/>
              <a:buNone/>
            </a:pPr>
            <a:endParaRPr lang="en-GB" sz="1600" dirty="0" smtClean="0"/>
          </a:p>
        </p:txBody>
      </p:sp>
      <p:sp>
        <p:nvSpPr>
          <p:cNvPr id="8" name="Oval 7"/>
          <p:cNvSpPr/>
          <p:nvPr/>
        </p:nvSpPr>
        <p:spPr>
          <a:xfrm>
            <a:off x="251520" y="1658764"/>
            <a:ext cx="144016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179512" y="1773358"/>
            <a:ext cx="144016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179512" y="2090812"/>
            <a:ext cx="144016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7308304" y="1773358"/>
            <a:ext cx="144016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7308304" y="2077745"/>
            <a:ext cx="144016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7452320" y="1773358"/>
            <a:ext cx="144016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7452320" y="2081684"/>
            <a:ext cx="144016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7596336" y="1773358"/>
            <a:ext cx="144016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7596336" y="2098617"/>
            <a:ext cx="144016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>
            <a:off x="265973" y="3480946"/>
            <a:ext cx="7387918" cy="576064"/>
            <a:chOff x="265973" y="4293096"/>
            <a:chExt cx="7387918" cy="576064"/>
          </a:xfrm>
        </p:grpSpPr>
        <p:sp>
          <p:nvSpPr>
            <p:cNvPr id="27" name="Oval 26"/>
            <p:cNvSpPr/>
            <p:nvPr/>
          </p:nvSpPr>
          <p:spPr>
            <a:xfrm>
              <a:off x="265973" y="4293096"/>
              <a:ext cx="129563" cy="14401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/>
          </p:nvSpPr>
          <p:spPr>
            <a:xfrm>
              <a:off x="7524328" y="4364443"/>
              <a:ext cx="129563" cy="14401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/>
          </p:nvSpPr>
          <p:spPr>
            <a:xfrm>
              <a:off x="7524328" y="4725144"/>
              <a:ext cx="129563" cy="14401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1" name="Content Placeholder 2"/>
          <p:cNvSpPr txBox="1">
            <a:spLocks/>
          </p:cNvSpPr>
          <p:nvPr/>
        </p:nvSpPr>
        <p:spPr>
          <a:xfrm>
            <a:off x="800117" y="4341523"/>
            <a:ext cx="1728192" cy="6903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1600" dirty="0" smtClean="0"/>
              <a:t>Blind gun drilled holes, with single cross drill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4457700" y="4327241"/>
            <a:ext cx="1724939" cy="6903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1600" dirty="0" smtClean="0"/>
              <a:t>Pipe stubs machined into rail</a:t>
            </a: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7253419" y="2569344"/>
            <a:ext cx="1800200" cy="74981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1600" dirty="0" smtClean="0"/>
              <a:t>AL-SS Roll bonded plate replaced with friction welded blanks</a:t>
            </a:r>
          </a:p>
        </p:txBody>
      </p:sp>
      <p:pic>
        <p:nvPicPr>
          <p:cNvPr id="34" name="Picture 2" descr="K:\NOVA_target_Fermilab\Mk1_MET-01\photos\photo 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77775" y="4334881"/>
            <a:ext cx="2890025" cy="169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 flipH="1">
            <a:off x="7452320" y="2242633"/>
            <a:ext cx="144016" cy="326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452320" y="3182949"/>
            <a:ext cx="144016" cy="36934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21131" y="3657165"/>
            <a:ext cx="506453" cy="67771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30754" y="3912994"/>
            <a:ext cx="469363" cy="428529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5806917" y="3985002"/>
            <a:ext cx="1554514" cy="502279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5806917" y="4487281"/>
            <a:ext cx="1782192" cy="81836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G:\DCIM\100CANON\IMG_034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3754" y="4989507"/>
            <a:ext cx="4006717" cy="126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3" name="Straight Connector 52"/>
          <p:cNvCxnSpPr>
            <a:stCxn id="33" idx="1"/>
          </p:cNvCxnSpPr>
          <p:nvPr/>
        </p:nvCxnSpPr>
        <p:spPr>
          <a:xfrm flipH="1">
            <a:off x="2771800" y="2944252"/>
            <a:ext cx="4481619" cy="221738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27584" y="2099657"/>
            <a:ext cx="5454687" cy="1631216"/>
          </a:xfrm>
          <a:prstGeom prst="rect">
            <a:avLst/>
          </a:prstGeom>
          <a:solidFill>
            <a:srgbClr val="99D6EA">
              <a:alpha val="80000"/>
            </a:srgbClr>
          </a:solidFill>
          <a:ln>
            <a:solidFill>
              <a:srgbClr val="004C97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Fermilab Notes: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Use of extruded bar resulted in better straightness of gun-drilled holes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Outside rail dimensions finished after drilling to put holes in best true location</a:t>
            </a:r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3032543" y="6464300"/>
            <a:ext cx="3078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Slide provided by M. </a:t>
            </a:r>
            <a:r>
              <a:rPr lang="en-US" sz="1600" dirty="0" err="1" smtClean="0"/>
              <a:t>Fitton</a:t>
            </a:r>
            <a:r>
              <a:rPr lang="en-US" sz="1600" dirty="0" smtClean="0"/>
              <a:t> (RAL)</a:t>
            </a:r>
            <a:endParaRPr lang="en-US" sz="1600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9/24/14</a:t>
            </a:r>
            <a:endParaRPr lang="en-US" alt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Hurh | NBI 2014 Workshop</a:t>
            </a:r>
            <a:endParaRPr lang="en-US" b="1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9D8C-2882-41F9-92E5-94261C5AF937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2700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856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NOVA welding procedure</a:t>
            </a:r>
            <a:endParaRPr lang="en-GB" dirty="0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815504"/>
            <a:ext cx="9144000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eaLnBrk="1" hangingPunct="1"/>
            <a:r>
              <a:rPr lang="en-US" altLang="en-US" dirty="0" smtClean="0"/>
              <a:t>CLEANING</a:t>
            </a:r>
            <a:endParaRPr lang="en-US" altLang="en-US" dirty="0"/>
          </a:p>
          <a:p>
            <a:pPr lvl="1" eaLnBrk="1" hangingPunct="1"/>
            <a:r>
              <a:rPr lang="en-US" altLang="en-US" sz="1800" dirty="0"/>
              <a:t>Applied to all parts and welding rods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 sz="1800" dirty="0"/>
              <a:t>  </a:t>
            </a:r>
            <a:r>
              <a:rPr lang="en-US" altLang="en-US" sz="1800" dirty="0" smtClean="0"/>
              <a:t>Degrease </a:t>
            </a:r>
            <a:r>
              <a:rPr lang="en-US" altLang="en-US" sz="1800" dirty="0"/>
              <a:t>using Trichloroethylene (TCE) a vapor solvent for organic materials 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 sz="1800" dirty="0"/>
              <a:t>  </a:t>
            </a:r>
            <a:r>
              <a:rPr lang="en-US" altLang="en-US" sz="1800" dirty="0" smtClean="0"/>
              <a:t>Alkaline </a:t>
            </a:r>
            <a:r>
              <a:rPr lang="en-US" altLang="en-US" sz="1800" dirty="0"/>
              <a:t>bath w/ pH 11-11.5 (for 5 min)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 sz="1800" dirty="0"/>
              <a:t>  Tap Water Rinse (ambient) to remove residual alkaline solution (for 5 min)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 sz="1800" dirty="0"/>
              <a:t>  Nitric Acid Etch 38-48% Nitric, 0.7-0.9% HF-3 (for 2.5 min)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 sz="1800" dirty="0"/>
              <a:t>  DI water Rinse (for 5 min) at ~ 90 F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 sz="1800" dirty="0"/>
              <a:t>  Oven dry at 130 F (for 30 min</a:t>
            </a:r>
            <a:r>
              <a:rPr lang="en-US" altLang="en-US" sz="1800" dirty="0" smtClean="0"/>
              <a:t>)</a:t>
            </a:r>
          </a:p>
        </p:txBody>
      </p:sp>
      <p:pic>
        <p:nvPicPr>
          <p:cNvPr id="12" name="Picture 6" descr="C:\Documents and Settings\mcgee\Desktop\Lessons Learned 2 Jul 2013\MET-02 Production\Final Cooling rail welding pictures 27 Dec 2012\PC2704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2136" y="2592512"/>
            <a:ext cx="3079584" cy="2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" y="3154606"/>
            <a:ext cx="54229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1" hangingPunct="1"/>
            <a:r>
              <a:rPr lang="en-US" altLang="en-US" dirty="0"/>
              <a:t>WELDING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800" dirty="0"/>
              <a:t>AC TIG (HF Impulse) Welding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800" dirty="0"/>
              <a:t>Plug Weld Parameters: </a:t>
            </a:r>
            <a:br>
              <a:rPr lang="en-US" altLang="en-US" sz="1800" dirty="0"/>
            </a:br>
            <a:r>
              <a:rPr lang="en-US" altLang="en-US" sz="1800" dirty="0" err="1"/>
              <a:t>Pos</a:t>
            </a:r>
            <a:r>
              <a:rPr lang="en-US" altLang="en-US" sz="1800" dirty="0"/>
              <a:t> electro +170/ Neg. electro -180, balance 80% &amp; 130 Hz </a:t>
            </a:r>
            <a:r>
              <a:rPr lang="en-US" altLang="en-US" sz="1800" dirty="0" smtClean="0"/>
              <a:t>frequency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800" dirty="0" smtClean="0"/>
              <a:t>Socket </a:t>
            </a:r>
            <a:r>
              <a:rPr lang="en-US" altLang="en-US" sz="1800" dirty="0"/>
              <a:t>Weld Parameters: </a:t>
            </a:r>
            <a:br>
              <a:rPr lang="en-US" altLang="en-US" sz="1800" dirty="0"/>
            </a:br>
            <a:r>
              <a:rPr lang="en-US" altLang="en-US" sz="1800" dirty="0" err="1"/>
              <a:t>Pos</a:t>
            </a:r>
            <a:r>
              <a:rPr lang="en-US" altLang="en-US" sz="1800" dirty="0"/>
              <a:t> electro +100/ Neg. electro -120, balance 80% &amp; 130 Hz </a:t>
            </a:r>
            <a:r>
              <a:rPr lang="en-US" altLang="en-US" sz="1800" dirty="0" smtClean="0"/>
              <a:t>frequency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800" dirty="0" smtClean="0"/>
              <a:t>Tungsten </a:t>
            </a:r>
            <a:r>
              <a:rPr lang="en-US" altLang="en-US" sz="1800" dirty="0"/>
              <a:t>cup #5, flow 25 – 30 </a:t>
            </a:r>
            <a:r>
              <a:rPr lang="en-US" altLang="en-US" sz="1800" dirty="0" err="1"/>
              <a:t>scfm</a:t>
            </a:r>
            <a:r>
              <a:rPr lang="en-US" altLang="en-US" sz="1800" dirty="0"/>
              <a:t> (75% He/25% </a:t>
            </a:r>
            <a:r>
              <a:rPr lang="en-US" altLang="en-US" sz="1800" dirty="0" err="1"/>
              <a:t>Ar</a:t>
            </a:r>
            <a:r>
              <a:rPr lang="en-US" altLang="en-US" sz="1800" dirty="0"/>
              <a:t>) gas purge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12136" y="5016500"/>
            <a:ext cx="3079584" cy="1077218"/>
          </a:xfrm>
          <a:prstGeom prst="rect">
            <a:avLst/>
          </a:prstGeom>
          <a:solidFill>
            <a:srgbClr val="99D6EA">
              <a:alpha val="32000"/>
            </a:srgbClr>
          </a:solidFill>
          <a:ln>
            <a:solidFill>
              <a:srgbClr val="004C97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Note: </a:t>
            </a:r>
            <a:r>
              <a:rPr lang="en-US" sz="1600" dirty="0" smtClean="0"/>
              <a:t>This welding procedure was developed by Fermilab </a:t>
            </a:r>
            <a:r>
              <a:rPr lang="en-US" sz="1600" dirty="0" smtClean="0"/>
              <a:t>with input from RAL and the welding vendor, </a:t>
            </a:r>
            <a:r>
              <a:rPr lang="en-US" sz="1600" dirty="0" err="1" smtClean="0"/>
              <a:t>Alloyweld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032543" y="6464300"/>
            <a:ext cx="3078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Slide provided by M. </a:t>
            </a:r>
            <a:r>
              <a:rPr lang="en-US" sz="1600" dirty="0" err="1" smtClean="0"/>
              <a:t>Fitton</a:t>
            </a:r>
            <a:r>
              <a:rPr lang="en-US" sz="1600" dirty="0" smtClean="0"/>
              <a:t> (RAL)</a:t>
            </a:r>
            <a:endParaRPr lang="en-US" sz="1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9/24/14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Hurh | NBI 2014 Workshop</a:t>
            </a:r>
            <a:endParaRPr lang="en-US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9D8C-2882-41F9-92E5-94261C5AF937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1324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Origins</a:t>
            </a:r>
          </a:p>
          <a:p>
            <a:r>
              <a:rPr lang="en-US" dirty="0" smtClean="0"/>
              <a:t>Design/Analysis</a:t>
            </a:r>
          </a:p>
          <a:p>
            <a:r>
              <a:rPr lang="en-US" dirty="0" smtClean="0"/>
              <a:t>Construction</a:t>
            </a:r>
          </a:p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60500" y="3606800"/>
            <a:ext cx="75009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Many Thanks and Credit To: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M. McGee, R. Stewart</a:t>
            </a:r>
            <a:r>
              <a:rPr lang="en-US" sz="1800" dirty="0"/>
              <a:t>, </a:t>
            </a:r>
            <a:r>
              <a:rPr lang="en-US" sz="1800" dirty="0" smtClean="0"/>
              <a:t>J. Wilson, FNAL design/</a:t>
            </a:r>
            <a:r>
              <a:rPr lang="en-US" sz="1800" dirty="0" err="1" smtClean="0"/>
              <a:t>eng</a:t>
            </a:r>
            <a:r>
              <a:rPr lang="en-US" sz="1800" dirty="0" smtClean="0"/>
              <a:t> team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R</a:t>
            </a:r>
            <a:r>
              <a:rPr lang="en-US" sz="1800" dirty="0"/>
              <a:t>. Ford, M. </a:t>
            </a:r>
            <a:r>
              <a:rPr lang="en-US" sz="1800" dirty="0" err="1" smtClean="0"/>
              <a:t>Stiemann</a:t>
            </a:r>
            <a:r>
              <a:rPr lang="en-US" sz="1800" dirty="0" smtClean="0"/>
              <a:t>, F. Schneider, Keith Anderson, FNAL technical team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M. </a:t>
            </a:r>
            <a:r>
              <a:rPr lang="en-US" sz="1800" dirty="0" err="1" smtClean="0"/>
              <a:t>Fitton</a:t>
            </a:r>
            <a:r>
              <a:rPr lang="en-US" sz="1800" dirty="0" smtClean="0"/>
              <a:t>*, J. O’Dell, T. </a:t>
            </a:r>
            <a:r>
              <a:rPr lang="en-US" sz="1800" dirty="0" err="1" smtClean="0"/>
              <a:t>Davenne</a:t>
            </a:r>
            <a:r>
              <a:rPr lang="en-US" sz="1800" dirty="0" smtClean="0"/>
              <a:t>, RAL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V. </a:t>
            </a:r>
            <a:r>
              <a:rPr lang="en-US" sz="1800" dirty="0" err="1" smtClean="0"/>
              <a:t>Garkusha</a:t>
            </a:r>
            <a:r>
              <a:rPr lang="en-US" sz="1800" dirty="0" smtClean="0"/>
              <a:t>, IHEP</a:t>
            </a:r>
          </a:p>
          <a:p>
            <a:pPr marL="342900" indent="-342900">
              <a:buFont typeface="Arial"/>
              <a:buChar char="•"/>
            </a:pPr>
            <a:endParaRPr lang="en-US" sz="1800" dirty="0"/>
          </a:p>
          <a:p>
            <a:pPr algn="r"/>
            <a:r>
              <a:rPr lang="en-US" sz="1800" dirty="0" smtClean="0"/>
              <a:t>*Provided several slides</a:t>
            </a:r>
          </a:p>
          <a:p>
            <a:endParaRPr lang="en-US" sz="18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9/24/14</a:t>
            </a:r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Hurh | NBI 2014 Workshop</a:t>
            </a:r>
            <a:endParaRPr lang="en-US" b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9D8C-2882-41F9-92E5-94261C5AF937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6394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856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QA- Welding radiography</a:t>
            </a:r>
            <a:endParaRPr lang="en-GB" dirty="0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438730" y="5724435"/>
            <a:ext cx="65162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Achieved NAS-1514, Class I </a:t>
            </a:r>
            <a:r>
              <a:rPr lang="en-US" altLang="en-US" dirty="0" smtClean="0"/>
              <a:t>Certification for cooling rail</a:t>
            </a:r>
            <a:endParaRPr lang="en-US" altLang="en-US" dirty="0"/>
          </a:p>
        </p:txBody>
      </p:sp>
      <p:pic>
        <p:nvPicPr>
          <p:cNvPr id="6" name="Picture 10" descr="C:\Documents and Settings\mcgee\Desktop\Lessons Learned 2 Jul 2013\MET-02 Production\Final Cooling Rail X-ray Results 27 Dec 2012\SN_1_A&amp;B_V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0774" y="3154585"/>
            <a:ext cx="3801682" cy="2376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C:\Documents and Settings\mcgee\Desktop\Lessons Learned 2 Jul 2013\MET-02 Production\Final Cooling Rail X-ray Results 27 Dec 2012\SN_1_A&amp;B_V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5" y="993924"/>
            <a:ext cx="3801682" cy="2375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C:\Documents and Settings\mcgee\Desktop\Lessons Learned 2 Jul 2013\MET-02 Production\Final Cooling rail welding pictures 27 Dec 2012\PC2705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278" y="993924"/>
            <a:ext cx="2862317" cy="381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32543" y="6464300"/>
            <a:ext cx="3078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Slide provided by M. </a:t>
            </a:r>
            <a:r>
              <a:rPr lang="en-US" sz="1600" dirty="0" err="1" smtClean="0"/>
              <a:t>Fitton</a:t>
            </a:r>
            <a:r>
              <a:rPr lang="en-US" sz="1600" dirty="0" smtClean="0"/>
              <a:t> (RAL)</a:t>
            </a:r>
            <a:endParaRPr lang="en-US" sz="1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9/24/14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Hurh | NBI 2014 Workshop</a:t>
            </a:r>
            <a:endParaRPr lang="en-US" b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9D8C-2882-41F9-92E5-94261C5AF937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8948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1600"/>
            <a:ext cx="8229600" cy="646212"/>
          </a:xfrm>
        </p:spPr>
        <p:txBody>
          <a:bodyPr>
            <a:normAutofit/>
          </a:bodyPr>
          <a:lstStyle/>
          <a:p>
            <a:r>
              <a:rPr lang="en-GB" sz="3200" dirty="0" smtClean="0"/>
              <a:t>QA -  Hydrostatic Pressure testing</a:t>
            </a:r>
            <a:endParaRPr lang="en-GB" sz="3200" dirty="0"/>
          </a:p>
        </p:txBody>
      </p:sp>
      <p:pic>
        <p:nvPicPr>
          <p:cNvPr id="5" name="Picture 3" descr="C:\Documents and Settings\mcgee\Desktop\Lessons Learned 2 Jul 2013\MET-03 Production\MET-03 Cooling Rail 1\Pressure Test SN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836712"/>
            <a:ext cx="4318939" cy="323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05160" y="908720"/>
            <a:ext cx="446684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/>
              <a:t>Cooling rail tested to 200 </a:t>
            </a:r>
            <a:r>
              <a:rPr lang="en-US" altLang="en-US" dirty="0"/>
              <a:t>psig 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Outer vessel </a:t>
            </a:r>
            <a:r>
              <a:rPr lang="en-US" altLang="en-US" dirty="0"/>
              <a:t>tested to </a:t>
            </a:r>
            <a:r>
              <a:rPr lang="en-US" altLang="en-US" dirty="0" smtClean="0"/>
              <a:t>90 psig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smtClean="0"/>
              <a:t>Much higher than expected operational pressure.</a:t>
            </a:r>
          </a:p>
          <a:p>
            <a:pPr eaLnBrk="1" hangingPunct="1"/>
            <a:r>
              <a:rPr lang="en-US" altLang="en-US" dirty="0" smtClean="0"/>
              <a:t>Testing for leaks and weakness </a:t>
            </a:r>
            <a:endParaRPr lang="en-US" altLang="en-US" dirty="0"/>
          </a:p>
        </p:txBody>
      </p:sp>
      <p:pic>
        <p:nvPicPr>
          <p:cNvPr id="9" name="Picture 2" descr="C:\Documents and Settings\mcgee\Desktop\Lessons Learned 2 Jul 2013\MET-03 Production\MET-03 Cooling Rail 1\Pressure Test Setu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939" y="2972503"/>
            <a:ext cx="4318939" cy="323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32543" y="6464300"/>
            <a:ext cx="3078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Slide provided by M. </a:t>
            </a:r>
            <a:r>
              <a:rPr lang="en-US" sz="1600" dirty="0" err="1" smtClean="0"/>
              <a:t>Fitton</a:t>
            </a:r>
            <a:r>
              <a:rPr lang="en-US" sz="1600" dirty="0" smtClean="0"/>
              <a:t> (RAL)</a:t>
            </a:r>
            <a:endParaRPr lang="en-US" sz="1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9/24/14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Hurh | NBI 2014 Workshop</a:t>
            </a:r>
            <a:endParaRPr lang="en-US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9D8C-2882-41F9-92E5-94261C5AF937}" type="slidenum">
              <a:rPr lang="en-US" altLang="en-US" smtClean="0"/>
              <a:pPr/>
              <a:t>21</a:t>
            </a:fld>
            <a:endParaRPr lang="en-US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826000" y="4318000"/>
            <a:ext cx="402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Photos of pressure testing at Fermilab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54203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/>
          <a:lstStyle/>
          <a:p>
            <a:r>
              <a:rPr lang="en-GB" dirty="0" smtClean="0"/>
              <a:t>QA – Helium leak check</a:t>
            </a:r>
            <a:endParaRPr lang="en-GB" dirty="0"/>
          </a:p>
        </p:txBody>
      </p:sp>
      <p:pic>
        <p:nvPicPr>
          <p:cNvPr id="4098" name="Picture 2" descr="K:\NOVA_target_Fermilab\Mk2_MET-03\Photos\FX4A022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56200" y="952500"/>
            <a:ext cx="3540944" cy="520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79512" y="836711"/>
            <a:ext cx="4392488" cy="1792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2000" dirty="0" smtClean="0"/>
              <a:t>All components and complete assembly helium leak checked.</a:t>
            </a:r>
          </a:p>
          <a:p>
            <a:pPr marL="0" indent="0">
              <a:buFont typeface="Arial" pitchFamily="34" charset="0"/>
              <a:buNone/>
            </a:pPr>
            <a:r>
              <a:rPr lang="en-GB" sz="2000" dirty="0" smtClean="0"/>
              <a:t>Specification:</a:t>
            </a:r>
          </a:p>
          <a:p>
            <a:pPr marL="0" indent="0">
              <a:buFont typeface="Arial" pitchFamily="34" charset="0"/>
              <a:buNone/>
            </a:pPr>
            <a:r>
              <a:rPr lang="en-GB" sz="2000" dirty="0" smtClean="0"/>
              <a:t>Total leak rate &lt; 1x10</a:t>
            </a:r>
            <a:r>
              <a:rPr lang="en-GB" sz="2000" baseline="30000" dirty="0" smtClean="0"/>
              <a:t>-9</a:t>
            </a:r>
            <a:r>
              <a:rPr lang="en-GB" sz="2000" dirty="0" smtClean="0"/>
              <a:t>atm.cm</a:t>
            </a:r>
            <a:r>
              <a:rPr lang="en-GB" sz="2000" baseline="30000" dirty="0" smtClean="0"/>
              <a:t>3</a:t>
            </a:r>
            <a:r>
              <a:rPr lang="en-GB" sz="2000" dirty="0" smtClean="0"/>
              <a:t>/sec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68" y="2628799"/>
            <a:ext cx="4684653" cy="3512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32543" y="6464300"/>
            <a:ext cx="3078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Slide provided by M. </a:t>
            </a:r>
            <a:r>
              <a:rPr lang="en-US" sz="1600" dirty="0" err="1" smtClean="0"/>
              <a:t>Fitton</a:t>
            </a:r>
            <a:r>
              <a:rPr lang="en-US" sz="1600" dirty="0" smtClean="0"/>
              <a:t> (RAL)</a:t>
            </a:r>
            <a:endParaRPr lang="en-US" sz="1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9/24/14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Hurh | NBI 2014 Workshop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9D8C-2882-41F9-92E5-94261C5AF937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0565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05354"/>
          </a:xfrm>
        </p:spPr>
        <p:txBody>
          <a:bodyPr>
            <a:normAutofit/>
          </a:bodyPr>
          <a:lstStyle/>
          <a:p>
            <a:r>
              <a:rPr lang="en-GB" sz="3600" dirty="0" smtClean="0"/>
              <a:t>QA - Metrology</a:t>
            </a:r>
            <a:endParaRPr lang="en-GB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3200" y="1205464"/>
            <a:ext cx="5270500" cy="268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80535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Careful measurements using Coordinate Measuring Machine (CMM)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51500" y="1229650"/>
            <a:ext cx="3290127" cy="42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K:\NOVA_target_Fermilab\Mk2_MET-03\Photos\FX4A019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6760" y="3990410"/>
            <a:ext cx="3816424" cy="220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06760" y="4001746"/>
            <a:ext cx="278851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Tooling balls</a:t>
            </a:r>
          </a:p>
          <a:p>
            <a:r>
              <a:rPr lang="en-GB" sz="1400" dirty="0" smtClean="0"/>
              <a:t>Roundness and position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365287" y="5635722"/>
            <a:ext cx="357634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Pressing plate (4.5</a:t>
            </a:r>
            <a:r>
              <a:rPr lang="en-GB" sz="2000" dirty="0" smtClean="0">
                <a:latin typeface="Symbol" panose="05050102010706020507" pitchFamily="18" charset="2"/>
              </a:rPr>
              <a:t>m</a:t>
            </a:r>
            <a:r>
              <a:rPr lang="en-GB" sz="2000" dirty="0" smtClean="0"/>
              <a:t>m flatness)</a:t>
            </a:r>
            <a:endParaRPr lang="en-GB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568376" y="1282601"/>
            <a:ext cx="3770684" cy="338554"/>
          </a:xfrm>
          <a:prstGeom prst="rect">
            <a:avLst/>
          </a:prstGeom>
          <a:solidFill>
            <a:srgbClr val="99D6EA">
              <a:alpha val="64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Graphite fin tip alignment and straightness</a:t>
            </a:r>
            <a:endParaRPr lang="en-GB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032543" y="6464300"/>
            <a:ext cx="3078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Slide provided by M. </a:t>
            </a:r>
            <a:r>
              <a:rPr lang="en-US" sz="1600" dirty="0" err="1" smtClean="0"/>
              <a:t>Fitton</a:t>
            </a:r>
            <a:r>
              <a:rPr lang="en-US" sz="1600" dirty="0" smtClean="0"/>
              <a:t> (RAL)</a:t>
            </a:r>
            <a:endParaRPr lang="en-US" sz="1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9/24/14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Hurh | NBI 2014 Workshop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9D8C-2882-41F9-92E5-94261C5AF937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2920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/>
          <a:lstStyle/>
          <a:p>
            <a:r>
              <a:rPr lang="en-GB" sz="3600" dirty="0" smtClean="0"/>
              <a:t>Alignment</a:t>
            </a:r>
            <a:endParaRPr lang="en-GB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80699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Target rail aligned in outer vessel using large CMM and long probe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789"/>
          <a:stretch/>
        </p:blipFill>
        <p:spPr bwMode="auto">
          <a:xfrm>
            <a:off x="3852333" y="1199326"/>
            <a:ext cx="5012267" cy="3462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K:\NOVA_target_Fermilab\Mk2_MET-03\Photos\FX4A019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3" y="2239020"/>
            <a:ext cx="4083628" cy="400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84699" y="4831308"/>
            <a:ext cx="4416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Clocks used to ensure outer vessel has not moved during adjustment </a:t>
            </a:r>
          </a:p>
        </p:txBody>
      </p:sp>
      <p:cxnSp>
        <p:nvCxnSpPr>
          <p:cNvPr id="3" name="Straight Connector 2"/>
          <p:cNvCxnSpPr>
            <a:stCxn id="8" idx="1"/>
          </p:cNvCxnSpPr>
          <p:nvPr/>
        </p:nvCxnSpPr>
        <p:spPr>
          <a:xfrm flipH="1" flipV="1">
            <a:off x="3923929" y="3535164"/>
            <a:ext cx="660770" cy="1650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8" idx="1"/>
          </p:cNvCxnSpPr>
          <p:nvPr/>
        </p:nvCxnSpPr>
        <p:spPr>
          <a:xfrm flipH="1" flipV="1">
            <a:off x="899593" y="3103116"/>
            <a:ext cx="3685106" cy="20821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1"/>
          </p:cNvCxnSpPr>
          <p:nvPr/>
        </p:nvCxnSpPr>
        <p:spPr>
          <a:xfrm flipH="1" flipV="1">
            <a:off x="2746193" y="4392806"/>
            <a:ext cx="1838506" cy="7924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32543" y="6464300"/>
            <a:ext cx="3078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Slide provided by M. </a:t>
            </a:r>
            <a:r>
              <a:rPr lang="en-US" sz="1600" dirty="0" err="1" smtClean="0"/>
              <a:t>Fitton</a:t>
            </a:r>
            <a:r>
              <a:rPr lang="en-US" sz="1600" dirty="0" smtClean="0"/>
              <a:t> (RAL)</a:t>
            </a:r>
            <a:endParaRPr lang="en-US" sz="1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9/24/14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Hurh | NBI 2014 Workshop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9D8C-2882-41F9-92E5-94261C5AF937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1269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Release of Horn 1 insertion constraint enabled the design of a robust target capable of operation at 700 kW beam power</a:t>
            </a:r>
          </a:p>
          <a:p>
            <a:r>
              <a:rPr lang="en-US" dirty="0" smtClean="0"/>
              <a:t>Successful completion of multiple targets was dependent upon developments and creativity of skilled teams at both Fermilab and Rutherford Appleton Laboratory (RAL-STFC)</a:t>
            </a:r>
          </a:p>
          <a:p>
            <a:r>
              <a:rPr lang="en-US" dirty="0" smtClean="0"/>
              <a:t>MET-01 has seen:</a:t>
            </a:r>
          </a:p>
          <a:p>
            <a:pPr lvl="1"/>
            <a:r>
              <a:rPr lang="en-US" dirty="0" smtClean="0"/>
              <a:t>Average Beam Power of ~260 kW</a:t>
            </a:r>
          </a:p>
          <a:p>
            <a:pPr lvl="1"/>
            <a:r>
              <a:rPr lang="en-US" dirty="0" smtClean="0"/>
              <a:t>Max Beam Power of ~368 kW</a:t>
            </a:r>
          </a:p>
          <a:p>
            <a:pPr lvl="1"/>
            <a:r>
              <a:rPr lang="en-US" dirty="0" smtClean="0"/>
              <a:t>Resulting in 3.3 x 10</a:t>
            </a:r>
            <a:r>
              <a:rPr lang="en-US" baseline="30000" dirty="0" smtClean="0"/>
              <a:t>20</a:t>
            </a:r>
            <a:r>
              <a:rPr lang="en-US" dirty="0" smtClean="0"/>
              <a:t> POT</a:t>
            </a:r>
          </a:p>
          <a:p>
            <a:r>
              <a:rPr lang="en-US" dirty="0" smtClean="0"/>
              <a:t>Upgrades still ongoing</a:t>
            </a:r>
          </a:p>
          <a:p>
            <a:pPr lvl="1"/>
            <a:r>
              <a:rPr lang="en-US" dirty="0" smtClean="0"/>
              <a:t>Latest is the thermometer based</a:t>
            </a:r>
            <a:br>
              <a:rPr lang="en-US" dirty="0" smtClean="0"/>
            </a:br>
            <a:r>
              <a:rPr lang="en-US" dirty="0" smtClean="0"/>
              <a:t>beam position monitor</a:t>
            </a:r>
            <a:br>
              <a:rPr lang="en-US" dirty="0" smtClean="0"/>
            </a:br>
            <a:r>
              <a:rPr lang="en-US" dirty="0" smtClean="0"/>
              <a:t>(see J. </a:t>
            </a:r>
            <a:r>
              <a:rPr lang="en-US" dirty="0" err="1" smtClean="0"/>
              <a:t>Hylen</a:t>
            </a:r>
            <a:r>
              <a:rPr lang="en-US" dirty="0" smtClean="0"/>
              <a:t> talk…. NEXT!)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9/24/14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Hurh | NBI 2014 Workshop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9D8C-2882-41F9-92E5-94261C5AF937}" type="slidenum">
              <a:rPr lang="en-US" altLang="en-US" smtClean="0"/>
              <a:pPr/>
              <a:t>25</a:t>
            </a:fld>
            <a:endParaRPr lang="en-US" altLang="en-US"/>
          </a:p>
        </p:txBody>
      </p:sp>
      <p:pic>
        <p:nvPicPr>
          <p:cNvPr id="7" name="Picture 6" descr="20140917_08583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279215" y="3050365"/>
            <a:ext cx="3086100" cy="318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939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Back-up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9/24/14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Hurh | NBI 2014 Workshop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9D8C-2882-41F9-92E5-94261C5AF937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84346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Radiation Damage in Graphite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9/24/14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Hurh | NBI 2014 Workshop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9D8C-2882-41F9-92E5-94261C5AF937}" type="slidenum">
              <a:rPr lang="en-US" altLang="en-US" smtClean="0"/>
              <a:pPr/>
              <a:t>27</a:t>
            </a:fld>
            <a:endParaRPr lang="en-US" alt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3536982"/>
              </p:ext>
            </p:extLst>
          </p:nvPr>
        </p:nvGraphicFramePr>
        <p:xfrm>
          <a:off x="431800" y="958850"/>
          <a:ext cx="8267700" cy="5187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3626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66833"/>
            <a:ext cx="6517983" cy="5241867"/>
          </a:xfrm>
        </p:spPr>
        <p:txBody>
          <a:bodyPr/>
          <a:lstStyle/>
          <a:p>
            <a:r>
              <a:rPr lang="en-US" sz="2000" dirty="0" smtClean="0"/>
              <a:t>Design originated at IHEP, Russia, in 2006-2009</a:t>
            </a:r>
          </a:p>
          <a:p>
            <a:pPr lvl="1"/>
            <a:r>
              <a:rPr lang="en-US" sz="2000" dirty="0" smtClean="0"/>
              <a:t>Medium Energy Target for NuMI </a:t>
            </a:r>
            <a:r>
              <a:rPr lang="en-US" sz="2000" dirty="0" err="1" smtClean="0"/>
              <a:t>beamline</a:t>
            </a:r>
            <a:r>
              <a:rPr lang="en-US" sz="2000" dirty="0" smtClean="0"/>
              <a:t> at higher beam power</a:t>
            </a:r>
          </a:p>
          <a:p>
            <a:pPr lvl="1"/>
            <a:r>
              <a:rPr lang="en-US" sz="2000" dirty="0" smtClean="0"/>
              <a:t>Resulted in analysis reports, a 3-D model, and associated drawings</a:t>
            </a:r>
          </a:p>
          <a:p>
            <a:r>
              <a:rPr lang="en-US" sz="2000" dirty="0" smtClean="0"/>
              <a:t>Picked up by Michael McGee of Fermilab, who worked with Rod Stewart to “translate” the model/drawings</a:t>
            </a:r>
          </a:p>
          <a:p>
            <a:pPr lvl="1"/>
            <a:r>
              <a:rPr lang="en-US" sz="2000" dirty="0" smtClean="0"/>
              <a:t>Performed thermal and stress analysis of target components</a:t>
            </a:r>
          </a:p>
          <a:p>
            <a:pPr lvl="1"/>
            <a:r>
              <a:rPr lang="en-US" sz="2000" dirty="0" smtClean="0"/>
              <a:t>Modified/Re-designed several features</a:t>
            </a:r>
          </a:p>
          <a:p>
            <a:r>
              <a:rPr lang="en-US" sz="2000" dirty="0" smtClean="0"/>
              <a:t>Manufactured, assembled and tested first target at RAL (STFC) under direction of Michael </a:t>
            </a:r>
            <a:r>
              <a:rPr lang="en-US" sz="2000" dirty="0" err="1" smtClean="0"/>
              <a:t>Fitton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smtClean="0"/>
              <a:t>Identified several improvements/corrections</a:t>
            </a:r>
          </a:p>
          <a:p>
            <a:pPr lvl="1"/>
            <a:r>
              <a:rPr lang="en-US" sz="2000" dirty="0" smtClean="0"/>
              <a:t>Developed construction techniques in parallel with Fermilab team led by M. McGee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9/24/14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Hurh | NBI 2014 Workshop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9D8C-2882-41F9-92E5-94261C5AF937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7976" y="1067382"/>
            <a:ext cx="2211724" cy="14847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7976" y="2945876"/>
            <a:ext cx="2211724" cy="11345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7976" y="4461408"/>
            <a:ext cx="2211724" cy="110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587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NuMI versus NOvA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9/24/14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Hurh | NBI 2014 Workshop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9D8C-2882-41F9-92E5-94261C5AF937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7" name="Picture 6" descr="NuMI target-horn top.tif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264" r="18888" b="13123"/>
          <a:stretch/>
        </p:blipFill>
        <p:spPr>
          <a:xfrm>
            <a:off x="2735263" y="872403"/>
            <a:ext cx="6180138" cy="2513048"/>
          </a:xfrm>
          <a:prstGeom prst="rect">
            <a:avLst/>
          </a:prstGeom>
        </p:spPr>
      </p:pic>
      <p:pic>
        <p:nvPicPr>
          <p:cNvPr id="8" name="Picture 7" descr="NOvA horn-target top.tif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024" b="10540"/>
          <a:stretch/>
        </p:blipFill>
        <p:spPr>
          <a:xfrm>
            <a:off x="2735262" y="3429001"/>
            <a:ext cx="6180138" cy="2692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1257300"/>
            <a:ext cx="2286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NuMI- Low Energy Configuration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Target inserted into Horn 1 Inner Conductor</a:t>
            </a:r>
            <a:endParaRPr lang="en-US" sz="2000" dirty="0"/>
          </a:p>
        </p:txBody>
      </p:sp>
      <p:sp>
        <p:nvSpPr>
          <p:cNvPr id="10" name="Donut 9"/>
          <p:cNvSpPr/>
          <p:nvPr/>
        </p:nvSpPr>
        <p:spPr>
          <a:xfrm>
            <a:off x="4826000" y="1638300"/>
            <a:ext cx="3898900" cy="990600"/>
          </a:xfrm>
          <a:prstGeom prst="donut">
            <a:avLst>
              <a:gd name="adj" fmla="val 2564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3949700"/>
            <a:ext cx="25066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NOvA- Medium Energy Configuration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Target well US of Horn 1</a:t>
            </a:r>
            <a:endParaRPr lang="en-US" sz="2000" dirty="0"/>
          </a:p>
        </p:txBody>
      </p:sp>
      <p:sp>
        <p:nvSpPr>
          <p:cNvPr id="12" name="Donut 11"/>
          <p:cNvSpPr/>
          <p:nvPr/>
        </p:nvSpPr>
        <p:spPr>
          <a:xfrm>
            <a:off x="6361112" y="4104738"/>
            <a:ext cx="2693987" cy="1318161"/>
          </a:xfrm>
          <a:prstGeom prst="donut">
            <a:avLst>
              <a:gd name="adj" fmla="val 2564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291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&amp; Analysis</a:t>
            </a:r>
            <a:endParaRPr lang="en-US" dirty="0"/>
          </a:p>
        </p:txBody>
      </p:sp>
      <p:pic>
        <p:nvPicPr>
          <p:cNvPr id="7" name="Content Placeholder 6" descr="Target Assy XSection.tiff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2" b="482"/>
          <a:stretch/>
        </p:blipFill>
        <p:spPr>
          <a:xfrm>
            <a:off x="242887" y="1041399"/>
            <a:ext cx="8672513" cy="400050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9/24/14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Hurh | NBI 2014 Workshop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9D8C-2882-41F9-92E5-94261C5AF937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432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&amp; Analysis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9/24/14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Hurh | NBI 2014 Workshop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9D8C-2882-41F9-92E5-94261C5AF937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7" name="Picture 6" descr="Target Assy XSection 2.tif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88" t="16791" r="4028" b="8458"/>
          <a:stretch/>
        </p:blipFill>
        <p:spPr>
          <a:xfrm>
            <a:off x="228599" y="1181100"/>
            <a:ext cx="8696047" cy="372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71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&amp; Analysis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9/24/14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Hurh | NBI 2014 Workshop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9D8C-2882-41F9-92E5-94261C5AF937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3" name="Picture 2" descr="Target helical tub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4600"/>
            <a:ext cx="9144000" cy="436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511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&amp; Analysis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9/24/14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Hurh | NBI 2014 Workshop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9D8C-2882-41F9-92E5-94261C5AF937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7" name="Picture 6" descr="Target Assy Budal close up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600" y="901699"/>
            <a:ext cx="6921499" cy="530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953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Target Fin Thermal Analysis</a:t>
            </a:r>
            <a:endParaRPr lang="en-US" sz="3200" dirty="0"/>
          </a:p>
        </p:txBody>
      </p:sp>
      <p:pic>
        <p:nvPicPr>
          <p:cNvPr id="7" name="Content Placeholder 6" descr="IHEP Temp Table.tiff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52" b="1154"/>
          <a:stretch/>
        </p:blipFill>
        <p:spPr>
          <a:xfrm>
            <a:off x="214918" y="1054101"/>
            <a:ext cx="5965220" cy="1651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9/24/14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Hurh | NBI 2014 Workshop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9D8C-2882-41F9-92E5-94261C5AF937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6450013" y="1054101"/>
            <a:ext cx="2465387" cy="1631216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Table from 2006 IHEP Report assumes: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5.5e13 </a:t>
            </a:r>
            <a:r>
              <a:rPr lang="en-US" sz="2000" dirty="0" err="1" smtClean="0"/>
              <a:t>ppp</a:t>
            </a: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(9.0e13) </a:t>
            </a:r>
            <a:r>
              <a:rPr lang="en-US" sz="2000" dirty="0" err="1" smtClean="0"/>
              <a:t>ppp</a:t>
            </a: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1.2 s rep rate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4076700" y="1117601"/>
            <a:ext cx="1079500" cy="1587500"/>
          </a:xfrm>
          <a:prstGeom prst="rect">
            <a:avLst/>
          </a:prstGeom>
          <a:solidFill>
            <a:schemeClr val="accent1">
              <a:alpha val="23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450012" y="2843334"/>
            <a:ext cx="2465387" cy="1631216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solidFill>
              <a:srgbClr val="004C97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Actual NOvA Beam: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Energy: 120 </a:t>
            </a:r>
            <a:r>
              <a:rPr lang="en-US" sz="2000" dirty="0" err="1" smtClean="0"/>
              <a:t>GeV</a:t>
            </a: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Sigma: 1.3 mm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4.8e13 </a:t>
            </a:r>
            <a:r>
              <a:rPr lang="en-US" sz="2000" dirty="0" err="1" smtClean="0"/>
              <a:t>ppp</a:t>
            </a: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1.3 s rep rate</a:t>
            </a:r>
            <a:endParaRPr lang="en-US" sz="2000" dirty="0"/>
          </a:p>
        </p:txBody>
      </p:sp>
      <p:pic>
        <p:nvPicPr>
          <p:cNvPr id="11" name="Picture 1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8600" y="2868734"/>
            <a:ext cx="2044700" cy="3074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450012" y="4557834"/>
            <a:ext cx="2465387" cy="1323439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solidFill>
              <a:srgbClr val="004C97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Confirmed by RAL analysis: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672˚ C </a:t>
            </a:r>
            <a:r>
              <a:rPr lang="en-US" sz="1600" dirty="0" smtClean="0"/>
              <a:t>“steady-state”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226˚ C </a:t>
            </a:r>
            <a:r>
              <a:rPr lang="en-US" sz="1600" dirty="0" smtClean="0"/>
              <a:t>“jump”</a:t>
            </a:r>
            <a:endParaRPr lang="en-US" sz="1600" dirty="0"/>
          </a:p>
        </p:txBody>
      </p:sp>
      <p:pic>
        <p:nvPicPr>
          <p:cNvPr id="13" name="Picture 12" descr="novafinv3tempafterspill.bmp"/>
          <p:cNvPicPr/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2375756" y="2868734"/>
            <a:ext cx="3804382" cy="323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8392948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P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FNAL_TemplatePC_060514</Template>
  <TotalTime>12678</TotalTime>
  <Words>1590</Words>
  <Application>Microsoft Macintosh PowerPoint</Application>
  <PresentationFormat>On-screen Show (4:3)</PresentationFormat>
  <Paragraphs>254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FNAL_TemplatePC_060514</vt:lpstr>
      <vt:lpstr>Fermilab: Footer Only</vt:lpstr>
      <vt:lpstr>The NOvA Medium Energy Target Design and Construction Experience</vt:lpstr>
      <vt:lpstr>Overview</vt:lpstr>
      <vt:lpstr>Origins</vt:lpstr>
      <vt:lpstr>NuMI versus NOvA</vt:lpstr>
      <vt:lpstr>Design &amp; Analysis</vt:lpstr>
      <vt:lpstr>Design &amp; Analysis</vt:lpstr>
      <vt:lpstr>Design &amp; Analysis</vt:lpstr>
      <vt:lpstr>Design &amp; Analysis</vt:lpstr>
      <vt:lpstr>Target Fin Thermal Analysis</vt:lpstr>
      <vt:lpstr>Target Fin Stress Analysis</vt:lpstr>
      <vt:lpstr>Target Beam Windows - Thermal</vt:lpstr>
      <vt:lpstr>Target Beam Windows – Stress</vt:lpstr>
      <vt:lpstr>Outer Vessel - Thermal</vt:lpstr>
      <vt:lpstr>Construction</vt:lpstr>
      <vt:lpstr>NOVA tests and analysis</vt:lpstr>
      <vt:lpstr>Outer vessel</vt:lpstr>
      <vt:lpstr>NOVA welding development</vt:lpstr>
      <vt:lpstr>NOVA welding development</vt:lpstr>
      <vt:lpstr>NOVA welding procedure</vt:lpstr>
      <vt:lpstr>QA- Welding radiography</vt:lpstr>
      <vt:lpstr>QA -  Hydrostatic Pressure testing</vt:lpstr>
      <vt:lpstr>QA – Helium leak check</vt:lpstr>
      <vt:lpstr>QA - Metrology</vt:lpstr>
      <vt:lpstr>Alignment</vt:lpstr>
      <vt:lpstr>Conclusion</vt:lpstr>
      <vt:lpstr>PowerPoint Presentation</vt:lpstr>
      <vt:lpstr>Radiation Damage in Graphite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Heads meeting (new PowerPoint template…)</dc:title>
  <dc:creator>nsergei</dc:creator>
  <cp:lastModifiedBy>Patrick Hurh</cp:lastModifiedBy>
  <cp:revision>232</cp:revision>
  <cp:lastPrinted>2014-01-20T19:40:21Z</cp:lastPrinted>
  <dcterms:created xsi:type="dcterms:W3CDTF">2014-06-19T15:29:50Z</dcterms:created>
  <dcterms:modified xsi:type="dcterms:W3CDTF">2014-09-23T15:42:07Z</dcterms:modified>
</cp:coreProperties>
</file>