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8" r:id="rId3"/>
    <p:sldId id="257" r:id="rId4"/>
    <p:sldId id="306" r:id="rId5"/>
    <p:sldId id="303" r:id="rId6"/>
    <p:sldId id="329" r:id="rId7"/>
    <p:sldId id="305" r:id="rId8"/>
    <p:sldId id="337" r:id="rId9"/>
    <p:sldId id="261" r:id="rId10"/>
    <p:sldId id="302" r:id="rId11"/>
    <p:sldId id="260" r:id="rId12"/>
    <p:sldId id="301" r:id="rId13"/>
    <p:sldId id="285" r:id="rId14"/>
    <p:sldId id="267" r:id="rId15"/>
    <p:sldId id="259" r:id="rId16"/>
    <p:sldId id="283" r:id="rId17"/>
    <p:sldId id="319" r:id="rId18"/>
    <p:sldId id="273" r:id="rId19"/>
    <p:sldId id="275" r:id="rId20"/>
    <p:sldId id="280" r:id="rId21"/>
    <p:sldId id="276" r:id="rId22"/>
    <p:sldId id="278" r:id="rId23"/>
    <p:sldId id="277" r:id="rId24"/>
    <p:sldId id="335" r:id="rId25"/>
    <p:sldId id="334" r:id="rId26"/>
    <p:sldId id="324" r:id="rId27"/>
    <p:sldId id="330" r:id="rId28"/>
    <p:sldId id="342" r:id="rId29"/>
    <p:sldId id="323" r:id="rId30"/>
    <p:sldId id="297" r:id="rId31"/>
    <p:sldId id="311" r:id="rId32"/>
    <p:sldId id="338" r:id="rId33"/>
    <p:sldId id="339" r:id="rId34"/>
    <p:sldId id="341" r:id="rId35"/>
    <p:sldId id="312" r:id="rId36"/>
    <p:sldId id="310" r:id="rId37"/>
    <p:sldId id="296" r:id="rId38"/>
    <p:sldId id="295" r:id="rId39"/>
    <p:sldId id="315" r:id="rId40"/>
    <p:sldId id="307" r:id="rId41"/>
    <p:sldId id="308" r:id="rId42"/>
    <p:sldId id="326" r:id="rId43"/>
    <p:sldId id="300" r:id="rId44"/>
    <p:sldId id="340" r:id="rId45"/>
    <p:sldId id="314" r:id="rId46"/>
    <p:sldId id="327" r:id="rId47"/>
    <p:sldId id="320" r:id="rId48"/>
    <p:sldId id="321" r:id="rId49"/>
    <p:sldId id="32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38" autoAdjust="0"/>
  </p:normalViewPr>
  <p:slideViewPr>
    <p:cSldViewPr snapToGrid="0" snapToObjects="1">
      <p:cViewPr>
        <p:scale>
          <a:sx n="100" d="100"/>
          <a:sy n="100" d="100"/>
        </p:scale>
        <p:origin x="-2208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6310B-AE0C-874F-B111-4F18AA4612DA}" type="datetimeFigureOut">
              <a:rPr lang="en-US" smtClean="0"/>
              <a:t>9/26/14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2D547-D0DE-9641-9E97-06BDC0C1E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9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7C341-A101-D148-B81E-D4C28C9E2A7B}" type="datetimeFigureOut">
              <a:rPr lang="en-US" smtClean="0"/>
              <a:t>9/26/14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BDFDF-6609-B94D-97E0-308109FEE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2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BDFDF-6609-B94D-97E0-308109FEE7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 R/</a:t>
            </a:r>
            <a:r>
              <a:rPr lang="en-US" dirty="0" err="1" smtClean="0"/>
              <a:t>hr</a:t>
            </a:r>
            <a:r>
              <a:rPr lang="en-US" dirty="0" smtClean="0"/>
              <a:t> component down to 300 </a:t>
            </a:r>
            <a:r>
              <a:rPr lang="en-US" dirty="0" err="1" smtClean="0"/>
              <a:t>mR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r>
              <a:rPr lang="en-US" dirty="0" smtClean="0"/>
              <a:t> @ 1 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BDFDF-6609-B94D-97E0-308109FEE7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120,000 </a:t>
            </a:r>
            <a:r>
              <a:rPr lang="en-US" dirty="0" err="1" smtClean="0"/>
              <a:t>lb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BDFDF-6609-B94D-97E0-308109FEE7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120,000 </a:t>
            </a:r>
            <a:r>
              <a:rPr lang="en-US" dirty="0" err="1" smtClean="0"/>
              <a:t>lb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BDFDF-6609-B94D-97E0-308109FEE7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106" y="732851"/>
            <a:ext cx="8431306" cy="2219164"/>
          </a:xfrm>
        </p:spPr>
        <p:txBody>
          <a:bodyPr/>
          <a:lstStyle/>
          <a:p>
            <a:pPr algn="l"/>
            <a:r>
              <a:rPr lang="en-US" sz="3600" dirty="0" smtClean="0"/>
              <a:t>Fermilab Remote Handling: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Component Lifecycle from</a:t>
            </a:r>
            <a:br>
              <a:rPr lang="en-US" sz="4400" dirty="0" smtClean="0"/>
            </a:br>
            <a:r>
              <a:rPr lang="en-US" sz="4400" dirty="0" smtClean="0"/>
              <a:t>Failure to the Grave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106" y="3421155"/>
            <a:ext cx="7542212" cy="223034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NBI 2014 – Remote Handling</a:t>
            </a:r>
          </a:p>
          <a:p>
            <a:pPr algn="l"/>
            <a:r>
              <a:rPr lang="en-US" dirty="0" smtClean="0"/>
              <a:t>FNAL, September 23-26, 2014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Ryan Schultz</a:t>
            </a:r>
          </a:p>
          <a:p>
            <a:pPr algn="l"/>
            <a:r>
              <a:rPr lang="en-US" dirty="0" smtClean="0"/>
              <a:t>Vladimir </a:t>
            </a:r>
            <a:r>
              <a:rPr lang="en-US" dirty="0" err="1" smtClean="0"/>
              <a:t>Sidorov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58264" y="3235654"/>
            <a:ext cx="8445147" cy="26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3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Morgue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7" name="Picture 6" descr="HotCell-PH2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1" y="469900"/>
            <a:ext cx="9719733" cy="72898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79463" y="1442720"/>
            <a:ext cx="7084377" cy="3352800"/>
          </a:xfrm>
          <a:prstGeom prst="rect">
            <a:avLst/>
          </a:prstGeom>
          <a:solidFill>
            <a:srgbClr val="88A599">
              <a:alpha val="43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dirty="0" smtClean="0"/>
              <a:t>NuMI, using temporary shielding:</a:t>
            </a:r>
          </a:p>
          <a:p>
            <a:pPr lvl="2"/>
            <a:r>
              <a:rPr lang="en-US" dirty="0" smtClean="0"/>
              <a:t>Repair leaking water lines and ceramic isolators</a:t>
            </a:r>
          </a:p>
          <a:p>
            <a:pPr lvl="2"/>
            <a:r>
              <a:rPr lang="en-US" dirty="0" smtClean="0"/>
              <a:t>Un-stick target drives.</a:t>
            </a:r>
          </a:p>
          <a:p>
            <a:pPr lvl="2"/>
            <a:r>
              <a:rPr lang="en-US" dirty="0" err="1" smtClean="0"/>
              <a:t>Sudo</a:t>
            </a:r>
            <a:r>
              <a:rPr lang="en-US" dirty="0" smtClean="0"/>
              <a:t> target autopsy through DS window</a:t>
            </a:r>
          </a:p>
          <a:p>
            <a:pPr lvl="2"/>
            <a:r>
              <a:rPr lang="en-US" dirty="0" smtClean="0"/>
              <a:t>Fixed a Gig-leveling foot</a:t>
            </a:r>
          </a:p>
          <a:p>
            <a:pPr lvl="5"/>
            <a:endParaRPr lang="en-US" dirty="0"/>
          </a:p>
          <a:p>
            <a:pPr lvl="1"/>
            <a:r>
              <a:rPr lang="en-US" sz="2800" dirty="0" smtClean="0"/>
              <a:t>Temporary, never used for storage</a:t>
            </a:r>
          </a:p>
          <a:p>
            <a:pPr lvl="3"/>
            <a:r>
              <a:rPr lang="en-US" sz="2400" smtClean="0"/>
              <a:t>Once operation done</a:t>
            </a:r>
            <a:r>
              <a:rPr lang="en-US" sz="2400" dirty="0" smtClean="0"/>
              <a:t>, moves onto…</a:t>
            </a:r>
          </a:p>
        </p:txBody>
      </p:sp>
    </p:spTree>
    <p:extLst>
      <p:ext uri="{BB962C8B-B14F-4D97-AF65-F5344CB8AC3E}">
        <p14:creationId xmlns:p14="http://schemas.microsoft.com/office/powerpoint/2010/main" val="53128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dsd</a:t>
            </a:r>
            <a:endParaRPr lang="en-US" dirty="0" smtClean="0"/>
          </a:p>
          <a:p>
            <a:r>
              <a:rPr lang="en-US" dirty="0" err="1" smtClean="0"/>
              <a:t>sdsd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IMG_03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510" y="441660"/>
            <a:ext cx="9624510" cy="6416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79462" y="1213224"/>
            <a:ext cx="7460298" cy="4323976"/>
          </a:xfrm>
          <a:prstGeom prst="rect">
            <a:avLst/>
          </a:prstGeom>
          <a:solidFill>
            <a:srgbClr val="88A599">
              <a:alpha val="43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Target Hall Morgue</a:t>
            </a:r>
          </a:p>
          <a:p>
            <a:pPr lvl="6"/>
            <a:endParaRPr lang="en-US" sz="2200" dirty="0"/>
          </a:p>
          <a:p>
            <a:pPr lvl="1"/>
            <a:r>
              <a:rPr lang="en-US" sz="2800" dirty="0"/>
              <a:t>NuMI morgue can hold 3 items</a:t>
            </a:r>
          </a:p>
          <a:p>
            <a:pPr lvl="2"/>
            <a:r>
              <a:rPr lang="en-US" sz="2800" dirty="0"/>
              <a:t>Typically Horn, Target, SL Block</a:t>
            </a:r>
          </a:p>
          <a:p>
            <a:pPr lvl="4"/>
            <a:endParaRPr lang="en-US" sz="2400" dirty="0"/>
          </a:p>
          <a:p>
            <a:pPr lvl="1"/>
            <a:r>
              <a:rPr lang="en-US" sz="2800" dirty="0" smtClean="0"/>
              <a:t>LBNF </a:t>
            </a:r>
            <a:r>
              <a:rPr lang="en-US" sz="2800" dirty="0"/>
              <a:t>morgue assumes 2 years of </a:t>
            </a:r>
            <a:r>
              <a:rPr lang="en-US" sz="2800" dirty="0" smtClean="0"/>
              <a:t>storage</a:t>
            </a:r>
          </a:p>
          <a:p>
            <a:pPr lvl="4"/>
            <a:endParaRPr lang="en-US" sz="2400" dirty="0"/>
          </a:p>
          <a:p>
            <a:pPr lvl="1"/>
            <a:r>
              <a:rPr lang="en-US" sz="2800" dirty="0" smtClean="0"/>
              <a:t>Mu2e does not have a morgue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773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Morgue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11" name="Picture 10" descr="Morgue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87" y="406782"/>
            <a:ext cx="9661587" cy="644105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82600" y="1882588"/>
            <a:ext cx="8302812" cy="2537012"/>
          </a:xfrm>
          <a:solidFill>
            <a:srgbClr val="88A599">
              <a:alpha val="49000"/>
            </a:srgb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Short Term Storage</a:t>
            </a:r>
          </a:p>
          <a:p>
            <a:pPr lvl="1"/>
            <a:r>
              <a:rPr lang="en-US" sz="3000" dirty="0" smtClean="0"/>
              <a:t>1-2 years</a:t>
            </a:r>
          </a:p>
          <a:p>
            <a:pPr lvl="1"/>
            <a:endParaRPr lang="en-US" sz="3000" dirty="0"/>
          </a:p>
          <a:p>
            <a:r>
              <a:rPr lang="en-US" sz="3200" dirty="0" smtClean="0"/>
              <a:t>Then it is moved to its next destination…</a:t>
            </a:r>
          </a:p>
        </p:txBody>
      </p:sp>
    </p:spTree>
    <p:extLst>
      <p:ext uri="{BB962C8B-B14F-4D97-AF65-F5344CB8AC3E}">
        <p14:creationId xmlns:p14="http://schemas.microsoft.com/office/powerpoint/2010/main" val="46621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98967"/>
            <a:ext cx="7581901" cy="1422898"/>
          </a:xfrm>
        </p:spPr>
        <p:txBody>
          <a:bodyPr/>
          <a:lstStyle/>
          <a:p>
            <a:r>
              <a:rPr lang="en-US" dirty="0" smtClean="0"/>
              <a:t>Blue Transport Coffin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8" name="Picture 7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01"/>
            <a:ext cx="9144000" cy="52861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318312" y="5588000"/>
            <a:ext cx="1333500" cy="10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0116" y="5227935"/>
            <a:ext cx="197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4” Thick Steel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79462" y="4064000"/>
            <a:ext cx="1333500" cy="86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64024" y="3742035"/>
            <a:ext cx="270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Serapid</a:t>
            </a:r>
            <a:r>
              <a:rPr lang="en-US" sz="2400" dirty="0" smtClean="0"/>
              <a:t> Chain Drive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822700" y="6285210"/>
            <a:ext cx="486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 R/</a:t>
            </a:r>
            <a:r>
              <a:rPr lang="en-US" sz="2400" dirty="0" err="1" smtClean="0"/>
              <a:t>hr</a:t>
            </a:r>
            <a:r>
              <a:rPr lang="en-US" sz="2400" dirty="0" smtClean="0"/>
              <a:t> device down to 1000 </a:t>
            </a:r>
            <a:r>
              <a:rPr lang="en-US" sz="2400" dirty="0" err="1" smtClean="0"/>
              <a:t>mR</a:t>
            </a:r>
            <a:r>
              <a:rPr lang="en-US" sz="2400" dirty="0" smtClean="0"/>
              <a:t>/</a:t>
            </a:r>
            <a:r>
              <a:rPr lang="en-US" sz="2400" dirty="0" err="1" smtClean="0"/>
              <a:t>hr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059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dsd</a:t>
            </a:r>
            <a:endParaRPr lang="en-US" dirty="0" smtClean="0"/>
          </a:p>
          <a:p>
            <a:r>
              <a:rPr lang="en-US" dirty="0" err="1" smtClean="0"/>
              <a:t>sdsd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DSC02407.JPG"/>
          <p:cNvPicPr/>
          <p:nvPr/>
        </p:nvPicPr>
        <p:blipFill>
          <a:blip r:embed="rId2" cstate="print"/>
          <a:srcRect l="14743" r="14313"/>
          <a:stretch>
            <a:fillRect/>
          </a:stretch>
        </p:blipFill>
        <p:spPr>
          <a:xfrm>
            <a:off x="5724800" y="3227777"/>
            <a:ext cx="3370580" cy="3562350"/>
          </a:xfrm>
          <a:prstGeom prst="rect">
            <a:avLst/>
          </a:prstGeom>
        </p:spPr>
      </p:pic>
      <p:pic>
        <p:nvPicPr>
          <p:cNvPr id="8" name="Picture 7" descr="BlueCoffinShaf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" y="444028"/>
            <a:ext cx="4303489" cy="2877120"/>
          </a:xfrm>
          <a:prstGeom prst="rect">
            <a:avLst/>
          </a:prstGeom>
        </p:spPr>
      </p:pic>
      <p:pic>
        <p:nvPicPr>
          <p:cNvPr id="9" name="Picture 8" descr="BlueCoffinOnTru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57" y="444028"/>
            <a:ext cx="4212055" cy="2651583"/>
          </a:xfrm>
          <a:prstGeom prst="rect">
            <a:avLst/>
          </a:prstGeom>
        </p:spPr>
      </p:pic>
      <p:pic>
        <p:nvPicPr>
          <p:cNvPr id="10" name="Picture 9" descr="BlueCoffinDo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41" y="3421134"/>
            <a:ext cx="2526745" cy="3368993"/>
          </a:xfrm>
          <a:prstGeom prst="rect">
            <a:avLst/>
          </a:prstGeom>
        </p:spPr>
      </p:pic>
      <p:pic>
        <p:nvPicPr>
          <p:cNvPr id="18" name="Picture 17" descr="BlueCoffinOnRai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" y="3421134"/>
            <a:ext cx="3006074" cy="33689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3448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Blue coffin on truck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dsd</a:t>
            </a:r>
            <a:endParaRPr lang="en-US" dirty="0" smtClean="0"/>
          </a:p>
          <a:p>
            <a:r>
              <a:rPr lang="en-US" dirty="0" err="1" smtClean="0"/>
              <a:t>sdsd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15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10" name="Picture 9" descr="DSC041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3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9760" y="1236257"/>
            <a:ext cx="171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 blocks to</a:t>
            </a:r>
          </a:p>
          <a:p>
            <a:r>
              <a:rPr lang="en-US" dirty="0" smtClean="0"/>
              <a:t>protect driver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98240" y="1981200"/>
            <a:ext cx="71120" cy="508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32586" y="4734560"/>
            <a:ext cx="3642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120,000 </a:t>
            </a:r>
            <a:r>
              <a:rPr lang="en-US" sz="2800" dirty="0" err="1" smtClean="0"/>
              <a:t>lb</a:t>
            </a:r>
            <a:r>
              <a:rPr lang="en-US" sz="2800" dirty="0" smtClean="0"/>
              <a:t> total weight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228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Blue coffin on truck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dsd</a:t>
            </a:r>
            <a:endParaRPr lang="en-US" dirty="0" smtClean="0"/>
          </a:p>
          <a:p>
            <a:r>
              <a:rPr lang="en-US" dirty="0" err="1" smtClean="0"/>
              <a:t>sdsd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142"/>
            <a:ext cx="9095380" cy="6527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5516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9" name="Picture 8" descr="C0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437" y="366142"/>
            <a:ext cx="10270723" cy="653005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01383" y="1066800"/>
            <a:ext cx="6972618" cy="4714240"/>
          </a:xfrm>
          <a:solidFill>
            <a:schemeClr val="tx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C0 Remote Handling Facility</a:t>
            </a:r>
          </a:p>
          <a:p>
            <a:pPr lvl="1"/>
            <a:r>
              <a:rPr lang="en-US" sz="2800" dirty="0" smtClean="0"/>
              <a:t>3 Storage Bays, 10” steel doors</a:t>
            </a:r>
          </a:p>
          <a:p>
            <a:pPr lvl="2"/>
            <a:r>
              <a:rPr lang="en-US" sz="2400" dirty="0" smtClean="0"/>
              <a:t>500 R/</a:t>
            </a:r>
            <a:r>
              <a:rPr lang="en-US" sz="2400" dirty="0" err="1" smtClean="0"/>
              <a:t>hr</a:t>
            </a:r>
            <a:r>
              <a:rPr lang="en-US" sz="2400" dirty="0" smtClean="0"/>
              <a:t> component down to &lt; 10 </a:t>
            </a:r>
            <a:r>
              <a:rPr lang="en-US" sz="2400" dirty="0" err="1" smtClean="0"/>
              <a:t>mR</a:t>
            </a:r>
            <a:r>
              <a:rPr lang="en-US" sz="2400" dirty="0" smtClean="0"/>
              <a:t>/</a:t>
            </a:r>
            <a:r>
              <a:rPr lang="en-US" sz="2400" dirty="0" err="1" smtClean="0"/>
              <a:t>hr</a:t>
            </a:r>
            <a:endParaRPr lang="en-US" sz="2400" dirty="0" smtClean="0"/>
          </a:p>
          <a:p>
            <a:pPr lvl="2"/>
            <a:r>
              <a:rPr lang="en-US" sz="2400" dirty="0" smtClean="0"/>
              <a:t>Short Term Storage</a:t>
            </a:r>
          </a:p>
          <a:p>
            <a:pPr lvl="1"/>
            <a:r>
              <a:rPr lang="en-US" sz="2800" dirty="0" smtClean="0"/>
              <a:t>Hot Cell</a:t>
            </a:r>
          </a:p>
          <a:p>
            <a:pPr lvl="2"/>
            <a:r>
              <a:rPr lang="en-US" sz="2400" dirty="0" smtClean="0"/>
              <a:t>(2) Master-slave Telemanipulators</a:t>
            </a:r>
          </a:p>
          <a:p>
            <a:pPr lvl="2"/>
            <a:r>
              <a:rPr lang="en-US" sz="2400" dirty="0" smtClean="0"/>
              <a:t>10 Ton Bridge Crane</a:t>
            </a:r>
          </a:p>
          <a:p>
            <a:pPr lvl="2"/>
            <a:r>
              <a:rPr lang="en-US" sz="2400" dirty="0" smtClean="0"/>
              <a:t>2 Ton </a:t>
            </a:r>
            <a:r>
              <a:rPr lang="en-US" sz="2400" dirty="0" err="1" smtClean="0"/>
              <a:t>Gib</a:t>
            </a:r>
            <a:r>
              <a:rPr lang="en-US" sz="2400" dirty="0" smtClean="0"/>
              <a:t> Crane</a:t>
            </a:r>
          </a:p>
          <a:p>
            <a:pPr lvl="2"/>
            <a:r>
              <a:rPr lang="en-US" sz="2400" dirty="0" smtClean="0"/>
              <a:t>Lead-Glass Window (24” x 36”)</a:t>
            </a:r>
          </a:p>
          <a:p>
            <a:pPr lvl="3"/>
            <a:r>
              <a:rPr lang="en-US" sz="2000" dirty="0" smtClean="0"/>
              <a:t>200 R/</a:t>
            </a:r>
            <a:r>
              <a:rPr lang="en-US" sz="2000" dirty="0" err="1" smtClean="0"/>
              <a:t>hr</a:t>
            </a:r>
            <a:r>
              <a:rPr lang="en-US" sz="2000" dirty="0" smtClean="0"/>
              <a:t> device down to 1 </a:t>
            </a:r>
            <a:r>
              <a:rPr lang="en-US" sz="2000" dirty="0" err="1" smtClean="0"/>
              <a:t>mR</a:t>
            </a:r>
            <a:r>
              <a:rPr lang="en-US" sz="2000" dirty="0" smtClean="0"/>
              <a:t>/</a:t>
            </a:r>
            <a:r>
              <a:rPr lang="en-US" sz="2000" dirty="0" err="1" smtClean="0"/>
              <a:t>hr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341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DSC_02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393700"/>
            <a:ext cx="9715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DSC_02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381000"/>
            <a:ext cx="9715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8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junk-yard-220055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23900"/>
            <a:ext cx="8128000" cy="541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800" y="1409700"/>
            <a:ext cx="7467600" cy="3670300"/>
          </a:xfrm>
          <a:prstGeom prst="rect">
            <a:avLst/>
          </a:prstGeom>
          <a:solidFill>
            <a:schemeClr val="tx1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000" baseline="30000" dirty="0" smtClean="0">
                <a:solidFill>
                  <a:srgbClr val="000000"/>
                </a:solidFill>
                <a:latin typeface="Calibri"/>
              </a:rPr>
              <a:t>The long-term </a:t>
            </a:r>
            <a:r>
              <a:rPr lang="en-US" sz="4000" baseline="30000" dirty="0">
                <a:solidFill>
                  <a:srgbClr val="000000"/>
                </a:solidFill>
                <a:latin typeface="Calibri"/>
              </a:rPr>
              <a:t>storage needs of highly activated </a:t>
            </a:r>
            <a:r>
              <a:rPr lang="en-US" sz="4000" baseline="30000" dirty="0" smtClean="0">
                <a:solidFill>
                  <a:srgbClr val="000000"/>
                </a:solidFill>
                <a:latin typeface="Calibri"/>
              </a:rPr>
              <a:t>beam-line </a:t>
            </a:r>
            <a:r>
              <a:rPr lang="en-US" sz="4000" baseline="30000" dirty="0">
                <a:solidFill>
                  <a:srgbClr val="000000"/>
                </a:solidFill>
                <a:latin typeface="Calibri"/>
              </a:rPr>
              <a:t>components from AD target hall facilities will likely exceed the current capacity at Fermilab within 5 years</a:t>
            </a:r>
            <a:r>
              <a:rPr lang="en-US" sz="4000" baseline="300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endParaRPr lang="en-US" sz="3600" baseline="30000" dirty="0">
              <a:solidFill>
                <a:srgbClr val="000000"/>
              </a:solidFill>
              <a:latin typeface="Calibri"/>
            </a:endParaRPr>
          </a:p>
          <a:p>
            <a:pPr algn="r"/>
            <a:r>
              <a:rPr lang="en-US" sz="2400" baseline="30000" dirty="0" smtClean="0">
                <a:solidFill>
                  <a:srgbClr val="000000"/>
                </a:solidFill>
                <a:latin typeface="Calibri"/>
              </a:rPr>
              <a:t>Fermilab Long Term Radioactive Storage Task Force,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30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DSC_02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8" y="402049"/>
            <a:ext cx="9595247" cy="6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DSC_02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2" y="408926"/>
            <a:ext cx="9826011" cy="65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3" name="Picture 2" descr="DSC023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395185"/>
            <a:ext cx="92583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3" name="Picture 2" descr="P6160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" y="366142"/>
            <a:ext cx="9109676" cy="683225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22405" y="1856142"/>
            <a:ext cx="6884894" cy="2842858"/>
          </a:xfrm>
          <a:solidFill>
            <a:schemeClr val="tx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Target Autopsy Goals</a:t>
            </a:r>
          </a:p>
          <a:p>
            <a:pPr lvl="1"/>
            <a:r>
              <a:rPr lang="en-US" sz="3400" dirty="0" smtClean="0"/>
              <a:t>Extremely Gentle Dismantling</a:t>
            </a:r>
          </a:p>
          <a:p>
            <a:pPr lvl="1"/>
            <a:r>
              <a:rPr lang="en-US" sz="3400" dirty="0" smtClean="0"/>
              <a:t>Minimize forces on the </a:t>
            </a:r>
            <a:r>
              <a:rPr lang="en-US" sz="3400" i="1" dirty="0" smtClean="0"/>
              <a:t>patient</a:t>
            </a:r>
          </a:p>
          <a:p>
            <a:pPr lvl="1"/>
            <a:r>
              <a:rPr lang="en-US" sz="3400" dirty="0" smtClean="0"/>
              <a:t>Extract fins without damaging</a:t>
            </a:r>
          </a:p>
          <a:p>
            <a:pPr lvl="1"/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37589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7" name="Picture 6" descr="P6160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93699"/>
            <a:ext cx="10752668" cy="806450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25606" y="1580776"/>
            <a:ext cx="7138894" cy="3735892"/>
          </a:xfrm>
          <a:solidFill>
            <a:schemeClr val="tx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NT-03 Autopsy Lessons Learned</a:t>
            </a:r>
          </a:p>
          <a:p>
            <a:pPr lvl="1"/>
            <a:r>
              <a:rPr lang="en-US" sz="3200" dirty="0" smtClean="0"/>
              <a:t>Gained experience in Hot Cell</a:t>
            </a:r>
          </a:p>
          <a:p>
            <a:pPr lvl="2"/>
            <a:r>
              <a:rPr lang="en-US" sz="3000" dirty="0" smtClean="0"/>
              <a:t>with telemanipulators</a:t>
            </a:r>
          </a:p>
          <a:p>
            <a:pPr lvl="2"/>
            <a:r>
              <a:rPr lang="en-US" sz="3000" dirty="0" smtClean="0"/>
              <a:t>with cutting methods</a:t>
            </a:r>
          </a:p>
          <a:p>
            <a:pPr lvl="2"/>
            <a:r>
              <a:rPr lang="en-US" sz="3000" dirty="0" smtClean="0"/>
              <a:t>contamination control</a:t>
            </a:r>
          </a:p>
          <a:p>
            <a:pPr lvl="1"/>
            <a:r>
              <a:rPr lang="en-US" sz="3200" dirty="0" smtClean="0"/>
              <a:t>Target Autopsies are </a:t>
            </a:r>
            <a:r>
              <a:rPr lang="en-US" sz="3200" i="1" u="sng" dirty="0" smtClean="0"/>
              <a:t>very</a:t>
            </a:r>
            <a:r>
              <a:rPr lang="en-US" sz="3200" dirty="0" smtClean="0"/>
              <a:t> difficult</a:t>
            </a:r>
          </a:p>
        </p:txBody>
      </p:sp>
    </p:spTree>
    <p:extLst>
      <p:ext uri="{BB962C8B-B14F-4D97-AF65-F5344CB8AC3E}">
        <p14:creationId xmlns:p14="http://schemas.microsoft.com/office/powerpoint/2010/main" val="354313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7" name="Picture 6" descr="P6160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93699"/>
            <a:ext cx="10752668" cy="806450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7300" y="1602142"/>
            <a:ext cx="6921500" cy="3735892"/>
          </a:xfrm>
          <a:solidFill>
            <a:schemeClr val="tx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C0 Hot Cell Future Use</a:t>
            </a:r>
          </a:p>
          <a:p>
            <a:pPr lvl="1"/>
            <a:r>
              <a:rPr lang="en-US" sz="3400" dirty="0" smtClean="0"/>
              <a:t>Continue Target Autopsy R&amp;D</a:t>
            </a:r>
          </a:p>
          <a:p>
            <a:pPr lvl="1"/>
            <a:r>
              <a:rPr lang="en-US" sz="2800" dirty="0" smtClean="0"/>
              <a:t>Autopsy NT-02 &amp; NT-07</a:t>
            </a:r>
          </a:p>
          <a:p>
            <a:pPr lvl="1"/>
            <a:r>
              <a:rPr lang="en-US" sz="2800" dirty="0" smtClean="0"/>
              <a:t>Component Repair</a:t>
            </a:r>
            <a:endParaRPr lang="en-US" sz="2800" dirty="0"/>
          </a:p>
          <a:p>
            <a:pPr lvl="1"/>
            <a:r>
              <a:rPr lang="en-US" sz="2800" dirty="0" smtClean="0"/>
              <a:t>Disposal Prep</a:t>
            </a:r>
          </a:p>
          <a:p>
            <a:pPr lvl="2"/>
            <a:r>
              <a:rPr lang="en-US" sz="2600" dirty="0" smtClean="0"/>
              <a:t>Disassembly</a:t>
            </a:r>
          </a:p>
          <a:p>
            <a:pPr lvl="2"/>
            <a:r>
              <a:rPr lang="en-US" sz="2600" dirty="0" smtClean="0"/>
              <a:t>Volume Reduction</a:t>
            </a:r>
          </a:p>
        </p:txBody>
      </p:sp>
    </p:spTree>
    <p:extLst>
      <p:ext uri="{BB962C8B-B14F-4D97-AF65-F5344CB8AC3E}">
        <p14:creationId xmlns:p14="http://schemas.microsoft.com/office/powerpoint/2010/main" val="301857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3" name="Picture 2" descr="IMG_38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7281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IMG_41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728101" cy="6477000"/>
          </a:xfrm>
          <a:prstGeom prst="rect">
            <a:avLst/>
          </a:prstGeom>
        </p:spPr>
      </p:pic>
      <p:pic>
        <p:nvPicPr>
          <p:cNvPr id="14" name="Picture 13" descr="remote remove target modul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" y="415813"/>
            <a:ext cx="9043772" cy="67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3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4324" y="338667"/>
            <a:ext cx="9061056" cy="1422898"/>
          </a:xfrm>
        </p:spPr>
        <p:txBody>
          <a:bodyPr/>
          <a:lstStyle/>
          <a:p>
            <a:r>
              <a:rPr lang="en-US" sz="4400" dirty="0" smtClean="0"/>
              <a:t>HAZMAT Robots</a:t>
            </a:r>
            <a:endParaRPr lang="en-US" sz="4400" dirty="0"/>
          </a:p>
        </p:txBody>
      </p:sp>
      <p:pic>
        <p:nvPicPr>
          <p:cNvPr id="18" name="Picture 17" descr="Main-Image-3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761565"/>
            <a:ext cx="5587805" cy="5058334"/>
          </a:xfrm>
          <a:prstGeom prst="rect">
            <a:avLst/>
          </a:prstGeom>
        </p:spPr>
      </p:pic>
      <p:pic>
        <p:nvPicPr>
          <p:cNvPr id="19" name="Picture 18" descr="Main-Image-5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40" y="0"/>
            <a:ext cx="5246976" cy="474980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63468" y="1663700"/>
            <a:ext cx="5813632" cy="3454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Radiation </a:t>
            </a:r>
            <a:r>
              <a:rPr lang="en-US" sz="2800" dirty="0"/>
              <a:t>Environment Uses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Non-fixed camera </a:t>
            </a:r>
            <a:r>
              <a:rPr lang="en-US" sz="2400" dirty="0" smtClean="0"/>
              <a:t>angles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Non</a:t>
            </a:r>
            <a:r>
              <a:rPr lang="en-US" sz="2600" dirty="0"/>
              <a:t>-fixed </a:t>
            </a:r>
            <a:r>
              <a:rPr lang="en-US" sz="2600" dirty="0" err="1"/>
              <a:t>telemanipulator</a:t>
            </a:r>
            <a:r>
              <a:rPr lang="en-US" sz="2600" dirty="0"/>
              <a:t> </a:t>
            </a:r>
            <a:r>
              <a:rPr lang="en-US" sz="2600" dirty="0" smtClean="0"/>
              <a:t>origin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sz="2400" dirty="0"/>
              <a:t>Remote radiation </a:t>
            </a:r>
            <a:r>
              <a:rPr lang="en-US" sz="2400" dirty="0" smtClean="0"/>
              <a:t>measurements</a:t>
            </a:r>
          </a:p>
          <a:p>
            <a:pPr lvl="2">
              <a:lnSpc>
                <a:spcPct val="120000"/>
              </a:lnSpc>
            </a:pPr>
            <a:r>
              <a:rPr lang="en-US" dirty="0" err="1" smtClean="0"/>
              <a:t>CBRNe</a:t>
            </a:r>
            <a:r>
              <a:rPr lang="en-US" dirty="0" smtClean="0"/>
              <a:t> configuration</a:t>
            </a:r>
            <a:endParaRPr lang="en-US" dirty="0"/>
          </a:p>
        </p:txBody>
      </p:sp>
      <p:pic>
        <p:nvPicPr>
          <p:cNvPr id="10" name="Picture 9" descr="LegoSui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59" y="3996766"/>
            <a:ext cx="4677741" cy="28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9" name="Picture 8" descr="C0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437" y="366142"/>
            <a:ext cx="10270723" cy="653005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78323" y="2458720"/>
            <a:ext cx="6076957" cy="1899920"/>
          </a:xfrm>
          <a:solidFill>
            <a:schemeClr val="tx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500" dirty="0" smtClean="0"/>
              <a:t>C0 Remote Handling Facility</a:t>
            </a:r>
          </a:p>
          <a:p>
            <a:pPr lvl="2"/>
            <a:endParaRPr lang="en-US" sz="2400" dirty="0"/>
          </a:p>
          <a:p>
            <a:r>
              <a:rPr lang="en-US" sz="2800" dirty="0" smtClean="0"/>
              <a:t>… is not for Long Term Storage.</a:t>
            </a:r>
          </a:p>
        </p:txBody>
      </p:sp>
    </p:spTree>
    <p:extLst>
      <p:ext uri="{BB962C8B-B14F-4D97-AF65-F5344CB8AC3E}">
        <p14:creationId xmlns:p14="http://schemas.microsoft.com/office/powerpoint/2010/main" val="37124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76107"/>
            <a:ext cx="7581901" cy="971973"/>
          </a:xfrm>
        </p:spPr>
        <p:txBody>
          <a:bodyPr/>
          <a:lstStyle/>
          <a:p>
            <a:r>
              <a:rPr lang="en-US" dirty="0" smtClean="0"/>
              <a:t>Component Lifecycle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320800"/>
            <a:ext cx="7581901" cy="397510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Target Hall</a:t>
            </a:r>
          </a:p>
          <a:p>
            <a:pPr lvl="1"/>
            <a:r>
              <a:rPr lang="en-US" sz="3400" dirty="0" smtClean="0"/>
              <a:t>Operation -&gt; Failure</a:t>
            </a:r>
          </a:p>
          <a:p>
            <a:pPr lvl="1"/>
            <a:r>
              <a:rPr lang="en-US" sz="3400" dirty="0" smtClean="0"/>
              <a:t>TH Morgue</a:t>
            </a:r>
          </a:p>
          <a:p>
            <a:r>
              <a:rPr lang="en-US" sz="4000" dirty="0" smtClean="0"/>
              <a:t>C0 Remote Handling Facility</a:t>
            </a:r>
          </a:p>
          <a:p>
            <a:pPr lvl="1"/>
            <a:r>
              <a:rPr lang="en-US" sz="3400" dirty="0" smtClean="0"/>
              <a:t>Autopsy</a:t>
            </a:r>
          </a:p>
          <a:p>
            <a:pPr lvl="1"/>
            <a:r>
              <a:rPr lang="en-US" sz="3400" dirty="0" smtClean="0"/>
              <a:t>Repair</a:t>
            </a:r>
          </a:p>
          <a:p>
            <a:r>
              <a:rPr lang="en-US" sz="4500" dirty="0" smtClean="0"/>
              <a:t>C0 Long Term Component Storage</a:t>
            </a:r>
          </a:p>
          <a:p>
            <a:pPr lvl="1"/>
            <a:r>
              <a:rPr lang="en-US" sz="3400" dirty="0" smtClean="0"/>
              <a:t>… stored for a long time</a:t>
            </a:r>
          </a:p>
          <a:p>
            <a:r>
              <a:rPr lang="en-US" sz="4500" dirty="0" smtClean="0"/>
              <a:t>Offsite Disposal Facility</a:t>
            </a:r>
            <a:endParaRPr lang="en-US" sz="4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2206" y="5451288"/>
            <a:ext cx="8083551" cy="90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Similar progression for all Fermilab target halls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605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324" y="338667"/>
            <a:ext cx="9061056" cy="1422898"/>
          </a:xfrm>
        </p:spPr>
        <p:txBody>
          <a:bodyPr/>
          <a:lstStyle/>
          <a:p>
            <a:r>
              <a:rPr lang="en-US" sz="4400" dirty="0" smtClean="0"/>
              <a:t>C0 Long-Term Component Storage</a:t>
            </a:r>
            <a:endParaRPr lang="en-US" sz="44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9462" y="1761565"/>
            <a:ext cx="7581901" cy="4474135"/>
          </a:xfrm>
        </p:spPr>
        <p:txBody>
          <a:bodyPr>
            <a:normAutofit/>
          </a:bodyPr>
          <a:lstStyle/>
          <a:p>
            <a:pPr marL="403225" lvl="1">
              <a:spcBef>
                <a:spcPts val="2000"/>
              </a:spcBef>
            </a:pPr>
            <a:r>
              <a:rPr lang="en-US" sz="3600" dirty="0"/>
              <a:t>Adjacent to C0 RHF (15’ away</a:t>
            </a:r>
            <a:r>
              <a:rPr lang="en-US" sz="3600" dirty="0" smtClean="0"/>
              <a:t>)</a:t>
            </a:r>
            <a:endParaRPr lang="en-US" sz="3400" dirty="0"/>
          </a:p>
          <a:p>
            <a:pPr marL="403225" lvl="1">
              <a:spcBef>
                <a:spcPts val="2000"/>
              </a:spcBef>
            </a:pPr>
            <a:r>
              <a:rPr lang="en-US" sz="3600" dirty="0" smtClean="0"/>
              <a:t>Radioactive Component Storage</a:t>
            </a:r>
          </a:p>
          <a:p>
            <a:pPr marL="403225" lvl="1">
              <a:spcBef>
                <a:spcPts val="2000"/>
              </a:spcBef>
            </a:pPr>
            <a:r>
              <a:rPr lang="en-US" sz="3600" dirty="0" smtClean="0"/>
              <a:t>Long </a:t>
            </a:r>
            <a:r>
              <a:rPr lang="en-US" sz="3600" dirty="0"/>
              <a:t>Term: 5-15 </a:t>
            </a:r>
            <a:r>
              <a:rPr lang="en-US" sz="3600" dirty="0" smtClean="0"/>
              <a:t>years</a:t>
            </a:r>
          </a:p>
          <a:p>
            <a:pPr marL="403225" lvl="1">
              <a:spcBef>
                <a:spcPts val="2000"/>
              </a:spcBef>
            </a:pPr>
            <a:r>
              <a:rPr lang="en-US" sz="3600" dirty="0" smtClean="0"/>
              <a:t>Stored for disposal, not future use</a:t>
            </a:r>
          </a:p>
          <a:p>
            <a:pPr marL="739775" lvl="2">
              <a:spcBef>
                <a:spcPts val="2000"/>
              </a:spcBef>
            </a:pPr>
            <a:r>
              <a:rPr lang="en-US" sz="3400" dirty="0"/>
              <a:t>Un-useful: beyond repair/</a:t>
            </a:r>
            <a:r>
              <a:rPr lang="en-US" sz="3400" dirty="0" smtClean="0"/>
              <a:t>autopsy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3950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905933"/>
          </a:xfrm>
        </p:spPr>
        <p:txBody>
          <a:bodyPr/>
          <a:lstStyle/>
          <a:p>
            <a:r>
              <a:rPr lang="en-US" dirty="0" smtClean="0"/>
              <a:t>C0 Detector Hall</a:t>
            </a:r>
            <a:endParaRPr lang="en-US" dirty="0"/>
          </a:p>
        </p:txBody>
      </p:sp>
      <p:pic>
        <p:nvPicPr>
          <p:cNvPr id="14" name="Picture 13" descr="IMG_148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384"/>
            <a:ext cx="9143999" cy="580691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4900" y="1584486"/>
            <a:ext cx="7162800" cy="5136989"/>
          </a:xfrm>
          <a:solidFill>
            <a:srgbClr val="BFBFBF">
              <a:alpha val="50000"/>
            </a:srgbClr>
          </a:solidFill>
        </p:spPr>
        <p:txBody>
          <a:bodyPr>
            <a:noAutofit/>
          </a:bodyPr>
          <a:lstStyle/>
          <a:p>
            <a:pPr marL="403225" lvl="1">
              <a:lnSpc>
                <a:spcPct val="60000"/>
              </a:lnSpc>
              <a:spcBef>
                <a:spcPts val="2000"/>
              </a:spcBef>
            </a:pPr>
            <a:r>
              <a:rPr lang="en-US" sz="3600" dirty="0" smtClean="0"/>
              <a:t>Three year project</a:t>
            </a:r>
          </a:p>
          <a:p>
            <a:pPr marL="739775" lvl="2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Removal</a:t>
            </a:r>
          </a:p>
          <a:p>
            <a:pPr marL="1089025" lvl="3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13’ thick plug wall</a:t>
            </a:r>
          </a:p>
          <a:p>
            <a:pPr marL="1089025" lvl="3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Beam-line components</a:t>
            </a:r>
          </a:p>
          <a:p>
            <a:pPr marL="1089025" lvl="3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HVAC, sprinklers, LCW</a:t>
            </a:r>
          </a:p>
          <a:p>
            <a:pPr marL="1089025" lvl="3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Steel structures and stairs</a:t>
            </a:r>
          </a:p>
          <a:p>
            <a:pPr marL="739775" lvl="2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Fill in doors/openings with concrete</a:t>
            </a:r>
          </a:p>
          <a:p>
            <a:pPr marL="739775" lvl="2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Install a 20 Ton Crane</a:t>
            </a:r>
          </a:p>
          <a:p>
            <a:pPr marL="739775" lvl="2">
              <a:lnSpc>
                <a:spcPct val="60000"/>
              </a:lnSpc>
              <a:spcBef>
                <a:spcPts val="2000"/>
              </a:spcBef>
            </a:pPr>
            <a:r>
              <a:rPr lang="en-US" sz="2800" dirty="0" smtClean="0"/>
              <a:t>Add support structures</a:t>
            </a:r>
          </a:p>
          <a:p>
            <a:pPr marL="1089025" lvl="3">
              <a:lnSpc>
                <a:spcPct val="60000"/>
              </a:lnSpc>
              <a:spcBef>
                <a:spcPts val="2000"/>
              </a:spcBef>
            </a:pPr>
            <a:r>
              <a:rPr lang="en-US" sz="2400" dirty="0" smtClean="0"/>
              <a:t>Walls, lights, cameras, rails,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284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905933"/>
          </a:xfrm>
        </p:spPr>
        <p:txBody>
          <a:bodyPr/>
          <a:lstStyle/>
          <a:p>
            <a:r>
              <a:rPr lang="en-US" dirty="0" smtClean="0"/>
              <a:t>Cutting Wall</a:t>
            </a:r>
            <a:endParaRPr lang="en-US" dirty="0"/>
          </a:p>
        </p:txBody>
      </p:sp>
      <p:pic>
        <p:nvPicPr>
          <p:cNvPr id="14" name="Picture 1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70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905933"/>
          </a:xfrm>
        </p:spPr>
        <p:txBody>
          <a:bodyPr/>
          <a:lstStyle/>
          <a:p>
            <a:r>
              <a:rPr lang="en-US" dirty="0" smtClean="0"/>
              <a:t>Cutting Wall</a:t>
            </a:r>
            <a:endParaRPr lang="en-US" dirty="0"/>
          </a:p>
        </p:txBody>
      </p:sp>
      <p:pic>
        <p:nvPicPr>
          <p:cNvPr id="2" name="Picture 1" descr="20140924_081058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3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775200" y="412372"/>
            <a:ext cx="4368800" cy="6445628"/>
          </a:xfrm>
          <a:noFill/>
        </p:spPr>
        <p:txBody>
          <a:bodyPr>
            <a:normAutofit/>
          </a:bodyPr>
          <a:lstStyle/>
          <a:p>
            <a:pPr marL="403225" lvl="1" indent="0">
              <a:buNone/>
            </a:pPr>
            <a:r>
              <a:rPr lang="en-US" sz="3200" dirty="0" smtClean="0"/>
              <a:t>	</a:t>
            </a:r>
            <a:r>
              <a:rPr lang="en-US" sz="3200" dirty="0"/>
              <a:t>	</a:t>
            </a:r>
            <a:endParaRPr lang="en-US" sz="3200" dirty="0" smtClean="0"/>
          </a:p>
          <a:p>
            <a:pPr marL="403225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Fun Facts:</a:t>
            </a:r>
          </a:p>
          <a:p>
            <a:pPr marL="403225" lvl="1" indent="0">
              <a:buNone/>
            </a:pPr>
            <a:endParaRPr lang="en-US" sz="3200" dirty="0" smtClean="0"/>
          </a:p>
          <a:p>
            <a:pPr lvl="1">
              <a:buFontTx/>
              <a:buChar char="-"/>
            </a:pPr>
            <a:r>
              <a:rPr lang="en-US" sz="3200" dirty="0" smtClean="0"/>
              <a:t>speed = 1 rev / s</a:t>
            </a:r>
            <a:endParaRPr lang="en-US" sz="3200" dirty="0"/>
          </a:p>
          <a:p>
            <a:pPr marL="403225" lvl="1" indent="0">
              <a:buNone/>
            </a:pPr>
            <a:endParaRPr lang="en-US" sz="3200" dirty="0" smtClean="0"/>
          </a:p>
          <a:p>
            <a:pPr lvl="1">
              <a:buFontTx/>
              <a:buChar char="-"/>
            </a:pPr>
            <a:r>
              <a:rPr lang="en-US" sz="3200" dirty="0" smtClean="0"/>
              <a:t>4 horizontal cuts</a:t>
            </a:r>
          </a:p>
          <a:p>
            <a:pPr lvl="1">
              <a:buFontTx/>
              <a:buChar char="-"/>
            </a:pPr>
            <a:r>
              <a:rPr lang="en-US" sz="3200" dirty="0" smtClean="0"/>
              <a:t>5 vertical cuts</a:t>
            </a:r>
          </a:p>
          <a:p>
            <a:pPr lvl="1">
              <a:buFontTx/>
              <a:buChar char="-"/>
            </a:pPr>
            <a:r>
              <a:rPr lang="en-US" sz="3200" dirty="0" smtClean="0"/>
              <a:t>36 pieces + base</a:t>
            </a:r>
          </a:p>
        </p:txBody>
      </p:sp>
      <p:pic>
        <p:nvPicPr>
          <p:cNvPr id="3" name="Picture 2" descr="IMG_1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324" y="338667"/>
            <a:ext cx="9061056" cy="1007533"/>
          </a:xfrm>
        </p:spPr>
        <p:txBody>
          <a:bodyPr/>
          <a:lstStyle/>
          <a:p>
            <a:r>
              <a:rPr lang="en-US" sz="4400" dirty="0" smtClean="0"/>
              <a:t>C0 Long-Term Component Storage</a:t>
            </a:r>
            <a:endParaRPr lang="en-US" sz="4400" dirty="0"/>
          </a:p>
        </p:txBody>
      </p:sp>
      <p:pic>
        <p:nvPicPr>
          <p:cNvPr id="2" name="Picture 1" descr="image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5790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2700" y="2451100"/>
            <a:ext cx="2072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Operations Control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Crane Maintenance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634" y="4767580"/>
            <a:ext cx="282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Store 24 horn-sized objects</a:t>
            </a:r>
          </a:p>
        </p:txBody>
      </p:sp>
    </p:spTree>
    <p:extLst>
      <p:ext uri="{BB962C8B-B14F-4D97-AF65-F5344CB8AC3E}">
        <p14:creationId xmlns:p14="http://schemas.microsoft.com/office/powerpoint/2010/main" val="224397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image0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388423"/>
            <a:ext cx="9969500" cy="65055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100" y="1384300"/>
            <a:ext cx="226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C0 RHF: 30 Ton Crane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5412" y="492087"/>
            <a:ext cx="232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C0 LTCS: 20 Ton Crane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3473072"/>
            <a:ext cx="7813040" cy="3481892"/>
          </a:xfrm>
          <a:solidFill>
            <a:schemeClr val="tx2">
              <a:lumMod val="75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C0 Long-Term Component </a:t>
            </a:r>
            <a:r>
              <a:rPr lang="en-US" sz="4000" dirty="0" smtClean="0"/>
              <a:t>Storage</a:t>
            </a:r>
          </a:p>
          <a:p>
            <a:pPr lvl="1"/>
            <a:r>
              <a:rPr lang="en-US" sz="3200" dirty="0" smtClean="0"/>
              <a:t>Operational by FY17</a:t>
            </a:r>
          </a:p>
          <a:p>
            <a:pPr lvl="1"/>
            <a:r>
              <a:rPr lang="en-US" sz="3200" dirty="0"/>
              <a:t>Components are minimally shielded</a:t>
            </a:r>
          </a:p>
          <a:p>
            <a:pPr lvl="2"/>
            <a:r>
              <a:rPr lang="en-US" sz="2800" dirty="0"/>
              <a:t>Thin contamination container </a:t>
            </a:r>
            <a:r>
              <a:rPr lang="en-US" sz="2800" i="1" dirty="0" smtClean="0"/>
              <a:t>package</a:t>
            </a:r>
          </a:p>
          <a:p>
            <a:pPr lvl="2"/>
            <a:endParaRPr lang="en-US" sz="2800" i="1" dirty="0" smtClean="0"/>
          </a:p>
          <a:p>
            <a:pPr lvl="1"/>
            <a:r>
              <a:rPr lang="en-US" sz="3200" dirty="0" smtClean="0"/>
              <a:t>Store for a long, long time… until…</a:t>
            </a:r>
          </a:p>
        </p:txBody>
      </p:sp>
    </p:spTree>
    <p:extLst>
      <p:ext uri="{BB962C8B-B14F-4D97-AF65-F5344CB8AC3E}">
        <p14:creationId xmlns:p14="http://schemas.microsoft.com/office/powerpoint/2010/main" val="39761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/>
          <a:p>
            <a:r>
              <a:rPr lang="en-US" dirty="0" smtClean="0"/>
              <a:t>… the grave</a:t>
            </a:r>
            <a:endParaRPr lang="en-US" dirty="0"/>
          </a:p>
        </p:txBody>
      </p:sp>
      <p:pic>
        <p:nvPicPr>
          <p:cNvPr id="2" name="Picture 1" descr="WCS-Landfi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2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us06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142"/>
            <a:ext cx="11925394" cy="648041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50720" y="1891267"/>
            <a:ext cx="657040" cy="10804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802657" y="3710517"/>
            <a:ext cx="1010538" cy="250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541796" y="4794196"/>
            <a:ext cx="655036" cy="1756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96832" y="4364460"/>
            <a:ext cx="159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Waste Control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Specialists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3876" y="3960707"/>
            <a:ext cx="1809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Nevada National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Security Site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745" y="1533901"/>
            <a:ext cx="186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Energy Solutions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8" idx="3"/>
          </p:cNvCxnSpPr>
          <p:nvPr/>
        </p:nvCxnSpPr>
        <p:spPr>
          <a:xfrm flipV="1">
            <a:off x="6651812" y="2692399"/>
            <a:ext cx="722489" cy="183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96227" y="2690889"/>
            <a:ext cx="105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Fermilab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906843" y="369669"/>
            <a:ext cx="6230895" cy="3480972"/>
          </a:xfrm>
          <a:solidFill>
            <a:srgbClr val="88A599">
              <a:alpha val="79000"/>
            </a:srgbClr>
          </a:solidFill>
        </p:spPr>
        <p:txBody>
          <a:bodyPr>
            <a:noAutofit/>
          </a:bodyPr>
          <a:lstStyle/>
          <a:p>
            <a:r>
              <a:rPr lang="en-US" dirty="0" smtClean="0"/>
              <a:t>Private facilities</a:t>
            </a:r>
          </a:p>
          <a:p>
            <a:pPr lvl="1"/>
            <a:r>
              <a:rPr lang="en-US" sz="2000" dirty="0" smtClean="0"/>
              <a:t>Energy Solutions</a:t>
            </a:r>
          </a:p>
          <a:p>
            <a:pPr lvl="1"/>
            <a:r>
              <a:rPr lang="en-US" sz="2000" dirty="0" smtClean="0"/>
              <a:t>Waste Control Specialists</a:t>
            </a:r>
          </a:p>
          <a:p>
            <a:r>
              <a:rPr lang="en-US" dirty="0" smtClean="0"/>
              <a:t>Nevada </a:t>
            </a:r>
            <a:r>
              <a:rPr lang="en-US" dirty="0"/>
              <a:t>National Security Site</a:t>
            </a:r>
          </a:p>
          <a:p>
            <a:pPr lvl="1"/>
            <a:r>
              <a:rPr lang="en-US" sz="2000" dirty="0" smtClean="0"/>
              <a:t>Government facility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nder National Nuclear Security Administration</a:t>
            </a:r>
          </a:p>
          <a:p>
            <a:pPr lvl="1"/>
            <a:r>
              <a:rPr lang="en-US" sz="2000" dirty="0" smtClean="0"/>
              <a:t>Affiliated with DOE</a:t>
            </a:r>
            <a:endParaRPr lang="en-US" sz="2000" dirty="0"/>
          </a:p>
          <a:p>
            <a:pPr lvl="1"/>
            <a:r>
              <a:rPr lang="en-US" sz="2000" dirty="0" smtClean="0"/>
              <a:t>Fermilab disposes for FREE</a:t>
            </a:r>
          </a:p>
        </p:txBody>
      </p:sp>
    </p:spTree>
    <p:extLst>
      <p:ext uri="{BB962C8B-B14F-4D97-AF65-F5344CB8AC3E}">
        <p14:creationId xmlns:p14="http://schemas.microsoft.com/office/powerpoint/2010/main" val="43564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2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 descr="20-intermod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" y="397887"/>
            <a:ext cx="9108694" cy="6434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7946" y="3525520"/>
            <a:ext cx="51116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000" dirty="0" smtClean="0"/>
              <a:t>Intermodal Shipping Container</a:t>
            </a:r>
          </a:p>
          <a:p>
            <a:pPr lvl="1" indent="-457200">
              <a:buFont typeface="Arial"/>
              <a:buChar char="•"/>
            </a:pPr>
            <a:r>
              <a:rPr lang="en-US" sz="3000" dirty="0" smtClean="0"/>
              <a:t>DOT 7A Type A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3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Highly radioactive components</a:t>
            </a:r>
          </a:p>
          <a:p>
            <a:pPr lvl="1"/>
            <a:r>
              <a:rPr lang="en-US" dirty="0" smtClean="0"/>
              <a:t>1 Rem = 10 </a:t>
            </a:r>
            <a:r>
              <a:rPr lang="en-US" dirty="0" err="1" smtClean="0"/>
              <a:t>milli</a:t>
            </a:r>
            <a:r>
              <a:rPr lang="en-US" dirty="0" smtClean="0"/>
              <a:t>-Sievert</a:t>
            </a:r>
          </a:p>
          <a:p>
            <a:r>
              <a:rPr lang="en-US" dirty="0" smtClean="0"/>
              <a:t>All operations done ---</a:t>
            </a:r>
            <a:r>
              <a:rPr lang="en-US" i="1" dirty="0" smtClean="0"/>
              <a:t>remotely</a:t>
            </a:r>
            <a:r>
              <a:rPr lang="en-US" dirty="0" smtClean="0"/>
              <a:t>---</a:t>
            </a:r>
          </a:p>
          <a:p>
            <a:pPr lvl="1"/>
            <a:r>
              <a:rPr lang="en-US" dirty="0" smtClean="0"/>
              <a:t>Shielding &amp; distance, limited time</a:t>
            </a:r>
          </a:p>
          <a:p>
            <a:r>
              <a:rPr lang="en-US" dirty="0" smtClean="0"/>
              <a:t>Viewing through cameras</a:t>
            </a:r>
          </a:p>
          <a:p>
            <a:pPr lvl="1"/>
            <a:r>
              <a:rPr lang="en-US" dirty="0" smtClean="0"/>
              <a:t>Shielding &amp; distance, limited time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Lots of cameras…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072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249" y="366142"/>
            <a:ext cx="10745145" cy="64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1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8837" y="332392"/>
            <a:ext cx="6281738" cy="1422898"/>
          </a:xfrm>
        </p:spPr>
        <p:txBody>
          <a:bodyPr/>
          <a:lstStyle/>
          <a:p>
            <a:r>
              <a:rPr lang="en-US" sz="4800" dirty="0" smtClean="0"/>
              <a:t>Shipping Constraints</a:t>
            </a:r>
            <a:endParaRPr lang="en-US" sz="4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3520" y="1895736"/>
            <a:ext cx="6313613" cy="4473762"/>
          </a:xfrm>
        </p:spPr>
        <p:txBody>
          <a:bodyPr>
            <a:normAutofit/>
          </a:bodyPr>
          <a:lstStyle/>
          <a:p>
            <a:r>
              <a:rPr lang="en-US" sz="2600" i="1" dirty="0" smtClean="0"/>
              <a:t>Heavy-tested </a:t>
            </a:r>
            <a:r>
              <a:rPr lang="en-US" sz="2600" dirty="0" smtClean="0"/>
              <a:t>intermodal capacity</a:t>
            </a:r>
          </a:p>
          <a:p>
            <a:pPr lvl="1"/>
            <a:r>
              <a:rPr lang="en-US" dirty="0" smtClean="0"/>
              <a:t>67,000 </a:t>
            </a:r>
            <a:r>
              <a:rPr lang="en-US" dirty="0" err="1" smtClean="0"/>
              <a:t>lb</a:t>
            </a:r>
            <a:endParaRPr lang="en-US" dirty="0" smtClean="0"/>
          </a:p>
          <a:p>
            <a:pPr lvl="1"/>
            <a:r>
              <a:rPr lang="en-US" dirty="0" smtClean="0"/>
              <a:t>Allows 3” of shielding for a horn size object</a:t>
            </a:r>
          </a:p>
          <a:p>
            <a:pPr lvl="1"/>
            <a:r>
              <a:rPr lang="en-US" dirty="0"/>
              <a:t>Over-load permits </a:t>
            </a:r>
            <a:r>
              <a:rPr lang="en-US" dirty="0" smtClean="0"/>
              <a:t>required</a:t>
            </a:r>
          </a:p>
          <a:p>
            <a:r>
              <a:rPr lang="en-US" dirty="0"/>
              <a:t>200 </a:t>
            </a:r>
            <a:r>
              <a:rPr lang="en-US" dirty="0" err="1"/>
              <a:t>mR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@ </a:t>
            </a:r>
            <a:r>
              <a:rPr lang="en-US" dirty="0" err="1"/>
              <a:t>ft</a:t>
            </a:r>
            <a:r>
              <a:rPr lang="en-US" dirty="0"/>
              <a:t> anywhere around the </a:t>
            </a:r>
            <a:r>
              <a:rPr lang="en-US" dirty="0" smtClean="0"/>
              <a:t>truck</a:t>
            </a:r>
          </a:p>
          <a:p>
            <a:pPr lvl="1"/>
            <a:r>
              <a:rPr lang="en-US" dirty="0"/>
              <a:t>3” attenuates by 27x</a:t>
            </a:r>
          </a:p>
          <a:p>
            <a:pPr lvl="1"/>
            <a:r>
              <a:rPr lang="en-US" dirty="0"/>
              <a:t>Distance attenuates another </a:t>
            </a:r>
            <a:r>
              <a:rPr lang="en-US" dirty="0" smtClean="0"/>
              <a:t>1.5x</a:t>
            </a:r>
          </a:p>
          <a:p>
            <a:r>
              <a:rPr lang="en-US" sz="2800" u="sng" dirty="0" smtClean="0"/>
              <a:t>Maximum</a:t>
            </a:r>
            <a:r>
              <a:rPr lang="en-US" sz="2800" dirty="0" smtClean="0"/>
              <a:t> horn </a:t>
            </a:r>
            <a:r>
              <a:rPr lang="en-US" sz="2800" i="1" dirty="0" smtClean="0"/>
              <a:t>shipping</a:t>
            </a:r>
            <a:r>
              <a:rPr lang="en-US" sz="2800" dirty="0" smtClean="0"/>
              <a:t> dose rate</a:t>
            </a:r>
          </a:p>
          <a:p>
            <a:pPr lvl="1"/>
            <a:r>
              <a:rPr lang="en-US" sz="2400" dirty="0" smtClean="0"/>
              <a:t>~8 R/</a:t>
            </a:r>
            <a:r>
              <a:rPr lang="en-US" sz="2400" dirty="0" err="1" smtClean="0"/>
              <a:t>hr</a:t>
            </a:r>
            <a:r>
              <a:rPr lang="en-US" sz="2400" dirty="0" smtClean="0"/>
              <a:t> @ 1 </a:t>
            </a:r>
            <a:r>
              <a:rPr lang="en-US" sz="2400" dirty="0" err="1" smtClean="0"/>
              <a:t>ft</a:t>
            </a:r>
            <a:endParaRPr lang="en-US" sz="2400" dirty="0" smtClean="0"/>
          </a:p>
          <a:p>
            <a:endParaRPr lang="en-US" sz="2600" dirty="0" smtClean="0"/>
          </a:p>
        </p:txBody>
      </p:sp>
      <p:pic>
        <p:nvPicPr>
          <p:cNvPr id="15" name="Picture 14" descr="image0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3" y="366142"/>
            <a:ext cx="2606867" cy="6491858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7223760" y="1564640"/>
            <a:ext cx="123952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63280" y="1564640"/>
            <a:ext cx="0" cy="404368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223760" y="5608320"/>
            <a:ext cx="123952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23760" y="1564640"/>
            <a:ext cx="0" cy="404368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00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8837" y="446692"/>
            <a:ext cx="6281738" cy="1079848"/>
          </a:xfrm>
        </p:spPr>
        <p:txBody>
          <a:bodyPr/>
          <a:lstStyle/>
          <a:p>
            <a:r>
              <a:rPr lang="en-US" sz="4800" dirty="0" smtClean="0"/>
              <a:t>Nested Containers</a:t>
            </a:r>
            <a:endParaRPr lang="en-US" sz="4800" dirty="0"/>
          </a:p>
        </p:txBody>
      </p:sp>
      <p:pic>
        <p:nvPicPr>
          <p:cNvPr id="15" name="Picture 14" descr="image0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3" y="366142"/>
            <a:ext cx="2606867" cy="6491858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54107" y="1554480"/>
            <a:ext cx="5914614" cy="46228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/>
              <a:t>Inner Containment </a:t>
            </a:r>
            <a:r>
              <a:rPr lang="en-US" sz="28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Package</a:t>
            </a:r>
          </a:p>
          <a:p>
            <a:pPr lvl="1"/>
            <a:r>
              <a:rPr lang="en-US" sz="2000" dirty="0" smtClean="0"/>
              <a:t>IP-1: Thin sheet metal, no shielding.</a:t>
            </a:r>
          </a:p>
          <a:p>
            <a:pPr lvl="1"/>
            <a:r>
              <a:rPr lang="en-US" sz="2000" dirty="0" smtClean="0"/>
              <a:t>Stored long-term at C0 LTCS</a:t>
            </a:r>
          </a:p>
          <a:p>
            <a:pPr lvl="1"/>
            <a:r>
              <a:rPr lang="en-US" sz="2000" dirty="0" smtClean="0"/>
              <a:t>Gets disposed of at burial site</a:t>
            </a:r>
            <a:endParaRPr lang="en-US" sz="1800" dirty="0"/>
          </a:p>
          <a:p>
            <a:r>
              <a:rPr lang="en-US" sz="2800" dirty="0" smtClean="0"/>
              <a:t>3” Removable 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</a:rPr>
              <a:t>Cask</a:t>
            </a:r>
          </a:p>
          <a:p>
            <a:pPr lvl="1"/>
            <a:r>
              <a:rPr lang="en-US" sz="2000" dirty="0" smtClean="0"/>
              <a:t>Braced &amp; bolted down inside Intermodal</a:t>
            </a:r>
          </a:p>
          <a:p>
            <a:pPr lvl="1"/>
            <a:r>
              <a:rPr lang="en-US" sz="2000" dirty="0" smtClean="0"/>
              <a:t>Provides shielding</a:t>
            </a:r>
            <a:endParaRPr lang="en-US" sz="2000" dirty="0"/>
          </a:p>
          <a:p>
            <a:r>
              <a:rPr lang="en-US" sz="2800" dirty="0" smtClean="0"/>
              <a:t>Heavy-tested 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</a:rPr>
              <a:t>Intermodal</a:t>
            </a:r>
          </a:p>
          <a:p>
            <a:pPr lvl="1"/>
            <a:r>
              <a:rPr lang="en-US" sz="2000" dirty="0"/>
              <a:t>DOT 7A Type A (IP-3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Provides extra distance, little shielding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226300" y="1562100"/>
            <a:ext cx="123952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463280" y="1559560"/>
            <a:ext cx="0" cy="404368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223760" y="5603240"/>
            <a:ext cx="123952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226300" y="1562100"/>
            <a:ext cx="0" cy="404368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08061" y="1407160"/>
            <a:ext cx="10160" cy="4348480"/>
          </a:xfrm>
          <a:prstGeom prst="line">
            <a:avLst/>
          </a:prstGeom>
          <a:ln w="1270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073901" y="1407160"/>
            <a:ext cx="1534160" cy="0"/>
          </a:xfrm>
          <a:prstGeom prst="line">
            <a:avLst/>
          </a:prstGeom>
          <a:ln w="1270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73901" y="1407160"/>
            <a:ext cx="0" cy="4348480"/>
          </a:xfrm>
          <a:prstGeom prst="line">
            <a:avLst/>
          </a:prstGeom>
          <a:ln w="1270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073901" y="5755640"/>
            <a:ext cx="1534160" cy="0"/>
          </a:xfrm>
          <a:prstGeom prst="line">
            <a:avLst/>
          </a:prstGeom>
          <a:ln w="1270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51812" y="457582"/>
            <a:ext cx="2370268" cy="0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022080" y="457582"/>
            <a:ext cx="0" cy="6263893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651812" y="6721475"/>
            <a:ext cx="2370268" cy="0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651812" y="457582"/>
            <a:ext cx="0" cy="6263893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223760" y="1560830"/>
            <a:ext cx="1239520" cy="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463280" y="1554480"/>
            <a:ext cx="0" cy="404368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23760" y="5604510"/>
            <a:ext cx="1239520" cy="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223760" y="1554480"/>
            <a:ext cx="0" cy="404368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40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2600" y="338667"/>
            <a:ext cx="8166100" cy="1422898"/>
          </a:xfrm>
        </p:spPr>
        <p:txBody>
          <a:bodyPr/>
          <a:lstStyle/>
          <a:p>
            <a:r>
              <a:rPr lang="en-US" sz="5400" dirty="0" smtClean="0"/>
              <a:t>Disposal at NNSS</a:t>
            </a:r>
            <a:br>
              <a:rPr lang="en-US" sz="5400" dirty="0" smtClean="0"/>
            </a:br>
            <a:r>
              <a:rPr lang="en-US" sz="2000" dirty="0" smtClean="0"/>
              <a:t>(Long Term)</a:t>
            </a:r>
            <a:endParaRPr lang="en-US" sz="2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9462" y="1651001"/>
            <a:ext cx="7581901" cy="4705350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Up Front Investment</a:t>
            </a:r>
          </a:p>
          <a:p>
            <a:pPr lvl="1"/>
            <a:r>
              <a:rPr lang="en-US" dirty="0" smtClean="0"/>
              <a:t>7A Intermodal Shipping Container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dirty="0" smtClean="0"/>
              <a:t>$35k</a:t>
            </a:r>
          </a:p>
          <a:p>
            <a:pPr lvl="1"/>
            <a:r>
              <a:rPr lang="en-US" dirty="0" smtClean="0"/>
              <a:t>3” Inner Cask					$60k</a:t>
            </a:r>
          </a:p>
          <a:p>
            <a:pPr lvl="1"/>
            <a:r>
              <a:rPr lang="en-US" dirty="0" smtClean="0"/>
              <a:t>Profile Development				$15k</a:t>
            </a:r>
          </a:p>
          <a:p>
            <a:pPr lvl="1"/>
            <a:r>
              <a:rPr lang="en-US" sz="2800" dirty="0" smtClean="0"/>
              <a:t>Total Investment				$110k</a:t>
            </a:r>
          </a:p>
          <a:p>
            <a:r>
              <a:rPr lang="en-US" sz="2600" dirty="0" smtClean="0"/>
              <a:t>Per shipment Costs</a:t>
            </a:r>
          </a:p>
          <a:p>
            <a:pPr lvl="1"/>
            <a:r>
              <a:rPr lang="en-US" dirty="0" smtClean="0"/>
              <a:t>Disposal Fee*					FREE</a:t>
            </a:r>
          </a:p>
          <a:p>
            <a:pPr lvl="1"/>
            <a:r>
              <a:rPr lang="en-US" dirty="0" smtClean="0"/>
              <a:t>Loading Certification, Administration, </a:t>
            </a:r>
            <a:r>
              <a:rPr lang="en-US" dirty="0" err="1" smtClean="0"/>
              <a:t>etc</a:t>
            </a:r>
            <a:r>
              <a:rPr lang="en-US" dirty="0" smtClean="0"/>
              <a:t>		$65k</a:t>
            </a:r>
          </a:p>
          <a:p>
            <a:pPr lvl="1"/>
            <a:r>
              <a:rPr lang="en-US" dirty="0" smtClean="0"/>
              <a:t>Disposable IP-1 Package				$20k</a:t>
            </a:r>
          </a:p>
          <a:p>
            <a:pPr lvl="1"/>
            <a:r>
              <a:rPr lang="en-US" dirty="0" smtClean="0"/>
              <a:t>Shipping 						$15k</a:t>
            </a:r>
            <a:endParaRPr lang="en-US" dirty="0"/>
          </a:p>
          <a:p>
            <a:pPr lvl="1"/>
            <a:r>
              <a:rPr lang="en-US" sz="2800" dirty="0" smtClean="0"/>
              <a:t>Total per shipment				$100k</a:t>
            </a:r>
          </a:p>
        </p:txBody>
      </p:sp>
    </p:spTree>
    <p:extLst>
      <p:ext uri="{BB962C8B-B14F-4D97-AF65-F5344CB8AC3E}">
        <p14:creationId xmlns:p14="http://schemas.microsoft.com/office/powerpoint/2010/main" val="312478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79462" y="338667"/>
            <a:ext cx="7581901" cy="1422898"/>
          </a:xfrm>
        </p:spPr>
        <p:txBody>
          <a:bodyPr/>
          <a:lstStyle/>
          <a:p>
            <a:r>
              <a:rPr lang="en-US" dirty="0" smtClean="0"/>
              <a:t>PH2-01 Disposal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9462" y="1748865"/>
            <a:ext cx="7581901" cy="4521199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Disposal Fee*				</a:t>
            </a:r>
            <a:r>
              <a:rPr lang="en-US" dirty="0" smtClean="0"/>
              <a:t>	FREE</a:t>
            </a:r>
            <a:endParaRPr lang="en-US" dirty="0"/>
          </a:p>
          <a:p>
            <a:pPr lvl="1"/>
            <a:r>
              <a:rPr lang="en-US" dirty="0" smtClean="0"/>
              <a:t>7A Intermodal Container Purchase		$35k</a:t>
            </a:r>
          </a:p>
          <a:p>
            <a:pPr lvl="1"/>
            <a:r>
              <a:rPr lang="en-US" dirty="0" smtClean="0"/>
              <a:t>Loading </a:t>
            </a:r>
            <a:r>
              <a:rPr lang="en-US" dirty="0"/>
              <a:t>Certification, Administration, </a:t>
            </a:r>
            <a:r>
              <a:rPr lang="en-US" dirty="0" err="1"/>
              <a:t>etc</a:t>
            </a:r>
            <a:r>
              <a:rPr lang="en-US" dirty="0"/>
              <a:t>	</a:t>
            </a:r>
            <a:r>
              <a:rPr lang="en-US" dirty="0" smtClean="0"/>
              <a:t>$80k</a:t>
            </a:r>
            <a:endParaRPr lang="en-US" dirty="0"/>
          </a:p>
          <a:p>
            <a:pPr lvl="1"/>
            <a:r>
              <a:rPr lang="en-US" dirty="0" smtClean="0"/>
              <a:t>IP-1 Package, 2” thick</a:t>
            </a:r>
            <a:r>
              <a:rPr lang="en-US" dirty="0"/>
              <a:t>				</a:t>
            </a:r>
            <a:r>
              <a:rPr lang="en-US" dirty="0" smtClean="0"/>
              <a:t>$40k</a:t>
            </a:r>
            <a:endParaRPr lang="en-US" dirty="0"/>
          </a:p>
          <a:p>
            <a:pPr lvl="1"/>
            <a:r>
              <a:rPr lang="en-US" dirty="0"/>
              <a:t>Shipping 					</a:t>
            </a:r>
            <a:r>
              <a:rPr lang="en-US" dirty="0" smtClean="0"/>
              <a:t>$15k</a:t>
            </a:r>
          </a:p>
          <a:p>
            <a:pPr lvl="5"/>
            <a:endParaRPr lang="en-US" dirty="0"/>
          </a:p>
          <a:p>
            <a:pPr lvl="1"/>
            <a:r>
              <a:rPr lang="en-US" sz="2800" dirty="0" smtClean="0"/>
              <a:t>Total			</a:t>
            </a:r>
            <a:r>
              <a:rPr lang="en-US" sz="2800" dirty="0"/>
              <a:t>			</a:t>
            </a:r>
            <a:r>
              <a:rPr lang="en-US" sz="2800" dirty="0" smtClean="0"/>
              <a:t>$170k</a:t>
            </a:r>
          </a:p>
          <a:p>
            <a:pPr lvl="2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Shipment like this				$120k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This needs to happen soon!</a:t>
            </a:r>
          </a:p>
          <a:p>
            <a:pPr lvl="2"/>
            <a:r>
              <a:rPr lang="en-US" sz="2600" dirty="0" smtClean="0"/>
              <a:t>Winter or spring 2015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0530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400"/>
            <a:ext cx="9777653" cy="6451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1200" y="1676400"/>
            <a:ext cx="7467304" cy="4457700"/>
          </a:xfrm>
          <a:solidFill>
            <a:schemeClr val="tx1">
              <a:lumMod val="6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600" dirty="0" smtClean="0"/>
              <a:t>Radioactive Storage Model</a:t>
            </a:r>
            <a:endParaRPr lang="en-US" sz="2600" dirty="0"/>
          </a:p>
          <a:p>
            <a:pPr lvl="1"/>
            <a:r>
              <a:rPr lang="en-US" sz="2800" dirty="0" smtClean="0"/>
              <a:t>Assume:</a:t>
            </a:r>
          </a:p>
          <a:p>
            <a:pPr lvl="2"/>
            <a:r>
              <a:rPr lang="en-US" sz="2600" dirty="0" smtClean="0"/>
              <a:t>Lifetime: 1 </a:t>
            </a:r>
            <a:r>
              <a:rPr lang="en-US" sz="2600" dirty="0"/>
              <a:t>year </a:t>
            </a:r>
            <a:r>
              <a:rPr lang="en-US" sz="2600" dirty="0" smtClean="0"/>
              <a:t>(targets) &amp; 3 </a:t>
            </a:r>
            <a:r>
              <a:rPr lang="en-US" sz="2600" dirty="0"/>
              <a:t>year </a:t>
            </a:r>
            <a:r>
              <a:rPr lang="en-US" sz="2600" dirty="0" smtClean="0"/>
              <a:t>(horns)</a:t>
            </a:r>
            <a:endParaRPr lang="en-US" sz="2600" dirty="0"/>
          </a:p>
          <a:p>
            <a:pPr lvl="2"/>
            <a:r>
              <a:rPr lang="en-US" sz="2600" dirty="0"/>
              <a:t>Half </a:t>
            </a:r>
            <a:r>
              <a:rPr lang="en-US" sz="2600" dirty="0" smtClean="0"/>
              <a:t>life: 1 year </a:t>
            </a:r>
            <a:r>
              <a:rPr lang="en-US" sz="2600" dirty="0"/>
              <a:t>(targets) &amp; 2 years (horns)</a:t>
            </a:r>
          </a:p>
          <a:p>
            <a:pPr lvl="2"/>
            <a:r>
              <a:rPr lang="en-US" sz="2600" dirty="0"/>
              <a:t>Ship at 8 R/</a:t>
            </a:r>
            <a:r>
              <a:rPr lang="en-US" sz="2600" dirty="0" err="1" smtClean="0"/>
              <a:t>hr</a:t>
            </a:r>
            <a:endParaRPr lang="en-US" sz="2600" dirty="0" smtClean="0"/>
          </a:p>
          <a:p>
            <a:pPr lvl="7"/>
            <a:endParaRPr lang="en-US" sz="2400" dirty="0" smtClean="0"/>
          </a:p>
          <a:p>
            <a:pPr lvl="1"/>
            <a:r>
              <a:rPr lang="en-US" sz="2800" dirty="0" smtClean="0"/>
              <a:t>Store horns for 7-9 years, then ship</a:t>
            </a:r>
          </a:p>
          <a:p>
            <a:pPr lvl="2"/>
            <a:r>
              <a:rPr lang="en-US" sz="2600" dirty="0" smtClean="0"/>
              <a:t>Maximum occupancy plateaus in 2037 for 15 large components (horn/targets)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324" y="338667"/>
            <a:ext cx="9109676" cy="1172633"/>
          </a:xfrm>
        </p:spPr>
        <p:txBody>
          <a:bodyPr/>
          <a:lstStyle/>
          <a:p>
            <a:r>
              <a:rPr lang="en-US" sz="2800" dirty="0"/>
              <a:t>700 kW </a:t>
            </a:r>
            <a:r>
              <a:rPr lang="en-US" sz="2800" dirty="0" err="1"/>
              <a:t>NoVA</a:t>
            </a:r>
            <a:r>
              <a:rPr lang="en-US" sz="2800" dirty="0"/>
              <a:t> -&gt; 1.2 MW LBNF -&gt; 2.4 MW LBNF</a:t>
            </a:r>
          </a:p>
        </p:txBody>
      </p:sp>
    </p:spTree>
    <p:extLst>
      <p:ext uri="{BB962C8B-B14F-4D97-AF65-F5344CB8AC3E}">
        <p14:creationId xmlns:p14="http://schemas.microsoft.com/office/powerpoint/2010/main" val="87328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400"/>
            <a:ext cx="9777653" cy="6451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2" name="Picture 1" descr="RaC List 9_5_14.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21700" cy="580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9667" y="1100667"/>
            <a:ext cx="2214033" cy="4927600"/>
          </a:xfrm>
          <a:prstGeom prst="rect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700 kW </a:t>
            </a:r>
            <a:r>
              <a:rPr lang="en-US" dirty="0" err="1" smtClean="0"/>
              <a:t>NoVA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44708" y="1100667"/>
            <a:ext cx="2231814" cy="4927600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</a:t>
            </a:r>
            <a:r>
              <a:rPr lang="en-US" dirty="0"/>
              <a:t>M</a:t>
            </a:r>
            <a:r>
              <a:rPr lang="en-US" dirty="0" smtClean="0"/>
              <a:t>W LBNF</a:t>
            </a:r>
          </a:p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176521" y="1100667"/>
            <a:ext cx="2179319" cy="4927600"/>
          </a:xfrm>
          <a:prstGeom prst="rect">
            <a:avLst/>
          </a:prstGeom>
          <a:solidFill>
            <a:schemeClr val="accent4">
              <a:lumMod val="40000"/>
              <a:lumOff val="60000"/>
              <a:alpha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2.4 </a:t>
            </a:r>
            <a:r>
              <a:rPr lang="en-US" dirty="0"/>
              <a:t>M</a:t>
            </a:r>
            <a:r>
              <a:rPr lang="en-US" dirty="0" smtClean="0"/>
              <a:t>W LBNF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2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400"/>
            <a:ext cx="9777653" cy="6451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4106" y="1222188"/>
            <a:ext cx="8524679" cy="4050852"/>
          </a:xfrm>
          <a:solidFill>
            <a:schemeClr val="accent3">
              <a:lumMod val="60000"/>
              <a:lumOff val="40000"/>
              <a:alpha val="27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en-US" sz="3200" dirty="0" smtClean="0"/>
              <a:t>Long Term Plan for Radioactive Components</a:t>
            </a:r>
          </a:p>
          <a:p>
            <a:pPr lvl="1">
              <a:lnSpc>
                <a:spcPct val="130000"/>
              </a:lnSpc>
            </a:pPr>
            <a:r>
              <a:rPr lang="en-US" sz="3000" dirty="0" smtClean="0"/>
              <a:t>Target Hall Morgue</a:t>
            </a:r>
          </a:p>
          <a:p>
            <a:pPr lvl="1">
              <a:lnSpc>
                <a:spcPct val="130000"/>
              </a:lnSpc>
            </a:pPr>
            <a:r>
              <a:rPr lang="en-US" sz="3000" dirty="0" smtClean="0"/>
              <a:t>C0 Remote Handling Facility</a:t>
            </a:r>
          </a:p>
          <a:p>
            <a:pPr lvl="2"/>
            <a:r>
              <a:rPr lang="en-US" sz="2400" dirty="0" smtClean="0"/>
              <a:t>Repair, autopsy, short-term storage (3 bays)</a:t>
            </a:r>
          </a:p>
          <a:p>
            <a:pPr lvl="1">
              <a:lnSpc>
                <a:spcPct val="130000"/>
              </a:lnSpc>
            </a:pPr>
            <a:r>
              <a:rPr lang="en-US" sz="3000" dirty="0" smtClean="0"/>
              <a:t>C0 Long Term Component Storage</a:t>
            </a:r>
          </a:p>
          <a:p>
            <a:pPr lvl="2">
              <a:lnSpc>
                <a:spcPct val="130000"/>
              </a:lnSpc>
            </a:pPr>
            <a:r>
              <a:rPr lang="en-US" sz="2600" dirty="0" smtClean="0"/>
              <a:t>stored for a long, long time</a:t>
            </a:r>
          </a:p>
          <a:p>
            <a:pPr lvl="1">
              <a:lnSpc>
                <a:spcPct val="130000"/>
              </a:lnSpc>
            </a:pPr>
            <a:r>
              <a:rPr lang="en-US" sz="3000" dirty="0" smtClean="0"/>
              <a:t>Disposal at NNSS</a:t>
            </a:r>
          </a:p>
          <a:p>
            <a:pPr lvl="1">
              <a:lnSpc>
                <a:spcPct val="130000"/>
              </a:lnSpc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56204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400"/>
            <a:ext cx="9777653" cy="6451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23407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0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on hook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LTCS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3" name="Picture 2" descr="photo 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858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79462" y="1213224"/>
            <a:ext cx="7460298" cy="432397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093088" y="1340224"/>
            <a:ext cx="2057400" cy="20574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1359788" y="3689350"/>
            <a:ext cx="1485900" cy="1485900"/>
          </a:xfrm>
          <a:prstGeom prst="rect">
            <a:avLst/>
          </a:prstGeom>
        </p:spPr>
      </p:pic>
      <p:pic>
        <p:nvPicPr>
          <p:cNvPr id="7" name="Picture 6" descr="security-came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498600"/>
            <a:ext cx="3848099" cy="38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on hook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6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LTCS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14" name="Picture 13" descr="N.Nova Target1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" y="366142"/>
            <a:ext cx="8982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IMG_41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7281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on hook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8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LTCS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11" name="Picture 10" descr="PH2-01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1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dsd</a:t>
            </a:r>
            <a:endParaRPr lang="en-US" dirty="0" smtClean="0"/>
          </a:p>
          <a:p>
            <a:r>
              <a:rPr lang="en-US" dirty="0" err="1" smtClean="0"/>
              <a:t>sdsd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Schultz &amp; V. Sidorov, NBI 2014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IMG_03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87" y="366142"/>
            <a:ext cx="9737787" cy="64918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24" y="34324"/>
            <a:ext cx="2265264" cy="331818"/>
          </a:xfrm>
          <a:prstGeom prst="rect">
            <a:avLst/>
          </a:prstGeom>
          <a:solidFill>
            <a:srgbClr val="95141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Target Hall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99588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RHF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4852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C0 </a:t>
            </a:r>
            <a:r>
              <a:rPr lang="en-US" sz="2000" dirty="0">
                <a:latin typeface="Palatino"/>
                <a:cs typeface="Palatino"/>
              </a:rPr>
              <a:t>LTCS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0116" y="34324"/>
            <a:ext cx="2265264" cy="33181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Disposal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79463" y="1442720"/>
            <a:ext cx="7348538" cy="4206240"/>
          </a:xfrm>
          <a:prstGeom prst="rect">
            <a:avLst/>
          </a:prstGeom>
          <a:solidFill>
            <a:srgbClr val="88A599">
              <a:alpha val="43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 smtClean="0"/>
              <a:t>Target Hall Hot Cell</a:t>
            </a:r>
          </a:p>
          <a:p>
            <a:pPr lvl="4"/>
            <a:endParaRPr lang="en-US" sz="2900" dirty="0" smtClean="0"/>
          </a:p>
          <a:p>
            <a:pPr lvl="1"/>
            <a:r>
              <a:rPr lang="en-US" sz="2600" dirty="0" smtClean="0"/>
              <a:t>PRIMARILY used for component change-out</a:t>
            </a:r>
          </a:p>
          <a:p>
            <a:pPr lvl="5"/>
            <a:endParaRPr lang="en-US" sz="2200" dirty="0" smtClean="0"/>
          </a:p>
          <a:p>
            <a:pPr lvl="1"/>
            <a:r>
              <a:rPr lang="en-US" sz="2600" dirty="0" smtClean="0"/>
              <a:t>Movable table</a:t>
            </a:r>
          </a:p>
          <a:p>
            <a:pPr lvl="1"/>
            <a:r>
              <a:rPr lang="en-US" sz="2600" dirty="0" smtClean="0"/>
              <a:t>Lead glass windows for viewing</a:t>
            </a:r>
          </a:p>
          <a:p>
            <a:pPr lvl="3"/>
            <a:endParaRPr lang="en-US" sz="2200" dirty="0"/>
          </a:p>
          <a:p>
            <a:pPr lvl="1"/>
            <a:r>
              <a:rPr lang="en-US" sz="2600" dirty="0" smtClean="0"/>
              <a:t>Not designed for repair</a:t>
            </a:r>
          </a:p>
        </p:txBody>
      </p:sp>
    </p:spTree>
    <p:extLst>
      <p:ext uri="{BB962C8B-B14F-4D97-AF65-F5344CB8AC3E}">
        <p14:creationId xmlns:p14="http://schemas.microsoft.com/office/powerpoint/2010/main" val="266899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1953</TotalTime>
  <Words>2045</Words>
  <Application>Microsoft Macintosh PowerPoint</Application>
  <PresentationFormat>On-screen Show (4:3)</PresentationFormat>
  <Paragraphs>574</Paragraphs>
  <Slides>49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Orbit</vt:lpstr>
      <vt:lpstr>Fermilab Remote Handling: Component Lifecycle from Failure to the Grave </vt:lpstr>
      <vt:lpstr>PowerPoint Presentation</vt:lpstr>
      <vt:lpstr>Component Lifecycle</vt:lpstr>
      <vt:lpstr>Remote Operations</vt:lpstr>
      <vt:lpstr>Horn on hook</vt:lpstr>
      <vt:lpstr>Horn on hook</vt:lpstr>
      <vt:lpstr>PowerPoint Presentation</vt:lpstr>
      <vt:lpstr>Horn on hook</vt:lpstr>
      <vt:lpstr>Morgue</vt:lpstr>
      <vt:lpstr>Morgue</vt:lpstr>
      <vt:lpstr>Morgue</vt:lpstr>
      <vt:lpstr>Morgue</vt:lpstr>
      <vt:lpstr>Blue Transport Coffin</vt:lpstr>
      <vt:lpstr>PowerPoint Presentation</vt:lpstr>
      <vt:lpstr>Blue coffin on truck</vt:lpstr>
      <vt:lpstr>Blue coffin on truck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HAZMAT Robots</vt:lpstr>
      <vt:lpstr>PowerPoint Presentation</vt:lpstr>
      <vt:lpstr>C0 Long-Term Component Storage</vt:lpstr>
      <vt:lpstr>C0 Detector Hall</vt:lpstr>
      <vt:lpstr>Cutting Wall</vt:lpstr>
      <vt:lpstr>Cutting Wall</vt:lpstr>
      <vt:lpstr>PowerPoint Presentation</vt:lpstr>
      <vt:lpstr>C0 Long-Term Component Storage</vt:lpstr>
      <vt:lpstr>PowerPoint Presentation</vt:lpstr>
      <vt:lpstr>… the grave</vt:lpstr>
      <vt:lpstr>PowerPoint Presentation</vt:lpstr>
      <vt:lpstr>1</vt:lpstr>
      <vt:lpstr>PowerPoint Presentation</vt:lpstr>
      <vt:lpstr>Shipping Constraints</vt:lpstr>
      <vt:lpstr>Nested Containers</vt:lpstr>
      <vt:lpstr>Disposal at NNSS (Long Term)</vt:lpstr>
      <vt:lpstr>PH2-01 Disposal</vt:lpstr>
      <vt:lpstr>700 kW NoVA -&gt; 1.2 MW LBNF -&gt; 2.4 MW LBNF</vt:lpstr>
      <vt:lpstr>PowerPoint Presentation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Schultz</dc:creator>
  <cp:lastModifiedBy>Ryan Schultz</cp:lastModifiedBy>
  <cp:revision>165</cp:revision>
  <cp:lastPrinted>2014-09-19T20:28:26Z</cp:lastPrinted>
  <dcterms:created xsi:type="dcterms:W3CDTF">2014-09-03T21:45:20Z</dcterms:created>
  <dcterms:modified xsi:type="dcterms:W3CDTF">2014-09-26T13:28:58Z</dcterms:modified>
</cp:coreProperties>
</file>