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Default Extension="rels" ContentType="application/vnd.openxmlformats-package.relationships+xml"/>
  <Override PartName="/ppt/slides/slide5.xml" ContentType="application/vnd.openxmlformats-officedocument.presentationml.slide+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Masters/slideMaster2.xml" ContentType="application/vnd.openxmlformats-officedocument.presentationml.slideMaster+xml"/>
  <Override PartName="/ppt/slides/slide34.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Override PartName="/ppt/slides/slide22.xml" ContentType="application/vnd.openxmlformats-officedocument.presentationml.slide+xml"/>
  <Override PartName="/ppt/slides/slide30.xml" ContentType="application/vnd.openxmlformats-officedocument.presentationml.slide+xml"/>
  <Default Extension="jpeg" ContentType="image/jpeg"/>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ppt/charts/chart1.xml" ContentType="application/vnd.openxmlformats-officedocument.drawingml.chart+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slides/slide16.xml" ContentType="application/vnd.openxmlformats-officedocument.presentationml.slide+xml"/>
  <Override PartName="/ppt/slides/slide7.xml" ContentType="application/vnd.openxmlformats-officedocument.presentationml.slide+xml"/>
  <Override PartName="/ppt/charts/chart2.xml" ContentType="application/vnd.openxmlformats-officedocument.drawingml.chart+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theme/theme4.xml" ContentType="application/vnd.openxmlformats-officedocument.them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charts/chart3.xml" ContentType="application/vnd.openxmlformats-officedocument.drawingml.chart+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 id="2147483682" r:id="rId2"/>
  </p:sldMasterIdLst>
  <p:notesMasterIdLst>
    <p:notesMasterId r:id="rId37"/>
  </p:notesMasterIdLst>
  <p:handoutMasterIdLst>
    <p:handoutMasterId r:id="rId38"/>
  </p:handoutMasterIdLst>
  <p:sldIdLst>
    <p:sldId id="321" r:id="rId3"/>
    <p:sldId id="324" r:id="rId4"/>
    <p:sldId id="325" r:id="rId5"/>
    <p:sldId id="349" r:id="rId6"/>
    <p:sldId id="351" r:id="rId7"/>
    <p:sldId id="352" r:id="rId8"/>
    <p:sldId id="354" r:id="rId9"/>
    <p:sldId id="353" r:id="rId10"/>
    <p:sldId id="350" r:id="rId11"/>
    <p:sldId id="357" r:id="rId12"/>
    <p:sldId id="362" r:id="rId13"/>
    <p:sldId id="363" r:id="rId14"/>
    <p:sldId id="360" r:id="rId15"/>
    <p:sldId id="361" r:id="rId16"/>
    <p:sldId id="355" r:id="rId17"/>
    <p:sldId id="356" r:id="rId18"/>
    <p:sldId id="365" r:id="rId19"/>
    <p:sldId id="367" r:id="rId20"/>
    <p:sldId id="369" r:id="rId21"/>
    <p:sldId id="371" r:id="rId22"/>
    <p:sldId id="372" r:id="rId23"/>
    <p:sldId id="373" r:id="rId24"/>
    <p:sldId id="374" r:id="rId25"/>
    <p:sldId id="375" r:id="rId26"/>
    <p:sldId id="377" r:id="rId27"/>
    <p:sldId id="378" r:id="rId28"/>
    <p:sldId id="379" r:id="rId29"/>
    <p:sldId id="384" r:id="rId30"/>
    <p:sldId id="381" r:id="rId31"/>
    <p:sldId id="382" r:id="rId32"/>
    <p:sldId id="383" r:id="rId33"/>
    <p:sldId id="359" r:id="rId34"/>
    <p:sldId id="364" r:id="rId35"/>
    <p:sldId id="376" r:id="rId3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0000"/>
    <a:srgbClr val="404040"/>
    <a:srgbClr val="505050"/>
    <a:srgbClr val="004C97"/>
    <a:srgbClr val="63666A"/>
    <a:srgbClr val="A7A8AA"/>
    <a:srgbClr val="003087"/>
    <a:srgbClr val="0F2D62"/>
    <a:srgbClr val="80808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8756" autoAdjust="0"/>
    <p:restoredTop sz="95050" autoAdjust="0"/>
  </p:normalViewPr>
  <p:slideViewPr>
    <p:cSldViewPr snapToGrid="0" snapToObjects="1">
      <p:cViewPr>
        <p:scale>
          <a:sx n="100" d="100"/>
          <a:sy n="100" d="100"/>
        </p:scale>
        <p:origin x="-456" y="-63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00" d="100"/>
          <a:sy n="100" d="100"/>
        </p:scale>
        <p:origin x="-2000"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H:\Fermi%20final\freqanddampcoefficien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H:\accel%20and%20eclipsometer%20calibrations%20and%20perfomance%20in%20displacemn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kander:Desktop:test6%20with%20scale%20error%20fix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800" b="0">
                <a:latin typeface="Garamond" pitchFamily="18" charset="0"/>
              </a:defRPr>
            </a:pPr>
            <a:r>
              <a:rPr lang="en-US" sz="1800" b="0">
                <a:latin typeface="Garamond" pitchFamily="18" charset="0"/>
              </a:rPr>
              <a:t>layer #1 frequency and modal damping</a:t>
            </a:r>
          </a:p>
        </c:rich>
      </c:tx>
      <c:layout>
        <c:manualLayout>
          <c:xMode val="edge"/>
          <c:yMode val="edge"/>
          <c:x val="0.0807691781002298"/>
          <c:y val="0.0199653357752879"/>
        </c:manualLayout>
      </c:layout>
    </c:title>
    <c:plotArea>
      <c:layout>
        <c:manualLayout>
          <c:layoutTarget val="inner"/>
          <c:xMode val="edge"/>
          <c:yMode val="edge"/>
          <c:x val="0.209919890448477"/>
          <c:y val="0.152022931314791"/>
          <c:w val="0.73997536596063"/>
          <c:h val="0.588688137921135"/>
        </c:manualLayout>
      </c:layout>
      <c:barChart>
        <c:barDir val="col"/>
        <c:grouping val="clustered"/>
        <c:ser>
          <c:idx val="0"/>
          <c:order val="0"/>
          <c:cat>
            <c:numRef>
              <c:f>'all results'!$B$4:$B$51</c:f>
              <c:numCache>
                <c:formatCode>0.0</c:formatCode>
                <c:ptCount val="48"/>
                <c:pt idx="0">
                  <c:v>30.81758000000004</c:v>
                </c:pt>
                <c:pt idx="1">
                  <c:v>35.73198</c:v>
                </c:pt>
                <c:pt idx="2">
                  <c:v>48.72046</c:v>
                </c:pt>
                <c:pt idx="3">
                  <c:v>53.84609</c:v>
                </c:pt>
                <c:pt idx="4">
                  <c:v>83.77442</c:v>
                </c:pt>
                <c:pt idx="5">
                  <c:v>101.40044</c:v>
                </c:pt>
                <c:pt idx="6">
                  <c:v>120.4686200000003</c:v>
                </c:pt>
                <c:pt idx="7">
                  <c:v>123.32331</c:v>
                </c:pt>
                <c:pt idx="8">
                  <c:v>152.63608</c:v>
                </c:pt>
                <c:pt idx="9">
                  <c:v>162.11138</c:v>
                </c:pt>
                <c:pt idx="10">
                  <c:v>168.17705</c:v>
                </c:pt>
                <c:pt idx="11">
                  <c:v>202.39985</c:v>
                </c:pt>
                <c:pt idx="12">
                  <c:v>213.49771</c:v>
                </c:pt>
                <c:pt idx="13">
                  <c:v>237.1673200000001</c:v>
                </c:pt>
                <c:pt idx="14">
                  <c:v>240.64548</c:v>
                </c:pt>
                <c:pt idx="15">
                  <c:v>277.0519699999999</c:v>
                </c:pt>
                <c:pt idx="16">
                  <c:v>287.3201499999989</c:v>
                </c:pt>
                <c:pt idx="17">
                  <c:v>309.31625</c:v>
                </c:pt>
                <c:pt idx="18">
                  <c:v>324.08769</c:v>
                </c:pt>
                <c:pt idx="19">
                  <c:v>344.66553</c:v>
                </c:pt>
                <c:pt idx="20">
                  <c:v>365.1007</c:v>
                </c:pt>
                <c:pt idx="21">
                  <c:v>369.4155299999986</c:v>
                </c:pt>
                <c:pt idx="22">
                  <c:v>388.9333799999971</c:v>
                </c:pt>
                <c:pt idx="23">
                  <c:v>402.8463099999989</c:v>
                </c:pt>
                <c:pt idx="24">
                  <c:v>419.3688599999999</c:v>
                </c:pt>
                <c:pt idx="25">
                  <c:v>419.75065</c:v>
                </c:pt>
                <c:pt idx="26">
                  <c:v>420.3223699999996</c:v>
                </c:pt>
                <c:pt idx="27">
                  <c:v>458.50716</c:v>
                </c:pt>
                <c:pt idx="28">
                  <c:v>468.4374499999989</c:v>
                </c:pt>
                <c:pt idx="29">
                  <c:v>473.9360799999971</c:v>
                </c:pt>
                <c:pt idx="30">
                  <c:v>505.6635999999996</c:v>
                </c:pt>
                <c:pt idx="31">
                  <c:v>524.6414</c:v>
                </c:pt>
                <c:pt idx="32">
                  <c:v>540.3052599999974</c:v>
                </c:pt>
                <c:pt idx="33">
                  <c:v>554.98902</c:v>
                </c:pt>
                <c:pt idx="34">
                  <c:v>582.37019</c:v>
                </c:pt>
                <c:pt idx="35">
                  <c:v>582.8118299999974</c:v>
                </c:pt>
                <c:pt idx="36">
                  <c:v>583.2366499999994</c:v>
                </c:pt>
                <c:pt idx="37">
                  <c:v>609.273690000002</c:v>
                </c:pt>
                <c:pt idx="38">
                  <c:v>610.68509</c:v>
                </c:pt>
                <c:pt idx="39">
                  <c:v>611.2986900000005</c:v>
                </c:pt>
                <c:pt idx="40">
                  <c:v>627.3946199999983</c:v>
                </c:pt>
                <c:pt idx="41">
                  <c:v>627.89814</c:v>
                </c:pt>
                <c:pt idx="42">
                  <c:v>627.9229799999994</c:v>
                </c:pt>
                <c:pt idx="43">
                  <c:v>659.72923</c:v>
                </c:pt>
                <c:pt idx="44">
                  <c:v>664.84834</c:v>
                </c:pt>
                <c:pt idx="45">
                  <c:v>706.22516</c:v>
                </c:pt>
                <c:pt idx="46">
                  <c:v>725.20999</c:v>
                </c:pt>
                <c:pt idx="47">
                  <c:v>733.3201799999994</c:v>
                </c:pt>
              </c:numCache>
            </c:numRef>
          </c:cat>
          <c:val>
            <c:numRef>
              <c:f>'all results'!$C$4:$C$51</c:f>
              <c:numCache>
                <c:formatCode>0.00</c:formatCode>
                <c:ptCount val="48"/>
                <c:pt idx="0">
                  <c:v>1.429349999999995</c:v>
                </c:pt>
                <c:pt idx="1">
                  <c:v>1.83311</c:v>
                </c:pt>
                <c:pt idx="2">
                  <c:v>0.81545</c:v>
                </c:pt>
                <c:pt idx="3">
                  <c:v>1.10578</c:v>
                </c:pt>
                <c:pt idx="4">
                  <c:v>0.85637</c:v>
                </c:pt>
                <c:pt idx="5">
                  <c:v>0.30311</c:v>
                </c:pt>
                <c:pt idx="6">
                  <c:v>0.12699</c:v>
                </c:pt>
                <c:pt idx="7">
                  <c:v>0.51461</c:v>
                </c:pt>
                <c:pt idx="8">
                  <c:v>0.667790000000004</c:v>
                </c:pt>
                <c:pt idx="9">
                  <c:v>0.41265</c:v>
                </c:pt>
                <c:pt idx="10">
                  <c:v>0.578990000000002</c:v>
                </c:pt>
                <c:pt idx="11">
                  <c:v>0.41225</c:v>
                </c:pt>
                <c:pt idx="12">
                  <c:v>0.43714</c:v>
                </c:pt>
                <c:pt idx="13">
                  <c:v>0.372300000000001</c:v>
                </c:pt>
                <c:pt idx="14">
                  <c:v>0.2057</c:v>
                </c:pt>
                <c:pt idx="15">
                  <c:v>0.17102</c:v>
                </c:pt>
                <c:pt idx="16">
                  <c:v>0.21188</c:v>
                </c:pt>
                <c:pt idx="17">
                  <c:v>0.4548</c:v>
                </c:pt>
                <c:pt idx="18">
                  <c:v>0.96342</c:v>
                </c:pt>
                <c:pt idx="19">
                  <c:v>0.29749</c:v>
                </c:pt>
                <c:pt idx="20">
                  <c:v>0.43164</c:v>
                </c:pt>
                <c:pt idx="21">
                  <c:v>0.14367</c:v>
                </c:pt>
                <c:pt idx="22">
                  <c:v>0.20833</c:v>
                </c:pt>
                <c:pt idx="23">
                  <c:v>0.30915</c:v>
                </c:pt>
                <c:pt idx="24">
                  <c:v>0.10897</c:v>
                </c:pt>
                <c:pt idx="25">
                  <c:v>0.11907</c:v>
                </c:pt>
                <c:pt idx="26">
                  <c:v>0.10354</c:v>
                </c:pt>
                <c:pt idx="27">
                  <c:v>0.5825</c:v>
                </c:pt>
                <c:pt idx="28">
                  <c:v>0.629270000000002</c:v>
                </c:pt>
                <c:pt idx="29">
                  <c:v>0.26109</c:v>
                </c:pt>
                <c:pt idx="30">
                  <c:v>2.52591</c:v>
                </c:pt>
                <c:pt idx="31">
                  <c:v>0.584940000000002</c:v>
                </c:pt>
                <c:pt idx="32">
                  <c:v>0.377420000000001</c:v>
                </c:pt>
                <c:pt idx="33">
                  <c:v>0.774890000000001</c:v>
                </c:pt>
                <c:pt idx="34">
                  <c:v>0.150490000000001</c:v>
                </c:pt>
                <c:pt idx="35">
                  <c:v>0.157810000000001</c:v>
                </c:pt>
                <c:pt idx="36">
                  <c:v>0.181510000000001</c:v>
                </c:pt>
                <c:pt idx="37">
                  <c:v>0.17468</c:v>
                </c:pt>
                <c:pt idx="38">
                  <c:v>0.198310000000001</c:v>
                </c:pt>
                <c:pt idx="39">
                  <c:v>0.238210000000001</c:v>
                </c:pt>
                <c:pt idx="40">
                  <c:v>0.34363</c:v>
                </c:pt>
                <c:pt idx="41">
                  <c:v>0.22511</c:v>
                </c:pt>
                <c:pt idx="42">
                  <c:v>0.29251</c:v>
                </c:pt>
                <c:pt idx="43">
                  <c:v>0.292300000000001</c:v>
                </c:pt>
                <c:pt idx="44">
                  <c:v>0.23845</c:v>
                </c:pt>
                <c:pt idx="45">
                  <c:v>0.2628</c:v>
                </c:pt>
                <c:pt idx="46">
                  <c:v>0.40856</c:v>
                </c:pt>
                <c:pt idx="47">
                  <c:v>0.28777</c:v>
                </c:pt>
              </c:numCache>
            </c:numRef>
          </c:val>
        </c:ser>
        <c:axId val="291904648"/>
        <c:axId val="291912152"/>
      </c:barChart>
      <c:catAx>
        <c:axId val="291904648"/>
        <c:scaling>
          <c:orientation val="minMax"/>
        </c:scaling>
        <c:axPos val="b"/>
        <c:title>
          <c:tx>
            <c:rich>
              <a:bodyPr/>
              <a:lstStyle/>
              <a:p>
                <a:pPr>
                  <a:defRPr sz="1600" b="0">
                    <a:latin typeface="Garamond" pitchFamily="18" charset="0"/>
                  </a:defRPr>
                </a:pPr>
                <a:r>
                  <a:rPr lang="en-US" sz="1600" b="0">
                    <a:latin typeface="Garamond" pitchFamily="18" charset="0"/>
                  </a:rPr>
                  <a:t>modal frequency (Hz)</a:t>
                </a:r>
              </a:p>
            </c:rich>
          </c:tx>
          <c:layout>
            <c:manualLayout>
              <c:xMode val="edge"/>
              <c:yMode val="edge"/>
              <c:x val="0.376093059128915"/>
              <c:y val="0.906737461052862"/>
            </c:manualLayout>
          </c:layout>
        </c:title>
        <c:numFmt formatCode="0.0" sourceLinked="1"/>
        <c:tickLblPos val="nextTo"/>
        <c:txPr>
          <a:bodyPr/>
          <a:lstStyle/>
          <a:p>
            <a:pPr>
              <a:defRPr sz="1400">
                <a:latin typeface="Garamond" pitchFamily="18" charset="0"/>
              </a:defRPr>
            </a:pPr>
            <a:endParaRPr lang="en-US"/>
          </a:p>
        </c:txPr>
        <c:crossAx val="291912152"/>
        <c:crosses val="autoZero"/>
        <c:auto val="1"/>
        <c:lblAlgn val="ctr"/>
        <c:lblOffset val="100"/>
      </c:catAx>
      <c:valAx>
        <c:axId val="291912152"/>
        <c:scaling>
          <c:orientation val="minMax"/>
        </c:scaling>
        <c:axPos val="l"/>
        <c:majorGridlines/>
        <c:title>
          <c:tx>
            <c:rich>
              <a:bodyPr rot="-5400000" vert="horz"/>
              <a:lstStyle/>
              <a:p>
                <a:pPr>
                  <a:defRPr sz="1600" b="0">
                    <a:latin typeface="Garamond" pitchFamily="18" charset="0"/>
                  </a:defRPr>
                </a:pPr>
                <a:r>
                  <a:rPr lang="en-US" sz="1600" b="0">
                    <a:latin typeface="Garamond" pitchFamily="18" charset="0"/>
                  </a:rPr>
                  <a:t>modal damping (% of critical)</a:t>
                </a:r>
              </a:p>
            </c:rich>
          </c:tx>
          <c:layout>
            <c:manualLayout>
              <c:xMode val="edge"/>
              <c:yMode val="edge"/>
              <c:x val="0.0329169712905878"/>
              <c:y val="0.198516994371809"/>
            </c:manualLayout>
          </c:layout>
        </c:title>
        <c:numFmt formatCode="0.0" sourceLinked="0"/>
        <c:tickLblPos val="nextTo"/>
        <c:txPr>
          <a:bodyPr/>
          <a:lstStyle/>
          <a:p>
            <a:pPr>
              <a:defRPr sz="1400">
                <a:latin typeface="Garamond" pitchFamily="18" charset="0"/>
              </a:defRPr>
            </a:pPr>
            <a:endParaRPr lang="en-US"/>
          </a:p>
        </c:txPr>
        <c:crossAx val="291904648"/>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600" b="1">
                <a:solidFill>
                  <a:srgbClr val="000000"/>
                </a:solidFill>
                <a:latin typeface="Calibri"/>
                <a:cs typeface="Calibri"/>
              </a:defRPr>
            </a:pPr>
            <a:r>
              <a:rPr lang="en-US" sz="2400" b="1" i="1" dirty="0">
                <a:solidFill>
                  <a:srgbClr val="000000"/>
                </a:solidFill>
                <a:latin typeface="Calibri"/>
                <a:cs typeface="Calibri"/>
              </a:rPr>
              <a:t>A</a:t>
            </a:r>
            <a:r>
              <a:rPr lang="en-US" sz="2400" b="1" i="1" dirty="0" smtClean="0">
                <a:solidFill>
                  <a:srgbClr val="000000"/>
                </a:solidFill>
                <a:latin typeface="Calibri"/>
                <a:cs typeface="Calibri"/>
              </a:rPr>
              <a:t>mplitude </a:t>
            </a:r>
            <a:r>
              <a:rPr lang="en-US" sz="2400" b="1" i="1" dirty="0">
                <a:solidFill>
                  <a:srgbClr val="000000"/>
                </a:solidFill>
                <a:latin typeface="Calibri"/>
                <a:cs typeface="Calibri"/>
              </a:rPr>
              <a:t>response testing:</a:t>
            </a:r>
            <a:r>
              <a:rPr lang="en-US" sz="2400" b="1" i="1" baseline="0" dirty="0">
                <a:solidFill>
                  <a:srgbClr val="000000"/>
                </a:solidFill>
                <a:latin typeface="Calibri"/>
                <a:cs typeface="Calibri"/>
              </a:rPr>
              <a:t> </a:t>
            </a:r>
            <a:r>
              <a:rPr lang="en-US" sz="2400" b="1" i="1" dirty="0">
                <a:solidFill>
                  <a:srgbClr val="000000"/>
                </a:solidFill>
                <a:latin typeface="Calibri"/>
                <a:cs typeface="Calibri"/>
              </a:rPr>
              <a:t>100 Hz sine wave response on shaker</a:t>
            </a:r>
          </a:p>
        </c:rich>
      </c:tx>
      <c:layout>
        <c:manualLayout>
          <c:xMode val="edge"/>
          <c:yMode val="edge"/>
          <c:x val="0.187040682414698"/>
          <c:y val="0.000508053555732945"/>
        </c:manualLayout>
      </c:layout>
    </c:title>
    <c:plotArea>
      <c:layout>
        <c:manualLayout>
          <c:layoutTarget val="inner"/>
          <c:xMode val="edge"/>
          <c:yMode val="edge"/>
          <c:x val="0.147495914155769"/>
          <c:y val="0.156276913853735"/>
          <c:w val="0.810677176803283"/>
          <c:h val="0.642769363791251"/>
        </c:manualLayout>
      </c:layout>
      <c:scatterChart>
        <c:scatterStyle val="lineMarker"/>
        <c:ser>
          <c:idx val="0"/>
          <c:order val="0"/>
          <c:spPr>
            <a:ln w="28575">
              <a:noFill/>
            </a:ln>
          </c:spPr>
          <c:trendline>
            <c:spPr>
              <a:ln>
                <a:solidFill>
                  <a:schemeClr val="tx2">
                    <a:lumMod val="60000"/>
                    <a:lumOff val="40000"/>
                  </a:schemeClr>
                </a:solidFill>
              </a:ln>
            </c:spPr>
            <c:trendlineType val="linear"/>
          </c:trendline>
          <c:xVal>
            <c:numRef>
              <c:f>'amplitude response 100 Hz sine'!$C$12:$C$17</c:f>
              <c:numCache>
                <c:formatCode>General</c:formatCode>
                <c:ptCount val="6"/>
                <c:pt idx="0">
                  <c:v>244.0</c:v>
                </c:pt>
                <c:pt idx="1">
                  <c:v>169.0</c:v>
                </c:pt>
                <c:pt idx="2">
                  <c:v>105.0</c:v>
                </c:pt>
                <c:pt idx="3">
                  <c:v>90.8</c:v>
                </c:pt>
                <c:pt idx="4">
                  <c:v>78.0</c:v>
                </c:pt>
                <c:pt idx="5">
                  <c:v>58.9</c:v>
                </c:pt>
              </c:numCache>
            </c:numRef>
          </c:xVal>
          <c:yVal>
            <c:numRef>
              <c:f>'amplitude response 100 Hz sine'!$D$12:$D$17</c:f>
              <c:numCache>
                <c:formatCode>General</c:formatCode>
                <c:ptCount val="6"/>
                <c:pt idx="0">
                  <c:v>241.0</c:v>
                </c:pt>
                <c:pt idx="1">
                  <c:v>170.0</c:v>
                </c:pt>
                <c:pt idx="2">
                  <c:v>106.0</c:v>
                </c:pt>
                <c:pt idx="3">
                  <c:v>91.7</c:v>
                </c:pt>
                <c:pt idx="4">
                  <c:v>78.8</c:v>
                </c:pt>
                <c:pt idx="5">
                  <c:v>59.6</c:v>
                </c:pt>
              </c:numCache>
            </c:numRef>
          </c:yVal>
        </c:ser>
        <c:axId val="291993896"/>
        <c:axId val="291999496"/>
      </c:scatterChart>
      <c:valAx>
        <c:axId val="291993896"/>
        <c:scaling>
          <c:orientation val="minMax"/>
        </c:scaling>
        <c:axPos val="b"/>
        <c:title>
          <c:tx>
            <c:rich>
              <a:bodyPr/>
              <a:lstStyle/>
              <a:p>
                <a:pPr>
                  <a:defRPr sz="1800" b="1">
                    <a:latin typeface="Calibri"/>
                    <a:cs typeface="Calibri"/>
                  </a:defRPr>
                </a:pPr>
                <a:r>
                  <a:rPr lang="en-US" sz="1800" b="1" dirty="0" smtClean="0">
                    <a:latin typeface="Calibri"/>
                    <a:cs typeface="Calibri"/>
                  </a:rPr>
                  <a:t>Eclipseometer </a:t>
                </a:r>
                <a:r>
                  <a:rPr lang="en-US" sz="1800" b="1" dirty="0">
                    <a:latin typeface="Calibri"/>
                    <a:cs typeface="Calibri"/>
                  </a:rPr>
                  <a:t>reading (µmeters, peak to peak)</a:t>
                </a:r>
              </a:p>
            </c:rich>
          </c:tx>
          <c:layout>
            <c:manualLayout>
              <c:xMode val="edge"/>
              <c:yMode val="edge"/>
              <c:x val="0.254669806899138"/>
              <c:y val="0.874967469695614"/>
            </c:manualLayout>
          </c:layout>
        </c:title>
        <c:numFmt formatCode="General" sourceLinked="1"/>
        <c:tickLblPos val="nextTo"/>
        <c:crossAx val="291999496"/>
        <c:crosses val="autoZero"/>
        <c:crossBetween val="midCat"/>
      </c:valAx>
      <c:valAx>
        <c:axId val="291999496"/>
        <c:scaling>
          <c:orientation val="minMax"/>
        </c:scaling>
        <c:axPos val="l"/>
        <c:majorGridlines/>
        <c:title>
          <c:tx>
            <c:rich>
              <a:bodyPr rot="-5400000" vert="horz"/>
              <a:lstStyle/>
              <a:p>
                <a:pPr>
                  <a:defRPr sz="1800" b="1">
                    <a:latin typeface="Calibri"/>
                    <a:cs typeface="Calibri"/>
                  </a:defRPr>
                </a:pPr>
                <a:r>
                  <a:rPr lang="en-US" sz="1800" b="1">
                    <a:latin typeface="Calibri"/>
                    <a:cs typeface="Calibri"/>
                  </a:rPr>
                  <a:t>accelerometer (with ∫∫ ) reading (µmeters, peak to peak)</a:t>
                </a:r>
              </a:p>
            </c:rich>
          </c:tx>
          <c:layout>
            <c:manualLayout>
              <c:xMode val="edge"/>
              <c:yMode val="edge"/>
              <c:x val="0.0404721753794267"/>
              <c:y val="0.122850730009724"/>
            </c:manualLayout>
          </c:layout>
        </c:title>
        <c:numFmt formatCode="General" sourceLinked="1"/>
        <c:tickLblPos val="nextTo"/>
        <c:crossAx val="291993896"/>
        <c:crosses val="autoZero"/>
        <c:crossBetween val="midCat"/>
      </c:valAx>
    </c:plotArea>
    <c:plotVisOnly val="1"/>
  </c:chart>
  <c:txPr>
    <a:bodyPr/>
    <a:lstStyle/>
    <a:p>
      <a:pPr>
        <a:defRPr>
          <a:latin typeface="Garamond" pitchFamily="18"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2000">
                <a:latin typeface="Calibri"/>
                <a:cs typeface="Calibri"/>
              </a:defRPr>
            </a:pPr>
            <a:r>
              <a:rPr lang="en-US" sz="2000" dirty="0">
                <a:latin typeface="Calibri"/>
                <a:cs typeface="Calibri"/>
              </a:rPr>
              <a:t>T</a:t>
            </a:r>
            <a:r>
              <a:rPr lang="en-US" sz="2000" dirty="0" smtClean="0">
                <a:latin typeface="Calibri"/>
                <a:cs typeface="Calibri"/>
              </a:rPr>
              <a:t>est </a:t>
            </a:r>
            <a:r>
              <a:rPr lang="en-US" sz="2000" dirty="0">
                <a:latin typeface="Calibri"/>
                <a:cs typeface="Calibri"/>
              </a:rPr>
              <a:t>6, 200 kA, </a:t>
            </a:r>
            <a:r>
              <a:rPr lang="en-US" sz="2000" dirty="0" smtClean="0">
                <a:latin typeface="Calibri"/>
                <a:cs typeface="Calibri"/>
              </a:rPr>
              <a:t>Z1 (Normal), </a:t>
            </a:r>
            <a:r>
              <a:rPr lang="en-US" sz="2000" dirty="0">
                <a:latin typeface="Calibri"/>
                <a:cs typeface="Calibri"/>
              </a:rPr>
              <a:t>total peak to peak displacement</a:t>
            </a:r>
          </a:p>
        </c:rich>
      </c:tx>
      <c:layout/>
    </c:title>
    <c:plotArea>
      <c:layout/>
      <c:lineChart>
        <c:grouping val="standard"/>
        <c:ser>
          <c:idx val="0"/>
          <c:order val="0"/>
          <c:spPr>
            <a:ln>
              <a:solidFill>
                <a:srgbClr val="000000"/>
              </a:solidFill>
            </a:ln>
          </c:spPr>
          <c:marker>
            <c:symbol val="none"/>
          </c:marker>
          <c:cat>
            <c:numRef>
              <c:f>'200ka'!$Z$103:$Z$1684</c:f>
              <c:numCache>
                <c:formatCode>0.00E+00</c:formatCode>
                <c:ptCount val="1582"/>
                <c:pt idx="0">
                  <c:v>19.0</c:v>
                </c:pt>
                <c:pt idx="1">
                  <c:v>20.0</c:v>
                </c:pt>
                <c:pt idx="2">
                  <c:v>21.0</c:v>
                </c:pt>
                <c:pt idx="3">
                  <c:v>22.0</c:v>
                </c:pt>
                <c:pt idx="4">
                  <c:v>23.0</c:v>
                </c:pt>
                <c:pt idx="5">
                  <c:v>24.0</c:v>
                </c:pt>
                <c:pt idx="6">
                  <c:v>25.0</c:v>
                </c:pt>
                <c:pt idx="7">
                  <c:v>26.0</c:v>
                </c:pt>
                <c:pt idx="8">
                  <c:v>27.0</c:v>
                </c:pt>
                <c:pt idx="9">
                  <c:v>28.0</c:v>
                </c:pt>
                <c:pt idx="10">
                  <c:v>29.0</c:v>
                </c:pt>
                <c:pt idx="11">
                  <c:v>30.0</c:v>
                </c:pt>
                <c:pt idx="12">
                  <c:v>31.0</c:v>
                </c:pt>
                <c:pt idx="13">
                  <c:v>32.0</c:v>
                </c:pt>
                <c:pt idx="14">
                  <c:v>33.0</c:v>
                </c:pt>
                <c:pt idx="15">
                  <c:v>34.0</c:v>
                </c:pt>
                <c:pt idx="16">
                  <c:v>35.0</c:v>
                </c:pt>
                <c:pt idx="17">
                  <c:v>36.0</c:v>
                </c:pt>
                <c:pt idx="18">
                  <c:v>37.0</c:v>
                </c:pt>
                <c:pt idx="19">
                  <c:v>38.0</c:v>
                </c:pt>
                <c:pt idx="20">
                  <c:v>39.0</c:v>
                </c:pt>
                <c:pt idx="21">
                  <c:v>40.0</c:v>
                </c:pt>
                <c:pt idx="22">
                  <c:v>41.0</c:v>
                </c:pt>
                <c:pt idx="23">
                  <c:v>42.0</c:v>
                </c:pt>
                <c:pt idx="24">
                  <c:v>43.0</c:v>
                </c:pt>
                <c:pt idx="25">
                  <c:v>44.0</c:v>
                </c:pt>
                <c:pt idx="26">
                  <c:v>45.0</c:v>
                </c:pt>
                <c:pt idx="27">
                  <c:v>46.0</c:v>
                </c:pt>
                <c:pt idx="28">
                  <c:v>47.0</c:v>
                </c:pt>
                <c:pt idx="29">
                  <c:v>48.0</c:v>
                </c:pt>
                <c:pt idx="30">
                  <c:v>49.0</c:v>
                </c:pt>
                <c:pt idx="31">
                  <c:v>50.0</c:v>
                </c:pt>
                <c:pt idx="32">
                  <c:v>51.0</c:v>
                </c:pt>
                <c:pt idx="33">
                  <c:v>52.0</c:v>
                </c:pt>
                <c:pt idx="34">
                  <c:v>53.0</c:v>
                </c:pt>
                <c:pt idx="35">
                  <c:v>54.0</c:v>
                </c:pt>
                <c:pt idx="36">
                  <c:v>55.0</c:v>
                </c:pt>
                <c:pt idx="37">
                  <c:v>56.0</c:v>
                </c:pt>
                <c:pt idx="38">
                  <c:v>57.0</c:v>
                </c:pt>
                <c:pt idx="39">
                  <c:v>58.0</c:v>
                </c:pt>
                <c:pt idx="40">
                  <c:v>59.0</c:v>
                </c:pt>
                <c:pt idx="41">
                  <c:v>60.0</c:v>
                </c:pt>
                <c:pt idx="42">
                  <c:v>61.0</c:v>
                </c:pt>
                <c:pt idx="43">
                  <c:v>62.0</c:v>
                </c:pt>
                <c:pt idx="44">
                  <c:v>63.0</c:v>
                </c:pt>
                <c:pt idx="45">
                  <c:v>64.0</c:v>
                </c:pt>
                <c:pt idx="46">
                  <c:v>65.0</c:v>
                </c:pt>
                <c:pt idx="47">
                  <c:v>66.0</c:v>
                </c:pt>
                <c:pt idx="48">
                  <c:v>67.0</c:v>
                </c:pt>
                <c:pt idx="49">
                  <c:v>68.0</c:v>
                </c:pt>
                <c:pt idx="50">
                  <c:v>69.0</c:v>
                </c:pt>
                <c:pt idx="51">
                  <c:v>70.0</c:v>
                </c:pt>
                <c:pt idx="52">
                  <c:v>71.0</c:v>
                </c:pt>
                <c:pt idx="53">
                  <c:v>72.0</c:v>
                </c:pt>
                <c:pt idx="54">
                  <c:v>73.0</c:v>
                </c:pt>
                <c:pt idx="55">
                  <c:v>74.0</c:v>
                </c:pt>
                <c:pt idx="56">
                  <c:v>75.0</c:v>
                </c:pt>
                <c:pt idx="57">
                  <c:v>76.0</c:v>
                </c:pt>
                <c:pt idx="58">
                  <c:v>77.0</c:v>
                </c:pt>
                <c:pt idx="59">
                  <c:v>78.0</c:v>
                </c:pt>
                <c:pt idx="60">
                  <c:v>79.0</c:v>
                </c:pt>
                <c:pt idx="61">
                  <c:v>80.0</c:v>
                </c:pt>
                <c:pt idx="62">
                  <c:v>81.0</c:v>
                </c:pt>
                <c:pt idx="63">
                  <c:v>82.0</c:v>
                </c:pt>
                <c:pt idx="64">
                  <c:v>83.0</c:v>
                </c:pt>
                <c:pt idx="65">
                  <c:v>84.0</c:v>
                </c:pt>
                <c:pt idx="66">
                  <c:v>85.0</c:v>
                </c:pt>
                <c:pt idx="67">
                  <c:v>86.0</c:v>
                </c:pt>
                <c:pt idx="68">
                  <c:v>87.0</c:v>
                </c:pt>
                <c:pt idx="69">
                  <c:v>88.0</c:v>
                </c:pt>
                <c:pt idx="70">
                  <c:v>89.0</c:v>
                </c:pt>
                <c:pt idx="71">
                  <c:v>90.0</c:v>
                </c:pt>
                <c:pt idx="72">
                  <c:v>91.0</c:v>
                </c:pt>
                <c:pt idx="73">
                  <c:v>92.0</c:v>
                </c:pt>
                <c:pt idx="74">
                  <c:v>93.0</c:v>
                </c:pt>
                <c:pt idx="75">
                  <c:v>94.0</c:v>
                </c:pt>
                <c:pt idx="76">
                  <c:v>95.0</c:v>
                </c:pt>
                <c:pt idx="77">
                  <c:v>96.0</c:v>
                </c:pt>
                <c:pt idx="78">
                  <c:v>97.0</c:v>
                </c:pt>
                <c:pt idx="79">
                  <c:v>98.0</c:v>
                </c:pt>
                <c:pt idx="80">
                  <c:v>99.0</c:v>
                </c:pt>
                <c:pt idx="81">
                  <c:v>100.0</c:v>
                </c:pt>
                <c:pt idx="82">
                  <c:v>101.0</c:v>
                </c:pt>
                <c:pt idx="83">
                  <c:v>102.0</c:v>
                </c:pt>
                <c:pt idx="84">
                  <c:v>103.0</c:v>
                </c:pt>
                <c:pt idx="85">
                  <c:v>104.0</c:v>
                </c:pt>
                <c:pt idx="86">
                  <c:v>105.0</c:v>
                </c:pt>
                <c:pt idx="87">
                  <c:v>106.0</c:v>
                </c:pt>
                <c:pt idx="88">
                  <c:v>107.0</c:v>
                </c:pt>
                <c:pt idx="89">
                  <c:v>108.0</c:v>
                </c:pt>
                <c:pt idx="90">
                  <c:v>109.0</c:v>
                </c:pt>
                <c:pt idx="91">
                  <c:v>110.0</c:v>
                </c:pt>
                <c:pt idx="92">
                  <c:v>111.0</c:v>
                </c:pt>
                <c:pt idx="93">
                  <c:v>112.0</c:v>
                </c:pt>
                <c:pt idx="94">
                  <c:v>113.0</c:v>
                </c:pt>
                <c:pt idx="95">
                  <c:v>114.0</c:v>
                </c:pt>
                <c:pt idx="96">
                  <c:v>115.0</c:v>
                </c:pt>
                <c:pt idx="97">
                  <c:v>116.0</c:v>
                </c:pt>
                <c:pt idx="98">
                  <c:v>117.0</c:v>
                </c:pt>
                <c:pt idx="99">
                  <c:v>118.0</c:v>
                </c:pt>
                <c:pt idx="100">
                  <c:v>119.0</c:v>
                </c:pt>
                <c:pt idx="101">
                  <c:v>120.0</c:v>
                </c:pt>
                <c:pt idx="102">
                  <c:v>121.0</c:v>
                </c:pt>
                <c:pt idx="103">
                  <c:v>122.0</c:v>
                </c:pt>
                <c:pt idx="104">
                  <c:v>123.0</c:v>
                </c:pt>
                <c:pt idx="105">
                  <c:v>124.0</c:v>
                </c:pt>
                <c:pt idx="106">
                  <c:v>125.0</c:v>
                </c:pt>
                <c:pt idx="107">
                  <c:v>126.0</c:v>
                </c:pt>
                <c:pt idx="108">
                  <c:v>127.0</c:v>
                </c:pt>
                <c:pt idx="109">
                  <c:v>128.0</c:v>
                </c:pt>
                <c:pt idx="110">
                  <c:v>129.0</c:v>
                </c:pt>
                <c:pt idx="111">
                  <c:v>130.0</c:v>
                </c:pt>
                <c:pt idx="112">
                  <c:v>131.0</c:v>
                </c:pt>
                <c:pt idx="113">
                  <c:v>132.0</c:v>
                </c:pt>
                <c:pt idx="114">
                  <c:v>133.0</c:v>
                </c:pt>
                <c:pt idx="115">
                  <c:v>134.0</c:v>
                </c:pt>
                <c:pt idx="116">
                  <c:v>135.0</c:v>
                </c:pt>
                <c:pt idx="117">
                  <c:v>136.0</c:v>
                </c:pt>
                <c:pt idx="118">
                  <c:v>137.0</c:v>
                </c:pt>
                <c:pt idx="119">
                  <c:v>138.0</c:v>
                </c:pt>
                <c:pt idx="120">
                  <c:v>139.0</c:v>
                </c:pt>
                <c:pt idx="121">
                  <c:v>140.0</c:v>
                </c:pt>
                <c:pt idx="122">
                  <c:v>141.0</c:v>
                </c:pt>
                <c:pt idx="123">
                  <c:v>142.0</c:v>
                </c:pt>
                <c:pt idx="124">
                  <c:v>143.0</c:v>
                </c:pt>
                <c:pt idx="125">
                  <c:v>144.0</c:v>
                </c:pt>
                <c:pt idx="126">
                  <c:v>145.0</c:v>
                </c:pt>
                <c:pt idx="127">
                  <c:v>146.0</c:v>
                </c:pt>
                <c:pt idx="128">
                  <c:v>147.0</c:v>
                </c:pt>
                <c:pt idx="129">
                  <c:v>148.0</c:v>
                </c:pt>
                <c:pt idx="130">
                  <c:v>149.0</c:v>
                </c:pt>
                <c:pt idx="131">
                  <c:v>150.0</c:v>
                </c:pt>
                <c:pt idx="132">
                  <c:v>151.0</c:v>
                </c:pt>
                <c:pt idx="133">
                  <c:v>152.0</c:v>
                </c:pt>
                <c:pt idx="134">
                  <c:v>153.0</c:v>
                </c:pt>
                <c:pt idx="135">
                  <c:v>154.0</c:v>
                </c:pt>
                <c:pt idx="136">
                  <c:v>155.0</c:v>
                </c:pt>
                <c:pt idx="137">
                  <c:v>156.0</c:v>
                </c:pt>
                <c:pt idx="138">
                  <c:v>157.0</c:v>
                </c:pt>
                <c:pt idx="139">
                  <c:v>158.0</c:v>
                </c:pt>
                <c:pt idx="140">
                  <c:v>159.0</c:v>
                </c:pt>
                <c:pt idx="141">
                  <c:v>160.0</c:v>
                </c:pt>
                <c:pt idx="142">
                  <c:v>161.0</c:v>
                </c:pt>
                <c:pt idx="143">
                  <c:v>162.0</c:v>
                </c:pt>
                <c:pt idx="144">
                  <c:v>163.0</c:v>
                </c:pt>
                <c:pt idx="145">
                  <c:v>164.0</c:v>
                </c:pt>
                <c:pt idx="146">
                  <c:v>165.0</c:v>
                </c:pt>
                <c:pt idx="147">
                  <c:v>166.0</c:v>
                </c:pt>
                <c:pt idx="148">
                  <c:v>167.0</c:v>
                </c:pt>
                <c:pt idx="149">
                  <c:v>168.0</c:v>
                </c:pt>
                <c:pt idx="150">
                  <c:v>169.0</c:v>
                </c:pt>
                <c:pt idx="151">
                  <c:v>170.0</c:v>
                </c:pt>
                <c:pt idx="152">
                  <c:v>171.0</c:v>
                </c:pt>
                <c:pt idx="153">
                  <c:v>172.0</c:v>
                </c:pt>
                <c:pt idx="154">
                  <c:v>173.0</c:v>
                </c:pt>
                <c:pt idx="155">
                  <c:v>174.0</c:v>
                </c:pt>
                <c:pt idx="156">
                  <c:v>175.0</c:v>
                </c:pt>
                <c:pt idx="157">
                  <c:v>176.0</c:v>
                </c:pt>
                <c:pt idx="158">
                  <c:v>177.0</c:v>
                </c:pt>
                <c:pt idx="159">
                  <c:v>178.0</c:v>
                </c:pt>
                <c:pt idx="160">
                  <c:v>179.0</c:v>
                </c:pt>
                <c:pt idx="161">
                  <c:v>180.0</c:v>
                </c:pt>
                <c:pt idx="162">
                  <c:v>181.0</c:v>
                </c:pt>
                <c:pt idx="163">
                  <c:v>182.0</c:v>
                </c:pt>
                <c:pt idx="164">
                  <c:v>183.0</c:v>
                </c:pt>
                <c:pt idx="165">
                  <c:v>184.0</c:v>
                </c:pt>
                <c:pt idx="166">
                  <c:v>185.0</c:v>
                </c:pt>
                <c:pt idx="167">
                  <c:v>186.0</c:v>
                </c:pt>
                <c:pt idx="168">
                  <c:v>187.0</c:v>
                </c:pt>
                <c:pt idx="169">
                  <c:v>188.0</c:v>
                </c:pt>
                <c:pt idx="170">
                  <c:v>189.0</c:v>
                </c:pt>
                <c:pt idx="171">
                  <c:v>190.0</c:v>
                </c:pt>
                <c:pt idx="172">
                  <c:v>191.0</c:v>
                </c:pt>
                <c:pt idx="173">
                  <c:v>192.0</c:v>
                </c:pt>
                <c:pt idx="174">
                  <c:v>193.0</c:v>
                </c:pt>
                <c:pt idx="175">
                  <c:v>194.0</c:v>
                </c:pt>
                <c:pt idx="176">
                  <c:v>195.0</c:v>
                </c:pt>
                <c:pt idx="177">
                  <c:v>196.0</c:v>
                </c:pt>
                <c:pt idx="178">
                  <c:v>197.0</c:v>
                </c:pt>
                <c:pt idx="179">
                  <c:v>198.0</c:v>
                </c:pt>
                <c:pt idx="180">
                  <c:v>199.0</c:v>
                </c:pt>
                <c:pt idx="181">
                  <c:v>200.0</c:v>
                </c:pt>
                <c:pt idx="182">
                  <c:v>201.0</c:v>
                </c:pt>
                <c:pt idx="183">
                  <c:v>202.0</c:v>
                </c:pt>
                <c:pt idx="184">
                  <c:v>203.0</c:v>
                </c:pt>
                <c:pt idx="185">
                  <c:v>204.0</c:v>
                </c:pt>
                <c:pt idx="186">
                  <c:v>205.0</c:v>
                </c:pt>
                <c:pt idx="187">
                  <c:v>206.0</c:v>
                </c:pt>
                <c:pt idx="188">
                  <c:v>207.0</c:v>
                </c:pt>
                <c:pt idx="189">
                  <c:v>208.0</c:v>
                </c:pt>
                <c:pt idx="190">
                  <c:v>209.0</c:v>
                </c:pt>
                <c:pt idx="191">
                  <c:v>210.0</c:v>
                </c:pt>
                <c:pt idx="192">
                  <c:v>211.0</c:v>
                </c:pt>
                <c:pt idx="193">
                  <c:v>212.0</c:v>
                </c:pt>
                <c:pt idx="194">
                  <c:v>213.0</c:v>
                </c:pt>
                <c:pt idx="195">
                  <c:v>214.0</c:v>
                </c:pt>
                <c:pt idx="196">
                  <c:v>215.0</c:v>
                </c:pt>
                <c:pt idx="197">
                  <c:v>216.0</c:v>
                </c:pt>
                <c:pt idx="198">
                  <c:v>217.0</c:v>
                </c:pt>
                <c:pt idx="199">
                  <c:v>218.0</c:v>
                </c:pt>
                <c:pt idx="200">
                  <c:v>219.0</c:v>
                </c:pt>
                <c:pt idx="201">
                  <c:v>220.0</c:v>
                </c:pt>
                <c:pt idx="202">
                  <c:v>221.0</c:v>
                </c:pt>
                <c:pt idx="203">
                  <c:v>222.0</c:v>
                </c:pt>
                <c:pt idx="204">
                  <c:v>223.0</c:v>
                </c:pt>
                <c:pt idx="205">
                  <c:v>224.0</c:v>
                </c:pt>
                <c:pt idx="206">
                  <c:v>225.0</c:v>
                </c:pt>
                <c:pt idx="207">
                  <c:v>226.0</c:v>
                </c:pt>
                <c:pt idx="208">
                  <c:v>227.0</c:v>
                </c:pt>
                <c:pt idx="209">
                  <c:v>228.0</c:v>
                </c:pt>
                <c:pt idx="210">
                  <c:v>229.0</c:v>
                </c:pt>
                <c:pt idx="211">
                  <c:v>230.0</c:v>
                </c:pt>
                <c:pt idx="212">
                  <c:v>231.0</c:v>
                </c:pt>
                <c:pt idx="213">
                  <c:v>232.0</c:v>
                </c:pt>
                <c:pt idx="214">
                  <c:v>233.0</c:v>
                </c:pt>
                <c:pt idx="215">
                  <c:v>234.0</c:v>
                </c:pt>
                <c:pt idx="216">
                  <c:v>235.0</c:v>
                </c:pt>
                <c:pt idx="217">
                  <c:v>236.0</c:v>
                </c:pt>
                <c:pt idx="218">
                  <c:v>237.0</c:v>
                </c:pt>
                <c:pt idx="219">
                  <c:v>238.0</c:v>
                </c:pt>
                <c:pt idx="220">
                  <c:v>239.0</c:v>
                </c:pt>
                <c:pt idx="221">
                  <c:v>240.0</c:v>
                </c:pt>
                <c:pt idx="222">
                  <c:v>241.0</c:v>
                </c:pt>
                <c:pt idx="223">
                  <c:v>242.0</c:v>
                </c:pt>
                <c:pt idx="224">
                  <c:v>243.0</c:v>
                </c:pt>
                <c:pt idx="225">
                  <c:v>244.0</c:v>
                </c:pt>
                <c:pt idx="226">
                  <c:v>245.0</c:v>
                </c:pt>
                <c:pt idx="227">
                  <c:v>246.0</c:v>
                </c:pt>
                <c:pt idx="228">
                  <c:v>247.0</c:v>
                </c:pt>
                <c:pt idx="229">
                  <c:v>248.0</c:v>
                </c:pt>
                <c:pt idx="230">
                  <c:v>249.0</c:v>
                </c:pt>
                <c:pt idx="231">
                  <c:v>250.0</c:v>
                </c:pt>
                <c:pt idx="232">
                  <c:v>251.0</c:v>
                </c:pt>
                <c:pt idx="233">
                  <c:v>252.0</c:v>
                </c:pt>
                <c:pt idx="234">
                  <c:v>253.0</c:v>
                </c:pt>
                <c:pt idx="235">
                  <c:v>254.0</c:v>
                </c:pt>
                <c:pt idx="236">
                  <c:v>255.0</c:v>
                </c:pt>
                <c:pt idx="237">
                  <c:v>256.0</c:v>
                </c:pt>
                <c:pt idx="238">
                  <c:v>257.0</c:v>
                </c:pt>
                <c:pt idx="239">
                  <c:v>258.0</c:v>
                </c:pt>
                <c:pt idx="240">
                  <c:v>259.0</c:v>
                </c:pt>
                <c:pt idx="241">
                  <c:v>260.0</c:v>
                </c:pt>
                <c:pt idx="242">
                  <c:v>261.0</c:v>
                </c:pt>
                <c:pt idx="243">
                  <c:v>262.0</c:v>
                </c:pt>
                <c:pt idx="244">
                  <c:v>263.0</c:v>
                </c:pt>
                <c:pt idx="245">
                  <c:v>264.0</c:v>
                </c:pt>
                <c:pt idx="246">
                  <c:v>265.0</c:v>
                </c:pt>
                <c:pt idx="247">
                  <c:v>266.0</c:v>
                </c:pt>
                <c:pt idx="248">
                  <c:v>267.0</c:v>
                </c:pt>
                <c:pt idx="249">
                  <c:v>268.0</c:v>
                </c:pt>
                <c:pt idx="250">
                  <c:v>269.0</c:v>
                </c:pt>
                <c:pt idx="251">
                  <c:v>270.0</c:v>
                </c:pt>
                <c:pt idx="252">
                  <c:v>271.0</c:v>
                </c:pt>
                <c:pt idx="253">
                  <c:v>272.0</c:v>
                </c:pt>
                <c:pt idx="254">
                  <c:v>273.0</c:v>
                </c:pt>
                <c:pt idx="255">
                  <c:v>274.0</c:v>
                </c:pt>
                <c:pt idx="256">
                  <c:v>275.0</c:v>
                </c:pt>
                <c:pt idx="257">
                  <c:v>276.0</c:v>
                </c:pt>
                <c:pt idx="258">
                  <c:v>277.0</c:v>
                </c:pt>
                <c:pt idx="259">
                  <c:v>278.0</c:v>
                </c:pt>
                <c:pt idx="260">
                  <c:v>279.0</c:v>
                </c:pt>
                <c:pt idx="261">
                  <c:v>280.0</c:v>
                </c:pt>
                <c:pt idx="262">
                  <c:v>281.0</c:v>
                </c:pt>
                <c:pt idx="263">
                  <c:v>282.0</c:v>
                </c:pt>
                <c:pt idx="264">
                  <c:v>283.0</c:v>
                </c:pt>
                <c:pt idx="265">
                  <c:v>284.0</c:v>
                </c:pt>
                <c:pt idx="266">
                  <c:v>285.0</c:v>
                </c:pt>
                <c:pt idx="267">
                  <c:v>286.0</c:v>
                </c:pt>
                <c:pt idx="268">
                  <c:v>287.0</c:v>
                </c:pt>
                <c:pt idx="269">
                  <c:v>288.0</c:v>
                </c:pt>
                <c:pt idx="270">
                  <c:v>289.0</c:v>
                </c:pt>
                <c:pt idx="271">
                  <c:v>290.0</c:v>
                </c:pt>
                <c:pt idx="272">
                  <c:v>291.0</c:v>
                </c:pt>
                <c:pt idx="273">
                  <c:v>292.0</c:v>
                </c:pt>
                <c:pt idx="274">
                  <c:v>293.0</c:v>
                </c:pt>
                <c:pt idx="275">
                  <c:v>294.0</c:v>
                </c:pt>
                <c:pt idx="276">
                  <c:v>295.0</c:v>
                </c:pt>
                <c:pt idx="277">
                  <c:v>296.0</c:v>
                </c:pt>
                <c:pt idx="278">
                  <c:v>297.0</c:v>
                </c:pt>
                <c:pt idx="279">
                  <c:v>298.0</c:v>
                </c:pt>
                <c:pt idx="280">
                  <c:v>299.0</c:v>
                </c:pt>
                <c:pt idx="281">
                  <c:v>300.0</c:v>
                </c:pt>
                <c:pt idx="282">
                  <c:v>301.0</c:v>
                </c:pt>
                <c:pt idx="283">
                  <c:v>302.0</c:v>
                </c:pt>
                <c:pt idx="284">
                  <c:v>303.0</c:v>
                </c:pt>
                <c:pt idx="285">
                  <c:v>304.0</c:v>
                </c:pt>
                <c:pt idx="286">
                  <c:v>305.0</c:v>
                </c:pt>
                <c:pt idx="287">
                  <c:v>306.0</c:v>
                </c:pt>
                <c:pt idx="288">
                  <c:v>307.0</c:v>
                </c:pt>
                <c:pt idx="289">
                  <c:v>308.0</c:v>
                </c:pt>
                <c:pt idx="290">
                  <c:v>309.0</c:v>
                </c:pt>
                <c:pt idx="291">
                  <c:v>310.0</c:v>
                </c:pt>
                <c:pt idx="292">
                  <c:v>311.0</c:v>
                </c:pt>
                <c:pt idx="293">
                  <c:v>312.0</c:v>
                </c:pt>
                <c:pt idx="294">
                  <c:v>313.0</c:v>
                </c:pt>
                <c:pt idx="295">
                  <c:v>314.0</c:v>
                </c:pt>
                <c:pt idx="296">
                  <c:v>315.0</c:v>
                </c:pt>
                <c:pt idx="297">
                  <c:v>316.0</c:v>
                </c:pt>
                <c:pt idx="298">
                  <c:v>317.0</c:v>
                </c:pt>
                <c:pt idx="299">
                  <c:v>318.0</c:v>
                </c:pt>
                <c:pt idx="300">
                  <c:v>319.0</c:v>
                </c:pt>
                <c:pt idx="301">
                  <c:v>320.0</c:v>
                </c:pt>
                <c:pt idx="302">
                  <c:v>321.0</c:v>
                </c:pt>
                <c:pt idx="303">
                  <c:v>322.0</c:v>
                </c:pt>
                <c:pt idx="304">
                  <c:v>323.0</c:v>
                </c:pt>
                <c:pt idx="305">
                  <c:v>324.0</c:v>
                </c:pt>
                <c:pt idx="306">
                  <c:v>325.0</c:v>
                </c:pt>
                <c:pt idx="307">
                  <c:v>326.0</c:v>
                </c:pt>
                <c:pt idx="308">
                  <c:v>327.0</c:v>
                </c:pt>
                <c:pt idx="309">
                  <c:v>328.0</c:v>
                </c:pt>
                <c:pt idx="310">
                  <c:v>329.0</c:v>
                </c:pt>
                <c:pt idx="311">
                  <c:v>330.0</c:v>
                </c:pt>
                <c:pt idx="312">
                  <c:v>331.0</c:v>
                </c:pt>
                <c:pt idx="313">
                  <c:v>332.0</c:v>
                </c:pt>
                <c:pt idx="314">
                  <c:v>333.0</c:v>
                </c:pt>
                <c:pt idx="315">
                  <c:v>334.0</c:v>
                </c:pt>
                <c:pt idx="316">
                  <c:v>335.0</c:v>
                </c:pt>
                <c:pt idx="317">
                  <c:v>336.0</c:v>
                </c:pt>
                <c:pt idx="318">
                  <c:v>337.0</c:v>
                </c:pt>
                <c:pt idx="319">
                  <c:v>338.0</c:v>
                </c:pt>
                <c:pt idx="320">
                  <c:v>339.0</c:v>
                </c:pt>
                <c:pt idx="321">
                  <c:v>340.0</c:v>
                </c:pt>
                <c:pt idx="322">
                  <c:v>341.0</c:v>
                </c:pt>
                <c:pt idx="323">
                  <c:v>342.0</c:v>
                </c:pt>
                <c:pt idx="324">
                  <c:v>343.0</c:v>
                </c:pt>
                <c:pt idx="325">
                  <c:v>344.0</c:v>
                </c:pt>
                <c:pt idx="326">
                  <c:v>345.0</c:v>
                </c:pt>
                <c:pt idx="327">
                  <c:v>346.0</c:v>
                </c:pt>
                <c:pt idx="328">
                  <c:v>347.0</c:v>
                </c:pt>
                <c:pt idx="329">
                  <c:v>348.0</c:v>
                </c:pt>
                <c:pt idx="330">
                  <c:v>349.0</c:v>
                </c:pt>
                <c:pt idx="331">
                  <c:v>350.0</c:v>
                </c:pt>
                <c:pt idx="332">
                  <c:v>351.0</c:v>
                </c:pt>
                <c:pt idx="333">
                  <c:v>352.0</c:v>
                </c:pt>
                <c:pt idx="334">
                  <c:v>353.0</c:v>
                </c:pt>
                <c:pt idx="335">
                  <c:v>354.0</c:v>
                </c:pt>
                <c:pt idx="336">
                  <c:v>355.0</c:v>
                </c:pt>
                <c:pt idx="337">
                  <c:v>356.0</c:v>
                </c:pt>
                <c:pt idx="338">
                  <c:v>357.0</c:v>
                </c:pt>
                <c:pt idx="339">
                  <c:v>358.0</c:v>
                </c:pt>
                <c:pt idx="340">
                  <c:v>359.0</c:v>
                </c:pt>
                <c:pt idx="341">
                  <c:v>360.0</c:v>
                </c:pt>
                <c:pt idx="342">
                  <c:v>361.0</c:v>
                </c:pt>
                <c:pt idx="343">
                  <c:v>362.0</c:v>
                </c:pt>
                <c:pt idx="344">
                  <c:v>363.0</c:v>
                </c:pt>
                <c:pt idx="345">
                  <c:v>364.0</c:v>
                </c:pt>
                <c:pt idx="346">
                  <c:v>365.0</c:v>
                </c:pt>
                <c:pt idx="347">
                  <c:v>366.0</c:v>
                </c:pt>
                <c:pt idx="348">
                  <c:v>367.0</c:v>
                </c:pt>
                <c:pt idx="349">
                  <c:v>368.0</c:v>
                </c:pt>
                <c:pt idx="350">
                  <c:v>369.0</c:v>
                </c:pt>
                <c:pt idx="351">
                  <c:v>370.0</c:v>
                </c:pt>
                <c:pt idx="352">
                  <c:v>371.0</c:v>
                </c:pt>
                <c:pt idx="353">
                  <c:v>372.0</c:v>
                </c:pt>
                <c:pt idx="354">
                  <c:v>373.0</c:v>
                </c:pt>
                <c:pt idx="355">
                  <c:v>374.0</c:v>
                </c:pt>
                <c:pt idx="356">
                  <c:v>375.0</c:v>
                </c:pt>
                <c:pt idx="357">
                  <c:v>376.0</c:v>
                </c:pt>
                <c:pt idx="358">
                  <c:v>377.0</c:v>
                </c:pt>
                <c:pt idx="359">
                  <c:v>378.0</c:v>
                </c:pt>
                <c:pt idx="360">
                  <c:v>379.0</c:v>
                </c:pt>
                <c:pt idx="361">
                  <c:v>380.0</c:v>
                </c:pt>
                <c:pt idx="362">
                  <c:v>381.0</c:v>
                </c:pt>
                <c:pt idx="363">
                  <c:v>382.0</c:v>
                </c:pt>
                <c:pt idx="364">
                  <c:v>383.0</c:v>
                </c:pt>
                <c:pt idx="365">
                  <c:v>384.0</c:v>
                </c:pt>
                <c:pt idx="366">
                  <c:v>385.0</c:v>
                </c:pt>
                <c:pt idx="367">
                  <c:v>386.0</c:v>
                </c:pt>
                <c:pt idx="368">
                  <c:v>387.0</c:v>
                </c:pt>
                <c:pt idx="369">
                  <c:v>388.0</c:v>
                </c:pt>
                <c:pt idx="370">
                  <c:v>389.0</c:v>
                </c:pt>
                <c:pt idx="371">
                  <c:v>390.0</c:v>
                </c:pt>
                <c:pt idx="372">
                  <c:v>391.0</c:v>
                </c:pt>
                <c:pt idx="373">
                  <c:v>392.0</c:v>
                </c:pt>
                <c:pt idx="374">
                  <c:v>393.0</c:v>
                </c:pt>
                <c:pt idx="375">
                  <c:v>394.0</c:v>
                </c:pt>
                <c:pt idx="376">
                  <c:v>395.0</c:v>
                </c:pt>
                <c:pt idx="377">
                  <c:v>396.0</c:v>
                </c:pt>
                <c:pt idx="378">
                  <c:v>397.0</c:v>
                </c:pt>
                <c:pt idx="379">
                  <c:v>398.0</c:v>
                </c:pt>
                <c:pt idx="380">
                  <c:v>399.0</c:v>
                </c:pt>
                <c:pt idx="381">
                  <c:v>400.0</c:v>
                </c:pt>
                <c:pt idx="382">
                  <c:v>401.0</c:v>
                </c:pt>
                <c:pt idx="383">
                  <c:v>402.0</c:v>
                </c:pt>
                <c:pt idx="384">
                  <c:v>403.0</c:v>
                </c:pt>
                <c:pt idx="385">
                  <c:v>404.0</c:v>
                </c:pt>
                <c:pt idx="386">
                  <c:v>405.0</c:v>
                </c:pt>
                <c:pt idx="387">
                  <c:v>406.0</c:v>
                </c:pt>
                <c:pt idx="388">
                  <c:v>407.0</c:v>
                </c:pt>
                <c:pt idx="389">
                  <c:v>408.0</c:v>
                </c:pt>
                <c:pt idx="390">
                  <c:v>409.0</c:v>
                </c:pt>
                <c:pt idx="391">
                  <c:v>410.0</c:v>
                </c:pt>
                <c:pt idx="392">
                  <c:v>411.0</c:v>
                </c:pt>
                <c:pt idx="393">
                  <c:v>412.0</c:v>
                </c:pt>
                <c:pt idx="394">
                  <c:v>413.0</c:v>
                </c:pt>
                <c:pt idx="395">
                  <c:v>414.0</c:v>
                </c:pt>
                <c:pt idx="396">
                  <c:v>415.0</c:v>
                </c:pt>
                <c:pt idx="397">
                  <c:v>416.0</c:v>
                </c:pt>
                <c:pt idx="398">
                  <c:v>417.0</c:v>
                </c:pt>
                <c:pt idx="399">
                  <c:v>418.0</c:v>
                </c:pt>
                <c:pt idx="400">
                  <c:v>419.0</c:v>
                </c:pt>
                <c:pt idx="401">
                  <c:v>420.0</c:v>
                </c:pt>
                <c:pt idx="402">
                  <c:v>421.0</c:v>
                </c:pt>
                <c:pt idx="403">
                  <c:v>422.0</c:v>
                </c:pt>
                <c:pt idx="404">
                  <c:v>423.0</c:v>
                </c:pt>
                <c:pt idx="405">
                  <c:v>424.0</c:v>
                </c:pt>
                <c:pt idx="406">
                  <c:v>425.0</c:v>
                </c:pt>
                <c:pt idx="407">
                  <c:v>426.0</c:v>
                </c:pt>
                <c:pt idx="408">
                  <c:v>427.0</c:v>
                </c:pt>
                <c:pt idx="409">
                  <c:v>428.0</c:v>
                </c:pt>
                <c:pt idx="410">
                  <c:v>429.0</c:v>
                </c:pt>
                <c:pt idx="411">
                  <c:v>430.0</c:v>
                </c:pt>
                <c:pt idx="412">
                  <c:v>431.0</c:v>
                </c:pt>
                <c:pt idx="413">
                  <c:v>432.0</c:v>
                </c:pt>
                <c:pt idx="414">
                  <c:v>433.0</c:v>
                </c:pt>
                <c:pt idx="415">
                  <c:v>434.0</c:v>
                </c:pt>
                <c:pt idx="416">
                  <c:v>435.0</c:v>
                </c:pt>
                <c:pt idx="417">
                  <c:v>436.0</c:v>
                </c:pt>
                <c:pt idx="418">
                  <c:v>437.0</c:v>
                </c:pt>
                <c:pt idx="419">
                  <c:v>438.0</c:v>
                </c:pt>
                <c:pt idx="420">
                  <c:v>439.0</c:v>
                </c:pt>
                <c:pt idx="421">
                  <c:v>440.0</c:v>
                </c:pt>
                <c:pt idx="422">
                  <c:v>441.0</c:v>
                </c:pt>
                <c:pt idx="423">
                  <c:v>442.0</c:v>
                </c:pt>
                <c:pt idx="424">
                  <c:v>443.0</c:v>
                </c:pt>
                <c:pt idx="425">
                  <c:v>444.0</c:v>
                </c:pt>
                <c:pt idx="426">
                  <c:v>445.0</c:v>
                </c:pt>
                <c:pt idx="427">
                  <c:v>446.0</c:v>
                </c:pt>
                <c:pt idx="428">
                  <c:v>447.0</c:v>
                </c:pt>
                <c:pt idx="429">
                  <c:v>448.0</c:v>
                </c:pt>
                <c:pt idx="430">
                  <c:v>449.0</c:v>
                </c:pt>
                <c:pt idx="431">
                  <c:v>450.0</c:v>
                </c:pt>
                <c:pt idx="432">
                  <c:v>451.0</c:v>
                </c:pt>
                <c:pt idx="433">
                  <c:v>452.0</c:v>
                </c:pt>
                <c:pt idx="434">
                  <c:v>453.0</c:v>
                </c:pt>
                <c:pt idx="435">
                  <c:v>454.0</c:v>
                </c:pt>
                <c:pt idx="436">
                  <c:v>455.0</c:v>
                </c:pt>
                <c:pt idx="437">
                  <c:v>456.0</c:v>
                </c:pt>
                <c:pt idx="438">
                  <c:v>457.0</c:v>
                </c:pt>
                <c:pt idx="439">
                  <c:v>458.0</c:v>
                </c:pt>
                <c:pt idx="440">
                  <c:v>459.0</c:v>
                </c:pt>
                <c:pt idx="441">
                  <c:v>460.0</c:v>
                </c:pt>
                <c:pt idx="442">
                  <c:v>461.0</c:v>
                </c:pt>
                <c:pt idx="443">
                  <c:v>462.0</c:v>
                </c:pt>
                <c:pt idx="444">
                  <c:v>463.0</c:v>
                </c:pt>
                <c:pt idx="445">
                  <c:v>464.0</c:v>
                </c:pt>
                <c:pt idx="446">
                  <c:v>465.0</c:v>
                </c:pt>
                <c:pt idx="447">
                  <c:v>466.0</c:v>
                </c:pt>
                <c:pt idx="448">
                  <c:v>467.0</c:v>
                </c:pt>
                <c:pt idx="449">
                  <c:v>468.0</c:v>
                </c:pt>
                <c:pt idx="450">
                  <c:v>469.0</c:v>
                </c:pt>
                <c:pt idx="451">
                  <c:v>470.0</c:v>
                </c:pt>
                <c:pt idx="452">
                  <c:v>471.0</c:v>
                </c:pt>
                <c:pt idx="453">
                  <c:v>472.0</c:v>
                </c:pt>
                <c:pt idx="454">
                  <c:v>473.0</c:v>
                </c:pt>
                <c:pt idx="455">
                  <c:v>474.0</c:v>
                </c:pt>
                <c:pt idx="456">
                  <c:v>475.0</c:v>
                </c:pt>
                <c:pt idx="457">
                  <c:v>476.0</c:v>
                </c:pt>
                <c:pt idx="458">
                  <c:v>477.0</c:v>
                </c:pt>
                <c:pt idx="459">
                  <c:v>478.0</c:v>
                </c:pt>
                <c:pt idx="460">
                  <c:v>479.0</c:v>
                </c:pt>
                <c:pt idx="461">
                  <c:v>480.0</c:v>
                </c:pt>
                <c:pt idx="462">
                  <c:v>481.0</c:v>
                </c:pt>
                <c:pt idx="463">
                  <c:v>482.0</c:v>
                </c:pt>
                <c:pt idx="464">
                  <c:v>483.0</c:v>
                </c:pt>
                <c:pt idx="465">
                  <c:v>484.0</c:v>
                </c:pt>
                <c:pt idx="466">
                  <c:v>485.0</c:v>
                </c:pt>
                <c:pt idx="467">
                  <c:v>486.0</c:v>
                </c:pt>
                <c:pt idx="468">
                  <c:v>487.0</c:v>
                </c:pt>
                <c:pt idx="469">
                  <c:v>488.0</c:v>
                </c:pt>
                <c:pt idx="470">
                  <c:v>489.0</c:v>
                </c:pt>
                <c:pt idx="471">
                  <c:v>490.0</c:v>
                </c:pt>
                <c:pt idx="472">
                  <c:v>491.0</c:v>
                </c:pt>
                <c:pt idx="473">
                  <c:v>492.0</c:v>
                </c:pt>
                <c:pt idx="474">
                  <c:v>493.0</c:v>
                </c:pt>
                <c:pt idx="475">
                  <c:v>494.0</c:v>
                </c:pt>
                <c:pt idx="476">
                  <c:v>495.0</c:v>
                </c:pt>
                <c:pt idx="477">
                  <c:v>496.0</c:v>
                </c:pt>
                <c:pt idx="478">
                  <c:v>497.0</c:v>
                </c:pt>
                <c:pt idx="479">
                  <c:v>498.0</c:v>
                </c:pt>
                <c:pt idx="480">
                  <c:v>499.0</c:v>
                </c:pt>
                <c:pt idx="481">
                  <c:v>500.0</c:v>
                </c:pt>
                <c:pt idx="482">
                  <c:v>501.0</c:v>
                </c:pt>
                <c:pt idx="483">
                  <c:v>502.0</c:v>
                </c:pt>
                <c:pt idx="484">
                  <c:v>503.0</c:v>
                </c:pt>
                <c:pt idx="485">
                  <c:v>504.0</c:v>
                </c:pt>
                <c:pt idx="486">
                  <c:v>505.0</c:v>
                </c:pt>
                <c:pt idx="487">
                  <c:v>506.0</c:v>
                </c:pt>
                <c:pt idx="488">
                  <c:v>507.0</c:v>
                </c:pt>
                <c:pt idx="489">
                  <c:v>508.0</c:v>
                </c:pt>
                <c:pt idx="490">
                  <c:v>509.0</c:v>
                </c:pt>
                <c:pt idx="491">
                  <c:v>510.0</c:v>
                </c:pt>
                <c:pt idx="492">
                  <c:v>511.0</c:v>
                </c:pt>
                <c:pt idx="493">
                  <c:v>512.0</c:v>
                </c:pt>
                <c:pt idx="494">
                  <c:v>513.0</c:v>
                </c:pt>
                <c:pt idx="495">
                  <c:v>514.0</c:v>
                </c:pt>
                <c:pt idx="496">
                  <c:v>515.0</c:v>
                </c:pt>
                <c:pt idx="497">
                  <c:v>516.0</c:v>
                </c:pt>
                <c:pt idx="498">
                  <c:v>517.0</c:v>
                </c:pt>
                <c:pt idx="499">
                  <c:v>518.0</c:v>
                </c:pt>
                <c:pt idx="500">
                  <c:v>519.0</c:v>
                </c:pt>
                <c:pt idx="501">
                  <c:v>520.0</c:v>
                </c:pt>
                <c:pt idx="502">
                  <c:v>521.0</c:v>
                </c:pt>
                <c:pt idx="503">
                  <c:v>522.0</c:v>
                </c:pt>
                <c:pt idx="504">
                  <c:v>523.0</c:v>
                </c:pt>
                <c:pt idx="505">
                  <c:v>524.0</c:v>
                </c:pt>
                <c:pt idx="506">
                  <c:v>525.0</c:v>
                </c:pt>
                <c:pt idx="507">
                  <c:v>526.0</c:v>
                </c:pt>
                <c:pt idx="508">
                  <c:v>527.0</c:v>
                </c:pt>
                <c:pt idx="509">
                  <c:v>528.0</c:v>
                </c:pt>
                <c:pt idx="510">
                  <c:v>529.0</c:v>
                </c:pt>
                <c:pt idx="511">
                  <c:v>530.0</c:v>
                </c:pt>
                <c:pt idx="512">
                  <c:v>531.0</c:v>
                </c:pt>
                <c:pt idx="513">
                  <c:v>532.0</c:v>
                </c:pt>
                <c:pt idx="514">
                  <c:v>533.0</c:v>
                </c:pt>
                <c:pt idx="515">
                  <c:v>534.0</c:v>
                </c:pt>
                <c:pt idx="516">
                  <c:v>535.0</c:v>
                </c:pt>
                <c:pt idx="517">
                  <c:v>536.0</c:v>
                </c:pt>
                <c:pt idx="518">
                  <c:v>537.0</c:v>
                </c:pt>
                <c:pt idx="519">
                  <c:v>538.0</c:v>
                </c:pt>
                <c:pt idx="520">
                  <c:v>539.0</c:v>
                </c:pt>
                <c:pt idx="521">
                  <c:v>540.0</c:v>
                </c:pt>
                <c:pt idx="522">
                  <c:v>541.0</c:v>
                </c:pt>
                <c:pt idx="523">
                  <c:v>542.0</c:v>
                </c:pt>
                <c:pt idx="524">
                  <c:v>543.0</c:v>
                </c:pt>
                <c:pt idx="525">
                  <c:v>544.0</c:v>
                </c:pt>
                <c:pt idx="526">
                  <c:v>545.0</c:v>
                </c:pt>
                <c:pt idx="527">
                  <c:v>546.0</c:v>
                </c:pt>
                <c:pt idx="528">
                  <c:v>547.0</c:v>
                </c:pt>
                <c:pt idx="529">
                  <c:v>548.0</c:v>
                </c:pt>
                <c:pt idx="530">
                  <c:v>549.0</c:v>
                </c:pt>
                <c:pt idx="531">
                  <c:v>550.0</c:v>
                </c:pt>
                <c:pt idx="532">
                  <c:v>551.0</c:v>
                </c:pt>
                <c:pt idx="533">
                  <c:v>552.0</c:v>
                </c:pt>
                <c:pt idx="534">
                  <c:v>553.0</c:v>
                </c:pt>
                <c:pt idx="535">
                  <c:v>554.0</c:v>
                </c:pt>
                <c:pt idx="536">
                  <c:v>555.0</c:v>
                </c:pt>
                <c:pt idx="537">
                  <c:v>556.0</c:v>
                </c:pt>
                <c:pt idx="538">
                  <c:v>557.0</c:v>
                </c:pt>
                <c:pt idx="539">
                  <c:v>558.0</c:v>
                </c:pt>
                <c:pt idx="540">
                  <c:v>559.0</c:v>
                </c:pt>
                <c:pt idx="541">
                  <c:v>560.0</c:v>
                </c:pt>
                <c:pt idx="542">
                  <c:v>561.0</c:v>
                </c:pt>
                <c:pt idx="543">
                  <c:v>562.0</c:v>
                </c:pt>
                <c:pt idx="544">
                  <c:v>563.0</c:v>
                </c:pt>
                <c:pt idx="545">
                  <c:v>564.0</c:v>
                </c:pt>
                <c:pt idx="546">
                  <c:v>565.0</c:v>
                </c:pt>
                <c:pt idx="547">
                  <c:v>566.0</c:v>
                </c:pt>
                <c:pt idx="548">
                  <c:v>567.0</c:v>
                </c:pt>
                <c:pt idx="549">
                  <c:v>568.0</c:v>
                </c:pt>
                <c:pt idx="550">
                  <c:v>569.0</c:v>
                </c:pt>
                <c:pt idx="551">
                  <c:v>570.0</c:v>
                </c:pt>
                <c:pt idx="552">
                  <c:v>571.0</c:v>
                </c:pt>
                <c:pt idx="553">
                  <c:v>572.0</c:v>
                </c:pt>
                <c:pt idx="554">
                  <c:v>573.0</c:v>
                </c:pt>
                <c:pt idx="555">
                  <c:v>574.0</c:v>
                </c:pt>
                <c:pt idx="556">
                  <c:v>575.0</c:v>
                </c:pt>
                <c:pt idx="557">
                  <c:v>576.0</c:v>
                </c:pt>
                <c:pt idx="558">
                  <c:v>577.0</c:v>
                </c:pt>
                <c:pt idx="559">
                  <c:v>578.0</c:v>
                </c:pt>
                <c:pt idx="560">
                  <c:v>579.0</c:v>
                </c:pt>
                <c:pt idx="561">
                  <c:v>580.0</c:v>
                </c:pt>
                <c:pt idx="562">
                  <c:v>581.0</c:v>
                </c:pt>
                <c:pt idx="563">
                  <c:v>582.0</c:v>
                </c:pt>
                <c:pt idx="564">
                  <c:v>583.0</c:v>
                </c:pt>
                <c:pt idx="565">
                  <c:v>584.0</c:v>
                </c:pt>
                <c:pt idx="566">
                  <c:v>585.0</c:v>
                </c:pt>
                <c:pt idx="567">
                  <c:v>586.0</c:v>
                </c:pt>
                <c:pt idx="568">
                  <c:v>587.0</c:v>
                </c:pt>
                <c:pt idx="569">
                  <c:v>588.0</c:v>
                </c:pt>
                <c:pt idx="570">
                  <c:v>589.0</c:v>
                </c:pt>
                <c:pt idx="571">
                  <c:v>590.0</c:v>
                </c:pt>
                <c:pt idx="572">
                  <c:v>591.0</c:v>
                </c:pt>
                <c:pt idx="573">
                  <c:v>592.0</c:v>
                </c:pt>
                <c:pt idx="574">
                  <c:v>593.0</c:v>
                </c:pt>
                <c:pt idx="575">
                  <c:v>594.0</c:v>
                </c:pt>
                <c:pt idx="576">
                  <c:v>595.0</c:v>
                </c:pt>
                <c:pt idx="577">
                  <c:v>596.0</c:v>
                </c:pt>
                <c:pt idx="578">
                  <c:v>597.0</c:v>
                </c:pt>
                <c:pt idx="579">
                  <c:v>598.0</c:v>
                </c:pt>
                <c:pt idx="580">
                  <c:v>599.0</c:v>
                </c:pt>
                <c:pt idx="581">
                  <c:v>600.0</c:v>
                </c:pt>
                <c:pt idx="582">
                  <c:v>601.0</c:v>
                </c:pt>
                <c:pt idx="583">
                  <c:v>602.0</c:v>
                </c:pt>
                <c:pt idx="584">
                  <c:v>603.0</c:v>
                </c:pt>
                <c:pt idx="585">
                  <c:v>604.0</c:v>
                </c:pt>
                <c:pt idx="586">
                  <c:v>605.0</c:v>
                </c:pt>
                <c:pt idx="587">
                  <c:v>606.0</c:v>
                </c:pt>
                <c:pt idx="588">
                  <c:v>607.0</c:v>
                </c:pt>
                <c:pt idx="589">
                  <c:v>608.0</c:v>
                </c:pt>
                <c:pt idx="590">
                  <c:v>609.0</c:v>
                </c:pt>
                <c:pt idx="591">
                  <c:v>610.0</c:v>
                </c:pt>
                <c:pt idx="592">
                  <c:v>611.0</c:v>
                </c:pt>
                <c:pt idx="593">
                  <c:v>612.0</c:v>
                </c:pt>
                <c:pt idx="594">
                  <c:v>613.0</c:v>
                </c:pt>
                <c:pt idx="595">
                  <c:v>614.0</c:v>
                </c:pt>
                <c:pt idx="596">
                  <c:v>615.0</c:v>
                </c:pt>
                <c:pt idx="597">
                  <c:v>616.0</c:v>
                </c:pt>
                <c:pt idx="598">
                  <c:v>617.0</c:v>
                </c:pt>
                <c:pt idx="599">
                  <c:v>618.0</c:v>
                </c:pt>
                <c:pt idx="600">
                  <c:v>619.0</c:v>
                </c:pt>
                <c:pt idx="601">
                  <c:v>620.0</c:v>
                </c:pt>
                <c:pt idx="602">
                  <c:v>621.0</c:v>
                </c:pt>
                <c:pt idx="603">
                  <c:v>622.0</c:v>
                </c:pt>
                <c:pt idx="604">
                  <c:v>623.0</c:v>
                </c:pt>
                <c:pt idx="605">
                  <c:v>624.0</c:v>
                </c:pt>
                <c:pt idx="606">
                  <c:v>625.0</c:v>
                </c:pt>
                <c:pt idx="607">
                  <c:v>626.0</c:v>
                </c:pt>
                <c:pt idx="608">
                  <c:v>627.0</c:v>
                </c:pt>
                <c:pt idx="609">
                  <c:v>628.0</c:v>
                </c:pt>
                <c:pt idx="610">
                  <c:v>629.0</c:v>
                </c:pt>
                <c:pt idx="611">
                  <c:v>630.0</c:v>
                </c:pt>
                <c:pt idx="612">
                  <c:v>631.0</c:v>
                </c:pt>
                <c:pt idx="613">
                  <c:v>632.0</c:v>
                </c:pt>
                <c:pt idx="614">
                  <c:v>633.0</c:v>
                </c:pt>
                <c:pt idx="615">
                  <c:v>634.0</c:v>
                </c:pt>
                <c:pt idx="616">
                  <c:v>635.0</c:v>
                </c:pt>
                <c:pt idx="617">
                  <c:v>636.0</c:v>
                </c:pt>
                <c:pt idx="618">
                  <c:v>637.0</c:v>
                </c:pt>
                <c:pt idx="619">
                  <c:v>638.0</c:v>
                </c:pt>
                <c:pt idx="620">
                  <c:v>639.0</c:v>
                </c:pt>
                <c:pt idx="621">
                  <c:v>640.0</c:v>
                </c:pt>
                <c:pt idx="622">
                  <c:v>641.0</c:v>
                </c:pt>
                <c:pt idx="623">
                  <c:v>642.0</c:v>
                </c:pt>
                <c:pt idx="624">
                  <c:v>643.0</c:v>
                </c:pt>
                <c:pt idx="625">
                  <c:v>644.0</c:v>
                </c:pt>
                <c:pt idx="626">
                  <c:v>645.0</c:v>
                </c:pt>
                <c:pt idx="627">
                  <c:v>646.0</c:v>
                </c:pt>
                <c:pt idx="628">
                  <c:v>647.0</c:v>
                </c:pt>
                <c:pt idx="629">
                  <c:v>648.0</c:v>
                </c:pt>
                <c:pt idx="630">
                  <c:v>649.0</c:v>
                </c:pt>
                <c:pt idx="631">
                  <c:v>650.0</c:v>
                </c:pt>
                <c:pt idx="632">
                  <c:v>651.0</c:v>
                </c:pt>
                <c:pt idx="633">
                  <c:v>652.0</c:v>
                </c:pt>
                <c:pt idx="634">
                  <c:v>653.0</c:v>
                </c:pt>
                <c:pt idx="635">
                  <c:v>654.0</c:v>
                </c:pt>
                <c:pt idx="636">
                  <c:v>655.0</c:v>
                </c:pt>
                <c:pt idx="637">
                  <c:v>656.0</c:v>
                </c:pt>
                <c:pt idx="638">
                  <c:v>657.0</c:v>
                </c:pt>
                <c:pt idx="639">
                  <c:v>658.0</c:v>
                </c:pt>
                <c:pt idx="640">
                  <c:v>659.0</c:v>
                </c:pt>
                <c:pt idx="641">
                  <c:v>660.0</c:v>
                </c:pt>
                <c:pt idx="642">
                  <c:v>661.0</c:v>
                </c:pt>
                <c:pt idx="643">
                  <c:v>662.0</c:v>
                </c:pt>
                <c:pt idx="644">
                  <c:v>663.0</c:v>
                </c:pt>
                <c:pt idx="645">
                  <c:v>664.0</c:v>
                </c:pt>
                <c:pt idx="646">
                  <c:v>665.0</c:v>
                </c:pt>
                <c:pt idx="647">
                  <c:v>666.0</c:v>
                </c:pt>
                <c:pt idx="648">
                  <c:v>667.0</c:v>
                </c:pt>
                <c:pt idx="649">
                  <c:v>668.0</c:v>
                </c:pt>
                <c:pt idx="650">
                  <c:v>669.0</c:v>
                </c:pt>
                <c:pt idx="651">
                  <c:v>670.0</c:v>
                </c:pt>
                <c:pt idx="652">
                  <c:v>671.0</c:v>
                </c:pt>
                <c:pt idx="653">
                  <c:v>672.0</c:v>
                </c:pt>
                <c:pt idx="654">
                  <c:v>673.0</c:v>
                </c:pt>
                <c:pt idx="655">
                  <c:v>674.0</c:v>
                </c:pt>
                <c:pt idx="656">
                  <c:v>675.0</c:v>
                </c:pt>
                <c:pt idx="657">
                  <c:v>676.0</c:v>
                </c:pt>
                <c:pt idx="658">
                  <c:v>677.0</c:v>
                </c:pt>
                <c:pt idx="659">
                  <c:v>678.0</c:v>
                </c:pt>
                <c:pt idx="660">
                  <c:v>679.0</c:v>
                </c:pt>
                <c:pt idx="661">
                  <c:v>680.0</c:v>
                </c:pt>
                <c:pt idx="662">
                  <c:v>681.0</c:v>
                </c:pt>
                <c:pt idx="663">
                  <c:v>682.0</c:v>
                </c:pt>
                <c:pt idx="664">
                  <c:v>683.0</c:v>
                </c:pt>
                <c:pt idx="665">
                  <c:v>684.0</c:v>
                </c:pt>
                <c:pt idx="666">
                  <c:v>685.0</c:v>
                </c:pt>
                <c:pt idx="667">
                  <c:v>686.0</c:v>
                </c:pt>
                <c:pt idx="668">
                  <c:v>687.0</c:v>
                </c:pt>
                <c:pt idx="669">
                  <c:v>688.0</c:v>
                </c:pt>
                <c:pt idx="670">
                  <c:v>689.0</c:v>
                </c:pt>
                <c:pt idx="671">
                  <c:v>690.0</c:v>
                </c:pt>
                <c:pt idx="672">
                  <c:v>691.0</c:v>
                </c:pt>
                <c:pt idx="673">
                  <c:v>692.0</c:v>
                </c:pt>
                <c:pt idx="674">
                  <c:v>693.0</c:v>
                </c:pt>
                <c:pt idx="675">
                  <c:v>694.0</c:v>
                </c:pt>
                <c:pt idx="676">
                  <c:v>695.0</c:v>
                </c:pt>
                <c:pt idx="677">
                  <c:v>696.0</c:v>
                </c:pt>
                <c:pt idx="678">
                  <c:v>697.0</c:v>
                </c:pt>
                <c:pt idx="679">
                  <c:v>698.0</c:v>
                </c:pt>
                <c:pt idx="680">
                  <c:v>699.0</c:v>
                </c:pt>
                <c:pt idx="681">
                  <c:v>700.0</c:v>
                </c:pt>
                <c:pt idx="682">
                  <c:v>701.0</c:v>
                </c:pt>
                <c:pt idx="683">
                  <c:v>702.0</c:v>
                </c:pt>
                <c:pt idx="684">
                  <c:v>703.0</c:v>
                </c:pt>
                <c:pt idx="685">
                  <c:v>704.0</c:v>
                </c:pt>
                <c:pt idx="686">
                  <c:v>705.0</c:v>
                </c:pt>
                <c:pt idx="687">
                  <c:v>706.0</c:v>
                </c:pt>
                <c:pt idx="688">
                  <c:v>707.0</c:v>
                </c:pt>
                <c:pt idx="689">
                  <c:v>708.0</c:v>
                </c:pt>
                <c:pt idx="690">
                  <c:v>709.0</c:v>
                </c:pt>
                <c:pt idx="691">
                  <c:v>710.0</c:v>
                </c:pt>
                <c:pt idx="692">
                  <c:v>711.0</c:v>
                </c:pt>
                <c:pt idx="693">
                  <c:v>712.0</c:v>
                </c:pt>
                <c:pt idx="694">
                  <c:v>713.0</c:v>
                </c:pt>
                <c:pt idx="695">
                  <c:v>714.0</c:v>
                </c:pt>
                <c:pt idx="696">
                  <c:v>715.0</c:v>
                </c:pt>
                <c:pt idx="697">
                  <c:v>716.0</c:v>
                </c:pt>
                <c:pt idx="698">
                  <c:v>717.0</c:v>
                </c:pt>
                <c:pt idx="699">
                  <c:v>718.0</c:v>
                </c:pt>
                <c:pt idx="700">
                  <c:v>719.0</c:v>
                </c:pt>
                <c:pt idx="701">
                  <c:v>720.0</c:v>
                </c:pt>
                <c:pt idx="702">
                  <c:v>721.0</c:v>
                </c:pt>
                <c:pt idx="703">
                  <c:v>722.0</c:v>
                </c:pt>
                <c:pt idx="704">
                  <c:v>723.0</c:v>
                </c:pt>
                <c:pt idx="705">
                  <c:v>724.0</c:v>
                </c:pt>
                <c:pt idx="706">
                  <c:v>725.0</c:v>
                </c:pt>
                <c:pt idx="707">
                  <c:v>726.0</c:v>
                </c:pt>
                <c:pt idx="708">
                  <c:v>727.0</c:v>
                </c:pt>
                <c:pt idx="709">
                  <c:v>728.0</c:v>
                </c:pt>
                <c:pt idx="710">
                  <c:v>729.0</c:v>
                </c:pt>
                <c:pt idx="711">
                  <c:v>730.0</c:v>
                </c:pt>
                <c:pt idx="712">
                  <c:v>731.0</c:v>
                </c:pt>
                <c:pt idx="713">
                  <c:v>732.0</c:v>
                </c:pt>
                <c:pt idx="714">
                  <c:v>733.0</c:v>
                </c:pt>
                <c:pt idx="715">
                  <c:v>734.0</c:v>
                </c:pt>
                <c:pt idx="716">
                  <c:v>735.0</c:v>
                </c:pt>
                <c:pt idx="717">
                  <c:v>736.0</c:v>
                </c:pt>
                <c:pt idx="718">
                  <c:v>737.0</c:v>
                </c:pt>
                <c:pt idx="719">
                  <c:v>738.0</c:v>
                </c:pt>
                <c:pt idx="720">
                  <c:v>739.0</c:v>
                </c:pt>
                <c:pt idx="721">
                  <c:v>740.0</c:v>
                </c:pt>
                <c:pt idx="722">
                  <c:v>741.0</c:v>
                </c:pt>
                <c:pt idx="723">
                  <c:v>742.0</c:v>
                </c:pt>
                <c:pt idx="724">
                  <c:v>743.0</c:v>
                </c:pt>
                <c:pt idx="725">
                  <c:v>744.0</c:v>
                </c:pt>
                <c:pt idx="726">
                  <c:v>745.0</c:v>
                </c:pt>
                <c:pt idx="727">
                  <c:v>746.0</c:v>
                </c:pt>
                <c:pt idx="728">
                  <c:v>747.0</c:v>
                </c:pt>
                <c:pt idx="729">
                  <c:v>748.0</c:v>
                </c:pt>
                <c:pt idx="730">
                  <c:v>749.0</c:v>
                </c:pt>
                <c:pt idx="731">
                  <c:v>750.0</c:v>
                </c:pt>
                <c:pt idx="732">
                  <c:v>751.0</c:v>
                </c:pt>
                <c:pt idx="733">
                  <c:v>752.0</c:v>
                </c:pt>
                <c:pt idx="734">
                  <c:v>753.0</c:v>
                </c:pt>
                <c:pt idx="735">
                  <c:v>754.0</c:v>
                </c:pt>
                <c:pt idx="736">
                  <c:v>755.0</c:v>
                </c:pt>
                <c:pt idx="737">
                  <c:v>756.0</c:v>
                </c:pt>
                <c:pt idx="738">
                  <c:v>757.0</c:v>
                </c:pt>
                <c:pt idx="739">
                  <c:v>758.0</c:v>
                </c:pt>
                <c:pt idx="740">
                  <c:v>759.0</c:v>
                </c:pt>
                <c:pt idx="741">
                  <c:v>760.0</c:v>
                </c:pt>
                <c:pt idx="742">
                  <c:v>761.0</c:v>
                </c:pt>
                <c:pt idx="743">
                  <c:v>762.0</c:v>
                </c:pt>
                <c:pt idx="744">
                  <c:v>763.0</c:v>
                </c:pt>
                <c:pt idx="745">
                  <c:v>764.0</c:v>
                </c:pt>
                <c:pt idx="746">
                  <c:v>765.0</c:v>
                </c:pt>
                <c:pt idx="747">
                  <c:v>766.0</c:v>
                </c:pt>
                <c:pt idx="748">
                  <c:v>767.0</c:v>
                </c:pt>
                <c:pt idx="749">
                  <c:v>768.0</c:v>
                </c:pt>
                <c:pt idx="750">
                  <c:v>769.0</c:v>
                </c:pt>
                <c:pt idx="751">
                  <c:v>770.0</c:v>
                </c:pt>
                <c:pt idx="752">
                  <c:v>771.0</c:v>
                </c:pt>
                <c:pt idx="753">
                  <c:v>772.0</c:v>
                </c:pt>
                <c:pt idx="754">
                  <c:v>773.0</c:v>
                </c:pt>
                <c:pt idx="755">
                  <c:v>774.0</c:v>
                </c:pt>
                <c:pt idx="756">
                  <c:v>775.0</c:v>
                </c:pt>
                <c:pt idx="757">
                  <c:v>776.0</c:v>
                </c:pt>
                <c:pt idx="758">
                  <c:v>777.0</c:v>
                </c:pt>
                <c:pt idx="759">
                  <c:v>778.0</c:v>
                </c:pt>
                <c:pt idx="760">
                  <c:v>779.0</c:v>
                </c:pt>
                <c:pt idx="761">
                  <c:v>780.0</c:v>
                </c:pt>
                <c:pt idx="762">
                  <c:v>781.0</c:v>
                </c:pt>
                <c:pt idx="763">
                  <c:v>782.0</c:v>
                </c:pt>
                <c:pt idx="764">
                  <c:v>783.0</c:v>
                </c:pt>
                <c:pt idx="765">
                  <c:v>784.0</c:v>
                </c:pt>
                <c:pt idx="766">
                  <c:v>785.0</c:v>
                </c:pt>
                <c:pt idx="767">
                  <c:v>786.0</c:v>
                </c:pt>
                <c:pt idx="768">
                  <c:v>787.0</c:v>
                </c:pt>
                <c:pt idx="769">
                  <c:v>788.0</c:v>
                </c:pt>
                <c:pt idx="770">
                  <c:v>789.0</c:v>
                </c:pt>
                <c:pt idx="771">
                  <c:v>790.0</c:v>
                </c:pt>
                <c:pt idx="772">
                  <c:v>791.0</c:v>
                </c:pt>
                <c:pt idx="773">
                  <c:v>792.0</c:v>
                </c:pt>
                <c:pt idx="774">
                  <c:v>793.0</c:v>
                </c:pt>
                <c:pt idx="775">
                  <c:v>794.0</c:v>
                </c:pt>
                <c:pt idx="776">
                  <c:v>795.0</c:v>
                </c:pt>
                <c:pt idx="777">
                  <c:v>796.0</c:v>
                </c:pt>
                <c:pt idx="778">
                  <c:v>797.0</c:v>
                </c:pt>
                <c:pt idx="779">
                  <c:v>798.0</c:v>
                </c:pt>
                <c:pt idx="780">
                  <c:v>799.0</c:v>
                </c:pt>
                <c:pt idx="781">
                  <c:v>800.0</c:v>
                </c:pt>
                <c:pt idx="782">
                  <c:v>801.0</c:v>
                </c:pt>
                <c:pt idx="783">
                  <c:v>802.0</c:v>
                </c:pt>
                <c:pt idx="784">
                  <c:v>803.0</c:v>
                </c:pt>
                <c:pt idx="785">
                  <c:v>804.0</c:v>
                </c:pt>
                <c:pt idx="786">
                  <c:v>805.0</c:v>
                </c:pt>
                <c:pt idx="787">
                  <c:v>806.0</c:v>
                </c:pt>
                <c:pt idx="788">
                  <c:v>807.0</c:v>
                </c:pt>
                <c:pt idx="789">
                  <c:v>808.0</c:v>
                </c:pt>
                <c:pt idx="790">
                  <c:v>809.0</c:v>
                </c:pt>
                <c:pt idx="791">
                  <c:v>810.0</c:v>
                </c:pt>
                <c:pt idx="792">
                  <c:v>811.0</c:v>
                </c:pt>
                <c:pt idx="793">
                  <c:v>812.0</c:v>
                </c:pt>
                <c:pt idx="794">
                  <c:v>813.0</c:v>
                </c:pt>
                <c:pt idx="795">
                  <c:v>814.0</c:v>
                </c:pt>
                <c:pt idx="796">
                  <c:v>815.0</c:v>
                </c:pt>
                <c:pt idx="797">
                  <c:v>816.0</c:v>
                </c:pt>
                <c:pt idx="798">
                  <c:v>817.0</c:v>
                </c:pt>
                <c:pt idx="799">
                  <c:v>818.0</c:v>
                </c:pt>
                <c:pt idx="800">
                  <c:v>819.0</c:v>
                </c:pt>
                <c:pt idx="801">
                  <c:v>820.0</c:v>
                </c:pt>
                <c:pt idx="802">
                  <c:v>821.0</c:v>
                </c:pt>
                <c:pt idx="803">
                  <c:v>822.0</c:v>
                </c:pt>
                <c:pt idx="804">
                  <c:v>823.0</c:v>
                </c:pt>
                <c:pt idx="805">
                  <c:v>824.0</c:v>
                </c:pt>
                <c:pt idx="806">
                  <c:v>825.0</c:v>
                </c:pt>
                <c:pt idx="807">
                  <c:v>826.0</c:v>
                </c:pt>
                <c:pt idx="808">
                  <c:v>827.0</c:v>
                </c:pt>
                <c:pt idx="809">
                  <c:v>828.0</c:v>
                </c:pt>
                <c:pt idx="810">
                  <c:v>829.0</c:v>
                </c:pt>
                <c:pt idx="811">
                  <c:v>830.0</c:v>
                </c:pt>
                <c:pt idx="812">
                  <c:v>831.0</c:v>
                </c:pt>
                <c:pt idx="813">
                  <c:v>832.0</c:v>
                </c:pt>
                <c:pt idx="814">
                  <c:v>833.0</c:v>
                </c:pt>
                <c:pt idx="815">
                  <c:v>834.0</c:v>
                </c:pt>
                <c:pt idx="816">
                  <c:v>835.0</c:v>
                </c:pt>
                <c:pt idx="817">
                  <c:v>836.0</c:v>
                </c:pt>
                <c:pt idx="818">
                  <c:v>837.0</c:v>
                </c:pt>
                <c:pt idx="819">
                  <c:v>838.0</c:v>
                </c:pt>
                <c:pt idx="820">
                  <c:v>839.0</c:v>
                </c:pt>
                <c:pt idx="821">
                  <c:v>840.0</c:v>
                </c:pt>
                <c:pt idx="822">
                  <c:v>841.0</c:v>
                </c:pt>
                <c:pt idx="823">
                  <c:v>842.0</c:v>
                </c:pt>
                <c:pt idx="824">
                  <c:v>843.0</c:v>
                </c:pt>
                <c:pt idx="825">
                  <c:v>844.0</c:v>
                </c:pt>
                <c:pt idx="826">
                  <c:v>845.0</c:v>
                </c:pt>
                <c:pt idx="827">
                  <c:v>846.0</c:v>
                </c:pt>
                <c:pt idx="828">
                  <c:v>847.0</c:v>
                </c:pt>
                <c:pt idx="829">
                  <c:v>848.0</c:v>
                </c:pt>
                <c:pt idx="830">
                  <c:v>849.0</c:v>
                </c:pt>
                <c:pt idx="831">
                  <c:v>850.0</c:v>
                </c:pt>
                <c:pt idx="832">
                  <c:v>851.0</c:v>
                </c:pt>
                <c:pt idx="833">
                  <c:v>852.0</c:v>
                </c:pt>
                <c:pt idx="834">
                  <c:v>853.0</c:v>
                </c:pt>
                <c:pt idx="835">
                  <c:v>854.0</c:v>
                </c:pt>
                <c:pt idx="836">
                  <c:v>855.0</c:v>
                </c:pt>
                <c:pt idx="837">
                  <c:v>856.0</c:v>
                </c:pt>
                <c:pt idx="838">
                  <c:v>857.0</c:v>
                </c:pt>
                <c:pt idx="839">
                  <c:v>858.0</c:v>
                </c:pt>
                <c:pt idx="840">
                  <c:v>859.0</c:v>
                </c:pt>
                <c:pt idx="841">
                  <c:v>860.0</c:v>
                </c:pt>
                <c:pt idx="842">
                  <c:v>861.0</c:v>
                </c:pt>
                <c:pt idx="843">
                  <c:v>862.0</c:v>
                </c:pt>
                <c:pt idx="844">
                  <c:v>863.0</c:v>
                </c:pt>
                <c:pt idx="845">
                  <c:v>864.0</c:v>
                </c:pt>
                <c:pt idx="846">
                  <c:v>865.0</c:v>
                </c:pt>
                <c:pt idx="847">
                  <c:v>866.0</c:v>
                </c:pt>
                <c:pt idx="848">
                  <c:v>867.0</c:v>
                </c:pt>
                <c:pt idx="849">
                  <c:v>868.0</c:v>
                </c:pt>
                <c:pt idx="850">
                  <c:v>869.0</c:v>
                </c:pt>
                <c:pt idx="851">
                  <c:v>870.0</c:v>
                </c:pt>
                <c:pt idx="852">
                  <c:v>871.0</c:v>
                </c:pt>
                <c:pt idx="853">
                  <c:v>872.0</c:v>
                </c:pt>
                <c:pt idx="854">
                  <c:v>873.0</c:v>
                </c:pt>
                <c:pt idx="855">
                  <c:v>874.0</c:v>
                </c:pt>
                <c:pt idx="856">
                  <c:v>875.0</c:v>
                </c:pt>
                <c:pt idx="857">
                  <c:v>876.0</c:v>
                </c:pt>
                <c:pt idx="858">
                  <c:v>877.0</c:v>
                </c:pt>
                <c:pt idx="859">
                  <c:v>878.0</c:v>
                </c:pt>
                <c:pt idx="860">
                  <c:v>879.0</c:v>
                </c:pt>
                <c:pt idx="861">
                  <c:v>880.0</c:v>
                </c:pt>
                <c:pt idx="862">
                  <c:v>881.0</c:v>
                </c:pt>
                <c:pt idx="863">
                  <c:v>882.0</c:v>
                </c:pt>
                <c:pt idx="864">
                  <c:v>883.0</c:v>
                </c:pt>
                <c:pt idx="865">
                  <c:v>884.0</c:v>
                </c:pt>
                <c:pt idx="866">
                  <c:v>885.0</c:v>
                </c:pt>
                <c:pt idx="867">
                  <c:v>886.0</c:v>
                </c:pt>
                <c:pt idx="868">
                  <c:v>887.0</c:v>
                </c:pt>
                <c:pt idx="869">
                  <c:v>888.0</c:v>
                </c:pt>
                <c:pt idx="870">
                  <c:v>889.0</c:v>
                </c:pt>
                <c:pt idx="871">
                  <c:v>890.0</c:v>
                </c:pt>
                <c:pt idx="872">
                  <c:v>891.0</c:v>
                </c:pt>
                <c:pt idx="873">
                  <c:v>892.0</c:v>
                </c:pt>
                <c:pt idx="874">
                  <c:v>893.0</c:v>
                </c:pt>
                <c:pt idx="875">
                  <c:v>894.0</c:v>
                </c:pt>
                <c:pt idx="876">
                  <c:v>895.0</c:v>
                </c:pt>
                <c:pt idx="877">
                  <c:v>896.0</c:v>
                </c:pt>
                <c:pt idx="878">
                  <c:v>897.0</c:v>
                </c:pt>
                <c:pt idx="879">
                  <c:v>898.0</c:v>
                </c:pt>
                <c:pt idx="880">
                  <c:v>899.0</c:v>
                </c:pt>
                <c:pt idx="881">
                  <c:v>900.0</c:v>
                </c:pt>
                <c:pt idx="882">
                  <c:v>901.0</c:v>
                </c:pt>
                <c:pt idx="883">
                  <c:v>902.0</c:v>
                </c:pt>
                <c:pt idx="884">
                  <c:v>903.0</c:v>
                </c:pt>
                <c:pt idx="885">
                  <c:v>904.0</c:v>
                </c:pt>
                <c:pt idx="886">
                  <c:v>905.0</c:v>
                </c:pt>
                <c:pt idx="887">
                  <c:v>906.0</c:v>
                </c:pt>
                <c:pt idx="888">
                  <c:v>907.0</c:v>
                </c:pt>
                <c:pt idx="889">
                  <c:v>908.0</c:v>
                </c:pt>
                <c:pt idx="890">
                  <c:v>909.0</c:v>
                </c:pt>
                <c:pt idx="891">
                  <c:v>910.0</c:v>
                </c:pt>
                <c:pt idx="892">
                  <c:v>911.0</c:v>
                </c:pt>
                <c:pt idx="893">
                  <c:v>912.0</c:v>
                </c:pt>
                <c:pt idx="894">
                  <c:v>913.0</c:v>
                </c:pt>
                <c:pt idx="895">
                  <c:v>914.0</c:v>
                </c:pt>
                <c:pt idx="896">
                  <c:v>915.0</c:v>
                </c:pt>
                <c:pt idx="897">
                  <c:v>916.0</c:v>
                </c:pt>
                <c:pt idx="898">
                  <c:v>917.0</c:v>
                </c:pt>
                <c:pt idx="899">
                  <c:v>918.0</c:v>
                </c:pt>
                <c:pt idx="900">
                  <c:v>919.0</c:v>
                </c:pt>
                <c:pt idx="901">
                  <c:v>920.0</c:v>
                </c:pt>
                <c:pt idx="902">
                  <c:v>921.0</c:v>
                </c:pt>
                <c:pt idx="903">
                  <c:v>922.0</c:v>
                </c:pt>
                <c:pt idx="904">
                  <c:v>923.0</c:v>
                </c:pt>
                <c:pt idx="905">
                  <c:v>924.0</c:v>
                </c:pt>
                <c:pt idx="906">
                  <c:v>925.0</c:v>
                </c:pt>
                <c:pt idx="907">
                  <c:v>926.0</c:v>
                </c:pt>
                <c:pt idx="908">
                  <c:v>927.0</c:v>
                </c:pt>
                <c:pt idx="909">
                  <c:v>928.0</c:v>
                </c:pt>
                <c:pt idx="910">
                  <c:v>929.0</c:v>
                </c:pt>
                <c:pt idx="911">
                  <c:v>930.0</c:v>
                </c:pt>
                <c:pt idx="912">
                  <c:v>931.0</c:v>
                </c:pt>
                <c:pt idx="913">
                  <c:v>932.0</c:v>
                </c:pt>
                <c:pt idx="914">
                  <c:v>933.0</c:v>
                </c:pt>
                <c:pt idx="915">
                  <c:v>934.0</c:v>
                </c:pt>
                <c:pt idx="916">
                  <c:v>935.0</c:v>
                </c:pt>
                <c:pt idx="917">
                  <c:v>936.0</c:v>
                </c:pt>
                <c:pt idx="918">
                  <c:v>937.0</c:v>
                </c:pt>
                <c:pt idx="919">
                  <c:v>938.0</c:v>
                </c:pt>
                <c:pt idx="920">
                  <c:v>939.0</c:v>
                </c:pt>
                <c:pt idx="921">
                  <c:v>940.0</c:v>
                </c:pt>
                <c:pt idx="922">
                  <c:v>941.0</c:v>
                </c:pt>
                <c:pt idx="923">
                  <c:v>942.0</c:v>
                </c:pt>
                <c:pt idx="924">
                  <c:v>943.0</c:v>
                </c:pt>
                <c:pt idx="925">
                  <c:v>944.0</c:v>
                </c:pt>
                <c:pt idx="926">
                  <c:v>945.0</c:v>
                </c:pt>
                <c:pt idx="927">
                  <c:v>946.0</c:v>
                </c:pt>
                <c:pt idx="928">
                  <c:v>947.0</c:v>
                </c:pt>
                <c:pt idx="929">
                  <c:v>948.0</c:v>
                </c:pt>
                <c:pt idx="930">
                  <c:v>949.0</c:v>
                </c:pt>
                <c:pt idx="931">
                  <c:v>950.0</c:v>
                </c:pt>
                <c:pt idx="932">
                  <c:v>951.0</c:v>
                </c:pt>
                <c:pt idx="933">
                  <c:v>952.0</c:v>
                </c:pt>
                <c:pt idx="934">
                  <c:v>953.0</c:v>
                </c:pt>
                <c:pt idx="935">
                  <c:v>954.0</c:v>
                </c:pt>
                <c:pt idx="936">
                  <c:v>955.0</c:v>
                </c:pt>
                <c:pt idx="937">
                  <c:v>956.0</c:v>
                </c:pt>
                <c:pt idx="938">
                  <c:v>957.0</c:v>
                </c:pt>
                <c:pt idx="939">
                  <c:v>958.0</c:v>
                </c:pt>
                <c:pt idx="940">
                  <c:v>959.0</c:v>
                </c:pt>
                <c:pt idx="941">
                  <c:v>960.0</c:v>
                </c:pt>
                <c:pt idx="942">
                  <c:v>961.0</c:v>
                </c:pt>
                <c:pt idx="943">
                  <c:v>962.0</c:v>
                </c:pt>
                <c:pt idx="944">
                  <c:v>963.0</c:v>
                </c:pt>
                <c:pt idx="945">
                  <c:v>964.0</c:v>
                </c:pt>
                <c:pt idx="946">
                  <c:v>965.0</c:v>
                </c:pt>
                <c:pt idx="947">
                  <c:v>966.0</c:v>
                </c:pt>
                <c:pt idx="948">
                  <c:v>967.0</c:v>
                </c:pt>
                <c:pt idx="949">
                  <c:v>968.0</c:v>
                </c:pt>
                <c:pt idx="950">
                  <c:v>969.0</c:v>
                </c:pt>
                <c:pt idx="951">
                  <c:v>970.0</c:v>
                </c:pt>
                <c:pt idx="952">
                  <c:v>971.0</c:v>
                </c:pt>
                <c:pt idx="953">
                  <c:v>972.0</c:v>
                </c:pt>
                <c:pt idx="954">
                  <c:v>973.0</c:v>
                </c:pt>
                <c:pt idx="955">
                  <c:v>974.0</c:v>
                </c:pt>
                <c:pt idx="956">
                  <c:v>975.0</c:v>
                </c:pt>
                <c:pt idx="957">
                  <c:v>976.0</c:v>
                </c:pt>
                <c:pt idx="958">
                  <c:v>977.0</c:v>
                </c:pt>
                <c:pt idx="959">
                  <c:v>978.0</c:v>
                </c:pt>
                <c:pt idx="960">
                  <c:v>979.0</c:v>
                </c:pt>
                <c:pt idx="961">
                  <c:v>980.0</c:v>
                </c:pt>
                <c:pt idx="962">
                  <c:v>981.0</c:v>
                </c:pt>
                <c:pt idx="963">
                  <c:v>982.0</c:v>
                </c:pt>
                <c:pt idx="964">
                  <c:v>983.0</c:v>
                </c:pt>
                <c:pt idx="965">
                  <c:v>984.0</c:v>
                </c:pt>
                <c:pt idx="966">
                  <c:v>985.0</c:v>
                </c:pt>
                <c:pt idx="967">
                  <c:v>986.0</c:v>
                </c:pt>
                <c:pt idx="968">
                  <c:v>987.0</c:v>
                </c:pt>
                <c:pt idx="969">
                  <c:v>988.0</c:v>
                </c:pt>
                <c:pt idx="970">
                  <c:v>989.0</c:v>
                </c:pt>
                <c:pt idx="971">
                  <c:v>990.0</c:v>
                </c:pt>
                <c:pt idx="972">
                  <c:v>991.0</c:v>
                </c:pt>
                <c:pt idx="973">
                  <c:v>992.0</c:v>
                </c:pt>
                <c:pt idx="974">
                  <c:v>993.0</c:v>
                </c:pt>
                <c:pt idx="975">
                  <c:v>994.0</c:v>
                </c:pt>
                <c:pt idx="976">
                  <c:v>995.0</c:v>
                </c:pt>
                <c:pt idx="977">
                  <c:v>996.0</c:v>
                </c:pt>
                <c:pt idx="978">
                  <c:v>997.0</c:v>
                </c:pt>
                <c:pt idx="979">
                  <c:v>998.0</c:v>
                </c:pt>
                <c:pt idx="980">
                  <c:v>999.0</c:v>
                </c:pt>
                <c:pt idx="981">
                  <c:v>1000.0</c:v>
                </c:pt>
                <c:pt idx="982">
                  <c:v>1001.0</c:v>
                </c:pt>
                <c:pt idx="983">
                  <c:v>1002.0</c:v>
                </c:pt>
                <c:pt idx="984">
                  <c:v>1003.0</c:v>
                </c:pt>
                <c:pt idx="985">
                  <c:v>1004.0</c:v>
                </c:pt>
                <c:pt idx="986">
                  <c:v>1005.0</c:v>
                </c:pt>
                <c:pt idx="987">
                  <c:v>1006.0</c:v>
                </c:pt>
                <c:pt idx="988">
                  <c:v>1007.0</c:v>
                </c:pt>
                <c:pt idx="989">
                  <c:v>1008.0</c:v>
                </c:pt>
                <c:pt idx="990">
                  <c:v>1009.0</c:v>
                </c:pt>
                <c:pt idx="991">
                  <c:v>1010.0</c:v>
                </c:pt>
                <c:pt idx="992">
                  <c:v>1011.0</c:v>
                </c:pt>
                <c:pt idx="993">
                  <c:v>1012.0</c:v>
                </c:pt>
                <c:pt idx="994">
                  <c:v>1013.0</c:v>
                </c:pt>
                <c:pt idx="995">
                  <c:v>1014.0</c:v>
                </c:pt>
                <c:pt idx="996">
                  <c:v>1015.0</c:v>
                </c:pt>
                <c:pt idx="997">
                  <c:v>1016.0</c:v>
                </c:pt>
                <c:pt idx="998">
                  <c:v>1017.0</c:v>
                </c:pt>
                <c:pt idx="999">
                  <c:v>1018.0</c:v>
                </c:pt>
                <c:pt idx="1000">
                  <c:v>1019.0</c:v>
                </c:pt>
                <c:pt idx="1001">
                  <c:v>1020.0</c:v>
                </c:pt>
                <c:pt idx="1002">
                  <c:v>1021.0</c:v>
                </c:pt>
                <c:pt idx="1003">
                  <c:v>1022.0</c:v>
                </c:pt>
                <c:pt idx="1004">
                  <c:v>1023.0</c:v>
                </c:pt>
                <c:pt idx="1005">
                  <c:v>1024.0</c:v>
                </c:pt>
                <c:pt idx="1006">
                  <c:v>1025.0</c:v>
                </c:pt>
                <c:pt idx="1007">
                  <c:v>1026.0</c:v>
                </c:pt>
                <c:pt idx="1008">
                  <c:v>1027.0</c:v>
                </c:pt>
                <c:pt idx="1009">
                  <c:v>1028.0</c:v>
                </c:pt>
                <c:pt idx="1010">
                  <c:v>1029.0</c:v>
                </c:pt>
                <c:pt idx="1011">
                  <c:v>1030.0</c:v>
                </c:pt>
                <c:pt idx="1012">
                  <c:v>1031.0</c:v>
                </c:pt>
                <c:pt idx="1013">
                  <c:v>1032.0</c:v>
                </c:pt>
                <c:pt idx="1014">
                  <c:v>1033.0</c:v>
                </c:pt>
                <c:pt idx="1015">
                  <c:v>1034.0</c:v>
                </c:pt>
                <c:pt idx="1016">
                  <c:v>1035.0</c:v>
                </c:pt>
                <c:pt idx="1017">
                  <c:v>1036.0</c:v>
                </c:pt>
                <c:pt idx="1018">
                  <c:v>1037.0</c:v>
                </c:pt>
                <c:pt idx="1019">
                  <c:v>1038.0</c:v>
                </c:pt>
                <c:pt idx="1020">
                  <c:v>1039.0</c:v>
                </c:pt>
                <c:pt idx="1021">
                  <c:v>1040.0</c:v>
                </c:pt>
                <c:pt idx="1022">
                  <c:v>1041.0</c:v>
                </c:pt>
                <c:pt idx="1023">
                  <c:v>1042.0</c:v>
                </c:pt>
                <c:pt idx="1024">
                  <c:v>1043.0</c:v>
                </c:pt>
                <c:pt idx="1025">
                  <c:v>1044.0</c:v>
                </c:pt>
                <c:pt idx="1026">
                  <c:v>1045.0</c:v>
                </c:pt>
                <c:pt idx="1027">
                  <c:v>1046.0</c:v>
                </c:pt>
                <c:pt idx="1028">
                  <c:v>1047.0</c:v>
                </c:pt>
                <c:pt idx="1029">
                  <c:v>1048.0</c:v>
                </c:pt>
                <c:pt idx="1030">
                  <c:v>1049.0</c:v>
                </c:pt>
                <c:pt idx="1031">
                  <c:v>1050.0</c:v>
                </c:pt>
                <c:pt idx="1032">
                  <c:v>1051.0</c:v>
                </c:pt>
                <c:pt idx="1033">
                  <c:v>1052.0</c:v>
                </c:pt>
                <c:pt idx="1034">
                  <c:v>1053.0</c:v>
                </c:pt>
                <c:pt idx="1035">
                  <c:v>1054.0</c:v>
                </c:pt>
                <c:pt idx="1036">
                  <c:v>1055.0</c:v>
                </c:pt>
                <c:pt idx="1037">
                  <c:v>1056.0</c:v>
                </c:pt>
                <c:pt idx="1038">
                  <c:v>1057.0</c:v>
                </c:pt>
                <c:pt idx="1039">
                  <c:v>1058.0</c:v>
                </c:pt>
                <c:pt idx="1040">
                  <c:v>1059.0</c:v>
                </c:pt>
                <c:pt idx="1041">
                  <c:v>1060.0</c:v>
                </c:pt>
                <c:pt idx="1042">
                  <c:v>1061.0</c:v>
                </c:pt>
                <c:pt idx="1043">
                  <c:v>1062.0</c:v>
                </c:pt>
                <c:pt idx="1044">
                  <c:v>1063.0</c:v>
                </c:pt>
                <c:pt idx="1045">
                  <c:v>1064.0</c:v>
                </c:pt>
                <c:pt idx="1046">
                  <c:v>1065.0</c:v>
                </c:pt>
                <c:pt idx="1047">
                  <c:v>1066.0</c:v>
                </c:pt>
                <c:pt idx="1048">
                  <c:v>1067.0</c:v>
                </c:pt>
                <c:pt idx="1049">
                  <c:v>1068.0</c:v>
                </c:pt>
                <c:pt idx="1050">
                  <c:v>1069.0</c:v>
                </c:pt>
                <c:pt idx="1051">
                  <c:v>1070.0</c:v>
                </c:pt>
                <c:pt idx="1052">
                  <c:v>1071.0</c:v>
                </c:pt>
                <c:pt idx="1053">
                  <c:v>1072.0</c:v>
                </c:pt>
                <c:pt idx="1054">
                  <c:v>1073.0</c:v>
                </c:pt>
                <c:pt idx="1055">
                  <c:v>1074.0</c:v>
                </c:pt>
                <c:pt idx="1056">
                  <c:v>1075.0</c:v>
                </c:pt>
                <c:pt idx="1057">
                  <c:v>1076.0</c:v>
                </c:pt>
                <c:pt idx="1058">
                  <c:v>1077.0</c:v>
                </c:pt>
                <c:pt idx="1059">
                  <c:v>1078.0</c:v>
                </c:pt>
                <c:pt idx="1060">
                  <c:v>1079.0</c:v>
                </c:pt>
                <c:pt idx="1061">
                  <c:v>1080.0</c:v>
                </c:pt>
                <c:pt idx="1062">
                  <c:v>1081.0</c:v>
                </c:pt>
                <c:pt idx="1063">
                  <c:v>1082.0</c:v>
                </c:pt>
                <c:pt idx="1064">
                  <c:v>1083.0</c:v>
                </c:pt>
                <c:pt idx="1065">
                  <c:v>1084.0</c:v>
                </c:pt>
                <c:pt idx="1066">
                  <c:v>1085.0</c:v>
                </c:pt>
                <c:pt idx="1067">
                  <c:v>1086.0</c:v>
                </c:pt>
                <c:pt idx="1068">
                  <c:v>1087.0</c:v>
                </c:pt>
                <c:pt idx="1069">
                  <c:v>1088.0</c:v>
                </c:pt>
                <c:pt idx="1070">
                  <c:v>1089.0</c:v>
                </c:pt>
                <c:pt idx="1071">
                  <c:v>1090.0</c:v>
                </c:pt>
                <c:pt idx="1072">
                  <c:v>1091.0</c:v>
                </c:pt>
                <c:pt idx="1073">
                  <c:v>1092.0</c:v>
                </c:pt>
                <c:pt idx="1074">
                  <c:v>1093.0</c:v>
                </c:pt>
                <c:pt idx="1075">
                  <c:v>1094.0</c:v>
                </c:pt>
                <c:pt idx="1076">
                  <c:v>1095.0</c:v>
                </c:pt>
                <c:pt idx="1077">
                  <c:v>1096.0</c:v>
                </c:pt>
                <c:pt idx="1078">
                  <c:v>1097.0</c:v>
                </c:pt>
                <c:pt idx="1079">
                  <c:v>1098.0</c:v>
                </c:pt>
                <c:pt idx="1080">
                  <c:v>1099.0</c:v>
                </c:pt>
                <c:pt idx="1081">
                  <c:v>1100.0</c:v>
                </c:pt>
                <c:pt idx="1082">
                  <c:v>1101.0</c:v>
                </c:pt>
                <c:pt idx="1083">
                  <c:v>1102.0</c:v>
                </c:pt>
                <c:pt idx="1084">
                  <c:v>1103.0</c:v>
                </c:pt>
                <c:pt idx="1085">
                  <c:v>1104.0</c:v>
                </c:pt>
                <c:pt idx="1086">
                  <c:v>1105.0</c:v>
                </c:pt>
                <c:pt idx="1087">
                  <c:v>1106.0</c:v>
                </c:pt>
                <c:pt idx="1088">
                  <c:v>1107.0</c:v>
                </c:pt>
                <c:pt idx="1089">
                  <c:v>1108.0</c:v>
                </c:pt>
                <c:pt idx="1090">
                  <c:v>1109.0</c:v>
                </c:pt>
                <c:pt idx="1091">
                  <c:v>1110.0</c:v>
                </c:pt>
                <c:pt idx="1092">
                  <c:v>1111.0</c:v>
                </c:pt>
                <c:pt idx="1093">
                  <c:v>1112.0</c:v>
                </c:pt>
                <c:pt idx="1094">
                  <c:v>1113.0</c:v>
                </c:pt>
                <c:pt idx="1095">
                  <c:v>1114.0</c:v>
                </c:pt>
                <c:pt idx="1096">
                  <c:v>1115.0</c:v>
                </c:pt>
                <c:pt idx="1097">
                  <c:v>1116.0</c:v>
                </c:pt>
                <c:pt idx="1098">
                  <c:v>1117.0</c:v>
                </c:pt>
                <c:pt idx="1099">
                  <c:v>1118.0</c:v>
                </c:pt>
                <c:pt idx="1100">
                  <c:v>1119.0</c:v>
                </c:pt>
                <c:pt idx="1101">
                  <c:v>1120.0</c:v>
                </c:pt>
                <c:pt idx="1102">
                  <c:v>1121.0</c:v>
                </c:pt>
                <c:pt idx="1103">
                  <c:v>1122.0</c:v>
                </c:pt>
                <c:pt idx="1104">
                  <c:v>1123.0</c:v>
                </c:pt>
                <c:pt idx="1105">
                  <c:v>1124.0</c:v>
                </c:pt>
                <c:pt idx="1106">
                  <c:v>1125.0</c:v>
                </c:pt>
                <c:pt idx="1107">
                  <c:v>1126.0</c:v>
                </c:pt>
                <c:pt idx="1108">
                  <c:v>1127.0</c:v>
                </c:pt>
                <c:pt idx="1109">
                  <c:v>1128.0</c:v>
                </c:pt>
                <c:pt idx="1110">
                  <c:v>1129.0</c:v>
                </c:pt>
                <c:pt idx="1111">
                  <c:v>1130.0</c:v>
                </c:pt>
                <c:pt idx="1112">
                  <c:v>1131.0</c:v>
                </c:pt>
                <c:pt idx="1113">
                  <c:v>1132.0</c:v>
                </c:pt>
                <c:pt idx="1114">
                  <c:v>1133.0</c:v>
                </c:pt>
                <c:pt idx="1115">
                  <c:v>1134.0</c:v>
                </c:pt>
                <c:pt idx="1116">
                  <c:v>1135.0</c:v>
                </c:pt>
                <c:pt idx="1117">
                  <c:v>1136.0</c:v>
                </c:pt>
                <c:pt idx="1118">
                  <c:v>1137.0</c:v>
                </c:pt>
                <c:pt idx="1119">
                  <c:v>1138.0</c:v>
                </c:pt>
                <c:pt idx="1120">
                  <c:v>1139.0</c:v>
                </c:pt>
                <c:pt idx="1121">
                  <c:v>1140.0</c:v>
                </c:pt>
                <c:pt idx="1122">
                  <c:v>1141.0</c:v>
                </c:pt>
                <c:pt idx="1123">
                  <c:v>1142.0</c:v>
                </c:pt>
                <c:pt idx="1124">
                  <c:v>1143.0</c:v>
                </c:pt>
                <c:pt idx="1125">
                  <c:v>1144.0</c:v>
                </c:pt>
                <c:pt idx="1126">
                  <c:v>1145.0</c:v>
                </c:pt>
                <c:pt idx="1127">
                  <c:v>1146.0</c:v>
                </c:pt>
                <c:pt idx="1128">
                  <c:v>1147.0</c:v>
                </c:pt>
                <c:pt idx="1129">
                  <c:v>1148.0</c:v>
                </c:pt>
                <c:pt idx="1130">
                  <c:v>1149.0</c:v>
                </c:pt>
                <c:pt idx="1131">
                  <c:v>1150.0</c:v>
                </c:pt>
                <c:pt idx="1132">
                  <c:v>1151.0</c:v>
                </c:pt>
                <c:pt idx="1133">
                  <c:v>1152.0</c:v>
                </c:pt>
                <c:pt idx="1134">
                  <c:v>1153.0</c:v>
                </c:pt>
                <c:pt idx="1135">
                  <c:v>1154.0</c:v>
                </c:pt>
                <c:pt idx="1136">
                  <c:v>1155.0</c:v>
                </c:pt>
                <c:pt idx="1137">
                  <c:v>1156.0</c:v>
                </c:pt>
                <c:pt idx="1138">
                  <c:v>1157.0</c:v>
                </c:pt>
                <c:pt idx="1139">
                  <c:v>1158.0</c:v>
                </c:pt>
                <c:pt idx="1140">
                  <c:v>1159.0</c:v>
                </c:pt>
                <c:pt idx="1141">
                  <c:v>1160.0</c:v>
                </c:pt>
                <c:pt idx="1142">
                  <c:v>1161.0</c:v>
                </c:pt>
                <c:pt idx="1143">
                  <c:v>1162.0</c:v>
                </c:pt>
                <c:pt idx="1144">
                  <c:v>1163.0</c:v>
                </c:pt>
                <c:pt idx="1145">
                  <c:v>1164.0</c:v>
                </c:pt>
                <c:pt idx="1146">
                  <c:v>1165.0</c:v>
                </c:pt>
                <c:pt idx="1147">
                  <c:v>1166.0</c:v>
                </c:pt>
                <c:pt idx="1148">
                  <c:v>1167.0</c:v>
                </c:pt>
                <c:pt idx="1149">
                  <c:v>1168.0</c:v>
                </c:pt>
                <c:pt idx="1150">
                  <c:v>1169.0</c:v>
                </c:pt>
                <c:pt idx="1151">
                  <c:v>1170.0</c:v>
                </c:pt>
                <c:pt idx="1152">
                  <c:v>1171.0</c:v>
                </c:pt>
                <c:pt idx="1153">
                  <c:v>1172.0</c:v>
                </c:pt>
                <c:pt idx="1154">
                  <c:v>1173.0</c:v>
                </c:pt>
                <c:pt idx="1155">
                  <c:v>1174.0</c:v>
                </c:pt>
                <c:pt idx="1156">
                  <c:v>1175.0</c:v>
                </c:pt>
                <c:pt idx="1157">
                  <c:v>1176.0</c:v>
                </c:pt>
                <c:pt idx="1158">
                  <c:v>1177.0</c:v>
                </c:pt>
                <c:pt idx="1159">
                  <c:v>1178.0</c:v>
                </c:pt>
                <c:pt idx="1160">
                  <c:v>1179.0</c:v>
                </c:pt>
                <c:pt idx="1161">
                  <c:v>1180.0</c:v>
                </c:pt>
                <c:pt idx="1162">
                  <c:v>1181.0</c:v>
                </c:pt>
                <c:pt idx="1163">
                  <c:v>1182.0</c:v>
                </c:pt>
                <c:pt idx="1164">
                  <c:v>1183.0</c:v>
                </c:pt>
                <c:pt idx="1165">
                  <c:v>1184.0</c:v>
                </c:pt>
                <c:pt idx="1166">
                  <c:v>1185.0</c:v>
                </c:pt>
                <c:pt idx="1167">
                  <c:v>1186.0</c:v>
                </c:pt>
                <c:pt idx="1168">
                  <c:v>1187.0</c:v>
                </c:pt>
                <c:pt idx="1169">
                  <c:v>1188.0</c:v>
                </c:pt>
                <c:pt idx="1170">
                  <c:v>1189.0</c:v>
                </c:pt>
                <c:pt idx="1171">
                  <c:v>1190.0</c:v>
                </c:pt>
                <c:pt idx="1172">
                  <c:v>1191.0</c:v>
                </c:pt>
                <c:pt idx="1173">
                  <c:v>1192.0</c:v>
                </c:pt>
                <c:pt idx="1174">
                  <c:v>1193.0</c:v>
                </c:pt>
                <c:pt idx="1175">
                  <c:v>1194.0</c:v>
                </c:pt>
                <c:pt idx="1176">
                  <c:v>1195.0</c:v>
                </c:pt>
                <c:pt idx="1177">
                  <c:v>1196.0</c:v>
                </c:pt>
                <c:pt idx="1178">
                  <c:v>1197.0</c:v>
                </c:pt>
                <c:pt idx="1179">
                  <c:v>1198.0</c:v>
                </c:pt>
                <c:pt idx="1180">
                  <c:v>1199.0</c:v>
                </c:pt>
                <c:pt idx="1181">
                  <c:v>1200.0</c:v>
                </c:pt>
                <c:pt idx="1182">
                  <c:v>1201.0</c:v>
                </c:pt>
                <c:pt idx="1183">
                  <c:v>1202.0</c:v>
                </c:pt>
                <c:pt idx="1184">
                  <c:v>1203.0</c:v>
                </c:pt>
                <c:pt idx="1185">
                  <c:v>1204.0</c:v>
                </c:pt>
                <c:pt idx="1186">
                  <c:v>1205.0</c:v>
                </c:pt>
                <c:pt idx="1187">
                  <c:v>1206.0</c:v>
                </c:pt>
                <c:pt idx="1188">
                  <c:v>1207.0</c:v>
                </c:pt>
                <c:pt idx="1189">
                  <c:v>1208.0</c:v>
                </c:pt>
                <c:pt idx="1190">
                  <c:v>1209.0</c:v>
                </c:pt>
                <c:pt idx="1191">
                  <c:v>1210.0</c:v>
                </c:pt>
                <c:pt idx="1192">
                  <c:v>1211.0</c:v>
                </c:pt>
                <c:pt idx="1193">
                  <c:v>1212.0</c:v>
                </c:pt>
                <c:pt idx="1194">
                  <c:v>1213.0</c:v>
                </c:pt>
                <c:pt idx="1195">
                  <c:v>1214.0</c:v>
                </c:pt>
                <c:pt idx="1196">
                  <c:v>1215.0</c:v>
                </c:pt>
                <c:pt idx="1197">
                  <c:v>1216.0</c:v>
                </c:pt>
                <c:pt idx="1198">
                  <c:v>1217.0</c:v>
                </c:pt>
                <c:pt idx="1199">
                  <c:v>1218.0</c:v>
                </c:pt>
                <c:pt idx="1200">
                  <c:v>1219.0</c:v>
                </c:pt>
                <c:pt idx="1201">
                  <c:v>1220.0</c:v>
                </c:pt>
                <c:pt idx="1202">
                  <c:v>1221.0</c:v>
                </c:pt>
                <c:pt idx="1203">
                  <c:v>1222.0</c:v>
                </c:pt>
                <c:pt idx="1204">
                  <c:v>1223.0</c:v>
                </c:pt>
                <c:pt idx="1205">
                  <c:v>1224.0</c:v>
                </c:pt>
                <c:pt idx="1206">
                  <c:v>1225.0</c:v>
                </c:pt>
                <c:pt idx="1207">
                  <c:v>1226.0</c:v>
                </c:pt>
                <c:pt idx="1208">
                  <c:v>1227.0</c:v>
                </c:pt>
                <c:pt idx="1209">
                  <c:v>1228.0</c:v>
                </c:pt>
                <c:pt idx="1210">
                  <c:v>1229.0</c:v>
                </c:pt>
                <c:pt idx="1211">
                  <c:v>1230.0</c:v>
                </c:pt>
                <c:pt idx="1212">
                  <c:v>1231.0</c:v>
                </c:pt>
                <c:pt idx="1213">
                  <c:v>1232.0</c:v>
                </c:pt>
                <c:pt idx="1214">
                  <c:v>1233.0</c:v>
                </c:pt>
                <c:pt idx="1215">
                  <c:v>1234.0</c:v>
                </c:pt>
                <c:pt idx="1216">
                  <c:v>1235.0</c:v>
                </c:pt>
                <c:pt idx="1217">
                  <c:v>1236.0</c:v>
                </c:pt>
                <c:pt idx="1218">
                  <c:v>1237.0</c:v>
                </c:pt>
                <c:pt idx="1219">
                  <c:v>1238.0</c:v>
                </c:pt>
                <c:pt idx="1220">
                  <c:v>1239.0</c:v>
                </c:pt>
                <c:pt idx="1221">
                  <c:v>1240.0</c:v>
                </c:pt>
                <c:pt idx="1222">
                  <c:v>1241.0</c:v>
                </c:pt>
                <c:pt idx="1223">
                  <c:v>1242.0</c:v>
                </c:pt>
                <c:pt idx="1224">
                  <c:v>1243.0</c:v>
                </c:pt>
                <c:pt idx="1225">
                  <c:v>1244.0</c:v>
                </c:pt>
                <c:pt idx="1226">
                  <c:v>1245.0</c:v>
                </c:pt>
                <c:pt idx="1227">
                  <c:v>1246.0</c:v>
                </c:pt>
                <c:pt idx="1228">
                  <c:v>1247.0</c:v>
                </c:pt>
                <c:pt idx="1229">
                  <c:v>1248.0</c:v>
                </c:pt>
                <c:pt idx="1230">
                  <c:v>1249.0</c:v>
                </c:pt>
                <c:pt idx="1231">
                  <c:v>1250.0</c:v>
                </c:pt>
                <c:pt idx="1232">
                  <c:v>1251.0</c:v>
                </c:pt>
                <c:pt idx="1233">
                  <c:v>1252.0</c:v>
                </c:pt>
                <c:pt idx="1234">
                  <c:v>1253.0</c:v>
                </c:pt>
                <c:pt idx="1235">
                  <c:v>1254.0</c:v>
                </c:pt>
                <c:pt idx="1236">
                  <c:v>1255.0</c:v>
                </c:pt>
                <c:pt idx="1237">
                  <c:v>1256.0</c:v>
                </c:pt>
                <c:pt idx="1238">
                  <c:v>1257.0</c:v>
                </c:pt>
                <c:pt idx="1239">
                  <c:v>1258.0</c:v>
                </c:pt>
                <c:pt idx="1240">
                  <c:v>1259.0</c:v>
                </c:pt>
                <c:pt idx="1241">
                  <c:v>1260.0</c:v>
                </c:pt>
                <c:pt idx="1242">
                  <c:v>1261.0</c:v>
                </c:pt>
                <c:pt idx="1243">
                  <c:v>1262.0</c:v>
                </c:pt>
                <c:pt idx="1244">
                  <c:v>1263.0</c:v>
                </c:pt>
                <c:pt idx="1245">
                  <c:v>1264.0</c:v>
                </c:pt>
                <c:pt idx="1246">
                  <c:v>1265.0</c:v>
                </c:pt>
                <c:pt idx="1247">
                  <c:v>1266.0</c:v>
                </c:pt>
                <c:pt idx="1248">
                  <c:v>1267.0</c:v>
                </c:pt>
                <c:pt idx="1249">
                  <c:v>1268.0</c:v>
                </c:pt>
                <c:pt idx="1250">
                  <c:v>1269.0</c:v>
                </c:pt>
                <c:pt idx="1251">
                  <c:v>1270.0</c:v>
                </c:pt>
                <c:pt idx="1252">
                  <c:v>1271.0</c:v>
                </c:pt>
                <c:pt idx="1253">
                  <c:v>1272.0</c:v>
                </c:pt>
                <c:pt idx="1254">
                  <c:v>1273.0</c:v>
                </c:pt>
                <c:pt idx="1255">
                  <c:v>1274.0</c:v>
                </c:pt>
                <c:pt idx="1256">
                  <c:v>1275.0</c:v>
                </c:pt>
                <c:pt idx="1257">
                  <c:v>1276.0</c:v>
                </c:pt>
                <c:pt idx="1258">
                  <c:v>1277.0</c:v>
                </c:pt>
                <c:pt idx="1259">
                  <c:v>1278.0</c:v>
                </c:pt>
                <c:pt idx="1260">
                  <c:v>1279.0</c:v>
                </c:pt>
                <c:pt idx="1261">
                  <c:v>1280.0</c:v>
                </c:pt>
                <c:pt idx="1262">
                  <c:v>1281.0</c:v>
                </c:pt>
                <c:pt idx="1263">
                  <c:v>1282.0</c:v>
                </c:pt>
                <c:pt idx="1264">
                  <c:v>1283.0</c:v>
                </c:pt>
                <c:pt idx="1265">
                  <c:v>1284.0</c:v>
                </c:pt>
                <c:pt idx="1266">
                  <c:v>1285.0</c:v>
                </c:pt>
                <c:pt idx="1267">
                  <c:v>1286.0</c:v>
                </c:pt>
                <c:pt idx="1268">
                  <c:v>1287.0</c:v>
                </c:pt>
                <c:pt idx="1269">
                  <c:v>1288.0</c:v>
                </c:pt>
                <c:pt idx="1270">
                  <c:v>1289.0</c:v>
                </c:pt>
                <c:pt idx="1271">
                  <c:v>1290.0</c:v>
                </c:pt>
                <c:pt idx="1272">
                  <c:v>1291.0</c:v>
                </c:pt>
                <c:pt idx="1273">
                  <c:v>1292.0</c:v>
                </c:pt>
                <c:pt idx="1274">
                  <c:v>1293.0</c:v>
                </c:pt>
                <c:pt idx="1275">
                  <c:v>1294.0</c:v>
                </c:pt>
                <c:pt idx="1276">
                  <c:v>1295.0</c:v>
                </c:pt>
                <c:pt idx="1277">
                  <c:v>1296.0</c:v>
                </c:pt>
                <c:pt idx="1278">
                  <c:v>1297.0</c:v>
                </c:pt>
                <c:pt idx="1279">
                  <c:v>1298.0</c:v>
                </c:pt>
                <c:pt idx="1280">
                  <c:v>1299.0</c:v>
                </c:pt>
                <c:pt idx="1281">
                  <c:v>1300.0</c:v>
                </c:pt>
                <c:pt idx="1282">
                  <c:v>1301.0</c:v>
                </c:pt>
                <c:pt idx="1283">
                  <c:v>1302.0</c:v>
                </c:pt>
                <c:pt idx="1284">
                  <c:v>1303.0</c:v>
                </c:pt>
                <c:pt idx="1285">
                  <c:v>1304.0</c:v>
                </c:pt>
                <c:pt idx="1286">
                  <c:v>1305.0</c:v>
                </c:pt>
                <c:pt idx="1287">
                  <c:v>1306.0</c:v>
                </c:pt>
                <c:pt idx="1288">
                  <c:v>1307.0</c:v>
                </c:pt>
                <c:pt idx="1289">
                  <c:v>1308.0</c:v>
                </c:pt>
                <c:pt idx="1290">
                  <c:v>1309.0</c:v>
                </c:pt>
                <c:pt idx="1291">
                  <c:v>1310.0</c:v>
                </c:pt>
                <c:pt idx="1292">
                  <c:v>1311.0</c:v>
                </c:pt>
                <c:pt idx="1293">
                  <c:v>1312.0</c:v>
                </c:pt>
                <c:pt idx="1294">
                  <c:v>1313.0</c:v>
                </c:pt>
                <c:pt idx="1295">
                  <c:v>1314.0</c:v>
                </c:pt>
                <c:pt idx="1296">
                  <c:v>1315.0</c:v>
                </c:pt>
                <c:pt idx="1297">
                  <c:v>1316.0</c:v>
                </c:pt>
                <c:pt idx="1298">
                  <c:v>1317.0</c:v>
                </c:pt>
                <c:pt idx="1299">
                  <c:v>1318.0</c:v>
                </c:pt>
                <c:pt idx="1300">
                  <c:v>1319.0</c:v>
                </c:pt>
                <c:pt idx="1301">
                  <c:v>1320.0</c:v>
                </c:pt>
                <c:pt idx="1302">
                  <c:v>1321.0</c:v>
                </c:pt>
                <c:pt idx="1303">
                  <c:v>1322.0</c:v>
                </c:pt>
                <c:pt idx="1304">
                  <c:v>1323.0</c:v>
                </c:pt>
                <c:pt idx="1305">
                  <c:v>1324.0</c:v>
                </c:pt>
                <c:pt idx="1306">
                  <c:v>1325.0</c:v>
                </c:pt>
                <c:pt idx="1307">
                  <c:v>1326.0</c:v>
                </c:pt>
                <c:pt idx="1308">
                  <c:v>1327.0</c:v>
                </c:pt>
                <c:pt idx="1309">
                  <c:v>1328.0</c:v>
                </c:pt>
                <c:pt idx="1310">
                  <c:v>1329.0</c:v>
                </c:pt>
                <c:pt idx="1311">
                  <c:v>1330.0</c:v>
                </c:pt>
                <c:pt idx="1312">
                  <c:v>1331.0</c:v>
                </c:pt>
                <c:pt idx="1313">
                  <c:v>1332.0</c:v>
                </c:pt>
                <c:pt idx="1314">
                  <c:v>1333.0</c:v>
                </c:pt>
                <c:pt idx="1315">
                  <c:v>1334.0</c:v>
                </c:pt>
                <c:pt idx="1316">
                  <c:v>1335.0</c:v>
                </c:pt>
                <c:pt idx="1317">
                  <c:v>1336.0</c:v>
                </c:pt>
                <c:pt idx="1318">
                  <c:v>1337.0</c:v>
                </c:pt>
                <c:pt idx="1319">
                  <c:v>1338.0</c:v>
                </c:pt>
                <c:pt idx="1320">
                  <c:v>1339.0</c:v>
                </c:pt>
                <c:pt idx="1321">
                  <c:v>1340.0</c:v>
                </c:pt>
                <c:pt idx="1322">
                  <c:v>1341.0</c:v>
                </c:pt>
                <c:pt idx="1323">
                  <c:v>1342.0</c:v>
                </c:pt>
                <c:pt idx="1324">
                  <c:v>1343.0</c:v>
                </c:pt>
                <c:pt idx="1325">
                  <c:v>1344.0</c:v>
                </c:pt>
                <c:pt idx="1326">
                  <c:v>1345.0</c:v>
                </c:pt>
                <c:pt idx="1327">
                  <c:v>1346.0</c:v>
                </c:pt>
                <c:pt idx="1328">
                  <c:v>1347.0</c:v>
                </c:pt>
                <c:pt idx="1329">
                  <c:v>1348.0</c:v>
                </c:pt>
                <c:pt idx="1330">
                  <c:v>1349.0</c:v>
                </c:pt>
                <c:pt idx="1331">
                  <c:v>1350.0</c:v>
                </c:pt>
                <c:pt idx="1332">
                  <c:v>1351.0</c:v>
                </c:pt>
                <c:pt idx="1333">
                  <c:v>1352.0</c:v>
                </c:pt>
                <c:pt idx="1334">
                  <c:v>1353.0</c:v>
                </c:pt>
                <c:pt idx="1335">
                  <c:v>1354.0</c:v>
                </c:pt>
                <c:pt idx="1336">
                  <c:v>1355.0</c:v>
                </c:pt>
                <c:pt idx="1337">
                  <c:v>1356.0</c:v>
                </c:pt>
                <c:pt idx="1338">
                  <c:v>1357.0</c:v>
                </c:pt>
                <c:pt idx="1339">
                  <c:v>1358.0</c:v>
                </c:pt>
                <c:pt idx="1340">
                  <c:v>1359.0</c:v>
                </c:pt>
                <c:pt idx="1341">
                  <c:v>1360.0</c:v>
                </c:pt>
                <c:pt idx="1342">
                  <c:v>1361.0</c:v>
                </c:pt>
                <c:pt idx="1343">
                  <c:v>1362.0</c:v>
                </c:pt>
                <c:pt idx="1344">
                  <c:v>1363.0</c:v>
                </c:pt>
                <c:pt idx="1345">
                  <c:v>1364.0</c:v>
                </c:pt>
                <c:pt idx="1346">
                  <c:v>1365.0</c:v>
                </c:pt>
                <c:pt idx="1347">
                  <c:v>1366.0</c:v>
                </c:pt>
                <c:pt idx="1348">
                  <c:v>1367.0</c:v>
                </c:pt>
                <c:pt idx="1349">
                  <c:v>1368.0</c:v>
                </c:pt>
                <c:pt idx="1350">
                  <c:v>1369.0</c:v>
                </c:pt>
                <c:pt idx="1351">
                  <c:v>1370.0</c:v>
                </c:pt>
                <c:pt idx="1352">
                  <c:v>1371.0</c:v>
                </c:pt>
                <c:pt idx="1353">
                  <c:v>1372.0</c:v>
                </c:pt>
                <c:pt idx="1354">
                  <c:v>1373.0</c:v>
                </c:pt>
                <c:pt idx="1355">
                  <c:v>1374.0</c:v>
                </c:pt>
                <c:pt idx="1356">
                  <c:v>1375.0</c:v>
                </c:pt>
                <c:pt idx="1357">
                  <c:v>1376.0</c:v>
                </c:pt>
                <c:pt idx="1358">
                  <c:v>1377.0</c:v>
                </c:pt>
                <c:pt idx="1359">
                  <c:v>1378.0</c:v>
                </c:pt>
                <c:pt idx="1360">
                  <c:v>1379.0</c:v>
                </c:pt>
                <c:pt idx="1361">
                  <c:v>1380.0</c:v>
                </c:pt>
                <c:pt idx="1362">
                  <c:v>1381.0</c:v>
                </c:pt>
                <c:pt idx="1363">
                  <c:v>1382.0</c:v>
                </c:pt>
                <c:pt idx="1364">
                  <c:v>1383.0</c:v>
                </c:pt>
                <c:pt idx="1365">
                  <c:v>1384.0</c:v>
                </c:pt>
                <c:pt idx="1366">
                  <c:v>1385.0</c:v>
                </c:pt>
                <c:pt idx="1367">
                  <c:v>1386.0</c:v>
                </c:pt>
                <c:pt idx="1368">
                  <c:v>1387.0</c:v>
                </c:pt>
                <c:pt idx="1369">
                  <c:v>1388.0</c:v>
                </c:pt>
                <c:pt idx="1370">
                  <c:v>1389.0</c:v>
                </c:pt>
                <c:pt idx="1371">
                  <c:v>1390.0</c:v>
                </c:pt>
                <c:pt idx="1372">
                  <c:v>1391.0</c:v>
                </c:pt>
                <c:pt idx="1373">
                  <c:v>1392.0</c:v>
                </c:pt>
                <c:pt idx="1374">
                  <c:v>1393.0</c:v>
                </c:pt>
                <c:pt idx="1375">
                  <c:v>1394.0</c:v>
                </c:pt>
                <c:pt idx="1376">
                  <c:v>1395.0</c:v>
                </c:pt>
                <c:pt idx="1377">
                  <c:v>1396.0</c:v>
                </c:pt>
                <c:pt idx="1378">
                  <c:v>1397.0</c:v>
                </c:pt>
                <c:pt idx="1379">
                  <c:v>1398.0</c:v>
                </c:pt>
                <c:pt idx="1380">
                  <c:v>1399.0</c:v>
                </c:pt>
                <c:pt idx="1381">
                  <c:v>1400.0</c:v>
                </c:pt>
                <c:pt idx="1382">
                  <c:v>1401.0</c:v>
                </c:pt>
                <c:pt idx="1383">
                  <c:v>1402.0</c:v>
                </c:pt>
                <c:pt idx="1384">
                  <c:v>1403.0</c:v>
                </c:pt>
                <c:pt idx="1385">
                  <c:v>1404.0</c:v>
                </c:pt>
                <c:pt idx="1386">
                  <c:v>1405.0</c:v>
                </c:pt>
                <c:pt idx="1387">
                  <c:v>1406.0</c:v>
                </c:pt>
                <c:pt idx="1388">
                  <c:v>1407.0</c:v>
                </c:pt>
                <c:pt idx="1389">
                  <c:v>1408.0</c:v>
                </c:pt>
                <c:pt idx="1390">
                  <c:v>1409.0</c:v>
                </c:pt>
                <c:pt idx="1391">
                  <c:v>1410.0</c:v>
                </c:pt>
                <c:pt idx="1392">
                  <c:v>1411.0</c:v>
                </c:pt>
                <c:pt idx="1393">
                  <c:v>1412.0</c:v>
                </c:pt>
                <c:pt idx="1394">
                  <c:v>1413.0</c:v>
                </c:pt>
                <c:pt idx="1395">
                  <c:v>1414.0</c:v>
                </c:pt>
                <c:pt idx="1396">
                  <c:v>1415.0</c:v>
                </c:pt>
                <c:pt idx="1397">
                  <c:v>1416.0</c:v>
                </c:pt>
                <c:pt idx="1398">
                  <c:v>1417.0</c:v>
                </c:pt>
                <c:pt idx="1399">
                  <c:v>1418.0</c:v>
                </c:pt>
                <c:pt idx="1400">
                  <c:v>1419.0</c:v>
                </c:pt>
                <c:pt idx="1401">
                  <c:v>1420.0</c:v>
                </c:pt>
                <c:pt idx="1402">
                  <c:v>1421.0</c:v>
                </c:pt>
                <c:pt idx="1403">
                  <c:v>1422.0</c:v>
                </c:pt>
                <c:pt idx="1404">
                  <c:v>1423.0</c:v>
                </c:pt>
                <c:pt idx="1405">
                  <c:v>1424.0</c:v>
                </c:pt>
                <c:pt idx="1406">
                  <c:v>1425.0</c:v>
                </c:pt>
                <c:pt idx="1407">
                  <c:v>1426.0</c:v>
                </c:pt>
                <c:pt idx="1408">
                  <c:v>1427.0</c:v>
                </c:pt>
                <c:pt idx="1409">
                  <c:v>1428.0</c:v>
                </c:pt>
                <c:pt idx="1410">
                  <c:v>1429.0</c:v>
                </c:pt>
                <c:pt idx="1411">
                  <c:v>1430.0</c:v>
                </c:pt>
                <c:pt idx="1412">
                  <c:v>1431.0</c:v>
                </c:pt>
                <c:pt idx="1413">
                  <c:v>1432.0</c:v>
                </c:pt>
                <c:pt idx="1414">
                  <c:v>1433.0</c:v>
                </c:pt>
                <c:pt idx="1415">
                  <c:v>1434.0</c:v>
                </c:pt>
                <c:pt idx="1416">
                  <c:v>1435.0</c:v>
                </c:pt>
                <c:pt idx="1417">
                  <c:v>1436.0</c:v>
                </c:pt>
                <c:pt idx="1418">
                  <c:v>1437.0</c:v>
                </c:pt>
                <c:pt idx="1419">
                  <c:v>1438.0</c:v>
                </c:pt>
                <c:pt idx="1420">
                  <c:v>1439.0</c:v>
                </c:pt>
                <c:pt idx="1421">
                  <c:v>1440.0</c:v>
                </c:pt>
                <c:pt idx="1422">
                  <c:v>1441.0</c:v>
                </c:pt>
                <c:pt idx="1423">
                  <c:v>1442.0</c:v>
                </c:pt>
                <c:pt idx="1424">
                  <c:v>1443.0</c:v>
                </c:pt>
                <c:pt idx="1425">
                  <c:v>1444.0</c:v>
                </c:pt>
                <c:pt idx="1426">
                  <c:v>1445.0</c:v>
                </c:pt>
                <c:pt idx="1427">
                  <c:v>1446.0</c:v>
                </c:pt>
                <c:pt idx="1428">
                  <c:v>1447.0</c:v>
                </c:pt>
                <c:pt idx="1429">
                  <c:v>1448.0</c:v>
                </c:pt>
                <c:pt idx="1430">
                  <c:v>1449.0</c:v>
                </c:pt>
                <c:pt idx="1431">
                  <c:v>1450.0</c:v>
                </c:pt>
                <c:pt idx="1432">
                  <c:v>1451.0</c:v>
                </c:pt>
                <c:pt idx="1433">
                  <c:v>1452.0</c:v>
                </c:pt>
                <c:pt idx="1434">
                  <c:v>1453.0</c:v>
                </c:pt>
                <c:pt idx="1435">
                  <c:v>1454.0</c:v>
                </c:pt>
                <c:pt idx="1436">
                  <c:v>1455.0</c:v>
                </c:pt>
                <c:pt idx="1437">
                  <c:v>1456.0</c:v>
                </c:pt>
                <c:pt idx="1438">
                  <c:v>1457.0</c:v>
                </c:pt>
                <c:pt idx="1439">
                  <c:v>1458.0</c:v>
                </c:pt>
                <c:pt idx="1440">
                  <c:v>1459.0</c:v>
                </c:pt>
                <c:pt idx="1441">
                  <c:v>1460.0</c:v>
                </c:pt>
                <c:pt idx="1442">
                  <c:v>1461.0</c:v>
                </c:pt>
                <c:pt idx="1443">
                  <c:v>1462.0</c:v>
                </c:pt>
                <c:pt idx="1444">
                  <c:v>1463.0</c:v>
                </c:pt>
                <c:pt idx="1445">
                  <c:v>1464.0</c:v>
                </c:pt>
                <c:pt idx="1446">
                  <c:v>1465.0</c:v>
                </c:pt>
                <c:pt idx="1447">
                  <c:v>1466.0</c:v>
                </c:pt>
                <c:pt idx="1448">
                  <c:v>1467.0</c:v>
                </c:pt>
                <c:pt idx="1449">
                  <c:v>1468.0</c:v>
                </c:pt>
                <c:pt idx="1450">
                  <c:v>1469.0</c:v>
                </c:pt>
                <c:pt idx="1451">
                  <c:v>1470.0</c:v>
                </c:pt>
                <c:pt idx="1452">
                  <c:v>1471.0</c:v>
                </c:pt>
                <c:pt idx="1453">
                  <c:v>1472.0</c:v>
                </c:pt>
                <c:pt idx="1454">
                  <c:v>1473.0</c:v>
                </c:pt>
                <c:pt idx="1455">
                  <c:v>1474.0</c:v>
                </c:pt>
                <c:pt idx="1456">
                  <c:v>1475.0</c:v>
                </c:pt>
                <c:pt idx="1457">
                  <c:v>1476.0</c:v>
                </c:pt>
                <c:pt idx="1458">
                  <c:v>1477.0</c:v>
                </c:pt>
                <c:pt idx="1459">
                  <c:v>1478.0</c:v>
                </c:pt>
                <c:pt idx="1460">
                  <c:v>1479.0</c:v>
                </c:pt>
                <c:pt idx="1461">
                  <c:v>1480.0</c:v>
                </c:pt>
                <c:pt idx="1462">
                  <c:v>1481.0</c:v>
                </c:pt>
                <c:pt idx="1463">
                  <c:v>1482.0</c:v>
                </c:pt>
                <c:pt idx="1464">
                  <c:v>1483.0</c:v>
                </c:pt>
                <c:pt idx="1465">
                  <c:v>1484.0</c:v>
                </c:pt>
                <c:pt idx="1466">
                  <c:v>1485.0</c:v>
                </c:pt>
                <c:pt idx="1467">
                  <c:v>1486.0</c:v>
                </c:pt>
                <c:pt idx="1468">
                  <c:v>1487.0</c:v>
                </c:pt>
                <c:pt idx="1469">
                  <c:v>1488.0</c:v>
                </c:pt>
                <c:pt idx="1470">
                  <c:v>1489.0</c:v>
                </c:pt>
                <c:pt idx="1471">
                  <c:v>1490.0</c:v>
                </c:pt>
                <c:pt idx="1472">
                  <c:v>1491.0</c:v>
                </c:pt>
                <c:pt idx="1473">
                  <c:v>1492.0</c:v>
                </c:pt>
                <c:pt idx="1474">
                  <c:v>1493.0</c:v>
                </c:pt>
                <c:pt idx="1475">
                  <c:v>1494.0</c:v>
                </c:pt>
                <c:pt idx="1476">
                  <c:v>1495.0</c:v>
                </c:pt>
                <c:pt idx="1477">
                  <c:v>1496.0</c:v>
                </c:pt>
                <c:pt idx="1478">
                  <c:v>1497.0</c:v>
                </c:pt>
                <c:pt idx="1479">
                  <c:v>1498.0</c:v>
                </c:pt>
                <c:pt idx="1480">
                  <c:v>1499.0</c:v>
                </c:pt>
                <c:pt idx="1481">
                  <c:v>1500.0</c:v>
                </c:pt>
                <c:pt idx="1482">
                  <c:v>1501.0</c:v>
                </c:pt>
                <c:pt idx="1483">
                  <c:v>1502.0</c:v>
                </c:pt>
                <c:pt idx="1484">
                  <c:v>1503.0</c:v>
                </c:pt>
                <c:pt idx="1485">
                  <c:v>1504.0</c:v>
                </c:pt>
                <c:pt idx="1486">
                  <c:v>1505.0</c:v>
                </c:pt>
                <c:pt idx="1487">
                  <c:v>1506.0</c:v>
                </c:pt>
                <c:pt idx="1488">
                  <c:v>1507.0</c:v>
                </c:pt>
                <c:pt idx="1489">
                  <c:v>1508.0</c:v>
                </c:pt>
                <c:pt idx="1490">
                  <c:v>1509.0</c:v>
                </c:pt>
                <c:pt idx="1491">
                  <c:v>1510.0</c:v>
                </c:pt>
                <c:pt idx="1492">
                  <c:v>1511.0</c:v>
                </c:pt>
                <c:pt idx="1493">
                  <c:v>1512.0</c:v>
                </c:pt>
                <c:pt idx="1494">
                  <c:v>1513.0</c:v>
                </c:pt>
                <c:pt idx="1495">
                  <c:v>1514.0</c:v>
                </c:pt>
                <c:pt idx="1496">
                  <c:v>1515.0</c:v>
                </c:pt>
                <c:pt idx="1497">
                  <c:v>1516.0</c:v>
                </c:pt>
                <c:pt idx="1498">
                  <c:v>1517.0</c:v>
                </c:pt>
                <c:pt idx="1499">
                  <c:v>1518.0</c:v>
                </c:pt>
                <c:pt idx="1500">
                  <c:v>1519.0</c:v>
                </c:pt>
                <c:pt idx="1501">
                  <c:v>1520.0</c:v>
                </c:pt>
                <c:pt idx="1502">
                  <c:v>1521.0</c:v>
                </c:pt>
                <c:pt idx="1503">
                  <c:v>1522.0</c:v>
                </c:pt>
                <c:pt idx="1504">
                  <c:v>1523.0</c:v>
                </c:pt>
                <c:pt idx="1505">
                  <c:v>1524.0</c:v>
                </c:pt>
                <c:pt idx="1506">
                  <c:v>1525.0</c:v>
                </c:pt>
                <c:pt idx="1507">
                  <c:v>1526.0</c:v>
                </c:pt>
                <c:pt idx="1508">
                  <c:v>1527.0</c:v>
                </c:pt>
                <c:pt idx="1509">
                  <c:v>1528.0</c:v>
                </c:pt>
                <c:pt idx="1510">
                  <c:v>1529.0</c:v>
                </c:pt>
                <c:pt idx="1511">
                  <c:v>1530.0</c:v>
                </c:pt>
                <c:pt idx="1512">
                  <c:v>1531.0</c:v>
                </c:pt>
                <c:pt idx="1513">
                  <c:v>1532.0</c:v>
                </c:pt>
                <c:pt idx="1514">
                  <c:v>1533.0</c:v>
                </c:pt>
                <c:pt idx="1515">
                  <c:v>1534.0</c:v>
                </c:pt>
                <c:pt idx="1516">
                  <c:v>1535.0</c:v>
                </c:pt>
                <c:pt idx="1517">
                  <c:v>1536.0</c:v>
                </c:pt>
                <c:pt idx="1518">
                  <c:v>1537.0</c:v>
                </c:pt>
                <c:pt idx="1519">
                  <c:v>1538.0</c:v>
                </c:pt>
                <c:pt idx="1520">
                  <c:v>1539.0</c:v>
                </c:pt>
                <c:pt idx="1521">
                  <c:v>1540.0</c:v>
                </c:pt>
                <c:pt idx="1522">
                  <c:v>1541.0</c:v>
                </c:pt>
                <c:pt idx="1523">
                  <c:v>1542.0</c:v>
                </c:pt>
                <c:pt idx="1524">
                  <c:v>1543.0</c:v>
                </c:pt>
                <c:pt idx="1525">
                  <c:v>1544.0</c:v>
                </c:pt>
                <c:pt idx="1526">
                  <c:v>1545.0</c:v>
                </c:pt>
                <c:pt idx="1527">
                  <c:v>1546.0</c:v>
                </c:pt>
                <c:pt idx="1528">
                  <c:v>1547.0</c:v>
                </c:pt>
                <c:pt idx="1529">
                  <c:v>1548.0</c:v>
                </c:pt>
                <c:pt idx="1530">
                  <c:v>1549.0</c:v>
                </c:pt>
                <c:pt idx="1531">
                  <c:v>1550.0</c:v>
                </c:pt>
                <c:pt idx="1532">
                  <c:v>1551.0</c:v>
                </c:pt>
                <c:pt idx="1533">
                  <c:v>1552.0</c:v>
                </c:pt>
                <c:pt idx="1534">
                  <c:v>1553.0</c:v>
                </c:pt>
                <c:pt idx="1535">
                  <c:v>1554.0</c:v>
                </c:pt>
                <c:pt idx="1536">
                  <c:v>1555.0</c:v>
                </c:pt>
                <c:pt idx="1537">
                  <c:v>1556.0</c:v>
                </c:pt>
                <c:pt idx="1538">
                  <c:v>1557.0</c:v>
                </c:pt>
                <c:pt idx="1539">
                  <c:v>1558.0</c:v>
                </c:pt>
                <c:pt idx="1540">
                  <c:v>1559.0</c:v>
                </c:pt>
                <c:pt idx="1541">
                  <c:v>1560.0</c:v>
                </c:pt>
                <c:pt idx="1542">
                  <c:v>1561.0</c:v>
                </c:pt>
                <c:pt idx="1543">
                  <c:v>1562.0</c:v>
                </c:pt>
                <c:pt idx="1544">
                  <c:v>1563.0</c:v>
                </c:pt>
                <c:pt idx="1545">
                  <c:v>1564.0</c:v>
                </c:pt>
                <c:pt idx="1546">
                  <c:v>1565.0</c:v>
                </c:pt>
                <c:pt idx="1547">
                  <c:v>1566.0</c:v>
                </c:pt>
                <c:pt idx="1548">
                  <c:v>1567.0</c:v>
                </c:pt>
                <c:pt idx="1549">
                  <c:v>1568.0</c:v>
                </c:pt>
                <c:pt idx="1550">
                  <c:v>1569.0</c:v>
                </c:pt>
                <c:pt idx="1551">
                  <c:v>1570.0</c:v>
                </c:pt>
                <c:pt idx="1552">
                  <c:v>1571.0</c:v>
                </c:pt>
                <c:pt idx="1553">
                  <c:v>1572.0</c:v>
                </c:pt>
                <c:pt idx="1554">
                  <c:v>1573.0</c:v>
                </c:pt>
                <c:pt idx="1555">
                  <c:v>1574.0</c:v>
                </c:pt>
                <c:pt idx="1556">
                  <c:v>1575.0</c:v>
                </c:pt>
                <c:pt idx="1557">
                  <c:v>1576.0</c:v>
                </c:pt>
                <c:pt idx="1558">
                  <c:v>1577.0</c:v>
                </c:pt>
                <c:pt idx="1559">
                  <c:v>1578.0</c:v>
                </c:pt>
                <c:pt idx="1560">
                  <c:v>1579.0</c:v>
                </c:pt>
                <c:pt idx="1561">
                  <c:v>1580.0</c:v>
                </c:pt>
                <c:pt idx="1562">
                  <c:v>1581.0</c:v>
                </c:pt>
                <c:pt idx="1563">
                  <c:v>1582.0</c:v>
                </c:pt>
                <c:pt idx="1564">
                  <c:v>1583.0</c:v>
                </c:pt>
                <c:pt idx="1565">
                  <c:v>1584.0</c:v>
                </c:pt>
                <c:pt idx="1566">
                  <c:v>1585.0</c:v>
                </c:pt>
                <c:pt idx="1567">
                  <c:v>1586.0</c:v>
                </c:pt>
                <c:pt idx="1568">
                  <c:v>1587.0</c:v>
                </c:pt>
                <c:pt idx="1569">
                  <c:v>1588.0</c:v>
                </c:pt>
                <c:pt idx="1570">
                  <c:v>1589.0</c:v>
                </c:pt>
                <c:pt idx="1571">
                  <c:v>1590.0</c:v>
                </c:pt>
                <c:pt idx="1572">
                  <c:v>1591.0</c:v>
                </c:pt>
                <c:pt idx="1573">
                  <c:v>1592.0</c:v>
                </c:pt>
                <c:pt idx="1574">
                  <c:v>1593.0</c:v>
                </c:pt>
                <c:pt idx="1575">
                  <c:v>1594.0</c:v>
                </c:pt>
                <c:pt idx="1576">
                  <c:v>1595.0</c:v>
                </c:pt>
                <c:pt idx="1577">
                  <c:v>1596.0</c:v>
                </c:pt>
                <c:pt idx="1578">
                  <c:v>1597.0</c:v>
                </c:pt>
                <c:pt idx="1579">
                  <c:v>1598.0</c:v>
                </c:pt>
                <c:pt idx="1580">
                  <c:v>1599.0</c:v>
                </c:pt>
                <c:pt idx="1581">
                  <c:v>1600.0</c:v>
                </c:pt>
              </c:numCache>
            </c:numRef>
          </c:cat>
          <c:val>
            <c:numRef>
              <c:f>'200ka'!$AB$103:$AB$1684</c:f>
              <c:numCache>
                <c:formatCode>0.00E+00</c:formatCode>
                <c:ptCount val="1582"/>
                <c:pt idx="0">
                  <c:v>1.89667842</c:v>
                </c:pt>
                <c:pt idx="1">
                  <c:v>1.7697897</c:v>
                </c:pt>
                <c:pt idx="2">
                  <c:v>1.74162354</c:v>
                </c:pt>
                <c:pt idx="3">
                  <c:v>1.40949804</c:v>
                </c:pt>
                <c:pt idx="4">
                  <c:v>0.96688776</c:v>
                </c:pt>
                <c:pt idx="5">
                  <c:v>0.73445208</c:v>
                </c:pt>
                <c:pt idx="6">
                  <c:v>0.7298724</c:v>
                </c:pt>
                <c:pt idx="7">
                  <c:v>0.87863586</c:v>
                </c:pt>
                <c:pt idx="8">
                  <c:v>0.8222979</c:v>
                </c:pt>
                <c:pt idx="9">
                  <c:v>0.65809212</c:v>
                </c:pt>
                <c:pt idx="10">
                  <c:v>0.90393126</c:v>
                </c:pt>
                <c:pt idx="11">
                  <c:v>0.9367617</c:v>
                </c:pt>
                <c:pt idx="12">
                  <c:v>0.38364972</c:v>
                </c:pt>
                <c:pt idx="13">
                  <c:v>1.144497</c:v>
                </c:pt>
                <c:pt idx="14">
                  <c:v>0.95114652</c:v>
                </c:pt>
                <c:pt idx="15">
                  <c:v>0.96640554</c:v>
                </c:pt>
                <c:pt idx="16">
                  <c:v>2.300288099999999</c:v>
                </c:pt>
                <c:pt idx="17">
                  <c:v>2.6971749</c:v>
                </c:pt>
                <c:pt idx="18">
                  <c:v>1.5679341</c:v>
                </c:pt>
                <c:pt idx="19">
                  <c:v>1.75660338</c:v>
                </c:pt>
                <c:pt idx="20">
                  <c:v>2.48012514</c:v>
                </c:pt>
                <c:pt idx="21">
                  <c:v>1.9783851</c:v>
                </c:pt>
                <c:pt idx="22">
                  <c:v>1.5252957</c:v>
                </c:pt>
                <c:pt idx="23">
                  <c:v>1.57164804</c:v>
                </c:pt>
                <c:pt idx="24">
                  <c:v>1.80514122</c:v>
                </c:pt>
                <c:pt idx="25">
                  <c:v>1.44464652</c:v>
                </c:pt>
                <c:pt idx="26">
                  <c:v>1.25730546</c:v>
                </c:pt>
                <c:pt idx="27">
                  <c:v>2.061042119999998</c:v>
                </c:pt>
                <c:pt idx="28">
                  <c:v>2.9117346</c:v>
                </c:pt>
                <c:pt idx="29">
                  <c:v>3.15558</c:v>
                </c:pt>
                <c:pt idx="30">
                  <c:v>3.296805599999999</c:v>
                </c:pt>
                <c:pt idx="31">
                  <c:v>0.9341673</c:v>
                </c:pt>
                <c:pt idx="32">
                  <c:v>0.57194112</c:v>
                </c:pt>
                <c:pt idx="33">
                  <c:v>0.64427412</c:v>
                </c:pt>
                <c:pt idx="34">
                  <c:v>0.85513116</c:v>
                </c:pt>
                <c:pt idx="35">
                  <c:v>1.5047661</c:v>
                </c:pt>
                <c:pt idx="36">
                  <c:v>1.56913542</c:v>
                </c:pt>
                <c:pt idx="37">
                  <c:v>1.33204674</c:v>
                </c:pt>
                <c:pt idx="38">
                  <c:v>1.20725328</c:v>
                </c:pt>
                <c:pt idx="39">
                  <c:v>1.1156343</c:v>
                </c:pt>
                <c:pt idx="40">
                  <c:v>1.0853052</c:v>
                </c:pt>
                <c:pt idx="41">
                  <c:v>1.18798422</c:v>
                </c:pt>
                <c:pt idx="42">
                  <c:v>1.2788136</c:v>
                </c:pt>
                <c:pt idx="43">
                  <c:v>1.35433884</c:v>
                </c:pt>
                <c:pt idx="44">
                  <c:v>1.48894026</c:v>
                </c:pt>
                <c:pt idx="45">
                  <c:v>1.34953356</c:v>
                </c:pt>
                <c:pt idx="46">
                  <c:v>0.80586858</c:v>
                </c:pt>
                <c:pt idx="47">
                  <c:v>0.23242158</c:v>
                </c:pt>
                <c:pt idx="48">
                  <c:v>0.4620852</c:v>
                </c:pt>
                <c:pt idx="49">
                  <c:v>0.4373256</c:v>
                </c:pt>
                <c:pt idx="50">
                  <c:v>0.72950862</c:v>
                </c:pt>
                <c:pt idx="51">
                  <c:v>1.35706296</c:v>
                </c:pt>
                <c:pt idx="52">
                  <c:v>1.3465359</c:v>
                </c:pt>
                <c:pt idx="53">
                  <c:v>1.28187612</c:v>
                </c:pt>
                <c:pt idx="54">
                  <c:v>1.21631112</c:v>
                </c:pt>
                <c:pt idx="55">
                  <c:v>1.1736135</c:v>
                </c:pt>
                <c:pt idx="56">
                  <c:v>1.2044784</c:v>
                </c:pt>
                <c:pt idx="57">
                  <c:v>1.32099798</c:v>
                </c:pt>
                <c:pt idx="58">
                  <c:v>2.21204184</c:v>
                </c:pt>
                <c:pt idx="59">
                  <c:v>2.63754036</c:v>
                </c:pt>
                <c:pt idx="60">
                  <c:v>2.06618298</c:v>
                </c:pt>
                <c:pt idx="61">
                  <c:v>1.21648314</c:v>
                </c:pt>
                <c:pt idx="62">
                  <c:v>1.6797048</c:v>
                </c:pt>
                <c:pt idx="63">
                  <c:v>1.94215656</c:v>
                </c:pt>
                <c:pt idx="64">
                  <c:v>3.471617399999999</c:v>
                </c:pt>
                <c:pt idx="65">
                  <c:v>4.0999698</c:v>
                </c:pt>
                <c:pt idx="66">
                  <c:v>2.38118544</c:v>
                </c:pt>
                <c:pt idx="67">
                  <c:v>0.78207624</c:v>
                </c:pt>
                <c:pt idx="68">
                  <c:v>0.5247174</c:v>
                </c:pt>
                <c:pt idx="69">
                  <c:v>1.29243138</c:v>
                </c:pt>
                <c:pt idx="70">
                  <c:v>1.60074198</c:v>
                </c:pt>
                <c:pt idx="71">
                  <c:v>1.6343733</c:v>
                </c:pt>
                <c:pt idx="72">
                  <c:v>2.28396594</c:v>
                </c:pt>
                <c:pt idx="73">
                  <c:v>3.2286462</c:v>
                </c:pt>
                <c:pt idx="74">
                  <c:v>3.8755542</c:v>
                </c:pt>
                <c:pt idx="75">
                  <c:v>3.4291764</c:v>
                </c:pt>
                <c:pt idx="76">
                  <c:v>2.378895599999999</c:v>
                </c:pt>
                <c:pt idx="77">
                  <c:v>1.93845672</c:v>
                </c:pt>
                <c:pt idx="78">
                  <c:v>1.60811346</c:v>
                </c:pt>
                <c:pt idx="79">
                  <c:v>1.27980624</c:v>
                </c:pt>
                <c:pt idx="80">
                  <c:v>1.02193416</c:v>
                </c:pt>
                <c:pt idx="81">
                  <c:v>0.78379362</c:v>
                </c:pt>
                <c:pt idx="82">
                  <c:v>2.78886156</c:v>
                </c:pt>
                <c:pt idx="83">
                  <c:v>2.976284399999999</c:v>
                </c:pt>
                <c:pt idx="84">
                  <c:v>2.13977934</c:v>
                </c:pt>
                <c:pt idx="85">
                  <c:v>1.9616343</c:v>
                </c:pt>
                <c:pt idx="86">
                  <c:v>1.88311422</c:v>
                </c:pt>
                <c:pt idx="87">
                  <c:v>1.73151384</c:v>
                </c:pt>
                <c:pt idx="88">
                  <c:v>1.39398522</c:v>
                </c:pt>
                <c:pt idx="89">
                  <c:v>1.18187328</c:v>
                </c:pt>
                <c:pt idx="90">
                  <c:v>1.53008688</c:v>
                </c:pt>
                <c:pt idx="91">
                  <c:v>1.75340268</c:v>
                </c:pt>
                <c:pt idx="92">
                  <c:v>1.87415226</c:v>
                </c:pt>
                <c:pt idx="93">
                  <c:v>1.98037602</c:v>
                </c:pt>
                <c:pt idx="94">
                  <c:v>2.08319886</c:v>
                </c:pt>
                <c:pt idx="95">
                  <c:v>2.32042008</c:v>
                </c:pt>
                <c:pt idx="96">
                  <c:v>2.59672086</c:v>
                </c:pt>
                <c:pt idx="97">
                  <c:v>2.72099544</c:v>
                </c:pt>
                <c:pt idx="98">
                  <c:v>2.9448978</c:v>
                </c:pt>
                <c:pt idx="99">
                  <c:v>3.152252399999996</c:v>
                </c:pt>
                <c:pt idx="100">
                  <c:v>2.5194867</c:v>
                </c:pt>
                <c:pt idx="101">
                  <c:v>6.2205534</c:v>
                </c:pt>
                <c:pt idx="102">
                  <c:v>13.3093284</c:v>
                </c:pt>
                <c:pt idx="103">
                  <c:v>21.202029</c:v>
                </c:pt>
                <c:pt idx="104">
                  <c:v>22.373457</c:v>
                </c:pt>
                <c:pt idx="105">
                  <c:v>14.234796</c:v>
                </c:pt>
                <c:pt idx="106">
                  <c:v>7.2217662</c:v>
                </c:pt>
                <c:pt idx="107">
                  <c:v>5.322044999999988</c:v>
                </c:pt>
                <c:pt idx="108">
                  <c:v>3.356476799999998</c:v>
                </c:pt>
                <c:pt idx="109">
                  <c:v>2.44136424</c:v>
                </c:pt>
                <c:pt idx="110">
                  <c:v>1.97391822</c:v>
                </c:pt>
                <c:pt idx="111">
                  <c:v>1.70483946</c:v>
                </c:pt>
                <c:pt idx="112">
                  <c:v>1.43012352</c:v>
                </c:pt>
                <c:pt idx="113">
                  <c:v>1.20482526</c:v>
                </c:pt>
                <c:pt idx="114">
                  <c:v>1.04507226</c:v>
                </c:pt>
                <c:pt idx="115">
                  <c:v>0.91391406</c:v>
                </c:pt>
                <c:pt idx="116">
                  <c:v>0.81249276</c:v>
                </c:pt>
                <c:pt idx="117">
                  <c:v>0.73495122</c:v>
                </c:pt>
                <c:pt idx="118">
                  <c:v>0.66931572</c:v>
                </c:pt>
                <c:pt idx="119">
                  <c:v>0.60831348</c:v>
                </c:pt>
                <c:pt idx="120">
                  <c:v>0.5381406</c:v>
                </c:pt>
                <c:pt idx="121">
                  <c:v>0.4478442</c:v>
                </c:pt>
                <c:pt idx="122">
                  <c:v>0.38266554</c:v>
                </c:pt>
                <c:pt idx="123">
                  <c:v>0.34102824</c:v>
                </c:pt>
                <c:pt idx="124">
                  <c:v>0.309354</c:v>
                </c:pt>
                <c:pt idx="125">
                  <c:v>0.29998878</c:v>
                </c:pt>
                <c:pt idx="126">
                  <c:v>0.272292432</c:v>
                </c:pt>
                <c:pt idx="127">
                  <c:v>0.242530998</c:v>
                </c:pt>
                <c:pt idx="128">
                  <c:v>0.22484142</c:v>
                </c:pt>
                <c:pt idx="129">
                  <c:v>0.222380406</c:v>
                </c:pt>
                <c:pt idx="130">
                  <c:v>0.235476768</c:v>
                </c:pt>
                <c:pt idx="131">
                  <c:v>0.257156646</c:v>
                </c:pt>
                <c:pt idx="132">
                  <c:v>0.25545111</c:v>
                </c:pt>
                <c:pt idx="133">
                  <c:v>0.245171364</c:v>
                </c:pt>
                <c:pt idx="134">
                  <c:v>0.263243616</c:v>
                </c:pt>
                <c:pt idx="135">
                  <c:v>0.3082965</c:v>
                </c:pt>
                <c:pt idx="136">
                  <c:v>0.4055442</c:v>
                </c:pt>
                <c:pt idx="137">
                  <c:v>0.58569426</c:v>
                </c:pt>
                <c:pt idx="138">
                  <c:v>0.75426822</c:v>
                </c:pt>
                <c:pt idx="139">
                  <c:v>0.75069528</c:v>
                </c:pt>
                <c:pt idx="140">
                  <c:v>0.70858704</c:v>
                </c:pt>
                <c:pt idx="141">
                  <c:v>0.74360016</c:v>
                </c:pt>
                <c:pt idx="142">
                  <c:v>0.72857238</c:v>
                </c:pt>
                <c:pt idx="143">
                  <c:v>0.43222986</c:v>
                </c:pt>
                <c:pt idx="144">
                  <c:v>0.33570972</c:v>
                </c:pt>
                <c:pt idx="145">
                  <c:v>0.62117268</c:v>
                </c:pt>
                <c:pt idx="146">
                  <c:v>0.65084472</c:v>
                </c:pt>
                <c:pt idx="147">
                  <c:v>0.73388526</c:v>
                </c:pt>
                <c:pt idx="148">
                  <c:v>0.81832452</c:v>
                </c:pt>
                <c:pt idx="149">
                  <c:v>0.708102</c:v>
                </c:pt>
                <c:pt idx="150">
                  <c:v>0.52125162</c:v>
                </c:pt>
                <c:pt idx="151">
                  <c:v>0.59875932</c:v>
                </c:pt>
                <c:pt idx="152">
                  <c:v>0.70753236</c:v>
                </c:pt>
                <c:pt idx="153">
                  <c:v>0.62537166</c:v>
                </c:pt>
                <c:pt idx="154">
                  <c:v>0.49521174</c:v>
                </c:pt>
                <c:pt idx="155">
                  <c:v>0.50478282</c:v>
                </c:pt>
                <c:pt idx="156">
                  <c:v>0.5579511</c:v>
                </c:pt>
                <c:pt idx="157">
                  <c:v>0.51128856</c:v>
                </c:pt>
                <c:pt idx="158">
                  <c:v>0.41100372</c:v>
                </c:pt>
                <c:pt idx="159">
                  <c:v>0.36377154</c:v>
                </c:pt>
                <c:pt idx="160">
                  <c:v>0.33632448</c:v>
                </c:pt>
                <c:pt idx="161">
                  <c:v>0.34493112</c:v>
                </c:pt>
                <c:pt idx="162">
                  <c:v>0.3746088</c:v>
                </c:pt>
                <c:pt idx="163">
                  <c:v>0.3846198</c:v>
                </c:pt>
                <c:pt idx="164">
                  <c:v>0.38247378</c:v>
                </c:pt>
                <c:pt idx="165">
                  <c:v>0.37989348</c:v>
                </c:pt>
                <c:pt idx="166">
                  <c:v>0.39124398</c:v>
                </c:pt>
                <c:pt idx="167">
                  <c:v>0.40772124</c:v>
                </c:pt>
                <c:pt idx="168">
                  <c:v>0.41595846</c:v>
                </c:pt>
                <c:pt idx="169">
                  <c:v>0.42908274</c:v>
                </c:pt>
                <c:pt idx="170">
                  <c:v>0.45787776</c:v>
                </c:pt>
                <c:pt idx="171">
                  <c:v>0.48818148</c:v>
                </c:pt>
                <c:pt idx="172">
                  <c:v>0.4857591</c:v>
                </c:pt>
                <c:pt idx="173">
                  <c:v>0.4522716</c:v>
                </c:pt>
                <c:pt idx="174">
                  <c:v>0.45317964</c:v>
                </c:pt>
                <c:pt idx="175">
                  <c:v>0.46285506</c:v>
                </c:pt>
                <c:pt idx="176">
                  <c:v>0.46112922</c:v>
                </c:pt>
                <c:pt idx="177">
                  <c:v>0.4706298</c:v>
                </c:pt>
                <c:pt idx="178">
                  <c:v>0.49394274</c:v>
                </c:pt>
                <c:pt idx="179">
                  <c:v>0.53022486</c:v>
                </c:pt>
                <c:pt idx="180">
                  <c:v>0.5848398</c:v>
                </c:pt>
                <c:pt idx="181">
                  <c:v>0.5982207</c:v>
                </c:pt>
                <c:pt idx="182">
                  <c:v>0.40436544</c:v>
                </c:pt>
                <c:pt idx="183">
                  <c:v>0.263202444</c:v>
                </c:pt>
                <c:pt idx="184">
                  <c:v>0.47369232</c:v>
                </c:pt>
                <c:pt idx="185">
                  <c:v>0.47260098</c:v>
                </c:pt>
                <c:pt idx="186">
                  <c:v>0.4759596</c:v>
                </c:pt>
                <c:pt idx="187">
                  <c:v>0.5513523</c:v>
                </c:pt>
                <c:pt idx="188">
                  <c:v>0.57266022</c:v>
                </c:pt>
                <c:pt idx="189">
                  <c:v>0.564423</c:v>
                </c:pt>
                <c:pt idx="190">
                  <c:v>0.56386746</c:v>
                </c:pt>
                <c:pt idx="191">
                  <c:v>0.5330928</c:v>
                </c:pt>
                <c:pt idx="192">
                  <c:v>0.45617448</c:v>
                </c:pt>
                <c:pt idx="193">
                  <c:v>0.43393314</c:v>
                </c:pt>
                <c:pt idx="194">
                  <c:v>0.56330064</c:v>
                </c:pt>
                <c:pt idx="195">
                  <c:v>0.56233902</c:v>
                </c:pt>
                <c:pt idx="196">
                  <c:v>0.37502052</c:v>
                </c:pt>
                <c:pt idx="197">
                  <c:v>0.30657348</c:v>
                </c:pt>
                <c:pt idx="198">
                  <c:v>0.44430792</c:v>
                </c:pt>
                <c:pt idx="199">
                  <c:v>0.62375016</c:v>
                </c:pt>
                <c:pt idx="200">
                  <c:v>0.66398592</c:v>
                </c:pt>
                <c:pt idx="201">
                  <c:v>0.52809012</c:v>
                </c:pt>
                <c:pt idx="202">
                  <c:v>0.46685382</c:v>
                </c:pt>
                <c:pt idx="203">
                  <c:v>0.50894514</c:v>
                </c:pt>
                <c:pt idx="204">
                  <c:v>0.48450984</c:v>
                </c:pt>
                <c:pt idx="205">
                  <c:v>0.48725088</c:v>
                </c:pt>
                <c:pt idx="206">
                  <c:v>0.5197401</c:v>
                </c:pt>
                <c:pt idx="207">
                  <c:v>0.5509998</c:v>
                </c:pt>
                <c:pt idx="208">
                  <c:v>0.56705406</c:v>
                </c:pt>
                <c:pt idx="209">
                  <c:v>0.54138924</c:v>
                </c:pt>
                <c:pt idx="210">
                  <c:v>0.50052744</c:v>
                </c:pt>
                <c:pt idx="211">
                  <c:v>0.48075924</c:v>
                </c:pt>
                <c:pt idx="212">
                  <c:v>0.47817048</c:v>
                </c:pt>
                <c:pt idx="213">
                  <c:v>0.49505946</c:v>
                </c:pt>
                <c:pt idx="214">
                  <c:v>0.51529296</c:v>
                </c:pt>
                <c:pt idx="215">
                  <c:v>0.53301102</c:v>
                </c:pt>
                <c:pt idx="216">
                  <c:v>0.54692772</c:v>
                </c:pt>
                <c:pt idx="217">
                  <c:v>0.55278204</c:v>
                </c:pt>
                <c:pt idx="218">
                  <c:v>0.56171016</c:v>
                </c:pt>
                <c:pt idx="219">
                  <c:v>0.58708452</c:v>
                </c:pt>
                <c:pt idx="220">
                  <c:v>0.61283676</c:v>
                </c:pt>
                <c:pt idx="221">
                  <c:v>0.60159624</c:v>
                </c:pt>
                <c:pt idx="222">
                  <c:v>0.58681944</c:v>
                </c:pt>
                <c:pt idx="223">
                  <c:v>0.61797762</c:v>
                </c:pt>
                <c:pt idx="224">
                  <c:v>0.63618072</c:v>
                </c:pt>
                <c:pt idx="225">
                  <c:v>0.63338892</c:v>
                </c:pt>
                <c:pt idx="226">
                  <c:v>0.62420136</c:v>
                </c:pt>
                <c:pt idx="227">
                  <c:v>0.6141114</c:v>
                </c:pt>
                <c:pt idx="228">
                  <c:v>0.60822888</c:v>
                </c:pt>
                <c:pt idx="229">
                  <c:v>0.60583752</c:v>
                </c:pt>
                <c:pt idx="230">
                  <c:v>0.6024507</c:v>
                </c:pt>
                <c:pt idx="231">
                  <c:v>0.60049644</c:v>
                </c:pt>
                <c:pt idx="232">
                  <c:v>0.60066</c:v>
                </c:pt>
                <c:pt idx="233">
                  <c:v>0.59688966</c:v>
                </c:pt>
                <c:pt idx="234">
                  <c:v>0.57637416</c:v>
                </c:pt>
                <c:pt idx="235">
                  <c:v>0.52651374</c:v>
                </c:pt>
                <c:pt idx="236">
                  <c:v>0.45574584</c:v>
                </c:pt>
                <c:pt idx="237">
                  <c:v>0.42956496</c:v>
                </c:pt>
                <c:pt idx="238">
                  <c:v>0.47866116</c:v>
                </c:pt>
                <c:pt idx="239">
                  <c:v>0.48502026</c:v>
                </c:pt>
                <c:pt idx="240">
                  <c:v>0.4657371</c:v>
                </c:pt>
                <c:pt idx="241">
                  <c:v>0.506331</c:v>
                </c:pt>
                <c:pt idx="242">
                  <c:v>0.5448945</c:v>
                </c:pt>
                <c:pt idx="243">
                  <c:v>0.58250202</c:v>
                </c:pt>
                <c:pt idx="244">
                  <c:v>0.63122034</c:v>
                </c:pt>
                <c:pt idx="245">
                  <c:v>0.67237824</c:v>
                </c:pt>
                <c:pt idx="246">
                  <c:v>0.68410662</c:v>
                </c:pt>
                <c:pt idx="247">
                  <c:v>0.6688335</c:v>
                </c:pt>
                <c:pt idx="248">
                  <c:v>0.65098572</c:v>
                </c:pt>
                <c:pt idx="249">
                  <c:v>0.64203786</c:v>
                </c:pt>
                <c:pt idx="250">
                  <c:v>0.63611868</c:v>
                </c:pt>
                <c:pt idx="251">
                  <c:v>0.64078014</c:v>
                </c:pt>
                <c:pt idx="252">
                  <c:v>0.67108104</c:v>
                </c:pt>
                <c:pt idx="253">
                  <c:v>0.73145724</c:v>
                </c:pt>
                <c:pt idx="254">
                  <c:v>0.81817224</c:v>
                </c:pt>
                <c:pt idx="255">
                  <c:v>0.91346286</c:v>
                </c:pt>
                <c:pt idx="256">
                  <c:v>0.9751701</c:v>
                </c:pt>
                <c:pt idx="257">
                  <c:v>0.9669498</c:v>
                </c:pt>
                <c:pt idx="258">
                  <c:v>0.87291408</c:v>
                </c:pt>
                <c:pt idx="259">
                  <c:v>0.78610038</c:v>
                </c:pt>
                <c:pt idx="260">
                  <c:v>0.75857436</c:v>
                </c:pt>
                <c:pt idx="261">
                  <c:v>0.74895534</c:v>
                </c:pt>
                <c:pt idx="262">
                  <c:v>0.74650194</c:v>
                </c:pt>
                <c:pt idx="263">
                  <c:v>0.75830364</c:v>
                </c:pt>
                <c:pt idx="264">
                  <c:v>0.76234752</c:v>
                </c:pt>
                <c:pt idx="265">
                  <c:v>0.75212784</c:v>
                </c:pt>
                <c:pt idx="266">
                  <c:v>0.77430714</c:v>
                </c:pt>
                <c:pt idx="267">
                  <c:v>0.85084194</c:v>
                </c:pt>
                <c:pt idx="268">
                  <c:v>0.8583798</c:v>
                </c:pt>
                <c:pt idx="269">
                  <c:v>0.802713</c:v>
                </c:pt>
                <c:pt idx="270">
                  <c:v>0.8022336</c:v>
                </c:pt>
                <c:pt idx="271">
                  <c:v>0.80963328</c:v>
                </c:pt>
                <c:pt idx="272">
                  <c:v>0.82007292</c:v>
                </c:pt>
                <c:pt idx="273">
                  <c:v>0.83810964</c:v>
                </c:pt>
                <c:pt idx="274">
                  <c:v>0.851358</c:v>
                </c:pt>
                <c:pt idx="275">
                  <c:v>0.86478402</c:v>
                </c:pt>
                <c:pt idx="276">
                  <c:v>0.8664732</c:v>
                </c:pt>
                <c:pt idx="277">
                  <c:v>0.85737306</c:v>
                </c:pt>
                <c:pt idx="278">
                  <c:v>0.84684882</c:v>
                </c:pt>
                <c:pt idx="279">
                  <c:v>0.8195202</c:v>
                </c:pt>
                <c:pt idx="280">
                  <c:v>0.79276404</c:v>
                </c:pt>
                <c:pt idx="281">
                  <c:v>0.80459112</c:v>
                </c:pt>
                <c:pt idx="282">
                  <c:v>0.81979374</c:v>
                </c:pt>
                <c:pt idx="283">
                  <c:v>0.82560294</c:v>
                </c:pt>
                <c:pt idx="284">
                  <c:v>0.84976188</c:v>
                </c:pt>
                <c:pt idx="285">
                  <c:v>0.97799292</c:v>
                </c:pt>
                <c:pt idx="286">
                  <c:v>1.2003612</c:v>
                </c:pt>
                <c:pt idx="287">
                  <c:v>1.34291784</c:v>
                </c:pt>
                <c:pt idx="288">
                  <c:v>1.28347788</c:v>
                </c:pt>
                <c:pt idx="289">
                  <c:v>1.12244178</c:v>
                </c:pt>
                <c:pt idx="290">
                  <c:v>0.95219556</c:v>
                </c:pt>
                <c:pt idx="291">
                  <c:v>0.612363</c:v>
                </c:pt>
                <c:pt idx="292">
                  <c:v>0.090493236</c:v>
                </c:pt>
                <c:pt idx="293">
                  <c:v>0.5228421</c:v>
                </c:pt>
                <c:pt idx="294">
                  <c:v>0.60406656</c:v>
                </c:pt>
                <c:pt idx="295">
                  <c:v>0.56214444</c:v>
                </c:pt>
                <c:pt idx="296">
                  <c:v>0.64410774</c:v>
                </c:pt>
                <c:pt idx="297">
                  <c:v>0.76902246</c:v>
                </c:pt>
                <c:pt idx="298">
                  <c:v>0.86486298</c:v>
                </c:pt>
                <c:pt idx="299">
                  <c:v>0.87334554</c:v>
                </c:pt>
                <c:pt idx="300">
                  <c:v>0.85057968</c:v>
                </c:pt>
                <c:pt idx="301">
                  <c:v>0.8656554</c:v>
                </c:pt>
                <c:pt idx="302">
                  <c:v>0.9325599</c:v>
                </c:pt>
                <c:pt idx="303">
                  <c:v>1.0275375</c:v>
                </c:pt>
                <c:pt idx="304">
                  <c:v>1.07241498</c:v>
                </c:pt>
                <c:pt idx="305">
                  <c:v>1.04267526</c:v>
                </c:pt>
                <c:pt idx="306">
                  <c:v>1.01745318</c:v>
                </c:pt>
                <c:pt idx="307">
                  <c:v>1.01547918</c:v>
                </c:pt>
                <c:pt idx="308">
                  <c:v>1.01268738</c:v>
                </c:pt>
                <c:pt idx="309">
                  <c:v>1.0220385</c:v>
                </c:pt>
                <c:pt idx="310">
                  <c:v>1.04786688</c:v>
                </c:pt>
                <c:pt idx="311">
                  <c:v>1.0642962</c:v>
                </c:pt>
                <c:pt idx="312">
                  <c:v>1.06566954</c:v>
                </c:pt>
                <c:pt idx="313">
                  <c:v>1.05552882</c:v>
                </c:pt>
                <c:pt idx="314">
                  <c:v>1.04402886</c:v>
                </c:pt>
                <c:pt idx="315">
                  <c:v>1.04505534</c:v>
                </c:pt>
                <c:pt idx="316">
                  <c:v>1.04983242</c:v>
                </c:pt>
                <c:pt idx="317">
                  <c:v>1.05300774</c:v>
                </c:pt>
                <c:pt idx="318">
                  <c:v>1.07498964</c:v>
                </c:pt>
                <c:pt idx="319">
                  <c:v>1.11621522</c:v>
                </c:pt>
                <c:pt idx="320">
                  <c:v>1.14440676</c:v>
                </c:pt>
                <c:pt idx="321">
                  <c:v>1.14182646</c:v>
                </c:pt>
                <c:pt idx="322">
                  <c:v>1.13825634</c:v>
                </c:pt>
                <c:pt idx="323">
                  <c:v>1.14656124</c:v>
                </c:pt>
                <c:pt idx="324">
                  <c:v>1.1554809</c:v>
                </c:pt>
                <c:pt idx="325">
                  <c:v>1.1369394</c:v>
                </c:pt>
                <c:pt idx="326">
                  <c:v>1.04467746</c:v>
                </c:pt>
                <c:pt idx="327">
                  <c:v>0.9458139</c:v>
                </c:pt>
                <c:pt idx="328">
                  <c:v>0.844026</c:v>
                </c:pt>
                <c:pt idx="329">
                  <c:v>0.80690634</c:v>
                </c:pt>
                <c:pt idx="330">
                  <c:v>0.81211206</c:v>
                </c:pt>
                <c:pt idx="331">
                  <c:v>0.9330957</c:v>
                </c:pt>
                <c:pt idx="332">
                  <c:v>1.11386334</c:v>
                </c:pt>
                <c:pt idx="333">
                  <c:v>1.19307714</c:v>
                </c:pt>
                <c:pt idx="334">
                  <c:v>1.2679425</c:v>
                </c:pt>
                <c:pt idx="335">
                  <c:v>1.37099094</c:v>
                </c:pt>
                <c:pt idx="336">
                  <c:v>1.39181382</c:v>
                </c:pt>
                <c:pt idx="337">
                  <c:v>1.3847187</c:v>
                </c:pt>
                <c:pt idx="338">
                  <c:v>1.40205324</c:v>
                </c:pt>
                <c:pt idx="339">
                  <c:v>1.4343084</c:v>
                </c:pt>
                <c:pt idx="340">
                  <c:v>1.44976764</c:v>
                </c:pt>
                <c:pt idx="341">
                  <c:v>1.4496633</c:v>
                </c:pt>
                <c:pt idx="342">
                  <c:v>1.45337442</c:v>
                </c:pt>
                <c:pt idx="343">
                  <c:v>1.46547786</c:v>
                </c:pt>
                <c:pt idx="344">
                  <c:v>1.48004034</c:v>
                </c:pt>
                <c:pt idx="345">
                  <c:v>1.5019884</c:v>
                </c:pt>
                <c:pt idx="346">
                  <c:v>1.55938104</c:v>
                </c:pt>
                <c:pt idx="347">
                  <c:v>1.63191708</c:v>
                </c:pt>
                <c:pt idx="348">
                  <c:v>1.67258148</c:v>
                </c:pt>
                <c:pt idx="349">
                  <c:v>1.65154992</c:v>
                </c:pt>
                <c:pt idx="350">
                  <c:v>1.51884918</c:v>
                </c:pt>
                <c:pt idx="351">
                  <c:v>1.413243</c:v>
                </c:pt>
                <c:pt idx="352">
                  <c:v>1.39483968</c:v>
                </c:pt>
                <c:pt idx="353">
                  <c:v>1.35356052</c:v>
                </c:pt>
                <c:pt idx="354">
                  <c:v>1.26762102</c:v>
                </c:pt>
                <c:pt idx="355">
                  <c:v>1.19691798</c:v>
                </c:pt>
                <c:pt idx="356">
                  <c:v>1.1450469</c:v>
                </c:pt>
                <c:pt idx="357">
                  <c:v>1.22194548</c:v>
                </c:pt>
                <c:pt idx="358">
                  <c:v>1.49731848</c:v>
                </c:pt>
                <c:pt idx="359">
                  <c:v>1.58043798</c:v>
                </c:pt>
                <c:pt idx="360">
                  <c:v>1.56883368</c:v>
                </c:pt>
                <c:pt idx="361">
                  <c:v>1.82137878</c:v>
                </c:pt>
                <c:pt idx="362">
                  <c:v>2.03451156</c:v>
                </c:pt>
                <c:pt idx="363">
                  <c:v>2.55561372</c:v>
                </c:pt>
                <c:pt idx="364">
                  <c:v>3.0550188</c:v>
                </c:pt>
                <c:pt idx="365">
                  <c:v>3.381800399999999</c:v>
                </c:pt>
                <c:pt idx="366">
                  <c:v>3.824089199999999</c:v>
                </c:pt>
                <c:pt idx="367">
                  <c:v>4.4148792</c:v>
                </c:pt>
                <c:pt idx="368">
                  <c:v>5.013424199999998</c:v>
                </c:pt>
                <c:pt idx="369">
                  <c:v>5.2475124</c:v>
                </c:pt>
                <c:pt idx="370">
                  <c:v>4.7918004</c:v>
                </c:pt>
                <c:pt idx="371">
                  <c:v>4.2016026</c:v>
                </c:pt>
                <c:pt idx="372">
                  <c:v>4.183357200000001</c:v>
                </c:pt>
                <c:pt idx="373">
                  <c:v>4.3005564</c:v>
                </c:pt>
                <c:pt idx="374">
                  <c:v>4.2771504</c:v>
                </c:pt>
                <c:pt idx="375">
                  <c:v>4.2849336</c:v>
                </c:pt>
                <c:pt idx="376">
                  <c:v>4.3016562</c:v>
                </c:pt>
                <c:pt idx="377">
                  <c:v>4.131582</c:v>
                </c:pt>
                <c:pt idx="378">
                  <c:v>3.8503716</c:v>
                </c:pt>
                <c:pt idx="379">
                  <c:v>3.5409894</c:v>
                </c:pt>
                <c:pt idx="380">
                  <c:v>3.4476756</c:v>
                </c:pt>
                <c:pt idx="381">
                  <c:v>4.0732926</c:v>
                </c:pt>
                <c:pt idx="382">
                  <c:v>5.082429599999998</c:v>
                </c:pt>
                <c:pt idx="383">
                  <c:v>5.532558</c:v>
                </c:pt>
                <c:pt idx="384">
                  <c:v>5.2270674</c:v>
                </c:pt>
                <c:pt idx="385">
                  <c:v>5.205014999999989</c:v>
                </c:pt>
                <c:pt idx="386">
                  <c:v>5.584446</c:v>
                </c:pt>
                <c:pt idx="387">
                  <c:v>5.797948199999999</c:v>
                </c:pt>
                <c:pt idx="388">
                  <c:v>5.923776599999996</c:v>
                </c:pt>
                <c:pt idx="389">
                  <c:v>6.064240799999999</c:v>
                </c:pt>
                <c:pt idx="390">
                  <c:v>6.655594799999987</c:v>
                </c:pt>
                <c:pt idx="391">
                  <c:v>7.5658626</c:v>
                </c:pt>
                <c:pt idx="392">
                  <c:v>8.412060000000002</c:v>
                </c:pt>
                <c:pt idx="393">
                  <c:v>9.230367599999997</c:v>
                </c:pt>
                <c:pt idx="394">
                  <c:v>10.8437742</c:v>
                </c:pt>
                <c:pt idx="395">
                  <c:v>14.6529738</c:v>
                </c:pt>
                <c:pt idx="396">
                  <c:v>18.705906</c:v>
                </c:pt>
                <c:pt idx="397">
                  <c:v>19.626495</c:v>
                </c:pt>
                <c:pt idx="398">
                  <c:v>19.8848916</c:v>
                </c:pt>
                <c:pt idx="399">
                  <c:v>22.3809582</c:v>
                </c:pt>
                <c:pt idx="400">
                  <c:v>26.9441694</c:v>
                </c:pt>
                <c:pt idx="401">
                  <c:v>35.26833</c:v>
                </c:pt>
                <c:pt idx="402">
                  <c:v>52.861182</c:v>
                </c:pt>
                <c:pt idx="403">
                  <c:v>85.440924</c:v>
                </c:pt>
                <c:pt idx="404">
                  <c:v>94.13131800000001</c:v>
                </c:pt>
                <c:pt idx="405">
                  <c:v>60.993498</c:v>
                </c:pt>
                <c:pt idx="406">
                  <c:v>28.311108</c:v>
                </c:pt>
                <c:pt idx="407">
                  <c:v>20.3248962</c:v>
                </c:pt>
                <c:pt idx="408">
                  <c:v>15.8119374</c:v>
                </c:pt>
                <c:pt idx="409">
                  <c:v>13.2417048</c:v>
                </c:pt>
                <c:pt idx="410">
                  <c:v>11.3936742</c:v>
                </c:pt>
                <c:pt idx="411">
                  <c:v>10.090947</c:v>
                </c:pt>
                <c:pt idx="412">
                  <c:v>9.0645798</c:v>
                </c:pt>
                <c:pt idx="413">
                  <c:v>8.178620399999997</c:v>
                </c:pt>
                <c:pt idx="414">
                  <c:v>7.492909200000001</c:v>
                </c:pt>
                <c:pt idx="415">
                  <c:v>6.8981994</c:v>
                </c:pt>
                <c:pt idx="416">
                  <c:v>6.4028664</c:v>
                </c:pt>
                <c:pt idx="417">
                  <c:v>5.965822800000001</c:v>
                </c:pt>
                <c:pt idx="418">
                  <c:v>5.5380288</c:v>
                </c:pt>
                <c:pt idx="419">
                  <c:v>5.152732199999996</c:v>
                </c:pt>
                <c:pt idx="420">
                  <c:v>4.818195599999987</c:v>
                </c:pt>
                <c:pt idx="421">
                  <c:v>4.543866</c:v>
                </c:pt>
                <c:pt idx="422">
                  <c:v>4.323003600000001</c:v>
                </c:pt>
                <c:pt idx="423">
                  <c:v>4.1307642</c:v>
                </c:pt>
                <c:pt idx="424">
                  <c:v>3.952935</c:v>
                </c:pt>
                <c:pt idx="425">
                  <c:v>3.7777566</c:v>
                </c:pt>
                <c:pt idx="426">
                  <c:v>3.612448199999991</c:v>
                </c:pt>
                <c:pt idx="427">
                  <c:v>3.4441506</c:v>
                </c:pt>
                <c:pt idx="428">
                  <c:v>3.2690286</c:v>
                </c:pt>
                <c:pt idx="429">
                  <c:v>3.0896766</c:v>
                </c:pt>
                <c:pt idx="430">
                  <c:v>2.9207022</c:v>
                </c:pt>
                <c:pt idx="431">
                  <c:v>2.82084599999999</c:v>
                </c:pt>
                <c:pt idx="432">
                  <c:v>2.7693951</c:v>
                </c:pt>
                <c:pt idx="433">
                  <c:v>2.72362368</c:v>
                </c:pt>
                <c:pt idx="434">
                  <c:v>2.65482978</c:v>
                </c:pt>
                <c:pt idx="435">
                  <c:v>2.56606464</c:v>
                </c:pt>
                <c:pt idx="436">
                  <c:v>2.48111214</c:v>
                </c:pt>
                <c:pt idx="437">
                  <c:v>2.38772784</c:v>
                </c:pt>
                <c:pt idx="438">
                  <c:v>2.27831466</c:v>
                </c:pt>
                <c:pt idx="439">
                  <c:v>2.15365938</c:v>
                </c:pt>
                <c:pt idx="440">
                  <c:v>1.98355698</c:v>
                </c:pt>
                <c:pt idx="441">
                  <c:v>1.67672406</c:v>
                </c:pt>
                <c:pt idx="442">
                  <c:v>1.38201996</c:v>
                </c:pt>
                <c:pt idx="443">
                  <c:v>1.298469</c:v>
                </c:pt>
                <c:pt idx="444">
                  <c:v>1.28449026</c:v>
                </c:pt>
                <c:pt idx="445">
                  <c:v>1.24502436</c:v>
                </c:pt>
                <c:pt idx="446">
                  <c:v>1.16916072</c:v>
                </c:pt>
                <c:pt idx="447">
                  <c:v>1.08919962</c:v>
                </c:pt>
                <c:pt idx="448">
                  <c:v>1.03052106</c:v>
                </c:pt>
                <c:pt idx="449">
                  <c:v>0.96805242</c:v>
                </c:pt>
                <c:pt idx="450">
                  <c:v>0.9874371</c:v>
                </c:pt>
                <c:pt idx="451">
                  <c:v>1.23908826</c:v>
                </c:pt>
                <c:pt idx="452">
                  <c:v>1.58610336</c:v>
                </c:pt>
                <c:pt idx="453">
                  <c:v>2.03750922</c:v>
                </c:pt>
                <c:pt idx="454">
                  <c:v>2.556848879999996</c:v>
                </c:pt>
                <c:pt idx="455">
                  <c:v>2.53474572</c:v>
                </c:pt>
                <c:pt idx="456">
                  <c:v>2.02875594</c:v>
                </c:pt>
                <c:pt idx="457">
                  <c:v>1.73289846</c:v>
                </c:pt>
                <c:pt idx="458">
                  <c:v>1.63741326</c:v>
                </c:pt>
                <c:pt idx="459">
                  <c:v>1.5616737</c:v>
                </c:pt>
                <c:pt idx="460">
                  <c:v>1.50389472</c:v>
                </c:pt>
                <c:pt idx="461">
                  <c:v>1.45742958</c:v>
                </c:pt>
                <c:pt idx="462">
                  <c:v>1.40699388</c:v>
                </c:pt>
                <c:pt idx="463">
                  <c:v>1.37769972</c:v>
                </c:pt>
                <c:pt idx="464">
                  <c:v>1.3582953</c:v>
                </c:pt>
                <c:pt idx="465">
                  <c:v>1.3381182</c:v>
                </c:pt>
                <c:pt idx="466">
                  <c:v>1.31868558</c:v>
                </c:pt>
                <c:pt idx="467">
                  <c:v>1.29728178</c:v>
                </c:pt>
                <c:pt idx="468">
                  <c:v>1.2746259</c:v>
                </c:pt>
                <c:pt idx="469">
                  <c:v>1.25164008</c:v>
                </c:pt>
                <c:pt idx="470">
                  <c:v>1.22953128</c:v>
                </c:pt>
                <c:pt idx="471">
                  <c:v>1.20898194</c:v>
                </c:pt>
                <c:pt idx="472">
                  <c:v>1.18890354</c:v>
                </c:pt>
                <c:pt idx="473">
                  <c:v>1.17346968</c:v>
                </c:pt>
                <c:pt idx="474">
                  <c:v>1.16399166</c:v>
                </c:pt>
                <c:pt idx="475">
                  <c:v>1.15673862</c:v>
                </c:pt>
                <c:pt idx="476">
                  <c:v>1.15208844</c:v>
                </c:pt>
                <c:pt idx="477">
                  <c:v>1.14254838</c:v>
                </c:pt>
                <c:pt idx="478">
                  <c:v>1.12716528</c:v>
                </c:pt>
                <c:pt idx="479">
                  <c:v>1.10957694</c:v>
                </c:pt>
                <c:pt idx="480">
                  <c:v>1.09399362</c:v>
                </c:pt>
                <c:pt idx="481">
                  <c:v>1.08301254</c:v>
                </c:pt>
                <c:pt idx="482">
                  <c:v>1.07523216</c:v>
                </c:pt>
                <c:pt idx="483">
                  <c:v>1.06687086</c:v>
                </c:pt>
                <c:pt idx="484">
                  <c:v>1.05692472</c:v>
                </c:pt>
                <c:pt idx="485">
                  <c:v>1.04719854</c:v>
                </c:pt>
                <c:pt idx="486">
                  <c:v>1.04102556</c:v>
                </c:pt>
                <c:pt idx="487">
                  <c:v>1.04860854</c:v>
                </c:pt>
                <c:pt idx="488">
                  <c:v>1.0667496</c:v>
                </c:pt>
                <c:pt idx="489">
                  <c:v>1.07666754</c:v>
                </c:pt>
                <c:pt idx="490">
                  <c:v>1.07757558</c:v>
                </c:pt>
                <c:pt idx="491">
                  <c:v>1.07098524</c:v>
                </c:pt>
                <c:pt idx="492">
                  <c:v>1.05691626</c:v>
                </c:pt>
                <c:pt idx="493">
                  <c:v>1.0564848</c:v>
                </c:pt>
                <c:pt idx="494">
                  <c:v>1.07525754</c:v>
                </c:pt>
                <c:pt idx="495">
                  <c:v>1.08718332</c:v>
                </c:pt>
                <c:pt idx="496">
                  <c:v>1.08274746</c:v>
                </c:pt>
                <c:pt idx="497">
                  <c:v>1.07205966</c:v>
                </c:pt>
                <c:pt idx="498">
                  <c:v>1.07520114</c:v>
                </c:pt>
                <c:pt idx="499">
                  <c:v>1.10835306</c:v>
                </c:pt>
                <c:pt idx="500">
                  <c:v>1.16368992</c:v>
                </c:pt>
                <c:pt idx="501">
                  <c:v>1.22182986</c:v>
                </c:pt>
                <c:pt idx="502">
                  <c:v>1.2848061</c:v>
                </c:pt>
                <c:pt idx="503">
                  <c:v>1.3356648</c:v>
                </c:pt>
                <c:pt idx="504">
                  <c:v>1.3259922</c:v>
                </c:pt>
                <c:pt idx="505">
                  <c:v>1.20167814</c:v>
                </c:pt>
                <c:pt idx="506">
                  <c:v>1.0186968</c:v>
                </c:pt>
                <c:pt idx="507">
                  <c:v>0.94290366</c:v>
                </c:pt>
                <c:pt idx="508">
                  <c:v>0.94838292</c:v>
                </c:pt>
                <c:pt idx="509">
                  <c:v>0.92557758</c:v>
                </c:pt>
                <c:pt idx="510">
                  <c:v>0.86051736</c:v>
                </c:pt>
                <c:pt idx="511">
                  <c:v>0.73408266</c:v>
                </c:pt>
                <c:pt idx="512">
                  <c:v>0.4927386</c:v>
                </c:pt>
                <c:pt idx="513">
                  <c:v>0.259159128</c:v>
                </c:pt>
                <c:pt idx="514">
                  <c:v>0.159787686</c:v>
                </c:pt>
                <c:pt idx="515">
                  <c:v>0.13594938</c:v>
                </c:pt>
                <c:pt idx="516">
                  <c:v>0.16642653</c:v>
                </c:pt>
                <c:pt idx="517">
                  <c:v>0.19720683</c:v>
                </c:pt>
                <c:pt idx="518">
                  <c:v>0.216089268</c:v>
                </c:pt>
                <c:pt idx="519">
                  <c:v>0.217961748</c:v>
                </c:pt>
                <c:pt idx="520">
                  <c:v>0.211335312</c:v>
                </c:pt>
                <c:pt idx="521">
                  <c:v>0.209335086</c:v>
                </c:pt>
                <c:pt idx="522">
                  <c:v>0.216934422</c:v>
                </c:pt>
                <c:pt idx="523">
                  <c:v>0.229480602</c:v>
                </c:pt>
                <c:pt idx="524">
                  <c:v>0.23248221</c:v>
                </c:pt>
                <c:pt idx="525">
                  <c:v>0.247162566</c:v>
                </c:pt>
                <c:pt idx="526">
                  <c:v>0.25151016</c:v>
                </c:pt>
                <c:pt idx="527">
                  <c:v>0.250807134</c:v>
                </c:pt>
                <c:pt idx="528">
                  <c:v>0.259611456</c:v>
                </c:pt>
                <c:pt idx="529">
                  <c:v>0.236019054</c:v>
                </c:pt>
                <c:pt idx="530">
                  <c:v>0.232801152</c:v>
                </c:pt>
                <c:pt idx="531">
                  <c:v>0.231663</c:v>
                </c:pt>
                <c:pt idx="532">
                  <c:v>0.236310642</c:v>
                </c:pt>
                <c:pt idx="533">
                  <c:v>0.35469678</c:v>
                </c:pt>
                <c:pt idx="534">
                  <c:v>0.58842684</c:v>
                </c:pt>
                <c:pt idx="535">
                  <c:v>0.69164448</c:v>
                </c:pt>
                <c:pt idx="536">
                  <c:v>0.59975196</c:v>
                </c:pt>
                <c:pt idx="537">
                  <c:v>0.52369938</c:v>
                </c:pt>
                <c:pt idx="538">
                  <c:v>0.47781798</c:v>
                </c:pt>
                <c:pt idx="539">
                  <c:v>0.43670802</c:v>
                </c:pt>
                <c:pt idx="540">
                  <c:v>0.40784814</c:v>
                </c:pt>
                <c:pt idx="541">
                  <c:v>0.38724804</c:v>
                </c:pt>
                <c:pt idx="542">
                  <c:v>0.37158294</c:v>
                </c:pt>
                <c:pt idx="543">
                  <c:v>0.35215878</c:v>
                </c:pt>
                <c:pt idx="544">
                  <c:v>0.33113286</c:v>
                </c:pt>
                <c:pt idx="545">
                  <c:v>0.3138378</c:v>
                </c:pt>
                <c:pt idx="546">
                  <c:v>0.29871132</c:v>
                </c:pt>
                <c:pt idx="547">
                  <c:v>0.28598748</c:v>
                </c:pt>
                <c:pt idx="548">
                  <c:v>0.275417838</c:v>
                </c:pt>
                <c:pt idx="549">
                  <c:v>0.263373054</c:v>
                </c:pt>
                <c:pt idx="550">
                  <c:v>0.249604122</c:v>
                </c:pt>
                <c:pt idx="551">
                  <c:v>0.238029432</c:v>
                </c:pt>
                <c:pt idx="552">
                  <c:v>0.232656768</c:v>
                </c:pt>
                <c:pt idx="553">
                  <c:v>0.228845256</c:v>
                </c:pt>
                <c:pt idx="554">
                  <c:v>0.222748698</c:v>
                </c:pt>
                <c:pt idx="555">
                  <c:v>0.23193936</c:v>
                </c:pt>
                <c:pt idx="556">
                  <c:v>0.28438854</c:v>
                </c:pt>
                <c:pt idx="557">
                  <c:v>0.35989404</c:v>
                </c:pt>
                <c:pt idx="558">
                  <c:v>0.42755712</c:v>
                </c:pt>
                <c:pt idx="559">
                  <c:v>0.47577066</c:v>
                </c:pt>
                <c:pt idx="560">
                  <c:v>0.51334434</c:v>
                </c:pt>
                <c:pt idx="561">
                  <c:v>0.61660146</c:v>
                </c:pt>
                <c:pt idx="562">
                  <c:v>0.81102072</c:v>
                </c:pt>
                <c:pt idx="563">
                  <c:v>1.12376436</c:v>
                </c:pt>
                <c:pt idx="564">
                  <c:v>1.43743296</c:v>
                </c:pt>
                <c:pt idx="565">
                  <c:v>1.4095629</c:v>
                </c:pt>
                <c:pt idx="566">
                  <c:v>1.10481114</c:v>
                </c:pt>
                <c:pt idx="567">
                  <c:v>0.93648816</c:v>
                </c:pt>
                <c:pt idx="568">
                  <c:v>0.983193</c:v>
                </c:pt>
                <c:pt idx="569">
                  <c:v>0.98642472</c:v>
                </c:pt>
                <c:pt idx="570">
                  <c:v>0.8812218</c:v>
                </c:pt>
                <c:pt idx="571">
                  <c:v>0.81868266</c:v>
                </c:pt>
                <c:pt idx="572">
                  <c:v>0.82229508</c:v>
                </c:pt>
                <c:pt idx="573">
                  <c:v>0.79752702</c:v>
                </c:pt>
                <c:pt idx="574">
                  <c:v>0.75186558</c:v>
                </c:pt>
                <c:pt idx="575">
                  <c:v>0.71287626</c:v>
                </c:pt>
                <c:pt idx="576">
                  <c:v>0.68174346</c:v>
                </c:pt>
                <c:pt idx="577">
                  <c:v>0.6524634</c:v>
                </c:pt>
                <c:pt idx="578">
                  <c:v>0.6235725</c:v>
                </c:pt>
                <c:pt idx="579">
                  <c:v>0.59966454</c:v>
                </c:pt>
                <c:pt idx="580">
                  <c:v>0.59144424</c:v>
                </c:pt>
                <c:pt idx="581">
                  <c:v>0.59035572</c:v>
                </c:pt>
                <c:pt idx="582">
                  <c:v>0.6211614</c:v>
                </c:pt>
                <c:pt idx="583">
                  <c:v>0.67817334</c:v>
                </c:pt>
                <c:pt idx="584">
                  <c:v>0.70868574</c:v>
                </c:pt>
                <c:pt idx="585">
                  <c:v>0.73389936</c:v>
                </c:pt>
                <c:pt idx="586">
                  <c:v>0.77095698</c:v>
                </c:pt>
                <c:pt idx="587">
                  <c:v>0.8100309</c:v>
                </c:pt>
                <c:pt idx="588">
                  <c:v>0.83324514</c:v>
                </c:pt>
                <c:pt idx="589">
                  <c:v>0.85003542</c:v>
                </c:pt>
                <c:pt idx="590">
                  <c:v>0.84899484</c:v>
                </c:pt>
                <c:pt idx="591">
                  <c:v>0.85156104</c:v>
                </c:pt>
                <c:pt idx="592">
                  <c:v>0.87142512</c:v>
                </c:pt>
                <c:pt idx="593">
                  <c:v>0.90586014</c:v>
                </c:pt>
                <c:pt idx="594">
                  <c:v>0.92585676</c:v>
                </c:pt>
                <c:pt idx="595">
                  <c:v>0.8451399</c:v>
                </c:pt>
                <c:pt idx="596">
                  <c:v>0.67767702</c:v>
                </c:pt>
                <c:pt idx="597">
                  <c:v>0.51819192</c:v>
                </c:pt>
                <c:pt idx="598">
                  <c:v>0.45433866</c:v>
                </c:pt>
                <c:pt idx="599">
                  <c:v>0.38560116</c:v>
                </c:pt>
                <c:pt idx="600">
                  <c:v>0.29642148</c:v>
                </c:pt>
                <c:pt idx="601">
                  <c:v>0.242808768</c:v>
                </c:pt>
                <c:pt idx="602">
                  <c:v>0.17793495</c:v>
                </c:pt>
                <c:pt idx="603">
                  <c:v>0.113121762</c:v>
                </c:pt>
                <c:pt idx="604">
                  <c:v>0.092313546</c:v>
                </c:pt>
                <c:pt idx="605">
                  <c:v>0.09346749</c:v>
                </c:pt>
                <c:pt idx="606">
                  <c:v>0.102695658</c:v>
                </c:pt>
                <c:pt idx="607">
                  <c:v>0.1148163</c:v>
                </c:pt>
                <c:pt idx="608">
                  <c:v>0.125192208</c:v>
                </c:pt>
                <c:pt idx="609">
                  <c:v>0.135650178</c:v>
                </c:pt>
                <c:pt idx="610">
                  <c:v>0.148300698</c:v>
                </c:pt>
                <c:pt idx="611">
                  <c:v>0.1584135</c:v>
                </c:pt>
                <c:pt idx="612">
                  <c:v>0.15471225</c:v>
                </c:pt>
                <c:pt idx="613">
                  <c:v>0.148660812</c:v>
                </c:pt>
                <c:pt idx="614">
                  <c:v>0.150837288</c:v>
                </c:pt>
                <c:pt idx="615">
                  <c:v>0.152294664</c:v>
                </c:pt>
                <c:pt idx="616">
                  <c:v>0.14953614</c:v>
                </c:pt>
                <c:pt idx="617">
                  <c:v>0.141274668</c:v>
                </c:pt>
                <c:pt idx="618">
                  <c:v>0.129783732</c:v>
                </c:pt>
                <c:pt idx="619">
                  <c:v>0.119132874</c:v>
                </c:pt>
                <c:pt idx="620">
                  <c:v>0.112307346</c:v>
                </c:pt>
                <c:pt idx="621">
                  <c:v>0.108185916</c:v>
                </c:pt>
                <c:pt idx="622">
                  <c:v>0.103421526</c:v>
                </c:pt>
                <c:pt idx="623">
                  <c:v>0.103487514</c:v>
                </c:pt>
                <c:pt idx="624">
                  <c:v>0.11420154</c:v>
                </c:pt>
                <c:pt idx="625">
                  <c:v>0.138548292</c:v>
                </c:pt>
                <c:pt idx="626">
                  <c:v>0.18275715</c:v>
                </c:pt>
                <c:pt idx="627">
                  <c:v>0.24056574</c:v>
                </c:pt>
                <c:pt idx="628">
                  <c:v>0.29279214</c:v>
                </c:pt>
                <c:pt idx="629">
                  <c:v>0.34676412</c:v>
                </c:pt>
                <c:pt idx="630">
                  <c:v>0.4161756</c:v>
                </c:pt>
                <c:pt idx="631">
                  <c:v>0.5083191</c:v>
                </c:pt>
                <c:pt idx="632">
                  <c:v>0.66126462</c:v>
                </c:pt>
                <c:pt idx="633">
                  <c:v>0.94321668</c:v>
                </c:pt>
                <c:pt idx="634">
                  <c:v>1.36253658</c:v>
                </c:pt>
                <c:pt idx="635">
                  <c:v>1.48105272</c:v>
                </c:pt>
                <c:pt idx="636">
                  <c:v>1.14757362</c:v>
                </c:pt>
                <c:pt idx="637">
                  <c:v>0.9037959</c:v>
                </c:pt>
                <c:pt idx="638">
                  <c:v>0.83833806</c:v>
                </c:pt>
                <c:pt idx="639">
                  <c:v>0.77029992</c:v>
                </c:pt>
                <c:pt idx="640">
                  <c:v>0.7473987</c:v>
                </c:pt>
                <c:pt idx="641">
                  <c:v>0.66838794</c:v>
                </c:pt>
                <c:pt idx="642">
                  <c:v>0.59436012</c:v>
                </c:pt>
                <c:pt idx="643">
                  <c:v>0.6056514</c:v>
                </c:pt>
                <c:pt idx="644">
                  <c:v>0.6054822</c:v>
                </c:pt>
                <c:pt idx="645">
                  <c:v>0.60418782</c:v>
                </c:pt>
                <c:pt idx="646">
                  <c:v>0.65092368</c:v>
                </c:pt>
                <c:pt idx="647">
                  <c:v>0.70204464</c:v>
                </c:pt>
                <c:pt idx="648">
                  <c:v>0.73964652</c:v>
                </c:pt>
                <c:pt idx="649">
                  <c:v>0.80033574</c:v>
                </c:pt>
                <c:pt idx="650">
                  <c:v>0.8995095</c:v>
                </c:pt>
                <c:pt idx="651">
                  <c:v>1.00328268</c:v>
                </c:pt>
                <c:pt idx="652">
                  <c:v>1.0604046</c:v>
                </c:pt>
                <c:pt idx="653">
                  <c:v>1.03797432</c:v>
                </c:pt>
                <c:pt idx="654">
                  <c:v>0.9514962</c:v>
                </c:pt>
                <c:pt idx="655">
                  <c:v>0.84077454</c:v>
                </c:pt>
                <c:pt idx="656">
                  <c:v>0.7313247</c:v>
                </c:pt>
                <c:pt idx="657">
                  <c:v>0.63382602</c:v>
                </c:pt>
                <c:pt idx="658">
                  <c:v>0.55058526</c:v>
                </c:pt>
                <c:pt idx="659">
                  <c:v>0.47636568</c:v>
                </c:pt>
                <c:pt idx="660">
                  <c:v>0.417783</c:v>
                </c:pt>
                <c:pt idx="661">
                  <c:v>0.37786026</c:v>
                </c:pt>
                <c:pt idx="662">
                  <c:v>0.34798236</c:v>
                </c:pt>
                <c:pt idx="663">
                  <c:v>0.32041686</c:v>
                </c:pt>
                <c:pt idx="664">
                  <c:v>0.29755794</c:v>
                </c:pt>
                <c:pt idx="665">
                  <c:v>0.28426164</c:v>
                </c:pt>
                <c:pt idx="666">
                  <c:v>0.27849615</c:v>
                </c:pt>
                <c:pt idx="667">
                  <c:v>0.278374326</c:v>
                </c:pt>
                <c:pt idx="668">
                  <c:v>0.2835792</c:v>
                </c:pt>
                <c:pt idx="669">
                  <c:v>0.29055024</c:v>
                </c:pt>
                <c:pt idx="670">
                  <c:v>0.2975664</c:v>
                </c:pt>
                <c:pt idx="671">
                  <c:v>0.30256062</c:v>
                </c:pt>
                <c:pt idx="672">
                  <c:v>0.30246474</c:v>
                </c:pt>
                <c:pt idx="673">
                  <c:v>0.29702214</c:v>
                </c:pt>
                <c:pt idx="674">
                  <c:v>0.28787124</c:v>
                </c:pt>
                <c:pt idx="675">
                  <c:v>0.27797868</c:v>
                </c:pt>
                <c:pt idx="676">
                  <c:v>0.26861205</c:v>
                </c:pt>
                <c:pt idx="677">
                  <c:v>0.261412308</c:v>
                </c:pt>
                <c:pt idx="678">
                  <c:v>0.256985472</c:v>
                </c:pt>
                <c:pt idx="679">
                  <c:v>0.254434218</c:v>
                </c:pt>
                <c:pt idx="680">
                  <c:v>0.25241679</c:v>
                </c:pt>
                <c:pt idx="681">
                  <c:v>0.248143926</c:v>
                </c:pt>
                <c:pt idx="682">
                  <c:v>0.245140908</c:v>
                </c:pt>
                <c:pt idx="683">
                  <c:v>0.244616106</c:v>
                </c:pt>
                <c:pt idx="684">
                  <c:v>0.248308614</c:v>
                </c:pt>
                <c:pt idx="685">
                  <c:v>0.252778314</c:v>
                </c:pt>
                <c:pt idx="686">
                  <c:v>0.25762674</c:v>
                </c:pt>
                <c:pt idx="687">
                  <c:v>0.259573386</c:v>
                </c:pt>
                <c:pt idx="688">
                  <c:v>0.254909388</c:v>
                </c:pt>
                <c:pt idx="689">
                  <c:v>0.250327452</c:v>
                </c:pt>
                <c:pt idx="690">
                  <c:v>0.248538726</c:v>
                </c:pt>
                <c:pt idx="691">
                  <c:v>0.249180276</c:v>
                </c:pt>
                <c:pt idx="692">
                  <c:v>0.245866776</c:v>
                </c:pt>
                <c:pt idx="693">
                  <c:v>0.240266256</c:v>
                </c:pt>
                <c:pt idx="694">
                  <c:v>0.235257654</c:v>
                </c:pt>
                <c:pt idx="695">
                  <c:v>0.232823712</c:v>
                </c:pt>
                <c:pt idx="696">
                  <c:v>0.236087862</c:v>
                </c:pt>
                <c:pt idx="697">
                  <c:v>0.239754708</c:v>
                </c:pt>
                <c:pt idx="698">
                  <c:v>0.238226268</c:v>
                </c:pt>
                <c:pt idx="699">
                  <c:v>0.240349446</c:v>
                </c:pt>
                <c:pt idx="700">
                  <c:v>0.242849658</c:v>
                </c:pt>
                <c:pt idx="701">
                  <c:v>0.241230978</c:v>
                </c:pt>
                <c:pt idx="702">
                  <c:v>0.246629586</c:v>
                </c:pt>
                <c:pt idx="703">
                  <c:v>0.250137948</c:v>
                </c:pt>
                <c:pt idx="704">
                  <c:v>0.24252141</c:v>
                </c:pt>
                <c:pt idx="705">
                  <c:v>0.241535538</c:v>
                </c:pt>
                <c:pt idx="706">
                  <c:v>0.259416594</c:v>
                </c:pt>
                <c:pt idx="707">
                  <c:v>0.280978314</c:v>
                </c:pt>
                <c:pt idx="708">
                  <c:v>0.2946195</c:v>
                </c:pt>
                <c:pt idx="709">
                  <c:v>0.31455126</c:v>
                </c:pt>
                <c:pt idx="710">
                  <c:v>0.34521876</c:v>
                </c:pt>
                <c:pt idx="711">
                  <c:v>0.38237508</c:v>
                </c:pt>
                <c:pt idx="712">
                  <c:v>0.425115</c:v>
                </c:pt>
                <c:pt idx="713">
                  <c:v>0.46011966</c:v>
                </c:pt>
                <c:pt idx="714">
                  <c:v>0.47216106</c:v>
                </c:pt>
                <c:pt idx="715">
                  <c:v>0.45354342</c:v>
                </c:pt>
                <c:pt idx="716">
                  <c:v>0.40944426</c:v>
                </c:pt>
                <c:pt idx="717">
                  <c:v>0.35640288</c:v>
                </c:pt>
                <c:pt idx="718">
                  <c:v>0.31073016</c:v>
                </c:pt>
                <c:pt idx="719">
                  <c:v>0.271085472</c:v>
                </c:pt>
                <c:pt idx="720">
                  <c:v>0.235813758</c:v>
                </c:pt>
                <c:pt idx="721">
                  <c:v>0.211259172</c:v>
                </c:pt>
                <c:pt idx="722">
                  <c:v>0.203071584</c:v>
                </c:pt>
                <c:pt idx="723">
                  <c:v>0.202618974</c:v>
                </c:pt>
                <c:pt idx="724">
                  <c:v>0.197745168</c:v>
                </c:pt>
                <c:pt idx="725">
                  <c:v>0.18435327</c:v>
                </c:pt>
                <c:pt idx="726">
                  <c:v>0.162891096</c:v>
                </c:pt>
                <c:pt idx="727">
                  <c:v>0.141608838</c:v>
                </c:pt>
                <c:pt idx="728">
                  <c:v>0.121903806</c:v>
                </c:pt>
                <c:pt idx="729">
                  <c:v>0.10107444</c:v>
                </c:pt>
                <c:pt idx="730">
                  <c:v>0.080444166</c:v>
                </c:pt>
                <c:pt idx="731">
                  <c:v>0.0590085</c:v>
                </c:pt>
                <c:pt idx="732">
                  <c:v>0.03552213</c:v>
                </c:pt>
                <c:pt idx="733">
                  <c:v>0.0111318372</c:v>
                </c:pt>
                <c:pt idx="734">
                  <c:v>0.0168146448</c:v>
                </c:pt>
                <c:pt idx="735">
                  <c:v>0.047538996</c:v>
                </c:pt>
                <c:pt idx="736">
                  <c:v>0.078155172</c:v>
                </c:pt>
                <c:pt idx="737">
                  <c:v>0.10629285</c:v>
                </c:pt>
                <c:pt idx="738">
                  <c:v>0.139174896</c:v>
                </c:pt>
                <c:pt idx="739">
                  <c:v>0.181902126</c:v>
                </c:pt>
                <c:pt idx="740">
                  <c:v>0.235318848</c:v>
                </c:pt>
                <c:pt idx="741">
                  <c:v>0.30333612</c:v>
                </c:pt>
                <c:pt idx="742">
                  <c:v>0.38221152</c:v>
                </c:pt>
                <c:pt idx="743">
                  <c:v>0.46273098</c:v>
                </c:pt>
                <c:pt idx="744">
                  <c:v>0.5339811</c:v>
                </c:pt>
                <c:pt idx="745">
                  <c:v>0.56512236</c:v>
                </c:pt>
                <c:pt idx="746">
                  <c:v>0.53694774</c:v>
                </c:pt>
                <c:pt idx="747">
                  <c:v>0.48108636</c:v>
                </c:pt>
                <c:pt idx="748">
                  <c:v>0.4325739</c:v>
                </c:pt>
                <c:pt idx="749">
                  <c:v>0.39963912</c:v>
                </c:pt>
                <c:pt idx="750">
                  <c:v>0.39115374</c:v>
                </c:pt>
                <c:pt idx="751">
                  <c:v>0.40344048</c:v>
                </c:pt>
                <c:pt idx="752">
                  <c:v>0.41413392</c:v>
                </c:pt>
                <c:pt idx="753">
                  <c:v>0.404247</c:v>
                </c:pt>
                <c:pt idx="754">
                  <c:v>0.38361588</c:v>
                </c:pt>
                <c:pt idx="755">
                  <c:v>0.37046058</c:v>
                </c:pt>
                <c:pt idx="756">
                  <c:v>0.3777954</c:v>
                </c:pt>
                <c:pt idx="757">
                  <c:v>0.42451434</c:v>
                </c:pt>
                <c:pt idx="758">
                  <c:v>0.50398194</c:v>
                </c:pt>
                <c:pt idx="759">
                  <c:v>0.57608088</c:v>
                </c:pt>
                <c:pt idx="760">
                  <c:v>0.6239673</c:v>
                </c:pt>
                <c:pt idx="761">
                  <c:v>0.6563691</c:v>
                </c:pt>
                <c:pt idx="762">
                  <c:v>0.6749811</c:v>
                </c:pt>
                <c:pt idx="763">
                  <c:v>0.6891657</c:v>
                </c:pt>
                <c:pt idx="764">
                  <c:v>0.71547348</c:v>
                </c:pt>
                <c:pt idx="765">
                  <c:v>0.75871818</c:v>
                </c:pt>
                <c:pt idx="766">
                  <c:v>0.79251306</c:v>
                </c:pt>
                <c:pt idx="767">
                  <c:v>0.80183034</c:v>
                </c:pt>
                <c:pt idx="768">
                  <c:v>0.79597602</c:v>
                </c:pt>
                <c:pt idx="769">
                  <c:v>0.77035914</c:v>
                </c:pt>
                <c:pt idx="770">
                  <c:v>0.72232044</c:v>
                </c:pt>
                <c:pt idx="771">
                  <c:v>0.66867558</c:v>
                </c:pt>
                <c:pt idx="772">
                  <c:v>0.61988112</c:v>
                </c:pt>
                <c:pt idx="773">
                  <c:v>0.56712456</c:v>
                </c:pt>
                <c:pt idx="774">
                  <c:v>0.50919894</c:v>
                </c:pt>
                <c:pt idx="775">
                  <c:v>0.44493114</c:v>
                </c:pt>
                <c:pt idx="776">
                  <c:v>0.37315086</c:v>
                </c:pt>
                <c:pt idx="777">
                  <c:v>0.30365478</c:v>
                </c:pt>
                <c:pt idx="778">
                  <c:v>0.242980506</c:v>
                </c:pt>
                <c:pt idx="779">
                  <c:v>0.192838932</c:v>
                </c:pt>
                <c:pt idx="780">
                  <c:v>0.164687436</c:v>
                </c:pt>
                <c:pt idx="781">
                  <c:v>0.151980234</c:v>
                </c:pt>
                <c:pt idx="782">
                  <c:v>0.143792364</c:v>
                </c:pt>
                <c:pt idx="783">
                  <c:v>0.137582442</c:v>
                </c:pt>
                <c:pt idx="784">
                  <c:v>0.128957472</c:v>
                </c:pt>
                <c:pt idx="785">
                  <c:v>0.117897714</c:v>
                </c:pt>
                <c:pt idx="786">
                  <c:v>0.108024612</c:v>
                </c:pt>
                <c:pt idx="787">
                  <c:v>0.099661902</c:v>
                </c:pt>
                <c:pt idx="788">
                  <c:v>0.09309102</c:v>
                </c:pt>
                <c:pt idx="789">
                  <c:v>0.08970279</c:v>
                </c:pt>
                <c:pt idx="790">
                  <c:v>0.089498058</c:v>
                </c:pt>
                <c:pt idx="791">
                  <c:v>0.090047676</c:v>
                </c:pt>
                <c:pt idx="792">
                  <c:v>0.08659092</c:v>
                </c:pt>
                <c:pt idx="793">
                  <c:v>0.079593936</c:v>
                </c:pt>
                <c:pt idx="794">
                  <c:v>0.071272398</c:v>
                </c:pt>
                <c:pt idx="795">
                  <c:v>0.060321492</c:v>
                </c:pt>
                <c:pt idx="796">
                  <c:v>0.047804076</c:v>
                </c:pt>
                <c:pt idx="797">
                  <c:v>0.03758496</c:v>
                </c:pt>
                <c:pt idx="798">
                  <c:v>0.030033846</c:v>
                </c:pt>
                <c:pt idx="799">
                  <c:v>0.0254678148</c:v>
                </c:pt>
                <c:pt idx="800">
                  <c:v>0.0219123306</c:v>
                </c:pt>
                <c:pt idx="801">
                  <c:v>0.0193015464</c:v>
                </c:pt>
                <c:pt idx="802">
                  <c:v>0.018873273</c:v>
                </c:pt>
                <c:pt idx="803">
                  <c:v>0.017710446</c:v>
                </c:pt>
                <c:pt idx="804">
                  <c:v>0.0163342014</c:v>
                </c:pt>
                <c:pt idx="805">
                  <c:v>0.0150519756</c:v>
                </c:pt>
                <c:pt idx="806">
                  <c:v>0.0118281798</c:v>
                </c:pt>
                <c:pt idx="807">
                  <c:v>0.0094027542</c:v>
                </c:pt>
                <c:pt idx="808">
                  <c:v>0.0096616302</c:v>
                </c:pt>
                <c:pt idx="809">
                  <c:v>0.012616962</c:v>
                </c:pt>
                <c:pt idx="810">
                  <c:v>0.0157332312</c:v>
                </c:pt>
                <c:pt idx="811">
                  <c:v>0.0168226254</c:v>
                </c:pt>
                <c:pt idx="812">
                  <c:v>0.0142475424</c:v>
                </c:pt>
                <c:pt idx="813">
                  <c:v>0.0133325652</c:v>
                </c:pt>
                <c:pt idx="814">
                  <c:v>0.0190460826</c:v>
                </c:pt>
                <c:pt idx="815">
                  <c:v>0.0262715148</c:v>
                </c:pt>
                <c:pt idx="816">
                  <c:v>0.02925186</c:v>
                </c:pt>
                <c:pt idx="817">
                  <c:v>0.030588258</c:v>
                </c:pt>
                <c:pt idx="818">
                  <c:v>0.035333754</c:v>
                </c:pt>
                <c:pt idx="819">
                  <c:v>0.043267824</c:v>
                </c:pt>
                <c:pt idx="820">
                  <c:v>0.047212158</c:v>
                </c:pt>
                <c:pt idx="821">
                  <c:v>0.04658358</c:v>
                </c:pt>
                <c:pt idx="822">
                  <c:v>0.04818111</c:v>
                </c:pt>
                <c:pt idx="823">
                  <c:v>0.05542287</c:v>
                </c:pt>
                <c:pt idx="824">
                  <c:v>0.070861524</c:v>
                </c:pt>
                <c:pt idx="825">
                  <c:v>0.1013931</c:v>
                </c:pt>
                <c:pt idx="826">
                  <c:v>0.144132738</c:v>
                </c:pt>
                <c:pt idx="827">
                  <c:v>0.155038524</c:v>
                </c:pt>
                <c:pt idx="828">
                  <c:v>0.116651274</c:v>
                </c:pt>
                <c:pt idx="829">
                  <c:v>0.080932872</c:v>
                </c:pt>
                <c:pt idx="830">
                  <c:v>0.07297173</c:v>
                </c:pt>
                <c:pt idx="831">
                  <c:v>0.068027706</c:v>
                </c:pt>
                <c:pt idx="832">
                  <c:v>0.063800526</c:v>
                </c:pt>
                <c:pt idx="833">
                  <c:v>0.063288414</c:v>
                </c:pt>
                <c:pt idx="834">
                  <c:v>0.064744944</c:v>
                </c:pt>
                <c:pt idx="835">
                  <c:v>0.063707466</c:v>
                </c:pt>
                <c:pt idx="836">
                  <c:v>0.059107764</c:v>
                </c:pt>
                <c:pt idx="837">
                  <c:v>0.055048938</c:v>
                </c:pt>
                <c:pt idx="838">
                  <c:v>0.050993496</c:v>
                </c:pt>
                <c:pt idx="839">
                  <c:v>0.046731912</c:v>
                </c:pt>
                <c:pt idx="840">
                  <c:v>0.043534032</c:v>
                </c:pt>
                <c:pt idx="841">
                  <c:v>0.040830216</c:v>
                </c:pt>
                <c:pt idx="842">
                  <c:v>0.041970342</c:v>
                </c:pt>
                <c:pt idx="843">
                  <c:v>0.04640451</c:v>
                </c:pt>
                <c:pt idx="844">
                  <c:v>0.047365566</c:v>
                </c:pt>
                <c:pt idx="845">
                  <c:v>0.043663752</c:v>
                </c:pt>
                <c:pt idx="846">
                  <c:v>0.039875928</c:v>
                </c:pt>
                <c:pt idx="847">
                  <c:v>0.039087738</c:v>
                </c:pt>
                <c:pt idx="848">
                  <c:v>0.036519564</c:v>
                </c:pt>
                <c:pt idx="849">
                  <c:v>0.029370864</c:v>
                </c:pt>
                <c:pt idx="850">
                  <c:v>0.0259454382</c:v>
                </c:pt>
                <c:pt idx="851">
                  <c:v>0.030345738</c:v>
                </c:pt>
                <c:pt idx="852">
                  <c:v>0.03691098</c:v>
                </c:pt>
                <c:pt idx="853">
                  <c:v>0.041733462</c:v>
                </c:pt>
                <c:pt idx="854">
                  <c:v>0.04530471</c:v>
                </c:pt>
                <c:pt idx="855">
                  <c:v>0.04546122</c:v>
                </c:pt>
                <c:pt idx="856">
                  <c:v>0.043957314</c:v>
                </c:pt>
                <c:pt idx="857">
                  <c:v>0.042333558</c:v>
                </c:pt>
                <c:pt idx="858">
                  <c:v>0.041188356</c:v>
                </c:pt>
                <c:pt idx="859">
                  <c:v>0.04598151</c:v>
                </c:pt>
                <c:pt idx="860">
                  <c:v>0.055062474</c:v>
                </c:pt>
                <c:pt idx="861">
                  <c:v>0.061442442</c:v>
                </c:pt>
                <c:pt idx="862">
                  <c:v>0.06622206</c:v>
                </c:pt>
                <c:pt idx="863">
                  <c:v>0.070120428</c:v>
                </c:pt>
                <c:pt idx="864">
                  <c:v>0.072295494</c:v>
                </c:pt>
                <c:pt idx="865">
                  <c:v>0.076266054</c:v>
                </c:pt>
                <c:pt idx="866">
                  <c:v>0.082701012</c:v>
                </c:pt>
                <c:pt idx="867">
                  <c:v>0.093492306</c:v>
                </c:pt>
                <c:pt idx="868">
                  <c:v>0.108113442</c:v>
                </c:pt>
                <c:pt idx="869">
                  <c:v>0.123367386</c:v>
                </c:pt>
                <c:pt idx="870">
                  <c:v>0.13517529</c:v>
                </c:pt>
                <c:pt idx="871">
                  <c:v>0.140691492</c:v>
                </c:pt>
                <c:pt idx="872">
                  <c:v>0.144360312</c:v>
                </c:pt>
                <c:pt idx="873">
                  <c:v>0.148968474</c:v>
                </c:pt>
                <c:pt idx="874">
                  <c:v>0.16010691</c:v>
                </c:pt>
                <c:pt idx="875">
                  <c:v>0.180848574</c:v>
                </c:pt>
                <c:pt idx="876">
                  <c:v>0.191895078</c:v>
                </c:pt>
                <c:pt idx="877">
                  <c:v>0.197206266</c:v>
                </c:pt>
                <c:pt idx="878">
                  <c:v>0.22525737</c:v>
                </c:pt>
                <c:pt idx="879">
                  <c:v>0.263878962</c:v>
                </c:pt>
                <c:pt idx="880">
                  <c:v>0.30555264</c:v>
                </c:pt>
                <c:pt idx="881">
                  <c:v>0.36144222</c:v>
                </c:pt>
                <c:pt idx="882">
                  <c:v>0.4103382</c:v>
                </c:pt>
                <c:pt idx="883">
                  <c:v>0.43538544</c:v>
                </c:pt>
                <c:pt idx="884">
                  <c:v>0.44173608</c:v>
                </c:pt>
                <c:pt idx="885">
                  <c:v>0.44234802</c:v>
                </c:pt>
                <c:pt idx="886">
                  <c:v>0.4422465</c:v>
                </c:pt>
                <c:pt idx="887">
                  <c:v>0.42962418</c:v>
                </c:pt>
                <c:pt idx="888">
                  <c:v>0.42522216</c:v>
                </c:pt>
                <c:pt idx="889">
                  <c:v>0.42677034</c:v>
                </c:pt>
                <c:pt idx="890">
                  <c:v>0.41824266</c:v>
                </c:pt>
                <c:pt idx="891">
                  <c:v>0.40080378</c:v>
                </c:pt>
                <c:pt idx="892">
                  <c:v>0.35638878</c:v>
                </c:pt>
                <c:pt idx="893">
                  <c:v>0.31999668</c:v>
                </c:pt>
                <c:pt idx="894">
                  <c:v>0.31246164</c:v>
                </c:pt>
                <c:pt idx="895">
                  <c:v>0.3129213</c:v>
                </c:pt>
                <c:pt idx="896">
                  <c:v>0.32302254</c:v>
                </c:pt>
                <c:pt idx="897">
                  <c:v>0.34029222</c:v>
                </c:pt>
                <c:pt idx="898">
                  <c:v>0.36258714</c:v>
                </c:pt>
                <c:pt idx="899">
                  <c:v>0.37634874</c:v>
                </c:pt>
                <c:pt idx="900">
                  <c:v>0.37551402</c:v>
                </c:pt>
                <c:pt idx="901">
                  <c:v>0.3726066</c:v>
                </c:pt>
                <c:pt idx="902">
                  <c:v>0.36892086</c:v>
                </c:pt>
                <c:pt idx="903">
                  <c:v>0.3557571</c:v>
                </c:pt>
                <c:pt idx="904">
                  <c:v>0.33484116</c:v>
                </c:pt>
                <c:pt idx="905">
                  <c:v>0.3064071</c:v>
                </c:pt>
                <c:pt idx="906">
                  <c:v>0.269479482</c:v>
                </c:pt>
                <c:pt idx="907">
                  <c:v>0.243436782</c:v>
                </c:pt>
                <c:pt idx="908">
                  <c:v>0.236431902</c:v>
                </c:pt>
                <c:pt idx="909">
                  <c:v>0.237152412</c:v>
                </c:pt>
                <c:pt idx="910">
                  <c:v>0.22331298</c:v>
                </c:pt>
                <c:pt idx="911">
                  <c:v>0.211663842</c:v>
                </c:pt>
                <c:pt idx="912">
                  <c:v>0.211276092</c:v>
                </c:pt>
                <c:pt idx="913">
                  <c:v>0.202115886</c:v>
                </c:pt>
                <c:pt idx="914">
                  <c:v>0.182953986</c:v>
                </c:pt>
                <c:pt idx="915">
                  <c:v>0.15868563</c:v>
                </c:pt>
                <c:pt idx="916">
                  <c:v>0.138119652</c:v>
                </c:pt>
                <c:pt idx="917">
                  <c:v>0.119484528</c:v>
                </c:pt>
                <c:pt idx="918">
                  <c:v>0.10276785</c:v>
                </c:pt>
                <c:pt idx="919">
                  <c:v>0.097756428</c:v>
                </c:pt>
                <c:pt idx="920">
                  <c:v>0.107933808</c:v>
                </c:pt>
                <c:pt idx="921">
                  <c:v>0.116695266</c:v>
                </c:pt>
                <c:pt idx="922">
                  <c:v>0.11327517</c:v>
                </c:pt>
                <c:pt idx="923">
                  <c:v>0.103542504</c:v>
                </c:pt>
                <c:pt idx="924">
                  <c:v>0.104107068</c:v>
                </c:pt>
                <c:pt idx="925">
                  <c:v>0.123310422</c:v>
                </c:pt>
                <c:pt idx="926">
                  <c:v>0.142775472</c:v>
                </c:pt>
                <c:pt idx="927">
                  <c:v>0.14616483</c:v>
                </c:pt>
                <c:pt idx="928">
                  <c:v>0.131767602</c:v>
                </c:pt>
                <c:pt idx="929">
                  <c:v>0.112373052</c:v>
                </c:pt>
                <c:pt idx="930">
                  <c:v>0.115365918</c:v>
                </c:pt>
                <c:pt idx="931">
                  <c:v>0.12372891</c:v>
                </c:pt>
                <c:pt idx="932">
                  <c:v>0.124135836</c:v>
                </c:pt>
                <c:pt idx="933">
                  <c:v>0.120503958</c:v>
                </c:pt>
                <c:pt idx="934">
                  <c:v>0.116950758</c:v>
                </c:pt>
                <c:pt idx="935">
                  <c:v>0.124072668</c:v>
                </c:pt>
                <c:pt idx="936">
                  <c:v>0.136522968</c:v>
                </c:pt>
                <c:pt idx="937">
                  <c:v>0.144907674</c:v>
                </c:pt>
                <c:pt idx="938">
                  <c:v>0.148984266</c:v>
                </c:pt>
                <c:pt idx="939">
                  <c:v>0.150599844</c:v>
                </c:pt>
                <c:pt idx="940">
                  <c:v>0.144974508</c:v>
                </c:pt>
                <c:pt idx="941">
                  <c:v>0.144536562</c:v>
                </c:pt>
                <c:pt idx="942">
                  <c:v>0.15444576</c:v>
                </c:pt>
                <c:pt idx="943">
                  <c:v>0.164677848</c:v>
                </c:pt>
                <c:pt idx="944">
                  <c:v>0.165286968</c:v>
                </c:pt>
                <c:pt idx="945">
                  <c:v>0.160675422</c:v>
                </c:pt>
                <c:pt idx="946">
                  <c:v>0.158105556</c:v>
                </c:pt>
                <c:pt idx="947">
                  <c:v>0.160304874</c:v>
                </c:pt>
                <c:pt idx="948">
                  <c:v>0.163256568</c:v>
                </c:pt>
                <c:pt idx="949">
                  <c:v>0.167824122</c:v>
                </c:pt>
                <c:pt idx="950">
                  <c:v>0.17304789</c:v>
                </c:pt>
                <c:pt idx="951">
                  <c:v>0.179042364</c:v>
                </c:pt>
                <c:pt idx="952">
                  <c:v>0.1826091</c:v>
                </c:pt>
                <c:pt idx="953">
                  <c:v>0.182647452</c:v>
                </c:pt>
                <c:pt idx="954">
                  <c:v>0.19064751</c:v>
                </c:pt>
                <c:pt idx="955">
                  <c:v>0.211205028</c:v>
                </c:pt>
                <c:pt idx="956">
                  <c:v>0.229668696</c:v>
                </c:pt>
                <c:pt idx="957">
                  <c:v>0.247544676</c:v>
                </c:pt>
                <c:pt idx="958">
                  <c:v>0.264715374</c:v>
                </c:pt>
                <c:pt idx="959">
                  <c:v>0.26674239</c:v>
                </c:pt>
                <c:pt idx="960">
                  <c:v>0.254218488</c:v>
                </c:pt>
                <c:pt idx="961">
                  <c:v>0.24827421</c:v>
                </c:pt>
                <c:pt idx="962">
                  <c:v>0.248599356</c:v>
                </c:pt>
                <c:pt idx="963">
                  <c:v>0.234388248</c:v>
                </c:pt>
                <c:pt idx="964">
                  <c:v>0.197350086</c:v>
                </c:pt>
                <c:pt idx="965">
                  <c:v>0.164599452</c:v>
                </c:pt>
                <c:pt idx="966">
                  <c:v>0.165957</c:v>
                </c:pt>
                <c:pt idx="967">
                  <c:v>0.16810866</c:v>
                </c:pt>
                <c:pt idx="968">
                  <c:v>0.138060432</c:v>
                </c:pt>
                <c:pt idx="969">
                  <c:v>0.100559508</c:v>
                </c:pt>
                <c:pt idx="970">
                  <c:v>0.061789866</c:v>
                </c:pt>
                <c:pt idx="971">
                  <c:v>0.0200153166</c:v>
                </c:pt>
                <c:pt idx="972">
                  <c:v>0.034615218</c:v>
                </c:pt>
                <c:pt idx="973">
                  <c:v>0.066821028</c:v>
                </c:pt>
                <c:pt idx="974">
                  <c:v>0.084237912</c:v>
                </c:pt>
                <c:pt idx="975">
                  <c:v>0.111629982</c:v>
                </c:pt>
                <c:pt idx="976">
                  <c:v>0.137333436</c:v>
                </c:pt>
                <c:pt idx="977">
                  <c:v>0.144238206</c:v>
                </c:pt>
                <c:pt idx="978">
                  <c:v>0.15104202</c:v>
                </c:pt>
                <c:pt idx="979">
                  <c:v>0.15687801</c:v>
                </c:pt>
                <c:pt idx="980">
                  <c:v>0.1552128</c:v>
                </c:pt>
                <c:pt idx="981">
                  <c:v>0.133292376</c:v>
                </c:pt>
                <c:pt idx="982">
                  <c:v>0.088018404</c:v>
                </c:pt>
                <c:pt idx="983">
                  <c:v>0.053477352</c:v>
                </c:pt>
                <c:pt idx="984">
                  <c:v>0.074762994</c:v>
                </c:pt>
                <c:pt idx="985">
                  <c:v>0.124023318</c:v>
                </c:pt>
                <c:pt idx="986">
                  <c:v>0.163412232</c:v>
                </c:pt>
                <c:pt idx="987">
                  <c:v>0.186107028</c:v>
                </c:pt>
                <c:pt idx="988">
                  <c:v>0.204858054</c:v>
                </c:pt>
                <c:pt idx="989">
                  <c:v>0.225938118</c:v>
                </c:pt>
                <c:pt idx="990">
                  <c:v>0.24788787</c:v>
                </c:pt>
                <c:pt idx="991">
                  <c:v>0.272482218</c:v>
                </c:pt>
                <c:pt idx="992">
                  <c:v>0.29097042</c:v>
                </c:pt>
                <c:pt idx="993">
                  <c:v>0.30473484</c:v>
                </c:pt>
                <c:pt idx="994">
                  <c:v>0.3257241</c:v>
                </c:pt>
                <c:pt idx="995">
                  <c:v>0.32777706</c:v>
                </c:pt>
                <c:pt idx="996">
                  <c:v>0.31548468</c:v>
                </c:pt>
                <c:pt idx="997">
                  <c:v>0.2961423</c:v>
                </c:pt>
                <c:pt idx="998">
                  <c:v>0.261250722</c:v>
                </c:pt>
                <c:pt idx="999">
                  <c:v>0.219150378</c:v>
                </c:pt>
                <c:pt idx="1000">
                  <c:v>0.189643026</c:v>
                </c:pt>
                <c:pt idx="1001">
                  <c:v>0.195969132</c:v>
                </c:pt>
                <c:pt idx="1002">
                  <c:v>0.217792548</c:v>
                </c:pt>
                <c:pt idx="1003">
                  <c:v>0.242009862</c:v>
                </c:pt>
                <c:pt idx="1004">
                  <c:v>0.28606926</c:v>
                </c:pt>
                <c:pt idx="1005">
                  <c:v>0.33851844</c:v>
                </c:pt>
                <c:pt idx="1006">
                  <c:v>0.38174904</c:v>
                </c:pt>
                <c:pt idx="1007">
                  <c:v>0.41971752</c:v>
                </c:pt>
                <c:pt idx="1008">
                  <c:v>0.43866792</c:v>
                </c:pt>
                <c:pt idx="1009">
                  <c:v>0.42534624</c:v>
                </c:pt>
                <c:pt idx="1010">
                  <c:v>0.386058</c:v>
                </c:pt>
                <c:pt idx="1011">
                  <c:v>0.32489784</c:v>
                </c:pt>
                <c:pt idx="1012">
                  <c:v>0.27391929</c:v>
                </c:pt>
                <c:pt idx="1013">
                  <c:v>0.252669744</c:v>
                </c:pt>
                <c:pt idx="1014">
                  <c:v>0.224921508</c:v>
                </c:pt>
                <c:pt idx="1015">
                  <c:v>0.181266498</c:v>
                </c:pt>
                <c:pt idx="1016">
                  <c:v>0.129244266</c:v>
                </c:pt>
                <c:pt idx="1017">
                  <c:v>0.078528258</c:v>
                </c:pt>
                <c:pt idx="1018">
                  <c:v>0.080191212</c:v>
                </c:pt>
                <c:pt idx="1019">
                  <c:v>0.106721208</c:v>
                </c:pt>
                <c:pt idx="1020">
                  <c:v>0.144278814</c:v>
                </c:pt>
                <c:pt idx="1021">
                  <c:v>0.199127814</c:v>
                </c:pt>
                <c:pt idx="1022">
                  <c:v>0.25630416</c:v>
                </c:pt>
                <c:pt idx="1023">
                  <c:v>0.31258572</c:v>
                </c:pt>
                <c:pt idx="1024">
                  <c:v>0.3516681</c:v>
                </c:pt>
                <c:pt idx="1025">
                  <c:v>0.36931848</c:v>
                </c:pt>
                <c:pt idx="1026">
                  <c:v>0.3747357</c:v>
                </c:pt>
                <c:pt idx="1027">
                  <c:v>0.36666204</c:v>
                </c:pt>
                <c:pt idx="1028">
                  <c:v>0.35469678</c:v>
                </c:pt>
                <c:pt idx="1029">
                  <c:v>0.34478448</c:v>
                </c:pt>
                <c:pt idx="1030">
                  <c:v>0.33957594</c:v>
                </c:pt>
                <c:pt idx="1031">
                  <c:v>0.33483552</c:v>
                </c:pt>
                <c:pt idx="1032">
                  <c:v>0.33720996</c:v>
                </c:pt>
                <c:pt idx="1033">
                  <c:v>0.34358034</c:v>
                </c:pt>
                <c:pt idx="1034">
                  <c:v>0.35380566</c:v>
                </c:pt>
                <c:pt idx="1035">
                  <c:v>0.38219742</c:v>
                </c:pt>
                <c:pt idx="1036">
                  <c:v>0.42612738</c:v>
                </c:pt>
                <c:pt idx="1037">
                  <c:v>0.46773084</c:v>
                </c:pt>
                <c:pt idx="1038">
                  <c:v>0.47890368</c:v>
                </c:pt>
                <c:pt idx="1039">
                  <c:v>0.45747732</c:v>
                </c:pt>
                <c:pt idx="1040">
                  <c:v>0.43483554</c:v>
                </c:pt>
                <c:pt idx="1041">
                  <c:v>0.4445307</c:v>
                </c:pt>
                <c:pt idx="1042">
                  <c:v>0.46161708</c:v>
                </c:pt>
                <c:pt idx="1043">
                  <c:v>0.4638336</c:v>
                </c:pt>
                <c:pt idx="1044">
                  <c:v>0.46491648</c:v>
                </c:pt>
                <c:pt idx="1045">
                  <c:v>0.46716684</c:v>
                </c:pt>
                <c:pt idx="1046">
                  <c:v>0.47631774</c:v>
                </c:pt>
                <c:pt idx="1047">
                  <c:v>0.510702</c:v>
                </c:pt>
                <c:pt idx="1048">
                  <c:v>0.56481498</c:v>
                </c:pt>
                <c:pt idx="1049">
                  <c:v>0.63069864</c:v>
                </c:pt>
                <c:pt idx="1050">
                  <c:v>0.68666154</c:v>
                </c:pt>
                <c:pt idx="1051">
                  <c:v>0.75641706</c:v>
                </c:pt>
                <c:pt idx="1052">
                  <c:v>0.82178184</c:v>
                </c:pt>
                <c:pt idx="1053">
                  <c:v>0.81956814</c:v>
                </c:pt>
                <c:pt idx="1054">
                  <c:v>0.77151252</c:v>
                </c:pt>
                <c:pt idx="1055">
                  <c:v>0.74130186</c:v>
                </c:pt>
                <c:pt idx="1056">
                  <c:v>0.74814882</c:v>
                </c:pt>
                <c:pt idx="1057">
                  <c:v>0.75555132</c:v>
                </c:pt>
                <c:pt idx="1058">
                  <c:v>0.74613534</c:v>
                </c:pt>
                <c:pt idx="1059">
                  <c:v>0.73630764</c:v>
                </c:pt>
                <c:pt idx="1060">
                  <c:v>0.72814938</c:v>
                </c:pt>
                <c:pt idx="1061">
                  <c:v>0.71078382</c:v>
                </c:pt>
                <c:pt idx="1062">
                  <c:v>0.68492442</c:v>
                </c:pt>
                <c:pt idx="1063">
                  <c:v>0.65775654</c:v>
                </c:pt>
                <c:pt idx="1064">
                  <c:v>0.61919022</c:v>
                </c:pt>
                <c:pt idx="1065">
                  <c:v>0.5905221</c:v>
                </c:pt>
                <c:pt idx="1066">
                  <c:v>0.57266868</c:v>
                </c:pt>
                <c:pt idx="1067">
                  <c:v>0.55586148</c:v>
                </c:pt>
                <c:pt idx="1068">
                  <c:v>0.53210298</c:v>
                </c:pt>
                <c:pt idx="1069">
                  <c:v>0.50620974</c:v>
                </c:pt>
                <c:pt idx="1070">
                  <c:v>0.48327186</c:v>
                </c:pt>
                <c:pt idx="1071">
                  <c:v>0.46237848</c:v>
                </c:pt>
                <c:pt idx="1072">
                  <c:v>0.44782164</c:v>
                </c:pt>
                <c:pt idx="1073">
                  <c:v>0.434139</c:v>
                </c:pt>
                <c:pt idx="1074">
                  <c:v>0.41601768</c:v>
                </c:pt>
                <c:pt idx="1075">
                  <c:v>0.40170054</c:v>
                </c:pt>
                <c:pt idx="1076">
                  <c:v>0.39734646</c:v>
                </c:pt>
                <c:pt idx="1077">
                  <c:v>0.40095042</c:v>
                </c:pt>
                <c:pt idx="1078">
                  <c:v>0.40769868</c:v>
                </c:pt>
                <c:pt idx="1079">
                  <c:v>0.41101782</c:v>
                </c:pt>
                <c:pt idx="1080">
                  <c:v>0.4153155</c:v>
                </c:pt>
                <c:pt idx="1081">
                  <c:v>0.43060554</c:v>
                </c:pt>
                <c:pt idx="1082">
                  <c:v>0.44488602</c:v>
                </c:pt>
                <c:pt idx="1083">
                  <c:v>0.4480275</c:v>
                </c:pt>
                <c:pt idx="1084">
                  <c:v>0.4423029</c:v>
                </c:pt>
                <c:pt idx="1085">
                  <c:v>0.42669138</c:v>
                </c:pt>
                <c:pt idx="1086">
                  <c:v>0.40458822</c:v>
                </c:pt>
                <c:pt idx="1087">
                  <c:v>0.37647846</c:v>
                </c:pt>
                <c:pt idx="1088">
                  <c:v>0.34528362</c:v>
                </c:pt>
                <c:pt idx="1089">
                  <c:v>0.30831906</c:v>
                </c:pt>
                <c:pt idx="1090">
                  <c:v>0.2660811</c:v>
                </c:pt>
                <c:pt idx="1091">
                  <c:v>0.224960706</c:v>
                </c:pt>
                <c:pt idx="1092">
                  <c:v>0.189859602</c:v>
                </c:pt>
                <c:pt idx="1093">
                  <c:v>0.170048256</c:v>
                </c:pt>
                <c:pt idx="1094">
                  <c:v>0.156735882</c:v>
                </c:pt>
                <c:pt idx="1095">
                  <c:v>0.145132146</c:v>
                </c:pt>
                <c:pt idx="1096">
                  <c:v>0.159870312</c:v>
                </c:pt>
                <c:pt idx="1097">
                  <c:v>0.183798858</c:v>
                </c:pt>
                <c:pt idx="1098">
                  <c:v>0.20827533</c:v>
                </c:pt>
                <c:pt idx="1099">
                  <c:v>0.2341305</c:v>
                </c:pt>
                <c:pt idx="1100">
                  <c:v>0.25767186</c:v>
                </c:pt>
                <c:pt idx="1101">
                  <c:v>0.278956374</c:v>
                </c:pt>
                <c:pt idx="1102">
                  <c:v>0.28984242</c:v>
                </c:pt>
                <c:pt idx="1103">
                  <c:v>0.29372838</c:v>
                </c:pt>
                <c:pt idx="1104">
                  <c:v>0.29678244</c:v>
                </c:pt>
                <c:pt idx="1105">
                  <c:v>0.30721644</c:v>
                </c:pt>
                <c:pt idx="1106">
                  <c:v>0.32627118</c:v>
                </c:pt>
                <c:pt idx="1107">
                  <c:v>0.34194756</c:v>
                </c:pt>
                <c:pt idx="1108">
                  <c:v>0.35041602</c:v>
                </c:pt>
                <c:pt idx="1109">
                  <c:v>0.36129276</c:v>
                </c:pt>
                <c:pt idx="1110">
                  <c:v>0.36761802</c:v>
                </c:pt>
                <c:pt idx="1111">
                  <c:v>0.36147888</c:v>
                </c:pt>
                <c:pt idx="1112">
                  <c:v>0.35187396</c:v>
                </c:pt>
                <c:pt idx="1113">
                  <c:v>0.34429662</c:v>
                </c:pt>
                <c:pt idx="1114">
                  <c:v>0.34273152</c:v>
                </c:pt>
                <c:pt idx="1115">
                  <c:v>0.3376245</c:v>
                </c:pt>
                <c:pt idx="1116">
                  <c:v>0.33217062</c:v>
                </c:pt>
                <c:pt idx="1117">
                  <c:v>0.3321819</c:v>
                </c:pt>
                <c:pt idx="1118">
                  <c:v>0.32952546</c:v>
                </c:pt>
                <c:pt idx="1119">
                  <c:v>0.32743584</c:v>
                </c:pt>
                <c:pt idx="1120">
                  <c:v>0.32442408</c:v>
                </c:pt>
                <c:pt idx="1121">
                  <c:v>0.31776042</c:v>
                </c:pt>
                <c:pt idx="1122">
                  <c:v>0.31080348</c:v>
                </c:pt>
                <c:pt idx="1123">
                  <c:v>0.30495198</c:v>
                </c:pt>
                <c:pt idx="1124">
                  <c:v>0.29740002</c:v>
                </c:pt>
                <c:pt idx="1125">
                  <c:v>0.28765974</c:v>
                </c:pt>
                <c:pt idx="1126">
                  <c:v>0.275676996</c:v>
                </c:pt>
                <c:pt idx="1127">
                  <c:v>0.265054338</c:v>
                </c:pt>
                <c:pt idx="1128">
                  <c:v>0.257659452</c:v>
                </c:pt>
                <c:pt idx="1129">
                  <c:v>0.24853506</c:v>
                </c:pt>
                <c:pt idx="1130">
                  <c:v>0.239779524</c:v>
                </c:pt>
                <c:pt idx="1131">
                  <c:v>0.230721684</c:v>
                </c:pt>
                <c:pt idx="1132">
                  <c:v>0.219856788</c:v>
                </c:pt>
                <c:pt idx="1133">
                  <c:v>0.20885625</c:v>
                </c:pt>
                <c:pt idx="1134">
                  <c:v>0.202466976</c:v>
                </c:pt>
                <c:pt idx="1135">
                  <c:v>0.197910702</c:v>
                </c:pt>
                <c:pt idx="1136">
                  <c:v>0.193142082</c:v>
                </c:pt>
                <c:pt idx="1137">
                  <c:v>0.187861632</c:v>
                </c:pt>
                <c:pt idx="1138">
                  <c:v>0.181957962</c:v>
                </c:pt>
                <c:pt idx="1139">
                  <c:v>0.17531658</c:v>
                </c:pt>
                <c:pt idx="1140">
                  <c:v>0.169951812</c:v>
                </c:pt>
                <c:pt idx="1141">
                  <c:v>0.165100002</c:v>
                </c:pt>
                <c:pt idx="1142">
                  <c:v>0.158896284</c:v>
                </c:pt>
                <c:pt idx="1143">
                  <c:v>0.153020814</c:v>
                </c:pt>
                <c:pt idx="1144">
                  <c:v>0.149611998</c:v>
                </c:pt>
                <c:pt idx="1145">
                  <c:v>0.15010437</c:v>
                </c:pt>
                <c:pt idx="1146">
                  <c:v>0.153036888</c:v>
                </c:pt>
                <c:pt idx="1147">
                  <c:v>0.158579316</c:v>
                </c:pt>
                <c:pt idx="1148">
                  <c:v>0.168880776</c:v>
                </c:pt>
                <c:pt idx="1149">
                  <c:v>0.179531352</c:v>
                </c:pt>
                <c:pt idx="1150">
                  <c:v>0.185141742</c:v>
                </c:pt>
                <c:pt idx="1151">
                  <c:v>0.188892906</c:v>
                </c:pt>
                <c:pt idx="1152">
                  <c:v>0.197368416</c:v>
                </c:pt>
                <c:pt idx="1153">
                  <c:v>0.214703238</c:v>
                </c:pt>
                <c:pt idx="1154">
                  <c:v>0.23478615</c:v>
                </c:pt>
                <c:pt idx="1155">
                  <c:v>0.250815594</c:v>
                </c:pt>
                <c:pt idx="1156">
                  <c:v>0.262490958</c:v>
                </c:pt>
                <c:pt idx="1157">
                  <c:v>0.26736561</c:v>
                </c:pt>
                <c:pt idx="1158">
                  <c:v>0.265334082</c:v>
                </c:pt>
                <c:pt idx="1159">
                  <c:v>0.257644788</c:v>
                </c:pt>
                <c:pt idx="1160">
                  <c:v>0.251251002</c:v>
                </c:pt>
                <c:pt idx="1161">
                  <c:v>0.248393778</c:v>
                </c:pt>
                <c:pt idx="1162">
                  <c:v>0.245039388</c:v>
                </c:pt>
                <c:pt idx="1163">
                  <c:v>0.240237774</c:v>
                </c:pt>
                <c:pt idx="1164">
                  <c:v>0.23451825</c:v>
                </c:pt>
                <c:pt idx="1165">
                  <c:v>0.231282018</c:v>
                </c:pt>
                <c:pt idx="1166">
                  <c:v>0.228061578</c:v>
                </c:pt>
                <c:pt idx="1167">
                  <c:v>0.21966108</c:v>
                </c:pt>
                <c:pt idx="1168">
                  <c:v>0.20622096</c:v>
                </c:pt>
                <c:pt idx="1169">
                  <c:v>0.193514604</c:v>
                </c:pt>
                <c:pt idx="1170">
                  <c:v>0.185913858</c:v>
                </c:pt>
                <c:pt idx="1171">
                  <c:v>0.18305325</c:v>
                </c:pt>
                <c:pt idx="1172">
                  <c:v>0.182446386</c:v>
                </c:pt>
                <c:pt idx="1173">
                  <c:v>0.18514005</c:v>
                </c:pt>
                <c:pt idx="1174">
                  <c:v>0.19247064</c:v>
                </c:pt>
                <c:pt idx="1175">
                  <c:v>0.200205336</c:v>
                </c:pt>
                <c:pt idx="1176">
                  <c:v>0.203752332</c:v>
                </c:pt>
                <c:pt idx="1177">
                  <c:v>0.20776914</c:v>
                </c:pt>
                <c:pt idx="1178">
                  <c:v>0.215320818</c:v>
                </c:pt>
                <c:pt idx="1179">
                  <c:v>0.223753746</c:v>
                </c:pt>
                <c:pt idx="1180">
                  <c:v>0.232656768</c:v>
                </c:pt>
                <c:pt idx="1181">
                  <c:v>0.240192372</c:v>
                </c:pt>
                <c:pt idx="1182">
                  <c:v>0.246113244</c:v>
                </c:pt>
                <c:pt idx="1183">
                  <c:v>0.260132028</c:v>
                </c:pt>
                <c:pt idx="1184">
                  <c:v>0.275267532</c:v>
                </c:pt>
                <c:pt idx="1185">
                  <c:v>0.28531632</c:v>
                </c:pt>
                <c:pt idx="1186">
                  <c:v>0.31375038</c:v>
                </c:pt>
                <c:pt idx="1187">
                  <c:v>0.35201214</c:v>
                </c:pt>
                <c:pt idx="1188">
                  <c:v>0.32591304</c:v>
                </c:pt>
                <c:pt idx="1189">
                  <c:v>0.29489022</c:v>
                </c:pt>
                <c:pt idx="1190">
                  <c:v>0.31986696</c:v>
                </c:pt>
                <c:pt idx="1191">
                  <c:v>0.34065318</c:v>
                </c:pt>
                <c:pt idx="1192">
                  <c:v>0.35114358</c:v>
                </c:pt>
                <c:pt idx="1193">
                  <c:v>0.37086384</c:v>
                </c:pt>
                <c:pt idx="1194">
                  <c:v>0.40427238</c:v>
                </c:pt>
                <c:pt idx="1195">
                  <c:v>0.44201808</c:v>
                </c:pt>
                <c:pt idx="1196">
                  <c:v>0.46230516</c:v>
                </c:pt>
                <c:pt idx="1197">
                  <c:v>0.44636652</c:v>
                </c:pt>
                <c:pt idx="1198">
                  <c:v>0.425538</c:v>
                </c:pt>
                <c:pt idx="1199">
                  <c:v>0.40824576</c:v>
                </c:pt>
                <c:pt idx="1200">
                  <c:v>0.37578474</c:v>
                </c:pt>
                <c:pt idx="1201">
                  <c:v>0.3251601</c:v>
                </c:pt>
                <c:pt idx="1202">
                  <c:v>0.279963396</c:v>
                </c:pt>
                <c:pt idx="1203">
                  <c:v>0.26027331</c:v>
                </c:pt>
                <c:pt idx="1204">
                  <c:v>0.245614104</c:v>
                </c:pt>
                <c:pt idx="1205">
                  <c:v>0.236643684</c:v>
                </c:pt>
                <c:pt idx="1206">
                  <c:v>0.234472848</c:v>
                </c:pt>
                <c:pt idx="1207">
                  <c:v>0.233826504</c:v>
                </c:pt>
                <c:pt idx="1208">
                  <c:v>0.22532928</c:v>
                </c:pt>
                <c:pt idx="1209">
                  <c:v>0.212276346</c:v>
                </c:pt>
                <c:pt idx="1210">
                  <c:v>0.198669564</c:v>
                </c:pt>
                <c:pt idx="1211">
                  <c:v>0.193510374</c:v>
                </c:pt>
                <c:pt idx="1212">
                  <c:v>0.188850888</c:v>
                </c:pt>
                <c:pt idx="1213">
                  <c:v>0.17403912</c:v>
                </c:pt>
                <c:pt idx="1214">
                  <c:v>0.165307836</c:v>
                </c:pt>
                <c:pt idx="1215">
                  <c:v>0.161730102</c:v>
                </c:pt>
                <c:pt idx="1216">
                  <c:v>0.15867576</c:v>
                </c:pt>
                <c:pt idx="1217">
                  <c:v>0.160478586</c:v>
                </c:pt>
                <c:pt idx="1218">
                  <c:v>0.162305382</c:v>
                </c:pt>
                <c:pt idx="1219">
                  <c:v>0.162122928</c:v>
                </c:pt>
                <c:pt idx="1220">
                  <c:v>0.165145122</c:v>
                </c:pt>
                <c:pt idx="1221">
                  <c:v>0.172508142</c:v>
                </c:pt>
                <c:pt idx="1222">
                  <c:v>0.181304004</c:v>
                </c:pt>
                <c:pt idx="1223">
                  <c:v>0.17987088</c:v>
                </c:pt>
                <c:pt idx="1224">
                  <c:v>0.174328734</c:v>
                </c:pt>
                <c:pt idx="1225">
                  <c:v>0.182811858</c:v>
                </c:pt>
                <c:pt idx="1226">
                  <c:v>0.196393542</c:v>
                </c:pt>
                <c:pt idx="1227">
                  <c:v>0.200889468</c:v>
                </c:pt>
                <c:pt idx="1228">
                  <c:v>0.186182604</c:v>
                </c:pt>
                <c:pt idx="1229">
                  <c:v>0.172679034</c:v>
                </c:pt>
                <c:pt idx="1230">
                  <c:v>0.180344076</c:v>
                </c:pt>
                <c:pt idx="1231">
                  <c:v>0.18088185</c:v>
                </c:pt>
                <c:pt idx="1232">
                  <c:v>0.163649958</c:v>
                </c:pt>
                <c:pt idx="1233">
                  <c:v>0.144329856</c:v>
                </c:pt>
                <c:pt idx="1234">
                  <c:v>0.13321539</c:v>
                </c:pt>
                <c:pt idx="1235">
                  <c:v>0.118704516</c:v>
                </c:pt>
                <c:pt idx="1236">
                  <c:v>0.10655934</c:v>
                </c:pt>
                <c:pt idx="1237">
                  <c:v>0.101311884</c:v>
                </c:pt>
                <c:pt idx="1238">
                  <c:v>0.117258702</c:v>
                </c:pt>
                <c:pt idx="1239">
                  <c:v>0.146752518</c:v>
                </c:pt>
                <c:pt idx="1240">
                  <c:v>0.179078178</c:v>
                </c:pt>
                <c:pt idx="1241">
                  <c:v>0.213106836</c:v>
                </c:pt>
                <c:pt idx="1242">
                  <c:v>0.24585183</c:v>
                </c:pt>
                <c:pt idx="1243">
                  <c:v>0.271514958</c:v>
                </c:pt>
                <c:pt idx="1244">
                  <c:v>0.29362686</c:v>
                </c:pt>
                <c:pt idx="1245">
                  <c:v>0.3126252</c:v>
                </c:pt>
                <c:pt idx="1246">
                  <c:v>0.32653626</c:v>
                </c:pt>
                <c:pt idx="1247">
                  <c:v>0.33692232</c:v>
                </c:pt>
                <c:pt idx="1248">
                  <c:v>0.33963798</c:v>
                </c:pt>
                <c:pt idx="1249">
                  <c:v>0.32850744</c:v>
                </c:pt>
                <c:pt idx="1250">
                  <c:v>0.31098678</c:v>
                </c:pt>
                <c:pt idx="1251">
                  <c:v>0.30376476</c:v>
                </c:pt>
                <c:pt idx="1252">
                  <c:v>0.29628612</c:v>
                </c:pt>
                <c:pt idx="1253">
                  <c:v>0.2861031</c:v>
                </c:pt>
                <c:pt idx="1254">
                  <c:v>0.280698006</c:v>
                </c:pt>
                <c:pt idx="1255">
                  <c:v>0.280040946</c:v>
                </c:pt>
                <c:pt idx="1256">
                  <c:v>0.2815065</c:v>
                </c:pt>
                <c:pt idx="1257">
                  <c:v>0.2825358</c:v>
                </c:pt>
                <c:pt idx="1258">
                  <c:v>0.28242864</c:v>
                </c:pt>
                <c:pt idx="1259">
                  <c:v>0.278823834</c:v>
                </c:pt>
                <c:pt idx="1260">
                  <c:v>0.271758888</c:v>
                </c:pt>
                <c:pt idx="1261">
                  <c:v>0.265912464</c:v>
                </c:pt>
                <c:pt idx="1262">
                  <c:v>0.26077245</c:v>
                </c:pt>
                <c:pt idx="1263">
                  <c:v>0.255526122</c:v>
                </c:pt>
                <c:pt idx="1264">
                  <c:v>0.252905214</c:v>
                </c:pt>
                <c:pt idx="1265">
                  <c:v>0.255687144</c:v>
                </c:pt>
                <c:pt idx="1266">
                  <c:v>0.258855414</c:v>
                </c:pt>
                <c:pt idx="1267">
                  <c:v>0.259408134</c:v>
                </c:pt>
                <c:pt idx="1268">
                  <c:v>0.259353708</c:v>
                </c:pt>
                <c:pt idx="1269">
                  <c:v>0.259024332</c:v>
                </c:pt>
                <c:pt idx="1270">
                  <c:v>0.257455566</c:v>
                </c:pt>
                <c:pt idx="1271">
                  <c:v>0.25877025</c:v>
                </c:pt>
                <c:pt idx="1272">
                  <c:v>0.263351904</c:v>
                </c:pt>
                <c:pt idx="1273">
                  <c:v>0.265289808</c:v>
                </c:pt>
                <c:pt idx="1274">
                  <c:v>0.263071032</c:v>
                </c:pt>
                <c:pt idx="1275">
                  <c:v>0.256228584</c:v>
                </c:pt>
                <c:pt idx="1276">
                  <c:v>0.244192542</c:v>
                </c:pt>
                <c:pt idx="1277">
                  <c:v>0.228593148</c:v>
                </c:pt>
                <c:pt idx="1278">
                  <c:v>0.211762542</c:v>
                </c:pt>
                <c:pt idx="1279">
                  <c:v>0.198561558</c:v>
                </c:pt>
                <c:pt idx="1280">
                  <c:v>0.190262862</c:v>
                </c:pt>
                <c:pt idx="1281">
                  <c:v>0.180964758</c:v>
                </c:pt>
                <c:pt idx="1282">
                  <c:v>0.166962894</c:v>
                </c:pt>
                <c:pt idx="1283">
                  <c:v>0.153583404</c:v>
                </c:pt>
                <c:pt idx="1284">
                  <c:v>0.140487324</c:v>
                </c:pt>
                <c:pt idx="1285">
                  <c:v>0.13183359</c:v>
                </c:pt>
                <c:pt idx="1286">
                  <c:v>0.128645862</c:v>
                </c:pt>
                <c:pt idx="1287">
                  <c:v>0.130012716</c:v>
                </c:pt>
                <c:pt idx="1288">
                  <c:v>0.135642282</c:v>
                </c:pt>
                <c:pt idx="1289">
                  <c:v>0.143723838</c:v>
                </c:pt>
                <c:pt idx="1290">
                  <c:v>0.15013116</c:v>
                </c:pt>
                <c:pt idx="1291">
                  <c:v>0.1536477</c:v>
                </c:pt>
                <c:pt idx="1292">
                  <c:v>0.157099944</c:v>
                </c:pt>
                <c:pt idx="1293">
                  <c:v>0.160697982</c:v>
                </c:pt>
                <c:pt idx="1294">
                  <c:v>0.164464374</c:v>
                </c:pt>
                <c:pt idx="1295">
                  <c:v>0.16742481</c:v>
                </c:pt>
                <c:pt idx="1296">
                  <c:v>0.169971834</c:v>
                </c:pt>
                <c:pt idx="1297">
                  <c:v>0.172413108</c:v>
                </c:pt>
                <c:pt idx="1298">
                  <c:v>0.17061705</c:v>
                </c:pt>
                <c:pt idx="1299">
                  <c:v>0.165133278</c:v>
                </c:pt>
                <c:pt idx="1300">
                  <c:v>0.154645416</c:v>
                </c:pt>
                <c:pt idx="1301">
                  <c:v>0.13424187</c:v>
                </c:pt>
                <c:pt idx="1302">
                  <c:v>0.111198522</c:v>
                </c:pt>
                <c:pt idx="1303">
                  <c:v>0.09289362</c:v>
                </c:pt>
                <c:pt idx="1304">
                  <c:v>0.081553272</c:v>
                </c:pt>
                <c:pt idx="1305">
                  <c:v>0.075032022</c:v>
                </c:pt>
                <c:pt idx="1306">
                  <c:v>0.067736964</c:v>
                </c:pt>
                <c:pt idx="1307">
                  <c:v>0.058009656</c:v>
                </c:pt>
                <c:pt idx="1308">
                  <c:v>0.049410348</c:v>
                </c:pt>
                <c:pt idx="1309">
                  <c:v>0.043890198</c:v>
                </c:pt>
                <c:pt idx="1310">
                  <c:v>0.043400364</c:v>
                </c:pt>
                <c:pt idx="1311">
                  <c:v>0.049223664</c:v>
                </c:pt>
                <c:pt idx="1312">
                  <c:v>0.055369854</c:v>
                </c:pt>
                <c:pt idx="1313">
                  <c:v>0.056607834</c:v>
                </c:pt>
                <c:pt idx="1314">
                  <c:v>0.05579229</c:v>
                </c:pt>
                <c:pt idx="1315">
                  <c:v>0.05459802</c:v>
                </c:pt>
                <c:pt idx="1316">
                  <c:v>0.053081142</c:v>
                </c:pt>
                <c:pt idx="1317">
                  <c:v>0.05273118</c:v>
                </c:pt>
                <c:pt idx="1318">
                  <c:v>0.05212206</c:v>
                </c:pt>
                <c:pt idx="1319">
                  <c:v>0.050650302</c:v>
                </c:pt>
                <c:pt idx="1320">
                  <c:v>0.0474324</c:v>
                </c:pt>
                <c:pt idx="1321">
                  <c:v>0.040351662</c:v>
                </c:pt>
                <c:pt idx="1322">
                  <c:v>0.032753454</c:v>
                </c:pt>
                <c:pt idx="1323">
                  <c:v>0.0267964296</c:v>
                </c:pt>
                <c:pt idx="1324">
                  <c:v>0.022915179</c:v>
                </c:pt>
                <c:pt idx="1325">
                  <c:v>0.0229308582</c:v>
                </c:pt>
                <c:pt idx="1326">
                  <c:v>0.0251333346</c:v>
                </c:pt>
                <c:pt idx="1327">
                  <c:v>0.026939883</c:v>
                </c:pt>
                <c:pt idx="1328">
                  <c:v>0.0270968724</c:v>
                </c:pt>
                <c:pt idx="1329">
                  <c:v>0.0230697432</c:v>
                </c:pt>
                <c:pt idx="1330">
                  <c:v>0.0187874604</c:v>
                </c:pt>
                <c:pt idx="1331">
                  <c:v>0.0203983008</c:v>
                </c:pt>
                <c:pt idx="1332">
                  <c:v>0.0214825062</c:v>
                </c:pt>
                <c:pt idx="1333">
                  <c:v>0.0216984336</c:v>
                </c:pt>
                <c:pt idx="1334">
                  <c:v>0.021288603</c:v>
                </c:pt>
                <c:pt idx="1335">
                  <c:v>0.0195370164</c:v>
                </c:pt>
                <c:pt idx="1336">
                  <c:v>0.017776716</c:v>
                </c:pt>
                <c:pt idx="1337">
                  <c:v>0.0170112552</c:v>
                </c:pt>
                <c:pt idx="1338">
                  <c:v>0.0165121716</c:v>
                </c:pt>
                <c:pt idx="1339">
                  <c:v>0.0178259814</c:v>
                </c:pt>
                <c:pt idx="1340">
                  <c:v>0.0203631918</c:v>
                </c:pt>
                <c:pt idx="1341">
                  <c:v>0.0230605782</c:v>
                </c:pt>
                <c:pt idx="1342">
                  <c:v>0.0269678856</c:v>
                </c:pt>
                <c:pt idx="1343">
                  <c:v>0.030293286</c:v>
                </c:pt>
                <c:pt idx="1344">
                  <c:v>0.03346776</c:v>
                </c:pt>
                <c:pt idx="1345">
                  <c:v>0.034253694</c:v>
                </c:pt>
                <c:pt idx="1346">
                  <c:v>0.034675284</c:v>
                </c:pt>
                <c:pt idx="1347">
                  <c:v>0.036319626</c:v>
                </c:pt>
                <c:pt idx="1348">
                  <c:v>0.03845493</c:v>
                </c:pt>
                <c:pt idx="1349">
                  <c:v>0.04180932</c:v>
                </c:pt>
                <c:pt idx="1350">
                  <c:v>0.045805824</c:v>
                </c:pt>
                <c:pt idx="1351">
                  <c:v>0.048249636</c:v>
                </c:pt>
                <c:pt idx="1352">
                  <c:v>0.048744264</c:v>
                </c:pt>
                <c:pt idx="1353">
                  <c:v>0.048661074</c:v>
                </c:pt>
                <c:pt idx="1354">
                  <c:v>0.04879728</c:v>
                </c:pt>
                <c:pt idx="1355">
                  <c:v>0.048665304</c:v>
                </c:pt>
                <c:pt idx="1356">
                  <c:v>0.04889739</c:v>
                </c:pt>
                <c:pt idx="1357">
                  <c:v>0.050053872</c:v>
                </c:pt>
                <c:pt idx="1358">
                  <c:v>0.051785916</c:v>
                </c:pt>
                <c:pt idx="1359">
                  <c:v>0.05371677</c:v>
                </c:pt>
                <c:pt idx="1360">
                  <c:v>0.055554</c:v>
                </c:pt>
                <c:pt idx="1361">
                  <c:v>0.05715294</c:v>
                </c:pt>
                <c:pt idx="1362">
                  <c:v>0.059823198</c:v>
                </c:pt>
                <c:pt idx="1363">
                  <c:v>0.063011208</c:v>
                </c:pt>
                <c:pt idx="1364">
                  <c:v>0.066222624</c:v>
                </c:pt>
                <c:pt idx="1365">
                  <c:v>0.070728702</c:v>
                </c:pt>
                <c:pt idx="1366">
                  <c:v>0.076413822</c:v>
                </c:pt>
                <c:pt idx="1367">
                  <c:v>0.08231298</c:v>
                </c:pt>
                <c:pt idx="1368">
                  <c:v>0.087605838</c:v>
                </c:pt>
                <c:pt idx="1369">
                  <c:v>0.092348514</c:v>
                </c:pt>
                <c:pt idx="1370">
                  <c:v>0.096429618</c:v>
                </c:pt>
                <c:pt idx="1371">
                  <c:v>0.09916107</c:v>
                </c:pt>
                <c:pt idx="1372">
                  <c:v>0.100676538</c:v>
                </c:pt>
                <c:pt idx="1373">
                  <c:v>0.10223205</c:v>
                </c:pt>
                <c:pt idx="1374">
                  <c:v>0.103756824</c:v>
                </c:pt>
                <c:pt idx="1375">
                  <c:v>0.105361686</c:v>
                </c:pt>
                <c:pt idx="1376">
                  <c:v>0.106905354</c:v>
                </c:pt>
                <c:pt idx="1377">
                  <c:v>0.10672854</c:v>
                </c:pt>
                <c:pt idx="1378">
                  <c:v>0.10642821</c:v>
                </c:pt>
                <c:pt idx="1379">
                  <c:v>0.107418594</c:v>
                </c:pt>
                <c:pt idx="1380">
                  <c:v>0.107974134</c:v>
                </c:pt>
                <c:pt idx="1381">
                  <c:v>0.107111496</c:v>
                </c:pt>
                <c:pt idx="1382">
                  <c:v>0.105535116</c:v>
                </c:pt>
                <c:pt idx="1383">
                  <c:v>0.1045233</c:v>
                </c:pt>
                <c:pt idx="1384">
                  <c:v>0.10494348</c:v>
                </c:pt>
                <c:pt idx="1385">
                  <c:v>0.105689088</c:v>
                </c:pt>
                <c:pt idx="1386">
                  <c:v>0.106788888</c:v>
                </c:pt>
                <c:pt idx="1387">
                  <c:v>0.10735176</c:v>
                </c:pt>
                <c:pt idx="1388">
                  <c:v>0.1072164</c:v>
                </c:pt>
                <c:pt idx="1389">
                  <c:v>0.108011358</c:v>
                </c:pt>
                <c:pt idx="1390">
                  <c:v>0.110377056</c:v>
                </c:pt>
                <c:pt idx="1391">
                  <c:v>0.112443834</c:v>
                </c:pt>
                <c:pt idx="1392">
                  <c:v>0.112054674</c:v>
                </c:pt>
                <c:pt idx="1393">
                  <c:v>0.111668898</c:v>
                </c:pt>
                <c:pt idx="1394">
                  <c:v>0.109379058</c:v>
                </c:pt>
                <c:pt idx="1395">
                  <c:v>0.105913842</c:v>
                </c:pt>
                <c:pt idx="1396">
                  <c:v>0.100492956</c:v>
                </c:pt>
                <c:pt idx="1397">
                  <c:v>0.09411609</c:v>
                </c:pt>
                <c:pt idx="1398">
                  <c:v>0.086365038</c:v>
                </c:pt>
                <c:pt idx="1399">
                  <c:v>0.079943334</c:v>
                </c:pt>
                <c:pt idx="1400">
                  <c:v>0.07464963</c:v>
                </c:pt>
                <c:pt idx="1401">
                  <c:v>0.070765362</c:v>
                </c:pt>
                <c:pt idx="1402">
                  <c:v>0.069235512</c:v>
                </c:pt>
                <c:pt idx="1403">
                  <c:v>0.066480654</c:v>
                </c:pt>
                <c:pt idx="1404">
                  <c:v>0.062177898</c:v>
                </c:pt>
                <c:pt idx="1405">
                  <c:v>0.058701966</c:v>
                </c:pt>
                <c:pt idx="1406">
                  <c:v>0.055229136</c:v>
                </c:pt>
                <c:pt idx="1407">
                  <c:v>0.050987292</c:v>
                </c:pt>
                <c:pt idx="1408">
                  <c:v>0.04886496</c:v>
                </c:pt>
                <c:pt idx="1409">
                  <c:v>0.048675738</c:v>
                </c:pt>
                <c:pt idx="1410">
                  <c:v>0.053030382</c:v>
                </c:pt>
                <c:pt idx="1411">
                  <c:v>0.059097612</c:v>
                </c:pt>
                <c:pt idx="1412">
                  <c:v>0.06322017</c:v>
                </c:pt>
                <c:pt idx="1413">
                  <c:v>0.065991384</c:v>
                </c:pt>
                <c:pt idx="1414">
                  <c:v>0.067274766</c:v>
                </c:pt>
                <c:pt idx="1415">
                  <c:v>0.066557076</c:v>
                </c:pt>
                <c:pt idx="1416">
                  <c:v>0.064728024</c:v>
                </c:pt>
                <c:pt idx="1417">
                  <c:v>0.064703208</c:v>
                </c:pt>
                <c:pt idx="1418">
                  <c:v>0.06584559</c:v>
                </c:pt>
                <c:pt idx="1419">
                  <c:v>0.066778728</c:v>
                </c:pt>
                <c:pt idx="1420">
                  <c:v>0.067600758</c:v>
                </c:pt>
                <c:pt idx="1421">
                  <c:v>0.069406686</c:v>
                </c:pt>
                <c:pt idx="1422">
                  <c:v>0.071035236</c:v>
                </c:pt>
                <c:pt idx="1423">
                  <c:v>0.06940866</c:v>
                </c:pt>
                <c:pt idx="1424">
                  <c:v>0.062912226</c:v>
                </c:pt>
                <c:pt idx="1425">
                  <c:v>0.054273438</c:v>
                </c:pt>
                <c:pt idx="1426">
                  <c:v>0.048108636</c:v>
                </c:pt>
                <c:pt idx="1427">
                  <c:v>0.041883486</c:v>
                </c:pt>
                <c:pt idx="1428">
                  <c:v>0.033437586</c:v>
                </c:pt>
                <c:pt idx="1429">
                  <c:v>0.026520267</c:v>
                </c:pt>
                <c:pt idx="1430">
                  <c:v>0.0242827098</c:v>
                </c:pt>
                <c:pt idx="1431">
                  <c:v>0.0229403334</c:v>
                </c:pt>
                <c:pt idx="1432">
                  <c:v>0.019698828</c:v>
                </c:pt>
                <c:pt idx="1433">
                  <c:v>0.0134888496</c:v>
                </c:pt>
                <c:pt idx="1434">
                  <c:v>0.0054518496</c:v>
                </c:pt>
                <c:pt idx="1435">
                  <c:v>0.0123992862</c:v>
                </c:pt>
                <c:pt idx="1436">
                  <c:v>0.02823102</c:v>
                </c:pt>
                <c:pt idx="1437">
                  <c:v>0.045112104</c:v>
                </c:pt>
                <c:pt idx="1438">
                  <c:v>0.06087252</c:v>
                </c:pt>
                <c:pt idx="1439">
                  <c:v>0.07794057</c:v>
                </c:pt>
                <c:pt idx="1440">
                  <c:v>0.096078528</c:v>
                </c:pt>
                <c:pt idx="1441">
                  <c:v>0.113344824</c:v>
                </c:pt>
                <c:pt idx="1442">
                  <c:v>0.130318404</c:v>
                </c:pt>
                <c:pt idx="1443">
                  <c:v>0.144594372</c:v>
                </c:pt>
                <c:pt idx="1444">
                  <c:v>0.151028766</c:v>
                </c:pt>
                <c:pt idx="1445">
                  <c:v>0.150539496</c:v>
                </c:pt>
                <c:pt idx="1446">
                  <c:v>0.148460874</c:v>
                </c:pt>
                <c:pt idx="1447">
                  <c:v>0.14635095</c:v>
                </c:pt>
                <c:pt idx="1448">
                  <c:v>0.14476329</c:v>
                </c:pt>
                <c:pt idx="1449">
                  <c:v>0.145801614</c:v>
                </c:pt>
                <c:pt idx="1450">
                  <c:v>0.144658104</c:v>
                </c:pt>
                <c:pt idx="1451">
                  <c:v>0.144499338</c:v>
                </c:pt>
                <c:pt idx="1452">
                  <c:v>0.151765068</c:v>
                </c:pt>
                <c:pt idx="1453">
                  <c:v>0.163014612</c:v>
                </c:pt>
                <c:pt idx="1454">
                  <c:v>0.175655544</c:v>
                </c:pt>
                <c:pt idx="1455">
                  <c:v>0.188145324</c:v>
                </c:pt>
                <c:pt idx="1456">
                  <c:v>0.20028204</c:v>
                </c:pt>
                <c:pt idx="1457">
                  <c:v>0.210213234</c:v>
                </c:pt>
                <c:pt idx="1458">
                  <c:v>0.216652422</c:v>
                </c:pt>
                <c:pt idx="1459">
                  <c:v>0.219443658</c:v>
                </c:pt>
                <c:pt idx="1460">
                  <c:v>0.21891096</c:v>
                </c:pt>
                <c:pt idx="1461">
                  <c:v>0.215523294</c:v>
                </c:pt>
                <c:pt idx="1462">
                  <c:v>0.20604612</c:v>
                </c:pt>
                <c:pt idx="1463">
                  <c:v>0.193870488</c:v>
                </c:pt>
                <c:pt idx="1464">
                  <c:v>0.18677706</c:v>
                </c:pt>
                <c:pt idx="1465">
                  <c:v>0.18135984</c:v>
                </c:pt>
                <c:pt idx="1466">
                  <c:v>0.177284376</c:v>
                </c:pt>
                <c:pt idx="1467">
                  <c:v>0.177543252</c:v>
                </c:pt>
                <c:pt idx="1468">
                  <c:v>0.175479012</c:v>
                </c:pt>
                <c:pt idx="1469">
                  <c:v>0.170586312</c:v>
                </c:pt>
                <c:pt idx="1470">
                  <c:v>0.163719048</c:v>
                </c:pt>
                <c:pt idx="1471">
                  <c:v>0.151168356</c:v>
                </c:pt>
                <c:pt idx="1472">
                  <c:v>0.136300188</c:v>
                </c:pt>
                <c:pt idx="1473">
                  <c:v>0.120333348</c:v>
                </c:pt>
                <c:pt idx="1474">
                  <c:v>0.106378578</c:v>
                </c:pt>
                <c:pt idx="1475">
                  <c:v>0.096360528</c:v>
                </c:pt>
                <c:pt idx="1476">
                  <c:v>0.087513906</c:v>
                </c:pt>
                <c:pt idx="1477">
                  <c:v>0.078212418</c:v>
                </c:pt>
                <c:pt idx="1478">
                  <c:v>0.070575012</c:v>
                </c:pt>
                <c:pt idx="1479">
                  <c:v>0.061513224</c:v>
                </c:pt>
                <c:pt idx="1480">
                  <c:v>0.048243714</c:v>
                </c:pt>
                <c:pt idx="1481">
                  <c:v>0.039852804</c:v>
                </c:pt>
                <c:pt idx="1482">
                  <c:v>0.040084608</c:v>
                </c:pt>
                <c:pt idx="1483">
                  <c:v>0.03959844</c:v>
                </c:pt>
                <c:pt idx="1484">
                  <c:v>0.038127246</c:v>
                </c:pt>
                <c:pt idx="1485">
                  <c:v>0.036313986</c:v>
                </c:pt>
                <c:pt idx="1486">
                  <c:v>0.032068194</c:v>
                </c:pt>
                <c:pt idx="1487">
                  <c:v>0.0260244264</c:v>
                </c:pt>
                <c:pt idx="1488">
                  <c:v>0.0210973506</c:v>
                </c:pt>
                <c:pt idx="1489">
                  <c:v>0.017866392</c:v>
                </c:pt>
                <c:pt idx="1490">
                  <c:v>0.0154520772</c:v>
                </c:pt>
                <c:pt idx="1491">
                  <c:v>0.013623279</c:v>
                </c:pt>
                <c:pt idx="1492">
                  <c:v>0.0129518088</c:v>
                </c:pt>
                <c:pt idx="1493">
                  <c:v>0.0134186598</c:v>
                </c:pt>
                <c:pt idx="1494">
                  <c:v>0.0136780716</c:v>
                </c:pt>
                <c:pt idx="1495">
                  <c:v>0.0137818194</c:v>
                </c:pt>
                <c:pt idx="1496">
                  <c:v>0.0140505654</c:v>
                </c:pt>
                <c:pt idx="1497">
                  <c:v>0.0148467924</c:v>
                </c:pt>
                <c:pt idx="1498">
                  <c:v>0.0147327516</c:v>
                </c:pt>
                <c:pt idx="1499">
                  <c:v>0.0172739382</c:v>
                </c:pt>
                <c:pt idx="1500">
                  <c:v>0.0233578626</c:v>
                </c:pt>
                <c:pt idx="1501">
                  <c:v>0.031202172</c:v>
                </c:pt>
                <c:pt idx="1502">
                  <c:v>0.038424192</c:v>
                </c:pt>
                <c:pt idx="1503">
                  <c:v>0.044968566</c:v>
                </c:pt>
                <c:pt idx="1504">
                  <c:v>0.052708338</c:v>
                </c:pt>
                <c:pt idx="1505">
                  <c:v>0.059263428</c:v>
                </c:pt>
                <c:pt idx="1506">
                  <c:v>0.064586742</c:v>
                </c:pt>
                <c:pt idx="1507">
                  <c:v>0.069447858</c:v>
                </c:pt>
                <c:pt idx="1508">
                  <c:v>0.073338894</c:v>
                </c:pt>
                <c:pt idx="1509">
                  <c:v>0.079010196</c:v>
                </c:pt>
                <c:pt idx="1510">
                  <c:v>0.085823316</c:v>
                </c:pt>
                <c:pt idx="1511">
                  <c:v>0.091015218</c:v>
                </c:pt>
                <c:pt idx="1512">
                  <c:v>0.093261348</c:v>
                </c:pt>
                <c:pt idx="1513">
                  <c:v>0.091247022</c:v>
                </c:pt>
                <c:pt idx="1514">
                  <c:v>0.08959845</c:v>
                </c:pt>
                <c:pt idx="1515">
                  <c:v>0.086299332</c:v>
                </c:pt>
                <c:pt idx="1516">
                  <c:v>0.08182935</c:v>
                </c:pt>
                <c:pt idx="1517">
                  <c:v>0.079870578</c:v>
                </c:pt>
                <c:pt idx="1518">
                  <c:v>0.0750261</c:v>
                </c:pt>
                <c:pt idx="1519">
                  <c:v>0.075819648</c:v>
                </c:pt>
                <c:pt idx="1520">
                  <c:v>0.076941726</c:v>
                </c:pt>
                <c:pt idx="1521">
                  <c:v>0.06978654</c:v>
                </c:pt>
                <c:pt idx="1522">
                  <c:v>0.06123066</c:v>
                </c:pt>
                <c:pt idx="1523">
                  <c:v>0.059238612</c:v>
                </c:pt>
                <c:pt idx="1524">
                  <c:v>0.05700207</c:v>
                </c:pt>
                <c:pt idx="1525">
                  <c:v>0.05460366</c:v>
                </c:pt>
                <c:pt idx="1526">
                  <c:v>0.058061262</c:v>
                </c:pt>
                <c:pt idx="1527">
                  <c:v>0.05924397</c:v>
                </c:pt>
                <c:pt idx="1528">
                  <c:v>0.056358264</c:v>
                </c:pt>
                <c:pt idx="1529">
                  <c:v>0.05454444</c:v>
                </c:pt>
                <c:pt idx="1530">
                  <c:v>0.052664346</c:v>
                </c:pt>
                <c:pt idx="1531">
                  <c:v>0.04590396</c:v>
                </c:pt>
                <c:pt idx="1532">
                  <c:v>0.041801988</c:v>
                </c:pt>
                <c:pt idx="1533">
                  <c:v>0.04237473</c:v>
                </c:pt>
                <c:pt idx="1534">
                  <c:v>0.04328982</c:v>
                </c:pt>
                <c:pt idx="1535">
                  <c:v>0.04662588</c:v>
                </c:pt>
                <c:pt idx="1536">
                  <c:v>0.048576756</c:v>
                </c:pt>
                <c:pt idx="1537">
                  <c:v>0.048559554</c:v>
                </c:pt>
                <c:pt idx="1538">
                  <c:v>0.04990977</c:v>
                </c:pt>
                <c:pt idx="1539">
                  <c:v>0.051427776</c:v>
                </c:pt>
                <c:pt idx="1540">
                  <c:v>0.050265936</c:v>
                </c:pt>
                <c:pt idx="1541">
                  <c:v>0.04557825</c:v>
                </c:pt>
                <c:pt idx="1542">
                  <c:v>0.04411467</c:v>
                </c:pt>
                <c:pt idx="1543">
                  <c:v>0.045100824</c:v>
                </c:pt>
                <c:pt idx="1544">
                  <c:v>0.047099922</c:v>
                </c:pt>
                <c:pt idx="1545">
                  <c:v>0.05304561</c:v>
                </c:pt>
                <c:pt idx="1546">
                  <c:v>0.062749512</c:v>
                </c:pt>
                <c:pt idx="1547">
                  <c:v>0.074423184</c:v>
                </c:pt>
                <c:pt idx="1548">
                  <c:v>0.085776222</c:v>
                </c:pt>
                <c:pt idx="1549">
                  <c:v>0.094999032</c:v>
                </c:pt>
                <c:pt idx="1550">
                  <c:v>0.099647238</c:v>
                </c:pt>
                <c:pt idx="1551">
                  <c:v>0.099132588</c:v>
                </c:pt>
                <c:pt idx="1552">
                  <c:v>0.096929604</c:v>
                </c:pt>
                <c:pt idx="1553">
                  <c:v>0.09472239</c:v>
                </c:pt>
                <c:pt idx="1554">
                  <c:v>0.091411428</c:v>
                </c:pt>
                <c:pt idx="1555">
                  <c:v>0.086167356</c:v>
                </c:pt>
                <c:pt idx="1556">
                  <c:v>0.079853658</c:v>
                </c:pt>
                <c:pt idx="1557">
                  <c:v>0.073338612</c:v>
                </c:pt>
                <c:pt idx="1558">
                  <c:v>0.06735288</c:v>
                </c:pt>
                <c:pt idx="1559">
                  <c:v>0.061671708</c:v>
                </c:pt>
                <c:pt idx="1560">
                  <c:v>0.056860506</c:v>
                </c:pt>
                <c:pt idx="1561">
                  <c:v>0.054794292</c:v>
                </c:pt>
                <c:pt idx="1562">
                  <c:v>0.05340939</c:v>
                </c:pt>
                <c:pt idx="1563">
                  <c:v>0.05088972</c:v>
                </c:pt>
                <c:pt idx="1564">
                  <c:v>0.0474465</c:v>
                </c:pt>
                <c:pt idx="1565">
                  <c:v>0.04329969</c:v>
                </c:pt>
                <c:pt idx="1566">
                  <c:v>0.039339846</c:v>
                </c:pt>
                <c:pt idx="1567">
                  <c:v>0.035446554</c:v>
                </c:pt>
                <c:pt idx="1568">
                  <c:v>0.031504758</c:v>
                </c:pt>
                <c:pt idx="1569">
                  <c:v>0.028495536</c:v>
                </c:pt>
                <c:pt idx="1570">
                  <c:v>0.0258529704</c:v>
                </c:pt>
                <c:pt idx="1571">
                  <c:v>0.0216831774</c:v>
                </c:pt>
                <c:pt idx="1572">
                  <c:v>0.0158102172</c:v>
                </c:pt>
                <c:pt idx="1573">
                  <c:v>0.010583601</c:v>
                </c:pt>
                <c:pt idx="1574">
                  <c:v>0.0090832482</c:v>
                </c:pt>
                <c:pt idx="1575">
                  <c:v>0.0115846446</c:v>
                </c:pt>
                <c:pt idx="1576">
                  <c:v>0.015413274</c:v>
                </c:pt>
                <c:pt idx="1577">
                  <c:v>0.0174908526</c:v>
                </c:pt>
                <c:pt idx="1578">
                  <c:v>0.0169822374</c:v>
                </c:pt>
                <c:pt idx="1579">
                  <c:v>0.0160276674</c:v>
                </c:pt>
                <c:pt idx="1580">
                  <c:v>0.0153988638</c:v>
                </c:pt>
                <c:pt idx="1581">
                  <c:v>0.0138313668</c:v>
                </c:pt>
              </c:numCache>
            </c:numRef>
          </c:val>
        </c:ser>
        <c:marker val="1"/>
        <c:axId val="292047112"/>
        <c:axId val="292052920"/>
      </c:lineChart>
      <c:catAx>
        <c:axId val="292047112"/>
        <c:scaling>
          <c:orientation val="minMax"/>
        </c:scaling>
        <c:axPos val="b"/>
        <c:title>
          <c:tx>
            <c:rich>
              <a:bodyPr/>
              <a:lstStyle/>
              <a:p>
                <a:pPr>
                  <a:defRPr sz="1800" b="1">
                    <a:latin typeface="Calibri"/>
                    <a:cs typeface="Calibri"/>
                  </a:defRPr>
                </a:pPr>
                <a:r>
                  <a:rPr lang="en-US" sz="1800" b="1">
                    <a:latin typeface="Calibri"/>
                    <a:cs typeface="Calibri"/>
                  </a:rPr>
                  <a:t>frequency (Hz)</a:t>
                </a:r>
              </a:p>
            </c:rich>
          </c:tx>
          <c:layout>
            <c:manualLayout>
              <c:xMode val="edge"/>
              <c:yMode val="edge"/>
              <c:x val="0.414345007305306"/>
              <c:y val="0.895009469536747"/>
            </c:manualLayout>
          </c:layout>
        </c:title>
        <c:numFmt formatCode="#,##0" sourceLinked="0"/>
        <c:majorTickMark val="none"/>
        <c:tickLblPos val="low"/>
        <c:crossAx val="292052920"/>
        <c:crosses val="autoZero"/>
        <c:auto val="1"/>
        <c:lblAlgn val="ctr"/>
        <c:lblOffset val="100"/>
      </c:catAx>
      <c:valAx>
        <c:axId val="292052920"/>
        <c:scaling>
          <c:orientation val="minMax"/>
        </c:scaling>
        <c:axPos val="l"/>
        <c:majorGridlines/>
        <c:title>
          <c:tx>
            <c:rich>
              <a:bodyPr rot="-5400000" vert="horz"/>
              <a:lstStyle/>
              <a:p>
                <a:pPr>
                  <a:defRPr sz="1800" b="1">
                    <a:latin typeface="Calibri"/>
                    <a:cs typeface="Calibri"/>
                  </a:defRPr>
                </a:pPr>
                <a:r>
                  <a:rPr lang="en-US" sz="1800" b="1">
                    <a:latin typeface="Calibri"/>
                    <a:cs typeface="Calibri"/>
                  </a:rPr>
                  <a:t>peak to peak displacement (µmeters)</a:t>
                </a:r>
              </a:p>
            </c:rich>
          </c:tx>
          <c:layout>
            <c:manualLayout>
              <c:xMode val="edge"/>
              <c:yMode val="edge"/>
              <c:x val="0.0217720183822849"/>
              <c:y val="0.0824075646638823"/>
            </c:manualLayout>
          </c:layout>
        </c:title>
        <c:numFmt formatCode="#,##0" sourceLinked="0"/>
        <c:tickLblPos val="nextTo"/>
        <c:crossAx val="292047112"/>
        <c:crosses val="autoZero"/>
        <c:crossBetween val="between"/>
      </c:valAx>
    </c:plotArea>
    <c:plotVisOnly val="1"/>
  </c:chart>
  <c:txPr>
    <a:bodyPr/>
    <a:lstStyle/>
    <a:p>
      <a:pPr>
        <a:defRPr sz="1200">
          <a:latin typeface="Garamond" pitchFamily="18" charset="0"/>
        </a:defRPr>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itchFamily="124" charset="0"/>
              </a:defRPr>
            </a:lvl1pPr>
          </a:lstStyle>
          <a:p>
            <a:fld id="{1E6434C9-0E08-42C5-B404-C558E18FB4E2}" type="datetimeFigureOut">
              <a:rPr lang="en-US" altLang="en-US"/>
              <a:pPr/>
              <a:t>9/24/14</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itchFamily="124" charset="0"/>
              </a:defRPr>
            </a:lvl1pPr>
          </a:lstStyle>
          <a:p>
            <a:fld id="{DE4E50AE-7BCE-416F-89F1-79D7CF666D02}" type="slidenum">
              <a:rPr lang="en-US" altLang="en-US"/>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025415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itchFamily="124" charset="0"/>
              </a:defRPr>
            </a:lvl1pPr>
          </a:lstStyle>
          <a:p>
            <a:fld id="{6CE535BE-76DD-4179-B7AC-2E8603DE13D9}" type="datetimeFigureOut">
              <a:rPr lang="en-US" altLang="en-US"/>
              <a:pPr/>
              <a:t>9/24/14</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itchFamily="124" charset="0"/>
              </a:defRPr>
            </a:lvl1pPr>
          </a:lstStyle>
          <a:p>
            <a:fld id="{1B4E76A7-28E5-4F1E-8CA1-DF481970BA05}" type="slidenum">
              <a:rPr lang="en-US" altLang="en-US"/>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1982687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0"/>
            <a:ext cx="914400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 name="Picture 6" descr="FermiLogo_RGB_NALBlue.pn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793750" y="1149350"/>
            <a:ext cx="3267075" cy="590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7353809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40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r>
              <a:rPr lang="en-US" altLang="en-US" smtClean="0"/>
              <a:t>9/24/14</a:t>
            </a:r>
            <a:endParaRPr lang="en-US" alt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p:txBody>
          <a:bodyPr/>
          <a:lstStyle>
            <a:lvl1pPr>
              <a:defRPr/>
            </a:lvl1pPr>
          </a:lstStyle>
          <a:p>
            <a:fld id="{BBFB9D8C-2882-41F9-92E5-94261C5AF937}" type="slidenum">
              <a:rPr lang="en-US" altLang="en-US"/>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0750426"/>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r>
              <a:rPr lang="en-US" altLang="en-US" smtClean="0"/>
              <a:t>9/24/14</a:t>
            </a:r>
            <a:endParaRPr lang="en-US" altLang="en-US"/>
          </a:p>
        </p:txBody>
      </p:sp>
      <p:sp>
        <p:nvSpPr>
          <p:cNvPr id="8" name="Footer Placeholder 4"/>
          <p:cNvSpPr>
            <a:spLocks noGrp="1"/>
          </p:cNvSpPr>
          <p:nvPr>
            <p:ph type="ftr" sz="quarter" idx="20"/>
          </p:nvPr>
        </p:nvSpPr>
        <p:spPr/>
        <p:txBody>
          <a:bodyPr/>
          <a:lstStyle>
            <a:lvl1pPr>
              <a:defRPr/>
            </a:lvl1pPr>
          </a:lstStyle>
          <a:p>
            <a:pPr>
              <a:defRPr/>
            </a:pPr>
            <a:r>
              <a:rPr lang="en-US" smtClean="0"/>
              <a:t>P. Hurh | NBI 2014 Workshop</a:t>
            </a:r>
            <a:endParaRPr lang="en-US" b="1"/>
          </a:p>
        </p:txBody>
      </p:sp>
      <p:sp>
        <p:nvSpPr>
          <p:cNvPr id="9" name="Slide Number Placeholder 5"/>
          <p:cNvSpPr>
            <a:spLocks noGrp="1"/>
          </p:cNvSpPr>
          <p:nvPr>
            <p:ph type="sldNum" sz="quarter" idx="21"/>
          </p:nvPr>
        </p:nvSpPr>
        <p:spPr/>
        <p:txBody>
          <a:bodyPr/>
          <a:lstStyle>
            <a:lvl1pPr>
              <a:defRPr/>
            </a:lvl1pPr>
          </a:lstStyle>
          <a:p>
            <a:fld id="{A3A6F847-EEB2-4562-8922-6C1018EC1B99}" type="slidenum">
              <a:rPr lang="en-US" altLang="en-US"/>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6780568"/>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r>
              <a:rPr lang="en-US" altLang="en-US" smtClean="0"/>
              <a:t>9/24/14</a:t>
            </a:r>
            <a:endParaRPr lang="en-US" altLang="en-US"/>
          </a:p>
        </p:txBody>
      </p:sp>
      <p:sp>
        <p:nvSpPr>
          <p:cNvPr id="6" name="Footer Placeholder 4"/>
          <p:cNvSpPr>
            <a:spLocks noGrp="1"/>
          </p:cNvSpPr>
          <p:nvPr>
            <p:ph type="ftr" sz="quarter" idx="17"/>
          </p:nvPr>
        </p:nvSpPr>
        <p:spPr/>
        <p:txBody>
          <a:bodyPr/>
          <a:lstStyle>
            <a:lvl1pPr>
              <a:defRPr/>
            </a:lvl1pPr>
          </a:lstStyle>
          <a:p>
            <a:pPr>
              <a:defRPr/>
            </a:pPr>
            <a:r>
              <a:rPr lang="en-US" smtClean="0"/>
              <a:t>P. Hurh | NBI 2014 Workshop</a:t>
            </a:r>
            <a:endParaRPr lang="en-US" b="1"/>
          </a:p>
        </p:txBody>
      </p:sp>
      <p:sp>
        <p:nvSpPr>
          <p:cNvPr id="7" name="Slide Number Placeholder 5"/>
          <p:cNvSpPr>
            <a:spLocks noGrp="1"/>
          </p:cNvSpPr>
          <p:nvPr>
            <p:ph type="sldNum" sz="quarter" idx="18"/>
          </p:nvPr>
        </p:nvSpPr>
        <p:spPr/>
        <p:txBody>
          <a:bodyPr/>
          <a:lstStyle>
            <a:lvl1pPr>
              <a:defRPr/>
            </a:lvl1pPr>
          </a:lstStyle>
          <a:p>
            <a:fld id="{88FB5EF2-0A30-481B-A159-BB97A7C290AD}" type="slidenum">
              <a:rPr lang="en-US" altLang="en-US"/>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1393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r>
              <a:rPr lang="en-US" altLang="en-US" smtClean="0"/>
              <a:t>9/24/14</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P. Hurh | NBI 2014 Workshop</a:t>
            </a:r>
            <a:endParaRPr lang="en-US" b="1"/>
          </a:p>
        </p:txBody>
      </p:sp>
      <p:sp>
        <p:nvSpPr>
          <p:cNvPr id="7" name="Slide Number Placeholder 5"/>
          <p:cNvSpPr>
            <a:spLocks noGrp="1"/>
          </p:cNvSpPr>
          <p:nvPr>
            <p:ph type="sldNum" sz="quarter" idx="12"/>
          </p:nvPr>
        </p:nvSpPr>
        <p:spPr/>
        <p:txBody>
          <a:bodyPr/>
          <a:lstStyle>
            <a:lvl1pPr>
              <a:defRPr/>
            </a:lvl1pPr>
          </a:lstStyle>
          <a:p>
            <a:fld id="{595A1D54-386B-438A-B35B-786A972FA1E9}" type="slidenum">
              <a:rPr lang="en-US" altLang="en-US"/>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012912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r>
              <a:rPr lang="en-US" altLang="en-US" smtClean="0"/>
              <a:t>9/24/14</a:t>
            </a:r>
            <a:endParaRPr lang="en-US" altLang="en-US"/>
          </a:p>
        </p:txBody>
      </p:sp>
      <p:sp>
        <p:nvSpPr>
          <p:cNvPr id="4" name="Footer Placeholder 4"/>
          <p:cNvSpPr>
            <a:spLocks noGrp="1"/>
          </p:cNvSpPr>
          <p:nvPr>
            <p:ph type="ftr" sz="quarter" idx="15"/>
          </p:nvPr>
        </p:nvSpPr>
        <p:spPr>
          <a:ln/>
        </p:spPr>
        <p:txBody>
          <a:bodyPr/>
          <a:lstStyle>
            <a:lvl1pPr>
              <a:defRPr/>
            </a:lvl1pPr>
          </a:lstStyle>
          <a:p>
            <a:pPr>
              <a:defRPr/>
            </a:pPr>
            <a:r>
              <a:rPr lang="en-US" smtClean="0"/>
              <a:t>P. Hurh | NBI 2014 Workshop</a:t>
            </a:r>
            <a:endParaRPr lang="en-US" b="1"/>
          </a:p>
        </p:txBody>
      </p:sp>
      <p:sp>
        <p:nvSpPr>
          <p:cNvPr id="5" name="Slide Number Placeholder 5"/>
          <p:cNvSpPr>
            <a:spLocks noGrp="1"/>
          </p:cNvSpPr>
          <p:nvPr>
            <p:ph type="sldNum" sz="quarter" idx="16"/>
          </p:nvPr>
        </p:nvSpPr>
        <p:spPr>
          <a:ln/>
        </p:spPr>
        <p:txBody>
          <a:bodyPr/>
          <a:lstStyle>
            <a:lvl1pPr>
              <a:defRPr/>
            </a:lvl1pPr>
          </a:lstStyle>
          <a:p>
            <a:fld id="{6408342B-3EEB-4356-B9ED-45883B1E3697}" type="slidenum">
              <a:rPr lang="en-US" altLang="en-US"/>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242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r>
              <a:rPr lang="en-US" altLang="en-US" smtClean="0"/>
              <a:t>9/24/14</a:t>
            </a:r>
            <a:endParaRPr lang="en-US" altLang="en-US"/>
          </a:p>
        </p:txBody>
      </p:sp>
      <p:sp>
        <p:nvSpPr>
          <p:cNvPr id="5" name="Footer Placeholder 4"/>
          <p:cNvSpPr>
            <a:spLocks noGrp="1"/>
          </p:cNvSpPr>
          <p:nvPr>
            <p:ph type="ftr" sz="quarter" idx="15"/>
          </p:nvPr>
        </p:nvSpPr>
        <p:spPr>
          <a:ln/>
        </p:spPr>
        <p:txBody>
          <a:bodyPr/>
          <a:lstStyle>
            <a:lvl1pPr>
              <a:defRPr/>
            </a:lvl1pPr>
          </a:lstStyle>
          <a:p>
            <a:pPr>
              <a:defRPr/>
            </a:pPr>
            <a:r>
              <a:rPr lang="en-US" smtClean="0"/>
              <a:t>P. Hurh | NBI 2014 Workshop</a:t>
            </a:r>
            <a:endParaRPr lang="en-US" b="1"/>
          </a:p>
        </p:txBody>
      </p:sp>
      <p:sp>
        <p:nvSpPr>
          <p:cNvPr id="6" name="Slide Number Placeholder 5"/>
          <p:cNvSpPr>
            <a:spLocks noGrp="1"/>
          </p:cNvSpPr>
          <p:nvPr>
            <p:ph type="sldNum" sz="quarter" idx="16"/>
          </p:nvPr>
        </p:nvSpPr>
        <p:spPr>
          <a:ln/>
        </p:spPr>
        <p:txBody>
          <a:bodyPr/>
          <a:lstStyle>
            <a:lvl1pPr>
              <a:defRPr/>
            </a:lvl1pPr>
          </a:lstStyle>
          <a:p>
            <a:fld id="{9AB6BCEC-84A3-42D1-A9FA-9CB73E2BEE7E}" type="slidenum">
              <a:rPr lang="en-US" altLang="en-US"/>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3865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r>
              <a:rPr lang="en-US" altLang="en-US" smtClean="0"/>
              <a:t>9/24/14</a:t>
            </a:r>
            <a:endParaRPr lang="en-US" altLang="en-US"/>
          </a:p>
        </p:txBody>
      </p:sp>
      <p:sp>
        <p:nvSpPr>
          <p:cNvPr id="5" name="Footer Placeholder 4"/>
          <p:cNvSpPr>
            <a:spLocks noGrp="1"/>
          </p:cNvSpPr>
          <p:nvPr>
            <p:ph type="ftr" sz="quarter" idx="11"/>
          </p:nvPr>
        </p:nvSpPr>
        <p:spPr>
          <a:ln/>
        </p:spPr>
        <p:txBody>
          <a:bodyPr/>
          <a:lstStyle>
            <a:lvl1pPr>
              <a:defRPr/>
            </a:lvl1pPr>
          </a:lstStyle>
          <a:p>
            <a:pPr>
              <a:defRPr/>
            </a:pPr>
            <a:r>
              <a:rPr lang="en-US" smtClean="0"/>
              <a:t>P. Hurh | NBI 2014 Workshop</a:t>
            </a:r>
            <a:endParaRPr lang="en-US" b="1"/>
          </a:p>
        </p:txBody>
      </p:sp>
      <p:sp>
        <p:nvSpPr>
          <p:cNvPr id="8" name="Slide Number Placeholder 5"/>
          <p:cNvSpPr>
            <a:spLocks noGrp="1"/>
          </p:cNvSpPr>
          <p:nvPr>
            <p:ph type="sldNum" sz="quarter" idx="12"/>
          </p:nvPr>
        </p:nvSpPr>
        <p:spPr>
          <a:ln/>
        </p:spPr>
        <p:txBody>
          <a:bodyPr/>
          <a:lstStyle>
            <a:lvl1pPr>
              <a:defRPr/>
            </a:lvl1pPr>
          </a:lstStyle>
          <a:p>
            <a:fld id="{59771366-A185-42D2-9506-4FA3B8FFBAF8}" type="slidenum">
              <a:rPr lang="en-US" altLang="en-US"/>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92608129"/>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r>
              <a:rPr lang="en-US" altLang="en-US" smtClean="0"/>
              <a:t>9/24/14</a:t>
            </a:r>
            <a:endParaRPr lang="en-US" altLang="en-US"/>
          </a:p>
        </p:txBody>
      </p:sp>
      <p:sp>
        <p:nvSpPr>
          <p:cNvPr id="11" name="Footer Placeholder 4"/>
          <p:cNvSpPr>
            <a:spLocks noGrp="1"/>
          </p:cNvSpPr>
          <p:nvPr>
            <p:ph type="ftr" sz="quarter" idx="21"/>
          </p:nvPr>
        </p:nvSpPr>
        <p:spPr>
          <a:ln/>
        </p:spPr>
        <p:txBody>
          <a:bodyPr/>
          <a:lstStyle>
            <a:lvl1pPr>
              <a:defRPr/>
            </a:lvl1pPr>
          </a:lstStyle>
          <a:p>
            <a:pPr>
              <a:defRPr/>
            </a:pPr>
            <a:r>
              <a:rPr lang="en-US" smtClean="0"/>
              <a:t>P. Hurh | NBI 2014 Workshop</a:t>
            </a:r>
            <a:endParaRPr lang="en-US" b="1"/>
          </a:p>
        </p:txBody>
      </p:sp>
      <p:sp>
        <p:nvSpPr>
          <p:cNvPr id="12" name="Slide Number Placeholder 5"/>
          <p:cNvSpPr>
            <a:spLocks noGrp="1"/>
          </p:cNvSpPr>
          <p:nvPr>
            <p:ph type="sldNum" sz="quarter" idx="22"/>
          </p:nvPr>
        </p:nvSpPr>
        <p:spPr>
          <a:ln/>
        </p:spPr>
        <p:txBody>
          <a:bodyPr/>
          <a:lstStyle>
            <a:lvl1pPr>
              <a:defRPr/>
            </a:lvl1pPr>
          </a:lstStyle>
          <a:p>
            <a:fld id="{040E120B-615F-461D-8A8C-89AC6BEB8A80}" type="slidenum">
              <a:rPr lang="en-US" altLang="en-US"/>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52914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2.xml"/><Relationship Id="rId6"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itchFamily="124" charset="0"/>
              </a:defRPr>
            </a:lvl1pPr>
          </a:lstStyle>
          <a:p>
            <a:r>
              <a:rPr lang="en-US" altLang="en-US" smtClean="0"/>
              <a:t>9/24/14</a:t>
            </a:r>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smtClean="0"/>
              <a:t>P. Hurh | NBI 2014 Workshop</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itchFamily="124" charset="0"/>
              </a:defRPr>
            </a:lvl1pPr>
          </a:lstStyle>
          <a:p>
            <a:fld id="{01D06E4C-6333-4DFD-BF5D-A50EA7E5D376}" type="slidenum">
              <a:rPr lang="en-US" altLang="en-US"/>
              <a:pPr/>
              <a:t>‹#›</a:t>
            </a:fld>
            <a:endParaRPr lang="en-US" altLang="en-US"/>
          </a:p>
        </p:txBody>
      </p:sp>
      <p:pic>
        <p:nvPicPr>
          <p:cNvPr id="1029" name="Picture 2" descr="HeaderFooter_0060314.png"/>
          <p:cNvPicPr>
            <a:picLocks noChangeAspect="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0"/>
            <a:ext cx="914400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itchFamily="124" charset="0"/>
              </a:defRPr>
            </a:lvl1pPr>
          </a:lstStyle>
          <a:p>
            <a:r>
              <a:rPr lang="en-US" altLang="en-US" smtClean="0"/>
              <a:t>9/24/14</a:t>
            </a:r>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smtClean="0"/>
              <a:t>P. Hurh | NBI 2014 Workshop</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itchFamily="124" charset="0"/>
              </a:defRPr>
            </a:lvl1pPr>
          </a:lstStyle>
          <a:p>
            <a:fld id="{90515DF6-1CA5-421A-9AE8-13AD4A57D03A}" type="slidenum">
              <a:rPr lang="en-US" altLang="en-US"/>
              <a:pPr/>
              <a:t>‹#›</a:t>
            </a:fld>
            <a:endParaRPr lang="en-US" altLang="en-US"/>
          </a:p>
        </p:txBody>
      </p:sp>
      <p:pic>
        <p:nvPicPr>
          <p:cNvPr id="7173" name="Picture 1" descr="Footer_060314.png"/>
          <p:cNvPicPr>
            <a:picLocks noChangeAspect="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0"/>
            <a:ext cx="914400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MS PGothic" pitchFamily="34" charset="-128"/>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7F7F7F"/>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7F7F7F"/>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itchFamily="34" charset="0"/>
        <a:buChar char="•"/>
        <a:defRPr sz="1400" kern="1200">
          <a:solidFill>
            <a:srgbClr val="7F7F7F"/>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video" Target="file://localhost/Users/kander/Desktop/Stripline_Vibration/layer%201%2035Hz.avi" TargetMode="Externa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2.pd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video" Target="file://localhost/Users/kander/Desktop/Stripline_Vibration/Vibration_Data/layer%20one%20mode%20set/1L-420.3.avi" TargetMode="External"/><Relationship Id="rId2" Type="http://schemas.openxmlformats.org/officeDocument/2006/relationships/slideLayout" Target="../slideLayouts/slideLayout2.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323850" y="2743200"/>
            <a:ext cx="4400550" cy="1861949"/>
          </a:xfrm>
        </p:spPr>
        <p:style>
          <a:lnRef idx="0">
            <a:schemeClr val="accent2"/>
          </a:lnRef>
          <a:fillRef idx="3">
            <a:schemeClr val="accent2"/>
          </a:fillRef>
          <a:effectRef idx="3">
            <a:schemeClr val="accent2"/>
          </a:effectRef>
          <a:fontRef idx="minor">
            <a:schemeClr val="lt1"/>
          </a:fontRef>
        </p:style>
        <p:txBody>
          <a:bodyPr/>
          <a:lstStyle/>
          <a:p>
            <a:pPr algn="ctr"/>
            <a:r>
              <a:rPr lang="en-US" i="1" dirty="0" smtClean="0">
                <a:solidFill>
                  <a:srgbClr val="000000"/>
                </a:solidFill>
              </a:rPr>
              <a:t>NuMI/NOvA Horn 1</a:t>
            </a:r>
            <a:br>
              <a:rPr lang="en-US" i="1" dirty="0" smtClean="0">
                <a:solidFill>
                  <a:srgbClr val="000000"/>
                </a:solidFill>
              </a:rPr>
            </a:br>
            <a:r>
              <a:rPr lang="en-US" i="1" dirty="0" smtClean="0">
                <a:solidFill>
                  <a:srgbClr val="000000"/>
                </a:solidFill>
              </a:rPr>
              <a:t>Stripline Vibration Measurements</a:t>
            </a:r>
            <a:endParaRPr lang="en-US" i="1" dirty="0">
              <a:solidFill>
                <a:srgbClr val="000000"/>
              </a:solidFill>
            </a:endParaRPr>
          </a:p>
        </p:txBody>
      </p:sp>
      <p:sp>
        <p:nvSpPr>
          <p:cNvPr id="8" name="Text Placeholder 7"/>
          <p:cNvSpPr>
            <a:spLocks noGrp="1"/>
          </p:cNvSpPr>
          <p:nvPr>
            <p:ph type="body" sz="quarter" idx="10"/>
          </p:nvPr>
        </p:nvSpPr>
        <p:spPr>
          <a:xfrm>
            <a:off x="806450" y="4841093"/>
            <a:ext cx="3917950" cy="1489952"/>
          </a:xfrm>
        </p:spPr>
        <p:txBody>
          <a:bodyPr/>
          <a:lstStyle/>
          <a:p>
            <a:r>
              <a:rPr lang="en-US" altLang="en-US" i="1" dirty="0" smtClean="0">
                <a:solidFill>
                  <a:srgbClr val="0000FF"/>
                </a:solidFill>
                <a:latin typeface="Helvetica" pitchFamily="124" charset="0"/>
              </a:rPr>
              <a:t>Kris Anderson</a:t>
            </a:r>
          </a:p>
          <a:p>
            <a:r>
              <a:rPr lang="en-US" altLang="en-US" i="1" dirty="0" smtClean="0">
                <a:solidFill>
                  <a:srgbClr val="0000FF"/>
                </a:solidFill>
                <a:latin typeface="Helvetica" pitchFamily="124" charset="0"/>
              </a:rPr>
              <a:t>Fermi National Accelerator Lab</a:t>
            </a:r>
          </a:p>
          <a:p>
            <a:r>
              <a:rPr lang="en-US" altLang="en-US" i="1" dirty="0" smtClean="0">
                <a:solidFill>
                  <a:srgbClr val="0000FF"/>
                </a:solidFill>
                <a:latin typeface="Helvetica" pitchFamily="124" charset="0"/>
              </a:rPr>
              <a:t>25-September-2014</a:t>
            </a:r>
          </a:p>
          <a:p>
            <a:r>
              <a:rPr lang="en-US" i="1" dirty="0" smtClean="0">
                <a:solidFill>
                  <a:srgbClr val="0000FF"/>
                </a:solidFill>
                <a:latin typeface="Helvetica" pitchFamily="124" charset="0"/>
              </a:rPr>
              <a:t>NBI Workshop 2014</a:t>
            </a:r>
            <a:endParaRPr lang="en-US" i="1" dirty="0">
              <a:solidFill>
                <a:srgbClr val="0000FF"/>
              </a:solidFill>
            </a:endParaRPr>
          </a:p>
        </p:txBody>
      </p:sp>
      <p:pic>
        <p:nvPicPr>
          <p:cNvPr id="5" name="Picture 4" descr="IMG_1584.JPG"/>
          <p:cNvPicPr>
            <a:picLocks noChangeAspect="1"/>
          </p:cNvPicPr>
          <p:nvPr/>
        </p:nvPicPr>
        <p:blipFill>
          <a:blip r:embed="rId2"/>
          <a:stretch>
            <a:fillRect/>
          </a:stretch>
        </p:blipFill>
        <p:spPr>
          <a:xfrm>
            <a:off x="4724400" y="2743200"/>
            <a:ext cx="4419600" cy="33147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19092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Sorting Out Dynamic Effects</a:t>
            </a:r>
            <a:endParaRPr lang="en-US" dirty="0"/>
          </a:p>
        </p:txBody>
      </p:sp>
      <p:sp>
        <p:nvSpPr>
          <p:cNvPr id="4" name="Date Placeholder 3"/>
          <p:cNvSpPr>
            <a:spLocks noGrp="1"/>
          </p:cNvSpPr>
          <p:nvPr>
            <p:ph type="dt" sz="half" idx="10"/>
          </p:nvPr>
        </p:nvSpPr>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10</a:t>
            </a:fld>
            <a:endParaRPr lang="en-US" altLang="en-US" dirty="0"/>
          </a:p>
        </p:txBody>
      </p:sp>
      <p:sp>
        <p:nvSpPr>
          <p:cNvPr id="12" name="Content Placeholder 2"/>
          <p:cNvSpPr>
            <a:spLocks noGrp="1"/>
          </p:cNvSpPr>
          <p:nvPr>
            <p:ph idx="1"/>
          </p:nvPr>
        </p:nvSpPr>
        <p:spPr>
          <a:xfrm>
            <a:off x="381000" y="745403"/>
            <a:ext cx="8534399" cy="1146897"/>
          </a:xfrm>
        </p:spPr>
        <p:txBody>
          <a:bodyPr>
            <a:noAutofit/>
          </a:bodyPr>
          <a:lstStyle/>
          <a:p>
            <a:pPr>
              <a:buNone/>
            </a:pPr>
            <a:r>
              <a:rPr lang="en-US" sz="1600" dirty="0" smtClean="0">
                <a:latin typeface="Times New Roman"/>
                <a:cs typeface="Times New Roman"/>
              </a:rPr>
              <a:t> </a:t>
            </a:r>
            <a:r>
              <a:rPr lang="en-US" dirty="0" smtClean="0">
                <a:latin typeface="Times New Roman"/>
                <a:cs typeface="Times New Roman"/>
              </a:rPr>
              <a:t>    </a:t>
            </a:r>
            <a:r>
              <a:rPr lang="en-US" sz="2000" dirty="0" smtClean="0">
                <a:latin typeface="Times New Roman"/>
                <a:cs typeface="Times New Roman"/>
              </a:rPr>
              <a:t>In </a:t>
            </a:r>
            <a:r>
              <a:rPr lang="en-US" sz="2000" dirty="0">
                <a:latin typeface="Times New Roman"/>
                <a:cs typeface="Times New Roman"/>
              </a:rPr>
              <a:t>November of 2013 S&amp;V Solutions (David Larson) and</a:t>
            </a:r>
            <a:r>
              <a:rPr lang="en-US" sz="2000" dirty="0" smtClean="0">
                <a:latin typeface="Times New Roman"/>
                <a:cs typeface="Times New Roman"/>
              </a:rPr>
              <a:t> I </a:t>
            </a:r>
            <a:r>
              <a:rPr lang="en-US" sz="2000" dirty="0">
                <a:latin typeface="Times New Roman"/>
                <a:cs typeface="Times New Roman"/>
              </a:rPr>
              <a:t>met and discussed the possible goals of a vibration analysis project</a:t>
            </a:r>
            <a:r>
              <a:rPr lang="en-US" sz="2000" dirty="0" smtClean="0">
                <a:latin typeface="Times New Roman"/>
                <a:cs typeface="Times New Roman"/>
              </a:rPr>
              <a:t> to characterize the dynamic response of the NuMI/NOvA 700kW horn 1 (PH1-05) stripline </a:t>
            </a:r>
          </a:p>
          <a:p>
            <a:pPr>
              <a:buNone/>
            </a:pPr>
            <a:endParaRPr lang="en-US" sz="1600" dirty="0" smtClean="0">
              <a:latin typeface="Garamond" pitchFamily="18" charset="0"/>
            </a:endParaRPr>
          </a:p>
          <a:p>
            <a:pPr>
              <a:buNone/>
            </a:pPr>
            <a:endParaRPr lang="en-US" sz="1600" dirty="0" smtClean="0">
              <a:latin typeface="Garamond" pitchFamily="18" charset="0"/>
            </a:endParaRPr>
          </a:p>
          <a:p>
            <a:pPr>
              <a:buNone/>
            </a:pPr>
            <a:endParaRPr lang="en-US" sz="1600" dirty="0" smtClean="0">
              <a:latin typeface="Garamond" pitchFamily="18" charset="0"/>
            </a:endParaRPr>
          </a:p>
          <a:p>
            <a:pPr>
              <a:buNone/>
            </a:pPr>
            <a:r>
              <a:rPr lang="en-US" sz="1600" dirty="0" smtClean="0">
                <a:latin typeface="Garamond" pitchFamily="18" charset="0"/>
              </a:rPr>
              <a:t> </a:t>
            </a:r>
          </a:p>
          <a:p>
            <a:pPr>
              <a:buNone/>
            </a:pPr>
            <a:endParaRPr lang="en-US" sz="1600" dirty="0" smtClean="0">
              <a:latin typeface="Garamond" pitchFamily="18" charset="0"/>
            </a:endParaRPr>
          </a:p>
          <a:p>
            <a:pPr>
              <a:buNone/>
            </a:pPr>
            <a:endParaRPr lang="en-US" sz="1600" dirty="0" smtClean="0">
              <a:latin typeface="Garamond" pitchFamily="18" charset="0"/>
            </a:endParaRPr>
          </a:p>
          <a:p>
            <a:pPr>
              <a:buNone/>
            </a:pPr>
            <a:endParaRPr lang="en-US" sz="1600" dirty="0" smtClean="0">
              <a:latin typeface="Garamond" pitchFamily="18" charset="0"/>
            </a:endParaRPr>
          </a:p>
          <a:p>
            <a:pPr>
              <a:buNone/>
            </a:pPr>
            <a:endParaRPr lang="en-US" sz="1600" dirty="0" smtClean="0">
              <a:latin typeface="Garamond" pitchFamily="18" charset="0"/>
            </a:endParaRPr>
          </a:p>
          <a:p>
            <a:pPr>
              <a:buNone/>
            </a:pPr>
            <a:endParaRPr lang="en-US" sz="1600" dirty="0" smtClean="0">
              <a:latin typeface="Garamond" pitchFamily="18" charset="0"/>
            </a:endParaRPr>
          </a:p>
          <a:p>
            <a:pPr>
              <a:buNone/>
            </a:pPr>
            <a:endParaRPr lang="en-US" sz="1600" dirty="0" smtClean="0">
              <a:latin typeface="Garamond" pitchFamily="18" charset="0"/>
            </a:endParaRPr>
          </a:p>
          <a:p>
            <a:pPr>
              <a:buNone/>
            </a:pPr>
            <a:endParaRPr lang="en-US" sz="1600" dirty="0" smtClean="0">
              <a:latin typeface="Garamond" pitchFamily="18" charset="0"/>
            </a:endParaRPr>
          </a:p>
          <a:p>
            <a:pPr>
              <a:buNone/>
            </a:pPr>
            <a:endParaRPr lang="en-US" sz="1600" dirty="0" smtClean="0">
              <a:latin typeface="Garamond" pitchFamily="18" charset="0"/>
            </a:endParaRPr>
          </a:p>
          <a:p>
            <a:pPr>
              <a:buNone/>
            </a:pPr>
            <a:endParaRPr lang="en-US" sz="1600" dirty="0" smtClean="0">
              <a:latin typeface="Garamond" pitchFamily="18" charset="0"/>
            </a:endParaRPr>
          </a:p>
          <a:p>
            <a:endParaRPr lang="en-US" dirty="0"/>
          </a:p>
        </p:txBody>
      </p:sp>
      <p:sp>
        <p:nvSpPr>
          <p:cNvPr id="14" name="TextBox 13"/>
          <p:cNvSpPr txBox="1"/>
          <p:nvPr/>
        </p:nvSpPr>
        <p:spPr>
          <a:xfrm>
            <a:off x="228600" y="2040672"/>
            <a:ext cx="3733800" cy="40934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None/>
            </a:pPr>
            <a:r>
              <a:rPr lang="en-US" sz="2000" b="1" u="sng" dirty="0" smtClean="0">
                <a:latin typeface="Garamond" pitchFamily="18" charset="0"/>
              </a:rPr>
              <a:t>Measurement Objectives</a:t>
            </a:r>
          </a:p>
          <a:p>
            <a:pPr marL="342900" indent="-342900">
              <a:buAutoNum type="arabicPeriod"/>
            </a:pPr>
            <a:r>
              <a:rPr lang="en-US" sz="2000" b="1" dirty="0" smtClean="0">
                <a:latin typeface="Garamond" pitchFamily="18" charset="0"/>
              </a:rPr>
              <a:t>Perform a full modal analysis and extract a set of modal parameters for the strip line assembly.</a:t>
            </a:r>
          </a:p>
          <a:p>
            <a:pPr marL="342900" indent="-342900">
              <a:buAutoNum type="arabicPeriod"/>
            </a:pPr>
            <a:r>
              <a:rPr lang="en-US" sz="2000" b="1" dirty="0" smtClean="0">
                <a:latin typeface="Garamond" pitchFamily="18" charset="0"/>
              </a:rPr>
              <a:t>Measure operating vibration data on the stripline conductors under typical running conditions</a:t>
            </a:r>
          </a:p>
          <a:p>
            <a:pPr marL="342900" indent="-342900">
              <a:buAutoNum type="arabicPeriod"/>
            </a:pPr>
            <a:r>
              <a:rPr lang="en-US" sz="2000" b="1" dirty="0" smtClean="0">
                <a:latin typeface="Garamond" pitchFamily="18" charset="0"/>
              </a:rPr>
              <a:t>Perform an analysis of operating vibration in terms of </a:t>
            </a:r>
            <a:r>
              <a:rPr lang="en-US" sz="2000" b="1" u="sng" dirty="0" smtClean="0">
                <a:latin typeface="Garamond" pitchFamily="18" charset="0"/>
              </a:rPr>
              <a:t>modal participations and decay rates</a:t>
            </a:r>
          </a:p>
        </p:txBody>
      </p:sp>
      <p:pic>
        <p:nvPicPr>
          <p:cNvPr id="15" name="Picture 14" descr="IMG_1584.JPG"/>
          <p:cNvPicPr>
            <a:picLocks noChangeAspect="1"/>
          </p:cNvPicPr>
          <p:nvPr/>
        </p:nvPicPr>
        <p:blipFill>
          <a:blip r:embed="rId2"/>
          <a:stretch>
            <a:fillRect/>
          </a:stretch>
        </p:blipFill>
        <p:spPr>
          <a:xfrm>
            <a:off x="3962400" y="2247900"/>
            <a:ext cx="5181600" cy="38862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2291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0"/>
            <a:ext cx="6667500" cy="685800"/>
          </a:xfrm>
        </p:spPr>
        <p:txBody>
          <a:bodyPr>
            <a:normAutofit/>
          </a:bodyPr>
          <a:lstStyle/>
          <a:p>
            <a:r>
              <a:rPr lang="en-US" sz="2400" b="1" dirty="0" smtClean="0">
                <a:latin typeface="Garamond" pitchFamily="18" charset="0"/>
              </a:rPr>
              <a:t>Modal Damping: Time Domain Natural Response</a:t>
            </a:r>
            <a:endParaRPr lang="en-US" sz="2400" b="1" dirty="0"/>
          </a:p>
        </p:txBody>
      </p:sp>
      <p:pic>
        <p:nvPicPr>
          <p:cNvPr id="28674" name="Picture 2"/>
          <p:cNvPicPr>
            <a:picLocks noGrp="1" noChangeAspect="1" noChangeArrowheads="1"/>
          </p:cNvPicPr>
          <p:nvPr>
            <p:ph idx="1"/>
          </p:nvPr>
        </p:nvPicPr>
        <p:blipFill>
          <a:blip r:embed="rId2" cstate="print"/>
          <a:srcRect/>
          <a:stretch>
            <a:fillRect/>
          </a:stretch>
        </p:blipFill>
        <p:spPr bwMode="auto">
          <a:xfrm>
            <a:off x="457200" y="685800"/>
            <a:ext cx="4457700" cy="2980751"/>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457200" y="3657600"/>
            <a:ext cx="4495800" cy="3019975"/>
          </a:xfrm>
          <a:prstGeom prst="rect">
            <a:avLst/>
          </a:prstGeom>
          <a:noFill/>
          <a:ln w="9525">
            <a:noFill/>
            <a:miter lim="800000"/>
            <a:headEnd/>
            <a:tailEnd/>
          </a:ln>
        </p:spPr>
      </p:pic>
      <p:sp>
        <p:nvSpPr>
          <p:cNvPr id="6" name="TextBox 5"/>
          <p:cNvSpPr txBox="1"/>
          <p:nvPr/>
        </p:nvSpPr>
        <p:spPr>
          <a:xfrm>
            <a:off x="4953000" y="1409700"/>
            <a:ext cx="3657600" cy="1323439"/>
          </a:xfrm>
          <a:prstGeom prst="rect">
            <a:avLst/>
          </a:prstGeom>
          <a:noFill/>
        </p:spPr>
        <p:txBody>
          <a:bodyPr wrap="square" rtlCol="0">
            <a:spAutoFit/>
          </a:bodyPr>
          <a:lstStyle/>
          <a:p>
            <a:r>
              <a:rPr lang="en-US" sz="2000" b="1" u="sng" dirty="0" smtClean="0">
                <a:latin typeface="Garamond" pitchFamily="18" charset="0"/>
              </a:rPr>
              <a:t>Lightly damped </a:t>
            </a:r>
            <a:r>
              <a:rPr lang="en-US" sz="2000" dirty="0" smtClean="0">
                <a:latin typeface="Garamond" pitchFamily="18" charset="0"/>
              </a:rPr>
              <a:t>(about 10%). Modal pattern repeats about 10 cycles before decaying to essentially zero motion.</a:t>
            </a:r>
            <a:endParaRPr lang="en-US" sz="2000" dirty="0">
              <a:latin typeface="Garamond" pitchFamily="18" charset="0"/>
            </a:endParaRPr>
          </a:p>
        </p:txBody>
      </p:sp>
      <p:sp>
        <p:nvSpPr>
          <p:cNvPr id="7" name="TextBox 6"/>
          <p:cNvSpPr txBox="1"/>
          <p:nvPr/>
        </p:nvSpPr>
        <p:spPr>
          <a:xfrm>
            <a:off x="5029200" y="4406900"/>
            <a:ext cx="3200400" cy="1323439"/>
          </a:xfrm>
          <a:prstGeom prst="rect">
            <a:avLst/>
          </a:prstGeom>
          <a:noFill/>
        </p:spPr>
        <p:txBody>
          <a:bodyPr wrap="square" rtlCol="0">
            <a:spAutoFit/>
          </a:bodyPr>
          <a:lstStyle/>
          <a:p>
            <a:r>
              <a:rPr lang="en-US" sz="2000" b="1" u="sng" dirty="0" smtClean="0">
                <a:latin typeface="Garamond" pitchFamily="18" charset="0"/>
              </a:rPr>
              <a:t>Heavily damped </a:t>
            </a:r>
            <a:r>
              <a:rPr lang="en-US" sz="2000" dirty="0" smtClean="0">
                <a:latin typeface="Garamond" pitchFamily="18" charset="0"/>
              </a:rPr>
              <a:t>(about 30%). Modal pattern repeats about 2.5 cycles before decaying to zero motion.</a:t>
            </a:r>
            <a:endParaRPr lang="en-US" sz="2000" dirty="0">
              <a:latin typeface="Garamond" pitchFamily="18" charset="0"/>
            </a:endParaRPr>
          </a:p>
        </p:txBody>
      </p:sp>
      <p:sp>
        <p:nvSpPr>
          <p:cNvPr id="8"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9"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10"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11</a:t>
            </a:fld>
            <a:endParaRPr lang="en-US"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934200" cy="571500"/>
          </a:xfrm>
        </p:spPr>
        <p:txBody>
          <a:bodyPr>
            <a:normAutofit/>
          </a:bodyPr>
          <a:lstStyle/>
          <a:p>
            <a:pPr algn="ctr"/>
            <a:r>
              <a:rPr lang="en-US" sz="2800" b="1" dirty="0" smtClean="0">
                <a:latin typeface="Calibri"/>
                <a:cs typeface="Calibri"/>
              </a:rPr>
              <a:t>Modal Damping: Frequency </a:t>
            </a:r>
            <a:r>
              <a:rPr lang="en-US" sz="2800" dirty="0" smtClean="0">
                <a:latin typeface="Calibri"/>
                <a:cs typeface="Calibri"/>
              </a:rPr>
              <a:t>Do</a:t>
            </a:r>
            <a:r>
              <a:rPr lang="en-US" sz="2800" b="1" dirty="0" smtClean="0">
                <a:latin typeface="Calibri"/>
                <a:cs typeface="Calibri"/>
              </a:rPr>
              <a:t>main</a:t>
            </a:r>
            <a:endParaRPr lang="en-US" sz="2800" b="1" dirty="0">
              <a:latin typeface="Calibri"/>
              <a:cs typeface="Calibri"/>
            </a:endParaRPr>
          </a:p>
        </p:txBody>
      </p:sp>
      <p:pic>
        <p:nvPicPr>
          <p:cNvPr id="29699" name="Picture 3"/>
          <p:cNvPicPr>
            <a:picLocks noChangeAspect="1" noChangeArrowheads="1"/>
          </p:cNvPicPr>
          <p:nvPr/>
        </p:nvPicPr>
        <p:blipFill>
          <a:blip r:embed="rId2" cstate="print"/>
          <a:srcRect/>
          <a:stretch>
            <a:fillRect/>
          </a:stretch>
        </p:blipFill>
        <p:spPr bwMode="auto">
          <a:xfrm>
            <a:off x="726132" y="914400"/>
            <a:ext cx="8303568" cy="5219700"/>
          </a:xfrm>
          <a:prstGeom prst="rect">
            <a:avLst/>
          </a:prstGeom>
          <a:noFill/>
          <a:ln w="9525">
            <a:noFill/>
            <a:miter lim="800000"/>
            <a:headEnd/>
            <a:tailEnd/>
          </a:ln>
        </p:spPr>
      </p:pic>
      <p:sp>
        <p:nvSpPr>
          <p:cNvPr id="10" name="Rectangular Callout 9"/>
          <p:cNvSpPr/>
          <p:nvPr/>
        </p:nvSpPr>
        <p:spPr>
          <a:xfrm>
            <a:off x="6515100" y="3378200"/>
            <a:ext cx="2514600" cy="914400"/>
          </a:xfrm>
          <a:prstGeom prst="wedgeRectCallout">
            <a:avLst>
              <a:gd name="adj1" fmla="val -71412"/>
              <a:gd name="adj2" fmla="val -45816"/>
            </a:avLst>
          </a:prstGeom>
        </p:spPr>
        <p:style>
          <a:lnRef idx="1">
            <a:schemeClr val="accent2"/>
          </a:lnRef>
          <a:fillRef idx="3">
            <a:schemeClr val="accent2"/>
          </a:fillRef>
          <a:effectRef idx="2">
            <a:schemeClr val="accent2"/>
          </a:effectRef>
          <a:fontRef idx="minor">
            <a:schemeClr val="lt1"/>
          </a:fontRef>
        </p:style>
        <p:txBody>
          <a:bodyPr rtlCol="0" anchor="ctr"/>
          <a:lstStyle/>
          <a:p>
            <a:r>
              <a:rPr lang="en-US" sz="1400" b="1" u="sng" dirty="0" smtClean="0">
                <a:solidFill>
                  <a:srgbClr val="003971"/>
                </a:solidFill>
                <a:latin typeface="Garamond" pitchFamily="18" charset="0"/>
              </a:rPr>
              <a:t>Heavily damped </a:t>
            </a:r>
            <a:r>
              <a:rPr lang="en-US" sz="1400" dirty="0" smtClean="0">
                <a:solidFill>
                  <a:srgbClr val="003971"/>
                </a:solidFill>
                <a:latin typeface="Garamond" pitchFamily="18" charset="0"/>
              </a:rPr>
              <a:t>(about 30%). Modal pattern repeats about 2.5 cycles before decaying to zero motion.</a:t>
            </a:r>
            <a:endParaRPr lang="en-US" sz="1400" dirty="0">
              <a:solidFill>
                <a:srgbClr val="003971"/>
              </a:solidFill>
              <a:latin typeface="Garamond" pitchFamily="18" charset="0"/>
            </a:endParaRPr>
          </a:p>
        </p:txBody>
      </p:sp>
      <p:sp>
        <p:nvSpPr>
          <p:cNvPr id="11" name="Rectangular Callout 10"/>
          <p:cNvSpPr/>
          <p:nvPr/>
        </p:nvSpPr>
        <p:spPr>
          <a:xfrm>
            <a:off x="6134100" y="1981200"/>
            <a:ext cx="2895600" cy="838200"/>
          </a:xfrm>
          <a:prstGeom prst="wedgeRectCallout">
            <a:avLst>
              <a:gd name="adj1" fmla="val -62093"/>
              <a:gd name="adj2" fmla="val -53439"/>
            </a:avLst>
          </a:prstGeom>
          <a:ln>
            <a:solidFill>
              <a:schemeClr val="accent2">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r>
              <a:rPr lang="en-US" sz="1400" b="1" u="sng" dirty="0" smtClean="0">
                <a:solidFill>
                  <a:srgbClr val="003971"/>
                </a:solidFill>
                <a:latin typeface="Garamond" pitchFamily="18" charset="0"/>
              </a:rPr>
              <a:t>Lightly damped </a:t>
            </a:r>
            <a:r>
              <a:rPr lang="en-US" sz="1400" dirty="0" smtClean="0">
                <a:solidFill>
                  <a:srgbClr val="003971"/>
                </a:solidFill>
                <a:latin typeface="Garamond" pitchFamily="18" charset="0"/>
              </a:rPr>
              <a:t>(about 10%). Modal pattern repeats about 10 cycles before decaying to essentially zero motion.</a:t>
            </a:r>
            <a:endParaRPr lang="en-US" sz="1400" dirty="0">
              <a:solidFill>
                <a:srgbClr val="003971"/>
              </a:solidFill>
              <a:latin typeface="Garamond" pitchFamily="18" charset="0"/>
            </a:endParaRPr>
          </a:p>
        </p:txBody>
      </p:sp>
      <p:sp>
        <p:nvSpPr>
          <p:cNvPr id="7" name="TextBox 6"/>
          <p:cNvSpPr txBox="1"/>
          <p:nvPr/>
        </p:nvSpPr>
        <p:spPr>
          <a:xfrm>
            <a:off x="3276600" y="6324600"/>
            <a:ext cx="2696922" cy="369332"/>
          </a:xfrm>
          <a:prstGeom prst="rect">
            <a:avLst/>
          </a:prstGeom>
          <a:noFill/>
        </p:spPr>
        <p:txBody>
          <a:bodyPr wrap="none" rtlCol="0">
            <a:spAutoFit/>
          </a:bodyPr>
          <a:lstStyle/>
          <a:p>
            <a:r>
              <a:rPr lang="en-US" dirty="0" smtClean="0"/>
              <a:t> Relative Frequency (</a:t>
            </a:r>
            <a:r>
              <a:rPr lang="en-US" dirty="0" err="1" smtClean="0"/>
              <a:t>ω/ω</a:t>
            </a:r>
            <a:r>
              <a:rPr lang="en-US" baseline="-25000" dirty="0" err="1" smtClean="0"/>
              <a:t>n</a:t>
            </a:r>
            <a:r>
              <a:rPr lang="en-US" dirty="0" smtClean="0"/>
              <a:t>)</a:t>
            </a:r>
            <a:endParaRPr lang="en-US" baseline="-25000" dirty="0"/>
          </a:p>
        </p:txBody>
      </p:sp>
      <p:sp>
        <p:nvSpPr>
          <p:cNvPr id="8" name="TextBox 7"/>
          <p:cNvSpPr txBox="1"/>
          <p:nvPr/>
        </p:nvSpPr>
        <p:spPr>
          <a:xfrm>
            <a:off x="150167" y="2819400"/>
            <a:ext cx="461665" cy="1759556"/>
          </a:xfrm>
          <a:prstGeom prst="rect">
            <a:avLst/>
          </a:prstGeom>
          <a:noFill/>
        </p:spPr>
        <p:txBody>
          <a:bodyPr vert="vert270" wrap="none" rtlCol="0">
            <a:spAutoFit/>
          </a:bodyPr>
          <a:lstStyle/>
          <a:p>
            <a:r>
              <a:rPr lang="en-US" dirty="0" smtClean="0"/>
              <a:t>Response/Forcing</a:t>
            </a:r>
            <a:endParaRPr lang="en-US" dirty="0"/>
          </a:p>
        </p:txBody>
      </p:sp>
      <p:sp>
        <p:nvSpPr>
          <p:cNvPr id="9"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12"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13"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12</a:t>
            </a:fld>
            <a:endParaRPr lang="en-US"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0362"/>
          </a:xfrm>
        </p:spPr>
        <p:txBody>
          <a:bodyPr>
            <a:noAutofit/>
          </a:bodyPr>
          <a:lstStyle/>
          <a:p>
            <a:pPr algn="ctr"/>
            <a:r>
              <a:rPr lang="en-US" sz="2800" b="1" dirty="0" smtClean="0">
                <a:latin typeface="Calibri"/>
                <a:cs typeface="Calibri"/>
              </a:rPr>
              <a:t>Approach for Stripline Modal Testing</a:t>
            </a:r>
            <a:endParaRPr lang="en-US" sz="2800" b="1" dirty="0">
              <a:latin typeface="Calibri"/>
              <a:cs typeface="Calibri"/>
            </a:endParaRPr>
          </a:p>
        </p:txBody>
      </p:sp>
      <p:pic>
        <p:nvPicPr>
          <p:cNvPr id="5" name="Content Placeholder 4" descr="9.JPG"/>
          <p:cNvPicPr>
            <a:picLocks noGrp="1" noChangeAspect="1"/>
          </p:cNvPicPr>
          <p:nvPr>
            <p:ph idx="1"/>
          </p:nvPr>
        </p:nvPicPr>
        <p:blipFill>
          <a:blip r:embed="rId2" cstate="print"/>
          <a:stretch>
            <a:fillRect/>
          </a:stretch>
        </p:blipFill>
        <p:spPr>
          <a:xfrm>
            <a:off x="4421188" y="859095"/>
            <a:ext cx="4057650" cy="5211505"/>
          </a:xfrm>
        </p:spPr>
      </p:pic>
      <p:pic>
        <p:nvPicPr>
          <p:cNvPr id="6" name="Picture 5" descr="11.JPG"/>
          <p:cNvPicPr>
            <a:picLocks noChangeAspect="1"/>
          </p:cNvPicPr>
          <p:nvPr/>
        </p:nvPicPr>
        <p:blipFill>
          <a:blip r:embed="rId3" cstate="print"/>
          <a:stretch>
            <a:fillRect/>
          </a:stretch>
        </p:blipFill>
        <p:spPr>
          <a:xfrm>
            <a:off x="304800" y="3697545"/>
            <a:ext cx="3429000" cy="2571750"/>
          </a:xfrm>
          <a:prstGeom prst="rect">
            <a:avLst/>
          </a:prstGeom>
        </p:spPr>
      </p:pic>
      <p:sp>
        <p:nvSpPr>
          <p:cNvPr id="7" name="TextBox 6"/>
          <p:cNvSpPr txBox="1"/>
          <p:nvPr/>
        </p:nvSpPr>
        <p:spPr>
          <a:xfrm>
            <a:off x="304800" y="835222"/>
            <a:ext cx="4114800" cy="2862323"/>
          </a:xfrm>
          <a:prstGeom prst="rect">
            <a:avLst/>
          </a:prstGeom>
          <a:noFill/>
        </p:spPr>
        <p:txBody>
          <a:bodyPr wrap="square" rtlCol="0">
            <a:spAutoFit/>
          </a:bodyPr>
          <a:lstStyle/>
          <a:p>
            <a:r>
              <a:rPr lang="en-US" sz="1800" b="1" dirty="0" smtClean="0">
                <a:latin typeface="Calibri"/>
                <a:cs typeface="Calibri"/>
              </a:rPr>
              <a:t>Approximately 200 points were selected from the existing FEA wireframe model and were used to create the EMA model. A 10 lbf dynamic force shaker was used with broad-band white noise forcing to excite the modes of the stripline (right).</a:t>
            </a:r>
          </a:p>
          <a:p>
            <a:endParaRPr lang="en-US" sz="1800" b="1" dirty="0">
              <a:latin typeface="Calibri"/>
              <a:cs typeface="Calibri"/>
            </a:endParaRPr>
          </a:p>
          <a:p>
            <a:r>
              <a:rPr lang="en-US" sz="1800" b="1" dirty="0" smtClean="0">
                <a:latin typeface="Calibri"/>
                <a:cs typeface="Calibri"/>
              </a:rPr>
              <a:t>The shaker was attached to the stripline using an oblique mounting block and a piezo-electric force transducer (below).</a:t>
            </a:r>
            <a:endParaRPr lang="en-US" sz="1800" b="1" dirty="0">
              <a:latin typeface="Calibri"/>
              <a:cs typeface="Calibri"/>
            </a:endParaRPr>
          </a:p>
        </p:txBody>
      </p:sp>
      <p:sp>
        <p:nvSpPr>
          <p:cNvPr id="8"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9"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10"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13</a:t>
            </a:fld>
            <a:endParaRPr lang="en-US"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4038600" cy="762000"/>
          </a:xfrm>
        </p:spPr>
        <p:txBody>
          <a:bodyPr>
            <a:normAutofit/>
          </a:bodyPr>
          <a:lstStyle/>
          <a:p>
            <a:pPr algn="ctr"/>
            <a:r>
              <a:rPr lang="en-US" sz="2400" b="1" dirty="0" smtClean="0">
                <a:latin typeface="Calibri"/>
                <a:cs typeface="Calibri"/>
              </a:rPr>
              <a:t>Measurement  Transducers:</a:t>
            </a:r>
            <a:br>
              <a:rPr lang="en-US" sz="2400" b="1" dirty="0" smtClean="0">
                <a:latin typeface="Calibri"/>
                <a:cs typeface="Calibri"/>
              </a:rPr>
            </a:br>
            <a:r>
              <a:rPr lang="en-US" sz="2400" b="1" dirty="0" smtClean="0">
                <a:latin typeface="Calibri"/>
                <a:cs typeface="Calibri"/>
              </a:rPr>
              <a:t>Force and Acceleration</a:t>
            </a:r>
            <a:endParaRPr lang="en-US" sz="2400" b="1" dirty="0">
              <a:latin typeface="Calibri"/>
              <a:cs typeface="Calibri"/>
            </a:endParaRPr>
          </a:p>
        </p:txBody>
      </p:sp>
      <p:pic>
        <p:nvPicPr>
          <p:cNvPr id="4" name="Content Placeholder 3" descr="DSC02514.JPG"/>
          <p:cNvPicPr>
            <a:picLocks noGrp="1" noChangeAspect="1"/>
          </p:cNvPicPr>
          <p:nvPr>
            <p:ph idx="1"/>
          </p:nvPr>
        </p:nvPicPr>
        <p:blipFill>
          <a:blip r:embed="rId2" cstate="print"/>
          <a:stretch>
            <a:fillRect/>
          </a:stretch>
        </p:blipFill>
        <p:spPr>
          <a:xfrm>
            <a:off x="5029200" y="3209925"/>
            <a:ext cx="3962400" cy="2971800"/>
          </a:xfrm>
        </p:spPr>
      </p:pic>
      <p:sp>
        <p:nvSpPr>
          <p:cNvPr id="6" name="TextBox 5"/>
          <p:cNvSpPr txBox="1"/>
          <p:nvPr/>
        </p:nvSpPr>
        <p:spPr>
          <a:xfrm>
            <a:off x="304800" y="876300"/>
            <a:ext cx="3810000" cy="7048085"/>
          </a:xfrm>
          <a:prstGeom prst="rect">
            <a:avLst/>
          </a:prstGeom>
          <a:noFill/>
        </p:spPr>
        <p:txBody>
          <a:bodyPr wrap="square" rtlCol="0">
            <a:spAutoFit/>
          </a:bodyPr>
          <a:lstStyle/>
          <a:p>
            <a:r>
              <a:rPr lang="en-US" sz="1800" b="1" dirty="0" smtClean="0">
                <a:latin typeface="Calibri"/>
                <a:cs typeface="Calibri"/>
              </a:rPr>
              <a:t>For </a:t>
            </a:r>
            <a:r>
              <a:rPr lang="en-US" sz="1800" b="1" u="sng" dirty="0" smtClean="0">
                <a:latin typeface="Calibri"/>
                <a:cs typeface="Calibri"/>
              </a:rPr>
              <a:t>modal data acquisition </a:t>
            </a:r>
            <a:r>
              <a:rPr lang="en-US" sz="1800" b="1" dirty="0" smtClean="0">
                <a:latin typeface="Calibri"/>
                <a:cs typeface="Calibri"/>
              </a:rPr>
              <a:t>a global coordinate frame of reference preserving directionality was used (photos to right).</a:t>
            </a:r>
          </a:p>
          <a:p>
            <a:endParaRPr lang="en-US" sz="1800" b="1" dirty="0" smtClean="0">
              <a:latin typeface="Calibri"/>
              <a:cs typeface="Calibri"/>
            </a:endParaRPr>
          </a:p>
          <a:p>
            <a:r>
              <a:rPr lang="en-US" sz="1800" b="1" u="sng" dirty="0" smtClean="0">
                <a:latin typeface="Calibri"/>
                <a:cs typeface="Calibri"/>
              </a:rPr>
              <a:t>For live firing data acquisition </a:t>
            </a:r>
            <a:r>
              <a:rPr lang="en-US" sz="1800" b="1" dirty="0" smtClean="0">
                <a:latin typeface="Calibri"/>
                <a:cs typeface="Calibri"/>
              </a:rPr>
              <a:t>a local coordinate system was used (z-axis normal to stripline conductor surface).</a:t>
            </a:r>
          </a:p>
          <a:p>
            <a:endParaRPr lang="en-US" sz="1800" b="1" dirty="0" smtClean="0">
              <a:latin typeface="Calibri"/>
              <a:cs typeface="Calibri"/>
            </a:endParaRPr>
          </a:p>
          <a:p>
            <a:r>
              <a:rPr lang="en-US" sz="1800" b="1" dirty="0" smtClean="0">
                <a:latin typeface="Calibri"/>
                <a:cs typeface="Calibri"/>
              </a:rPr>
              <a:t>In all cases the response transducers were oriented to an orthogonal coordinate system so that directional information in the resulting mode shape functions was preserved.</a:t>
            </a:r>
          </a:p>
          <a:p>
            <a:endParaRPr lang="en-US" sz="1800" b="1" dirty="0" smtClean="0">
              <a:latin typeface="Calibri"/>
              <a:cs typeface="Calibri"/>
            </a:endParaRPr>
          </a:p>
          <a:p>
            <a:r>
              <a:rPr lang="en-US" sz="1800" b="1" dirty="0" smtClean="0">
                <a:latin typeface="Calibri"/>
                <a:cs typeface="Calibri"/>
              </a:rPr>
              <a:t>The force transducer remained fixed in one location during the 200 triaxial measurements.</a:t>
            </a:r>
          </a:p>
          <a:p>
            <a:endParaRPr lang="en-US" sz="1400" dirty="0" smtClean="0">
              <a:latin typeface="Garamond" pitchFamily="18" charset="0"/>
            </a:endParaRPr>
          </a:p>
          <a:p>
            <a:endParaRPr lang="en-US" sz="1600" dirty="0" smtClean="0">
              <a:latin typeface="Garamond" pitchFamily="18" charset="0"/>
            </a:endParaRPr>
          </a:p>
          <a:p>
            <a:endParaRPr lang="en-US" sz="1600" dirty="0" smtClean="0">
              <a:latin typeface="Garamond" pitchFamily="18" charset="0"/>
            </a:endParaRPr>
          </a:p>
          <a:p>
            <a:endParaRPr lang="en-US" sz="1600" dirty="0">
              <a:latin typeface="Garamond" pitchFamily="18" charset="0"/>
            </a:endParaRPr>
          </a:p>
          <a:p>
            <a:endParaRPr lang="en-US" sz="1600" dirty="0" smtClean="0">
              <a:latin typeface="Garamond" pitchFamily="18" charset="0"/>
            </a:endParaRPr>
          </a:p>
          <a:p>
            <a:endParaRPr lang="en-US" sz="1600" dirty="0">
              <a:latin typeface="Garamond" pitchFamily="18" charset="0"/>
            </a:endParaRPr>
          </a:p>
          <a:p>
            <a:endParaRPr lang="en-US" sz="1600" dirty="0">
              <a:latin typeface="Garamond" pitchFamily="18" charset="0"/>
            </a:endParaRPr>
          </a:p>
        </p:txBody>
      </p:sp>
      <p:pic>
        <p:nvPicPr>
          <p:cNvPr id="7" name="Picture 6" descr="DSC02510.JPG"/>
          <p:cNvPicPr>
            <a:picLocks noChangeAspect="1"/>
          </p:cNvPicPr>
          <p:nvPr/>
        </p:nvPicPr>
        <p:blipFill>
          <a:blip r:embed="rId3" cstate="print"/>
          <a:stretch>
            <a:fillRect/>
          </a:stretch>
        </p:blipFill>
        <p:spPr>
          <a:xfrm>
            <a:off x="5029200" y="295275"/>
            <a:ext cx="3886200" cy="2914650"/>
          </a:xfrm>
          <a:prstGeom prst="rect">
            <a:avLst/>
          </a:prstGeom>
        </p:spPr>
      </p:pic>
      <p:cxnSp>
        <p:nvCxnSpPr>
          <p:cNvPr id="9" name="Straight Arrow Connector 8"/>
          <p:cNvCxnSpPr/>
          <p:nvPr/>
        </p:nvCxnSpPr>
        <p:spPr>
          <a:xfrm flipH="1">
            <a:off x="5867400" y="1438275"/>
            <a:ext cx="12192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980237" y="1438275"/>
            <a:ext cx="6858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086600" y="752475"/>
            <a:ext cx="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943600" y="4657725"/>
            <a:ext cx="5334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477000" y="3667125"/>
            <a:ext cx="0" cy="990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77000" y="4657725"/>
            <a:ext cx="990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26" name="Rectangle 2"/>
          <p:cNvSpPr>
            <a:spLocks noChangeArrowheads="1"/>
          </p:cNvSpPr>
          <p:nvPr/>
        </p:nvSpPr>
        <p:spPr bwMode="auto">
          <a:xfrm>
            <a:off x="6934200" y="371475"/>
            <a:ext cx="296862" cy="2905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Z</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5486400" y="1819275"/>
            <a:ext cx="298450" cy="2905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7666037" y="1590675"/>
            <a:ext cx="296862" cy="2905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Rectangle 4"/>
          <p:cNvSpPr>
            <a:spLocks noChangeArrowheads="1"/>
          </p:cNvSpPr>
          <p:nvPr/>
        </p:nvSpPr>
        <p:spPr bwMode="auto">
          <a:xfrm>
            <a:off x="7543800" y="4581525"/>
            <a:ext cx="296862" cy="2905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Rectangle 3"/>
          <p:cNvSpPr>
            <a:spLocks noChangeArrowheads="1"/>
          </p:cNvSpPr>
          <p:nvPr/>
        </p:nvSpPr>
        <p:spPr bwMode="auto">
          <a:xfrm>
            <a:off x="5638800" y="4733925"/>
            <a:ext cx="298450" cy="2905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 name="Rectangle 2"/>
          <p:cNvSpPr>
            <a:spLocks noChangeArrowheads="1"/>
          </p:cNvSpPr>
          <p:nvPr/>
        </p:nvSpPr>
        <p:spPr bwMode="auto">
          <a:xfrm>
            <a:off x="6400800" y="3362325"/>
            <a:ext cx="296862" cy="2905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Z</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20"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21"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14</a:t>
            </a:fld>
            <a:endParaRPr lang="en-US" altLang="en-US" dirty="0"/>
          </a:p>
        </p:txBody>
      </p:sp>
      <p:cxnSp>
        <p:nvCxnSpPr>
          <p:cNvPr id="23" name="Straight Arrow Connector 22"/>
          <p:cNvCxnSpPr/>
          <p:nvPr/>
        </p:nvCxnSpPr>
        <p:spPr>
          <a:xfrm>
            <a:off x="3149600" y="1231900"/>
            <a:ext cx="3548062" cy="2079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Example of Sorting Out Dynamic Effects</a:t>
            </a:r>
            <a:endParaRPr lang="en-US" sz="3200" dirty="0"/>
          </a:p>
        </p:txBody>
      </p:sp>
      <p:sp>
        <p:nvSpPr>
          <p:cNvPr id="4" name="Date Placeholder 3"/>
          <p:cNvSpPr>
            <a:spLocks noGrp="1"/>
          </p:cNvSpPr>
          <p:nvPr>
            <p:ph type="dt" sz="half" idx="10"/>
          </p:nvPr>
        </p:nvSpPr>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15</a:t>
            </a:fld>
            <a:endParaRPr lang="en-US" altLang="en-US"/>
          </a:p>
        </p:txBody>
      </p:sp>
      <p:sp>
        <p:nvSpPr>
          <p:cNvPr id="13" name="TextBox 12"/>
          <p:cNvSpPr txBox="1"/>
          <p:nvPr/>
        </p:nvSpPr>
        <p:spPr>
          <a:xfrm>
            <a:off x="5486400" y="944344"/>
            <a:ext cx="3187700" cy="1384995"/>
          </a:xfrm>
          <a:prstGeom prst="rect">
            <a:avLst/>
          </a:prstGeom>
          <a:noFill/>
        </p:spPr>
        <p:txBody>
          <a:bodyPr wrap="square" rtlCol="0">
            <a:spAutoFit/>
          </a:bodyPr>
          <a:lstStyle/>
          <a:p>
            <a:pPr algn="ctr"/>
            <a:r>
              <a:rPr lang="en-US" sz="2800" b="1" i="1" u="sng" dirty="0" smtClean="0"/>
              <a:t>This is a 35 Hz Mode</a:t>
            </a:r>
          </a:p>
          <a:p>
            <a:pPr algn="ctr"/>
            <a:r>
              <a:rPr lang="en-US" sz="2800" b="1" i="1" u="sng" dirty="0" smtClean="0"/>
              <a:t>Simulated Using </a:t>
            </a:r>
          </a:p>
          <a:p>
            <a:pPr algn="ctr"/>
            <a:r>
              <a:rPr lang="en-US" sz="2800" b="1" i="1" u="sng" dirty="0" smtClean="0"/>
              <a:t>ANSYS</a:t>
            </a:r>
          </a:p>
        </p:txBody>
      </p:sp>
      <p:pic>
        <p:nvPicPr>
          <p:cNvPr id="7" name="Picture 6" descr="Modal Analysis Picture_2.jpg"/>
          <p:cNvPicPr>
            <a:picLocks noChangeAspect="1"/>
          </p:cNvPicPr>
          <p:nvPr/>
        </p:nvPicPr>
        <p:blipFill>
          <a:blip r:embed="rId2"/>
          <a:stretch>
            <a:fillRect/>
          </a:stretch>
        </p:blipFill>
        <p:spPr>
          <a:xfrm>
            <a:off x="228600" y="944344"/>
            <a:ext cx="5257800" cy="3444372"/>
          </a:xfrm>
          <a:prstGeom prst="rect">
            <a:avLst/>
          </a:prstGeom>
        </p:spPr>
      </p:pic>
      <p:sp>
        <p:nvSpPr>
          <p:cNvPr id="8" name="TextBox 7"/>
          <p:cNvSpPr txBox="1"/>
          <p:nvPr/>
        </p:nvSpPr>
        <p:spPr>
          <a:xfrm>
            <a:off x="300239" y="4927600"/>
            <a:ext cx="8884313" cy="1200328"/>
          </a:xfrm>
          <a:prstGeom prst="rect">
            <a:avLst/>
          </a:prstGeom>
          <a:noFill/>
        </p:spPr>
        <p:txBody>
          <a:bodyPr wrap="none" rtlCol="0">
            <a:spAutoFit/>
          </a:bodyPr>
          <a:lstStyle/>
          <a:p>
            <a:r>
              <a:rPr lang="en-US" dirty="0" smtClean="0"/>
              <a:t>• Just FYI- This mode was confirmed with real modal measurement</a:t>
            </a:r>
          </a:p>
          <a:p>
            <a:r>
              <a:rPr lang="en-US" dirty="0" smtClean="0"/>
              <a:t>   along with calculating corresponding damping coefficient</a:t>
            </a:r>
          </a:p>
          <a:p>
            <a:r>
              <a:rPr lang="en-US" i="1" u="sng" dirty="0" smtClean="0"/>
              <a:t>•  </a:t>
            </a:r>
            <a:r>
              <a:rPr lang="en-US" b="1" i="1" u="sng" dirty="0" smtClean="0"/>
              <a:t>Question: Will this mode participate in real horn-pulse operation?</a:t>
            </a:r>
            <a:endParaRPr lang="en-US" b="1" i="1" u="sng" dirty="0"/>
          </a:p>
        </p:txBody>
      </p:sp>
      <p:sp>
        <p:nvSpPr>
          <p:cNvPr id="10" name="TextBox 9"/>
          <p:cNvSpPr txBox="1"/>
          <p:nvPr/>
        </p:nvSpPr>
        <p:spPr>
          <a:xfrm>
            <a:off x="4654495" y="3035300"/>
            <a:ext cx="4531922" cy="1569660"/>
          </a:xfrm>
          <a:prstGeom prst="rect">
            <a:avLst/>
          </a:prstGeom>
          <a:noFill/>
        </p:spPr>
        <p:txBody>
          <a:bodyPr wrap="none" rtlCol="0">
            <a:spAutoFit/>
          </a:bodyPr>
          <a:lstStyle/>
          <a:p>
            <a:r>
              <a:rPr lang="en-US" b="1" i="1" dirty="0" smtClean="0">
                <a:solidFill>
                  <a:srgbClr val="404040"/>
                </a:solidFill>
              </a:rPr>
              <a:t>Generally lower frequency modes</a:t>
            </a:r>
          </a:p>
          <a:p>
            <a:r>
              <a:rPr lang="en-US" b="1" i="1" dirty="0" smtClean="0">
                <a:solidFill>
                  <a:srgbClr val="404040"/>
                </a:solidFill>
              </a:rPr>
              <a:t>are accompanied by larger</a:t>
            </a:r>
          </a:p>
          <a:p>
            <a:r>
              <a:rPr lang="en-US" b="1" i="1" dirty="0" smtClean="0">
                <a:solidFill>
                  <a:srgbClr val="404040"/>
                </a:solidFill>
              </a:rPr>
              <a:t>structural deflections that </a:t>
            </a:r>
          </a:p>
          <a:p>
            <a:r>
              <a:rPr lang="en-US" b="1" i="1" dirty="0" smtClean="0">
                <a:solidFill>
                  <a:srgbClr val="404040"/>
                </a:solidFill>
              </a:rPr>
              <a:t>correspond to larger stresses</a:t>
            </a:r>
            <a:endParaRPr lang="en-US" b="1" i="1" dirty="0">
              <a:solidFill>
                <a:srgbClr val="40404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2291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Sorting Out Dynamic Effects</a:t>
            </a:r>
            <a:endParaRPr lang="en-US" dirty="0"/>
          </a:p>
        </p:txBody>
      </p:sp>
      <p:sp>
        <p:nvSpPr>
          <p:cNvPr id="4" name="Date Placeholder 3"/>
          <p:cNvSpPr>
            <a:spLocks noGrp="1"/>
          </p:cNvSpPr>
          <p:nvPr>
            <p:ph type="dt" sz="half" idx="10"/>
          </p:nvPr>
        </p:nvSpPr>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16</a:t>
            </a:fld>
            <a:endParaRPr lang="en-US" altLang="en-US"/>
          </a:p>
        </p:txBody>
      </p:sp>
      <p:sp>
        <p:nvSpPr>
          <p:cNvPr id="13" name="TextBox 12"/>
          <p:cNvSpPr txBox="1"/>
          <p:nvPr/>
        </p:nvSpPr>
        <p:spPr>
          <a:xfrm>
            <a:off x="5486400" y="944344"/>
            <a:ext cx="3187700" cy="1384995"/>
          </a:xfrm>
          <a:prstGeom prst="rect">
            <a:avLst/>
          </a:prstGeom>
          <a:noFill/>
        </p:spPr>
        <p:txBody>
          <a:bodyPr wrap="square" rtlCol="0">
            <a:spAutoFit/>
          </a:bodyPr>
          <a:lstStyle/>
          <a:p>
            <a:pPr algn="ctr"/>
            <a:r>
              <a:rPr lang="en-US" sz="2800" b="1" i="1" u="sng" dirty="0" smtClean="0"/>
              <a:t>35 Hz Mode</a:t>
            </a:r>
          </a:p>
          <a:p>
            <a:pPr algn="ctr"/>
            <a:r>
              <a:rPr lang="en-US" sz="2800" b="1" i="1" u="sng" dirty="0" smtClean="0"/>
              <a:t>Animation from </a:t>
            </a:r>
          </a:p>
          <a:p>
            <a:pPr algn="ctr"/>
            <a:r>
              <a:rPr lang="en-US" sz="2800" b="1" i="1" u="sng" dirty="0" smtClean="0"/>
              <a:t>Modal Testing</a:t>
            </a:r>
          </a:p>
        </p:txBody>
      </p:sp>
      <p:pic>
        <p:nvPicPr>
          <p:cNvPr id="7" name="Picture 6" descr="Modal Analysis Picture_2.jpg"/>
          <p:cNvPicPr>
            <a:picLocks noChangeAspect="1"/>
          </p:cNvPicPr>
          <p:nvPr/>
        </p:nvPicPr>
        <p:blipFill>
          <a:blip r:embed="rId3"/>
          <a:stretch>
            <a:fillRect/>
          </a:stretch>
        </p:blipFill>
        <p:spPr>
          <a:xfrm>
            <a:off x="228600" y="745403"/>
            <a:ext cx="4089400" cy="2678956"/>
          </a:xfrm>
          <a:prstGeom prst="rect">
            <a:avLst/>
          </a:prstGeom>
        </p:spPr>
      </p:pic>
      <p:pic>
        <p:nvPicPr>
          <p:cNvPr id="11" name="layer 1 35Hz.avi">
            <a:hlinkClick r:id="" action="ppaction://media"/>
          </p:cNvPr>
          <p:cNvPicPr/>
          <p:nvPr>
            <a:videoFile r:link="rId1"/>
          </p:nvPr>
        </p:nvPicPr>
        <p:blipFill>
          <a:blip r:embed="rId4"/>
          <a:stretch>
            <a:fillRect/>
          </a:stretch>
        </p:blipFill>
        <p:spPr>
          <a:xfrm>
            <a:off x="1244600" y="2616200"/>
            <a:ext cx="7429500" cy="356616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2291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2044700" y="990599"/>
            <a:ext cx="5257800" cy="419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6900" y="0"/>
            <a:ext cx="8318500" cy="838200"/>
          </a:xfrm>
        </p:spPr>
        <p:txBody>
          <a:bodyPr>
            <a:normAutofit/>
          </a:bodyPr>
          <a:lstStyle/>
          <a:p>
            <a:pPr algn="ctr"/>
            <a:r>
              <a:rPr lang="en-US" sz="2400" b="1" dirty="0" smtClean="0">
                <a:latin typeface="Calibri"/>
                <a:cs typeface="Calibri"/>
              </a:rPr>
              <a:t>Results of modal testing: resonant frequencies &amp; modal damping: layer #1 (Outer-most conductor layer, beam left)</a:t>
            </a:r>
            <a:endParaRPr lang="en-US" sz="2400" b="1" dirty="0">
              <a:latin typeface="Calibri"/>
              <a:cs typeface="Calibri"/>
            </a:endParaRPr>
          </a:p>
        </p:txBody>
      </p:sp>
      <p:graphicFrame>
        <p:nvGraphicFramePr>
          <p:cNvPr id="7" name="Chart 6"/>
          <p:cNvGraphicFramePr/>
          <p:nvPr/>
        </p:nvGraphicFramePr>
        <p:xfrm>
          <a:off x="2197100" y="1066799"/>
          <a:ext cx="4746625" cy="381661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17501" y="4883414"/>
            <a:ext cx="8597899" cy="1200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i="1" dirty="0" smtClean="0"/>
              <a:t>Note: Are lightly damped modes of concern </a:t>
            </a:r>
          </a:p>
          <a:p>
            <a:pPr algn="ctr"/>
            <a:r>
              <a:rPr lang="en-US" b="1" i="1" dirty="0" smtClean="0"/>
              <a:t>(e.g., 120 Hz, 424Hz)?</a:t>
            </a:r>
          </a:p>
          <a:p>
            <a:pPr algn="ctr"/>
            <a:r>
              <a:rPr lang="en-US" b="1" i="1" u="sng" dirty="0" smtClean="0"/>
              <a:t>Need to acquire real horn pulse operation data</a:t>
            </a:r>
          </a:p>
        </p:txBody>
      </p:sp>
      <p:sp>
        <p:nvSpPr>
          <p:cNvPr id="9"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10"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11"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17</a:t>
            </a:fld>
            <a:endParaRPr lang="en-US"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274638"/>
            <a:ext cx="8775700" cy="1160462"/>
          </a:xfrm>
        </p:spPr>
        <p:style>
          <a:lnRef idx="1">
            <a:schemeClr val="accent1"/>
          </a:lnRef>
          <a:fillRef idx="2">
            <a:schemeClr val="accent1"/>
          </a:fillRef>
          <a:effectRef idx="1">
            <a:schemeClr val="accent1"/>
          </a:effectRef>
          <a:fontRef idx="minor">
            <a:schemeClr val="dk1"/>
          </a:fontRef>
        </p:style>
        <p:txBody>
          <a:bodyPr>
            <a:normAutofit/>
          </a:bodyPr>
          <a:lstStyle/>
          <a:p>
            <a:pPr algn="ctr"/>
            <a:r>
              <a:rPr lang="en-US" sz="2400" i="1" dirty="0" smtClean="0">
                <a:latin typeface="Times New Roman"/>
                <a:cs typeface="Times New Roman"/>
              </a:rPr>
              <a:t>Accelerometer </a:t>
            </a:r>
            <a:r>
              <a:rPr lang="en-US" sz="2400" i="1" u="sng" dirty="0" smtClean="0">
                <a:solidFill>
                  <a:srgbClr val="000000"/>
                </a:solidFill>
                <a:latin typeface="Times New Roman"/>
                <a:cs typeface="Times New Roman"/>
              </a:rPr>
              <a:t>Cross Check </a:t>
            </a:r>
            <a:r>
              <a:rPr lang="en-US" sz="2400" i="1" dirty="0" smtClean="0">
                <a:latin typeface="Times New Roman"/>
                <a:cs typeface="Times New Roman"/>
              </a:rPr>
              <a:t>with Direct Displacement Non-Contact Tran</a:t>
            </a:r>
            <a:r>
              <a:rPr lang="en-US" sz="2400" b="1" i="1" dirty="0" smtClean="0">
                <a:latin typeface="Times New Roman"/>
                <a:cs typeface="Times New Roman"/>
              </a:rPr>
              <a:t>sducer -- the Eclipsometer – a dynamic displacement pickup direct measurement of displacement =</a:t>
            </a:r>
            <a:r>
              <a:rPr lang="en-US" sz="2400" i="1" dirty="0" smtClean="0">
                <a:latin typeface="Times New Roman"/>
                <a:cs typeface="Times New Roman"/>
              </a:rPr>
              <a:t> </a:t>
            </a:r>
            <a:r>
              <a:rPr lang="en-US" sz="2400" i="1" dirty="0" err="1" smtClean="0">
                <a:latin typeface="Times New Roman"/>
                <a:cs typeface="Times New Roman"/>
              </a:rPr>
              <a:t>f(t</a:t>
            </a:r>
            <a:r>
              <a:rPr lang="en-US" sz="2400" i="1" dirty="0" smtClean="0">
                <a:latin typeface="Times New Roman"/>
                <a:cs typeface="Times New Roman"/>
              </a:rPr>
              <a:t>)</a:t>
            </a:r>
            <a:endParaRPr lang="en-US" sz="2400" b="1" i="1" dirty="0">
              <a:latin typeface="Times New Roman"/>
              <a:cs typeface="Times New Roman"/>
            </a:endParaRPr>
          </a:p>
        </p:txBody>
      </p:sp>
      <p:pic>
        <p:nvPicPr>
          <p:cNvPr id="5" name="Picture 4" descr="3457_00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15900" y="1509931"/>
            <a:ext cx="4356100" cy="5080000"/>
          </a:xfrm>
          <a:prstGeom prst="rect">
            <a:avLst/>
          </a:prstGeom>
        </p:spPr>
      </p:pic>
      <p:sp>
        <p:nvSpPr>
          <p:cNvPr id="6" name="TextBox 5"/>
          <p:cNvSpPr txBox="1"/>
          <p:nvPr/>
        </p:nvSpPr>
        <p:spPr>
          <a:xfrm>
            <a:off x="901700" y="5943600"/>
            <a:ext cx="2832100" cy="369332"/>
          </a:xfrm>
          <a:prstGeom prst="rect">
            <a:avLst/>
          </a:prstGeom>
          <a:noFill/>
        </p:spPr>
        <p:txBody>
          <a:bodyPr wrap="square" rtlCol="0">
            <a:spAutoFit/>
          </a:bodyPr>
          <a:lstStyle/>
          <a:p>
            <a:r>
              <a:rPr lang="en-US" sz="1800" i="1" u="sng" dirty="0" smtClean="0">
                <a:solidFill>
                  <a:srgbClr val="000000"/>
                </a:solidFill>
              </a:rPr>
              <a:t>Courtesy of Dr. Frank Nezrick</a:t>
            </a:r>
            <a:endParaRPr lang="en-US" sz="1800" i="1" u="sng" dirty="0">
              <a:solidFill>
                <a:srgbClr val="000000"/>
              </a:solidFill>
            </a:endParaRPr>
          </a:p>
        </p:txBody>
      </p:sp>
      <p:pic>
        <p:nvPicPr>
          <p:cNvPr id="7" name="Picture 6" descr="Eclipse_Acc_Laser1.jpg"/>
          <p:cNvPicPr>
            <a:picLocks noChangeAspect="1"/>
          </p:cNvPicPr>
          <p:nvPr/>
        </p:nvPicPr>
        <p:blipFill>
          <a:blip r:embed="rId4"/>
          <a:stretch>
            <a:fillRect/>
          </a:stretch>
        </p:blipFill>
        <p:spPr>
          <a:xfrm>
            <a:off x="4051300" y="1745158"/>
            <a:ext cx="4940300" cy="4046042"/>
          </a:xfrm>
          <a:prstGeom prst="rect">
            <a:avLst/>
          </a:prstGeom>
        </p:spPr>
      </p:pic>
      <p:sp>
        <p:nvSpPr>
          <p:cNvPr id="8" name="TextBox 7"/>
          <p:cNvSpPr txBox="1"/>
          <p:nvPr/>
        </p:nvSpPr>
        <p:spPr>
          <a:xfrm>
            <a:off x="4051300" y="1509930"/>
            <a:ext cx="3475038" cy="1200329"/>
          </a:xfrm>
          <a:prstGeom prst="rect">
            <a:avLst/>
          </a:prstGeom>
          <a:solidFill>
            <a:schemeClr val="bg1">
              <a:lumMod val="75000"/>
            </a:schemeClr>
          </a:solidFill>
        </p:spPr>
        <p:txBody>
          <a:bodyPr wrap="square" rtlCol="0">
            <a:spAutoFit/>
          </a:bodyPr>
          <a:lstStyle/>
          <a:p>
            <a:pPr algn="ctr"/>
            <a:r>
              <a:rPr lang="en-US" sz="1800" b="1" dirty="0" smtClean="0"/>
              <a:t>Thin SS blade/vane  mounted on G10 cylinder secured with epoxy to stripline (provides secure mount and electrical isolation)</a:t>
            </a:r>
            <a:endParaRPr lang="en-US" sz="1800" b="1" dirty="0"/>
          </a:p>
        </p:txBody>
      </p:sp>
      <p:sp>
        <p:nvSpPr>
          <p:cNvPr id="9"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10"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11"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18</a:t>
            </a:fld>
            <a:endParaRPr lang="en-US" altLang="en-US" dirty="0"/>
          </a:p>
        </p:txBody>
      </p:sp>
      <p:cxnSp>
        <p:nvCxnSpPr>
          <p:cNvPr id="13" name="Straight Arrow Connector 12"/>
          <p:cNvCxnSpPr/>
          <p:nvPr/>
        </p:nvCxnSpPr>
        <p:spPr>
          <a:xfrm>
            <a:off x="5524500" y="2710259"/>
            <a:ext cx="1231900" cy="579041"/>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4462"/>
          </a:xfrm>
        </p:spPr>
        <p:txBody>
          <a:bodyPr>
            <a:normAutofit fontScale="90000"/>
          </a:bodyPr>
          <a:lstStyle/>
          <a:p>
            <a:pPr algn="ctr"/>
            <a:r>
              <a:rPr lang="en-US" sz="2667" dirty="0" smtClean="0">
                <a:latin typeface="Calibri"/>
                <a:cs typeface="Calibri"/>
              </a:rPr>
              <a:t>Performance Benchmark of Eclipseometer with the Calibrated Electrodynamic Shaker/Amplitude Response</a:t>
            </a:r>
            <a:r>
              <a:rPr lang="en-US" sz="2400" dirty="0" smtClean="0"/>
              <a:t/>
            </a:r>
            <a:br>
              <a:rPr lang="en-US" sz="2400" dirty="0" smtClean="0"/>
            </a:br>
            <a:r>
              <a:rPr lang="en-US" sz="2400" dirty="0" smtClean="0"/>
              <a:t/>
            </a:r>
            <a:br>
              <a:rPr lang="en-US" sz="2400" dirty="0" smtClean="0"/>
            </a:br>
            <a:endParaRPr lang="en-US" sz="2400" dirty="0"/>
          </a:p>
        </p:txBody>
      </p:sp>
      <p:graphicFrame>
        <p:nvGraphicFramePr>
          <p:cNvPr id="4" name="Content Placeholder 3"/>
          <p:cNvGraphicFramePr>
            <a:graphicFrameLocks noGrp="1"/>
          </p:cNvGraphicFramePr>
          <p:nvPr>
            <p:ph idx="1"/>
          </p:nvPr>
        </p:nvGraphicFramePr>
        <p:xfrm>
          <a:off x="152400" y="1219199"/>
          <a:ext cx="8534400" cy="4906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24000" y="2133600"/>
            <a:ext cx="41148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latin typeface="Calibri"/>
                <a:cs typeface="Calibri"/>
              </a:rPr>
              <a:t>Excellent agreement between the accel (double integrated) and the eclipseometer at various 100 Hz amplitudes.</a:t>
            </a:r>
            <a:endParaRPr lang="en-US" sz="1600" b="1" dirty="0">
              <a:latin typeface="Calibri"/>
              <a:cs typeface="Calibri"/>
            </a:endParaRPr>
          </a:p>
        </p:txBody>
      </p:sp>
      <p:sp>
        <p:nvSpPr>
          <p:cNvPr id="6"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7"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8"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19</a:t>
            </a:fld>
            <a:endParaRPr lang="en-US"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Overview</a:t>
            </a:r>
            <a:endParaRPr lang="en-US" dirty="0"/>
          </a:p>
        </p:txBody>
      </p:sp>
      <p:sp>
        <p:nvSpPr>
          <p:cNvPr id="3" name="Content Placeholder 2"/>
          <p:cNvSpPr>
            <a:spLocks noGrp="1"/>
          </p:cNvSpPr>
          <p:nvPr>
            <p:ph idx="1"/>
          </p:nvPr>
        </p:nvSpPr>
        <p:spPr>
          <a:xfrm>
            <a:off x="228600" y="1043046"/>
            <a:ext cx="8672513" cy="3528954"/>
          </a:xfrm>
        </p:spPr>
        <p:txBody>
          <a:bodyPr/>
          <a:lstStyle/>
          <a:p>
            <a:r>
              <a:rPr lang="en-US" sz="2800" b="1" dirty="0" smtClean="0"/>
              <a:t>Some Background Information Regarding Horn 1 Stripline Analysis 400kW &gt;&gt; 700kW Operation</a:t>
            </a:r>
          </a:p>
          <a:p>
            <a:r>
              <a:rPr lang="en-US" sz="2800" b="1" dirty="0" smtClean="0"/>
              <a:t>Design Upgrades for 700kW NOvA Operation</a:t>
            </a:r>
          </a:p>
          <a:p>
            <a:r>
              <a:rPr lang="en-US" sz="2800" b="1" dirty="0" smtClean="0"/>
              <a:t>Motivation for Modal Characterization and Pulsed Operation Vibration Measurements</a:t>
            </a:r>
          </a:p>
          <a:p>
            <a:r>
              <a:rPr lang="en-US" sz="2800" b="1" dirty="0" smtClean="0"/>
              <a:t>Summary of Modal and Operational Vibration Results</a:t>
            </a:r>
            <a:endParaRPr lang="en-US" sz="2800" b="1" dirty="0"/>
          </a:p>
        </p:txBody>
      </p:sp>
      <p:sp>
        <p:nvSpPr>
          <p:cNvPr id="7" name="TextBox 6"/>
          <p:cNvSpPr txBox="1"/>
          <p:nvPr/>
        </p:nvSpPr>
        <p:spPr>
          <a:xfrm>
            <a:off x="965200" y="4165601"/>
            <a:ext cx="7005638" cy="3293209"/>
          </a:xfrm>
          <a:prstGeom prst="rect">
            <a:avLst/>
          </a:prstGeom>
          <a:noFill/>
        </p:spPr>
        <p:txBody>
          <a:bodyPr wrap="square" rtlCol="0">
            <a:spAutoFit/>
          </a:bodyPr>
          <a:lstStyle/>
          <a:p>
            <a:endParaRPr lang="en-US" sz="1800" dirty="0" smtClean="0"/>
          </a:p>
          <a:p>
            <a:endParaRPr lang="en-US" sz="1800" dirty="0" smtClean="0"/>
          </a:p>
          <a:p>
            <a:r>
              <a:rPr lang="en-US" sz="2000" i="1" dirty="0" smtClean="0"/>
              <a:t>•Modal and Vibration Measurements and Data Reduction Conducted Under Contract with S&amp;V Solutions, Sycamore, IL</a:t>
            </a:r>
          </a:p>
          <a:p>
            <a:r>
              <a:rPr lang="en-US" sz="2000" i="1" dirty="0" smtClean="0"/>
              <a:t>                          Principal, David Larson</a:t>
            </a:r>
          </a:p>
          <a:p>
            <a:endParaRPr lang="en-US" sz="2000" i="1" dirty="0" smtClean="0"/>
          </a:p>
          <a:p>
            <a:r>
              <a:rPr lang="en-US" sz="2000" i="1" dirty="0" smtClean="0"/>
              <a:t>• ANSYS Analysis Results Conducted by Yun He, Fermilab</a:t>
            </a:r>
          </a:p>
          <a:p>
            <a:endParaRPr lang="en-US" sz="1800" dirty="0" smtClean="0"/>
          </a:p>
          <a:p>
            <a:endParaRPr lang="en-US" sz="1800" dirty="0" smtClean="0"/>
          </a:p>
          <a:p>
            <a:pPr marL="342900" indent="-342900">
              <a:buFont typeface="Arial"/>
              <a:buChar char="•"/>
            </a:pPr>
            <a:endParaRPr lang="en-US" sz="1800" dirty="0" smtClean="0"/>
          </a:p>
          <a:p>
            <a:endParaRPr lang="en-US" sz="1800" dirty="0"/>
          </a:p>
        </p:txBody>
      </p:sp>
      <p:sp>
        <p:nvSpPr>
          <p:cNvPr id="8" name="Date Placeholder 7"/>
          <p:cNvSpPr>
            <a:spLocks noGrp="1"/>
          </p:cNvSpPr>
          <p:nvPr>
            <p:ph type="dt" sz="half" idx="10"/>
          </p:nvPr>
        </p:nvSpPr>
        <p:spPr/>
        <p:txBody>
          <a:bodyPr/>
          <a:lstStyle/>
          <a:p>
            <a:r>
              <a:rPr lang="en-US" altLang="en-US" dirty="0" smtClean="0"/>
              <a:t>9/25/14</a:t>
            </a:r>
            <a:endParaRPr lang="en-US" altLang="en-US" dirty="0"/>
          </a:p>
        </p:txBody>
      </p:sp>
      <p:sp>
        <p:nvSpPr>
          <p:cNvPr id="9" name="Footer Placeholder 8"/>
          <p:cNvSpPr>
            <a:spLocks noGrp="1"/>
          </p:cNvSpPr>
          <p:nvPr>
            <p:ph type="ftr" sz="quarter" idx="11"/>
          </p:nvPr>
        </p:nvSpPr>
        <p:spPr/>
        <p:txBody>
          <a:bodyPr/>
          <a:lstStyle/>
          <a:p>
            <a:pPr>
              <a:defRPr/>
            </a:pPr>
            <a:r>
              <a:rPr lang="en-US" dirty="0" smtClean="0"/>
              <a:t>K. Anderson | NBI 2014 Workshop</a:t>
            </a:r>
            <a:endParaRPr lang="en-US" b="1" dirty="0"/>
          </a:p>
        </p:txBody>
      </p:sp>
      <p:sp>
        <p:nvSpPr>
          <p:cNvPr id="10" name="Slide Number Placeholder 9"/>
          <p:cNvSpPr>
            <a:spLocks noGrp="1"/>
          </p:cNvSpPr>
          <p:nvPr>
            <p:ph type="sldNum" sz="quarter" idx="12"/>
          </p:nvPr>
        </p:nvSpPr>
        <p:spPr/>
        <p:txBody>
          <a:bodyPr/>
          <a:lstStyle/>
          <a:p>
            <a:fld id="{BBFB9D8C-2882-41F9-92E5-94261C5AF937}" type="slidenum">
              <a:rPr lang="en-US" altLang="en-US" smtClean="0"/>
              <a:pPr/>
              <a:t>2</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63947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8763000" cy="609600"/>
          </a:xfrm>
        </p:spPr>
        <p:txBody>
          <a:bodyPr>
            <a:noAutofit/>
          </a:bodyPr>
          <a:lstStyle/>
          <a:p>
            <a:pPr algn="ctr"/>
            <a:r>
              <a:rPr lang="en-US" sz="2400" dirty="0" smtClean="0">
                <a:latin typeface="Calibri"/>
                <a:cs typeface="Calibri"/>
              </a:rPr>
              <a:t>Typical Test Setup for Accelerometers:  Used for Live Horn Pulse Comparison of ∫∫Accel vs. Eclipseometer</a:t>
            </a:r>
            <a:endParaRPr lang="en-US" sz="2400" dirty="0">
              <a:latin typeface="Calibri"/>
              <a:cs typeface="Calibri"/>
            </a:endParaRPr>
          </a:p>
        </p:txBody>
      </p:sp>
      <p:pic>
        <p:nvPicPr>
          <p:cNvPr id="1030" name="Picture 6"/>
          <p:cNvPicPr>
            <a:picLocks noChangeAspect="1" noChangeArrowheads="1"/>
          </p:cNvPicPr>
          <p:nvPr/>
        </p:nvPicPr>
        <p:blipFill>
          <a:blip r:embed="rId2" cstate="print"/>
          <a:srcRect/>
          <a:stretch>
            <a:fillRect/>
          </a:stretch>
        </p:blipFill>
        <p:spPr bwMode="auto">
          <a:xfrm>
            <a:off x="1219200" y="1219200"/>
            <a:ext cx="6781800" cy="5033815"/>
          </a:xfrm>
          <a:prstGeom prst="rect">
            <a:avLst/>
          </a:prstGeom>
          <a:noFill/>
          <a:ln w="9525">
            <a:noFill/>
            <a:miter lim="800000"/>
            <a:headEnd/>
            <a:tailEnd/>
          </a:ln>
        </p:spPr>
      </p:pic>
      <p:sp>
        <p:nvSpPr>
          <p:cNvPr id="4" name="TextBox 3"/>
          <p:cNvSpPr txBox="1"/>
          <p:nvPr/>
        </p:nvSpPr>
        <p:spPr>
          <a:xfrm>
            <a:off x="6049963" y="1447800"/>
            <a:ext cx="2630798" cy="193899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Used 0.005” thick</a:t>
            </a:r>
          </a:p>
          <a:p>
            <a:r>
              <a:rPr lang="en-US" dirty="0" smtClean="0"/>
              <a:t>Kapton tape for</a:t>
            </a:r>
          </a:p>
          <a:p>
            <a:r>
              <a:rPr lang="en-US" dirty="0" smtClean="0"/>
              <a:t>electrical isolation</a:t>
            </a:r>
          </a:p>
          <a:p>
            <a:r>
              <a:rPr lang="en-US" dirty="0" smtClean="0"/>
              <a:t>of accelerometers</a:t>
            </a:r>
          </a:p>
          <a:p>
            <a:r>
              <a:rPr lang="en-US" dirty="0" smtClean="0"/>
              <a:t>(650V Cap Bank)</a:t>
            </a:r>
            <a:endParaRPr lang="en-US" dirty="0"/>
          </a:p>
        </p:txBody>
      </p:sp>
      <p:sp>
        <p:nvSpPr>
          <p:cNvPr id="5"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6"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7"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20</a:t>
            </a:fld>
            <a:endParaRPr lang="en-US"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52400" y="1181100"/>
            <a:ext cx="8778240" cy="5334000"/>
          </a:xfrm>
          <a:prstGeom prst="rect">
            <a:avLst/>
          </a:prstGeom>
          <a:noFill/>
          <a:ln w="9525">
            <a:noFill/>
            <a:miter lim="800000"/>
            <a:headEnd/>
            <a:tailEnd/>
          </a:ln>
        </p:spPr>
      </p:pic>
      <p:sp>
        <p:nvSpPr>
          <p:cNvPr id="3" name="TextBox 2"/>
          <p:cNvSpPr txBox="1"/>
          <p:nvPr/>
        </p:nvSpPr>
        <p:spPr>
          <a:xfrm>
            <a:off x="228600" y="1905000"/>
            <a:ext cx="19812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b="1" dirty="0" smtClean="0">
                <a:latin typeface="Calibri"/>
                <a:cs typeface="Calibri"/>
              </a:rPr>
              <a:t>Accelerometer Z (Normal) axis: 3.57 µm RMS</a:t>
            </a:r>
            <a:endParaRPr lang="en-US" sz="1800" b="1" dirty="0">
              <a:latin typeface="Calibri"/>
              <a:cs typeface="Calibri"/>
            </a:endParaRPr>
          </a:p>
        </p:txBody>
      </p:sp>
      <p:sp>
        <p:nvSpPr>
          <p:cNvPr id="4" name="TextBox 3"/>
          <p:cNvSpPr txBox="1"/>
          <p:nvPr/>
        </p:nvSpPr>
        <p:spPr>
          <a:xfrm>
            <a:off x="304800" y="4343400"/>
            <a:ext cx="19812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b="1" dirty="0" smtClean="0">
                <a:latin typeface="Calibri"/>
                <a:cs typeface="Calibri"/>
              </a:rPr>
              <a:t>Eclipseometer Z (Normal) axis: 3.48 µm RMS</a:t>
            </a:r>
            <a:endParaRPr lang="en-US" sz="1800" b="1" dirty="0">
              <a:latin typeface="Calibri"/>
              <a:cs typeface="Calibri"/>
            </a:endParaRPr>
          </a:p>
        </p:txBody>
      </p:sp>
      <p:sp>
        <p:nvSpPr>
          <p:cNvPr id="5" name="Rectangle 4"/>
          <p:cNvSpPr/>
          <p:nvPr/>
        </p:nvSpPr>
        <p:spPr>
          <a:xfrm>
            <a:off x="304800" y="228600"/>
            <a:ext cx="8153400" cy="954107"/>
          </a:xfrm>
          <a:prstGeom prst="rect">
            <a:avLst/>
          </a:prstGeom>
        </p:spPr>
        <p:txBody>
          <a:bodyPr wrap="square">
            <a:spAutoFit/>
          </a:bodyPr>
          <a:lstStyle/>
          <a:p>
            <a:pPr algn="ctr"/>
            <a:r>
              <a:rPr lang="en-US" sz="2800" dirty="0" smtClean="0">
                <a:latin typeface="Garamond" pitchFamily="18" charset="0"/>
              </a:rPr>
              <a:t>Live fire comparison of ∫∫accel vs. Eclipseometer- 100 kA</a:t>
            </a:r>
          </a:p>
          <a:p>
            <a:pPr algn="ctr"/>
            <a:r>
              <a:rPr lang="en-US" sz="2800" dirty="0" smtClean="0">
                <a:latin typeface="Garamond" pitchFamily="18" charset="0"/>
              </a:rPr>
              <a:t>Plot Slice at 424 Hz - (Measurement location 71)</a:t>
            </a:r>
            <a:endParaRPr lang="en-US" sz="2800" dirty="0"/>
          </a:p>
        </p:txBody>
      </p:sp>
      <p:sp>
        <p:nvSpPr>
          <p:cNvPr id="6"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7"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8"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21</a:t>
            </a:fld>
            <a:endParaRPr lang="en-US" altLang="en-US" dirty="0"/>
          </a:p>
        </p:txBody>
      </p:sp>
      <p:pic>
        <p:nvPicPr>
          <p:cNvPr id="9" name="Picture 8" descr="0917141009-00.jpg"/>
          <p:cNvPicPr>
            <a:picLocks noChangeAspect="1"/>
          </p:cNvPicPr>
          <p:nvPr/>
        </p:nvPicPr>
        <p:blipFill>
          <a:blip r:embed="rId3"/>
          <a:stretch>
            <a:fillRect/>
          </a:stretch>
        </p:blipFill>
        <p:spPr>
          <a:xfrm rot="5400000">
            <a:off x="5569850" y="3154311"/>
            <a:ext cx="3840902" cy="2880677"/>
          </a:xfrm>
          <a:prstGeom prst="rect">
            <a:avLst/>
          </a:prstGeom>
        </p:spPr>
      </p:pic>
      <p:cxnSp>
        <p:nvCxnSpPr>
          <p:cNvPr id="15" name="Straight Arrow Connector 14"/>
          <p:cNvCxnSpPr/>
          <p:nvPr/>
        </p:nvCxnSpPr>
        <p:spPr>
          <a:xfrm rot="16200000" flipH="1">
            <a:off x="4742656" y="2413813"/>
            <a:ext cx="4095750" cy="16335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2238"/>
            <a:ext cx="8610600" cy="563562"/>
          </a:xfrm>
        </p:spPr>
        <p:txBody>
          <a:bodyPr>
            <a:noAutofit/>
          </a:bodyPr>
          <a:lstStyle/>
          <a:p>
            <a:pPr algn="ctr"/>
            <a:r>
              <a:rPr lang="en-US" sz="2000" dirty="0" smtClean="0">
                <a:latin typeface="Calibri"/>
                <a:cs typeface="Calibri"/>
              </a:rPr>
              <a:t>Live Fire Operating Motion –</a:t>
            </a:r>
            <a:r>
              <a:rPr lang="en-US" sz="2000" b="1" u="sng" dirty="0" smtClean="0">
                <a:latin typeface="Calibri"/>
                <a:cs typeface="Calibri"/>
              </a:rPr>
              <a:t>Typical data </a:t>
            </a:r>
            <a:r>
              <a:rPr lang="en-US" sz="2000" dirty="0" smtClean="0">
                <a:latin typeface="Calibri"/>
                <a:cs typeface="Calibri"/>
              </a:rPr>
              <a:t>– 200 </a:t>
            </a:r>
            <a:r>
              <a:rPr lang="en-US" sz="2000" dirty="0" err="1" smtClean="0">
                <a:latin typeface="Calibri"/>
                <a:cs typeface="Calibri"/>
              </a:rPr>
              <a:t>kAmps</a:t>
            </a:r>
            <a:r>
              <a:rPr lang="en-US" sz="2000" dirty="0" smtClean="0">
                <a:latin typeface="Calibri"/>
                <a:cs typeface="Calibri"/>
              </a:rPr>
              <a:t>, 1.33 Hz </a:t>
            </a:r>
            <a:r>
              <a:rPr lang="en-US" sz="2000" dirty="0" err="1" smtClean="0">
                <a:latin typeface="Calibri"/>
                <a:cs typeface="Calibri"/>
              </a:rPr>
              <a:t>repetiton</a:t>
            </a:r>
            <a:r>
              <a:rPr lang="en-US" sz="2000" dirty="0" smtClean="0">
                <a:latin typeface="Calibri"/>
                <a:cs typeface="Calibri"/>
              </a:rPr>
              <a:t> rate, modal measurement location 46</a:t>
            </a:r>
            <a:endParaRPr lang="en-US" sz="2000" dirty="0">
              <a:latin typeface="Calibri"/>
              <a:cs typeface="Calibri"/>
            </a:endParaRPr>
          </a:p>
        </p:txBody>
      </p:sp>
      <p:pic>
        <p:nvPicPr>
          <p:cNvPr id="1026" name="Picture 2"/>
          <p:cNvPicPr>
            <a:picLocks noChangeAspect="1" noChangeArrowheads="1"/>
          </p:cNvPicPr>
          <p:nvPr/>
        </p:nvPicPr>
        <p:blipFill>
          <a:blip r:embed="rId2" cstate="print"/>
          <a:srcRect/>
          <a:stretch>
            <a:fillRect/>
          </a:stretch>
        </p:blipFill>
        <p:spPr bwMode="auto">
          <a:xfrm>
            <a:off x="76200" y="685800"/>
            <a:ext cx="8889131" cy="5410200"/>
          </a:xfrm>
          <a:prstGeom prst="rect">
            <a:avLst/>
          </a:prstGeom>
          <a:noFill/>
          <a:ln w="9525">
            <a:noFill/>
            <a:miter lim="800000"/>
            <a:headEnd/>
            <a:tailEnd/>
          </a:ln>
        </p:spPr>
      </p:pic>
      <p:cxnSp>
        <p:nvCxnSpPr>
          <p:cNvPr id="8" name="Straight Arrow Connector 7"/>
          <p:cNvCxnSpPr/>
          <p:nvPr/>
        </p:nvCxnSpPr>
        <p:spPr>
          <a:xfrm>
            <a:off x="2552700" y="6096000"/>
            <a:ext cx="3048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172200" y="3276600"/>
            <a:ext cx="1981200" cy="21336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8686800" y="1371600"/>
            <a:ext cx="0" cy="12954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883400" y="1295400"/>
            <a:ext cx="1574800"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Acceleration (m/sec</a:t>
            </a:r>
            <a:r>
              <a:rPr lang="en-US" sz="1600" dirty="0" smtClean="0">
                <a:latin typeface="Garamond"/>
              </a:rPr>
              <a:t>²)</a:t>
            </a:r>
            <a:endParaRPr lang="en-US" sz="1600" dirty="0"/>
          </a:p>
        </p:txBody>
      </p:sp>
      <p:sp>
        <p:nvSpPr>
          <p:cNvPr id="17" name="Rectangle 16"/>
          <p:cNvSpPr/>
          <p:nvPr/>
        </p:nvSpPr>
        <p:spPr>
          <a:xfrm>
            <a:off x="7239000" y="4419600"/>
            <a:ext cx="1447800" cy="6096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time (seconds)</a:t>
            </a:r>
            <a:endParaRPr lang="en-US" sz="1600" dirty="0"/>
          </a:p>
        </p:txBody>
      </p:sp>
      <p:sp>
        <p:nvSpPr>
          <p:cNvPr id="18" name="Rectangle 17"/>
          <p:cNvSpPr/>
          <p:nvPr/>
        </p:nvSpPr>
        <p:spPr>
          <a:xfrm>
            <a:off x="800100" y="5905500"/>
            <a:ext cx="1752600" cy="381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frequency (Hz)</a:t>
            </a:r>
            <a:endParaRPr lang="en-US" sz="1600" dirty="0"/>
          </a:p>
        </p:txBody>
      </p:sp>
      <p:sp>
        <p:nvSpPr>
          <p:cNvPr id="10"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12"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13"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22</a:t>
            </a:fld>
            <a:endParaRPr lang="en-US" altLang="en-US" dirty="0"/>
          </a:p>
        </p:txBody>
      </p:sp>
      <p:pic>
        <p:nvPicPr>
          <p:cNvPr id="14" name="Picture 13" descr="0917141009-00.jpg"/>
          <p:cNvPicPr>
            <a:picLocks noChangeAspect="1"/>
          </p:cNvPicPr>
          <p:nvPr/>
        </p:nvPicPr>
        <p:blipFill>
          <a:blip r:embed="rId3"/>
          <a:stretch>
            <a:fillRect/>
          </a:stretch>
        </p:blipFill>
        <p:spPr>
          <a:xfrm>
            <a:off x="98425" y="685800"/>
            <a:ext cx="2454275" cy="3272367"/>
          </a:xfrm>
          <a:prstGeom prst="rect">
            <a:avLst/>
          </a:prstGeom>
        </p:spPr>
      </p:pic>
      <p:cxnSp>
        <p:nvCxnSpPr>
          <p:cNvPr id="19" name="Straight Arrow Connector 18"/>
          <p:cNvCxnSpPr/>
          <p:nvPr/>
        </p:nvCxnSpPr>
        <p:spPr>
          <a:xfrm rot="10800000" flipV="1">
            <a:off x="1435100" y="685800"/>
            <a:ext cx="4445000" cy="1143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10600" cy="563562"/>
          </a:xfrm>
        </p:spPr>
        <p:txBody>
          <a:bodyPr>
            <a:noAutofit/>
          </a:bodyPr>
          <a:lstStyle/>
          <a:p>
            <a:pPr algn="ctr"/>
            <a:r>
              <a:rPr lang="en-US" sz="2000" dirty="0" smtClean="0">
                <a:latin typeface="Calibri"/>
                <a:cs typeface="Calibri"/>
              </a:rPr>
              <a:t>Live Operating Motion –</a:t>
            </a:r>
            <a:r>
              <a:rPr lang="en-US" sz="2000" u="sng" dirty="0" smtClean="0">
                <a:latin typeface="Calibri"/>
                <a:cs typeface="Calibri"/>
              </a:rPr>
              <a:t>E</a:t>
            </a:r>
            <a:r>
              <a:rPr lang="en-US" sz="2000" b="1" u="sng" dirty="0" smtClean="0">
                <a:latin typeface="Calibri"/>
                <a:cs typeface="Calibri"/>
              </a:rPr>
              <a:t>xpanded time scale </a:t>
            </a:r>
            <a:r>
              <a:rPr lang="en-US" sz="2000" dirty="0" smtClean="0">
                <a:latin typeface="Calibri"/>
                <a:cs typeface="Calibri"/>
              </a:rPr>
              <a:t>– 200 kA, 1.33 Hz repetition rate, Modal measurement location 46</a:t>
            </a:r>
            <a:endParaRPr lang="en-US" sz="2000" dirty="0">
              <a:latin typeface="Calibri"/>
              <a:cs typeface="Calibri"/>
            </a:endParaRPr>
          </a:p>
        </p:txBody>
      </p:sp>
      <p:sp>
        <p:nvSpPr>
          <p:cNvPr id="20" name="TextBox 19"/>
          <p:cNvSpPr txBox="1"/>
          <p:nvPr/>
        </p:nvSpPr>
        <p:spPr>
          <a:xfrm>
            <a:off x="457200" y="5719094"/>
            <a:ext cx="8305800" cy="584776"/>
          </a:xfrm>
          <a:prstGeom prst="rect">
            <a:avLst/>
          </a:prstGeom>
          <a:noFill/>
        </p:spPr>
        <p:txBody>
          <a:bodyPr wrap="square" rtlCol="0">
            <a:spAutoFit/>
          </a:bodyPr>
          <a:lstStyle/>
          <a:p>
            <a:pPr algn="ctr"/>
            <a:r>
              <a:rPr lang="en-US" sz="1600" b="1" dirty="0" smtClean="0">
                <a:latin typeface="Calibri"/>
                <a:cs typeface="Calibri"/>
              </a:rPr>
              <a:t>Time axis expanded to show t=1.8 sec to t=3.0 sec. One can see that some modes of vibration “ring down” faster than others. This is due to the variation in modal damping for the modes.</a:t>
            </a:r>
            <a:endParaRPr lang="en-US" sz="1600" b="1" dirty="0">
              <a:latin typeface="Calibri"/>
              <a:cs typeface="Calibri"/>
            </a:endParaRPr>
          </a:p>
        </p:txBody>
      </p:sp>
      <p:pic>
        <p:nvPicPr>
          <p:cNvPr id="3074" name="Picture 2"/>
          <p:cNvPicPr>
            <a:picLocks noChangeAspect="1" noChangeArrowheads="1"/>
          </p:cNvPicPr>
          <p:nvPr/>
        </p:nvPicPr>
        <p:blipFill>
          <a:blip r:embed="rId2" cstate="print"/>
          <a:srcRect/>
          <a:stretch>
            <a:fillRect/>
          </a:stretch>
        </p:blipFill>
        <p:spPr bwMode="auto">
          <a:xfrm>
            <a:off x="457200" y="685800"/>
            <a:ext cx="8253046" cy="5033294"/>
          </a:xfrm>
          <a:prstGeom prst="rect">
            <a:avLst/>
          </a:prstGeom>
          <a:noFill/>
          <a:ln w="9525">
            <a:noFill/>
            <a:miter lim="800000"/>
            <a:headEnd/>
            <a:tailEnd/>
          </a:ln>
        </p:spPr>
      </p:pic>
      <p:sp>
        <p:nvSpPr>
          <p:cNvPr id="6" name="Rectangular Callout 5"/>
          <p:cNvSpPr/>
          <p:nvPr/>
        </p:nvSpPr>
        <p:spPr>
          <a:xfrm>
            <a:off x="6248400" y="1447800"/>
            <a:ext cx="1828800" cy="609600"/>
          </a:xfrm>
          <a:prstGeom prst="wedgeRectCallout">
            <a:avLst>
              <a:gd name="adj1" fmla="val -182372"/>
              <a:gd name="adj2" fmla="val 224038"/>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lightly damped mode at 424 Hz (takes a long time to decay)</a:t>
            </a:r>
            <a:endParaRPr lang="en-US" sz="1200" dirty="0"/>
          </a:p>
        </p:txBody>
      </p:sp>
      <p:sp>
        <p:nvSpPr>
          <p:cNvPr id="7" name="Rectangular Callout 6"/>
          <p:cNvSpPr/>
          <p:nvPr/>
        </p:nvSpPr>
        <p:spPr>
          <a:xfrm>
            <a:off x="7010400" y="3657600"/>
            <a:ext cx="1828800" cy="609600"/>
          </a:xfrm>
          <a:prstGeom prst="wedgeRectCallout">
            <a:avLst>
              <a:gd name="adj1" fmla="val -103526"/>
              <a:gd name="adj2" fmla="val -138270"/>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highly damped mode at 788 Hz (decays quickly)</a:t>
            </a:r>
            <a:endParaRPr lang="en-US" sz="1200" dirty="0"/>
          </a:p>
        </p:txBody>
      </p:sp>
      <p:sp>
        <p:nvSpPr>
          <p:cNvPr id="8"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9"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10"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23</a:t>
            </a:fld>
            <a:endParaRPr lang="en-US"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1066800" y="3048000"/>
            <a:ext cx="6400800" cy="327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8534400" cy="457200"/>
          </a:xfrm>
        </p:spPr>
        <p:txBody>
          <a:bodyPr>
            <a:noAutofit/>
          </a:bodyPr>
          <a:lstStyle/>
          <a:p>
            <a:pPr algn="ctr"/>
            <a:r>
              <a:rPr lang="en-US" sz="2800" b="1" u="sng" dirty="0" smtClean="0">
                <a:latin typeface="Calibri"/>
                <a:cs typeface="Calibri"/>
              </a:rPr>
              <a:t>Sample</a:t>
            </a:r>
            <a:r>
              <a:rPr lang="en-US" sz="2800" b="1" dirty="0" smtClean="0">
                <a:latin typeface="Calibri"/>
                <a:cs typeface="Calibri"/>
              </a:rPr>
              <a:t> data reduction to calculate total displacement</a:t>
            </a:r>
            <a:endParaRPr lang="en-US" sz="2800" b="1" dirty="0">
              <a:latin typeface="Calibri"/>
              <a:cs typeface="Calibri"/>
            </a:endParaRPr>
          </a:p>
        </p:txBody>
      </p:sp>
      <p:sp>
        <p:nvSpPr>
          <p:cNvPr id="3" name="Content Placeholder 2"/>
          <p:cNvSpPr>
            <a:spLocks noGrp="1"/>
          </p:cNvSpPr>
          <p:nvPr>
            <p:ph idx="1"/>
          </p:nvPr>
        </p:nvSpPr>
        <p:spPr>
          <a:xfrm>
            <a:off x="457200" y="1143000"/>
            <a:ext cx="8229600" cy="1904999"/>
          </a:xfrm>
        </p:spPr>
        <p:txBody>
          <a:bodyPr>
            <a:normAutofit fontScale="92500" lnSpcReduction="20000"/>
          </a:bodyPr>
          <a:lstStyle/>
          <a:p>
            <a:r>
              <a:rPr lang="en-US" sz="2353" b="1" dirty="0" smtClean="0">
                <a:latin typeface="Calibri"/>
                <a:cs typeface="Calibri"/>
              </a:rPr>
              <a:t>Double integrate acceleration in all three directions</a:t>
            </a:r>
          </a:p>
          <a:p>
            <a:r>
              <a:rPr lang="en-US" sz="2353" b="1" dirty="0" smtClean="0">
                <a:latin typeface="Calibri"/>
                <a:cs typeface="Calibri"/>
              </a:rPr>
              <a:t>Calculation a vector sum of the 3 orthogonal directions</a:t>
            </a:r>
          </a:p>
          <a:p>
            <a:r>
              <a:rPr lang="en-US" sz="2353" b="1" dirty="0" smtClean="0">
                <a:latin typeface="Calibri"/>
                <a:cs typeface="Calibri"/>
              </a:rPr>
              <a:t>Convert from RMS to peak to peak by multiplying by (2*√2), assumes sinusoidal motion</a:t>
            </a:r>
          </a:p>
          <a:p>
            <a:r>
              <a:rPr lang="en-US" sz="2353" b="1" dirty="0" smtClean="0">
                <a:latin typeface="Calibri"/>
                <a:cs typeface="Calibri"/>
              </a:rPr>
              <a:t>Use resulting total max displacement of 30.21µm for stress/strain calculations</a:t>
            </a:r>
          </a:p>
          <a:p>
            <a:endParaRPr lang="en-US" sz="2000" dirty="0" smtClean="0"/>
          </a:p>
          <a:p>
            <a:endParaRPr lang="en-US" sz="2000" dirty="0" smtClean="0"/>
          </a:p>
          <a:p>
            <a:endParaRPr lang="en-US" sz="2000" dirty="0" smtClean="0"/>
          </a:p>
          <a:p>
            <a:endParaRPr lang="en-US" sz="2000" dirty="0" smtClean="0"/>
          </a:p>
          <a:p>
            <a:endParaRPr lang="en-US" dirty="0" smtClean="0"/>
          </a:p>
          <a:p>
            <a:endParaRPr lang="en-US" dirty="0" smtClean="0"/>
          </a:p>
          <a:p>
            <a:endParaRPr lang="en-US" dirty="0"/>
          </a:p>
        </p:txBody>
      </p:sp>
      <p:graphicFrame>
        <p:nvGraphicFramePr>
          <p:cNvPr id="4" name="Table 3"/>
          <p:cNvGraphicFramePr>
            <a:graphicFrameLocks noGrp="1"/>
          </p:cNvGraphicFramePr>
          <p:nvPr/>
        </p:nvGraphicFramePr>
        <p:xfrm>
          <a:off x="1143000" y="3124200"/>
          <a:ext cx="6172201" cy="2970441"/>
        </p:xfrm>
        <a:graphic>
          <a:graphicData uri="http://schemas.openxmlformats.org/drawingml/2006/table">
            <a:tbl>
              <a:tblPr/>
              <a:tblGrid>
                <a:gridCol w="2667000"/>
                <a:gridCol w="1828800"/>
                <a:gridCol w="1676401"/>
              </a:tblGrid>
              <a:tr h="391886">
                <a:tc>
                  <a:txBody>
                    <a:bodyPr/>
                    <a:lstStyle/>
                    <a:p>
                      <a:pPr algn="l" fontAlgn="b"/>
                      <a:endParaRPr lang="en-US" sz="2000" b="0" i="0" u="none" strike="noStrike" dirty="0">
                        <a:solidFill>
                          <a:srgbClr val="000000"/>
                        </a:solidFill>
                        <a:latin typeface="Calibri"/>
                      </a:endParaRPr>
                    </a:p>
                  </a:txBody>
                  <a:tcPr marL="9525" marR="9525" marT="9525" marB="0" anchor="b">
                    <a:lnL>
                      <a:noFill/>
                    </a:lnL>
                    <a:lnR>
                      <a:noFill/>
                    </a:lnR>
                    <a:lnT>
                      <a:noFill/>
                    </a:lnT>
                    <a:lnB>
                      <a:noFill/>
                    </a:lnB>
                    <a:solidFill>
                      <a:srgbClr val="DCE6F2"/>
                    </a:solidFill>
                  </a:tcPr>
                </a:tc>
                <a:tc>
                  <a:txBody>
                    <a:bodyPr/>
                    <a:lstStyle/>
                    <a:p>
                      <a:pPr algn="l" fontAlgn="b"/>
                      <a:r>
                        <a:rPr lang="en-US" sz="2000" b="0" i="0" u="none" strike="noStrike" dirty="0">
                          <a:solidFill>
                            <a:srgbClr val="000000"/>
                          </a:solidFill>
                          <a:latin typeface="Garamond" pitchFamily="18" charset="0"/>
                        </a:rPr>
                        <a:t>RMS displacement</a:t>
                      </a:r>
                    </a:p>
                  </a:txBody>
                  <a:tcPr marL="9525" marR="9525" marT="9525" marB="0" anchor="b">
                    <a:lnL>
                      <a:noFill/>
                    </a:lnL>
                    <a:lnR>
                      <a:noFill/>
                    </a:lnR>
                    <a:lnT>
                      <a:noFill/>
                    </a:lnT>
                    <a:lnB>
                      <a:noFill/>
                    </a:lnB>
                    <a:solidFill>
                      <a:srgbClr val="DCE6F2"/>
                    </a:solidFill>
                  </a:tcPr>
                </a:tc>
                <a:tc>
                  <a:txBody>
                    <a:bodyPr/>
                    <a:lstStyle/>
                    <a:p>
                      <a:pPr algn="l" fontAlgn="b"/>
                      <a:r>
                        <a:rPr lang="en-US" sz="2000" b="0" i="0" u="none" strike="noStrike" dirty="0">
                          <a:solidFill>
                            <a:srgbClr val="000000"/>
                          </a:solidFill>
                          <a:latin typeface="Garamond" pitchFamily="18" charset="0"/>
                        </a:rPr>
                        <a:t>P to P displacement</a:t>
                      </a:r>
                    </a:p>
                  </a:txBody>
                  <a:tcPr marL="9525" marR="9525" marT="9525" marB="0" anchor="b">
                    <a:lnL>
                      <a:noFill/>
                    </a:lnL>
                    <a:lnR>
                      <a:noFill/>
                    </a:lnR>
                    <a:lnT>
                      <a:noFill/>
                    </a:lnT>
                    <a:lnB>
                      <a:noFill/>
                    </a:lnB>
                    <a:solidFill>
                      <a:srgbClr val="DCE6F2"/>
                    </a:solidFill>
                  </a:tcPr>
                </a:tc>
              </a:tr>
              <a:tr h="391886">
                <a:tc>
                  <a:txBody>
                    <a:bodyPr/>
                    <a:lstStyle/>
                    <a:p>
                      <a:pPr algn="l" fontAlgn="b"/>
                      <a:endParaRPr lang="en-US" sz="2000" b="0" i="0" u="none" strike="noStrike" dirty="0">
                        <a:solidFill>
                          <a:srgbClr val="000000"/>
                        </a:solidFill>
                        <a:latin typeface="Garamond" pitchFamily="18" charset="0"/>
                      </a:endParaRPr>
                    </a:p>
                  </a:txBody>
                  <a:tcPr marL="9525" marR="9525" marT="9525" marB="0" anchor="b">
                    <a:lnL>
                      <a:noFill/>
                    </a:lnL>
                    <a:lnR>
                      <a:noFill/>
                    </a:lnR>
                    <a:lnT>
                      <a:noFill/>
                    </a:lnT>
                    <a:lnB>
                      <a:noFill/>
                    </a:lnB>
                    <a:solidFill>
                      <a:srgbClr val="DCE6F2"/>
                    </a:solidFill>
                  </a:tcPr>
                </a:tc>
                <a:tc>
                  <a:txBody>
                    <a:bodyPr/>
                    <a:lstStyle/>
                    <a:p>
                      <a:pPr algn="l" fontAlgn="b"/>
                      <a:endParaRPr lang="en-US" sz="2000" b="0" i="0" u="none" strike="noStrike">
                        <a:solidFill>
                          <a:srgbClr val="000000"/>
                        </a:solidFill>
                        <a:latin typeface="Garamond" pitchFamily="18" charset="0"/>
                      </a:endParaRPr>
                    </a:p>
                  </a:txBody>
                  <a:tcPr marL="9525" marR="9525" marT="9525" marB="0" anchor="b">
                    <a:lnL>
                      <a:noFill/>
                    </a:lnL>
                    <a:lnR>
                      <a:noFill/>
                    </a:lnR>
                    <a:lnT>
                      <a:noFill/>
                    </a:lnT>
                    <a:lnB>
                      <a:noFill/>
                    </a:lnB>
                    <a:solidFill>
                      <a:srgbClr val="DCE6F2"/>
                    </a:solidFill>
                  </a:tcPr>
                </a:tc>
                <a:tc>
                  <a:txBody>
                    <a:bodyPr/>
                    <a:lstStyle/>
                    <a:p>
                      <a:pPr algn="l" fontAlgn="b"/>
                      <a:endParaRPr lang="en-US" sz="2000" b="0" i="0" u="none" strike="noStrike" dirty="0">
                        <a:solidFill>
                          <a:srgbClr val="000000"/>
                        </a:solidFill>
                        <a:latin typeface="Garamond" pitchFamily="18" charset="0"/>
                      </a:endParaRPr>
                    </a:p>
                  </a:txBody>
                  <a:tcPr marL="9525" marR="9525" marT="9525" marB="0" anchor="b">
                    <a:lnL>
                      <a:noFill/>
                    </a:lnL>
                    <a:lnR>
                      <a:noFill/>
                    </a:lnR>
                    <a:lnT>
                      <a:noFill/>
                    </a:lnT>
                    <a:lnB>
                      <a:noFill/>
                    </a:lnB>
                    <a:solidFill>
                      <a:srgbClr val="DCE6F2"/>
                    </a:solidFill>
                  </a:tcPr>
                </a:tc>
              </a:tr>
              <a:tr h="391886">
                <a:tc>
                  <a:txBody>
                    <a:bodyPr/>
                    <a:lstStyle/>
                    <a:p>
                      <a:pPr algn="ctr" fontAlgn="b"/>
                      <a:r>
                        <a:rPr lang="en-US" sz="2000" b="0" i="0" u="none" strike="noStrike" dirty="0">
                          <a:solidFill>
                            <a:srgbClr val="000000"/>
                          </a:solidFill>
                          <a:latin typeface="Garamond" pitchFamily="18" charset="0"/>
                        </a:rPr>
                        <a:t>X1</a:t>
                      </a:r>
                    </a:p>
                  </a:txBody>
                  <a:tcPr marL="9525" marR="9525" marT="9525" marB="0" anchor="b">
                    <a:lnL>
                      <a:noFill/>
                    </a:lnL>
                    <a:lnR>
                      <a:noFill/>
                    </a:lnR>
                    <a:lnT>
                      <a:noFill/>
                    </a:lnT>
                    <a:lnB>
                      <a:noFill/>
                    </a:lnB>
                    <a:solidFill>
                      <a:srgbClr val="DCE6F2"/>
                    </a:solidFill>
                  </a:tcPr>
                </a:tc>
                <a:tc>
                  <a:txBody>
                    <a:bodyPr/>
                    <a:lstStyle/>
                    <a:p>
                      <a:pPr algn="ctr" fontAlgn="b"/>
                      <a:r>
                        <a:rPr lang="en-US" sz="2000" b="0" i="1" u="none" strike="noStrike" dirty="0">
                          <a:solidFill>
                            <a:srgbClr val="000000"/>
                          </a:solidFill>
                          <a:latin typeface="Garamond" pitchFamily="18" charset="0"/>
                        </a:rPr>
                        <a:t>3.30</a:t>
                      </a:r>
                    </a:p>
                  </a:txBody>
                  <a:tcPr marL="9525" marR="9525" marT="9525" marB="0" anchor="b">
                    <a:lnL>
                      <a:noFill/>
                    </a:lnL>
                    <a:lnR>
                      <a:noFill/>
                    </a:lnR>
                    <a:lnT>
                      <a:noFill/>
                    </a:lnT>
                    <a:lnB>
                      <a:noFill/>
                    </a:lnB>
                    <a:solidFill>
                      <a:srgbClr val="DCE6F2"/>
                    </a:solidFill>
                  </a:tcPr>
                </a:tc>
                <a:tc>
                  <a:txBody>
                    <a:bodyPr/>
                    <a:lstStyle/>
                    <a:p>
                      <a:pPr algn="ctr" fontAlgn="b"/>
                      <a:r>
                        <a:rPr lang="en-US" sz="2000" b="0" i="1" u="none" strike="noStrike" dirty="0">
                          <a:solidFill>
                            <a:srgbClr val="000000"/>
                          </a:solidFill>
                          <a:latin typeface="Garamond" pitchFamily="18" charset="0"/>
                        </a:rPr>
                        <a:t>9.31</a:t>
                      </a:r>
                    </a:p>
                  </a:txBody>
                  <a:tcPr marL="9525" marR="9525" marT="9525" marB="0" anchor="b">
                    <a:lnL>
                      <a:noFill/>
                    </a:lnL>
                    <a:lnR>
                      <a:noFill/>
                    </a:lnR>
                    <a:lnT>
                      <a:noFill/>
                    </a:lnT>
                    <a:lnB>
                      <a:noFill/>
                    </a:lnB>
                    <a:solidFill>
                      <a:srgbClr val="DCE6F2"/>
                    </a:solidFill>
                  </a:tcPr>
                </a:tc>
              </a:tr>
              <a:tr h="391886">
                <a:tc>
                  <a:txBody>
                    <a:bodyPr/>
                    <a:lstStyle/>
                    <a:p>
                      <a:pPr algn="ctr" fontAlgn="b"/>
                      <a:r>
                        <a:rPr lang="en-US" sz="2000" b="0" i="0" u="none" strike="noStrike">
                          <a:solidFill>
                            <a:srgbClr val="000000"/>
                          </a:solidFill>
                          <a:latin typeface="Garamond" pitchFamily="18" charset="0"/>
                        </a:rPr>
                        <a:t>Y1</a:t>
                      </a:r>
                    </a:p>
                  </a:txBody>
                  <a:tcPr marL="9525" marR="9525" marT="9525" marB="0" anchor="b">
                    <a:lnL>
                      <a:noFill/>
                    </a:lnL>
                    <a:lnR>
                      <a:noFill/>
                    </a:lnR>
                    <a:lnT>
                      <a:noFill/>
                    </a:lnT>
                    <a:lnB>
                      <a:noFill/>
                    </a:lnB>
                    <a:solidFill>
                      <a:srgbClr val="DCE6F2"/>
                    </a:solidFill>
                  </a:tcPr>
                </a:tc>
                <a:tc>
                  <a:txBody>
                    <a:bodyPr/>
                    <a:lstStyle/>
                    <a:p>
                      <a:pPr algn="ctr" fontAlgn="b"/>
                      <a:r>
                        <a:rPr lang="en-US" sz="2000" b="0" i="1" u="none" strike="noStrike" dirty="0">
                          <a:solidFill>
                            <a:srgbClr val="000000"/>
                          </a:solidFill>
                          <a:latin typeface="Garamond" pitchFamily="18" charset="0"/>
                        </a:rPr>
                        <a:t>5.00</a:t>
                      </a:r>
                    </a:p>
                  </a:txBody>
                  <a:tcPr marL="9525" marR="9525" marT="9525" marB="0" anchor="b">
                    <a:lnL>
                      <a:noFill/>
                    </a:lnL>
                    <a:lnR>
                      <a:noFill/>
                    </a:lnR>
                    <a:lnT>
                      <a:noFill/>
                    </a:lnT>
                    <a:lnB>
                      <a:noFill/>
                    </a:lnB>
                    <a:solidFill>
                      <a:srgbClr val="DCE6F2"/>
                    </a:solidFill>
                  </a:tcPr>
                </a:tc>
                <a:tc>
                  <a:txBody>
                    <a:bodyPr/>
                    <a:lstStyle/>
                    <a:p>
                      <a:pPr algn="ctr" fontAlgn="b"/>
                      <a:r>
                        <a:rPr lang="en-US" sz="2000" b="0" i="1" u="none" strike="noStrike" dirty="0">
                          <a:solidFill>
                            <a:srgbClr val="000000"/>
                          </a:solidFill>
                          <a:latin typeface="Garamond" pitchFamily="18" charset="0"/>
                        </a:rPr>
                        <a:t>14.10</a:t>
                      </a:r>
                    </a:p>
                  </a:txBody>
                  <a:tcPr marL="9525" marR="9525" marT="9525" marB="0" anchor="b">
                    <a:lnL>
                      <a:noFill/>
                    </a:lnL>
                    <a:lnR>
                      <a:noFill/>
                    </a:lnR>
                    <a:lnT>
                      <a:noFill/>
                    </a:lnT>
                    <a:lnB>
                      <a:noFill/>
                    </a:lnB>
                    <a:solidFill>
                      <a:srgbClr val="DCE6F2"/>
                    </a:solidFill>
                  </a:tcPr>
                </a:tc>
              </a:tr>
              <a:tr h="391886">
                <a:tc>
                  <a:txBody>
                    <a:bodyPr/>
                    <a:lstStyle/>
                    <a:p>
                      <a:pPr algn="ctr" fontAlgn="b"/>
                      <a:r>
                        <a:rPr lang="en-US" sz="2000" b="0" i="0" u="none" strike="noStrike">
                          <a:solidFill>
                            <a:srgbClr val="000000"/>
                          </a:solidFill>
                          <a:latin typeface="Garamond" pitchFamily="18" charset="0"/>
                        </a:rPr>
                        <a:t>Z1</a:t>
                      </a:r>
                    </a:p>
                  </a:txBody>
                  <a:tcPr marL="9525" marR="9525" marT="9525" marB="0" anchor="b">
                    <a:lnL>
                      <a:noFill/>
                    </a:lnL>
                    <a:lnR>
                      <a:noFill/>
                    </a:lnR>
                    <a:lnT>
                      <a:noFill/>
                    </a:lnT>
                    <a:lnB>
                      <a:noFill/>
                    </a:lnB>
                    <a:solidFill>
                      <a:srgbClr val="DCE6F2"/>
                    </a:solidFill>
                  </a:tcPr>
                </a:tc>
                <a:tc>
                  <a:txBody>
                    <a:bodyPr/>
                    <a:lstStyle/>
                    <a:p>
                      <a:pPr algn="ctr" fontAlgn="b"/>
                      <a:r>
                        <a:rPr lang="en-US" sz="2000" b="0" i="1" u="none" strike="noStrike" dirty="0">
                          <a:solidFill>
                            <a:srgbClr val="000000"/>
                          </a:solidFill>
                          <a:latin typeface="Garamond" pitchFamily="18" charset="0"/>
                        </a:rPr>
                        <a:t>8.88</a:t>
                      </a:r>
                    </a:p>
                  </a:txBody>
                  <a:tcPr marL="9525" marR="9525" marT="9525" marB="0" anchor="b">
                    <a:lnL>
                      <a:noFill/>
                    </a:lnL>
                    <a:lnR>
                      <a:noFill/>
                    </a:lnR>
                    <a:lnT>
                      <a:noFill/>
                    </a:lnT>
                    <a:lnB>
                      <a:noFill/>
                    </a:lnB>
                    <a:solidFill>
                      <a:srgbClr val="DCE6F2"/>
                    </a:solidFill>
                  </a:tcPr>
                </a:tc>
                <a:tc>
                  <a:txBody>
                    <a:bodyPr/>
                    <a:lstStyle/>
                    <a:p>
                      <a:pPr algn="ctr" fontAlgn="b"/>
                      <a:r>
                        <a:rPr lang="en-US" sz="2000" b="0" i="1" u="none" strike="noStrike" dirty="0">
                          <a:solidFill>
                            <a:srgbClr val="000000"/>
                          </a:solidFill>
                          <a:latin typeface="Garamond" pitchFamily="18" charset="0"/>
                        </a:rPr>
                        <a:t>25.04</a:t>
                      </a:r>
                    </a:p>
                  </a:txBody>
                  <a:tcPr marL="9525" marR="9525" marT="9525" marB="0" anchor="b">
                    <a:lnL>
                      <a:noFill/>
                    </a:lnL>
                    <a:lnR>
                      <a:noFill/>
                    </a:lnR>
                    <a:lnT>
                      <a:noFill/>
                    </a:lnT>
                    <a:lnB>
                      <a:noFill/>
                    </a:lnB>
                    <a:solidFill>
                      <a:srgbClr val="DCE6F2"/>
                    </a:solidFill>
                  </a:tcPr>
                </a:tc>
              </a:tr>
              <a:tr h="391886">
                <a:tc>
                  <a:txBody>
                    <a:bodyPr/>
                    <a:lstStyle/>
                    <a:p>
                      <a:pPr algn="ctr" fontAlgn="b"/>
                      <a:endParaRPr lang="en-US" sz="2000" b="0" i="0" u="none" strike="noStrike" dirty="0">
                        <a:solidFill>
                          <a:srgbClr val="000000"/>
                        </a:solidFill>
                        <a:latin typeface="Garamond" pitchFamily="18" charset="0"/>
                      </a:endParaRPr>
                    </a:p>
                  </a:txBody>
                  <a:tcPr marL="9525" marR="9525" marT="9525" marB="0" anchor="b">
                    <a:lnL>
                      <a:noFill/>
                    </a:lnL>
                    <a:lnR>
                      <a:noFill/>
                    </a:lnR>
                    <a:lnT>
                      <a:noFill/>
                    </a:lnT>
                    <a:lnB>
                      <a:noFill/>
                    </a:lnB>
                    <a:solidFill>
                      <a:srgbClr val="DCE6F2"/>
                    </a:solidFill>
                  </a:tcPr>
                </a:tc>
                <a:tc>
                  <a:txBody>
                    <a:bodyPr/>
                    <a:lstStyle/>
                    <a:p>
                      <a:pPr algn="ctr" fontAlgn="b"/>
                      <a:endParaRPr lang="en-US" sz="2000" b="0" i="1" u="none" strike="noStrike" dirty="0">
                        <a:solidFill>
                          <a:srgbClr val="000000"/>
                        </a:solidFill>
                        <a:latin typeface="Garamond" pitchFamily="18" charset="0"/>
                      </a:endParaRPr>
                    </a:p>
                  </a:txBody>
                  <a:tcPr marL="9525" marR="9525" marT="9525" marB="0" anchor="b">
                    <a:lnL>
                      <a:noFill/>
                    </a:lnL>
                    <a:lnR>
                      <a:noFill/>
                    </a:lnR>
                    <a:lnT>
                      <a:noFill/>
                    </a:lnT>
                    <a:lnB>
                      <a:noFill/>
                    </a:lnB>
                    <a:solidFill>
                      <a:srgbClr val="DCE6F2"/>
                    </a:solidFill>
                  </a:tcPr>
                </a:tc>
                <a:tc>
                  <a:txBody>
                    <a:bodyPr/>
                    <a:lstStyle/>
                    <a:p>
                      <a:pPr algn="ctr" fontAlgn="b"/>
                      <a:endParaRPr lang="en-US" sz="2000" b="0" i="1" u="none" strike="noStrike" dirty="0">
                        <a:solidFill>
                          <a:srgbClr val="000000"/>
                        </a:solidFill>
                        <a:latin typeface="Garamond" pitchFamily="18" charset="0"/>
                      </a:endParaRPr>
                    </a:p>
                  </a:txBody>
                  <a:tcPr marL="9525" marR="9525" marT="9525" marB="0" anchor="b">
                    <a:lnL>
                      <a:noFill/>
                    </a:lnL>
                    <a:lnR>
                      <a:noFill/>
                    </a:lnR>
                    <a:lnT>
                      <a:noFill/>
                    </a:lnT>
                    <a:lnB>
                      <a:noFill/>
                    </a:lnB>
                    <a:solidFill>
                      <a:srgbClr val="DCE6F2"/>
                    </a:solidFill>
                  </a:tcPr>
                </a:tc>
              </a:tr>
              <a:tr h="391886">
                <a:tc>
                  <a:txBody>
                    <a:bodyPr/>
                    <a:lstStyle/>
                    <a:p>
                      <a:pPr algn="ctr" fontAlgn="b"/>
                      <a:r>
                        <a:rPr lang="en-US" sz="2000" b="0" i="0" u="none" strike="noStrike" dirty="0">
                          <a:solidFill>
                            <a:srgbClr val="000000"/>
                          </a:solidFill>
                          <a:latin typeface="Garamond" pitchFamily="18" charset="0"/>
                        </a:rPr>
                        <a:t>vector total</a:t>
                      </a:r>
                    </a:p>
                  </a:txBody>
                  <a:tcPr marL="9525" marR="9525" marT="9525" marB="0" anchor="b">
                    <a:lnL>
                      <a:noFill/>
                    </a:lnL>
                    <a:lnR>
                      <a:noFill/>
                    </a:lnR>
                    <a:lnT>
                      <a:noFill/>
                    </a:lnT>
                    <a:lnB>
                      <a:noFill/>
                    </a:lnB>
                    <a:solidFill>
                      <a:srgbClr val="DCE6F2"/>
                    </a:solidFill>
                  </a:tcPr>
                </a:tc>
                <a:tc>
                  <a:txBody>
                    <a:bodyPr/>
                    <a:lstStyle/>
                    <a:p>
                      <a:pPr algn="ctr" fontAlgn="b"/>
                      <a:r>
                        <a:rPr lang="en-US" sz="2000" b="1" i="1" u="none" strike="noStrike">
                          <a:solidFill>
                            <a:srgbClr val="000000"/>
                          </a:solidFill>
                          <a:latin typeface="Garamond" pitchFamily="18" charset="0"/>
                        </a:rPr>
                        <a:t>10.71</a:t>
                      </a:r>
                    </a:p>
                  </a:txBody>
                  <a:tcPr marL="9525" marR="9525" marT="9525" marB="0" anchor="b">
                    <a:lnL>
                      <a:noFill/>
                    </a:lnL>
                    <a:lnR>
                      <a:noFill/>
                    </a:lnR>
                    <a:lnT>
                      <a:noFill/>
                    </a:lnT>
                    <a:lnB>
                      <a:noFill/>
                    </a:lnB>
                    <a:solidFill>
                      <a:srgbClr val="DCE6F2"/>
                    </a:solidFill>
                  </a:tcPr>
                </a:tc>
                <a:tc>
                  <a:txBody>
                    <a:bodyPr/>
                    <a:lstStyle/>
                    <a:p>
                      <a:pPr algn="ctr" fontAlgn="b"/>
                      <a:r>
                        <a:rPr lang="en-US" sz="2000" b="1" i="1" u="none" strike="noStrike" dirty="0">
                          <a:solidFill>
                            <a:srgbClr val="000000"/>
                          </a:solidFill>
                          <a:latin typeface="Garamond" pitchFamily="18" charset="0"/>
                        </a:rPr>
                        <a:t>30.21</a:t>
                      </a:r>
                    </a:p>
                  </a:txBody>
                  <a:tcPr marL="9525" marR="9525" marT="9525" marB="0" anchor="b">
                    <a:lnL>
                      <a:noFill/>
                    </a:lnL>
                    <a:lnR>
                      <a:noFill/>
                    </a:lnR>
                    <a:lnT>
                      <a:noFill/>
                    </a:lnT>
                    <a:lnB>
                      <a:noFill/>
                    </a:lnB>
                    <a:solidFill>
                      <a:srgbClr val="DCE6F2"/>
                    </a:solidFill>
                  </a:tcPr>
                </a:tc>
              </a:tr>
            </a:tbl>
          </a:graphicData>
        </a:graphic>
      </p:graphicFrame>
      <p:sp>
        <p:nvSpPr>
          <p:cNvPr id="6"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7"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8"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24</a:t>
            </a:fld>
            <a:endParaRPr lang="en-US"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001000" cy="762000"/>
          </a:xfrm>
        </p:spPr>
        <p:style>
          <a:lnRef idx="1">
            <a:schemeClr val="accent1"/>
          </a:lnRef>
          <a:fillRef idx="2">
            <a:schemeClr val="accent1"/>
          </a:fillRef>
          <a:effectRef idx="1">
            <a:schemeClr val="accent1"/>
          </a:effectRef>
          <a:fontRef idx="minor">
            <a:schemeClr val="dk1"/>
          </a:fontRef>
        </p:style>
        <p:txBody>
          <a:bodyPr>
            <a:noAutofit/>
          </a:bodyPr>
          <a:lstStyle/>
          <a:p>
            <a:pPr algn="ctr"/>
            <a:r>
              <a:rPr lang="en-US" sz="2400" b="1" dirty="0" smtClean="0">
                <a:latin typeface="Calibri"/>
                <a:cs typeface="Calibri"/>
              </a:rPr>
              <a:t>Test #6: Accelerometer locations @ position of maximum measured displacement</a:t>
            </a:r>
            <a:endParaRPr lang="en-US" sz="2400" b="1" dirty="0">
              <a:latin typeface="Calibri"/>
              <a:cs typeface="Calibri"/>
            </a:endParaRPr>
          </a:p>
        </p:txBody>
      </p:sp>
      <p:pic>
        <p:nvPicPr>
          <p:cNvPr id="3" name="Picture 2" descr="test6.JPG"/>
          <p:cNvPicPr>
            <a:picLocks noChangeAspect="1"/>
          </p:cNvPicPr>
          <p:nvPr/>
        </p:nvPicPr>
        <p:blipFill>
          <a:blip r:embed="rId2" cstate="print"/>
          <a:stretch>
            <a:fillRect/>
          </a:stretch>
        </p:blipFill>
        <p:spPr>
          <a:xfrm>
            <a:off x="457200" y="762000"/>
            <a:ext cx="3257550" cy="4343400"/>
          </a:xfrm>
          <a:prstGeom prst="rect">
            <a:avLst/>
          </a:prstGeom>
        </p:spPr>
      </p:pic>
      <p:pic>
        <p:nvPicPr>
          <p:cNvPr id="4" name="Picture 3" descr="test6 closeup.JPG"/>
          <p:cNvPicPr>
            <a:picLocks noChangeAspect="1"/>
          </p:cNvPicPr>
          <p:nvPr/>
        </p:nvPicPr>
        <p:blipFill>
          <a:blip r:embed="rId3" cstate="print"/>
          <a:stretch>
            <a:fillRect/>
          </a:stretch>
        </p:blipFill>
        <p:spPr>
          <a:xfrm>
            <a:off x="3810000" y="990600"/>
            <a:ext cx="4978400" cy="3733800"/>
          </a:xfrm>
          <a:prstGeom prst="rect">
            <a:avLst/>
          </a:prstGeom>
        </p:spPr>
      </p:pic>
      <p:graphicFrame>
        <p:nvGraphicFramePr>
          <p:cNvPr id="5" name="Table 4"/>
          <p:cNvGraphicFramePr>
            <a:graphicFrameLocks noGrp="1"/>
          </p:cNvGraphicFramePr>
          <p:nvPr/>
        </p:nvGraphicFramePr>
        <p:xfrm>
          <a:off x="2670174" y="4575176"/>
          <a:ext cx="6308726" cy="1524000"/>
        </p:xfrm>
        <a:graphic>
          <a:graphicData uri="http://schemas.openxmlformats.org/drawingml/2006/table">
            <a:tbl>
              <a:tblPr/>
              <a:tblGrid>
                <a:gridCol w="697739"/>
                <a:gridCol w="697739"/>
                <a:gridCol w="1433448"/>
                <a:gridCol w="1691843"/>
                <a:gridCol w="1787957"/>
              </a:tblGrid>
              <a:tr h="304800">
                <a:tc>
                  <a:txBody>
                    <a:bodyPr/>
                    <a:lstStyle/>
                    <a:p>
                      <a:pPr algn="ctr" fontAlgn="b"/>
                      <a:endParaRPr lang="en-US" sz="1800" b="0" i="0" u="none" strike="noStrike" dirty="0">
                        <a:solidFill>
                          <a:srgbClr val="000000"/>
                        </a:solidFill>
                        <a:latin typeface="Calibri"/>
                      </a:endParaRPr>
                    </a:p>
                  </a:txBody>
                  <a:tcPr marL="9525" marR="9525" marT="9525" marB="0" anchor="b">
                    <a:lnL>
                      <a:noFill/>
                    </a:lnL>
                    <a:lnR>
                      <a:noFill/>
                    </a:lnR>
                    <a:lnT>
                      <a:noFill/>
                    </a:lnT>
                    <a:lnB>
                      <a:noFill/>
                    </a:lnB>
                    <a:solidFill>
                      <a:schemeClr val="bg1">
                        <a:lumMod val="75000"/>
                      </a:schemeClr>
                    </a:solidFill>
                  </a:tcPr>
                </a:tc>
                <a:tc>
                  <a:txBody>
                    <a:bodyPr/>
                    <a:lstStyle/>
                    <a:p>
                      <a:pPr algn="ctr" fontAlgn="b"/>
                      <a:endParaRPr lang="en-US" sz="1800" b="0" i="0" u="none" strike="noStrike">
                        <a:solidFill>
                          <a:srgbClr val="000000"/>
                        </a:solidFill>
                        <a:latin typeface="Calibri"/>
                      </a:endParaRP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0" i="0" u="none" strike="noStrike">
                          <a:solidFill>
                            <a:srgbClr val="000000"/>
                          </a:solidFill>
                          <a:latin typeface="Calibri"/>
                        </a:rPr>
                        <a:t>vector sum</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0" i="0" u="none" strike="noStrike" dirty="0">
                          <a:solidFill>
                            <a:srgbClr val="000000"/>
                          </a:solidFill>
                          <a:latin typeface="Calibri"/>
                        </a:rPr>
                        <a:t>vector sum</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0" i="0" u="none" strike="noStrike">
                          <a:solidFill>
                            <a:srgbClr val="000000"/>
                          </a:solidFill>
                          <a:latin typeface="Calibri"/>
                        </a:rPr>
                        <a:t>vector sum</a:t>
                      </a:r>
                    </a:p>
                  </a:txBody>
                  <a:tcPr marL="9525" marR="9525" marT="9525" marB="0" anchor="b">
                    <a:lnL>
                      <a:noFill/>
                    </a:lnL>
                    <a:lnR>
                      <a:noFill/>
                    </a:lnR>
                    <a:lnT>
                      <a:noFill/>
                    </a:lnT>
                    <a:lnB>
                      <a:noFill/>
                    </a:lnB>
                    <a:solidFill>
                      <a:schemeClr val="bg1">
                        <a:lumMod val="75000"/>
                      </a:schemeClr>
                    </a:solidFill>
                  </a:tcPr>
                </a:tc>
              </a:tr>
              <a:tr h="304800">
                <a:tc>
                  <a:txBody>
                    <a:bodyPr/>
                    <a:lstStyle/>
                    <a:p>
                      <a:pPr algn="ctr" fontAlgn="b"/>
                      <a:endParaRPr lang="en-US" sz="1800" b="0" i="0" u="none" strike="noStrike">
                        <a:solidFill>
                          <a:srgbClr val="000000"/>
                        </a:solidFill>
                        <a:latin typeface="Calibri"/>
                      </a:endParaRPr>
                    </a:p>
                  </a:txBody>
                  <a:tcPr marL="9525" marR="9525" marT="9525" marB="0" anchor="b">
                    <a:lnL>
                      <a:noFill/>
                    </a:lnL>
                    <a:lnR>
                      <a:noFill/>
                    </a:lnR>
                    <a:lnT>
                      <a:noFill/>
                    </a:lnT>
                    <a:lnB>
                      <a:noFill/>
                    </a:lnB>
                    <a:solidFill>
                      <a:schemeClr val="bg1">
                        <a:lumMod val="75000"/>
                      </a:schemeClr>
                    </a:solidFill>
                  </a:tcPr>
                </a:tc>
                <a:tc>
                  <a:txBody>
                    <a:bodyPr/>
                    <a:lstStyle/>
                    <a:p>
                      <a:pPr algn="ctr" fontAlgn="b"/>
                      <a:endParaRPr lang="en-US" sz="1800" b="0" i="0" u="none" strike="noStrike">
                        <a:solidFill>
                          <a:srgbClr val="000000"/>
                        </a:solidFill>
                        <a:latin typeface="Calibri"/>
                      </a:endParaRP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0" i="0" u="none" strike="noStrike">
                          <a:solidFill>
                            <a:srgbClr val="000000"/>
                          </a:solidFill>
                          <a:latin typeface="Calibri"/>
                        </a:rPr>
                        <a:t>X1, Y1, &amp; Z1</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0" i="0" u="none" strike="noStrike" dirty="0">
                          <a:solidFill>
                            <a:srgbClr val="000000"/>
                          </a:solidFill>
                          <a:latin typeface="Calibri"/>
                        </a:rPr>
                        <a:t>X2, Y2, &amp; Z2</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0" i="0" u="none" strike="noStrike">
                          <a:solidFill>
                            <a:srgbClr val="000000"/>
                          </a:solidFill>
                          <a:latin typeface="Calibri"/>
                        </a:rPr>
                        <a:t> X3, Y3, &amp; Z3</a:t>
                      </a:r>
                    </a:p>
                  </a:txBody>
                  <a:tcPr marL="9525" marR="9525" marT="9525" marB="0" anchor="b">
                    <a:lnL>
                      <a:noFill/>
                    </a:lnL>
                    <a:lnR>
                      <a:noFill/>
                    </a:lnR>
                    <a:lnT>
                      <a:noFill/>
                    </a:lnT>
                    <a:lnB>
                      <a:noFill/>
                    </a:lnB>
                    <a:solidFill>
                      <a:schemeClr val="bg1">
                        <a:lumMod val="75000"/>
                      </a:schemeClr>
                    </a:solidFill>
                  </a:tcPr>
                </a:tc>
              </a:tr>
              <a:tr h="304800">
                <a:tc>
                  <a:txBody>
                    <a:bodyPr/>
                    <a:lstStyle/>
                    <a:p>
                      <a:pPr algn="ctr" fontAlgn="b"/>
                      <a:r>
                        <a:rPr lang="en-US" sz="1800" b="0" i="0" u="none" strike="noStrike">
                          <a:solidFill>
                            <a:srgbClr val="000000"/>
                          </a:solidFill>
                          <a:latin typeface="Calibri"/>
                        </a:rPr>
                        <a:t>test6</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0" i="0" u="none" strike="noStrike">
                          <a:solidFill>
                            <a:srgbClr val="000000"/>
                          </a:solidFill>
                          <a:latin typeface="Calibri"/>
                        </a:rPr>
                        <a:t>50 kA</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1" i="1" u="none" strike="noStrike" dirty="0">
                          <a:solidFill>
                            <a:srgbClr val="000000"/>
                          </a:solidFill>
                          <a:latin typeface="Calibri"/>
                        </a:rPr>
                        <a:t>0.597</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1" i="1" u="none" strike="noStrike" dirty="0">
                          <a:solidFill>
                            <a:srgbClr val="000000"/>
                          </a:solidFill>
                          <a:latin typeface="Calibri"/>
                        </a:rPr>
                        <a:t>0.623</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1" i="1" u="none" strike="noStrike">
                          <a:solidFill>
                            <a:srgbClr val="000000"/>
                          </a:solidFill>
                          <a:latin typeface="Calibri"/>
                        </a:rPr>
                        <a:t>0.562</a:t>
                      </a:r>
                    </a:p>
                  </a:txBody>
                  <a:tcPr marL="9525" marR="9525" marT="9525" marB="0" anchor="b">
                    <a:lnL>
                      <a:noFill/>
                    </a:lnL>
                    <a:lnR>
                      <a:noFill/>
                    </a:lnR>
                    <a:lnT>
                      <a:noFill/>
                    </a:lnT>
                    <a:lnB>
                      <a:noFill/>
                    </a:lnB>
                    <a:solidFill>
                      <a:schemeClr val="bg1">
                        <a:lumMod val="75000"/>
                      </a:schemeClr>
                    </a:solidFill>
                  </a:tcPr>
                </a:tc>
              </a:tr>
              <a:tr h="304800">
                <a:tc>
                  <a:txBody>
                    <a:bodyPr/>
                    <a:lstStyle/>
                    <a:p>
                      <a:pPr algn="ctr" fontAlgn="b"/>
                      <a:endParaRPr lang="en-US" sz="1800" b="0" i="0" u="none" strike="noStrike">
                        <a:solidFill>
                          <a:srgbClr val="000000"/>
                        </a:solidFill>
                        <a:latin typeface="Calibri"/>
                      </a:endParaRP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0" i="0" u="none" strike="noStrike">
                          <a:solidFill>
                            <a:srgbClr val="000000"/>
                          </a:solidFill>
                          <a:latin typeface="Calibri"/>
                        </a:rPr>
                        <a:t>100 kA</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1" i="1" u="none" strike="noStrike" dirty="0">
                          <a:solidFill>
                            <a:srgbClr val="000000"/>
                          </a:solidFill>
                          <a:latin typeface="Calibri"/>
                        </a:rPr>
                        <a:t>1.845</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1" i="1" u="none" strike="noStrike" dirty="0">
                          <a:solidFill>
                            <a:srgbClr val="000000"/>
                          </a:solidFill>
                          <a:latin typeface="Calibri"/>
                        </a:rPr>
                        <a:t>2.032</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1" i="1" u="none" strike="noStrike">
                          <a:solidFill>
                            <a:srgbClr val="000000"/>
                          </a:solidFill>
                          <a:latin typeface="Calibri"/>
                        </a:rPr>
                        <a:t>1.583</a:t>
                      </a:r>
                    </a:p>
                  </a:txBody>
                  <a:tcPr marL="9525" marR="9525" marT="9525" marB="0" anchor="b">
                    <a:lnL>
                      <a:noFill/>
                    </a:lnL>
                    <a:lnR>
                      <a:noFill/>
                    </a:lnR>
                    <a:lnT>
                      <a:noFill/>
                    </a:lnT>
                    <a:lnB>
                      <a:noFill/>
                    </a:lnB>
                    <a:solidFill>
                      <a:schemeClr val="bg1">
                        <a:lumMod val="75000"/>
                      </a:schemeClr>
                    </a:solidFill>
                  </a:tcPr>
                </a:tc>
              </a:tr>
              <a:tr h="304800">
                <a:tc>
                  <a:txBody>
                    <a:bodyPr/>
                    <a:lstStyle/>
                    <a:p>
                      <a:pPr algn="ctr" fontAlgn="b"/>
                      <a:endParaRPr lang="en-US" sz="1800" b="0" i="0" u="none" strike="noStrike">
                        <a:solidFill>
                          <a:srgbClr val="000000"/>
                        </a:solidFill>
                        <a:latin typeface="Calibri"/>
                      </a:endParaRP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0" i="0" u="none" strike="noStrike">
                          <a:solidFill>
                            <a:srgbClr val="000000"/>
                          </a:solidFill>
                          <a:latin typeface="Calibri"/>
                        </a:rPr>
                        <a:t>200 kA</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1" i="1" u="none" strike="noStrike" dirty="0">
                          <a:solidFill>
                            <a:srgbClr val="000000"/>
                          </a:solidFill>
                          <a:latin typeface="Calibri"/>
                        </a:rPr>
                        <a:t>5.869</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1" i="1" u="none" strike="noStrike">
                          <a:solidFill>
                            <a:srgbClr val="000000"/>
                          </a:solidFill>
                          <a:latin typeface="Calibri"/>
                        </a:rPr>
                        <a:t>6.462</a:t>
                      </a:r>
                    </a:p>
                  </a:txBody>
                  <a:tcPr marL="9525" marR="9525" marT="9525" marB="0" anchor="b">
                    <a:lnL>
                      <a:noFill/>
                    </a:lnL>
                    <a:lnR>
                      <a:noFill/>
                    </a:lnR>
                    <a:lnT>
                      <a:noFill/>
                    </a:lnT>
                    <a:lnB>
                      <a:noFill/>
                    </a:lnB>
                    <a:solidFill>
                      <a:schemeClr val="bg1">
                        <a:lumMod val="75000"/>
                      </a:schemeClr>
                    </a:solidFill>
                  </a:tcPr>
                </a:tc>
                <a:tc>
                  <a:txBody>
                    <a:bodyPr/>
                    <a:lstStyle/>
                    <a:p>
                      <a:pPr algn="ctr" fontAlgn="b"/>
                      <a:r>
                        <a:rPr lang="en-US" sz="1800" b="1" i="1" u="none" strike="noStrike" dirty="0">
                          <a:solidFill>
                            <a:srgbClr val="000000"/>
                          </a:solidFill>
                          <a:latin typeface="Calibri"/>
                        </a:rPr>
                        <a:t>5.002</a:t>
                      </a:r>
                    </a:p>
                  </a:txBody>
                  <a:tcPr marL="9525" marR="9525" marT="9525" marB="0" anchor="b">
                    <a:lnL>
                      <a:noFill/>
                    </a:lnL>
                    <a:lnR>
                      <a:noFill/>
                    </a:lnR>
                    <a:lnT>
                      <a:noFill/>
                    </a:lnT>
                    <a:lnB>
                      <a:noFill/>
                    </a:lnB>
                    <a:solidFill>
                      <a:schemeClr val="bg1">
                        <a:lumMod val="75000"/>
                      </a:schemeClr>
                    </a:solidFill>
                  </a:tcPr>
                </a:tc>
              </a:tr>
            </a:tbl>
          </a:graphicData>
        </a:graphic>
      </p:graphicFrame>
      <p:sp>
        <p:nvSpPr>
          <p:cNvPr id="6" name="TextBox 5"/>
          <p:cNvSpPr txBox="1"/>
          <p:nvPr/>
        </p:nvSpPr>
        <p:spPr>
          <a:xfrm>
            <a:off x="307974" y="4575176"/>
            <a:ext cx="2362200" cy="1477328"/>
          </a:xfrm>
          <a:prstGeom prst="rect">
            <a:avLst/>
          </a:prstGeom>
          <a:solidFill>
            <a:schemeClr val="tx1">
              <a:lumMod val="20000"/>
              <a:lumOff val="80000"/>
            </a:schemeClr>
          </a:solidFill>
        </p:spPr>
        <p:txBody>
          <a:bodyPr wrap="square" rtlCol="0">
            <a:spAutoFit/>
          </a:bodyPr>
          <a:lstStyle/>
          <a:p>
            <a:r>
              <a:rPr lang="en-US" sz="1800" b="1" i="1" dirty="0" smtClean="0">
                <a:solidFill>
                  <a:srgbClr val="000000"/>
                </a:solidFill>
                <a:latin typeface="Calibri"/>
                <a:cs typeface="Calibri"/>
              </a:rPr>
              <a:t>These values are the 20 Hz to 1600 Hz total  peak to peak displacement in </a:t>
            </a:r>
            <a:r>
              <a:rPr lang="en-US" sz="1800" b="1" i="1" dirty="0" err="1" smtClean="0">
                <a:solidFill>
                  <a:srgbClr val="000000"/>
                </a:solidFill>
                <a:latin typeface="Calibri"/>
                <a:cs typeface="Calibri"/>
              </a:rPr>
              <a:t>milli</a:t>
            </a:r>
            <a:r>
              <a:rPr lang="en-US" sz="1800" b="1" i="1" dirty="0" smtClean="0">
                <a:solidFill>
                  <a:srgbClr val="000000"/>
                </a:solidFill>
                <a:latin typeface="Calibri"/>
                <a:cs typeface="Calibri"/>
              </a:rPr>
              <a:t>-inches</a:t>
            </a:r>
            <a:endParaRPr lang="en-US" sz="1800" b="1" i="1" dirty="0">
              <a:solidFill>
                <a:srgbClr val="000000"/>
              </a:solidFill>
              <a:latin typeface="Calibri"/>
              <a:cs typeface="Calibri"/>
            </a:endParaRPr>
          </a:p>
        </p:txBody>
      </p:sp>
      <p:sp>
        <p:nvSpPr>
          <p:cNvPr id="7"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8"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9"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25</a:t>
            </a:fld>
            <a:endParaRPr lang="en-US" altLang="en-US" dirty="0"/>
          </a:p>
        </p:txBody>
      </p:sp>
      <p:cxnSp>
        <p:nvCxnSpPr>
          <p:cNvPr id="11" name="Straight Arrow Connector 10"/>
          <p:cNvCxnSpPr/>
          <p:nvPr/>
        </p:nvCxnSpPr>
        <p:spPr>
          <a:xfrm rot="5400000" flipH="1" flipV="1">
            <a:off x="4265613" y="3240088"/>
            <a:ext cx="1781175" cy="889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V="1">
            <a:off x="5370514" y="3684587"/>
            <a:ext cx="1781175" cy="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V="1">
            <a:off x="6786562" y="3284538"/>
            <a:ext cx="1781176" cy="800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152400"/>
            <a:ext cx="8464550" cy="596900"/>
          </a:xfrm>
        </p:spPr>
        <p:txBody>
          <a:bodyPr>
            <a:normAutofit/>
          </a:bodyPr>
          <a:lstStyle/>
          <a:p>
            <a:pPr algn="ctr"/>
            <a:r>
              <a:rPr lang="en-US" sz="2400" b="1" dirty="0" smtClean="0">
                <a:solidFill>
                  <a:schemeClr val="tx1">
                    <a:lumMod val="75000"/>
                  </a:schemeClr>
                </a:solidFill>
                <a:latin typeface="Calibri"/>
                <a:cs typeface="Calibri"/>
              </a:rPr>
              <a:t>Mode Shape Animation Stripline layer #1 Mode Shape 424 Hz</a:t>
            </a:r>
            <a:endParaRPr lang="en-US" sz="2400" b="1" dirty="0">
              <a:solidFill>
                <a:schemeClr val="tx1">
                  <a:lumMod val="75000"/>
                </a:schemeClr>
              </a:solidFill>
              <a:latin typeface="Calibri"/>
              <a:cs typeface="Calibri"/>
            </a:endParaRPr>
          </a:p>
        </p:txBody>
      </p:sp>
      <p:pic>
        <p:nvPicPr>
          <p:cNvPr id="5" name="1L-420.3.avi">
            <a:hlinkClick r:id="" action="ppaction://media"/>
          </p:cNvPr>
          <p:cNvPicPr/>
          <p:nvPr>
            <a:videoFile r:link="rId1"/>
          </p:nvPr>
        </p:nvPicPr>
        <p:blipFill>
          <a:blip r:embed="rId3"/>
          <a:stretch>
            <a:fillRect/>
          </a:stretch>
        </p:blipFill>
        <p:spPr>
          <a:xfrm>
            <a:off x="676275" y="1981200"/>
            <a:ext cx="8267700" cy="2971800"/>
          </a:xfrm>
          <a:prstGeom prst="rect">
            <a:avLst/>
          </a:prstGeom>
        </p:spPr>
      </p:pic>
      <p:sp>
        <p:nvSpPr>
          <p:cNvPr id="4"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6"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7"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26</a:t>
            </a:fld>
            <a:endParaRPr lang="en-US" alt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latin typeface="Calibri"/>
                <a:cs typeface="Calibri"/>
              </a:rPr>
              <a:t>Spectrum of Motion @ test #6 locations</a:t>
            </a:r>
            <a:endParaRPr lang="en-US" sz="2800" dirty="0">
              <a:latin typeface="Calibri"/>
              <a:cs typeface="Calibri"/>
            </a:endParaRPr>
          </a:p>
        </p:txBody>
      </p:sp>
      <p:graphicFrame>
        <p:nvGraphicFramePr>
          <p:cNvPr id="5" name="Chart 4"/>
          <p:cNvGraphicFramePr/>
          <p:nvPr/>
        </p:nvGraphicFramePr>
        <p:xfrm>
          <a:off x="533399" y="1600200"/>
          <a:ext cx="8380895" cy="466918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495800" y="2590800"/>
            <a:ext cx="41783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Dominant Displacement </a:t>
            </a:r>
          </a:p>
          <a:p>
            <a:r>
              <a:rPr lang="en-US" dirty="0" smtClean="0"/>
              <a:t>Peaks @ 122Hz and 424Hz</a:t>
            </a:r>
            <a:endParaRPr lang="en-US" dirty="0"/>
          </a:p>
        </p:txBody>
      </p:sp>
      <p:sp>
        <p:nvSpPr>
          <p:cNvPr id="7"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8"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9"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27</a:t>
            </a:fld>
            <a:endParaRPr lang="en-US"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latin typeface="Calibri"/>
                <a:cs typeface="Calibri"/>
              </a:rPr>
              <a:t>Acoustic Signature Cross-Check</a:t>
            </a:r>
            <a:endParaRPr lang="en-US" sz="2800" dirty="0">
              <a:latin typeface="Calibri"/>
              <a:cs typeface="Calibri"/>
            </a:endParaRPr>
          </a:p>
        </p:txBody>
      </p:sp>
      <p:pic>
        <p:nvPicPr>
          <p:cNvPr id="15" name="Picture 2"/>
          <p:cNvPicPr>
            <a:picLocks noChangeAspect="1" noChangeArrowheads="1"/>
          </p:cNvPicPr>
          <p:nvPr/>
        </p:nvPicPr>
        <p:blipFill>
          <a:blip r:embed="rId2"/>
          <a:srcRect/>
          <a:stretch>
            <a:fillRect/>
          </a:stretch>
        </p:blipFill>
        <p:spPr bwMode="auto">
          <a:xfrm>
            <a:off x="152400" y="962680"/>
            <a:ext cx="8763000" cy="2667000"/>
          </a:xfrm>
          <a:prstGeom prst="rect">
            <a:avLst/>
          </a:prstGeom>
          <a:noFill/>
          <a:ln w="9525">
            <a:noFill/>
            <a:miter lim="800000"/>
            <a:headEnd/>
            <a:tailEnd/>
          </a:ln>
          <a:effectLst/>
        </p:spPr>
      </p:pic>
      <p:pic>
        <p:nvPicPr>
          <p:cNvPr id="16" name="Picture 3"/>
          <p:cNvPicPr>
            <a:picLocks noChangeAspect="1" noChangeArrowheads="1"/>
          </p:cNvPicPr>
          <p:nvPr/>
        </p:nvPicPr>
        <p:blipFill>
          <a:blip r:embed="rId3" cstate="print"/>
          <a:srcRect/>
          <a:stretch>
            <a:fillRect/>
          </a:stretch>
        </p:blipFill>
        <p:spPr bwMode="auto">
          <a:xfrm>
            <a:off x="152400" y="3667780"/>
            <a:ext cx="4114800" cy="2498884"/>
          </a:xfrm>
          <a:prstGeom prst="rect">
            <a:avLst/>
          </a:prstGeom>
          <a:noFill/>
          <a:ln w="9525">
            <a:noFill/>
            <a:miter lim="800000"/>
            <a:headEnd/>
            <a:tailEnd/>
          </a:ln>
          <a:effectLst/>
        </p:spPr>
      </p:pic>
      <p:pic>
        <p:nvPicPr>
          <p:cNvPr id="17" name="Picture 4"/>
          <p:cNvPicPr>
            <a:picLocks noChangeAspect="1" noChangeArrowheads="1"/>
          </p:cNvPicPr>
          <p:nvPr/>
        </p:nvPicPr>
        <p:blipFill>
          <a:blip r:embed="rId4" cstate="print"/>
          <a:srcRect/>
          <a:stretch>
            <a:fillRect/>
          </a:stretch>
        </p:blipFill>
        <p:spPr bwMode="auto">
          <a:xfrm>
            <a:off x="5029200" y="3743980"/>
            <a:ext cx="3733800" cy="2267506"/>
          </a:xfrm>
          <a:prstGeom prst="rect">
            <a:avLst/>
          </a:prstGeom>
          <a:noFill/>
          <a:ln w="9525">
            <a:noFill/>
            <a:miter lim="800000"/>
            <a:headEnd/>
            <a:tailEnd/>
          </a:ln>
          <a:effectLst/>
        </p:spPr>
      </p:pic>
      <p:sp>
        <p:nvSpPr>
          <p:cNvPr id="18" name="TextBox 17"/>
          <p:cNvSpPr txBox="1"/>
          <p:nvPr/>
        </p:nvSpPr>
        <p:spPr>
          <a:xfrm>
            <a:off x="2171700" y="1076980"/>
            <a:ext cx="52705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Time trace of acoustic measurement</a:t>
            </a:r>
            <a:endParaRPr lang="en-US" dirty="0"/>
          </a:p>
        </p:txBody>
      </p:sp>
      <p:cxnSp>
        <p:nvCxnSpPr>
          <p:cNvPr id="19" name="Straight Arrow Connector 18"/>
          <p:cNvCxnSpPr/>
          <p:nvPr/>
        </p:nvCxnSpPr>
        <p:spPr>
          <a:xfrm rot="5400000" flipH="1" flipV="1">
            <a:off x="1308100" y="3581400"/>
            <a:ext cx="1498600" cy="228600"/>
          </a:xfrm>
          <a:prstGeom prst="straightConnector1">
            <a:avLst/>
          </a:prstGeom>
          <a:ln>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2400" y="5749876"/>
            <a:ext cx="4114800" cy="58477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latin typeface="Calibri"/>
                <a:cs typeface="Calibri"/>
              </a:rPr>
              <a:t>Expansion of initial portion of ring-down </a:t>
            </a:r>
          </a:p>
          <a:p>
            <a:pPr algn="ctr"/>
            <a:r>
              <a:rPr lang="en-US" sz="1600" b="1" dirty="0" smtClean="0">
                <a:latin typeface="Calibri"/>
                <a:cs typeface="Calibri"/>
              </a:rPr>
              <a:t>showing contribution of highly damped modes</a:t>
            </a:r>
            <a:endParaRPr lang="en-US" sz="1600" b="1" dirty="0">
              <a:latin typeface="Calibri"/>
              <a:cs typeface="Calibri"/>
            </a:endParaRPr>
          </a:p>
        </p:txBody>
      </p:sp>
      <p:cxnSp>
        <p:nvCxnSpPr>
          <p:cNvPr id="21" name="Straight Arrow Connector 20"/>
          <p:cNvCxnSpPr/>
          <p:nvPr/>
        </p:nvCxnSpPr>
        <p:spPr>
          <a:xfrm rot="10800000">
            <a:off x="2959100" y="2486680"/>
            <a:ext cx="3073400" cy="2352020"/>
          </a:xfrm>
          <a:prstGeom prst="straightConnector1">
            <a:avLst/>
          </a:prstGeom>
          <a:ln>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029200" y="5335667"/>
            <a:ext cx="37338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smtClean="0">
                <a:latin typeface="Calibri"/>
                <a:cs typeface="Calibri"/>
              </a:rPr>
              <a:t>Expansion of final portion of ring-down </a:t>
            </a:r>
          </a:p>
          <a:p>
            <a:pPr algn="ctr"/>
            <a:r>
              <a:rPr lang="en-US" sz="1600" b="1" dirty="0" smtClean="0">
                <a:latin typeface="Calibri"/>
                <a:cs typeface="Calibri"/>
              </a:rPr>
              <a:t>showing contribution of a single lightly </a:t>
            </a:r>
          </a:p>
          <a:p>
            <a:pPr algn="ctr"/>
            <a:r>
              <a:rPr lang="en-US" sz="1600" b="1" dirty="0" smtClean="0">
                <a:latin typeface="Calibri"/>
                <a:cs typeface="Calibri"/>
              </a:rPr>
              <a:t>mode (424Hz)</a:t>
            </a:r>
            <a:endParaRPr lang="en-US" sz="1600" b="1" dirty="0">
              <a:latin typeface="Calibri"/>
              <a:cs typeface="Calibri"/>
            </a:endParaRPr>
          </a:p>
        </p:txBody>
      </p:sp>
      <p:sp>
        <p:nvSpPr>
          <p:cNvPr id="11"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12"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13"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28</a:t>
            </a:fld>
            <a:endParaRPr lang="en-US"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05700" cy="449262"/>
          </a:xfrm>
        </p:spPr>
        <p:txBody>
          <a:bodyPr>
            <a:noAutofit/>
          </a:bodyPr>
          <a:lstStyle/>
          <a:p>
            <a:pPr algn="ctr"/>
            <a:r>
              <a:rPr lang="en-US" sz="3200" dirty="0" smtClean="0">
                <a:latin typeface="Calibri"/>
                <a:cs typeface="Calibri"/>
              </a:rPr>
              <a:t>Conclusions </a:t>
            </a:r>
            <a:endParaRPr lang="en-US" sz="3200" dirty="0">
              <a:latin typeface="Calibri"/>
              <a:cs typeface="Calibri"/>
            </a:endParaRPr>
          </a:p>
        </p:txBody>
      </p:sp>
      <p:sp>
        <p:nvSpPr>
          <p:cNvPr id="3" name="Content Placeholder 2"/>
          <p:cNvSpPr>
            <a:spLocks noGrp="1"/>
          </p:cNvSpPr>
          <p:nvPr>
            <p:ph idx="1"/>
          </p:nvPr>
        </p:nvSpPr>
        <p:spPr>
          <a:xfrm>
            <a:off x="457200" y="990600"/>
            <a:ext cx="8229600" cy="5486400"/>
          </a:xfrm>
        </p:spPr>
        <p:txBody>
          <a:bodyPr>
            <a:normAutofit fontScale="92500" lnSpcReduction="10000"/>
          </a:bodyPr>
          <a:lstStyle/>
          <a:p>
            <a:r>
              <a:rPr lang="en-US" sz="2000" b="1" dirty="0" smtClean="0">
                <a:latin typeface="Calibri"/>
                <a:cs typeface="Calibri"/>
              </a:rPr>
              <a:t>The stripline is a complex structure with multiple unique boundary conditions and large variations in modal damping</a:t>
            </a:r>
          </a:p>
          <a:p>
            <a:endParaRPr lang="en-US" sz="2000" b="1" dirty="0" smtClean="0">
              <a:latin typeface="Calibri"/>
              <a:cs typeface="Calibri"/>
            </a:endParaRPr>
          </a:p>
          <a:p>
            <a:r>
              <a:rPr lang="en-US" sz="2000" b="1" dirty="0" smtClean="0">
                <a:latin typeface="Calibri"/>
                <a:cs typeface="Calibri"/>
              </a:rPr>
              <a:t>Under pulsed operation, conductor motion generally increases with current level but does not closely follow the Lorentz force relationship for the simple case of parallel current carrying conductors, i.e. displacement ≠ f(I</a:t>
            </a:r>
            <a:r>
              <a:rPr lang="en-US" sz="2000" b="1" baseline="30000" dirty="0" smtClean="0">
                <a:latin typeface="Calibri"/>
                <a:cs typeface="Calibri"/>
              </a:rPr>
              <a:t>2</a:t>
            </a:r>
            <a:r>
              <a:rPr lang="en-US" sz="2000" b="1" dirty="0" smtClean="0">
                <a:latin typeface="Calibri"/>
                <a:cs typeface="Calibri"/>
              </a:rPr>
              <a:t>)</a:t>
            </a:r>
          </a:p>
          <a:p>
            <a:endParaRPr lang="en-US" sz="2000" dirty="0" smtClean="0">
              <a:latin typeface="Calibri"/>
              <a:cs typeface="Calibri"/>
            </a:endParaRPr>
          </a:p>
          <a:p>
            <a:r>
              <a:rPr lang="en-US" sz="2000" b="1" dirty="0" smtClean="0">
                <a:latin typeface="Calibri"/>
                <a:cs typeface="Calibri"/>
              </a:rPr>
              <a:t>The modal analysis results identified low frequency modes in the range of 30 to 80 Hz</a:t>
            </a:r>
          </a:p>
          <a:p>
            <a:pPr lvl="1"/>
            <a:r>
              <a:rPr lang="en-US" sz="2000" b="1" dirty="0" smtClean="0">
                <a:latin typeface="Calibri"/>
                <a:cs typeface="Calibri"/>
              </a:rPr>
              <a:t>These modes were of concern due to their potential to cause large deflections</a:t>
            </a:r>
          </a:p>
          <a:p>
            <a:pPr lvl="1"/>
            <a:r>
              <a:rPr lang="en-US" sz="2000" b="1" dirty="0" smtClean="0">
                <a:latin typeface="Calibri"/>
                <a:cs typeface="Calibri"/>
              </a:rPr>
              <a:t>It was found that the 850</a:t>
            </a:r>
            <a:r>
              <a:rPr lang="en-US" sz="2000" b="1" dirty="0" smtClean="0">
                <a:latin typeface="Calibri"/>
                <a:ea typeface="Lucida Grande"/>
                <a:cs typeface="Calibri"/>
              </a:rPr>
              <a:t>μ</a:t>
            </a:r>
            <a:r>
              <a:rPr lang="en-US" sz="2000" b="1" dirty="0" smtClean="0">
                <a:latin typeface="Calibri"/>
                <a:cs typeface="Calibri"/>
              </a:rPr>
              <a:t>sec MI-8 horn test stand pulse is too short to “wake-up” the low frequency modes</a:t>
            </a:r>
          </a:p>
          <a:p>
            <a:pPr lvl="1"/>
            <a:r>
              <a:rPr lang="en-US" sz="2000" b="1" dirty="0" smtClean="0">
                <a:latin typeface="Calibri"/>
                <a:cs typeface="Calibri"/>
              </a:rPr>
              <a:t>Longer pulse widths may result in more low frequency modal participation;  determination requires testing and/or detailed modeling</a:t>
            </a:r>
          </a:p>
          <a:p>
            <a:pPr>
              <a:buNone/>
            </a:pPr>
            <a:endParaRPr lang="en-US" sz="2000" dirty="0" smtClean="0">
              <a:latin typeface="Calibri"/>
              <a:cs typeface="Calibri"/>
            </a:endParaRPr>
          </a:p>
          <a:p>
            <a:r>
              <a:rPr lang="en-US" sz="2000" b="1" dirty="0" smtClean="0">
                <a:latin typeface="Calibri"/>
                <a:cs typeface="Calibri"/>
              </a:rPr>
              <a:t>NOvA 700kW horn 1 pulsed operation displacements tend to be dominated by two lightly damped modes at 122 and 424 Hz.</a:t>
            </a:r>
          </a:p>
          <a:p>
            <a:endParaRPr lang="en-US" sz="2000" dirty="0" smtClean="0">
              <a:latin typeface="Garamond" pitchFamily="18" charset="0"/>
            </a:endParaRPr>
          </a:p>
          <a:p>
            <a:endParaRPr lang="en-US" sz="2000" dirty="0" smtClean="0">
              <a:latin typeface="Garamond" pitchFamily="18" charset="0"/>
            </a:endParaRPr>
          </a:p>
          <a:p>
            <a:endParaRPr lang="en-US" sz="2000" dirty="0">
              <a:latin typeface="Garamond" pitchFamily="18" charset="0"/>
            </a:endParaRPr>
          </a:p>
        </p:txBody>
      </p:sp>
      <p:sp>
        <p:nvSpPr>
          <p:cNvPr id="4"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29</a:t>
            </a:fld>
            <a:endParaRPr lang="en-US"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400kW NuMI Horn 1</a:t>
            </a:r>
            <a:endParaRPr lang="en-US" dirty="0"/>
          </a:p>
        </p:txBody>
      </p:sp>
      <p:sp>
        <p:nvSpPr>
          <p:cNvPr id="4" name="Date Placeholder 3"/>
          <p:cNvSpPr>
            <a:spLocks noGrp="1"/>
          </p:cNvSpPr>
          <p:nvPr>
            <p:ph type="dt" sz="half" idx="10"/>
          </p:nvPr>
        </p:nvSpPr>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3</a:t>
            </a:fld>
            <a:endParaRPr lang="en-US" altLang="en-US"/>
          </a:p>
        </p:txBody>
      </p:sp>
      <p:pic>
        <p:nvPicPr>
          <p:cNvPr id="11" name="Picture 10"/>
          <p:cNvPicPr/>
          <p:nvPr/>
        </p:nvPicPr>
        <p:blipFill>
          <a:blip r:embed="rId2"/>
          <a:srcRect/>
          <a:stretch>
            <a:fillRect/>
          </a:stretch>
        </p:blipFill>
        <p:spPr bwMode="auto">
          <a:xfrm>
            <a:off x="5257800" y="990600"/>
            <a:ext cx="3657600" cy="4876800"/>
          </a:xfrm>
          <a:prstGeom prst="rect">
            <a:avLst/>
          </a:prstGeom>
          <a:noFill/>
          <a:ln w="9525">
            <a:noFill/>
            <a:miter lim="800000"/>
            <a:headEnd/>
            <a:tailEnd/>
          </a:ln>
          <a:effectLst/>
        </p:spPr>
      </p:pic>
      <p:sp>
        <p:nvSpPr>
          <p:cNvPr id="12" name="TextBox 11"/>
          <p:cNvSpPr txBox="1"/>
          <p:nvPr/>
        </p:nvSpPr>
        <p:spPr>
          <a:xfrm>
            <a:off x="228600" y="990600"/>
            <a:ext cx="4785234" cy="5324534"/>
          </a:xfrm>
          <a:prstGeom prst="rect">
            <a:avLst/>
          </a:prstGeom>
          <a:noFill/>
        </p:spPr>
        <p:txBody>
          <a:bodyPr wrap="square" rtlCol="0">
            <a:spAutoFit/>
          </a:bodyPr>
          <a:lstStyle/>
          <a:p>
            <a:pPr algn="ctr"/>
            <a:r>
              <a:rPr lang="en-US" sz="2800" b="1" i="1" u="sng" dirty="0" smtClean="0"/>
              <a:t>400kW Horn Stripline Features</a:t>
            </a:r>
            <a:endParaRPr lang="en-US" sz="2800" u="sng" dirty="0" smtClean="0"/>
          </a:p>
          <a:p>
            <a:r>
              <a:rPr lang="en-US" dirty="0" smtClean="0"/>
              <a:t>• Designed for 4E13 protons/pulse</a:t>
            </a:r>
          </a:p>
          <a:p>
            <a:r>
              <a:rPr lang="en-US" dirty="0" smtClean="0"/>
              <a:t>• Cycle time 1.86 sec</a:t>
            </a:r>
          </a:p>
          <a:p>
            <a:r>
              <a:rPr lang="en-US" dirty="0" smtClean="0"/>
              <a:t>• 10µsec beam spill</a:t>
            </a:r>
          </a:p>
          <a:p>
            <a:r>
              <a:rPr lang="en-US" dirty="0" smtClean="0"/>
              <a:t>• 200kA peak current pulse</a:t>
            </a:r>
          </a:p>
          <a:p>
            <a:r>
              <a:rPr lang="en-US" dirty="0" smtClean="0"/>
              <a:t>• Originally 5.2 msec pulse width for</a:t>
            </a:r>
          </a:p>
          <a:p>
            <a:r>
              <a:rPr lang="en-US" dirty="0" smtClean="0"/>
              <a:t>   resonant extraction</a:t>
            </a:r>
          </a:p>
          <a:p>
            <a:r>
              <a:rPr lang="en-US" dirty="0" smtClean="0"/>
              <a:t>• Later changed  for 2.3 msec pulse</a:t>
            </a:r>
          </a:p>
          <a:p>
            <a:r>
              <a:rPr lang="en-US" dirty="0" smtClean="0"/>
              <a:t>   width for fast extraction</a:t>
            </a:r>
          </a:p>
          <a:p>
            <a:r>
              <a:rPr lang="en-US" dirty="0" smtClean="0"/>
              <a:t>• Design allows conductor “flex” for</a:t>
            </a:r>
          </a:p>
          <a:p>
            <a:r>
              <a:rPr lang="en-US" dirty="0" smtClean="0"/>
              <a:t>   horn motion relative to positioning</a:t>
            </a:r>
          </a:p>
          <a:p>
            <a:r>
              <a:rPr lang="en-US" dirty="0" smtClean="0"/>
              <a:t>   module for beam-based alignment</a:t>
            </a:r>
          </a:p>
          <a:p>
            <a:r>
              <a:rPr lang="en-US" dirty="0" smtClean="0"/>
              <a:t>•</a:t>
            </a:r>
            <a:r>
              <a:rPr lang="en-US" b="1" dirty="0" smtClean="0"/>
              <a:t> </a:t>
            </a:r>
            <a:r>
              <a:rPr lang="en-US" b="1" i="1" dirty="0" smtClean="0"/>
              <a:t>Reliable operation from 2005 thru</a:t>
            </a:r>
          </a:p>
          <a:p>
            <a:r>
              <a:rPr lang="en-US" b="1" i="1" dirty="0" smtClean="0"/>
              <a:t>   2012 NOvA reconfiguration</a:t>
            </a:r>
            <a:endParaRPr lang="en-US" b="1" i="1" dirty="0"/>
          </a:p>
        </p:txBody>
      </p:sp>
      <p:sp>
        <p:nvSpPr>
          <p:cNvPr id="13" name="TextBox 12"/>
          <p:cNvSpPr txBox="1"/>
          <p:nvPr/>
        </p:nvSpPr>
        <p:spPr>
          <a:xfrm>
            <a:off x="4563673" y="6114990"/>
            <a:ext cx="446602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i="1" dirty="0" smtClean="0">
                <a:solidFill>
                  <a:srgbClr val="0000FF"/>
                </a:solidFill>
              </a:rPr>
              <a:t>Compact Routing @ Horn DS Face</a:t>
            </a:r>
            <a:endParaRPr lang="en-US" sz="2000" b="1" i="1" dirty="0">
              <a:solidFill>
                <a:srgbClr val="0000FF"/>
              </a:solidFill>
            </a:endParaRPr>
          </a:p>
        </p:txBody>
      </p:sp>
      <p:cxnSp>
        <p:nvCxnSpPr>
          <p:cNvPr id="16" name="Straight Arrow Connector 15"/>
          <p:cNvCxnSpPr/>
          <p:nvPr/>
        </p:nvCxnSpPr>
        <p:spPr>
          <a:xfrm flipV="1">
            <a:off x="5575300" y="5219700"/>
            <a:ext cx="1054100" cy="78765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30587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40600" cy="525462"/>
          </a:xfrm>
        </p:spPr>
        <p:txBody>
          <a:bodyPr>
            <a:normAutofit/>
          </a:bodyPr>
          <a:lstStyle/>
          <a:p>
            <a:pPr algn="ctr"/>
            <a:r>
              <a:rPr lang="en-US" sz="3200" dirty="0" smtClean="0">
                <a:latin typeface="Calibri"/>
                <a:cs typeface="Calibri"/>
              </a:rPr>
              <a:t>Conclusions</a:t>
            </a:r>
            <a:endParaRPr lang="en-US" sz="3200" dirty="0">
              <a:latin typeface="Calibri"/>
              <a:cs typeface="Calibri"/>
            </a:endParaRPr>
          </a:p>
        </p:txBody>
      </p:sp>
      <p:sp>
        <p:nvSpPr>
          <p:cNvPr id="3" name="Content Placeholder 2"/>
          <p:cNvSpPr>
            <a:spLocks noGrp="1"/>
          </p:cNvSpPr>
          <p:nvPr>
            <p:ph idx="1"/>
          </p:nvPr>
        </p:nvSpPr>
        <p:spPr>
          <a:xfrm>
            <a:off x="457200" y="800100"/>
            <a:ext cx="8229600" cy="5524500"/>
          </a:xfrm>
        </p:spPr>
        <p:txBody>
          <a:bodyPr>
            <a:normAutofit/>
          </a:bodyPr>
          <a:lstStyle/>
          <a:p>
            <a:pPr>
              <a:buNone/>
            </a:pPr>
            <a:r>
              <a:rPr lang="en-US" sz="2000" dirty="0" smtClean="0">
                <a:latin typeface="Calibri"/>
                <a:cs typeface="Calibri"/>
              </a:rPr>
              <a:t>•    </a:t>
            </a:r>
            <a:r>
              <a:rPr lang="en-US" sz="2000" b="1" dirty="0" smtClean="0">
                <a:latin typeface="Calibri"/>
                <a:cs typeface="Calibri"/>
              </a:rPr>
              <a:t>Largest motion measured during pulse operation roving with 3 triaxial accelerometers across conductor was measured during pulsed operation Test #6 in the vicinity of modal test points 70 thru 74 (</a:t>
            </a:r>
            <a:r>
              <a:rPr lang="en-US" sz="2000" b="1" i="1" dirty="0" smtClean="0">
                <a:latin typeface="Calibri"/>
                <a:cs typeface="Calibri"/>
              </a:rPr>
              <a:t>lower beam-right stripline flag</a:t>
            </a:r>
            <a:r>
              <a:rPr lang="en-US" sz="2000" b="1" dirty="0" smtClean="0">
                <a:latin typeface="Calibri"/>
                <a:cs typeface="Calibri"/>
              </a:rPr>
              <a:t>) and is normal to stripline with peak to peak displacements of 140 to 160 µ</a:t>
            </a:r>
            <a:r>
              <a:rPr lang="en-US" sz="2000" b="1" dirty="0" err="1" smtClean="0">
                <a:latin typeface="Calibri"/>
                <a:cs typeface="Calibri"/>
              </a:rPr>
              <a:t>m</a:t>
            </a:r>
            <a:endParaRPr lang="en-US" sz="2000" b="1" dirty="0" smtClean="0">
              <a:latin typeface="Calibri"/>
              <a:cs typeface="Calibri"/>
            </a:endParaRPr>
          </a:p>
          <a:p>
            <a:pPr>
              <a:buNone/>
            </a:pPr>
            <a:endParaRPr lang="en-US" sz="2000" dirty="0" smtClean="0">
              <a:latin typeface="Calibri"/>
              <a:cs typeface="Calibri"/>
            </a:endParaRPr>
          </a:p>
          <a:p>
            <a:r>
              <a:rPr lang="en-US" sz="2000" b="1" dirty="0" smtClean="0">
                <a:latin typeface="Calibri"/>
                <a:cs typeface="Calibri"/>
              </a:rPr>
              <a:t>Acoustic measurements support the previous conclusions</a:t>
            </a:r>
          </a:p>
          <a:p>
            <a:endParaRPr lang="en-US" sz="2000" dirty="0" smtClean="0">
              <a:latin typeface="Calibri"/>
              <a:cs typeface="Calibri"/>
            </a:endParaRPr>
          </a:p>
          <a:p>
            <a:r>
              <a:rPr lang="en-US" sz="2000" b="1" dirty="0" smtClean="0">
                <a:latin typeface="Calibri"/>
                <a:cs typeface="Calibri"/>
              </a:rPr>
              <a:t>Since the 424 Hz mode is very lightly damped it requires further investigation if cycle time is decreased from 1.33 sec to 0.8 sec as proposed for LBNF operation</a:t>
            </a:r>
          </a:p>
          <a:p>
            <a:endParaRPr lang="en-US" sz="2162" dirty="0" smtClean="0">
              <a:latin typeface="Garamond" pitchFamily="18" charset="0"/>
            </a:endParaRPr>
          </a:p>
          <a:p>
            <a:endParaRPr lang="en-US" sz="2000" dirty="0">
              <a:latin typeface="Garamond" pitchFamily="18" charset="0"/>
            </a:endParaRPr>
          </a:p>
        </p:txBody>
      </p:sp>
      <p:sp>
        <p:nvSpPr>
          <p:cNvPr id="4"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30</a:t>
            </a:fld>
            <a:endParaRPr lang="en-US"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52500"/>
            <a:ext cx="8686800" cy="5219700"/>
          </a:xfrm>
        </p:spPr>
        <p:txBody>
          <a:bodyPr>
            <a:normAutofit fontScale="92500" lnSpcReduction="10000"/>
          </a:bodyPr>
          <a:lstStyle/>
          <a:p>
            <a:r>
              <a:rPr lang="en-US" sz="2323" b="1" dirty="0" smtClean="0">
                <a:latin typeface="Calibri"/>
                <a:cs typeface="Calibri"/>
              </a:rPr>
              <a:t>Make an assessment of stress and resulting fatigue life based on the measured displacement data</a:t>
            </a:r>
            <a:r>
              <a:rPr lang="en-US" sz="2323" b="1" dirty="0" smtClean="0">
                <a:latin typeface="Calibri"/>
                <a:cs typeface="Calibri"/>
              </a:rPr>
              <a:t>.</a:t>
            </a:r>
            <a:endParaRPr lang="en-US" sz="2323" b="1" dirty="0" smtClean="0">
              <a:latin typeface="Calibri"/>
              <a:cs typeface="Calibri"/>
            </a:endParaRPr>
          </a:p>
          <a:p>
            <a:endParaRPr lang="en-US" sz="2323" b="1" dirty="0" smtClean="0">
              <a:latin typeface="Calibri"/>
              <a:cs typeface="Calibri"/>
            </a:endParaRPr>
          </a:p>
          <a:p>
            <a:r>
              <a:rPr lang="en-US" sz="2323" b="1" dirty="0" smtClean="0">
                <a:latin typeface="Calibri"/>
                <a:cs typeface="Calibri"/>
              </a:rPr>
              <a:t>Continue investigation of the relationship between pulse width and cycle time and stripline dynamic response.</a:t>
            </a:r>
          </a:p>
          <a:p>
            <a:pPr lvl="1"/>
            <a:r>
              <a:rPr lang="en-US" sz="2323" b="1" i="1" dirty="0" smtClean="0">
                <a:solidFill>
                  <a:schemeClr val="tx1">
                    <a:lumMod val="60000"/>
                    <a:lumOff val="40000"/>
                  </a:schemeClr>
                </a:solidFill>
                <a:latin typeface="Calibri"/>
                <a:cs typeface="Calibri"/>
              </a:rPr>
              <a:t>Narrow pulse width does not appear to excite low frequency modes</a:t>
            </a:r>
          </a:p>
          <a:p>
            <a:pPr lvl="1"/>
            <a:r>
              <a:rPr lang="en-US" sz="2323" b="1" dirty="0" smtClean="0">
                <a:latin typeface="Calibri"/>
                <a:cs typeface="Calibri"/>
              </a:rPr>
              <a:t>Lightly damped modes coupled with short cycle time would  tend to result in larger response due to building of response</a:t>
            </a:r>
          </a:p>
          <a:p>
            <a:pPr lvl="1"/>
            <a:r>
              <a:rPr lang="en-US" sz="2323" b="1" dirty="0" smtClean="0">
                <a:latin typeface="Calibri"/>
                <a:cs typeface="Calibri"/>
              </a:rPr>
              <a:t>Investigate Laplace transform model to further understand pulse width effect on stripline motion  </a:t>
            </a:r>
          </a:p>
          <a:p>
            <a:pPr lvl="1"/>
            <a:endParaRPr lang="en-US" sz="2323" b="1" dirty="0" smtClean="0">
              <a:latin typeface="Calibri"/>
              <a:cs typeface="Calibri"/>
            </a:endParaRPr>
          </a:p>
          <a:p>
            <a:r>
              <a:rPr lang="en-US" sz="2323" b="1" dirty="0" smtClean="0">
                <a:latin typeface="Calibri"/>
                <a:cs typeface="Calibri"/>
              </a:rPr>
              <a:t>An extensive amount of data was acquired in addition to the subset presented herein.  Raw time series have been archived for all measurements and are useful for further detailed analysis.  These series are available in UFF and MATLAB formats.</a:t>
            </a:r>
          </a:p>
        </p:txBody>
      </p:sp>
      <p:sp>
        <p:nvSpPr>
          <p:cNvPr id="4" name="Title 3"/>
          <p:cNvSpPr>
            <a:spLocks noGrp="1"/>
          </p:cNvSpPr>
          <p:nvPr>
            <p:ph type="title"/>
          </p:nvPr>
        </p:nvSpPr>
        <p:spPr/>
        <p:txBody>
          <a:bodyPr/>
          <a:lstStyle/>
          <a:p>
            <a:pPr algn="ctr"/>
            <a:r>
              <a:rPr lang="en-US" sz="3200" dirty="0" smtClean="0">
                <a:latin typeface="Calibri"/>
                <a:cs typeface="Calibri"/>
              </a:rPr>
              <a:t>Future Work</a:t>
            </a:r>
            <a:endParaRPr lang="en-US" sz="3200" dirty="0"/>
          </a:p>
        </p:txBody>
      </p:sp>
      <p:sp>
        <p:nvSpPr>
          <p:cNvPr id="5"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6"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7"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31</a:t>
            </a:fld>
            <a:endParaRPr lang="en-US"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44600" y="0"/>
            <a:ext cx="6743700" cy="715962"/>
          </a:xfrm>
        </p:spPr>
        <p:txBody>
          <a:bodyPr>
            <a:noAutofit/>
          </a:bodyPr>
          <a:lstStyle/>
          <a:p>
            <a:pPr algn="ctr"/>
            <a:r>
              <a:rPr lang="en-US" sz="2800" b="1" u="sng" dirty="0" smtClean="0">
                <a:solidFill>
                  <a:schemeClr val="tx1">
                    <a:lumMod val="75000"/>
                  </a:schemeClr>
                </a:solidFill>
                <a:latin typeface="Calibri"/>
                <a:cs typeface="Calibri"/>
              </a:rPr>
              <a:t>Fundamentals of Normal Mode Testing</a:t>
            </a:r>
            <a:endParaRPr lang="en-US" sz="2800" b="1" u="sng" dirty="0">
              <a:solidFill>
                <a:schemeClr val="tx1">
                  <a:lumMod val="75000"/>
                </a:schemeClr>
              </a:solidFill>
              <a:latin typeface="Calibri"/>
              <a:cs typeface="Calibri"/>
            </a:endParaRPr>
          </a:p>
        </p:txBody>
      </p:sp>
      <p:pic>
        <p:nvPicPr>
          <p:cNvPr id="4" name="Content Placeholder 3" descr="modal.jpg"/>
          <p:cNvPicPr>
            <a:picLocks noGrp="1" noChangeAspect="1"/>
          </p:cNvPicPr>
          <p:nvPr>
            <p:ph idx="1"/>
          </p:nvPr>
        </p:nvPicPr>
        <p:blipFill>
          <a:blip r:embed="rId2" cstate="print"/>
          <a:stretch>
            <a:fillRect/>
          </a:stretch>
        </p:blipFill>
        <p:spPr>
          <a:xfrm>
            <a:off x="3838222" y="838200"/>
            <a:ext cx="5305778" cy="3657600"/>
          </a:xfrm>
        </p:spPr>
      </p:pic>
      <p:sp>
        <p:nvSpPr>
          <p:cNvPr id="9" name="TextBox 8"/>
          <p:cNvSpPr txBox="1"/>
          <p:nvPr/>
        </p:nvSpPr>
        <p:spPr>
          <a:xfrm>
            <a:off x="0" y="1231900"/>
            <a:ext cx="3962400" cy="4893647"/>
          </a:xfrm>
          <a:prstGeom prst="rect">
            <a:avLst/>
          </a:prstGeom>
          <a:noFill/>
        </p:spPr>
        <p:txBody>
          <a:bodyPr wrap="square" rtlCol="0">
            <a:spAutoFit/>
          </a:bodyPr>
          <a:lstStyle/>
          <a:p>
            <a:r>
              <a:rPr lang="en-US" b="1" i="1" dirty="0" smtClean="0">
                <a:solidFill>
                  <a:srgbClr val="404040"/>
                </a:solidFill>
                <a:latin typeface="Calibri"/>
                <a:cs typeface="Calibri"/>
              </a:rPr>
              <a:t>A swept sine forcing is applied to the rectangular plate. The plate response </a:t>
            </a:r>
            <a:r>
              <a:rPr lang="en-US" b="1" i="1" dirty="0">
                <a:solidFill>
                  <a:srgbClr val="404040"/>
                </a:solidFill>
                <a:latin typeface="Calibri"/>
                <a:cs typeface="Calibri"/>
              </a:rPr>
              <a:t>i</a:t>
            </a:r>
            <a:r>
              <a:rPr lang="en-US" b="1" i="1" dirty="0" smtClean="0">
                <a:solidFill>
                  <a:srgbClr val="404040"/>
                </a:solidFill>
                <a:latin typeface="Calibri"/>
                <a:cs typeface="Calibri"/>
              </a:rPr>
              <a:t>s presented in the time domain (blue trace) and in the frequency domain (red trace). If the response is measured at a number of points on the plate (i.e., a grid) one can easily extract the 4 modes shown above by comparing magnitude and phase of the response functions.</a:t>
            </a:r>
            <a:endParaRPr lang="en-US" b="1" i="1" dirty="0">
              <a:solidFill>
                <a:srgbClr val="404040"/>
              </a:solidFill>
              <a:latin typeface="Calibri"/>
              <a:cs typeface="Calibri"/>
            </a:endParaRPr>
          </a:p>
        </p:txBody>
      </p:sp>
      <p:sp>
        <p:nvSpPr>
          <p:cNvPr id="5"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6"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7"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32</a:t>
            </a:fld>
            <a:endParaRPr lang="en-US"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50798" y="228600"/>
            <a:ext cx="8356600" cy="495300"/>
          </a:xfrm>
        </p:spPr>
        <p:txBody>
          <a:bodyPr>
            <a:normAutofit/>
          </a:bodyPr>
          <a:lstStyle/>
          <a:p>
            <a:pPr algn="ctr"/>
            <a:r>
              <a:rPr lang="en-US" sz="2400" b="1" dirty="0" smtClean="0">
                <a:latin typeface="Calibri"/>
                <a:cs typeface="Calibri"/>
              </a:rPr>
              <a:t>Typical Output of Modal Frequency Response Function</a:t>
            </a:r>
            <a:endParaRPr lang="en-US" sz="2400" b="1" dirty="0">
              <a:latin typeface="Calibri"/>
              <a:cs typeface="Calibri"/>
            </a:endParaRPr>
          </a:p>
        </p:txBody>
      </p:sp>
      <p:pic>
        <p:nvPicPr>
          <p:cNvPr id="2050" name="Picture 2"/>
          <p:cNvPicPr>
            <a:picLocks noChangeAspect="1" noChangeArrowheads="1"/>
          </p:cNvPicPr>
          <p:nvPr/>
        </p:nvPicPr>
        <p:blipFill>
          <a:blip r:embed="rId2" cstate="print"/>
          <a:srcRect/>
          <a:stretch>
            <a:fillRect/>
          </a:stretch>
        </p:blipFill>
        <p:spPr bwMode="auto">
          <a:xfrm>
            <a:off x="934998" y="1193824"/>
            <a:ext cx="7772400" cy="4902151"/>
          </a:xfrm>
          <a:prstGeom prst="rect">
            <a:avLst/>
          </a:prstGeom>
          <a:noFill/>
          <a:ln w="9525">
            <a:noFill/>
            <a:miter lim="800000"/>
            <a:headEnd/>
            <a:tailEnd/>
          </a:ln>
        </p:spPr>
      </p:pic>
      <p:sp>
        <p:nvSpPr>
          <p:cNvPr id="6" name="TextBox 5"/>
          <p:cNvSpPr txBox="1"/>
          <p:nvPr/>
        </p:nvSpPr>
        <p:spPr>
          <a:xfrm>
            <a:off x="1577174" y="2539304"/>
            <a:ext cx="4366426" cy="1692771"/>
          </a:xfrm>
          <a:prstGeom prst="rect">
            <a:avLst/>
          </a:prstGeom>
          <a:noFill/>
        </p:spPr>
        <p:txBody>
          <a:bodyPr wrap="square" rtlCol="0">
            <a:spAutoFit/>
          </a:bodyPr>
          <a:lstStyle/>
          <a:p>
            <a:r>
              <a:rPr lang="en-US" sz="1800" b="1" i="1" dirty="0" smtClean="0">
                <a:latin typeface="Calibri"/>
                <a:cs typeface="Calibri"/>
              </a:rPr>
              <a:t>A sample of the resulting FRF where the Z axis motion is highlighted in grey. Each of these FRF measurements is the result of 10 seconds of averaging as the structure responded to the white noise forcing.</a:t>
            </a:r>
          </a:p>
          <a:p>
            <a:endParaRPr lang="en-US" sz="1400" dirty="0">
              <a:latin typeface="Garamond" pitchFamily="18" charset="0"/>
            </a:endParaRPr>
          </a:p>
        </p:txBody>
      </p:sp>
      <p:sp>
        <p:nvSpPr>
          <p:cNvPr id="5" name="TextBox 4"/>
          <p:cNvSpPr txBox="1"/>
          <p:nvPr/>
        </p:nvSpPr>
        <p:spPr>
          <a:xfrm>
            <a:off x="7063574" y="1868268"/>
            <a:ext cx="1643824" cy="646331"/>
          </a:xfrm>
          <a:prstGeom prst="rect">
            <a:avLst/>
          </a:prstGeom>
          <a:noFill/>
        </p:spPr>
        <p:txBody>
          <a:bodyPr wrap="none" rtlCol="0">
            <a:spAutoFit/>
          </a:bodyPr>
          <a:lstStyle/>
          <a:p>
            <a:r>
              <a:rPr lang="en-US" dirty="0" smtClean="0"/>
              <a:t>Lightly Damped</a:t>
            </a:r>
          </a:p>
          <a:p>
            <a:r>
              <a:rPr lang="en-US" dirty="0" smtClean="0"/>
              <a:t>          Mode</a:t>
            </a:r>
            <a:endParaRPr lang="en-US" dirty="0"/>
          </a:p>
        </p:txBody>
      </p:sp>
      <p:sp>
        <p:nvSpPr>
          <p:cNvPr id="7" name="TextBox 6"/>
          <p:cNvSpPr txBox="1"/>
          <p:nvPr/>
        </p:nvSpPr>
        <p:spPr>
          <a:xfrm>
            <a:off x="5003800" y="4078069"/>
            <a:ext cx="1113744" cy="646331"/>
          </a:xfrm>
          <a:prstGeom prst="rect">
            <a:avLst/>
          </a:prstGeom>
          <a:noFill/>
        </p:spPr>
        <p:txBody>
          <a:bodyPr wrap="none" rtlCol="0">
            <a:spAutoFit/>
          </a:bodyPr>
          <a:lstStyle/>
          <a:p>
            <a:r>
              <a:rPr lang="en-US" dirty="0" smtClean="0"/>
              <a:t>Moderate</a:t>
            </a:r>
          </a:p>
          <a:p>
            <a:r>
              <a:rPr lang="en-US" dirty="0" smtClean="0"/>
              <a:t>Damping</a:t>
            </a:r>
            <a:endParaRPr lang="en-US" dirty="0"/>
          </a:p>
        </p:txBody>
      </p:sp>
      <p:cxnSp>
        <p:nvCxnSpPr>
          <p:cNvPr id="9" name="Straight Arrow Connector 8"/>
          <p:cNvCxnSpPr/>
          <p:nvPr/>
        </p:nvCxnSpPr>
        <p:spPr>
          <a:xfrm rot="10800000" flipV="1">
            <a:off x="7063574" y="2311400"/>
            <a:ext cx="708826" cy="381000"/>
          </a:xfrm>
          <a:prstGeom prst="straightConnector1">
            <a:avLst/>
          </a:prstGeom>
          <a:ln>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789104" y="4902200"/>
            <a:ext cx="497396" cy="203200"/>
          </a:xfrm>
          <a:prstGeom prst="straightConnector1">
            <a:avLst/>
          </a:prstGeom>
          <a:ln>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77174" y="1676400"/>
            <a:ext cx="3426626" cy="830997"/>
          </a:xfrm>
          <a:prstGeom prst="rect">
            <a:avLst/>
          </a:prstGeom>
          <a:noFill/>
        </p:spPr>
        <p:txBody>
          <a:bodyPr wrap="square" rtlCol="0">
            <a:spAutoFit/>
          </a:bodyPr>
          <a:lstStyle/>
          <a:p>
            <a:r>
              <a:rPr lang="en-US" b="1" dirty="0" smtClean="0"/>
              <a:t>Screen shot from</a:t>
            </a:r>
          </a:p>
          <a:p>
            <a:r>
              <a:rPr lang="en-US" b="1" dirty="0" smtClean="0"/>
              <a:t>Data acquisition system</a:t>
            </a:r>
            <a:endParaRPr lang="en-US" b="1" dirty="0"/>
          </a:p>
        </p:txBody>
      </p:sp>
      <p:sp>
        <p:nvSpPr>
          <p:cNvPr id="12" name="TextBox 11"/>
          <p:cNvSpPr txBox="1"/>
          <p:nvPr/>
        </p:nvSpPr>
        <p:spPr>
          <a:xfrm>
            <a:off x="2070100" y="5911309"/>
            <a:ext cx="5253038" cy="461665"/>
          </a:xfrm>
          <a:prstGeom prst="rect">
            <a:avLst/>
          </a:prstGeom>
          <a:solidFill>
            <a:schemeClr val="bg2">
              <a:lumMod val="85000"/>
            </a:schemeClr>
          </a:solidFill>
        </p:spPr>
        <p:txBody>
          <a:bodyPr wrap="square" rtlCol="0">
            <a:spAutoFit/>
          </a:bodyPr>
          <a:lstStyle/>
          <a:p>
            <a:pPr algn="ctr"/>
            <a:r>
              <a:rPr lang="en-US" dirty="0" smtClean="0"/>
              <a:t>Frequency Sweep (0 to 800Hz)</a:t>
            </a:r>
            <a:endParaRPr lang="en-US" dirty="0"/>
          </a:p>
        </p:txBody>
      </p:sp>
      <p:sp>
        <p:nvSpPr>
          <p:cNvPr id="13" name="TextBox 12"/>
          <p:cNvSpPr txBox="1"/>
          <p:nvPr/>
        </p:nvSpPr>
        <p:spPr>
          <a:xfrm>
            <a:off x="381000" y="1676400"/>
            <a:ext cx="553998" cy="3893156"/>
          </a:xfrm>
          <a:prstGeom prst="rect">
            <a:avLst/>
          </a:prstGeom>
          <a:noFill/>
        </p:spPr>
        <p:txBody>
          <a:bodyPr vert="vert270" wrap="square" rtlCol="0">
            <a:spAutoFit/>
          </a:bodyPr>
          <a:lstStyle/>
          <a:p>
            <a:r>
              <a:rPr lang="en-US" dirty="0" smtClean="0"/>
              <a:t>Response/Forcing (m/s</a:t>
            </a:r>
            <a:r>
              <a:rPr lang="en-US" baseline="30000" dirty="0" smtClean="0"/>
              <a:t>2</a:t>
            </a:r>
            <a:r>
              <a:rPr lang="en-US" dirty="0" smtClean="0"/>
              <a:t>)/N</a:t>
            </a:r>
            <a:endParaRPr lang="en-US" dirty="0"/>
          </a:p>
        </p:txBody>
      </p:sp>
      <p:sp>
        <p:nvSpPr>
          <p:cNvPr id="14"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15"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16"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33</a:t>
            </a:fld>
            <a:endParaRPr lang="en-US"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65100" y="228600"/>
            <a:ext cx="8788400" cy="954107"/>
          </a:xfrm>
          <a:prstGeom prst="rect">
            <a:avLst/>
          </a:prstGeom>
        </p:spPr>
        <p:txBody>
          <a:bodyPr wrap="square">
            <a:spAutoFit/>
          </a:bodyPr>
          <a:lstStyle/>
          <a:p>
            <a:pPr algn="ctr"/>
            <a:r>
              <a:rPr lang="en-US" sz="2800" b="1" dirty="0" smtClean="0">
                <a:latin typeface="Garamond" pitchFamily="18" charset="0"/>
              </a:rPr>
              <a:t>Backup: Live Operating Motion- </a:t>
            </a:r>
            <a:r>
              <a:rPr lang="en-US" sz="2800" b="1" u="sng" dirty="0" smtClean="0">
                <a:latin typeface="Garamond" pitchFamily="18" charset="0"/>
              </a:rPr>
              <a:t>Displacement data by test# </a:t>
            </a:r>
            <a:endParaRPr lang="en-US" sz="2800" b="1" u="sng" dirty="0"/>
          </a:p>
        </p:txBody>
      </p:sp>
      <p:graphicFrame>
        <p:nvGraphicFramePr>
          <p:cNvPr id="4" name="Table 3"/>
          <p:cNvGraphicFramePr>
            <a:graphicFrameLocks noGrp="1"/>
          </p:cNvGraphicFramePr>
          <p:nvPr/>
        </p:nvGraphicFramePr>
        <p:xfrm>
          <a:off x="1295400" y="914400"/>
          <a:ext cx="5574973" cy="4160520"/>
        </p:xfrm>
        <a:graphic>
          <a:graphicData uri="http://schemas.openxmlformats.org/drawingml/2006/table">
            <a:tbl>
              <a:tblPr/>
              <a:tblGrid>
                <a:gridCol w="729095"/>
                <a:gridCol w="843668"/>
                <a:gridCol w="1270708"/>
                <a:gridCol w="1395696"/>
                <a:gridCol w="1335806"/>
              </a:tblGrid>
              <a:tr h="156308">
                <a:tc>
                  <a:txBody>
                    <a:bodyPr/>
                    <a:lstStyle/>
                    <a:p>
                      <a:pPr algn="l" fontAlgn="b"/>
                      <a:endParaRPr lang="en-US" sz="1050" b="0" i="0" u="none" strike="noStrike" dirty="0">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endParaRPr lang="en-US" sz="1050" b="0"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vector sum</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vector sum</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vector sum</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endParaRPr lang="en-US" sz="1050" b="0"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X1, Y1, &amp; Z1</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X2, Y2, &amp; Z2</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 X3, Y3, &amp; Z3</a:t>
                      </a:r>
                    </a:p>
                  </a:txBody>
                  <a:tcPr marL="0" marR="0" marT="0" marB="0" anchor="b">
                    <a:lnL>
                      <a:noFill/>
                    </a:lnL>
                    <a:lnR>
                      <a:noFill/>
                    </a:lnR>
                    <a:lnT>
                      <a:noFill/>
                    </a:lnT>
                    <a:lnB>
                      <a:noFill/>
                    </a:lnB>
                  </a:tcPr>
                </a:tc>
              </a:tr>
              <a:tr h="156308">
                <a:tc>
                  <a:txBody>
                    <a:bodyPr/>
                    <a:lstStyle/>
                    <a:p>
                      <a:pPr algn="ctr" fontAlgn="b"/>
                      <a:r>
                        <a:rPr lang="en-US" sz="1050" b="1" i="0" u="none" strike="noStrike">
                          <a:solidFill>
                            <a:srgbClr val="000000"/>
                          </a:solidFill>
                          <a:latin typeface="Garamond" pitchFamily="18" charset="0"/>
                        </a:rPr>
                        <a:t>test1</a:t>
                      </a: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50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2.6</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2.7</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3.8</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100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7.8</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8.4</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8.7</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200 kA</a:t>
                      </a:r>
                    </a:p>
                  </a:txBody>
                  <a:tcPr marL="0" marR="0" marT="0" marB="0" anchor="b">
                    <a:lnL>
                      <a:noFill/>
                    </a:lnL>
                    <a:lnR>
                      <a:noFill/>
                    </a:lnR>
                    <a:lnT>
                      <a:noFill/>
                    </a:lnT>
                    <a:lnB>
                      <a:noFill/>
                    </a:lnB>
                  </a:tcPr>
                </a:tc>
                <a:tc>
                  <a:txBody>
                    <a:bodyPr/>
                    <a:lstStyle/>
                    <a:p>
                      <a:pPr algn="ctr" fontAlgn="b"/>
                      <a:r>
                        <a:rPr lang="en-US" sz="1050" b="1" i="0" u="none" strike="noStrike" dirty="0">
                          <a:solidFill>
                            <a:srgbClr val="000000"/>
                          </a:solidFill>
                          <a:latin typeface="Garamond" pitchFamily="18" charset="0"/>
                        </a:rPr>
                        <a:t>29.1</a:t>
                      </a:r>
                    </a:p>
                  </a:txBody>
                  <a:tcPr marL="0" marR="0" marT="0" marB="0" anchor="b">
                    <a:lnL>
                      <a:noFill/>
                    </a:lnL>
                    <a:lnR>
                      <a:noFill/>
                    </a:lnR>
                    <a:lnT>
                      <a:noFill/>
                    </a:lnT>
                    <a:lnB>
                      <a:noFill/>
                    </a:lnB>
                  </a:tcPr>
                </a:tc>
                <a:tc>
                  <a:txBody>
                    <a:bodyPr/>
                    <a:lstStyle/>
                    <a:p>
                      <a:pPr algn="ctr" fontAlgn="b"/>
                      <a:r>
                        <a:rPr lang="en-US" sz="1050" b="1" i="0" u="none" strike="noStrike" dirty="0">
                          <a:solidFill>
                            <a:srgbClr val="000000"/>
                          </a:solidFill>
                          <a:latin typeface="Garamond" pitchFamily="18" charset="0"/>
                        </a:rPr>
                        <a:t>31.5</a:t>
                      </a:r>
                    </a:p>
                  </a:txBody>
                  <a:tcPr marL="0" marR="0" marT="0" marB="0" anchor="b">
                    <a:lnL>
                      <a:noFill/>
                    </a:lnL>
                    <a:lnR>
                      <a:noFill/>
                    </a:lnR>
                    <a:lnT>
                      <a:noFill/>
                    </a:lnT>
                    <a:lnB>
                      <a:noFill/>
                    </a:lnB>
                  </a:tcPr>
                </a:tc>
                <a:tc>
                  <a:txBody>
                    <a:bodyPr/>
                    <a:lstStyle/>
                    <a:p>
                      <a:pPr algn="ctr" fontAlgn="b"/>
                      <a:r>
                        <a:rPr lang="en-US" sz="1050" b="1" i="0" u="none" strike="noStrike" dirty="0">
                          <a:solidFill>
                            <a:srgbClr val="000000"/>
                          </a:solidFill>
                          <a:latin typeface="Garamond" pitchFamily="18" charset="0"/>
                        </a:rPr>
                        <a:t>31.9</a:t>
                      </a:r>
                    </a:p>
                  </a:txBody>
                  <a:tcPr marL="0" marR="0" marT="0" marB="0" anchor="b">
                    <a:lnL>
                      <a:noFill/>
                    </a:lnL>
                    <a:lnR>
                      <a:noFill/>
                    </a:lnR>
                    <a:lnT>
                      <a:noFill/>
                    </a:lnT>
                    <a:lnB>
                      <a:noFill/>
                    </a:lnB>
                  </a:tcPr>
                </a:tc>
              </a:tr>
              <a:tr h="156308">
                <a:tc>
                  <a:txBody>
                    <a:bodyPr/>
                    <a:lstStyle/>
                    <a:p>
                      <a:pPr algn="ctr" fontAlgn="b"/>
                      <a:r>
                        <a:rPr lang="en-US" sz="1050" b="1" i="0" u="none" strike="noStrike">
                          <a:solidFill>
                            <a:srgbClr val="000000"/>
                          </a:solidFill>
                          <a:latin typeface="Garamond" pitchFamily="18" charset="0"/>
                        </a:rPr>
                        <a:t>test2</a:t>
                      </a: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50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5.1</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4.6</a:t>
                      </a:r>
                    </a:p>
                  </a:txBody>
                  <a:tcPr marL="0" marR="0" marT="0" marB="0" anchor="b">
                    <a:lnL>
                      <a:noFill/>
                    </a:lnL>
                    <a:lnR>
                      <a:noFill/>
                    </a:lnR>
                    <a:lnT>
                      <a:noFill/>
                    </a:lnT>
                    <a:lnB>
                      <a:noFill/>
                    </a:lnB>
                  </a:tcPr>
                </a:tc>
                <a:tc>
                  <a:txBody>
                    <a:bodyPr/>
                    <a:lstStyle/>
                    <a:p>
                      <a:pPr algn="ctr" fontAlgn="b"/>
                      <a:r>
                        <a:rPr lang="en-US" sz="1050" b="1" i="0" u="none" strike="noStrike" dirty="0">
                          <a:solidFill>
                            <a:srgbClr val="000000"/>
                          </a:solidFill>
                          <a:latin typeface="Garamond" pitchFamily="18" charset="0"/>
                        </a:rPr>
                        <a:t>6.1</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100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11.6</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12.0</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13.9</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200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40.3</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42.1</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51.8</a:t>
                      </a:r>
                    </a:p>
                  </a:txBody>
                  <a:tcPr marL="0" marR="0" marT="0" marB="0" anchor="b">
                    <a:lnL>
                      <a:noFill/>
                    </a:lnL>
                    <a:lnR>
                      <a:noFill/>
                    </a:lnR>
                    <a:lnT>
                      <a:noFill/>
                    </a:lnT>
                    <a:lnB>
                      <a:noFill/>
                    </a:lnB>
                  </a:tcPr>
                </a:tc>
              </a:tr>
              <a:tr h="156308">
                <a:tc>
                  <a:txBody>
                    <a:bodyPr/>
                    <a:lstStyle/>
                    <a:p>
                      <a:pPr algn="ctr" fontAlgn="b"/>
                      <a:r>
                        <a:rPr lang="en-US" sz="1050" b="1" i="0" u="none" strike="noStrike">
                          <a:solidFill>
                            <a:srgbClr val="000000"/>
                          </a:solidFill>
                          <a:latin typeface="Garamond" pitchFamily="18" charset="0"/>
                        </a:rPr>
                        <a:t>test3</a:t>
                      </a: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50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5.4</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4.9</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6.5</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100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10.1</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10.4</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11.5</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200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30.1</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33.3</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33.8</a:t>
                      </a:r>
                    </a:p>
                  </a:txBody>
                  <a:tcPr marL="0" marR="0" marT="0" marB="0" anchor="b">
                    <a:lnL>
                      <a:noFill/>
                    </a:lnL>
                    <a:lnR>
                      <a:noFill/>
                    </a:lnR>
                    <a:lnT>
                      <a:noFill/>
                    </a:lnT>
                    <a:lnB>
                      <a:noFill/>
                    </a:lnB>
                  </a:tcPr>
                </a:tc>
              </a:tr>
              <a:tr h="156308">
                <a:tc>
                  <a:txBody>
                    <a:bodyPr/>
                    <a:lstStyle/>
                    <a:p>
                      <a:pPr algn="ctr" fontAlgn="b"/>
                      <a:r>
                        <a:rPr lang="en-US" sz="1050" b="1" i="0" u="none" strike="noStrike">
                          <a:solidFill>
                            <a:srgbClr val="000000"/>
                          </a:solidFill>
                          <a:latin typeface="Garamond" pitchFamily="18" charset="0"/>
                        </a:rPr>
                        <a:t>test4</a:t>
                      </a: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50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4.9</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5.7</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6.4</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100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11.5</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15.5</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12.6</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200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28.0</a:t>
                      </a:r>
                    </a:p>
                  </a:txBody>
                  <a:tcPr marL="0" marR="0" marT="0" marB="0" anchor="b">
                    <a:lnL>
                      <a:noFill/>
                    </a:lnL>
                    <a:lnR>
                      <a:noFill/>
                    </a:lnR>
                    <a:lnT>
                      <a:noFill/>
                    </a:lnT>
                    <a:lnB>
                      <a:noFill/>
                    </a:lnB>
                  </a:tcPr>
                </a:tc>
                <a:tc>
                  <a:txBody>
                    <a:bodyPr/>
                    <a:lstStyle/>
                    <a:p>
                      <a:pPr algn="ctr" fontAlgn="b"/>
                      <a:r>
                        <a:rPr lang="en-US" sz="1050" b="1" i="0" u="none" strike="noStrike" dirty="0">
                          <a:solidFill>
                            <a:srgbClr val="000000"/>
                          </a:solidFill>
                          <a:latin typeface="Garamond" pitchFamily="18" charset="0"/>
                        </a:rPr>
                        <a:t>47.6</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29.9</a:t>
                      </a:r>
                    </a:p>
                  </a:txBody>
                  <a:tcPr marL="0" marR="0" marT="0" marB="0" anchor="b">
                    <a:lnL>
                      <a:noFill/>
                    </a:lnL>
                    <a:lnR>
                      <a:noFill/>
                    </a:lnR>
                    <a:lnT>
                      <a:noFill/>
                    </a:lnT>
                    <a:lnB>
                      <a:noFill/>
                    </a:lnB>
                  </a:tcPr>
                </a:tc>
              </a:tr>
              <a:tr h="156308">
                <a:tc>
                  <a:txBody>
                    <a:bodyPr/>
                    <a:lstStyle/>
                    <a:p>
                      <a:pPr algn="ctr" fontAlgn="b"/>
                      <a:r>
                        <a:rPr lang="en-US" sz="1050" b="1" i="0" u="none" strike="noStrike">
                          <a:solidFill>
                            <a:srgbClr val="000000"/>
                          </a:solidFill>
                          <a:latin typeface="Garamond" pitchFamily="18" charset="0"/>
                        </a:rPr>
                        <a:t>test5</a:t>
                      </a: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50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6.7</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7.4</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7.3</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100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14.7</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19.5</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13.2</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200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43.7</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62.9</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36.0</a:t>
                      </a:r>
                    </a:p>
                  </a:txBody>
                  <a:tcPr marL="0" marR="0" marT="0" marB="0" anchor="b">
                    <a:lnL>
                      <a:noFill/>
                    </a:lnL>
                    <a:lnR>
                      <a:noFill/>
                    </a:lnR>
                    <a:lnT>
                      <a:noFill/>
                    </a:lnT>
                    <a:lnB>
                      <a:noFill/>
                    </a:lnB>
                  </a:tcPr>
                </a:tc>
              </a:tr>
              <a:tr h="156308">
                <a:tc>
                  <a:txBody>
                    <a:bodyPr/>
                    <a:lstStyle/>
                    <a:p>
                      <a:pPr algn="ctr" fontAlgn="b"/>
                      <a:r>
                        <a:rPr lang="en-US" sz="1050" b="1" i="0" u="none" strike="noStrike">
                          <a:solidFill>
                            <a:srgbClr val="000000"/>
                          </a:solidFill>
                          <a:latin typeface="Garamond" pitchFamily="18" charset="0"/>
                        </a:rPr>
                        <a:t>test6</a:t>
                      </a: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50 kA</a:t>
                      </a:r>
                    </a:p>
                  </a:txBody>
                  <a:tcPr marL="0" marR="0" marT="0" marB="0" anchor="b">
                    <a:lnL>
                      <a:noFill/>
                    </a:lnL>
                    <a:lnR>
                      <a:noFill/>
                    </a:lnR>
                    <a:lnT>
                      <a:noFill/>
                    </a:lnT>
                    <a:lnB>
                      <a:noFill/>
                    </a:lnB>
                  </a:tcPr>
                </a:tc>
                <a:tc>
                  <a:txBody>
                    <a:bodyPr/>
                    <a:lstStyle/>
                    <a:p>
                      <a:pPr algn="ctr" fontAlgn="b"/>
                      <a:r>
                        <a:rPr lang="en-US" sz="1050" b="1" i="0" u="none" strike="noStrike" dirty="0">
                          <a:solidFill>
                            <a:srgbClr val="000000"/>
                          </a:solidFill>
                          <a:latin typeface="Garamond" pitchFamily="18" charset="0"/>
                        </a:rPr>
                        <a:t>15.2</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15.9</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14.3</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100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46.9</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51.7</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40.3</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200 kA</a:t>
                      </a:r>
                    </a:p>
                  </a:txBody>
                  <a:tcPr marL="0" marR="0" marT="0" marB="0" anchor="b">
                    <a:lnL>
                      <a:noFill/>
                    </a:lnL>
                    <a:lnR>
                      <a:noFill/>
                    </a:lnR>
                    <a:lnT>
                      <a:noFill/>
                    </a:lnT>
                    <a:lnB>
                      <a:noFill/>
                    </a:lnB>
                  </a:tcPr>
                </a:tc>
                <a:tc>
                  <a:txBody>
                    <a:bodyPr/>
                    <a:lstStyle/>
                    <a:p>
                      <a:pPr algn="ctr" fontAlgn="b"/>
                      <a:r>
                        <a:rPr lang="en-US" sz="1050" b="1" i="0" u="none" strike="noStrike">
                          <a:solidFill>
                            <a:srgbClr val="FF0000"/>
                          </a:solidFill>
                          <a:latin typeface="Garamond" pitchFamily="18" charset="0"/>
                        </a:rPr>
                        <a:t>149.3</a:t>
                      </a:r>
                    </a:p>
                  </a:txBody>
                  <a:tcPr marL="0" marR="0" marT="0" marB="0" anchor="b">
                    <a:lnL>
                      <a:noFill/>
                    </a:lnL>
                    <a:lnR>
                      <a:noFill/>
                    </a:lnR>
                    <a:lnT>
                      <a:noFill/>
                    </a:lnT>
                    <a:lnB>
                      <a:noFill/>
                    </a:lnB>
                  </a:tcPr>
                </a:tc>
                <a:tc>
                  <a:txBody>
                    <a:bodyPr/>
                    <a:lstStyle/>
                    <a:p>
                      <a:pPr algn="ctr" fontAlgn="b"/>
                      <a:r>
                        <a:rPr lang="en-US" sz="1050" b="1" i="0" u="none" strike="noStrike">
                          <a:solidFill>
                            <a:srgbClr val="FF0000"/>
                          </a:solidFill>
                          <a:latin typeface="Garamond" pitchFamily="18" charset="0"/>
                        </a:rPr>
                        <a:t>164.4</a:t>
                      </a:r>
                    </a:p>
                  </a:txBody>
                  <a:tcPr marL="0" marR="0" marT="0" marB="0" anchor="b">
                    <a:lnL>
                      <a:noFill/>
                    </a:lnL>
                    <a:lnR>
                      <a:noFill/>
                    </a:lnR>
                    <a:lnT>
                      <a:noFill/>
                    </a:lnT>
                    <a:lnB>
                      <a:noFill/>
                    </a:lnB>
                  </a:tcPr>
                </a:tc>
                <a:tc>
                  <a:txBody>
                    <a:bodyPr/>
                    <a:lstStyle/>
                    <a:p>
                      <a:pPr algn="ctr" fontAlgn="b"/>
                      <a:r>
                        <a:rPr lang="en-US" sz="1050" b="1" i="0" u="none" strike="noStrike">
                          <a:solidFill>
                            <a:srgbClr val="FF0000"/>
                          </a:solidFill>
                          <a:latin typeface="Garamond" pitchFamily="18" charset="0"/>
                        </a:rPr>
                        <a:t>127.3</a:t>
                      </a:r>
                    </a:p>
                  </a:txBody>
                  <a:tcPr marL="0" marR="0" marT="0" marB="0" anchor="b">
                    <a:lnL>
                      <a:noFill/>
                    </a:lnL>
                    <a:lnR>
                      <a:noFill/>
                    </a:lnR>
                    <a:lnT>
                      <a:noFill/>
                    </a:lnT>
                    <a:lnB>
                      <a:noFill/>
                    </a:lnB>
                  </a:tcPr>
                </a:tc>
              </a:tr>
              <a:tr h="156308">
                <a:tc>
                  <a:txBody>
                    <a:bodyPr/>
                    <a:lstStyle/>
                    <a:p>
                      <a:pPr algn="ctr" fontAlgn="b"/>
                      <a:r>
                        <a:rPr lang="en-US" sz="1050" b="1" i="0" u="none" strike="noStrike">
                          <a:solidFill>
                            <a:srgbClr val="000000"/>
                          </a:solidFill>
                          <a:latin typeface="Garamond" pitchFamily="18" charset="0"/>
                        </a:rPr>
                        <a:t>test7</a:t>
                      </a: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50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5.6</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5.7</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6.4</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100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13.5</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13.8</a:t>
                      </a:r>
                    </a:p>
                  </a:txBody>
                  <a:tcPr marL="0" marR="0" marT="0" marB="0" anchor="b">
                    <a:lnL>
                      <a:noFill/>
                    </a:lnL>
                    <a:lnR>
                      <a:noFill/>
                    </a:lnR>
                    <a:lnT>
                      <a:noFill/>
                    </a:lnT>
                    <a:lnB>
                      <a:noFill/>
                    </a:lnB>
                  </a:tcPr>
                </a:tc>
                <a:tc>
                  <a:txBody>
                    <a:bodyPr/>
                    <a:lstStyle/>
                    <a:p>
                      <a:pPr algn="ctr" fontAlgn="b"/>
                      <a:r>
                        <a:rPr lang="en-US" sz="1050" b="1" i="0" u="none" strike="noStrike" dirty="0">
                          <a:solidFill>
                            <a:srgbClr val="000000"/>
                          </a:solidFill>
                          <a:latin typeface="Garamond" pitchFamily="18" charset="0"/>
                        </a:rPr>
                        <a:t>14.2</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200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48.9</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49.7</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55.2</a:t>
                      </a:r>
                    </a:p>
                  </a:txBody>
                  <a:tcPr marL="0" marR="0" marT="0" marB="0" anchor="b">
                    <a:lnL>
                      <a:noFill/>
                    </a:lnL>
                    <a:lnR>
                      <a:noFill/>
                    </a:lnR>
                    <a:lnT>
                      <a:noFill/>
                    </a:lnT>
                    <a:lnB>
                      <a:noFill/>
                    </a:lnB>
                  </a:tcPr>
                </a:tc>
              </a:tr>
              <a:tr h="156308">
                <a:tc>
                  <a:txBody>
                    <a:bodyPr/>
                    <a:lstStyle/>
                    <a:p>
                      <a:pPr algn="ctr" fontAlgn="b"/>
                      <a:r>
                        <a:rPr lang="en-US" sz="1050" b="1" i="0" u="none" strike="noStrike">
                          <a:solidFill>
                            <a:srgbClr val="000000"/>
                          </a:solidFill>
                          <a:latin typeface="Garamond" pitchFamily="18" charset="0"/>
                        </a:rPr>
                        <a:t>test8</a:t>
                      </a: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50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3.5</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3.6</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3.9</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100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9.6</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11.1</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19.3</a:t>
                      </a:r>
                    </a:p>
                  </a:txBody>
                  <a:tcPr marL="0" marR="0" marT="0" marB="0" anchor="b">
                    <a:lnL>
                      <a:noFill/>
                    </a:lnL>
                    <a:lnR>
                      <a:noFill/>
                    </a:lnR>
                    <a:lnT>
                      <a:noFill/>
                    </a:lnT>
                    <a:lnB>
                      <a:noFill/>
                    </a:lnB>
                  </a:tcPr>
                </a:tc>
              </a:tr>
              <a:tr h="156308">
                <a:tc>
                  <a:txBody>
                    <a:bodyPr/>
                    <a:lstStyle/>
                    <a:p>
                      <a:pPr algn="ctr" fontAlgn="b"/>
                      <a:endParaRPr lang="en-US" sz="1050" b="1" i="0" u="none" strike="noStrike">
                        <a:solidFill>
                          <a:srgbClr val="000000"/>
                        </a:solidFill>
                        <a:latin typeface="Garamond" pitchFamily="18" charset="0"/>
                      </a:endParaRPr>
                    </a:p>
                  </a:txBody>
                  <a:tcPr marL="0" marR="0" marT="0" marB="0" anchor="b">
                    <a:lnL>
                      <a:noFill/>
                    </a:lnL>
                    <a:lnR>
                      <a:noFill/>
                    </a:lnR>
                    <a:lnT>
                      <a:noFill/>
                    </a:lnT>
                    <a:lnB>
                      <a:noFill/>
                    </a:lnB>
                  </a:tcPr>
                </a:tc>
                <a:tc>
                  <a:txBody>
                    <a:bodyPr/>
                    <a:lstStyle/>
                    <a:p>
                      <a:pPr algn="l" fontAlgn="b"/>
                      <a:r>
                        <a:rPr lang="en-US" sz="1050" b="1" i="0" u="none" strike="noStrike">
                          <a:solidFill>
                            <a:srgbClr val="000000"/>
                          </a:solidFill>
                          <a:latin typeface="Garamond" pitchFamily="18" charset="0"/>
                        </a:rPr>
                        <a:t>200 kA</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34.4</a:t>
                      </a:r>
                    </a:p>
                  </a:txBody>
                  <a:tcPr marL="0" marR="0" marT="0" marB="0" anchor="b">
                    <a:lnL>
                      <a:noFill/>
                    </a:lnL>
                    <a:lnR>
                      <a:noFill/>
                    </a:lnR>
                    <a:lnT>
                      <a:noFill/>
                    </a:lnT>
                    <a:lnB>
                      <a:noFill/>
                    </a:lnB>
                  </a:tcPr>
                </a:tc>
                <a:tc>
                  <a:txBody>
                    <a:bodyPr/>
                    <a:lstStyle/>
                    <a:p>
                      <a:pPr algn="ctr" fontAlgn="b"/>
                      <a:r>
                        <a:rPr lang="en-US" sz="1050" b="1" i="0" u="none" strike="noStrike">
                          <a:solidFill>
                            <a:srgbClr val="000000"/>
                          </a:solidFill>
                          <a:latin typeface="Garamond" pitchFamily="18" charset="0"/>
                        </a:rPr>
                        <a:t>46.2</a:t>
                      </a:r>
                    </a:p>
                  </a:txBody>
                  <a:tcPr marL="0" marR="0" marT="0" marB="0" anchor="b">
                    <a:lnL>
                      <a:noFill/>
                    </a:lnL>
                    <a:lnR>
                      <a:noFill/>
                    </a:lnR>
                    <a:lnT>
                      <a:noFill/>
                    </a:lnT>
                    <a:lnB>
                      <a:noFill/>
                    </a:lnB>
                  </a:tcPr>
                </a:tc>
                <a:tc>
                  <a:txBody>
                    <a:bodyPr/>
                    <a:lstStyle/>
                    <a:p>
                      <a:pPr algn="ctr" fontAlgn="b"/>
                      <a:r>
                        <a:rPr lang="en-US" sz="1050" b="1" i="0" u="none" strike="noStrike" dirty="0">
                          <a:solidFill>
                            <a:srgbClr val="000000"/>
                          </a:solidFill>
                          <a:latin typeface="Garamond" pitchFamily="18" charset="0"/>
                        </a:rPr>
                        <a:t>40.7</a:t>
                      </a:r>
                    </a:p>
                  </a:txBody>
                  <a:tcPr marL="0" marR="0" marT="0" marB="0" anchor="b">
                    <a:lnL>
                      <a:noFill/>
                    </a:lnL>
                    <a:lnR>
                      <a:noFill/>
                    </a:lnR>
                    <a:lnT>
                      <a:noFill/>
                    </a:lnT>
                    <a:lnB>
                      <a:noFill/>
                    </a:lnB>
                  </a:tcPr>
                </a:tc>
              </a:tr>
            </a:tbl>
          </a:graphicData>
        </a:graphic>
      </p:graphicFrame>
      <p:sp>
        <p:nvSpPr>
          <p:cNvPr id="5" name="TextBox 4"/>
          <p:cNvSpPr txBox="1"/>
          <p:nvPr/>
        </p:nvSpPr>
        <p:spPr>
          <a:xfrm>
            <a:off x="609600" y="5334000"/>
            <a:ext cx="7772400" cy="1169551"/>
          </a:xfrm>
          <a:prstGeom prst="rect">
            <a:avLst/>
          </a:prstGeom>
          <a:noFill/>
        </p:spPr>
        <p:txBody>
          <a:bodyPr wrap="square" rtlCol="0">
            <a:spAutoFit/>
          </a:bodyPr>
          <a:lstStyle/>
          <a:p>
            <a:pPr algn="ctr">
              <a:defRPr/>
            </a:pPr>
            <a:r>
              <a:rPr lang="en-US" sz="1400" dirty="0" smtClean="0">
                <a:solidFill>
                  <a:schemeClr val="dk1"/>
                </a:solidFill>
                <a:latin typeface="Calibri"/>
                <a:cs typeface="Calibri"/>
              </a:rPr>
              <a:t>these values are the 20 Hz to 1600 Hz </a:t>
            </a:r>
            <a:r>
              <a:rPr lang="en-US" sz="1400" b="1" dirty="0" smtClean="0">
                <a:solidFill>
                  <a:schemeClr val="dk1"/>
                </a:solidFill>
                <a:latin typeface="Calibri"/>
                <a:cs typeface="Calibri"/>
              </a:rPr>
              <a:t>total  peak to peak </a:t>
            </a:r>
            <a:r>
              <a:rPr lang="en-US" sz="1400" dirty="0" smtClean="0">
                <a:solidFill>
                  <a:schemeClr val="dk1"/>
                </a:solidFill>
                <a:latin typeface="Calibri"/>
                <a:cs typeface="Calibri"/>
              </a:rPr>
              <a:t>displacement in micro-meters, by direction, with vector sums added. Red values are the largest motion seen.</a:t>
            </a:r>
          </a:p>
          <a:p>
            <a:pPr algn="ctr">
              <a:defRPr/>
            </a:pPr>
            <a:endParaRPr lang="en-US" sz="1400" dirty="0" smtClean="0">
              <a:solidFill>
                <a:schemeClr val="dk1"/>
              </a:solidFill>
              <a:latin typeface="Calibri"/>
              <a:cs typeface="Calibri"/>
            </a:endParaRPr>
          </a:p>
          <a:p>
            <a:pPr algn="ctr">
              <a:defRPr/>
            </a:pPr>
            <a:r>
              <a:rPr lang="en-US" sz="1400" b="1" i="1" dirty="0" smtClean="0">
                <a:solidFill>
                  <a:schemeClr val="dk1"/>
                </a:solidFill>
                <a:latin typeface="Calibri"/>
                <a:cs typeface="Calibri"/>
              </a:rPr>
              <a:t>164.43 micro meters peak to peak = about 6.4 </a:t>
            </a:r>
            <a:r>
              <a:rPr lang="en-US" sz="1400" b="1" i="1" dirty="0" err="1" smtClean="0">
                <a:solidFill>
                  <a:schemeClr val="dk1"/>
                </a:solidFill>
                <a:latin typeface="Calibri"/>
                <a:cs typeface="Calibri"/>
              </a:rPr>
              <a:t>milli</a:t>
            </a:r>
            <a:r>
              <a:rPr lang="en-US" sz="1400" b="1" i="1" dirty="0" smtClean="0">
                <a:solidFill>
                  <a:schemeClr val="dk1"/>
                </a:solidFill>
                <a:latin typeface="Calibri"/>
                <a:cs typeface="Calibri"/>
              </a:rPr>
              <a:t>-inches peak to peak</a:t>
            </a:r>
          </a:p>
          <a:p>
            <a:endParaRPr lang="en-US" sz="1400" dirty="0"/>
          </a:p>
        </p:txBody>
      </p:sp>
      <p:sp>
        <p:nvSpPr>
          <p:cNvPr id="7" name="Oval 6"/>
          <p:cNvSpPr/>
          <p:nvPr/>
        </p:nvSpPr>
        <p:spPr>
          <a:xfrm>
            <a:off x="2984500" y="3949700"/>
            <a:ext cx="3885873" cy="184150"/>
          </a:xfrm>
          <a:prstGeom prst="ellipse">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ate Placeholder 3"/>
          <p:cNvSpPr>
            <a:spLocks noGrp="1"/>
          </p:cNvSpPr>
          <p:nvPr>
            <p:ph type="dt" sz="half" idx="10"/>
          </p:nvPr>
        </p:nvSpPr>
        <p:spPr>
          <a:xfrm>
            <a:off x="6450013" y="6515100"/>
            <a:ext cx="1076325" cy="241300"/>
          </a:xfrm>
        </p:spPr>
        <p:txBody>
          <a:bodyPr/>
          <a:lstStyle/>
          <a:p>
            <a:r>
              <a:rPr lang="en-US" altLang="en-US" dirty="0" smtClean="0"/>
              <a:t>9/25/14</a:t>
            </a:r>
            <a:endParaRPr lang="en-US" altLang="en-US" dirty="0"/>
          </a:p>
        </p:txBody>
      </p:sp>
      <p:sp>
        <p:nvSpPr>
          <p:cNvPr id="8" name="Footer Placeholder 4"/>
          <p:cNvSpPr>
            <a:spLocks noGrp="1"/>
          </p:cNvSpPr>
          <p:nvPr>
            <p:ph type="ftr" sz="quarter" idx="11"/>
          </p:nvPr>
        </p:nvSpPr>
        <p:spPr>
          <a:xfrm>
            <a:off x="676275" y="6515100"/>
            <a:ext cx="5373688" cy="241300"/>
          </a:xfrm>
        </p:spPr>
        <p:txBody>
          <a:bodyPr/>
          <a:lstStyle/>
          <a:p>
            <a:pPr>
              <a:defRPr/>
            </a:pPr>
            <a:r>
              <a:rPr lang="en-US" dirty="0" smtClean="0"/>
              <a:t>K. Anderson | NBI 2014 Workshop</a:t>
            </a:r>
            <a:endParaRPr lang="en-US" b="1" dirty="0"/>
          </a:p>
        </p:txBody>
      </p:sp>
      <p:sp>
        <p:nvSpPr>
          <p:cNvPr id="9" name="Slide Number Placeholder 5"/>
          <p:cNvSpPr>
            <a:spLocks noGrp="1"/>
          </p:cNvSpPr>
          <p:nvPr>
            <p:ph type="sldNum" sz="quarter" idx="12"/>
          </p:nvPr>
        </p:nvSpPr>
        <p:spPr>
          <a:xfrm>
            <a:off x="98425" y="6515100"/>
            <a:ext cx="447675" cy="241300"/>
          </a:xfrm>
        </p:spPr>
        <p:txBody>
          <a:bodyPr/>
          <a:lstStyle/>
          <a:p>
            <a:fld id="{BBFB9D8C-2882-41F9-92E5-94261C5AF937}" type="slidenum">
              <a:rPr lang="en-US" altLang="en-US" smtClean="0"/>
              <a:pPr/>
              <a:t>34</a:t>
            </a:fld>
            <a:endParaRPr lang="en-US"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655471"/>
          </a:xfrm>
        </p:spPr>
        <p:txBody>
          <a:bodyPr/>
          <a:lstStyle/>
          <a:p>
            <a:r>
              <a:rPr lang="en-US" sz="3200" dirty="0" smtClean="0"/>
              <a:t>Analyze 400kW Stripline @ 700kW Operation</a:t>
            </a:r>
            <a:endParaRPr lang="en-US" sz="3200" dirty="0"/>
          </a:p>
        </p:txBody>
      </p:sp>
      <p:sp>
        <p:nvSpPr>
          <p:cNvPr id="4" name="Date Placeholder 3"/>
          <p:cNvSpPr>
            <a:spLocks noGrp="1"/>
          </p:cNvSpPr>
          <p:nvPr>
            <p:ph type="dt" sz="half" idx="10"/>
          </p:nvPr>
        </p:nvSpPr>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4</a:t>
            </a:fld>
            <a:endParaRPr lang="en-US" altLang="en-US"/>
          </a:p>
        </p:txBody>
      </p:sp>
      <p:pic>
        <p:nvPicPr>
          <p:cNvPr id="14" name="Picture 13" descr="Horn1_Model.tiff"/>
          <p:cNvPicPr>
            <a:picLocks noChangeAspect="1"/>
          </p:cNvPicPr>
          <p:nvPr/>
        </p:nvPicPr>
        <p:blipFill>
          <a:blip r:embed="rId2"/>
          <a:stretch>
            <a:fillRect/>
          </a:stretch>
        </p:blipFill>
        <p:spPr>
          <a:xfrm>
            <a:off x="318032" y="1172865"/>
            <a:ext cx="3309394" cy="3581400"/>
          </a:xfrm>
          <a:prstGeom prst="rect">
            <a:avLst/>
          </a:prstGeom>
        </p:spPr>
      </p:pic>
      <p:pic>
        <p:nvPicPr>
          <p:cNvPr id="15" name="Picture 14" descr="Heat_Load_Sum.tiff"/>
          <p:cNvPicPr>
            <a:picLocks noChangeAspect="1"/>
          </p:cNvPicPr>
          <p:nvPr/>
        </p:nvPicPr>
        <p:blipFill>
          <a:blip r:embed="rId3"/>
          <a:stretch>
            <a:fillRect/>
          </a:stretch>
        </p:blipFill>
        <p:spPr>
          <a:xfrm>
            <a:off x="1972729" y="4762500"/>
            <a:ext cx="6942671" cy="1487715"/>
          </a:xfrm>
          <a:prstGeom prst="rect">
            <a:avLst/>
          </a:prstGeom>
        </p:spPr>
      </p:pic>
      <p:sp>
        <p:nvSpPr>
          <p:cNvPr id="16" name="TextBox 15"/>
          <p:cNvSpPr txBox="1"/>
          <p:nvPr/>
        </p:nvSpPr>
        <p:spPr>
          <a:xfrm>
            <a:off x="3441700" y="1181100"/>
            <a:ext cx="5473700" cy="2308324"/>
          </a:xfrm>
          <a:prstGeom prst="rect">
            <a:avLst/>
          </a:prstGeom>
          <a:noFill/>
        </p:spPr>
        <p:txBody>
          <a:bodyPr wrap="square" rtlCol="0">
            <a:spAutoFit/>
          </a:bodyPr>
          <a:lstStyle/>
          <a:p>
            <a:r>
              <a:rPr lang="en-US" dirty="0" smtClean="0"/>
              <a:t>Model of NuMI Style 400kW Beam</a:t>
            </a:r>
          </a:p>
          <a:p>
            <a:r>
              <a:rPr lang="en-US" dirty="0" smtClean="0"/>
              <a:t>Stripline Configuration Used for</a:t>
            </a:r>
          </a:p>
          <a:p>
            <a:r>
              <a:rPr lang="en-US" dirty="0" smtClean="0"/>
              <a:t>Generating ANSYS Mesh</a:t>
            </a:r>
          </a:p>
          <a:p>
            <a:endParaRPr lang="en-US" dirty="0" smtClean="0"/>
          </a:p>
          <a:p>
            <a:r>
              <a:rPr lang="en-US" dirty="0" smtClean="0"/>
              <a:t>	-Included thermal boundary conditions</a:t>
            </a:r>
          </a:p>
          <a:p>
            <a:r>
              <a:rPr lang="en-US" dirty="0" smtClean="0"/>
              <a:t>	 at downstream end of horn</a:t>
            </a:r>
            <a:endParaRPr lang="en-US" dirty="0"/>
          </a:p>
        </p:txBody>
      </p:sp>
      <p:sp>
        <p:nvSpPr>
          <p:cNvPr id="18" name="TextBox 17"/>
          <p:cNvSpPr txBox="1"/>
          <p:nvPr/>
        </p:nvSpPr>
        <p:spPr>
          <a:xfrm>
            <a:off x="2852726" y="4292600"/>
            <a:ext cx="5506736" cy="461665"/>
          </a:xfrm>
          <a:prstGeom prst="rect">
            <a:avLst/>
          </a:prstGeom>
          <a:noFill/>
        </p:spPr>
        <p:txBody>
          <a:bodyPr wrap="none" rtlCol="0">
            <a:spAutoFit/>
          </a:bodyPr>
          <a:lstStyle/>
          <a:p>
            <a:r>
              <a:rPr lang="en-US" dirty="0" smtClean="0"/>
              <a:t>Summary of 700 kW Operation Heat Loads</a:t>
            </a:r>
            <a:endParaRPr lang="en-US" dirty="0"/>
          </a:p>
        </p:txBody>
      </p:sp>
      <p:cxnSp>
        <p:nvCxnSpPr>
          <p:cNvPr id="11" name="Straight Arrow Connector 10"/>
          <p:cNvCxnSpPr/>
          <p:nvPr/>
        </p:nvCxnSpPr>
        <p:spPr>
          <a:xfrm flipV="1">
            <a:off x="228600" y="4584700"/>
            <a:ext cx="1041400" cy="393700"/>
          </a:xfrm>
          <a:prstGeom prst="straightConnector1">
            <a:avLst/>
          </a:prstGeom>
          <a:ln>
            <a:solidFill>
              <a:schemeClr val="tx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28600" y="4978400"/>
            <a:ext cx="1582484" cy="1200328"/>
          </a:xfrm>
          <a:prstGeom prst="rect">
            <a:avLst/>
          </a:prstGeom>
          <a:noFill/>
        </p:spPr>
        <p:txBody>
          <a:bodyPr wrap="none" rtlCol="0">
            <a:spAutoFit/>
          </a:bodyPr>
          <a:lstStyle/>
          <a:p>
            <a:r>
              <a:rPr lang="en-US" b="1" dirty="0" smtClean="0"/>
              <a:t>Air Cooling</a:t>
            </a:r>
          </a:p>
          <a:p>
            <a:r>
              <a:rPr lang="en-US" b="1" dirty="0" smtClean="0"/>
              <a:t>And Beam</a:t>
            </a:r>
          </a:p>
          <a:p>
            <a:r>
              <a:rPr lang="en-US" b="1" dirty="0" smtClean="0"/>
              <a:t>Direction</a:t>
            </a:r>
            <a:endParaRPr lang="en-US"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2291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655471"/>
          </a:xfrm>
        </p:spPr>
        <p:txBody>
          <a:bodyPr/>
          <a:lstStyle/>
          <a:p>
            <a:r>
              <a:rPr lang="en-US" sz="3200" dirty="0" smtClean="0"/>
              <a:t>Analyze 400kW Stripline @ 700kW Operation</a:t>
            </a:r>
            <a:endParaRPr lang="en-US" sz="3200" dirty="0"/>
          </a:p>
        </p:txBody>
      </p:sp>
      <p:sp>
        <p:nvSpPr>
          <p:cNvPr id="4" name="Date Placeholder 3"/>
          <p:cNvSpPr>
            <a:spLocks noGrp="1"/>
          </p:cNvSpPr>
          <p:nvPr>
            <p:ph type="dt" sz="half" idx="10"/>
          </p:nvPr>
        </p:nvSpPr>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5</a:t>
            </a:fld>
            <a:endParaRPr lang="en-US" altLang="en-US"/>
          </a:p>
        </p:txBody>
      </p:sp>
      <p:pic>
        <p:nvPicPr>
          <p:cNvPr id="8" name="Picture 7" descr="400kW_at_700kW.tiff"/>
          <p:cNvPicPr>
            <a:picLocks noChangeAspect="1"/>
          </p:cNvPicPr>
          <p:nvPr/>
        </p:nvPicPr>
        <p:blipFill>
          <a:blip r:embed="rId2"/>
          <a:stretch>
            <a:fillRect/>
          </a:stretch>
        </p:blipFill>
        <p:spPr>
          <a:xfrm>
            <a:off x="522892" y="843136"/>
            <a:ext cx="7003446" cy="5496272"/>
          </a:xfrm>
          <a:prstGeom prst="rect">
            <a:avLst/>
          </a:prstGeom>
        </p:spPr>
      </p:pic>
      <p:sp>
        <p:nvSpPr>
          <p:cNvPr id="9" name="TextBox 8"/>
          <p:cNvSpPr txBox="1"/>
          <p:nvPr/>
        </p:nvSpPr>
        <p:spPr>
          <a:xfrm>
            <a:off x="5912968" y="1485900"/>
            <a:ext cx="3226740" cy="4893647"/>
          </a:xfrm>
          <a:prstGeom prst="rect">
            <a:avLst/>
          </a:prstGeom>
          <a:noFill/>
        </p:spPr>
        <p:txBody>
          <a:bodyPr wrap="none" rtlCol="0">
            <a:spAutoFit/>
          </a:bodyPr>
          <a:lstStyle/>
          <a:p>
            <a:r>
              <a:rPr lang="en-US" b="1" dirty="0" smtClean="0"/>
              <a:t>•Existing 400kW Design</a:t>
            </a:r>
          </a:p>
          <a:p>
            <a:r>
              <a:rPr lang="en-US" b="1" dirty="0" smtClean="0"/>
              <a:t>	   T</a:t>
            </a:r>
            <a:r>
              <a:rPr lang="en-US" b="1" baseline="-25000" dirty="0" smtClean="0"/>
              <a:t>max</a:t>
            </a:r>
            <a:r>
              <a:rPr lang="en-US" b="1" dirty="0" smtClean="0"/>
              <a:t> = 167</a:t>
            </a:r>
            <a:r>
              <a:rPr lang="en-US" b="1" baseline="30000" dirty="0" smtClean="0"/>
              <a:t>o</a:t>
            </a:r>
            <a:r>
              <a:rPr lang="en-US" b="1" dirty="0" smtClean="0"/>
              <a:t>C</a:t>
            </a:r>
          </a:p>
          <a:p>
            <a:r>
              <a:rPr lang="en-US" b="1" dirty="0" smtClean="0"/>
              <a:t>•Enhanced Cooling on </a:t>
            </a:r>
          </a:p>
          <a:p>
            <a:r>
              <a:rPr lang="en-US" b="1" dirty="0" smtClean="0"/>
              <a:t>  Downstream End of</a:t>
            </a:r>
          </a:p>
          <a:p>
            <a:r>
              <a:rPr lang="en-US" b="1" dirty="0" smtClean="0"/>
              <a:t>  Horn</a:t>
            </a:r>
          </a:p>
          <a:p>
            <a:r>
              <a:rPr lang="en-US" b="1" dirty="0" smtClean="0"/>
              <a:t>	    T</a:t>
            </a:r>
            <a:r>
              <a:rPr lang="en-US" b="1" baseline="-25000" dirty="0" smtClean="0"/>
              <a:t>max</a:t>
            </a:r>
            <a:r>
              <a:rPr lang="en-US" b="1" dirty="0" smtClean="0"/>
              <a:t> = 141</a:t>
            </a:r>
            <a:r>
              <a:rPr lang="en-US" b="1" baseline="30000" dirty="0" smtClean="0"/>
              <a:t>o</a:t>
            </a:r>
            <a:r>
              <a:rPr lang="en-US" b="1" dirty="0" smtClean="0"/>
              <a:t>C</a:t>
            </a:r>
          </a:p>
          <a:p>
            <a:endParaRPr lang="en-US" dirty="0" smtClean="0"/>
          </a:p>
          <a:p>
            <a:r>
              <a:rPr lang="en-US" dirty="0" smtClean="0"/>
              <a:t>	</a:t>
            </a:r>
            <a:r>
              <a:rPr lang="en-US" b="1" i="1" u="sng" dirty="0" smtClean="0">
                <a:solidFill>
                  <a:srgbClr val="FF0000"/>
                </a:solidFill>
              </a:rPr>
              <a:t>Problems:</a:t>
            </a:r>
          </a:p>
          <a:p>
            <a:r>
              <a:rPr lang="en-US" dirty="0" smtClean="0">
                <a:solidFill>
                  <a:srgbClr val="FF0000"/>
                </a:solidFill>
              </a:rPr>
              <a:t>	- Aluminum creep</a:t>
            </a:r>
          </a:p>
          <a:p>
            <a:r>
              <a:rPr lang="en-US" dirty="0" smtClean="0">
                <a:solidFill>
                  <a:srgbClr val="FF0000"/>
                </a:solidFill>
              </a:rPr>
              <a:t>	- Increased Electrical</a:t>
            </a:r>
          </a:p>
          <a:p>
            <a:r>
              <a:rPr lang="en-US" dirty="0" smtClean="0">
                <a:solidFill>
                  <a:srgbClr val="FF0000"/>
                </a:solidFill>
              </a:rPr>
              <a:t>	  Resistivity </a:t>
            </a:r>
            <a:r>
              <a:rPr lang="en-US" dirty="0" err="1" smtClean="0">
                <a:solidFill>
                  <a:srgbClr val="FF0000"/>
                </a:solidFill>
              </a:rPr>
              <a:t>f(T</a:t>
            </a:r>
            <a:r>
              <a:rPr lang="en-US" dirty="0" smtClean="0">
                <a:solidFill>
                  <a:srgbClr val="FF0000"/>
                </a:solidFill>
              </a:rPr>
              <a:t>)</a:t>
            </a:r>
          </a:p>
          <a:p>
            <a:endParaRPr lang="en-US" dirty="0" smtClean="0"/>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2291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655471"/>
          </a:xfrm>
        </p:spPr>
        <p:txBody>
          <a:bodyPr/>
          <a:lstStyle/>
          <a:p>
            <a:r>
              <a:rPr lang="en-US" sz="3200" dirty="0" smtClean="0"/>
              <a:t>      Proposed Design for 700kW Operation</a:t>
            </a:r>
            <a:endParaRPr lang="en-US" sz="3200" dirty="0"/>
          </a:p>
        </p:txBody>
      </p:sp>
      <p:sp>
        <p:nvSpPr>
          <p:cNvPr id="4" name="Date Placeholder 3"/>
          <p:cNvSpPr>
            <a:spLocks noGrp="1"/>
          </p:cNvSpPr>
          <p:nvPr>
            <p:ph type="dt" sz="half" idx="10"/>
          </p:nvPr>
        </p:nvSpPr>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6</a:t>
            </a:fld>
            <a:endParaRPr lang="en-US" altLang="en-US"/>
          </a:p>
        </p:txBody>
      </p:sp>
      <p:pic>
        <p:nvPicPr>
          <p:cNvPr id="7" name="Picture 6" descr="Stripline_400vs700kW.tiff"/>
          <p:cNvPicPr>
            <a:picLocks noChangeAspect="1"/>
          </p:cNvPicPr>
          <p:nvPr/>
        </p:nvPicPr>
        <p:blipFill>
          <a:blip r:embed="rId2"/>
          <a:stretch>
            <a:fillRect/>
          </a:stretch>
        </p:blipFill>
        <p:spPr>
          <a:xfrm>
            <a:off x="419100" y="1725819"/>
            <a:ext cx="7327900" cy="4528734"/>
          </a:xfrm>
          <a:prstGeom prst="rect">
            <a:avLst/>
          </a:prstGeom>
        </p:spPr>
      </p:pic>
      <p:sp>
        <p:nvSpPr>
          <p:cNvPr id="9" name="TextBox 8"/>
          <p:cNvSpPr txBox="1"/>
          <p:nvPr/>
        </p:nvSpPr>
        <p:spPr>
          <a:xfrm>
            <a:off x="228600" y="710156"/>
            <a:ext cx="8686800" cy="1015663"/>
          </a:xfrm>
          <a:prstGeom prst="rect">
            <a:avLst/>
          </a:prstGeom>
          <a:noFill/>
        </p:spPr>
        <p:txBody>
          <a:bodyPr wrap="square" rtlCol="0">
            <a:spAutoFit/>
          </a:bodyPr>
          <a:lstStyle/>
          <a:p>
            <a:r>
              <a:rPr lang="en-US" sz="2000" i="1" dirty="0" smtClean="0"/>
              <a:t>•“Fan out” conductors to better locate into target chase airflow stream and place</a:t>
            </a:r>
          </a:p>
          <a:p>
            <a:r>
              <a:rPr lang="en-US" sz="2000" i="1" dirty="0" smtClean="0"/>
              <a:t>   material farther from beam centerline for reduced beam heating</a:t>
            </a:r>
          </a:p>
          <a:p>
            <a:r>
              <a:rPr lang="en-US" sz="2000" i="1" dirty="0" smtClean="0"/>
              <a:t>• Design proposed and generated by David Tinsley of Fermilab</a:t>
            </a:r>
            <a:endParaRPr lang="en-US" sz="2000" i="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2291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655471"/>
          </a:xfrm>
        </p:spPr>
        <p:txBody>
          <a:bodyPr/>
          <a:lstStyle/>
          <a:p>
            <a:r>
              <a:rPr lang="en-US" sz="3200" dirty="0" smtClean="0"/>
              <a:t>        400kW Stripline vs. 700kW Stripline</a:t>
            </a:r>
            <a:endParaRPr lang="en-US" sz="3200" dirty="0"/>
          </a:p>
        </p:txBody>
      </p:sp>
      <p:sp>
        <p:nvSpPr>
          <p:cNvPr id="4" name="Date Placeholder 3"/>
          <p:cNvSpPr>
            <a:spLocks noGrp="1"/>
          </p:cNvSpPr>
          <p:nvPr>
            <p:ph type="dt" sz="half" idx="10"/>
          </p:nvPr>
        </p:nvSpPr>
        <p:spPr>
          <a:xfrm>
            <a:off x="6604000" y="6515100"/>
            <a:ext cx="1076325" cy="241300"/>
          </a:xfrm>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7</a:t>
            </a:fld>
            <a:endParaRPr lang="en-US" altLang="en-US"/>
          </a:p>
        </p:txBody>
      </p:sp>
      <p:pic>
        <p:nvPicPr>
          <p:cNvPr id="7" name="Picture 6"/>
          <p:cNvPicPr/>
          <p:nvPr/>
        </p:nvPicPr>
        <p:blipFill>
          <a:blip r:embed="rId2"/>
          <a:srcRect/>
          <a:stretch>
            <a:fillRect/>
          </a:stretch>
        </p:blipFill>
        <p:spPr bwMode="auto">
          <a:xfrm>
            <a:off x="676275" y="1092200"/>
            <a:ext cx="3657600" cy="4876800"/>
          </a:xfrm>
          <a:prstGeom prst="rect">
            <a:avLst/>
          </a:prstGeom>
          <a:noFill/>
          <a:ln w="9525">
            <a:noFill/>
            <a:miter lim="800000"/>
            <a:headEnd/>
            <a:tailEnd/>
          </a:ln>
          <a:effectLst/>
        </p:spPr>
      </p:pic>
      <p:pic>
        <p:nvPicPr>
          <p:cNvPr id="9" name="Picture 8" descr="PH1-05_Stripline.tiff"/>
          <p:cNvPicPr>
            <a:picLocks noChangeAspect="1"/>
          </p:cNvPicPr>
          <p:nvPr/>
        </p:nvPicPr>
        <p:blipFill>
          <a:blip r:embed="rId3"/>
          <a:stretch>
            <a:fillRect/>
          </a:stretch>
        </p:blipFill>
        <p:spPr>
          <a:xfrm>
            <a:off x="4601842" y="1092200"/>
            <a:ext cx="4090475" cy="4876800"/>
          </a:xfrm>
          <a:prstGeom prst="rect">
            <a:avLst/>
          </a:prstGeom>
        </p:spPr>
      </p:pic>
      <p:cxnSp>
        <p:nvCxnSpPr>
          <p:cNvPr id="11" name="Straight Arrow Connector 10"/>
          <p:cNvCxnSpPr/>
          <p:nvPr/>
        </p:nvCxnSpPr>
        <p:spPr>
          <a:xfrm rot="16200000" flipH="1">
            <a:off x="619836" y="2004135"/>
            <a:ext cx="3014829" cy="317500"/>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4808455" y="1612816"/>
            <a:ext cx="2329029" cy="414338"/>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2291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655471"/>
          </a:xfrm>
        </p:spPr>
        <p:txBody>
          <a:bodyPr/>
          <a:lstStyle/>
          <a:p>
            <a:r>
              <a:rPr lang="en-US" sz="3200" dirty="0" smtClean="0"/>
              <a:t>ANSYS Results New 700kW Beam Stripline</a:t>
            </a:r>
            <a:endParaRPr lang="en-US" sz="3200" dirty="0"/>
          </a:p>
        </p:txBody>
      </p:sp>
      <p:sp>
        <p:nvSpPr>
          <p:cNvPr id="4" name="Date Placeholder 3"/>
          <p:cNvSpPr>
            <a:spLocks noGrp="1"/>
          </p:cNvSpPr>
          <p:nvPr>
            <p:ph type="dt" sz="half" idx="10"/>
          </p:nvPr>
        </p:nvSpPr>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8</a:t>
            </a:fld>
            <a:endParaRPr lang="en-US" altLang="en-US"/>
          </a:p>
        </p:txBody>
      </p:sp>
      <p:pic>
        <p:nvPicPr>
          <p:cNvPr id="8" name="Picture 7" descr="700kW_Result.tiff"/>
          <p:cNvPicPr>
            <a:picLocks noChangeAspect="1"/>
          </p:cNvPicPr>
          <p:nvPr/>
        </p:nvPicPr>
        <p:blipFill>
          <a:blip r:embed="rId2"/>
          <a:stretch>
            <a:fillRect/>
          </a:stretch>
        </p:blipFill>
        <p:spPr>
          <a:xfrm>
            <a:off x="228600" y="838200"/>
            <a:ext cx="4761923" cy="5486400"/>
          </a:xfrm>
          <a:prstGeom prst="rect">
            <a:avLst/>
          </a:prstGeom>
        </p:spPr>
      </p:pic>
      <p:sp>
        <p:nvSpPr>
          <p:cNvPr id="9" name="TextBox 8"/>
          <p:cNvSpPr txBox="1"/>
          <p:nvPr/>
        </p:nvSpPr>
        <p:spPr>
          <a:xfrm>
            <a:off x="4990524" y="838200"/>
            <a:ext cx="4001252" cy="4893647"/>
          </a:xfrm>
          <a:prstGeom prst="rect">
            <a:avLst/>
          </a:prstGeom>
          <a:noFill/>
        </p:spPr>
        <p:txBody>
          <a:bodyPr wrap="square" rtlCol="0">
            <a:spAutoFit/>
          </a:bodyPr>
          <a:lstStyle/>
          <a:p>
            <a:r>
              <a:rPr lang="en-US" dirty="0" smtClean="0"/>
              <a:t>• T</a:t>
            </a:r>
            <a:r>
              <a:rPr lang="en-US" baseline="-25000" dirty="0" smtClean="0"/>
              <a:t>max</a:t>
            </a:r>
            <a:r>
              <a:rPr lang="en-US" dirty="0" smtClean="0"/>
              <a:t> now 82</a:t>
            </a:r>
            <a:r>
              <a:rPr lang="en-US" baseline="30000" dirty="0" smtClean="0"/>
              <a:t>o</a:t>
            </a:r>
            <a:r>
              <a:rPr lang="en-US" dirty="0" smtClean="0"/>
              <a:t>C (higher heat</a:t>
            </a:r>
          </a:p>
          <a:p>
            <a:r>
              <a:rPr lang="en-US" dirty="0" smtClean="0"/>
              <a:t>    transfer coefficient in direct</a:t>
            </a:r>
          </a:p>
          <a:p>
            <a:r>
              <a:rPr lang="en-US" dirty="0" smtClean="0"/>
              <a:t>    air stream, ~ factor 2x)</a:t>
            </a:r>
          </a:p>
          <a:p>
            <a:endParaRPr lang="en-US" dirty="0" smtClean="0"/>
          </a:p>
          <a:p>
            <a:r>
              <a:rPr lang="en-US" dirty="0" smtClean="0"/>
              <a:t>•Fatigue analysis for 10M</a:t>
            </a:r>
          </a:p>
          <a:p>
            <a:r>
              <a:rPr lang="en-US" dirty="0" smtClean="0"/>
              <a:t>  cycles reveals acceptable</a:t>
            </a:r>
          </a:p>
          <a:p>
            <a:r>
              <a:rPr lang="en-US" dirty="0" smtClean="0"/>
              <a:t>  safety factor</a:t>
            </a:r>
          </a:p>
          <a:p>
            <a:r>
              <a:rPr lang="en-US" dirty="0" smtClean="0"/>
              <a:t> </a:t>
            </a:r>
            <a:r>
              <a:rPr lang="en-US" dirty="0" smtClean="0">
                <a:solidFill>
                  <a:srgbClr val="000000"/>
                </a:solidFill>
              </a:rPr>
              <a:t> (</a:t>
            </a:r>
            <a:r>
              <a:rPr lang="en-US" i="1" dirty="0" smtClean="0">
                <a:solidFill>
                  <a:srgbClr val="000000"/>
                </a:solidFill>
              </a:rPr>
              <a:t>Electrical pulse heating +</a:t>
            </a:r>
          </a:p>
          <a:p>
            <a:r>
              <a:rPr lang="en-US" i="1" dirty="0" smtClean="0">
                <a:solidFill>
                  <a:srgbClr val="000000"/>
                </a:solidFill>
              </a:rPr>
              <a:t>   Electromagnetic force +</a:t>
            </a:r>
          </a:p>
          <a:p>
            <a:r>
              <a:rPr lang="en-US" i="1" dirty="0" smtClean="0">
                <a:solidFill>
                  <a:srgbClr val="000000"/>
                </a:solidFill>
              </a:rPr>
              <a:t>   Beam Heating</a:t>
            </a:r>
            <a:r>
              <a:rPr lang="en-US" dirty="0" smtClean="0">
                <a:solidFill>
                  <a:srgbClr val="000000"/>
                </a:solidFill>
              </a:rPr>
              <a:t>)</a:t>
            </a:r>
          </a:p>
          <a:p>
            <a:endParaRPr lang="en-US" dirty="0" smtClean="0"/>
          </a:p>
          <a:p>
            <a:r>
              <a:rPr lang="en-US" dirty="0" smtClean="0"/>
              <a:t>• Small magnitude of </a:t>
            </a:r>
          </a:p>
          <a:p>
            <a:r>
              <a:rPr lang="en-US" dirty="0" smtClean="0"/>
              <a:t>   alternating stress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2291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Dynamic Effects -- Vibration</a:t>
            </a:r>
            <a:endParaRPr lang="en-US" dirty="0"/>
          </a:p>
        </p:txBody>
      </p:sp>
      <p:sp>
        <p:nvSpPr>
          <p:cNvPr id="4" name="Date Placeholder 3"/>
          <p:cNvSpPr>
            <a:spLocks noGrp="1"/>
          </p:cNvSpPr>
          <p:nvPr>
            <p:ph type="dt" sz="half" idx="10"/>
          </p:nvPr>
        </p:nvSpPr>
        <p:spPr/>
        <p:txBody>
          <a:bodyPr/>
          <a:lstStyle/>
          <a:p>
            <a:r>
              <a:rPr lang="en-US" altLang="en-US" dirty="0" smtClean="0"/>
              <a:t>9/25/14</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K. Anderson | NBI 2014 Workshop</a:t>
            </a:r>
            <a:endParaRPr lang="en-US" b="1" dirty="0"/>
          </a:p>
        </p:txBody>
      </p:sp>
      <p:sp>
        <p:nvSpPr>
          <p:cNvPr id="6" name="Slide Number Placeholder 5"/>
          <p:cNvSpPr>
            <a:spLocks noGrp="1"/>
          </p:cNvSpPr>
          <p:nvPr>
            <p:ph type="sldNum" sz="quarter" idx="12"/>
          </p:nvPr>
        </p:nvSpPr>
        <p:spPr/>
        <p:txBody>
          <a:bodyPr/>
          <a:lstStyle/>
          <a:p>
            <a:fld id="{BBFB9D8C-2882-41F9-92E5-94261C5AF937}" type="slidenum">
              <a:rPr lang="en-US" altLang="en-US" smtClean="0"/>
              <a:pPr/>
              <a:t>9</a:t>
            </a:fld>
            <a:endParaRPr lang="en-US" altLang="en-US"/>
          </a:p>
        </p:txBody>
      </p:sp>
      <p:sp>
        <p:nvSpPr>
          <p:cNvPr id="13" name="TextBox 12"/>
          <p:cNvSpPr txBox="1"/>
          <p:nvPr/>
        </p:nvSpPr>
        <p:spPr>
          <a:xfrm>
            <a:off x="228600" y="944344"/>
            <a:ext cx="8686800" cy="5262980"/>
          </a:xfrm>
          <a:prstGeom prst="rect">
            <a:avLst/>
          </a:prstGeom>
          <a:noFill/>
        </p:spPr>
        <p:txBody>
          <a:bodyPr wrap="square" rtlCol="0">
            <a:spAutoFit/>
          </a:bodyPr>
          <a:lstStyle/>
          <a:p>
            <a:pPr algn="ctr"/>
            <a:r>
              <a:rPr lang="en-US" sz="3200" b="1" i="1" u="sng" dirty="0" smtClean="0"/>
              <a:t>•  What about dynamic effects not captured in ANSYS</a:t>
            </a:r>
            <a:r>
              <a:rPr lang="en-US" sz="3200" b="1" i="1" dirty="0" smtClean="0"/>
              <a:t> </a:t>
            </a:r>
            <a:r>
              <a:rPr lang="en-US" sz="3200" b="1" i="1" u="sng" dirty="0" smtClean="0"/>
              <a:t>models?</a:t>
            </a:r>
            <a:endParaRPr lang="en-US" sz="2800" b="1" dirty="0" smtClean="0"/>
          </a:p>
          <a:p>
            <a:r>
              <a:rPr lang="en-US" sz="2800" b="1" dirty="0" smtClean="0">
                <a:solidFill>
                  <a:schemeClr val="accent6"/>
                </a:solidFill>
              </a:rPr>
              <a:t>• Can run ANSYS modal analysis to obtain mode shapes</a:t>
            </a:r>
          </a:p>
          <a:p>
            <a:r>
              <a:rPr lang="en-US" sz="2800" b="1" dirty="0" smtClean="0">
                <a:solidFill>
                  <a:schemeClr val="accent6"/>
                </a:solidFill>
              </a:rPr>
              <a:t>   and corresponding natural frequencies of structure</a:t>
            </a:r>
          </a:p>
          <a:p>
            <a:r>
              <a:rPr lang="en-US" b="1" dirty="0" smtClean="0">
                <a:solidFill>
                  <a:schemeClr val="accent6"/>
                </a:solidFill>
              </a:rPr>
              <a:t>	</a:t>
            </a:r>
            <a:r>
              <a:rPr lang="en-US" b="1" i="1" dirty="0" smtClean="0">
                <a:solidFill>
                  <a:schemeClr val="accent6"/>
                </a:solidFill>
              </a:rPr>
              <a:t>- Typically a linear analysis and does not account for</a:t>
            </a:r>
          </a:p>
          <a:p>
            <a:r>
              <a:rPr lang="en-US" b="1" i="1" dirty="0" smtClean="0">
                <a:solidFill>
                  <a:schemeClr val="accent6"/>
                </a:solidFill>
              </a:rPr>
              <a:t>         complex boundary conditions or reveal damping</a:t>
            </a:r>
          </a:p>
          <a:p>
            <a:endParaRPr lang="en-US" sz="2800" b="1" dirty="0" smtClean="0">
              <a:solidFill>
                <a:schemeClr val="accent6"/>
              </a:solidFill>
            </a:endParaRPr>
          </a:p>
          <a:p>
            <a:r>
              <a:rPr lang="en-US" sz="2800" b="1" dirty="0" smtClean="0">
                <a:solidFill>
                  <a:schemeClr val="accent6"/>
                </a:solidFill>
              </a:rPr>
              <a:t>• Can run ANSYS harmonic and/or transient dynamic</a:t>
            </a:r>
          </a:p>
          <a:p>
            <a:r>
              <a:rPr lang="en-US" sz="2800" b="1" dirty="0" smtClean="0">
                <a:solidFill>
                  <a:schemeClr val="accent6"/>
                </a:solidFill>
              </a:rPr>
              <a:t>   analysis but these can be complicated by localized</a:t>
            </a:r>
          </a:p>
          <a:p>
            <a:r>
              <a:rPr lang="en-US" sz="2800" b="1" dirty="0" smtClean="0">
                <a:solidFill>
                  <a:schemeClr val="accent6"/>
                </a:solidFill>
              </a:rPr>
              <a:t>   damping, complicated restraint boundary conditions,</a:t>
            </a:r>
          </a:p>
          <a:p>
            <a:r>
              <a:rPr lang="en-US" sz="2800" b="1" dirty="0" smtClean="0">
                <a:solidFill>
                  <a:schemeClr val="accent6"/>
                </a:solidFill>
              </a:rPr>
              <a:t>   and modal participation relative to input forcing</a:t>
            </a:r>
          </a:p>
          <a:p>
            <a:r>
              <a:rPr lang="en-US" sz="2800" b="1" dirty="0" smtClean="0">
                <a:solidFill>
                  <a:schemeClr val="accent6"/>
                </a:solidFill>
              </a:rPr>
              <a:t>   function</a:t>
            </a:r>
            <a:endParaRPr lang="en-US" dirty="0">
              <a:solidFill>
                <a:schemeClr val="accent6"/>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2291732"/>
      </p:ext>
    </p:extLst>
  </p:cSld>
  <p:clrMapOvr>
    <a:masterClrMapping/>
  </p:clrMapOvr>
  <p:timing>
    <p:tnLst>
      <p:par>
        <p:cTn id="1" dur="indefinite" restart="never" nodeType="tmRoot"/>
      </p:par>
    </p:tnLst>
  </p:timing>
</p:sld>
</file>

<file path=ppt/theme/theme1.xml><?xml version="1.0" encoding="utf-8"?>
<a:theme xmlns:a="http://schemas.openxmlformats.org/drawingml/2006/main" name="FNAL_TemplateP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FNAL_TemplatePC_060514</Template>
  <TotalTime>13467</TotalTime>
  <Words>2708</Words>
  <Application>Microsoft Macintosh PowerPoint</Application>
  <PresentationFormat>On-screen Show (4:3)</PresentationFormat>
  <Paragraphs>496</Paragraphs>
  <Slides>34</Slides>
  <Notes>0</Notes>
  <HiddenSlides>0</HiddenSlides>
  <MMClips>2</MMClips>
  <ScaleCrop>false</ScaleCrop>
  <HeadingPairs>
    <vt:vector size="4" baseType="variant">
      <vt:variant>
        <vt:lpstr>Design Template</vt:lpstr>
      </vt:variant>
      <vt:variant>
        <vt:i4>2</vt:i4>
      </vt:variant>
      <vt:variant>
        <vt:lpstr>Slide Titles</vt:lpstr>
      </vt:variant>
      <vt:variant>
        <vt:i4>34</vt:i4>
      </vt:variant>
    </vt:vector>
  </HeadingPairs>
  <TitlesOfParts>
    <vt:vector size="36" baseType="lpstr">
      <vt:lpstr>FNAL_TemplatePC_060514</vt:lpstr>
      <vt:lpstr>Fermilab: Footer Only</vt:lpstr>
      <vt:lpstr>NuMI/NOvA Horn 1 Stripline Vibration Measurements</vt:lpstr>
      <vt:lpstr>Overview</vt:lpstr>
      <vt:lpstr>400kW NuMI Horn 1</vt:lpstr>
      <vt:lpstr>Analyze 400kW Stripline @ 700kW Operation</vt:lpstr>
      <vt:lpstr>Analyze 400kW Stripline @ 700kW Operation</vt:lpstr>
      <vt:lpstr>      Proposed Design for 700kW Operation</vt:lpstr>
      <vt:lpstr>        400kW Stripline vs. 700kW Stripline</vt:lpstr>
      <vt:lpstr>ANSYS Results New 700kW Beam Stripline</vt:lpstr>
      <vt:lpstr>Dynamic Effects -- Vibration</vt:lpstr>
      <vt:lpstr>Sorting Out Dynamic Effects</vt:lpstr>
      <vt:lpstr>Modal Damping: Time Domain Natural Response</vt:lpstr>
      <vt:lpstr>Modal Damping: Frequency Domain</vt:lpstr>
      <vt:lpstr>Approach for Stripline Modal Testing</vt:lpstr>
      <vt:lpstr>Measurement  Transducers: Force and Acceleration</vt:lpstr>
      <vt:lpstr>Example of Sorting Out Dynamic Effects</vt:lpstr>
      <vt:lpstr>Sorting Out Dynamic Effects</vt:lpstr>
      <vt:lpstr>Results of modal testing: resonant frequencies &amp; modal damping: layer #1 (Outer-most conductor layer, beam left)</vt:lpstr>
      <vt:lpstr>Accelerometer Cross Check with Direct Displacement Non-Contact Transducer -- the Eclipsometer – a dynamic displacement pickup direct measurement of displacement = f(t)</vt:lpstr>
      <vt:lpstr>Performance Benchmark of Eclipseometer with the Calibrated Electrodynamic Shaker/Amplitude Response  </vt:lpstr>
      <vt:lpstr>Typical Test Setup for Accelerometers:  Used for Live Horn Pulse Comparison of ∫∫Accel vs. Eclipseometer</vt:lpstr>
      <vt:lpstr>Slide 21</vt:lpstr>
      <vt:lpstr>Live Fire Operating Motion –Typical data – 200 kAmps, 1.33 Hz repetiton rate, modal measurement location 46</vt:lpstr>
      <vt:lpstr>Live Operating Motion –Expanded time scale – 200 kA, 1.33 Hz repetition rate, Modal measurement location 46</vt:lpstr>
      <vt:lpstr>Sample data reduction to calculate total displacement</vt:lpstr>
      <vt:lpstr>Test #6: Accelerometer locations @ position of maximum measured displacement</vt:lpstr>
      <vt:lpstr>Mode Shape Animation Stripline layer #1 Mode Shape 424 Hz</vt:lpstr>
      <vt:lpstr>Spectrum of Motion @ test #6 locations</vt:lpstr>
      <vt:lpstr>Acoustic Signature Cross-Check</vt:lpstr>
      <vt:lpstr>Conclusions </vt:lpstr>
      <vt:lpstr>Conclusions</vt:lpstr>
      <vt:lpstr>Future Work</vt:lpstr>
      <vt:lpstr>Fundamentals of Normal Mode Testing</vt:lpstr>
      <vt:lpstr>Typical Output of Modal Frequency Response Function</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Heads meeting (new PowerPoint template…)</dc:title>
  <dc:creator>nsergei</dc:creator>
  <cp:lastModifiedBy>Kris Anderson</cp:lastModifiedBy>
  <cp:revision>321</cp:revision>
  <cp:lastPrinted>2014-01-20T19:40:21Z</cp:lastPrinted>
  <dcterms:created xsi:type="dcterms:W3CDTF">2014-09-24T23:05:12Z</dcterms:created>
  <dcterms:modified xsi:type="dcterms:W3CDTF">2014-09-24T23:32:09Z</dcterms:modified>
</cp:coreProperties>
</file>