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2" r:id="rId3"/>
    <p:sldId id="270" r:id="rId4"/>
    <p:sldId id="271" r:id="rId5"/>
    <p:sldId id="272" r:id="rId6"/>
    <p:sldId id="273" r:id="rId7"/>
    <p:sldId id="274" r:id="rId8"/>
    <p:sldId id="276" r:id="rId9"/>
    <p:sldId id="268" r:id="rId10"/>
    <p:sldId id="269" r:id="rId11"/>
    <p:sldId id="261" r:id="rId12"/>
    <p:sldId id="277" r:id="rId13"/>
    <p:sldId id="278" r:id="rId14"/>
    <p:sldId id="27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56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01D42-F254-4561-9062-7CDD8B08D8CD}" type="datetimeFigureOut">
              <a:rPr lang="en-US" smtClean="0"/>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7F6930-E3E3-4079-81D9-EDC8FC023657}" type="slidenum">
              <a:rPr lang="en-US" smtClean="0"/>
              <a:t>‹#›</a:t>
            </a:fld>
            <a:endParaRPr lang="en-US"/>
          </a:p>
        </p:txBody>
      </p:sp>
    </p:spTree>
    <p:extLst>
      <p:ext uri="{BB962C8B-B14F-4D97-AF65-F5344CB8AC3E}">
        <p14:creationId xmlns:p14="http://schemas.microsoft.com/office/powerpoint/2010/main" val="197493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01D862-E67B-4084-ABFD-CF6BC906C1EE}" type="datetime1">
              <a:rPr lang="en-US" smtClean="0"/>
              <a:t>9/30/2014</a:t>
            </a:fld>
            <a:endParaRPr lang="en-US"/>
          </a:p>
        </p:txBody>
      </p:sp>
      <p:sp>
        <p:nvSpPr>
          <p:cNvPr id="5" name="Footer Placeholder 4"/>
          <p:cNvSpPr>
            <a:spLocks noGrp="1"/>
          </p:cNvSpPr>
          <p:nvPr>
            <p:ph type="ftr" sz="quarter" idx="11"/>
          </p:nvPr>
        </p:nvSpPr>
        <p:spPr/>
        <p:txBody>
          <a:bodyPr/>
          <a:lstStyle/>
          <a:p>
            <a:r>
              <a:rPr lang="en-US" smtClean="0"/>
              <a:t>NBI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26D9C-0FCE-4EBB-97FB-E82BBD68A0F2}" type="datetime1">
              <a:rPr lang="en-US" smtClean="0"/>
              <a:t>9/30/2014</a:t>
            </a:fld>
            <a:endParaRPr lang="en-US"/>
          </a:p>
        </p:txBody>
      </p:sp>
      <p:sp>
        <p:nvSpPr>
          <p:cNvPr id="5" name="Footer Placeholder 4"/>
          <p:cNvSpPr>
            <a:spLocks noGrp="1"/>
          </p:cNvSpPr>
          <p:nvPr>
            <p:ph type="ftr" sz="quarter" idx="11"/>
          </p:nvPr>
        </p:nvSpPr>
        <p:spPr/>
        <p:txBody>
          <a:bodyPr/>
          <a:lstStyle/>
          <a:p>
            <a:r>
              <a:rPr lang="en-US" smtClean="0"/>
              <a:t>NBI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423D2-6A07-41E1-A357-A39490D4712F}" type="datetime1">
              <a:rPr lang="en-US" smtClean="0"/>
              <a:t>9/30/2014</a:t>
            </a:fld>
            <a:endParaRPr lang="en-US"/>
          </a:p>
        </p:txBody>
      </p:sp>
      <p:sp>
        <p:nvSpPr>
          <p:cNvPr id="5" name="Footer Placeholder 4"/>
          <p:cNvSpPr>
            <a:spLocks noGrp="1"/>
          </p:cNvSpPr>
          <p:nvPr>
            <p:ph type="ftr" sz="quarter" idx="11"/>
          </p:nvPr>
        </p:nvSpPr>
        <p:spPr/>
        <p:txBody>
          <a:bodyPr/>
          <a:lstStyle/>
          <a:p>
            <a:r>
              <a:rPr lang="en-US" smtClean="0"/>
              <a:t>NBI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7582E-AB65-4A97-BF6A-254540820BB0}" type="datetime1">
              <a:rPr lang="en-US" smtClean="0"/>
              <a:t>9/30/2014</a:t>
            </a:fld>
            <a:endParaRPr lang="en-US"/>
          </a:p>
        </p:txBody>
      </p:sp>
      <p:sp>
        <p:nvSpPr>
          <p:cNvPr id="5" name="Footer Placeholder 4"/>
          <p:cNvSpPr>
            <a:spLocks noGrp="1"/>
          </p:cNvSpPr>
          <p:nvPr>
            <p:ph type="ftr" sz="quarter" idx="11"/>
          </p:nvPr>
        </p:nvSpPr>
        <p:spPr/>
        <p:txBody>
          <a:bodyPr/>
          <a:lstStyle/>
          <a:p>
            <a:r>
              <a:rPr lang="en-US" smtClean="0"/>
              <a:t>NBI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FC3168-D0C1-47DC-85D4-64C0D408882B}" type="datetime1">
              <a:rPr lang="en-US" smtClean="0"/>
              <a:t>9/30/2014</a:t>
            </a:fld>
            <a:endParaRPr lang="en-US"/>
          </a:p>
        </p:txBody>
      </p:sp>
      <p:sp>
        <p:nvSpPr>
          <p:cNvPr id="5" name="Footer Placeholder 4"/>
          <p:cNvSpPr>
            <a:spLocks noGrp="1"/>
          </p:cNvSpPr>
          <p:nvPr>
            <p:ph type="ftr" sz="quarter" idx="11"/>
          </p:nvPr>
        </p:nvSpPr>
        <p:spPr/>
        <p:txBody>
          <a:bodyPr/>
          <a:lstStyle/>
          <a:p>
            <a:r>
              <a:rPr lang="en-US" smtClean="0"/>
              <a:t>NBI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D4D449-20C3-4141-996A-F9540E4802C7}" type="datetime1">
              <a:rPr lang="en-US" smtClean="0"/>
              <a:t>9/30/2014</a:t>
            </a:fld>
            <a:endParaRPr lang="en-US"/>
          </a:p>
        </p:txBody>
      </p:sp>
      <p:sp>
        <p:nvSpPr>
          <p:cNvPr id="6" name="Footer Placeholder 5"/>
          <p:cNvSpPr>
            <a:spLocks noGrp="1"/>
          </p:cNvSpPr>
          <p:nvPr>
            <p:ph type="ftr" sz="quarter" idx="11"/>
          </p:nvPr>
        </p:nvSpPr>
        <p:spPr/>
        <p:txBody>
          <a:bodyPr/>
          <a:lstStyle/>
          <a:p>
            <a:r>
              <a:rPr lang="en-US" smtClean="0"/>
              <a:t>NBI  2014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F55AF1-5BBE-4E1D-9714-38AF75437D86}" type="datetime1">
              <a:rPr lang="en-US" smtClean="0"/>
              <a:t>9/30/2014</a:t>
            </a:fld>
            <a:endParaRPr lang="en-US"/>
          </a:p>
        </p:txBody>
      </p:sp>
      <p:sp>
        <p:nvSpPr>
          <p:cNvPr id="8" name="Footer Placeholder 7"/>
          <p:cNvSpPr>
            <a:spLocks noGrp="1"/>
          </p:cNvSpPr>
          <p:nvPr>
            <p:ph type="ftr" sz="quarter" idx="11"/>
          </p:nvPr>
        </p:nvSpPr>
        <p:spPr/>
        <p:txBody>
          <a:bodyPr/>
          <a:lstStyle/>
          <a:p>
            <a:r>
              <a:rPr lang="en-US" smtClean="0"/>
              <a:t>NBI  2014</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3D48EE-27CB-40F9-BF77-CF20475C7BE2}" type="datetime1">
              <a:rPr lang="en-US" smtClean="0"/>
              <a:t>9/30/2014</a:t>
            </a:fld>
            <a:endParaRPr lang="en-US"/>
          </a:p>
        </p:txBody>
      </p:sp>
      <p:sp>
        <p:nvSpPr>
          <p:cNvPr id="4" name="Footer Placeholder 3"/>
          <p:cNvSpPr>
            <a:spLocks noGrp="1"/>
          </p:cNvSpPr>
          <p:nvPr>
            <p:ph type="ftr" sz="quarter" idx="11"/>
          </p:nvPr>
        </p:nvSpPr>
        <p:spPr/>
        <p:txBody>
          <a:bodyPr/>
          <a:lstStyle/>
          <a:p>
            <a:r>
              <a:rPr lang="en-US" smtClean="0"/>
              <a:t>NBI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04026-6468-4206-A5CE-2126894EA6C0}" type="datetime1">
              <a:rPr lang="en-US" smtClean="0"/>
              <a:t>9/30/2014</a:t>
            </a:fld>
            <a:endParaRPr lang="en-US"/>
          </a:p>
        </p:txBody>
      </p:sp>
      <p:sp>
        <p:nvSpPr>
          <p:cNvPr id="3" name="Footer Placeholder 2"/>
          <p:cNvSpPr>
            <a:spLocks noGrp="1"/>
          </p:cNvSpPr>
          <p:nvPr>
            <p:ph type="ftr" sz="quarter" idx="11"/>
          </p:nvPr>
        </p:nvSpPr>
        <p:spPr/>
        <p:txBody>
          <a:bodyPr/>
          <a:lstStyle/>
          <a:p>
            <a:r>
              <a:rPr lang="en-US" smtClean="0"/>
              <a:t>NBI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00FEB-CBF8-478A-958F-317606F9959B}" type="datetime1">
              <a:rPr lang="en-US" smtClean="0"/>
              <a:t>9/30/2014</a:t>
            </a:fld>
            <a:endParaRPr lang="en-US"/>
          </a:p>
        </p:txBody>
      </p:sp>
      <p:sp>
        <p:nvSpPr>
          <p:cNvPr id="6" name="Footer Placeholder 5"/>
          <p:cNvSpPr>
            <a:spLocks noGrp="1"/>
          </p:cNvSpPr>
          <p:nvPr>
            <p:ph type="ftr" sz="quarter" idx="11"/>
          </p:nvPr>
        </p:nvSpPr>
        <p:spPr/>
        <p:txBody>
          <a:bodyPr/>
          <a:lstStyle/>
          <a:p>
            <a:r>
              <a:rPr lang="en-US" smtClean="0"/>
              <a:t>NBI  2014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2175B-D0B3-496F-A724-D7F37FBEC6DB}" type="datetime1">
              <a:rPr lang="en-US" smtClean="0"/>
              <a:t>9/30/2014</a:t>
            </a:fld>
            <a:endParaRPr lang="en-US"/>
          </a:p>
        </p:txBody>
      </p:sp>
      <p:sp>
        <p:nvSpPr>
          <p:cNvPr id="6" name="Footer Placeholder 5"/>
          <p:cNvSpPr>
            <a:spLocks noGrp="1"/>
          </p:cNvSpPr>
          <p:nvPr>
            <p:ph type="ftr" sz="quarter" idx="11"/>
          </p:nvPr>
        </p:nvSpPr>
        <p:spPr/>
        <p:txBody>
          <a:bodyPr/>
          <a:lstStyle/>
          <a:p>
            <a:r>
              <a:rPr lang="en-US" smtClean="0"/>
              <a:t>NBI  2014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358E8-1F97-4A9B-B3EF-B3833D905AF1}" type="datetime1">
              <a:rPr lang="en-US" smtClean="0"/>
              <a:t>9/30/2014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NBI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sz="2800" b="1" dirty="0" smtClean="0">
                <a:solidFill>
                  <a:srgbClr val="C00000"/>
                </a:solidFill>
              </a:rPr>
              <a:t>The Need for</a:t>
            </a:r>
            <a:br>
              <a:rPr lang="en-US" sz="2800" b="1" dirty="0" smtClean="0">
                <a:solidFill>
                  <a:srgbClr val="C00000"/>
                </a:solidFill>
              </a:rPr>
            </a:br>
            <a:r>
              <a:rPr lang="en-US" sz="4000" b="1" dirty="0" smtClean="0">
                <a:solidFill>
                  <a:schemeClr val="tx2"/>
                </a:solidFill>
              </a:rPr>
              <a:t>Interlock Protection for Megawatt </a:t>
            </a:r>
            <a:br>
              <a:rPr lang="en-US" sz="4000" b="1" dirty="0" smtClean="0">
                <a:solidFill>
                  <a:schemeClr val="tx2"/>
                </a:solidFill>
              </a:rPr>
            </a:br>
            <a:r>
              <a:rPr lang="en-US" sz="4000" b="1" dirty="0" smtClean="0">
                <a:solidFill>
                  <a:schemeClr val="tx2"/>
                </a:solidFill>
              </a:rPr>
              <a:t>Proton Beams</a:t>
            </a:r>
            <a:endParaRPr lang="en-US" sz="4000" b="1" dirty="0">
              <a:solidFill>
                <a:schemeClr val="accent1"/>
              </a:solidFill>
            </a:endParaRPr>
          </a:p>
        </p:txBody>
      </p:sp>
      <p:sp>
        <p:nvSpPr>
          <p:cNvPr id="6" name="Subtitle 5"/>
          <p:cNvSpPr>
            <a:spLocks noGrp="1"/>
          </p:cNvSpPr>
          <p:nvPr>
            <p:ph type="subTitle" idx="1"/>
          </p:nvPr>
        </p:nvSpPr>
        <p:spPr>
          <a:xfrm>
            <a:off x="1371600" y="4114800"/>
            <a:ext cx="6400800" cy="1524000"/>
          </a:xfrm>
        </p:spPr>
        <p:txBody>
          <a:bodyPr>
            <a:normAutofit/>
          </a:bodyPr>
          <a:lstStyle/>
          <a:p>
            <a:r>
              <a:rPr lang="en-US" sz="2800" dirty="0" smtClean="0">
                <a:solidFill>
                  <a:schemeClr val="tx2"/>
                </a:solidFill>
              </a:rPr>
              <a:t>Sam Childress</a:t>
            </a:r>
          </a:p>
          <a:p>
            <a:r>
              <a:rPr lang="en-US" sz="2800" dirty="0" smtClean="0">
                <a:solidFill>
                  <a:schemeClr val="tx2"/>
                </a:solidFill>
              </a:rPr>
              <a:t>Fermilab</a:t>
            </a:r>
            <a:endParaRPr lang="en-US" sz="2800" dirty="0">
              <a:solidFill>
                <a:schemeClr val="tx2"/>
              </a:solidFill>
            </a:endParaRPr>
          </a:p>
        </p:txBody>
      </p:sp>
      <p:sp>
        <p:nvSpPr>
          <p:cNvPr id="2" name="Footer Placeholder 1"/>
          <p:cNvSpPr>
            <a:spLocks noGrp="1"/>
          </p:cNvSpPr>
          <p:nvPr>
            <p:ph type="ftr" sz="quarter" idx="11"/>
          </p:nvPr>
        </p:nvSpPr>
        <p:spPr/>
        <p:txBody>
          <a:bodyPr/>
          <a:lstStyle/>
          <a:p>
            <a:r>
              <a:rPr lang="en-US" dirty="0" smtClean="0"/>
              <a:t>NBI  2014</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860243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020762"/>
          </a:xfrm>
        </p:spPr>
        <p:txBody>
          <a:bodyPr>
            <a:normAutofit fontScale="90000"/>
          </a:bodyPr>
          <a:lstStyle/>
          <a:p>
            <a:r>
              <a:rPr lang="en-US" sz="3200" b="1" dirty="0"/>
              <a:t>NuMI </a:t>
            </a:r>
            <a:r>
              <a:rPr lang="en-US" sz="3200" b="1" dirty="0" smtClean="0"/>
              <a:t>Tunnel Geometry Showing Profile Monitor </a:t>
            </a:r>
            <a:r>
              <a:rPr lang="en-US" sz="3200" b="1" dirty="0"/>
              <a:t>and </a:t>
            </a:r>
            <a:r>
              <a:rPr lang="en-US" sz="3200" b="1" dirty="0" smtClean="0"/>
              <a:t>Interlocked Detector Locations  </a:t>
            </a:r>
            <a:r>
              <a:rPr lang="en-US" sz="3200" dirty="0"/>
              <a:t/>
            </a:r>
            <a:br>
              <a:rPr lang="en-US" sz="3200" dirty="0"/>
            </a:br>
            <a:endParaRPr lang="en-US" sz="3200" dirty="0"/>
          </a:p>
        </p:txBody>
      </p:sp>
      <p:sp>
        <p:nvSpPr>
          <p:cNvPr id="4" name="Footer Placeholder 3"/>
          <p:cNvSpPr>
            <a:spLocks noGrp="1"/>
          </p:cNvSpPr>
          <p:nvPr>
            <p:ph type="ftr" sz="quarter" idx="11"/>
          </p:nvPr>
        </p:nvSpPr>
        <p:spPr/>
        <p:txBody>
          <a:bodyPr/>
          <a:lstStyle/>
          <a:p>
            <a:r>
              <a:rPr lang="en-US" smtClean="0"/>
              <a:t>NBI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4098" name="Picture 4" descr="U:\DUSEL\Interlocked Detectors\NuMI Primary Enclosures Profile 16may11a.jpg"/>
          <p:cNvPicPr>
            <a:picLocks noChangeAspect="1" noChangeArrowheads="1"/>
          </p:cNvPicPr>
          <p:nvPr/>
        </p:nvPicPr>
        <p:blipFill>
          <a:blip r:embed="rId2">
            <a:extLst>
              <a:ext uri="{28A0092B-C50C-407E-A947-70E740481C1C}">
                <a14:useLocalDpi xmlns:a14="http://schemas.microsoft.com/office/drawing/2010/main" val="0"/>
              </a:ext>
            </a:extLst>
          </a:blip>
          <a:srcRect r="2852" b="11946"/>
          <a:stretch>
            <a:fillRect/>
          </a:stretch>
        </p:blipFill>
        <p:spPr bwMode="auto">
          <a:xfrm>
            <a:off x="1371600" y="1143000"/>
            <a:ext cx="649402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073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10E36F4F-D40B-4523-AA1D-32E6AAB3D08F}" type="slidenum">
              <a:rPr lang="en-US"/>
              <a:pPr>
                <a:defRPr/>
              </a:pPr>
              <a:t>11</a:t>
            </a:fld>
            <a:endParaRPr lang="en-US"/>
          </a:p>
        </p:txBody>
      </p:sp>
      <p:sp>
        <p:nvSpPr>
          <p:cNvPr id="14"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276B018-9919-4FE2-A382-9E602A06C3E7}" type="slidenum">
              <a:rPr lang="en-US" sz="1200">
                <a:solidFill>
                  <a:schemeClr val="tx1">
                    <a:tint val="75000"/>
                  </a:schemeClr>
                </a:solidFill>
                <a:latin typeface="+mn-lt"/>
              </a:rPr>
              <a:pPr algn="r" fontAlgn="auto">
                <a:spcBef>
                  <a:spcPts val="0"/>
                </a:spcBef>
                <a:spcAft>
                  <a:spcPts val="0"/>
                </a:spcAft>
                <a:defRPr/>
              </a:pPr>
              <a:t>11</a:t>
            </a:fld>
            <a:endParaRPr lang="en-US" sz="1200" dirty="0">
              <a:solidFill>
                <a:schemeClr val="tx1">
                  <a:tint val="75000"/>
                </a:schemeClr>
              </a:solidFill>
              <a:latin typeface="+mn-lt"/>
            </a:endParaRPr>
          </a:p>
        </p:txBody>
      </p:sp>
      <p:sp>
        <p:nvSpPr>
          <p:cNvPr id="2" name="Title 1"/>
          <p:cNvSpPr>
            <a:spLocks noGrp="1"/>
          </p:cNvSpPr>
          <p:nvPr>
            <p:ph type="title" idx="4294967295"/>
          </p:nvPr>
        </p:nvSpPr>
        <p:spPr>
          <a:xfrm>
            <a:off x="990600" y="228600"/>
            <a:ext cx="6934200" cy="563562"/>
          </a:xfrm>
        </p:spPr>
        <p:txBody>
          <a:bodyPr>
            <a:normAutofit/>
          </a:bodyPr>
          <a:lstStyle/>
          <a:p>
            <a:pPr marL="53975" algn="r">
              <a:defRPr/>
            </a:pPr>
            <a:r>
              <a:rPr lang="en-US" sz="2800" b="1" dirty="0" smtClean="0">
                <a:effectLst>
                  <a:outerShdw blurRad="38100" dist="38100" dir="2700000" algn="tl">
                    <a:srgbClr val="000000"/>
                  </a:outerShdw>
                </a:effectLst>
              </a:rPr>
              <a:t>Profile View for Shallow LBNE Beam Facility</a:t>
            </a:r>
          </a:p>
        </p:txBody>
      </p:sp>
      <p:sp>
        <p:nvSpPr>
          <p:cNvPr id="10245" name="Date Placeholder 2"/>
          <p:cNvSpPr txBox="1">
            <a:spLocks noGrp="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sz="1200">
              <a:solidFill>
                <a:srgbClr val="B9BBB2"/>
              </a:solidFill>
              <a:latin typeface="Rockwell" pitchFamily="18" charset="0"/>
            </a:endParaRPr>
          </a:p>
        </p:txBody>
      </p:sp>
      <p:sp>
        <p:nvSpPr>
          <p:cNvPr id="10246" name="Footer Placeholder 3"/>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r" eaLnBrk="1" hangingPunct="1"/>
            <a:endParaRPr lang="en-US" altLang="en-US" sz="1200">
              <a:solidFill>
                <a:srgbClr val="B9BBB2"/>
              </a:solidFill>
              <a:latin typeface="Rockwell" pitchFamily="18" charset="0"/>
            </a:endParaRPr>
          </a:p>
        </p:txBody>
      </p:sp>
      <p:sp>
        <p:nvSpPr>
          <p:cNvPr id="5" name="Slide Number Placeholder 4"/>
          <p:cNvSpPr txBox="1">
            <a:spLocks noGrp="1"/>
          </p:cNvSpPr>
          <p:nvPr/>
        </p:nvSpPr>
        <p:spPr>
          <a:xfrm>
            <a:off x="8639175" y="6515100"/>
            <a:ext cx="463550" cy="273050"/>
          </a:xfrm>
          <a:prstGeom prst="rect">
            <a:avLst/>
          </a:prstGeom>
          <a:noFill/>
        </p:spPr>
        <p:txBody>
          <a:bodyPr anchor="ctr"/>
          <a:lstStyle/>
          <a:p>
            <a:pPr fontAlgn="auto">
              <a:spcBef>
                <a:spcPts val="0"/>
              </a:spcBef>
              <a:spcAft>
                <a:spcPts val="0"/>
              </a:spcAft>
              <a:defRPr/>
            </a:pPr>
            <a:endParaRPr lang="en-US" sz="1600" dirty="0">
              <a:solidFill>
                <a:schemeClr val="tx2">
                  <a:shade val="90000"/>
                </a:schemeClr>
              </a:solidFill>
              <a:latin typeface="+mn-lt"/>
            </a:endParaRPr>
          </a:p>
        </p:txBody>
      </p:sp>
      <p:pic>
        <p:nvPicPr>
          <p:cNvPr id="10248" name="Picture 3" descr="C:\Users\SAM\Documents\LBNE\LBNE Shall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642" y="957943"/>
            <a:ext cx="7860516" cy="315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Box 5"/>
          <p:cNvSpPr txBox="1">
            <a:spLocks noChangeArrowheads="1"/>
          </p:cNvSpPr>
          <p:nvPr/>
        </p:nvSpPr>
        <p:spPr bwMode="auto">
          <a:xfrm>
            <a:off x="304800" y="4495800"/>
            <a:ext cx="845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eaLnBrk="1" hangingPunct="1"/>
            <a:r>
              <a:rPr lang="en-US" altLang="en-US" sz="1800" dirty="0" smtClean="0">
                <a:latin typeface="Rockwell" pitchFamily="18" charset="0"/>
              </a:rPr>
              <a:t>Much shorter </a:t>
            </a:r>
            <a:r>
              <a:rPr lang="en-US" altLang="en-US" sz="1800" dirty="0">
                <a:latin typeface="Rockwell" pitchFamily="18" charset="0"/>
              </a:rPr>
              <a:t>decay than NuMI </a:t>
            </a:r>
            <a:r>
              <a:rPr lang="en-US" altLang="en-US" sz="1800" dirty="0" smtClean="0">
                <a:latin typeface="Rockwell" pitchFamily="18" charset="0"/>
              </a:rPr>
              <a:t>(now ~ 200 </a:t>
            </a:r>
            <a:r>
              <a:rPr lang="en-US" altLang="en-US" sz="1800" dirty="0">
                <a:latin typeface="Rockwell" pitchFamily="18" charset="0"/>
              </a:rPr>
              <a:t>m) enables  target hall elevation placement  out of </a:t>
            </a:r>
            <a:r>
              <a:rPr lang="en-US" altLang="en-US" sz="1800" dirty="0" smtClean="0">
                <a:latin typeface="Rockwell" pitchFamily="18" charset="0"/>
              </a:rPr>
              <a:t>under-</a:t>
            </a:r>
            <a:r>
              <a:rPr lang="en-US" altLang="en-US" sz="1800" dirty="0" err="1" smtClean="0">
                <a:latin typeface="Rockwell" pitchFamily="18" charset="0"/>
              </a:rPr>
              <a:t>lyimg</a:t>
            </a:r>
            <a:r>
              <a:rPr lang="en-US" altLang="en-US" sz="1800" dirty="0" smtClean="0">
                <a:latin typeface="Rockwell" pitchFamily="18" charset="0"/>
              </a:rPr>
              <a:t> rock. Design is chosen </a:t>
            </a:r>
            <a:r>
              <a:rPr lang="en-US" altLang="en-US" sz="1800" dirty="0">
                <a:latin typeface="Rockwell" pitchFamily="18" charset="0"/>
              </a:rPr>
              <a:t>to balance construction requirements for elevated proton beam versus decay region and absorber located partially in rock.   </a:t>
            </a:r>
            <a:r>
              <a:rPr lang="en-US" altLang="en-US" sz="1800" dirty="0" smtClean="0">
                <a:latin typeface="Rockwell" pitchFamily="18" charset="0"/>
              </a:rPr>
              <a:t>Advantages </a:t>
            </a:r>
            <a:r>
              <a:rPr lang="en-US" altLang="en-US" sz="1800" dirty="0">
                <a:latin typeface="Rockwell" pitchFamily="18" charset="0"/>
              </a:rPr>
              <a:t>of </a:t>
            </a:r>
            <a:r>
              <a:rPr lang="en-US" altLang="en-US" sz="1800" b="1" dirty="0" smtClean="0">
                <a:latin typeface="Rockwell" pitchFamily="18" charset="0"/>
              </a:rPr>
              <a:t>significantly reduced </a:t>
            </a:r>
            <a:r>
              <a:rPr lang="en-US" altLang="en-US" sz="1800" b="1" dirty="0">
                <a:latin typeface="Rockwell" pitchFamily="18" charset="0"/>
              </a:rPr>
              <a:t>cost </a:t>
            </a:r>
            <a:r>
              <a:rPr lang="en-US" altLang="en-US" sz="1800" b="1" dirty="0" smtClean="0">
                <a:latin typeface="Rockwell" pitchFamily="18" charset="0"/>
              </a:rPr>
              <a:t>[ &gt; $ 125 million savings]</a:t>
            </a:r>
            <a:r>
              <a:rPr lang="en-US" altLang="en-US" sz="1800" dirty="0" smtClean="0">
                <a:latin typeface="Rockwell" pitchFamily="18" charset="0"/>
              </a:rPr>
              <a:t>  and </a:t>
            </a:r>
            <a:r>
              <a:rPr lang="en-US" altLang="en-US" sz="1800" b="1" dirty="0">
                <a:latin typeface="Rockwell" pitchFamily="18" charset="0"/>
              </a:rPr>
              <a:t>improved tritium </a:t>
            </a:r>
            <a:r>
              <a:rPr lang="en-US" altLang="en-US" sz="1800" b="1" dirty="0" smtClean="0">
                <a:latin typeface="Rockwell" pitchFamily="18" charset="0"/>
              </a:rPr>
              <a:t>mitigation </a:t>
            </a:r>
            <a:r>
              <a:rPr lang="en-US" altLang="en-US" sz="1800" dirty="0" smtClean="0">
                <a:latin typeface="Rockwell" pitchFamily="18" charset="0"/>
              </a:rPr>
              <a:t>compared to a NuMI style deep beam design for LBNE.</a:t>
            </a:r>
            <a:endParaRPr lang="en-US" altLang="en-US" sz="1800" dirty="0">
              <a:latin typeface="Rockwell" pitchFamily="18" charset="0"/>
            </a:endParaRPr>
          </a:p>
        </p:txBody>
      </p:sp>
      <p:sp>
        <p:nvSpPr>
          <p:cNvPr id="10250" name="TextBox 7"/>
          <p:cNvSpPr txBox="1">
            <a:spLocks noChangeArrowheads="1"/>
          </p:cNvSpPr>
          <p:nvPr/>
        </p:nvSpPr>
        <p:spPr bwMode="auto">
          <a:xfrm>
            <a:off x="1219200" y="3124200"/>
            <a:ext cx="762000"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en-US" sz="1800">
                <a:solidFill>
                  <a:schemeClr val="bg1"/>
                </a:solidFill>
                <a:latin typeface="Rockwell" pitchFamily="18" charset="0"/>
              </a:rPr>
              <a:t>Rock</a:t>
            </a:r>
          </a:p>
        </p:txBody>
      </p:sp>
      <p:sp>
        <p:nvSpPr>
          <p:cNvPr id="10251" name="TextBox 8"/>
          <p:cNvSpPr txBox="1">
            <a:spLocks noChangeArrowheads="1"/>
          </p:cNvSpPr>
          <p:nvPr/>
        </p:nvSpPr>
        <p:spPr bwMode="auto">
          <a:xfrm>
            <a:off x="1219200" y="2514600"/>
            <a:ext cx="1447800"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en-US" sz="1800">
                <a:solidFill>
                  <a:schemeClr val="bg1"/>
                </a:solidFill>
                <a:latin typeface="Rockwell" pitchFamily="18" charset="0"/>
              </a:rPr>
              <a:t>Glacial till</a:t>
            </a:r>
          </a:p>
        </p:txBody>
      </p:sp>
      <p:sp>
        <p:nvSpPr>
          <p:cNvPr id="10252" name="TextBox 9"/>
          <p:cNvSpPr txBox="1">
            <a:spLocks noChangeArrowheads="1"/>
          </p:cNvSpPr>
          <p:nvPr/>
        </p:nvSpPr>
        <p:spPr bwMode="auto">
          <a:xfrm>
            <a:off x="1524000" y="1524000"/>
            <a:ext cx="1524000"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en-US" sz="1800">
                <a:solidFill>
                  <a:schemeClr val="bg1"/>
                </a:solidFill>
                <a:latin typeface="Rockwell" pitchFamily="18" charset="0"/>
              </a:rPr>
              <a:t>Added</a:t>
            </a:r>
            <a:r>
              <a:rPr lang="en-US" altLang="en-US" sz="1800">
                <a:latin typeface="Rockwell" pitchFamily="18" charset="0"/>
              </a:rPr>
              <a:t> </a:t>
            </a:r>
            <a:r>
              <a:rPr lang="en-US" altLang="en-US" sz="1800">
                <a:solidFill>
                  <a:schemeClr val="bg1"/>
                </a:solidFill>
                <a:latin typeface="Rockwell" pitchFamily="18" charset="0"/>
              </a:rPr>
              <a:t>soil</a:t>
            </a:r>
          </a:p>
        </p:txBody>
      </p:sp>
      <p:sp>
        <p:nvSpPr>
          <p:cNvPr id="11" name="Down Arrow 10"/>
          <p:cNvSpPr/>
          <p:nvPr/>
        </p:nvSpPr>
        <p:spPr>
          <a:xfrm>
            <a:off x="1828800" y="1905000"/>
            <a:ext cx="152400" cy="228600"/>
          </a:xfrm>
          <a:prstGeom prst="downArrow">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0254" name="TextBox 11"/>
          <p:cNvSpPr txBox="1">
            <a:spLocks noChangeArrowheads="1"/>
          </p:cNvSpPr>
          <p:nvPr/>
        </p:nvSpPr>
        <p:spPr bwMode="auto">
          <a:xfrm>
            <a:off x="5105400" y="1524000"/>
            <a:ext cx="2057400" cy="381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en-US" sz="1800">
                <a:solidFill>
                  <a:schemeClr val="bg1"/>
                </a:solidFill>
                <a:latin typeface="Rockwell" pitchFamily="18" charset="0"/>
              </a:rPr>
              <a:t>200 meter decay</a:t>
            </a:r>
          </a:p>
        </p:txBody>
      </p:sp>
      <p:sp>
        <p:nvSpPr>
          <p:cNvPr id="1025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en-US" sz="1200" smtClean="0">
                <a:solidFill>
                  <a:srgbClr val="8D8D8F"/>
                </a:solidFill>
                <a:latin typeface="Calibri" pitchFamily="34" charset="0"/>
              </a:rPr>
              <a:t>NBI  2014</a:t>
            </a:r>
          </a:p>
        </p:txBody>
      </p:sp>
    </p:spTree>
    <p:extLst>
      <p:ext uri="{BB962C8B-B14F-4D97-AF65-F5344CB8AC3E}">
        <p14:creationId xmlns:p14="http://schemas.microsoft.com/office/powerpoint/2010/main" val="181563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t>Requirements for LBNE Proton Beam Loss</a:t>
            </a:r>
            <a:endParaRPr lang="en-US" sz="3200" b="1" dirty="0"/>
          </a:p>
        </p:txBody>
      </p:sp>
      <p:sp>
        <p:nvSpPr>
          <p:cNvPr id="5" name="Content Placeholder 4"/>
          <p:cNvSpPr>
            <a:spLocks noGrp="1"/>
          </p:cNvSpPr>
          <p:nvPr>
            <p:ph idx="1"/>
          </p:nvPr>
        </p:nvSpPr>
        <p:spPr>
          <a:xfrm>
            <a:off x="457200" y="1295400"/>
            <a:ext cx="8229600" cy="4876800"/>
          </a:xfrm>
        </p:spPr>
        <p:txBody>
          <a:bodyPr>
            <a:normAutofit fontScale="92500" lnSpcReduction="10000"/>
          </a:bodyPr>
          <a:lstStyle/>
          <a:p>
            <a:r>
              <a:rPr lang="en-US" sz="2000" b="1" dirty="0" smtClean="0"/>
              <a:t>At 2.4 MW</a:t>
            </a:r>
            <a:r>
              <a:rPr lang="en-US" sz="2000" dirty="0" smtClean="0"/>
              <a:t>, to limit maximum beam </a:t>
            </a:r>
            <a:r>
              <a:rPr lang="en-US" sz="2000" dirty="0" smtClean="0"/>
              <a:t>component activation levels </a:t>
            </a:r>
            <a:r>
              <a:rPr lang="en-US" sz="2000" dirty="0" smtClean="0"/>
              <a:t>to &lt; 50 </a:t>
            </a:r>
            <a:r>
              <a:rPr lang="en-US" sz="2000" dirty="0" err="1" smtClean="0"/>
              <a:t>mrem</a:t>
            </a:r>
            <a:r>
              <a:rPr lang="en-US" sz="2000" dirty="0" smtClean="0"/>
              <a:t>/</a:t>
            </a:r>
            <a:r>
              <a:rPr lang="en-US" sz="2000" dirty="0" err="1" smtClean="0"/>
              <a:t>hr</a:t>
            </a:r>
            <a:r>
              <a:rPr lang="en-US" sz="2000" dirty="0" smtClean="0"/>
              <a:t>, required is to maintain DC beam loss to lower than one thousand times less than the example calculated [0.3% beam loss] – see Slide #5.</a:t>
            </a:r>
          </a:p>
          <a:p>
            <a:r>
              <a:rPr lang="en-US" sz="2000" dirty="0" smtClean="0"/>
              <a:t>This then is an upper allowed limit of </a:t>
            </a:r>
            <a:r>
              <a:rPr lang="en-US" sz="2000" b="1" dirty="0" smtClean="0"/>
              <a:t>~ 2E-6 fractional beam loss</a:t>
            </a:r>
            <a:r>
              <a:rPr lang="en-US" sz="2000" dirty="0" smtClean="0"/>
              <a:t>.</a:t>
            </a:r>
          </a:p>
          <a:p>
            <a:r>
              <a:rPr lang="en-US" sz="2000" dirty="0" smtClean="0"/>
              <a:t>We plan to maintain all of the capabilities to control beam loss currently in use  for NuMI, plus </a:t>
            </a:r>
          </a:p>
          <a:p>
            <a:pPr lvl="1"/>
            <a:r>
              <a:rPr lang="en-US" sz="2000" b="1" dirty="0" smtClean="0">
                <a:solidFill>
                  <a:srgbClr val="0070C0"/>
                </a:solidFill>
              </a:rPr>
              <a:t>Improved major power supply regulation - &lt; 10 parts per million</a:t>
            </a:r>
          </a:p>
          <a:p>
            <a:pPr lvl="1"/>
            <a:r>
              <a:rPr lang="en-US" sz="2000" b="1" dirty="0" smtClean="0">
                <a:solidFill>
                  <a:srgbClr val="0070C0"/>
                </a:solidFill>
              </a:rPr>
              <a:t>Improved  beam optics [J. Johnstone], not constrained by the long carrier tunnel drift region as in NuMI. </a:t>
            </a:r>
          </a:p>
          <a:p>
            <a:pPr lvl="1"/>
            <a:r>
              <a:rPr lang="en-US" sz="2000" b="1" dirty="0" smtClean="0">
                <a:solidFill>
                  <a:srgbClr val="00B050"/>
                </a:solidFill>
              </a:rPr>
              <a:t>For NuMI, residual activation is consistently &lt; 1 </a:t>
            </a:r>
            <a:r>
              <a:rPr lang="en-US" sz="2000" b="1" dirty="0" err="1" smtClean="0">
                <a:solidFill>
                  <a:srgbClr val="00B050"/>
                </a:solidFill>
              </a:rPr>
              <a:t>mrem</a:t>
            </a:r>
            <a:r>
              <a:rPr lang="en-US" sz="2000" b="1" dirty="0" smtClean="0">
                <a:solidFill>
                  <a:srgbClr val="00B050"/>
                </a:solidFill>
              </a:rPr>
              <a:t>/hr.  Now, will have ~ 6 times the beam power</a:t>
            </a:r>
          </a:p>
          <a:p>
            <a:r>
              <a:rPr lang="en-US" sz="2400" b="1" dirty="0" smtClean="0"/>
              <a:t>We no longer have the severe NuMI ground water protection constraint, but will maintain and enhance the use of “ in the tunnel” radiation safety detectors to ensure the needed beam loss criteria are rigorously maintained.</a:t>
            </a:r>
            <a:endParaRPr lang="en-US" sz="2400" b="1" dirty="0"/>
          </a:p>
        </p:txBody>
      </p:sp>
      <p:sp>
        <p:nvSpPr>
          <p:cNvPr id="3" name="Footer Placeholder 2"/>
          <p:cNvSpPr>
            <a:spLocks noGrp="1"/>
          </p:cNvSpPr>
          <p:nvPr>
            <p:ph type="ftr" sz="quarter" idx="11"/>
          </p:nvPr>
        </p:nvSpPr>
        <p:spPr/>
        <p:txBody>
          <a:bodyPr/>
          <a:lstStyle/>
          <a:p>
            <a:r>
              <a:rPr lang="en-US" dirty="0" smtClean="0"/>
              <a:t>NBI  2014</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1262886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Projected Discrete Interlocked Detector Locations </a:t>
            </a:r>
            <a:br>
              <a:rPr lang="en-US" sz="3200" b="1" dirty="0" smtClean="0"/>
            </a:br>
            <a:r>
              <a:rPr lang="en-US" sz="3200" b="1" dirty="0" smtClean="0"/>
              <a:t>for LBNE Proton Beam   </a:t>
            </a:r>
            <a:endParaRPr lang="en-US" sz="3200" b="1" dirty="0"/>
          </a:p>
        </p:txBody>
      </p:sp>
      <p:sp>
        <p:nvSpPr>
          <p:cNvPr id="3" name="Footer Placeholder 2"/>
          <p:cNvSpPr>
            <a:spLocks noGrp="1"/>
          </p:cNvSpPr>
          <p:nvPr>
            <p:ph type="ftr" sz="quarter" idx="11"/>
          </p:nvPr>
        </p:nvSpPr>
        <p:spPr/>
        <p:txBody>
          <a:bodyPr/>
          <a:lstStyle/>
          <a:p>
            <a:r>
              <a:rPr lang="en-US" dirty="0" smtClean="0"/>
              <a:t>NBI  2014</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5122" name="Picture 3" descr="U:\DUSEL\Interlocked Detectors\LBNE VE Beam-011 CF 5-4-2011 page 31 18May11b.jpg"/>
          <p:cNvPicPr>
            <a:picLocks noChangeAspect="1" noChangeArrowheads="1"/>
          </p:cNvPicPr>
          <p:nvPr/>
        </p:nvPicPr>
        <p:blipFill rotWithShape="1">
          <a:blip r:embed="rId2">
            <a:extLst>
              <a:ext uri="{28A0092B-C50C-407E-A947-70E740481C1C}">
                <a14:useLocalDpi xmlns:a14="http://schemas.microsoft.com/office/drawing/2010/main" val="0"/>
              </a:ext>
            </a:extLst>
          </a:blip>
          <a:srcRect t="18747" r="1547" b="28539"/>
          <a:stretch/>
        </p:blipFill>
        <p:spPr bwMode="auto">
          <a:xfrm>
            <a:off x="609600" y="1524000"/>
            <a:ext cx="7859589" cy="325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0" y="5257800"/>
            <a:ext cx="6096000" cy="646331"/>
          </a:xfrm>
          <a:prstGeom prst="rect">
            <a:avLst/>
          </a:prstGeom>
          <a:noFill/>
        </p:spPr>
        <p:txBody>
          <a:bodyPr wrap="square" rtlCol="0">
            <a:spAutoFit/>
          </a:bodyPr>
          <a:lstStyle/>
          <a:p>
            <a:pPr algn="just"/>
            <a:r>
              <a:rPr lang="en-US" b="1" dirty="0" smtClean="0">
                <a:solidFill>
                  <a:srgbClr val="00B050"/>
                </a:solidFill>
              </a:rPr>
              <a:t>T. Leveling talk presents plans for a continuous radiation safety monitor currently being developed.	</a:t>
            </a:r>
            <a:r>
              <a:rPr lang="en-US" dirty="0" smtClean="0">
                <a:solidFill>
                  <a:srgbClr val="00B050"/>
                </a:solidFill>
              </a:rPr>
              <a:t>	</a:t>
            </a:r>
            <a:endParaRPr lang="en-US" dirty="0">
              <a:solidFill>
                <a:srgbClr val="00B050"/>
              </a:solidFill>
            </a:endParaRPr>
          </a:p>
        </p:txBody>
      </p:sp>
    </p:spTree>
    <p:extLst>
      <p:ext uri="{BB962C8B-B14F-4D97-AF65-F5344CB8AC3E}">
        <p14:creationId xmlns:p14="http://schemas.microsoft.com/office/powerpoint/2010/main" val="3759802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NBI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6" name="Content Placeholder 5"/>
          <p:cNvSpPr>
            <a:spLocks noGrp="1"/>
          </p:cNvSpPr>
          <p:nvPr>
            <p:ph idx="4294967295"/>
          </p:nvPr>
        </p:nvSpPr>
        <p:spPr>
          <a:xfrm>
            <a:off x="533400" y="1371600"/>
            <a:ext cx="8610600" cy="4297363"/>
          </a:xfrm>
        </p:spPr>
        <p:txBody>
          <a:bodyPr>
            <a:normAutofit/>
          </a:bodyPr>
          <a:lstStyle/>
          <a:p>
            <a:r>
              <a:rPr lang="en-US" sz="2800" b="1" dirty="0" smtClean="0">
                <a:solidFill>
                  <a:schemeClr val="tx2"/>
                </a:solidFill>
              </a:rPr>
              <a:t>Thanks to many people working with the NuMI beam system and with design plans for the next generation 2+ MW Fermilab proton beam.</a:t>
            </a:r>
          </a:p>
          <a:p>
            <a:endParaRPr lang="en-US" sz="2800" b="1" dirty="0">
              <a:solidFill>
                <a:schemeClr val="tx2"/>
              </a:solidFill>
            </a:endParaRPr>
          </a:p>
          <a:p>
            <a:r>
              <a:rPr lang="en-US" sz="2800" b="1" dirty="0" smtClean="0">
                <a:solidFill>
                  <a:schemeClr val="tx2"/>
                </a:solidFill>
              </a:rPr>
              <a:t>Special thanks to Kamran Vaziri for his thoughtful inputs and to Igor Tropin for MARS beam loss calculations</a:t>
            </a:r>
            <a:r>
              <a:rPr lang="en-US" sz="2800" dirty="0" smtClean="0">
                <a:solidFill>
                  <a:schemeClr val="tx2"/>
                </a:solidFill>
              </a:rPr>
              <a:t>. </a:t>
            </a:r>
            <a:endParaRPr lang="en-US" sz="2800" dirty="0">
              <a:solidFill>
                <a:schemeClr val="tx2"/>
              </a:solidFill>
            </a:endParaRPr>
          </a:p>
        </p:txBody>
      </p:sp>
    </p:spTree>
    <p:extLst>
      <p:ext uri="{BB962C8B-B14F-4D97-AF65-F5344CB8AC3E}">
        <p14:creationId xmlns:p14="http://schemas.microsoft.com/office/powerpoint/2010/main" val="1645390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b="1" dirty="0" smtClean="0"/>
              <a:t>A New Threshold</a:t>
            </a:r>
            <a:endParaRPr lang="en-US" sz="3200" b="1" dirty="0"/>
          </a:p>
        </p:txBody>
      </p:sp>
      <p:sp>
        <p:nvSpPr>
          <p:cNvPr id="3" name="Content Placeholder 2"/>
          <p:cNvSpPr>
            <a:spLocks noGrp="1"/>
          </p:cNvSpPr>
          <p:nvPr>
            <p:ph idx="1"/>
          </p:nvPr>
        </p:nvSpPr>
        <p:spPr>
          <a:xfrm>
            <a:off x="457200" y="990600"/>
            <a:ext cx="8229600" cy="5562600"/>
          </a:xfrm>
        </p:spPr>
        <p:txBody>
          <a:bodyPr>
            <a:normAutofit lnSpcReduction="10000"/>
          </a:bodyPr>
          <a:lstStyle/>
          <a:p>
            <a:pPr algn="just"/>
            <a:r>
              <a:rPr lang="en-US" sz="2000" b="1" dirty="0" smtClean="0"/>
              <a:t>Historically, we have provided the needed radiation safety protection for our proton beam systems by  application of passive shielding</a:t>
            </a:r>
            <a:r>
              <a:rPr lang="en-US" sz="2000" dirty="0" smtClean="0"/>
              <a:t>, determined by comprehensive calculations to meet the requirements of the Fermilab Radiological Control Manual [FRCM].   Typically, this has included beam enclosure shielding sufficient for a 1 hour full intensity beam loss.  Where this was not feasible, the shielding was augmented by interlocked detectors at discrete locations outside the shields to insure needed protection.</a:t>
            </a:r>
          </a:p>
          <a:p>
            <a:pPr algn="just"/>
            <a:r>
              <a:rPr lang="en-US" sz="2000" dirty="0" smtClean="0"/>
              <a:t>As our proton beam powers have reached hundreds of kilowatts [350 kW for NuMI; to 700 kW near term for NOvA], and with our Long Baseline  proton beam components located on steep slopes in long narrow tunnels, </a:t>
            </a:r>
            <a:r>
              <a:rPr lang="en-US" sz="2000" b="1" dirty="0" smtClean="0"/>
              <a:t>we now have the reality where a single lost beam pulse can destroy a beam component, and  also extended close in manual rigging for several days can be needed for a magnet replacement.  </a:t>
            </a:r>
          </a:p>
          <a:p>
            <a:pPr algn="just"/>
            <a:r>
              <a:rPr lang="en-US" sz="2000" dirty="0" smtClean="0"/>
              <a:t>We also must transport and target </a:t>
            </a:r>
            <a:r>
              <a:rPr lang="en-US" sz="2000" b="1" dirty="0" smtClean="0"/>
              <a:t>many 10’s of million high intensity beam pulses </a:t>
            </a:r>
            <a:r>
              <a:rPr lang="en-US" sz="2000" dirty="0" smtClean="0"/>
              <a:t>– more than 70 million to date for NuMI.  This places </a:t>
            </a:r>
            <a:r>
              <a:rPr lang="en-US" sz="2000" b="1" dirty="0" smtClean="0"/>
              <a:t>severe constraints on allowable beam transport loss per pulse</a:t>
            </a:r>
            <a:r>
              <a:rPr lang="en-US" sz="2000" dirty="0" smtClean="0"/>
              <a:t> to maintain the low residual radiation requirements for safe beam enclosure work.</a:t>
            </a:r>
            <a:endParaRPr lang="en-US" sz="2000" dirty="0"/>
          </a:p>
        </p:txBody>
      </p:sp>
      <p:sp>
        <p:nvSpPr>
          <p:cNvPr id="4" name="Footer Placeholder 3"/>
          <p:cNvSpPr>
            <a:spLocks noGrp="1"/>
          </p:cNvSpPr>
          <p:nvPr>
            <p:ph type="ftr" sz="quarter" idx="11"/>
          </p:nvPr>
        </p:nvSpPr>
        <p:spPr/>
        <p:txBody>
          <a:bodyPr/>
          <a:lstStyle/>
          <a:p>
            <a:r>
              <a:rPr lang="en-US" dirty="0" smtClean="0"/>
              <a:t>NBI  2014</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180045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t>Determining Allowable Primary Beam Loss</a:t>
            </a:r>
            <a:endParaRPr lang="en-US" sz="3200" b="1" dirty="0"/>
          </a:p>
        </p:txBody>
      </p:sp>
      <p:sp>
        <p:nvSpPr>
          <p:cNvPr id="3" name="Content Placeholder 2"/>
          <p:cNvSpPr>
            <a:spLocks noGrp="1"/>
          </p:cNvSpPr>
          <p:nvPr>
            <p:ph idx="1"/>
          </p:nvPr>
        </p:nvSpPr>
        <p:spPr>
          <a:xfrm>
            <a:off x="457200" y="990600"/>
            <a:ext cx="8229600" cy="5257800"/>
          </a:xfrm>
        </p:spPr>
        <p:txBody>
          <a:bodyPr>
            <a:normAutofit fontScale="62500" lnSpcReduction="20000"/>
          </a:bodyPr>
          <a:lstStyle/>
          <a:p>
            <a:r>
              <a:rPr lang="en-US" dirty="0"/>
              <a:t>To make this concern quantitative, MARS calculations have been done for two beam loss examples, using a detailed model of a portion of the </a:t>
            </a:r>
            <a:r>
              <a:rPr lang="en-US" dirty="0" smtClean="0"/>
              <a:t>Main Injector cross-section beam enclosure </a:t>
            </a:r>
            <a:r>
              <a:rPr lang="en-US" dirty="0" smtClean="0">
                <a:solidFill>
                  <a:srgbClr val="0070C0"/>
                </a:solidFill>
              </a:rPr>
              <a:t>[proposed for LBNE </a:t>
            </a:r>
            <a:r>
              <a:rPr lang="en-US" dirty="0">
                <a:solidFill>
                  <a:srgbClr val="0070C0"/>
                </a:solidFill>
              </a:rPr>
              <a:t>primary </a:t>
            </a:r>
            <a:r>
              <a:rPr lang="en-US" dirty="0" smtClean="0">
                <a:solidFill>
                  <a:srgbClr val="0070C0"/>
                </a:solidFill>
              </a:rPr>
              <a:t>beam]</a:t>
            </a:r>
            <a:r>
              <a:rPr lang="en-US" dirty="0" smtClean="0"/>
              <a:t>, </a:t>
            </a:r>
            <a:r>
              <a:rPr lang="en-US" dirty="0"/>
              <a:t>and considering residual activation levels which could be incurred with </a:t>
            </a:r>
            <a:r>
              <a:rPr lang="en-US" dirty="0" smtClean="0"/>
              <a:t>either a 0.4 - 0.7 MW proton beam [NuMI/NOvA] or a 2.4 MW beam [LBNE] </a:t>
            </a:r>
          </a:p>
          <a:p>
            <a:pPr marL="0" indent="0">
              <a:buNone/>
            </a:pPr>
            <a:r>
              <a:rPr lang="en-US" b="1" dirty="0" smtClean="0"/>
              <a:t>Scenarios </a:t>
            </a:r>
            <a:r>
              <a:rPr lang="en-US" b="1" dirty="0"/>
              <a:t>considered are:</a:t>
            </a:r>
          </a:p>
          <a:p>
            <a:pPr lvl="0"/>
            <a:r>
              <a:rPr lang="en-US" dirty="0"/>
              <a:t>Extended duration loss of 3 parts per thousand of the beam at a single point.  For this calculation we assumed a beam loss duration of 30 days.</a:t>
            </a:r>
          </a:p>
          <a:p>
            <a:pPr lvl="1"/>
            <a:r>
              <a:rPr lang="en-US" sz="3200" i="1" dirty="0">
                <a:solidFill>
                  <a:srgbClr val="0070C0"/>
                </a:solidFill>
              </a:rPr>
              <a:t>This is a very plausible beam loss scenario, which might not be noticed for an extended time. As example, with HV or data link failure for one group of loss monitors.  This amount of lost beam could readily be missed by an intensity monitor comparison</a:t>
            </a:r>
            <a:r>
              <a:rPr lang="en-US" sz="3200" i="1" dirty="0"/>
              <a:t>.</a:t>
            </a:r>
            <a:endParaRPr lang="en-US" sz="3200" dirty="0"/>
          </a:p>
          <a:p>
            <a:pPr lvl="0"/>
            <a:r>
              <a:rPr lang="en-US" dirty="0"/>
              <a:t>Loss of the entire beam for one hour at a single point location along the primary transport.</a:t>
            </a:r>
          </a:p>
          <a:p>
            <a:pPr lvl="1"/>
            <a:r>
              <a:rPr lang="en-US" sz="3200" i="1" dirty="0">
                <a:solidFill>
                  <a:srgbClr val="0070C0"/>
                </a:solidFill>
              </a:rPr>
              <a:t>While this very extended beam loss is not very credible at these intensities, as a single lost full beam pulse can destroy a vacuum chamber, it is what purely passive shielding systems </a:t>
            </a:r>
            <a:r>
              <a:rPr lang="en-US" sz="3200" i="1" dirty="0" smtClean="0">
                <a:solidFill>
                  <a:srgbClr val="0070C0"/>
                </a:solidFill>
              </a:rPr>
              <a:t>have been historically </a:t>
            </a:r>
            <a:r>
              <a:rPr lang="en-US" sz="3200" i="1" dirty="0">
                <a:solidFill>
                  <a:srgbClr val="0070C0"/>
                </a:solidFill>
              </a:rPr>
              <a:t>designed for.   </a:t>
            </a:r>
            <a:endParaRPr lang="en-US" sz="3200" dirty="0">
              <a:solidFill>
                <a:srgbClr val="0070C0"/>
              </a:solidFill>
            </a:endParaRPr>
          </a:p>
          <a:p>
            <a:endParaRPr lang="en-US" dirty="0"/>
          </a:p>
        </p:txBody>
      </p:sp>
      <p:sp>
        <p:nvSpPr>
          <p:cNvPr id="4" name="Footer Placeholder 3"/>
          <p:cNvSpPr>
            <a:spLocks noGrp="1"/>
          </p:cNvSpPr>
          <p:nvPr>
            <p:ph type="ftr" sz="quarter" idx="11"/>
          </p:nvPr>
        </p:nvSpPr>
        <p:spPr/>
        <p:txBody>
          <a:bodyPr/>
          <a:lstStyle/>
          <a:p>
            <a:r>
              <a:rPr lang="en-US" dirty="0" smtClean="0"/>
              <a:t>NBI  2014</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1261171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325562"/>
          </a:xfrm>
        </p:spPr>
        <p:txBody>
          <a:bodyPr>
            <a:normAutofit fontScale="90000"/>
          </a:bodyPr>
          <a:lstStyle/>
          <a:p>
            <a:r>
              <a:rPr lang="en-US" sz="3200" b="1" dirty="0"/>
              <a:t>Residual </a:t>
            </a:r>
            <a:r>
              <a:rPr lang="en-US" sz="3200" b="1" dirty="0" smtClean="0"/>
              <a:t>Dose </a:t>
            </a:r>
            <a:r>
              <a:rPr lang="en-US" sz="3200" b="1" dirty="0"/>
              <a:t>R</a:t>
            </a:r>
            <a:r>
              <a:rPr lang="en-US" sz="3200" b="1" dirty="0" smtClean="0"/>
              <a:t>ates </a:t>
            </a:r>
            <a:r>
              <a:rPr lang="en-US" sz="3200" b="1" dirty="0"/>
              <a:t>in Rem/</a:t>
            </a:r>
            <a:r>
              <a:rPr lang="en-US" sz="3200" b="1" dirty="0" err="1"/>
              <a:t>hr</a:t>
            </a:r>
            <a:r>
              <a:rPr lang="en-US" sz="3200" b="1" dirty="0"/>
              <a:t> for a (30d/1d) </a:t>
            </a:r>
            <a:r>
              <a:rPr lang="en-US" sz="3200" b="1" dirty="0" smtClean="0"/>
              <a:t>Beam </a:t>
            </a:r>
            <a:r>
              <a:rPr lang="en-US" sz="3200" b="1" dirty="0"/>
              <a:t>L</a:t>
            </a:r>
            <a:r>
              <a:rPr lang="en-US" sz="3200" b="1" dirty="0" smtClean="0"/>
              <a:t>oss </a:t>
            </a:r>
            <a:r>
              <a:rPr lang="en-US" sz="3200" b="1" dirty="0"/>
              <a:t>of 3 </a:t>
            </a:r>
            <a:r>
              <a:rPr lang="en-US" sz="3200" b="1" dirty="0" smtClean="0"/>
              <a:t>Parts per Thousand </a:t>
            </a:r>
            <a:r>
              <a:rPr lang="en-US" sz="3200" b="1" dirty="0"/>
              <a:t>at </a:t>
            </a:r>
            <a:r>
              <a:rPr lang="en-US" sz="3200" b="1" dirty="0" smtClean="0"/>
              <a:t>2.4 </a:t>
            </a:r>
            <a:r>
              <a:rPr lang="en-US" sz="3200" b="1" dirty="0"/>
              <a:t>MW</a:t>
            </a:r>
            <a:r>
              <a:rPr lang="en-US" sz="3200" b="1" dirty="0" smtClean="0"/>
              <a:t>.</a:t>
            </a:r>
            <a:br>
              <a:rPr lang="en-US" sz="3200" b="1" dirty="0" smtClean="0"/>
            </a:br>
            <a:r>
              <a:rPr lang="en-US" sz="3200" b="1" dirty="0" smtClean="0"/>
              <a:t>Beam Lost on a Quadrupole Magnet</a:t>
            </a:r>
            <a:endParaRPr lang="en-US" sz="3200" b="1" dirty="0"/>
          </a:p>
        </p:txBody>
      </p:sp>
      <p:sp>
        <p:nvSpPr>
          <p:cNvPr id="4" name="Footer Placeholder 3"/>
          <p:cNvSpPr>
            <a:spLocks noGrp="1"/>
          </p:cNvSpPr>
          <p:nvPr>
            <p:ph type="ftr" sz="quarter" idx="11"/>
          </p:nvPr>
        </p:nvSpPr>
        <p:spPr/>
        <p:txBody>
          <a:bodyPr/>
          <a:lstStyle/>
          <a:p>
            <a:r>
              <a:rPr lang="en-US" dirty="0" smtClean="0"/>
              <a:t>NBI  2014</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1026" name="Picture 1" descr="U:\DUSEL\Interlocked Detectors\DOC3485 19May11.jpg"/>
          <p:cNvPicPr>
            <a:picLocks noChangeAspect="1" noChangeArrowheads="1"/>
          </p:cNvPicPr>
          <p:nvPr/>
        </p:nvPicPr>
        <p:blipFill rotWithShape="1">
          <a:blip r:embed="rId2">
            <a:extLst>
              <a:ext uri="{28A0092B-C50C-407E-A947-70E740481C1C}">
                <a14:useLocalDpi xmlns:a14="http://schemas.microsoft.com/office/drawing/2010/main" val="0"/>
              </a:ext>
            </a:extLst>
          </a:blip>
          <a:srcRect l="6308" t="13757" r="3806" b="-529"/>
          <a:stretch/>
        </p:blipFill>
        <p:spPr bwMode="auto">
          <a:xfrm>
            <a:off x="152400" y="1796142"/>
            <a:ext cx="4963885" cy="357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U:\DUSEL\Interlocked Detectors\DOC3485 19May11a.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03" t="13385" r="10660" b="-1032"/>
          <a:stretch/>
        </p:blipFill>
        <p:spPr bwMode="auto">
          <a:xfrm>
            <a:off x="4931229" y="1774371"/>
            <a:ext cx="4212771" cy="370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750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a:normAutofit/>
          </a:bodyPr>
          <a:lstStyle/>
          <a:p>
            <a:r>
              <a:rPr lang="en-US" sz="3200" b="1" dirty="0" smtClean="0"/>
              <a:t>Beam Loss Calculation Results</a:t>
            </a:r>
            <a:endParaRPr lang="en-US" sz="3200" b="1" dirty="0"/>
          </a:p>
        </p:txBody>
      </p:sp>
      <p:sp>
        <p:nvSpPr>
          <p:cNvPr id="6" name="Content Placeholder 5"/>
          <p:cNvSpPr>
            <a:spLocks noGrp="1"/>
          </p:cNvSpPr>
          <p:nvPr>
            <p:ph idx="1"/>
          </p:nvPr>
        </p:nvSpPr>
        <p:spPr>
          <a:xfrm>
            <a:off x="457200" y="1066800"/>
            <a:ext cx="8229600" cy="5029200"/>
          </a:xfrm>
        </p:spPr>
        <p:txBody>
          <a:bodyPr>
            <a:normAutofit fontScale="70000" lnSpcReduction="20000"/>
          </a:bodyPr>
          <a:lstStyle/>
          <a:p>
            <a:r>
              <a:rPr lang="en-US" b="1" dirty="0" smtClean="0"/>
              <a:t>For the first Scenario, </a:t>
            </a:r>
            <a:r>
              <a:rPr lang="en-US" b="1" dirty="0"/>
              <a:t>where there is accidental beam loss at 0.3% of </a:t>
            </a:r>
            <a:r>
              <a:rPr lang="en-US" b="1" dirty="0" smtClean="0"/>
              <a:t>a 2.4 MW </a:t>
            </a:r>
            <a:r>
              <a:rPr lang="en-US" b="1" dirty="0"/>
              <a:t>beam for 30 continuous days</a:t>
            </a:r>
            <a:r>
              <a:rPr lang="en-US" dirty="0"/>
              <a:t>, the peak contact dose after 24 hours of cool-down (30d/1d) is:</a:t>
            </a:r>
          </a:p>
          <a:p>
            <a:pPr lvl="1"/>
            <a:r>
              <a:rPr lang="en-US" dirty="0">
                <a:solidFill>
                  <a:srgbClr val="0070C0"/>
                </a:solidFill>
              </a:rPr>
              <a:t>For tunnel walls, </a:t>
            </a:r>
            <a:r>
              <a:rPr lang="en-US" b="1" dirty="0">
                <a:solidFill>
                  <a:srgbClr val="0070C0"/>
                </a:solidFill>
              </a:rPr>
              <a:t>500 </a:t>
            </a:r>
            <a:r>
              <a:rPr lang="en-US" b="1" dirty="0" err="1" smtClean="0">
                <a:solidFill>
                  <a:srgbClr val="0070C0"/>
                </a:solidFill>
              </a:rPr>
              <a:t>mrem</a:t>
            </a:r>
            <a:r>
              <a:rPr lang="en-US" b="1" dirty="0" smtClean="0">
                <a:solidFill>
                  <a:srgbClr val="0070C0"/>
                </a:solidFill>
              </a:rPr>
              <a:t>/</a:t>
            </a:r>
            <a:r>
              <a:rPr lang="en-US" b="1" dirty="0" err="1" smtClean="0">
                <a:solidFill>
                  <a:srgbClr val="0070C0"/>
                </a:solidFill>
              </a:rPr>
              <a:t>hr</a:t>
            </a:r>
            <a:r>
              <a:rPr lang="en-US" b="1" dirty="0" smtClean="0">
                <a:solidFill>
                  <a:srgbClr val="0070C0"/>
                </a:solidFill>
              </a:rPr>
              <a:t>  </a:t>
            </a:r>
            <a:r>
              <a:rPr lang="en-US" b="1" dirty="0" smtClean="0">
                <a:solidFill>
                  <a:srgbClr val="C00000"/>
                </a:solidFill>
              </a:rPr>
              <a:t>[5 </a:t>
            </a:r>
            <a:r>
              <a:rPr lang="en-US" b="1" dirty="0" err="1" smtClean="0">
                <a:solidFill>
                  <a:srgbClr val="C00000"/>
                </a:solidFill>
              </a:rPr>
              <a:t>mSv</a:t>
            </a:r>
            <a:r>
              <a:rPr lang="en-US" b="1" dirty="0" smtClean="0">
                <a:solidFill>
                  <a:srgbClr val="C00000"/>
                </a:solidFill>
              </a:rPr>
              <a:t>/</a:t>
            </a:r>
            <a:r>
              <a:rPr lang="en-US" b="1" dirty="0" err="1" smtClean="0">
                <a:solidFill>
                  <a:srgbClr val="C00000"/>
                </a:solidFill>
              </a:rPr>
              <a:t>hr</a:t>
            </a:r>
            <a:r>
              <a:rPr lang="en-US" b="1" dirty="0" smtClean="0">
                <a:solidFill>
                  <a:srgbClr val="C00000"/>
                </a:solidFill>
              </a:rPr>
              <a:t>] </a:t>
            </a:r>
            <a:r>
              <a:rPr lang="en-US" dirty="0" smtClean="0">
                <a:solidFill>
                  <a:srgbClr val="0070C0"/>
                </a:solidFill>
              </a:rPr>
              <a:t>over </a:t>
            </a:r>
            <a:r>
              <a:rPr lang="en-US" dirty="0">
                <a:solidFill>
                  <a:srgbClr val="0070C0"/>
                </a:solidFill>
              </a:rPr>
              <a:t>a 20 </a:t>
            </a:r>
            <a:r>
              <a:rPr lang="en-US" dirty="0" err="1">
                <a:solidFill>
                  <a:srgbClr val="0070C0"/>
                </a:solidFill>
              </a:rPr>
              <a:t>ft</a:t>
            </a:r>
            <a:r>
              <a:rPr lang="en-US" dirty="0">
                <a:solidFill>
                  <a:srgbClr val="0070C0"/>
                </a:solidFill>
              </a:rPr>
              <a:t> region of the tunnel, and &gt; 100 </a:t>
            </a:r>
            <a:r>
              <a:rPr lang="en-US" dirty="0" err="1" smtClean="0">
                <a:solidFill>
                  <a:srgbClr val="0070C0"/>
                </a:solidFill>
              </a:rPr>
              <a:t>mrem</a:t>
            </a:r>
            <a:r>
              <a:rPr lang="en-US" dirty="0" smtClean="0">
                <a:solidFill>
                  <a:srgbClr val="0070C0"/>
                </a:solidFill>
              </a:rPr>
              <a:t>/</a:t>
            </a:r>
            <a:r>
              <a:rPr lang="en-US" dirty="0" err="1" smtClean="0">
                <a:solidFill>
                  <a:srgbClr val="0070C0"/>
                </a:solidFill>
              </a:rPr>
              <a:t>hr</a:t>
            </a:r>
            <a:r>
              <a:rPr lang="en-US" dirty="0" smtClean="0">
                <a:solidFill>
                  <a:srgbClr val="0070C0"/>
                </a:solidFill>
              </a:rPr>
              <a:t> </a:t>
            </a:r>
            <a:r>
              <a:rPr lang="en-US" dirty="0">
                <a:solidFill>
                  <a:srgbClr val="0070C0"/>
                </a:solidFill>
              </a:rPr>
              <a:t>over a 50 ft. tunnel region.</a:t>
            </a:r>
          </a:p>
          <a:p>
            <a:pPr lvl="1"/>
            <a:r>
              <a:rPr lang="en-US" dirty="0">
                <a:solidFill>
                  <a:srgbClr val="0070C0"/>
                </a:solidFill>
              </a:rPr>
              <a:t>For the hottest magnet, </a:t>
            </a:r>
            <a:r>
              <a:rPr lang="en-US" b="1" dirty="0">
                <a:solidFill>
                  <a:srgbClr val="0070C0"/>
                </a:solidFill>
              </a:rPr>
              <a:t>50 Rem/</a:t>
            </a:r>
            <a:r>
              <a:rPr lang="en-US" b="1" dirty="0" err="1">
                <a:solidFill>
                  <a:srgbClr val="0070C0"/>
                </a:solidFill>
              </a:rPr>
              <a:t>hr</a:t>
            </a:r>
            <a:r>
              <a:rPr lang="en-US" b="1" dirty="0">
                <a:solidFill>
                  <a:srgbClr val="0070C0"/>
                </a:solidFill>
              </a:rPr>
              <a:t> </a:t>
            </a:r>
            <a:r>
              <a:rPr lang="en-US" b="1" dirty="0" smtClean="0">
                <a:solidFill>
                  <a:srgbClr val="0070C0"/>
                </a:solidFill>
              </a:rPr>
              <a:t>  </a:t>
            </a:r>
            <a:r>
              <a:rPr lang="en-US" b="1" dirty="0" smtClean="0">
                <a:solidFill>
                  <a:srgbClr val="C00000"/>
                </a:solidFill>
              </a:rPr>
              <a:t>[ 0.5 </a:t>
            </a:r>
            <a:r>
              <a:rPr lang="en-US" b="1" dirty="0" err="1" smtClean="0">
                <a:solidFill>
                  <a:srgbClr val="C00000"/>
                </a:solidFill>
              </a:rPr>
              <a:t>Sv</a:t>
            </a:r>
            <a:r>
              <a:rPr lang="en-US" b="1" dirty="0" smtClean="0">
                <a:solidFill>
                  <a:srgbClr val="C00000"/>
                </a:solidFill>
              </a:rPr>
              <a:t>/</a:t>
            </a:r>
            <a:r>
              <a:rPr lang="en-US" b="1" dirty="0" err="1" smtClean="0">
                <a:solidFill>
                  <a:srgbClr val="C00000"/>
                </a:solidFill>
              </a:rPr>
              <a:t>hr</a:t>
            </a:r>
            <a:r>
              <a:rPr lang="en-US" b="1" dirty="0" smtClean="0">
                <a:solidFill>
                  <a:srgbClr val="C00000"/>
                </a:solidFill>
              </a:rPr>
              <a:t>] </a:t>
            </a:r>
            <a:r>
              <a:rPr lang="en-US" dirty="0" smtClean="0">
                <a:solidFill>
                  <a:srgbClr val="0070C0"/>
                </a:solidFill>
              </a:rPr>
              <a:t>over </a:t>
            </a:r>
            <a:r>
              <a:rPr lang="en-US" dirty="0">
                <a:solidFill>
                  <a:srgbClr val="0070C0"/>
                </a:solidFill>
              </a:rPr>
              <a:t>several feet of magnet steel, and &gt; 10 Rem/</a:t>
            </a:r>
            <a:r>
              <a:rPr lang="en-US" dirty="0" err="1">
                <a:solidFill>
                  <a:srgbClr val="0070C0"/>
                </a:solidFill>
              </a:rPr>
              <a:t>hr</a:t>
            </a:r>
            <a:r>
              <a:rPr lang="en-US" dirty="0">
                <a:solidFill>
                  <a:srgbClr val="0070C0"/>
                </a:solidFill>
              </a:rPr>
              <a:t> over most of a 10 ft. magnet.</a:t>
            </a:r>
          </a:p>
          <a:p>
            <a:r>
              <a:rPr lang="en-US" dirty="0"/>
              <a:t>With the very difficult work conditions involved for close in rigging efforts on a steep slope</a:t>
            </a:r>
            <a:r>
              <a:rPr lang="en-US" dirty="0" smtClean="0"/>
              <a:t>, experts have indicated “</a:t>
            </a:r>
            <a:r>
              <a:rPr lang="en-US" b="1" dirty="0" smtClean="0"/>
              <a:t>Under </a:t>
            </a:r>
            <a:r>
              <a:rPr lang="en-US" b="1" dirty="0"/>
              <a:t>these conditions we cannot change out a magnet”.  </a:t>
            </a:r>
            <a:r>
              <a:rPr lang="en-US" dirty="0"/>
              <a:t>Magnet steel cool-down is also very slow.  Even after waiting 6 months with no beam, a magnet would still be at </a:t>
            </a:r>
            <a:r>
              <a:rPr lang="en-US" b="1" dirty="0"/>
              <a:t>&gt; 3 Rem/</a:t>
            </a:r>
            <a:r>
              <a:rPr lang="en-US" b="1" dirty="0" err="1"/>
              <a:t>hr</a:t>
            </a:r>
            <a:r>
              <a:rPr lang="en-US" b="1" dirty="0"/>
              <a:t> </a:t>
            </a:r>
            <a:r>
              <a:rPr lang="en-US" b="1" dirty="0" smtClean="0"/>
              <a:t>  </a:t>
            </a:r>
            <a:r>
              <a:rPr lang="en-US" b="1" dirty="0" smtClean="0">
                <a:solidFill>
                  <a:srgbClr val="C00000"/>
                </a:solidFill>
              </a:rPr>
              <a:t>[ 30 </a:t>
            </a:r>
            <a:r>
              <a:rPr lang="en-US" b="1" dirty="0" err="1" smtClean="0">
                <a:solidFill>
                  <a:srgbClr val="C00000"/>
                </a:solidFill>
              </a:rPr>
              <a:t>mSv</a:t>
            </a:r>
            <a:r>
              <a:rPr lang="en-US" b="1" dirty="0" smtClean="0">
                <a:solidFill>
                  <a:srgbClr val="C00000"/>
                </a:solidFill>
              </a:rPr>
              <a:t>/</a:t>
            </a:r>
            <a:r>
              <a:rPr lang="en-US" b="1" dirty="0" err="1" smtClean="0">
                <a:solidFill>
                  <a:srgbClr val="C00000"/>
                </a:solidFill>
              </a:rPr>
              <a:t>hr</a:t>
            </a:r>
            <a:r>
              <a:rPr lang="en-US" b="1" dirty="0" smtClean="0">
                <a:solidFill>
                  <a:srgbClr val="C00000"/>
                </a:solidFill>
              </a:rPr>
              <a:t>] </a:t>
            </a:r>
            <a:r>
              <a:rPr lang="en-US" dirty="0" smtClean="0"/>
              <a:t>in </a:t>
            </a:r>
            <a:r>
              <a:rPr lang="en-US" dirty="0"/>
              <a:t>the hottest region</a:t>
            </a:r>
            <a:r>
              <a:rPr lang="en-US" dirty="0" smtClean="0"/>
              <a:t>.</a:t>
            </a:r>
          </a:p>
          <a:p>
            <a:endParaRPr lang="en-US" dirty="0" smtClean="0"/>
          </a:p>
          <a:p>
            <a:r>
              <a:rPr lang="en-US" b="1" dirty="0" smtClean="0">
                <a:solidFill>
                  <a:srgbClr val="7030A0"/>
                </a:solidFill>
              </a:rPr>
              <a:t>This is a fractional beam loss which historically was not at all </a:t>
            </a:r>
            <a:r>
              <a:rPr lang="en-US" b="1" dirty="0" smtClean="0">
                <a:solidFill>
                  <a:srgbClr val="7030A0"/>
                </a:solidFill>
              </a:rPr>
              <a:t>rare</a:t>
            </a:r>
            <a:r>
              <a:rPr lang="en-US" dirty="0" smtClean="0">
                <a:solidFill>
                  <a:srgbClr val="7030A0"/>
                </a:solidFill>
              </a:rPr>
              <a:t>, </a:t>
            </a:r>
            <a:r>
              <a:rPr lang="en-US" b="1" dirty="0" smtClean="0">
                <a:solidFill>
                  <a:srgbClr val="7030A0"/>
                </a:solidFill>
              </a:rPr>
              <a:t>but at this beam power can not be allowed to occur.</a:t>
            </a:r>
            <a:endParaRPr lang="en-US" b="1" dirty="0">
              <a:solidFill>
                <a:srgbClr val="7030A0"/>
              </a:solidFill>
            </a:endParaRPr>
          </a:p>
          <a:p>
            <a:endParaRPr lang="en-US" dirty="0"/>
          </a:p>
        </p:txBody>
      </p:sp>
      <p:sp>
        <p:nvSpPr>
          <p:cNvPr id="3" name="Footer Placeholder 2"/>
          <p:cNvSpPr>
            <a:spLocks noGrp="1"/>
          </p:cNvSpPr>
          <p:nvPr>
            <p:ph type="ftr" sz="quarter" idx="11"/>
          </p:nvPr>
        </p:nvSpPr>
        <p:spPr/>
        <p:txBody>
          <a:bodyPr/>
          <a:lstStyle/>
          <a:p>
            <a:r>
              <a:rPr lang="en-US" smtClean="0"/>
              <a:t>NBI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590219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smtClean="0"/>
              <a:t>Beam Loss Calculation Results [continued] </a:t>
            </a:r>
            <a:endParaRPr lang="en-US" sz="3200" b="1" dirty="0"/>
          </a:p>
        </p:txBody>
      </p:sp>
      <p:sp>
        <p:nvSpPr>
          <p:cNvPr id="3" name="Content Placeholder 2"/>
          <p:cNvSpPr>
            <a:spLocks noGrp="1"/>
          </p:cNvSpPr>
          <p:nvPr>
            <p:ph idx="1"/>
          </p:nvPr>
        </p:nvSpPr>
        <p:spPr>
          <a:xfrm>
            <a:off x="381000" y="1371600"/>
            <a:ext cx="8229600" cy="4525963"/>
          </a:xfrm>
        </p:spPr>
        <p:txBody>
          <a:bodyPr>
            <a:normAutofit fontScale="62500" lnSpcReduction="20000"/>
          </a:bodyPr>
          <a:lstStyle/>
          <a:p>
            <a:r>
              <a:rPr lang="en-US" b="1" dirty="0"/>
              <a:t>For the calculated Scenario </a:t>
            </a:r>
            <a:r>
              <a:rPr lang="en-US" b="1" dirty="0" smtClean="0"/>
              <a:t>of </a:t>
            </a:r>
            <a:r>
              <a:rPr lang="en-US" b="1" dirty="0"/>
              <a:t>a full beam loss in one location for 1 hour </a:t>
            </a:r>
            <a:r>
              <a:rPr lang="en-US" dirty="0"/>
              <a:t>(assumption used many times for passive only shielding calculations), the calculated peak contact residual activation doses </a:t>
            </a:r>
            <a:r>
              <a:rPr lang="en-US" dirty="0" smtClean="0"/>
              <a:t>are:</a:t>
            </a:r>
          </a:p>
          <a:p>
            <a:pPr lvl="1"/>
            <a:r>
              <a:rPr lang="en-US" dirty="0" smtClean="0">
                <a:solidFill>
                  <a:srgbClr val="0070C0"/>
                </a:solidFill>
              </a:rPr>
              <a:t>For </a:t>
            </a:r>
            <a:r>
              <a:rPr lang="en-US" dirty="0">
                <a:solidFill>
                  <a:srgbClr val="0070C0"/>
                </a:solidFill>
              </a:rPr>
              <a:t>tunnel walls, </a:t>
            </a:r>
            <a:r>
              <a:rPr lang="en-US" b="1" dirty="0" smtClean="0">
                <a:solidFill>
                  <a:srgbClr val="0070C0"/>
                </a:solidFill>
              </a:rPr>
              <a:t>5.0 Rem/hr.      </a:t>
            </a:r>
            <a:r>
              <a:rPr lang="en-US" b="1" dirty="0" smtClean="0">
                <a:solidFill>
                  <a:srgbClr val="C00000"/>
                </a:solidFill>
              </a:rPr>
              <a:t>[50 </a:t>
            </a:r>
            <a:r>
              <a:rPr lang="en-US" b="1" dirty="0" err="1" smtClean="0">
                <a:solidFill>
                  <a:srgbClr val="C00000"/>
                </a:solidFill>
              </a:rPr>
              <a:t>mSv</a:t>
            </a:r>
            <a:r>
              <a:rPr lang="en-US" b="1" dirty="0" smtClean="0">
                <a:solidFill>
                  <a:srgbClr val="C00000"/>
                </a:solidFill>
              </a:rPr>
              <a:t>/</a:t>
            </a:r>
            <a:r>
              <a:rPr lang="en-US" b="1" dirty="0" err="1" smtClean="0">
                <a:solidFill>
                  <a:srgbClr val="C00000"/>
                </a:solidFill>
              </a:rPr>
              <a:t>hr</a:t>
            </a:r>
            <a:r>
              <a:rPr lang="en-US" b="1" dirty="0" smtClean="0">
                <a:solidFill>
                  <a:srgbClr val="C00000"/>
                </a:solidFill>
              </a:rPr>
              <a:t>]</a:t>
            </a:r>
          </a:p>
          <a:p>
            <a:pPr lvl="1"/>
            <a:r>
              <a:rPr lang="en-US" dirty="0" smtClean="0">
                <a:solidFill>
                  <a:srgbClr val="0070C0"/>
                </a:solidFill>
              </a:rPr>
              <a:t> For the </a:t>
            </a:r>
            <a:r>
              <a:rPr lang="en-US" dirty="0">
                <a:solidFill>
                  <a:srgbClr val="0070C0"/>
                </a:solidFill>
              </a:rPr>
              <a:t>hottest magnet, </a:t>
            </a:r>
            <a:r>
              <a:rPr lang="en-US" b="1" dirty="0" smtClean="0">
                <a:solidFill>
                  <a:srgbClr val="0070C0"/>
                </a:solidFill>
              </a:rPr>
              <a:t>500 </a:t>
            </a:r>
            <a:r>
              <a:rPr lang="en-US" b="1" dirty="0">
                <a:solidFill>
                  <a:srgbClr val="0070C0"/>
                </a:solidFill>
              </a:rPr>
              <a:t>Rem/hr</a:t>
            </a:r>
            <a:r>
              <a:rPr lang="en-US" dirty="0" smtClean="0">
                <a:solidFill>
                  <a:srgbClr val="0070C0"/>
                </a:solidFill>
              </a:rPr>
              <a:t>.    </a:t>
            </a:r>
            <a:r>
              <a:rPr lang="en-US" b="1" dirty="0" smtClean="0">
                <a:solidFill>
                  <a:srgbClr val="C00000"/>
                </a:solidFill>
              </a:rPr>
              <a:t>[ 5.0 </a:t>
            </a:r>
            <a:r>
              <a:rPr lang="en-US" b="1" dirty="0" err="1" smtClean="0">
                <a:solidFill>
                  <a:srgbClr val="C00000"/>
                </a:solidFill>
              </a:rPr>
              <a:t>Sv</a:t>
            </a:r>
            <a:r>
              <a:rPr lang="en-US" b="1" dirty="0" smtClean="0">
                <a:solidFill>
                  <a:srgbClr val="C00000"/>
                </a:solidFill>
              </a:rPr>
              <a:t>/</a:t>
            </a:r>
            <a:r>
              <a:rPr lang="en-US" b="1" dirty="0" err="1" smtClean="0">
                <a:solidFill>
                  <a:srgbClr val="C00000"/>
                </a:solidFill>
              </a:rPr>
              <a:t>hr</a:t>
            </a:r>
            <a:r>
              <a:rPr lang="en-US" b="1" dirty="0" smtClean="0">
                <a:solidFill>
                  <a:srgbClr val="C00000"/>
                </a:solidFill>
              </a:rPr>
              <a:t>]</a:t>
            </a:r>
            <a:endParaRPr lang="en-US" b="1" dirty="0" smtClean="0">
              <a:solidFill>
                <a:srgbClr val="0070C0"/>
              </a:solidFill>
            </a:endParaRPr>
          </a:p>
          <a:p>
            <a:pPr lvl="1"/>
            <a:endParaRPr lang="en-US" dirty="0"/>
          </a:p>
          <a:p>
            <a:r>
              <a:rPr lang="en-US" b="1" dirty="0"/>
              <a:t>In such a scenario, people could not even approach the affected tunnel region.   </a:t>
            </a:r>
            <a:endParaRPr lang="en-US" b="1" dirty="0" smtClean="0"/>
          </a:p>
          <a:p>
            <a:endParaRPr lang="en-US" b="1" dirty="0"/>
          </a:p>
          <a:p>
            <a:pPr algn="just"/>
            <a:r>
              <a:rPr lang="en-US" dirty="0"/>
              <a:t>For the more realistic localized beam loss of 0.3% over 30 days, we would have  an extremely serious radiation and personnel safety issue if we worked to replace a magnet within a time of many months after the  beam loss occurrence.  This could be a </a:t>
            </a:r>
            <a:r>
              <a:rPr lang="en-US" dirty="0" smtClean="0"/>
              <a:t>radiation safety challenge more </a:t>
            </a:r>
            <a:r>
              <a:rPr lang="en-US" dirty="0"/>
              <a:t>serious than we have previously experienced at Fermilab.</a:t>
            </a:r>
          </a:p>
          <a:p>
            <a:pPr algn="just"/>
            <a:endParaRPr lang="en-US" dirty="0"/>
          </a:p>
        </p:txBody>
      </p:sp>
      <p:sp>
        <p:nvSpPr>
          <p:cNvPr id="4" name="Footer Placeholder 3"/>
          <p:cNvSpPr>
            <a:spLocks noGrp="1"/>
          </p:cNvSpPr>
          <p:nvPr>
            <p:ph type="ftr" sz="quarter" idx="11"/>
          </p:nvPr>
        </p:nvSpPr>
        <p:spPr/>
        <p:txBody>
          <a:bodyPr/>
          <a:lstStyle/>
          <a:p>
            <a:r>
              <a:rPr lang="en-US" smtClean="0"/>
              <a:t>NBI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904923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t>Operational NuMI Beam Loss Requirements</a:t>
            </a:r>
            <a:endParaRPr lang="en-US" sz="3200" b="1"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algn="just"/>
            <a:r>
              <a:rPr lang="en-US" sz="2000" dirty="0" smtClean="0"/>
              <a:t>Agreement with ESH&amp;Q and mechanical support experts has been reached that an upper acceptable limit for magnet activation in our steep slope [ NuMI or LBNE ] beam enclosures is </a:t>
            </a:r>
            <a:r>
              <a:rPr lang="en-US" sz="2000" b="1" dirty="0" smtClean="0"/>
              <a:t>50 </a:t>
            </a:r>
            <a:r>
              <a:rPr lang="en-US" sz="2000" b="1" dirty="0" err="1" smtClean="0"/>
              <a:t>mrem</a:t>
            </a:r>
            <a:r>
              <a:rPr lang="en-US" sz="2000" b="1" dirty="0" smtClean="0"/>
              <a:t>/hr.  </a:t>
            </a:r>
            <a:r>
              <a:rPr lang="en-US" sz="2000" b="1" dirty="0" smtClean="0">
                <a:solidFill>
                  <a:srgbClr val="C00000"/>
                </a:solidFill>
              </a:rPr>
              <a:t>[0.5 </a:t>
            </a:r>
            <a:r>
              <a:rPr lang="en-US" sz="2000" b="1" dirty="0" err="1" smtClean="0">
                <a:solidFill>
                  <a:srgbClr val="C00000"/>
                </a:solidFill>
              </a:rPr>
              <a:t>mSv</a:t>
            </a:r>
            <a:r>
              <a:rPr lang="en-US" sz="2000" b="1" dirty="0" smtClean="0">
                <a:solidFill>
                  <a:srgbClr val="C00000"/>
                </a:solidFill>
              </a:rPr>
              <a:t>/</a:t>
            </a:r>
            <a:r>
              <a:rPr lang="en-US" sz="2000" b="1" dirty="0" err="1" smtClean="0">
                <a:solidFill>
                  <a:srgbClr val="C00000"/>
                </a:solidFill>
              </a:rPr>
              <a:t>hr</a:t>
            </a:r>
            <a:r>
              <a:rPr lang="en-US" sz="2000" b="1" dirty="0" smtClean="0">
                <a:solidFill>
                  <a:srgbClr val="C00000"/>
                </a:solidFill>
              </a:rPr>
              <a:t>]  </a:t>
            </a:r>
            <a:r>
              <a:rPr lang="en-US" sz="2000" dirty="0" smtClean="0"/>
              <a:t>to enable safe magnet replacement.</a:t>
            </a:r>
          </a:p>
          <a:p>
            <a:pPr algn="just"/>
            <a:r>
              <a:rPr lang="en-US" sz="2000" dirty="0" smtClean="0"/>
              <a:t>For the </a:t>
            </a:r>
            <a:r>
              <a:rPr lang="en-US" sz="2000" b="1" dirty="0" smtClean="0"/>
              <a:t>0.4 MW design deep NuMI beam</a:t>
            </a:r>
            <a:r>
              <a:rPr lang="en-US" sz="2000" dirty="0" smtClean="0"/>
              <a:t>, maximum allowable primary beam transport beam loss was set due to passage of the unshielded intense beam through a protected aquifer region.  This limit was a </a:t>
            </a:r>
            <a:r>
              <a:rPr lang="en-US" sz="2000" b="1" dirty="0" smtClean="0"/>
              <a:t>fractional maximum beam loss of 1 E-05</a:t>
            </a:r>
            <a:r>
              <a:rPr lang="en-US" sz="2000" dirty="0" smtClean="0"/>
              <a:t>, which has been rigorously enforced by an  ”in the </a:t>
            </a:r>
            <a:r>
              <a:rPr lang="en-US" sz="2000" dirty="0" smtClean="0"/>
              <a:t>tunnel”</a:t>
            </a:r>
            <a:br>
              <a:rPr lang="en-US" sz="2000" dirty="0" smtClean="0"/>
            </a:br>
            <a:r>
              <a:rPr lang="en-US" sz="2000" dirty="0" smtClean="0"/>
              <a:t>Scarecrow </a:t>
            </a:r>
            <a:r>
              <a:rPr lang="en-US" sz="2000" dirty="0" smtClean="0"/>
              <a:t>ionization chamber radiation safety detector</a:t>
            </a:r>
            <a:r>
              <a:rPr lang="en-US" sz="2000" dirty="0" smtClean="0"/>
              <a:t>.  </a:t>
            </a:r>
            <a:r>
              <a:rPr lang="en-US" sz="2000" b="1" dirty="0" smtClean="0">
                <a:solidFill>
                  <a:srgbClr val="0070C0"/>
                </a:solidFill>
              </a:rPr>
              <a:t>This limit is also in good agreement with that needed for control of residual activation.</a:t>
            </a:r>
            <a:endParaRPr lang="en-US" sz="2000" b="1" dirty="0" smtClean="0"/>
          </a:p>
          <a:p>
            <a:pPr algn="just"/>
            <a:r>
              <a:rPr lang="en-US" sz="2000" dirty="0" smtClean="0"/>
              <a:t>To stay well below this limit, we set a design operational limit of  1 E-06 fractional beam loss for NuMI.</a:t>
            </a:r>
          </a:p>
          <a:p>
            <a:pPr algn="just"/>
            <a:r>
              <a:rPr lang="en-US" sz="2000" dirty="0" smtClean="0"/>
              <a:t>This has worked extremely well with typical operational fractional beam loss of &lt; a few xE-07, including for beam extraction from the Main Injector.</a:t>
            </a:r>
            <a:endParaRPr lang="en-US" sz="2000" dirty="0"/>
          </a:p>
          <a:p>
            <a:pPr algn="just"/>
            <a:r>
              <a:rPr lang="en-US" sz="2000" b="1" dirty="0" smtClean="0">
                <a:solidFill>
                  <a:schemeClr val="accent1"/>
                </a:solidFill>
              </a:rPr>
              <a:t>Residual </a:t>
            </a:r>
            <a:r>
              <a:rPr lang="en-US" sz="2000" b="1" dirty="0" smtClean="0">
                <a:solidFill>
                  <a:schemeClr val="accent1"/>
                </a:solidFill>
              </a:rPr>
              <a:t>activation levels for the NuMI primary beam transport  have consistently been &lt; 1 </a:t>
            </a:r>
            <a:r>
              <a:rPr lang="en-US" sz="2000" b="1" dirty="0" err="1" smtClean="0">
                <a:solidFill>
                  <a:schemeClr val="accent1"/>
                </a:solidFill>
              </a:rPr>
              <a:t>mrem</a:t>
            </a:r>
            <a:r>
              <a:rPr lang="en-US" sz="2000" b="1" dirty="0" smtClean="0">
                <a:solidFill>
                  <a:schemeClr val="accent1"/>
                </a:solidFill>
              </a:rPr>
              <a:t>/hr.  </a:t>
            </a:r>
            <a:r>
              <a:rPr lang="en-US" sz="2000" b="1" dirty="0" smtClean="0">
                <a:solidFill>
                  <a:srgbClr val="C00000"/>
                </a:solidFill>
              </a:rPr>
              <a:t>[ &lt; 10 µ</a:t>
            </a:r>
            <a:r>
              <a:rPr lang="en-US" sz="2000" b="1" dirty="0" err="1" smtClean="0">
                <a:solidFill>
                  <a:srgbClr val="C00000"/>
                </a:solidFill>
              </a:rPr>
              <a:t>Sv</a:t>
            </a:r>
            <a:r>
              <a:rPr lang="en-US" sz="2000" b="1" dirty="0" smtClean="0">
                <a:solidFill>
                  <a:srgbClr val="C00000"/>
                </a:solidFill>
              </a:rPr>
              <a:t>/</a:t>
            </a:r>
            <a:r>
              <a:rPr lang="en-US" sz="2000" b="1" dirty="0" err="1" smtClean="0">
                <a:solidFill>
                  <a:srgbClr val="C00000"/>
                </a:solidFill>
              </a:rPr>
              <a:t>hr</a:t>
            </a:r>
            <a:r>
              <a:rPr lang="en-US" sz="2000" b="1" dirty="0" smtClean="0">
                <a:solidFill>
                  <a:srgbClr val="C00000"/>
                </a:solidFill>
              </a:rPr>
              <a:t> ]</a:t>
            </a:r>
            <a:endParaRPr lang="en-US" sz="2000" b="1" dirty="0">
              <a:solidFill>
                <a:srgbClr val="C00000"/>
              </a:solidFill>
            </a:endParaRPr>
          </a:p>
        </p:txBody>
      </p:sp>
      <p:sp>
        <p:nvSpPr>
          <p:cNvPr id="4" name="Footer Placeholder 3"/>
          <p:cNvSpPr>
            <a:spLocks noGrp="1"/>
          </p:cNvSpPr>
          <p:nvPr>
            <p:ph type="ftr" sz="quarter" idx="11"/>
          </p:nvPr>
        </p:nvSpPr>
        <p:spPr/>
        <p:txBody>
          <a:bodyPr/>
          <a:lstStyle/>
          <a:p>
            <a:r>
              <a:rPr lang="en-US" smtClean="0"/>
              <a:t>NBI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60214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effectLst>
                  <a:outerShdw blurRad="38100" dist="38100" dir="2700000" algn="tl">
                    <a:srgbClr val="000000"/>
                  </a:outerShdw>
                </a:effectLst>
              </a:rPr>
              <a:t>NuMI Beam Profile View</a:t>
            </a:r>
            <a:endParaRPr lang="en-US" sz="3200" dirty="0"/>
          </a:p>
        </p:txBody>
      </p:sp>
      <p:sp>
        <p:nvSpPr>
          <p:cNvPr id="4" name="Footer Placeholder 3"/>
          <p:cNvSpPr>
            <a:spLocks noGrp="1"/>
          </p:cNvSpPr>
          <p:nvPr>
            <p:ph type="ftr" sz="quarter" idx="11"/>
          </p:nvPr>
        </p:nvSpPr>
        <p:spPr/>
        <p:txBody>
          <a:bodyPr/>
          <a:lstStyle/>
          <a:p>
            <a:r>
              <a:rPr lang="en-US" smtClean="0"/>
              <a:t>NBI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759241967"/>
              </p:ext>
            </p:extLst>
          </p:nvPr>
        </p:nvGraphicFramePr>
        <p:xfrm>
          <a:off x="609599" y="1524000"/>
          <a:ext cx="8188625" cy="3200400"/>
        </p:xfrm>
        <a:graphic>
          <a:graphicData uri="http://schemas.openxmlformats.org/presentationml/2006/ole">
            <mc:AlternateContent xmlns:mc="http://schemas.openxmlformats.org/markup-compatibility/2006">
              <mc:Choice xmlns:v="urn:schemas-microsoft-com:vml" Requires="v">
                <p:oleObj spid="_x0000_s3112" r:id="rId3" imgW="6028169" imgH="2355081" progId="Word.Picture.8">
                  <p:embed/>
                </p:oleObj>
              </mc:Choice>
              <mc:Fallback>
                <p:oleObj r:id="rId3" imgW="6028169" imgH="2355081" progId="Word.Picture.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1524000"/>
                        <a:ext cx="8188625" cy="3200400"/>
                      </a:xfrm>
                      <a:prstGeom prst="rect">
                        <a:avLst/>
                      </a:prstGeom>
                      <a:noFill/>
                      <a:ln>
                        <a:noFill/>
                      </a:ln>
                      <a:effectLst/>
                    </p:spPr>
                  </p:pic>
                </p:oleObj>
              </mc:Fallback>
            </mc:AlternateContent>
          </a:graphicData>
        </a:graphic>
      </p:graphicFrame>
      <p:sp>
        <p:nvSpPr>
          <p:cNvPr id="7" name="TextBox 6"/>
          <p:cNvSpPr txBox="1"/>
          <p:nvPr/>
        </p:nvSpPr>
        <p:spPr>
          <a:xfrm>
            <a:off x="1219200" y="4876800"/>
            <a:ext cx="6324600" cy="1569660"/>
          </a:xfrm>
          <a:prstGeom prst="rect">
            <a:avLst/>
          </a:prstGeom>
          <a:noFill/>
        </p:spPr>
        <p:txBody>
          <a:bodyPr wrap="square" rtlCol="0">
            <a:spAutoFit/>
          </a:bodyPr>
          <a:lstStyle/>
          <a:p>
            <a:pPr>
              <a:spcBef>
                <a:spcPct val="50000"/>
              </a:spcBef>
            </a:pPr>
            <a:r>
              <a:rPr lang="en-US" altLang="en-US" sz="2400" dirty="0"/>
              <a:t>For  NuMI we have a deep beam facility mined in underlying rock strata with the design driven by length of the decay pipe (675 meters). Initially we started with a similar design for LBNE.</a:t>
            </a:r>
          </a:p>
        </p:txBody>
      </p:sp>
    </p:spTree>
    <p:extLst>
      <p:ext uri="{BB962C8B-B14F-4D97-AF65-F5344CB8AC3E}">
        <p14:creationId xmlns:p14="http://schemas.microsoft.com/office/powerpoint/2010/main" val="339671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t>Integrated Systems for Preventing Beam Loss</a:t>
            </a:r>
            <a:endParaRPr lang="en-US" sz="3200" b="1" dirty="0"/>
          </a:p>
        </p:txBody>
      </p:sp>
      <p:sp>
        <p:nvSpPr>
          <p:cNvPr id="3" name="Content Placeholder 2"/>
          <p:cNvSpPr>
            <a:spLocks noGrp="1"/>
          </p:cNvSpPr>
          <p:nvPr>
            <p:ph idx="1"/>
          </p:nvPr>
        </p:nvSpPr>
        <p:spPr>
          <a:xfrm>
            <a:off x="457200" y="1219200"/>
            <a:ext cx="8229600" cy="5181600"/>
          </a:xfrm>
        </p:spPr>
        <p:txBody>
          <a:bodyPr>
            <a:normAutofit fontScale="70000" lnSpcReduction="20000"/>
          </a:bodyPr>
          <a:lstStyle/>
          <a:p>
            <a:r>
              <a:rPr lang="en-US" sz="3100" b="1" dirty="0"/>
              <a:t>NuMI Experience</a:t>
            </a:r>
          </a:p>
          <a:p>
            <a:pPr marL="0" indent="0" algn="just">
              <a:buNone/>
            </a:pPr>
            <a:r>
              <a:rPr lang="en-US" sz="2400" dirty="0"/>
              <a:t>The combination of NuMI beam power plus severe beam loss constraints necessitated a broad set of upgrades and careful techniques to achieve beam loss control significantly beyond previous high intensity primary beam designs. Included were:</a:t>
            </a:r>
          </a:p>
          <a:p>
            <a:pPr>
              <a:buFont typeface="Wingdings" panose="05000000000000000000" pitchFamily="2" charset="2"/>
              <a:buChar char="Ø"/>
            </a:pPr>
            <a:r>
              <a:rPr lang="en-US" sz="2400" b="1" dirty="0" smtClean="0"/>
              <a:t>Comprehensive </a:t>
            </a:r>
            <a:r>
              <a:rPr lang="en-US" sz="2400" b="1" dirty="0"/>
              <a:t>beam permit system with over 250 parameters verified prior to each beam extraction</a:t>
            </a:r>
            <a:r>
              <a:rPr lang="en-US" sz="2400" dirty="0"/>
              <a:t>.  </a:t>
            </a:r>
          </a:p>
          <a:p>
            <a:pPr marL="0" indent="0">
              <a:buNone/>
            </a:pPr>
            <a:r>
              <a:rPr lang="en-US" sz="2400" b="1" dirty="0">
                <a:solidFill>
                  <a:schemeClr val="tx2"/>
                </a:solidFill>
              </a:rPr>
              <a:t>Beam loss greater than a preset level (typically 5 </a:t>
            </a:r>
            <a:r>
              <a:rPr lang="en-US" sz="2400" b="1" dirty="0" err="1">
                <a:solidFill>
                  <a:schemeClr val="tx2"/>
                </a:solidFill>
              </a:rPr>
              <a:t>Rads</a:t>
            </a:r>
            <a:r>
              <a:rPr lang="en-US" sz="2400" b="1" dirty="0">
                <a:solidFill>
                  <a:schemeClr val="tx2"/>
                </a:solidFill>
              </a:rPr>
              <a:t>/sec) for any BLM  inhibits next pulse extraction</a:t>
            </a:r>
            <a:r>
              <a:rPr lang="en-US" sz="2400" dirty="0">
                <a:solidFill>
                  <a:schemeClr val="tx2"/>
                </a:solidFill>
              </a:rPr>
              <a:t>.  BLM placement provides significant redundancy for sensing beam loss.</a:t>
            </a:r>
          </a:p>
          <a:p>
            <a:pPr>
              <a:buFont typeface="Wingdings" panose="05000000000000000000" pitchFamily="2" charset="2"/>
              <a:buChar char="Ø"/>
            </a:pPr>
            <a:r>
              <a:rPr lang="en-US" sz="2400" b="1" dirty="0"/>
              <a:t>Solid beam transport stability</a:t>
            </a:r>
            <a:r>
              <a:rPr lang="en-US" sz="2400" dirty="0"/>
              <a:t>, with major power supply regulation </a:t>
            </a:r>
            <a:r>
              <a:rPr lang="en-US" sz="2400" dirty="0" smtClean="0"/>
              <a:t>to &lt; 50 parts per million. </a:t>
            </a:r>
            <a:endParaRPr lang="en-US" sz="2400" dirty="0"/>
          </a:p>
          <a:p>
            <a:pPr>
              <a:buFont typeface="Wingdings" panose="05000000000000000000" pitchFamily="2" charset="2"/>
              <a:buChar char="Ø"/>
            </a:pPr>
            <a:r>
              <a:rPr lang="en-US" sz="2400" b="1" dirty="0" smtClean="0"/>
              <a:t>Improved </a:t>
            </a:r>
            <a:r>
              <a:rPr lang="en-US" sz="2400" b="1" dirty="0"/>
              <a:t>beam optics design</a:t>
            </a:r>
            <a:r>
              <a:rPr lang="en-US" sz="2400" dirty="0"/>
              <a:t>, with some limits for what could be achievable posed by the NuMI facility design.</a:t>
            </a:r>
          </a:p>
          <a:p>
            <a:pPr>
              <a:buFont typeface="Wingdings" panose="05000000000000000000" pitchFamily="2" charset="2"/>
              <a:buChar char="Ø"/>
            </a:pPr>
            <a:r>
              <a:rPr lang="en-US" sz="2400" b="1" dirty="0" smtClean="0"/>
              <a:t>Fully </a:t>
            </a:r>
            <a:r>
              <a:rPr lang="en-US" sz="2400" b="1" dirty="0"/>
              <a:t>automated NuMI primary beam position control (Autotune</a:t>
            </a:r>
            <a:r>
              <a:rPr lang="en-US" sz="2400" dirty="0"/>
              <a:t>), with no manual adjustment of beam positions required during operation.</a:t>
            </a:r>
          </a:p>
          <a:p>
            <a:pPr>
              <a:buFont typeface="Wingdings" panose="05000000000000000000" pitchFamily="2" charset="2"/>
              <a:buChar char="Ø"/>
            </a:pPr>
            <a:r>
              <a:rPr lang="en-US" sz="2400" b="1" dirty="0" smtClean="0"/>
              <a:t>Primary </a:t>
            </a:r>
            <a:r>
              <a:rPr lang="en-US" sz="2400" b="1" dirty="0"/>
              <a:t>extraction channel and transport component apertures sized to be larger than the Main Injector dynamic </a:t>
            </a:r>
            <a:r>
              <a:rPr lang="en-US" sz="2400" b="1" dirty="0" smtClean="0"/>
              <a:t>aperture.  </a:t>
            </a:r>
            <a:r>
              <a:rPr lang="en-US" sz="2400" dirty="0" smtClean="0"/>
              <a:t>&gt; </a:t>
            </a:r>
            <a:r>
              <a:rPr lang="en-US" sz="2400" dirty="0"/>
              <a:t>500 π mm-</a:t>
            </a:r>
            <a:r>
              <a:rPr lang="en-US" sz="2400" dirty="0" err="1"/>
              <a:t>mrad</a:t>
            </a:r>
            <a:r>
              <a:rPr lang="en-US" sz="2400" dirty="0"/>
              <a:t>, and capable of accepting a range of extracted beam conditions</a:t>
            </a:r>
            <a:r>
              <a:rPr lang="en-US" sz="2400" dirty="0" smtClean="0"/>
              <a:t>.</a:t>
            </a:r>
          </a:p>
          <a:p>
            <a:endParaRPr lang="en-US" sz="2400" dirty="0" smtClean="0"/>
          </a:p>
          <a:p>
            <a:r>
              <a:rPr lang="en-US" sz="3100" b="1" dirty="0" smtClean="0">
                <a:solidFill>
                  <a:srgbClr val="C00000"/>
                </a:solidFill>
              </a:rPr>
              <a:t>Enforced in a fail safe manner by “ in the tunnel” radiation safety detector.</a:t>
            </a:r>
          </a:p>
          <a:p>
            <a:endParaRPr lang="en-US" sz="2400" dirty="0"/>
          </a:p>
          <a:p>
            <a:endParaRPr lang="en-US" dirty="0"/>
          </a:p>
        </p:txBody>
      </p:sp>
      <p:sp>
        <p:nvSpPr>
          <p:cNvPr id="4" name="Footer Placeholder 3"/>
          <p:cNvSpPr>
            <a:spLocks noGrp="1"/>
          </p:cNvSpPr>
          <p:nvPr>
            <p:ph type="ftr" sz="quarter" idx="11"/>
          </p:nvPr>
        </p:nvSpPr>
        <p:spPr/>
        <p:txBody>
          <a:bodyPr/>
          <a:lstStyle/>
          <a:p>
            <a:r>
              <a:rPr lang="en-US" smtClean="0"/>
              <a:t>NBI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613910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1507</Words>
  <Application>Microsoft Office PowerPoint</Application>
  <PresentationFormat>On-screen Show (4:3)</PresentationFormat>
  <Paragraphs>98</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Microsoft Word Picture</vt:lpstr>
      <vt:lpstr>The Need for Interlock Protection for Megawatt  Proton Beams</vt:lpstr>
      <vt:lpstr>A New Threshold</vt:lpstr>
      <vt:lpstr>Determining Allowable Primary Beam Loss</vt:lpstr>
      <vt:lpstr>Residual Dose Rates in Rem/hr for a (30d/1d) Beam Loss of 3 Parts per Thousand at 2.4 MW. Beam Lost on a Quadrupole Magnet</vt:lpstr>
      <vt:lpstr>Beam Loss Calculation Results</vt:lpstr>
      <vt:lpstr>Beam Loss Calculation Results [continued] </vt:lpstr>
      <vt:lpstr>Operational NuMI Beam Loss Requirements</vt:lpstr>
      <vt:lpstr>NuMI Beam Profile View</vt:lpstr>
      <vt:lpstr>Integrated Systems for Preventing Beam Loss</vt:lpstr>
      <vt:lpstr>NuMI Tunnel Geometry Showing Profile Monitor and Interlocked Detector Locations   </vt:lpstr>
      <vt:lpstr>Profile View for Shallow LBNE Beam Facility</vt:lpstr>
      <vt:lpstr>Requirements for LBNE Proton Beam Loss</vt:lpstr>
      <vt:lpstr>Projected Discrete Interlocked Detector Locations  for LBNE Proton Beam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Childress x4567 05386N</dc:creator>
  <cp:lastModifiedBy>Sam Childress x4567 05386N</cp:lastModifiedBy>
  <cp:revision>52</cp:revision>
  <dcterms:created xsi:type="dcterms:W3CDTF">2006-08-16T00:00:00Z</dcterms:created>
  <dcterms:modified xsi:type="dcterms:W3CDTF">2014-09-30T17:12:46Z</dcterms:modified>
</cp:coreProperties>
</file>