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920" r:id="rId2"/>
    <p:sldId id="925" r:id="rId3"/>
    <p:sldId id="921" r:id="rId4"/>
    <p:sldId id="922" r:id="rId5"/>
    <p:sldId id="923" r:id="rId6"/>
    <p:sldId id="924" r:id="rId7"/>
  </p:sldIdLst>
  <p:sldSz cx="9144000" cy="6858000" type="screen4x3"/>
  <p:notesSz cx="7315200" cy="9601200"/>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800000"/>
    <a:srgbClr val="FFFF00"/>
    <a:srgbClr val="003300"/>
    <a:srgbClr val="FF6600"/>
    <a:srgbClr val="00FFFF"/>
    <a:srgbClr val="FFFFFF"/>
    <a:srgbClr val="00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49" autoAdjust="0"/>
    <p:restoredTop sz="69345" autoAdjust="0"/>
  </p:normalViewPr>
  <p:slideViewPr>
    <p:cSldViewPr>
      <p:cViewPr varScale="1">
        <p:scale>
          <a:sx n="85" d="100"/>
          <a:sy n="85" d="100"/>
        </p:scale>
        <p:origin x="-14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3169699" cy="479403"/>
          </a:xfrm>
          <a:prstGeom prst="rect">
            <a:avLst/>
          </a:prstGeom>
          <a:noFill/>
          <a:ln w="9525">
            <a:noFill/>
            <a:miter lim="800000"/>
            <a:headEnd/>
            <a:tailEnd/>
          </a:ln>
          <a:effectLst/>
        </p:spPr>
        <p:txBody>
          <a:bodyPr vert="horz" wrap="square" lIns="95006" tIns="47503" rIns="95006" bIns="47503" numCol="1" anchor="t" anchorCtr="0" compatLnSpc="1">
            <a:prstTxWarp prst="textNoShape">
              <a:avLst/>
            </a:prstTxWarp>
          </a:bodyPr>
          <a:lstStyle>
            <a:lvl1pPr algn="l">
              <a:defRPr sz="1200">
                <a:latin typeface="Arial" charset="0"/>
              </a:defRPr>
            </a:lvl1pPr>
          </a:lstStyle>
          <a:p>
            <a:endParaRPr lang="en-US"/>
          </a:p>
        </p:txBody>
      </p:sp>
      <p:sp>
        <p:nvSpPr>
          <p:cNvPr id="212995" name="Rectangle 3"/>
          <p:cNvSpPr>
            <a:spLocks noGrp="1" noChangeArrowheads="1"/>
          </p:cNvSpPr>
          <p:nvPr>
            <p:ph type="dt" sz="quarter" idx="1"/>
          </p:nvPr>
        </p:nvSpPr>
        <p:spPr bwMode="auto">
          <a:xfrm>
            <a:off x="4143843" y="0"/>
            <a:ext cx="3169699" cy="479403"/>
          </a:xfrm>
          <a:prstGeom prst="rect">
            <a:avLst/>
          </a:prstGeom>
          <a:noFill/>
          <a:ln w="9525">
            <a:noFill/>
            <a:miter lim="800000"/>
            <a:headEnd/>
            <a:tailEnd/>
          </a:ln>
          <a:effectLst/>
        </p:spPr>
        <p:txBody>
          <a:bodyPr vert="horz" wrap="square" lIns="95006" tIns="47503" rIns="95006" bIns="47503" numCol="1" anchor="t" anchorCtr="0" compatLnSpc="1">
            <a:prstTxWarp prst="textNoShape">
              <a:avLst/>
            </a:prstTxWarp>
          </a:bodyPr>
          <a:lstStyle>
            <a:lvl1pPr algn="r">
              <a:defRPr sz="1200">
                <a:latin typeface="Arial" charset="0"/>
              </a:defRPr>
            </a:lvl1pPr>
          </a:lstStyle>
          <a:p>
            <a:endParaRPr lang="en-US"/>
          </a:p>
        </p:txBody>
      </p:sp>
      <p:sp>
        <p:nvSpPr>
          <p:cNvPr id="212996" name="Rectangle 4"/>
          <p:cNvSpPr>
            <a:spLocks noGrp="1" noChangeArrowheads="1"/>
          </p:cNvSpPr>
          <p:nvPr>
            <p:ph type="ftr" sz="quarter" idx="2"/>
          </p:nvPr>
        </p:nvSpPr>
        <p:spPr bwMode="auto">
          <a:xfrm>
            <a:off x="0" y="9120156"/>
            <a:ext cx="3169699" cy="479403"/>
          </a:xfrm>
          <a:prstGeom prst="rect">
            <a:avLst/>
          </a:prstGeom>
          <a:noFill/>
          <a:ln w="9525">
            <a:noFill/>
            <a:miter lim="800000"/>
            <a:headEnd/>
            <a:tailEnd/>
          </a:ln>
          <a:effectLst/>
        </p:spPr>
        <p:txBody>
          <a:bodyPr vert="horz" wrap="square" lIns="95006" tIns="47503" rIns="95006" bIns="47503" numCol="1" anchor="b" anchorCtr="0" compatLnSpc="1">
            <a:prstTxWarp prst="textNoShape">
              <a:avLst/>
            </a:prstTxWarp>
          </a:bodyPr>
          <a:lstStyle>
            <a:lvl1pPr algn="l">
              <a:defRPr sz="1200">
                <a:latin typeface="Arial" charset="0"/>
              </a:defRPr>
            </a:lvl1pPr>
          </a:lstStyle>
          <a:p>
            <a:endParaRPr lang="en-US"/>
          </a:p>
        </p:txBody>
      </p:sp>
      <p:sp>
        <p:nvSpPr>
          <p:cNvPr id="212997" name="Rectangle 5"/>
          <p:cNvSpPr>
            <a:spLocks noGrp="1" noChangeArrowheads="1"/>
          </p:cNvSpPr>
          <p:nvPr>
            <p:ph type="sldNum" sz="quarter" idx="3"/>
          </p:nvPr>
        </p:nvSpPr>
        <p:spPr bwMode="auto">
          <a:xfrm>
            <a:off x="4143843" y="9120156"/>
            <a:ext cx="3169699" cy="479403"/>
          </a:xfrm>
          <a:prstGeom prst="rect">
            <a:avLst/>
          </a:prstGeom>
          <a:noFill/>
          <a:ln w="9525">
            <a:noFill/>
            <a:miter lim="800000"/>
            <a:headEnd/>
            <a:tailEnd/>
          </a:ln>
          <a:effectLst/>
        </p:spPr>
        <p:txBody>
          <a:bodyPr vert="horz" wrap="square" lIns="95006" tIns="47503" rIns="95006" bIns="47503" numCol="1" anchor="b" anchorCtr="0" compatLnSpc="1">
            <a:prstTxWarp prst="textNoShape">
              <a:avLst/>
            </a:prstTxWarp>
          </a:bodyPr>
          <a:lstStyle>
            <a:lvl1pPr algn="r">
              <a:defRPr sz="1200">
                <a:latin typeface="Arial" charset="0"/>
              </a:defRPr>
            </a:lvl1pPr>
          </a:lstStyle>
          <a:p>
            <a:fld id="{46FBB2B8-98FD-4450-81C8-279250AB698C}" type="slidenum">
              <a:rPr lang="en-US"/>
              <a:pPr/>
              <a:t>‹#›</a:t>
            </a:fld>
            <a:endParaRPr lang="en-US"/>
          </a:p>
        </p:txBody>
      </p:sp>
    </p:spTree>
    <p:extLst>
      <p:ext uri="{BB962C8B-B14F-4D97-AF65-F5344CB8AC3E}">
        <p14:creationId xmlns:p14="http://schemas.microsoft.com/office/powerpoint/2010/main" val="20428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69699" cy="479403"/>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l" defTabSz="966556">
              <a:defRPr sz="1200">
                <a:latin typeface="Arial" charset="0"/>
              </a:defRPr>
            </a:lvl1pPr>
          </a:lstStyle>
          <a:p>
            <a:endParaRPr lang="en-US"/>
          </a:p>
        </p:txBody>
      </p:sp>
      <p:sp>
        <p:nvSpPr>
          <p:cNvPr id="7171" name="Rectangle 3"/>
          <p:cNvSpPr>
            <a:spLocks noGrp="1" noChangeArrowheads="1"/>
          </p:cNvSpPr>
          <p:nvPr>
            <p:ph type="dt" idx="1"/>
          </p:nvPr>
        </p:nvSpPr>
        <p:spPr bwMode="auto">
          <a:xfrm>
            <a:off x="4143843" y="0"/>
            <a:ext cx="3169699" cy="479403"/>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lvl1pPr algn="r" defTabSz="966556">
              <a:defRPr sz="1200">
                <a:latin typeface="Arial" charset="0"/>
              </a:defRPr>
            </a:lvl1pPr>
          </a:lstStyle>
          <a:p>
            <a:endParaRPr lang="en-US"/>
          </a:p>
        </p:txBody>
      </p:sp>
      <p:sp>
        <p:nvSpPr>
          <p:cNvPr id="71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731853" y="4560899"/>
            <a:ext cx="5851496" cy="4319555"/>
          </a:xfrm>
          <a:prstGeom prst="rect">
            <a:avLst/>
          </a:prstGeom>
          <a:noFill/>
          <a:ln w="9525">
            <a:noFill/>
            <a:miter lim="800000"/>
            <a:headEnd/>
            <a:tailEnd/>
          </a:ln>
          <a:effectLst/>
        </p:spPr>
        <p:txBody>
          <a:bodyPr vert="horz" wrap="square" lIns="96659" tIns="48330" rIns="96659" bIns="4833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9120156"/>
            <a:ext cx="3169699" cy="479403"/>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l" defTabSz="966556">
              <a:defRPr sz="1200">
                <a:latin typeface="Arial" charset="0"/>
              </a:defRPr>
            </a:lvl1pPr>
          </a:lstStyle>
          <a:p>
            <a:endParaRPr lang="en-US"/>
          </a:p>
        </p:txBody>
      </p:sp>
      <p:sp>
        <p:nvSpPr>
          <p:cNvPr id="7175" name="Rectangle 7"/>
          <p:cNvSpPr>
            <a:spLocks noGrp="1" noChangeArrowheads="1"/>
          </p:cNvSpPr>
          <p:nvPr>
            <p:ph type="sldNum" sz="quarter" idx="5"/>
          </p:nvPr>
        </p:nvSpPr>
        <p:spPr bwMode="auto">
          <a:xfrm>
            <a:off x="4143843" y="9120156"/>
            <a:ext cx="3169699" cy="479403"/>
          </a:xfrm>
          <a:prstGeom prst="rect">
            <a:avLst/>
          </a:prstGeom>
          <a:noFill/>
          <a:ln w="9525">
            <a:noFill/>
            <a:miter lim="800000"/>
            <a:headEnd/>
            <a:tailEnd/>
          </a:ln>
          <a:effectLst/>
        </p:spPr>
        <p:txBody>
          <a:bodyPr vert="horz" wrap="square" lIns="96659" tIns="48330" rIns="96659" bIns="48330" numCol="1" anchor="b" anchorCtr="0" compatLnSpc="1">
            <a:prstTxWarp prst="textNoShape">
              <a:avLst/>
            </a:prstTxWarp>
          </a:bodyPr>
          <a:lstStyle>
            <a:lvl1pPr algn="r" defTabSz="966556">
              <a:defRPr sz="1200">
                <a:latin typeface="Arial" charset="0"/>
              </a:defRPr>
            </a:lvl1pPr>
          </a:lstStyle>
          <a:p>
            <a:fld id="{B578664C-81F3-4FE5-B136-907BE01A6314}" type="slidenum">
              <a:rPr lang="en-US"/>
              <a:pPr/>
              <a:t>‹#›</a:t>
            </a:fld>
            <a:endParaRPr lang="en-US"/>
          </a:p>
        </p:txBody>
      </p:sp>
    </p:spTree>
    <p:extLst>
      <p:ext uri="{BB962C8B-B14F-4D97-AF65-F5344CB8AC3E}">
        <p14:creationId xmlns:p14="http://schemas.microsoft.com/office/powerpoint/2010/main" val="23778419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990600"/>
            <a:ext cx="41148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114800" cy="5135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2400"/>
            <a:ext cx="8229600" cy="7921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990600"/>
            <a:ext cx="8382000" cy="5135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rtl="0" fontAlgn="base">
        <a:spcBef>
          <a:spcPct val="0"/>
        </a:spcBef>
        <a:spcAft>
          <a:spcPct val="0"/>
        </a:spcAft>
        <a:defRPr sz="4400">
          <a:solidFill>
            <a:schemeClr val="accent2"/>
          </a:solidFill>
          <a:latin typeface="+mj-lt"/>
          <a:ea typeface="+mj-ea"/>
          <a:cs typeface="+mj-cs"/>
        </a:defRPr>
      </a:lvl1pPr>
      <a:lvl2pPr algn="ctr" rtl="0" fontAlgn="base">
        <a:spcBef>
          <a:spcPct val="0"/>
        </a:spcBef>
        <a:spcAft>
          <a:spcPct val="0"/>
        </a:spcAft>
        <a:defRPr sz="4400">
          <a:solidFill>
            <a:schemeClr val="accent2"/>
          </a:solidFill>
          <a:latin typeface="Times New Roman" pitchFamily="18" charset="0"/>
        </a:defRPr>
      </a:lvl2pPr>
      <a:lvl3pPr algn="ctr" rtl="0" fontAlgn="base">
        <a:spcBef>
          <a:spcPct val="0"/>
        </a:spcBef>
        <a:spcAft>
          <a:spcPct val="0"/>
        </a:spcAft>
        <a:defRPr sz="4400">
          <a:solidFill>
            <a:schemeClr val="accent2"/>
          </a:solidFill>
          <a:latin typeface="Times New Roman" pitchFamily="18" charset="0"/>
        </a:defRPr>
      </a:lvl3pPr>
      <a:lvl4pPr algn="ctr" rtl="0" fontAlgn="base">
        <a:spcBef>
          <a:spcPct val="0"/>
        </a:spcBef>
        <a:spcAft>
          <a:spcPct val="0"/>
        </a:spcAft>
        <a:defRPr sz="4400">
          <a:solidFill>
            <a:schemeClr val="accent2"/>
          </a:solidFill>
          <a:latin typeface="Times New Roman" pitchFamily="18" charset="0"/>
        </a:defRPr>
      </a:lvl4pPr>
      <a:lvl5pPr algn="ctr" rtl="0" fontAlgn="base">
        <a:spcBef>
          <a:spcPct val="0"/>
        </a:spcBef>
        <a:spcAft>
          <a:spcPct val="0"/>
        </a:spcAft>
        <a:defRPr sz="4400">
          <a:solidFill>
            <a:schemeClr val="accent2"/>
          </a:solidFill>
          <a:latin typeface="Times New Roman" pitchFamily="18" charset="0"/>
        </a:defRPr>
      </a:lvl5pPr>
      <a:lvl6pPr marL="457200" algn="ctr" rtl="0" fontAlgn="base">
        <a:spcBef>
          <a:spcPct val="0"/>
        </a:spcBef>
        <a:spcAft>
          <a:spcPct val="0"/>
        </a:spcAft>
        <a:defRPr sz="4400">
          <a:solidFill>
            <a:schemeClr val="accent2"/>
          </a:solidFill>
          <a:latin typeface="Times New Roman" pitchFamily="18" charset="0"/>
        </a:defRPr>
      </a:lvl6pPr>
      <a:lvl7pPr marL="914400" algn="ctr" rtl="0" fontAlgn="base">
        <a:spcBef>
          <a:spcPct val="0"/>
        </a:spcBef>
        <a:spcAft>
          <a:spcPct val="0"/>
        </a:spcAft>
        <a:defRPr sz="4400">
          <a:solidFill>
            <a:schemeClr val="accent2"/>
          </a:solidFill>
          <a:latin typeface="Times New Roman" pitchFamily="18" charset="0"/>
        </a:defRPr>
      </a:lvl7pPr>
      <a:lvl8pPr marL="1371600" algn="ctr" rtl="0" fontAlgn="base">
        <a:spcBef>
          <a:spcPct val="0"/>
        </a:spcBef>
        <a:spcAft>
          <a:spcPct val="0"/>
        </a:spcAft>
        <a:defRPr sz="4400">
          <a:solidFill>
            <a:schemeClr val="accent2"/>
          </a:solidFill>
          <a:latin typeface="Times New Roman" pitchFamily="18" charset="0"/>
        </a:defRPr>
      </a:lvl8pPr>
      <a:lvl9pPr marL="1828800" algn="ctr" rtl="0" fontAlgn="base">
        <a:spcBef>
          <a:spcPct val="0"/>
        </a:spcBef>
        <a:spcAft>
          <a:spcPct val="0"/>
        </a:spcAft>
        <a:defRPr sz="4400">
          <a:solidFill>
            <a:schemeClr val="accent2"/>
          </a:solidFill>
          <a:latin typeface="Times New Roman" pitchFamily="18" charset="0"/>
        </a:defRPr>
      </a:lvl9pPr>
    </p:titleStyle>
    <p:bodyStyle>
      <a:lvl1pPr marL="231775" indent="-231775" algn="l" rtl="0" fontAlgn="base">
        <a:spcBef>
          <a:spcPct val="20000"/>
        </a:spcBef>
        <a:spcAft>
          <a:spcPct val="0"/>
        </a:spcAft>
        <a:buChar char="•"/>
        <a:defRPr sz="3200">
          <a:solidFill>
            <a:srgbClr val="663300"/>
          </a:solidFill>
          <a:latin typeface="+mn-lt"/>
          <a:ea typeface="+mn-ea"/>
          <a:cs typeface="+mn-cs"/>
        </a:defRPr>
      </a:lvl1pPr>
      <a:lvl2pPr marL="742950" indent="-285750" algn="l" rtl="0" fontAlgn="base">
        <a:spcBef>
          <a:spcPct val="20000"/>
        </a:spcBef>
        <a:spcAft>
          <a:spcPct val="0"/>
        </a:spcAft>
        <a:buFont typeface="Wingdings" pitchFamily="2" charset="2"/>
        <a:buChar char="Ø"/>
        <a:defRPr sz="2800">
          <a:solidFill>
            <a:srgbClr val="003300"/>
          </a:solidFill>
          <a:latin typeface="+mn-lt"/>
        </a:defRPr>
      </a:lvl2pPr>
      <a:lvl3pPr marL="1143000" indent="-228600" algn="l" rtl="0" fontAlgn="base">
        <a:spcBef>
          <a:spcPct val="20000"/>
        </a:spcBef>
        <a:spcAft>
          <a:spcPct val="0"/>
        </a:spcAft>
        <a:buChar char="•"/>
        <a:defRPr sz="2400">
          <a:solidFill>
            <a:srgbClr val="CC0000"/>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3200">
          <a:solidFill>
            <a:schemeClr val="tx1"/>
          </a:solidFill>
          <a:latin typeface="+mn-lt"/>
        </a:defRPr>
      </a:lvl5pPr>
      <a:lvl6pPr marL="2514600" indent="-228600" algn="l" rtl="0" fontAlgn="base">
        <a:spcBef>
          <a:spcPct val="20000"/>
        </a:spcBef>
        <a:spcAft>
          <a:spcPct val="0"/>
        </a:spcAft>
        <a:buChar char="»"/>
        <a:defRPr sz="3200">
          <a:solidFill>
            <a:schemeClr val="tx1"/>
          </a:solidFill>
          <a:latin typeface="+mn-lt"/>
        </a:defRPr>
      </a:lvl6pPr>
      <a:lvl7pPr marL="2971800" indent="-228600" algn="l" rtl="0" fontAlgn="base">
        <a:spcBef>
          <a:spcPct val="20000"/>
        </a:spcBef>
        <a:spcAft>
          <a:spcPct val="0"/>
        </a:spcAft>
        <a:buChar char="»"/>
        <a:defRPr sz="3200">
          <a:solidFill>
            <a:schemeClr val="tx1"/>
          </a:solidFill>
          <a:latin typeface="+mn-lt"/>
        </a:defRPr>
      </a:lvl7pPr>
      <a:lvl8pPr marL="3429000" indent="-228600" algn="l" rtl="0" fontAlgn="base">
        <a:spcBef>
          <a:spcPct val="20000"/>
        </a:spcBef>
        <a:spcAft>
          <a:spcPct val="0"/>
        </a:spcAft>
        <a:buChar char="»"/>
        <a:defRPr sz="3200">
          <a:solidFill>
            <a:schemeClr val="tx1"/>
          </a:solidFill>
          <a:latin typeface="+mn-lt"/>
        </a:defRPr>
      </a:lvl8pPr>
      <a:lvl9pPr marL="3886200" indent="-228600" algn="l" rtl="0" fontAlgn="base">
        <a:spcBef>
          <a:spcPct val="20000"/>
        </a:spcBef>
        <a:spcAft>
          <a:spcPct val="0"/>
        </a:spcAft>
        <a:buChar char="»"/>
        <a:defRPr sz="3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fnal.gov/pub/visiting/hours/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ermi.service-now.com/kb_view.do?sysparm_article=KB001021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00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4034" name="Picture 2" descr="C:\Users\zwaska\Documents\NBI\poster\NBI20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439" y="1"/>
            <a:ext cx="4437529"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0245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NBI Logistics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Please sign-in at the registration desk</a:t>
            </a:r>
          </a:p>
          <a:p>
            <a:pPr lvl="1"/>
            <a:r>
              <a:rPr lang="en-US" dirty="0" smtClean="0"/>
              <a:t>Sign-up for tours Wednesday </a:t>
            </a:r>
            <a:r>
              <a:rPr lang="en-US" dirty="0" smtClean="0"/>
              <a:t>afternoon (1:30-5:15)</a:t>
            </a:r>
            <a:endParaRPr lang="en-US" dirty="0" smtClean="0"/>
          </a:p>
          <a:p>
            <a:pPr lvl="1"/>
            <a:r>
              <a:rPr lang="en-US" dirty="0" smtClean="0"/>
              <a:t>Sign-up for Wednesday workshop </a:t>
            </a:r>
            <a:r>
              <a:rPr lang="en-US" dirty="0" smtClean="0"/>
              <a:t>dinner (7pm)</a:t>
            </a:r>
            <a:endParaRPr lang="en-US" dirty="0" smtClean="0"/>
          </a:p>
          <a:p>
            <a:endParaRPr lang="en-US" dirty="0" smtClean="0"/>
          </a:p>
          <a:p>
            <a:r>
              <a:rPr lang="en-US" dirty="0" smtClean="0"/>
              <a:t>Speakers: please upload talks to </a:t>
            </a:r>
            <a:r>
              <a:rPr lang="en-US" dirty="0" err="1" smtClean="0"/>
              <a:t>Indico</a:t>
            </a:r>
            <a:endParaRPr lang="en-US" dirty="0" smtClean="0"/>
          </a:p>
          <a:p>
            <a:pPr lvl="1"/>
            <a:r>
              <a:rPr lang="en-US" dirty="0" smtClean="0"/>
              <a:t>Alternatively, email to Bob or Alberto</a:t>
            </a:r>
          </a:p>
          <a:p>
            <a:pPr lvl="1"/>
            <a:r>
              <a:rPr lang="en-US" dirty="0" smtClean="0"/>
              <a:t>Please stay to time – chairs will help</a:t>
            </a:r>
          </a:p>
          <a:p>
            <a:endParaRPr lang="en-US" dirty="0" smtClean="0"/>
          </a:p>
          <a:p>
            <a:r>
              <a:rPr lang="en-US" dirty="0" smtClean="0"/>
              <a:t>Workshop photo today @ 3:20 in front of Wilson Hall</a:t>
            </a:r>
          </a:p>
          <a:p>
            <a:pPr lvl="1"/>
            <a:r>
              <a:rPr lang="en-US" dirty="0" smtClean="0"/>
              <a:t>Do photo before getting coffee</a:t>
            </a:r>
          </a:p>
          <a:p>
            <a:endParaRPr lang="en-US" dirty="0"/>
          </a:p>
        </p:txBody>
      </p:sp>
    </p:spTree>
    <p:extLst>
      <p:ext uri="{BB962C8B-B14F-4D97-AF65-F5344CB8AC3E}">
        <p14:creationId xmlns:p14="http://schemas.microsoft.com/office/powerpoint/2010/main" val="184195401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NBI Basics</a:t>
            </a:r>
            <a:endParaRPr lang="en-US" dirty="0"/>
          </a:p>
        </p:txBody>
      </p:sp>
      <p:sp>
        <p:nvSpPr>
          <p:cNvPr id="6" name="Content Placeholder 5"/>
          <p:cNvSpPr>
            <a:spLocks noGrp="1"/>
          </p:cNvSpPr>
          <p:nvPr>
            <p:ph idx="1"/>
          </p:nvPr>
        </p:nvSpPr>
        <p:spPr>
          <a:xfrm>
            <a:off x="381000" y="990600"/>
            <a:ext cx="8382000" cy="5715000"/>
          </a:xfrm>
        </p:spPr>
        <p:txBody>
          <a:bodyPr>
            <a:normAutofit fontScale="70000" lnSpcReduction="20000"/>
          </a:bodyPr>
          <a:lstStyle/>
          <a:p>
            <a:r>
              <a:rPr lang="en-US" dirty="0"/>
              <a:t>Access to the Fermilab site is open from either the east or west gate.  You should be able to gain access with a US driver's license or your passport.  See here for more information</a:t>
            </a:r>
            <a:r>
              <a:rPr lang="en-US" dirty="0" smtClean="0"/>
              <a:t>:</a:t>
            </a:r>
            <a:endParaRPr lang="en-US" dirty="0"/>
          </a:p>
          <a:p>
            <a:pPr lvl="1"/>
            <a:r>
              <a:rPr lang="en-US" dirty="0">
                <a:hlinkClick r:id="rId2"/>
              </a:rPr>
              <a:t>http://</a:t>
            </a:r>
            <a:r>
              <a:rPr lang="en-US" dirty="0" smtClean="0">
                <a:hlinkClick r:id="rId2"/>
              </a:rPr>
              <a:t>www.fnal.gov/pub/visiting/hours/index.html</a:t>
            </a:r>
            <a:endParaRPr lang="en-US" dirty="0" smtClean="0"/>
          </a:p>
          <a:p>
            <a:endParaRPr lang="en-US" dirty="0" smtClean="0"/>
          </a:p>
          <a:p>
            <a:r>
              <a:rPr lang="en-US" dirty="0" smtClean="0"/>
              <a:t>All </a:t>
            </a:r>
            <a:r>
              <a:rPr lang="en-US" dirty="0"/>
              <a:t>sessions will be held in the 1 West conference room at Fermilab.  It is located on the west side of the 1st floor in Wilson Hall (the high-rise).  It is immediately adjacent to the cafeteria. There are electrical connections below each seat for laptop connections.  There will be no other activities in this room for the week outside of our workshop</a:t>
            </a:r>
            <a:r>
              <a:rPr lang="en-US" dirty="0" smtClean="0"/>
              <a:t>.</a:t>
            </a:r>
          </a:p>
          <a:p>
            <a:endParaRPr lang="en-US" dirty="0"/>
          </a:p>
          <a:p>
            <a:r>
              <a:rPr lang="en-US" dirty="0"/>
              <a:t>Each day's session starts at 8:30 am.  Registration will start before the first session on Tuesday morning.  The registration desk will be next to the conference room, on the south side.  Please check-in at the desk - there will be sign-up sheets for the tours and dinners.  On-site registration is available for those who were not able to register online.  Coffee will be served at mid-morning and mid-afternoon breaks.</a:t>
            </a:r>
            <a:endParaRPr lang="en-US" dirty="0" smtClean="0"/>
          </a:p>
          <a:p>
            <a:endParaRPr lang="en-US" dirty="0"/>
          </a:p>
        </p:txBody>
      </p:sp>
    </p:spTree>
    <p:extLst>
      <p:ext uri="{BB962C8B-B14F-4D97-AF65-F5344CB8AC3E}">
        <p14:creationId xmlns:p14="http://schemas.microsoft.com/office/powerpoint/2010/main" val="230208170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NBI Basics</a:t>
            </a:r>
            <a:endParaRPr lang="en-US" dirty="0"/>
          </a:p>
        </p:txBody>
      </p:sp>
      <p:sp>
        <p:nvSpPr>
          <p:cNvPr id="3" name="Content Placeholder 2"/>
          <p:cNvSpPr>
            <a:spLocks noGrp="1"/>
          </p:cNvSpPr>
          <p:nvPr>
            <p:ph idx="1"/>
          </p:nvPr>
        </p:nvSpPr>
        <p:spPr>
          <a:xfrm>
            <a:off x="381000" y="990600"/>
            <a:ext cx="8382000" cy="5638800"/>
          </a:xfrm>
        </p:spPr>
        <p:txBody>
          <a:bodyPr>
            <a:normAutofit fontScale="70000" lnSpcReduction="20000"/>
          </a:bodyPr>
          <a:lstStyle/>
          <a:p>
            <a:r>
              <a:rPr lang="en-US" dirty="0"/>
              <a:t>Speakers will be able to upload their talks if they register with the Fermilab </a:t>
            </a:r>
            <a:r>
              <a:rPr lang="en-US" dirty="0" err="1"/>
              <a:t>indico</a:t>
            </a:r>
            <a:r>
              <a:rPr lang="en-US" dirty="0"/>
              <a:t> system using the email address we have.  Please feel free to upload your material yourself.  If you are unable to use this system, please email your talk to us &lt;alberto@fnal.gov&gt; &lt;zwaska@fnal.gov&gt; , or provide it on a memory stick.  Please try to keep to the indicated times on the schedule.  We have several fixed points and cannot withstand going much behind schedule</a:t>
            </a:r>
            <a:r>
              <a:rPr lang="en-US" dirty="0" smtClean="0"/>
              <a:t>.</a:t>
            </a:r>
          </a:p>
          <a:p>
            <a:endParaRPr lang="en-US" dirty="0"/>
          </a:p>
          <a:p>
            <a:r>
              <a:rPr lang="en-US" dirty="0"/>
              <a:t>The registration tables will be staffed throughout the workshop by Fermilab's professional conference office: Cynthia </a:t>
            </a:r>
            <a:r>
              <a:rPr lang="en-US" dirty="0" err="1"/>
              <a:t>Sazama</a:t>
            </a:r>
            <a:r>
              <a:rPr lang="en-US" dirty="0"/>
              <a:t>, Suzanne Weber, and Melody </a:t>
            </a:r>
            <a:r>
              <a:rPr lang="en-US" dirty="0" err="1"/>
              <a:t>Saperston</a:t>
            </a:r>
            <a:r>
              <a:rPr lang="en-US" dirty="0"/>
              <a:t>.  Please feel free to ask questions of them - if they don't know the answer they will likely be able to direct you to someone who does</a:t>
            </a:r>
            <a:r>
              <a:rPr lang="en-US" dirty="0" smtClean="0"/>
              <a:t>.</a:t>
            </a:r>
          </a:p>
          <a:p>
            <a:endParaRPr lang="en-US" dirty="0"/>
          </a:p>
          <a:p>
            <a:r>
              <a:rPr lang="en-US" dirty="0"/>
              <a:t>We will have a workshop photograph at 3:20 pm, Tuesday, September 23.  The photo will be taken on the front steps of Wilson Hall and immediately precede our mid-afternoon coffee break.  Please proceed immediately to the photo so we can enjoy our coffee and stay on schedule for the afternoon.</a:t>
            </a:r>
          </a:p>
        </p:txBody>
      </p:sp>
    </p:spTree>
    <p:extLst>
      <p:ext uri="{BB962C8B-B14F-4D97-AF65-F5344CB8AC3E}">
        <p14:creationId xmlns:p14="http://schemas.microsoft.com/office/powerpoint/2010/main" val="8692286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NBI Basics</a:t>
            </a:r>
            <a:endParaRPr lang="en-US" dirty="0"/>
          </a:p>
        </p:txBody>
      </p:sp>
      <p:sp>
        <p:nvSpPr>
          <p:cNvPr id="3" name="Content Placeholder 2"/>
          <p:cNvSpPr>
            <a:spLocks noGrp="1"/>
          </p:cNvSpPr>
          <p:nvPr>
            <p:ph idx="1"/>
          </p:nvPr>
        </p:nvSpPr>
        <p:spPr>
          <a:xfrm>
            <a:off x="381000" y="990600"/>
            <a:ext cx="8382000" cy="5638800"/>
          </a:xfrm>
        </p:spPr>
        <p:txBody>
          <a:bodyPr>
            <a:normAutofit fontScale="62500" lnSpcReduction="20000"/>
          </a:bodyPr>
          <a:lstStyle/>
          <a:p>
            <a:r>
              <a:rPr lang="en-US" dirty="0"/>
              <a:t>Lunch (and breakfast) are available from the Fermilab cafeteria.  It opens at 7:30am.  Our lunchtime varies by day, but will be around 12:30.  Dinner will need to be found elsewhere.  We will have a substantial reception Tuesday evening, and a group dinner Wednesday at Greek Islands in Chicago www.greekislands.net .  Many dining options are available in the Fermilab area.  Please ask us for suggestions if you are in need; resources such as yelp.com also provide good options</a:t>
            </a:r>
            <a:r>
              <a:rPr lang="en-US" dirty="0" smtClean="0"/>
              <a:t>.</a:t>
            </a:r>
          </a:p>
          <a:p>
            <a:endParaRPr lang="en-US" dirty="0"/>
          </a:p>
          <a:p>
            <a:r>
              <a:rPr lang="en-US" dirty="0"/>
              <a:t>We will have an opening day reception September 23 at 6pm on the 15th floor of Wilson Hall.  Drinks and appetizers will be served.  There is no additional cost for this reception</a:t>
            </a:r>
            <a:r>
              <a:rPr lang="en-US" dirty="0" smtClean="0"/>
              <a:t>.</a:t>
            </a:r>
          </a:p>
          <a:p>
            <a:endParaRPr lang="en-US" dirty="0"/>
          </a:p>
          <a:p>
            <a:r>
              <a:rPr lang="en-US" dirty="0"/>
              <a:t>Wednesday afternoon we have the opportunity for a limited number (26) of tours of the target/horn factory and </a:t>
            </a:r>
            <a:r>
              <a:rPr lang="en-US" dirty="0" err="1"/>
              <a:t>NuMI</a:t>
            </a:r>
            <a:r>
              <a:rPr lang="en-US" dirty="0"/>
              <a:t> underground facility.  Please sign-up for the tours at registration.  For those who will not take part in the tours, the afternoon will be free for other activities at Fermilab or a self-guided excursion.  Please note that you need to wear sturdy walking shoes (no pointed heels or open toes) and be able to walk ~ 2 km underground.  There will be a required safety briefing at 1:30 pm Wednesday afternoon in 1 West.  Participants will be shuttled to the locations and we anticipate finishing by 5:15 pm.</a:t>
            </a:r>
          </a:p>
        </p:txBody>
      </p:sp>
    </p:spTree>
    <p:extLst>
      <p:ext uri="{BB962C8B-B14F-4D97-AF65-F5344CB8AC3E}">
        <p14:creationId xmlns:p14="http://schemas.microsoft.com/office/powerpoint/2010/main" val="169430438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NBI Basics</a:t>
            </a:r>
            <a:endParaRPr lang="en-US" dirty="0"/>
          </a:p>
        </p:txBody>
      </p:sp>
      <p:sp>
        <p:nvSpPr>
          <p:cNvPr id="3" name="Content Placeholder 2"/>
          <p:cNvSpPr>
            <a:spLocks noGrp="1"/>
          </p:cNvSpPr>
          <p:nvPr>
            <p:ph idx="1"/>
          </p:nvPr>
        </p:nvSpPr>
        <p:spPr>
          <a:xfrm>
            <a:off x="381000" y="990600"/>
            <a:ext cx="8382000" cy="5638800"/>
          </a:xfrm>
        </p:spPr>
        <p:txBody>
          <a:bodyPr>
            <a:normAutofit fontScale="62500" lnSpcReduction="20000"/>
          </a:bodyPr>
          <a:lstStyle/>
          <a:p>
            <a:r>
              <a:rPr lang="en-US" dirty="0"/>
              <a:t>Wednesday evening we will have a group dinner at the Greek Islands restaurant in Chicago - www.greekislands.net , </a:t>
            </a:r>
            <a:r>
              <a:rPr lang="en-US" dirty="0" smtClean="0"/>
              <a:t>200 South Halsted </a:t>
            </a:r>
            <a:r>
              <a:rPr lang="en-US" dirty="0"/>
              <a:t>St., </a:t>
            </a:r>
            <a:r>
              <a:rPr lang="en-US" dirty="0" smtClean="0"/>
              <a:t>Chicago, </a:t>
            </a:r>
            <a:r>
              <a:rPr lang="en-US" dirty="0"/>
              <a:t>IL. 60661.  The reservation will be made for 7 pm - please sign-up at registration to be included in the reservation.  The restaurant is located in the </a:t>
            </a:r>
            <a:r>
              <a:rPr lang="en-US" dirty="0" err="1"/>
              <a:t>Greektown</a:t>
            </a:r>
            <a:r>
              <a:rPr lang="en-US" dirty="0"/>
              <a:t> neighborhood of Chicago, just west of downtown.  We have not organized transportation.  Please carpool as necessary and let us know if you need a ride - we can help you find a driver.  Driving time without traffic is about an hour, anticipate an extra 15-30 minutes in the early evening rush.  Public transportation from the suburbs is possible using the Metra commuter train, but will likely be impractical for this trip</a:t>
            </a:r>
            <a:r>
              <a:rPr lang="en-US" dirty="0" smtClean="0"/>
              <a:t>.</a:t>
            </a:r>
          </a:p>
          <a:p>
            <a:endParaRPr lang="en-US" dirty="0"/>
          </a:p>
          <a:p>
            <a:r>
              <a:rPr lang="en-US" dirty="0"/>
              <a:t>The workshop program will conclude by 3:30 pm on Friday.  A wine-and-cheese reception will follow until 4 pm when Alberto </a:t>
            </a:r>
            <a:r>
              <a:rPr lang="en-US" dirty="0" err="1"/>
              <a:t>Marchionni</a:t>
            </a:r>
            <a:r>
              <a:rPr lang="en-US" dirty="0"/>
              <a:t> will deliver a public seminar on the history and prospects of neutrino beams. </a:t>
            </a:r>
            <a:endParaRPr lang="en-US" dirty="0" smtClean="0"/>
          </a:p>
          <a:p>
            <a:endParaRPr lang="en-US" dirty="0"/>
          </a:p>
          <a:p>
            <a:r>
              <a:rPr lang="en-US" dirty="0" smtClean="0"/>
              <a:t>The Fermilab wireless network is open to visitors, but requires registration.  Either multiple 24-hr registrations can be used, or a slightly more detailed long-term registration.  See here for more information:</a:t>
            </a:r>
          </a:p>
          <a:p>
            <a:pPr lvl="1"/>
            <a:r>
              <a:rPr lang="en-US" dirty="0">
                <a:hlinkClick r:id="rId2"/>
              </a:rPr>
              <a:t>http://fermi.service-now.com/kb_view.do?sysparm_article=KB0010214</a:t>
            </a:r>
            <a:endParaRPr lang="en-US" dirty="0"/>
          </a:p>
          <a:p>
            <a:pPr lvl="1"/>
            <a:endParaRPr lang="en-US" dirty="0" smtClean="0"/>
          </a:p>
        </p:txBody>
      </p:sp>
    </p:spTree>
    <p:extLst>
      <p:ext uri="{BB962C8B-B14F-4D97-AF65-F5344CB8AC3E}">
        <p14:creationId xmlns:p14="http://schemas.microsoft.com/office/powerpoint/2010/main" val="3149204322"/>
      </p:ext>
    </p:extLst>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23405</TotalTime>
  <Words>897</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NBI Logistics</vt:lpstr>
      <vt:lpstr>NBI Basics</vt:lpstr>
      <vt:lpstr>NBI Basics</vt:lpstr>
      <vt:lpstr>NBI Basics</vt:lpstr>
      <vt:lpstr>NBI Basics</vt:lpstr>
    </vt:vector>
  </TitlesOfParts>
  <Company>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Proton Improvement Plan  Robert Zwaska Fermilab  October 19, 2012 NOvA Collaboration Meeting</dc:title>
  <dc:creator>Robert Zwaska</dc:creator>
  <cp:lastModifiedBy>Bob Zwaska x6842 14373N</cp:lastModifiedBy>
  <cp:revision>310</cp:revision>
  <dcterms:created xsi:type="dcterms:W3CDTF">2003-10-22T19:48:10Z</dcterms:created>
  <dcterms:modified xsi:type="dcterms:W3CDTF">2014-09-23T11:32:58Z</dcterms:modified>
</cp:coreProperties>
</file>