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358" r:id="rId2"/>
    <p:sldId id="551" r:id="rId3"/>
    <p:sldId id="488" r:id="rId4"/>
    <p:sldId id="530" r:id="rId5"/>
    <p:sldId id="492" r:id="rId6"/>
    <p:sldId id="489" r:id="rId7"/>
    <p:sldId id="508" r:id="rId8"/>
    <p:sldId id="533" r:id="rId9"/>
    <p:sldId id="538" r:id="rId10"/>
    <p:sldId id="494" r:id="rId11"/>
    <p:sldId id="540" r:id="rId12"/>
    <p:sldId id="541" r:id="rId13"/>
    <p:sldId id="539" r:id="rId14"/>
    <p:sldId id="559" r:id="rId15"/>
    <p:sldId id="542" r:id="rId16"/>
    <p:sldId id="545" r:id="rId17"/>
    <p:sldId id="552" r:id="rId18"/>
    <p:sldId id="555" r:id="rId19"/>
    <p:sldId id="467" r:id="rId20"/>
    <p:sldId id="557" r:id="rId21"/>
    <p:sldId id="468" r:id="rId22"/>
    <p:sldId id="556" r:id="rId23"/>
    <p:sldId id="558" r:id="rId24"/>
    <p:sldId id="563" r:id="rId25"/>
    <p:sldId id="565" r:id="rId26"/>
    <p:sldId id="566" r:id="rId27"/>
    <p:sldId id="567" r:id="rId28"/>
    <p:sldId id="438" r:id="rId29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FF5050"/>
    <a:srgbClr val="FFFFCC"/>
    <a:srgbClr val="CC00CC"/>
    <a:srgbClr val="33CCFF"/>
    <a:srgbClr val="0066FF"/>
    <a:srgbClr val="CCECFF"/>
    <a:srgbClr val="66FFCC"/>
    <a:srgbClr val="FF6600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2" autoAdjust="0"/>
    <p:restoredTop sz="86455" autoAdjust="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BB7EA76-ABD1-4C69-BA8F-E83BC040902B}" type="datetime1">
              <a:rPr lang="ja-JP" altLang="en-US"/>
              <a:pPr>
                <a:defRPr/>
              </a:pPr>
              <a:t>2014/9/24</a:t>
            </a:fld>
            <a:endParaRPr lang="en-US" altLang="ja-JP"/>
          </a:p>
        </p:txBody>
      </p:sp>
      <p:sp>
        <p:nvSpPr>
          <p:cNvPr id="3584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96D396D2-7613-4B1E-BD76-0923B29A6C21}" type="slidenum">
              <a:rPr lang="ja-JP" altLang="en-US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/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0600"/>
            <a:fld id="{8787AF62-7352-4EF7-9C59-A004C5876757}" type="slidenum">
              <a:rPr lang="ja-JP" altLang="en-US" smtClean="0">
                <a:latin typeface="Times New Roman" pitchFamily="18" charset="0"/>
                <a:ea typeface="ＭＳ Ｐゴシック" pitchFamily="50" charset="-128"/>
              </a:rPr>
              <a:pPr defTabSz="990600"/>
              <a:t>1</a:t>
            </a:fld>
            <a:endParaRPr lang="en-US" altLang="ja-JP" smtClean="0">
              <a:latin typeface="Times New Roman" pitchFamily="18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7C40-5BC0-458D-84D0-8F8DBAFAC12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2953-A64D-426B-8524-AD9023F060EB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12CEC-656D-4AF6-AA0A-CFF8D420AE7C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9738" y="161925"/>
            <a:ext cx="2181225" cy="63293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41300" y="161925"/>
            <a:ext cx="6396038" cy="63293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68C39-88D0-4AD4-83ED-FE57CCC1C033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4DD8-832D-4298-8F80-14A9E170DBA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16824" cy="60483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6D1B-3857-46E4-969D-511DC8CE9295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8A9BF-2A44-4A31-9B17-E27AA7C95B4B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41300" y="1157288"/>
            <a:ext cx="4287838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1538" y="1157288"/>
            <a:ext cx="42894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BD9F0-316A-4C14-903D-3AE59208E1EA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ACEDC-2FE9-49D4-A9DA-F34961BB5B18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41DCB-EA35-41B4-AF3E-69F07D9A19CD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A77C0-D544-4466-9A3A-22AAA3827EDF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D1677-07F6-42F0-BE21-500ED99674F1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45E60-430E-482E-8BC1-653B11D1DC91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8" descr="J-PARCマーク-final"/>
          <p:cNvPicPr>
            <a:picLocks noChangeAspect="1" noChangeArrowheads="1"/>
          </p:cNvPicPr>
          <p:nvPr userDrawn="1"/>
        </p:nvPicPr>
        <p:blipFill>
          <a:blip r:embed="rId14" cstate="print"/>
          <a:srcRect b="20151"/>
          <a:stretch>
            <a:fillRect/>
          </a:stretch>
        </p:blipFill>
        <p:spPr bwMode="auto">
          <a:xfrm>
            <a:off x="8533560" y="193710"/>
            <a:ext cx="579887" cy="57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 descr="ブーケ"/>
          <p:cNvSpPr>
            <a:spLocks noChangeArrowheads="1"/>
          </p:cNvSpPr>
          <p:nvPr/>
        </p:nvSpPr>
        <p:spPr bwMode="auto">
          <a:xfrm>
            <a:off x="0" y="692696"/>
            <a:ext cx="8496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8260" y="44624"/>
            <a:ext cx="796414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764704"/>
            <a:ext cx="886301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597650"/>
            <a:ext cx="6143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ctr">
              <a:defRPr sz="1000" b="1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ＭＳ Ｐゴシック" pitchFamily="50" charset="-128"/>
                <a:cs typeface="Verdana" pitchFamily="34" charset="0"/>
              </a:defRPr>
            </a:lvl1pPr>
          </a:lstStyle>
          <a:p>
            <a:pPr>
              <a:defRPr/>
            </a:pPr>
            <a:fld id="{EEA6026D-BFBA-4826-A864-B2959CE97488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07504" y="6597352"/>
            <a:ext cx="7745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T.Ishida</a:t>
            </a:r>
            <a:endParaRPr lang="en-US" altLang="ja-JP" sz="1000" b="1" dirty="0">
              <a:solidFill>
                <a:schemeClr val="accent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72400" y="6597352"/>
            <a:ext cx="7200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000" b="1" baseline="0" dirty="0" smtClean="0"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NBI2014 </a:t>
            </a:r>
            <a:r>
              <a:rPr lang="en-US" altLang="ja-JP" sz="1000" b="1" dirty="0" smtClean="0"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9</a:t>
            </a:r>
            <a:r>
              <a:rPr lang="en-US" altLang="ja-JP" sz="10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International Workshop</a:t>
            </a:r>
            <a:r>
              <a:rPr lang="en-US" altLang="ja-JP" sz="1000" b="1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Neutrino</a:t>
            </a:r>
            <a:r>
              <a:rPr lang="en-US" altLang="ja-JP" sz="1000" b="1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Beams &amp; Instrumentation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FNAL, Sep.23</a:t>
            </a:r>
            <a:endParaRPr lang="ja-JP" altLang="en-US" sz="1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1" name="Rectangle 2" descr="ブーケ"/>
          <p:cNvSpPr>
            <a:spLocks noChangeArrowheads="1"/>
          </p:cNvSpPr>
          <p:nvPr userDrawn="1"/>
        </p:nvSpPr>
        <p:spPr bwMode="auto">
          <a:xfrm>
            <a:off x="8928512" y="692696"/>
            <a:ext cx="216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2" name="Rectangle 2" descr="ブーケ"/>
          <p:cNvSpPr>
            <a:spLocks noChangeArrowheads="1"/>
          </p:cNvSpPr>
          <p:nvPr userDrawn="1"/>
        </p:nvSpPr>
        <p:spPr bwMode="auto">
          <a:xfrm>
            <a:off x="827640" y="6696000"/>
            <a:ext cx="252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5" name="Rectangle 2" descr="ブーケ"/>
          <p:cNvSpPr>
            <a:spLocks noChangeArrowheads="1"/>
          </p:cNvSpPr>
          <p:nvPr userDrawn="1"/>
        </p:nvSpPr>
        <p:spPr bwMode="auto">
          <a:xfrm>
            <a:off x="8028432" y="6696000"/>
            <a:ext cx="504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6" name="Rectangle 2" descr="ブーケ"/>
          <p:cNvSpPr>
            <a:spLocks noChangeArrowheads="1"/>
          </p:cNvSpPr>
          <p:nvPr userDrawn="1"/>
        </p:nvSpPr>
        <p:spPr bwMode="auto">
          <a:xfrm>
            <a:off x="8892480" y="6696000"/>
            <a:ext cx="252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7" name="Rectangle 2" descr="ブーケ"/>
          <p:cNvSpPr>
            <a:spLocks noChangeArrowheads="1"/>
          </p:cNvSpPr>
          <p:nvPr userDrawn="1"/>
        </p:nvSpPr>
        <p:spPr bwMode="auto">
          <a:xfrm>
            <a:off x="0" y="6687368"/>
            <a:ext cx="180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pic>
        <p:nvPicPr>
          <p:cNvPr id="10" name="Picture 1" descr="C:\Users\Ishida\Documents\JPARCnu\130719-νeプレス\Talk\logo\keklogo-c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78756" y="44624"/>
            <a:ext cx="569708" cy="32583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7"/>
        </a:buBlip>
        <a:defRPr kumimoji="1" sz="28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nusrv02.kek.jp/jnu/photo/DV/050909_Yamada/IMG_9077.JPG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Ishida\Documents\www\NBI2010\arts\IMG_5964.JPG"/>
          <p:cNvPicPr>
            <a:picLocks noChangeAspect="1" noChangeArrowheads="1"/>
          </p:cNvPicPr>
          <p:nvPr/>
        </p:nvPicPr>
        <p:blipFill>
          <a:blip r:embed="rId3" cstate="print"/>
          <a:srcRect l="22302" t="31091" r="35423" b="26631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C:\Users\Ishida\Documents\www\NBI2010\arts\IMG_5986.JPG"/>
          <p:cNvPicPr>
            <a:picLocks noChangeAspect="1" noChangeArrowheads="1"/>
          </p:cNvPicPr>
          <p:nvPr/>
        </p:nvPicPr>
        <p:blipFill>
          <a:blip r:embed="rId4" cstate="print"/>
          <a:srcRect l="34264" t="30630" r="23461" b="27094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4"/>
          <p:cNvSpPr>
            <a:spLocks noGrp="1"/>
          </p:cNvSpPr>
          <p:nvPr>
            <p:ph type="ctrTitle"/>
          </p:nvPr>
        </p:nvSpPr>
        <p:spPr>
          <a:xfrm>
            <a:off x="1043881" y="620192"/>
            <a:ext cx="7056511" cy="1872704"/>
          </a:xfrm>
          <a:solidFill>
            <a:schemeClr val="tx1">
              <a:alpha val="25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ja-JP" b="1" dirty="0" smtClean="0">
                <a:solidFill>
                  <a:srgbClr val="33CC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rPr>
              <a:t>Status of Long-Baseline</a:t>
            </a:r>
            <a:br>
              <a:rPr lang="en-US" altLang="ja-JP" b="1" dirty="0" smtClean="0">
                <a:solidFill>
                  <a:srgbClr val="33CC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rPr>
            </a:br>
            <a:r>
              <a:rPr lang="en-US" altLang="ja-JP" b="1" dirty="0" smtClean="0">
                <a:solidFill>
                  <a:srgbClr val="33CC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rPr>
              <a:t>Neutrino Oscillation Experiments </a:t>
            </a:r>
            <a:br>
              <a:rPr lang="en-US" altLang="ja-JP" b="1" dirty="0" smtClean="0">
                <a:solidFill>
                  <a:srgbClr val="33CC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rPr>
            </a:br>
            <a:r>
              <a:rPr lang="en-US" altLang="ja-JP" b="1" dirty="0" smtClean="0">
                <a:solidFill>
                  <a:srgbClr val="33CC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rPr>
              <a:t>in Japan</a:t>
            </a:r>
            <a:endParaRPr lang="ja-JP" altLang="en-US" dirty="0" smtClean="0">
              <a:solidFill>
                <a:srgbClr val="33CC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B" pitchFamily="34" charset="-128"/>
              <a:ea typeface="小塚ゴシック Pro B" pitchFamily="34" charset="-128"/>
              <a:cs typeface="Verdana" pitchFamily="34" charset="0"/>
            </a:endParaRPr>
          </a:p>
        </p:txBody>
      </p:sp>
      <p:sp>
        <p:nvSpPr>
          <p:cNvPr id="3" name="サブタイトル 5"/>
          <p:cNvSpPr>
            <a:spLocks noGrp="1"/>
          </p:cNvSpPr>
          <p:nvPr>
            <p:ph type="subTitle" idx="1"/>
          </p:nvPr>
        </p:nvSpPr>
        <p:spPr>
          <a:xfrm>
            <a:off x="1547664" y="5013176"/>
            <a:ext cx="6048672" cy="1584176"/>
          </a:xfrm>
          <a:noFill/>
        </p:spPr>
        <p:txBody>
          <a:bodyPr/>
          <a:lstStyle/>
          <a:p>
            <a:r>
              <a:rPr lang="en-US" altLang="ja-JP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T. Ishida</a:t>
            </a:r>
            <a:endParaRPr lang="en-US" altLang="ja-JP" sz="2000" dirty="0" smtClean="0">
              <a:solidFill>
                <a:srgbClr val="66FF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  <a:p>
            <a:r>
              <a:rPr lang="en-US" altLang="ja-JP" sz="2400" dirty="0" smtClean="0">
                <a:solidFill>
                  <a:srgbClr val="33CC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Neutrino Section, J-PARC Center, KEK</a:t>
            </a:r>
          </a:p>
          <a:p>
            <a:r>
              <a:rPr lang="en-US" altLang="ja-JP" sz="2400" dirty="0" smtClean="0">
                <a:solidFill>
                  <a:srgbClr val="33CC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 on behalf of the neutrino beam group </a:t>
            </a:r>
          </a:p>
        </p:txBody>
      </p:sp>
      <p:sp>
        <p:nvSpPr>
          <p:cNvPr id="3078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9AB64F4-5CA5-4E38-98A6-9C093D48D9B9}" type="slidenum">
              <a:rPr lang="ja-JP" altLang="en-US" smtClean="0"/>
              <a:pPr/>
              <a:t>1</a:t>
            </a:fld>
            <a:endParaRPr lang="ja-JP" altLang="en-US" smtClean="0"/>
          </a:p>
        </p:txBody>
      </p:sp>
      <p:pic>
        <p:nvPicPr>
          <p:cNvPr id="8" name="Picture 4" descr="C:\Documents and Settings\kami\デスクトップ\epi-2006anl\jparclogo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7405" y="2420888"/>
            <a:ext cx="269274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>
          <a:xfrm>
            <a:off x="72009" y="87858"/>
            <a:ext cx="8316415" cy="604838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Status of the facility since NBI2012 </a:t>
            </a:r>
            <a:endParaRPr lang="ja-JP" altLang="en-US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024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6" y="5085184"/>
            <a:ext cx="9035480" cy="15841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ja-JP" sz="1800" dirty="0" smtClean="0">
                <a:solidFill>
                  <a:srgbClr val="FF9900"/>
                </a:solidFill>
                <a:latin typeface="小塚ゴシック Pro H" pitchFamily="34" charset="-128"/>
                <a:ea typeface="小塚ゴシック Pro H" pitchFamily="34" charset="-128"/>
              </a:rPr>
              <a:t>Until Run-4: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 Accumulated pot: 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6.57x10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20</a:t>
            </a:r>
            <a:endParaRPr lang="en-US" altLang="ja-JP" sz="1800" dirty="0" smtClean="0">
              <a:solidFill>
                <a:srgbClr val="009999"/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>
              <a:buNone/>
              <a:defRPr/>
            </a:pP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      # of pulses for the 1</a:t>
            </a:r>
            <a:r>
              <a:rPr lang="en-US" altLang="ja-JP" sz="1800" baseline="300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st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set of horns and target :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 1.2x10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7</a:t>
            </a:r>
            <a:endParaRPr lang="en-US" altLang="ja-JP" sz="1800" dirty="0" smtClean="0">
              <a:solidFill>
                <a:srgbClr val="FF6600"/>
              </a:solidFill>
              <a:latin typeface="Symbol" pitchFamily="18" charset="2"/>
              <a:ea typeface="小塚ゴシック Pro M" pitchFamily="34" charset="-128"/>
            </a:endParaRPr>
          </a:p>
          <a:p>
            <a:pPr>
              <a:defRPr/>
            </a:pP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Long shutdown after R4  (</a:t>
            </a:r>
            <a:r>
              <a:rPr lang="en-US" altLang="ja-JP" sz="1800" dirty="0" err="1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Hadron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hall accident)  is devoted to  </a:t>
            </a:r>
            <a:r>
              <a:rPr lang="en-US" altLang="ja-JP" sz="1800" dirty="0" smtClean="0">
                <a:solidFill>
                  <a:srgbClr val="FF9900"/>
                </a:solidFill>
                <a:latin typeface="小塚ゴシック Pro H" pitchFamily="34" charset="-128"/>
                <a:ea typeface="小塚ゴシック Pro H" pitchFamily="34" charset="-128"/>
              </a:rPr>
              <a:t>replace all 3  horns </a:t>
            </a:r>
          </a:p>
          <a:p>
            <a:pPr>
              <a:defRPr/>
            </a:pPr>
            <a:r>
              <a:rPr lang="en-US" altLang="ja-JP" sz="1800" dirty="0" smtClean="0">
                <a:solidFill>
                  <a:srgbClr val="FF9900"/>
                </a:solidFill>
                <a:latin typeface="小塚ゴシック Pro H" pitchFamily="34" charset="-128"/>
                <a:ea typeface="小塚ゴシック Pro H" pitchFamily="34" charset="-128"/>
              </a:rPr>
              <a:t>Until Run-5: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 Accumulated </a:t>
            </a:r>
            <a:r>
              <a:rPr lang="en-US" altLang="ja-JP" sz="1800" i="1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pot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 :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7.39x10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20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, including </a:t>
            </a:r>
            <a:r>
              <a:rPr lang="en-US" altLang="ja-JP" sz="18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0.51x10</a:t>
            </a:r>
            <a:r>
              <a:rPr lang="en-US" altLang="ja-JP" sz="1800" baseline="300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20 </a:t>
            </a:r>
            <a:r>
              <a:rPr lang="en-US" altLang="ja-JP" sz="18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of anti-ν mode operation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M" pitchFamily="34" charset="-128"/>
                <a:ea typeface="小塚ゴシック Pro M" pitchFamily="34" charset="-128"/>
              </a:rPr>
              <a:t>. </a:t>
            </a:r>
            <a:endParaRPr lang="en-US" altLang="ja-JP" sz="20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>
              <a:buNone/>
              <a:defRPr/>
            </a:pPr>
            <a:endParaRPr lang="en-US" altLang="ja-JP" sz="1800" baseline="30000" dirty="0" smtClean="0"/>
          </a:p>
        </p:txBody>
      </p:sp>
      <p:sp>
        <p:nvSpPr>
          <p:cNvPr id="819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E8C481-1798-4458-BB9D-7763D8C78486}" type="slidenum">
              <a:rPr lang="ja-JP" altLang="en-US" smtClean="0"/>
              <a:pPr/>
              <a:t>10</a:t>
            </a:fld>
            <a:endParaRPr lang="ja-JP" altLang="en-US" smtClean="0"/>
          </a:p>
        </p:txBody>
      </p:sp>
      <p:grpSp>
        <p:nvGrpSpPr>
          <p:cNvPr id="68" name="グループ化 67"/>
          <p:cNvGrpSpPr/>
          <p:nvPr/>
        </p:nvGrpSpPr>
        <p:grpSpPr>
          <a:xfrm>
            <a:off x="251520" y="764704"/>
            <a:ext cx="8597449" cy="4484241"/>
            <a:chOff x="295031" y="836712"/>
            <a:chExt cx="8597449" cy="4484241"/>
          </a:xfrm>
        </p:grpSpPr>
        <p:grpSp>
          <p:nvGrpSpPr>
            <p:cNvPr id="59" name="グループ化 58"/>
            <p:cNvGrpSpPr/>
            <p:nvPr/>
          </p:nvGrpSpPr>
          <p:grpSpPr>
            <a:xfrm>
              <a:off x="295031" y="836712"/>
              <a:ext cx="8597449" cy="4197415"/>
              <a:chOff x="295601" y="980728"/>
              <a:chExt cx="8597449" cy="4197415"/>
            </a:xfrm>
          </p:grpSpPr>
          <p:pic>
            <p:nvPicPr>
              <p:cNvPr id="4097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92" r="378" b="792"/>
              <a:stretch>
                <a:fillRect/>
              </a:stretch>
            </p:blipFill>
            <p:spPr bwMode="auto">
              <a:xfrm>
                <a:off x="899592" y="1412776"/>
                <a:ext cx="7272808" cy="3430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0" name="テキスト ボックス 5"/>
              <p:cNvSpPr txBox="1">
                <a:spLocks noChangeArrowheads="1"/>
              </p:cNvSpPr>
              <p:nvPr/>
            </p:nvSpPr>
            <p:spPr bwMode="auto">
              <a:xfrm rot="16200000">
                <a:off x="-1303234" y="2887473"/>
                <a:ext cx="35670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70C0"/>
                    </a:solidFill>
                    <a:latin typeface="Verdana" pitchFamily="34" charset="0"/>
                  </a:rPr>
                  <a:t>Accumulated # of Protons</a:t>
                </a:r>
                <a:endParaRPr lang="ja-JP" altLang="en-US" b="1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8201" name="テキスト ボックス 6"/>
              <p:cNvSpPr txBox="1">
                <a:spLocks noChangeArrowheads="1"/>
              </p:cNvSpPr>
              <p:nvPr/>
            </p:nvSpPr>
            <p:spPr bwMode="auto">
              <a:xfrm rot="5400000">
                <a:off x="7825595" y="2852660"/>
                <a:ext cx="1786452" cy="348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FF5050"/>
                    </a:solidFill>
                    <a:latin typeface="Verdana" pitchFamily="34" charset="0"/>
                  </a:rPr>
                  <a:t>Beam Power </a:t>
                </a:r>
                <a:endParaRPr lang="ja-JP" altLang="en-US" b="1" dirty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  <p:sp>
            <p:nvSpPr>
              <p:cNvPr id="8202" name="正方形/長方形 8"/>
              <p:cNvSpPr>
                <a:spLocks noChangeArrowheads="1"/>
              </p:cNvSpPr>
              <p:nvPr/>
            </p:nvSpPr>
            <p:spPr bwMode="auto">
              <a:xfrm>
                <a:off x="943219" y="1406500"/>
                <a:ext cx="713272" cy="3430500"/>
              </a:xfrm>
              <a:prstGeom prst="rect">
                <a:avLst/>
              </a:prstGeom>
              <a:solidFill>
                <a:srgbClr val="FFCCFF">
                  <a:alpha val="2470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Arial" pitchFamily="34" charset="0"/>
                </a:endParaRPr>
              </a:p>
            </p:txBody>
          </p:sp>
          <p:sp>
            <p:nvSpPr>
              <p:cNvPr id="8203" name="正方形/長方形 9"/>
              <p:cNvSpPr>
                <a:spLocks noChangeArrowheads="1"/>
              </p:cNvSpPr>
              <p:nvPr/>
            </p:nvSpPr>
            <p:spPr bwMode="auto">
              <a:xfrm>
                <a:off x="2260384" y="1406501"/>
                <a:ext cx="543445" cy="3430500"/>
              </a:xfrm>
              <a:prstGeom prst="rect">
                <a:avLst/>
              </a:prstGeom>
              <a:solidFill>
                <a:srgbClr val="FFCCFF">
                  <a:alpha val="2470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Arial" pitchFamily="34" charset="0"/>
                </a:endParaRPr>
              </a:p>
            </p:txBody>
          </p:sp>
          <p:sp>
            <p:nvSpPr>
              <p:cNvPr id="8204" name="正方形/長方形 10"/>
              <p:cNvSpPr>
                <a:spLocks noChangeArrowheads="1"/>
              </p:cNvSpPr>
              <p:nvPr/>
            </p:nvSpPr>
            <p:spPr bwMode="auto">
              <a:xfrm>
                <a:off x="4383437" y="1420980"/>
                <a:ext cx="475515" cy="3396534"/>
              </a:xfrm>
              <a:prstGeom prst="rect">
                <a:avLst/>
              </a:prstGeom>
              <a:solidFill>
                <a:srgbClr val="FFCCFF">
                  <a:alpha val="2470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Arial" pitchFamily="34" charset="0"/>
                </a:endParaRPr>
              </a:p>
            </p:txBody>
          </p:sp>
          <p:cxnSp>
            <p:nvCxnSpPr>
              <p:cNvPr id="8205" name="直線矢印コネクタ 25"/>
              <p:cNvCxnSpPr>
                <a:cxnSpLocks noChangeShapeType="1"/>
              </p:cNvCxnSpPr>
              <p:nvPr/>
            </p:nvCxnSpPr>
            <p:spPr bwMode="auto">
              <a:xfrm>
                <a:off x="2226336" y="3376609"/>
                <a:ext cx="543506" cy="951048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8206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1071386" y="2960761"/>
                <a:ext cx="15376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u="sng" dirty="0">
                    <a:solidFill>
                      <a:srgbClr val="0070C0"/>
                    </a:solidFill>
                    <a:latin typeface="Verdana" pitchFamily="34" charset="0"/>
                  </a:rPr>
                  <a:t>1.43x10</a:t>
                </a:r>
                <a:r>
                  <a:rPr lang="en-US" altLang="ja-JP" sz="1600" u="sng" baseline="30000" dirty="0">
                    <a:solidFill>
                      <a:srgbClr val="0070C0"/>
                    </a:solidFill>
                    <a:latin typeface="Verdana" pitchFamily="34" charset="0"/>
                  </a:rPr>
                  <a:t>20</a:t>
                </a:r>
                <a:r>
                  <a:rPr lang="en-US" altLang="ja-JP" sz="1600" u="sng" dirty="0">
                    <a:solidFill>
                      <a:srgbClr val="0070C0"/>
                    </a:solidFill>
                    <a:latin typeface="Verdana" pitchFamily="34" charset="0"/>
                  </a:rPr>
                  <a:t>pot</a:t>
                </a:r>
                <a:endParaRPr lang="en-US" altLang="ja-JP" sz="1600" u="sng" baseline="30000" dirty="0">
                  <a:solidFill>
                    <a:srgbClr val="0070C0"/>
                  </a:solidFill>
                  <a:latin typeface="Verdana" pitchFamily="34" charset="0"/>
                </a:endParaRPr>
              </a:p>
              <a:p>
                <a:r>
                  <a:rPr lang="en-US" altLang="ja-JP" sz="1400" dirty="0" smtClean="0">
                    <a:solidFill>
                      <a:srgbClr val="0070C0"/>
                    </a:solidFill>
                    <a:latin typeface="Verdana" pitchFamily="34" charset="0"/>
                  </a:rPr>
                  <a:t>Mar.11</a:t>
                </a:r>
                <a:r>
                  <a:rPr lang="en-US" altLang="ja-JP" sz="1400" dirty="0">
                    <a:solidFill>
                      <a:srgbClr val="0070C0"/>
                    </a:solidFill>
                    <a:latin typeface="Verdana" pitchFamily="34" charset="0"/>
                  </a:rPr>
                  <a:t>,’11</a:t>
                </a:r>
              </a:p>
            </p:txBody>
          </p:sp>
          <p:cxnSp>
            <p:nvCxnSpPr>
              <p:cNvPr id="8207" name="直線矢印コネクタ 28"/>
              <p:cNvCxnSpPr>
                <a:cxnSpLocks noChangeShapeType="1"/>
              </p:cNvCxnSpPr>
              <p:nvPr/>
            </p:nvCxnSpPr>
            <p:spPr bwMode="auto">
              <a:xfrm>
                <a:off x="4060668" y="2697227"/>
                <a:ext cx="747320" cy="1019073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8208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2837780" y="2349317"/>
                <a:ext cx="1609736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u="sng" dirty="0">
                    <a:solidFill>
                      <a:srgbClr val="0070C0"/>
                    </a:solidFill>
                    <a:latin typeface="Verdana" pitchFamily="34" charset="0"/>
                  </a:rPr>
                  <a:t>3.01x10</a:t>
                </a:r>
                <a:r>
                  <a:rPr lang="en-US" altLang="ja-JP" sz="1600" u="sng" baseline="30000" dirty="0">
                    <a:solidFill>
                      <a:srgbClr val="0070C0"/>
                    </a:solidFill>
                    <a:latin typeface="Verdana" pitchFamily="34" charset="0"/>
                  </a:rPr>
                  <a:t>20</a:t>
                </a:r>
                <a:r>
                  <a:rPr lang="en-US" altLang="ja-JP" sz="1600" u="sng" dirty="0">
                    <a:solidFill>
                      <a:srgbClr val="0070C0"/>
                    </a:solidFill>
                    <a:latin typeface="Verdana" pitchFamily="34" charset="0"/>
                  </a:rPr>
                  <a:t>pot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</a:p>
              <a:p>
                <a:r>
                  <a:rPr lang="en-US" altLang="ja-JP" sz="1400" dirty="0">
                    <a:solidFill>
                      <a:srgbClr val="0070C0"/>
                    </a:solidFill>
                    <a:latin typeface="Verdana" pitchFamily="34" charset="0"/>
                  </a:rPr>
                  <a:t>Jun.9,’12</a:t>
                </a:r>
              </a:p>
            </p:txBody>
          </p:sp>
          <p:sp>
            <p:nvSpPr>
              <p:cNvPr id="8209" name="テキスト ボックス 31"/>
              <p:cNvSpPr txBox="1">
                <a:spLocks noChangeArrowheads="1"/>
              </p:cNvSpPr>
              <p:nvPr/>
            </p:nvSpPr>
            <p:spPr bwMode="auto">
              <a:xfrm>
                <a:off x="890774" y="981435"/>
                <a:ext cx="1304962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400" dirty="0">
                    <a:latin typeface="Verdana" pitchFamily="34" charset="0"/>
                  </a:rPr>
                  <a:t>Rep=3.52s</a:t>
                </a:r>
              </a:p>
              <a:p>
                <a:r>
                  <a:rPr lang="en-US" altLang="ja-JP" sz="1400" dirty="0">
                    <a:solidFill>
                      <a:srgbClr val="FF5050"/>
                    </a:solidFill>
                    <a:latin typeface="Verdana" pitchFamily="34" charset="0"/>
                    <a:sym typeface="Wingdings" pitchFamily="2" charset="2"/>
                  </a:rPr>
                  <a:t>50kW</a:t>
                </a:r>
              </a:p>
              <a:p>
                <a:r>
                  <a:rPr lang="en-US" altLang="ja-JP" sz="1400" dirty="0">
                    <a:latin typeface="Verdana" pitchFamily="34" charset="0"/>
                  </a:rPr>
                  <a:t>[6 bunches]</a:t>
                </a:r>
              </a:p>
            </p:txBody>
          </p:sp>
          <p:sp>
            <p:nvSpPr>
              <p:cNvPr id="8210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2204286" y="980830"/>
                <a:ext cx="1177000" cy="493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latin typeface="Verdana" pitchFamily="34" charset="0"/>
                  </a:rPr>
                  <a:t>3.2s</a:t>
                </a:r>
                <a:r>
                  <a:rPr lang="en-US" altLang="ja-JP" sz="1400" dirty="0">
                    <a:latin typeface="Verdana" pitchFamily="34" charset="0"/>
                    <a:sym typeface="Wingdings" pitchFamily="2" charset="2"/>
                  </a:rPr>
                  <a:t>3.04s</a:t>
                </a:r>
                <a:endParaRPr lang="en-US" altLang="ja-JP" sz="1400" dirty="0">
                  <a:latin typeface="Verdana" pitchFamily="34" charset="0"/>
                </a:endParaRPr>
              </a:p>
              <a:p>
                <a:r>
                  <a:rPr lang="en-US" altLang="ja-JP" sz="1400" dirty="0">
                    <a:solidFill>
                      <a:srgbClr val="FF5050"/>
                    </a:solidFill>
                    <a:latin typeface="Verdana" pitchFamily="34" charset="0"/>
                    <a:sym typeface="Wingdings" pitchFamily="2" charset="2"/>
                  </a:rPr>
                  <a:t>145kW</a:t>
                </a:r>
                <a:endParaRPr lang="en-US" altLang="ja-JP" sz="1400" dirty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  <p:sp>
            <p:nvSpPr>
              <p:cNvPr id="8211" name="テキスト ボックス 33"/>
              <p:cNvSpPr txBox="1">
                <a:spLocks noChangeArrowheads="1"/>
              </p:cNvSpPr>
              <p:nvPr/>
            </p:nvSpPr>
            <p:spPr bwMode="auto">
              <a:xfrm>
                <a:off x="4353088" y="980830"/>
                <a:ext cx="930468" cy="493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latin typeface="Verdana" pitchFamily="34" charset="0"/>
                    <a:sym typeface="Wingdings" pitchFamily="2" charset="2"/>
                  </a:rPr>
                  <a:t>2.56</a:t>
                </a:r>
                <a:r>
                  <a:rPr lang="en-US" altLang="ja-JP" sz="1400" dirty="0">
                    <a:latin typeface="Verdana" pitchFamily="34" charset="0"/>
                  </a:rPr>
                  <a:t>s</a:t>
                </a:r>
              </a:p>
              <a:p>
                <a:r>
                  <a:rPr lang="en-US" altLang="ja-JP" sz="1400" dirty="0">
                    <a:solidFill>
                      <a:srgbClr val="FF5050"/>
                    </a:solidFill>
                    <a:latin typeface="Verdana" pitchFamily="34" charset="0"/>
                    <a:sym typeface="Wingdings" pitchFamily="2" charset="2"/>
                  </a:rPr>
                  <a:t>190kW</a:t>
                </a:r>
                <a:endParaRPr lang="en-US" altLang="ja-JP" sz="1400" dirty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8212" name="直線矢印コネクタ 25"/>
              <p:cNvCxnSpPr>
                <a:cxnSpLocks noChangeShapeType="1"/>
              </p:cNvCxnSpPr>
              <p:nvPr/>
            </p:nvCxnSpPr>
            <p:spPr bwMode="auto">
              <a:xfrm>
                <a:off x="3992730" y="3784239"/>
                <a:ext cx="407629" cy="543506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8213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3240029" y="3547800"/>
                <a:ext cx="84253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0070C0"/>
                    </a:solidFill>
                    <a:latin typeface="Verdana" pitchFamily="34" charset="0"/>
                  </a:rPr>
                  <a:t>Mar.8’12</a:t>
                </a:r>
                <a:endParaRPr lang="en-US" altLang="ja-JP" sz="1200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8214" name="正方形/長方形 24"/>
              <p:cNvSpPr>
                <a:spLocks noChangeArrowheads="1"/>
              </p:cNvSpPr>
              <p:nvPr/>
            </p:nvSpPr>
            <p:spPr bwMode="auto">
              <a:xfrm>
                <a:off x="1003338" y="3444547"/>
                <a:ext cx="747431" cy="348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itannic Bold" pitchFamily="34" charset="0"/>
                  </a:rPr>
                  <a:t>Run-1</a:t>
                </a:r>
                <a:endParaRPr lang="ja-JP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itchFamily="34" charset="0"/>
                </a:endParaRPr>
              </a:p>
            </p:txBody>
          </p:sp>
          <p:sp>
            <p:nvSpPr>
              <p:cNvPr id="8215" name="正方形/長方形 25"/>
              <p:cNvSpPr>
                <a:spLocks noChangeArrowheads="1"/>
              </p:cNvSpPr>
              <p:nvPr/>
            </p:nvSpPr>
            <p:spPr bwMode="auto">
              <a:xfrm>
                <a:off x="2498089" y="4463621"/>
                <a:ext cx="747431" cy="348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itannic Bold" pitchFamily="34" charset="0"/>
                  </a:rPr>
                  <a:t>Run-2</a:t>
                </a:r>
                <a:endParaRPr lang="ja-JP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itchFamily="34" charset="0"/>
                </a:endParaRPr>
              </a:p>
            </p:txBody>
          </p:sp>
          <p:sp>
            <p:nvSpPr>
              <p:cNvPr id="8216" name="正方形/長方形 26"/>
              <p:cNvSpPr>
                <a:spLocks noChangeArrowheads="1"/>
              </p:cNvSpPr>
              <p:nvPr/>
            </p:nvSpPr>
            <p:spPr bwMode="auto">
              <a:xfrm>
                <a:off x="4264483" y="4463621"/>
                <a:ext cx="747431" cy="348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itannic Bold" pitchFamily="34" charset="0"/>
                  </a:rPr>
                  <a:t>Run-3</a:t>
                </a:r>
                <a:endParaRPr lang="ja-JP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itchFamily="34" charset="0"/>
                </a:endParaRPr>
              </a:p>
            </p:txBody>
          </p:sp>
          <p:sp>
            <p:nvSpPr>
              <p:cNvPr id="8217" name="正方形/長方形 10"/>
              <p:cNvSpPr>
                <a:spLocks noChangeArrowheads="1"/>
              </p:cNvSpPr>
              <p:nvPr/>
            </p:nvSpPr>
            <p:spPr bwMode="auto">
              <a:xfrm>
                <a:off x="5400110" y="1431946"/>
                <a:ext cx="900000" cy="3396534"/>
              </a:xfrm>
              <a:prstGeom prst="rect">
                <a:avLst/>
              </a:prstGeom>
              <a:solidFill>
                <a:srgbClr val="FFCCFF">
                  <a:alpha val="2470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Arial" pitchFamily="34" charset="0"/>
                </a:endParaRPr>
              </a:p>
            </p:txBody>
          </p:sp>
          <p:sp>
            <p:nvSpPr>
              <p:cNvPr id="8218" name="テキスト ボックス 33"/>
              <p:cNvSpPr txBox="1">
                <a:spLocks noChangeArrowheads="1"/>
              </p:cNvSpPr>
              <p:nvPr/>
            </p:nvSpPr>
            <p:spPr bwMode="auto">
              <a:xfrm>
                <a:off x="5419433" y="980728"/>
                <a:ext cx="930430" cy="493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latin typeface="Verdana" pitchFamily="34" charset="0"/>
                    <a:sym typeface="Wingdings" pitchFamily="2" charset="2"/>
                  </a:rPr>
                  <a:t>2.48</a:t>
                </a:r>
                <a:r>
                  <a:rPr lang="en-US" altLang="ja-JP" sz="1400" dirty="0">
                    <a:latin typeface="Verdana" pitchFamily="34" charset="0"/>
                  </a:rPr>
                  <a:t>s</a:t>
                </a:r>
              </a:p>
              <a:p>
                <a:r>
                  <a:rPr lang="en-US" altLang="ja-JP" sz="1400" dirty="0">
                    <a:solidFill>
                      <a:srgbClr val="FF5050"/>
                    </a:solidFill>
                    <a:latin typeface="Verdana" pitchFamily="34" charset="0"/>
                    <a:sym typeface="Wingdings" pitchFamily="2" charset="2"/>
                  </a:rPr>
                  <a:t>235kW</a:t>
                </a:r>
                <a:endParaRPr lang="en-US" altLang="ja-JP" sz="1400" dirty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  <p:sp>
            <p:nvSpPr>
              <p:cNvPr id="8219" name="正方形/長方形 26"/>
              <p:cNvSpPr>
                <a:spLocks noChangeArrowheads="1"/>
              </p:cNvSpPr>
              <p:nvPr/>
            </p:nvSpPr>
            <p:spPr bwMode="auto">
              <a:xfrm>
                <a:off x="5487371" y="4463621"/>
                <a:ext cx="747461" cy="348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itannic Bold" pitchFamily="34" charset="0"/>
                  </a:rPr>
                  <a:t>Run-4</a:t>
                </a:r>
                <a:endParaRPr lang="ja-JP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itchFamily="34" charset="0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 bwMode="auto">
              <a:xfrm>
                <a:off x="636563" y="4618664"/>
                <a:ext cx="281582" cy="3205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0</a:t>
                </a:r>
                <a:endParaRPr lang="ja-JP" altLang="en-US" sz="16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 bwMode="auto">
              <a:xfrm>
                <a:off x="587136" y="3988053"/>
                <a:ext cx="389422" cy="3190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20</a:t>
                </a:r>
                <a:endParaRPr lang="ja-JP" altLang="en-US" sz="16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 bwMode="auto">
              <a:xfrm>
                <a:off x="596122" y="3261398"/>
                <a:ext cx="389422" cy="3190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40</a:t>
                </a:r>
                <a:endParaRPr lang="ja-JP" altLang="en-US" sz="16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 bwMode="auto">
              <a:xfrm>
                <a:off x="416389" y="1155406"/>
                <a:ext cx="627569" cy="3190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x10</a:t>
                </a:r>
                <a:r>
                  <a:rPr lang="en-US" altLang="ja-JP" sz="1600" baseline="30000" dirty="0">
                    <a:solidFill>
                      <a:srgbClr val="0066CC"/>
                    </a:solidFill>
                    <a:latin typeface="+mn-lt"/>
                  </a:rPr>
                  <a:t>19</a:t>
                </a:r>
                <a:endParaRPr lang="ja-JP" altLang="en-US" sz="1600" baseline="300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 bwMode="auto">
              <a:xfrm>
                <a:off x="8263009" y="4667436"/>
                <a:ext cx="281582" cy="3205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FF5050"/>
                    </a:solidFill>
                    <a:latin typeface="+mn-lt"/>
                  </a:rPr>
                  <a:t>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 bwMode="auto">
              <a:xfrm>
                <a:off x="8197342" y="4055992"/>
                <a:ext cx="388990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FF5050"/>
                    </a:solidFill>
                    <a:latin typeface="+mn-lt"/>
                  </a:rPr>
                  <a:t>5</a:t>
                </a: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 bwMode="auto">
              <a:xfrm>
                <a:off x="8116158" y="3429000"/>
                <a:ext cx="496371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100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 bwMode="auto">
              <a:xfrm>
                <a:off x="8253427" y="1270524"/>
                <a:ext cx="562917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[kW]</a:t>
                </a:r>
                <a:endParaRPr lang="ja-JP" altLang="en-US" sz="1600" baseline="300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 bwMode="auto">
              <a:xfrm>
                <a:off x="8116158" y="2821548"/>
                <a:ext cx="496371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150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8233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4332421" y="1474339"/>
                <a:ext cx="1630517" cy="551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u="sng" dirty="0" smtClean="0">
                    <a:solidFill>
                      <a:srgbClr val="0070C0"/>
                    </a:solidFill>
                    <a:latin typeface="Verdana" pitchFamily="34" charset="0"/>
                  </a:rPr>
                  <a:t>6.57x10</a:t>
                </a:r>
                <a:r>
                  <a:rPr lang="en-US" altLang="ja-JP" sz="1600" u="sng" baseline="30000" dirty="0" smtClean="0">
                    <a:solidFill>
                      <a:srgbClr val="0070C0"/>
                    </a:solidFill>
                    <a:latin typeface="Verdana" pitchFamily="34" charset="0"/>
                  </a:rPr>
                  <a:t>20</a:t>
                </a:r>
                <a:r>
                  <a:rPr lang="en-US" altLang="ja-JP" sz="1600" u="sng" dirty="0" smtClean="0">
                    <a:solidFill>
                      <a:srgbClr val="0070C0"/>
                    </a:solidFill>
                    <a:latin typeface="Verdana" pitchFamily="34" charset="0"/>
                  </a:rPr>
                  <a:t>pot</a:t>
                </a:r>
                <a:r>
                  <a:rPr lang="en-US" altLang="ja-JP" sz="1600" dirty="0" smtClean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  <a:endParaRPr lang="en-US" altLang="ja-JP" sz="1600" dirty="0">
                  <a:solidFill>
                    <a:srgbClr val="0070C0"/>
                  </a:solidFill>
                  <a:latin typeface="Verdana" pitchFamily="34" charset="0"/>
                </a:endParaRPr>
              </a:p>
              <a:p>
                <a:r>
                  <a:rPr lang="en-US" altLang="ja-JP" sz="1400" dirty="0" smtClean="0">
                    <a:solidFill>
                      <a:srgbClr val="0070C0"/>
                    </a:solidFill>
                    <a:latin typeface="Verdana" pitchFamily="34" charset="0"/>
                  </a:rPr>
                  <a:t>May.8</a:t>
                </a:r>
                <a:r>
                  <a:rPr lang="en-US" altLang="ja-JP" sz="1400" dirty="0">
                    <a:solidFill>
                      <a:srgbClr val="0070C0"/>
                    </a:solidFill>
                    <a:latin typeface="Verdana" pitchFamily="34" charset="0"/>
                  </a:rPr>
                  <a:t>,’13</a:t>
                </a:r>
                <a:endParaRPr lang="en-US" altLang="ja-JP" sz="1400" baseline="30000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 bwMode="auto">
              <a:xfrm>
                <a:off x="8136962" y="2173993"/>
                <a:ext cx="496371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200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 bwMode="auto">
              <a:xfrm>
                <a:off x="595819" y="1814030"/>
                <a:ext cx="388990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8</a:t>
                </a:r>
                <a:r>
                  <a:rPr lang="en-US" altLang="ja-JP" sz="1600" dirty="0" smtClean="0">
                    <a:solidFill>
                      <a:srgbClr val="0066CC"/>
                    </a:solidFill>
                    <a:latin typeface="+mn-lt"/>
                  </a:rPr>
                  <a:t>0</a:t>
                </a:r>
                <a:endParaRPr lang="ja-JP" altLang="en-US" sz="16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 bwMode="auto">
              <a:xfrm>
                <a:off x="605109" y="2514076"/>
                <a:ext cx="387925" cy="3190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0066CC"/>
                    </a:solidFill>
                    <a:latin typeface="+mn-lt"/>
                  </a:rPr>
                  <a:t>60</a:t>
                </a:r>
                <a:endParaRPr lang="ja-JP" altLang="en-US" sz="1600" dirty="0">
                  <a:solidFill>
                    <a:srgbClr val="0066CC"/>
                  </a:solidFill>
                  <a:latin typeface="+mn-lt"/>
                </a:endParaRPr>
              </a:p>
            </p:txBody>
          </p:sp>
          <p:cxnSp>
            <p:nvCxnSpPr>
              <p:cNvPr id="8239" name="直線矢印コネクタ 28"/>
              <p:cNvCxnSpPr>
                <a:cxnSpLocks noChangeShapeType="1"/>
              </p:cNvCxnSpPr>
              <p:nvPr/>
            </p:nvCxnSpPr>
            <p:spPr bwMode="auto">
              <a:xfrm>
                <a:off x="5759124" y="1814030"/>
                <a:ext cx="543506" cy="611444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8198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2837780" y="3892172"/>
                <a:ext cx="1358765" cy="435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200" dirty="0">
                    <a:solidFill>
                      <a:srgbClr val="0070C0"/>
                    </a:solidFill>
                    <a:latin typeface="Verdana" pitchFamily="34" charset="0"/>
                  </a:rPr>
                  <a:t>Recovery from </a:t>
                </a:r>
                <a:r>
                  <a:rPr lang="en-US" altLang="ja-JP" sz="1200" dirty="0" smtClean="0">
                    <a:solidFill>
                      <a:srgbClr val="0070C0"/>
                    </a:solidFill>
                    <a:latin typeface="Verdana" pitchFamily="34" charset="0"/>
                  </a:rPr>
                  <a:t>the earthquake</a:t>
                </a:r>
                <a:endParaRPr lang="en-US" altLang="ja-JP" sz="1200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57" name="正方形/長方形 10"/>
              <p:cNvSpPr>
                <a:spLocks noChangeArrowheads="1"/>
              </p:cNvSpPr>
              <p:nvPr/>
            </p:nvSpPr>
            <p:spPr bwMode="auto">
              <a:xfrm>
                <a:off x="7984201" y="1406401"/>
                <a:ext cx="169827" cy="3396534"/>
              </a:xfrm>
              <a:prstGeom prst="rect">
                <a:avLst/>
              </a:prstGeom>
              <a:solidFill>
                <a:srgbClr val="FFCCFF">
                  <a:alpha val="24706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Arial" pitchFamily="34" charset="0"/>
                </a:endParaRPr>
              </a:p>
            </p:txBody>
          </p:sp>
          <p:sp>
            <p:nvSpPr>
              <p:cNvPr id="58" name="テキスト ボックス 33"/>
              <p:cNvSpPr txBox="1">
                <a:spLocks noChangeArrowheads="1"/>
              </p:cNvSpPr>
              <p:nvPr/>
            </p:nvSpPr>
            <p:spPr bwMode="auto">
              <a:xfrm>
                <a:off x="7508772" y="980728"/>
                <a:ext cx="764066" cy="493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  <a:sym typeface="Wingdings" pitchFamily="2" charset="2"/>
                  </a:rPr>
                  <a:t>2.48</a:t>
                </a:r>
                <a:r>
                  <a:rPr lang="en-US" altLang="ja-JP" sz="1400" dirty="0" smtClean="0">
                    <a:latin typeface="Verdana" pitchFamily="34" charset="0"/>
                  </a:rPr>
                  <a:t>s</a:t>
                </a:r>
              </a:p>
              <a:p>
                <a:r>
                  <a:rPr lang="en-US" altLang="ja-JP" sz="1400" dirty="0" smtClean="0">
                    <a:solidFill>
                      <a:srgbClr val="FF5050"/>
                    </a:solidFill>
                    <a:latin typeface="Verdana" pitchFamily="34" charset="0"/>
                    <a:sym typeface="Wingdings" pitchFamily="2" charset="2"/>
                  </a:rPr>
                  <a:t>235kW</a:t>
                </a:r>
                <a:endParaRPr lang="en-US" altLang="ja-JP" sz="1400" dirty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  <p:sp>
            <p:nvSpPr>
              <p:cNvPr id="63" name="正方形/長方形 26"/>
              <p:cNvSpPr>
                <a:spLocks noChangeArrowheads="1"/>
              </p:cNvSpPr>
              <p:nvPr/>
            </p:nvSpPr>
            <p:spPr bwMode="auto">
              <a:xfrm>
                <a:off x="7457439" y="4463621"/>
                <a:ext cx="747461" cy="348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ritannic Bold" pitchFamily="34" charset="0"/>
                  </a:rPr>
                  <a:t>Run-5</a:t>
                </a:r>
                <a:endParaRPr lang="ja-JP" altLang="en-US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itannic Bold" pitchFamily="34" charset="0"/>
                </a:endParaRPr>
              </a:p>
            </p:txBody>
          </p:sp>
          <p:cxnSp>
            <p:nvCxnSpPr>
              <p:cNvPr id="64" name="直線矢印コネクタ 28"/>
              <p:cNvCxnSpPr>
                <a:cxnSpLocks noChangeShapeType="1"/>
              </p:cNvCxnSpPr>
              <p:nvPr/>
            </p:nvCxnSpPr>
            <p:spPr bwMode="auto">
              <a:xfrm>
                <a:off x="7812930" y="1747600"/>
                <a:ext cx="324032" cy="406121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66" name="テキスト ボックス 65"/>
              <p:cNvSpPr txBox="1"/>
              <p:nvPr/>
            </p:nvSpPr>
            <p:spPr bwMode="auto">
              <a:xfrm>
                <a:off x="8136962" y="1562549"/>
                <a:ext cx="496371" cy="3194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FF5050"/>
                    </a:solidFill>
                    <a:latin typeface="+mn-lt"/>
                  </a:rPr>
                  <a:t>250</a:t>
                </a:r>
                <a:endParaRPr lang="ja-JP" altLang="en-US" sz="1600" dirty="0">
                  <a:solidFill>
                    <a:srgbClr val="FF5050"/>
                  </a:solidFill>
                  <a:latin typeface="+mn-lt"/>
                </a:endParaRPr>
              </a:p>
            </p:txBody>
          </p:sp>
          <p:sp>
            <p:nvSpPr>
              <p:cNvPr id="67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5724698" y="1387560"/>
                <a:ext cx="216024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600" u="sng" dirty="0" smtClean="0">
                    <a:solidFill>
                      <a:srgbClr val="0070C0"/>
                    </a:solidFill>
                    <a:latin typeface="Verdana" pitchFamily="34" charset="0"/>
                  </a:rPr>
                  <a:t>7.39x10</a:t>
                </a:r>
                <a:r>
                  <a:rPr lang="en-US" altLang="ja-JP" sz="1600" u="sng" baseline="30000" dirty="0" smtClean="0">
                    <a:solidFill>
                      <a:srgbClr val="0070C0"/>
                    </a:solidFill>
                    <a:latin typeface="Verdana" pitchFamily="34" charset="0"/>
                  </a:rPr>
                  <a:t>20</a:t>
                </a:r>
                <a:r>
                  <a:rPr lang="en-US" altLang="ja-JP" sz="1600" u="sng" dirty="0" smtClean="0">
                    <a:solidFill>
                      <a:srgbClr val="0070C0"/>
                    </a:solidFill>
                    <a:latin typeface="Verdana" pitchFamily="34" charset="0"/>
                  </a:rPr>
                  <a:t>pot</a:t>
                </a:r>
                <a:r>
                  <a:rPr lang="en-US" altLang="ja-JP" sz="1600" dirty="0" smtClean="0">
                    <a:solidFill>
                      <a:srgbClr val="0070C0"/>
                    </a:solidFill>
                    <a:latin typeface="Verdana" pitchFamily="34" charset="0"/>
                  </a:rPr>
                  <a:t> </a:t>
                </a:r>
              </a:p>
              <a:p>
                <a:pPr algn="r"/>
                <a:r>
                  <a:rPr lang="en-US" altLang="ja-JP" sz="1200" b="1" baseline="30000" dirty="0" smtClean="0">
                    <a:solidFill>
                      <a:srgbClr val="7030A0"/>
                    </a:solidFill>
                    <a:latin typeface="Verdana" pitchFamily="34" charset="0"/>
                  </a:rPr>
                  <a:t>incl.</a:t>
                </a:r>
                <a:r>
                  <a:rPr lang="en-US" altLang="ja-JP" sz="1200" b="1" dirty="0" smtClean="0">
                    <a:solidFill>
                      <a:srgbClr val="7030A0"/>
                    </a:solidFill>
                    <a:latin typeface="Verdana" pitchFamily="34" charset="0"/>
                  </a:rPr>
                  <a:t>0.51x10</a:t>
                </a:r>
                <a:r>
                  <a:rPr lang="en-US" altLang="ja-JP" sz="1200" b="1" baseline="30000" dirty="0" smtClean="0">
                    <a:solidFill>
                      <a:srgbClr val="7030A0"/>
                    </a:solidFill>
                    <a:latin typeface="Verdana" pitchFamily="34" charset="0"/>
                  </a:rPr>
                  <a:t>20 </a:t>
                </a:r>
                <a:r>
                  <a:rPr lang="en-US" altLang="ja-JP" sz="1200" b="1" dirty="0" smtClean="0">
                    <a:solidFill>
                      <a:srgbClr val="7030A0"/>
                    </a:solidFill>
                    <a:latin typeface="Verdana" pitchFamily="34" charset="0"/>
                  </a:rPr>
                  <a:t>anti-ν</a:t>
                </a:r>
                <a:endParaRPr lang="en-US" altLang="ja-JP" sz="1400" b="1" dirty="0" smtClean="0">
                  <a:solidFill>
                    <a:srgbClr val="7030A0"/>
                  </a:solidFill>
                  <a:latin typeface="Verdana" pitchFamily="34" charset="0"/>
                </a:endParaRPr>
              </a:p>
              <a:p>
                <a:pPr algn="r"/>
                <a:r>
                  <a:rPr lang="en-US" altLang="ja-JP" sz="1400" baseline="30000" dirty="0" smtClean="0">
                    <a:solidFill>
                      <a:srgbClr val="0070C0"/>
                    </a:solidFill>
                    <a:latin typeface="Verdana" pitchFamily="34" charset="0"/>
                  </a:rPr>
                  <a:t>until</a:t>
                </a:r>
                <a:r>
                  <a:rPr lang="en-US" altLang="ja-JP" sz="1400" dirty="0" smtClean="0">
                    <a:solidFill>
                      <a:srgbClr val="0070C0"/>
                    </a:solidFill>
                    <a:latin typeface="Verdana" pitchFamily="34" charset="0"/>
                  </a:rPr>
                  <a:t> Jun.26,’14</a:t>
                </a:r>
                <a:endParaRPr lang="en-US" altLang="ja-JP" sz="1400" baseline="30000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692291" y="4870366"/>
                <a:ext cx="6399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2010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2196306" y="4870366"/>
                <a:ext cx="6399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2011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3852490" y="4870366"/>
                <a:ext cx="6399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2012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5508674" y="4870366"/>
                <a:ext cx="6399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2013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7101003" y="4870366"/>
                <a:ext cx="63991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2014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cxnSp>
            <p:nvCxnSpPr>
              <p:cNvPr id="76" name="直線矢印コネクタ 25"/>
              <p:cNvCxnSpPr>
                <a:cxnSpLocks noChangeShapeType="1"/>
                <a:stCxn id="78" idx="3"/>
              </p:cNvCxnSpPr>
              <p:nvPr/>
            </p:nvCxnSpPr>
            <p:spPr bwMode="auto">
              <a:xfrm flipV="1">
                <a:off x="7776502" y="2435122"/>
                <a:ext cx="228033" cy="412298"/>
              </a:xfrm>
              <a:prstGeom prst="straightConnector1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/>
                <a:tailEnd type="oval" w="med" len="med"/>
              </a:ln>
            </p:spPr>
          </p:cxnSp>
          <p:sp>
            <p:nvSpPr>
              <p:cNvPr id="78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6804248" y="2708920"/>
                <a:ext cx="97225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0070C0"/>
                    </a:solidFill>
                    <a:latin typeface="Verdana" pitchFamily="34" charset="0"/>
                  </a:rPr>
                  <a:t>May.26’14</a:t>
                </a:r>
                <a:endParaRPr lang="en-US" altLang="ja-JP" sz="1200" dirty="0">
                  <a:solidFill>
                    <a:srgbClr val="0070C0"/>
                  </a:solidFill>
                  <a:latin typeface="Verdana" pitchFamily="34" charset="0"/>
                </a:endParaRPr>
              </a:p>
            </p:txBody>
          </p:sp>
          <p:sp>
            <p:nvSpPr>
              <p:cNvPr id="82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6300762" y="3068960"/>
                <a:ext cx="122470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200" dirty="0" err="1" smtClean="0">
                    <a:solidFill>
                      <a:srgbClr val="0070C0"/>
                    </a:solidFill>
                    <a:latin typeface="Verdana" pitchFamily="34" charset="0"/>
                  </a:rPr>
                  <a:t>Hadron</a:t>
                </a:r>
                <a:r>
                  <a:rPr lang="en-US" altLang="ja-JP" sz="1200" dirty="0" smtClean="0">
                    <a:solidFill>
                      <a:srgbClr val="0070C0"/>
                    </a:solidFill>
                    <a:latin typeface="Verdana" pitchFamily="34" charset="0"/>
                  </a:rPr>
                  <a:t> Hall accident (May 23) </a:t>
                </a:r>
              </a:p>
            </p:txBody>
          </p:sp>
        </p:grpSp>
        <p:sp>
          <p:nvSpPr>
            <p:cNvPr id="56" name="テキスト ボックス 27"/>
            <p:cNvSpPr txBox="1">
              <a:spLocks noChangeArrowheads="1"/>
            </p:cNvSpPr>
            <p:nvPr/>
          </p:nvSpPr>
          <p:spPr bwMode="auto">
            <a:xfrm>
              <a:off x="4788024" y="2996952"/>
              <a:ext cx="69923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0070C0"/>
                  </a:solidFill>
                  <a:latin typeface="Verdana" pitchFamily="34" charset="0"/>
                </a:rPr>
                <a:t>Oct.17</a:t>
              </a:r>
              <a:endParaRPr lang="en-US" altLang="ja-JP" sz="1200" dirty="0">
                <a:solidFill>
                  <a:srgbClr val="0070C0"/>
                </a:solidFill>
                <a:latin typeface="Verdana" pitchFamily="34" charset="0"/>
              </a:endParaRPr>
            </a:p>
          </p:txBody>
        </p:sp>
        <p:cxnSp>
          <p:nvCxnSpPr>
            <p:cNvPr id="60" name="直線矢印コネクタ 25"/>
            <p:cNvCxnSpPr>
              <a:cxnSpLocks noChangeShapeType="1"/>
              <a:stCxn id="56" idx="2"/>
            </p:cNvCxnSpPr>
            <p:nvPr/>
          </p:nvCxnSpPr>
          <p:spPr bwMode="auto">
            <a:xfrm>
              <a:off x="5137639" y="3273951"/>
              <a:ext cx="298457" cy="299065"/>
            </a:xfrm>
            <a:prstGeom prst="straightConnector1">
              <a:avLst/>
            </a:prstGeom>
            <a:noFill/>
            <a:ln w="12700" algn="ctr">
              <a:solidFill>
                <a:srgbClr val="0070C0"/>
              </a:solidFill>
              <a:round/>
              <a:headEnd/>
              <a:tailEnd type="oval" w="med" len="med"/>
            </a:ln>
          </p:spPr>
        </p:cxnSp>
        <p:cxnSp>
          <p:nvCxnSpPr>
            <p:cNvPr id="62" name="直線矢印コネクタ 61"/>
            <p:cNvCxnSpPr/>
            <p:nvPr/>
          </p:nvCxnSpPr>
          <p:spPr bwMode="auto">
            <a:xfrm flipV="1">
              <a:off x="5508104" y="4149080"/>
              <a:ext cx="0" cy="90000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CC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正方形/長方形 64"/>
            <p:cNvSpPr/>
            <p:nvPr/>
          </p:nvSpPr>
          <p:spPr>
            <a:xfrm>
              <a:off x="4975551" y="5013176"/>
              <a:ext cx="1083951" cy="307777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33CCFF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0066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NBI2012</a:t>
              </a:r>
              <a:endParaRPr lang="en-US" altLang="ja-JP" sz="1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70" name="正方形/長方形 69"/>
          <p:cNvSpPr/>
          <p:nvPr/>
        </p:nvSpPr>
        <p:spPr>
          <a:xfrm>
            <a:off x="6228184" y="4922584"/>
            <a:ext cx="2520280" cy="738664"/>
          </a:xfrm>
          <a:prstGeom prst="rect">
            <a:avLst/>
          </a:prstGeom>
          <a:solidFill>
            <a:srgbClr val="FFFFCC"/>
          </a:solidFill>
          <a:ln w="28575"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T2K reported electron neutrino appearance </a:t>
            </a:r>
          </a:p>
          <a:p>
            <a:pPr algn="ctr"/>
            <a:r>
              <a:rPr lang="en-US" altLang="ja-JP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with &gt; 7</a:t>
            </a:r>
            <a:r>
              <a:rPr lang="en-US" altLang="ja-JP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altLang="ja-JP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significance</a:t>
            </a:r>
            <a:endParaRPr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小塚ゴシック Pro H" pitchFamily="34" charset="-128"/>
              <a:cs typeface="Verdana" pitchFamily="34" charset="0"/>
            </a:endParaRPr>
          </a:p>
        </p:txBody>
      </p:sp>
      <p:cxnSp>
        <p:nvCxnSpPr>
          <p:cNvPr id="77" name="直線矢印コネクタ 76"/>
          <p:cNvCxnSpPr/>
          <p:nvPr/>
        </p:nvCxnSpPr>
        <p:spPr bwMode="auto">
          <a:xfrm flipV="1">
            <a:off x="6660232" y="4041168"/>
            <a:ext cx="0" cy="90000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9" name="テキスト ボックス 27"/>
          <p:cNvSpPr txBox="1">
            <a:spLocks noChangeArrowheads="1"/>
          </p:cNvSpPr>
          <p:nvPr/>
        </p:nvSpPr>
        <p:spPr bwMode="auto">
          <a:xfrm rot="5400000">
            <a:off x="6306902" y="4319877"/>
            <a:ext cx="9749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FF5050"/>
                </a:solidFill>
                <a:latin typeface="Verdana" pitchFamily="34" charset="0"/>
              </a:rPr>
              <a:t>Jul.19’13</a:t>
            </a:r>
            <a:endParaRPr lang="en-US" altLang="ja-JP" sz="1400" b="1" i="1" dirty="0">
              <a:solidFill>
                <a:srgbClr val="FF505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MR </a:t>
            </a:r>
            <a:r>
              <a:rPr lang="en-US" altLang="ja-JP" dirty="0" err="1" smtClean="0"/>
              <a:t>Fx</a:t>
            </a:r>
            <a:r>
              <a:rPr lang="en-US" altLang="ja-JP" dirty="0" smtClean="0"/>
              <a:t> b</a:t>
            </a:r>
            <a:r>
              <a:rPr kumimoji="1" lang="en-US" altLang="ja-JP" dirty="0" smtClean="0"/>
              <a:t>eam delivery status [Run-4]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4581128"/>
            <a:ext cx="8856537" cy="1944216"/>
          </a:xfrm>
        </p:spPr>
        <p:txBody>
          <a:bodyPr/>
          <a:lstStyle/>
          <a:p>
            <a:r>
              <a:rPr lang="en-US" altLang="ja-JP" sz="2000" dirty="0" smtClean="0">
                <a:ea typeface="Verdana" pitchFamily="34" charset="0"/>
              </a:rPr>
              <a:t>Original schedule for R#4: Oct. 2012 ~ end of July 2013</a:t>
            </a:r>
          </a:p>
          <a:p>
            <a:pPr lvl="1"/>
            <a:r>
              <a:rPr kumimoji="1" lang="en-US" altLang="ja-JP" sz="1600" dirty="0" smtClean="0">
                <a:ea typeface="Verdana" pitchFamily="34" charset="0"/>
              </a:rPr>
              <a:t>Requested: </a:t>
            </a:r>
            <a:r>
              <a:rPr lang="en-US" altLang="ja-JP" sz="1600" dirty="0" smtClean="0">
                <a:ea typeface="Verdana" pitchFamily="34" charset="0"/>
              </a:rPr>
              <a:t>&gt;8x10</a:t>
            </a:r>
            <a:r>
              <a:rPr lang="en-US" altLang="ja-JP" sz="1600" baseline="30000" dirty="0" smtClean="0">
                <a:ea typeface="Verdana" pitchFamily="34" charset="0"/>
              </a:rPr>
              <a:t>20</a:t>
            </a:r>
            <a:r>
              <a:rPr lang="en-US" altLang="ja-JP" sz="1600" dirty="0" smtClean="0">
                <a:ea typeface="Verdana" pitchFamily="34" charset="0"/>
              </a:rPr>
              <a:t> POT  </a:t>
            </a:r>
            <a:r>
              <a:rPr lang="ja-JP" altLang="en-US" sz="1600" dirty="0" smtClean="0"/>
              <a:t>⇒　</a:t>
            </a:r>
            <a:r>
              <a:rPr lang="en-US" altLang="ja-JP" sz="1600" dirty="0" smtClean="0">
                <a:ea typeface="Verdana" pitchFamily="34" charset="0"/>
              </a:rPr>
              <a:t> </a:t>
            </a:r>
            <a:r>
              <a:rPr lang="en-US" altLang="ja-JP" sz="1600" dirty="0" smtClean="0"/>
              <a:t>Allocated FX user time: 3624hours (151days)</a:t>
            </a:r>
          </a:p>
          <a:p>
            <a:pPr lvl="1"/>
            <a:r>
              <a:rPr lang="en-US" altLang="ja-JP" sz="1600" dirty="0" smtClean="0"/>
              <a:t>Expected POT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= 7.54x10</a:t>
            </a:r>
            <a:r>
              <a:rPr lang="en-US" altLang="ja-JP" sz="1600" baseline="30000" dirty="0" smtClean="0"/>
              <a:t>20</a:t>
            </a:r>
            <a:r>
              <a:rPr lang="en-US" altLang="ja-JP" sz="1600" dirty="0" smtClean="0"/>
              <a:t> [assume 206kW x 80% running time efficiency ]</a:t>
            </a:r>
            <a:endParaRPr lang="en-US" altLang="ja-JP" sz="1600" baseline="30000" dirty="0" smtClean="0">
              <a:latin typeface="小塚ゴシック Pro L" pitchFamily="34" charset="-128"/>
              <a:ea typeface="小塚ゴシック Pro L" pitchFamily="34" charset="-128"/>
            </a:endParaRPr>
          </a:p>
          <a:p>
            <a:r>
              <a:rPr lang="en-US" altLang="ja-JP" sz="2000" dirty="0" smtClean="0">
                <a:solidFill>
                  <a:srgbClr val="FF5050"/>
                </a:solidFill>
              </a:rPr>
              <a:t>Stable operation at </a:t>
            </a:r>
            <a:r>
              <a:rPr lang="en-US" altLang="ja-JP" sz="2000" b="1" dirty="0" smtClean="0">
                <a:solidFill>
                  <a:srgbClr val="FF5050"/>
                </a:solidFill>
              </a:rPr>
              <a:t>230kW</a:t>
            </a:r>
            <a:r>
              <a:rPr lang="en-US" altLang="ja-JP" sz="2000" dirty="0" smtClean="0">
                <a:solidFill>
                  <a:srgbClr val="FF6600"/>
                </a:solidFill>
              </a:rPr>
              <a:t> </a:t>
            </a:r>
            <a:r>
              <a:rPr lang="en-US" altLang="ja-JP" sz="2000" dirty="0" smtClean="0"/>
              <a:t>  running time </a:t>
            </a:r>
            <a:r>
              <a:rPr lang="en-US" altLang="ja-JP" sz="2000" dirty="0" err="1" smtClean="0">
                <a:solidFill>
                  <a:schemeClr val="accent1">
                    <a:lumMod val="50000"/>
                  </a:schemeClr>
                </a:solidFill>
              </a:rPr>
              <a:t>efficciency</a:t>
            </a: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: 83%</a:t>
            </a:r>
            <a:endParaRPr lang="en-US" altLang="ja-JP" sz="20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lvl="1"/>
            <a:r>
              <a:rPr lang="en-US" altLang="ja-JP" sz="1600" b="1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&gt;1.2x10</a:t>
            </a:r>
            <a:r>
              <a:rPr lang="en-US" altLang="ja-JP" sz="1600" b="1" baseline="30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14</a:t>
            </a:r>
            <a:r>
              <a:rPr lang="en-US" altLang="ja-JP" sz="1600" b="1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ppp</a:t>
            </a:r>
            <a:r>
              <a:rPr lang="en-US" altLang="ja-JP" sz="1600" b="1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16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: the world record of extracted protons per pulse for synchrotrons</a:t>
            </a:r>
            <a:r>
              <a:rPr lang="en-US" altLang="ja-JP" sz="1600" dirty="0" smtClean="0"/>
              <a:t> </a:t>
            </a:r>
          </a:p>
          <a:p>
            <a:pPr lvl="1"/>
            <a:r>
              <a:rPr lang="en-US" altLang="ja-JP" sz="1600" dirty="0" smtClean="0"/>
              <a:t>As of May 16, delivered POT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 ~6.7x10</a:t>
            </a:r>
            <a:r>
              <a:rPr lang="en-US" altLang="ja-JP" sz="1600" baseline="30000" dirty="0" smtClean="0"/>
              <a:t>20</a:t>
            </a:r>
            <a:r>
              <a:rPr lang="en-US" altLang="ja-JP" sz="1600" dirty="0" smtClean="0"/>
              <a:t>  &gt;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expected : ~6.5x10</a:t>
            </a:r>
            <a:r>
              <a:rPr lang="en-US" altLang="ja-JP" sz="1600" baseline="30000" dirty="0" smtClean="0"/>
              <a:t>20</a:t>
            </a:r>
            <a:endParaRPr lang="en-US" altLang="ja-JP" sz="1400" dirty="0" smtClean="0">
              <a:solidFill>
                <a:srgbClr val="FF5050"/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 lvl="1"/>
            <a:endParaRPr lang="en-US" altLang="ja-JP" sz="1000" b="1" dirty="0" smtClean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179512" y="812172"/>
            <a:ext cx="8568952" cy="3897434"/>
            <a:chOff x="539552" y="780243"/>
            <a:chExt cx="7992888" cy="3512853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539552" y="780243"/>
              <a:ext cx="7992888" cy="3512853"/>
              <a:chOff x="1174391" y="1410879"/>
              <a:chExt cx="8366161" cy="376605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638" t="9681" r="1509"/>
              <a:stretch>
                <a:fillRect/>
              </a:stretch>
            </p:blipFill>
            <p:spPr bwMode="auto">
              <a:xfrm>
                <a:off x="1835696" y="1556792"/>
                <a:ext cx="7704856" cy="3455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テキスト ボックス 5"/>
              <p:cNvSpPr txBox="1">
                <a:spLocks noChangeArrowheads="1"/>
              </p:cNvSpPr>
              <p:nvPr/>
            </p:nvSpPr>
            <p:spPr bwMode="auto">
              <a:xfrm rot="16200000">
                <a:off x="83499" y="2896300"/>
                <a:ext cx="2729212" cy="37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7030A0"/>
                    </a:solidFill>
                    <a:latin typeface="Verdana" pitchFamily="34" charset="0"/>
                  </a:rPr>
                  <a:t>Delivered POT/day</a:t>
                </a:r>
                <a:endParaRPr lang="ja-JP" altLang="en-US" b="1" dirty="0">
                  <a:solidFill>
                    <a:srgbClr val="7030A0"/>
                  </a:solidFill>
                  <a:latin typeface="Verdana" pitchFamily="34" charset="0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 bwMode="auto">
              <a:xfrm>
                <a:off x="1547664" y="4581128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>
                    <a:solidFill>
                      <a:srgbClr val="7030A0"/>
                    </a:solidFill>
                    <a:latin typeface="+mn-lt"/>
                  </a:rPr>
                  <a:t>0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 bwMode="auto">
              <a:xfrm>
                <a:off x="1547664" y="4005064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7030A0"/>
                    </a:solidFill>
                    <a:latin typeface="+mn-lt"/>
                  </a:rPr>
                  <a:t>1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 bwMode="auto">
              <a:xfrm>
                <a:off x="1547664" y="3429000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7030A0"/>
                    </a:solidFill>
                    <a:latin typeface="+mn-lt"/>
                  </a:rPr>
                  <a:t>2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 bwMode="auto">
              <a:xfrm>
                <a:off x="1174391" y="1410879"/>
                <a:ext cx="72648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rgbClr val="7030A0"/>
                    </a:solidFill>
                    <a:latin typeface="+mn-lt"/>
                  </a:rPr>
                  <a:t>x10</a:t>
                </a:r>
                <a:r>
                  <a:rPr lang="en-US" altLang="ja-JP" baseline="30000" dirty="0" smtClean="0">
                    <a:solidFill>
                      <a:srgbClr val="7030A0"/>
                    </a:solidFill>
                    <a:latin typeface="+mn-lt"/>
                  </a:rPr>
                  <a:t>18</a:t>
                </a:r>
                <a:endParaRPr lang="ja-JP" altLang="en-US" baseline="300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 bwMode="auto">
              <a:xfrm>
                <a:off x="1547664" y="2276872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7030A0"/>
                    </a:solidFill>
                    <a:latin typeface="+mn-lt"/>
                  </a:rPr>
                  <a:t>4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 bwMode="auto">
              <a:xfrm>
                <a:off x="1547664" y="2852936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7030A0"/>
                    </a:solidFill>
                    <a:latin typeface="+mn-lt"/>
                  </a:rPr>
                  <a:t>3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 bwMode="auto">
              <a:xfrm>
                <a:off x="1547664" y="1700808"/>
                <a:ext cx="29848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600" dirty="0" smtClean="0">
                    <a:solidFill>
                      <a:srgbClr val="7030A0"/>
                    </a:solidFill>
                    <a:latin typeface="+mn-lt"/>
                  </a:rPr>
                  <a:t>5</a:t>
                </a:r>
                <a:endParaRPr lang="ja-JP" altLang="en-US" sz="16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1619672" y="4869160"/>
                <a:ext cx="7168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Oct14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3533442" y="4869160"/>
                <a:ext cx="7505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Dec31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5549666" y="4869160"/>
                <a:ext cx="7473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Mar19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7596336" y="4869160"/>
                <a:ext cx="7216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latin typeface="Verdana" pitchFamily="34" charset="0"/>
                  </a:rPr>
                  <a:t>Jun06</a:t>
                </a:r>
                <a:endParaRPr lang="en-US" altLang="ja-JP" sz="1400" dirty="0">
                  <a:latin typeface="Verdana" pitchFamily="34" charset="0"/>
                </a:endParaRPr>
              </a:p>
            </p:txBody>
          </p:sp>
        </p:grpSp>
        <p:sp>
          <p:nvSpPr>
            <p:cNvPr id="21" name="テキスト ボックス 27"/>
            <p:cNvSpPr txBox="1">
              <a:spLocks noChangeArrowheads="1"/>
            </p:cNvSpPr>
            <p:nvPr/>
          </p:nvSpPr>
          <p:spPr bwMode="auto">
            <a:xfrm>
              <a:off x="6588224" y="1124744"/>
              <a:ext cx="151216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err="1" smtClean="0">
                  <a:solidFill>
                    <a:srgbClr val="FF9900"/>
                  </a:solidFill>
                  <a:latin typeface="Verdana" pitchFamily="34" charset="0"/>
                </a:rPr>
                <a:t>Hadron</a:t>
              </a:r>
              <a:r>
                <a:rPr lang="en-US" altLang="ja-JP" sz="1400" dirty="0" smtClean="0">
                  <a:solidFill>
                    <a:srgbClr val="FF9900"/>
                  </a:solidFill>
                  <a:latin typeface="Verdana" pitchFamily="34" charset="0"/>
                </a:rPr>
                <a:t> hall accident </a:t>
              </a:r>
            </a:p>
            <a:p>
              <a:r>
                <a:rPr lang="en-US" altLang="ja-JP" sz="1400" dirty="0" smtClean="0">
                  <a:solidFill>
                    <a:srgbClr val="FF9900"/>
                  </a:solidFill>
                  <a:latin typeface="Verdana" pitchFamily="34" charset="0"/>
                </a:rPr>
                <a:t>(May 23) </a:t>
              </a:r>
            </a:p>
          </p:txBody>
        </p:sp>
        <p:cxnSp>
          <p:nvCxnSpPr>
            <p:cNvPr id="26" name="直線矢印コネクタ 25"/>
            <p:cNvCxnSpPr/>
            <p:nvPr/>
          </p:nvCxnSpPr>
          <p:spPr bwMode="auto">
            <a:xfrm>
              <a:off x="6804248" y="1916832"/>
              <a:ext cx="0" cy="648072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16824" cy="604838"/>
          </a:xfrm>
        </p:spPr>
        <p:txBody>
          <a:bodyPr/>
          <a:lstStyle/>
          <a:p>
            <a:r>
              <a:rPr kumimoji="1" lang="en-US" altLang="ja-JP" dirty="0" smtClean="0"/>
              <a:t>Run time usage [Run-4]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6" y="4509120"/>
            <a:ext cx="9036050" cy="2088232"/>
          </a:xfrm>
        </p:spPr>
        <p:txBody>
          <a:bodyPr/>
          <a:lstStyle/>
          <a:p>
            <a:r>
              <a:rPr lang="en-US" altLang="ja-JP" sz="1800" dirty="0" smtClean="0"/>
              <a:t>From Oct.ʼ12 to Mayʼ13, overall running time efficiency was </a:t>
            </a:r>
            <a:r>
              <a:rPr lang="en-US" altLang="ja-JP" sz="1800" dirty="0" smtClean="0">
                <a:solidFill>
                  <a:srgbClr val="FF5050"/>
                </a:solidFill>
              </a:rPr>
              <a:t>~82.6%</a:t>
            </a:r>
          </a:p>
          <a:p>
            <a:pPr lvl="1"/>
            <a:r>
              <a:rPr lang="en-US" altLang="ja-JP" sz="1600" dirty="0" smtClean="0"/>
              <a:t>Physics run: 2,326 hours over 2,816 hours of MR user beam</a:t>
            </a:r>
          </a:p>
          <a:p>
            <a:r>
              <a:rPr lang="en-US" altLang="ja-JP" sz="1800" dirty="0" smtClean="0">
                <a:solidFill>
                  <a:srgbClr val="FF5050"/>
                </a:solidFill>
              </a:rPr>
              <a:t> Troubles at the neutrino facility was 3% (84 hours)</a:t>
            </a:r>
          </a:p>
          <a:p>
            <a:pPr lvl="1"/>
            <a:r>
              <a:rPr lang="en-US" altLang="ja-JP" sz="1600" dirty="0" err="1" smtClean="0"/>
              <a:t>Prefilters</a:t>
            </a:r>
            <a:r>
              <a:rPr lang="en-US" altLang="ja-JP" sz="1600" dirty="0" smtClean="0"/>
              <a:t> of degassing system of He vessel cooling water were clogged (Nov,2013, ~8 h x 2 )  </a:t>
            </a:r>
          </a:p>
          <a:p>
            <a:pPr lvl="1"/>
            <a:r>
              <a:rPr lang="en-US" altLang="ja-JP" sz="1600" b="1" dirty="0" smtClean="0">
                <a:solidFill>
                  <a:srgbClr val="FF5050"/>
                </a:solidFill>
              </a:rPr>
              <a:t>Vacuum leak at primary beam-line due to beam hit </a:t>
            </a:r>
            <a:r>
              <a:rPr lang="en-US" altLang="ja-JP" sz="1600" dirty="0" smtClean="0">
                <a:solidFill>
                  <a:srgbClr val="FF5050"/>
                </a:solidFill>
              </a:rPr>
              <a:t>(Dec.12,’13  ~35 h)</a:t>
            </a:r>
          </a:p>
          <a:p>
            <a:pPr lvl="1"/>
            <a:r>
              <a:rPr lang="en-US" altLang="ja-JP" sz="1600" dirty="0" smtClean="0"/>
              <a:t>Network trouble (~2.5hours)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275438" y="916178"/>
            <a:ext cx="8545034" cy="3613635"/>
            <a:chOff x="275438" y="916178"/>
            <a:chExt cx="8545034" cy="36136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751" t="9452" r="416"/>
            <a:stretch>
              <a:fillRect/>
            </a:stretch>
          </p:blipFill>
          <p:spPr bwMode="auto">
            <a:xfrm>
              <a:off x="899592" y="916178"/>
              <a:ext cx="7920880" cy="3448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テキスト ボックス 5"/>
            <p:cNvSpPr txBox="1"/>
            <p:nvPr/>
          </p:nvSpPr>
          <p:spPr bwMode="auto">
            <a:xfrm>
              <a:off x="331681" y="2082334"/>
              <a:ext cx="63991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1000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 bwMode="auto">
            <a:xfrm>
              <a:off x="331681" y="1340768"/>
              <a:ext cx="63991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1400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 bwMode="auto">
            <a:xfrm>
              <a:off x="601112" y="3954542"/>
              <a:ext cx="29848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 bwMode="auto">
            <a:xfrm>
              <a:off x="395536" y="2442374"/>
              <a:ext cx="52610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800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 bwMode="auto">
            <a:xfrm>
              <a:off x="331681" y="1722294"/>
              <a:ext cx="63991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1200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 bwMode="auto">
            <a:xfrm>
              <a:off x="395536" y="3162454"/>
              <a:ext cx="52610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400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 bwMode="auto">
            <a:xfrm>
              <a:off x="395536" y="3522494"/>
              <a:ext cx="52610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200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 bwMode="auto">
            <a:xfrm>
              <a:off x="395536" y="2802414"/>
              <a:ext cx="52610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600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 bwMode="auto">
            <a:xfrm>
              <a:off x="275438" y="930206"/>
              <a:ext cx="68800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ja-JP" sz="1600" dirty="0" smtClean="0">
                  <a:latin typeface="+mn-lt"/>
                </a:rPr>
                <a:t>[min.]</a:t>
              </a:r>
              <a:endParaRPr lang="ja-JP" altLang="en-US" sz="1600" dirty="0">
                <a:latin typeface="+mn-lt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11560" y="4222036"/>
              <a:ext cx="716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Verdana" pitchFamily="34" charset="0"/>
                </a:rPr>
                <a:t>Oct17</a:t>
              </a:r>
              <a:endParaRPr lang="en-US" altLang="ja-JP" sz="1400" dirty="0">
                <a:latin typeface="Verdana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237298" y="4222036"/>
              <a:ext cx="750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Verdana" pitchFamily="34" charset="0"/>
                </a:rPr>
                <a:t>Dec16</a:t>
              </a:r>
              <a:endParaRPr lang="en-US" altLang="ja-JP" sz="1400" dirty="0">
                <a:latin typeface="Verdana" pitchFamily="34" charset="0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364088" y="4221088"/>
              <a:ext cx="7248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Verdana" pitchFamily="34" charset="0"/>
                </a:rPr>
                <a:t>Apr15</a:t>
              </a:r>
              <a:endParaRPr lang="en-US" altLang="ja-JP" sz="1400" dirty="0">
                <a:latin typeface="Verdana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018680" y="4222036"/>
              <a:ext cx="721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latin typeface="Verdana" pitchFamily="34" charset="0"/>
                </a:rPr>
                <a:t>Jun14</a:t>
              </a:r>
              <a:endParaRPr lang="en-US" altLang="ja-JP" sz="1400" dirty="0">
                <a:latin typeface="Verdana" pitchFamily="34" charset="0"/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3779912" y="4221088"/>
            <a:ext cx="730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Verdana" pitchFamily="34" charset="0"/>
              </a:rPr>
              <a:t>Feb14</a:t>
            </a:r>
            <a:endParaRPr lang="en-US" altLang="ja-JP" sz="1400" dirty="0">
              <a:latin typeface="Verdana" pitchFamily="34" charset="0"/>
            </a:endParaRPr>
          </a:p>
        </p:txBody>
      </p:sp>
      <p:sp>
        <p:nvSpPr>
          <p:cNvPr id="22" name="下矢印 21"/>
          <p:cNvSpPr/>
          <p:nvPr/>
        </p:nvSpPr>
        <p:spPr bwMode="auto">
          <a:xfrm rot="2700000">
            <a:off x="2629593" y="2962757"/>
            <a:ext cx="216024" cy="28803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87288"/>
            <a:ext cx="8784976" cy="5334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ja-JP" dirty="0" smtClean="0"/>
              <a:t>Accidental beam hit &amp; vacuum leak </a:t>
            </a:r>
            <a:r>
              <a:rPr lang="en-US" altLang="ja-JP" sz="2800" dirty="0" smtClean="0"/>
              <a:t>[Dec.12, 2012]</a:t>
            </a:r>
            <a:endParaRPr lang="ja-JP" altLang="en-US" sz="28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15899" y="836712"/>
            <a:ext cx="8964613" cy="2448272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altLang="ja-JP" dirty="0" smtClean="0"/>
              <a:t>Final Focusing Section: 4xQ / 1x(</a:t>
            </a:r>
            <a:r>
              <a:rPr lang="en-US" altLang="ja-JP" dirty="0" err="1" smtClean="0"/>
              <a:t>H+Steering</a:t>
            </a:r>
            <a:r>
              <a:rPr lang="en-US" altLang="ja-JP" dirty="0" smtClean="0"/>
              <a:t>) / 2x(</a:t>
            </a:r>
            <a:r>
              <a:rPr lang="en-US" altLang="ja-JP" dirty="0" err="1" smtClean="0"/>
              <a:t>V+Steering</a:t>
            </a:r>
            <a:r>
              <a:rPr lang="en-US" altLang="ja-JP" dirty="0" smtClean="0"/>
              <a:t>) </a:t>
            </a:r>
          </a:p>
          <a:p>
            <a:pPr>
              <a:defRPr/>
            </a:pPr>
            <a:r>
              <a:rPr lang="en-US" altLang="ja-JP" dirty="0" smtClean="0"/>
              <a:t>Trouble happened </a:t>
            </a: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</a:rPr>
              <a:t>during beam tuning </a:t>
            </a:r>
            <a:r>
              <a:rPr lang="en-US" altLang="ja-JP" dirty="0" smtClean="0"/>
              <a:t>to increase power (210</a:t>
            </a:r>
            <a:r>
              <a:rPr lang="en-US" altLang="ja-JP" dirty="0" smtClean="0">
                <a:sym typeface="Wingdings"/>
              </a:rPr>
              <a:t>217kW)</a:t>
            </a:r>
          </a:p>
          <a:p>
            <a:pPr lvl="1">
              <a:defRPr/>
            </a:pPr>
            <a:r>
              <a:rPr lang="en-US" altLang="ja-JP" dirty="0" smtClean="0">
                <a:solidFill>
                  <a:srgbClr val="FF5050"/>
                </a:solidFill>
                <a:sym typeface="Wingdings"/>
              </a:rPr>
              <a:t>Unexpected turning-off of 1 bending magnet </a:t>
            </a:r>
            <a:r>
              <a:rPr lang="en-US" altLang="ja-JP" dirty="0" smtClean="0">
                <a:sym typeface="Wingdings"/>
              </a:rPr>
              <a:t>(FVD1, 25mrad bend) without alarm</a:t>
            </a:r>
          </a:p>
          <a:p>
            <a:pPr lvl="1">
              <a:defRPr/>
            </a:pPr>
            <a:r>
              <a:rPr lang="en-US" altLang="ja-JP" dirty="0" smtClean="0">
                <a:sym typeface="Wingdings"/>
              </a:rPr>
              <a:t>Beam hit the beam duct and beam monitors (SSEM/ESM).</a:t>
            </a:r>
          </a:p>
          <a:p>
            <a:pPr lvl="1">
              <a:defRPr/>
            </a:pPr>
            <a:r>
              <a:rPr lang="en-US" altLang="ja-JP" dirty="0" smtClean="0">
                <a:sym typeface="Wingdings"/>
              </a:rPr>
              <a:t>The vacuum leak at a feed-through of ESM.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4788024" y="3332882"/>
            <a:ext cx="3968750" cy="3192462"/>
            <a:chOff x="395288" y="3284538"/>
            <a:chExt cx="3968750" cy="3192462"/>
          </a:xfrm>
        </p:grpSpPr>
        <p:grpSp>
          <p:nvGrpSpPr>
            <p:cNvPr id="3" name="グループ化 14"/>
            <p:cNvGrpSpPr>
              <a:grpSpLocks/>
            </p:cNvGrpSpPr>
            <p:nvPr/>
          </p:nvGrpSpPr>
          <p:grpSpPr bwMode="auto">
            <a:xfrm>
              <a:off x="395288" y="3500438"/>
              <a:ext cx="3968750" cy="2976562"/>
              <a:chOff x="395536" y="3429000"/>
              <a:chExt cx="4064000" cy="3048000"/>
            </a:xfrm>
          </p:grpSpPr>
          <p:pic>
            <p:nvPicPr>
              <p:cNvPr id="12298" name="図 16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3429000"/>
                <a:ext cx="4064000" cy="30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 flipH="1" flipV="1">
                <a:off x="548343" y="3893566"/>
                <a:ext cx="3902683" cy="22387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prstDash val="dash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94" name="テキスト ボックス 18"/>
            <p:cNvSpPr txBox="1">
              <a:spLocks noChangeArrowheads="1"/>
            </p:cNvSpPr>
            <p:nvPr/>
          </p:nvSpPr>
          <p:spPr bwMode="auto">
            <a:xfrm>
              <a:off x="1403350" y="3284538"/>
              <a:ext cx="658813" cy="369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</a:rPr>
                <a:t>ESM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2295" name="テキスト ボックス 19"/>
            <p:cNvSpPr txBox="1">
              <a:spLocks noChangeArrowheads="1"/>
            </p:cNvSpPr>
            <p:nvPr/>
          </p:nvSpPr>
          <p:spPr bwMode="auto">
            <a:xfrm>
              <a:off x="1331913" y="4724400"/>
              <a:ext cx="7874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B050"/>
                  </a:solidFill>
                </a:rPr>
                <a:t>SSEM</a:t>
              </a:r>
              <a:endParaRPr lang="ja-JP" altLang="en-US">
                <a:solidFill>
                  <a:srgbClr val="00B050"/>
                </a:solidFill>
              </a:endParaRPr>
            </a:p>
          </p:txBody>
        </p:sp>
        <p:sp>
          <p:nvSpPr>
            <p:cNvPr id="12296" name="テキスト ボックス 20"/>
            <p:cNvSpPr txBox="1">
              <a:spLocks noChangeArrowheads="1"/>
            </p:cNvSpPr>
            <p:nvPr/>
          </p:nvSpPr>
          <p:spPr bwMode="auto">
            <a:xfrm>
              <a:off x="3203575" y="5157788"/>
              <a:ext cx="941388" cy="3683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B050"/>
                  </a:solidFill>
                </a:rPr>
                <a:t>Bellows</a:t>
              </a:r>
              <a:endParaRPr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12297" name="直線矢印コネクタ 22"/>
            <p:cNvCxnSpPr>
              <a:cxnSpLocks noChangeShapeType="1"/>
            </p:cNvCxnSpPr>
            <p:nvPr/>
          </p:nvCxnSpPr>
          <p:spPr bwMode="auto">
            <a:xfrm flipH="1" flipV="1">
              <a:off x="3059113" y="4292600"/>
              <a:ext cx="288925" cy="865188"/>
            </a:xfrm>
            <a:prstGeom prst="straightConnector1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9" name="グループ化 18"/>
          <p:cNvGrpSpPr/>
          <p:nvPr/>
        </p:nvGrpSpPr>
        <p:grpSpPr>
          <a:xfrm>
            <a:off x="395164" y="3548906"/>
            <a:ext cx="3960812" cy="2962275"/>
            <a:chOff x="4859338" y="3490913"/>
            <a:chExt cx="3960812" cy="2962275"/>
          </a:xfrm>
        </p:grpSpPr>
        <p:grpSp>
          <p:nvGrpSpPr>
            <p:cNvPr id="2" name="グループ化 11"/>
            <p:cNvGrpSpPr>
              <a:grpSpLocks/>
            </p:cNvGrpSpPr>
            <p:nvPr/>
          </p:nvGrpSpPr>
          <p:grpSpPr bwMode="auto">
            <a:xfrm>
              <a:off x="4859338" y="3490913"/>
              <a:ext cx="3960812" cy="2962275"/>
              <a:chOff x="4572000" y="3491471"/>
              <a:chExt cx="3424855" cy="2561117"/>
            </a:xfrm>
          </p:grpSpPr>
          <p:pic>
            <p:nvPicPr>
              <p:cNvPr id="12300" name="図 3" descr="IMG_1883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0" y="3501008"/>
                <a:ext cx="3402107" cy="2551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1" name="テキスト ボックス 6"/>
              <p:cNvSpPr txBox="1">
                <a:spLocks noChangeArrowheads="1"/>
              </p:cNvSpPr>
              <p:nvPr/>
            </p:nvSpPr>
            <p:spPr bwMode="auto">
              <a:xfrm>
                <a:off x="7252429" y="3491471"/>
                <a:ext cx="680708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FF0000"/>
                    </a:solidFill>
                  </a:rPr>
                  <a:t>FVD1</a:t>
                </a:r>
                <a:endParaRPr lang="ja-JP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2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4588388" y="3533062"/>
                <a:ext cx="658733" cy="319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B050"/>
                    </a:solidFill>
                  </a:rPr>
                  <a:t>FVD2</a:t>
                </a:r>
                <a:endParaRPr lang="ja-JP" alt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12303" name="テキスト ボックス 8"/>
              <p:cNvSpPr txBox="1">
                <a:spLocks noChangeArrowheads="1"/>
              </p:cNvSpPr>
              <p:nvPr/>
            </p:nvSpPr>
            <p:spPr bwMode="auto">
              <a:xfrm>
                <a:off x="5993127" y="3524247"/>
                <a:ext cx="514566" cy="319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B050"/>
                    </a:solidFill>
                  </a:rPr>
                  <a:t>FQ4</a:t>
                </a:r>
                <a:endParaRPr lang="ja-JP" altLang="en-US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H="1" flipV="1">
                <a:off x="5049695" y="4446164"/>
                <a:ext cx="2947160" cy="18677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角丸四角形 16"/>
            <p:cNvSpPr/>
            <p:nvPr/>
          </p:nvSpPr>
          <p:spPr bwMode="auto">
            <a:xfrm>
              <a:off x="5652120" y="4293096"/>
              <a:ext cx="864096" cy="1008112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21" name="タイトル 4"/>
          <p:cNvSpPr txBox="1">
            <a:spLocks/>
          </p:cNvSpPr>
          <p:nvPr/>
        </p:nvSpPr>
        <p:spPr bwMode="auto">
          <a:xfrm>
            <a:off x="323528" y="620688"/>
            <a:ext cx="87849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feed-through causing vacuum leak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1" y="4797152"/>
            <a:ext cx="3815978" cy="1728192"/>
          </a:xfrm>
        </p:spPr>
        <p:txBody>
          <a:bodyPr/>
          <a:lstStyle/>
          <a:p>
            <a:r>
              <a:rPr lang="en-US" altLang="ja-JP" sz="2000" dirty="0" smtClean="0"/>
              <a:t>The problematic feed-through was on top of ESM.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No damage can be identified with eyes.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pic>
        <p:nvPicPr>
          <p:cNvPr id="45058" name="Picture 2" descr="C:\Users\Ishida\Documents\コンファレンス\140923-NBI2014\0923-Talk-LBLJP\CIMG1411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80" y="764704"/>
            <a:ext cx="5019476" cy="3764607"/>
          </a:xfrm>
          <a:prstGeom prst="rect">
            <a:avLst/>
          </a:prstGeom>
          <a:noFill/>
        </p:spPr>
      </p:pic>
      <p:pic>
        <p:nvPicPr>
          <p:cNvPr id="45059" name="Picture 3" descr="C:\Users\Ishida\Documents\コンファレンス\140923-NBI2014\0923-Talk-LBLJP\CIMG145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028" y="2832745"/>
            <a:ext cx="5019476" cy="3764607"/>
          </a:xfrm>
          <a:prstGeom prst="rect">
            <a:avLst/>
          </a:prstGeom>
          <a:noFill/>
        </p:spPr>
      </p:pic>
      <p:sp>
        <p:nvSpPr>
          <p:cNvPr id="7" name="下矢印 6"/>
          <p:cNvSpPr/>
          <p:nvPr/>
        </p:nvSpPr>
        <p:spPr bwMode="auto">
          <a:xfrm>
            <a:off x="3131840" y="1052736"/>
            <a:ext cx="432048" cy="43204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436096" y="1124744"/>
            <a:ext cx="3419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solidFill>
                  <a:srgbClr val="009999"/>
                </a:solidFill>
                <a:latin typeface="小塚ゴシック Pro H" pitchFamily="34" charset="-128"/>
                <a:ea typeface="小塚ゴシック Pro H" pitchFamily="34" charset="-128"/>
                <a:sym typeface="Wingdings"/>
              </a:rPr>
              <a:t>Fixing work was completed during new-year holidays of 2013: </a:t>
            </a:r>
            <a:r>
              <a:rPr lang="en-US" altLang="ja-JP" sz="20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  <a:sym typeface="Wingdings"/>
              </a:rPr>
              <a:t>Replace the broken ESM by spare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16824" cy="604838"/>
          </a:xfrm>
        </p:spPr>
        <p:txBody>
          <a:bodyPr/>
          <a:lstStyle/>
          <a:p>
            <a:r>
              <a:rPr kumimoji="1" lang="en-US" altLang="ja-JP" dirty="0" smtClean="0"/>
              <a:t>MPS interlock improvements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56176" y="908720"/>
            <a:ext cx="2915816" cy="5616624"/>
          </a:xfrm>
        </p:spPr>
        <p:txBody>
          <a:bodyPr/>
          <a:lstStyle/>
          <a:p>
            <a:r>
              <a:rPr kumimoji="1" lang="en-US" altLang="ja-JP" sz="2000" dirty="0" smtClean="0"/>
              <a:t>Change MPS logic </a:t>
            </a:r>
          </a:p>
          <a:p>
            <a:pPr lvl="1"/>
            <a:r>
              <a:rPr kumimoji="1" lang="en-US" altLang="ja-JP" sz="1600" dirty="0" smtClean="0"/>
              <a:t>to use always all interlock, except for beam loss monitor </a:t>
            </a:r>
          </a:p>
          <a:p>
            <a:pPr>
              <a:buNone/>
            </a:pPr>
            <a:endParaRPr kumimoji="1" lang="en-US" altLang="ja-JP" sz="2000" dirty="0" smtClean="0"/>
          </a:p>
          <a:p>
            <a:pPr>
              <a:buNone/>
            </a:pPr>
            <a:endParaRPr kumimoji="1" lang="en-US" altLang="ja-JP" sz="2000" dirty="0" smtClean="0"/>
          </a:p>
          <a:p>
            <a:r>
              <a:rPr lang="en-US" altLang="ja-JP" sz="2000" dirty="0" smtClean="0"/>
              <a:t>Doubling of NC magnet power supply interlock</a:t>
            </a:r>
          </a:p>
          <a:p>
            <a:pPr lvl="1"/>
            <a:r>
              <a:rPr lang="en-US" altLang="ja-JP" sz="1600" dirty="0" smtClean="0"/>
              <a:t>In addition to the existing interlock of current fluctuation, implement an interlock for the absolute current of bending magnets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7227" y="836817"/>
            <a:ext cx="3189029" cy="2749439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 bwMode="auto">
          <a:xfrm>
            <a:off x="3543211" y="1844929"/>
            <a:ext cx="432048" cy="57606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67355" y="836817"/>
            <a:ext cx="3762699" cy="2808207"/>
            <a:chOff x="72008" y="908720"/>
            <a:chExt cx="3762699" cy="2808207"/>
          </a:xfrm>
        </p:grpSpPr>
        <p:pic>
          <p:nvPicPr>
            <p:cNvPr id="5" name="図 4" descr="mps0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107504" y="908720"/>
              <a:ext cx="3168352" cy="2731417"/>
            </a:xfrm>
            <a:prstGeom prst="rect">
              <a:avLst/>
            </a:prstGeom>
            <a:noFill/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5736" y="908720"/>
              <a:ext cx="1165091" cy="558865"/>
            </a:xfrm>
            <a:prstGeom prst="rect">
              <a:avLst/>
            </a:prstGeom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979712" y="3183359"/>
              <a:ext cx="1854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※masked for </a:t>
              </a:r>
            </a:p>
            <a:p>
              <a:r>
                <a:rPr lang="en-US" altLang="ja-JP" sz="1200" b="1" dirty="0" smtClean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  <a:r>
                <a:rPr kumimoji="1" lang="en-US" altLang="ja-JP" sz="1200" b="1" dirty="0" smtClean="0">
                  <a:solidFill>
                    <a:srgbClr val="FF505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eam tuning/study</a:t>
              </a:r>
              <a:endParaRPr kumimoji="1" lang="ja-JP" altLang="en-US" sz="1200" b="1" dirty="0">
                <a:solidFill>
                  <a:srgbClr val="FF5050"/>
                </a:solidFill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72008" y="2780927"/>
              <a:ext cx="1512000" cy="936000"/>
            </a:xfrm>
            <a:prstGeom prst="roundRect">
              <a:avLst/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79512" y="3933055"/>
            <a:ext cx="3205973" cy="2736305"/>
            <a:chOff x="791630" y="1731548"/>
            <a:chExt cx="4855660" cy="414431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1630" y="1763441"/>
              <a:ext cx="2203083" cy="411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グループ化 27"/>
            <p:cNvGrpSpPr/>
            <p:nvPr/>
          </p:nvGrpSpPr>
          <p:grpSpPr>
            <a:xfrm>
              <a:off x="791631" y="1731548"/>
              <a:ext cx="4855659" cy="4106526"/>
              <a:chOff x="836038" y="1732839"/>
              <a:chExt cx="4855659" cy="4106526"/>
            </a:xfrm>
          </p:grpSpPr>
          <p:sp>
            <p:nvSpPr>
              <p:cNvPr id="15" name="円柱 14"/>
              <p:cNvSpPr/>
              <p:nvPr/>
            </p:nvSpPr>
            <p:spPr>
              <a:xfrm rot="5400000">
                <a:off x="1406744" y="4151541"/>
                <a:ext cx="637830" cy="474133"/>
              </a:xfrm>
              <a:prstGeom prst="can">
                <a:avLst>
                  <a:gd name="adj" fmla="val 375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1257715" y="4709377"/>
                <a:ext cx="1034752" cy="46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rgbClr val="0000FF"/>
                    </a:solidFill>
                    <a:latin typeface="+mn-lt"/>
                  </a:rPr>
                  <a:t>DCCT</a:t>
                </a:r>
                <a:endParaRPr lang="en-US" altLang="ja-JP" sz="1400" dirty="0" smtClean="0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488593" y="3005615"/>
                <a:ext cx="474133" cy="3302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4204399" y="4081459"/>
                <a:ext cx="1321258" cy="6143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50" b="1" dirty="0" smtClean="0">
                    <a:solidFill>
                      <a:srgbClr val="0000FF"/>
                    </a:solidFill>
                  </a:rPr>
                  <a:t>PS Control </a:t>
                </a:r>
              </a:p>
              <a:p>
                <a:pPr algn="ctr"/>
                <a:r>
                  <a:rPr kumimoji="1" lang="en-US" altLang="ja-JP" sz="1050" b="1" dirty="0" smtClean="0">
                    <a:solidFill>
                      <a:srgbClr val="0000FF"/>
                    </a:solidFill>
                  </a:rPr>
                  <a:t>System</a:t>
                </a:r>
              </a:p>
            </p:txBody>
          </p:sp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4399" y="4899005"/>
                <a:ext cx="1048315" cy="516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0" name="カギ線コネクタ 19"/>
              <p:cNvCxnSpPr>
                <a:stCxn id="15" idx="1"/>
                <a:endCxn id="19" idx="1"/>
              </p:cNvCxnSpPr>
              <p:nvPr/>
            </p:nvCxnSpPr>
            <p:spPr>
              <a:xfrm>
                <a:off x="1962726" y="4388608"/>
                <a:ext cx="2241673" cy="768651"/>
              </a:xfrm>
              <a:prstGeom prst="bentConnector3">
                <a:avLst>
                  <a:gd name="adj1" fmla="val 59442"/>
                </a:avLst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4399" y="2913481"/>
                <a:ext cx="1048315" cy="516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テキスト ボックス 21"/>
              <p:cNvSpPr txBox="1"/>
              <p:nvPr/>
            </p:nvSpPr>
            <p:spPr>
              <a:xfrm>
                <a:off x="3889743" y="5373216"/>
                <a:ext cx="1801954" cy="46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0000FF"/>
                    </a:solidFill>
                    <a:latin typeface="+mn-lt"/>
                  </a:rPr>
                  <a:t>Old Interlock</a:t>
                </a:r>
                <a:endParaRPr kumimoji="1" lang="ja-JP" altLang="en-US" sz="1400" dirty="0">
                  <a:solidFill>
                    <a:srgbClr val="0000FF"/>
                  </a:solidFill>
                  <a:latin typeface="+mn-lt"/>
                </a:endParaRPr>
              </a:p>
            </p:txBody>
          </p:sp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3404" y="1990131"/>
                <a:ext cx="744510" cy="744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テキスト ボックス 23"/>
              <p:cNvSpPr txBox="1"/>
              <p:nvPr/>
            </p:nvSpPr>
            <p:spPr>
              <a:xfrm>
                <a:off x="836038" y="1732839"/>
                <a:ext cx="2282670" cy="46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0000FF"/>
                    </a:solidFill>
                    <a:latin typeface="+mn-lt"/>
                  </a:rPr>
                  <a:t>Current indicator</a:t>
                </a:r>
                <a:endParaRPr kumimoji="1" lang="ja-JP" altLang="en-US" sz="1400" dirty="0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2070717" y="3182525"/>
                <a:ext cx="1891786" cy="46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solidFill>
                      <a:srgbClr val="0000FF"/>
                    </a:solidFill>
                    <a:latin typeface="+mn-lt"/>
                  </a:rPr>
                  <a:t>Shunt output 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3740623" y="2091914"/>
                <a:ext cx="1923347" cy="466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solidFill>
                      <a:srgbClr val="0000FF"/>
                    </a:solidFill>
                    <a:latin typeface="+mn-lt"/>
                  </a:rPr>
                  <a:t>New Interlock</a:t>
                </a:r>
              </a:p>
            </p:txBody>
          </p:sp>
          <p:cxnSp>
            <p:nvCxnSpPr>
              <p:cNvPr id="27" name="直線矢印コネクタ 26"/>
              <p:cNvCxnSpPr>
                <a:stCxn id="17" idx="3"/>
                <a:endCxn id="21" idx="1"/>
              </p:cNvCxnSpPr>
              <p:nvPr/>
            </p:nvCxnSpPr>
            <p:spPr>
              <a:xfrm>
                <a:off x="1962726" y="3170715"/>
                <a:ext cx="2241673" cy="102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カギ線コネクタ 13"/>
              <p:cNvCxnSpPr>
                <a:stCxn id="15" idx="1"/>
                <a:endCxn id="18" idx="1"/>
              </p:cNvCxnSpPr>
              <p:nvPr/>
            </p:nvCxnSpPr>
            <p:spPr>
              <a:xfrm>
                <a:off x="1962726" y="4388608"/>
                <a:ext cx="2241673" cy="11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カギ線コネクタ 28"/>
              <p:cNvCxnSpPr>
                <a:stCxn id="17" idx="3"/>
                <a:endCxn id="23" idx="3"/>
              </p:cNvCxnSpPr>
              <p:nvPr/>
            </p:nvCxnSpPr>
            <p:spPr>
              <a:xfrm flipV="1">
                <a:off x="1962726" y="2362386"/>
                <a:ext cx="135188" cy="808329"/>
              </a:xfrm>
              <a:prstGeom prst="bentConnector3">
                <a:avLst>
                  <a:gd name="adj1" fmla="val 1014381"/>
                </a:avLst>
              </a:prstGeom>
              <a:ln w="28575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角丸四角形 29"/>
              <p:cNvSpPr/>
              <p:nvPr/>
            </p:nvSpPr>
            <p:spPr bwMode="auto">
              <a:xfrm>
                <a:off x="3998804" y="2636908"/>
                <a:ext cx="1526852" cy="926915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FF0066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31" name="正方形/長方形 30"/>
          <p:cNvSpPr/>
          <p:nvPr/>
        </p:nvSpPr>
        <p:spPr>
          <a:xfrm>
            <a:off x="323528" y="3717032"/>
            <a:ext cx="2973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+mn-lt"/>
              </a:rPr>
              <a:t>For PD1,PD2, FVD1, FVD2, &amp; FH1</a:t>
            </a:r>
            <a:endParaRPr lang="ja-JP" altLang="en-US" sz="1400" dirty="0">
              <a:solidFill>
                <a:srgbClr val="008000"/>
              </a:solidFill>
              <a:latin typeface="+mn-lt"/>
            </a:endParaRPr>
          </a:p>
        </p:txBody>
      </p:sp>
      <p:pic>
        <p:nvPicPr>
          <p:cNvPr id="32" name="Picture 3" descr="C:\Users\nakayosi\MyDoc\Figures\ilk_pane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2848243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5850"/>
            <a:ext cx="7848872" cy="604838"/>
          </a:xfrm>
        </p:spPr>
        <p:txBody>
          <a:bodyPr/>
          <a:lstStyle/>
          <a:p>
            <a:r>
              <a:rPr lang="en-US" altLang="ja-JP" sz="2800" dirty="0" smtClean="0"/>
              <a:t>Horn water leak and d</a:t>
            </a:r>
            <a:r>
              <a:rPr kumimoji="1" lang="en-US" altLang="ja-JP" sz="2800" dirty="0" smtClean="0"/>
              <a:t>rainage from He vessel 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6" y="692696"/>
            <a:ext cx="5112568" cy="5976664"/>
          </a:xfrm>
        </p:spPr>
        <p:txBody>
          <a:bodyPr/>
          <a:lstStyle/>
          <a:p>
            <a:r>
              <a:rPr lang="en-US" altLang="ja-JP" sz="2000" dirty="0" smtClean="0"/>
              <a:t>Since October 2012, </a:t>
            </a: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water leak occurred </a:t>
            </a:r>
            <a:r>
              <a:rPr lang="en-US" altLang="ja-JP" sz="2000" dirty="0" smtClean="0"/>
              <a:t>at Horn CW system.</a:t>
            </a:r>
          </a:p>
          <a:p>
            <a:pPr lvl="1"/>
            <a:r>
              <a:rPr lang="en-US" altLang="ja-JP" sz="1800" dirty="0" smtClean="0">
                <a:solidFill>
                  <a:srgbClr val="FF0000"/>
                </a:solidFill>
              </a:rPr>
              <a:t>~10L/day (</a:t>
            </a:r>
            <a:r>
              <a:rPr lang="en-US" altLang="ja-JP" sz="1800" dirty="0" smtClean="0">
                <a:solidFill>
                  <a:srgbClr val="FF3300"/>
                </a:solidFill>
              </a:rPr>
              <a:t>~5L/day  w/o beam)</a:t>
            </a:r>
          </a:p>
          <a:p>
            <a:pPr lvl="1"/>
            <a:r>
              <a:rPr lang="en-US" altLang="ja-JP" sz="1800" dirty="0" smtClean="0"/>
              <a:t>due to temperature or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vibration(?)</a:t>
            </a:r>
            <a:endParaRPr lang="en-US" altLang="ja-JP" sz="2000" dirty="0" smtClean="0"/>
          </a:p>
          <a:p>
            <a:r>
              <a:rPr lang="en-US" altLang="ja-JP" sz="2000" dirty="0" smtClean="0"/>
              <a:t>On Jan.2013 the drain port of the vessel at TS B2F was opened.</a:t>
            </a:r>
          </a:p>
          <a:p>
            <a:pPr lvl="1"/>
            <a:r>
              <a:rPr kumimoji="1" lang="en-US" altLang="ja-JP" sz="1800" dirty="0" smtClean="0"/>
              <a:t>Water comes out. </a:t>
            </a:r>
          </a:p>
          <a:p>
            <a:pPr lvl="1"/>
            <a:r>
              <a:rPr lang="en-US" altLang="ja-JP" sz="1800" dirty="0" smtClean="0"/>
              <a:t>T</a:t>
            </a:r>
            <a:r>
              <a:rPr kumimoji="1" lang="en-US" altLang="ja-JP" sz="1800" dirty="0" smtClean="0"/>
              <a:t>ransparent, with tiny yellow color.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possibly </a:t>
            </a:r>
            <a:r>
              <a:rPr lang="en-US" altLang="ja-JP" sz="1800" dirty="0" smtClean="0">
                <a:solidFill>
                  <a:srgbClr val="FF0000"/>
                </a:solidFill>
              </a:rPr>
              <a:t>no corrosion at the vessel</a:t>
            </a:r>
            <a:r>
              <a:rPr lang="en-US" altLang="ja-JP" sz="1800" dirty="0" smtClean="0"/>
              <a:t>.</a:t>
            </a:r>
            <a:endParaRPr kumimoji="1" lang="en-US" altLang="ja-JP" sz="2000" dirty="0" smtClean="0"/>
          </a:p>
          <a:p>
            <a:pPr lvl="1"/>
            <a:r>
              <a:rPr kumimoji="1" lang="en-US" altLang="ja-JP" sz="1800" dirty="0" smtClean="0"/>
              <a:t>In total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only 55L</a:t>
            </a:r>
            <a:r>
              <a:rPr kumimoji="1" lang="en-US" altLang="ja-JP" sz="1800" dirty="0" smtClean="0"/>
              <a:t>. pH: 8~9 </a:t>
            </a:r>
          </a:p>
          <a:p>
            <a:pPr lvl="1"/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H: ~4kBq/cc, </a:t>
            </a:r>
            <a:r>
              <a:rPr lang="en-US" altLang="ja-JP" sz="1800" baseline="30000" dirty="0" smtClean="0"/>
              <a:t>7</a:t>
            </a:r>
            <a:r>
              <a:rPr lang="en-US" altLang="ja-JP" sz="1800" dirty="0" smtClean="0"/>
              <a:t>Be, </a:t>
            </a:r>
            <a:r>
              <a:rPr lang="en-US" altLang="ja-JP" sz="1800" baseline="30000" dirty="0" smtClean="0"/>
              <a:t>22</a:t>
            </a:r>
            <a:r>
              <a:rPr lang="en-US" altLang="ja-JP" sz="1800" dirty="0" smtClean="0"/>
              <a:t>Na </a:t>
            </a:r>
          </a:p>
          <a:p>
            <a:r>
              <a:rPr lang="en-US" altLang="ja-JP" sz="2000" dirty="0" smtClean="0"/>
              <a:t>Dew c</a:t>
            </a:r>
            <a:r>
              <a:rPr kumimoji="1" lang="en-US" altLang="ja-JP" sz="2000" dirty="0" smtClean="0"/>
              <a:t>ondensation continuously comes out to a drain tank, installed at the outlet of He compressor.</a:t>
            </a:r>
          </a:p>
          <a:p>
            <a:pPr lvl="1"/>
            <a:r>
              <a:rPr lang="en-US" altLang="ja-JP" sz="1800" dirty="0" smtClean="0"/>
              <a:t>~120L / 2 weeks, </a:t>
            </a:r>
            <a:r>
              <a:rPr lang="en-US" altLang="ja-JP" sz="1800" dirty="0" smtClean="0">
                <a:solidFill>
                  <a:srgbClr val="FF0000"/>
                </a:solidFill>
              </a:rPr>
              <a:t>~10L/day</a:t>
            </a:r>
            <a:r>
              <a:rPr lang="en-US" altLang="ja-JP" sz="1800" dirty="0" smtClean="0"/>
              <a:t> </a:t>
            </a:r>
          </a:p>
          <a:p>
            <a:pPr lvl="1"/>
            <a:r>
              <a:rPr lang="en-US" altLang="ja-JP" sz="1800" dirty="0" smtClean="0"/>
              <a:t>Comparable to the leak rate.</a:t>
            </a:r>
          </a:p>
          <a:p>
            <a:r>
              <a:rPr lang="en-US" altLang="ja-JP" sz="2200" b="1" dirty="0" smtClean="0">
                <a:solidFill>
                  <a:srgbClr val="FF5050"/>
                </a:solidFill>
              </a:rPr>
              <a:t>We decided to continue R#4 </a:t>
            </a:r>
            <a:r>
              <a:rPr lang="en-US" altLang="ja-JP" sz="1800" dirty="0" smtClean="0">
                <a:solidFill>
                  <a:srgbClr val="FF5050"/>
                </a:solidFill>
              </a:rPr>
              <a:t>with periodically draining water.</a:t>
            </a:r>
            <a:endParaRPr lang="ja-JP" altLang="en-US" sz="1800" dirty="0" smtClean="0">
              <a:solidFill>
                <a:srgbClr val="FF505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2C339-64FA-48B6-99E6-E12672A0F96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grpSp>
        <p:nvGrpSpPr>
          <p:cNvPr id="6" name="グループ化 12"/>
          <p:cNvGrpSpPr/>
          <p:nvPr/>
        </p:nvGrpSpPr>
        <p:grpSpPr>
          <a:xfrm>
            <a:off x="5004048" y="800708"/>
            <a:ext cx="4045952" cy="2448272"/>
            <a:chOff x="415749" y="1484784"/>
            <a:chExt cx="4450443" cy="2693037"/>
          </a:xfrm>
        </p:grpSpPr>
        <p:pic>
          <p:nvPicPr>
            <p:cNvPr id="117761" name="Picture 1" descr="C:\Users\Ishida\Documents\JPARCnu\Photos\130301-\NCM_4380ss.jpg"/>
            <p:cNvPicPr>
              <a:picLocks noChangeAspect="1" noChangeArrowheads="1"/>
            </p:cNvPicPr>
            <p:nvPr/>
          </p:nvPicPr>
          <p:blipFill>
            <a:blip r:embed="rId2" cstate="print"/>
            <a:srcRect l="8318" r="6399" b="12117"/>
            <a:stretch>
              <a:fillRect/>
            </a:stretch>
          </p:blipFill>
          <p:spPr bwMode="auto">
            <a:xfrm>
              <a:off x="415749" y="1484784"/>
              <a:ext cx="4352062" cy="2693037"/>
            </a:xfrm>
            <a:prstGeom prst="rect">
              <a:avLst/>
            </a:prstGeom>
            <a:noFill/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513936" y="1484784"/>
              <a:ext cx="2359316" cy="338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Drain port of He Vessel</a:t>
              </a:r>
              <a:endParaRPr kumimoji="1" lang="ja-JP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下矢印 7"/>
            <p:cNvSpPr/>
            <p:nvPr/>
          </p:nvSpPr>
          <p:spPr bwMode="auto">
            <a:xfrm>
              <a:off x="841785" y="1772816"/>
              <a:ext cx="403647" cy="436770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" name="下矢印 8"/>
            <p:cNvSpPr/>
            <p:nvPr/>
          </p:nvSpPr>
          <p:spPr bwMode="auto">
            <a:xfrm rot="7597609">
              <a:off x="1720249" y="2857531"/>
              <a:ext cx="403647" cy="436770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066081" y="3187959"/>
              <a:ext cx="1086451" cy="338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View port</a:t>
              </a:r>
              <a:endParaRPr kumimoji="1" lang="ja-JP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700323" y="1484784"/>
              <a:ext cx="1165869" cy="338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Drain tank</a:t>
              </a:r>
              <a:endParaRPr kumimoji="1" lang="ja-JP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2" name="下矢印 11"/>
            <p:cNvSpPr/>
            <p:nvPr/>
          </p:nvSpPr>
          <p:spPr bwMode="auto">
            <a:xfrm rot="2138075">
              <a:off x="4088052" y="1784649"/>
              <a:ext cx="403647" cy="436770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20833" name="Picture 1" descr="C:\Users\Ishida\Documents\JPARCnu\Photos\121201-\NCM_3708s.jpg"/>
          <p:cNvPicPr>
            <a:picLocks noChangeAspect="1" noChangeArrowheads="1"/>
          </p:cNvPicPr>
          <p:nvPr/>
        </p:nvPicPr>
        <p:blipFill>
          <a:blip r:embed="rId3" cstate="print"/>
          <a:srcRect t="19234" r="7993" b="19991"/>
          <a:stretch>
            <a:fillRect/>
          </a:stretch>
        </p:blipFill>
        <p:spPr bwMode="auto">
          <a:xfrm>
            <a:off x="5004048" y="2672916"/>
            <a:ext cx="2520280" cy="277230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" name="Picture 1" descr="C:\Users\Ishida\Documents\JPARCnu\Photos\130501-\NCM_4763ss.jpg"/>
          <p:cNvPicPr>
            <a:picLocks noChangeAspect="1" noChangeArrowheads="1"/>
          </p:cNvPicPr>
          <p:nvPr/>
        </p:nvPicPr>
        <p:blipFill>
          <a:blip r:embed="rId4" cstate="print"/>
          <a:srcRect l="12676" t="16742" r="8576"/>
          <a:stretch>
            <a:fillRect/>
          </a:stretch>
        </p:blipFill>
        <p:spPr bwMode="auto">
          <a:xfrm>
            <a:off x="6480720" y="4947364"/>
            <a:ext cx="2555776" cy="1622603"/>
          </a:xfrm>
          <a:prstGeom prst="rect">
            <a:avLst/>
          </a:prstGeom>
          <a:noFill/>
        </p:spPr>
      </p:pic>
      <p:sp>
        <p:nvSpPr>
          <p:cNvPr id="15" name="正方形/長方形 14"/>
          <p:cNvSpPr/>
          <p:nvPr/>
        </p:nvSpPr>
        <p:spPr>
          <a:xfrm>
            <a:off x="7110536" y="3717032"/>
            <a:ext cx="19979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Temporarily kept at B1F floor in many 20L plastic containers</a:t>
            </a:r>
          </a:p>
        </p:txBody>
      </p:sp>
      <p:sp>
        <p:nvSpPr>
          <p:cNvPr id="16" name="下矢印 15"/>
          <p:cNvSpPr/>
          <p:nvPr/>
        </p:nvSpPr>
        <p:spPr bwMode="auto">
          <a:xfrm rot="2138075">
            <a:off x="7821666" y="4866874"/>
            <a:ext cx="366960" cy="397073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87858"/>
            <a:ext cx="7272808" cy="604838"/>
          </a:xfrm>
        </p:spPr>
        <p:txBody>
          <a:bodyPr/>
          <a:lstStyle/>
          <a:p>
            <a:r>
              <a:rPr kumimoji="1" lang="en-US" altLang="ja-JP" sz="2800" dirty="0" smtClean="0"/>
              <a:t>Hydrogen Production in Horns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1728192"/>
          </a:xfrm>
        </p:spPr>
        <p:txBody>
          <a:bodyPr/>
          <a:lstStyle/>
          <a:p>
            <a:r>
              <a:rPr kumimoji="1"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After beam power reaches to &gt;200kW, hydrogen production in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h</a:t>
            </a:r>
            <a:r>
              <a:rPr kumimoji="1"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orn cover gas became biggest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problem</a:t>
            </a:r>
            <a:r>
              <a:rPr kumimoji="1"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.</a:t>
            </a:r>
          </a:p>
          <a:p>
            <a:pPr lvl="1"/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Cover gas is circulating through H</a:t>
            </a:r>
            <a:r>
              <a:rPr lang="en-US" altLang="ja-JP" sz="1800" baseline="-25000" dirty="0" smtClean="0">
                <a:latin typeface="小塚ゴシック Pro M" pitchFamily="34" charset="-128"/>
                <a:ea typeface="小塚ゴシック Pro M" pitchFamily="34" charset="-128"/>
              </a:rPr>
              <a:t>2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-O</a:t>
            </a:r>
            <a:r>
              <a:rPr lang="en-US" altLang="ja-JP" sz="1800" baseline="-25000" dirty="0" smtClean="0">
                <a:latin typeface="小塚ゴシック Pro M" pitchFamily="34" charset="-128"/>
                <a:ea typeface="小塚ゴシック Pro M" pitchFamily="34" charset="-128"/>
              </a:rPr>
              <a:t>2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 recombine system.</a:t>
            </a:r>
          </a:p>
          <a:p>
            <a:pPr lvl="1"/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For the 1</a:t>
            </a:r>
            <a:r>
              <a:rPr lang="en-US" altLang="ja-JP" sz="1800" baseline="30000" dirty="0" smtClean="0">
                <a:latin typeface="小塚ゴシック Pro M" pitchFamily="34" charset="-128"/>
                <a:ea typeface="小塚ゴシック Pro M" pitchFamily="34" charset="-128"/>
              </a:rPr>
              <a:t>st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 set of horns, only one port available for charging He gas.</a:t>
            </a:r>
          </a:p>
          <a:p>
            <a:pPr lvl="1"/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Forced flushing was only possible with water port, when beam is off. </a:t>
            </a:r>
          </a:p>
          <a:p>
            <a:pPr lvl="1">
              <a:buNone/>
            </a:pPr>
            <a:r>
              <a:rPr kumimoji="1" lang="en-US" altLang="ja-JP" sz="1200" dirty="0" smtClean="0">
                <a:latin typeface="小塚ゴシック Pro M" pitchFamily="34" charset="-128"/>
                <a:ea typeface="小塚ゴシック Pro M" pitchFamily="34" charset="-128"/>
              </a:rPr>
              <a:t>  </a:t>
            </a:r>
          </a:p>
          <a:p>
            <a:pPr>
              <a:buNone/>
            </a:pPr>
            <a:endParaRPr kumimoji="1"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2C339-64FA-48B6-99E6-E12672A0F96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pic>
        <p:nvPicPr>
          <p:cNvPr id="116737" name="Picture 1" descr="C:\Users\Ishida\Documents\JPARCnu\Photos\130501-\NCM_4757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82417"/>
            <a:ext cx="3957206" cy="2376264"/>
          </a:xfrm>
          <a:prstGeom prst="rect">
            <a:avLst/>
          </a:prstGeom>
          <a:noFill/>
        </p:spPr>
      </p:pic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35496" y="2852936"/>
            <a:ext cx="5400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FF"/>
              </a:buClr>
              <a:buSzPct val="65000"/>
              <a:buBlip>
                <a:blip r:embed="rId3"/>
              </a:buBlip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小塚ゴシック Pro M" pitchFamily="34" charset="-128"/>
                <a:ea typeface="小塚ゴシック Pro M" pitchFamily="34" charset="-128"/>
              </a:rPr>
              <a:t>On Feb.~Mar.2013  gas chromatograph was installed to TS 1F.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FF"/>
              </a:buClr>
              <a:buSzPct val="65000"/>
              <a:buBlip>
                <a:blip r:embed="rId4"/>
              </a:buBlip>
              <a:defRPr/>
            </a:pPr>
            <a:r>
              <a:rPr lang="en-US" altLang="ja-JP" dirty="0" smtClean="0">
                <a:latin typeface="小塚ゴシック Pro M" pitchFamily="34" charset="-128"/>
                <a:ea typeface="小塚ゴシック Pro M" pitchFamily="34" charset="-128"/>
              </a:rPr>
              <a:t>H</a:t>
            </a:r>
            <a:r>
              <a:rPr lang="en-US" altLang="ja-JP" baseline="-25000" dirty="0" smtClean="0">
                <a:latin typeface="小塚ゴシック Pro M" pitchFamily="34" charset="-128"/>
                <a:ea typeface="小塚ゴシック Pro M" pitchFamily="34" charset="-128"/>
              </a:rPr>
              <a:t>2</a:t>
            </a:r>
            <a:r>
              <a:rPr lang="en-US" altLang="ja-JP" dirty="0" smtClean="0">
                <a:latin typeface="小塚ゴシック Pro M" pitchFamily="34" charset="-128"/>
                <a:ea typeface="小塚ゴシック Pro M" pitchFamily="34" charset="-128"/>
              </a:rPr>
              <a:t> after 1 week of 220kW beam: </a:t>
            </a:r>
            <a:r>
              <a:rPr lang="en-US" altLang="ja-JP" dirty="0" smtClean="0">
                <a:solidFill>
                  <a:srgbClr val="FF0000"/>
                </a:solidFill>
                <a:latin typeface="小塚ゴシック Pro M" pitchFamily="34" charset="-128"/>
                <a:ea typeface="小塚ゴシック Pro M" pitchFamily="34" charset="-128"/>
              </a:rPr>
              <a:t>1.6%</a:t>
            </a:r>
            <a:r>
              <a:rPr lang="en-US" altLang="ja-JP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ja-JP" altLang="en-US" dirty="0" smtClean="0">
                <a:latin typeface="小塚ゴシック Pro M" pitchFamily="34" charset="-128"/>
                <a:ea typeface="小塚ゴシック Pro M" pitchFamily="34" charset="-128"/>
              </a:rPr>
              <a:t>⇔</a:t>
            </a:r>
            <a:r>
              <a:rPr lang="en-US" altLang="ja-JP" dirty="0" smtClean="0">
                <a:latin typeface="小塚ゴシック Pro M" pitchFamily="34" charset="-128"/>
                <a:ea typeface="小塚ゴシック Pro M" pitchFamily="34" charset="-128"/>
              </a:rPr>
              <a:t>explosion limit </a:t>
            </a:r>
            <a:r>
              <a:rPr lang="en-US" altLang="ja-JP" dirty="0" smtClean="0">
                <a:solidFill>
                  <a:srgbClr val="00B0F0"/>
                </a:solidFill>
                <a:latin typeface="小塚ゴシック Pro M" pitchFamily="34" charset="-128"/>
                <a:ea typeface="小塚ゴシック Pro M" pitchFamily="34" charset="-128"/>
              </a:rPr>
              <a:t>&gt;4%</a:t>
            </a:r>
            <a:r>
              <a:rPr lang="en-US" altLang="ja-JP" dirty="0" smtClean="0">
                <a:latin typeface="小塚ゴシック Pro M" pitchFamily="34" charset="-128"/>
                <a:ea typeface="小塚ゴシック Pro M" pitchFamily="34" charset="-128"/>
              </a:rPr>
              <a:t> )</a:t>
            </a:r>
            <a:endParaRPr lang="en-US" altLang="ja-JP" kern="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65000"/>
              <a:buBlip>
                <a:blip r:embed="rId5"/>
              </a:buBlip>
              <a:defRPr/>
            </a:pPr>
            <a:r>
              <a:rPr lang="en-US" altLang="ja-JP" kern="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After a few times of forced flushing, it reduces to ~0.4%.</a:t>
            </a:r>
            <a:endParaRPr lang="en-US" altLang="ja-JP" kern="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rgbClr val="0000FF"/>
              </a:buClr>
              <a:buSzPct val="65000"/>
              <a:buBlip>
                <a:blip r:embed="rId3"/>
              </a:buBlip>
              <a:defRPr/>
            </a:pPr>
            <a:r>
              <a:rPr lang="en-US" altLang="ja-JP" sz="2000" kern="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We decided to flush horn cover gas in every week basis, on accelerator maintenance day, during R#4 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FF"/>
              </a:buClr>
              <a:buSzPct val="65000"/>
              <a:buBlip>
                <a:blip r:embed="rId4"/>
              </a:buBlip>
              <a:defRPr/>
            </a:pP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This limits maximum </a:t>
            </a:r>
            <a:r>
              <a:rPr lang="ja-JP" altLang="en-US" sz="2000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acceptable beam power to </a:t>
            </a:r>
            <a:r>
              <a:rPr lang="en-US" altLang="ja-JP" sz="2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~300kW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00FF"/>
              </a:buClr>
              <a:buSzPct val="65000"/>
              <a:buBlip>
                <a:blip r:embed="rId3"/>
              </a:buBlip>
              <a:defRPr/>
            </a:pPr>
            <a:endParaRPr lang="en-US" altLang="ja-JP" sz="2000" b="1" kern="0" dirty="0" smtClean="0">
              <a:solidFill>
                <a:srgbClr val="FF5050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None/>
              <a:tabLst/>
              <a:defRPr/>
            </a:pP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08104" y="2876163"/>
            <a:ext cx="3168352" cy="98488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kern="0" dirty="0" smtClean="0">
                <a:solidFill>
                  <a:schemeClr val="hlink"/>
                </a:solidFill>
                <a:latin typeface="小塚ゴシック Pro M" pitchFamily="34" charset="-128"/>
                <a:ea typeface="小塚ゴシック Pro M" pitchFamily="34" charset="-128"/>
              </a:rPr>
              <a:t>gas chromatograph at TS-1F</a:t>
            </a:r>
            <a:endParaRPr lang="en-US" altLang="ja-JP" sz="1600" kern="0" dirty="0" smtClean="0">
              <a:solidFill>
                <a:srgbClr val="0080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1400" kern="0" dirty="0" smtClean="0">
                <a:solidFill>
                  <a:srgbClr val="008000"/>
                </a:solidFill>
                <a:latin typeface="+mn-lt"/>
              </a:rPr>
              <a:t> Coolant Helium gas for target, beam window,  and He vessel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400" kern="0" dirty="0" smtClean="0">
                <a:solidFill>
                  <a:srgbClr val="008000"/>
                </a:solidFill>
                <a:latin typeface="+mn-lt"/>
              </a:rPr>
              <a:t> Cover gas of horn cooling water</a:t>
            </a:r>
            <a:endParaRPr lang="ja-JP" altLang="en-US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Ishida\Documents\JPARCnu\パンフレット\良く使う図版・写真\SK事象\69582_584_0137638206_3d.pn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164" t="1454" r="772" b="24901"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10556" y="106224"/>
            <a:ext cx="7433444" cy="604838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altLang="ja-JP" baseline="-250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</a:t>
            </a:r>
            <a:r>
              <a:rPr lang="en-US" altLang="ja-JP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appearance observation</a:t>
            </a:r>
            <a:r>
              <a:rPr lang="en-US" altLang="ja-JP" dirty="0" smtClean="0">
                <a:solidFill>
                  <a:srgbClr val="00B0F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July 19, 2013 </a:t>
            </a:r>
            <a:r>
              <a:rPr kumimoji="1" lang="ja-JP" altLang="en-US" sz="2800" dirty="0" smtClean="0">
                <a:solidFill>
                  <a:srgbClr val="00B0F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kumimoji="1" lang="en-US" altLang="ja-JP" sz="2800" dirty="0" smtClean="0">
                <a:solidFill>
                  <a:srgbClr val="00B0F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ja-JP" altLang="en-US" sz="2800" dirty="0">
              <a:solidFill>
                <a:srgbClr val="00B0F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コンテンツ プレースホルダ 41"/>
          <p:cNvSpPr>
            <a:spLocks noGrp="1"/>
          </p:cNvSpPr>
          <p:nvPr>
            <p:ph idx="1"/>
          </p:nvPr>
        </p:nvSpPr>
        <p:spPr>
          <a:xfrm>
            <a:off x="144016" y="836712"/>
            <a:ext cx="8820472" cy="2520280"/>
          </a:xfrm>
        </p:spPr>
        <p:txBody>
          <a:bodyPr/>
          <a:lstStyle/>
          <a:p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Definitive observation on </a:t>
            </a:r>
            <a:r>
              <a:rPr lang="en-US" altLang="ja-JP" sz="1800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ν</a:t>
            </a:r>
            <a:r>
              <a:rPr lang="en-US" altLang="ja-JP" sz="1800" baseline="-25000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μ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turning to </a:t>
            </a:r>
            <a:r>
              <a:rPr lang="en-US" altLang="ja-JP" sz="1800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ν</a:t>
            </a:r>
            <a:r>
              <a:rPr lang="en-US" altLang="ja-JP" sz="1800" baseline="-25000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e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(Run-1~4 data :  6.6×10</a:t>
            </a:r>
            <a:r>
              <a:rPr lang="en-US" altLang="ja-JP" sz="1800" baseline="300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20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pot) </a:t>
            </a:r>
          </a:p>
          <a:p>
            <a:pPr lvl="1"/>
            <a:r>
              <a:rPr lang="en-US" altLang="ja-JP" sz="1800" i="1" dirty="0" smtClean="0">
                <a:solidFill>
                  <a:srgbClr val="FF5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Neutrino experiments come closer to see CPV in lepton sector ! </a:t>
            </a:r>
          </a:p>
          <a:p>
            <a:pPr marL="800100" lvl="1" indent="-342900">
              <a:buClr>
                <a:srgbClr val="0000FF"/>
              </a:buClr>
              <a:buBlip>
                <a:blip r:embed="rId3"/>
              </a:buBlip>
            </a:pP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With 10 times more data (7.8</a:t>
            </a:r>
            <a:r>
              <a:rPr lang="ja-JP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×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10</a:t>
            </a:r>
            <a:r>
              <a:rPr lang="en-US" altLang="ja-JP" sz="1800" baseline="300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21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</a:t>
            </a:r>
            <a:r>
              <a:rPr lang="en-US" altLang="ja-JP" sz="1800" i="1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p.o.t</a:t>
            </a:r>
            <a:r>
              <a:rPr lang="en-US" altLang="ja-JP" sz="1800" i="1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.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), T2K has the opportunity to establish </a:t>
            </a:r>
            <a:r>
              <a:rPr lang="en-US" altLang="ja-JP" sz="1800" i="1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evidence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(~3σ) of CPV.</a:t>
            </a:r>
            <a:r>
              <a:rPr lang="ja-JP" altLang="en-US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     </a:t>
            </a:r>
            <a:r>
              <a:rPr lang="ja-JP" altLang="en-US" sz="18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R" pitchFamily="34" charset="-128"/>
                <a:ea typeface="小塚ゴシック Pro R" pitchFamily="34" charset="-128"/>
              </a:rPr>
              <a:t> </a:t>
            </a:r>
            <a:endParaRPr lang="en-US" altLang="ja-JP" sz="1800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R" pitchFamily="34" charset="-128"/>
              <a:ea typeface="小塚ゴシック Pro R" pitchFamily="34" charset="-128"/>
            </a:endParaRPr>
          </a:p>
          <a:p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A prompt realization of the design beam power of </a:t>
            </a:r>
            <a:r>
              <a:rPr lang="en-US" altLang="ja-JP" sz="1800" dirty="0" smtClean="0">
                <a:solidFill>
                  <a:srgbClr val="FF5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750 kW 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is highly desired to the J-PARC Main Ring and the neutrino experimental facility </a:t>
            </a:r>
          </a:p>
          <a:p>
            <a:pPr algn="r"/>
            <a:r>
              <a:rPr lang="ja-JP" altLang="en-US" sz="1800" dirty="0" smtClean="0">
                <a:solidFill>
                  <a:srgbClr val="FF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⇒</a:t>
            </a:r>
            <a:r>
              <a:rPr lang="en-US" altLang="ja-JP" sz="1800" dirty="0" err="1" smtClean="0">
                <a:solidFill>
                  <a:srgbClr val="FF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T.Koseki</a:t>
            </a:r>
            <a:r>
              <a:rPr lang="en-US" altLang="ja-JP" sz="1800" dirty="0" smtClean="0">
                <a:solidFill>
                  <a:srgbClr val="FF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/</a:t>
            </a:r>
            <a:r>
              <a:rPr lang="en-US" altLang="ja-JP" sz="1800" dirty="0" err="1" smtClean="0">
                <a:solidFill>
                  <a:srgbClr val="FF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T.Nakadaira</a:t>
            </a:r>
            <a:r>
              <a:rPr lang="en-US" altLang="ja-JP" sz="1800" dirty="0" smtClean="0">
                <a:solidFill>
                  <a:srgbClr val="FF99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             </a:t>
            </a:r>
            <a:endParaRPr lang="en-US" altLang="ja-JP" sz="1800" dirty="0" smtClean="0">
              <a:solidFill>
                <a:srgbClr val="FF99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小塚ゴシック Pro R" pitchFamily="34" charset="-128"/>
              <a:ea typeface="小塚ゴシック Pro R" pitchFamily="34" charset="-128"/>
            </a:endParaRPr>
          </a:p>
          <a:p>
            <a:pPr lvl="0"/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A power upgrade to </a:t>
            </a:r>
            <a:r>
              <a:rPr lang="en-US" altLang="ja-JP" sz="1800" dirty="0" smtClean="0">
                <a:solidFill>
                  <a:srgbClr val="FF5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Mega-Watt 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class beam will directly enhance reach of the future project:  LBL from J-PARC to Hyper-</a:t>
            </a:r>
            <a:r>
              <a:rPr lang="en-US" altLang="ja-JP" sz="1800" dirty="0" err="1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Kamiokande</a:t>
            </a:r>
            <a:r>
              <a:rPr lang="en-US" altLang="ja-JP" sz="1800" dirty="0" smtClean="0"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H" pitchFamily="34" charset="-128"/>
                <a:ea typeface="小塚ゴシック Pro H" pitchFamily="34" charset="-128"/>
              </a:rPr>
              <a:t> </a:t>
            </a:r>
            <a:endParaRPr lang="en-US" altLang="ja-JP" sz="1800" dirty="0" smtClean="0">
              <a:solidFill>
                <a:srgbClr val="0066CC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6806" y="6394102"/>
            <a:ext cx="2589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⇒</a:t>
            </a:r>
            <a:r>
              <a:rPr lang="en-US" altLang="ja-JP" sz="11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 Phys. Rev. </a:t>
            </a:r>
            <a:r>
              <a:rPr lang="en-US" altLang="ja-JP" sz="1100" dirty="0" err="1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Lett</a:t>
            </a:r>
            <a:r>
              <a:rPr lang="en-US" altLang="ja-JP" sz="11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. 112, 061802 (2014) </a:t>
            </a:r>
          </a:p>
        </p:txBody>
      </p:sp>
      <p:grpSp>
        <p:nvGrpSpPr>
          <p:cNvPr id="7" name="グループ化 22"/>
          <p:cNvGrpSpPr/>
          <p:nvPr/>
        </p:nvGrpSpPr>
        <p:grpSpPr>
          <a:xfrm>
            <a:off x="577216" y="6074992"/>
            <a:ext cx="3646460" cy="377164"/>
            <a:chOff x="323528" y="6444043"/>
            <a:chExt cx="4326484" cy="447502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323528" y="6453335"/>
              <a:ext cx="356044" cy="438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266309" y="6453334"/>
              <a:ext cx="561454" cy="438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0.5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338541" y="6453334"/>
              <a:ext cx="561454" cy="438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1.0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390543" y="6444043"/>
              <a:ext cx="1259469" cy="43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altLang="ja-JP" b="1" dirty="0" err="1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GeV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グループ化 56"/>
          <p:cNvGrpSpPr/>
          <p:nvPr/>
        </p:nvGrpSpPr>
        <p:grpSpPr>
          <a:xfrm>
            <a:off x="94080" y="3781956"/>
            <a:ext cx="609423" cy="2548818"/>
            <a:chOff x="4753080" y="773743"/>
            <a:chExt cx="636281" cy="2661145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067410" y="3049279"/>
              <a:ext cx="313307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067410" y="2478997"/>
              <a:ext cx="313307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067410" y="1963903"/>
              <a:ext cx="313307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 rot="16200000">
              <a:off x="4178350" y="1348473"/>
              <a:ext cx="1535069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# of 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ja-JP" b="1" baseline="-25000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events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051180" y="1412777"/>
              <a:ext cx="313307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076054" y="836713"/>
              <a:ext cx="313307" cy="385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グループ化 60"/>
          <p:cNvGrpSpPr/>
          <p:nvPr/>
        </p:nvGrpSpPr>
        <p:grpSpPr>
          <a:xfrm>
            <a:off x="675459" y="3789036"/>
            <a:ext cx="3566270" cy="2352294"/>
            <a:chOff x="5360076" y="781133"/>
            <a:chExt cx="3723439" cy="245596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095" t="2444" r="3365" b="14664"/>
            <a:stretch>
              <a:fillRect/>
            </a:stretch>
          </p:blipFill>
          <p:spPr bwMode="auto">
            <a:xfrm>
              <a:off x="5360076" y="781133"/>
              <a:ext cx="3723439" cy="2455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角丸四角形 20"/>
            <p:cNvSpPr/>
            <p:nvPr/>
          </p:nvSpPr>
          <p:spPr bwMode="auto">
            <a:xfrm>
              <a:off x="7561649" y="1844824"/>
              <a:ext cx="213390" cy="40425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7020272" y="1580217"/>
              <a:ext cx="1944216" cy="42663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43" name="角丸四角形 42"/>
          <p:cNvSpPr/>
          <p:nvPr/>
        </p:nvSpPr>
        <p:spPr bwMode="auto">
          <a:xfrm>
            <a:off x="683568" y="3867780"/>
            <a:ext cx="1584176" cy="71508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H" pitchFamily="34" charset="-128"/>
                <a:ea typeface="小塚ゴシック Pro H" pitchFamily="34" charset="-128"/>
              </a:rPr>
              <a:t>28 events</a:t>
            </a:r>
            <a:r>
              <a:rPr lang="ja-JP" alt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H" pitchFamily="34" charset="-128"/>
                <a:ea typeface="小塚ゴシック Pro H" pitchFamily="34" charset="-128"/>
              </a:rPr>
              <a:t> </a:t>
            </a:r>
            <a:endParaRPr lang="en-US" altLang="ja-JP" sz="2000" dirty="0" smtClean="0">
              <a:solidFill>
                <a:srgbClr val="66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H" pitchFamily="34" charset="-128"/>
              <a:ea typeface="小塚ゴシック Pro H" pitchFamily="34" charset="-128"/>
            </a:endParaRPr>
          </a:p>
          <a:p>
            <a:r>
              <a:rPr lang="en-US" altLang="ja-JP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4.92±0.55</a:t>
            </a:r>
            <a:r>
              <a:rPr lang="en-US" altLang="ja-JP" sz="1600" baseline="-25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BG</a:t>
            </a:r>
            <a:r>
              <a:rPr lang="en-US" altLang="ja-JP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 </a:t>
            </a:r>
            <a:endParaRPr lang="ja-JP" altLang="en-US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614361" y="4410977"/>
            <a:ext cx="1549582" cy="830997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H" pitchFamily="34" charset="-128"/>
                <a:ea typeface="小塚ゴシック Pro H" pitchFamily="34" charset="-128"/>
              </a:rPr>
              <a:t>Appearance signal</a:t>
            </a:r>
          </a:p>
          <a:p>
            <a:pPr algn="ctr"/>
            <a:r>
              <a:rPr lang="en-US" altLang="ja-JP" sz="2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H" pitchFamily="34" charset="-128"/>
                <a:ea typeface="小塚ゴシック Pro H" pitchFamily="34" charset="-128"/>
              </a:rPr>
              <a:t>7.3σ</a:t>
            </a:r>
          </a:p>
          <a:p>
            <a:pPr algn="ctr"/>
            <a:r>
              <a:rPr lang="en-US" altLang="ja-JP" sz="1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H" pitchFamily="34" charset="-128"/>
                <a:ea typeface="小塚ゴシック Pro H" pitchFamily="34" charset="-128"/>
              </a:rPr>
              <a:t>Significance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3046409" y="3873822"/>
            <a:ext cx="1237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0099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6.57×10</a:t>
            </a:r>
            <a:r>
              <a:rPr lang="en-US" altLang="ja-JP" sz="1200" baseline="30000" dirty="0" smtClean="0">
                <a:solidFill>
                  <a:srgbClr val="0099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</a:t>
            </a:r>
            <a:r>
              <a:rPr lang="en-US" altLang="ja-JP" sz="1200" i="1" dirty="0" smtClean="0">
                <a:solidFill>
                  <a:srgbClr val="0099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pot</a:t>
            </a:r>
            <a:endParaRPr lang="ja-JP" altLang="en-US" sz="1200" i="1" dirty="0">
              <a:solidFill>
                <a:srgbClr val="009999"/>
              </a:solidFill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40" name="Picture 2" descr="C:\Users\Ishida\Documents\JPARCnu\パンフレット\良く使う図版・写真\T2K鳥瞰図等\t2k_logo_large.png"/>
          <p:cNvPicPr>
            <a:picLocks noChangeAspect="1" noChangeArrowheads="1"/>
          </p:cNvPicPr>
          <p:nvPr/>
        </p:nvPicPr>
        <p:blipFill>
          <a:blip r:embed="rId5" cstate="print">
            <a:lum bright="40000" contrast="40000"/>
          </a:blip>
          <a:srcRect/>
          <a:stretch>
            <a:fillRect/>
          </a:stretch>
        </p:blipFill>
        <p:spPr bwMode="auto">
          <a:xfrm>
            <a:off x="216001" y="62990"/>
            <a:ext cx="1547687" cy="77372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グループ化 59"/>
          <p:cNvGrpSpPr/>
          <p:nvPr/>
        </p:nvGrpSpPr>
        <p:grpSpPr>
          <a:xfrm>
            <a:off x="4562708" y="3707741"/>
            <a:ext cx="4503443" cy="2961619"/>
            <a:chOff x="4562708" y="3645025"/>
            <a:chExt cx="4503443" cy="296161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9775" t="9609" r="9775" b="12011"/>
            <a:stretch>
              <a:fillRect/>
            </a:stretch>
          </p:blipFill>
          <p:spPr bwMode="auto">
            <a:xfrm>
              <a:off x="5201152" y="3705532"/>
              <a:ext cx="3520813" cy="2326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左右矢印 35"/>
            <p:cNvSpPr/>
            <p:nvPr/>
          </p:nvSpPr>
          <p:spPr>
            <a:xfrm>
              <a:off x="7221601" y="4176400"/>
              <a:ext cx="1152000" cy="252000"/>
            </a:xfrm>
            <a:prstGeom prst="leftRightArrow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srgbClr val="B9CCE9"/>
                </a:solidFill>
                <a:latin typeface="Times New Roman"/>
                <a:ea typeface="ＭＳ Ｐゴシック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7077434" y="4409236"/>
              <a:ext cx="15121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ja-JP" sz="1400" b="1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EXCLUDED </a:t>
              </a:r>
            </a:p>
            <a:p>
              <a:pPr algn="ctr" defTabSz="457200"/>
              <a:r>
                <a:rPr lang="en-US" altLang="ja-JP" sz="1400" b="1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at 90%CL !</a:t>
              </a:r>
              <a:endParaRPr lang="ja-JP" altLang="en-US" sz="1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/>
                <a:cs typeface="Verdana" pitchFamily="34" charset="0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6948264" y="6320353"/>
              <a:ext cx="21178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200" dirty="0" smtClean="0">
                  <a:solidFill>
                    <a:srgbClr val="33CCFF"/>
                  </a:solidFill>
                  <a:latin typeface="小塚ゴシック Pro M" pitchFamily="34" charset="-128"/>
                  <a:ea typeface="小塚ゴシック Pro M" pitchFamily="34" charset="-128"/>
                </a:rPr>
                <a:t>⇒</a:t>
              </a:r>
              <a:r>
                <a:rPr lang="en-US" altLang="ja-JP" sz="1200" dirty="0" smtClean="0">
                  <a:solidFill>
                    <a:srgbClr val="33CCFF"/>
                  </a:solidFill>
                  <a:latin typeface="小塚ゴシック Pro M" pitchFamily="34" charset="-128"/>
                  <a:ea typeface="小塚ゴシック Pro M" pitchFamily="34" charset="-128"/>
                </a:rPr>
                <a:t> arXiv:1405.3871 [</a:t>
              </a:r>
              <a:r>
                <a:rPr lang="en-US" altLang="ja-JP" sz="1200" dirty="0" err="1" smtClean="0">
                  <a:solidFill>
                    <a:srgbClr val="33CCFF"/>
                  </a:solidFill>
                  <a:latin typeface="小塚ゴシック Pro M" pitchFamily="34" charset="-128"/>
                  <a:ea typeface="小塚ゴシック Pro M" pitchFamily="34" charset="-128"/>
                </a:rPr>
                <a:t>hep</a:t>
              </a:r>
              <a:r>
                <a:rPr lang="en-US" altLang="ja-JP" sz="1200" dirty="0" smtClean="0">
                  <a:solidFill>
                    <a:srgbClr val="33CCFF"/>
                  </a:solidFill>
                  <a:latin typeface="小塚ゴシック Pro M" pitchFamily="34" charset="-128"/>
                  <a:ea typeface="小塚ゴシック Pro M" pitchFamily="34" charset="-128"/>
                </a:rPr>
                <a:t>-ex]</a:t>
              </a:r>
              <a:endParaRPr lang="ja-JP" altLang="en-US" sz="1200" dirty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 rot="19798185">
              <a:off x="5180011" y="4841326"/>
              <a:ext cx="2037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CC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PRELIMINARY</a:t>
              </a:r>
              <a:endParaRPr lang="ja-JP" altLang="en-US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873062" y="5805264"/>
              <a:ext cx="300082" cy="43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873062" y="5151003"/>
              <a:ext cx="300082" cy="43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873062" y="4493560"/>
              <a:ext cx="300082" cy="43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 rot="16200000">
              <a:off x="4482718" y="3725015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Dc</a:t>
              </a:r>
              <a:r>
                <a:rPr kumimoji="1" lang="en-US" altLang="ja-JP" b="1" baseline="30000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2</a:t>
              </a:r>
              <a:endParaRPr kumimoji="1" lang="ja-JP" altLang="en-US" b="1" baseline="30000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857517" y="3867217"/>
              <a:ext cx="300082" cy="43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5004048" y="6029119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  <a:endParaRPr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5796136" y="6029119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-1/2</a:t>
              </a:r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6774355" y="6029119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588224" y="6237312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err="1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d</a:t>
              </a:r>
              <a:r>
                <a:rPr lang="en-US" altLang="ja-JP" b="1" baseline="-25000" dirty="0" err="1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CP</a:t>
              </a:r>
              <a:endParaRPr kumimoji="1" lang="ja-JP" altLang="en-US" b="1" baseline="-25000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7566144" y="6021288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</a:t>
              </a:r>
              <a:r>
                <a:rPr kumimoji="1"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  <a:endParaRPr kumimoji="1"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8532440" y="601199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  <a:endParaRPr lang="ja-JP" altLang="en-US" b="1" dirty="0">
                <a:solidFill>
                  <a:srgbClr val="66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323528" y="87858"/>
            <a:ext cx="7776864" cy="604838"/>
          </a:xfrm>
        </p:spPr>
        <p:txBody>
          <a:bodyPr/>
          <a:lstStyle/>
          <a:p>
            <a:r>
              <a:rPr lang="en-US" altLang="ja-JP" dirty="0" smtClean="0"/>
              <a:t>Replacement of horns (2013 shutdown)</a:t>
            </a:r>
            <a:endParaRPr lang="ja-JP" altLang="en-US" dirty="0" smtClean="0"/>
          </a:p>
        </p:txBody>
      </p:sp>
      <p:sp>
        <p:nvSpPr>
          <p:cNvPr id="24579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536ECA-AD2A-4634-9F47-344D39B36AB6}" type="slidenum">
              <a:rPr lang="ja-JP" altLang="en-US" smtClean="0"/>
              <a:pPr/>
              <a:t>19</a:t>
            </a:fld>
            <a:endParaRPr lang="ja-JP" altLang="en-US" smtClean="0"/>
          </a:p>
        </p:txBody>
      </p:sp>
      <p:grpSp>
        <p:nvGrpSpPr>
          <p:cNvPr id="24580" name="グループ化 17"/>
          <p:cNvGrpSpPr>
            <a:grpSpLocks/>
          </p:cNvGrpSpPr>
          <p:nvPr/>
        </p:nvGrpSpPr>
        <p:grpSpPr bwMode="auto">
          <a:xfrm>
            <a:off x="2984500" y="3213100"/>
            <a:ext cx="3603625" cy="3455988"/>
            <a:chOff x="1619672" y="1412776"/>
            <a:chExt cx="5256584" cy="5040560"/>
          </a:xfrm>
        </p:grpSpPr>
        <p:pic>
          <p:nvPicPr>
            <p:cNvPr id="24599" name="図 3" descr="TS.png"/>
            <p:cNvPicPr>
              <a:picLocks noChangeAspect="1"/>
            </p:cNvPicPr>
            <p:nvPr/>
          </p:nvPicPr>
          <p:blipFill>
            <a:blip r:embed="rId2" cstate="print"/>
            <a:srcRect l="14430" r="12875" b="1393"/>
            <a:stretch>
              <a:fillRect/>
            </a:stretch>
          </p:blipFill>
          <p:spPr bwMode="auto">
            <a:xfrm>
              <a:off x="1619672" y="1412776"/>
              <a:ext cx="5256584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2664043" y="1843435"/>
              <a:ext cx="2880701" cy="1081278"/>
            </a:xfrm>
            <a:prstGeom prst="rect">
              <a:avLst/>
            </a:prstGeom>
            <a:solidFill>
              <a:srgbClr val="FF00FF">
                <a:alpha val="0"/>
              </a:srgbClr>
            </a:solidFill>
            <a:ln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00FF"/>
                </a:solidFill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6408489" y="3214133"/>
              <a:ext cx="433032" cy="1150739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solidFill>
                <a:srgbClr val="00339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43867" y="4364873"/>
              <a:ext cx="791961" cy="1296607"/>
            </a:xfrm>
            <a:prstGeom prst="rect">
              <a:avLst/>
            </a:prstGeom>
            <a:solidFill>
              <a:srgbClr val="FF00FF">
                <a:alpha val="0"/>
              </a:srgbClr>
            </a:solidFill>
            <a:ln>
              <a:solidFill>
                <a:srgbClr val="333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807614" y="4651979"/>
              <a:ext cx="2737129" cy="1009501"/>
            </a:xfrm>
            <a:prstGeom prst="rect">
              <a:avLst/>
            </a:prstGeom>
            <a:solidFill>
              <a:srgbClr val="FF00FF">
                <a:alpha val="0"/>
              </a:srgbClr>
            </a:solidFill>
            <a:ln>
              <a:solidFill>
                <a:srgbClr val="008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520471" y="2924713"/>
              <a:ext cx="3024273" cy="1727266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4605" name="テキスト ボックス 18"/>
            <p:cNvSpPr txBox="1">
              <a:spLocks noChangeArrowheads="1"/>
            </p:cNvSpPr>
            <p:nvPr/>
          </p:nvSpPr>
          <p:spPr bwMode="auto">
            <a:xfrm>
              <a:off x="4114510" y="1803944"/>
              <a:ext cx="1606477" cy="448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solidFill>
                    <a:srgbClr val="FF33CC"/>
                  </a:solidFill>
                  <a:latin typeface="Verdana" pitchFamily="34" charset="0"/>
                </a:rPr>
                <a:t>Horn dock</a:t>
              </a:r>
              <a:endParaRPr lang="ja-JP" altLang="en-US" sz="1400">
                <a:solidFill>
                  <a:srgbClr val="FF33CC"/>
                </a:solidFill>
                <a:latin typeface="Verdana" pitchFamily="34" charset="0"/>
              </a:endParaRPr>
            </a:p>
          </p:txBody>
        </p:sp>
        <p:sp>
          <p:nvSpPr>
            <p:cNvPr id="24606" name="テキスト ボックス 19"/>
            <p:cNvSpPr txBox="1">
              <a:spLocks noChangeArrowheads="1"/>
            </p:cNvSpPr>
            <p:nvPr/>
          </p:nvSpPr>
          <p:spPr bwMode="auto">
            <a:xfrm>
              <a:off x="3436473" y="5193448"/>
              <a:ext cx="1969401" cy="448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008000"/>
                  </a:solidFill>
                  <a:latin typeface="Verdana" pitchFamily="34" charset="0"/>
                </a:rPr>
                <a:t>Storage area</a:t>
              </a:r>
              <a:endParaRPr lang="ja-JP" altLang="en-US" sz="1400" dirty="0">
                <a:solidFill>
                  <a:srgbClr val="008000"/>
                </a:solidFill>
                <a:latin typeface="Verdana" pitchFamily="34" charset="0"/>
              </a:endParaRPr>
            </a:p>
          </p:txBody>
        </p:sp>
        <p:sp>
          <p:nvSpPr>
            <p:cNvPr id="24607" name="テキスト ボックス 20"/>
            <p:cNvSpPr txBox="1">
              <a:spLocks noChangeArrowheads="1"/>
            </p:cNvSpPr>
            <p:nvPr/>
          </p:nvSpPr>
          <p:spPr bwMode="auto">
            <a:xfrm>
              <a:off x="2978823" y="2959156"/>
              <a:ext cx="2952328" cy="448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>
                  <a:solidFill>
                    <a:srgbClr val="FF0000"/>
                  </a:solidFill>
                  <a:latin typeface="Verdana" pitchFamily="34" charset="0"/>
                </a:rPr>
                <a:t>Service pit</a:t>
              </a:r>
              <a:endParaRPr lang="ja-JP" altLang="en-US" sz="1400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cxnSp>
          <p:nvCxnSpPr>
            <p:cNvPr id="24608" name="直線矢印コネクタ 4"/>
            <p:cNvCxnSpPr>
              <a:cxnSpLocks noChangeShapeType="1"/>
            </p:cNvCxnSpPr>
            <p:nvPr/>
          </p:nvCxnSpPr>
          <p:spPr bwMode="auto">
            <a:xfrm flipH="1">
              <a:off x="2339975" y="5259288"/>
              <a:ext cx="2268537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24609" name="直線矢印コネクタ 18"/>
            <p:cNvCxnSpPr>
              <a:cxnSpLocks noChangeShapeType="1"/>
            </p:cNvCxnSpPr>
            <p:nvPr/>
          </p:nvCxnSpPr>
          <p:spPr bwMode="auto">
            <a:xfrm flipV="1">
              <a:off x="4627562" y="3849588"/>
              <a:ext cx="0" cy="14097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/>
              <a:tailEnd type="none" w="med" len="med"/>
            </a:ln>
          </p:spPr>
        </p:cxnSp>
      </p:grpSp>
      <p:grpSp>
        <p:nvGrpSpPr>
          <p:cNvPr id="24581" name="グループ化 24"/>
          <p:cNvGrpSpPr>
            <a:grpSpLocks/>
          </p:cNvGrpSpPr>
          <p:nvPr/>
        </p:nvGrpSpPr>
        <p:grpSpPr bwMode="auto">
          <a:xfrm>
            <a:off x="107950" y="3736975"/>
            <a:ext cx="2678113" cy="2133600"/>
            <a:chOff x="1115616" y="2420665"/>
            <a:chExt cx="3980744" cy="3168650"/>
          </a:xfrm>
        </p:grpSpPr>
        <p:pic>
          <p:nvPicPr>
            <p:cNvPr id="24595" name="図 6" descr="IMG_9674.JPG"/>
            <p:cNvPicPr>
              <a:picLocks noChangeAspect="1"/>
            </p:cNvPicPr>
            <p:nvPr/>
          </p:nvPicPr>
          <p:blipFill>
            <a:blip r:embed="rId3" cstate="print"/>
            <a:srcRect l="7657" r="3703"/>
            <a:stretch>
              <a:fillRect/>
            </a:stretch>
          </p:blipFill>
          <p:spPr bwMode="auto">
            <a:xfrm>
              <a:off x="1115616" y="2420665"/>
              <a:ext cx="3744416" cy="316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6" name="テキスト ボックス 11"/>
            <p:cNvSpPr txBox="1">
              <a:spLocks noChangeArrowheads="1"/>
            </p:cNvSpPr>
            <p:nvPr/>
          </p:nvSpPr>
          <p:spPr bwMode="auto">
            <a:xfrm>
              <a:off x="3469247" y="3031488"/>
              <a:ext cx="1627113" cy="41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FF5050"/>
                  </a:solidFill>
                  <a:latin typeface="Verdana" pitchFamily="34" charset="0"/>
                </a:rPr>
                <a:t>Manipulator</a:t>
              </a:r>
              <a:endParaRPr lang="ja-JP" altLang="en-US" sz="120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24597" name="テキスト ボックス 12"/>
            <p:cNvSpPr txBox="1">
              <a:spLocks noChangeArrowheads="1"/>
            </p:cNvSpPr>
            <p:nvPr/>
          </p:nvSpPr>
          <p:spPr bwMode="auto">
            <a:xfrm>
              <a:off x="3255281" y="4636236"/>
              <a:ext cx="1818716" cy="41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>
                  <a:solidFill>
                    <a:srgbClr val="0000FF"/>
                  </a:solidFill>
                  <a:latin typeface="Verdana" pitchFamily="34" charset="0"/>
                </a:rPr>
                <a:t>Lift table</a:t>
              </a:r>
              <a:endParaRPr lang="ja-JP" altLang="en-US" sz="1200">
                <a:solidFill>
                  <a:srgbClr val="0000FF"/>
                </a:solidFill>
                <a:latin typeface="Verdana" pitchFamily="34" charset="0"/>
              </a:endParaRPr>
            </a:p>
          </p:txBody>
        </p:sp>
        <p:sp>
          <p:nvSpPr>
            <p:cNvPr id="24598" name="円/楕円 13"/>
            <p:cNvSpPr>
              <a:spLocks noChangeArrowheads="1"/>
            </p:cNvSpPr>
            <p:nvPr/>
          </p:nvSpPr>
          <p:spPr bwMode="auto">
            <a:xfrm>
              <a:off x="2461184" y="2710538"/>
              <a:ext cx="1008063" cy="100806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 algn="ctr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24582" name="直線矢印コネクタ 31"/>
          <p:cNvCxnSpPr>
            <a:cxnSpLocks noChangeShapeType="1"/>
          </p:cNvCxnSpPr>
          <p:nvPr/>
        </p:nvCxnSpPr>
        <p:spPr bwMode="auto">
          <a:xfrm>
            <a:off x="2627784" y="5589240"/>
            <a:ext cx="720254" cy="216248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oval" w="med" len="med"/>
          </a:ln>
        </p:spPr>
      </p:cxnSp>
      <p:sp>
        <p:nvSpPr>
          <p:cNvPr id="2458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2376264"/>
          </a:xfrm>
        </p:spPr>
        <p:txBody>
          <a:bodyPr/>
          <a:lstStyle/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Originally we scheduled to replace Horn-2/-3 in 2013 summer shutdown.</a:t>
            </a:r>
          </a:p>
          <a:p>
            <a:r>
              <a:rPr lang="en-US" altLang="ja-JP" sz="1800" dirty="0" err="1" smtClean="0">
                <a:solidFill>
                  <a:srgbClr val="FF990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Hadron</a:t>
            </a:r>
            <a:r>
              <a:rPr lang="en-US" altLang="ja-JP" sz="1800" dirty="0" smtClean="0">
                <a:solidFill>
                  <a:srgbClr val="FF990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 hall accident 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⇒ 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we encountered unexpectedly long shutdown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　</a:t>
            </a:r>
            <a:endParaRPr lang="en-US" altLang="ja-JP" sz="1800" dirty="0" smtClean="0">
              <a:latin typeface="小塚ゴシック Pro R" pitchFamily="34" charset="-128"/>
              <a:ea typeface="小塚ゴシック Pro R" pitchFamily="34" charset="-128"/>
              <a:sym typeface="Wingdings" pitchFamily="2" charset="2"/>
            </a:endParaRPr>
          </a:p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Many reasons to replace all horns:</a:t>
            </a:r>
          </a:p>
          <a:p>
            <a:pPr lvl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Water leak somewhere of horns </a:t>
            </a:r>
          </a:p>
          <a:p>
            <a:pPr lvl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H</a:t>
            </a:r>
            <a:r>
              <a:rPr lang="en-US" altLang="ja-JP" sz="1800" baseline="-25000" dirty="0" smtClean="0">
                <a:latin typeface="小塚ゴシック Pro R" pitchFamily="34" charset="-128"/>
                <a:ea typeface="小塚ゴシック Pro R" pitchFamily="34" charset="-128"/>
              </a:rPr>
              <a:t>2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production from horn conductor-cooling water (limit beam up to 300kW)</a:t>
            </a:r>
            <a:endParaRPr lang="en-US" altLang="ja-JP" sz="1800" dirty="0" smtClean="0">
              <a:latin typeface="小塚ゴシック Pro R" pitchFamily="34" charset="-128"/>
              <a:ea typeface="小塚ゴシック Pro R" pitchFamily="34" charset="-128"/>
              <a:sym typeface="Wingdings" pitchFamily="2" charset="2"/>
            </a:endParaRPr>
          </a:p>
          <a:p>
            <a:pPr lvl="1"/>
            <a:r>
              <a:rPr lang="en-US" altLang="ja-JP" sz="1800" dirty="0" err="1" smtClean="0">
                <a:latin typeface="小塚ゴシック Pro R" pitchFamily="34" charset="-128"/>
                <a:ea typeface="小塚ゴシック Pro R" pitchFamily="34" charset="-128"/>
              </a:rPr>
              <a:t>Stripline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cooling capacity (up to 400kW )</a:t>
            </a:r>
          </a:p>
          <a:p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We decided to replace all horns to improved spares for higher power operation</a:t>
            </a:r>
          </a:p>
        </p:txBody>
      </p:sp>
      <p:pic>
        <p:nvPicPr>
          <p:cNvPr id="24584" name="図 4" descr="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3788444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テキスト ボックス 17"/>
          <p:cNvSpPr txBox="1">
            <a:spLocks noChangeArrowheads="1"/>
          </p:cNvSpPr>
          <p:nvPr/>
        </p:nvSpPr>
        <p:spPr bwMode="auto">
          <a:xfrm>
            <a:off x="7164388" y="3501107"/>
            <a:ext cx="1511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003399"/>
                </a:solidFill>
                <a:latin typeface="Verdana" pitchFamily="34" charset="0"/>
              </a:rPr>
              <a:t>Control room</a:t>
            </a:r>
            <a:endParaRPr lang="ja-JP" altLang="en-US" sz="140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4586" name="テキスト ボックス 16"/>
          <p:cNvSpPr txBox="1">
            <a:spLocks noChangeArrowheads="1"/>
          </p:cNvSpPr>
          <p:nvPr/>
        </p:nvSpPr>
        <p:spPr bwMode="auto">
          <a:xfrm>
            <a:off x="395288" y="3429000"/>
            <a:ext cx="208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  <a:latin typeface="Verdana" pitchFamily="34" charset="0"/>
              </a:rPr>
              <a:t>Maintenance area</a:t>
            </a:r>
            <a:endParaRPr lang="ja-JP" altLang="en-US" sz="14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24587" name="テキスト ボックス 17"/>
          <p:cNvSpPr txBox="1">
            <a:spLocks noChangeArrowheads="1"/>
          </p:cNvSpPr>
          <p:nvPr/>
        </p:nvSpPr>
        <p:spPr bwMode="auto">
          <a:xfrm>
            <a:off x="6948264" y="5589240"/>
            <a:ext cx="18714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3399"/>
                </a:solidFill>
                <a:latin typeface="Verdana" pitchFamily="34" charset="0"/>
              </a:rPr>
              <a:t>Every process managed remotely at control room </a:t>
            </a:r>
            <a:endParaRPr lang="ja-JP" altLang="en-US" sz="1400" dirty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24588" name="Line 10"/>
          <p:cNvSpPr>
            <a:spLocks noChangeShapeType="1"/>
          </p:cNvSpPr>
          <p:nvPr/>
        </p:nvSpPr>
        <p:spPr bwMode="auto">
          <a:xfrm>
            <a:off x="2987824" y="6525344"/>
            <a:ext cx="3563938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24589" name="Text Box 25"/>
          <p:cNvSpPr txBox="1">
            <a:spLocks noChangeArrowheads="1"/>
          </p:cNvSpPr>
          <p:nvPr/>
        </p:nvSpPr>
        <p:spPr bwMode="auto">
          <a:xfrm>
            <a:off x="4427984" y="6381328"/>
            <a:ext cx="550863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600" dirty="0"/>
              <a:t>34</a:t>
            </a:r>
            <a:r>
              <a:rPr lang="en-US" altLang="ja-JP" sz="1600" dirty="0"/>
              <a:t>m</a:t>
            </a:r>
          </a:p>
        </p:txBody>
      </p:sp>
      <p:cxnSp>
        <p:nvCxnSpPr>
          <p:cNvPr id="24590" name="直線矢印コネクタ 18"/>
          <p:cNvCxnSpPr>
            <a:cxnSpLocks noChangeShapeType="1"/>
          </p:cNvCxnSpPr>
          <p:nvPr/>
        </p:nvCxnSpPr>
        <p:spPr bwMode="auto">
          <a:xfrm flipV="1">
            <a:off x="4356100" y="4868863"/>
            <a:ext cx="0" cy="9667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/>
            <a:tailEnd type="none" w="med" len="med"/>
          </a:ln>
        </p:spPr>
      </p:cxnSp>
      <p:cxnSp>
        <p:nvCxnSpPr>
          <p:cNvPr id="24591" name="直線矢印コネクタ 18"/>
          <p:cNvCxnSpPr>
            <a:cxnSpLocks noChangeShapeType="1"/>
          </p:cNvCxnSpPr>
          <p:nvPr/>
        </p:nvCxnSpPr>
        <p:spPr bwMode="auto">
          <a:xfrm flipV="1">
            <a:off x="4067175" y="4868863"/>
            <a:ext cx="0" cy="9667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/>
            <a:tailEnd type="none" w="med" len="med"/>
          </a:ln>
        </p:spPr>
      </p:cxnSp>
      <p:cxnSp>
        <p:nvCxnSpPr>
          <p:cNvPr id="24592" name="直線矢印コネクタ 18"/>
          <p:cNvCxnSpPr>
            <a:cxnSpLocks noChangeShapeType="1"/>
          </p:cNvCxnSpPr>
          <p:nvPr/>
        </p:nvCxnSpPr>
        <p:spPr bwMode="auto">
          <a:xfrm>
            <a:off x="5076825" y="4149725"/>
            <a:ext cx="0" cy="6477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24593" name="直線矢印コネクタ 18"/>
          <p:cNvCxnSpPr>
            <a:cxnSpLocks noChangeShapeType="1"/>
          </p:cNvCxnSpPr>
          <p:nvPr/>
        </p:nvCxnSpPr>
        <p:spPr bwMode="auto">
          <a:xfrm>
            <a:off x="4356100" y="4149725"/>
            <a:ext cx="0" cy="6477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24594" name="直線矢印コネクタ 18"/>
          <p:cNvCxnSpPr>
            <a:cxnSpLocks noChangeShapeType="1"/>
          </p:cNvCxnSpPr>
          <p:nvPr/>
        </p:nvCxnSpPr>
        <p:spPr bwMode="auto">
          <a:xfrm>
            <a:off x="4067175" y="4149725"/>
            <a:ext cx="0" cy="6477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34" name="直線矢印コネクタ 4"/>
          <p:cNvCxnSpPr>
            <a:cxnSpLocks noChangeShapeType="1"/>
          </p:cNvCxnSpPr>
          <p:nvPr/>
        </p:nvCxnSpPr>
        <p:spPr bwMode="auto">
          <a:xfrm flipH="1">
            <a:off x="3491880" y="6002806"/>
            <a:ext cx="7560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/>
            <a:tailEnd type="none" w="med" len="med"/>
          </a:ln>
        </p:spPr>
      </p:cxnSp>
      <p:sp>
        <p:nvSpPr>
          <p:cNvPr id="35" name="右矢印 34"/>
          <p:cNvSpPr/>
          <p:nvPr/>
        </p:nvSpPr>
        <p:spPr bwMode="auto">
          <a:xfrm>
            <a:off x="2771800" y="4653136"/>
            <a:ext cx="576063" cy="427970"/>
          </a:xfrm>
          <a:prstGeom prst="rightArrow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8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小塚ゴシック Pro M" pitchFamily="34" charset="-128"/>
                <a:ea typeface="小塚ゴシック Pro M" pitchFamily="34" charset="-128"/>
              </a:rPr>
              <a:t>Beam</a:t>
            </a:r>
            <a:endParaRPr kumimoji="1" lang="ja-JP" altLang="en-US" sz="800" b="1" i="0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小塚ゴシック Pro M" pitchFamily="34" charset="-128"/>
              <a:ea typeface="小塚ゴシック Pro M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shida\Documents\JPARCnu\パンフレット\良く使う図版・写真\T2K鳥瞰図等\130708-T2K-birdseye\T2K-Layout-Birdseye-CPV-e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555040"/>
            <a:ext cx="6166641" cy="3970304"/>
          </a:xfrm>
          <a:prstGeom prst="rect">
            <a:avLst/>
          </a:prstGeom>
          <a:noFill/>
        </p:spPr>
      </p:pic>
      <p:sp>
        <p:nvSpPr>
          <p:cNvPr id="4098" name="タイトル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7488832" cy="604838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ja-JP" altLang="en-US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コンテンツ プレースホルダ 3"/>
          <p:cNvSpPr>
            <a:spLocks noGrp="1"/>
          </p:cNvSpPr>
          <p:nvPr>
            <p:ph idx="1"/>
          </p:nvPr>
        </p:nvSpPr>
        <p:spPr>
          <a:xfrm>
            <a:off x="467544" y="692696"/>
            <a:ext cx="8208912" cy="208823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Britannic Bold" pitchFamily="34" charset="0"/>
                <a:ea typeface="小塚ゴシック Pro M" pitchFamily="34" charset="-128"/>
              </a:rPr>
              <a:t>Neutrino experimental facility at J-PARC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ritannic Bold" pitchFamily="34" charset="0"/>
                <a:ea typeface="小塚ゴシック Pro M" pitchFamily="34" charset="-128"/>
              </a:rPr>
              <a:t>S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Britannic Bold" pitchFamily="34" charset="0"/>
                <a:ea typeface="小塚ゴシック Pro M" pitchFamily="34" charset="-128"/>
              </a:rPr>
              <a:t>tatus of the facility since NBI2012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ritannic Bold" pitchFamily="34" charset="0"/>
                <a:ea typeface="小塚ゴシック Pro M" pitchFamily="34" charset="-128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ritannic Bold" pitchFamily="34" charset="0"/>
                <a:ea typeface="小塚ゴシック Pro M" pitchFamily="34" charset="-128"/>
              </a:rPr>
              <a:t>Physics reach of T2K  / J-PARC to Hyper-K</a:t>
            </a: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Britannic Bold" pitchFamily="34" charset="0"/>
                <a:ea typeface="小塚ゴシック Pro M" pitchFamily="34" charset="-128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Britannic Bold" pitchFamily="34" charset="0"/>
                <a:ea typeface="小塚ゴシック Pro M" pitchFamily="34" charset="-128"/>
              </a:rPr>
              <a:t>Summary</a:t>
            </a:r>
          </a:p>
        </p:txBody>
      </p:sp>
      <p:sp>
        <p:nvSpPr>
          <p:cNvPr id="4100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9C554D-99E7-4A50-9B4B-633E8E6F171D}" type="slidenum">
              <a:rPr lang="ja-JP" altLang="en-US" smtClean="0"/>
              <a:pPr/>
              <a:t>2</a:t>
            </a:fld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16824" cy="604838"/>
          </a:xfrm>
        </p:spPr>
        <p:txBody>
          <a:bodyPr/>
          <a:lstStyle/>
          <a:p>
            <a:r>
              <a:rPr kumimoji="1" lang="en-US" altLang="ja-JP" dirty="0" smtClean="0"/>
              <a:t>Replacement of Horns (cont.)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692696"/>
            <a:ext cx="8863013" cy="1944216"/>
          </a:xfrm>
        </p:spPr>
        <p:txBody>
          <a:bodyPr/>
          <a:lstStyle/>
          <a:p>
            <a:r>
              <a:rPr lang="en-US" altLang="ja-JP" sz="18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Tremendous amount of works started</a:t>
            </a:r>
            <a:r>
              <a:rPr lang="ja-JP" altLang="en-US" sz="18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1800" dirty="0" smtClean="0">
                <a:solidFill>
                  <a:srgbClr val="33CCFF"/>
                </a:solidFill>
                <a:latin typeface="小塚ゴシック Pro M" pitchFamily="34" charset="-128"/>
                <a:ea typeface="小塚ゴシック Pro M" pitchFamily="34" charset="-128"/>
              </a:rPr>
              <a:t>from Jun 2013</a:t>
            </a:r>
            <a:r>
              <a:rPr lang="en-US" altLang="ja-JP" sz="1800" b="1" dirty="0" smtClean="0">
                <a:solidFill>
                  <a:srgbClr val="33CCFF"/>
                </a:solidFill>
                <a:latin typeface="小塚ゴシック Pro R" pitchFamily="34" charset="-128"/>
                <a:ea typeface="小塚ゴシック Pro R" pitchFamily="34" charset="-128"/>
              </a:rPr>
              <a:t>:</a:t>
            </a:r>
          </a:p>
          <a:p>
            <a:pPr lvl="1"/>
            <a:r>
              <a:rPr kumimoji="1"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Test at KEK</a:t>
            </a:r>
            <a:r>
              <a:rPr kumimoji="1"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kumimoji="1"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transport to Tokai</a:t>
            </a:r>
            <a:r>
              <a:rPr kumimoji="1"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kumimoji="1"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assemble to support module</a:t>
            </a:r>
            <a:r>
              <a:rPr kumimoji="1"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kumimoji="1"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test</a:t>
            </a:r>
          </a:p>
          <a:p>
            <a:pPr lvl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He vessel evacuation/dry air flushing 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open vessel</a:t>
            </a:r>
          </a:p>
          <a:p>
            <a:pPr lvl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Cooling water dilution/drainage 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disassemble pipes/bus-bars</a:t>
            </a:r>
          </a:p>
          <a:p>
            <a:pPr lvl="1"/>
            <a:r>
              <a:rPr kumimoji="1"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Remove old horn</a:t>
            </a:r>
            <a:r>
              <a:rPr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sz="1800" dirty="0" err="1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inetall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 new horn </a:t>
            </a:r>
            <a:r>
              <a:rPr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dispose old horn</a:t>
            </a:r>
          </a:p>
          <a:p>
            <a:pPr lvl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Reassemble pipes/bus-bars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test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close vessel</a:t>
            </a:r>
            <a:r>
              <a:rPr lang="ja-JP" altLang="en-US" sz="1800" dirty="0" smtClean="0"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evacuation/fill He</a:t>
            </a:r>
            <a:r>
              <a:rPr kumimoji="1"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</a:t>
            </a:r>
            <a:endParaRPr kumimoji="1" lang="ja-JP" altLang="en-US" sz="1800" dirty="0"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81" r="1381" b="2154"/>
          <a:stretch>
            <a:fillRect/>
          </a:stretch>
        </p:blipFill>
        <p:spPr bwMode="auto">
          <a:xfrm>
            <a:off x="185444" y="3068960"/>
            <a:ext cx="8635028" cy="3456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1691680" y="2771636"/>
            <a:ext cx="5856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Very aggressive (crazy?) schedule as of October 2013 </a:t>
            </a:r>
            <a:endParaRPr lang="ja-JP" altLang="en-US" dirty="0">
              <a:solidFill>
                <a:srgbClr val="FF5050"/>
              </a:solidFill>
              <a:latin typeface="小塚ゴシック Pro H" pitchFamily="34" charset="-128"/>
              <a:ea typeface="小塚ゴシック Pro H" pitchFamily="34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>
          <a:xfrm>
            <a:off x="323528" y="87858"/>
            <a:ext cx="6696744" cy="604838"/>
          </a:xfrm>
        </p:spPr>
        <p:txBody>
          <a:bodyPr/>
          <a:lstStyle/>
          <a:p>
            <a:r>
              <a:rPr lang="en-US" altLang="ja-JP" dirty="0" smtClean="0"/>
              <a:t>Remote maintenance</a:t>
            </a:r>
            <a:endParaRPr lang="ja-JP" altLang="en-US" dirty="0" smtClean="0"/>
          </a:p>
        </p:txBody>
      </p:sp>
      <p:sp>
        <p:nvSpPr>
          <p:cNvPr id="2560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3861048"/>
            <a:ext cx="4716016" cy="2880320"/>
          </a:xfrm>
        </p:spPr>
        <p:txBody>
          <a:bodyPr/>
          <a:lstStyle/>
          <a:p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Scheme worked in perfect manner</a:t>
            </a:r>
          </a:p>
          <a:p>
            <a:pPr lvl="1"/>
            <a:r>
              <a:rPr lang="en-US" altLang="ja-JP" sz="14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It only took a few hours to take out each old horn to maintenance area </a:t>
            </a:r>
          </a:p>
          <a:p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Started from Sep. </a:t>
            </a:r>
            <a:r>
              <a:rPr lang="ja-JP" altLang="en-US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⇒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completed on April</a:t>
            </a:r>
          </a:p>
          <a:p>
            <a:pPr lvl="1"/>
            <a:r>
              <a:rPr lang="en-US" altLang="ja-JP" sz="14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Only one month of delay  </a:t>
            </a:r>
            <a:endParaRPr lang="en-US" altLang="ja-JP" sz="1400" dirty="0" smtClean="0">
              <a:latin typeface="小塚ゴシック Pro R" pitchFamily="34" charset="-128"/>
              <a:ea typeface="小塚ゴシック Pro R" pitchFamily="34" charset="-128"/>
              <a:sym typeface="Wingdings" pitchFamily="2" charset="2"/>
            </a:endParaRPr>
          </a:p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Residual dose of Horn-1: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~150mSv/h</a:t>
            </a:r>
          </a:p>
          <a:p>
            <a:pPr lvl="1"/>
            <a:r>
              <a:rPr lang="en-US" altLang="ja-JP" sz="14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6.7x10</a:t>
            </a:r>
            <a:r>
              <a:rPr lang="en-US" altLang="ja-JP" sz="1400" baseline="300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20</a:t>
            </a:r>
            <a:r>
              <a:rPr lang="en-US" altLang="ja-JP" sz="14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pot after 1year cooling</a:t>
            </a:r>
          </a:p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Radiation level at border of control area </a:t>
            </a:r>
          </a:p>
          <a:p>
            <a:pPr lvl="1"/>
            <a:r>
              <a:rPr lang="en-US" altLang="ja-JP" sz="1400" dirty="0" smtClean="0">
                <a:latin typeface="小塚ゴシック Pro R" pitchFamily="34" charset="-128"/>
                <a:ea typeface="小塚ゴシック Pro R" pitchFamily="34" charset="-128"/>
              </a:rPr>
              <a:t>~2.5μSv, (4μSv/h max)   [ Horn-2  ] </a:t>
            </a:r>
          </a:p>
        </p:txBody>
      </p:sp>
      <p:sp>
        <p:nvSpPr>
          <p:cNvPr id="25604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06D2745-3BD4-42F5-9A6C-D6D7E94A5445}" type="slidenum">
              <a:rPr lang="ja-JP" altLang="en-US" smtClean="0"/>
              <a:pPr/>
              <a:t>21</a:t>
            </a:fld>
            <a:endParaRPr lang="ja-JP" altLang="en-US" smtClean="0"/>
          </a:p>
        </p:txBody>
      </p:sp>
      <p:pic>
        <p:nvPicPr>
          <p:cNvPr id="25605" name="図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744416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テキスト ボックス 5"/>
          <p:cNvSpPr txBox="1">
            <a:spLocks noChangeArrowheads="1"/>
          </p:cNvSpPr>
          <p:nvPr/>
        </p:nvSpPr>
        <p:spPr bwMode="auto">
          <a:xfrm>
            <a:off x="539552" y="3284984"/>
            <a:ext cx="25603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Take out old horn 3 </a:t>
            </a:r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(Nov.26)</a:t>
            </a:r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608" name="テキスト ボックス 7"/>
          <p:cNvSpPr txBox="1">
            <a:spLocks noChangeArrowheads="1"/>
          </p:cNvSpPr>
          <p:nvPr/>
        </p:nvSpPr>
        <p:spPr bwMode="auto">
          <a:xfrm>
            <a:off x="4787454" y="1052513"/>
            <a:ext cx="2808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Insert new horn 3 </a:t>
            </a:r>
            <a:r>
              <a:rPr lang="en-US" altLang="ja-JP" dirty="0" smtClean="0">
                <a:solidFill>
                  <a:schemeClr val="bg1"/>
                </a:solidFill>
                <a:sym typeface="Wingdings" pitchFamily="2" charset="2"/>
              </a:rPr>
              <a:t> (Nov.29)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836712"/>
            <a:ext cx="4355976" cy="5807968"/>
          </a:xfrm>
          <a:prstGeom prst="rect">
            <a:avLst/>
          </a:prstGeom>
        </p:spPr>
      </p:pic>
      <p:sp>
        <p:nvSpPr>
          <p:cNvPr id="12" name="テキスト ボックス 5"/>
          <p:cNvSpPr txBox="1">
            <a:spLocks noChangeArrowheads="1"/>
          </p:cNvSpPr>
          <p:nvPr/>
        </p:nvSpPr>
        <p:spPr bwMode="auto">
          <a:xfrm>
            <a:off x="4788024" y="908720"/>
            <a:ext cx="239039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Insert new horn 2 </a:t>
            </a:r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(Feb.10)</a:t>
            </a:r>
            <a:r>
              <a:rPr lang="en-US" altLang="ja-JP" sz="1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ja-JP" altLang="en-US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516216" y="188640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endParaRPr lang="en-US" altLang="ja-JP" sz="1600" dirty="0" smtClean="0">
              <a:solidFill>
                <a:srgbClr val="FF660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pic>
        <p:nvPicPr>
          <p:cNvPr id="10242" name="Picture 2" descr="https://pbs.twimg.com/profile_images/2400129095/oidqnwcftzzj1hp5ux62.jpeg"/>
          <p:cNvPicPr>
            <a:picLocks noChangeAspect="1" noChangeArrowheads="1"/>
          </p:cNvPicPr>
          <p:nvPr/>
        </p:nvPicPr>
        <p:blipFill>
          <a:blip r:embed="rId4" cstate="print"/>
          <a:srcRect l="12000" t="4000" r="8001"/>
          <a:stretch>
            <a:fillRect/>
          </a:stretch>
        </p:blipFill>
        <p:spPr bwMode="auto">
          <a:xfrm>
            <a:off x="7884368" y="87806"/>
            <a:ext cx="1224136" cy="1468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87858"/>
            <a:ext cx="8820472" cy="604838"/>
          </a:xfrm>
        </p:spPr>
        <p:txBody>
          <a:bodyPr/>
          <a:lstStyle/>
          <a:p>
            <a:r>
              <a:rPr lang="en-US" altLang="ja-JP" dirty="0" smtClean="0"/>
              <a:t>Works at primary 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4077072"/>
            <a:ext cx="4788024" cy="2736304"/>
          </a:xfrm>
        </p:spPr>
        <p:txBody>
          <a:bodyPr/>
          <a:lstStyle/>
          <a:p>
            <a:r>
              <a:rPr kumimoji="1"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The bombarded final bend (FVD2) was rolled out from </a:t>
            </a:r>
            <a:r>
              <a:rPr kumimoji="1" lang="en-US" altLang="ja-JP" sz="1800" dirty="0" err="1" smtClean="0">
                <a:latin typeface="小塚ゴシック Pro M" pitchFamily="34" charset="-128"/>
                <a:ea typeface="小塚ゴシック Pro M" pitchFamily="34" charset="-128"/>
              </a:rPr>
              <a:t>beamline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 [Oct. 2013] </a:t>
            </a:r>
            <a:r>
              <a:rPr lang="ja-JP" altLang="en-US" sz="1800" dirty="0" smtClean="0">
                <a:latin typeface="小塚ゴシック Pro M" pitchFamily="34" charset="-128"/>
                <a:ea typeface="小塚ゴシック Pro M" pitchFamily="34" charset="-128"/>
              </a:rPr>
              <a:t>⇒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no damage was found.</a:t>
            </a:r>
            <a:endParaRPr lang="en-US" altLang="ja-JP" sz="16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For bends (PD1, PV2, FVD1, FVD2 ), s</a:t>
            </a:r>
            <a:r>
              <a:rPr kumimoji="1"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tainless steel ducts were replaced with titanium alloy ones (</a:t>
            </a:r>
            <a:r>
              <a:rPr kumimoji="1" lang="en-US" altLang="ja-JP" sz="1800" dirty="0" err="1" smtClean="0">
                <a:latin typeface="小塚ゴシック Pro M" pitchFamily="34" charset="-128"/>
                <a:ea typeface="小塚ゴシック Pro M" pitchFamily="34" charset="-128"/>
              </a:rPr>
              <a:t>Oct.~Nov</a:t>
            </a:r>
            <a:r>
              <a:rPr kumimoji="1"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. 2013)</a:t>
            </a:r>
            <a:r>
              <a:rPr lang="ja-JP" altLang="en-US" sz="1800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endParaRPr kumimoji="1" lang="en-US" altLang="ja-JP" sz="18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4 ESMs downstream of the bends were rotated by 45 deg (</a:t>
            </a:r>
            <a:r>
              <a:rPr lang="en-US" altLang="ja-JP" sz="1800" dirty="0" err="1" smtClean="0">
                <a:latin typeface="小塚ゴシック Pro M" pitchFamily="34" charset="-128"/>
                <a:ea typeface="小塚ゴシック Pro M" pitchFamily="34" charset="-128"/>
              </a:rPr>
              <a:t>Nov.~Dec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. 2013)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pic>
        <p:nvPicPr>
          <p:cNvPr id="6" name="図 5" descr="FVD2co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412776"/>
            <a:ext cx="3312368" cy="24842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764704"/>
            <a:ext cx="1800200" cy="2400267"/>
          </a:xfrm>
          <a:prstGeom prst="rect">
            <a:avLst/>
          </a:prstGeom>
        </p:spPr>
      </p:pic>
      <p:pic>
        <p:nvPicPr>
          <p:cNvPr id="3073" name="Picture 1" descr="C:\Users\Ishida\Documents\コンファレンス\140923-NBI2014\0923-Talk-LBLJP\CIMG1879s.jpg"/>
          <p:cNvPicPr>
            <a:picLocks noChangeAspect="1" noChangeArrowheads="1"/>
          </p:cNvPicPr>
          <p:nvPr/>
        </p:nvPicPr>
        <p:blipFill>
          <a:blip r:embed="rId4" cstate="print"/>
          <a:srcRect l="30897" t="27896" r="41640" b="28398"/>
          <a:stretch>
            <a:fillRect/>
          </a:stretch>
        </p:blipFill>
        <p:spPr bwMode="auto">
          <a:xfrm>
            <a:off x="4982640" y="3163124"/>
            <a:ext cx="1749600" cy="2088232"/>
          </a:xfrm>
          <a:prstGeom prst="rect">
            <a:avLst/>
          </a:prstGeom>
          <a:noFill/>
        </p:spPr>
      </p:pic>
      <p:pic>
        <p:nvPicPr>
          <p:cNvPr id="3074" name="Picture 2" descr="C:\Users\Ishida\Documents\コンファレンス\140923-NBI2014\0923-Talk-LBLJP\CIMG2753s.jpg"/>
          <p:cNvPicPr>
            <a:picLocks noChangeAspect="1" noChangeArrowheads="1"/>
          </p:cNvPicPr>
          <p:nvPr/>
        </p:nvPicPr>
        <p:blipFill>
          <a:blip r:embed="rId5" cstate="print"/>
          <a:srcRect l="32565" t="22209" r="44401" b="30542"/>
          <a:stretch>
            <a:fillRect/>
          </a:stretch>
        </p:blipFill>
        <p:spPr bwMode="auto">
          <a:xfrm>
            <a:off x="6804248" y="3163124"/>
            <a:ext cx="2232248" cy="3434228"/>
          </a:xfrm>
          <a:prstGeom prst="rect">
            <a:avLst/>
          </a:prstGeom>
          <a:noFill/>
        </p:spPr>
      </p:pic>
      <p:sp>
        <p:nvSpPr>
          <p:cNvPr id="9" name="曲折矢印 8"/>
          <p:cNvSpPr/>
          <p:nvPr/>
        </p:nvSpPr>
        <p:spPr bwMode="auto">
          <a:xfrm flipV="1">
            <a:off x="5796136" y="5530096"/>
            <a:ext cx="432048" cy="369332"/>
          </a:xfrm>
          <a:prstGeom prst="bentArrow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26" name="Picture 2" descr="C:\Users\Ishida\Documents\コンファレンス\140923-NBI2014\0923-Talk-LBLJP\CIMG1983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4624"/>
            <a:ext cx="4043941" cy="30329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2232248" cy="604838"/>
          </a:xfrm>
        </p:spPr>
        <p:txBody>
          <a:bodyPr/>
          <a:lstStyle/>
          <a:p>
            <a:r>
              <a:rPr lang="en-US" altLang="ja-JP" dirty="0" smtClean="0"/>
              <a:t>T2K</a:t>
            </a:r>
            <a:r>
              <a:rPr kumimoji="1" lang="en-US" altLang="ja-JP" dirty="0" smtClean="0"/>
              <a:t> Run-5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7" y="908720"/>
            <a:ext cx="4032448" cy="5688632"/>
          </a:xfrm>
        </p:spPr>
        <p:txBody>
          <a:bodyPr/>
          <a:lstStyle/>
          <a:p>
            <a:r>
              <a:rPr kumimoji="1" lang="en-US" altLang="ja-JP" sz="2000" dirty="0" smtClean="0">
                <a:latin typeface="小塚ゴシック Pro R" pitchFamily="34" charset="-128"/>
                <a:ea typeface="小塚ゴシック Pro R" pitchFamily="34" charset="-128"/>
              </a:rPr>
              <a:t>Beam commissioning started from </a:t>
            </a:r>
            <a:r>
              <a:rPr kumimoji="1" lang="en-US" altLang="ja-JP" sz="20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May16,2014</a:t>
            </a:r>
          </a:p>
          <a:p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</a:rPr>
              <a:t>Very careful beam studies</a:t>
            </a:r>
            <a:endParaRPr lang="en-US" altLang="ja-JP" sz="1600" dirty="0" smtClean="0">
              <a:latin typeface="小塚ゴシック Pro R" pitchFamily="34" charset="-128"/>
              <a:ea typeface="小塚ゴシック Pro R" pitchFamily="34" charset="-128"/>
            </a:endParaRP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</a:rPr>
              <a:t>Beam-based-alignment of secondary line w/ horn off (Beam scan) 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</a:rPr>
              <a:t>MUMON measurement guaranteed relative alignment of </a:t>
            </a:r>
            <a:r>
              <a:rPr lang="en-US" altLang="ja-JP" sz="16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new set of horns </a:t>
            </a:r>
            <a:r>
              <a:rPr lang="en-US" altLang="ja-JP" sz="1600" dirty="0" err="1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wrt</a:t>
            </a:r>
            <a:r>
              <a:rPr lang="en-US" altLang="ja-JP" sz="16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 the baffle collimator is &lt; 2mm</a:t>
            </a:r>
          </a:p>
          <a:p>
            <a:pPr lvl="1" algn="r">
              <a:buNone/>
            </a:pPr>
            <a:r>
              <a:rPr lang="ja-JP" altLang="en-US" sz="1600" dirty="0" smtClean="0">
                <a:solidFill>
                  <a:srgbClr val="FF9900"/>
                </a:solidFill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600" dirty="0" err="1" smtClean="0">
                <a:solidFill>
                  <a:srgbClr val="FF9900"/>
                </a:solidFill>
                <a:latin typeface="小塚ゴシック Pro R" pitchFamily="34" charset="-128"/>
                <a:ea typeface="小塚ゴシック Pro R" pitchFamily="34" charset="-128"/>
              </a:rPr>
              <a:t>T.Hiraki</a:t>
            </a:r>
            <a:endParaRPr lang="en-US" altLang="ja-JP" sz="1600" dirty="0" smtClean="0">
              <a:solidFill>
                <a:srgbClr val="FF9900"/>
              </a:solidFill>
              <a:latin typeface="小塚ゴシック Pro R" pitchFamily="34" charset="-128"/>
              <a:ea typeface="小塚ゴシック Pro R" pitchFamily="34" charset="-128"/>
            </a:endParaRPr>
          </a:p>
          <a:p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Physics run with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anti-neutrino mode operation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 was started on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June 4, 2014</a:t>
            </a:r>
          </a:p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On June 8, 1</a:t>
            </a:r>
            <a:r>
              <a:rPr lang="en-US" altLang="ja-JP" sz="1800" baseline="30000" dirty="0" smtClean="0">
                <a:latin typeface="小塚ゴシック Pro R" pitchFamily="34" charset="-128"/>
                <a:ea typeface="小塚ゴシック Pro R" pitchFamily="34" charset="-128"/>
              </a:rPr>
              <a:t>st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beam-induced candidate event was observed at Super-</a:t>
            </a:r>
            <a:r>
              <a:rPr lang="en-US" altLang="ja-JP" sz="1800" dirty="0" err="1" smtClean="0">
                <a:latin typeface="小塚ゴシック Pro R" pitchFamily="34" charset="-128"/>
                <a:ea typeface="小塚ゴシック Pro R" pitchFamily="34" charset="-128"/>
              </a:rPr>
              <a:t>Kamiokande</a:t>
            </a:r>
            <a:endParaRPr lang="en-US" altLang="ja-JP" sz="1800" dirty="0" smtClean="0">
              <a:latin typeface="小塚ゴシック Pro R" pitchFamily="34" charset="-128"/>
              <a:ea typeface="小塚ゴシック Pro R" pitchFamily="34" charset="-128"/>
            </a:endParaRPr>
          </a:p>
          <a:p>
            <a:r>
              <a:rPr lang="en-US" altLang="ja-JP" sz="18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0.51x10</a:t>
            </a:r>
            <a:r>
              <a:rPr lang="en-US" altLang="ja-JP" sz="1800" baseline="300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20 </a:t>
            </a:r>
            <a:r>
              <a:rPr lang="en-US" altLang="ja-JP" sz="18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of anti-ν mode operation by June 26 </a:t>
            </a:r>
            <a:endParaRPr lang="en-US" altLang="ja-JP" sz="1800" dirty="0" smtClean="0">
              <a:latin typeface="小塚ゴシック Pro R" pitchFamily="34" charset="-128"/>
              <a:ea typeface="小塚ゴシック Pro R" pitchFamily="34" charset="-128"/>
            </a:endParaRPr>
          </a:p>
          <a:p>
            <a:pPr lvl="1" algn="r">
              <a:buNone/>
            </a:pPr>
            <a:r>
              <a:rPr lang="en-US" altLang="ja-JP" sz="1600" dirty="0" smtClean="0">
                <a:solidFill>
                  <a:srgbClr val="FF9900"/>
                </a:solidFill>
              </a:rPr>
              <a:t>   </a:t>
            </a:r>
            <a:endParaRPr kumimoji="1" lang="ja-JP" altLang="en-US" sz="1600" dirty="0">
              <a:solidFill>
                <a:srgbClr val="FF99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  <p:pic>
        <p:nvPicPr>
          <p:cNvPr id="1025" name="Picture 1" descr="C:\Users\Ishida\Documents\コンファレンス\140923-NBI2014\0923-Talk-LBLJP\NCM_6748s.jpg"/>
          <p:cNvPicPr>
            <a:picLocks noChangeAspect="1" noChangeArrowheads="1"/>
          </p:cNvPicPr>
          <p:nvPr/>
        </p:nvPicPr>
        <p:blipFill>
          <a:blip r:embed="rId2" cstate="print"/>
          <a:srcRect l="2990" t="10305" r="2831" b="3986"/>
          <a:stretch>
            <a:fillRect/>
          </a:stretch>
        </p:blipFill>
        <p:spPr bwMode="auto">
          <a:xfrm>
            <a:off x="4572000" y="188640"/>
            <a:ext cx="4320480" cy="2948899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436096" y="188640"/>
            <a:ext cx="2628137" cy="276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</a:rPr>
              <a:t>Beam Tuning, 2014/05/18 B @ CCR</a:t>
            </a:r>
            <a:endParaRPr kumimoji="1" lang="ja-JP" altLang="en-US" sz="1200" b="1" dirty="0">
              <a:solidFill>
                <a:srgbClr val="FF5050"/>
              </a:solidFill>
              <a:latin typeface="小塚ゴシック Pro H" pitchFamily="34" charset="-128"/>
              <a:ea typeface="小塚ゴシック Pro H" pitchFamily="34" charset="-128"/>
            </a:endParaRPr>
          </a:p>
        </p:txBody>
      </p:sp>
      <p:pic>
        <p:nvPicPr>
          <p:cNvPr id="16" name="Picture 2" descr="C:\Users\Ishida\Documents\JPARCnu\140613-antiNu\First_antinu_ev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65913"/>
            <a:ext cx="4320480" cy="3331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04838"/>
          </a:xfrm>
        </p:spPr>
        <p:txBody>
          <a:bodyPr/>
          <a:lstStyle/>
          <a:p>
            <a:pPr marL="457200" indent="-457200"/>
            <a:r>
              <a:rPr lang="en-US" altLang="ja-JP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小塚ゴシック Pro M" pitchFamily="34" charset="-128"/>
              </a:rPr>
              <a:t>3. Physics reach of T2K/J-PARC to Hyper-</a:t>
            </a:r>
            <a:r>
              <a:rPr lang="en-US" altLang="ja-JP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小塚ゴシック Pro M" pitchFamily="34" charset="-128"/>
              </a:rPr>
              <a:t>Kamiokande</a:t>
            </a:r>
            <a:r>
              <a:rPr lang="en-US" altLang="ja-JP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小塚ゴシック Pro M" pitchFamily="34" charset="-128"/>
              </a:rPr>
              <a:t> </a:t>
            </a:r>
            <a:r>
              <a:rPr lang="en-US" altLang="ja-JP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ea typeface="小塚ゴシック Pro M" pitchFamily="34" charset="-128"/>
              </a:rPr>
              <a:t> 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1259632" y="3717032"/>
            <a:ext cx="6984776" cy="360040"/>
          </a:xfrm>
          <a:solidFill>
            <a:srgbClr val="FFFFCC"/>
          </a:solidFill>
        </p:spPr>
        <p:txBody>
          <a:bodyPr/>
          <a:lstStyle/>
          <a:p>
            <a:pPr algn="ctr">
              <a:buNone/>
            </a:pPr>
            <a:r>
              <a:rPr kumimoji="1"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</a:t>
            </a:r>
            <a:r>
              <a:rPr kumimoji="1"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Dc</a:t>
            </a:r>
            <a:r>
              <a:rPr kumimoji="1" lang="en-US" altLang="ja-JP" sz="2000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1"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kumimoji="1" lang="en-US" altLang="ja-JP" sz="20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kumimoji="1" lang="en-US" altLang="ja-JP" sz="2000" baseline="-250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kumimoji="1"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=0 hypothesis as </a:t>
            </a:r>
            <a:r>
              <a:rPr kumimoji="1" lang="en-US" altLang="ja-JP" sz="20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</a:t>
            </a:r>
            <a:r>
              <a:rPr kumimoji="1"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of POT</a:t>
            </a:r>
            <a:endParaRPr kumimoji="1" lang="ja-JP" altLang="en-US" sz="20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12CEC-656D-4AF6-AA0A-CFF8D420AE7C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53813"/>
          <a:stretch>
            <a:fillRect/>
          </a:stretch>
        </p:blipFill>
        <p:spPr bwMode="auto">
          <a:xfrm>
            <a:off x="899592" y="1124744"/>
            <a:ext cx="7488832" cy="260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424" t="47191" r="3445" b="14160"/>
          <a:stretch>
            <a:fillRect/>
          </a:stretch>
        </p:blipFill>
        <p:spPr bwMode="auto">
          <a:xfrm>
            <a:off x="4536504" y="4374396"/>
            <a:ext cx="4572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614" r="3255" b="62648"/>
          <a:stretch>
            <a:fillRect/>
          </a:stretch>
        </p:blipFill>
        <p:spPr bwMode="auto">
          <a:xfrm>
            <a:off x="0" y="4437207"/>
            <a:ext cx="4572000" cy="180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395536" y="6309320"/>
            <a:ext cx="83164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⇒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a paper for T2K(+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NOvA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) future sensitivity studies to be appeared on 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arXiv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 very soon</a:t>
            </a:r>
            <a:r>
              <a:rPr lang="ja-JP" altLang="en-US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 </a:t>
            </a:r>
            <a:endParaRPr lang="en-US" altLang="ja-JP" sz="1400" dirty="0" smtClean="0">
              <a:solidFill>
                <a:srgbClr val="FF660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6491" y="5094476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100%nu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65271" y="509447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50%/50</a:t>
            </a:r>
            <a:r>
              <a:rPr kumimoji="1"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%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60032" y="5094476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100</a:t>
            </a:r>
            <a:r>
              <a:rPr kumimoji="1" lang="en-US" altLang="ja-JP" sz="1400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%</a:t>
            </a:r>
            <a:r>
              <a:rPr lang="ja-JP" altLang="en-US" sz="1400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1400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nu</a:t>
            </a:r>
            <a:endParaRPr kumimoji="1" lang="en-US" altLang="ja-JP" sz="1400" dirty="0" smtClean="0">
              <a:solidFill>
                <a:srgbClr val="00B050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36296" y="509447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50%/50</a:t>
            </a:r>
            <a:r>
              <a:rPr kumimoji="1"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%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763688" y="407707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(90°,IH)</a:t>
            </a:r>
            <a:endParaRPr lang="ja-JP" altLang="en-US" dirty="0">
              <a:solidFill>
                <a:srgbClr val="00B050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345927" y="4086364"/>
            <a:ext cx="128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latin typeface="小塚ゴシック Pro M" pitchFamily="34" charset="-128"/>
                <a:ea typeface="小塚ゴシック Pro M" pitchFamily="34" charset="-128"/>
              </a:rPr>
              <a:t>(-90°,NH)</a:t>
            </a:r>
            <a:endParaRPr lang="ja-JP" altLang="en-US" dirty="0">
              <a:solidFill>
                <a:srgbClr val="00B050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376008" y="4374395"/>
            <a:ext cx="2160000" cy="1908000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912512" y="4374396"/>
            <a:ext cx="2196000" cy="1908000"/>
          </a:xfrm>
          <a:prstGeom prst="roundRect">
            <a:avLst/>
          </a:prstGeom>
          <a:noFill/>
          <a:ln w="28575" cap="flat" cmpd="sng" algn="ctr">
            <a:solidFill>
              <a:srgbClr val="FF99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475656" y="786190"/>
            <a:ext cx="612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J-PARC PAC May.2014 (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C.K.Jung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)</a:t>
            </a:r>
            <a:r>
              <a:rPr lang="ja-JP" altLang="en-US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 </a:t>
            </a:r>
            <a:endParaRPr lang="en-US" altLang="ja-JP" sz="1400" dirty="0" smtClean="0">
              <a:solidFill>
                <a:srgbClr val="FF660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992888" cy="604838"/>
          </a:xfrm>
        </p:spPr>
        <p:txBody>
          <a:bodyPr/>
          <a:lstStyle/>
          <a:p>
            <a:r>
              <a:rPr lang="en-US" altLang="ja-JP" dirty="0" smtClean="0"/>
              <a:t>Sensitivities</a:t>
            </a:r>
            <a:r>
              <a:rPr kumimoji="1" lang="en-US" altLang="ja-JP" dirty="0" smtClean="0"/>
              <a:t> in combination with NOVA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6093296"/>
            <a:ext cx="8863013" cy="504056"/>
          </a:xfrm>
        </p:spPr>
        <p:txBody>
          <a:bodyPr/>
          <a:lstStyle/>
          <a:p>
            <a:r>
              <a:rPr lang="en-US" altLang="ja-JP" sz="1400" dirty="0" smtClean="0"/>
              <a:t>Based on NOVA’s TDR: 1.8×10</a:t>
            </a:r>
            <a:r>
              <a:rPr lang="en-US" altLang="ja-JP" sz="1400" baseline="30000" dirty="0" smtClean="0"/>
              <a:t>21</a:t>
            </a:r>
            <a:r>
              <a:rPr lang="en-US" altLang="ja-JP" sz="1400" dirty="0" smtClean="0"/>
              <a:t> POT for </a:t>
            </a:r>
            <a:r>
              <a:rPr lang="en-US" altLang="ja-JP" sz="1400" dirty="0" smtClean="0">
                <a:latin typeface="Symbol" pitchFamily="18" charset="2"/>
              </a:rPr>
              <a:t>n</a:t>
            </a:r>
            <a:r>
              <a:rPr lang="en-US" altLang="ja-JP" sz="1400" dirty="0" smtClean="0"/>
              <a:t> and 1.8×10</a:t>
            </a:r>
            <a:r>
              <a:rPr lang="en-US" altLang="ja-JP" sz="1400" baseline="30000" dirty="0" smtClean="0"/>
              <a:t>21</a:t>
            </a:r>
            <a:r>
              <a:rPr lang="en-US" altLang="ja-JP" sz="1400" dirty="0" smtClean="0"/>
              <a:t> POT for anti-</a:t>
            </a:r>
            <a:r>
              <a:rPr lang="en-US" altLang="ja-JP" sz="1400" dirty="0" smtClean="0">
                <a:latin typeface="Symbol" pitchFamily="18" charset="2"/>
              </a:rPr>
              <a:t> n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modes. </a:t>
            </a:r>
          </a:p>
          <a:p>
            <a:r>
              <a:rPr lang="en-US" altLang="ja-JP" sz="1400" dirty="0" smtClean="0"/>
              <a:t>Dashed (solid) curves: normalization </a:t>
            </a:r>
            <a:r>
              <a:rPr lang="en-US" altLang="ja-JP" sz="1400" dirty="0" err="1" smtClean="0"/>
              <a:t>systematics</a:t>
            </a:r>
            <a:r>
              <a:rPr lang="en-US" altLang="ja-JP" sz="1400" dirty="0" smtClean="0"/>
              <a:t> (not) considered</a:t>
            </a:r>
            <a:endParaRPr kumimoji="1" lang="ja-JP" altLang="en-US" sz="1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17" y="1268760"/>
            <a:ext cx="458560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556"/>
          <a:stretch>
            <a:fillRect/>
          </a:stretch>
        </p:blipFill>
        <p:spPr bwMode="auto">
          <a:xfrm>
            <a:off x="4644008" y="1308761"/>
            <a:ext cx="4341118" cy="475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コンテンツ プレースホルダ 5"/>
          <p:cNvSpPr txBox="1">
            <a:spLocks/>
          </p:cNvSpPr>
          <p:nvPr/>
        </p:nvSpPr>
        <p:spPr bwMode="auto">
          <a:xfrm>
            <a:off x="1331640" y="764704"/>
            <a:ext cx="2376264" cy="36004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altLang="ja-JP" sz="2000" kern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Verdana" pitchFamily="34" charset="0"/>
              </a:rPr>
              <a:t>Rejecting </a:t>
            </a:r>
            <a:r>
              <a:rPr lang="en-US" altLang="ja-JP" sz="2000" kern="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n-ea"/>
                <a:cs typeface="Verdana" pitchFamily="34" charset="0"/>
              </a:rPr>
              <a:t>d</a:t>
            </a:r>
            <a:r>
              <a:rPr lang="en-US" altLang="ja-JP" sz="2000" kern="0" baseline="-250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Verdana" pitchFamily="34" charset="0"/>
              </a:rPr>
              <a:t>CP</a:t>
            </a:r>
            <a:r>
              <a:rPr lang="en-US" altLang="ja-JP" sz="2000" kern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Verdana" pitchFamily="34" charset="0"/>
              </a:rPr>
              <a:t>=0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Verdana" pitchFamily="34" charset="0"/>
            </a:endParaRPr>
          </a:p>
        </p:txBody>
      </p:sp>
      <p:sp>
        <p:nvSpPr>
          <p:cNvPr id="8" name="コンテンツ プレースホルダ 5"/>
          <p:cNvSpPr txBox="1">
            <a:spLocks/>
          </p:cNvSpPr>
          <p:nvPr/>
        </p:nvSpPr>
        <p:spPr bwMode="auto">
          <a:xfrm>
            <a:off x="5364088" y="764704"/>
            <a:ext cx="3456384" cy="36004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0" hangingPunct="0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en-US" altLang="ja-JP" sz="2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Rejecting incorrect MH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+mn-ea"/>
              <a:cs typeface="Verdana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 rot="16200000">
            <a:off x="-372473" y="1713242"/>
            <a:ext cx="1114279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True NH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 rot="16200000">
            <a:off x="-308600" y="4267860"/>
            <a:ext cx="1038939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True IH</a:t>
            </a:r>
            <a:endParaRPr lang="ja-JP" altLang="en-US" dirty="0"/>
          </a:p>
        </p:txBody>
      </p:sp>
      <p:sp>
        <p:nvSpPr>
          <p:cNvPr id="17" name="角丸四角形 16"/>
          <p:cNvSpPr/>
          <p:nvPr/>
        </p:nvSpPr>
        <p:spPr bwMode="auto">
          <a:xfrm>
            <a:off x="2556016" y="1268759"/>
            <a:ext cx="2160000" cy="4824000"/>
          </a:xfrm>
          <a:prstGeom prst="roundRect">
            <a:avLst>
              <a:gd name="adj" fmla="val 11829"/>
            </a:avLst>
          </a:prstGeom>
          <a:noFill/>
          <a:ln w="28575" cap="flat" cmpd="sng" algn="ctr">
            <a:solidFill>
              <a:srgbClr val="FF99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876256" y="1268760"/>
            <a:ext cx="2160000" cy="4824000"/>
          </a:xfrm>
          <a:prstGeom prst="roundRect">
            <a:avLst>
              <a:gd name="adj" fmla="val 11829"/>
            </a:avLst>
          </a:prstGeom>
          <a:noFill/>
          <a:ln w="28575" cap="flat" cmpd="sng" algn="ctr">
            <a:solidFill>
              <a:srgbClr val="FF99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59832" y="105273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T2K 50%/50</a:t>
            </a:r>
            <a:r>
              <a:rPr kumimoji="1"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%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17524" y="105273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T2K 50%/50</a:t>
            </a:r>
            <a:r>
              <a:rPr kumimoji="1" lang="en-US" altLang="ja-JP" sz="1400" dirty="0" smtClean="0">
                <a:solidFill>
                  <a:srgbClr val="CC00CC"/>
                </a:solidFill>
                <a:latin typeface="小塚ゴシック Pro M" pitchFamily="34" charset="-128"/>
                <a:ea typeface="小塚ゴシック Pro M" pitchFamily="34" charset="-128"/>
              </a:rPr>
              <a:t>%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87858"/>
            <a:ext cx="8352928" cy="604838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LBL experiment from J-PARC to Hyper-</a:t>
            </a:r>
            <a:r>
              <a:rPr kumimoji="1" lang="en-US" altLang="ja-JP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Kamiokande</a:t>
            </a:r>
            <a:endParaRPr kumimoji="1" lang="ja-JP" alt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6093296"/>
            <a:ext cx="8863013" cy="504056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836712"/>
            <a:ext cx="8742363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10"/>
          <p:cNvGrpSpPr/>
          <p:nvPr/>
        </p:nvGrpSpPr>
        <p:grpSpPr>
          <a:xfrm>
            <a:off x="7596336" y="3356992"/>
            <a:ext cx="974626" cy="923330"/>
            <a:chOff x="7812360" y="3140968"/>
            <a:chExt cx="974626" cy="923330"/>
          </a:xfrm>
        </p:grpSpPr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7812360" y="3140968"/>
              <a:ext cx="974626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ja-JP" b="1" dirty="0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750kW</a:t>
              </a:r>
            </a:p>
            <a:p>
              <a:pPr algn="ctr"/>
              <a:endParaRPr lang="en-US" altLang="ja-JP" sz="2000" b="1" dirty="0" smtClean="0">
                <a:ln w="18000">
                  <a:solidFill>
                    <a:srgbClr val="FF5050"/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endParaRPr>
            </a:p>
            <a:p>
              <a:pPr algn="ctr"/>
              <a:r>
                <a:rPr lang="ja-JP" altLang="en-US" sz="2000" b="1" dirty="0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～２</a:t>
              </a:r>
              <a:r>
                <a:rPr lang="en-US" altLang="ja-JP" sz="2000" b="1" dirty="0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MW</a:t>
              </a:r>
            </a:p>
          </p:txBody>
        </p:sp>
        <p:sp>
          <p:nvSpPr>
            <p:cNvPr id="8" name="下矢印 7"/>
            <p:cNvSpPr/>
            <p:nvPr/>
          </p:nvSpPr>
          <p:spPr bwMode="auto">
            <a:xfrm>
              <a:off x="8172400" y="3429000"/>
              <a:ext cx="288032" cy="216024"/>
            </a:xfrm>
            <a:prstGeom prst="downArrow">
              <a:avLst/>
            </a:prstGeom>
            <a:solidFill>
              <a:srgbClr val="FFC000"/>
            </a:solidFill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" name="グループ化 11"/>
          <p:cNvGrpSpPr/>
          <p:nvPr/>
        </p:nvGrpSpPr>
        <p:grpSpPr>
          <a:xfrm>
            <a:off x="451580" y="3400544"/>
            <a:ext cx="2273059" cy="892552"/>
            <a:chOff x="7163148" y="3212976"/>
            <a:chExt cx="2273059" cy="892552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163148" y="3212976"/>
              <a:ext cx="2273059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ja-JP" b="1" dirty="0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Super-K 50(22.5fid)</a:t>
              </a:r>
              <a:r>
                <a:rPr lang="en-US" altLang="ja-JP" b="1" dirty="0" err="1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kt</a:t>
              </a:r>
              <a:endParaRPr lang="en-US" altLang="ja-JP" b="1" dirty="0" smtClean="0">
                <a:ln w="18000">
                  <a:solidFill>
                    <a:srgbClr val="FF5050"/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endParaRPr>
            </a:p>
            <a:p>
              <a:pPr algn="ctr"/>
              <a:endParaRPr lang="en-US" altLang="ja-JP" sz="2000" b="1" dirty="0" smtClean="0">
                <a:ln w="18000">
                  <a:solidFill>
                    <a:srgbClr val="FF5050"/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小塚ゴシック Pro B" pitchFamily="34" charset="-128"/>
                <a:ea typeface="小塚ゴシック Pro B" pitchFamily="34" charset="-128"/>
              </a:endParaRPr>
            </a:p>
            <a:p>
              <a:pPr algn="ctr"/>
              <a:r>
                <a:rPr lang="en-US" altLang="ja-JP" sz="2000" b="1" dirty="0" smtClean="0">
                  <a:ln w="18000">
                    <a:solidFill>
                      <a:srgbClr val="FF5050"/>
                    </a:solidFill>
                    <a:prstDash val="solid"/>
                    <a:miter lim="800000"/>
                  </a:ln>
                  <a:solidFill>
                    <a:srgbClr val="FF99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小塚ゴシック Pro B" pitchFamily="34" charset="-128"/>
                  <a:ea typeface="小塚ゴシック Pro B" pitchFamily="34" charset="-128"/>
                </a:rPr>
                <a:t>1Mt(560kt)</a:t>
              </a:r>
            </a:p>
          </p:txBody>
        </p:sp>
        <p:sp>
          <p:nvSpPr>
            <p:cNvPr id="11" name="下矢印 10"/>
            <p:cNvSpPr/>
            <p:nvPr/>
          </p:nvSpPr>
          <p:spPr bwMode="auto">
            <a:xfrm>
              <a:off x="8172400" y="3501008"/>
              <a:ext cx="288032" cy="216024"/>
            </a:xfrm>
            <a:prstGeom prst="downArrow">
              <a:avLst/>
            </a:prstGeom>
            <a:solidFill>
              <a:srgbClr val="FFC000"/>
            </a:solidFill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87858"/>
            <a:ext cx="7776864" cy="604838"/>
          </a:xfrm>
        </p:spPr>
        <p:txBody>
          <a:bodyPr/>
          <a:lstStyle/>
          <a:p>
            <a:r>
              <a:rPr lang="en-US" altLang="ja-JP" dirty="0" smtClean="0"/>
              <a:t>Hyper-</a:t>
            </a:r>
            <a:r>
              <a:rPr lang="en-US" altLang="ja-JP" dirty="0" err="1" smtClean="0"/>
              <a:t>Kamiokande</a:t>
            </a:r>
            <a:r>
              <a:rPr lang="en-US" altLang="ja-JP" dirty="0" smtClean="0"/>
              <a:t> Project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1" y="980728"/>
            <a:ext cx="4320033" cy="5472608"/>
          </a:xfrm>
        </p:spPr>
        <p:txBody>
          <a:bodyPr/>
          <a:lstStyle/>
          <a:p>
            <a:r>
              <a:rPr lang="en-US" altLang="ja-JP" sz="2000" i="1" dirty="0" smtClean="0">
                <a:solidFill>
                  <a:srgbClr val="FF5050"/>
                </a:solidFill>
                <a:latin typeface="小塚明朝 Pro M" pitchFamily="18" charset="-128"/>
                <a:ea typeface="小塚明朝 Pro M" pitchFamily="18" charset="-128"/>
              </a:rPr>
              <a:t>P58: A Long Baseline Neutrino Oscillation Experiment Using    J-PARC Neutrino Beam and Hyper-</a:t>
            </a:r>
            <a:r>
              <a:rPr lang="en-US" altLang="ja-JP" sz="2000" i="1" dirty="0" err="1" smtClean="0">
                <a:solidFill>
                  <a:srgbClr val="FF5050"/>
                </a:solidFill>
                <a:latin typeface="小塚明朝 Pro M" pitchFamily="18" charset="-128"/>
                <a:ea typeface="小塚明朝 Pro M" pitchFamily="18" charset="-128"/>
              </a:rPr>
              <a:t>Kamiokande</a:t>
            </a:r>
            <a:r>
              <a:rPr lang="en-US" altLang="ja-JP" sz="2000" i="1" dirty="0" smtClean="0">
                <a:solidFill>
                  <a:srgbClr val="FF5050"/>
                </a:solidFill>
                <a:latin typeface="小塚明朝 Pro M" pitchFamily="18" charset="-128"/>
                <a:ea typeface="小塚明朝 Pro M" pitchFamily="18" charset="-128"/>
              </a:rPr>
              <a:t>  </a:t>
            </a:r>
            <a:r>
              <a:rPr kumimoji="1"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was presented at 18</a:t>
            </a:r>
            <a:r>
              <a:rPr kumimoji="1" lang="en-US" altLang="ja-JP" sz="2000" baseline="30000" dirty="0" smtClean="0">
                <a:latin typeface="小塚ゴシック Pro M" pitchFamily="34" charset="-128"/>
                <a:ea typeface="小塚ゴシック Pro M" pitchFamily="34" charset="-128"/>
              </a:rPr>
              <a:t>th</a:t>
            </a:r>
            <a:r>
              <a:rPr kumimoji="1"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 J-PARC PAC (May 2014) with many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updates on sensitivities to </a:t>
            </a:r>
            <a:r>
              <a:rPr lang="en-US" altLang="ja-JP" sz="2000" dirty="0" err="1" smtClean="0">
                <a:latin typeface="Symbol" pitchFamily="18" charset="2"/>
                <a:ea typeface="小塚ゴシック Pro M" pitchFamily="34" charset="-128"/>
              </a:rPr>
              <a:t>d</a:t>
            </a:r>
            <a:r>
              <a:rPr lang="en-US" altLang="ja-JP" sz="2000" baseline="-25000" dirty="0" err="1" smtClean="0">
                <a:latin typeface="小塚ゴシック Pro M" pitchFamily="34" charset="-128"/>
                <a:ea typeface="小塚ゴシック Pro M" pitchFamily="34" charset="-128"/>
              </a:rPr>
              <a:t>CP</a:t>
            </a:r>
            <a:r>
              <a:rPr lang="en-US" altLang="ja-JP" sz="2000" baseline="-25000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based on the recent progress</a:t>
            </a:r>
          </a:p>
          <a:p>
            <a:pPr lvl="1"/>
            <a:r>
              <a:rPr lang="en-US" altLang="ja-JP" sz="1600" dirty="0" smtClean="0"/>
              <a:t>With integrated beam power of </a:t>
            </a:r>
            <a:r>
              <a:rPr lang="en-US" altLang="ja-JP" sz="1600" b="1" dirty="0" smtClean="0">
                <a:solidFill>
                  <a:srgbClr val="FF5050"/>
                </a:solidFill>
              </a:rPr>
              <a:t>7.5MW×10</a:t>
            </a:r>
            <a:r>
              <a:rPr lang="en-US" altLang="ja-JP" sz="1600" b="1" baseline="30000" dirty="0" smtClean="0">
                <a:solidFill>
                  <a:srgbClr val="FF5050"/>
                </a:solidFill>
              </a:rPr>
              <a:t>7</a:t>
            </a:r>
            <a:r>
              <a:rPr lang="en-US" altLang="ja-JP" sz="1600" b="1" dirty="0" smtClean="0">
                <a:solidFill>
                  <a:srgbClr val="FF5050"/>
                </a:solidFill>
              </a:rPr>
              <a:t>s</a:t>
            </a:r>
            <a:r>
              <a:rPr lang="en-US" altLang="ja-JP" sz="1600" dirty="0" smtClean="0"/>
              <a:t> (1.56x10</a:t>
            </a:r>
            <a:r>
              <a:rPr lang="en-US" altLang="ja-JP" sz="1600" baseline="30000" dirty="0" smtClean="0"/>
              <a:t>22</a:t>
            </a:r>
            <a:r>
              <a:rPr lang="en-US" altLang="ja-JP" sz="1600" dirty="0" smtClean="0"/>
              <a:t> POT), 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CP violation will be established</a:t>
            </a:r>
            <a:r>
              <a:rPr lang="en-US" altLang="ja-JP" sz="1600" dirty="0" smtClean="0">
                <a:solidFill>
                  <a:srgbClr val="FF5050"/>
                </a:solidFill>
              </a:rPr>
              <a:t> (&gt;3σ) for 76% of </a:t>
            </a:r>
            <a:r>
              <a:rPr lang="en-US" altLang="ja-JP" sz="1600" dirty="0" err="1" smtClean="0">
                <a:solidFill>
                  <a:srgbClr val="FF5050"/>
                </a:solidFill>
              </a:rPr>
              <a:t>δ</a:t>
            </a:r>
            <a:r>
              <a:rPr lang="en-US" altLang="ja-JP" sz="1600" baseline="-25000" dirty="0" err="1" smtClean="0">
                <a:solidFill>
                  <a:srgbClr val="FF5050"/>
                </a:solidFill>
              </a:rPr>
              <a:t>CP</a:t>
            </a:r>
            <a:r>
              <a:rPr lang="en-US" altLang="ja-JP" sz="1600" dirty="0" smtClean="0">
                <a:solidFill>
                  <a:srgbClr val="FF5050"/>
                </a:solidFill>
              </a:rPr>
              <a:t> space</a:t>
            </a:r>
            <a:r>
              <a:rPr lang="en-US" altLang="ja-JP" sz="1600" dirty="0" smtClean="0"/>
              <a:t>.</a:t>
            </a:r>
          </a:p>
          <a:p>
            <a:pPr lvl="1" algn="r">
              <a:buNone/>
            </a:pPr>
            <a:r>
              <a:rPr lang="ja-JP" altLang="en-US" sz="1200" dirty="0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⇒</a:t>
            </a:r>
            <a:r>
              <a:rPr lang="en-US" altLang="ja-JP" sz="1200" dirty="0" err="1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LoI</a:t>
            </a:r>
            <a:r>
              <a:rPr lang="en-US" altLang="ja-JP" sz="1200" dirty="0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 can be found at J-PARC PAC page.</a:t>
            </a:r>
          </a:p>
          <a:p>
            <a:pPr lvl="1" algn="r">
              <a:buNone/>
            </a:pPr>
            <a:endParaRPr lang="en-US" altLang="ja-JP" sz="12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You can find further information on 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5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th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 Hyper-</a:t>
            </a:r>
            <a:r>
              <a:rPr lang="en-US" altLang="ja-JP" sz="1800" dirty="0" err="1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Kamiokande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 Open Meeting</a:t>
            </a:r>
            <a:r>
              <a:rPr lang="en-US" altLang="ja-JP" sz="1800" dirty="0" smtClean="0">
                <a:latin typeface="小塚ゴシック Pro M" pitchFamily="34" charset="-128"/>
                <a:ea typeface="小塚ゴシック Pro M" pitchFamily="34" charset="-128"/>
              </a:rPr>
              <a:t> at Vancouver (July 2014)</a:t>
            </a:r>
          </a:p>
          <a:p>
            <a:pPr lvl="1" algn="r">
              <a:buNone/>
            </a:pPr>
            <a:r>
              <a:rPr lang="ja-JP" altLang="en-US" sz="1200" dirty="0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⇒</a:t>
            </a:r>
            <a:r>
              <a:rPr lang="en-US" altLang="ja-JP" sz="1200" dirty="0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http://indico.ipmu.jp/indico/conferenceDisplay.py?confId=34</a:t>
            </a:r>
          </a:p>
          <a:p>
            <a:pPr algn="r">
              <a:buNone/>
            </a:pPr>
            <a:r>
              <a:rPr lang="en-US" altLang="ja-JP" sz="1400" dirty="0" smtClean="0">
                <a:solidFill>
                  <a:srgbClr val="FFC000"/>
                </a:solidFill>
                <a:latin typeface="小塚ゴシック Pro M" pitchFamily="34" charset="-128"/>
                <a:ea typeface="小塚ゴシック Pro M" pitchFamily="34" charset="-128"/>
              </a:rPr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743"/>
          <a:stretch>
            <a:fillRect/>
          </a:stretch>
        </p:blipFill>
        <p:spPr bwMode="auto">
          <a:xfrm>
            <a:off x="4355976" y="764704"/>
            <a:ext cx="4536504" cy="295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9"/>
          <p:cNvGrpSpPr/>
          <p:nvPr/>
        </p:nvGrpSpPr>
        <p:grpSpPr>
          <a:xfrm>
            <a:off x="4716016" y="3429000"/>
            <a:ext cx="4352474" cy="3168352"/>
            <a:chOff x="4716016" y="3429000"/>
            <a:chExt cx="4352474" cy="3168352"/>
          </a:xfrm>
        </p:grpSpPr>
        <p:pic>
          <p:nvPicPr>
            <p:cNvPr id="3075" name="Picture 3" descr="C:\Users\Ishida\Documents\Hyper-Kamiokande\140718-HKOM5\IMG_9455s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3717032"/>
              <a:ext cx="4320480" cy="2880320"/>
            </a:xfrm>
            <a:prstGeom prst="rect">
              <a:avLst/>
            </a:prstGeom>
            <a:noFill/>
          </p:spPr>
        </p:pic>
        <p:sp>
          <p:nvSpPr>
            <p:cNvPr id="7" name="正方形/長方形 6"/>
            <p:cNvSpPr/>
            <p:nvPr/>
          </p:nvSpPr>
          <p:spPr>
            <a:xfrm>
              <a:off x="5621702" y="3429000"/>
              <a:ext cx="25506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C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小塚ゴシック Pro B" pitchFamily="34" charset="-128"/>
                  <a:ea typeface="小塚ゴシック Pro B" pitchFamily="34" charset="-128"/>
                </a:rPr>
                <a:t>HKOM5</a:t>
              </a:r>
              <a:r>
                <a:rPr lang="ja-JP" altLang="en-US" dirty="0" smtClean="0">
                  <a:solidFill>
                    <a:srgbClr val="FFC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小塚ゴシック Pro B" pitchFamily="34" charset="-128"/>
                  <a:ea typeface="小塚ゴシック Pro B" pitchFamily="34" charset="-128"/>
                </a:rPr>
                <a:t>＠</a:t>
              </a:r>
              <a:r>
                <a:rPr lang="en-US" altLang="ja-JP" dirty="0" smtClean="0">
                  <a:solidFill>
                    <a:srgbClr val="FFC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小塚ゴシック Pro B" pitchFamily="34" charset="-128"/>
                  <a:ea typeface="小塚ゴシック Pro B" pitchFamily="34" charset="-128"/>
                </a:rPr>
                <a:t>UBC/TRIUMF</a:t>
              </a:r>
            </a:p>
            <a:p>
              <a:pPr algn="ctr"/>
              <a:r>
                <a:rPr lang="en-US" altLang="ja-JP" dirty="0" smtClean="0">
                  <a:solidFill>
                    <a:srgbClr val="FFC0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小塚ゴシック Pro B" pitchFamily="34" charset="-128"/>
                  <a:ea typeface="小塚ゴシック Pro B" pitchFamily="34" charset="-128"/>
                </a:rPr>
                <a:t>~100 participants </a:t>
              </a:r>
              <a:endParaRPr lang="ja-JP" altLang="en-US" dirty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4111980"/>
              <a:ext cx="4104456" cy="25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8"/>
            <p:cNvSpPr/>
            <p:nvPr/>
          </p:nvSpPr>
          <p:spPr>
            <a:xfrm>
              <a:off x="4716016" y="4581128"/>
              <a:ext cx="4352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 smtClean="0">
                  <a:solidFill>
                    <a:srgbClr val="FFFFCC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WG: 12 countries, 67 institutes, 240 peoples</a:t>
              </a:r>
              <a:endParaRPr lang="ja-JP" altLang="en-US" b="1" dirty="0">
                <a:solidFill>
                  <a:srgbClr val="FF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Summary</a:t>
            </a:r>
            <a:endParaRPr lang="ja-JP" altLang="en-US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19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832648"/>
          </a:xfrm>
        </p:spPr>
        <p:txBody>
          <a:bodyPr/>
          <a:lstStyle/>
          <a:p>
            <a:pPr eaLnBrk="1" hangingPunct="1"/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Operational status of the neutrino experimental facility:</a:t>
            </a: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~230kW continuous operation for the T2K experiment has been realized since Oct. 2012 to May 2013 (Run-4)</a:t>
            </a:r>
            <a:endParaRPr lang="en-US" altLang="ja-JP" sz="1800" dirty="0" smtClean="0">
              <a:solidFill>
                <a:srgbClr val="009999"/>
              </a:solidFill>
              <a:latin typeface="小塚ゴシック Pro R" pitchFamily="34" charset="-128"/>
              <a:ea typeface="小塚ゴシック Pro R" pitchFamily="34" charset="-128"/>
            </a:endParaRP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With this much of beam power, we encountered many serious troubles: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Vacuum leak at primary beam-line due to accidental beam hit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Horn water leak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Hydrogen production in horn cover gas  ………</a:t>
            </a:r>
            <a:endParaRPr lang="en-US" altLang="ja-JP" sz="1800" dirty="0" smtClean="0">
              <a:latin typeface="小塚ゴシック Pro R" pitchFamily="34" charset="-128"/>
              <a:ea typeface="小塚ゴシック Pro R" pitchFamily="34" charset="-128"/>
            </a:endParaRP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Thanks to the struggles we observed </a:t>
            </a:r>
            <a:r>
              <a:rPr lang="en-US" altLang="ja-JP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小塚ゴシック Pro R" pitchFamily="34" charset="-128"/>
              </a:rPr>
              <a:t>n</a:t>
            </a:r>
            <a:r>
              <a:rPr lang="en-US" altLang="ja-JP" sz="1800" baseline="-25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e</a:t>
            </a:r>
            <a:r>
              <a:rPr lang="en-US" altLang="ja-JP" sz="1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 appearance  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with7.3</a:t>
            </a:r>
            <a:r>
              <a:rPr lang="en-US" altLang="ja-JP" sz="1800" dirty="0" smtClean="0">
                <a:latin typeface="Symbol" pitchFamily="18" charset="2"/>
                <a:ea typeface="小塚ゴシック Pro R" pitchFamily="34" charset="-128"/>
              </a:rPr>
              <a:t>s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significance.   </a:t>
            </a:r>
            <a:endParaRPr lang="en-US" altLang="ja-JP" sz="1800" dirty="0" smtClean="0">
              <a:solidFill>
                <a:srgbClr val="FF5050"/>
              </a:solidFill>
              <a:effectLst/>
              <a:latin typeface="小塚ゴシック Pro R" pitchFamily="34" charset="-128"/>
              <a:ea typeface="小塚ゴシック Pro R" pitchFamily="34" charset="-128"/>
            </a:endParaRPr>
          </a:p>
          <a:p>
            <a:pPr lvl="2" eaLnBrk="1" hangingPunct="1"/>
            <a:r>
              <a:rPr lang="en-US" altLang="ja-JP" sz="1800" dirty="0" smtClean="0">
                <a:solidFill>
                  <a:srgbClr val="FF9900"/>
                </a:solidFill>
                <a:latin typeface="小塚ゴシック Pro M" pitchFamily="34" charset="-128"/>
                <a:ea typeface="小塚ゴシック Pro M" pitchFamily="34" charset="-128"/>
              </a:rPr>
              <a:t>We highly appreciate strong supports from NBI community  !</a:t>
            </a: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Many works during shutdown 2013 ~ 2014</a:t>
            </a:r>
          </a:p>
          <a:p>
            <a:pPr lvl="2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Replacing all horns /  improve MPS / replace beam ducts…</a:t>
            </a: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Anti-neutrino mode running was started from Run-5 (end of </a:t>
            </a:r>
            <a:r>
              <a:rPr lang="en-US" altLang="ja-JP" sz="1800" dirty="0" err="1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May~June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 pitchFamily="2" charset="2"/>
              </a:rPr>
              <a:t> 2014).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Accumulated </a:t>
            </a:r>
            <a:r>
              <a:rPr lang="en-US" altLang="ja-JP" sz="1800" i="1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pot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 :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7.39x10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20</a:t>
            </a:r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, with </a:t>
            </a:r>
            <a:r>
              <a:rPr lang="en-US" altLang="ja-JP" sz="1800" dirty="0" smtClean="0">
                <a:solidFill>
                  <a:srgbClr val="7030A0"/>
                </a:solidFill>
                <a:latin typeface="小塚ゴシック Pro R" pitchFamily="34" charset="-128"/>
                <a:ea typeface="小塚ゴシック Pro R" pitchFamily="34" charset="-128"/>
              </a:rPr>
              <a:t>0.51x10</a:t>
            </a:r>
            <a:r>
              <a:rPr lang="en-US" altLang="ja-JP" sz="1800" baseline="30000" dirty="0" smtClean="0">
                <a:solidFill>
                  <a:srgbClr val="7030A0"/>
                </a:solidFill>
                <a:latin typeface="小塚ゴシック Pro R" pitchFamily="34" charset="-128"/>
                <a:ea typeface="小塚ゴシック Pro R" pitchFamily="34" charset="-128"/>
              </a:rPr>
              <a:t>20 </a:t>
            </a:r>
            <a:r>
              <a:rPr lang="en-US" altLang="ja-JP" sz="1800" dirty="0" smtClean="0">
                <a:solidFill>
                  <a:srgbClr val="7030A0"/>
                </a:solidFill>
                <a:latin typeface="小塚ゴシック Pro R" pitchFamily="34" charset="-128"/>
                <a:ea typeface="小塚ゴシック Pro R" pitchFamily="34" charset="-128"/>
              </a:rPr>
              <a:t>of anti-ν</a:t>
            </a:r>
          </a:p>
          <a:p>
            <a:pPr eaLnBrk="1" hangingPunct="1"/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小塚ゴシック Pro R" pitchFamily="34" charset="-128"/>
                <a:ea typeface="小塚ゴシック Pro R" pitchFamily="34" charset="-128"/>
              </a:rPr>
              <a:t>We are expecting much more outputs</a:t>
            </a:r>
          </a:p>
          <a:p>
            <a:pPr lvl="1" eaLnBrk="1" hangingPunct="1"/>
            <a:r>
              <a:rPr lang="en-US" altLang="ja-JP" sz="1800" dirty="0" smtClean="0">
                <a:solidFill>
                  <a:srgbClr val="FF5050"/>
                </a:solidFill>
                <a:effectLst/>
                <a:latin typeface="小塚ゴシック Pro R" pitchFamily="34" charset="-128"/>
                <a:ea typeface="小塚ゴシック Pro R" pitchFamily="34" charset="-128"/>
              </a:rPr>
              <a:t>T2K+NOVA  has good opportunity to observe CPV / MH  with 2~3</a:t>
            </a:r>
            <a:r>
              <a:rPr lang="en-US" altLang="ja-JP" sz="1800" dirty="0" smtClean="0">
                <a:solidFill>
                  <a:srgbClr val="FF5050"/>
                </a:solidFill>
                <a:effectLst/>
                <a:latin typeface="Symbol" pitchFamily="18" charset="2"/>
                <a:ea typeface="小塚ゴシック Pro R" pitchFamily="34" charset="-128"/>
              </a:rPr>
              <a:t>s </a:t>
            </a:r>
            <a:r>
              <a:rPr lang="en-US" altLang="ja-JP" sz="1800" dirty="0" smtClean="0">
                <a:solidFill>
                  <a:srgbClr val="FF5050"/>
                </a:solidFill>
                <a:effectLst/>
                <a:latin typeface="小塚ゴシック Pro R" pitchFamily="34" charset="-128"/>
                <a:ea typeface="小塚ゴシック Pro R" pitchFamily="34" charset="-128"/>
              </a:rPr>
              <a:t>significance</a:t>
            </a: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For the next period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Oct. 2014 – Jun. 2015 (Run 6)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,T2K requests  4.4 x 10</a:t>
            </a:r>
            <a:r>
              <a:rPr lang="en-US" altLang="ja-JP" sz="1800" baseline="30000" dirty="0" smtClean="0">
                <a:latin typeface="小塚ゴシック Pro R" pitchFamily="34" charset="-128"/>
                <a:ea typeface="小塚ゴシック Pro R" pitchFamily="34" charset="-128"/>
              </a:rPr>
              <a:t>20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POT [4.0 x 10</a:t>
            </a:r>
            <a:r>
              <a:rPr lang="en-US" altLang="ja-JP" sz="1800" baseline="30000" dirty="0" smtClean="0">
                <a:latin typeface="小塚ゴシック Pro R" pitchFamily="34" charset="-128"/>
                <a:ea typeface="小塚ゴシック Pro R" pitchFamily="34" charset="-128"/>
              </a:rPr>
              <a:t>20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anti nu-mode]</a:t>
            </a:r>
          </a:p>
          <a:p>
            <a:pPr lvl="1" eaLnBrk="1" hangingPunct="1"/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Hyper-K project requests </a:t>
            </a:r>
            <a:r>
              <a:rPr lang="en-US" altLang="ja-JP" sz="1800" u="sng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7.5MW×10</a:t>
            </a:r>
            <a:r>
              <a:rPr lang="en-US" altLang="ja-JP" sz="1800" u="sng" baseline="300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7</a:t>
            </a:r>
            <a:r>
              <a:rPr lang="en-US" altLang="ja-JP" sz="1800" u="sng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s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  for the neutrino  facility to establish CPV</a:t>
            </a:r>
            <a:endParaRPr lang="ja-JP" altLang="en-US" sz="1800" dirty="0" smtClean="0">
              <a:latin typeface="小塚ゴシック Pro R" pitchFamily="34" charset="-128"/>
              <a:ea typeface="小塚ゴシック Pro R" pitchFamily="34" charset="-128"/>
            </a:endParaRPr>
          </a:p>
          <a:p>
            <a:pPr lvl="2" eaLnBrk="1" hangingPunct="1"/>
            <a:endParaRPr lang="en-US" altLang="ja-JP" sz="2000" dirty="0" smtClean="0"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34820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192AAC-B66A-4C44-ADDF-5243ED6E519D}" type="slidenum">
              <a:rPr lang="ja-JP" altLang="en-US" smtClean="0"/>
              <a:pPr/>
              <a:t>28</a:t>
            </a:fld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タイトル 58"/>
          <p:cNvSpPr>
            <a:spLocks noGrp="1"/>
          </p:cNvSpPr>
          <p:nvPr>
            <p:ph type="title"/>
          </p:nvPr>
        </p:nvSpPr>
        <p:spPr>
          <a:xfrm>
            <a:off x="179512" y="44624"/>
            <a:ext cx="7920880" cy="604838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Neutrino experimental facility at J-PARC</a:t>
            </a:r>
            <a:endParaRPr lang="ja-JP" altLang="en-US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コンテンツ プレースホルダ 53"/>
          <p:cNvSpPr>
            <a:spLocks noGrp="1"/>
          </p:cNvSpPr>
          <p:nvPr>
            <p:ph idx="1"/>
          </p:nvPr>
        </p:nvSpPr>
        <p:spPr>
          <a:xfrm>
            <a:off x="35496" y="764704"/>
            <a:ext cx="9036496" cy="576064"/>
          </a:xfrm>
        </p:spPr>
        <p:txBody>
          <a:bodyPr/>
          <a:lstStyle/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Conventional (horn-focused) beam-line, designed/constructed for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T2K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 long base-line neutrino oscillation experiment &amp; for its future upgrade to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Hyper-</a:t>
            </a:r>
            <a:r>
              <a:rPr lang="en-US" altLang="ja-JP" sz="1800" dirty="0" err="1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Kamiokande</a:t>
            </a:r>
            <a:endParaRPr lang="en-US" altLang="ja-JP" sz="1800" dirty="0" smtClean="0">
              <a:solidFill>
                <a:srgbClr val="FF505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21508" name="スライド番号プレースホルダ 5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E93D0C-3293-4B73-BBAB-447ABA6606BE}" type="slidenum">
              <a:rPr lang="ja-JP" altLang="en-US" smtClean="0"/>
              <a:pPr/>
              <a:t>3</a:t>
            </a:fld>
            <a:endParaRPr lang="ja-JP" altLang="en-US" smtClean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395536" y="1420646"/>
            <a:ext cx="6385296" cy="5185051"/>
            <a:chOff x="251521" y="1420646"/>
            <a:chExt cx="6385296" cy="5185051"/>
          </a:xfrm>
        </p:grpSpPr>
        <p:pic>
          <p:nvPicPr>
            <p:cNvPr id="63" name="Picture 7" descr="C:\Users\Ishida\Documents\コンファレンス\120723-NuFact12\figures\googlemap-jparc-ovr2.jpg"/>
            <p:cNvPicPr>
              <a:picLocks noChangeAspect="1" noChangeArrowheads="1"/>
            </p:cNvPicPr>
            <p:nvPr/>
          </p:nvPicPr>
          <p:blipFill>
            <a:blip r:embed="rId2" cstate="print"/>
            <a:srcRect l="22664" t="-172" r="9810" b="12864"/>
            <a:stretch>
              <a:fillRect/>
            </a:stretch>
          </p:blipFill>
          <p:spPr bwMode="auto">
            <a:xfrm rot="10800000">
              <a:off x="251521" y="1420646"/>
              <a:ext cx="6385296" cy="5185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テキスト ボックス 64"/>
            <p:cNvSpPr txBox="1"/>
            <p:nvPr/>
          </p:nvSpPr>
          <p:spPr bwMode="auto">
            <a:xfrm>
              <a:off x="2578147" y="2487730"/>
              <a:ext cx="699053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Beam</a:t>
              </a:r>
            </a:p>
            <a:p>
              <a:pPr algn="ctr">
                <a:defRPr/>
              </a:pPr>
              <a:r>
                <a:rPr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Dump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 bwMode="auto">
            <a:xfrm rot="2251639">
              <a:off x="5081031" y="4371990"/>
              <a:ext cx="1039956" cy="4830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400" b="1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Primary</a:t>
              </a:r>
            </a:p>
            <a:p>
              <a:pPr algn="ctr">
                <a:defRPr/>
              </a:pPr>
              <a:r>
                <a:rPr lang="en-US" altLang="ja-JP" sz="1400" b="1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Beam-line</a:t>
              </a:r>
              <a:endParaRPr lang="ja-JP" altLang="en-US" sz="14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67" name="直線矢印コネクタ 31"/>
            <p:cNvCxnSpPr>
              <a:cxnSpLocks noChangeShapeType="1"/>
            </p:cNvCxnSpPr>
            <p:nvPr/>
          </p:nvCxnSpPr>
          <p:spPr bwMode="auto">
            <a:xfrm flipV="1">
              <a:off x="5972067" y="5745006"/>
              <a:ext cx="428564" cy="107988"/>
            </a:xfrm>
            <a:prstGeom prst="straightConnector1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 type="oval" w="med" len="med"/>
            </a:ln>
          </p:spPr>
        </p:cxnSp>
        <p:sp>
          <p:nvSpPr>
            <p:cNvPr id="68" name="テキスト ボックス 67"/>
            <p:cNvSpPr txBox="1"/>
            <p:nvPr/>
          </p:nvSpPr>
          <p:spPr bwMode="auto">
            <a:xfrm>
              <a:off x="5107892" y="5692702"/>
              <a:ext cx="1063600" cy="426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2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Extraction</a:t>
              </a:r>
              <a:endParaRPr lang="en-US" altLang="ja-JP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  <a:p>
              <a:pPr algn="ctr">
                <a:defRPr/>
              </a:pPr>
              <a:r>
                <a:rPr lang="en-US" altLang="ja-JP" sz="12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Point</a:t>
              </a:r>
              <a:endParaRPr lang="ja-JP" altLang="en-US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70" name="直線矢印コネクタ 33"/>
            <p:cNvCxnSpPr>
              <a:cxnSpLocks noChangeShapeType="1"/>
            </p:cNvCxnSpPr>
            <p:nvPr/>
          </p:nvCxnSpPr>
          <p:spPr bwMode="auto">
            <a:xfrm flipH="1">
              <a:off x="4505926" y="3418380"/>
              <a:ext cx="531797" cy="634456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sp>
          <p:nvSpPr>
            <p:cNvPr id="72" name="テキスト ボックス 71"/>
            <p:cNvSpPr txBox="1"/>
            <p:nvPr/>
          </p:nvSpPr>
          <p:spPr bwMode="auto">
            <a:xfrm>
              <a:off x="1713972" y="2753630"/>
              <a:ext cx="983500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400" dirty="0" err="1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Muon</a:t>
              </a:r>
              <a:endParaRPr lang="en-US" altLang="ja-JP" sz="14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  <a:p>
              <a:pPr algn="ctr">
                <a:defRPr/>
              </a:pPr>
              <a:r>
                <a:rPr lang="en-US" altLang="ja-JP" sz="14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Monitors</a:t>
              </a:r>
            </a:p>
          </p:txBody>
        </p:sp>
        <p:cxnSp>
          <p:nvCxnSpPr>
            <p:cNvPr id="77" name="直線矢印コネクタ 44"/>
            <p:cNvCxnSpPr>
              <a:cxnSpLocks noChangeShapeType="1"/>
            </p:cNvCxnSpPr>
            <p:nvPr/>
          </p:nvCxnSpPr>
          <p:spPr bwMode="auto">
            <a:xfrm>
              <a:off x="3043635" y="4415506"/>
              <a:ext cx="1462288" cy="0"/>
            </a:xfrm>
            <a:prstGeom prst="straightConnector1">
              <a:avLst/>
            </a:prstGeom>
            <a:noFill/>
            <a:ln w="9525" algn="ctr">
              <a:solidFill>
                <a:srgbClr val="FFC000"/>
              </a:solidFill>
              <a:round/>
              <a:headEnd type="diamond" w="med" len="med"/>
              <a:tailEnd type="diamond" w="med" len="med"/>
            </a:ln>
          </p:spPr>
        </p:cxnSp>
        <p:sp>
          <p:nvSpPr>
            <p:cNvPr id="78" name="テキスト ボックス 77"/>
            <p:cNvSpPr txBox="1"/>
            <p:nvPr/>
          </p:nvSpPr>
          <p:spPr bwMode="auto">
            <a:xfrm>
              <a:off x="3442323" y="4463753"/>
              <a:ext cx="599628" cy="28412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110m</a:t>
              </a:r>
              <a:endParaRPr lang="ja-JP" altLang="en-US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79" name="直線矢印コネクタ 46"/>
            <p:cNvCxnSpPr>
              <a:cxnSpLocks noChangeShapeType="1"/>
            </p:cNvCxnSpPr>
            <p:nvPr/>
          </p:nvCxnSpPr>
          <p:spPr bwMode="auto">
            <a:xfrm>
              <a:off x="916272" y="4747881"/>
              <a:ext cx="3589252" cy="0"/>
            </a:xfrm>
            <a:prstGeom prst="straightConnector1">
              <a:avLst/>
            </a:prstGeom>
            <a:noFill/>
            <a:ln w="9525" algn="ctr">
              <a:solidFill>
                <a:srgbClr val="FFC000"/>
              </a:solidFill>
              <a:round/>
              <a:headEnd type="diamond" w="med" len="med"/>
              <a:tailEnd type="diamond" w="med" len="med"/>
            </a:ln>
          </p:spPr>
        </p:cxnSp>
        <p:sp>
          <p:nvSpPr>
            <p:cNvPr id="80" name="テキスト ボックス 79"/>
            <p:cNvSpPr txBox="1"/>
            <p:nvPr/>
          </p:nvSpPr>
          <p:spPr bwMode="auto">
            <a:xfrm>
              <a:off x="2378722" y="4796128"/>
              <a:ext cx="599628" cy="28412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280m</a:t>
              </a:r>
              <a:endParaRPr lang="ja-JP" altLang="en-US" sz="14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 bwMode="auto">
            <a:xfrm>
              <a:off x="255215" y="4188739"/>
              <a:ext cx="997125" cy="4261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295km</a:t>
              </a:r>
            </a:p>
            <a:p>
              <a:pPr>
                <a:defRPr/>
              </a:pPr>
              <a:r>
                <a:rPr lang="en-US" altLang="ja-JP" sz="12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To </a:t>
              </a:r>
              <a:r>
                <a:rPr lang="en-US" altLang="ja-JP" sz="1200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Kamioka</a:t>
              </a:r>
              <a:endParaRPr lang="ja-JP" alt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 bwMode="auto">
            <a:xfrm rot="2954893">
              <a:off x="5582235" y="3613215"/>
              <a:ext cx="670659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Main</a:t>
              </a:r>
              <a:endParaRPr lang="ja-JP" altLang="en-US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 bwMode="auto">
            <a:xfrm rot="3352015">
              <a:off x="5984851" y="4148118"/>
              <a:ext cx="611466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Ring</a:t>
              </a:r>
              <a:endParaRPr lang="ja-JP" altLang="en-US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cxnSp>
          <p:nvCxnSpPr>
            <p:cNvPr id="84" name="直線コネクタ 82"/>
            <p:cNvCxnSpPr>
              <a:cxnSpLocks noChangeShapeType="1"/>
            </p:cNvCxnSpPr>
            <p:nvPr/>
          </p:nvCxnSpPr>
          <p:spPr bwMode="auto">
            <a:xfrm flipH="1">
              <a:off x="251522" y="4083131"/>
              <a:ext cx="3389849" cy="33234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prstDash val="sysDot"/>
              <a:round/>
              <a:headEnd/>
              <a:tailEnd type="arrow" w="med" len="med"/>
            </a:ln>
          </p:spPr>
        </p:cxnSp>
        <p:sp>
          <p:nvSpPr>
            <p:cNvPr id="85" name="テキスト ボックス 84"/>
            <p:cNvSpPr txBox="1"/>
            <p:nvPr/>
          </p:nvSpPr>
          <p:spPr bwMode="auto">
            <a:xfrm>
              <a:off x="4838297" y="2953055"/>
              <a:ext cx="930651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Target</a:t>
              </a:r>
            </a:p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Horns</a:t>
              </a:r>
            </a:p>
          </p:txBody>
        </p:sp>
        <p:cxnSp>
          <p:nvCxnSpPr>
            <p:cNvPr id="86" name="直線矢印コネクタ 33"/>
            <p:cNvCxnSpPr>
              <a:cxnSpLocks noChangeShapeType="1"/>
              <a:stCxn id="106" idx="2"/>
            </p:cNvCxnSpPr>
            <p:nvPr/>
          </p:nvCxnSpPr>
          <p:spPr bwMode="auto">
            <a:xfrm flipH="1">
              <a:off x="916272" y="3302586"/>
              <a:ext cx="132951" cy="808276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cxnSp>
          <p:nvCxnSpPr>
            <p:cNvPr id="87" name="直線矢印コネクタ 33"/>
            <p:cNvCxnSpPr>
              <a:cxnSpLocks noChangeShapeType="1"/>
            </p:cNvCxnSpPr>
            <p:nvPr/>
          </p:nvCxnSpPr>
          <p:spPr bwMode="auto">
            <a:xfrm flipH="1">
              <a:off x="3811699" y="3019530"/>
              <a:ext cx="299067" cy="731225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none" w="med" len="med"/>
            </a:ln>
          </p:spPr>
        </p:cxnSp>
        <p:cxnSp>
          <p:nvCxnSpPr>
            <p:cNvPr id="88" name="直線矢印コネクタ 87"/>
            <p:cNvCxnSpPr/>
            <p:nvPr/>
          </p:nvCxnSpPr>
          <p:spPr>
            <a:xfrm flipH="1">
              <a:off x="4572400" y="4054351"/>
              <a:ext cx="462633" cy="0"/>
            </a:xfrm>
            <a:prstGeom prst="straightConnector1">
              <a:avLst/>
            </a:prstGeom>
            <a:ln w="28575">
              <a:solidFill>
                <a:srgbClr val="FF5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テキスト ボックス 88"/>
            <p:cNvSpPr txBox="1"/>
            <p:nvPr/>
          </p:nvSpPr>
          <p:spPr>
            <a:xfrm rot="1224435">
              <a:off x="5436396" y="3856015"/>
              <a:ext cx="296263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</a:t>
              </a:r>
              <a:endParaRPr kumimoji="1" lang="ja-JP" altLang="en-US" sz="20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1" name="直線矢印コネクタ 90"/>
            <p:cNvCxnSpPr/>
            <p:nvPr/>
          </p:nvCxnSpPr>
          <p:spPr>
            <a:xfrm flipH="1">
              <a:off x="3841173" y="4054348"/>
              <a:ext cx="598209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テキスト ボックス 92"/>
            <p:cNvSpPr txBox="1"/>
            <p:nvPr/>
          </p:nvSpPr>
          <p:spPr>
            <a:xfrm>
              <a:off x="3911341" y="3713764"/>
              <a:ext cx="300701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p</a:t>
              </a:r>
              <a:endParaRPr kumimoji="1" lang="ja-JP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cxnSp>
          <p:nvCxnSpPr>
            <p:cNvPr id="95" name="直線矢印コネクタ 94"/>
            <p:cNvCxnSpPr/>
            <p:nvPr/>
          </p:nvCxnSpPr>
          <p:spPr>
            <a:xfrm flipH="1">
              <a:off x="3109948" y="4054348"/>
              <a:ext cx="531800" cy="0"/>
            </a:xfrm>
            <a:prstGeom prst="straightConnector1">
              <a:avLst/>
            </a:prstGeom>
            <a:ln w="28575">
              <a:solidFill>
                <a:srgbClr val="00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テキスト ボックス 100"/>
            <p:cNvSpPr txBox="1"/>
            <p:nvPr/>
          </p:nvSpPr>
          <p:spPr>
            <a:xfrm>
              <a:off x="3309373" y="3713764"/>
              <a:ext cx="306621" cy="369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endParaRPr kumimoji="1" lang="ja-JP" alt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2046347" y="3721973"/>
              <a:ext cx="318459" cy="4261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endParaRPr kumimoji="1" lang="ja-JP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 bwMode="auto">
            <a:xfrm>
              <a:off x="3844865" y="2554205"/>
              <a:ext cx="930651" cy="483017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Decay</a:t>
              </a:r>
            </a:p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Volume</a:t>
              </a:r>
            </a:p>
          </p:txBody>
        </p:sp>
        <p:sp>
          <p:nvSpPr>
            <p:cNvPr id="106" name="テキスト ボックス 105"/>
            <p:cNvSpPr txBox="1"/>
            <p:nvPr/>
          </p:nvSpPr>
          <p:spPr bwMode="auto">
            <a:xfrm>
              <a:off x="517422" y="2620680"/>
              <a:ext cx="1063601" cy="681906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Near Neutrino</a:t>
              </a:r>
            </a:p>
            <a:p>
              <a:pPr algn="ctr">
                <a:defRPr/>
              </a:pPr>
              <a:r>
                <a:rPr lang="en-US" altLang="ja-JP" sz="14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Detectors</a:t>
              </a:r>
            </a:p>
          </p:txBody>
        </p:sp>
        <p:cxnSp>
          <p:nvCxnSpPr>
            <p:cNvPr id="107" name="直線矢印コネクタ 37"/>
            <p:cNvCxnSpPr>
              <a:cxnSpLocks noChangeShapeType="1"/>
              <a:stCxn id="65" idx="2"/>
            </p:cNvCxnSpPr>
            <p:nvPr/>
          </p:nvCxnSpPr>
          <p:spPr bwMode="auto">
            <a:xfrm>
              <a:off x="2927674" y="2970747"/>
              <a:ext cx="115799" cy="1112384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cxnSp>
          <p:nvCxnSpPr>
            <p:cNvPr id="108" name="直線矢印コネクタ 107"/>
            <p:cNvCxnSpPr>
              <a:cxnSpLocks noChangeShapeType="1"/>
            </p:cNvCxnSpPr>
            <p:nvPr/>
          </p:nvCxnSpPr>
          <p:spPr bwMode="auto">
            <a:xfrm>
              <a:off x="2378722" y="3152480"/>
              <a:ext cx="598275" cy="930650"/>
            </a:xfrm>
            <a:prstGeom prst="straightConnector1">
              <a:avLst/>
            </a:prstGeom>
            <a:noFill/>
            <a:ln w="19050" algn="ctr">
              <a:solidFill>
                <a:srgbClr val="FF7C80"/>
              </a:solidFill>
              <a:round/>
              <a:headEnd/>
              <a:tailEnd type="oval" w="med" len="med"/>
            </a:ln>
          </p:spPr>
        </p:cxnSp>
        <p:sp>
          <p:nvSpPr>
            <p:cNvPr id="109" name="右中かっこ 108"/>
            <p:cNvSpPr/>
            <p:nvPr/>
          </p:nvSpPr>
          <p:spPr bwMode="auto">
            <a:xfrm rot="5400000" flipH="1">
              <a:off x="3758149" y="3169169"/>
              <a:ext cx="99713" cy="1262885"/>
            </a:xfrm>
            <a:prstGeom prst="rightBrace">
              <a:avLst/>
            </a:prstGeom>
            <a:noFill/>
            <a:ln w="1905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 bwMode="auto">
            <a:xfrm>
              <a:off x="3587985" y="5408041"/>
              <a:ext cx="590749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 smtClean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MLF</a:t>
              </a:r>
              <a:endParaRPr lang="ja-JP" altLang="en-US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 bwMode="auto">
            <a:xfrm>
              <a:off x="3966222" y="1590015"/>
              <a:ext cx="543394" cy="3409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 smtClean="0">
                  <a:solidFill>
                    <a:srgbClr val="CC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rPr>
                <a:t>RCS</a:t>
              </a:r>
              <a:endParaRPr lang="ja-JP" altLang="en-US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  <a:cs typeface="Verdana" pitchFamily="34" charset="0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7268290" y="1570291"/>
            <a:ext cx="1480174" cy="3797542"/>
            <a:chOff x="7124274" y="1570291"/>
            <a:chExt cx="1480174" cy="3797542"/>
          </a:xfrm>
        </p:grpSpPr>
        <p:grpSp>
          <p:nvGrpSpPr>
            <p:cNvPr id="60" name="グループ化 43"/>
            <p:cNvGrpSpPr>
              <a:grpSpLocks/>
            </p:cNvGrpSpPr>
            <p:nvPr/>
          </p:nvGrpSpPr>
          <p:grpSpPr bwMode="auto">
            <a:xfrm rot="10800000">
              <a:off x="7124274" y="2620062"/>
              <a:ext cx="1480174" cy="2327244"/>
              <a:chOff x="165100" y="3187700"/>
              <a:chExt cx="1603375" cy="2520950"/>
            </a:xfrm>
          </p:grpSpPr>
          <p:pic>
            <p:nvPicPr>
              <p:cNvPr id="120" name="Picture 44" descr="C:\Users\Ishida\Documents\パンフレット\良く使う図版・写真\T2K鳥瞰図\J-PARC-GoogleEarth-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453" t="22479" r="20715" b="16663"/>
              <a:stretch>
                <a:fillRect/>
              </a:stretch>
            </p:blipFill>
            <p:spPr bwMode="auto">
              <a:xfrm rot="5400000">
                <a:off x="-293687" y="3646487"/>
                <a:ext cx="2520950" cy="160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1" name="角丸四角形 44"/>
              <p:cNvSpPr>
                <a:spLocks noChangeArrowheads="1"/>
              </p:cNvSpPr>
              <p:nvPr/>
            </p:nvSpPr>
            <p:spPr bwMode="auto">
              <a:xfrm>
                <a:off x="669156" y="4052465"/>
                <a:ext cx="936000" cy="720000"/>
              </a:xfrm>
              <a:prstGeom prst="roundRect">
                <a:avLst>
                  <a:gd name="adj" fmla="val 7764"/>
                </a:avLst>
              </a:prstGeom>
              <a:noFill/>
              <a:ln w="19050" algn="ctr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ja-JP" altLang="en-US" sz="2000">
                  <a:latin typeface="Arial" pitchFamily="34" charset="0"/>
                </a:endParaRPr>
              </a:p>
            </p:txBody>
          </p:sp>
        </p:grpSp>
        <p:grpSp>
          <p:nvGrpSpPr>
            <p:cNvPr id="112" name="グループ化 80"/>
            <p:cNvGrpSpPr>
              <a:grpSpLocks/>
            </p:cNvGrpSpPr>
            <p:nvPr/>
          </p:nvGrpSpPr>
          <p:grpSpPr bwMode="auto">
            <a:xfrm rot="10800000">
              <a:off x="7656073" y="1570291"/>
              <a:ext cx="375173" cy="693644"/>
              <a:chOff x="7668341" y="5877272"/>
              <a:chExt cx="432047" cy="796956"/>
            </a:xfrm>
          </p:grpSpPr>
          <p:grpSp>
            <p:nvGrpSpPr>
              <p:cNvPr id="114" name="グループ化 78"/>
              <p:cNvGrpSpPr>
                <a:grpSpLocks/>
              </p:cNvGrpSpPr>
              <p:nvPr/>
            </p:nvGrpSpPr>
            <p:grpSpPr bwMode="auto">
              <a:xfrm>
                <a:off x="7668341" y="5877272"/>
                <a:ext cx="432047" cy="432048"/>
                <a:chOff x="6660229" y="5661248"/>
                <a:chExt cx="432047" cy="432048"/>
              </a:xfrm>
            </p:grpSpPr>
            <p:sp>
              <p:nvSpPr>
                <p:cNvPr id="116" name="円/楕円 71"/>
                <p:cNvSpPr>
                  <a:spLocks noChangeArrowheads="1"/>
                </p:cNvSpPr>
                <p:nvPr/>
              </p:nvSpPr>
              <p:spPr bwMode="auto">
                <a:xfrm>
                  <a:off x="6660229" y="5661248"/>
                  <a:ext cx="432047" cy="432048"/>
                </a:xfrm>
                <a:prstGeom prst="ellipse">
                  <a:avLst/>
                </a:prstGeom>
                <a:solidFill>
                  <a:schemeClr val="bg1">
                    <a:alpha val="50195"/>
                  </a:schemeClr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endParaRPr lang="ja-JP" altLang="en-US">
                    <a:latin typeface="Arial" pitchFamily="34" charset="0"/>
                  </a:endParaRPr>
                </a:p>
              </p:txBody>
            </p:sp>
            <p:cxnSp>
              <p:nvCxnSpPr>
                <p:cNvPr id="117" name="直線コネクタ 73"/>
                <p:cNvCxnSpPr>
                  <a:cxnSpLocks noChangeShapeType="1"/>
                  <a:stCxn id="116" idx="4"/>
                  <a:endCxn id="116" idx="1"/>
                </p:cNvCxnSpPr>
                <p:nvPr/>
              </p:nvCxnSpPr>
              <p:spPr bwMode="auto">
                <a:xfrm flipH="1" flipV="1">
                  <a:off x="6723504" y="5724520"/>
                  <a:ext cx="152752" cy="368776"/>
                </a:xfrm>
                <a:prstGeom prst="line">
                  <a:avLst/>
                </a:prstGeom>
                <a:noFill/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8" name="直線コネクタ 75"/>
                <p:cNvCxnSpPr>
                  <a:cxnSpLocks noChangeShapeType="1"/>
                  <a:stCxn id="116" idx="4"/>
                  <a:endCxn id="116" idx="7"/>
                </p:cNvCxnSpPr>
                <p:nvPr/>
              </p:nvCxnSpPr>
              <p:spPr bwMode="auto">
                <a:xfrm flipV="1">
                  <a:off x="6876256" y="5724520"/>
                  <a:ext cx="152752" cy="368776"/>
                </a:xfrm>
                <a:prstGeom prst="line">
                  <a:avLst/>
                </a:prstGeom>
                <a:noFill/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9" name="直線コネクタ 77"/>
                <p:cNvCxnSpPr>
                  <a:cxnSpLocks noChangeShapeType="1"/>
                  <a:stCxn id="116" idx="1"/>
                  <a:endCxn id="116" idx="7"/>
                </p:cNvCxnSpPr>
                <p:nvPr/>
              </p:nvCxnSpPr>
              <p:spPr bwMode="auto">
                <a:xfrm>
                  <a:off x="6723504" y="5724520"/>
                  <a:ext cx="30550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15" name="テキスト ボックス 79"/>
              <p:cNvSpPr txBox="1">
                <a:spLocks noChangeArrowheads="1"/>
              </p:cNvSpPr>
              <p:nvPr/>
            </p:nvSpPr>
            <p:spPr bwMode="auto">
              <a:xfrm>
                <a:off x="7693438" y="6315138"/>
                <a:ext cx="380369" cy="359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 dirty="0">
                    <a:solidFill>
                      <a:srgbClr val="0000FF"/>
                    </a:solidFill>
                    <a:latin typeface="Verdana" pitchFamily="34" charset="0"/>
                  </a:rPr>
                  <a:t>N</a:t>
                </a:r>
                <a:endParaRPr lang="ja-JP" altLang="en-US" sz="1600" b="1" dirty="0">
                  <a:solidFill>
                    <a:srgbClr val="0000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13" name="テキスト ボックス 47"/>
            <p:cNvSpPr txBox="1">
              <a:spLocks noChangeArrowheads="1"/>
            </p:cNvSpPr>
            <p:nvPr/>
          </p:nvSpPr>
          <p:spPr bwMode="auto">
            <a:xfrm>
              <a:off x="7191893" y="5055293"/>
              <a:ext cx="1328356" cy="31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B0F0"/>
                  </a:solidFill>
                  <a:latin typeface="小塚ゴシック Pro M" pitchFamily="34" charset="-128"/>
                  <a:ea typeface="小塚ゴシック Pro M" pitchFamily="34" charset="-128"/>
                </a:rPr>
                <a:t>J-PARC, Tokai</a:t>
              </a:r>
              <a:endParaRPr lang="ja-JP" altLang="en-US" sz="1600" dirty="0">
                <a:solidFill>
                  <a:srgbClr val="00B0F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504" y="3933056"/>
            <a:ext cx="5832648" cy="25202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 smtClean="0"/>
              <a:t>Conventional “horn-magnet-focused” </a:t>
            </a:r>
            <a:r>
              <a:rPr lang="en-US" altLang="ja-JP" sz="1800" dirty="0" smtClean="0">
                <a:latin typeface="Symbol" pitchFamily="18" charset="2"/>
              </a:rPr>
              <a:t>n</a:t>
            </a:r>
            <a:r>
              <a:rPr lang="en-US" altLang="ja-JP" sz="1800" dirty="0" smtClean="0"/>
              <a:t>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 smtClean="0"/>
              <a:t>30GeV </a:t>
            </a:r>
            <a:r>
              <a:rPr lang="en-US" altLang="ja-JP" sz="1600" dirty="0" smtClean="0">
                <a:solidFill>
                  <a:srgbClr val="FF0000"/>
                </a:solidFill>
              </a:rPr>
              <a:t>Protons</a:t>
            </a:r>
            <a:r>
              <a:rPr lang="en-US" altLang="ja-JP" sz="1600" dirty="0" smtClean="0"/>
              <a:t> </a:t>
            </a:r>
            <a:r>
              <a:rPr lang="en-US" altLang="ja-JP" sz="1600" dirty="0" smtClean="0">
                <a:sym typeface="Wingdings" pitchFamily="2" charset="2"/>
              </a:rPr>
              <a:t>on a graphite target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 smtClean="0">
                <a:solidFill>
                  <a:srgbClr val="00B050"/>
                </a:solidFill>
                <a:sym typeface="Wingdings" pitchFamily="2" charset="2"/>
              </a:rPr>
              <a:t>daughter </a:t>
            </a:r>
            <a:r>
              <a:rPr lang="en-US" altLang="ja-JP" sz="1600" dirty="0" smtClean="0">
                <a:solidFill>
                  <a:srgbClr val="00B05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1600" baseline="30000" dirty="0" smtClean="0">
                <a:solidFill>
                  <a:srgbClr val="00B050"/>
                </a:solidFill>
                <a:sym typeface="Wingdings" pitchFamily="2" charset="2"/>
              </a:rPr>
              <a:t>+</a:t>
            </a:r>
            <a:r>
              <a:rPr lang="en-US" altLang="ja-JP" sz="1600" dirty="0" smtClean="0">
                <a:sym typeface="Wingdings" pitchFamily="2" charset="2"/>
              </a:rPr>
              <a:t>   </a:t>
            </a:r>
            <a:r>
              <a:rPr lang="en-US" altLang="ja-JP" sz="1600" dirty="0" smtClean="0">
                <a:solidFill>
                  <a:srgbClr val="0066CC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aseline="30000" dirty="0" smtClean="0">
                <a:solidFill>
                  <a:srgbClr val="0066CC"/>
                </a:solidFill>
                <a:sym typeface="Wingdings" pitchFamily="2" charset="2"/>
              </a:rPr>
              <a:t>+</a:t>
            </a:r>
            <a:r>
              <a:rPr lang="en-US" altLang="ja-JP" sz="1600" dirty="0" smtClean="0">
                <a:sym typeface="Wingdings" pitchFamily="2" charset="2"/>
              </a:rPr>
              <a:t>+</a:t>
            </a:r>
            <a:r>
              <a:rPr lang="en-US" altLang="ja-JP" sz="1600" dirty="0" smtClean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dirty="0" smtClean="0">
                <a:solidFill>
                  <a:srgbClr val="FF99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dirty="0" smtClean="0">
                <a:sym typeface="Wingdings" pitchFamily="2" charset="2"/>
              </a:rPr>
              <a:t> </a:t>
            </a:r>
            <a:endParaRPr lang="en-US" altLang="ja-JP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ja-JP" sz="1800" dirty="0" smtClean="0">
                <a:solidFill>
                  <a:srgbClr val="009999"/>
                </a:solidFill>
              </a:rPr>
              <a:t>First application of </a:t>
            </a:r>
            <a:r>
              <a:rPr lang="en-US" altLang="ja-JP" sz="1800" dirty="0" smtClean="0">
                <a:solidFill>
                  <a:srgbClr val="FF5050"/>
                </a:solidFill>
              </a:rPr>
              <a:t>Off-Axis(OA) beam:</a:t>
            </a:r>
            <a:r>
              <a:rPr lang="en-US" altLang="ja-JP" sz="1800" dirty="0" smtClean="0"/>
              <a:t> </a:t>
            </a:r>
            <a:r>
              <a:rPr lang="en-US" altLang="ja-JP" sz="2000" dirty="0" smtClean="0"/>
              <a:t>2.0~2.5</a:t>
            </a:r>
            <a:r>
              <a:rPr lang="en-US" altLang="ja-JP" sz="2000" baseline="30000" dirty="0" smtClean="0"/>
              <a:t>o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wrt</a:t>
            </a:r>
            <a:r>
              <a:rPr lang="en-US" altLang="ja-JP" sz="2000" dirty="0" smtClean="0"/>
              <a:t>. the far detector direction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 smtClean="0"/>
              <a:t>Low-energy narrow-band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 smtClean="0"/>
              <a:t>peak tuned to oscillation maximum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ja-JP" sz="1600" dirty="0" smtClean="0"/>
              <a:t>Small high-energy tail: reduce backgrounds</a:t>
            </a:r>
            <a:endParaRPr lang="en-US" altLang="ja-JP" sz="1400" dirty="0"/>
          </a:p>
        </p:txBody>
      </p:sp>
      <p:sp>
        <p:nvSpPr>
          <p:cNvPr id="232493" name="Rectangle 45"/>
          <p:cNvSpPr>
            <a:spLocks noGrp="1" noChangeArrowheads="1"/>
          </p:cNvSpPr>
          <p:nvPr>
            <p:ph type="title"/>
          </p:nvPr>
        </p:nvSpPr>
        <p:spPr>
          <a:xfrm>
            <a:off x="251520" y="-27384"/>
            <a:ext cx="8892480" cy="714356"/>
          </a:xfrm>
        </p:spPr>
        <p:txBody>
          <a:bodyPr/>
          <a:lstStyle/>
          <a:p>
            <a:r>
              <a:rPr lang="en-US" altLang="ja-JP" dirty="0" smtClean="0"/>
              <a:t>Schematic overview: Tunable off-axis beam</a:t>
            </a:r>
            <a:endParaRPr lang="en-US" altLang="ja-JP" dirty="0"/>
          </a:p>
        </p:txBody>
      </p:sp>
      <p:sp>
        <p:nvSpPr>
          <p:cNvPr id="54" name="スライド番号プレースホルダ 5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sp>
        <p:nvSpPr>
          <p:cNvPr id="61" name="角丸四角形 60"/>
          <p:cNvSpPr/>
          <p:nvPr/>
        </p:nvSpPr>
        <p:spPr bwMode="auto">
          <a:xfrm>
            <a:off x="1007824" y="644113"/>
            <a:ext cx="1980000" cy="4086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028" name="Picture 4" descr="C:\Users\Ishida\Documents\JPARCnu\パンフレット\良く使う図版・写真\T2K鳥瞰図等\T2K-Noguchi-goro-eng-oab.png"/>
          <p:cNvPicPr>
            <a:picLocks noChangeAspect="1" noChangeArrowheads="1"/>
          </p:cNvPicPr>
          <p:nvPr/>
        </p:nvPicPr>
        <p:blipFill>
          <a:blip r:embed="rId3" cstate="print"/>
          <a:srcRect l="12130" b="54625"/>
          <a:stretch>
            <a:fillRect/>
          </a:stretch>
        </p:blipFill>
        <p:spPr bwMode="auto">
          <a:xfrm>
            <a:off x="827584" y="620688"/>
            <a:ext cx="7416824" cy="1999684"/>
          </a:xfrm>
          <a:prstGeom prst="rect">
            <a:avLst/>
          </a:prstGeom>
          <a:noFill/>
        </p:spPr>
      </p:pic>
      <p:grpSp>
        <p:nvGrpSpPr>
          <p:cNvPr id="3" name="グループ化 67"/>
          <p:cNvGrpSpPr/>
          <p:nvPr/>
        </p:nvGrpSpPr>
        <p:grpSpPr>
          <a:xfrm>
            <a:off x="179512" y="2636911"/>
            <a:ext cx="5580000" cy="1224000"/>
            <a:chOff x="107504" y="2780927"/>
            <a:chExt cx="5580000" cy="1224000"/>
          </a:xfrm>
        </p:grpSpPr>
        <p:grpSp>
          <p:nvGrpSpPr>
            <p:cNvPr id="4" name="グループ化 77"/>
            <p:cNvGrpSpPr/>
            <p:nvPr/>
          </p:nvGrpSpPr>
          <p:grpSpPr>
            <a:xfrm>
              <a:off x="107504" y="2780927"/>
              <a:ext cx="5580000" cy="1224000"/>
              <a:chOff x="107504" y="2780927"/>
              <a:chExt cx="5580000" cy="1224000"/>
            </a:xfrm>
          </p:grpSpPr>
          <p:sp>
            <p:nvSpPr>
              <p:cNvPr id="77" name="角丸四角形 76"/>
              <p:cNvSpPr/>
              <p:nvPr/>
            </p:nvSpPr>
            <p:spPr bwMode="auto">
              <a:xfrm>
                <a:off x="107504" y="2780927"/>
                <a:ext cx="5580000" cy="1224000"/>
              </a:xfrm>
              <a:prstGeom prst="roundRect">
                <a:avLst>
                  <a:gd name="adj" fmla="val 10172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5" name="グループ化 73"/>
              <p:cNvGrpSpPr/>
              <p:nvPr/>
            </p:nvGrpSpPr>
            <p:grpSpPr>
              <a:xfrm>
                <a:off x="107505" y="2780928"/>
                <a:ext cx="5544615" cy="1203776"/>
                <a:chOff x="1011999" y="2654556"/>
                <a:chExt cx="7520441" cy="1552115"/>
              </a:xfrm>
            </p:grpSpPr>
            <p:grpSp>
              <p:nvGrpSpPr>
                <p:cNvPr id="7" name="グループ化 68"/>
                <p:cNvGrpSpPr/>
                <p:nvPr/>
              </p:nvGrpSpPr>
              <p:grpSpPr>
                <a:xfrm>
                  <a:off x="1011999" y="2654556"/>
                  <a:ext cx="7520441" cy="1552115"/>
                  <a:chOff x="1744801" y="2783876"/>
                  <a:chExt cx="7291695" cy="1504904"/>
                </a:xfrm>
              </p:grpSpPr>
              <p:grpSp>
                <p:nvGrpSpPr>
                  <p:cNvPr id="8" name="グループ化 53"/>
                  <p:cNvGrpSpPr/>
                  <p:nvPr/>
                </p:nvGrpSpPr>
                <p:grpSpPr>
                  <a:xfrm flipH="1">
                    <a:off x="1744801" y="2900758"/>
                    <a:ext cx="7291695" cy="1388022"/>
                    <a:chOff x="0" y="789198"/>
                    <a:chExt cx="5637775" cy="1251388"/>
                  </a:xfrm>
                </p:grpSpPr>
                <p:grpSp>
                  <p:nvGrpSpPr>
                    <p:cNvPr id="9" name="Group 2"/>
                    <p:cNvGrpSpPr>
                      <a:grpSpLocks/>
                    </p:cNvGrpSpPr>
                    <p:nvPr/>
                  </p:nvGrpSpPr>
                  <p:grpSpPr bwMode="auto">
                    <a:xfrm rot="240000">
                      <a:off x="642466" y="1106483"/>
                      <a:ext cx="638169" cy="252474"/>
                      <a:chOff x="1557" y="2858"/>
                      <a:chExt cx="1216" cy="451"/>
                    </a:xfrm>
                  </p:grpSpPr>
                  <p:sp>
                    <p:nvSpPr>
                      <p:cNvPr id="162" name="AutoShape 3"/>
                      <p:cNvSpPr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1422" y="2994"/>
                        <a:ext cx="384" cy="113"/>
                      </a:xfrm>
                      <a:prstGeom prst="parallelogram">
                        <a:avLst>
                          <a:gd name="adj" fmla="val 84956"/>
                        </a:avLst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3" name="Line 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71" y="2944"/>
                        <a:ext cx="110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4" name="Line 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7" y="3235"/>
                        <a:ext cx="1081" cy="7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5" name="Line 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31" y="2937"/>
                        <a:ext cx="28" cy="3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6" name="Line 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7" y="2858"/>
                        <a:ext cx="1088" cy="2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7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45" y="2880"/>
                        <a:ext cx="114" cy="7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8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62" y="3157"/>
                        <a:ext cx="1045" cy="2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69" name="Line 1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5" y="2867"/>
                        <a:ext cx="21" cy="3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70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23" y="3195"/>
                        <a:ext cx="114" cy="11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</p:grpSp>
                <p:sp>
                  <p:nvSpPr>
                    <p:cNvPr id="171" name="AutoShape 13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934919" y="1294496"/>
                      <a:ext cx="191236" cy="126774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72" name="AutoShape 14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857028" y="1110244"/>
                      <a:ext cx="219169" cy="145038"/>
                    </a:xfrm>
                    <a:prstGeom prst="cube">
                      <a:avLst>
                        <a:gd name="adj" fmla="val 41241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73" name="Line 15"/>
                    <p:cNvSpPr>
                      <a:spLocks noChangeShapeType="1"/>
                    </p:cNvSpPr>
                    <p:nvPr/>
                  </p:nvSpPr>
                  <p:spPr bwMode="auto">
                    <a:xfrm rot="315084">
                      <a:off x="0" y="1172019"/>
                      <a:ext cx="438338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74" name="Freeform 16"/>
                    <p:cNvSpPr>
                      <a:spLocks/>
                    </p:cNvSpPr>
                    <p:nvPr/>
                  </p:nvSpPr>
                  <p:spPr bwMode="auto">
                    <a:xfrm rot="315084">
                      <a:off x="486684" y="1169870"/>
                      <a:ext cx="487758" cy="5586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7"/>
                        </a:cxn>
                        <a:cxn ang="0">
                          <a:pos x="46" y="52"/>
                        </a:cxn>
                        <a:cxn ang="0">
                          <a:pos x="136" y="7"/>
                        </a:cxn>
                        <a:cxn ang="0">
                          <a:pos x="454" y="7"/>
                        </a:cxn>
                      </a:cxnLst>
                      <a:rect l="0" t="0" r="r" b="b"/>
                      <a:pathLst>
                        <a:path w="454" h="97">
                          <a:moveTo>
                            <a:pt x="0" y="97"/>
                          </a:moveTo>
                          <a:cubicBezTo>
                            <a:pt x="11" y="82"/>
                            <a:pt x="23" y="67"/>
                            <a:pt x="46" y="52"/>
                          </a:cubicBezTo>
                          <a:cubicBezTo>
                            <a:pt x="69" y="37"/>
                            <a:pt x="68" y="14"/>
                            <a:pt x="136" y="7"/>
                          </a:cubicBezTo>
                          <a:cubicBezTo>
                            <a:pt x="204" y="0"/>
                            <a:pt x="329" y="3"/>
                            <a:pt x="454" y="7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rgbClr val="0080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75" name="AutoShape 17"/>
                    <p:cNvSpPr>
                      <a:spLocks noChangeArrowheads="1"/>
                    </p:cNvSpPr>
                    <p:nvPr/>
                  </p:nvSpPr>
                  <p:spPr bwMode="auto">
                    <a:xfrm rot="16515084">
                      <a:off x="1282247" y="1214456"/>
                      <a:ext cx="233135" cy="131072"/>
                    </a:xfrm>
                    <a:prstGeom prst="cube">
                      <a:avLst>
                        <a:gd name="adj" fmla="val 39681"/>
                      </a:avLst>
                    </a:prstGeom>
                    <a:solidFill>
                      <a:srgbClr val="FFCC9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7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4687" y="947478"/>
                      <a:ext cx="389992" cy="584451"/>
                    </a:xfrm>
                    <a:prstGeom prst="can">
                      <a:avLst>
                        <a:gd name="adj" fmla="val 37466"/>
                      </a:avLst>
                    </a:prstGeom>
                    <a:solidFill>
                      <a:srgbClr val="00B0F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80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03422" y="1198878"/>
                      <a:ext cx="172573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99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grpSp>
                  <p:nvGrpSpPr>
                    <p:cNvPr id="10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101112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82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183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</p:grpSp>
                <p:sp>
                  <p:nvSpPr>
                    <p:cNvPr id="184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288" y="857232"/>
                      <a:ext cx="162228" cy="3122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ja-JP" sz="1200" b="1" dirty="0">
                          <a:solidFill>
                            <a:srgbClr val="FF0000"/>
                          </a:solidFill>
                          <a:latin typeface="Verdana" pitchFamily="34" charset="0"/>
                        </a:rPr>
                        <a:t>p</a:t>
                      </a:r>
                    </a:p>
                  </p:txBody>
                </p:sp>
                <p:sp>
                  <p:nvSpPr>
                    <p:cNvPr id="185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4612" y="789198"/>
                      <a:ext cx="162228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ja-JP" sz="1600" b="1" dirty="0">
                          <a:solidFill>
                            <a:srgbClr val="336600"/>
                          </a:solidFill>
                          <a:latin typeface="Symbol" pitchFamily="18" charset="2"/>
                        </a:rPr>
                        <a:t>p</a:t>
                      </a:r>
                    </a:p>
                  </p:txBody>
                </p:sp>
                <p:sp>
                  <p:nvSpPr>
                    <p:cNvPr id="186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31643" y="870356"/>
                      <a:ext cx="243879" cy="3815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ja-JP" sz="1600" b="1" dirty="0">
                          <a:solidFill>
                            <a:srgbClr val="FF9900"/>
                          </a:solidFill>
                          <a:latin typeface="Symbol" pitchFamily="18" charset="2"/>
                        </a:rPr>
                        <a:t>n</a:t>
                      </a:r>
                    </a:p>
                  </p:txBody>
                </p:sp>
                <p:sp>
                  <p:nvSpPr>
                    <p:cNvPr id="18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86636"/>
                      <a:ext cx="487328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8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59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8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1955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9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640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91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2502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9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9146" y="1637216"/>
                      <a:ext cx="0" cy="977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193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5354" y="1745728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1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120m</a:t>
                      </a:r>
                      <a:endParaRPr lang="en-US" altLang="ja-JP" sz="11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Verdana" pitchFamily="34" charset="0"/>
                      </a:endParaRPr>
                    </a:p>
                  </p:txBody>
                </p:sp>
                <p:sp>
                  <p:nvSpPr>
                    <p:cNvPr id="194" name="Text Box 3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9816" y="1745726"/>
                      <a:ext cx="419219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10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0m</a:t>
                      </a:r>
                    </a:p>
                  </p:txBody>
                </p:sp>
                <p:sp>
                  <p:nvSpPr>
                    <p:cNvPr id="195" name="Text Box 3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399" y="1745726"/>
                      <a:ext cx="601773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100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280m</a:t>
                      </a:r>
                    </a:p>
                  </p:txBody>
                </p:sp>
                <p:sp>
                  <p:nvSpPr>
                    <p:cNvPr id="197" name="Text 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00718" y="1745726"/>
                      <a:ext cx="73705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10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295 km</a:t>
                      </a:r>
                    </a:p>
                  </p:txBody>
                </p:sp>
                <p:grpSp>
                  <p:nvGrpSpPr>
                    <p:cNvPr id="11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52478" y="1588870"/>
                      <a:ext cx="96692" cy="195533"/>
                      <a:chOff x="4014" y="799"/>
                      <a:chExt cx="90" cy="182"/>
                    </a:xfrm>
                  </p:grpSpPr>
                  <p:sp>
                    <p:nvSpPr>
                      <p:cNvPr id="199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14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  <p:sp>
                    <p:nvSpPr>
                      <p:cNvPr id="20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799"/>
                        <a:ext cx="45" cy="1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5" y="0"/>
                          </a:cxn>
                          <a:cxn ang="0">
                            <a:pos x="0" y="46"/>
                          </a:cxn>
                          <a:cxn ang="0">
                            <a:pos x="45" y="91"/>
                          </a:cxn>
                          <a:cxn ang="0">
                            <a:pos x="0" y="182"/>
                          </a:cxn>
                        </a:cxnLst>
                        <a:rect l="0" t="0" r="r" b="b"/>
                        <a:pathLst>
                          <a:path w="45" h="182">
                            <a:moveTo>
                              <a:pt x="45" y="0"/>
                            </a:moveTo>
                            <a:cubicBezTo>
                              <a:pt x="22" y="15"/>
                              <a:pt x="0" y="31"/>
                              <a:pt x="0" y="46"/>
                            </a:cubicBezTo>
                            <a:cubicBezTo>
                              <a:pt x="0" y="61"/>
                              <a:pt x="45" y="68"/>
                              <a:pt x="45" y="91"/>
                            </a:cubicBezTo>
                            <a:cubicBezTo>
                              <a:pt x="45" y="114"/>
                              <a:pt x="22" y="148"/>
                              <a:pt x="0" y="182"/>
                            </a:cubicBez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 sz="1400"/>
                      </a:p>
                    </p:txBody>
                  </p:sp>
                </p:grpSp>
                <p:sp>
                  <p:nvSpPr>
                    <p:cNvPr id="201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892" y="1193506"/>
                      <a:ext cx="2073482" cy="20177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202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 rot="338769">
                      <a:off x="2415335" y="1195337"/>
                      <a:ext cx="763267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/>
                      <a:r>
                        <a:rPr lang="en-US" altLang="ja-JP" sz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on-axis</a:t>
                      </a:r>
                    </a:p>
                  </p:txBody>
                </p:sp>
                <p:sp>
                  <p:nvSpPr>
                    <p:cNvPr id="203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02644" y="1005762"/>
                      <a:ext cx="770830" cy="3122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/>
                      <a:r>
                        <a:rPr lang="en-US" altLang="ja-JP" sz="1200" dirty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</a:rPr>
                        <a:t>off-axis</a:t>
                      </a:r>
                    </a:p>
                  </p:txBody>
                </p:sp>
                <p:sp>
                  <p:nvSpPr>
                    <p:cNvPr id="207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52166" y="1454575"/>
                      <a:ext cx="861635" cy="8057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prstDash val="dash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208" name="Freeform 52"/>
                    <p:cNvSpPr>
                      <a:spLocks/>
                    </p:cNvSpPr>
                    <p:nvPr/>
                  </p:nvSpPr>
                  <p:spPr bwMode="auto">
                    <a:xfrm rot="300000">
                      <a:off x="3584058" y="1203175"/>
                      <a:ext cx="23636" cy="29007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1" y="121"/>
                        </a:cxn>
                        <a:cxn ang="0">
                          <a:pos x="7" y="270"/>
                        </a:cxn>
                      </a:cxnLst>
                      <a:rect l="0" t="0" r="r" b="b"/>
                      <a:pathLst>
                        <a:path w="22" h="270">
                          <a:moveTo>
                            <a:pt x="0" y="0"/>
                          </a:moveTo>
                          <a:cubicBezTo>
                            <a:pt x="10" y="38"/>
                            <a:pt x="20" y="76"/>
                            <a:pt x="21" y="121"/>
                          </a:cubicBezTo>
                          <a:cubicBezTo>
                            <a:pt x="22" y="166"/>
                            <a:pt x="14" y="218"/>
                            <a:pt x="7" y="27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5050"/>
                      </a:solidFill>
                      <a:round/>
                      <a:headEnd type="arrow" w="med" len="med"/>
                      <a:tailEnd type="arrow" w="med" len="med"/>
                    </a:ln>
                    <a:effectLst/>
                  </p:spPr>
                  <p:txBody>
                    <a:bodyPr/>
                    <a:lstStyle/>
                    <a:p>
                      <a:endParaRPr lang="ja-JP" altLang="en-US" sz="1400"/>
                    </a:p>
                  </p:txBody>
                </p:sp>
                <p:sp>
                  <p:nvSpPr>
                    <p:cNvPr id="209" name="Text Box 53"/>
                    <p:cNvSpPr txBox="1">
                      <a:spLocks noChangeArrowheads="1"/>
                    </p:cNvSpPr>
                    <p:nvPr/>
                  </p:nvSpPr>
                  <p:spPr bwMode="auto">
                    <a:xfrm rot="236400">
                      <a:off x="3577784" y="1254122"/>
                      <a:ext cx="733797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ja-JP" sz="11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2.0~2.5</a:t>
                      </a:r>
                      <a:r>
                        <a:rPr lang="en-US" altLang="ja-JP" sz="11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M" pitchFamily="34" charset="-128"/>
                          <a:ea typeface="小塚ゴシック Pro M" pitchFamily="34" charset="-128"/>
                        </a:rPr>
                        <a:t>o</a:t>
                      </a:r>
                      <a:endParaRPr lang="en-US" altLang="ja-JP" sz="1100" baseline="30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小塚ゴシック Pro M" pitchFamily="34" charset="-128"/>
                        <a:ea typeface="小塚ゴシック Pro M" pitchFamily="34" charset="-128"/>
                      </a:endParaRPr>
                    </a:p>
                  </p:txBody>
                </p:sp>
                <p:sp>
                  <p:nvSpPr>
                    <p:cNvPr id="210" name="Text Box 5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43565" y="846133"/>
                      <a:ext cx="813664" cy="2948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l"/>
                      <a:r>
                        <a:rPr lang="en-US" altLang="ja-JP" sz="11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lang="en-US" altLang="ja-JP" sz="105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小塚ゴシック Pro R" pitchFamily="34" charset="-128"/>
                          <a:ea typeface="小塚ゴシック Pro R" pitchFamily="34" charset="-128"/>
                        </a:rPr>
                        <a:t>-monitor</a:t>
                      </a:r>
                      <a:endParaRPr lang="en-US" altLang="ja-JP" sz="1200" dirty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小塚ゴシック Pro R" pitchFamily="34" charset="-128"/>
                        <a:ea typeface="小塚ゴシック Pro R" pitchFamily="34" charset="-128"/>
                      </a:endParaRPr>
                    </a:p>
                  </p:txBody>
                </p:sp>
              </p:grpSp>
              <p:sp>
                <p:nvSpPr>
                  <p:cNvPr id="57" name="テキスト ボックス 56"/>
                  <p:cNvSpPr txBox="1"/>
                  <p:nvPr/>
                </p:nvSpPr>
                <p:spPr>
                  <a:xfrm flipH="1">
                    <a:off x="5947182" y="2783876"/>
                    <a:ext cx="1005973" cy="519431"/>
                  </a:xfrm>
                  <a:prstGeom prst="rect">
                    <a:avLst/>
                  </a:prstGeom>
                  <a:noFill/>
                </p:spPr>
                <p:txBody>
                  <a:bodyPr wrap="none" lIns="91435" tIns="45718" rIns="91435" bIns="45718" rtlCol="0">
                    <a:spAutoFit/>
                  </a:bodyPr>
                  <a:lstStyle/>
                  <a:p>
                    <a:pPr algn="ctr"/>
                    <a:r>
                      <a:rPr lang="en-US" altLang="ja-JP" sz="1050" dirty="0" smtClean="0">
                        <a:latin typeface="小塚ゴシック Pro M" pitchFamily="34" charset="-128"/>
                        <a:ea typeface="小塚ゴシック Pro M" pitchFamily="34" charset="-128"/>
                      </a:rPr>
                      <a:t>Near </a:t>
                    </a:r>
                  </a:p>
                  <a:p>
                    <a:pPr algn="ctr"/>
                    <a:r>
                      <a:rPr lang="en-US" altLang="ja-JP" sz="1050" dirty="0" smtClean="0">
                        <a:latin typeface="小塚ゴシック Pro M" pitchFamily="34" charset="-128"/>
                        <a:ea typeface="小塚ゴシック Pro M" pitchFamily="34" charset="-128"/>
                      </a:rPr>
                      <a:t>detectors</a:t>
                    </a:r>
                    <a:endParaRPr kumimoji="1" lang="ja-JP" altLang="en-US" sz="1050" dirty="0">
                      <a:latin typeface="小塚ゴシック Pro M" pitchFamily="34" charset="-128"/>
                      <a:ea typeface="小塚ゴシック Pro M" pitchFamily="34" charset="-128"/>
                    </a:endParaRPr>
                  </a:p>
                </p:txBody>
              </p:sp>
              <p:sp>
                <p:nvSpPr>
                  <p:cNvPr id="59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796136" y="3356992"/>
                    <a:ext cx="19800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99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 sz="1400"/>
                  </a:p>
                </p:txBody>
              </p:sp>
              <p:sp>
                <p:nvSpPr>
                  <p:cNvPr id="60" name="円/楕円 59"/>
                  <p:cNvSpPr/>
                  <p:nvPr/>
                </p:nvSpPr>
                <p:spPr bwMode="auto">
                  <a:xfrm rot="20700000">
                    <a:off x="1939339" y="3237722"/>
                    <a:ext cx="135450" cy="541055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rgbClr val="FFFF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cxnSp>
                <p:nvCxnSpPr>
                  <p:cNvPr id="62" name="直線コネクタ 61"/>
                  <p:cNvCxnSpPr>
                    <a:stCxn id="60" idx="0"/>
                  </p:cNvCxnSpPr>
                  <p:nvPr/>
                </p:nvCxnSpPr>
                <p:spPr bwMode="auto">
                  <a:xfrm>
                    <a:off x="1933409" y="3246940"/>
                    <a:ext cx="334335" cy="18206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3" name="直線コネクタ 62"/>
                  <p:cNvCxnSpPr>
                    <a:stCxn id="60" idx="4"/>
                  </p:cNvCxnSpPr>
                  <p:nvPr/>
                </p:nvCxnSpPr>
                <p:spPr bwMode="auto">
                  <a:xfrm flipV="1">
                    <a:off x="2080718" y="3429002"/>
                    <a:ext cx="187026" cy="340556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19050" cap="flat" cmpd="sng" algn="ctr">
                    <a:solidFill>
                      <a:srgbClr val="FFFF00"/>
                    </a:solidFill>
                    <a:prstDash val="sys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66" name="テキスト ボックス 65"/>
                <p:cNvSpPr txBox="1"/>
                <p:nvPr/>
              </p:nvSpPr>
              <p:spPr>
                <a:xfrm flipH="1">
                  <a:off x="6999584" y="3325816"/>
                  <a:ext cx="946848" cy="535726"/>
                </a:xfrm>
                <a:prstGeom prst="rect">
                  <a:avLst/>
                </a:prstGeom>
                <a:noFill/>
              </p:spPr>
              <p:txBody>
                <a:bodyPr wrap="square" lIns="91435" tIns="45718" rIns="91435" bIns="45718" rtlCol="0">
                  <a:spAutoFit/>
                </a:bodyPr>
                <a:lstStyle/>
                <a:p>
                  <a:r>
                    <a:rPr lang="en-US" altLang="ja-JP" sz="1050" dirty="0" smtClean="0">
                      <a:latin typeface="小塚ゴシック Pro M" pitchFamily="34" charset="-128"/>
                      <a:ea typeface="小塚ゴシック Pro M" pitchFamily="34" charset="-128"/>
                    </a:rPr>
                    <a:t>Decay volume</a:t>
                  </a:r>
                  <a:endParaRPr kumimoji="1" lang="ja-JP" altLang="en-US" sz="1050" dirty="0"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</p:grpSp>
        </p:grpSp>
        <p:sp>
          <p:nvSpPr>
            <p:cNvPr id="67" name="円柱 66"/>
            <p:cNvSpPr/>
            <p:nvPr/>
          </p:nvSpPr>
          <p:spPr bwMode="auto">
            <a:xfrm rot="4920000">
              <a:off x="5171491" y="3186149"/>
              <a:ext cx="72008" cy="108000"/>
            </a:xfrm>
            <a:prstGeom prst="can">
              <a:avLst/>
            </a:prstGeom>
            <a:solidFill>
              <a:srgbClr val="92D05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5876528" y="2774349"/>
            <a:ext cx="3231976" cy="3823003"/>
            <a:chOff x="5876528" y="2630333"/>
            <a:chExt cx="3231976" cy="3823003"/>
          </a:xfrm>
        </p:grpSpPr>
        <p:grpSp>
          <p:nvGrpSpPr>
            <p:cNvPr id="2" name="グループ化 69"/>
            <p:cNvGrpSpPr/>
            <p:nvPr/>
          </p:nvGrpSpPr>
          <p:grpSpPr>
            <a:xfrm>
              <a:off x="6156176" y="2630333"/>
              <a:ext cx="2952328" cy="3823003"/>
              <a:chOff x="6281807" y="2924944"/>
              <a:chExt cx="2826697" cy="366032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972"/>
              <a:stretch>
                <a:fillRect/>
              </a:stretch>
            </p:blipFill>
            <p:spPr bwMode="auto">
              <a:xfrm>
                <a:off x="6281807" y="3063508"/>
                <a:ext cx="2826697" cy="3521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下矢印 74"/>
              <p:cNvSpPr/>
              <p:nvPr/>
            </p:nvSpPr>
            <p:spPr bwMode="auto">
              <a:xfrm>
                <a:off x="6822195" y="3687047"/>
                <a:ext cx="138564" cy="277128"/>
              </a:xfrm>
              <a:prstGeom prst="downArrow">
                <a:avLst/>
              </a:prstGeom>
              <a:solidFill>
                <a:srgbClr val="FF9900"/>
              </a:solidFill>
              <a:ln w="9525" cap="flat" cmpd="sng" algn="ctr">
                <a:solidFill>
                  <a:srgbClr val="FF5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6734048" y="2924944"/>
                <a:ext cx="919532" cy="444188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5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200" i="1" dirty="0" smtClean="0">
                    <a:solidFill>
                      <a:srgbClr val="FF99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Oscillation </a:t>
                </a:r>
              </a:p>
              <a:p>
                <a:pPr algn="ctr"/>
                <a:r>
                  <a:rPr kumimoji="1" lang="en-US" altLang="ja-JP" sz="1200" i="1" dirty="0" smtClean="0">
                    <a:solidFill>
                      <a:srgbClr val="FF99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Maximum </a:t>
                </a:r>
                <a:endParaRPr kumimoji="1" lang="ja-JP" altLang="en-US" sz="1200" i="1" dirty="0">
                  <a:solidFill>
                    <a:srgbClr val="FF99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</p:grp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82" r="90469"/>
            <a:stretch>
              <a:fillRect/>
            </a:stretch>
          </p:blipFill>
          <p:spPr bwMode="auto">
            <a:xfrm>
              <a:off x="5876528" y="2636912"/>
              <a:ext cx="279648" cy="3678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8338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488832" cy="604838"/>
          </a:xfrm>
        </p:spPr>
        <p:txBody>
          <a:bodyPr/>
          <a:lstStyle/>
          <a:p>
            <a:r>
              <a:rPr kumimoji="1" lang="en-US" altLang="ja-JP" dirty="0" smtClean="0"/>
              <a:t>Primary beam-line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6" y="5661248"/>
            <a:ext cx="3888432" cy="576064"/>
          </a:xfrm>
        </p:spPr>
        <p:txBody>
          <a:bodyPr/>
          <a:lstStyle/>
          <a:p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</a:rPr>
              <a:t>5 CTs/21 ESMs/19 SSEMs/ 1 OTR / 50 BLMs</a:t>
            </a:r>
            <a:endParaRPr lang="ja-JP" altLang="en-US" sz="1800" dirty="0" smtClean="0">
              <a:solidFill>
                <a:srgbClr val="FF505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179512" y="764704"/>
            <a:ext cx="8856985" cy="4659673"/>
            <a:chOff x="68808" y="694385"/>
            <a:chExt cx="9606424" cy="5053953"/>
          </a:xfrm>
        </p:grpSpPr>
        <p:pic>
          <p:nvPicPr>
            <p:cNvPr id="5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86063" y="928688"/>
              <a:ext cx="5113337" cy="4819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" name="Line 29"/>
            <p:cNvSpPr>
              <a:spLocks noChangeShapeType="1"/>
            </p:cNvSpPr>
            <p:nvPr/>
          </p:nvSpPr>
          <p:spPr bwMode="auto">
            <a:xfrm flipH="1" flipV="1">
              <a:off x="3786187" y="2714624"/>
              <a:ext cx="1423360" cy="1103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9" name="Line 30"/>
            <p:cNvSpPr>
              <a:spLocks noChangeShapeType="1"/>
            </p:cNvSpPr>
            <p:nvPr/>
          </p:nvSpPr>
          <p:spPr bwMode="auto">
            <a:xfrm flipH="1" flipV="1">
              <a:off x="6537261" y="1319193"/>
              <a:ext cx="546708" cy="70290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>
              <a:off x="2500313" y="4500563"/>
              <a:ext cx="542925" cy="4921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ja-JP" altLang="en-US" sz="240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200288" y="3271718"/>
              <a:ext cx="3474944" cy="554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0070C0"/>
                  </a:solidFill>
                  <a:latin typeface="小塚ゴシック Pro B" pitchFamily="34" charset="-128"/>
                  <a:ea typeface="小塚ゴシック Pro B" pitchFamily="34" charset="-128"/>
                </a:rPr>
                <a:t>Preparation </a:t>
              </a:r>
              <a:r>
                <a:rPr lang="en-US" altLang="ja-JP" dirty="0" smtClean="0">
                  <a:solidFill>
                    <a:srgbClr val="0070C0"/>
                  </a:solidFill>
                  <a:latin typeface="小塚ゴシック Pro B" pitchFamily="34" charset="-128"/>
                  <a:ea typeface="小塚ゴシック Pro B" pitchFamily="34" charset="-128"/>
                </a:rPr>
                <a:t>section</a:t>
              </a:r>
            </a:p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11 </a:t>
              </a:r>
              <a:r>
                <a:rPr lang="en-US" altLang="ja-JP" sz="1600" dirty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normal conducting </a:t>
              </a:r>
              <a:r>
                <a:rPr lang="en-US" altLang="ja-JP" sz="1600" dirty="0" smtClean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magnets</a:t>
              </a:r>
              <a:endParaRPr lang="en-US" altLang="ja-JP" sz="1600" dirty="0">
                <a:solidFill>
                  <a:srgbClr val="000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8808" y="694385"/>
              <a:ext cx="3643314" cy="554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0070C0"/>
                  </a:solidFill>
                  <a:latin typeface="小塚ゴシック Pro B" pitchFamily="34" charset="-128"/>
                  <a:ea typeface="小塚ゴシック Pro B" pitchFamily="34" charset="-128"/>
                </a:rPr>
                <a:t>Final focusing (FF) </a:t>
              </a:r>
              <a:r>
                <a:rPr lang="en-US" altLang="ja-JP" dirty="0" smtClean="0">
                  <a:solidFill>
                    <a:srgbClr val="0070C0"/>
                  </a:solidFill>
                  <a:latin typeface="小塚ゴシック Pro B" pitchFamily="34" charset="-128"/>
                  <a:ea typeface="小塚ゴシック Pro B" pitchFamily="34" charset="-128"/>
                </a:rPr>
                <a:t>section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 smtClean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10 </a:t>
              </a:r>
              <a:r>
                <a:rPr lang="en-US" altLang="ja-JP" sz="1600" dirty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normal conducting </a:t>
              </a:r>
              <a:r>
                <a:rPr lang="en-US" altLang="ja-JP" sz="1600" dirty="0" smtClean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magnets</a:t>
              </a:r>
              <a:endParaRPr lang="en-US" altLang="ja-JP" sz="1600" dirty="0">
                <a:solidFill>
                  <a:srgbClr val="0000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  <p:sp>
          <p:nvSpPr>
            <p:cNvPr id="14" name="正方形/長方形 26"/>
            <p:cNvSpPr>
              <a:spLocks noChangeArrowheads="1"/>
            </p:cNvSpPr>
            <p:nvPr/>
          </p:nvSpPr>
          <p:spPr bwMode="auto">
            <a:xfrm>
              <a:off x="5209548" y="3831650"/>
              <a:ext cx="3670748" cy="76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solidFill>
                    <a:srgbClr val="0070C0"/>
                  </a:solidFill>
                  <a:latin typeface="小塚ゴシック Pro B" pitchFamily="34" charset="-128"/>
                  <a:ea typeface="小塚ゴシック Pro B" pitchFamily="34" charset="-128"/>
                </a:rPr>
                <a:t>Arc section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solidFill>
                    <a:srgbClr val="000000"/>
                  </a:solidFill>
                  <a:latin typeface="小塚ゴシック Pro M" pitchFamily="34" charset="-128"/>
                  <a:ea typeface="小塚ゴシック Pro M" pitchFamily="34" charset="-128"/>
                </a:rPr>
                <a:t>28 Super-conducting Combined Function Magnets  (SCFM)</a:t>
              </a:r>
            </a:p>
          </p:txBody>
        </p:sp>
        <p:pic>
          <p:nvPicPr>
            <p:cNvPr id="6" name="図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291" y="1241092"/>
              <a:ext cx="2511850" cy="334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図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9797" y="1357973"/>
              <a:ext cx="2551659" cy="191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297" name="Picture 1" descr="C:\Users\Ishida\Documents\JPARCnu\パンフレット\0908\SRC-Corr-090721\SCFM-3-s.jpg"/>
          <p:cNvPicPr>
            <a:picLocks noChangeAspect="1" noChangeArrowheads="1"/>
          </p:cNvPicPr>
          <p:nvPr/>
        </p:nvPicPr>
        <p:blipFill>
          <a:blip r:embed="rId5" cstate="print"/>
          <a:srcRect t="25593" r="3317" b="21251"/>
          <a:stretch>
            <a:fillRect/>
          </a:stretch>
        </p:blipFill>
        <p:spPr bwMode="auto">
          <a:xfrm>
            <a:off x="3839080" y="4509120"/>
            <a:ext cx="5197416" cy="2143123"/>
          </a:xfrm>
          <a:prstGeom prst="rect">
            <a:avLst/>
          </a:prstGeom>
          <a:noFill/>
        </p:spPr>
      </p:pic>
      <p:sp>
        <p:nvSpPr>
          <p:cNvPr id="21" name="正方形/長方形 20"/>
          <p:cNvSpPr/>
          <p:nvPr/>
        </p:nvSpPr>
        <p:spPr>
          <a:xfrm>
            <a:off x="107504" y="5477482"/>
            <a:ext cx="1800493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>
                <a:solidFill>
                  <a:srgbClr val="0070C0"/>
                </a:solidFill>
                <a:latin typeface="小塚ゴシック Pro B" pitchFamily="34" charset="-128"/>
                <a:ea typeface="小塚ゴシック Pro B" pitchFamily="34" charset="-128"/>
              </a:rPr>
              <a:t>Beam Monitors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144016" y="4511844"/>
            <a:ext cx="2417081" cy="865458"/>
            <a:chOff x="2500042" y="4260669"/>
            <a:chExt cx="6462319" cy="2313894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0042" y="4271553"/>
              <a:ext cx="3067847" cy="2303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95950" y="4260669"/>
              <a:ext cx="3266411" cy="230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77" name="Picture 1" descr="C:\Users\Ishida\Documents\JPARCnu\パンフレット\0908\SRC\p7-magneticfield-not-good-re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9032" y="5877272"/>
            <a:ext cx="1395456" cy="704255"/>
          </a:xfrm>
          <a:prstGeom prst="rect">
            <a:avLst/>
          </a:prstGeom>
          <a:noFill/>
        </p:spPr>
      </p:pic>
      <p:sp>
        <p:nvSpPr>
          <p:cNvPr id="25" name="正方形/長方形 24"/>
          <p:cNvSpPr/>
          <p:nvPr/>
        </p:nvSpPr>
        <p:spPr>
          <a:xfrm>
            <a:off x="251520" y="6237312"/>
            <a:ext cx="2321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M. Friend/</a:t>
            </a:r>
            <a:r>
              <a:rPr lang="en-US" altLang="ja-JP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M.Hartz</a:t>
            </a:r>
            <a:endParaRPr lang="ja-JP" alt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06344D5-5B12-47FA-8004-79F8BC0BFFA3}" type="slidenum">
              <a:rPr lang="ja-JP" altLang="en-US" smtClean="0"/>
              <a:pPr/>
              <a:t>6</a:t>
            </a:fld>
            <a:endParaRPr lang="ja-JP" altLang="en-US" smtClean="0"/>
          </a:p>
        </p:txBody>
      </p:sp>
      <p:sp>
        <p:nvSpPr>
          <p:cNvPr id="35" name="コンテンツ プレースホルダ 34"/>
          <p:cNvSpPr>
            <a:spLocks noGrp="1"/>
          </p:cNvSpPr>
          <p:nvPr>
            <p:ph idx="1"/>
          </p:nvPr>
        </p:nvSpPr>
        <p:spPr>
          <a:xfrm>
            <a:off x="107950" y="764704"/>
            <a:ext cx="8863013" cy="288032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36" name="グループ化 35"/>
          <p:cNvGrpSpPr/>
          <p:nvPr/>
        </p:nvGrpSpPr>
        <p:grpSpPr>
          <a:xfrm>
            <a:off x="6156176" y="312995"/>
            <a:ext cx="2919510" cy="6356365"/>
            <a:chOff x="6014245" y="1136621"/>
            <a:chExt cx="2447015" cy="5327650"/>
          </a:xfrm>
        </p:grpSpPr>
        <p:grpSp>
          <p:nvGrpSpPr>
            <p:cNvPr id="37" name="グループ化 54"/>
            <p:cNvGrpSpPr>
              <a:grpSpLocks/>
            </p:cNvGrpSpPr>
            <p:nvPr/>
          </p:nvGrpSpPr>
          <p:grpSpPr bwMode="auto">
            <a:xfrm>
              <a:off x="6014245" y="1136621"/>
              <a:ext cx="2346367" cy="5327650"/>
              <a:chOff x="5833887" y="1136387"/>
              <a:chExt cx="2346317" cy="5328592"/>
            </a:xfrm>
          </p:grpSpPr>
          <p:pic>
            <p:nvPicPr>
              <p:cNvPr id="4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081"/>
              <a:stretch>
                <a:fillRect/>
              </a:stretch>
            </p:blipFill>
            <p:spPr bwMode="auto">
              <a:xfrm>
                <a:off x="5833887" y="1136387"/>
                <a:ext cx="2093807" cy="532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テキスト ボックス 12"/>
              <p:cNvSpPr txBox="1">
                <a:spLocks noChangeArrowheads="1"/>
              </p:cNvSpPr>
              <p:nvPr/>
            </p:nvSpPr>
            <p:spPr bwMode="auto">
              <a:xfrm rot="16200000">
                <a:off x="7773028" y="1855699"/>
                <a:ext cx="535779" cy="278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1.0m</a:t>
                </a:r>
                <a:endParaRPr lang="ja-JP" altLang="en-US" sz="12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7891173" y="1783447"/>
                <a:ext cx="0" cy="398541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 sz="1400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48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6446432" y="1522694"/>
                <a:ext cx="972393" cy="529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Concrete</a:t>
                </a:r>
                <a:r>
                  <a:rPr lang="en-US" altLang="ja-JP" sz="1600" dirty="0">
                    <a:solidFill>
                      <a:srgbClr val="FF7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 </a:t>
                </a:r>
              </a:p>
              <a:p>
                <a:pPr algn="ctr"/>
                <a:r>
                  <a:rPr lang="en-US" altLang="ja-JP" sz="16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blocks </a:t>
                </a:r>
              </a:p>
            </p:txBody>
          </p:sp>
          <p:sp>
            <p:nvSpPr>
              <p:cNvPr id="49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6248845" y="2891650"/>
                <a:ext cx="1336569" cy="47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Water-cooled</a:t>
                </a:r>
              </a:p>
              <a:p>
                <a:pPr algn="ctr"/>
                <a:r>
                  <a:rPr lang="en-US" altLang="ja-JP" sz="14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iron cast blocks </a:t>
                </a:r>
              </a:p>
            </p:txBody>
          </p:sp>
          <p:sp>
            <p:nvSpPr>
              <p:cNvPr id="50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6430852" y="4390983"/>
                <a:ext cx="826548" cy="490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Support </a:t>
                </a:r>
              </a:p>
              <a:p>
                <a:pPr algn="ctr"/>
                <a:r>
                  <a:rPr lang="en-US" altLang="ja-JP" sz="1600" dirty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小塚ゴシック Pro M" pitchFamily="34" charset="-128"/>
                    <a:ea typeface="小塚ゴシック Pro M" pitchFamily="34" charset="-128"/>
                  </a:rPr>
                  <a:t>Module </a:t>
                </a: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7760822" y="2630896"/>
                <a:ext cx="0" cy="756000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ja-JP" altLang="en-US" sz="1400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53" name="テキスト ボックス 12"/>
              <p:cNvSpPr txBox="1">
                <a:spLocks noChangeArrowheads="1"/>
              </p:cNvSpPr>
              <p:nvPr/>
            </p:nvSpPr>
            <p:spPr bwMode="auto">
              <a:xfrm rot="16200000">
                <a:off x="7622831" y="2833525"/>
                <a:ext cx="535779" cy="2785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2.3m</a:t>
                </a:r>
                <a:endParaRPr lang="ja-JP" altLang="en-US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</p:grpSp>
        <p:grpSp>
          <p:nvGrpSpPr>
            <p:cNvPr id="38" name="グループ化 48"/>
            <p:cNvGrpSpPr>
              <a:grpSpLocks/>
            </p:cNvGrpSpPr>
            <p:nvPr/>
          </p:nvGrpSpPr>
          <p:grpSpPr bwMode="auto">
            <a:xfrm>
              <a:off x="6048368" y="5116525"/>
              <a:ext cx="2412892" cy="1095761"/>
              <a:chOff x="6012160" y="5157192"/>
              <a:chExt cx="2413024" cy="1096263"/>
            </a:xfrm>
          </p:grpSpPr>
          <p:cxnSp>
            <p:nvCxnSpPr>
              <p:cNvPr id="39" name="直線コネクタ 34"/>
              <p:cNvCxnSpPr>
                <a:cxnSpLocks noChangeShapeType="1"/>
              </p:cNvCxnSpPr>
              <p:nvPr/>
            </p:nvCxnSpPr>
            <p:spPr bwMode="auto">
              <a:xfrm flipH="1">
                <a:off x="6012160" y="5157192"/>
                <a:ext cx="288032" cy="144016"/>
              </a:xfrm>
              <a:prstGeom prst="line">
                <a:avLst/>
              </a:prstGeom>
              <a:noFill/>
              <a:ln w="19050" algn="ctr">
                <a:solidFill>
                  <a:srgbClr val="FF9900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40" name="直線コネクタ 35"/>
              <p:cNvCxnSpPr>
                <a:cxnSpLocks noChangeShapeType="1"/>
              </p:cNvCxnSpPr>
              <p:nvPr/>
            </p:nvCxnSpPr>
            <p:spPr bwMode="auto">
              <a:xfrm flipH="1" flipV="1">
                <a:off x="6012160" y="5301208"/>
                <a:ext cx="1080120" cy="648072"/>
              </a:xfrm>
              <a:prstGeom prst="line">
                <a:avLst/>
              </a:prstGeom>
              <a:noFill/>
              <a:ln w="19050" algn="ctr">
                <a:solidFill>
                  <a:srgbClr val="FF9900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41" name="直線コネクタ 37"/>
              <p:cNvCxnSpPr>
                <a:cxnSpLocks noChangeShapeType="1"/>
              </p:cNvCxnSpPr>
              <p:nvPr/>
            </p:nvCxnSpPr>
            <p:spPr bwMode="auto">
              <a:xfrm flipH="1">
                <a:off x="7092280" y="5301208"/>
                <a:ext cx="1080120" cy="648072"/>
              </a:xfrm>
              <a:prstGeom prst="line">
                <a:avLst/>
              </a:prstGeom>
              <a:noFill/>
              <a:ln w="19050" algn="ctr">
                <a:solidFill>
                  <a:srgbClr val="FF9900"/>
                </a:solidFill>
                <a:prstDash val="sysDash"/>
                <a:round/>
                <a:headEnd/>
                <a:tailEnd/>
              </a:ln>
            </p:spPr>
          </p:cxnSp>
          <p:cxnSp>
            <p:nvCxnSpPr>
              <p:cNvPr id="42" name="直線コネクタ 39"/>
              <p:cNvCxnSpPr>
                <a:cxnSpLocks noChangeShapeType="1"/>
              </p:cNvCxnSpPr>
              <p:nvPr/>
            </p:nvCxnSpPr>
            <p:spPr bwMode="auto">
              <a:xfrm flipH="1" flipV="1">
                <a:off x="7884368" y="5157192"/>
                <a:ext cx="288032" cy="144016"/>
              </a:xfrm>
              <a:prstGeom prst="line">
                <a:avLst/>
              </a:prstGeom>
              <a:noFill/>
              <a:ln w="19050" algn="ctr">
                <a:solidFill>
                  <a:srgbClr val="FF9900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43" name="テキスト ボックス 19"/>
              <p:cNvSpPr txBox="1">
                <a:spLocks noChangeArrowheads="1"/>
              </p:cNvSpPr>
              <p:nvPr/>
            </p:nvSpPr>
            <p:spPr bwMode="auto">
              <a:xfrm rot="19283268">
                <a:off x="7330832" y="5835395"/>
                <a:ext cx="1094352" cy="418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ja-JP" sz="1200" dirty="0" smtClean="0">
                    <a:solidFill>
                      <a:srgbClr val="FF7F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Remote </a:t>
                </a:r>
              </a:p>
              <a:p>
                <a:pPr algn="ctr">
                  <a:defRPr/>
                </a:pPr>
                <a:r>
                  <a:rPr lang="en-US" altLang="ja-JP" sz="1200" dirty="0" smtClean="0">
                    <a:solidFill>
                      <a:srgbClr val="FF7F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disconnection </a:t>
                </a:r>
                <a:endParaRPr lang="en-US" altLang="ja-JP" sz="1200" dirty="0">
                  <a:solidFill>
                    <a:srgbClr val="FF7F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44" name="右矢印 46"/>
              <p:cNvSpPr>
                <a:spLocks noChangeArrowheads="1"/>
              </p:cNvSpPr>
              <p:nvPr/>
            </p:nvSpPr>
            <p:spPr bwMode="auto">
              <a:xfrm rot="13453411">
                <a:off x="7580130" y="5767441"/>
                <a:ext cx="222199" cy="18112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algn="ctr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ja-JP" altLang="en-US" sz="1400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</p:grpSp>
      </p:grpSp>
      <p:grpSp>
        <p:nvGrpSpPr>
          <p:cNvPr id="107" name="グループ化 106"/>
          <p:cNvGrpSpPr/>
          <p:nvPr/>
        </p:nvGrpSpPr>
        <p:grpSpPr>
          <a:xfrm>
            <a:off x="-36512" y="908720"/>
            <a:ext cx="6123715" cy="5636285"/>
            <a:chOff x="-108520" y="343606"/>
            <a:chExt cx="6815940" cy="6273408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340341" y="3218465"/>
              <a:ext cx="5563302" cy="3398549"/>
              <a:chOff x="1438690" y="3068960"/>
              <a:chExt cx="5304350" cy="3240360"/>
            </a:xfrm>
          </p:grpSpPr>
          <p:pic>
            <p:nvPicPr>
              <p:cNvPr id="55" name="Picture 2" descr="C:\Users\Ishida\Documents\JPARCnu\パンフレット\0908\SRC-Corr-090717\TS-sel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305" t="10389" r="2769" b="16170"/>
              <a:stretch>
                <a:fillRect/>
              </a:stretch>
            </p:blipFill>
            <p:spPr bwMode="auto">
              <a:xfrm>
                <a:off x="1547664" y="3068960"/>
                <a:ext cx="5195376" cy="3240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6" name="直線矢印コネクタ 6"/>
              <p:cNvCxnSpPr>
                <a:cxnSpLocks noChangeShapeType="1"/>
              </p:cNvCxnSpPr>
              <p:nvPr/>
            </p:nvCxnSpPr>
            <p:spPr bwMode="auto">
              <a:xfrm flipV="1">
                <a:off x="1761115" y="3268525"/>
                <a:ext cx="4895486" cy="362603"/>
              </a:xfrm>
              <a:prstGeom prst="straightConnector1">
                <a:avLst/>
              </a:prstGeom>
              <a:noFill/>
              <a:ln w="19050" algn="ctr">
                <a:solidFill>
                  <a:srgbClr val="FF99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57" name="テキスト ボックス 7"/>
              <p:cNvSpPr txBox="1">
                <a:spLocks noChangeArrowheads="1"/>
              </p:cNvSpPr>
              <p:nvPr/>
            </p:nvSpPr>
            <p:spPr bwMode="auto">
              <a:xfrm rot="21344253">
                <a:off x="3906225" y="3143044"/>
                <a:ext cx="735240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15.0m</a:t>
                </a:r>
                <a:endParaRPr lang="ja-JP" altLang="en-US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cxnSp>
            <p:nvCxnSpPr>
              <p:cNvPr id="58" name="直線矢印コネクタ 15"/>
              <p:cNvCxnSpPr>
                <a:cxnSpLocks noChangeShapeType="1"/>
                <a:stCxn id="59" idx="0"/>
              </p:cNvCxnSpPr>
              <p:nvPr/>
            </p:nvCxnSpPr>
            <p:spPr bwMode="auto">
              <a:xfrm flipH="1" flipV="1">
                <a:off x="2020034" y="5302655"/>
                <a:ext cx="163723" cy="509433"/>
              </a:xfrm>
              <a:prstGeom prst="straightConnector1">
                <a:avLst/>
              </a:prstGeom>
              <a:noFill/>
              <a:ln w="19050" algn="ctr">
                <a:solidFill>
                  <a:srgbClr val="FF99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59" name="テキスト ボックス 16"/>
              <p:cNvSpPr txBox="1">
                <a:spLocks noChangeArrowheads="1"/>
              </p:cNvSpPr>
              <p:nvPr/>
            </p:nvSpPr>
            <p:spPr bwMode="auto">
              <a:xfrm>
                <a:off x="1834597" y="5812087"/>
                <a:ext cx="698319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Baffle</a:t>
                </a:r>
                <a:endParaRPr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60" name="テキスト ボックス 17"/>
              <p:cNvSpPr txBox="1">
                <a:spLocks noChangeArrowheads="1"/>
              </p:cNvSpPr>
              <p:nvPr/>
            </p:nvSpPr>
            <p:spPr bwMode="auto">
              <a:xfrm>
                <a:off x="2395785" y="4386943"/>
                <a:ext cx="798183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Horn-1</a:t>
                </a:r>
              </a:p>
            </p:txBody>
          </p:sp>
          <p:cxnSp>
            <p:nvCxnSpPr>
              <p:cNvPr id="61" name="直線矢印コネクタ 18"/>
              <p:cNvCxnSpPr>
                <a:cxnSpLocks noChangeShapeType="1"/>
              </p:cNvCxnSpPr>
              <p:nvPr/>
            </p:nvCxnSpPr>
            <p:spPr bwMode="auto">
              <a:xfrm flipH="1" flipV="1">
                <a:off x="2747812" y="5302778"/>
                <a:ext cx="291105" cy="509435"/>
              </a:xfrm>
              <a:prstGeom prst="straightConnector1">
                <a:avLst/>
              </a:prstGeom>
              <a:noFill/>
              <a:ln w="19050" algn="ctr">
                <a:solidFill>
                  <a:srgbClr val="FF99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2" name="正方形/長方形 23"/>
              <p:cNvSpPr>
                <a:spLocks noChangeArrowheads="1"/>
              </p:cNvSpPr>
              <p:nvPr/>
            </p:nvSpPr>
            <p:spPr bwMode="auto">
              <a:xfrm>
                <a:off x="3111696" y="4356685"/>
                <a:ext cx="798183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Horn-2</a:t>
                </a:r>
                <a:endParaRPr lang="ja-JP" altLang="en-US" sz="16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63" name="正方形/長方形 24"/>
              <p:cNvSpPr>
                <a:spLocks noChangeArrowheads="1"/>
              </p:cNvSpPr>
              <p:nvPr/>
            </p:nvSpPr>
            <p:spPr bwMode="auto">
              <a:xfrm>
                <a:off x="5295466" y="4184534"/>
                <a:ext cx="798183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Horn-3</a:t>
                </a:r>
                <a:endParaRPr lang="ja-JP" altLang="en-US" sz="160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cxnSp>
            <p:nvCxnSpPr>
              <p:cNvPr id="64" name="直線矢印コネクタ 35"/>
              <p:cNvCxnSpPr>
                <a:cxnSpLocks noChangeShapeType="1"/>
              </p:cNvCxnSpPr>
              <p:nvPr/>
            </p:nvCxnSpPr>
            <p:spPr bwMode="auto">
              <a:xfrm>
                <a:off x="1675220" y="4385163"/>
                <a:ext cx="53889" cy="845491"/>
              </a:xfrm>
              <a:prstGeom prst="straightConnector1">
                <a:avLst/>
              </a:prstGeom>
              <a:noFill/>
              <a:ln w="19050" algn="ctr">
                <a:solidFill>
                  <a:srgbClr val="FF99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1491316" y="3837693"/>
                <a:ext cx="892886" cy="557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Beam </a:t>
                </a:r>
                <a:endParaRPr lang="en-US" altLang="ja-JP" sz="1400" dirty="0" smtClean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  <a:p>
                <a:r>
                  <a:rPr lang="en-US" altLang="ja-JP" sz="1400" dirty="0" smtClean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window</a:t>
                </a:r>
                <a:endParaRPr lang="en-US" altLang="ja-JP" sz="1400" dirty="0">
                  <a:solidFill>
                    <a:srgbClr val="FFC00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cxnSp>
            <p:nvCxnSpPr>
              <p:cNvPr id="66" name="直線矢印コネクタ 15"/>
              <p:cNvCxnSpPr>
                <a:cxnSpLocks noChangeShapeType="1"/>
              </p:cNvCxnSpPr>
              <p:nvPr/>
            </p:nvCxnSpPr>
            <p:spPr bwMode="auto">
              <a:xfrm flipH="1" flipV="1">
                <a:off x="2412059" y="5302854"/>
                <a:ext cx="263129" cy="507004"/>
              </a:xfrm>
              <a:prstGeom prst="straightConnector1">
                <a:avLst/>
              </a:prstGeom>
              <a:noFill/>
              <a:ln w="19050" algn="ctr">
                <a:solidFill>
                  <a:srgbClr val="FF99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7" name="正方形/長方形 40"/>
              <p:cNvSpPr>
                <a:spLocks noChangeArrowheads="1"/>
              </p:cNvSpPr>
              <p:nvPr/>
            </p:nvSpPr>
            <p:spPr bwMode="auto">
              <a:xfrm>
                <a:off x="2461927" y="5809857"/>
                <a:ext cx="551516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OTR</a:t>
                </a:r>
                <a:endParaRPr lang="ja-JP" altLang="en-US" sz="1400" dirty="0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68" name="正方形/長方形 42"/>
              <p:cNvSpPr>
                <a:spLocks noChangeArrowheads="1"/>
              </p:cNvSpPr>
              <p:nvPr/>
            </p:nvSpPr>
            <p:spPr bwMode="auto">
              <a:xfrm>
                <a:off x="2893391" y="5780555"/>
                <a:ext cx="797571" cy="3266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srgbClr val="FFC00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Target </a:t>
                </a:r>
              </a:p>
            </p:txBody>
          </p:sp>
          <p:sp>
            <p:nvSpPr>
              <p:cNvPr id="69" name="右矢印 42"/>
              <p:cNvSpPr>
                <a:spLocks noChangeArrowheads="1"/>
              </p:cNvSpPr>
              <p:nvPr/>
            </p:nvSpPr>
            <p:spPr bwMode="auto">
              <a:xfrm>
                <a:off x="1438690" y="5158220"/>
                <a:ext cx="260505" cy="229226"/>
              </a:xfrm>
              <a:prstGeom prst="rightArrow">
                <a:avLst>
                  <a:gd name="adj1" fmla="val 50000"/>
                  <a:gd name="adj2" fmla="val 50364"/>
                </a:avLst>
              </a:prstGeom>
              <a:solidFill>
                <a:srgbClr val="FFC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ja-JP" altLang="en-US" sz="1600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</p:grpSp>
        <p:grpSp>
          <p:nvGrpSpPr>
            <p:cNvPr id="70" name="グループ化 69"/>
            <p:cNvGrpSpPr/>
            <p:nvPr/>
          </p:nvGrpSpPr>
          <p:grpSpPr>
            <a:xfrm>
              <a:off x="-108520" y="343606"/>
              <a:ext cx="6815940" cy="2889032"/>
              <a:chOff x="833826" y="178392"/>
              <a:chExt cx="8018747" cy="3398860"/>
            </a:xfrm>
          </p:grpSpPr>
          <p:grpSp>
            <p:nvGrpSpPr>
              <p:cNvPr id="71" name="Group 34"/>
              <p:cNvGrpSpPr>
                <a:grpSpLocks noChangeAspect="1"/>
              </p:cNvGrpSpPr>
              <p:nvPr/>
            </p:nvGrpSpPr>
            <p:grpSpPr bwMode="auto">
              <a:xfrm>
                <a:off x="833826" y="188640"/>
                <a:ext cx="7407275" cy="2719388"/>
                <a:chOff x="431" y="775"/>
                <a:chExt cx="4666" cy="1713"/>
              </a:xfrm>
            </p:grpSpPr>
            <p:sp>
              <p:nvSpPr>
                <p:cNvPr id="102" name="AutoShape 3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  <p:sp>
              <p:nvSpPr>
                <p:cNvPr id="103" name="Rectangle 35"/>
                <p:cNvSpPr>
                  <a:spLocks noChangeArrowheads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  <p:pic>
              <p:nvPicPr>
                <p:cNvPr id="104" name="Picture 3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851"/>
                <a:stretch>
                  <a:fillRect/>
                </a:stretch>
              </p:blipFill>
              <p:spPr bwMode="auto">
                <a:xfrm>
                  <a:off x="564" y="775"/>
                  <a:ext cx="4533" cy="1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" name="Rectangle 37"/>
                <p:cNvSpPr>
                  <a:spLocks noChangeArrowheads="1"/>
                </p:cNvSpPr>
                <p:nvPr/>
              </p:nvSpPr>
              <p:spPr bwMode="auto">
                <a:xfrm>
                  <a:off x="431" y="775"/>
                  <a:ext cx="4666" cy="1713"/>
                </a:xfrm>
                <a:prstGeom prst="rect">
                  <a:avLst/>
                </a:prstGeom>
                <a:noFill/>
                <a:ln w="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>
                    <a:latin typeface="小塚ゴシック Pro M" pitchFamily="34" charset="-128"/>
                    <a:ea typeface="小塚ゴシック Pro M" pitchFamily="34" charset="-128"/>
                  </a:endParaRPr>
                </a:p>
              </p:txBody>
            </p:sp>
          </p:grpSp>
          <p:sp>
            <p:nvSpPr>
              <p:cNvPr id="72" name="Text Box 193"/>
              <p:cNvSpPr txBox="1">
                <a:spLocks noChangeAspect="1" noChangeArrowheads="1"/>
              </p:cNvSpPr>
              <p:nvPr/>
            </p:nvSpPr>
            <p:spPr bwMode="auto">
              <a:xfrm rot="204347">
                <a:off x="4510477" y="1421517"/>
                <a:ext cx="2130425" cy="318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ja-JP" sz="14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Decay Volume</a:t>
                </a:r>
              </a:p>
            </p:txBody>
          </p:sp>
          <p:sp>
            <p:nvSpPr>
              <p:cNvPr id="73" name="Text Box 195"/>
              <p:cNvSpPr txBox="1">
                <a:spLocks noChangeAspect="1" noChangeArrowheads="1"/>
              </p:cNvSpPr>
              <p:nvPr/>
            </p:nvSpPr>
            <p:spPr bwMode="auto">
              <a:xfrm>
                <a:off x="6796280" y="1180087"/>
                <a:ext cx="1863736" cy="318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ja-JP" sz="14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Beam Dump</a:t>
                </a:r>
              </a:p>
            </p:txBody>
          </p:sp>
          <p:cxnSp>
            <p:nvCxnSpPr>
              <p:cNvPr id="74" name="直線コネクタ 15"/>
              <p:cNvCxnSpPr>
                <a:cxnSpLocks noChangeShapeType="1"/>
              </p:cNvCxnSpPr>
              <p:nvPr/>
            </p:nvCxnSpPr>
            <p:spPr bwMode="auto">
              <a:xfrm>
                <a:off x="1738701" y="1988865"/>
                <a:ext cx="792162" cy="144463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5" name="直線コネクタ 16"/>
              <p:cNvCxnSpPr>
                <a:cxnSpLocks noChangeShapeType="1"/>
              </p:cNvCxnSpPr>
              <p:nvPr/>
            </p:nvCxnSpPr>
            <p:spPr bwMode="auto">
              <a:xfrm flipV="1">
                <a:off x="2530863" y="2060303"/>
                <a:ext cx="0" cy="73025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6" name="直線コネクタ 18"/>
              <p:cNvCxnSpPr>
                <a:cxnSpLocks noChangeShapeType="1"/>
              </p:cNvCxnSpPr>
              <p:nvPr/>
            </p:nvCxnSpPr>
            <p:spPr bwMode="auto">
              <a:xfrm>
                <a:off x="2530863" y="2060303"/>
                <a:ext cx="4679950" cy="43180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7" name="直線コネクタ 24"/>
              <p:cNvCxnSpPr>
                <a:cxnSpLocks noChangeShapeType="1"/>
              </p:cNvCxnSpPr>
              <p:nvPr/>
            </p:nvCxnSpPr>
            <p:spPr bwMode="auto">
              <a:xfrm>
                <a:off x="2530863" y="1917428"/>
                <a:ext cx="4639667" cy="287436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8" name="直線コネクタ 31"/>
              <p:cNvCxnSpPr>
                <a:cxnSpLocks noChangeShapeType="1"/>
              </p:cNvCxnSpPr>
              <p:nvPr/>
            </p:nvCxnSpPr>
            <p:spPr bwMode="auto">
              <a:xfrm flipV="1">
                <a:off x="2530863" y="1701528"/>
                <a:ext cx="0" cy="21590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79" name="直線コネクタ 33"/>
              <p:cNvCxnSpPr>
                <a:cxnSpLocks noChangeShapeType="1"/>
              </p:cNvCxnSpPr>
              <p:nvPr/>
            </p:nvCxnSpPr>
            <p:spPr bwMode="auto">
              <a:xfrm flipH="1" flipV="1">
                <a:off x="1738701" y="1701528"/>
                <a:ext cx="801687" cy="7937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0" name="直線コネクタ 36"/>
              <p:cNvCxnSpPr>
                <a:cxnSpLocks noChangeShapeType="1"/>
              </p:cNvCxnSpPr>
              <p:nvPr/>
            </p:nvCxnSpPr>
            <p:spPr bwMode="auto">
              <a:xfrm flipV="1">
                <a:off x="1738701" y="1701528"/>
                <a:ext cx="0" cy="287337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1" name="直線コネクタ 38"/>
              <p:cNvCxnSpPr>
                <a:cxnSpLocks noChangeShapeType="1"/>
              </p:cNvCxnSpPr>
              <p:nvPr/>
            </p:nvCxnSpPr>
            <p:spPr bwMode="auto">
              <a:xfrm flipH="1">
                <a:off x="7210813" y="2204864"/>
                <a:ext cx="360363" cy="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2" name="直線コネクタ 40"/>
              <p:cNvCxnSpPr>
                <a:cxnSpLocks noChangeShapeType="1"/>
              </p:cNvCxnSpPr>
              <p:nvPr/>
            </p:nvCxnSpPr>
            <p:spPr bwMode="auto">
              <a:xfrm flipV="1">
                <a:off x="7571176" y="2204765"/>
                <a:ext cx="0" cy="287338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3" name="直線コネクタ 41"/>
              <p:cNvCxnSpPr>
                <a:cxnSpLocks noChangeShapeType="1"/>
              </p:cNvCxnSpPr>
              <p:nvPr/>
            </p:nvCxnSpPr>
            <p:spPr bwMode="auto">
              <a:xfrm flipH="1">
                <a:off x="7210813" y="2492103"/>
                <a:ext cx="360363" cy="0"/>
              </a:xfrm>
              <a:prstGeom prst="line">
                <a:avLst/>
              </a:prstGeom>
              <a:noFill/>
              <a:ln w="19050" algn="ctr">
                <a:solidFill>
                  <a:srgbClr val="FF5050"/>
                </a:solidFill>
                <a:round/>
                <a:headEnd/>
                <a:tailEnd/>
              </a:ln>
            </p:spPr>
          </p:cxnSp>
          <p:cxnSp>
            <p:nvCxnSpPr>
              <p:cNvPr id="84" name="直線矢印コネクタ 44"/>
              <p:cNvCxnSpPr>
                <a:cxnSpLocks noChangeShapeType="1"/>
              </p:cNvCxnSpPr>
              <p:nvPr/>
            </p:nvCxnSpPr>
            <p:spPr bwMode="auto">
              <a:xfrm flipH="1">
                <a:off x="6340319" y="781647"/>
                <a:ext cx="380278" cy="1355444"/>
              </a:xfrm>
              <a:prstGeom prst="straightConnector1">
                <a:avLst/>
              </a:prstGeom>
              <a:noFill/>
              <a:ln w="9525" algn="ctr">
                <a:solidFill>
                  <a:srgbClr val="FF5050"/>
                </a:solidFill>
                <a:round/>
                <a:headEnd/>
                <a:tailEnd type="diamond" w="med" len="med"/>
              </a:ln>
            </p:spPr>
          </p:cxnSp>
          <p:sp>
            <p:nvSpPr>
              <p:cNvPr id="85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5595507" y="178392"/>
                <a:ext cx="2748096" cy="765738"/>
              </a:xfrm>
              <a:prstGeom prst="rect">
                <a:avLst/>
              </a:prstGeom>
              <a:solidFill>
                <a:srgbClr val="FFFFCC"/>
              </a:solidFill>
              <a:ln w="28575">
                <a:solidFill>
                  <a:srgbClr val="FF9900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Helium Vessel </a:t>
                </a:r>
              </a:p>
              <a:p>
                <a:pPr algn="ctr"/>
                <a:r>
                  <a:rPr lang="en-US" altLang="ja-JP" sz="1600" dirty="0" smtClean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L=110m, V=1,300m</a:t>
                </a:r>
                <a:r>
                  <a:rPr lang="en-US" altLang="ja-JP" sz="1600" baseline="30000" dirty="0" smtClean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3</a:t>
                </a:r>
                <a:endParaRPr lang="ja-JP" altLang="en-US" sz="1600" dirty="0">
                  <a:solidFill>
                    <a:srgbClr val="FF7C8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6" name="二等辺三角形 46"/>
              <p:cNvSpPr>
                <a:spLocks noChangeArrowheads="1"/>
              </p:cNvSpPr>
              <p:nvPr/>
            </p:nvSpPr>
            <p:spPr bwMode="auto">
              <a:xfrm rot="16440000">
                <a:off x="4915147" y="-1130635"/>
                <a:ext cx="127059" cy="6599668"/>
              </a:xfrm>
              <a:prstGeom prst="triangle">
                <a:avLst>
                  <a:gd name="adj" fmla="val 50000"/>
                </a:avLst>
              </a:prstGeom>
              <a:solidFill>
                <a:srgbClr val="FFC000">
                  <a:alpha val="50195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ja-JP" altLang="en-US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7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8166457" y="1713515"/>
                <a:ext cx="567168" cy="685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dirty="0" smtClean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OA</a:t>
                </a:r>
              </a:p>
              <a:p>
                <a:pPr algn="ctr"/>
                <a:r>
                  <a:rPr lang="en-US" altLang="ja-JP" sz="1400" dirty="0" smtClean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2</a:t>
                </a:r>
                <a:r>
                  <a:rPr lang="en-US" altLang="ja-JP" sz="1400" baseline="30000" dirty="0" smtClean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endParaRPr lang="ja-JP" altLang="en-US" sz="1400" baseline="30000" dirty="0">
                  <a:solidFill>
                    <a:srgbClr val="FF505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8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8197244" y="2221806"/>
                <a:ext cx="655329" cy="4030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2.5</a:t>
                </a:r>
                <a:r>
                  <a:rPr lang="en-US" altLang="ja-JP" sz="1400" baseline="30000" dirty="0" smtClean="0">
                    <a:solidFill>
                      <a:srgbClr val="FF505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endParaRPr lang="ja-JP" altLang="en-US" sz="1200" baseline="30000" dirty="0">
                  <a:solidFill>
                    <a:srgbClr val="FF505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89" name="Text Box 195"/>
              <p:cNvSpPr txBox="1">
                <a:spLocks noChangeAspect="1" noChangeArrowheads="1"/>
              </p:cNvSpPr>
              <p:nvPr/>
            </p:nvSpPr>
            <p:spPr bwMode="auto">
              <a:xfrm>
                <a:off x="3290569" y="188640"/>
                <a:ext cx="1948451" cy="463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ja-JP" sz="1200" dirty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  <a:cs typeface="Verdana" pitchFamily="34" charset="0"/>
                  </a:rPr>
                  <a:t>Beam </a:t>
                </a:r>
                <a:r>
                  <a:rPr lang="en-US" altLang="ja-JP" sz="1200" dirty="0" smtClean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  <a:cs typeface="Verdana" pitchFamily="34" charset="0"/>
                  </a:rPr>
                  <a:t>Transport</a:t>
                </a:r>
                <a:endParaRPr lang="en-US" altLang="ja-JP" sz="1200" dirty="0">
                  <a:solidFill>
                    <a:srgbClr val="FF7C80"/>
                  </a:solidFill>
                  <a:latin typeface="小塚ゴシック Pro M" pitchFamily="34" charset="-128"/>
                  <a:ea typeface="小塚ゴシック Pro M" pitchFamily="34" charset="-128"/>
                  <a:cs typeface="Verdana" pitchFamily="34" charset="0"/>
                </a:endParaRPr>
              </a:p>
              <a:p>
                <a:pPr algn="ctr">
                  <a:lnSpc>
                    <a:spcPct val="70000"/>
                  </a:lnSpc>
                  <a:defRPr/>
                </a:pPr>
                <a:r>
                  <a:rPr lang="en-US" altLang="ja-JP" sz="1200" dirty="0">
                    <a:solidFill>
                      <a:srgbClr val="FF7C80"/>
                    </a:solidFill>
                    <a:latin typeface="小塚ゴシック Pro M" pitchFamily="34" charset="-128"/>
                    <a:ea typeface="小塚ゴシック Pro M" pitchFamily="34" charset="-128"/>
                    <a:cs typeface="Verdana" pitchFamily="34" charset="0"/>
                  </a:rPr>
                  <a:t>From RCS to MLF</a:t>
                </a:r>
              </a:p>
            </p:txBody>
          </p:sp>
          <p:sp>
            <p:nvSpPr>
              <p:cNvPr id="90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8161101" y="2475952"/>
                <a:ext cx="565068" cy="362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[3</a:t>
                </a:r>
                <a:r>
                  <a:rPr lang="en-US" altLang="ja-JP" sz="1200" baseline="30000" dirty="0" smtClean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o</a:t>
                </a:r>
                <a:r>
                  <a:rPr lang="en-US" altLang="ja-JP" sz="1200" dirty="0" smtClean="0">
                    <a:solidFill>
                      <a:srgbClr val="00B0F0"/>
                    </a:solidFill>
                    <a:latin typeface="小塚ゴシック Pro M" pitchFamily="34" charset="-128"/>
                    <a:ea typeface="小塚ゴシック Pro M" pitchFamily="34" charset="-128"/>
                  </a:rPr>
                  <a:t>]</a:t>
                </a:r>
                <a:endParaRPr lang="ja-JP" altLang="en-US" sz="1200" dirty="0">
                  <a:solidFill>
                    <a:srgbClr val="00B0F0"/>
                  </a:solidFill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pic>
            <p:nvPicPr>
              <p:cNvPr id="91" name="Picture 3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69537" y="1811064"/>
                <a:ext cx="846470" cy="3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2" name="直線コネクタ 91"/>
              <p:cNvCxnSpPr/>
              <p:nvPr/>
            </p:nvCxnSpPr>
            <p:spPr>
              <a:xfrm flipV="1">
                <a:off x="1481062" y="2137094"/>
                <a:ext cx="254146" cy="1355442"/>
              </a:xfrm>
              <a:prstGeom prst="line">
                <a:avLst/>
              </a:prstGeom>
              <a:ln w="19050">
                <a:solidFill>
                  <a:srgbClr val="FFCC6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/>
              <p:cNvCxnSpPr/>
              <p:nvPr/>
            </p:nvCxnSpPr>
            <p:spPr>
              <a:xfrm>
                <a:off x="3005938" y="2221807"/>
                <a:ext cx="4901017" cy="1355445"/>
              </a:xfrm>
              <a:prstGeom prst="line">
                <a:avLst/>
              </a:prstGeom>
              <a:ln w="19050">
                <a:solidFill>
                  <a:srgbClr val="FFCC66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4" name="グループ化 88"/>
              <p:cNvGrpSpPr/>
              <p:nvPr/>
            </p:nvGrpSpPr>
            <p:grpSpPr>
              <a:xfrm>
                <a:off x="7782610" y="1484784"/>
                <a:ext cx="108000" cy="648040"/>
                <a:chOff x="7452320" y="1484784"/>
                <a:chExt cx="144000" cy="648040"/>
              </a:xfrm>
            </p:grpSpPr>
            <p:pic>
              <p:nvPicPr>
                <p:cNvPr id="99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844824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628800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82986" b="11101"/>
                <a:stretch>
                  <a:fillRect/>
                </a:stretch>
              </p:blipFill>
              <p:spPr bwMode="auto">
                <a:xfrm flipH="1">
                  <a:off x="7452320" y="1484784"/>
                  <a:ext cx="144000" cy="2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5" name="正方形/長方形 94"/>
              <p:cNvSpPr/>
              <p:nvPr/>
            </p:nvSpPr>
            <p:spPr>
              <a:xfrm>
                <a:off x="7782610" y="1484784"/>
                <a:ext cx="108000" cy="6480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6" name="正方形/長方形 95"/>
              <p:cNvSpPr/>
              <p:nvPr/>
            </p:nvSpPr>
            <p:spPr>
              <a:xfrm>
                <a:off x="1481898" y="404664"/>
                <a:ext cx="432048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7" name="正方形/長方形 96"/>
              <p:cNvSpPr/>
              <p:nvPr/>
            </p:nvSpPr>
            <p:spPr>
              <a:xfrm>
                <a:off x="2562018" y="404664"/>
                <a:ext cx="432048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小塚ゴシック Pro M" pitchFamily="34" charset="-128"/>
                  <a:ea typeface="小塚ゴシック Pro M" pitchFamily="34" charset="-128"/>
                </a:endParaRPr>
              </a:p>
            </p:txBody>
          </p:sp>
          <p:sp>
            <p:nvSpPr>
              <p:cNvPr id="98" name="Text Box 194"/>
              <p:cNvSpPr txBox="1">
                <a:spLocks noChangeAspect="1" noChangeArrowheads="1"/>
              </p:cNvSpPr>
              <p:nvPr/>
            </p:nvSpPr>
            <p:spPr bwMode="auto">
              <a:xfrm>
                <a:off x="1365861" y="385534"/>
                <a:ext cx="1809507" cy="339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ja-JP" sz="1400" dirty="0">
                    <a:solidFill>
                      <a:srgbClr val="FF7C8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Target Station</a:t>
                </a:r>
              </a:p>
            </p:txBody>
          </p:sp>
        </p:grpSp>
        <p:cxnSp>
          <p:nvCxnSpPr>
            <p:cNvPr id="106" name="直線矢印コネクタ 44"/>
            <p:cNvCxnSpPr>
              <a:cxnSpLocks noChangeShapeType="1"/>
              <a:stCxn id="89" idx="2"/>
            </p:cNvCxnSpPr>
            <p:nvPr/>
          </p:nvCxnSpPr>
          <p:spPr bwMode="auto">
            <a:xfrm>
              <a:off x="2807803" y="746271"/>
              <a:ext cx="252029" cy="446488"/>
            </a:xfrm>
            <a:prstGeom prst="straightConnector1">
              <a:avLst/>
            </a:prstGeom>
            <a:noFill/>
            <a:ln w="9525" algn="ctr">
              <a:solidFill>
                <a:srgbClr val="FF5050"/>
              </a:solidFill>
              <a:round/>
              <a:headEnd/>
              <a:tailEnd type="diamond" w="med" len="med"/>
            </a:ln>
          </p:spPr>
        </p:cxnSp>
      </p:grpSp>
      <p:sp>
        <p:nvSpPr>
          <p:cNvPr id="22531" name="タイトル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416824" cy="604838"/>
          </a:xfrm>
        </p:spPr>
        <p:txBody>
          <a:bodyPr/>
          <a:lstStyle/>
          <a:p>
            <a:r>
              <a:rPr lang="en-US" altLang="ja-JP" sz="2800" dirty="0" smtClean="0"/>
              <a:t>Secondary beam-line/Target Station</a:t>
            </a:r>
            <a:endParaRPr lang="ja-JP" altLang="en-US" sz="2800" dirty="0" smtClean="0"/>
          </a:p>
        </p:txBody>
      </p:sp>
      <p:pic>
        <p:nvPicPr>
          <p:cNvPr id="110" name="Picture 8" descr="J-PARCマーク-final"/>
          <p:cNvPicPr>
            <a:picLocks noChangeAspect="1" noChangeArrowheads="1"/>
          </p:cNvPicPr>
          <p:nvPr/>
        </p:nvPicPr>
        <p:blipFill>
          <a:blip r:embed="rId6" cstate="print"/>
          <a:srcRect b="20151"/>
          <a:stretch>
            <a:fillRect/>
          </a:stretch>
        </p:blipFill>
        <p:spPr bwMode="auto">
          <a:xfrm>
            <a:off x="8533560" y="193710"/>
            <a:ext cx="579887" cy="57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" descr="C:\Users\Ishida\Documents\JPARCnu\130719-νeプレス\Talk\logo\keklogo-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8756" y="44624"/>
            <a:ext cx="569708" cy="325835"/>
          </a:xfrm>
          <a:prstGeom prst="rect">
            <a:avLst/>
          </a:prstGeom>
          <a:noFill/>
        </p:spPr>
      </p:pic>
      <p:sp>
        <p:nvSpPr>
          <p:cNvPr id="111" name="Rectangle 2" descr="ブーケ"/>
          <p:cNvSpPr>
            <a:spLocks noChangeArrowheads="1"/>
          </p:cNvSpPr>
          <p:nvPr/>
        </p:nvSpPr>
        <p:spPr bwMode="auto">
          <a:xfrm>
            <a:off x="8928512" y="692696"/>
            <a:ext cx="216000" cy="54000"/>
          </a:xfrm>
          <a:prstGeom prst="rect">
            <a:avLst/>
          </a:prstGeom>
          <a:blipFill dpi="0" rotWithShape="1">
            <a:blip r:embed="rId8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12" name="Rectangle 2" descr="ブーケ"/>
          <p:cNvSpPr>
            <a:spLocks noChangeArrowheads="1"/>
          </p:cNvSpPr>
          <p:nvPr/>
        </p:nvSpPr>
        <p:spPr bwMode="auto">
          <a:xfrm>
            <a:off x="8172400" y="692696"/>
            <a:ext cx="324000" cy="54000"/>
          </a:xfrm>
          <a:prstGeom prst="rect">
            <a:avLst/>
          </a:prstGeom>
          <a:blipFill dpi="0" rotWithShape="1">
            <a:blip r:embed="rId8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cxnSp>
        <p:nvCxnSpPr>
          <p:cNvPr id="114" name="直線矢印コネクタ 15"/>
          <p:cNvCxnSpPr>
            <a:cxnSpLocks noChangeShapeType="1"/>
          </p:cNvCxnSpPr>
          <p:nvPr/>
        </p:nvCxnSpPr>
        <p:spPr bwMode="auto">
          <a:xfrm flipH="1" flipV="1">
            <a:off x="4932040" y="2516914"/>
            <a:ext cx="216024" cy="552046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116" name="テキスト ボックス 16"/>
          <p:cNvSpPr txBox="1">
            <a:spLocks noChangeArrowheads="1"/>
          </p:cNvSpPr>
          <p:nvPr/>
        </p:nvSpPr>
        <p:spPr bwMode="auto">
          <a:xfrm>
            <a:off x="4860032" y="2977788"/>
            <a:ext cx="1224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Hadron</a:t>
            </a:r>
            <a:r>
              <a:rPr lang="en-US" altLang="ja-JP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小塚ゴシック Pro M" pitchFamily="34" charset="-128"/>
                <a:ea typeface="小塚ゴシック Pro M" pitchFamily="34" charset="-128"/>
              </a:rPr>
              <a:t> Absorber</a:t>
            </a:r>
            <a:endParaRPr lang="en-US" altLang="ja-JP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小塚ゴシック Pro M" pitchFamily="34" charset="-128"/>
              <a:ea typeface="小塚ゴシック Pro M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/>
          <p:cNvGrpSpPr/>
          <p:nvPr/>
        </p:nvGrpSpPr>
        <p:grpSpPr>
          <a:xfrm>
            <a:off x="4277742" y="1858832"/>
            <a:ext cx="2598514" cy="2525717"/>
            <a:chOff x="4248472" y="1772816"/>
            <a:chExt cx="2376264" cy="2309693"/>
          </a:xfrm>
        </p:grpSpPr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t="18800" r="51106" b="6801"/>
            <a:stretch>
              <a:fillRect/>
            </a:stretch>
          </p:blipFill>
          <p:spPr bwMode="auto">
            <a:xfrm>
              <a:off x="4248472" y="1844824"/>
              <a:ext cx="2376264" cy="223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4283968" y="1772816"/>
              <a:ext cx="6815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/>
                <a:t>Cooling</a:t>
              </a:r>
            </a:p>
            <a:p>
              <a:pPr algn="ctr"/>
              <a:r>
                <a:rPr kumimoji="1" lang="en-US" altLang="ja-JP" sz="1200" dirty="0" smtClean="0"/>
                <a:t>Nozzle</a:t>
              </a:r>
              <a:endParaRPr kumimoji="1" lang="ja-JP" altLang="en-US" sz="1200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932040" y="1772816"/>
              <a:ext cx="8354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/>
                <a:t>Outer </a:t>
              </a:r>
            </a:p>
            <a:p>
              <a:pPr algn="ctr"/>
              <a:r>
                <a:rPr lang="en-US" altLang="ja-JP" sz="1200" dirty="0" smtClean="0"/>
                <a:t>Conductor</a:t>
              </a:r>
            </a:p>
          </p:txBody>
        </p:sp>
      </p:grpSp>
      <p:sp>
        <p:nvSpPr>
          <p:cNvPr id="7171" name="タイトル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416824" cy="604838"/>
          </a:xfrm>
        </p:spPr>
        <p:txBody>
          <a:bodyPr/>
          <a:lstStyle/>
          <a:p>
            <a:r>
              <a:rPr lang="en-US" altLang="ja-JP" dirty="0" smtClean="0"/>
              <a:t>Electromagnetic horns</a:t>
            </a:r>
            <a:endParaRPr lang="ja-JP" altLang="en-US" dirty="0" smtClean="0"/>
          </a:p>
        </p:txBody>
      </p:sp>
      <p:sp>
        <p:nvSpPr>
          <p:cNvPr id="7173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3F41AA1-8622-4D48-B5A5-9BEC3BB5A7B8}" type="slidenum">
              <a:rPr lang="ja-JP" altLang="en-US" smtClean="0"/>
              <a:pPr/>
              <a:t>7</a:t>
            </a:fld>
            <a:endParaRPr lang="ja-JP" altLang="en-US" smtClean="0"/>
          </a:p>
        </p:txBody>
      </p:sp>
      <p:grpSp>
        <p:nvGrpSpPr>
          <p:cNvPr id="2" name="グループ化 29"/>
          <p:cNvGrpSpPr/>
          <p:nvPr/>
        </p:nvGrpSpPr>
        <p:grpSpPr>
          <a:xfrm>
            <a:off x="105104" y="836712"/>
            <a:ext cx="4106856" cy="5810001"/>
            <a:chOff x="4716016" y="328751"/>
            <a:chExt cx="4248472" cy="6010346"/>
          </a:xfrm>
        </p:grpSpPr>
        <p:pic>
          <p:nvPicPr>
            <p:cNvPr id="7170" name="Picture 3" descr="C:\Users\Ishida\Documents\コンファレンス\120723-NuFact12\figures\horns-in-vessel-01.jpg"/>
            <p:cNvPicPr>
              <a:picLocks noChangeAspect="1" noChangeArrowheads="1"/>
            </p:cNvPicPr>
            <p:nvPr/>
          </p:nvPicPr>
          <p:blipFill>
            <a:blip r:embed="rId3" cstate="print">
              <a:lum bright="5000" contrast="10000"/>
            </a:blip>
            <a:srcRect l="50782" t="9701" r="8404" b="11011"/>
            <a:stretch>
              <a:fillRect/>
            </a:stretch>
          </p:blipFill>
          <p:spPr bwMode="auto">
            <a:xfrm>
              <a:off x="4716016" y="332656"/>
              <a:ext cx="4248472" cy="5976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テキスト ボックス 6"/>
            <p:cNvSpPr txBox="1">
              <a:spLocks noChangeArrowheads="1"/>
            </p:cNvSpPr>
            <p:nvPr/>
          </p:nvSpPr>
          <p:spPr bwMode="auto">
            <a:xfrm>
              <a:off x="7967531" y="6068466"/>
              <a:ext cx="996957" cy="270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100" dirty="0" smtClean="0">
                  <a:solidFill>
                    <a:srgbClr val="33CCFF"/>
                  </a:solidFill>
                  <a:latin typeface="Verdana" pitchFamily="34" charset="0"/>
                </a:rPr>
                <a:t>Sep</a:t>
              </a:r>
              <a:r>
                <a:rPr lang="en-US" altLang="ja-JP" sz="1100" dirty="0">
                  <a:solidFill>
                    <a:srgbClr val="33CCFF"/>
                  </a:solidFill>
                  <a:latin typeface="Verdana" pitchFamily="34" charset="0"/>
                </a:rPr>
                <a:t>., </a:t>
              </a:r>
              <a:r>
                <a:rPr lang="en-US" altLang="ja-JP" sz="1100" dirty="0" smtClean="0">
                  <a:solidFill>
                    <a:srgbClr val="33CCFF"/>
                  </a:solidFill>
                  <a:latin typeface="Verdana" pitchFamily="34" charset="0"/>
                </a:rPr>
                <a:t>2009</a:t>
              </a:r>
              <a:endParaRPr lang="ja-JP" altLang="en-US" sz="1100" dirty="0">
                <a:solidFill>
                  <a:srgbClr val="33CCFF"/>
                </a:solidFill>
                <a:latin typeface="Verdana" pitchFamily="34" charset="0"/>
              </a:endParaRPr>
            </a:p>
          </p:txBody>
        </p:sp>
        <p:sp>
          <p:nvSpPr>
            <p:cNvPr id="7176" name="テキスト ボックス 6"/>
            <p:cNvSpPr txBox="1">
              <a:spLocks noChangeArrowheads="1"/>
            </p:cNvSpPr>
            <p:nvPr/>
          </p:nvSpPr>
          <p:spPr bwMode="auto">
            <a:xfrm>
              <a:off x="4792990" y="328751"/>
              <a:ext cx="2429711" cy="525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33CCFF"/>
                  </a:solidFill>
                  <a:latin typeface="Verdana" pitchFamily="34" charset="0"/>
                </a:rPr>
                <a:t>1</a:t>
              </a:r>
              <a:r>
                <a:rPr lang="en-US" altLang="ja-JP" sz="1600" baseline="30000" dirty="0" smtClean="0">
                  <a:solidFill>
                    <a:srgbClr val="33CCFF"/>
                  </a:solidFill>
                  <a:latin typeface="Verdana" pitchFamily="34" charset="0"/>
                </a:rPr>
                <a:t>st</a:t>
              </a:r>
              <a:r>
                <a:rPr lang="en-US" altLang="ja-JP" sz="1600" dirty="0" smtClean="0">
                  <a:solidFill>
                    <a:srgbClr val="33CCFF"/>
                  </a:solidFill>
                  <a:latin typeface="Verdana" pitchFamily="34" charset="0"/>
                </a:rPr>
                <a:t>(installed) Horn-3</a:t>
              </a:r>
              <a:endParaRPr lang="en-US" altLang="ja-JP" sz="1600" dirty="0">
                <a:solidFill>
                  <a:srgbClr val="33CCFF"/>
                </a:solidFill>
                <a:latin typeface="Verdana" pitchFamily="34" charset="0"/>
              </a:endParaRPr>
            </a:p>
            <a:p>
              <a:r>
                <a:rPr lang="en-US" altLang="ja-JP" sz="1100" dirty="0" smtClean="0">
                  <a:solidFill>
                    <a:srgbClr val="33CCFF"/>
                  </a:solidFill>
                  <a:latin typeface="Verdana" pitchFamily="34" charset="0"/>
                </a:rPr>
                <a:t>In TS He vessel</a:t>
              </a:r>
              <a:endParaRPr lang="en-US" altLang="ja-JP" sz="1100" dirty="0">
                <a:solidFill>
                  <a:srgbClr val="33CCFF"/>
                </a:solidFill>
                <a:latin typeface="Verdana" pitchFamily="34" charset="0"/>
              </a:endParaRPr>
            </a:p>
          </p:txBody>
        </p:sp>
      </p:grpSp>
      <p:sp>
        <p:nvSpPr>
          <p:cNvPr id="17" name="コンテンツ プレースホルダ 16"/>
          <p:cNvSpPr>
            <a:spLocks noGrp="1"/>
          </p:cNvSpPr>
          <p:nvPr>
            <p:ph idx="1"/>
          </p:nvPr>
        </p:nvSpPr>
        <p:spPr>
          <a:xfrm>
            <a:off x="4211960" y="4437112"/>
            <a:ext cx="4932040" cy="2232248"/>
          </a:xfrm>
        </p:spPr>
        <p:txBody>
          <a:bodyPr/>
          <a:lstStyle/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Aluminum alloy A6061-T6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</a:rPr>
              <a:t>Inner conductor: t3mm, outer: t10mm.</a:t>
            </a:r>
            <a:endParaRPr lang="en-US" altLang="ja-JP" sz="1600" dirty="0" smtClean="0">
              <a:solidFill>
                <a:srgbClr val="FF0000"/>
              </a:solidFill>
              <a:latin typeface="小塚ゴシック Pro R" pitchFamily="34" charset="-128"/>
              <a:ea typeface="小塚ゴシック Pro R" pitchFamily="34" charset="-128"/>
              <a:sym typeface="Wingdings"/>
            </a:endParaRPr>
          </a:p>
          <a:p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320kA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pulsed current 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(250kA in use so far)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Max field: ~2.1T, pulse width: 2~3ms</a:t>
            </a:r>
          </a:p>
          <a:p>
            <a:r>
              <a:rPr lang="en-US" altLang="ja-JP" sz="1800" dirty="0" smtClean="0">
                <a:solidFill>
                  <a:srgbClr val="009999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Spraying water to inner conductor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15kJ (beam) + 10kJ (Joule)=</a:t>
            </a:r>
            <a:r>
              <a:rPr lang="en-US" altLang="ja-JP" sz="16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25kJ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Keep  &lt;80</a:t>
            </a:r>
            <a:r>
              <a:rPr lang="ja-JP" altLang="en-US" sz="1600" dirty="0" smtClean="0">
                <a:latin typeface="小塚ゴシック Pro R" pitchFamily="34" charset="-128"/>
                <a:ea typeface="小塚ゴシック Pro R" pitchFamily="34" charset="-128"/>
                <a:sym typeface="Wingdings"/>
              </a:rPr>
              <a:t>℃：</a:t>
            </a:r>
            <a:r>
              <a:rPr lang="en-US" altLang="ja-JP" sz="16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cooling capacity </a:t>
            </a:r>
            <a:r>
              <a:rPr lang="en-US" altLang="ja-JP" sz="1600" u="sng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  <a:sym typeface="Wingdings"/>
              </a:rPr>
              <a:t>~2MW 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07504" y="6361583"/>
            <a:ext cx="2785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小塚ゴシック Pro R" pitchFamily="34" charset="-128"/>
                <a:ea typeface="小塚ゴシック Pro R" pitchFamily="34" charset="-128"/>
              </a:rPr>
              <a:t>Alignment :  0.3mm(x), 1mm(</a:t>
            </a:r>
            <a:r>
              <a:rPr lang="en-US" altLang="ja-JP" sz="14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小塚ゴシック Pro R" pitchFamily="34" charset="-128"/>
                <a:ea typeface="小塚ゴシック Pro R" pitchFamily="34" charset="-128"/>
              </a:rPr>
              <a:t>y,z</a:t>
            </a: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小塚ゴシック Pro R" pitchFamily="34" charset="-128"/>
                <a:ea typeface="小塚ゴシック Pro R" pitchFamily="34" charset="-128"/>
              </a:rPr>
              <a:t>)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932040" y="17934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T. 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Sekiguchi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 / 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E.Zimmerman</a:t>
            </a:r>
            <a:endParaRPr lang="en-US" altLang="ja-JP" sz="1600" dirty="0" smtClean="0">
              <a:solidFill>
                <a:srgbClr val="FF660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6444208" y="1781387"/>
            <a:ext cx="2677258" cy="2525717"/>
            <a:chOff x="6660232" y="1772816"/>
            <a:chExt cx="2448272" cy="2309693"/>
          </a:xfrm>
        </p:grpSpPr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57033" t="18800" b="6801"/>
            <a:stretch>
              <a:fillRect/>
            </a:stretch>
          </p:blipFill>
          <p:spPr bwMode="auto">
            <a:xfrm>
              <a:off x="7020272" y="1844824"/>
              <a:ext cx="2088232" cy="223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693241" y="3645025"/>
              <a:ext cx="757181" cy="4221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/>
                <a:t>Inner </a:t>
              </a:r>
            </a:p>
            <a:p>
              <a:pPr algn="ctr"/>
              <a:r>
                <a:rPr lang="en-US" altLang="ja-JP" sz="1200" dirty="0" smtClean="0"/>
                <a:t>Conductor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660232" y="1916832"/>
              <a:ext cx="15841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/>
                <a:t>Water spray holes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596336" y="3645024"/>
              <a:ext cx="1224136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/>
                <a:t>Water drain tank</a:t>
              </a: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 flipV="1">
              <a:off x="8316416" y="1772816"/>
              <a:ext cx="0" cy="252064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直線矢印コネクタ 32"/>
            <p:cNvCxnSpPr/>
            <p:nvPr/>
          </p:nvCxnSpPr>
          <p:spPr bwMode="auto">
            <a:xfrm>
              <a:off x="8820472" y="2132856"/>
              <a:ext cx="0" cy="216024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8" name="グループ化 57"/>
          <p:cNvGrpSpPr/>
          <p:nvPr/>
        </p:nvGrpSpPr>
        <p:grpSpPr>
          <a:xfrm>
            <a:off x="4427984" y="764704"/>
            <a:ext cx="4554835" cy="1080120"/>
            <a:chOff x="4427984" y="764704"/>
            <a:chExt cx="4554835" cy="1080120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4427984" y="980728"/>
              <a:ext cx="4554835" cy="864096"/>
              <a:chOff x="4499991" y="3429000"/>
              <a:chExt cx="4554835" cy="864096"/>
            </a:xfrm>
          </p:grpSpPr>
          <p:pic>
            <p:nvPicPr>
              <p:cNvPr id="2150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5000"/>
              </a:blip>
              <a:srcRect b="21428"/>
              <a:stretch>
                <a:fillRect/>
              </a:stretch>
            </p:blipFill>
            <p:spPr bwMode="auto">
              <a:xfrm>
                <a:off x="4499991" y="3429000"/>
                <a:ext cx="4554835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4572000" y="3501008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1400</a:t>
                </a:r>
                <a:endParaRPr kumimoji="1" lang="ja-JP" altLang="en-US" sz="1100" dirty="0"/>
              </a:p>
            </p:txBody>
          </p:sp>
          <p:sp>
            <p:nvSpPr>
              <p:cNvPr id="19" name="角丸四角形 18"/>
              <p:cNvSpPr/>
              <p:nvPr/>
            </p:nvSpPr>
            <p:spPr bwMode="auto">
              <a:xfrm>
                <a:off x="6372200" y="4077072"/>
                <a:ext cx="504056" cy="21602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0000" contrast="25000"/>
              </a:blip>
              <a:srcRect l="41104" t="64286" r="44668"/>
              <a:stretch>
                <a:fillRect/>
              </a:stretch>
            </p:blipFill>
            <p:spPr bwMode="auto">
              <a:xfrm>
                <a:off x="6732240" y="3861048"/>
                <a:ext cx="648072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3" name="直線矢印コネクタ 22"/>
            <p:cNvCxnSpPr/>
            <p:nvPr/>
          </p:nvCxnSpPr>
          <p:spPr bwMode="auto">
            <a:xfrm flipH="1" flipV="1">
              <a:off x="4630961" y="1314347"/>
              <a:ext cx="43468" cy="22270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テキスト ボックス 48"/>
            <p:cNvSpPr txBox="1"/>
            <p:nvPr/>
          </p:nvSpPr>
          <p:spPr>
            <a:xfrm>
              <a:off x="4445628" y="764704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6600"/>
                  </a:solidFill>
                </a:rPr>
                <a:t>Horn-1</a:t>
              </a:r>
              <a:endParaRPr kumimoji="1" lang="ja-JP" altLang="en-US" sz="1400" b="1" dirty="0">
                <a:solidFill>
                  <a:srgbClr val="FF6600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5220072" y="764704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6600"/>
                  </a:solidFill>
                </a:rPr>
                <a:t>Horn-2</a:t>
              </a:r>
              <a:endParaRPr kumimoji="1" lang="ja-JP" altLang="en-US" sz="1400" b="1" dirty="0">
                <a:solidFill>
                  <a:srgbClr val="FF66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740352" y="764704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6600"/>
                  </a:solidFill>
                </a:rPr>
                <a:t>Horn-3</a:t>
              </a:r>
              <a:endParaRPr kumimoji="1" lang="ja-JP" altLang="en-US" sz="1400" b="1" dirty="0">
                <a:solidFill>
                  <a:srgbClr val="FF6600"/>
                </a:solidFill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439150" y="1465039"/>
              <a:ext cx="780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6600"/>
                  </a:solidFill>
                </a:rPr>
                <a:t>Target</a:t>
              </a:r>
              <a:endParaRPr kumimoji="1" lang="ja-JP" altLang="en-US" sz="1400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416824" cy="604838"/>
          </a:xfrm>
        </p:spPr>
        <p:txBody>
          <a:bodyPr/>
          <a:lstStyle/>
          <a:p>
            <a:r>
              <a:rPr kumimoji="1" lang="en-US" altLang="ja-JP" dirty="0" smtClean="0"/>
              <a:t>Target / beam window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  <p:grpSp>
        <p:nvGrpSpPr>
          <p:cNvPr id="32" name="グループ化 31"/>
          <p:cNvGrpSpPr/>
          <p:nvPr/>
        </p:nvGrpSpPr>
        <p:grpSpPr>
          <a:xfrm>
            <a:off x="4826834" y="903486"/>
            <a:ext cx="4209662" cy="4973786"/>
            <a:chOff x="290330" y="887346"/>
            <a:chExt cx="4209662" cy="49737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12000" contrast="12000"/>
            </a:blip>
            <a:srcRect l="8265" t="2326" r="4095"/>
            <a:stretch>
              <a:fillRect/>
            </a:stretch>
          </p:blipFill>
          <p:spPr bwMode="auto">
            <a:xfrm>
              <a:off x="298408" y="2852936"/>
              <a:ext cx="4057568" cy="3008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グループ化 23"/>
            <p:cNvGrpSpPr/>
            <p:nvPr/>
          </p:nvGrpSpPr>
          <p:grpSpPr>
            <a:xfrm>
              <a:off x="290330" y="887346"/>
              <a:ext cx="4209662" cy="1898960"/>
              <a:chOff x="290330" y="4221088"/>
              <a:chExt cx="4209662" cy="1898960"/>
            </a:xfrm>
          </p:grpSpPr>
          <p:grpSp>
            <p:nvGrpSpPr>
              <p:cNvPr id="15" name="グループ化 21"/>
              <p:cNvGrpSpPr/>
              <p:nvPr/>
            </p:nvGrpSpPr>
            <p:grpSpPr>
              <a:xfrm>
                <a:off x="290330" y="4221088"/>
                <a:ext cx="4209662" cy="1589410"/>
                <a:chOff x="146314" y="4221088"/>
                <a:chExt cx="4209662" cy="1589410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r="10815" b="33333"/>
                <a:stretch>
                  <a:fillRect/>
                </a:stretch>
              </p:blipFill>
              <p:spPr bwMode="auto">
                <a:xfrm>
                  <a:off x="376668" y="4221088"/>
                  <a:ext cx="3907300" cy="15894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2987824" y="4319848"/>
                  <a:ext cx="1368152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Ti-6Al-4V </a:t>
                  </a:r>
                </a:p>
                <a:p>
                  <a:r>
                    <a:rPr lang="en-US" altLang="ja-JP" sz="1600" dirty="0" smtClean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(</a:t>
                  </a:r>
                  <a:r>
                    <a:rPr kumimoji="1" lang="en-US" altLang="ja-JP" sz="1600" dirty="0" smtClean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0.3mmT)</a:t>
                  </a:r>
                  <a:endParaRPr kumimoji="1" lang="ja-JP" altLang="en-US" sz="1600" dirty="0">
                    <a:latin typeface="Verdana" pitchFamily="34" charset="0"/>
                    <a:cs typeface="Verdana" pitchFamily="34" charset="0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146314" y="5306442"/>
                  <a:ext cx="110479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400" dirty="0" smtClean="0"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2 mm gap</a:t>
                  </a:r>
                  <a:endParaRPr kumimoji="1" lang="ja-JP" altLang="en-US" sz="1400" dirty="0">
                    <a:latin typeface="Verdana" pitchFamily="34" charset="0"/>
                    <a:cs typeface="Verdana" pitchFamily="34" charset="0"/>
                  </a:endParaRPr>
                </a:p>
              </p:txBody>
            </p:sp>
          </p:grpSp>
          <p:sp>
            <p:nvSpPr>
              <p:cNvPr id="16" name="円/楕円 15"/>
              <p:cNvSpPr/>
              <p:nvPr/>
            </p:nvSpPr>
            <p:spPr>
              <a:xfrm>
                <a:off x="2195736" y="5688000"/>
                <a:ext cx="1440160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7" name="Picture 4" descr="C:\Users\Ishida\Documents\JPARCnu\パンフレット\0908\SRC\p6-target-R0014319ss.jpg"/>
          <p:cNvPicPr>
            <a:picLocks noChangeAspect="1" noChangeArrowheads="1"/>
          </p:cNvPicPr>
          <p:nvPr/>
        </p:nvPicPr>
        <p:blipFill>
          <a:blip r:embed="rId4" cstate="print">
            <a:lum bright="15000" contrast="15000"/>
          </a:blip>
          <a:srcRect l="4798" t="9874" r="18824" b="15875"/>
          <a:stretch>
            <a:fillRect/>
          </a:stretch>
        </p:blipFill>
        <p:spPr bwMode="auto">
          <a:xfrm>
            <a:off x="323528" y="2852936"/>
            <a:ext cx="4104456" cy="2992633"/>
          </a:xfrm>
          <a:prstGeom prst="rect">
            <a:avLst/>
          </a:prstGeom>
          <a:noFill/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107950" y="5949280"/>
            <a:ext cx="8863013" cy="720080"/>
          </a:xfrm>
        </p:spPr>
        <p:txBody>
          <a:bodyPr/>
          <a:lstStyle/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Designed for old parameters of MR 750kW beam: cycle: 2.1s, PPP: 3.3x10</a:t>
            </a:r>
            <a:r>
              <a:rPr lang="en-US" altLang="ja-JP" sz="1800" baseline="30000" dirty="0" smtClean="0">
                <a:latin typeface="小塚ゴシック Pro R" pitchFamily="34" charset="-128"/>
                <a:ea typeface="小塚ゴシック Pro R" pitchFamily="34" charset="-128"/>
              </a:rPr>
              <a:t>14</a:t>
            </a:r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  <a:sym typeface="Symbol"/>
              </a:rPr>
              <a:t> </a:t>
            </a:r>
            <a:endParaRPr lang="en-US" altLang="ja-JP" sz="1600" dirty="0" smtClean="0">
              <a:latin typeface="小塚ゴシック Pro R" pitchFamily="34" charset="-128"/>
              <a:ea typeface="小塚ゴシック Pro R" pitchFamily="34" charset="-128"/>
              <a:sym typeface="Symbol"/>
            </a:endParaRPr>
          </a:p>
          <a:p>
            <a:r>
              <a:rPr lang="en-US" altLang="ja-JP" sz="1800" dirty="0" smtClean="0">
                <a:latin typeface="小塚ゴシック Pro R" pitchFamily="34" charset="-128"/>
                <a:ea typeface="小塚ゴシック Pro R" pitchFamily="34" charset="-128"/>
              </a:rPr>
              <a:t>Present expected parameters: </a:t>
            </a:r>
            <a:r>
              <a:rPr lang="en-US" altLang="ja-JP" sz="18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Doubled rep-rate, MR cycle: 1.3 s, PPP: 2.0x10</a:t>
            </a:r>
            <a:r>
              <a:rPr lang="en-US" altLang="ja-JP" sz="1800" baseline="30000" dirty="0" smtClean="0">
                <a:solidFill>
                  <a:srgbClr val="FF5050"/>
                </a:solidFill>
                <a:latin typeface="小塚ゴシック Pro R" pitchFamily="34" charset="-128"/>
                <a:ea typeface="小塚ゴシック Pro R" pitchFamily="34" charset="-128"/>
              </a:rPr>
              <a:t>14</a:t>
            </a:r>
          </a:p>
        </p:txBody>
      </p:sp>
      <p:sp>
        <p:nvSpPr>
          <p:cNvPr id="29" name="曲折矢印 28"/>
          <p:cNvSpPr/>
          <p:nvPr/>
        </p:nvSpPr>
        <p:spPr bwMode="auto">
          <a:xfrm rot="5400000">
            <a:off x="8107291" y="6029986"/>
            <a:ext cx="274264" cy="288000"/>
          </a:xfrm>
          <a:prstGeom prst="bentArrow">
            <a:avLst/>
          </a:prstGeom>
          <a:solidFill>
            <a:srgbClr val="FFFF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316416" y="5949280"/>
            <a:ext cx="8883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en-US" altLang="ja-JP" u="sng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  <a:sym typeface="Symbol"/>
              </a:rPr>
              <a:t>60%</a:t>
            </a:r>
          </a:p>
          <a:p>
            <a:pPr algn="ctr"/>
            <a:r>
              <a:rPr lang="en-US" altLang="ja-JP" sz="1200" dirty="0" smtClean="0">
                <a:solidFill>
                  <a:srgbClr val="FF5050"/>
                </a:solidFill>
                <a:latin typeface="小塚ゴシック Pro H" pitchFamily="34" charset="-128"/>
                <a:ea typeface="小塚ゴシック Pro H" pitchFamily="34" charset="-128"/>
                <a:sym typeface="Symbol"/>
              </a:rPr>
              <a:t>reduction</a:t>
            </a:r>
            <a:endParaRPr lang="ja-JP" altLang="en-US" sz="1200" dirty="0">
              <a:latin typeface="小塚ゴシック Pro H" pitchFamily="34" charset="-128"/>
              <a:ea typeface="小塚ゴシック Pro H" pitchFamily="34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245572" y="260648"/>
            <a:ext cx="2854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⇒ 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C.J.Densham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 / </a:t>
            </a:r>
            <a:r>
              <a:rPr lang="en-US" altLang="ja-JP" sz="1600" dirty="0" err="1" smtClean="0">
                <a:solidFill>
                  <a:srgbClr val="FF6600"/>
                </a:solidFill>
                <a:latin typeface="小塚ゴシック Pro R" pitchFamily="34" charset="-128"/>
                <a:ea typeface="小塚ゴシック Pro R" pitchFamily="34" charset="-128"/>
              </a:rPr>
              <a:t>T.Nakadaira</a:t>
            </a:r>
            <a:endParaRPr lang="en-US" altLang="ja-JP" sz="1600" dirty="0" smtClean="0">
              <a:solidFill>
                <a:srgbClr val="FF6600"/>
              </a:solidFill>
              <a:latin typeface="小塚ゴシック Pro R" pitchFamily="34" charset="-128"/>
              <a:ea typeface="小塚ゴシック Pro R" pitchFamily="34" charset="-128"/>
            </a:endParaRPr>
          </a:p>
        </p:txBody>
      </p:sp>
      <p:sp>
        <p:nvSpPr>
          <p:cNvPr id="41" name="Text Box 71"/>
          <p:cNvSpPr txBox="1">
            <a:spLocks noChangeArrowheads="1"/>
          </p:cNvSpPr>
          <p:nvPr/>
        </p:nvSpPr>
        <p:spPr bwMode="auto">
          <a:xfrm>
            <a:off x="4788024" y="2298774"/>
            <a:ext cx="178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He-gas cooling </a:t>
            </a:r>
          </a:p>
        </p:txBody>
      </p:sp>
      <p:grpSp>
        <p:nvGrpSpPr>
          <p:cNvPr id="42" name="グループ化 41"/>
          <p:cNvGrpSpPr/>
          <p:nvPr/>
        </p:nvGrpSpPr>
        <p:grpSpPr>
          <a:xfrm>
            <a:off x="65405" y="836712"/>
            <a:ext cx="4578603" cy="2021601"/>
            <a:chOff x="4644008" y="762226"/>
            <a:chExt cx="4777899" cy="2109597"/>
          </a:xfrm>
        </p:grpSpPr>
        <p:sp>
          <p:nvSpPr>
            <p:cNvPr id="43" name="Text Box 6"/>
            <p:cNvSpPr txBox="1">
              <a:spLocks noChangeArrowheads="1"/>
            </p:cNvSpPr>
            <p:nvPr/>
          </p:nvSpPr>
          <p:spPr bwMode="auto">
            <a:xfrm>
              <a:off x="6012160" y="1104999"/>
              <a:ext cx="23042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( 26mm</a:t>
              </a:r>
              <a:r>
                <a:rPr lang="en-US" altLang="ja-JP" sz="1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Verdana" pitchFamily="34" charset="0"/>
                  <a:cs typeface="Verdana" pitchFamily="34" charset="0"/>
                </a:rPr>
                <a:t>f </a:t>
              </a:r>
              <a:r>
                <a:rPr lang="en-US" altLang="ja-JP" sz="1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x </a:t>
              </a:r>
              <a:r>
                <a:rPr lang="en-US" altLang="ja-JP" sz="14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910mm )</a:t>
              </a:r>
              <a:endParaRPr lang="en-US" altLang="ja-JP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7290240" y="2000313"/>
              <a:ext cx="1595892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0" lang="en-GB" altLang="ja-JP" dirty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</a:rPr>
                <a:t>Ti-6Al-4V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kumimoji="0" lang="en-GB" altLang="ja-JP" sz="1600" dirty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</a:rPr>
                <a:t>(0.3mmT)</a:t>
              </a:r>
              <a:endParaRPr kumimoji="0" lang="ja-JP" altLang="en-GB" sz="1600" dirty="0">
                <a:solidFill>
                  <a:schemeClr val="bg2">
                    <a:lumMod val="50000"/>
                  </a:schemeClr>
                </a:solidFill>
                <a:latin typeface="Verdana" pitchFamily="34" charset="0"/>
              </a:endParaRP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5652120" y="952711"/>
              <a:ext cx="2538588" cy="24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kumimoji="0" lang="en-GB" altLang="ja-JP" dirty="0">
                  <a:latin typeface="Verdana" pitchFamily="34" charset="0"/>
                </a:rPr>
                <a:t>Graphite </a:t>
              </a:r>
              <a:r>
                <a:rPr kumimoji="0" lang="en-GB" altLang="ja-JP" dirty="0" smtClean="0">
                  <a:latin typeface="Verdana" pitchFamily="34" charset="0"/>
                </a:rPr>
                <a:t>IG-430U </a:t>
              </a:r>
              <a:endParaRPr kumimoji="0" lang="ja-JP" altLang="en-GB" dirty="0">
                <a:latin typeface="Verdana" pitchFamily="34" charset="0"/>
              </a:endParaRPr>
            </a:p>
          </p:txBody>
        </p:sp>
        <p:grpSp>
          <p:nvGrpSpPr>
            <p:cNvPr id="46" name="グループ化 19"/>
            <p:cNvGrpSpPr/>
            <p:nvPr/>
          </p:nvGrpSpPr>
          <p:grpSpPr>
            <a:xfrm>
              <a:off x="4644008" y="762226"/>
              <a:ext cx="4777899" cy="2109597"/>
              <a:chOff x="35495" y="1857018"/>
              <a:chExt cx="4777899" cy="2109597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3502"/>
              <a:stretch>
                <a:fillRect/>
              </a:stretch>
            </p:blipFill>
            <p:spPr bwMode="auto">
              <a:xfrm>
                <a:off x="35495" y="1862630"/>
                <a:ext cx="4777899" cy="2070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 Box 13"/>
              <p:cNvSpPr txBox="1">
                <a:spLocks noChangeArrowheads="1"/>
              </p:cNvSpPr>
              <p:nvPr/>
            </p:nvSpPr>
            <p:spPr bwMode="auto">
              <a:xfrm>
                <a:off x="1589462" y="3468468"/>
                <a:ext cx="2245802" cy="498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kumimoji="0" lang="en-GB" altLang="ja-JP" sz="1600" dirty="0" smtClean="0">
                    <a:latin typeface="Verdana" pitchFamily="34" charset="0"/>
                  </a:rPr>
                  <a:t>Ti-6Al-4V shell</a:t>
                </a:r>
                <a:endParaRPr kumimoji="0" lang="en-GB" altLang="ja-JP" sz="1600" dirty="0">
                  <a:latin typeface="Verdana" pitchFamily="34" charset="0"/>
                </a:endParaRPr>
              </a:p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kumimoji="0" lang="en-GB" altLang="ja-JP" sz="1600" dirty="0">
                    <a:latin typeface="Verdana" pitchFamily="34" charset="0"/>
                  </a:rPr>
                  <a:t>(0.3mmT)</a:t>
                </a:r>
                <a:endParaRPr kumimoji="0" lang="ja-JP" altLang="en-GB" sz="1600" dirty="0">
                  <a:latin typeface="Verdana" pitchFamily="34" charset="0"/>
                </a:endParaRPr>
              </a:p>
            </p:txBody>
          </p:sp>
          <p:sp>
            <p:nvSpPr>
              <p:cNvPr id="50" name="Text Box 14"/>
              <p:cNvSpPr txBox="1">
                <a:spLocks noChangeArrowheads="1"/>
              </p:cNvSpPr>
              <p:nvPr/>
            </p:nvSpPr>
            <p:spPr bwMode="auto">
              <a:xfrm>
                <a:off x="827584" y="1857018"/>
                <a:ext cx="2736304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kumimoji="0" lang="en-GB" altLang="ja-JP" sz="1600" dirty="0" smtClean="0">
                    <a:latin typeface="Verdana" pitchFamily="34" charset="0"/>
                  </a:rPr>
                  <a:t>Graphite core</a:t>
                </a:r>
                <a:endParaRPr kumimoji="0" lang="en-GB" altLang="ja-JP" sz="1600" dirty="0">
                  <a:latin typeface="Verdana" pitchFamily="34" charset="0"/>
                </a:endParaRPr>
              </a:p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kumimoji="0" lang="en-GB" altLang="ja-JP" sz="1600" dirty="0">
                    <a:latin typeface="Verdana" pitchFamily="34" charset="0"/>
                  </a:rPr>
                  <a:t>IG-430U </a:t>
                </a:r>
                <a:endParaRPr kumimoji="0" lang="en-GB" altLang="ja-JP" sz="1600" dirty="0" smtClean="0">
                  <a:latin typeface="Verdana" pitchFamily="34" charset="0"/>
                </a:endParaRPr>
              </a:p>
              <a:p>
                <a:pPr algn="ctr">
                  <a:lnSpc>
                    <a:spcPct val="50000"/>
                  </a:lnSpc>
                  <a:spcBef>
                    <a:spcPct val="50000"/>
                  </a:spcBef>
                </a:pPr>
                <a:r>
                  <a:rPr lang="en-US" altLang="ja-JP" sz="16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26mm</a:t>
                </a:r>
                <a:r>
                  <a:rPr lang="en-US" altLang="ja-JP" sz="16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  <a:ea typeface="Verdana" pitchFamily="34" charset="0"/>
                    <a:cs typeface="Verdana" pitchFamily="34" charset="0"/>
                  </a:rPr>
                  <a:t>f </a:t>
                </a:r>
                <a:r>
                  <a:rPr lang="en-US" altLang="ja-JP" sz="16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x ~90cm</a:t>
                </a:r>
              </a:p>
            </p:txBody>
          </p:sp>
          <p:cxnSp>
            <p:nvCxnSpPr>
              <p:cNvPr id="51" name="直線矢印コネクタ 50"/>
              <p:cNvCxnSpPr>
                <a:stCxn id="50" idx="2"/>
              </p:cNvCxnSpPr>
              <p:nvPr/>
            </p:nvCxnSpPr>
            <p:spPr bwMode="auto">
              <a:xfrm>
                <a:off x="2195736" y="2564904"/>
                <a:ext cx="0" cy="660266"/>
              </a:xfrm>
              <a:prstGeom prst="straightConnector1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" name="直線矢印コネクタ 51"/>
              <p:cNvCxnSpPr/>
              <p:nvPr/>
            </p:nvCxnSpPr>
            <p:spPr bwMode="auto">
              <a:xfrm flipH="1">
                <a:off x="3203849" y="2636912"/>
                <a:ext cx="360039" cy="576064"/>
              </a:xfrm>
              <a:prstGeom prst="straightConnector1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7847856" y="1052736"/>
              <a:ext cx="1296144" cy="47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kumimoji="0" lang="en-GB" altLang="ja-JP" sz="1600" dirty="0" smtClean="0">
                  <a:latin typeface="Verdana" pitchFamily="34" charset="0"/>
                </a:rPr>
                <a:t>Graphite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kumimoji="0" lang="en-GB" altLang="ja-JP" sz="1600" dirty="0" smtClean="0">
                  <a:latin typeface="Verdana" pitchFamily="34" charset="0"/>
                </a:rPr>
                <a:t>sleeve</a:t>
              </a:r>
              <a:endParaRPr kumimoji="0" lang="en-GB" altLang="ja-JP" sz="1600" dirty="0">
                <a:latin typeface="Verdana" pitchFamily="3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4283968" y="1771275"/>
            <a:ext cx="3600400" cy="2089773"/>
            <a:chOff x="8316416" y="767951"/>
            <a:chExt cx="4464495" cy="2591317"/>
          </a:xfrm>
        </p:grpSpPr>
        <p:pic>
          <p:nvPicPr>
            <p:cNvPr id="46083" name="Picture 3" descr="C:\Users\Ishida\Documents\コンファレンス\140923-NBI2014\0923-Talk-LBLJP\DVOA.png"/>
            <p:cNvPicPr>
              <a:picLocks noChangeAspect="1" noChangeArrowheads="1"/>
            </p:cNvPicPr>
            <p:nvPr/>
          </p:nvPicPr>
          <p:blipFill>
            <a:blip r:embed="rId2" cstate="print"/>
            <a:srcRect l="6113" t="10945" r="16023"/>
            <a:stretch>
              <a:fillRect/>
            </a:stretch>
          </p:blipFill>
          <p:spPr bwMode="auto">
            <a:xfrm>
              <a:off x="8316416" y="767951"/>
              <a:ext cx="4464495" cy="2591317"/>
            </a:xfrm>
            <a:prstGeom prst="rect">
              <a:avLst/>
            </a:prstGeom>
            <a:noFill/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8836898" y="2823529"/>
              <a:ext cx="550996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DV</a:t>
              </a:r>
              <a:endParaRPr kumimoji="1" lang="ja-JP" altLang="en-US" sz="14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Decay volume / </a:t>
            </a:r>
            <a:r>
              <a:rPr kumimoji="1" lang="en-US" altLang="ja-JP" dirty="0" err="1" smtClean="0"/>
              <a:t>hadron</a:t>
            </a:r>
            <a:r>
              <a:rPr kumimoji="1" lang="en-US" altLang="ja-JP" dirty="0" smtClean="0"/>
              <a:t> absorber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39952" y="764704"/>
            <a:ext cx="5004048" cy="1080120"/>
          </a:xfrm>
        </p:spPr>
        <p:txBody>
          <a:bodyPr/>
          <a:lstStyle/>
          <a:p>
            <a:r>
              <a:rPr lang="en-US" altLang="ja-JP" sz="1600" dirty="0" smtClean="0">
                <a:latin typeface="小塚ゴシック Pro M" pitchFamily="34" charset="-128"/>
                <a:ea typeface="小塚ゴシック Pro M" pitchFamily="34" charset="-128"/>
              </a:rPr>
              <a:t>94m-long tunnel with rectangular cross section 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(1.4m</a:t>
            </a:r>
            <a:r>
              <a:rPr lang="en-US" altLang="ja-JP" sz="1400" baseline="-25000" dirty="0" smtClean="0">
                <a:latin typeface="小塚ゴシック Pro M" pitchFamily="34" charset="-128"/>
                <a:ea typeface="小塚ゴシック Pro M" pitchFamily="34" charset="-128"/>
              </a:rPr>
              <a:t>w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×1.7m</a:t>
            </a:r>
            <a:r>
              <a:rPr lang="en-US" altLang="ja-JP" sz="1400" baseline="-25000" dirty="0" smtClean="0">
                <a:latin typeface="小塚ゴシック Pro M" pitchFamily="34" charset="-128"/>
                <a:ea typeface="小塚ゴシック Pro M" pitchFamily="34" charset="-128"/>
              </a:rPr>
              <a:t>h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 3.0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m</a:t>
            </a:r>
            <a:r>
              <a:rPr lang="en-US" altLang="ja-JP" sz="1400" baseline="-25000" dirty="0" smtClean="0">
                <a:latin typeface="小塚ゴシック Pro M" pitchFamily="34" charset="-128"/>
                <a:ea typeface="小塚ゴシック Pro M" pitchFamily="34" charset="-128"/>
              </a:rPr>
              <a:t>w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×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5.1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</a:rPr>
              <a:t>m</a:t>
            </a:r>
            <a:r>
              <a:rPr lang="en-US" altLang="ja-JP" sz="1400" baseline="-25000" dirty="0" smtClean="0">
                <a:latin typeface="小塚ゴシック Pro M" pitchFamily="34" charset="-128"/>
                <a:ea typeface="小塚ゴシック Pro M" pitchFamily="34" charset="-128"/>
              </a:rPr>
              <a:t>h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), filled with He (1atm)</a:t>
            </a:r>
          </a:p>
          <a:p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Covered off-axis region :   2.5±0.5°(</a:t>
            </a:r>
            <a:r>
              <a:rPr lang="en-US" altLang="ja-JP" sz="14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2.0~3.0°</a:t>
            </a:r>
            <a:r>
              <a:rPr lang="en-US" altLang="ja-JP" sz="14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)</a:t>
            </a:r>
            <a:endParaRPr lang="en-US" altLang="ja-JP" sz="1600" dirty="0" smtClean="0">
              <a:latin typeface="小塚ゴシック Pro M" pitchFamily="34" charset="-128"/>
              <a:ea typeface="小塚ゴシック Pro M" pitchFamily="34" charset="-128"/>
              <a:sym typeface="Wingdings" pitchFamily="2" charset="2"/>
            </a:endParaRPr>
          </a:p>
          <a:p>
            <a:r>
              <a:rPr lang="en-US" altLang="ja-JP" sz="1600" dirty="0" smtClean="0"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No access possible: </a:t>
            </a:r>
            <a:r>
              <a:rPr lang="en-US" altLang="ja-JP" sz="1600" dirty="0" smtClean="0">
                <a:solidFill>
                  <a:srgbClr val="FF6600"/>
                </a:solidFill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designed for 3~4MW beam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pic>
        <p:nvPicPr>
          <p:cNvPr id="5" name="Picture 2" descr="C:\Users\Ishida\Documents\JPARCnu\Photos\090314-inDV\P2270038s.jpg"/>
          <p:cNvPicPr>
            <a:picLocks noChangeAspect="1" noChangeArrowheads="1"/>
          </p:cNvPicPr>
          <p:nvPr/>
        </p:nvPicPr>
        <p:blipFill>
          <a:blip r:embed="rId3" cstate="print"/>
          <a:srcRect r="5455"/>
          <a:stretch>
            <a:fillRect/>
          </a:stretch>
        </p:blipFill>
        <p:spPr bwMode="auto">
          <a:xfrm>
            <a:off x="323528" y="1268760"/>
            <a:ext cx="3744416" cy="527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1907704" y="764704"/>
            <a:ext cx="2157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6600"/>
                </a:solidFill>
                <a:latin typeface="小塚ゴシック Pro M" pitchFamily="34" charset="-128"/>
                <a:ea typeface="小塚ゴシック Pro M" pitchFamily="34" charset="-128"/>
              </a:rPr>
              <a:t>Steel plates(16mmT)</a:t>
            </a:r>
          </a:p>
          <a:p>
            <a:pPr algn="r"/>
            <a:r>
              <a:rPr lang="en-US" altLang="ja-JP" sz="1400" dirty="0" smtClean="0">
                <a:solidFill>
                  <a:srgbClr val="FF6600"/>
                </a:solidFill>
                <a:latin typeface="小塚ゴシック Pro M" pitchFamily="34" charset="-128"/>
                <a:ea typeface="小塚ゴシック Pro M" pitchFamily="34" charset="-128"/>
              </a:rPr>
              <a:t>cooled by water circuits</a:t>
            </a:r>
            <a:endParaRPr lang="ja-JP" altLang="en-US" sz="1400" dirty="0">
              <a:solidFill>
                <a:srgbClr val="FF6600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4090479" y="3777654"/>
            <a:ext cx="5090033" cy="2891706"/>
            <a:chOff x="4090479" y="3777654"/>
            <a:chExt cx="5090033" cy="2891706"/>
          </a:xfrm>
        </p:grpSpPr>
        <p:pic>
          <p:nvPicPr>
            <p:cNvPr id="8" name="図 7" descr="NBI2010-BD-Ishida-v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479" y="3789040"/>
              <a:ext cx="2209713" cy="2880320"/>
            </a:xfrm>
            <a:prstGeom prst="rect">
              <a:avLst/>
            </a:prstGeom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6300192" y="3777654"/>
              <a:ext cx="2880320" cy="2531666"/>
              <a:chOff x="6300192" y="3615407"/>
              <a:chExt cx="2880320" cy="2531666"/>
            </a:xfrm>
          </p:grpSpPr>
          <p:pic>
            <p:nvPicPr>
              <p:cNvPr id="9" name="Picture 51" descr="CA390006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72200" y="4149080"/>
                <a:ext cx="2664296" cy="1997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直線矢印コネクタ 17"/>
              <p:cNvCxnSpPr/>
              <p:nvPr/>
            </p:nvCxnSpPr>
            <p:spPr bwMode="auto">
              <a:xfrm>
                <a:off x="7020272" y="4005064"/>
                <a:ext cx="432048" cy="648072"/>
              </a:xfrm>
              <a:prstGeom prst="straightConnector1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正方形/長方形 20"/>
              <p:cNvSpPr/>
              <p:nvPr/>
            </p:nvSpPr>
            <p:spPr>
              <a:xfrm>
                <a:off x="6300192" y="3615407"/>
                <a:ext cx="14093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rgbClr val="FF660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7 extruded large </a:t>
                </a:r>
              </a:p>
              <a:p>
                <a:pPr algn="ctr"/>
                <a:r>
                  <a:rPr lang="en-US" altLang="ja-JP" sz="1200" dirty="0" smtClean="0">
                    <a:solidFill>
                      <a:srgbClr val="FF660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graphite blocks</a:t>
                </a: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 bwMode="auto">
              <a:xfrm flipH="1">
                <a:off x="7956376" y="4005064"/>
                <a:ext cx="288032" cy="701849"/>
              </a:xfrm>
              <a:prstGeom prst="straightConnector1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4" name="正方形/長方形 23"/>
              <p:cNvSpPr/>
              <p:nvPr/>
            </p:nvSpPr>
            <p:spPr>
              <a:xfrm>
                <a:off x="7596336" y="3615988"/>
                <a:ext cx="1584176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rgbClr val="FF660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Aluminum cast</a:t>
                </a:r>
              </a:p>
              <a:p>
                <a:pPr algn="ctr"/>
                <a:r>
                  <a:rPr lang="en-US" altLang="ja-JP" sz="1200" dirty="0" smtClean="0">
                    <a:solidFill>
                      <a:srgbClr val="FF6600"/>
                    </a:solidFill>
                    <a:latin typeface="小塚ゴシック Pro H" pitchFamily="34" charset="-128"/>
                    <a:ea typeface="小塚ゴシック Pro H" pitchFamily="34" charset="-128"/>
                  </a:rPr>
                  <a:t>water cooling plate</a:t>
                </a:r>
              </a:p>
              <a:p>
                <a:pPr algn="ctr"/>
                <a:endParaRPr lang="en-US" altLang="ja-JP" sz="1400" dirty="0" smtClean="0">
                  <a:solidFill>
                    <a:srgbClr val="FF6600"/>
                  </a:solidFill>
                  <a:latin typeface="小塚ゴシック Pro H" pitchFamily="34" charset="-128"/>
                  <a:ea typeface="小塚ゴシック Pro H" pitchFamily="34" charset="-128"/>
                </a:endParaRPr>
              </a:p>
            </p:txBody>
          </p:sp>
        </p:grpSp>
        <p:cxnSp>
          <p:nvCxnSpPr>
            <p:cNvPr id="27" name="直線矢印コネクタ 26"/>
            <p:cNvCxnSpPr/>
            <p:nvPr/>
          </p:nvCxnSpPr>
          <p:spPr bwMode="auto">
            <a:xfrm flipH="1" flipV="1">
              <a:off x="5652120" y="5661248"/>
              <a:ext cx="432048" cy="648072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正方形/長方形 28"/>
            <p:cNvSpPr/>
            <p:nvPr/>
          </p:nvSpPr>
          <p:spPr>
            <a:xfrm>
              <a:off x="5652120" y="6381329"/>
              <a:ext cx="1800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00" dirty="0" smtClean="0">
                  <a:solidFill>
                    <a:srgbClr val="FF6600"/>
                  </a:solidFill>
                  <a:latin typeface="小塚ゴシック Pro H" pitchFamily="34" charset="-128"/>
                  <a:ea typeface="小塚ゴシック Pro H" pitchFamily="34" charset="-128"/>
                </a:rPr>
                <a:t>Slide support frame</a:t>
              </a:r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7740352" y="6361583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rgbClr val="FF6600"/>
                </a:solidFill>
                <a:latin typeface="小塚ゴシック Pro H" pitchFamily="34" charset="-128"/>
                <a:ea typeface="小塚ゴシック Pro H" pitchFamily="34" charset="-128"/>
              </a:rPr>
              <a:t>⇒　</a:t>
            </a:r>
            <a:r>
              <a:rPr lang="en-US" altLang="ja-JP" sz="1400" dirty="0" smtClean="0">
                <a:solidFill>
                  <a:srgbClr val="FF6600"/>
                </a:solidFill>
                <a:latin typeface="小塚ゴシック Pro H" pitchFamily="34" charset="-128"/>
                <a:ea typeface="小塚ゴシック Pro H" pitchFamily="34" charset="-128"/>
              </a:rPr>
              <a:t>NBI2010</a:t>
            </a:r>
          </a:p>
        </p:txBody>
      </p:sp>
      <p:grpSp>
        <p:nvGrpSpPr>
          <p:cNvPr id="33" name="グループ化 32"/>
          <p:cNvGrpSpPr/>
          <p:nvPr/>
        </p:nvGrpSpPr>
        <p:grpSpPr>
          <a:xfrm>
            <a:off x="75784" y="836712"/>
            <a:ext cx="1759912" cy="1350166"/>
            <a:chOff x="49201" y="782690"/>
            <a:chExt cx="1572190" cy="1206150"/>
          </a:xfrm>
        </p:grpSpPr>
        <p:pic>
          <p:nvPicPr>
            <p:cNvPr id="7" name="Picture 19" descr="2005-09-09 13:56:04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1" y="782690"/>
              <a:ext cx="1570471" cy="1134142"/>
            </a:xfrm>
            <a:prstGeom prst="rect">
              <a:avLst/>
            </a:prstGeom>
            <a:noFill/>
            <a:ln w="28575">
              <a:solidFill>
                <a:srgbClr val="FF660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/>
            <p:cNvSpPr/>
            <p:nvPr/>
          </p:nvSpPr>
          <p:spPr>
            <a:xfrm>
              <a:off x="827584" y="1527175"/>
              <a:ext cx="7938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200" dirty="0" smtClean="0">
                  <a:solidFill>
                    <a:srgbClr val="FFFFCC"/>
                  </a:solidFill>
                  <a:latin typeface="小塚ゴシック Pro H" pitchFamily="34" charset="-128"/>
                  <a:ea typeface="小塚ゴシック Pro H" pitchFamily="34" charset="-128"/>
                </a:rPr>
                <a:t>SGP</a:t>
              </a:r>
            </a:p>
            <a:p>
              <a:pPr algn="r"/>
              <a:r>
                <a:rPr lang="en-US" altLang="ja-JP" sz="1200" dirty="0" smtClean="0">
                  <a:solidFill>
                    <a:srgbClr val="FFFFCC"/>
                  </a:solidFill>
                  <a:latin typeface="小塚ゴシック Pro H" pitchFamily="34" charset="-128"/>
                  <a:ea typeface="小塚ゴシック Pro H" pitchFamily="34" charset="-128"/>
                </a:rPr>
                <a:t>10K-25A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 rot="20438968">
            <a:off x="-20370" y="1091526"/>
            <a:ext cx="10750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CC"/>
                </a:solidFill>
                <a:latin typeface="小塚ゴシック Pro H" pitchFamily="34" charset="-128"/>
                <a:ea typeface="小塚ゴシック Pro H" pitchFamily="34" charset="-128"/>
              </a:rPr>
              <a:t>Plate Coil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7026263" y="1772816"/>
            <a:ext cx="1866217" cy="52322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Same off-axis angle </a:t>
            </a:r>
          </a:p>
          <a:p>
            <a:pPr algn="ctr"/>
            <a:r>
              <a:rPr lang="en-US" altLang="ja-JP" sz="14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  <a:sym typeface="Wingdings" pitchFamily="2" charset="2"/>
              </a:rPr>
              <a:t>to SK and to Hyper-K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PARC-Nu">
  <a:themeElements>
    <a:clrScheme name="NBI06-T2K-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BI06-T2K-Overview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NBI06-T2K-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19247</TotalTime>
  <Words>2277</Words>
  <Application>Microsoft Office PowerPoint</Application>
  <PresentationFormat>画面に合わせる (4:3)</PresentationFormat>
  <Paragraphs>512</Paragraphs>
  <Slides>28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29" baseType="lpstr">
      <vt:lpstr>JPARC-Nu</vt:lpstr>
      <vt:lpstr>Status of Long-Baseline Neutrino Oscillation Experiments  in Japan</vt:lpstr>
      <vt:lpstr>Contents</vt:lpstr>
      <vt:lpstr>1. Neutrino experimental facility at J-PARC</vt:lpstr>
      <vt:lpstr>Schematic overview: Tunable off-axis beam</vt:lpstr>
      <vt:lpstr>Primary beam-line</vt:lpstr>
      <vt:lpstr>Secondary beam-line/Target Station</vt:lpstr>
      <vt:lpstr>Electromagnetic horns</vt:lpstr>
      <vt:lpstr>Target / beam window</vt:lpstr>
      <vt:lpstr>Decay volume / hadron absorber</vt:lpstr>
      <vt:lpstr>2. Status of the facility since NBI2012 </vt:lpstr>
      <vt:lpstr>MR Fx beam delivery status [Run-4]</vt:lpstr>
      <vt:lpstr>Run time usage [Run-4]</vt:lpstr>
      <vt:lpstr>Accidental beam hit &amp; vacuum leak [Dec.12, 2012]</vt:lpstr>
      <vt:lpstr>The feed-through causing vacuum leak</vt:lpstr>
      <vt:lpstr>MPS interlock improvements</vt:lpstr>
      <vt:lpstr>Horn water leak and drainage from He vessel </vt:lpstr>
      <vt:lpstr>Hydrogen Production in Horns</vt:lpstr>
      <vt:lpstr>ne appearance observation July 19, 2013 　 </vt:lpstr>
      <vt:lpstr>Replacement of horns (2013 shutdown)</vt:lpstr>
      <vt:lpstr>Replacement of Horns (cont.)</vt:lpstr>
      <vt:lpstr>Remote maintenance</vt:lpstr>
      <vt:lpstr>Works at primary line</vt:lpstr>
      <vt:lpstr>T2K Run-5</vt:lpstr>
      <vt:lpstr>3. Physics reach of T2K/J-PARC to Hyper-Kamiokande  </vt:lpstr>
      <vt:lpstr>Sensitivities in combination with NOVA </vt:lpstr>
      <vt:lpstr>LBL experiment from J-PARC to Hyper-Kamiokande</vt:lpstr>
      <vt:lpstr>Hyper-Kamiokande Project</vt:lpstr>
      <vt:lpstr>4.  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</dc:creator>
  <cp:lastModifiedBy>Ishida</cp:lastModifiedBy>
  <cp:revision>1540</cp:revision>
  <dcterms:created xsi:type="dcterms:W3CDTF">2012-01-20T01:38:38Z</dcterms:created>
  <dcterms:modified xsi:type="dcterms:W3CDTF">2014-09-24T03:36:29Z</dcterms:modified>
</cp:coreProperties>
</file>