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handoutMasterIdLst>
    <p:handoutMasterId r:id="rId50"/>
  </p:handoutMasterIdLst>
  <p:sldIdLst>
    <p:sldId id="308" r:id="rId2"/>
    <p:sldId id="302" r:id="rId3"/>
    <p:sldId id="305" r:id="rId4"/>
    <p:sldId id="261" r:id="rId5"/>
    <p:sldId id="259" r:id="rId6"/>
    <p:sldId id="260" r:id="rId7"/>
    <p:sldId id="263" r:id="rId8"/>
    <p:sldId id="309" r:id="rId9"/>
    <p:sldId id="265" r:id="rId10"/>
    <p:sldId id="277" r:id="rId11"/>
    <p:sldId id="276" r:id="rId12"/>
    <p:sldId id="267" r:id="rId13"/>
    <p:sldId id="268" r:id="rId14"/>
    <p:sldId id="270" r:id="rId15"/>
    <p:sldId id="271" r:id="rId16"/>
    <p:sldId id="272" r:id="rId17"/>
    <p:sldId id="310" r:id="rId18"/>
    <p:sldId id="278" r:id="rId19"/>
    <p:sldId id="279" r:id="rId20"/>
    <p:sldId id="280" r:id="rId21"/>
    <p:sldId id="306" r:id="rId22"/>
    <p:sldId id="282" r:id="rId23"/>
    <p:sldId id="283" r:id="rId24"/>
    <p:sldId id="284" r:id="rId25"/>
    <p:sldId id="285" r:id="rId26"/>
    <p:sldId id="296" r:id="rId27"/>
    <p:sldId id="297" r:id="rId28"/>
    <p:sldId id="298" r:id="rId29"/>
    <p:sldId id="299" r:id="rId30"/>
    <p:sldId id="300" r:id="rId31"/>
    <p:sldId id="301" r:id="rId32"/>
    <p:sldId id="292" r:id="rId33"/>
    <p:sldId id="293" r:id="rId34"/>
    <p:sldId id="307" r:id="rId35"/>
    <p:sldId id="311" r:id="rId36"/>
    <p:sldId id="312" r:id="rId37"/>
    <p:sldId id="313" r:id="rId38"/>
    <p:sldId id="314" r:id="rId39"/>
    <p:sldId id="315" r:id="rId40"/>
    <p:sldId id="316" r:id="rId41"/>
    <p:sldId id="317" r:id="rId42"/>
    <p:sldId id="318" r:id="rId43"/>
    <p:sldId id="319" r:id="rId44"/>
    <p:sldId id="320" r:id="rId45"/>
    <p:sldId id="275" r:id="rId46"/>
    <p:sldId id="262" r:id="rId47"/>
    <p:sldId id="295" r:id="rId48"/>
  </p:sldIdLst>
  <p:sldSz cx="13004800" cy="9753600"/>
  <p:notesSz cx="6858000" cy="9144000"/>
  <p:defaultTextStyle>
    <a:lvl1pPr algn="ctr" defTabSz="584200">
      <a:defRPr sz="3000">
        <a:solidFill>
          <a:srgbClr val="324863"/>
        </a:solidFill>
        <a:latin typeface="Palatino"/>
        <a:ea typeface="Palatino"/>
        <a:cs typeface="Palatino"/>
        <a:sym typeface="Palatino"/>
      </a:defRPr>
    </a:lvl1pPr>
    <a:lvl2pPr indent="342900" algn="ctr" defTabSz="584200">
      <a:defRPr sz="3000">
        <a:solidFill>
          <a:srgbClr val="324863"/>
        </a:solidFill>
        <a:latin typeface="Palatino"/>
        <a:ea typeface="Palatino"/>
        <a:cs typeface="Palatino"/>
        <a:sym typeface="Palatino"/>
      </a:defRPr>
    </a:lvl2pPr>
    <a:lvl3pPr indent="685800" algn="ctr" defTabSz="584200">
      <a:defRPr sz="3000">
        <a:solidFill>
          <a:srgbClr val="324863"/>
        </a:solidFill>
        <a:latin typeface="Palatino"/>
        <a:ea typeface="Palatino"/>
        <a:cs typeface="Palatino"/>
        <a:sym typeface="Palatino"/>
      </a:defRPr>
    </a:lvl3pPr>
    <a:lvl4pPr indent="1028700" algn="ctr" defTabSz="584200">
      <a:defRPr sz="3000">
        <a:solidFill>
          <a:srgbClr val="324863"/>
        </a:solidFill>
        <a:latin typeface="Palatino"/>
        <a:ea typeface="Palatino"/>
        <a:cs typeface="Palatino"/>
        <a:sym typeface="Palatino"/>
      </a:defRPr>
    </a:lvl4pPr>
    <a:lvl5pPr indent="1371600" algn="ctr" defTabSz="584200">
      <a:defRPr sz="3000">
        <a:solidFill>
          <a:srgbClr val="324863"/>
        </a:solidFill>
        <a:latin typeface="Palatino"/>
        <a:ea typeface="Palatino"/>
        <a:cs typeface="Palatino"/>
        <a:sym typeface="Palatino"/>
      </a:defRPr>
    </a:lvl5pPr>
    <a:lvl6pPr indent="1714500" algn="ctr" defTabSz="584200">
      <a:defRPr sz="3000">
        <a:solidFill>
          <a:srgbClr val="324863"/>
        </a:solidFill>
        <a:latin typeface="Palatino"/>
        <a:ea typeface="Palatino"/>
        <a:cs typeface="Palatino"/>
        <a:sym typeface="Palatino"/>
      </a:defRPr>
    </a:lvl6pPr>
    <a:lvl7pPr indent="2057400" algn="ctr" defTabSz="584200">
      <a:defRPr sz="3000">
        <a:solidFill>
          <a:srgbClr val="324863"/>
        </a:solidFill>
        <a:latin typeface="Palatino"/>
        <a:ea typeface="Palatino"/>
        <a:cs typeface="Palatino"/>
        <a:sym typeface="Palatino"/>
      </a:defRPr>
    </a:lvl7pPr>
    <a:lvl8pPr indent="2400300" algn="ctr" defTabSz="584200">
      <a:defRPr sz="3000">
        <a:solidFill>
          <a:srgbClr val="324863"/>
        </a:solidFill>
        <a:latin typeface="Palatino"/>
        <a:ea typeface="Palatino"/>
        <a:cs typeface="Palatino"/>
        <a:sym typeface="Palatino"/>
      </a:defRPr>
    </a:lvl8pPr>
    <a:lvl9pPr indent="2743200" algn="ctr" defTabSz="584200">
      <a:defRPr sz="3000">
        <a:solidFill>
          <a:srgbClr val="324863"/>
        </a:solidFill>
        <a:latin typeface="Palatino"/>
        <a:ea typeface="Palatino"/>
        <a:cs typeface="Palatino"/>
        <a:sym typeface="Palatino"/>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Palatino"/>
          <a:ea typeface="Palatino"/>
          <a:cs typeface="Palatino"/>
        </a:font>
        <a:srgbClr val="314864"/>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solidFill>
            <a:srgbClr val="9ABDE9"/>
          </a:solidFill>
        </a:fill>
      </a:tcStyle>
    </a:firstCol>
    <a:lastRow>
      <a:tcTxStyle b="off" i="off">
        <a:font>
          <a:latin typeface="Palatino"/>
          <a:ea typeface="Palatino"/>
          <a:cs typeface="Palatino"/>
        </a:font>
        <a:srgbClr val="F6F4EF"/>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noFill/>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solidFill>
            <a:srgbClr val="7996B9"/>
          </a:solidFill>
        </a:fill>
      </a:tcStyle>
    </a:lastRow>
    <a:firstRow>
      <a:tcTxStyle b="off" i="off">
        <a:font>
          <a:latin typeface="Palatino"/>
          <a:ea typeface="Palatino"/>
          <a:cs typeface="Palatino"/>
        </a:font>
        <a:srgbClr val="F6F4EF"/>
      </a:tcTxStyle>
      <a:tcStyle>
        <a:tcBdr>
          <a:left>
            <a:ln w="12700" cap="flat">
              <a:solidFill>
                <a:srgbClr val="7695B6"/>
              </a:solidFill>
              <a:prstDash val="solid"/>
              <a:miter lim="400000"/>
            </a:ln>
          </a:left>
          <a:right>
            <a:ln w="12700" cap="flat">
              <a:solidFill>
                <a:srgbClr val="7695B6"/>
              </a:solidFill>
              <a:prstDash val="solid"/>
              <a:miter lim="400000"/>
            </a:ln>
          </a:right>
          <a:top>
            <a:ln w="12700" cap="flat">
              <a:noFill/>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solidFill>
            <a:srgbClr val="7996B9"/>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6" autoAdjust="0"/>
    <p:restoredTop sz="94660"/>
  </p:normalViewPr>
  <p:slideViewPr>
    <p:cSldViewPr snapToGrid="0" snapToObjects="1">
      <p:cViewPr varScale="1">
        <p:scale>
          <a:sx n="30" d="100"/>
          <a:sy n="30" d="100"/>
        </p:scale>
        <p:origin x="-1080" y="-84"/>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93AD08-60C9-4C4C-BB8A-5F808B5BD611}" type="datetimeFigureOut">
              <a:rPr lang="en-US" smtClean="0"/>
              <a:t>9/23/2014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8CBE189-28DA-0841-A397-7E1D1B68076C}" type="slidenum">
              <a:rPr lang="en-US" smtClean="0"/>
              <a:t>‹#›</a:t>
            </a:fld>
            <a:endParaRPr lang="en-US"/>
          </a:p>
        </p:txBody>
      </p:sp>
    </p:spTree>
    <p:extLst>
      <p:ext uri="{BB962C8B-B14F-4D97-AF65-F5344CB8AC3E}">
        <p14:creationId xmlns:p14="http://schemas.microsoft.com/office/powerpoint/2010/main" val="39559664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Shape 2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1" name="Shape 21"/>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373207816"/>
      </p:ext>
    </p:extLst>
  </p:cSld>
  <p:clrMap bg1="lt1" tx1="dk1" bg2="lt2" tx2="dk2" accent1="accent1" accent2="accent2" accent3="accent3" accent4="accent4" accent5="accent5" accent6="accent6" hlink="hlink" folHlink="folHlink"/>
  <p:hf hdr="0" ftr="0" dt="0"/>
  <p:notesStyle>
    <a:lvl1pPr defTabSz="584200">
      <a:defRPr sz="2200">
        <a:latin typeface="Lucida Grande"/>
        <a:ea typeface="Lucida Grande"/>
        <a:cs typeface="Lucida Grande"/>
        <a:sym typeface="Lucida Grande"/>
      </a:defRPr>
    </a:lvl1pPr>
    <a:lvl2pPr indent="228600" defTabSz="584200">
      <a:defRPr sz="2200">
        <a:latin typeface="Lucida Grande"/>
        <a:ea typeface="Lucida Grande"/>
        <a:cs typeface="Lucida Grande"/>
        <a:sym typeface="Lucida Grande"/>
      </a:defRPr>
    </a:lvl2pPr>
    <a:lvl3pPr indent="457200" defTabSz="584200">
      <a:defRPr sz="2200">
        <a:latin typeface="Lucida Grande"/>
        <a:ea typeface="Lucida Grande"/>
        <a:cs typeface="Lucida Grande"/>
        <a:sym typeface="Lucida Grande"/>
      </a:defRPr>
    </a:lvl3pPr>
    <a:lvl4pPr indent="685800" defTabSz="584200">
      <a:defRPr sz="2200">
        <a:latin typeface="Lucida Grande"/>
        <a:ea typeface="Lucida Grande"/>
        <a:cs typeface="Lucida Grande"/>
        <a:sym typeface="Lucida Grande"/>
      </a:defRPr>
    </a:lvl4pPr>
    <a:lvl5pPr indent="914400" defTabSz="584200">
      <a:defRPr sz="2200">
        <a:latin typeface="Lucida Grande"/>
        <a:ea typeface="Lucida Grande"/>
        <a:cs typeface="Lucida Grande"/>
        <a:sym typeface="Lucida Grande"/>
      </a:defRPr>
    </a:lvl5pPr>
    <a:lvl6pPr indent="1143000" defTabSz="584200">
      <a:defRPr sz="2200">
        <a:latin typeface="Lucida Grande"/>
        <a:ea typeface="Lucida Grande"/>
        <a:cs typeface="Lucida Grande"/>
        <a:sym typeface="Lucida Grande"/>
      </a:defRPr>
    </a:lvl6pPr>
    <a:lvl7pPr indent="1371600" defTabSz="584200">
      <a:defRPr sz="2200">
        <a:latin typeface="Lucida Grande"/>
        <a:ea typeface="Lucida Grande"/>
        <a:cs typeface="Lucida Grande"/>
        <a:sym typeface="Lucida Grande"/>
      </a:defRPr>
    </a:lvl7pPr>
    <a:lvl8pPr indent="1600200" defTabSz="584200">
      <a:defRPr sz="2200">
        <a:latin typeface="Lucida Grande"/>
        <a:ea typeface="Lucida Grande"/>
        <a:cs typeface="Lucida Grande"/>
        <a:sym typeface="Lucida Grande"/>
      </a:defRPr>
    </a:lvl8pPr>
    <a:lvl9pPr indent="1828800" defTabSz="58420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2545FCC-A0E6-4B76-9820-19A4D8D5DAA3}" type="slidenum">
              <a:rPr lang="fr-FR" smtClean="0"/>
              <a:t>18</a:t>
            </a:fld>
            <a:endParaRPr lang="fr-FR"/>
          </a:p>
        </p:txBody>
      </p:sp>
    </p:spTree>
    <p:extLst>
      <p:ext uri="{BB962C8B-B14F-4D97-AF65-F5344CB8AC3E}">
        <p14:creationId xmlns:p14="http://schemas.microsoft.com/office/powerpoint/2010/main" val="1260911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2545FCC-A0E6-4B76-9820-19A4D8D5DAA3}" type="slidenum">
              <a:rPr lang="fr-FR" smtClean="0"/>
              <a:t>30</a:t>
            </a:fld>
            <a:endParaRPr lang="fr-FR"/>
          </a:p>
        </p:txBody>
      </p:sp>
    </p:spTree>
    <p:extLst>
      <p:ext uri="{BB962C8B-B14F-4D97-AF65-F5344CB8AC3E}">
        <p14:creationId xmlns:p14="http://schemas.microsoft.com/office/powerpoint/2010/main" val="1426254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2545FCC-A0E6-4B76-9820-19A4D8D5DAA3}" type="slidenum">
              <a:rPr lang="fr-FR" smtClean="0"/>
              <a:t>31</a:t>
            </a:fld>
            <a:endParaRPr lang="fr-FR"/>
          </a:p>
        </p:txBody>
      </p:sp>
    </p:spTree>
    <p:extLst>
      <p:ext uri="{BB962C8B-B14F-4D97-AF65-F5344CB8AC3E}">
        <p14:creationId xmlns:p14="http://schemas.microsoft.com/office/powerpoint/2010/main" val="2644938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2545FCC-A0E6-4B76-9820-19A4D8D5DAA3}" type="slidenum">
              <a:rPr lang="fr-FR" smtClean="0"/>
              <a:t>32</a:t>
            </a:fld>
            <a:endParaRPr lang="fr-FR"/>
          </a:p>
        </p:txBody>
      </p:sp>
    </p:spTree>
    <p:extLst>
      <p:ext uri="{BB962C8B-B14F-4D97-AF65-F5344CB8AC3E}">
        <p14:creationId xmlns:p14="http://schemas.microsoft.com/office/powerpoint/2010/main" val="2761388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2545FCC-A0E6-4B76-9820-19A4D8D5DAA3}" type="slidenum">
              <a:rPr lang="fr-FR" smtClean="0"/>
              <a:t>33</a:t>
            </a:fld>
            <a:endParaRPr lang="fr-FR"/>
          </a:p>
        </p:txBody>
      </p:sp>
    </p:spTree>
    <p:extLst>
      <p:ext uri="{BB962C8B-B14F-4D97-AF65-F5344CB8AC3E}">
        <p14:creationId xmlns:p14="http://schemas.microsoft.com/office/powerpoint/2010/main" val="930360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2545FCC-A0E6-4B76-9820-19A4D8D5DAA3}" type="slidenum">
              <a:rPr lang="fr-FR" smtClean="0"/>
              <a:t>35</a:t>
            </a:fld>
            <a:endParaRPr lang="fr-FR"/>
          </a:p>
        </p:txBody>
      </p:sp>
    </p:spTree>
    <p:extLst>
      <p:ext uri="{BB962C8B-B14F-4D97-AF65-F5344CB8AC3E}">
        <p14:creationId xmlns:p14="http://schemas.microsoft.com/office/powerpoint/2010/main" val="3991412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2545FCC-A0E6-4B76-9820-19A4D8D5DAA3}" type="slidenum">
              <a:rPr lang="fr-FR" smtClean="0"/>
              <a:t>36</a:t>
            </a:fld>
            <a:endParaRPr lang="fr-FR"/>
          </a:p>
        </p:txBody>
      </p:sp>
    </p:spTree>
    <p:extLst>
      <p:ext uri="{BB962C8B-B14F-4D97-AF65-F5344CB8AC3E}">
        <p14:creationId xmlns:p14="http://schemas.microsoft.com/office/powerpoint/2010/main" val="2732650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2545FCC-A0E6-4B76-9820-19A4D8D5DAA3}" type="slidenum">
              <a:rPr lang="fr-FR" smtClean="0"/>
              <a:t>37</a:t>
            </a:fld>
            <a:endParaRPr lang="fr-FR"/>
          </a:p>
        </p:txBody>
      </p:sp>
    </p:spTree>
    <p:extLst>
      <p:ext uri="{BB962C8B-B14F-4D97-AF65-F5344CB8AC3E}">
        <p14:creationId xmlns:p14="http://schemas.microsoft.com/office/powerpoint/2010/main" val="19560903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2545FCC-A0E6-4B76-9820-19A4D8D5DAA3}" type="slidenum">
              <a:rPr lang="fr-FR" smtClean="0"/>
              <a:t>38</a:t>
            </a:fld>
            <a:endParaRPr lang="fr-FR"/>
          </a:p>
        </p:txBody>
      </p:sp>
    </p:spTree>
    <p:extLst>
      <p:ext uri="{BB962C8B-B14F-4D97-AF65-F5344CB8AC3E}">
        <p14:creationId xmlns:p14="http://schemas.microsoft.com/office/powerpoint/2010/main" val="148163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2545FCC-A0E6-4B76-9820-19A4D8D5DAA3}" type="slidenum">
              <a:rPr lang="fr-FR" smtClean="0"/>
              <a:t>39</a:t>
            </a:fld>
            <a:endParaRPr lang="fr-FR"/>
          </a:p>
        </p:txBody>
      </p:sp>
    </p:spTree>
    <p:extLst>
      <p:ext uri="{BB962C8B-B14F-4D97-AF65-F5344CB8AC3E}">
        <p14:creationId xmlns:p14="http://schemas.microsoft.com/office/powerpoint/2010/main" val="3763384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2545FCC-A0E6-4B76-9820-19A4D8D5DAA3}" type="slidenum">
              <a:rPr lang="fr-FR" smtClean="0"/>
              <a:t>44</a:t>
            </a:fld>
            <a:endParaRPr lang="fr-FR"/>
          </a:p>
        </p:txBody>
      </p:sp>
    </p:spTree>
    <p:extLst>
      <p:ext uri="{BB962C8B-B14F-4D97-AF65-F5344CB8AC3E}">
        <p14:creationId xmlns:p14="http://schemas.microsoft.com/office/powerpoint/2010/main" val="446604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2545FCC-A0E6-4B76-9820-19A4D8D5DAA3}" type="slidenum">
              <a:rPr lang="fr-FR" smtClean="0"/>
              <a:t>22</a:t>
            </a:fld>
            <a:endParaRPr lang="fr-FR"/>
          </a:p>
        </p:txBody>
      </p:sp>
    </p:spTree>
    <p:extLst>
      <p:ext uri="{BB962C8B-B14F-4D97-AF65-F5344CB8AC3E}">
        <p14:creationId xmlns:p14="http://schemas.microsoft.com/office/powerpoint/2010/main" val="3837500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2545FCC-A0E6-4B76-9820-19A4D8D5DAA3}" type="slidenum">
              <a:rPr lang="fr-FR" smtClean="0"/>
              <a:t>23</a:t>
            </a:fld>
            <a:endParaRPr lang="fr-FR"/>
          </a:p>
        </p:txBody>
      </p:sp>
    </p:spTree>
    <p:extLst>
      <p:ext uri="{BB962C8B-B14F-4D97-AF65-F5344CB8AC3E}">
        <p14:creationId xmlns:p14="http://schemas.microsoft.com/office/powerpoint/2010/main" val="3906951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2545FCC-A0E6-4B76-9820-19A4D8D5DAA3}" type="slidenum">
              <a:rPr lang="fr-FR" smtClean="0"/>
              <a:t>24</a:t>
            </a:fld>
            <a:endParaRPr lang="fr-FR"/>
          </a:p>
        </p:txBody>
      </p:sp>
    </p:spTree>
    <p:extLst>
      <p:ext uri="{BB962C8B-B14F-4D97-AF65-F5344CB8AC3E}">
        <p14:creationId xmlns:p14="http://schemas.microsoft.com/office/powerpoint/2010/main" val="89375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2545FCC-A0E6-4B76-9820-19A4D8D5DAA3}" type="slidenum">
              <a:rPr lang="fr-FR" smtClean="0"/>
              <a:t>25</a:t>
            </a:fld>
            <a:endParaRPr lang="fr-FR"/>
          </a:p>
        </p:txBody>
      </p:sp>
    </p:spTree>
    <p:extLst>
      <p:ext uri="{BB962C8B-B14F-4D97-AF65-F5344CB8AC3E}">
        <p14:creationId xmlns:p14="http://schemas.microsoft.com/office/powerpoint/2010/main" val="827915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2545FCC-A0E6-4B76-9820-19A4D8D5DAA3}" type="slidenum">
              <a:rPr lang="fr-FR" smtClean="0"/>
              <a:t>26</a:t>
            </a:fld>
            <a:endParaRPr lang="fr-FR"/>
          </a:p>
        </p:txBody>
      </p:sp>
    </p:spTree>
    <p:extLst>
      <p:ext uri="{BB962C8B-B14F-4D97-AF65-F5344CB8AC3E}">
        <p14:creationId xmlns:p14="http://schemas.microsoft.com/office/powerpoint/2010/main" val="1138794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2545FCC-A0E6-4B76-9820-19A4D8D5DAA3}" type="slidenum">
              <a:rPr lang="fr-FR" smtClean="0"/>
              <a:t>27</a:t>
            </a:fld>
            <a:endParaRPr lang="fr-FR"/>
          </a:p>
        </p:txBody>
      </p:sp>
    </p:spTree>
    <p:extLst>
      <p:ext uri="{BB962C8B-B14F-4D97-AF65-F5344CB8AC3E}">
        <p14:creationId xmlns:p14="http://schemas.microsoft.com/office/powerpoint/2010/main" val="3274918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2545FCC-A0E6-4B76-9820-19A4D8D5DAA3}" type="slidenum">
              <a:rPr lang="fr-FR" smtClean="0"/>
              <a:t>28</a:t>
            </a:fld>
            <a:endParaRPr lang="fr-FR"/>
          </a:p>
        </p:txBody>
      </p:sp>
    </p:spTree>
    <p:extLst>
      <p:ext uri="{BB962C8B-B14F-4D97-AF65-F5344CB8AC3E}">
        <p14:creationId xmlns:p14="http://schemas.microsoft.com/office/powerpoint/2010/main" val="3494660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2545FCC-A0E6-4B76-9820-19A4D8D5DAA3}" type="slidenum">
              <a:rPr lang="fr-FR" smtClean="0"/>
              <a:t>29</a:t>
            </a:fld>
            <a:endParaRPr lang="fr-FR"/>
          </a:p>
        </p:txBody>
      </p:sp>
    </p:spTree>
    <p:extLst>
      <p:ext uri="{BB962C8B-B14F-4D97-AF65-F5344CB8AC3E}">
        <p14:creationId xmlns:p14="http://schemas.microsoft.com/office/powerpoint/2010/main" val="8926991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9" name="Shape 9"/>
          <p:cNvSpPr/>
          <p:nvPr/>
        </p:nvSpPr>
        <p:spPr>
          <a:xfrm>
            <a:off x="0" y="9448800"/>
            <a:ext cx="13004801" cy="304800"/>
          </a:xfrm>
          <a:prstGeom prst="rect">
            <a:avLst/>
          </a:prstGeom>
          <a:solidFill>
            <a:srgbClr val="7996B9">
              <a:alpha val="40000"/>
            </a:srgbClr>
          </a:solidFill>
          <a:ln w="25400">
            <a:miter lim="400000"/>
          </a:ln>
        </p:spPr>
        <p:txBody>
          <a:bodyPr lIns="0" tIns="0" rIns="0" bIns="0" anchor="ctr"/>
          <a:lstStyle/>
          <a:p>
            <a:pPr lvl="0">
              <a:defRPr>
                <a:solidFill>
                  <a:srgbClr val="FFFFFF"/>
                </a:solidFill>
              </a:defRPr>
            </a:pPr>
            <a:endParaRPr/>
          </a:p>
        </p:txBody>
      </p:sp>
      <p:sp>
        <p:nvSpPr>
          <p:cNvPr id="10" name="Shape 10"/>
          <p:cNvSpPr>
            <a:spLocks noGrp="1"/>
          </p:cNvSpPr>
          <p:nvPr>
            <p:ph type="title"/>
          </p:nvPr>
        </p:nvSpPr>
        <p:spPr>
          <a:xfrm>
            <a:off x="355600" y="1460500"/>
            <a:ext cx="12293600" cy="2108200"/>
          </a:xfrm>
          <a:prstGeom prst="rect">
            <a:avLst/>
          </a:prstGeom>
        </p:spPr>
        <p:txBody>
          <a:bodyPr lIns="0" tIns="0" rIns="0" bIns="0" anchor="b"/>
          <a:lstStyle>
            <a:lvl1pPr>
              <a:lnSpc>
                <a:spcPct val="100000"/>
              </a:lnSpc>
              <a:defRPr sz="6400" spc="-128"/>
            </a:lvl1pPr>
          </a:lstStyle>
          <a:p>
            <a:pPr lvl="0">
              <a:defRPr sz="1800" spc="0">
                <a:solidFill>
                  <a:srgbClr val="000000"/>
                </a:solidFill>
              </a:defRPr>
            </a:pPr>
            <a:r>
              <a:rPr lang="en-US" sz="6400" spc="-128" smtClean="0">
                <a:solidFill>
                  <a:srgbClr val="011993"/>
                </a:solidFill>
              </a:rPr>
              <a:t>Click to edit Master title style</a:t>
            </a:r>
            <a:endParaRPr sz="6400" spc="-128" dirty="0">
              <a:solidFill>
                <a:srgbClr val="011993"/>
              </a:solidFill>
            </a:endParaRPr>
          </a:p>
        </p:txBody>
      </p:sp>
      <p:sp>
        <p:nvSpPr>
          <p:cNvPr id="11" name="Shape 11"/>
          <p:cNvSpPr>
            <a:spLocks noGrp="1"/>
          </p:cNvSpPr>
          <p:nvPr>
            <p:ph type="body" idx="1"/>
          </p:nvPr>
        </p:nvSpPr>
        <p:spPr>
          <a:xfrm>
            <a:off x="252713" y="4082684"/>
            <a:ext cx="12293601" cy="2878366"/>
          </a:xfrm>
          <a:prstGeom prst="rect">
            <a:avLst/>
          </a:prstGeom>
        </p:spPr>
        <p:txBody>
          <a:bodyPr numCol="1" spcCol="38100"/>
          <a:lstStyle>
            <a:lvl1pPr marL="0" indent="0" algn="just">
              <a:spcBef>
                <a:spcPts val="0"/>
              </a:spcBef>
              <a:buClrTx/>
              <a:buSzTx/>
              <a:buNone/>
              <a:defRPr sz="2800">
                <a:latin typeface="Arial"/>
                <a:ea typeface="Arial"/>
                <a:cs typeface="Arial"/>
                <a:sym typeface="Arial"/>
              </a:defRPr>
            </a:lvl1pPr>
            <a:lvl2pPr marL="0" indent="0" algn="just">
              <a:spcBef>
                <a:spcPts val="0"/>
              </a:spcBef>
              <a:buClrTx/>
              <a:buSzTx/>
              <a:buNone/>
              <a:defRPr sz="2800">
                <a:latin typeface="Arial"/>
                <a:ea typeface="Arial"/>
                <a:cs typeface="Arial"/>
                <a:sym typeface="Arial"/>
              </a:defRPr>
            </a:lvl2pPr>
            <a:lvl3pPr marL="0" indent="0" algn="just">
              <a:spcBef>
                <a:spcPts val="0"/>
              </a:spcBef>
              <a:buClrTx/>
              <a:buSzTx/>
              <a:buNone/>
              <a:defRPr sz="2800">
                <a:latin typeface="Arial"/>
                <a:ea typeface="Arial"/>
                <a:cs typeface="Arial"/>
                <a:sym typeface="Arial"/>
              </a:defRPr>
            </a:lvl3pPr>
            <a:lvl4pPr marL="0" indent="0" algn="just">
              <a:spcBef>
                <a:spcPts val="0"/>
              </a:spcBef>
              <a:buClrTx/>
              <a:buSzTx/>
              <a:buNone/>
              <a:defRPr sz="2800">
                <a:latin typeface="Arial"/>
                <a:ea typeface="Arial"/>
                <a:cs typeface="Arial"/>
                <a:sym typeface="Arial"/>
              </a:defRPr>
            </a:lvl4pPr>
            <a:lvl5pPr marL="0" indent="0" algn="just">
              <a:spcBef>
                <a:spcPts val="0"/>
              </a:spcBef>
              <a:buClrTx/>
              <a:buSzTx/>
              <a:buNone/>
              <a:defRPr sz="2800">
                <a:latin typeface="Arial"/>
                <a:ea typeface="Arial"/>
                <a:cs typeface="Arial"/>
                <a:sym typeface="Arial"/>
              </a:defRPr>
            </a:lvl5pPr>
          </a:lstStyle>
          <a:p>
            <a:pPr lvl="0">
              <a:defRPr sz="1800">
                <a:solidFill>
                  <a:srgbClr val="000000"/>
                </a:solidFill>
              </a:defRPr>
            </a:pPr>
            <a:r>
              <a:rPr lang="en-US" sz="2800" dirty="0" smtClean="0">
                <a:solidFill>
                  <a:srgbClr val="005493"/>
                </a:solidFill>
              </a:rPr>
              <a:t>Click to edit Master text styles</a:t>
            </a:r>
          </a:p>
          <a:p>
            <a:pPr lvl="1">
              <a:defRPr sz="1800">
                <a:solidFill>
                  <a:srgbClr val="000000"/>
                </a:solidFill>
              </a:defRPr>
            </a:pPr>
            <a:r>
              <a:rPr lang="en-US" sz="2800" dirty="0" smtClean="0">
                <a:solidFill>
                  <a:srgbClr val="005493"/>
                </a:solidFill>
              </a:rPr>
              <a:t>Second level</a:t>
            </a:r>
          </a:p>
          <a:p>
            <a:pPr lvl="2">
              <a:defRPr sz="1800">
                <a:solidFill>
                  <a:srgbClr val="000000"/>
                </a:solidFill>
              </a:defRPr>
            </a:pPr>
            <a:r>
              <a:rPr lang="en-US" sz="2800" dirty="0" smtClean="0">
                <a:solidFill>
                  <a:srgbClr val="005493"/>
                </a:solidFill>
              </a:rPr>
              <a:t>Third level</a:t>
            </a:r>
          </a:p>
          <a:p>
            <a:pPr lvl="3">
              <a:defRPr sz="1800">
                <a:solidFill>
                  <a:srgbClr val="000000"/>
                </a:solidFill>
              </a:defRPr>
            </a:pPr>
            <a:r>
              <a:rPr lang="en-US" sz="2800" dirty="0" smtClean="0">
                <a:solidFill>
                  <a:srgbClr val="005493"/>
                </a:solidFill>
              </a:rPr>
              <a:t>Fourth level</a:t>
            </a:r>
          </a:p>
          <a:p>
            <a:pPr lvl="4">
              <a:defRPr sz="1800">
                <a:solidFill>
                  <a:srgbClr val="000000"/>
                </a:solidFill>
              </a:defRPr>
            </a:pPr>
            <a:r>
              <a:rPr lang="en-US" sz="2800" dirty="0" smtClean="0">
                <a:solidFill>
                  <a:srgbClr val="005493"/>
                </a:solidFill>
              </a:rPr>
              <a:t>Fifth level</a:t>
            </a:r>
            <a:endParaRPr sz="2800" dirty="0">
              <a:solidFill>
                <a:srgbClr val="005493"/>
              </a:solidFill>
            </a:endParaRPr>
          </a:p>
        </p:txBody>
      </p:sp>
      <p:pic>
        <p:nvPicPr>
          <p:cNvPr id="12" name="image1.png" descr="2014-04-09_CERN_60years_ENdept.png"/>
          <p:cNvPicPr/>
          <p:nvPr/>
        </p:nvPicPr>
        <p:blipFill>
          <a:blip r:embed="rId2" cstate="print">
            <a:extLst>
              <a:ext uri="{28A0092B-C50C-407E-A947-70E740481C1C}">
                <a14:useLocalDpi xmlns:a14="http://schemas.microsoft.com/office/drawing/2010/main"/>
              </a:ext>
            </a:extLst>
          </a:blip>
          <a:stretch>
            <a:fillRect/>
          </a:stretch>
        </p:blipFill>
        <p:spPr>
          <a:xfrm>
            <a:off x="264159" y="7320238"/>
            <a:ext cx="8009739" cy="2108242"/>
          </a:xfrm>
          <a:prstGeom prst="rect">
            <a:avLst/>
          </a:prstGeom>
          <a:ln w="12700">
            <a:miter lim="400000"/>
          </a:ln>
        </p:spPr>
      </p:pic>
      <p:pic>
        <p:nvPicPr>
          <p:cNvPr id="6" name="droppedImage.jpg"/>
          <p:cNvPicPr/>
          <p:nvPr userDrawn="1"/>
        </p:nvPicPr>
        <p:blipFill>
          <a:blip r:embed="rId3">
            <a:extLst/>
          </a:blip>
          <a:stretch>
            <a:fillRect/>
          </a:stretch>
        </p:blipFill>
        <p:spPr>
          <a:xfrm>
            <a:off x="11759535" y="162201"/>
            <a:ext cx="1130300" cy="965201"/>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mp; Bullets - Column">
    <p:spTree>
      <p:nvGrpSpPr>
        <p:cNvPr id="1" name=""/>
        <p:cNvGrpSpPr/>
        <p:nvPr/>
      </p:nvGrpSpPr>
      <p:grpSpPr>
        <a:xfrm>
          <a:off x="0" y="0"/>
          <a:ext cx="0" cy="0"/>
          <a:chOff x="0" y="0"/>
          <a:chExt cx="0" cy="0"/>
        </a:xfrm>
      </p:grpSpPr>
      <p:sp>
        <p:nvSpPr>
          <p:cNvPr id="15" name="Shape 15"/>
          <p:cNvSpPr>
            <a:spLocks noGrp="1"/>
          </p:cNvSpPr>
          <p:nvPr>
            <p:ph type="body" idx="1"/>
          </p:nvPr>
        </p:nvSpPr>
        <p:spPr>
          <a:prstGeom prst="rect">
            <a:avLst/>
          </a:prstGeom>
        </p:spPr>
        <p:txBody>
          <a:bodyPr/>
          <a:lstStyle>
            <a:lvl1pPr>
              <a:defRPr>
                <a:latin typeface="Arial"/>
                <a:cs typeface="Arial"/>
              </a:defRPr>
            </a:lvl1pPr>
            <a:lvl2pPr marL="635000" indent="-190500">
              <a:buChar char="-"/>
              <a:defRPr sz="2400">
                <a:latin typeface="Arial"/>
                <a:cs typeface="Arial"/>
              </a:defRPr>
            </a:lvl2pPr>
            <a:lvl3pPr marL="1079500" indent="-190500">
              <a:defRPr sz="2200">
                <a:latin typeface="Arial"/>
                <a:cs typeface="Arial"/>
              </a:defRPr>
            </a:lvl3pPr>
            <a:lvl4pPr marL="1524000" indent="-190500">
              <a:buChar char="-"/>
              <a:defRPr sz="2000">
                <a:latin typeface="Arial"/>
                <a:cs typeface="Arial"/>
              </a:defRPr>
            </a:lvl4pPr>
            <a:lvl5pPr marL="1968500" indent="-190500">
              <a:defRPr sz="1800">
                <a:latin typeface="Arial"/>
                <a:cs typeface="Arial"/>
              </a:defRPr>
            </a:lvl5pPr>
          </a:lstStyle>
          <a:p>
            <a:pPr lvl="0">
              <a:defRPr sz="1800">
                <a:solidFill>
                  <a:srgbClr val="000000"/>
                </a:solidFill>
              </a:defRPr>
            </a:pPr>
            <a:r>
              <a:rPr lang="en-US" sz="2600" dirty="0" smtClean="0">
                <a:solidFill>
                  <a:srgbClr val="005493"/>
                </a:solidFill>
              </a:rPr>
              <a:t>Click to edit Master text styles</a:t>
            </a:r>
          </a:p>
          <a:p>
            <a:pPr lvl="1">
              <a:defRPr sz="1800">
                <a:solidFill>
                  <a:srgbClr val="000000"/>
                </a:solidFill>
              </a:defRPr>
            </a:pPr>
            <a:r>
              <a:rPr lang="en-US" sz="2600" dirty="0" smtClean="0">
                <a:solidFill>
                  <a:srgbClr val="005493"/>
                </a:solidFill>
              </a:rPr>
              <a:t>Second level</a:t>
            </a:r>
          </a:p>
          <a:p>
            <a:pPr lvl="2">
              <a:defRPr sz="1800">
                <a:solidFill>
                  <a:srgbClr val="000000"/>
                </a:solidFill>
              </a:defRPr>
            </a:pPr>
            <a:r>
              <a:rPr lang="en-US" sz="2600" dirty="0" smtClean="0">
                <a:solidFill>
                  <a:srgbClr val="005493"/>
                </a:solidFill>
              </a:rPr>
              <a:t>Third level</a:t>
            </a:r>
          </a:p>
          <a:p>
            <a:pPr lvl="3">
              <a:defRPr sz="1800">
                <a:solidFill>
                  <a:srgbClr val="000000"/>
                </a:solidFill>
              </a:defRPr>
            </a:pPr>
            <a:r>
              <a:rPr lang="en-US" sz="2600" dirty="0" smtClean="0">
                <a:solidFill>
                  <a:srgbClr val="005493"/>
                </a:solidFill>
              </a:rPr>
              <a:t>Fourth level</a:t>
            </a:r>
          </a:p>
          <a:p>
            <a:pPr lvl="4">
              <a:defRPr sz="1800">
                <a:solidFill>
                  <a:srgbClr val="000000"/>
                </a:solidFill>
              </a:defRPr>
            </a:pPr>
            <a:r>
              <a:rPr lang="en-US" sz="2600" dirty="0" smtClean="0">
                <a:solidFill>
                  <a:srgbClr val="005493"/>
                </a:solidFill>
              </a:rPr>
              <a:t>Fifth level</a:t>
            </a:r>
            <a:endParaRPr dirty="0">
              <a:solidFill>
                <a:srgbClr val="005493"/>
              </a:solidFill>
            </a:endParaRPr>
          </a:p>
        </p:txBody>
      </p:sp>
      <p:sp>
        <p:nvSpPr>
          <p:cNvPr id="16" name="Shape 16"/>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2" name="Title 1"/>
          <p:cNvSpPr>
            <a:spLocks noGrp="1"/>
          </p:cNvSpPr>
          <p:nvPr>
            <p:ph type="title"/>
          </p:nvPr>
        </p:nvSpPr>
        <p:spPr/>
        <p:txBody>
          <a:bodyPr vert="horz"/>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NBI 2014- Fermilab, 23-Sep-2014</a:t>
            </a:r>
            <a:endParaRPr lang="en-US" dirty="0"/>
          </a:p>
        </p:txBody>
      </p:sp>
      <p:sp>
        <p:nvSpPr>
          <p:cNvPr id="4" name="Footer Placeholder 3"/>
          <p:cNvSpPr>
            <a:spLocks noGrp="1"/>
          </p:cNvSpPr>
          <p:nvPr>
            <p:ph type="ftr" sz="quarter" idx="11"/>
          </p:nvPr>
        </p:nvSpPr>
        <p:spPr/>
        <p:txBody>
          <a:bodyPr/>
          <a:lstStyle/>
          <a:p>
            <a:r>
              <a:rPr lang="en-US" smtClean="0"/>
              <a:t>I. Efthymiopoulos, F.Sanchez Galan - CERN</a:t>
            </a:r>
            <a:endParaRPr lang="en-US" dirty="0"/>
          </a:p>
        </p:txBody>
      </p:sp>
    </p:spTree>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Only">
    <p:spTree>
      <p:nvGrpSpPr>
        <p:cNvPr id="1" name=""/>
        <p:cNvGrpSpPr/>
        <p:nvPr/>
      </p:nvGrpSpPr>
      <p:grpSpPr>
        <a:xfrm>
          <a:off x="0" y="0"/>
          <a:ext cx="0" cy="0"/>
          <a:chOff x="0" y="0"/>
          <a:chExt cx="0" cy="0"/>
        </a:xfrm>
      </p:grpSpPr>
      <p:sp>
        <p:nvSpPr>
          <p:cNvPr id="18" name="Shape 18"/>
          <p:cNvSpPr>
            <a:spLocks noGrp="1"/>
          </p:cNvSpPr>
          <p:nvPr>
            <p:ph type="title"/>
          </p:nvPr>
        </p:nvSpPr>
        <p:spPr>
          <a:xfrm>
            <a:off x="355600" y="444500"/>
            <a:ext cx="11453020" cy="914400"/>
          </a:xfrm>
          <a:prstGeom prst="rect">
            <a:avLst/>
          </a:prstGeom>
        </p:spPr>
        <p:txBody>
          <a:bodyPr/>
          <a:lstStyle/>
          <a:p>
            <a:pPr lvl="0">
              <a:defRPr sz="1800" spc="0">
                <a:solidFill>
                  <a:srgbClr val="000000"/>
                </a:solidFill>
              </a:defRPr>
            </a:pPr>
            <a:r>
              <a:rPr lang="en-US" sz="3200" spc="-64" dirty="0" smtClean="0">
                <a:solidFill>
                  <a:srgbClr val="011993"/>
                </a:solidFill>
              </a:rPr>
              <a:t>Click to edit Master title style</a:t>
            </a:r>
            <a:endParaRPr sz="3200" spc="-64" dirty="0">
              <a:solidFill>
                <a:srgbClr val="011993"/>
              </a:solidFill>
            </a:endParaRPr>
          </a:p>
        </p:txBody>
      </p:sp>
      <p:sp>
        <p:nvSpPr>
          <p:cNvPr id="19" name="Shape 19"/>
          <p:cNvSpPr>
            <a:spLocks noGrp="1"/>
          </p:cNvSpPr>
          <p:nvPr>
            <p:ph type="sldNum" sz="quarter" idx="2"/>
          </p:nvPr>
        </p:nvSpPr>
        <p:spPr>
          <a:xfrm>
            <a:off x="12351766" y="9324708"/>
            <a:ext cx="297435" cy="317501"/>
          </a:xfrm>
          <a:prstGeom prst="rect">
            <a:avLst/>
          </a:prstGeom>
        </p:spPr>
        <p:txBody>
          <a:bodyPr/>
          <a:lstStyle>
            <a:lvl1pPr>
              <a:defRPr b="0">
                <a:solidFill>
                  <a:srgbClr val="2C1376"/>
                </a:solidFill>
                <a:latin typeface="+mn-lt"/>
                <a:ea typeface="+mn-ea"/>
                <a:cs typeface="+mn-cs"/>
                <a:sym typeface="Apple Casual"/>
              </a:defRPr>
            </a:lvl1pPr>
          </a:lstStyle>
          <a:p>
            <a:pPr lvl="0"/>
            <a:fld id="{86CB4B4D-7CA3-9044-876B-883B54F8677D}" type="slidenum">
              <a:t>‹#›</a:t>
            </a:fld>
            <a:endParaRPr/>
          </a:p>
        </p:txBody>
      </p:sp>
      <p:sp>
        <p:nvSpPr>
          <p:cNvPr id="2" name="Date Placeholder 1"/>
          <p:cNvSpPr>
            <a:spLocks noGrp="1"/>
          </p:cNvSpPr>
          <p:nvPr>
            <p:ph type="dt" sz="half" idx="10"/>
          </p:nvPr>
        </p:nvSpPr>
        <p:spPr/>
        <p:txBody>
          <a:bodyPr/>
          <a:lstStyle/>
          <a:p>
            <a:r>
              <a:rPr lang="en-US" smtClean="0"/>
              <a:t>NBI 2014- Fermilab, 23-Sep-2014</a:t>
            </a:r>
            <a:endParaRPr lang="en-US" dirty="0"/>
          </a:p>
        </p:txBody>
      </p:sp>
      <p:sp>
        <p:nvSpPr>
          <p:cNvPr id="3" name="Footer Placeholder 2"/>
          <p:cNvSpPr>
            <a:spLocks noGrp="1"/>
          </p:cNvSpPr>
          <p:nvPr>
            <p:ph type="ftr" sz="quarter" idx="11"/>
          </p:nvPr>
        </p:nvSpPr>
        <p:spPr/>
        <p:txBody>
          <a:bodyPr/>
          <a:lstStyle/>
          <a:p>
            <a:r>
              <a:rPr lang="en-US" smtClean="0"/>
              <a:t>I. Efthymiopoulos, F.Sanchez Galan - CERN</a:t>
            </a:r>
            <a:endParaRPr lang="en-US"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lvl="0"/>
            <a:fld id="{86CB4B4D-7CA3-9044-876B-883B54F8677D}" type="slidenum">
              <a:rPr lang="en-US" smtClean="0"/>
              <a:t>‹#›</a:t>
            </a:fld>
            <a:endParaRPr lang="en-US"/>
          </a:p>
        </p:txBody>
      </p:sp>
      <p:sp>
        <p:nvSpPr>
          <p:cNvPr id="5" name="Content Placeholder 4"/>
          <p:cNvSpPr>
            <a:spLocks noGrp="1"/>
          </p:cNvSpPr>
          <p:nvPr>
            <p:ph sz="quarter" idx="11"/>
          </p:nvPr>
        </p:nvSpPr>
        <p:spPr>
          <a:xfrm>
            <a:off x="355599" y="1526780"/>
            <a:ext cx="6139141" cy="7597376"/>
          </a:xfrm>
        </p:spPr>
        <p:txBody>
          <a:bodyPr vert="horz"/>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4"/>
          <p:cNvSpPr>
            <a:spLocks noGrp="1"/>
          </p:cNvSpPr>
          <p:nvPr>
            <p:ph sz="quarter" idx="12"/>
          </p:nvPr>
        </p:nvSpPr>
        <p:spPr>
          <a:xfrm>
            <a:off x="6588039" y="1526780"/>
            <a:ext cx="6139141" cy="7597376"/>
          </a:xfrm>
        </p:spPr>
        <p:txBody>
          <a:bodyPr vert="horz"/>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3"/>
          </p:nvPr>
        </p:nvSpPr>
        <p:spPr/>
        <p:txBody>
          <a:bodyPr/>
          <a:lstStyle/>
          <a:p>
            <a:r>
              <a:rPr lang="en-US" smtClean="0"/>
              <a:t>NBI 2014- Fermilab, 23-Sep-2014</a:t>
            </a:r>
            <a:endParaRPr lang="en-US" dirty="0"/>
          </a:p>
        </p:txBody>
      </p:sp>
      <p:sp>
        <p:nvSpPr>
          <p:cNvPr id="7" name="Footer Placeholder 6"/>
          <p:cNvSpPr>
            <a:spLocks noGrp="1"/>
          </p:cNvSpPr>
          <p:nvPr>
            <p:ph type="ftr" sz="quarter" idx="14"/>
          </p:nvPr>
        </p:nvSpPr>
        <p:spPr/>
        <p:txBody>
          <a:bodyPr/>
          <a:lstStyle/>
          <a:p>
            <a:r>
              <a:rPr lang="en-US" smtClean="0"/>
              <a:t>I. Efthymiopoulos, F.Sanchez Galan - CERN</a:t>
            </a:r>
            <a:endParaRPr lang="en-US" dirty="0"/>
          </a:p>
        </p:txBody>
      </p:sp>
      <p:sp>
        <p:nvSpPr>
          <p:cNvPr id="8" name="Title 7"/>
          <p:cNvSpPr>
            <a:spLocks noGrp="1"/>
          </p:cNvSpPr>
          <p:nvPr>
            <p:ph type="title"/>
          </p:nvPr>
        </p:nvSpPr>
        <p:spPr/>
        <p:txBody>
          <a:bodyPr vert="horz"/>
          <a:lstStyle/>
          <a:p>
            <a:r>
              <a:rPr lang="en-US" smtClean="0"/>
              <a:t>Click to edit Master title style</a:t>
            </a:r>
            <a:endParaRPr lang="en-US"/>
          </a:p>
        </p:txBody>
      </p:sp>
    </p:spTree>
    <p:extLst>
      <p:ext uri="{BB962C8B-B14F-4D97-AF65-F5344CB8AC3E}">
        <p14:creationId xmlns:p14="http://schemas.microsoft.com/office/powerpoint/2010/main" val="70102711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0240" y="9040143"/>
            <a:ext cx="1960528" cy="519289"/>
          </a:xfrm>
        </p:spPr>
        <p:txBody>
          <a:bodyPr/>
          <a:lstStyle/>
          <a:p>
            <a:r>
              <a:rPr lang="en-US" smtClean="0"/>
              <a:t>NBI 2014- Fermilab, 23-Sep-2014</a:t>
            </a:r>
            <a:endParaRPr lang="en-GB"/>
          </a:p>
        </p:txBody>
      </p:sp>
      <p:sp>
        <p:nvSpPr>
          <p:cNvPr id="3" name="Footer Placeholder 2"/>
          <p:cNvSpPr>
            <a:spLocks noGrp="1"/>
          </p:cNvSpPr>
          <p:nvPr>
            <p:ph type="ftr" sz="quarter" idx="11"/>
          </p:nvPr>
        </p:nvSpPr>
        <p:spPr>
          <a:xfrm>
            <a:off x="3327647" y="9040143"/>
            <a:ext cx="6247094" cy="519289"/>
          </a:xfrm>
        </p:spPr>
        <p:txBody>
          <a:bodyPr/>
          <a:lstStyle/>
          <a:p>
            <a:r>
              <a:rPr lang="en-GB" smtClean="0"/>
              <a:t>I. Efthymiopoulos, F.Sanchez Galan - CERN</a:t>
            </a:r>
            <a:endParaRPr lang="en-GB"/>
          </a:p>
        </p:txBody>
      </p:sp>
      <p:sp>
        <p:nvSpPr>
          <p:cNvPr id="4" name="Slide Number Placeholder 3"/>
          <p:cNvSpPr>
            <a:spLocks noGrp="1"/>
          </p:cNvSpPr>
          <p:nvPr>
            <p:ph type="sldNum" sz="quarter" idx="12"/>
          </p:nvPr>
        </p:nvSpPr>
        <p:spPr>
          <a:xfrm>
            <a:off x="12135136" y="9040143"/>
            <a:ext cx="219424" cy="215444"/>
          </a:xfrm>
        </p:spPr>
        <p:txBody>
          <a:bodyPr/>
          <a:lstStyle/>
          <a:p>
            <a:fld id="{E6A7FEEC-872B-4303-B1A0-7DA7A4730863}" type="slidenum">
              <a:rPr lang="en-GB" smtClean="0"/>
              <a:t>‹#›</a:t>
            </a:fld>
            <a:endParaRPr lang="en-GB"/>
          </a:p>
        </p:txBody>
      </p:sp>
    </p:spTree>
    <p:extLst>
      <p:ext uri="{BB962C8B-B14F-4D97-AF65-F5344CB8AC3E}">
        <p14:creationId xmlns:p14="http://schemas.microsoft.com/office/powerpoint/2010/main" val="2163434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12700" y="9175216"/>
            <a:ext cx="13017500" cy="578384"/>
          </a:xfrm>
          <a:prstGeom prst="rect">
            <a:avLst/>
          </a:prstGeom>
          <a:solidFill>
            <a:srgbClr val="7996B9">
              <a:alpha val="40000"/>
            </a:srgbClr>
          </a:solidFill>
          <a:ln w="25400">
            <a:miter lim="400000"/>
          </a:ln>
        </p:spPr>
        <p:txBody>
          <a:bodyPr lIns="0" tIns="0" rIns="0" bIns="0" anchor="ctr"/>
          <a:lstStyle/>
          <a:p>
            <a:pPr lvl="0">
              <a:defRPr>
                <a:solidFill>
                  <a:srgbClr val="FFFFFF"/>
                </a:solidFill>
              </a:defRPr>
            </a:pPr>
            <a:endParaRPr/>
          </a:p>
        </p:txBody>
      </p:sp>
      <p:sp>
        <p:nvSpPr>
          <p:cNvPr id="4" name="Shape 4"/>
          <p:cNvSpPr>
            <a:spLocks noGrp="1"/>
          </p:cNvSpPr>
          <p:nvPr>
            <p:ph type="title"/>
          </p:nvPr>
        </p:nvSpPr>
        <p:spPr>
          <a:xfrm>
            <a:off x="355600" y="458759"/>
            <a:ext cx="11461958" cy="914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0">
              <a:defRPr sz="1800" spc="0">
                <a:solidFill>
                  <a:srgbClr val="000000"/>
                </a:solidFill>
              </a:defRPr>
            </a:pPr>
            <a:r>
              <a:rPr sz="3200" spc="-64">
                <a:solidFill>
                  <a:srgbClr val="011993"/>
                </a:solidFill>
              </a:rPr>
              <a:t>Title Text</a:t>
            </a:r>
          </a:p>
        </p:txBody>
      </p:sp>
      <p:sp>
        <p:nvSpPr>
          <p:cNvPr id="5" name="Shape 5"/>
          <p:cNvSpPr>
            <a:spLocks noGrp="1"/>
          </p:cNvSpPr>
          <p:nvPr>
            <p:ph type="body" idx="1"/>
          </p:nvPr>
        </p:nvSpPr>
        <p:spPr>
          <a:xfrm>
            <a:off x="355600" y="1648738"/>
            <a:ext cx="12293600" cy="7386133"/>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2" spcCol="614680"/>
          <a:lstStyle>
            <a:lvl2pPr marL="635000" indent="-190500">
              <a:buChar char="-"/>
              <a:defRPr sz="2400"/>
            </a:lvl2pPr>
            <a:lvl3pPr marL="1079500" indent="-190500">
              <a:defRPr sz="2200"/>
            </a:lvl3pPr>
            <a:lvl4pPr marL="1524000" indent="-190500">
              <a:buChar char="-"/>
              <a:defRPr sz="2000"/>
            </a:lvl4pPr>
            <a:lvl5pPr marL="1968500" indent="-190500">
              <a:defRPr sz="1800"/>
            </a:lvl5pPr>
          </a:lstStyle>
          <a:p>
            <a:pPr lvl="0">
              <a:defRPr sz="1800">
                <a:solidFill>
                  <a:srgbClr val="000000"/>
                </a:solidFill>
              </a:defRPr>
            </a:pPr>
            <a:r>
              <a:rPr sz="2600" dirty="0">
                <a:solidFill>
                  <a:srgbClr val="005493"/>
                </a:solidFill>
              </a:rPr>
              <a:t>Body Level One</a:t>
            </a:r>
          </a:p>
          <a:p>
            <a:pPr lvl="1">
              <a:defRPr sz="1800">
                <a:solidFill>
                  <a:srgbClr val="000000"/>
                </a:solidFill>
              </a:defRPr>
            </a:pPr>
            <a:r>
              <a:rPr sz="2400" dirty="0">
                <a:solidFill>
                  <a:srgbClr val="005493"/>
                </a:solidFill>
              </a:rPr>
              <a:t>Body Level Two</a:t>
            </a:r>
          </a:p>
          <a:p>
            <a:pPr lvl="2">
              <a:defRPr sz="1800">
                <a:solidFill>
                  <a:srgbClr val="000000"/>
                </a:solidFill>
              </a:defRPr>
            </a:pPr>
            <a:r>
              <a:rPr sz="2200" dirty="0">
                <a:solidFill>
                  <a:srgbClr val="005493"/>
                </a:solidFill>
              </a:rPr>
              <a:t>Body Level Three</a:t>
            </a:r>
          </a:p>
          <a:p>
            <a:pPr lvl="3">
              <a:defRPr sz="1800">
                <a:solidFill>
                  <a:srgbClr val="000000"/>
                </a:solidFill>
              </a:defRPr>
            </a:pPr>
            <a:r>
              <a:rPr sz="2000" dirty="0">
                <a:solidFill>
                  <a:srgbClr val="005493"/>
                </a:solidFill>
              </a:rPr>
              <a:t>Body Level Four</a:t>
            </a:r>
          </a:p>
          <a:p>
            <a:pPr lvl="4">
              <a:defRPr>
                <a:solidFill>
                  <a:srgbClr val="000000"/>
                </a:solidFill>
              </a:defRPr>
            </a:pPr>
            <a:r>
              <a:rPr dirty="0">
                <a:solidFill>
                  <a:srgbClr val="005493"/>
                </a:solidFill>
              </a:rPr>
              <a:t>Body Level Five</a:t>
            </a:r>
          </a:p>
        </p:txBody>
      </p:sp>
      <p:sp>
        <p:nvSpPr>
          <p:cNvPr id="6" name="Shape 6"/>
          <p:cNvSpPr>
            <a:spLocks noGrp="1"/>
          </p:cNvSpPr>
          <p:nvPr>
            <p:ph type="sldNum" sz="quarter" idx="2"/>
          </p:nvPr>
        </p:nvSpPr>
        <p:spPr>
          <a:xfrm>
            <a:off x="12337132" y="9324708"/>
            <a:ext cx="312068" cy="298984"/>
          </a:xfrm>
          <a:prstGeom prst="rect">
            <a:avLst/>
          </a:prstGeom>
          <a:ln w="12700">
            <a:miter lim="400000"/>
          </a:ln>
        </p:spPr>
        <p:txBody>
          <a:bodyPr wrap="none" lIns="0" tIns="0" rIns="0" bIns="0">
            <a:spAutoFit/>
          </a:bodyPr>
          <a:lstStyle>
            <a:lvl1pPr algn="r">
              <a:defRPr sz="1400" b="1">
                <a:solidFill>
                  <a:srgbClr val="011993"/>
                </a:solidFill>
                <a:latin typeface="Arial"/>
                <a:ea typeface="Arial"/>
                <a:cs typeface="Arial"/>
                <a:sym typeface="Arial"/>
              </a:defRPr>
            </a:lvl1pPr>
          </a:lstStyle>
          <a:p>
            <a:pPr lvl="0"/>
            <a:fld id="{86CB4B4D-7CA3-9044-876B-883B54F8677D}" type="slidenum">
              <a:t>‹#›</a:t>
            </a:fld>
            <a:endParaRPr dirty="0"/>
          </a:p>
        </p:txBody>
      </p:sp>
      <p:pic>
        <p:nvPicPr>
          <p:cNvPr id="7" name="image1.png" descr="2014-04-09_CERN_60years_ENdept.png"/>
          <p:cNvPicPr/>
          <p:nvPr/>
        </p:nvPicPr>
        <p:blipFill>
          <a:blip r:embed="rId7" cstate="print">
            <a:extLst>
              <a:ext uri="{28A0092B-C50C-407E-A947-70E740481C1C}">
                <a14:useLocalDpi xmlns:a14="http://schemas.microsoft.com/office/drawing/2010/main"/>
              </a:ext>
            </a:extLst>
          </a:blip>
          <a:stretch>
            <a:fillRect/>
          </a:stretch>
        </p:blipFill>
        <p:spPr>
          <a:xfrm>
            <a:off x="355599" y="9167267"/>
            <a:ext cx="2227626" cy="586334"/>
          </a:xfrm>
          <a:prstGeom prst="rect">
            <a:avLst/>
          </a:prstGeom>
          <a:ln w="12700">
            <a:miter lim="400000"/>
          </a:ln>
        </p:spPr>
      </p:pic>
      <p:pic>
        <p:nvPicPr>
          <p:cNvPr id="8" name="droppedImage.jpg"/>
          <p:cNvPicPr/>
          <p:nvPr/>
        </p:nvPicPr>
        <p:blipFill>
          <a:blip r:embed="rId8">
            <a:extLst/>
          </a:blip>
          <a:stretch>
            <a:fillRect/>
          </a:stretch>
        </p:blipFill>
        <p:spPr>
          <a:xfrm>
            <a:off x="11874500" y="433359"/>
            <a:ext cx="1130300" cy="965201"/>
          </a:xfrm>
          <a:prstGeom prst="rect">
            <a:avLst/>
          </a:prstGeom>
          <a:ln w="12700">
            <a:miter lim="400000"/>
          </a:ln>
        </p:spPr>
      </p:pic>
      <p:sp>
        <p:nvSpPr>
          <p:cNvPr id="9" name="Footer Placeholder 8"/>
          <p:cNvSpPr>
            <a:spLocks noGrp="1"/>
          </p:cNvSpPr>
          <p:nvPr>
            <p:ph type="ftr" sz="quarter" idx="3"/>
          </p:nvPr>
        </p:nvSpPr>
        <p:spPr>
          <a:xfrm>
            <a:off x="2753782" y="9216863"/>
            <a:ext cx="4529773" cy="519112"/>
          </a:xfrm>
          <a:prstGeom prst="rect">
            <a:avLst/>
          </a:prstGeom>
        </p:spPr>
        <p:txBody>
          <a:bodyPr vert="horz" lIns="91440" tIns="45720" rIns="91440" bIns="45720" rtlCol="0" anchor="ctr"/>
          <a:lstStyle>
            <a:lvl1pPr algn="l">
              <a:defRPr lang="en-US" sz="1400" dirty="0">
                <a:solidFill>
                  <a:srgbClr val="011993"/>
                </a:solidFill>
                <a:latin typeface="Arial"/>
                <a:ea typeface="Arial"/>
                <a:cs typeface="Arial"/>
                <a:sym typeface="Arial"/>
              </a:defRPr>
            </a:lvl1pPr>
          </a:lstStyle>
          <a:p>
            <a:r>
              <a:rPr lang="en-US" smtClean="0"/>
              <a:t>I. Efthymiopoulos, F.Sanchez Galan - CERN</a:t>
            </a:r>
            <a:endParaRPr lang="en-US" dirty="0"/>
          </a:p>
        </p:txBody>
      </p:sp>
      <p:sp>
        <p:nvSpPr>
          <p:cNvPr id="10" name="Date Placeholder 9"/>
          <p:cNvSpPr>
            <a:spLocks noGrp="1"/>
          </p:cNvSpPr>
          <p:nvPr>
            <p:ph type="dt" sz="half" idx="2"/>
          </p:nvPr>
        </p:nvSpPr>
        <p:spPr>
          <a:xfrm>
            <a:off x="8760396" y="9191886"/>
            <a:ext cx="3337084" cy="519112"/>
          </a:xfrm>
          <a:prstGeom prst="rect">
            <a:avLst/>
          </a:prstGeom>
        </p:spPr>
        <p:txBody>
          <a:bodyPr vert="horz" lIns="91440" tIns="45720" rIns="91440" bIns="45720" rtlCol="0" anchor="ctr"/>
          <a:lstStyle>
            <a:lvl1pPr algn="r">
              <a:defRPr lang="en-US" sz="1400" smtClean="0">
                <a:solidFill>
                  <a:srgbClr val="011993"/>
                </a:solidFill>
                <a:latin typeface="Arial"/>
                <a:ea typeface="Arial"/>
                <a:cs typeface="Arial"/>
                <a:sym typeface="Arial"/>
              </a:defRPr>
            </a:lvl1pPr>
          </a:lstStyle>
          <a:p>
            <a:r>
              <a:rPr lang="en-US" smtClean="0"/>
              <a:t>NBI 2014- Fermilab, 23-Sep-2014</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hf hdr="0"/>
  <p:txStyles>
    <p:titleStyle>
      <a:lvl1pPr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1pPr>
      <a:lvl2pPr indent="2286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2pPr>
      <a:lvl3pPr indent="4572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3pPr>
      <a:lvl4pPr indent="6858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4pPr>
      <a:lvl5pPr indent="9144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5pPr>
      <a:lvl6pPr indent="11430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6pPr>
      <a:lvl7pPr indent="13716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7pPr>
      <a:lvl8pPr indent="16002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8pPr>
      <a:lvl9pPr indent="18288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9pPr>
    </p:titleStyle>
    <p:bodyStyle>
      <a:lvl1pPr marL="190500" indent="-190500" defTabSz="584200" eaLnBrk="1" hangingPunct="1">
        <a:lnSpc>
          <a:spcPct val="90000"/>
        </a:lnSpc>
        <a:spcBef>
          <a:spcPts val="3800"/>
        </a:spcBef>
        <a:buClr>
          <a:srgbClr val="5C86B9"/>
        </a:buClr>
        <a:buSzPct val="100000"/>
        <a:buChar char="‣"/>
        <a:defRPr sz="2600">
          <a:solidFill>
            <a:srgbClr val="005493"/>
          </a:solidFill>
          <a:latin typeface="Chalkboard"/>
          <a:ea typeface="Chalkboard"/>
          <a:cs typeface="Chalkboard"/>
          <a:sym typeface="Chalkboard"/>
        </a:defRPr>
      </a:lvl1pPr>
      <a:lvl2pPr marL="650875" indent="-206375" defTabSz="584200" eaLnBrk="1" hangingPunct="1">
        <a:lnSpc>
          <a:spcPct val="90000"/>
        </a:lnSpc>
        <a:spcBef>
          <a:spcPts val="3800"/>
        </a:spcBef>
        <a:buClr>
          <a:srgbClr val="5C86B9"/>
        </a:buClr>
        <a:buSzPct val="100000"/>
        <a:buChar char="‣"/>
        <a:defRPr sz="2600">
          <a:solidFill>
            <a:srgbClr val="005493"/>
          </a:solidFill>
          <a:latin typeface="Chalkboard"/>
          <a:ea typeface="Chalkboard"/>
          <a:cs typeface="Chalkboard"/>
          <a:sym typeface="Chalkboard"/>
        </a:defRPr>
      </a:lvl2pPr>
      <a:lvl3pPr marL="1114136" indent="-225136" defTabSz="584200" eaLnBrk="1" hangingPunct="1">
        <a:lnSpc>
          <a:spcPct val="90000"/>
        </a:lnSpc>
        <a:spcBef>
          <a:spcPts val="3800"/>
        </a:spcBef>
        <a:buClr>
          <a:srgbClr val="5C86B9"/>
        </a:buClr>
        <a:buSzPct val="100000"/>
        <a:buChar char="‣"/>
        <a:defRPr sz="2600">
          <a:solidFill>
            <a:srgbClr val="005493"/>
          </a:solidFill>
          <a:latin typeface="Chalkboard"/>
          <a:ea typeface="Chalkboard"/>
          <a:cs typeface="Chalkboard"/>
          <a:sym typeface="Chalkboard"/>
        </a:defRPr>
      </a:lvl3pPr>
      <a:lvl4pPr marL="1581150" indent="-247650" defTabSz="584200" eaLnBrk="1" hangingPunct="1">
        <a:lnSpc>
          <a:spcPct val="90000"/>
        </a:lnSpc>
        <a:spcBef>
          <a:spcPts val="3800"/>
        </a:spcBef>
        <a:buClr>
          <a:srgbClr val="5C86B9"/>
        </a:buClr>
        <a:buSzPct val="100000"/>
        <a:buChar char="‣"/>
        <a:defRPr sz="2600">
          <a:solidFill>
            <a:srgbClr val="005493"/>
          </a:solidFill>
          <a:latin typeface="Chalkboard"/>
          <a:ea typeface="Chalkboard"/>
          <a:cs typeface="Chalkboard"/>
          <a:sym typeface="Chalkboard"/>
        </a:defRPr>
      </a:lvl4pPr>
      <a:lvl5pPr marL="2053166" indent="-275166" defTabSz="584200" eaLnBrk="1" hangingPunct="1">
        <a:lnSpc>
          <a:spcPct val="90000"/>
        </a:lnSpc>
        <a:spcBef>
          <a:spcPts val="3800"/>
        </a:spcBef>
        <a:buClr>
          <a:srgbClr val="5C86B9"/>
        </a:buClr>
        <a:buSzPct val="100000"/>
        <a:buChar char="‣"/>
        <a:defRPr sz="2600">
          <a:solidFill>
            <a:srgbClr val="005493"/>
          </a:solidFill>
          <a:latin typeface="Chalkboard"/>
          <a:ea typeface="Chalkboard"/>
          <a:cs typeface="Chalkboard"/>
          <a:sym typeface="Chalkboard"/>
        </a:defRPr>
      </a:lvl5pPr>
      <a:lvl6pPr marL="2497666" indent="-275166" defTabSz="584200" eaLnBrk="1" hangingPunct="1">
        <a:lnSpc>
          <a:spcPct val="90000"/>
        </a:lnSpc>
        <a:spcBef>
          <a:spcPts val="3800"/>
        </a:spcBef>
        <a:buClr>
          <a:srgbClr val="5C86B9"/>
        </a:buClr>
        <a:buSzPct val="100000"/>
        <a:buChar char="‣"/>
        <a:defRPr sz="2600">
          <a:solidFill>
            <a:srgbClr val="005493"/>
          </a:solidFill>
          <a:latin typeface="Chalkboard"/>
          <a:ea typeface="Chalkboard"/>
          <a:cs typeface="Chalkboard"/>
          <a:sym typeface="Chalkboard"/>
        </a:defRPr>
      </a:lvl6pPr>
      <a:lvl7pPr marL="2942166" indent="-275166" defTabSz="584200" eaLnBrk="1" hangingPunct="1">
        <a:lnSpc>
          <a:spcPct val="90000"/>
        </a:lnSpc>
        <a:spcBef>
          <a:spcPts val="3800"/>
        </a:spcBef>
        <a:buClr>
          <a:srgbClr val="5C86B9"/>
        </a:buClr>
        <a:buSzPct val="100000"/>
        <a:buChar char="‣"/>
        <a:defRPr sz="2600">
          <a:solidFill>
            <a:srgbClr val="005493"/>
          </a:solidFill>
          <a:latin typeface="Chalkboard"/>
          <a:ea typeface="Chalkboard"/>
          <a:cs typeface="Chalkboard"/>
          <a:sym typeface="Chalkboard"/>
        </a:defRPr>
      </a:lvl7pPr>
      <a:lvl8pPr marL="3386666" indent="-275166" defTabSz="584200" eaLnBrk="1" hangingPunct="1">
        <a:lnSpc>
          <a:spcPct val="90000"/>
        </a:lnSpc>
        <a:spcBef>
          <a:spcPts val="3800"/>
        </a:spcBef>
        <a:buClr>
          <a:srgbClr val="5C86B9"/>
        </a:buClr>
        <a:buSzPct val="100000"/>
        <a:buChar char="‣"/>
        <a:defRPr sz="2600">
          <a:solidFill>
            <a:srgbClr val="005493"/>
          </a:solidFill>
          <a:latin typeface="Chalkboard"/>
          <a:ea typeface="Chalkboard"/>
          <a:cs typeface="Chalkboard"/>
          <a:sym typeface="Chalkboard"/>
        </a:defRPr>
      </a:lvl8pPr>
      <a:lvl9pPr marL="3831166" indent="-275166" defTabSz="584200" eaLnBrk="1" hangingPunct="1">
        <a:lnSpc>
          <a:spcPct val="90000"/>
        </a:lnSpc>
        <a:spcBef>
          <a:spcPts val="3800"/>
        </a:spcBef>
        <a:buClr>
          <a:srgbClr val="5C86B9"/>
        </a:buClr>
        <a:buSzPct val="100000"/>
        <a:buChar char="‣"/>
        <a:defRPr sz="2600">
          <a:solidFill>
            <a:srgbClr val="005493"/>
          </a:solidFill>
          <a:latin typeface="Chalkboard"/>
          <a:ea typeface="Chalkboard"/>
          <a:cs typeface="Chalkboard"/>
          <a:sym typeface="Chalkboard"/>
        </a:defRPr>
      </a:lvl9pPr>
    </p:bodyStyle>
    <p:otherStyle>
      <a:lvl1pPr algn="r" defTabSz="584200" eaLnBrk="1" hangingPunct="1">
        <a:defRPr sz="1400" b="1">
          <a:solidFill>
            <a:schemeClr val="tx1"/>
          </a:solidFill>
          <a:latin typeface="+mn-lt"/>
          <a:ea typeface="+mn-ea"/>
          <a:cs typeface="+mn-cs"/>
          <a:sym typeface="Arial"/>
        </a:defRPr>
      </a:lvl1pPr>
      <a:lvl2pPr indent="228600" algn="r" defTabSz="584200" eaLnBrk="1" hangingPunct="1">
        <a:defRPr sz="1400" b="1">
          <a:solidFill>
            <a:schemeClr val="tx1"/>
          </a:solidFill>
          <a:latin typeface="+mn-lt"/>
          <a:ea typeface="+mn-ea"/>
          <a:cs typeface="+mn-cs"/>
          <a:sym typeface="Arial"/>
        </a:defRPr>
      </a:lvl2pPr>
      <a:lvl3pPr indent="457200" algn="r" defTabSz="584200" eaLnBrk="1" hangingPunct="1">
        <a:defRPr sz="1400" b="1">
          <a:solidFill>
            <a:schemeClr val="tx1"/>
          </a:solidFill>
          <a:latin typeface="+mn-lt"/>
          <a:ea typeface="+mn-ea"/>
          <a:cs typeface="+mn-cs"/>
          <a:sym typeface="Arial"/>
        </a:defRPr>
      </a:lvl3pPr>
      <a:lvl4pPr indent="685800" algn="r" defTabSz="584200" eaLnBrk="1" hangingPunct="1">
        <a:defRPr sz="1400" b="1">
          <a:solidFill>
            <a:schemeClr val="tx1"/>
          </a:solidFill>
          <a:latin typeface="+mn-lt"/>
          <a:ea typeface="+mn-ea"/>
          <a:cs typeface="+mn-cs"/>
          <a:sym typeface="Arial"/>
        </a:defRPr>
      </a:lvl4pPr>
      <a:lvl5pPr indent="914400" algn="r" defTabSz="584200" eaLnBrk="1" hangingPunct="1">
        <a:defRPr sz="1400" b="1">
          <a:solidFill>
            <a:schemeClr val="tx1"/>
          </a:solidFill>
          <a:latin typeface="+mn-lt"/>
          <a:ea typeface="+mn-ea"/>
          <a:cs typeface="+mn-cs"/>
          <a:sym typeface="Arial"/>
        </a:defRPr>
      </a:lvl5pPr>
      <a:lvl6pPr indent="1143000" algn="r" defTabSz="584200" eaLnBrk="1" hangingPunct="1">
        <a:defRPr sz="1400" b="1">
          <a:solidFill>
            <a:schemeClr val="tx1"/>
          </a:solidFill>
          <a:latin typeface="+mn-lt"/>
          <a:ea typeface="+mn-ea"/>
          <a:cs typeface="+mn-cs"/>
          <a:sym typeface="Arial"/>
        </a:defRPr>
      </a:lvl6pPr>
      <a:lvl7pPr indent="1371600" algn="r" defTabSz="584200" eaLnBrk="1" hangingPunct="1">
        <a:defRPr sz="1400" b="1">
          <a:solidFill>
            <a:schemeClr val="tx1"/>
          </a:solidFill>
          <a:latin typeface="+mn-lt"/>
          <a:ea typeface="+mn-ea"/>
          <a:cs typeface="+mn-cs"/>
          <a:sym typeface="Arial"/>
        </a:defRPr>
      </a:lvl7pPr>
      <a:lvl8pPr indent="1600200" algn="r" defTabSz="584200" eaLnBrk="1" hangingPunct="1">
        <a:defRPr sz="1400" b="1">
          <a:solidFill>
            <a:schemeClr val="tx1"/>
          </a:solidFill>
          <a:latin typeface="+mn-lt"/>
          <a:ea typeface="+mn-ea"/>
          <a:cs typeface="+mn-cs"/>
          <a:sym typeface="Arial"/>
        </a:defRPr>
      </a:lvl8pPr>
      <a:lvl9pPr indent="1828800" algn="r" defTabSz="584200" eaLnBrk="1" hangingPunct="1">
        <a:defRPr sz="1400" b="1">
          <a:solidFill>
            <a:schemeClr val="tx1"/>
          </a:solid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image" Target="../media/image18.tif"/><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8.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8.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50.jpeg"/><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7.tif"/><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23"/>
          <p:cNvSpPr/>
          <p:nvPr/>
        </p:nvSpPr>
        <p:spPr>
          <a:xfrm>
            <a:off x="0" y="9457570"/>
            <a:ext cx="3699122" cy="28725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spcBef>
                <a:spcPts val="1100"/>
              </a:spcBef>
              <a:defRPr sz="1200" i="1">
                <a:solidFill>
                  <a:srgbClr val="5C86B9"/>
                </a:solidFill>
                <a:latin typeface="Arial Black"/>
                <a:ea typeface="Arial Black"/>
                <a:cs typeface="Arial Black"/>
                <a:sym typeface="Arial Black"/>
              </a:defRPr>
            </a:lvl1pPr>
          </a:lstStyle>
          <a:p>
            <a:pPr lvl="0">
              <a:defRPr sz="1800" i="0">
                <a:solidFill>
                  <a:srgbClr val="000000"/>
                </a:solidFill>
              </a:defRPr>
            </a:pPr>
            <a:r>
              <a:rPr lang="en-US" sz="1200" i="1" dirty="0" smtClean="0">
                <a:solidFill>
                  <a:srgbClr val="5C86B9"/>
                </a:solidFill>
              </a:rPr>
              <a:t>September 23, 2014</a:t>
            </a:r>
            <a:endParaRPr sz="1200" i="1" dirty="0">
              <a:solidFill>
                <a:srgbClr val="5C86B9"/>
              </a:solidFill>
            </a:endParaRPr>
          </a:p>
        </p:txBody>
      </p:sp>
      <p:sp>
        <p:nvSpPr>
          <p:cNvPr id="24" name="Shape 24"/>
          <p:cNvSpPr>
            <a:spLocks noGrp="1"/>
          </p:cNvSpPr>
          <p:nvPr>
            <p:ph type="title"/>
          </p:nvPr>
        </p:nvSpPr>
        <p:spPr/>
        <p:txBody>
          <a:bodyPr/>
          <a:lstStyle/>
          <a:p>
            <a:pPr lvl="0"/>
            <a:r>
              <a:rPr lang="en-US" dirty="0" smtClean="0"/>
              <a:t>The CERN Neutrinos to </a:t>
            </a:r>
            <a:r>
              <a:rPr lang="en-US" dirty="0" err="1" smtClean="0"/>
              <a:t>Pyhäsalmi</a:t>
            </a:r>
            <a:r>
              <a:rPr lang="en-US" dirty="0" smtClean="0"/>
              <a:t> – </a:t>
            </a:r>
            <a:r>
              <a:rPr lang="en-US" dirty="0" smtClean="0">
                <a:solidFill>
                  <a:srgbClr val="961C04"/>
                </a:solidFill>
              </a:rPr>
              <a:t>CN2PY</a:t>
            </a:r>
            <a:r>
              <a:rPr lang="en-US" dirty="0" smtClean="0"/>
              <a:t> LBNO Beam</a:t>
            </a:r>
            <a:endParaRPr lang="en-US" dirty="0"/>
          </a:p>
        </p:txBody>
      </p:sp>
      <p:sp>
        <p:nvSpPr>
          <p:cNvPr id="25" name="Shape 25"/>
          <p:cNvSpPr>
            <a:spLocks noGrp="1"/>
          </p:cNvSpPr>
          <p:nvPr>
            <p:ph type="body" idx="1"/>
          </p:nvPr>
        </p:nvSpPr>
        <p:spPr>
          <a:xfrm>
            <a:off x="252713" y="4082684"/>
            <a:ext cx="9234465" cy="2878366"/>
          </a:xfrm>
        </p:spPr>
        <p:txBody>
          <a:bodyPr/>
          <a:lstStyle/>
          <a:p>
            <a:pPr lvl="0"/>
            <a:endParaRPr lang="en-US" dirty="0" smtClean="0"/>
          </a:p>
          <a:p>
            <a:pPr rtl="0"/>
            <a:r>
              <a:rPr lang="en-US" dirty="0">
                <a:solidFill>
                  <a:srgbClr val="324863"/>
                </a:solidFill>
                <a:ea typeface="Palatino"/>
                <a:sym typeface="Palatino"/>
              </a:rPr>
              <a:t>I. Efthymiopoulos, </a:t>
            </a:r>
            <a:r>
              <a:rPr lang="en-US" b="1" dirty="0">
                <a:solidFill>
                  <a:schemeClr val="accent5">
                    <a:lumMod val="75000"/>
                  </a:schemeClr>
                </a:solidFill>
                <a:ea typeface="Palatino"/>
                <a:sym typeface="Palatino"/>
              </a:rPr>
              <a:t>F. Sanchez-Galan </a:t>
            </a:r>
            <a:r>
              <a:rPr lang="en-US" dirty="0">
                <a:solidFill>
                  <a:srgbClr val="324863"/>
                </a:solidFill>
                <a:ea typeface="Palatino"/>
                <a:sym typeface="Palatino"/>
              </a:rPr>
              <a:t>– CERN </a:t>
            </a:r>
          </a:p>
          <a:p>
            <a:pPr lvl="0"/>
            <a:endParaRPr lang="en-US" dirty="0"/>
          </a:p>
        </p:txBody>
      </p:sp>
      <p:pic>
        <p:nvPicPr>
          <p:cNvPr id="5" name="Picture 4"/>
          <p:cNvPicPr>
            <a:picLocks noChangeAspect="1"/>
          </p:cNvPicPr>
          <p:nvPr/>
        </p:nvPicPr>
        <p:blipFill>
          <a:blip r:embed="rId2"/>
          <a:stretch>
            <a:fillRect/>
          </a:stretch>
        </p:blipFill>
        <p:spPr>
          <a:xfrm>
            <a:off x="9487178" y="3993907"/>
            <a:ext cx="3370033" cy="5208233"/>
          </a:xfrm>
          <a:prstGeom prst="rect">
            <a:avLst/>
          </a:prstGeom>
        </p:spPr>
      </p:pic>
      <p:sp>
        <p:nvSpPr>
          <p:cNvPr id="3" name="TextBox 2"/>
          <p:cNvSpPr txBox="1"/>
          <p:nvPr/>
        </p:nvSpPr>
        <p:spPr>
          <a:xfrm>
            <a:off x="155963" y="9202140"/>
            <a:ext cx="102592" cy="56425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324863"/>
              </a:solidFill>
              <a:effectLst/>
              <a:uFillTx/>
              <a:latin typeface="Palatino"/>
              <a:ea typeface="Palatino"/>
              <a:cs typeface="Palatino"/>
              <a:sym typeface="Palatino"/>
            </a:endParaRPr>
          </a:p>
        </p:txBody>
      </p:sp>
    </p:spTree>
    <p:extLst>
      <p:ext uri="{BB962C8B-B14F-4D97-AF65-F5344CB8AC3E}">
        <p14:creationId xmlns:p14="http://schemas.microsoft.com/office/powerpoint/2010/main" val="613888294"/>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guna-Prevessin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5600" y="1648738"/>
            <a:ext cx="5216072" cy="7375579"/>
          </a:xfrm>
          <a:prstGeom prst="rect">
            <a:avLst/>
          </a:prstGeom>
        </p:spPr>
      </p:pic>
      <p:sp>
        <p:nvSpPr>
          <p:cNvPr id="229" name="Shape 229"/>
          <p:cNvSpPr>
            <a:spLocks noGrp="1"/>
          </p:cNvSpPr>
          <p:nvPr>
            <p:ph type="body" idx="1"/>
          </p:nvPr>
        </p:nvSpPr>
        <p:spPr>
          <a:xfrm>
            <a:off x="5688332" y="1648738"/>
            <a:ext cx="6960867" cy="7375579"/>
          </a:xfrm>
        </p:spPr>
        <p:txBody>
          <a:bodyPr numCol="1"/>
          <a:lstStyle/>
          <a:p>
            <a:r>
              <a:rPr lang="en-US" dirty="0" smtClean="0"/>
              <a:t>Neutrino beam line out of TT20 beam to North Area FT targets</a:t>
            </a:r>
          </a:p>
          <a:p>
            <a:pPr lvl="1"/>
            <a:r>
              <a:rPr lang="en-US" dirty="0" smtClean="0"/>
              <a:t>Use kickers in LLS6 &amp; LSS2 to extract the beam (non-local extraction) </a:t>
            </a:r>
          </a:p>
          <a:p>
            <a:endParaRPr lang="en-US" dirty="0" smtClean="0"/>
          </a:p>
          <a:p>
            <a:endParaRPr lang="en-US" dirty="0"/>
          </a:p>
          <a:p>
            <a:endParaRPr lang="en-US" dirty="0" smtClean="0"/>
          </a:p>
          <a:p>
            <a:pPr marL="0" indent="0">
              <a:buNone/>
            </a:pPr>
            <a:endParaRPr lang="en-US" dirty="0"/>
          </a:p>
          <a:p>
            <a:r>
              <a:rPr lang="en-US" dirty="0" smtClean="0"/>
              <a:t>Synergy with other projects - CENF</a:t>
            </a:r>
          </a:p>
        </p:txBody>
      </p:sp>
      <p:sp>
        <p:nvSpPr>
          <p:cNvPr id="193" name="Shape 193"/>
          <p:cNvSpPr>
            <a:spLocks noGrp="1"/>
          </p:cNvSpPr>
          <p:nvPr>
            <p:ph type="sldNum" sz="quarter" idx="2"/>
          </p:nvPr>
        </p:nvSpPr>
        <p:spPr/>
        <p:txBody>
          <a:bodyPr/>
          <a:lstStyle/>
          <a:p>
            <a:pPr lvl="0"/>
            <a:fld id="{86CB4B4D-7CA3-9044-876B-883B54F8677D}" type="slidenum">
              <a:rPr lang="en-US" smtClean="0"/>
              <a:pPr lvl="0"/>
              <a:t>10</a:t>
            </a:fld>
            <a:endParaRPr lang="en-US"/>
          </a:p>
        </p:txBody>
      </p:sp>
      <p:sp>
        <p:nvSpPr>
          <p:cNvPr id="192" name="Shape 192"/>
          <p:cNvSpPr>
            <a:spLocks noGrp="1"/>
          </p:cNvSpPr>
          <p:nvPr>
            <p:ph type="title"/>
          </p:nvPr>
        </p:nvSpPr>
        <p:spPr/>
        <p:txBody>
          <a:bodyPr/>
          <a:lstStyle/>
          <a:p>
            <a:pPr lvl="0"/>
            <a:r>
              <a:rPr lang="en-US" smtClean="0"/>
              <a:t>CN2PY Option B – LSS2 Extraction</a:t>
            </a:r>
            <a:endParaRPr lang="en-US" dirty="0"/>
          </a:p>
        </p:txBody>
      </p:sp>
      <p:sp>
        <p:nvSpPr>
          <p:cNvPr id="4" name="Date Placeholder 3"/>
          <p:cNvSpPr>
            <a:spLocks noGrp="1"/>
          </p:cNvSpPr>
          <p:nvPr>
            <p:ph type="dt" sz="half" idx="10"/>
          </p:nvPr>
        </p:nvSpPr>
        <p:spPr/>
        <p:txBody>
          <a:bodyPr/>
          <a:lstStyle/>
          <a:p>
            <a:r>
              <a:rPr lang="en-US" smtClean="0"/>
              <a:t>NBI 2014- Fermilab, 23-Sep-2014</a:t>
            </a:r>
            <a:endParaRPr lang="en-US" dirty="0"/>
          </a:p>
        </p:txBody>
      </p:sp>
      <p:sp>
        <p:nvSpPr>
          <p:cNvPr id="5" name="Footer Placeholder 4"/>
          <p:cNvSpPr>
            <a:spLocks noGrp="1"/>
          </p:cNvSpPr>
          <p:nvPr>
            <p:ph type="ftr" sz="quarter" idx="11"/>
          </p:nvPr>
        </p:nvSpPr>
        <p:spPr/>
        <p:txBody>
          <a:bodyPr/>
          <a:lstStyle/>
          <a:p>
            <a:r>
              <a:rPr lang="en-US" smtClean="0"/>
              <a:t>I. Efthymiopoulos, F.Sanchez Galan - CERN</a:t>
            </a:r>
            <a:endParaRPr lang="en-US" dirty="0"/>
          </a:p>
        </p:txBody>
      </p:sp>
      <p:pic>
        <p:nvPicPr>
          <p:cNvPr id="12" name="Picture 11"/>
          <p:cNvPicPr>
            <a:picLocks noChangeAspect="1"/>
          </p:cNvPicPr>
          <p:nvPr/>
        </p:nvPicPr>
        <p:blipFill>
          <a:blip r:embed="rId3"/>
          <a:stretch>
            <a:fillRect/>
          </a:stretch>
        </p:blipFill>
        <p:spPr>
          <a:xfrm>
            <a:off x="7283555" y="3675111"/>
            <a:ext cx="4426802" cy="3322861"/>
          </a:xfrm>
          <a:prstGeom prst="rect">
            <a:avLst/>
          </a:prstGeom>
        </p:spPr>
      </p:pic>
    </p:spTree>
    <p:extLst>
      <p:ext uri="{BB962C8B-B14F-4D97-AF65-F5344CB8AC3E}">
        <p14:creationId xmlns:p14="http://schemas.microsoft.com/office/powerpoint/2010/main" val="1302981965"/>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p:cNvSpPr>
          <p:nvPr>
            <p:ph type="title"/>
          </p:nvPr>
        </p:nvSpPr>
        <p:spPr>
          <a:prstGeom prst="rect">
            <a:avLst/>
          </a:prstGeom>
        </p:spPr>
        <p:txBody>
          <a:bodyPr/>
          <a:lstStyle>
            <a:lvl1pPr defTabSz="914400">
              <a:defRPr sz="3600" spc="0">
                <a:uFill>
                  <a:solidFill>
                    <a:srgbClr val="011993"/>
                  </a:solidFill>
                </a:uFill>
              </a:defRPr>
            </a:lvl1pPr>
          </a:lstStyle>
          <a:p>
            <a:pPr lvl="0">
              <a:defRPr sz="1800" b="0">
                <a:solidFill>
                  <a:srgbClr val="000000"/>
                </a:solidFill>
                <a:uFillTx/>
              </a:defRPr>
            </a:pPr>
            <a:r>
              <a:rPr sz="3600" b="1" dirty="0">
                <a:solidFill>
                  <a:srgbClr val="011993"/>
                </a:solidFill>
                <a:uFill>
                  <a:solidFill>
                    <a:srgbClr val="011993"/>
                  </a:solidFill>
                </a:uFill>
              </a:rPr>
              <a:t>CN2PY </a:t>
            </a:r>
            <a:r>
              <a:rPr lang="en-US" sz="3600" b="1" dirty="0" smtClean="0">
                <a:solidFill>
                  <a:srgbClr val="011993"/>
                </a:solidFill>
                <a:uFill>
                  <a:solidFill>
                    <a:srgbClr val="011993"/>
                  </a:solidFill>
                </a:uFill>
              </a:rPr>
              <a:t>–</a:t>
            </a:r>
            <a:r>
              <a:rPr sz="3600" b="1" dirty="0" smtClean="0">
                <a:solidFill>
                  <a:srgbClr val="011993"/>
                </a:solidFill>
                <a:uFill>
                  <a:solidFill>
                    <a:srgbClr val="011993"/>
                  </a:solidFill>
                </a:uFill>
              </a:rPr>
              <a:t> </a:t>
            </a:r>
            <a:r>
              <a:rPr lang="en-US" sz="3600" b="1" dirty="0" smtClean="0">
                <a:solidFill>
                  <a:srgbClr val="011993"/>
                </a:solidFill>
                <a:uFill>
                  <a:solidFill>
                    <a:srgbClr val="011993"/>
                  </a:solidFill>
                </a:uFill>
              </a:rPr>
              <a:t>HI Beams in </a:t>
            </a:r>
            <a:r>
              <a:rPr sz="3600" b="1" dirty="0" smtClean="0">
                <a:solidFill>
                  <a:srgbClr val="011993"/>
                </a:solidFill>
                <a:uFill>
                  <a:solidFill>
                    <a:srgbClr val="011993"/>
                  </a:solidFill>
                </a:uFill>
              </a:rPr>
              <a:t>SPS</a:t>
            </a:r>
            <a:endParaRPr sz="3600" b="1" dirty="0">
              <a:solidFill>
                <a:srgbClr val="011993"/>
              </a:solidFill>
              <a:uFill>
                <a:solidFill>
                  <a:srgbClr val="011993"/>
                </a:solidFill>
              </a:uFill>
            </a:endParaRPr>
          </a:p>
        </p:txBody>
      </p:sp>
      <p:sp>
        <p:nvSpPr>
          <p:cNvPr id="405" name="Shape 405"/>
          <p:cNvSpPr>
            <a:spLocks noGrp="1"/>
          </p:cNvSpPr>
          <p:nvPr>
            <p:ph type="sldNum" sz="quarter" idx="2"/>
          </p:nvPr>
        </p:nvSpPr>
        <p:spPr>
          <a:xfrm>
            <a:off x="12379511" y="9423400"/>
            <a:ext cx="269689" cy="254000"/>
          </a:xfrm>
          <a:prstGeom prst="rect">
            <a:avLst/>
          </a:prstGeom>
          <a:extLst>
            <a:ext uri="{C572A759-6A51-4108-AA02-DFA0A04FC94B}">
              <ma14:wrappingTextBoxFlag xmlns:ma14="http://schemas.microsoft.com/office/mac/drawingml/2011/main" xmlns="" val="1"/>
            </a:ext>
          </a:extLst>
        </p:spPr>
        <p:txBody>
          <a:bodyPr/>
          <a:lstStyle/>
          <a:p>
            <a:pPr lvl="0">
              <a:defRPr sz="1800" b="0">
                <a:solidFill>
                  <a:srgbClr val="000000"/>
                </a:solidFill>
              </a:defRPr>
            </a:pPr>
            <a:fld id="{86CB4B4D-7CA3-9044-876B-883B54F8677D}" type="slidenum">
              <a:rPr sz="1100" b="1">
                <a:solidFill>
                  <a:srgbClr val="2C1376"/>
                </a:solidFill>
              </a:rPr>
              <a:t>11</a:t>
            </a:fld>
            <a:endParaRPr sz="1100" b="1">
              <a:solidFill>
                <a:srgbClr val="2C1376"/>
              </a:solidFill>
            </a:endParaRPr>
          </a:p>
        </p:txBody>
      </p:sp>
      <p:pic>
        <p:nvPicPr>
          <p:cNvPr id="406" name="droppedImage.pdf"/>
          <p:cNvPicPr/>
          <p:nvPr/>
        </p:nvPicPr>
        <p:blipFill>
          <a:blip r:embed="rId2">
            <a:extLst/>
          </a:blip>
          <a:stretch>
            <a:fillRect/>
          </a:stretch>
        </p:blipFill>
        <p:spPr>
          <a:xfrm>
            <a:off x="190500" y="1717675"/>
            <a:ext cx="7861300" cy="5895975"/>
          </a:xfrm>
          <a:prstGeom prst="rect">
            <a:avLst/>
          </a:prstGeom>
          <a:ln w="12700">
            <a:solidFill/>
            <a:miter lim="400000"/>
          </a:ln>
          <a:effectLst>
            <a:outerShdw blurRad="127000" dist="76200" dir="2700000" rotWithShape="0">
              <a:srgbClr val="000000">
                <a:alpha val="75000"/>
              </a:srgbClr>
            </a:outerShdw>
          </a:effectLst>
        </p:spPr>
      </p:pic>
      <p:sp>
        <p:nvSpPr>
          <p:cNvPr id="407" name="Shape 407"/>
          <p:cNvSpPr/>
          <p:nvPr/>
        </p:nvSpPr>
        <p:spPr>
          <a:xfrm>
            <a:off x="185737" y="7766050"/>
            <a:ext cx="5854701" cy="317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defTabSz="914400">
              <a:buClr>
                <a:srgbClr val="791A3E"/>
              </a:buClr>
              <a:buFont typeface="Chalkboard"/>
              <a:defRPr sz="1600" b="1">
                <a:solidFill>
                  <a:srgbClr val="791A3E"/>
                </a:solidFill>
                <a:uFill>
                  <a:solidFill>
                    <a:srgbClr val="791A3E"/>
                  </a:solidFill>
                </a:uFill>
                <a:latin typeface="+mn-lt"/>
                <a:ea typeface="+mn-ea"/>
                <a:cs typeface="+mn-cs"/>
                <a:sym typeface="Chalkboard"/>
              </a:defRPr>
            </a:lvl1pPr>
          </a:lstStyle>
          <a:p>
            <a:pPr lvl="0">
              <a:defRPr sz="1800" b="0">
                <a:solidFill>
                  <a:srgbClr val="000000"/>
                </a:solidFill>
                <a:uFillTx/>
              </a:defRPr>
            </a:pPr>
            <a:r>
              <a:rPr sz="1600" b="1">
                <a:solidFill>
                  <a:srgbClr val="791A3E"/>
                </a:solidFill>
                <a:uFill>
                  <a:solidFill>
                    <a:srgbClr val="791A3E"/>
                  </a:solidFill>
                </a:uFill>
              </a:rPr>
              <a:t>R. Garoby, S. Gilardoni, E. Shaposhnikova,- LiU-LLBNO/CERN</a:t>
            </a:r>
          </a:p>
        </p:txBody>
      </p:sp>
      <p:pic>
        <p:nvPicPr>
          <p:cNvPr id="408" name="droppedImage.pdf"/>
          <p:cNvPicPr/>
          <p:nvPr/>
        </p:nvPicPr>
        <p:blipFill>
          <a:blip r:embed="rId3">
            <a:extLst/>
          </a:blip>
          <a:stretch>
            <a:fillRect/>
          </a:stretch>
        </p:blipFill>
        <p:spPr>
          <a:xfrm>
            <a:off x="6588054" y="4568384"/>
            <a:ext cx="6161784" cy="4457701"/>
          </a:xfrm>
          <a:prstGeom prst="rect">
            <a:avLst/>
          </a:prstGeom>
          <a:ln w="12700">
            <a:solidFill/>
            <a:miter lim="400000"/>
          </a:ln>
          <a:effectLst>
            <a:outerShdw blurRad="127000" dist="76200" dir="2700000" rotWithShape="0">
              <a:srgbClr val="000000">
                <a:alpha val="75000"/>
              </a:srgbClr>
            </a:outerShdw>
          </a:effectLst>
        </p:spPr>
      </p:pic>
      <p:sp>
        <p:nvSpPr>
          <p:cNvPr id="2" name="Date Placeholder 1"/>
          <p:cNvSpPr>
            <a:spLocks noGrp="1"/>
          </p:cNvSpPr>
          <p:nvPr>
            <p:ph type="dt" sz="half" idx="10"/>
          </p:nvPr>
        </p:nvSpPr>
        <p:spPr/>
        <p:txBody>
          <a:bodyPr/>
          <a:lstStyle/>
          <a:p>
            <a:r>
              <a:rPr lang="en-US" smtClean="0"/>
              <a:t>NBI 2014- Fermilab, 23-Sep-2014</a:t>
            </a:r>
            <a:endParaRPr lang="en-US" dirty="0"/>
          </a:p>
        </p:txBody>
      </p:sp>
      <p:sp>
        <p:nvSpPr>
          <p:cNvPr id="3" name="Footer Placeholder 2"/>
          <p:cNvSpPr>
            <a:spLocks noGrp="1"/>
          </p:cNvSpPr>
          <p:nvPr>
            <p:ph type="ftr" sz="quarter" idx="11"/>
          </p:nvPr>
        </p:nvSpPr>
        <p:spPr/>
        <p:txBody>
          <a:bodyPr/>
          <a:lstStyle/>
          <a:p>
            <a:r>
              <a:rPr lang="en-US" smtClean="0"/>
              <a:t>I. Efthymiopoulos, F.Sanchez Galan - CERN</a:t>
            </a:r>
            <a:endParaRPr lang="en-US" dirty="0"/>
          </a:p>
        </p:txBody>
      </p:sp>
    </p:spTree>
    <p:extLst>
      <p:ext uri="{BB962C8B-B14F-4D97-AF65-F5344CB8AC3E}">
        <p14:creationId xmlns:p14="http://schemas.microsoft.com/office/powerpoint/2010/main" val="97199079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p:cNvSpPr>
          <p:nvPr>
            <p:ph type="body" idx="1"/>
          </p:nvPr>
        </p:nvSpPr>
        <p:spPr/>
        <p:txBody>
          <a:bodyPr/>
          <a:lstStyle/>
          <a:p>
            <a:pPr lvl="0"/>
            <a:r>
              <a:rPr lang="en-US" dirty="0" smtClean="0"/>
              <a:t>Possible CERN accelerator landscape including the new HP-PS</a:t>
            </a:r>
            <a:endParaRPr lang="en-US" dirty="0"/>
          </a:p>
        </p:txBody>
      </p:sp>
      <p:sp>
        <p:nvSpPr>
          <p:cNvPr id="293" name="Shape 293"/>
          <p:cNvSpPr>
            <a:spLocks noGrp="1"/>
          </p:cNvSpPr>
          <p:nvPr>
            <p:ph type="sldNum" sz="quarter" idx="2"/>
          </p:nvPr>
        </p:nvSpPr>
        <p:spPr/>
        <p:txBody>
          <a:bodyPr/>
          <a:lstStyle/>
          <a:p>
            <a:pPr lvl="0"/>
            <a:fld id="{86CB4B4D-7CA3-9044-876B-883B54F8677D}" type="slidenum">
              <a:rPr lang="en-US" smtClean="0"/>
              <a:pPr lvl="0"/>
              <a:t>12</a:t>
            </a:fld>
            <a:endParaRPr lang="en-US"/>
          </a:p>
        </p:txBody>
      </p:sp>
      <p:sp>
        <p:nvSpPr>
          <p:cNvPr id="291" name="Shape 291"/>
          <p:cNvSpPr>
            <a:spLocks noGrp="1"/>
          </p:cNvSpPr>
          <p:nvPr>
            <p:ph type="title"/>
          </p:nvPr>
        </p:nvSpPr>
        <p:spPr/>
        <p:txBody>
          <a:bodyPr/>
          <a:lstStyle/>
          <a:p>
            <a:pPr lvl="0"/>
            <a:r>
              <a:rPr lang="en-US" smtClean="0"/>
              <a:t>CN2PY Phase 2: HP-PS Design</a:t>
            </a:r>
            <a:endParaRPr lang="en-US"/>
          </a:p>
        </p:txBody>
      </p:sp>
      <p:sp>
        <p:nvSpPr>
          <p:cNvPr id="4" name="Date Placeholder 3"/>
          <p:cNvSpPr>
            <a:spLocks noGrp="1"/>
          </p:cNvSpPr>
          <p:nvPr>
            <p:ph type="dt" sz="half" idx="10"/>
          </p:nvPr>
        </p:nvSpPr>
        <p:spPr/>
        <p:txBody>
          <a:bodyPr/>
          <a:lstStyle/>
          <a:p>
            <a:r>
              <a:rPr lang="en-US" smtClean="0"/>
              <a:t>NBI 2014- Fermilab, 23-Sep-2014</a:t>
            </a:r>
            <a:endParaRPr lang="en-US" dirty="0"/>
          </a:p>
        </p:txBody>
      </p:sp>
      <p:sp>
        <p:nvSpPr>
          <p:cNvPr id="5" name="Footer Placeholder 4"/>
          <p:cNvSpPr>
            <a:spLocks noGrp="1"/>
          </p:cNvSpPr>
          <p:nvPr>
            <p:ph type="ftr" sz="quarter" idx="11"/>
          </p:nvPr>
        </p:nvSpPr>
        <p:spPr/>
        <p:txBody>
          <a:bodyPr/>
          <a:lstStyle/>
          <a:p>
            <a:r>
              <a:rPr lang="en-US" smtClean="0"/>
              <a:t>I. Efthymiopoulos, F.Sanchez Galan - CERN</a:t>
            </a:r>
            <a:endParaRPr lang="en-US" dirty="0"/>
          </a:p>
        </p:txBody>
      </p:sp>
      <p:pic>
        <p:nvPicPr>
          <p:cNvPr id="2" name="Picture 1"/>
          <p:cNvPicPr>
            <a:picLocks noChangeAspect="1"/>
          </p:cNvPicPr>
          <p:nvPr/>
        </p:nvPicPr>
        <p:blipFill>
          <a:blip r:embed="rId2"/>
          <a:stretch>
            <a:fillRect/>
          </a:stretch>
        </p:blipFill>
        <p:spPr>
          <a:xfrm>
            <a:off x="1959165" y="2742830"/>
            <a:ext cx="9690805" cy="5934617"/>
          </a:xfrm>
          <a:prstGeom prst="rect">
            <a:avLst/>
          </a:prstGeom>
        </p:spPr>
      </p:pic>
      <p:sp>
        <p:nvSpPr>
          <p:cNvPr id="3" name="Rectangle 2"/>
          <p:cNvSpPr/>
          <p:nvPr/>
        </p:nvSpPr>
        <p:spPr>
          <a:xfrm>
            <a:off x="986338" y="7701544"/>
            <a:ext cx="2850922" cy="1333327"/>
          </a:xfrm>
          <a:prstGeom prst="rect">
            <a:avLst/>
          </a:prstGeom>
          <a:solidFill>
            <a:schemeClr val="bg1"/>
          </a:solidFill>
          <a:ln w="254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Palatino"/>
              <a:ea typeface="Palatino"/>
              <a:cs typeface="Palatino"/>
              <a:sym typeface="Palatino"/>
            </a:endParaRPr>
          </a:p>
        </p:txBody>
      </p:sp>
      <p:sp>
        <p:nvSpPr>
          <p:cNvPr id="8" name="Rectangle 7"/>
          <p:cNvSpPr/>
          <p:nvPr/>
        </p:nvSpPr>
        <p:spPr>
          <a:xfrm>
            <a:off x="11092925" y="8677447"/>
            <a:ext cx="1706219" cy="509824"/>
          </a:xfrm>
          <a:prstGeom prst="rect">
            <a:avLst/>
          </a:prstGeom>
          <a:solidFill>
            <a:schemeClr val="bg1"/>
          </a:solidFill>
          <a:ln w="254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Palatino"/>
              <a:ea typeface="Palatino"/>
              <a:cs typeface="Palatino"/>
              <a:sym typeface="Palatino"/>
            </a:endParaRPr>
          </a:p>
        </p:txBody>
      </p:sp>
    </p:spTree>
    <p:extLst>
      <p:ext uri="{BB962C8B-B14F-4D97-AF65-F5344CB8AC3E}">
        <p14:creationId xmlns:p14="http://schemas.microsoft.com/office/powerpoint/2010/main" val="692447733"/>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p:cNvSpPr>
          <p:nvPr>
            <p:ph type="body" idx="1"/>
          </p:nvPr>
        </p:nvSpPr>
        <p:spPr>
          <a:prstGeom prst="rect">
            <a:avLst/>
          </a:prstGeom>
        </p:spPr>
        <p:txBody>
          <a:bodyPr numCol="1"/>
          <a:lstStyle/>
          <a:p>
            <a:pPr lvl="0">
              <a:defRPr sz="1800"/>
            </a:pPr>
            <a:r>
              <a:rPr sz="3600" dirty="0"/>
              <a:t>Two options for consideration</a:t>
            </a:r>
          </a:p>
        </p:txBody>
      </p:sp>
      <p:sp>
        <p:nvSpPr>
          <p:cNvPr id="298" name="Shape 298"/>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lIns="130046" tIns="65023" rIns="130046" bIns="65023"/>
          <a:lstStyle/>
          <a:p>
            <a:pPr lvl="0">
              <a:defRPr sz="1800">
                <a:solidFill>
                  <a:srgbClr val="000000"/>
                </a:solidFill>
              </a:defRPr>
            </a:pPr>
            <a:fld id="{86CB4B4D-7CA3-9044-876B-883B54F8677D}" type="slidenum">
              <a:rPr sz="1300">
                <a:solidFill>
                  <a:srgbClr val="531B93"/>
                </a:solidFill>
              </a:rPr>
              <a:t>13</a:t>
            </a:fld>
            <a:endParaRPr sz="1300">
              <a:solidFill>
                <a:srgbClr val="531B93"/>
              </a:solidFill>
            </a:endParaRPr>
          </a:p>
        </p:txBody>
      </p:sp>
      <p:graphicFrame>
        <p:nvGraphicFramePr>
          <p:cNvPr id="299" name="Table 299"/>
          <p:cNvGraphicFramePr/>
          <p:nvPr>
            <p:extLst>
              <p:ext uri="{D42A27DB-BD31-4B8C-83A1-F6EECF244321}">
                <p14:modId xmlns:p14="http://schemas.microsoft.com/office/powerpoint/2010/main" val="3644792256"/>
              </p:ext>
            </p:extLst>
          </p:nvPr>
        </p:nvGraphicFramePr>
        <p:xfrm>
          <a:off x="328376" y="2177142"/>
          <a:ext cx="7586134" cy="7140165"/>
        </p:xfrm>
        <a:graphic>
          <a:graphicData uri="http://schemas.openxmlformats.org/drawingml/2006/table">
            <a:tbl>
              <a:tblPr firstRow="1">
                <a:tableStyleId>{4C3C2611-4C71-4FC5-86AE-919BDF0F9419}</a:tableStyleId>
              </a:tblPr>
              <a:tblGrid>
                <a:gridCol w="3747911"/>
                <a:gridCol w="1517227"/>
                <a:gridCol w="1517227"/>
                <a:gridCol w="803769"/>
              </a:tblGrid>
              <a:tr h="482358">
                <a:tc>
                  <a:txBody>
                    <a:bodyPr/>
                    <a:lstStyle/>
                    <a:p>
                      <a:pPr lvl="0" defTabSz="457200">
                        <a:defRPr sz="1800" b="0">
                          <a:solidFill>
                            <a:srgbClr val="000000"/>
                          </a:solidFill>
                        </a:defRPr>
                      </a:pPr>
                      <a:r>
                        <a:rPr sz="2000" b="1" dirty="0">
                          <a:solidFill>
                            <a:srgbClr val="942193"/>
                          </a:solidFill>
                          <a:uFill>
                            <a:solidFill/>
                          </a:uFill>
                          <a:latin typeface="Calibri"/>
                          <a:ea typeface="Calibri"/>
                          <a:cs typeface="Calibri"/>
                          <a:sym typeface="Calibri"/>
                        </a:rPr>
                        <a:t>HP-PS Parameter</a:t>
                      </a:r>
                    </a:p>
                  </a:txBody>
                  <a:tcPr marL="65024" marR="65024" marT="65024" marB="65024" anchor="b" horzOverflow="overflow">
                    <a:lnB w="12700">
                      <a:solidFill>
                        <a:srgbClr val="000000"/>
                      </a:solidFill>
                      <a:round/>
                    </a:lnB>
                    <a:noFill/>
                  </a:tcPr>
                </a:tc>
                <a:tc>
                  <a:txBody>
                    <a:bodyPr/>
                    <a:lstStyle/>
                    <a:p>
                      <a:pPr lvl="0" defTabSz="457200">
                        <a:defRPr sz="1800" b="0">
                          <a:solidFill>
                            <a:srgbClr val="000000"/>
                          </a:solidFill>
                        </a:defRPr>
                      </a:pPr>
                      <a:r>
                        <a:rPr sz="2000" b="1">
                          <a:solidFill>
                            <a:srgbClr val="942193"/>
                          </a:solidFill>
                          <a:uFill>
                            <a:solidFill/>
                          </a:uFill>
                          <a:latin typeface="Calibri"/>
                          <a:ea typeface="Calibri"/>
                          <a:cs typeface="Calibri"/>
                          <a:sym typeface="Calibri"/>
                        </a:rPr>
                        <a:t>50 GeV</a:t>
                      </a:r>
                    </a:p>
                  </a:txBody>
                  <a:tcPr marL="65024" marR="65024" marT="65024" marB="65024" anchor="b" horzOverflow="overflow">
                    <a:lnB w="12700">
                      <a:solidFill>
                        <a:srgbClr val="000000"/>
                      </a:solidFill>
                      <a:round/>
                    </a:lnB>
                    <a:noFill/>
                  </a:tcPr>
                </a:tc>
                <a:tc>
                  <a:txBody>
                    <a:bodyPr/>
                    <a:lstStyle/>
                    <a:p>
                      <a:pPr lvl="0" defTabSz="457200">
                        <a:defRPr sz="1800" b="0">
                          <a:solidFill>
                            <a:srgbClr val="000000"/>
                          </a:solidFill>
                        </a:defRPr>
                      </a:pPr>
                      <a:r>
                        <a:rPr sz="2000" b="1">
                          <a:solidFill>
                            <a:srgbClr val="942193"/>
                          </a:solidFill>
                          <a:uFill>
                            <a:solidFill/>
                          </a:uFill>
                          <a:latin typeface="Calibri"/>
                          <a:ea typeface="Calibri"/>
                          <a:cs typeface="Calibri"/>
                          <a:sym typeface="Calibri"/>
                        </a:rPr>
                        <a:t>75 GeV</a:t>
                      </a:r>
                    </a:p>
                  </a:txBody>
                  <a:tcPr marL="65024" marR="65024" marT="65024" marB="65024" anchor="b" horzOverflow="overflow">
                    <a:lnB w="12700">
                      <a:solidFill>
                        <a:srgbClr val="000000"/>
                      </a:solidFill>
                      <a:round/>
                    </a:lnB>
                    <a:noFill/>
                  </a:tcPr>
                </a:tc>
                <a:tc>
                  <a:txBody>
                    <a:bodyPr/>
                    <a:lstStyle/>
                    <a:p>
                      <a:pPr lvl="0" defTabSz="457200">
                        <a:defRPr sz="1800" b="0">
                          <a:solidFill>
                            <a:srgbClr val="000000"/>
                          </a:solidFill>
                        </a:defRPr>
                      </a:pPr>
                      <a:r>
                        <a:rPr sz="2000" b="1">
                          <a:solidFill>
                            <a:srgbClr val="942193"/>
                          </a:solidFill>
                          <a:uFill>
                            <a:solidFill/>
                          </a:uFill>
                          <a:latin typeface="Calibri"/>
                          <a:ea typeface="Calibri"/>
                          <a:cs typeface="Calibri"/>
                          <a:sym typeface="Calibri"/>
                        </a:rPr>
                        <a:t>Units</a:t>
                      </a:r>
                    </a:p>
                  </a:txBody>
                  <a:tcPr marL="65024" marR="65024" marT="65024" marB="65024" anchor="b" horzOverflow="overflow">
                    <a:lnB w="12700">
                      <a:solidFill>
                        <a:srgbClr val="000000"/>
                      </a:solidFill>
                      <a:round/>
                    </a:lnB>
                    <a:noFill/>
                  </a:tcPr>
                </a:tc>
              </a:tr>
              <a:tr h="475258">
                <a:tc>
                  <a:txBody>
                    <a:bodyPr/>
                    <a:lstStyle/>
                    <a:p>
                      <a:pPr lvl="0" algn="l" defTabSz="457200">
                        <a:defRPr sz="1800"/>
                      </a:pPr>
                      <a:r>
                        <a:rPr sz="2000" b="1" dirty="0">
                          <a:uFill>
                            <a:solidFill/>
                          </a:uFill>
                          <a:latin typeface="Calibri"/>
                          <a:ea typeface="Calibri"/>
                          <a:cs typeface="Calibri"/>
                          <a:sym typeface="Calibri"/>
                        </a:rPr>
                        <a:t>Inj. / Extr. Kinetic Energy</a:t>
                      </a:r>
                    </a:p>
                  </a:txBody>
                  <a:tcPr marL="65024" marR="65024" marT="65024" marB="65024" anchor="b" horzOverflow="overflow">
                    <a:lnT w="12700">
                      <a:solidFill>
                        <a:srgbClr val="000000"/>
                      </a:solidFill>
                      <a:round/>
                    </a:lnT>
                    <a:solidFill>
                      <a:srgbClr val="000000">
                        <a:alpha val="20000"/>
                      </a:srgbClr>
                    </a:solidFill>
                  </a:tcPr>
                </a:tc>
                <a:tc>
                  <a:txBody>
                    <a:bodyPr/>
                    <a:lstStyle/>
                    <a:p>
                      <a:pPr lvl="0" defTabSz="457200">
                        <a:defRPr sz="1800"/>
                      </a:pPr>
                      <a:r>
                        <a:rPr sz="2000" b="1">
                          <a:uFill>
                            <a:solidFill/>
                          </a:uFill>
                          <a:latin typeface="Calibri"/>
                          <a:ea typeface="Calibri"/>
                          <a:cs typeface="Calibri"/>
                          <a:sym typeface="Calibri"/>
                        </a:rPr>
                        <a:t>4 / 50</a:t>
                      </a:r>
                    </a:p>
                  </a:txBody>
                  <a:tcPr marL="65024" marR="65024" marT="65024" marB="65024" anchor="b" horzOverflow="overflow">
                    <a:lnT w="12700">
                      <a:solidFill>
                        <a:srgbClr val="000000"/>
                      </a:solidFill>
                      <a:round/>
                    </a:lnT>
                    <a:solidFill>
                      <a:srgbClr val="000000">
                        <a:alpha val="20000"/>
                      </a:srgbClr>
                    </a:solidFill>
                  </a:tcPr>
                </a:tc>
                <a:tc>
                  <a:txBody>
                    <a:bodyPr/>
                    <a:lstStyle/>
                    <a:p>
                      <a:pPr lvl="0" defTabSz="457200">
                        <a:defRPr sz="1800"/>
                      </a:pPr>
                      <a:r>
                        <a:rPr sz="2000" b="1">
                          <a:uFill>
                            <a:solidFill/>
                          </a:uFill>
                          <a:latin typeface="Calibri"/>
                          <a:ea typeface="Calibri"/>
                          <a:cs typeface="Calibri"/>
                          <a:sym typeface="Calibri"/>
                        </a:rPr>
                        <a:t>4 / 75</a:t>
                      </a:r>
                    </a:p>
                  </a:txBody>
                  <a:tcPr marL="65024" marR="65024" marT="65024" marB="65024" anchor="b" horzOverflow="overflow">
                    <a:lnT w="12700">
                      <a:solidFill>
                        <a:srgbClr val="000000"/>
                      </a:solidFill>
                      <a:round/>
                    </a:lnT>
                    <a:solidFill>
                      <a:srgbClr val="000000">
                        <a:alpha val="20000"/>
                      </a:srgbClr>
                    </a:solidFill>
                  </a:tcPr>
                </a:tc>
                <a:tc>
                  <a:txBody>
                    <a:bodyPr/>
                    <a:lstStyle/>
                    <a:p>
                      <a:pPr lvl="0" defTabSz="457200">
                        <a:defRPr sz="1800"/>
                      </a:pPr>
                      <a:r>
                        <a:rPr sz="2000" b="1">
                          <a:uFill>
                            <a:solidFill/>
                          </a:uFill>
                          <a:latin typeface="Calibri"/>
                          <a:ea typeface="Calibri"/>
                          <a:cs typeface="Calibri"/>
                          <a:sym typeface="Calibri"/>
                        </a:rPr>
                        <a:t>[GeV]</a:t>
                      </a:r>
                    </a:p>
                  </a:txBody>
                  <a:tcPr marL="65024" marR="65024" marT="65024" marB="65024" anchor="b" horzOverflow="overflow">
                    <a:lnT w="12700">
                      <a:solidFill>
                        <a:srgbClr val="000000"/>
                      </a:solidFill>
                      <a:round/>
                    </a:lnT>
                    <a:solidFill>
                      <a:srgbClr val="000000">
                        <a:alpha val="20000"/>
                      </a:srgbClr>
                    </a:solidFill>
                  </a:tcPr>
                </a:tc>
              </a:tr>
              <a:tr h="482358">
                <a:tc>
                  <a:txBody>
                    <a:bodyPr/>
                    <a:lstStyle/>
                    <a:p>
                      <a:pPr lvl="0" algn="l" defTabSz="457200">
                        <a:defRPr sz="1800"/>
                      </a:pPr>
                      <a:r>
                        <a:rPr sz="2000" b="1" dirty="0">
                          <a:uFill>
                            <a:solidFill/>
                          </a:uFill>
                          <a:latin typeface="Calibri"/>
                          <a:ea typeface="Calibri"/>
                          <a:cs typeface="Calibri"/>
                          <a:sym typeface="Calibri"/>
                        </a:rPr>
                        <a:t>Beam power</a:t>
                      </a:r>
                    </a:p>
                  </a:txBody>
                  <a:tcPr marL="65024" marR="65024" marT="65024" marB="65024" anchor="b" horzOverflow="overflow">
                    <a:noFill/>
                  </a:tcPr>
                </a:tc>
                <a:tc gridSpan="2">
                  <a:txBody>
                    <a:bodyPr/>
                    <a:lstStyle/>
                    <a:p>
                      <a:pPr lvl="0" defTabSz="457200">
                        <a:defRPr sz="1800"/>
                      </a:pPr>
                      <a:r>
                        <a:rPr sz="2000" b="1">
                          <a:uFill>
                            <a:solidFill/>
                          </a:uFill>
                          <a:latin typeface="Calibri"/>
                          <a:ea typeface="Calibri"/>
                          <a:cs typeface="Calibri"/>
                          <a:sym typeface="Calibri"/>
                        </a:rPr>
                        <a:t>2</a:t>
                      </a:r>
                    </a:p>
                  </a:txBody>
                  <a:tcPr marL="65024" marR="65024" marT="65024" marB="65024" anchor="b" horzOverflow="overflow">
                    <a:noFill/>
                  </a:tcPr>
                </a:tc>
                <a:tc hMerge="1">
                  <a:txBody>
                    <a:bodyPr/>
                    <a:lstStyle/>
                    <a:p>
                      <a:endParaRPr lang="en-US"/>
                    </a:p>
                  </a:txBody>
                  <a:tcPr/>
                </a:tc>
                <a:tc>
                  <a:txBody>
                    <a:bodyPr/>
                    <a:lstStyle/>
                    <a:p>
                      <a:pPr lvl="0" defTabSz="457200">
                        <a:defRPr sz="1800"/>
                      </a:pPr>
                      <a:r>
                        <a:rPr sz="2000" b="1">
                          <a:uFill>
                            <a:solidFill/>
                          </a:uFill>
                          <a:latin typeface="Calibri"/>
                          <a:ea typeface="Calibri"/>
                          <a:cs typeface="Calibri"/>
                          <a:sym typeface="Calibri"/>
                        </a:rPr>
                        <a:t>[MW]</a:t>
                      </a:r>
                    </a:p>
                  </a:txBody>
                  <a:tcPr marL="65024" marR="65024" marT="65024" marB="65024" anchor="b" horzOverflow="overflow">
                    <a:noFill/>
                  </a:tcPr>
                </a:tc>
              </a:tr>
              <a:tr h="482358">
                <a:tc>
                  <a:txBody>
                    <a:bodyPr/>
                    <a:lstStyle/>
                    <a:p>
                      <a:pPr lvl="0" algn="l" defTabSz="457200">
                        <a:defRPr sz="1800"/>
                      </a:pPr>
                      <a:r>
                        <a:rPr sz="2000" b="1">
                          <a:uFill>
                            <a:solidFill/>
                          </a:uFill>
                          <a:latin typeface="Calibri"/>
                          <a:ea typeface="Calibri"/>
                          <a:cs typeface="Calibri"/>
                          <a:sym typeface="Calibri"/>
                        </a:rPr>
                        <a:t>Repetition rate</a:t>
                      </a:r>
                    </a:p>
                  </a:txBody>
                  <a:tcPr marL="65024" marR="65024" marT="65024" marB="65024" anchor="b" horzOverflow="overflow">
                    <a:solidFill>
                      <a:srgbClr val="000000">
                        <a:alpha val="20000"/>
                      </a:srgbClr>
                    </a:solidFill>
                  </a:tcPr>
                </a:tc>
                <a:tc gridSpan="2">
                  <a:txBody>
                    <a:bodyPr/>
                    <a:lstStyle/>
                    <a:p>
                      <a:pPr lvl="0" defTabSz="457200">
                        <a:defRPr sz="1800"/>
                      </a:pPr>
                      <a:r>
                        <a:rPr sz="2000" b="1">
                          <a:uFill>
                            <a:solidFill/>
                          </a:uFill>
                          <a:latin typeface="Calibri"/>
                          <a:ea typeface="Calibri"/>
                          <a:cs typeface="Calibri"/>
                          <a:sym typeface="Calibri"/>
                        </a:rPr>
                        <a:t>1</a:t>
                      </a:r>
                    </a:p>
                  </a:txBody>
                  <a:tcPr marL="65024" marR="65024" marT="65024" marB="65024" anchor="b" horzOverflow="overflow">
                    <a:solidFill>
                      <a:srgbClr val="000000">
                        <a:alpha val="20000"/>
                      </a:srgbClr>
                    </a:solidFill>
                  </a:tcPr>
                </a:tc>
                <a:tc hMerge="1">
                  <a:txBody>
                    <a:bodyPr/>
                    <a:lstStyle/>
                    <a:p>
                      <a:endParaRPr lang="en-US"/>
                    </a:p>
                  </a:txBody>
                  <a:tcPr/>
                </a:tc>
                <a:tc>
                  <a:txBody>
                    <a:bodyPr/>
                    <a:lstStyle/>
                    <a:p>
                      <a:pPr lvl="0" defTabSz="457200">
                        <a:defRPr sz="1800"/>
                      </a:pPr>
                      <a:r>
                        <a:rPr sz="2000" b="1">
                          <a:uFill>
                            <a:solidFill/>
                          </a:uFill>
                          <a:latin typeface="Calibri"/>
                          <a:ea typeface="Calibri"/>
                          <a:cs typeface="Calibri"/>
                          <a:sym typeface="Calibri"/>
                        </a:rPr>
                        <a:t>[Hz]</a:t>
                      </a:r>
                    </a:p>
                  </a:txBody>
                  <a:tcPr marL="65024" marR="65024" marT="65024" marB="65024" anchor="b" horzOverflow="overflow">
                    <a:solidFill>
                      <a:srgbClr val="000000">
                        <a:alpha val="20000"/>
                      </a:srgbClr>
                    </a:solidFill>
                  </a:tcPr>
                </a:tc>
              </a:tr>
              <a:tr h="482358">
                <a:tc>
                  <a:txBody>
                    <a:bodyPr/>
                    <a:lstStyle/>
                    <a:p>
                      <a:pPr lvl="0" algn="l" defTabSz="457200">
                        <a:defRPr sz="1800"/>
                      </a:pPr>
                      <a:r>
                        <a:rPr sz="2000" b="1">
                          <a:uFill>
                            <a:solidFill/>
                          </a:uFill>
                          <a:latin typeface="Calibri"/>
                          <a:ea typeface="Calibri"/>
                          <a:cs typeface="Calibri"/>
                          <a:sym typeface="Calibri"/>
                        </a:rPr>
                        <a:t>f</a:t>
                      </a:r>
                      <a:r>
                        <a:rPr sz="2000" b="1" baseline="-27714">
                          <a:uFill>
                            <a:solidFill/>
                          </a:uFill>
                          <a:latin typeface="Calibri"/>
                          <a:ea typeface="Calibri"/>
                          <a:cs typeface="Calibri"/>
                          <a:sym typeface="Calibri"/>
                        </a:rPr>
                        <a:t>rev</a:t>
                      </a:r>
                      <a:r>
                        <a:rPr sz="2000" b="1">
                          <a:uFill>
                            <a:solidFill/>
                          </a:uFill>
                          <a:latin typeface="Calibri"/>
                          <a:ea typeface="Calibri"/>
                          <a:cs typeface="Calibri"/>
                          <a:sym typeface="Calibri"/>
                        </a:rPr>
                        <a:t> / f</a:t>
                      </a:r>
                      <a:r>
                        <a:rPr sz="2000" b="1" baseline="-27714">
                          <a:uFill>
                            <a:solidFill/>
                          </a:uFill>
                          <a:latin typeface="Calibri"/>
                          <a:ea typeface="Calibri"/>
                          <a:cs typeface="Calibri"/>
                          <a:sym typeface="Calibri"/>
                        </a:rPr>
                        <a:t>RF</a:t>
                      </a:r>
                      <a:r>
                        <a:rPr sz="2000" b="1">
                          <a:uFill>
                            <a:solidFill/>
                          </a:uFill>
                          <a:latin typeface="Calibri"/>
                          <a:ea typeface="Calibri"/>
                          <a:cs typeface="Calibri"/>
                          <a:sym typeface="Calibri"/>
                        </a:rPr>
                        <a:t> @ inj.</a:t>
                      </a:r>
                    </a:p>
                  </a:txBody>
                  <a:tcPr marL="65024" marR="65024" marT="65024" marB="65024" anchor="b" horzOverflow="overflow">
                    <a:noFill/>
                  </a:tcPr>
                </a:tc>
                <a:tc gridSpan="2">
                  <a:txBody>
                    <a:bodyPr/>
                    <a:lstStyle/>
                    <a:p>
                      <a:pPr lvl="0" defTabSz="457200">
                        <a:defRPr sz="1800"/>
                      </a:pPr>
                      <a:r>
                        <a:rPr sz="2000" b="1">
                          <a:uFill>
                            <a:solidFill/>
                          </a:uFill>
                          <a:latin typeface="Calibri"/>
                          <a:ea typeface="Calibri"/>
                          <a:cs typeface="Calibri"/>
                          <a:sym typeface="Calibri"/>
                        </a:rPr>
                        <a:t>0.234 / 39.31</a:t>
                      </a:r>
                    </a:p>
                  </a:txBody>
                  <a:tcPr marL="65024" marR="65024" marT="65024" marB="65024" anchor="b" horzOverflow="overflow">
                    <a:noFill/>
                  </a:tcPr>
                </a:tc>
                <a:tc hMerge="1">
                  <a:txBody>
                    <a:bodyPr/>
                    <a:lstStyle/>
                    <a:p>
                      <a:endParaRPr lang="en-US"/>
                    </a:p>
                  </a:txBody>
                  <a:tcPr/>
                </a:tc>
                <a:tc>
                  <a:txBody>
                    <a:bodyPr/>
                    <a:lstStyle/>
                    <a:p>
                      <a:pPr lvl="0" defTabSz="457200">
                        <a:defRPr sz="1800"/>
                      </a:pPr>
                      <a:r>
                        <a:rPr sz="2000" b="1">
                          <a:uFill>
                            <a:solidFill/>
                          </a:uFill>
                          <a:latin typeface="Calibri"/>
                          <a:ea typeface="Calibri"/>
                          <a:cs typeface="Calibri"/>
                          <a:sym typeface="Calibri"/>
                        </a:rPr>
                        <a:t>[MHz]</a:t>
                      </a:r>
                    </a:p>
                  </a:txBody>
                  <a:tcPr marL="65024" marR="65024" marT="65024" marB="65024" anchor="b" horzOverflow="overflow">
                    <a:noFill/>
                  </a:tcPr>
                </a:tc>
              </a:tr>
              <a:tr h="619321">
                <a:tc>
                  <a:txBody>
                    <a:bodyPr/>
                    <a:lstStyle/>
                    <a:p>
                      <a:pPr lvl="0" algn="l" defTabSz="457200">
                        <a:defRPr sz="1800"/>
                      </a:pPr>
                      <a:r>
                        <a:rPr sz="2000" b="1">
                          <a:uFill>
                            <a:solidFill/>
                          </a:uFill>
                          <a:latin typeface="Calibri"/>
                          <a:ea typeface="Calibri"/>
                          <a:cs typeface="Calibri"/>
                          <a:sym typeface="Calibri"/>
                        </a:rPr>
                        <a:t>RF harmonic</a:t>
                      </a:r>
                    </a:p>
                  </a:txBody>
                  <a:tcPr marL="65024" marR="65024" marT="65024" marB="65024" anchor="b" horzOverflow="overflow">
                    <a:solidFill>
                      <a:srgbClr val="000000">
                        <a:alpha val="20000"/>
                      </a:srgbClr>
                    </a:solidFill>
                  </a:tcPr>
                </a:tc>
                <a:tc gridSpan="2">
                  <a:txBody>
                    <a:bodyPr/>
                    <a:lstStyle/>
                    <a:p>
                      <a:pPr lvl="0" defTabSz="457200">
                        <a:defRPr sz="1800"/>
                      </a:pPr>
                      <a:r>
                        <a:rPr sz="2000" b="1">
                          <a:uFill>
                            <a:solidFill/>
                          </a:uFill>
                          <a:latin typeface="Calibri"/>
                          <a:ea typeface="Calibri"/>
                          <a:cs typeface="Calibri"/>
                          <a:sym typeface="Calibri"/>
                        </a:rPr>
                        <a:t>168</a:t>
                      </a:r>
                    </a:p>
                  </a:txBody>
                  <a:tcPr marL="65024" marR="65024" marT="65024" marB="65024" anchor="b" horzOverflow="overflow">
                    <a:solidFill>
                      <a:srgbClr val="000000">
                        <a:alpha val="20000"/>
                      </a:srgbClr>
                    </a:solidFill>
                  </a:tcPr>
                </a:tc>
                <a:tc hMerge="1">
                  <a:txBody>
                    <a:bodyPr/>
                    <a:lstStyle/>
                    <a:p>
                      <a:endParaRPr lang="en-US"/>
                    </a:p>
                  </a:txBody>
                  <a:tcPr/>
                </a:tc>
                <a:tc>
                  <a:txBody>
                    <a:bodyPr/>
                    <a:lstStyle/>
                    <a:p>
                      <a:pPr lvl="0" defTabSz="457200">
                        <a:defRPr sz="1800"/>
                      </a:pPr>
                      <a:r>
                        <a:rPr sz="2000" b="1">
                          <a:uFill>
                            <a:solidFill/>
                          </a:uFill>
                          <a:latin typeface="Calibri"/>
                          <a:ea typeface="Calibri"/>
                          <a:cs typeface="Calibri"/>
                          <a:sym typeface="Calibri"/>
                        </a:rPr>
                        <a:t>-</a:t>
                      </a:r>
                    </a:p>
                  </a:txBody>
                  <a:tcPr marL="65024" marR="65024" marT="65024" marB="65024" anchor="b" horzOverflow="overflow">
                    <a:solidFill>
                      <a:srgbClr val="000000">
                        <a:alpha val="20000"/>
                      </a:srgbClr>
                    </a:solidFill>
                  </a:tcPr>
                </a:tc>
              </a:tr>
              <a:tr h="482358">
                <a:tc>
                  <a:txBody>
                    <a:bodyPr/>
                    <a:lstStyle/>
                    <a:p>
                      <a:pPr lvl="0" algn="l" defTabSz="457200">
                        <a:defRPr sz="1800"/>
                      </a:pPr>
                      <a:r>
                        <a:rPr sz="2000" b="1">
                          <a:uFill>
                            <a:solidFill/>
                          </a:uFill>
                          <a:latin typeface="Calibri"/>
                          <a:ea typeface="Calibri"/>
                          <a:cs typeface="Calibri"/>
                          <a:sym typeface="Calibri"/>
                        </a:rPr>
                        <a:t>f</a:t>
                      </a:r>
                      <a:r>
                        <a:rPr sz="2000" b="1" baseline="-27714">
                          <a:uFill>
                            <a:solidFill/>
                          </a:uFill>
                          <a:latin typeface="Calibri"/>
                          <a:ea typeface="Calibri"/>
                          <a:cs typeface="Calibri"/>
                          <a:sym typeface="Calibri"/>
                        </a:rPr>
                        <a:t>rev</a:t>
                      </a:r>
                      <a:r>
                        <a:rPr sz="2000" b="1">
                          <a:uFill>
                            <a:solidFill/>
                          </a:uFill>
                          <a:latin typeface="Calibri"/>
                          <a:ea typeface="Calibri"/>
                          <a:cs typeface="Calibri"/>
                          <a:sym typeface="Calibri"/>
                        </a:rPr>
                        <a:t> / f</a:t>
                      </a:r>
                      <a:r>
                        <a:rPr sz="2000" b="1" baseline="-27714">
                          <a:uFill>
                            <a:solidFill/>
                          </a:uFill>
                          <a:latin typeface="Calibri"/>
                          <a:ea typeface="Calibri"/>
                          <a:cs typeface="Calibri"/>
                          <a:sym typeface="Calibri"/>
                        </a:rPr>
                        <a:t>RF</a:t>
                      </a:r>
                      <a:r>
                        <a:rPr sz="2000" b="1">
                          <a:uFill>
                            <a:solidFill/>
                          </a:uFill>
                          <a:latin typeface="Calibri"/>
                          <a:ea typeface="Calibri"/>
                          <a:cs typeface="Calibri"/>
                          <a:sym typeface="Calibri"/>
                        </a:rPr>
                        <a:t> @ extr.</a:t>
                      </a:r>
                    </a:p>
                  </a:txBody>
                  <a:tcPr marL="65024" marR="65024" marT="65024" marB="65024" anchor="b" horzOverflow="overflow">
                    <a:noFill/>
                  </a:tcPr>
                </a:tc>
                <a:tc>
                  <a:txBody>
                    <a:bodyPr/>
                    <a:lstStyle/>
                    <a:p>
                      <a:pPr lvl="0" defTabSz="457200">
                        <a:defRPr sz="1800"/>
                      </a:pPr>
                      <a:r>
                        <a:rPr sz="2000" b="1">
                          <a:uFill>
                            <a:solidFill/>
                          </a:uFill>
                          <a:latin typeface="Calibri"/>
                          <a:ea typeface="Calibri"/>
                          <a:cs typeface="Calibri"/>
                          <a:sym typeface="Calibri"/>
                        </a:rPr>
                        <a:t>0.238 / 40.08</a:t>
                      </a:r>
                    </a:p>
                  </a:txBody>
                  <a:tcPr marL="65024" marR="65024" marT="65024" marB="65024" anchor="b" horzOverflow="overflow">
                    <a:noFill/>
                  </a:tcPr>
                </a:tc>
                <a:tc>
                  <a:txBody>
                    <a:bodyPr/>
                    <a:lstStyle/>
                    <a:p>
                      <a:pPr lvl="0" algn="l" defTabSz="457200">
                        <a:defRPr sz="1800"/>
                      </a:pPr>
                      <a:r>
                        <a:rPr sz="2000" b="1">
                          <a:uFill>
                            <a:solidFill/>
                          </a:uFill>
                          <a:latin typeface="Calibri"/>
                          <a:ea typeface="Calibri"/>
                          <a:cs typeface="Calibri"/>
                          <a:sym typeface="Calibri"/>
                        </a:rPr>
                        <a:t>0.238 / 40.08</a:t>
                      </a:r>
                    </a:p>
                  </a:txBody>
                  <a:tcPr marL="65024" marR="65024" marT="65024" marB="65024" anchor="b" horzOverflow="overflow">
                    <a:noFill/>
                  </a:tcPr>
                </a:tc>
                <a:tc>
                  <a:txBody>
                    <a:bodyPr/>
                    <a:lstStyle/>
                    <a:p>
                      <a:pPr lvl="0" defTabSz="457200">
                        <a:defRPr sz="1800"/>
                      </a:pPr>
                      <a:r>
                        <a:rPr sz="2000" b="1">
                          <a:uFill>
                            <a:solidFill/>
                          </a:uFill>
                          <a:latin typeface="Calibri"/>
                          <a:ea typeface="Calibri"/>
                          <a:cs typeface="Calibri"/>
                          <a:sym typeface="Calibri"/>
                        </a:rPr>
                        <a:t>[MHz]</a:t>
                      </a:r>
                    </a:p>
                  </a:txBody>
                  <a:tcPr marL="65024" marR="65024" marT="65024" marB="65024" anchor="b" horzOverflow="overflow">
                    <a:noFill/>
                  </a:tcPr>
                </a:tc>
              </a:tr>
              <a:tr h="482358">
                <a:tc>
                  <a:txBody>
                    <a:bodyPr/>
                    <a:lstStyle/>
                    <a:p>
                      <a:pPr lvl="0" algn="l" defTabSz="457200">
                        <a:defRPr sz="1800"/>
                      </a:pPr>
                      <a:r>
                        <a:rPr sz="2000" b="1">
                          <a:uFill>
                            <a:solidFill/>
                          </a:uFill>
                          <a:latin typeface="Calibri"/>
                          <a:ea typeface="Calibri"/>
                          <a:cs typeface="Calibri"/>
                          <a:sym typeface="Calibri"/>
                        </a:rPr>
                        <a:t>Bunch spacing @ extr.</a:t>
                      </a:r>
                    </a:p>
                  </a:txBody>
                  <a:tcPr marL="65024" marR="65024" marT="65024" marB="65024" anchor="b" horzOverflow="overflow">
                    <a:solidFill>
                      <a:srgbClr val="000000">
                        <a:alpha val="20000"/>
                      </a:srgbClr>
                    </a:solidFill>
                  </a:tcPr>
                </a:tc>
                <a:tc gridSpan="2">
                  <a:txBody>
                    <a:bodyPr/>
                    <a:lstStyle/>
                    <a:p>
                      <a:pPr lvl="0" defTabSz="457200">
                        <a:defRPr sz="1800"/>
                      </a:pPr>
                      <a:r>
                        <a:rPr sz="2000" b="1">
                          <a:uFill>
                            <a:solidFill/>
                          </a:uFill>
                          <a:latin typeface="Calibri"/>
                          <a:ea typeface="Calibri"/>
                          <a:cs typeface="Calibri"/>
                          <a:sym typeface="Calibri"/>
                        </a:rPr>
                        <a:t>25</a:t>
                      </a:r>
                    </a:p>
                  </a:txBody>
                  <a:tcPr marL="65024" marR="65024" marT="65024" marB="65024" anchor="b" horzOverflow="overflow">
                    <a:solidFill>
                      <a:srgbClr val="000000">
                        <a:alpha val="20000"/>
                      </a:srgbClr>
                    </a:solidFill>
                  </a:tcPr>
                </a:tc>
                <a:tc hMerge="1">
                  <a:txBody>
                    <a:bodyPr/>
                    <a:lstStyle/>
                    <a:p>
                      <a:endParaRPr lang="en-US"/>
                    </a:p>
                  </a:txBody>
                  <a:tcPr/>
                </a:tc>
                <a:tc>
                  <a:txBody>
                    <a:bodyPr/>
                    <a:lstStyle/>
                    <a:p>
                      <a:pPr lvl="0" defTabSz="457200">
                        <a:defRPr sz="1800"/>
                      </a:pPr>
                      <a:r>
                        <a:rPr sz="2000" b="1">
                          <a:uFill>
                            <a:solidFill/>
                          </a:uFill>
                          <a:latin typeface="Calibri"/>
                          <a:ea typeface="Calibri"/>
                          <a:cs typeface="Calibri"/>
                          <a:sym typeface="Calibri"/>
                        </a:rPr>
                        <a:t>[ns]</a:t>
                      </a:r>
                    </a:p>
                  </a:txBody>
                  <a:tcPr marL="65024" marR="65024" marT="65024" marB="65024" anchor="b" horzOverflow="overflow">
                    <a:solidFill>
                      <a:srgbClr val="000000">
                        <a:alpha val="20000"/>
                      </a:srgbClr>
                    </a:solidFill>
                  </a:tcPr>
                </a:tc>
              </a:tr>
              <a:tr h="482358">
                <a:tc>
                  <a:txBody>
                    <a:bodyPr/>
                    <a:lstStyle/>
                    <a:p>
                      <a:pPr lvl="0" algn="l" defTabSz="457200">
                        <a:defRPr sz="1800"/>
                      </a:pPr>
                      <a:r>
                        <a:rPr sz="2000" b="1">
                          <a:uFill>
                            <a:solidFill/>
                          </a:uFill>
                          <a:latin typeface="Calibri"/>
                          <a:ea typeface="Calibri"/>
                          <a:cs typeface="Calibri"/>
                          <a:sym typeface="Calibri"/>
                        </a:rPr>
                        <a:t>Total beam intensity</a:t>
                      </a:r>
                    </a:p>
                  </a:txBody>
                  <a:tcPr marL="65024" marR="65024" marT="65024" marB="65024" anchor="b" horzOverflow="overflow">
                    <a:noFill/>
                  </a:tcPr>
                </a:tc>
                <a:tc>
                  <a:txBody>
                    <a:bodyPr/>
                    <a:lstStyle/>
                    <a:p>
                      <a:pPr lvl="0" defTabSz="457200">
                        <a:defRPr sz="1800"/>
                      </a:pPr>
                      <a:r>
                        <a:rPr sz="2000" b="1">
                          <a:uFill>
                            <a:solidFill/>
                          </a:uFill>
                          <a:latin typeface="Calibri"/>
                          <a:ea typeface="Calibri"/>
                          <a:cs typeface="Calibri"/>
                          <a:sym typeface="Calibri"/>
                        </a:rPr>
                        <a:t>2.5 E14</a:t>
                      </a:r>
                    </a:p>
                  </a:txBody>
                  <a:tcPr marL="65024" marR="65024" marT="65024" marB="65024" anchor="b" horzOverflow="overflow">
                    <a:noFill/>
                  </a:tcPr>
                </a:tc>
                <a:tc>
                  <a:txBody>
                    <a:bodyPr/>
                    <a:lstStyle/>
                    <a:p>
                      <a:pPr lvl="0" defTabSz="457200">
                        <a:defRPr sz="1800"/>
                      </a:pPr>
                      <a:r>
                        <a:rPr sz="2000" b="1">
                          <a:uFill>
                            <a:solidFill/>
                          </a:uFill>
                          <a:latin typeface="Calibri"/>
                          <a:ea typeface="Calibri"/>
                          <a:cs typeface="Calibri"/>
                          <a:sym typeface="Calibri"/>
                        </a:rPr>
                        <a:t>1.7 E14</a:t>
                      </a:r>
                    </a:p>
                  </a:txBody>
                  <a:tcPr marL="65024" marR="65024" marT="65024" marB="65024" anchor="b" horzOverflow="overflow">
                    <a:noFill/>
                  </a:tcPr>
                </a:tc>
                <a:tc>
                  <a:txBody>
                    <a:bodyPr/>
                    <a:lstStyle/>
                    <a:p>
                      <a:pPr lvl="0" defTabSz="457200">
                        <a:defRPr sz="1800"/>
                      </a:pPr>
                      <a:r>
                        <a:rPr sz="2000" b="1">
                          <a:uFill>
                            <a:solidFill/>
                          </a:uFill>
                          <a:latin typeface="Calibri"/>
                          <a:ea typeface="Calibri"/>
                          <a:cs typeface="Calibri"/>
                          <a:sym typeface="Calibri"/>
                        </a:rPr>
                        <a:t>-</a:t>
                      </a:r>
                    </a:p>
                  </a:txBody>
                  <a:tcPr marL="65024" marR="65024" marT="65024" marB="65024" anchor="b" horzOverflow="overflow">
                    <a:noFill/>
                  </a:tcPr>
                </a:tc>
              </a:tr>
              <a:tr h="482358">
                <a:tc>
                  <a:txBody>
                    <a:bodyPr/>
                    <a:lstStyle/>
                    <a:p>
                      <a:pPr lvl="0" algn="l" defTabSz="457200">
                        <a:defRPr sz="1800"/>
                      </a:pPr>
                      <a:r>
                        <a:rPr sz="2000" b="1">
                          <a:uFill>
                            <a:solidFill/>
                          </a:uFill>
                          <a:latin typeface="Calibri"/>
                          <a:ea typeface="Calibri"/>
                          <a:cs typeface="Calibri"/>
                          <a:sym typeface="Calibri"/>
                        </a:rPr>
                        <a:t>Number of bunches</a:t>
                      </a:r>
                    </a:p>
                  </a:txBody>
                  <a:tcPr marL="65024" marR="65024" marT="65024" marB="65024" anchor="b" horzOverflow="overflow">
                    <a:solidFill>
                      <a:srgbClr val="000000">
                        <a:alpha val="20000"/>
                      </a:srgbClr>
                    </a:solidFill>
                  </a:tcPr>
                </a:tc>
                <a:tc gridSpan="2">
                  <a:txBody>
                    <a:bodyPr/>
                    <a:lstStyle/>
                    <a:p>
                      <a:pPr lvl="0" defTabSz="457200">
                        <a:defRPr sz="1800"/>
                      </a:pPr>
                      <a:r>
                        <a:rPr sz="2000" b="1">
                          <a:uFill>
                            <a:solidFill/>
                          </a:uFill>
                          <a:latin typeface="Calibri"/>
                          <a:ea typeface="Calibri"/>
                          <a:cs typeface="Calibri"/>
                          <a:sym typeface="Calibri"/>
                        </a:rPr>
                        <a:t>157</a:t>
                      </a:r>
                    </a:p>
                  </a:txBody>
                  <a:tcPr marL="65024" marR="65024" marT="65024" marB="65024" anchor="b" horzOverflow="overflow">
                    <a:solidFill>
                      <a:srgbClr val="000000">
                        <a:alpha val="20000"/>
                      </a:srgbClr>
                    </a:solidFill>
                  </a:tcPr>
                </a:tc>
                <a:tc hMerge="1">
                  <a:txBody>
                    <a:bodyPr/>
                    <a:lstStyle/>
                    <a:p>
                      <a:endParaRPr lang="en-US"/>
                    </a:p>
                  </a:txBody>
                  <a:tcPr/>
                </a:tc>
                <a:tc>
                  <a:txBody>
                    <a:bodyPr/>
                    <a:lstStyle/>
                    <a:p>
                      <a:pPr lvl="0" defTabSz="457200">
                        <a:defRPr sz="1800"/>
                      </a:pPr>
                      <a:r>
                        <a:rPr sz="2000" b="1">
                          <a:uFill>
                            <a:solidFill/>
                          </a:uFill>
                          <a:latin typeface="Calibri"/>
                          <a:ea typeface="Calibri"/>
                          <a:cs typeface="Calibri"/>
                          <a:sym typeface="Calibri"/>
                        </a:rPr>
                        <a:t>-</a:t>
                      </a:r>
                    </a:p>
                  </a:txBody>
                  <a:tcPr marL="65024" marR="65024" marT="65024" marB="65024" anchor="b" horzOverflow="overflow">
                    <a:solidFill>
                      <a:srgbClr val="000000">
                        <a:alpha val="20000"/>
                      </a:srgbClr>
                    </a:solidFill>
                  </a:tcPr>
                </a:tc>
              </a:tr>
              <a:tr h="482358">
                <a:tc>
                  <a:txBody>
                    <a:bodyPr/>
                    <a:lstStyle/>
                    <a:p>
                      <a:pPr lvl="0" algn="l" defTabSz="457200">
                        <a:defRPr sz="1800"/>
                      </a:pPr>
                      <a:r>
                        <a:rPr sz="2000" b="1">
                          <a:uFill>
                            <a:solidFill/>
                          </a:uFill>
                          <a:latin typeface="Calibri"/>
                          <a:ea typeface="Calibri"/>
                          <a:cs typeface="Calibri"/>
                          <a:sym typeface="Calibri"/>
                        </a:rPr>
                        <a:t>Intensity per bunch</a:t>
                      </a:r>
                    </a:p>
                  </a:txBody>
                  <a:tcPr marL="65024" marR="65024" marT="65024" marB="65024" anchor="b" horzOverflow="overflow">
                    <a:noFill/>
                  </a:tcPr>
                </a:tc>
                <a:tc>
                  <a:txBody>
                    <a:bodyPr/>
                    <a:lstStyle/>
                    <a:p>
                      <a:pPr lvl="0" defTabSz="457200">
                        <a:defRPr sz="1800"/>
                      </a:pPr>
                      <a:r>
                        <a:rPr sz="2000" b="1">
                          <a:uFill>
                            <a:solidFill/>
                          </a:uFill>
                          <a:latin typeface="Calibri"/>
                          <a:ea typeface="Calibri"/>
                          <a:cs typeface="Calibri"/>
                          <a:sym typeface="Calibri"/>
                        </a:rPr>
                        <a:t>1.6 E12</a:t>
                      </a:r>
                    </a:p>
                  </a:txBody>
                  <a:tcPr marL="65024" marR="65024" marT="65024" marB="65024" anchor="b" horzOverflow="overflow">
                    <a:noFill/>
                  </a:tcPr>
                </a:tc>
                <a:tc>
                  <a:txBody>
                    <a:bodyPr/>
                    <a:lstStyle/>
                    <a:p>
                      <a:pPr lvl="0" defTabSz="457200">
                        <a:defRPr sz="1800"/>
                      </a:pPr>
                      <a:r>
                        <a:rPr sz="2000" b="1">
                          <a:uFill>
                            <a:solidFill/>
                          </a:uFill>
                          <a:latin typeface="Calibri"/>
                          <a:ea typeface="Calibri"/>
                          <a:cs typeface="Calibri"/>
                          <a:sym typeface="Calibri"/>
                        </a:rPr>
                        <a:t>1.1 E12</a:t>
                      </a:r>
                    </a:p>
                  </a:txBody>
                  <a:tcPr marL="65024" marR="65024" marT="65024" marB="65024" anchor="b" horzOverflow="overflow">
                    <a:noFill/>
                  </a:tcPr>
                </a:tc>
                <a:tc>
                  <a:txBody>
                    <a:bodyPr/>
                    <a:lstStyle/>
                    <a:p>
                      <a:pPr lvl="0" defTabSz="457200">
                        <a:defRPr sz="1800"/>
                      </a:pPr>
                      <a:r>
                        <a:rPr sz="2000" b="1">
                          <a:uFill>
                            <a:solidFill/>
                          </a:uFill>
                          <a:latin typeface="Calibri"/>
                          <a:ea typeface="Calibri"/>
                          <a:cs typeface="Calibri"/>
                          <a:sym typeface="Calibri"/>
                        </a:rPr>
                        <a:t>-</a:t>
                      </a:r>
                    </a:p>
                  </a:txBody>
                  <a:tcPr marL="65024" marR="65024" marT="65024" marB="65024" anchor="b" horzOverflow="overflow">
                    <a:noFill/>
                  </a:tcPr>
                </a:tc>
              </a:tr>
              <a:tr h="482358">
                <a:tc>
                  <a:txBody>
                    <a:bodyPr/>
                    <a:lstStyle/>
                    <a:p>
                      <a:pPr lvl="0" algn="l" defTabSz="457200">
                        <a:defRPr sz="1800"/>
                      </a:pPr>
                      <a:r>
                        <a:rPr sz="2000" b="1">
                          <a:uFill>
                            <a:solidFill/>
                          </a:uFill>
                          <a:latin typeface="Calibri"/>
                          <a:ea typeface="Calibri"/>
                          <a:cs typeface="Calibri"/>
                          <a:sym typeface="Calibri"/>
                        </a:rPr>
                        <a:t>Main dipole field inj. / extr.</a:t>
                      </a:r>
                    </a:p>
                  </a:txBody>
                  <a:tcPr marL="65024" marR="65024" marT="65024" marB="65024" anchor="b" horzOverflow="overflow">
                    <a:solidFill>
                      <a:srgbClr val="000000">
                        <a:alpha val="20000"/>
                      </a:srgbClr>
                    </a:solidFill>
                  </a:tcPr>
                </a:tc>
                <a:tc>
                  <a:txBody>
                    <a:bodyPr/>
                    <a:lstStyle/>
                    <a:p>
                      <a:pPr lvl="0" defTabSz="457200">
                        <a:defRPr sz="1800"/>
                      </a:pPr>
                      <a:r>
                        <a:rPr sz="2000" b="1">
                          <a:uFill>
                            <a:solidFill/>
                          </a:uFill>
                          <a:latin typeface="Calibri"/>
                          <a:ea typeface="Calibri"/>
                          <a:cs typeface="Calibri"/>
                          <a:sym typeface="Calibri"/>
                        </a:rPr>
                        <a:t>0.19 / 2.1</a:t>
                      </a:r>
                    </a:p>
                  </a:txBody>
                  <a:tcPr marL="65024" marR="65024" marT="65024" marB="65024" anchor="b" horzOverflow="overflow">
                    <a:solidFill>
                      <a:srgbClr val="000000">
                        <a:alpha val="20000"/>
                      </a:srgbClr>
                    </a:solidFill>
                  </a:tcPr>
                </a:tc>
                <a:tc>
                  <a:txBody>
                    <a:bodyPr/>
                    <a:lstStyle/>
                    <a:p>
                      <a:pPr lvl="0" defTabSz="457200">
                        <a:defRPr sz="1800"/>
                      </a:pPr>
                      <a:r>
                        <a:rPr sz="2000" b="1">
                          <a:uFill>
                            <a:solidFill/>
                          </a:uFill>
                          <a:latin typeface="Calibri"/>
                          <a:ea typeface="Calibri"/>
                          <a:cs typeface="Calibri"/>
                          <a:sym typeface="Calibri"/>
                        </a:rPr>
                        <a:t>0.19 / </a:t>
                      </a:r>
                      <a:r>
                        <a:rPr sz="2000" b="1">
                          <a:solidFill>
                            <a:srgbClr val="FF0000"/>
                          </a:solidFill>
                          <a:uFill>
                            <a:solidFill>
                              <a:srgbClr val="FF0000"/>
                            </a:solidFill>
                          </a:uFill>
                          <a:latin typeface="Calibri"/>
                          <a:ea typeface="Calibri"/>
                          <a:cs typeface="Calibri"/>
                          <a:sym typeface="Calibri"/>
                        </a:rPr>
                        <a:t>3.13</a:t>
                      </a:r>
                    </a:p>
                  </a:txBody>
                  <a:tcPr marL="65024" marR="65024" marT="65024" marB="65024" anchor="b" horzOverflow="overflow">
                    <a:solidFill>
                      <a:srgbClr val="000000">
                        <a:alpha val="20000"/>
                      </a:srgbClr>
                    </a:solidFill>
                  </a:tcPr>
                </a:tc>
                <a:tc>
                  <a:txBody>
                    <a:bodyPr/>
                    <a:lstStyle/>
                    <a:p>
                      <a:pPr lvl="0" defTabSz="457200">
                        <a:defRPr sz="1800"/>
                      </a:pPr>
                      <a:r>
                        <a:rPr sz="2000" b="1">
                          <a:uFill>
                            <a:solidFill/>
                          </a:uFill>
                          <a:latin typeface="Calibri"/>
                          <a:ea typeface="Calibri"/>
                          <a:cs typeface="Calibri"/>
                          <a:sym typeface="Calibri"/>
                        </a:rPr>
                        <a:t>[T]</a:t>
                      </a:r>
                    </a:p>
                  </a:txBody>
                  <a:tcPr marL="65024" marR="65024" marT="65024" marB="65024" anchor="b" horzOverflow="overflow">
                    <a:solidFill>
                      <a:srgbClr val="000000">
                        <a:alpha val="20000"/>
                      </a:srgbClr>
                    </a:solidFill>
                  </a:tcPr>
                </a:tc>
              </a:tr>
              <a:tr h="482358">
                <a:tc>
                  <a:txBody>
                    <a:bodyPr/>
                    <a:lstStyle/>
                    <a:p>
                      <a:pPr lvl="0" algn="l" defTabSz="457200">
                        <a:defRPr sz="1800"/>
                      </a:pPr>
                      <a:r>
                        <a:rPr sz="2000" b="1">
                          <a:uFill>
                            <a:solidFill/>
                          </a:uFill>
                          <a:latin typeface="Calibri"/>
                          <a:ea typeface="Calibri"/>
                          <a:cs typeface="Calibri"/>
                          <a:sym typeface="Calibri"/>
                        </a:rPr>
                        <a:t>Ramp time</a:t>
                      </a:r>
                    </a:p>
                  </a:txBody>
                  <a:tcPr marL="65024" marR="65024" marT="65024" marB="65024" anchor="b" horzOverflow="overflow">
                    <a:noFill/>
                  </a:tcPr>
                </a:tc>
                <a:tc>
                  <a:txBody>
                    <a:bodyPr/>
                    <a:lstStyle/>
                    <a:p>
                      <a:pPr lvl="0" defTabSz="457200">
                        <a:defRPr sz="1800"/>
                      </a:pPr>
                      <a:r>
                        <a:rPr sz="2000" b="1">
                          <a:uFill>
                            <a:solidFill/>
                          </a:uFill>
                          <a:latin typeface="Calibri"/>
                          <a:ea typeface="Calibri"/>
                          <a:cs typeface="Calibri"/>
                          <a:sym typeface="Calibri"/>
                        </a:rPr>
                        <a:t>500</a:t>
                      </a:r>
                    </a:p>
                  </a:txBody>
                  <a:tcPr marL="65024" marR="65024" marT="65024" marB="65024" anchor="b" horzOverflow="overflow">
                    <a:noFill/>
                  </a:tcPr>
                </a:tc>
                <a:tc>
                  <a:txBody>
                    <a:bodyPr/>
                    <a:lstStyle/>
                    <a:p>
                      <a:pPr lvl="0" defTabSz="457200">
                        <a:defRPr sz="1800"/>
                      </a:pPr>
                      <a:r>
                        <a:rPr sz="2000" b="1">
                          <a:uFill>
                            <a:solidFill/>
                          </a:uFill>
                          <a:latin typeface="Calibri"/>
                          <a:ea typeface="Calibri"/>
                          <a:cs typeface="Calibri"/>
                          <a:sym typeface="Calibri"/>
                        </a:rPr>
                        <a:t>500</a:t>
                      </a:r>
                    </a:p>
                  </a:txBody>
                  <a:tcPr marL="65024" marR="65024" marT="65024" marB="65024" anchor="b" horzOverflow="overflow">
                    <a:noFill/>
                  </a:tcPr>
                </a:tc>
                <a:tc>
                  <a:txBody>
                    <a:bodyPr/>
                    <a:lstStyle/>
                    <a:p>
                      <a:pPr lvl="0" defTabSz="457200">
                        <a:defRPr sz="1800"/>
                      </a:pPr>
                      <a:r>
                        <a:rPr sz="2000" b="1">
                          <a:uFill>
                            <a:solidFill/>
                          </a:uFill>
                          <a:latin typeface="Calibri"/>
                          <a:ea typeface="Calibri"/>
                          <a:cs typeface="Calibri"/>
                          <a:sym typeface="Calibri"/>
                        </a:rPr>
                        <a:t>[ms]</a:t>
                      </a:r>
                    </a:p>
                  </a:txBody>
                  <a:tcPr marL="65024" marR="65024" marT="65024" marB="65024" anchor="b" horzOverflow="overflow">
                    <a:noFill/>
                  </a:tcPr>
                </a:tc>
              </a:tr>
              <a:tr h="482358">
                <a:tc>
                  <a:txBody>
                    <a:bodyPr/>
                    <a:lstStyle/>
                    <a:p>
                      <a:pPr lvl="0" algn="l" defTabSz="457200">
                        <a:defRPr sz="1800"/>
                      </a:pPr>
                      <a:r>
                        <a:rPr sz="2000" b="1" dirty="0">
                          <a:uFill>
                            <a:solidFill/>
                          </a:uFill>
                          <a:latin typeface="Calibri"/>
                          <a:ea typeface="Calibri"/>
                          <a:cs typeface="Calibri"/>
                          <a:sym typeface="Calibri"/>
                        </a:rPr>
                        <a:t>Dipole field rate dB/dt (acc. ramp)</a:t>
                      </a:r>
                    </a:p>
                  </a:txBody>
                  <a:tcPr marL="65024" marR="65024" marT="65024" marB="65024" anchor="b" horzOverflow="overflow">
                    <a:solidFill>
                      <a:srgbClr val="000000">
                        <a:alpha val="20000"/>
                      </a:srgbClr>
                    </a:solidFill>
                  </a:tcPr>
                </a:tc>
                <a:tc>
                  <a:txBody>
                    <a:bodyPr/>
                    <a:lstStyle/>
                    <a:p>
                      <a:pPr lvl="0" defTabSz="457200">
                        <a:defRPr sz="1800"/>
                      </a:pPr>
                      <a:r>
                        <a:rPr sz="2000" b="1">
                          <a:uFill>
                            <a:solidFill/>
                          </a:uFill>
                          <a:latin typeface="Calibri"/>
                          <a:ea typeface="Calibri"/>
                          <a:cs typeface="Calibri"/>
                          <a:sym typeface="Calibri"/>
                        </a:rPr>
                        <a:t>3.5</a:t>
                      </a:r>
                    </a:p>
                  </a:txBody>
                  <a:tcPr marL="65024" marR="65024" marT="65024" marB="65024" anchor="b" horzOverflow="overflow">
                    <a:solidFill>
                      <a:srgbClr val="000000">
                        <a:alpha val="20000"/>
                      </a:srgbClr>
                    </a:solidFill>
                  </a:tcPr>
                </a:tc>
                <a:tc>
                  <a:txBody>
                    <a:bodyPr/>
                    <a:lstStyle/>
                    <a:p>
                      <a:pPr lvl="0" defTabSz="457200">
                        <a:defRPr sz="1800"/>
                      </a:pPr>
                      <a:r>
                        <a:rPr sz="2000" b="1">
                          <a:solidFill>
                            <a:srgbClr val="FF0000"/>
                          </a:solidFill>
                          <a:uFill>
                            <a:solidFill>
                              <a:srgbClr val="FF0000"/>
                            </a:solidFill>
                          </a:uFill>
                          <a:latin typeface="Calibri"/>
                          <a:ea typeface="Calibri"/>
                          <a:cs typeface="Calibri"/>
                          <a:sym typeface="Calibri"/>
                        </a:rPr>
                        <a:t>5.5</a:t>
                      </a:r>
                    </a:p>
                  </a:txBody>
                  <a:tcPr marL="65024" marR="65024" marT="65024" marB="65024" anchor="b" horzOverflow="overflow">
                    <a:solidFill>
                      <a:srgbClr val="000000">
                        <a:alpha val="20000"/>
                      </a:srgbClr>
                    </a:solidFill>
                  </a:tcPr>
                </a:tc>
                <a:tc>
                  <a:txBody>
                    <a:bodyPr/>
                    <a:lstStyle/>
                    <a:p>
                      <a:pPr lvl="0" defTabSz="457200">
                        <a:defRPr sz="1800"/>
                      </a:pPr>
                      <a:r>
                        <a:rPr sz="2000" b="1" dirty="0">
                          <a:uFill>
                            <a:solidFill/>
                          </a:uFill>
                          <a:latin typeface="Calibri"/>
                          <a:ea typeface="Calibri"/>
                          <a:cs typeface="Calibri"/>
                          <a:sym typeface="Calibri"/>
                        </a:rPr>
                        <a:t>[T/s]</a:t>
                      </a:r>
                    </a:p>
                  </a:txBody>
                  <a:tcPr marL="65024" marR="65024" marT="65024" marB="65024" anchor="b" horzOverflow="overflow">
                    <a:solidFill>
                      <a:srgbClr val="000000">
                        <a:alpha val="20000"/>
                      </a:srgbClr>
                    </a:solidFill>
                  </a:tcPr>
                </a:tc>
              </a:tr>
            </a:tbl>
          </a:graphicData>
        </a:graphic>
      </p:graphicFrame>
      <p:graphicFrame>
        <p:nvGraphicFramePr>
          <p:cNvPr id="300" name="Table 300"/>
          <p:cNvGraphicFramePr/>
          <p:nvPr>
            <p:extLst>
              <p:ext uri="{D42A27DB-BD31-4B8C-83A1-F6EECF244321}">
                <p14:modId xmlns:p14="http://schemas.microsoft.com/office/powerpoint/2010/main" val="1093329129"/>
              </p:ext>
            </p:extLst>
          </p:nvPr>
        </p:nvGraphicFramePr>
        <p:xfrm>
          <a:off x="8602497" y="1693578"/>
          <a:ext cx="4046703" cy="4523232"/>
        </p:xfrm>
        <a:graphic>
          <a:graphicData uri="http://schemas.openxmlformats.org/drawingml/2006/table">
            <a:tbl>
              <a:tblPr firstRow="1">
                <a:tableStyleId>{4C3C2611-4C71-4FC5-86AE-919BDF0F9419}</a:tableStyleId>
              </a:tblPr>
              <a:tblGrid>
                <a:gridCol w="2123896"/>
                <a:gridCol w="946303"/>
                <a:gridCol w="976504"/>
              </a:tblGrid>
              <a:tr h="0">
                <a:tc>
                  <a:txBody>
                    <a:bodyPr/>
                    <a:lstStyle/>
                    <a:p>
                      <a:pPr lvl="0" defTabSz="457200">
                        <a:defRPr sz="1800" b="0">
                          <a:solidFill>
                            <a:srgbClr val="000000"/>
                          </a:solidFill>
                        </a:defRPr>
                      </a:pPr>
                      <a:r>
                        <a:rPr sz="2000" b="1" dirty="0">
                          <a:solidFill>
                            <a:srgbClr val="0433FF"/>
                          </a:solidFill>
                          <a:uFill>
                            <a:solidFill/>
                          </a:uFill>
                          <a:latin typeface="Calibri"/>
                          <a:ea typeface="Calibri"/>
                          <a:cs typeface="Calibri"/>
                          <a:sym typeface="Calibri"/>
                        </a:rPr>
                        <a:t>LP-SPL Parameter</a:t>
                      </a:r>
                    </a:p>
                  </a:txBody>
                  <a:tcPr marL="65024" marR="65024" marT="65024" marB="65024" anchor="b" horzOverflow="overflow">
                    <a:lnB w="12700">
                      <a:solidFill>
                        <a:srgbClr val="000000"/>
                      </a:solidFill>
                      <a:round/>
                    </a:lnB>
                    <a:noFill/>
                  </a:tcPr>
                </a:tc>
                <a:tc>
                  <a:txBody>
                    <a:bodyPr/>
                    <a:lstStyle/>
                    <a:p>
                      <a:pPr lvl="0" defTabSz="457200">
                        <a:defRPr sz="1800" b="0">
                          <a:solidFill>
                            <a:srgbClr val="000000"/>
                          </a:solidFill>
                        </a:defRPr>
                      </a:pPr>
                      <a:r>
                        <a:rPr sz="2000" b="1">
                          <a:solidFill>
                            <a:srgbClr val="0433FF"/>
                          </a:solidFill>
                          <a:uFill>
                            <a:solidFill/>
                          </a:uFill>
                          <a:latin typeface="Calibri"/>
                          <a:ea typeface="Calibri"/>
                          <a:cs typeface="Calibri"/>
                          <a:sym typeface="Calibri"/>
                        </a:rPr>
                        <a:t>Values</a:t>
                      </a:r>
                    </a:p>
                  </a:txBody>
                  <a:tcPr marL="65024" marR="65024" marT="65024" marB="65024" anchor="b" horzOverflow="overflow">
                    <a:lnB w="12700">
                      <a:solidFill>
                        <a:srgbClr val="000000"/>
                      </a:solidFill>
                      <a:round/>
                    </a:lnB>
                    <a:noFill/>
                  </a:tcPr>
                </a:tc>
                <a:tc>
                  <a:txBody>
                    <a:bodyPr/>
                    <a:lstStyle/>
                    <a:p>
                      <a:pPr lvl="0" defTabSz="457200">
                        <a:defRPr sz="1800" b="0">
                          <a:solidFill>
                            <a:srgbClr val="000000"/>
                          </a:solidFill>
                        </a:defRPr>
                      </a:pPr>
                      <a:r>
                        <a:rPr sz="2000" b="1" dirty="0">
                          <a:solidFill>
                            <a:srgbClr val="0433FF"/>
                          </a:solidFill>
                          <a:uFill>
                            <a:solidFill/>
                          </a:uFill>
                          <a:latin typeface="Calibri"/>
                          <a:ea typeface="Calibri"/>
                          <a:cs typeface="Calibri"/>
                          <a:sym typeface="Calibri"/>
                        </a:rPr>
                        <a:t>Units</a:t>
                      </a:r>
                    </a:p>
                  </a:txBody>
                  <a:tcPr marL="65024" marR="65024" marT="65024" marB="65024" anchor="b" horzOverflow="overflow">
                    <a:lnB w="12700">
                      <a:solidFill>
                        <a:srgbClr val="000000"/>
                      </a:solidFill>
                      <a:round/>
                    </a:lnB>
                    <a:noFill/>
                  </a:tcPr>
                </a:tc>
              </a:tr>
              <a:tr h="0">
                <a:tc>
                  <a:txBody>
                    <a:bodyPr/>
                    <a:lstStyle/>
                    <a:p>
                      <a:pPr lvl="0" algn="l" defTabSz="457200">
                        <a:defRPr sz="1800"/>
                      </a:pPr>
                      <a:r>
                        <a:rPr sz="2000" b="0">
                          <a:uFill>
                            <a:solidFill/>
                          </a:uFill>
                          <a:latin typeface="Calibri"/>
                          <a:ea typeface="Calibri"/>
                          <a:cs typeface="Calibri"/>
                          <a:sym typeface="Calibri"/>
                        </a:rPr>
                        <a:t>Kinetic Energy</a:t>
                      </a:r>
                    </a:p>
                  </a:txBody>
                  <a:tcPr marL="65024" marR="65024" marT="65024" marB="65024" anchor="b" horzOverflow="overflow">
                    <a:lnT w="12700">
                      <a:solidFill>
                        <a:srgbClr val="000000"/>
                      </a:solidFill>
                      <a:round/>
                    </a:lnT>
                    <a:solidFill>
                      <a:srgbClr val="000000">
                        <a:alpha val="20000"/>
                      </a:srgbClr>
                    </a:solidFill>
                  </a:tcPr>
                </a:tc>
                <a:tc>
                  <a:txBody>
                    <a:bodyPr/>
                    <a:lstStyle/>
                    <a:p>
                      <a:pPr lvl="0" defTabSz="457200">
                        <a:defRPr sz="1800"/>
                      </a:pPr>
                      <a:r>
                        <a:rPr sz="2000" b="0">
                          <a:uFill>
                            <a:solidFill/>
                          </a:uFill>
                          <a:latin typeface="Calibri"/>
                          <a:ea typeface="Calibri"/>
                          <a:cs typeface="Calibri"/>
                          <a:sym typeface="Calibri"/>
                        </a:rPr>
                        <a:t>4</a:t>
                      </a:r>
                    </a:p>
                  </a:txBody>
                  <a:tcPr marL="65024" marR="65024" marT="65024" marB="65024" anchor="b" horzOverflow="overflow">
                    <a:lnT w="12700">
                      <a:solidFill>
                        <a:srgbClr val="000000"/>
                      </a:solidFill>
                      <a:round/>
                    </a:lnT>
                    <a:solidFill>
                      <a:srgbClr val="000000">
                        <a:alpha val="20000"/>
                      </a:srgbClr>
                    </a:solidFill>
                  </a:tcPr>
                </a:tc>
                <a:tc>
                  <a:txBody>
                    <a:bodyPr/>
                    <a:lstStyle/>
                    <a:p>
                      <a:pPr lvl="0" defTabSz="457200">
                        <a:defRPr sz="1800"/>
                      </a:pPr>
                      <a:r>
                        <a:rPr sz="2000" b="0">
                          <a:uFill>
                            <a:solidFill/>
                          </a:uFill>
                          <a:latin typeface="Calibri"/>
                          <a:ea typeface="Calibri"/>
                          <a:cs typeface="Calibri"/>
                          <a:sym typeface="Calibri"/>
                        </a:rPr>
                        <a:t>[GeV]</a:t>
                      </a:r>
                    </a:p>
                  </a:txBody>
                  <a:tcPr marL="65024" marR="65024" marT="65024" marB="65024" anchor="b" horzOverflow="overflow">
                    <a:lnT w="12700">
                      <a:solidFill>
                        <a:srgbClr val="000000"/>
                      </a:solidFill>
                      <a:round/>
                    </a:lnT>
                    <a:solidFill>
                      <a:srgbClr val="000000">
                        <a:alpha val="20000"/>
                      </a:srgbClr>
                    </a:solidFill>
                  </a:tcPr>
                </a:tc>
              </a:tr>
              <a:tr h="0">
                <a:tc>
                  <a:txBody>
                    <a:bodyPr/>
                    <a:lstStyle/>
                    <a:p>
                      <a:pPr lvl="0" algn="l" defTabSz="457200">
                        <a:defRPr sz="1800"/>
                      </a:pPr>
                      <a:r>
                        <a:rPr sz="2000" b="0">
                          <a:uFill>
                            <a:solidFill/>
                          </a:uFill>
                          <a:latin typeface="Calibri"/>
                          <a:ea typeface="Calibri"/>
                          <a:cs typeface="Calibri"/>
                          <a:sym typeface="Calibri"/>
                        </a:rPr>
                        <a:t>Beam power</a:t>
                      </a:r>
                    </a:p>
                  </a:txBody>
                  <a:tcPr marL="65024" marR="65024" marT="65024" marB="65024" anchor="b" horzOverflow="overflow">
                    <a:noFill/>
                  </a:tcPr>
                </a:tc>
                <a:tc>
                  <a:txBody>
                    <a:bodyPr/>
                    <a:lstStyle/>
                    <a:p>
                      <a:pPr lvl="0" defTabSz="457200">
                        <a:defRPr sz="1800"/>
                      </a:pPr>
                      <a:r>
                        <a:rPr sz="2000" b="0">
                          <a:uFill>
                            <a:solidFill/>
                          </a:uFill>
                          <a:latin typeface="Calibri"/>
                          <a:ea typeface="Calibri"/>
                          <a:cs typeface="Calibri"/>
                          <a:sym typeface="Calibri"/>
                        </a:rPr>
                        <a:t>0.144</a:t>
                      </a:r>
                    </a:p>
                  </a:txBody>
                  <a:tcPr marL="65024" marR="65024" marT="65024" marB="65024" anchor="b" horzOverflow="overflow">
                    <a:noFill/>
                  </a:tcPr>
                </a:tc>
                <a:tc>
                  <a:txBody>
                    <a:bodyPr/>
                    <a:lstStyle/>
                    <a:p>
                      <a:pPr lvl="0" defTabSz="457200">
                        <a:defRPr sz="1800"/>
                      </a:pPr>
                      <a:r>
                        <a:rPr sz="2000" b="0">
                          <a:uFill>
                            <a:solidFill/>
                          </a:uFill>
                          <a:latin typeface="Calibri"/>
                          <a:ea typeface="Calibri"/>
                          <a:cs typeface="Calibri"/>
                          <a:sym typeface="Calibri"/>
                        </a:rPr>
                        <a:t>[MW]</a:t>
                      </a:r>
                    </a:p>
                  </a:txBody>
                  <a:tcPr marL="65024" marR="65024" marT="65024" marB="65024" anchor="b" horzOverflow="overflow">
                    <a:noFill/>
                  </a:tcPr>
                </a:tc>
              </a:tr>
              <a:tr h="0">
                <a:tc>
                  <a:txBody>
                    <a:bodyPr/>
                    <a:lstStyle/>
                    <a:p>
                      <a:pPr lvl="0" algn="l" defTabSz="457200">
                        <a:defRPr sz="1800"/>
                      </a:pPr>
                      <a:r>
                        <a:rPr sz="2000" b="0">
                          <a:uFill>
                            <a:solidFill/>
                          </a:uFill>
                          <a:latin typeface="Calibri"/>
                          <a:ea typeface="Calibri"/>
                          <a:cs typeface="Calibri"/>
                          <a:sym typeface="Calibri"/>
                        </a:rPr>
                        <a:t>Repetition rate</a:t>
                      </a:r>
                    </a:p>
                  </a:txBody>
                  <a:tcPr marL="65024" marR="65024" marT="65024" marB="65024" anchor="b" horzOverflow="overflow">
                    <a:solidFill>
                      <a:srgbClr val="000000">
                        <a:alpha val="20000"/>
                      </a:srgbClr>
                    </a:solidFill>
                  </a:tcPr>
                </a:tc>
                <a:tc>
                  <a:txBody>
                    <a:bodyPr/>
                    <a:lstStyle/>
                    <a:p>
                      <a:pPr lvl="0" defTabSz="457200">
                        <a:defRPr sz="1800"/>
                      </a:pPr>
                      <a:r>
                        <a:rPr sz="2000" b="0">
                          <a:uFill>
                            <a:solidFill/>
                          </a:uFill>
                          <a:latin typeface="Calibri"/>
                          <a:ea typeface="Calibri"/>
                          <a:cs typeface="Calibri"/>
                          <a:sym typeface="Calibri"/>
                        </a:rPr>
                        <a:t>2</a:t>
                      </a:r>
                    </a:p>
                  </a:txBody>
                  <a:tcPr marL="65024" marR="65024" marT="65024" marB="65024" anchor="b" horzOverflow="overflow">
                    <a:solidFill>
                      <a:srgbClr val="000000">
                        <a:alpha val="20000"/>
                      </a:srgbClr>
                    </a:solidFill>
                  </a:tcPr>
                </a:tc>
                <a:tc>
                  <a:txBody>
                    <a:bodyPr/>
                    <a:lstStyle/>
                    <a:p>
                      <a:pPr lvl="0" defTabSz="457200">
                        <a:defRPr sz="1800"/>
                      </a:pPr>
                      <a:r>
                        <a:rPr sz="2000" b="0">
                          <a:uFill>
                            <a:solidFill/>
                          </a:uFill>
                          <a:latin typeface="Calibri"/>
                          <a:ea typeface="Calibri"/>
                          <a:cs typeface="Calibri"/>
                          <a:sym typeface="Calibri"/>
                        </a:rPr>
                        <a:t>[Hz]</a:t>
                      </a:r>
                    </a:p>
                  </a:txBody>
                  <a:tcPr marL="65024" marR="65024" marT="65024" marB="65024" anchor="b" horzOverflow="overflow">
                    <a:solidFill>
                      <a:srgbClr val="000000">
                        <a:alpha val="20000"/>
                      </a:srgbClr>
                    </a:solidFill>
                  </a:tcPr>
                </a:tc>
              </a:tr>
              <a:tr h="0">
                <a:tc>
                  <a:txBody>
                    <a:bodyPr/>
                    <a:lstStyle/>
                    <a:p>
                      <a:pPr lvl="0" algn="l" defTabSz="457200">
                        <a:defRPr sz="1800"/>
                      </a:pPr>
                      <a:r>
                        <a:rPr sz="2000" b="0">
                          <a:uFill>
                            <a:solidFill/>
                          </a:uFill>
                          <a:latin typeface="Calibri"/>
                          <a:ea typeface="Calibri"/>
                          <a:cs typeface="Calibri"/>
                          <a:sym typeface="Calibri"/>
                        </a:rPr>
                        <a:t>Beam pulse length</a:t>
                      </a:r>
                    </a:p>
                  </a:txBody>
                  <a:tcPr marL="65024" marR="65024" marT="65024" marB="65024" anchor="b" horzOverflow="overflow">
                    <a:noFill/>
                  </a:tcPr>
                </a:tc>
                <a:tc>
                  <a:txBody>
                    <a:bodyPr/>
                    <a:lstStyle/>
                    <a:p>
                      <a:pPr lvl="0" defTabSz="457200">
                        <a:defRPr sz="1800"/>
                      </a:pPr>
                      <a:r>
                        <a:rPr sz="2000" b="0">
                          <a:uFill>
                            <a:solidFill/>
                          </a:uFill>
                          <a:latin typeface="Calibri"/>
                          <a:ea typeface="Calibri"/>
                          <a:cs typeface="Calibri"/>
                          <a:sym typeface="Calibri"/>
                        </a:rPr>
                        <a:t>0.9</a:t>
                      </a:r>
                    </a:p>
                  </a:txBody>
                  <a:tcPr marL="65024" marR="65024" marT="65024" marB="65024" anchor="b" horzOverflow="overflow">
                    <a:noFill/>
                  </a:tcPr>
                </a:tc>
                <a:tc>
                  <a:txBody>
                    <a:bodyPr/>
                    <a:lstStyle/>
                    <a:p>
                      <a:pPr lvl="0" defTabSz="457200">
                        <a:defRPr sz="1800"/>
                      </a:pPr>
                      <a:r>
                        <a:rPr sz="2000" b="0">
                          <a:uFill>
                            <a:solidFill/>
                          </a:uFill>
                          <a:latin typeface="Calibri"/>
                          <a:ea typeface="Calibri"/>
                          <a:cs typeface="Calibri"/>
                          <a:sym typeface="Calibri"/>
                        </a:rPr>
                        <a:t>[ms]</a:t>
                      </a:r>
                    </a:p>
                  </a:txBody>
                  <a:tcPr marL="65024" marR="65024" marT="65024" marB="65024" anchor="b" horzOverflow="overflow">
                    <a:noFill/>
                  </a:tcPr>
                </a:tc>
              </a:tr>
              <a:tr h="0">
                <a:tc>
                  <a:txBody>
                    <a:bodyPr/>
                    <a:lstStyle/>
                    <a:p>
                      <a:pPr lvl="0" algn="l" defTabSz="457200">
                        <a:defRPr sz="1800"/>
                      </a:pPr>
                      <a:r>
                        <a:rPr sz="2000" b="0" dirty="0">
                          <a:uFill>
                            <a:solidFill/>
                          </a:uFill>
                          <a:latin typeface="Calibri"/>
                          <a:ea typeface="Calibri"/>
                          <a:cs typeface="Calibri"/>
                          <a:sym typeface="Calibri"/>
                        </a:rPr>
                        <a:t>Average pulse current</a:t>
                      </a:r>
                    </a:p>
                  </a:txBody>
                  <a:tcPr marL="65024" marR="65024" marT="65024" marB="65024" anchor="b" horzOverflow="overflow">
                    <a:solidFill>
                      <a:srgbClr val="000000">
                        <a:alpha val="20000"/>
                      </a:srgbClr>
                    </a:solidFill>
                  </a:tcPr>
                </a:tc>
                <a:tc>
                  <a:txBody>
                    <a:bodyPr/>
                    <a:lstStyle/>
                    <a:p>
                      <a:pPr lvl="0" defTabSz="457200">
                        <a:defRPr sz="1800"/>
                      </a:pPr>
                      <a:r>
                        <a:rPr sz="2000" b="0">
                          <a:uFill>
                            <a:solidFill/>
                          </a:uFill>
                          <a:latin typeface="Calibri"/>
                          <a:ea typeface="Calibri"/>
                          <a:cs typeface="Calibri"/>
                          <a:sym typeface="Calibri"/>
                        </a:rPr>
                        <a:t>20</a:t>
                      </a:r>
                    </a:p>
                  </a:txBody>
                  <a:tcPr marL="65024" marR="65024" marT="65024" marB="65024" anchor="b" horzOverflow="overflow">
                    <a:solidFill>
                      <a:srgbClr val="000000">
                        <a:alpha val="20000"/>
                      </a:srgbClr>
                    </a:solidFill>
                  </a:tcPr>
                </a:tc>
                <a:tc>
                  <a:txBody>
                    <a:bodyPr/>
                    <a:lstStyle/>
                    <a:p>
                      <a:pPr lvl="0" defTabSz="457200">
                        <a:defRPr sz="1800"/>
                      </a:pPr>
                      <a:r>
                        <a:rPr sz="2000" b="0">
                          <a:uFill>
                            <a:solidFill/>
                          </a:uFill>
                          <a:latin typeface="Calibri"/>
                          <a:ea typeface="Calibri"/>
                          <a:cs typeface="Calibri"/>
                          <a:sym typeface="Calibri"/>
                        </a:rPr>
                        <a:t>[mA]</a:t>
                      </a:r>
                    </a:p>
                  </a:txBody>
                  <a:tcPr marL="65024" marR="65024" marT="65024" marB="65024" anchor="b" horzOverflow="overflow">
                    <a:solidFill>
                      <a:srgbClr val="000000">
                        <a:alpha val="20000"/>
                      </a:srgbClr>
                    </a:solidFill>
                  </a:tcPr>
                </a:tc>
              </a:tr>
              <a:tr h="0">
                <a:tc>
                  <a:txBody>
                    <a:bodyPr/>
                    <a:lstStyle/>
                    <a:p>
                      <a:pPr lvl="0" algn="l" defTabSz="457200">
                        <a:defRPr sz="1800"/>
                      </a:pPr>
                      <a:r>
                        <a:rPr sz="2000" b="0">
                          <a:uFill>
                            <a:solidFill/>
                          </a:uFill>
                          <a:latin typeface="Calibri"/>
                          <a:ea typeface="Calibri"/>
                          <a:cs typeface="Calibri"/>
                          <a:sym typeface="Calibri"/>
                        </a:rPr>
                        <a:t>Peak pulse current</a:t>
                      </a:r>
                    </a:p>
                  </a:txBody>
                  <a:tcPr marL="65024" marR="65024" marT="65024" marB="65024" anchor="b" horzOverflow="overflow">
                    <a:noFill/>
                  </a:tcPr>
                </a:tc>
                <a:tc>
                  <a:txBody>
                    <a:bodyPr/>
                    <a:lstStyle/>
                    <a:p>
                      <a:pPr lvl="0" defTabSz="457200">
                        <a:defRPr sz="1800"/>
                      </a:pPr>
                      <a:r>
                        <a:rPr sz="2000" b="0">
                          <a:uFill>
                            <a:solidFill/>
                          </a:uFill>
                          <a:latin typeface="Calibri"/>
                          <a:ea typeface="Calibri"/>
                          <a:cs typeface="Calibri"/>
                          <a:sym typeface="Calibri"/>
                        </a:rPr>
                        <a:t>32</a:t>
                      </a:r>
                    </a:p>
                  </a:txBody>
                  <a:tcPr marL="65024" marR="65024" marT="65024" marB="65024" anchor="b" horzOverflow="overflow">
                    <a:noFill/>
                  </a:tcPr>
                </a:tc>
                <a:tc>
                  <a:txBody>
                    <a:bodyPr/>
                    <a:lstStyle/>
                    <a:p>
                      <a:pPr lvl="0" defTabSz="457200">
                        <a:defRPr sz="1800"/>
                      </a:pPr>
                      <a:r>
                        <a:rPr sz="2000" b="0">
                          <a:uFill>
                            <a:solidFill/>
                          </a:uFill>
                          <a:latin typeface="Calibri"/>
                          <a:ea typeface="Calibri"/>
                          <a:cs typeface="Calibri"/>
                          <a:sym typeface="Calibri"/>
                        </a:rPr>
                        <a:t>[mA]</a:t>
                      </a:r>
                    </a:p>
                  </a:txBody>
                  <a:tcPr marL="65024" marR="65024" marT="65024" marB="65024" anchor="b" horzOverflow="overflow">
                    <a:noFill/>
                  </a:tcPr>
                </a:tc>
              </a:tr>
              <a:tr h="0">
                <a:tc>
                  <a:txBody>
                    <a:bodyPr/>
                    <a:lstStyle/>
                    <a:p>
                      <a:pPr lvl="0" algn="l" defTabSz="457200">
                        <a:defRPr sz="1800"/>
                      </a:pPr>
                      <a:r>
                        <a:rPr sz="2000" b="0" dirty="0">
                          <a:uFill>
                            <a:solidFill/>
                          </a:uFill>
                          <a:latin typeface="Calibri"/>
                          <a:ea typeface="Calibri"/>
                          <a:cs typeface="Calibri"/>
                          <a:sym typeface="Calibri"/>
                        </a:rPr>
                        <a:t>Protons per pulse</a:t>
                      </a:r>
                    </a:p>
                  </a:txBody>
                  <a:tcPr marL="65024" marR="65024" marT="65024" marB="65024" anchor="b" horzOverflow="overflow">
                    <a:solidFill>
                      <a:srgbClr val="000000">
                        <a:alpha val="20000"/>
                      </a:srgbClr>
                    </a:solidFill>
                  </a:tcPr>
                </a:tc>
                <a:tc gridSpan="2">
                  <a:txBody>
                    <a:bodyPr/>
                    <a:lstStyle/>
                    <a:p>
                      <a:pPr lvl="0" defTabSz="457200">
                        <a:defRPr sz="1800"/>
                      </a:pPr>
                      <a:r>
                        <a:rPr sz="2000" b="0">
                          <a:uFill>
                            <a:solidFill/>
                          </a:uFill>
                          <a:latin typeface="Calibri"/>
                          <a:ea typeface="Calibri"/>
                          <a:cs typeface="Calibri"/>
                          <a:sym typeface="Calibri"/>
                        </a:rPr>
                        <a:t>1.13 E14</a:t>
                      </a:r>
                    </a:p>
                  </a:txBody>
                  <a:tcPr marL="65024" marR="65024" marT="65024" marB="65024" anchor="b" horzOverflow="overflow">
                    <a:solidFill>
                      <a:srgbClr val="000000">
                        <a:alpha val="20000"/>
                      </a:srgbClr>
                    </a:solidFill>
                  </a:tcPr>
                </a:tc>
                <a:tc hMerge="1">
                  <a:txBody>
                    <a:bodyPr/>
                    <a:lstStyle/>
                    <a:p>
                      <a:endParaRPr lang="en-US"/>
                    </a:p>
                  </a:txBody>
                  <a:tcPr/>
                </a:tc>
              </a:tr>
              <a:tr h="736939">
                <a:tc>
                  <a:txBody>
                    <a:bodyPr/>
                    <a:lstStyle/>
                    <a:p>
                      <a:pPr lvl="0" algn="l" defTabSz="457200">
                        <a:defRPr sz="1800"/>
                      </a:pPr>
                      <a:r>
                        <a:rPr sz="2000" b="0">
                          <a:uFill>
                            <a:solidFill/>
                          </a:uFill>
                          <a:latin typeface="Calibri"/>
                          <a:ea typeface="Calibri"/>
                          <a:cs typeface="Calibri"/>
                          <a:sym typeface="Calibri"/>
                        </a:rPr>
                        <a:t>Peak power per cavity</a:t>
                      </a:r>
                    </a:p>
                  </a:txBody>
                  <a:tcPr marL="65024" marR="65024" marT="65024" marB="65024" anchor="b" horzOverflow="overflow">
                    <a:noFill/>
                  </a:tcPr>
                </a:tc>
                <a:tc>
                  <a:txBody>
                    <a:bodyPr/>
                    <a:lstStyle/>
                    <a:p>
                      <a:pPr lvl="0" defTabSz="457200">
                        <a:defRPr sz="1800"/>
                      </a:pPr>
                      <a:r>
                        <a:rPr sz="2000" b="0">
                          <a:uFill>
                            <a:solidFill/>
                          </a:uFill>
                          <a:latin typeface="Calibri"/>
                          <a:ea typeface="Calibri"/>
                          <a:cs typeface="Calibri"/>
                          <a:sym typeface="Calibri"/>
                        </a:rPr>
                        <a:t>0.5</a:t>
                      </a:r>
                    </a:p>
                  </a:txBody>
                  <a:tcPr marL="65024" marR="65024" marT="65024" marB="65024" anchor="b" horzOverflow="overflow">
                    <a:noFill/>
                  </a:tcPr>
                </a:tc>
                <a:tc>
                  <a:txBody>
                    <a:bodyPr/>
                    <a:lstStyle/>
                    <a:p>
                      <a:pPr lvl="0" defTabSz="457200">
                        <a:defRPr sz="1800"/>
                      </a:pPr>
                      <a:r>
                        <a:rPr sz="2000" b="0" dirty="0">
                          <a:uFill>
                            <a:solidFill/>
                          </a:uFill>
                          <a:latin typeface="Calibri"/>
                          <a:ea typeface="Calibri"/>
                          <a:cs typeface="Calibri"/>
                          <a:sym typeface="Calibri"/>
                        </a:rPr>
                        <a:t>[MW]</a:t>
                      </a:r>
                    </a:p>
                  </a:txBody>
                  <a:tcPr marL="65024" marR="65024" marT="65024" marB="65024" anchor="b" horzOverflow="overflow">
                    <a:noFill/>
                  </a:tcPr>
                </a:tc>
              </a:tr>
            </a:tbl>
          </a:graphicData>
        </a:graphic>
      </p:graphicFrame>
      <p:sp>
        <p:nvSpPr>
          <p:cNvPr id="302" name="Shape 302"/>
          <p:cNvSpPr/>
          <p:nvPr/>
        </p:nvSpPr>
        <p:spPr>
          <a:xfrm>
            <a:off x="8174446" y="6353854"/>
            <a:ext cx="4474754" cy="5910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algn="l" defTabSz="387248">
              <a:spcBef>
                <a:spcPts val="1422"/>
              </a:spcBef>
              <a:defRPr sz="1800"/>
            </a:pPr>
            <a:r>
              <a:rPr lang="en-US" sz="1400" dirty="0" smtClean="0">
                <a:latin typeface="Arial"/>
                <a:ea typeface="Arial"/>
                <a:cs typeface="Arial"/>
                <a:sym typeface="Arial"/>
              </a:rPr>
              <a:t>(*) </a:t>
            </a:r>
            <a:r>
              <a:rPr sz="1400" dirty="0" smtClean="0">
                <a:latin typeface="Arial"/>
                <a:ea typeface="Arial"/>
                <a:cs typeface="Arial"/>
                <a:sym typeface="Arial"/>
              </a:rPr>
              <a:t>For </a:t>
            </a:r>
            <a:r>
              <a:rPr sz="1400" dirty="0">
                <a:latin typeface="Arial"/>
                <a:ea typeface="Arial"/>
                <a:cs typeface="Arial"/>
                <a:sym typeface="Arial"/>
              </a:rPr>
              <a:t>the </a:t>
            </a:r>
            <a:r>
              <a:rPr sz="1400" b="1" dirty="0">
                <a:solidFill>
                  <a:srgbClr val="941100"/>
                </a:solidFill>
                <a:latin typeface="Arial"/>
                <a:ea typeface="Arial"/>
                <a:cs typeface="Arial"/>
                <a:sym typeface="Arial"/>
              </a:rPr>
              <a:t>2.5E14 ppp</a:t>
            </a:r>
            <a:r>
              <a:rPr sz="1400" dirty="0">
                <a:latin typeface="Arial"/>
                <a:ea typeface="Arial"/>
                <a:cs typeface="Arial"/>
                <a:sym typeface="Arial"/>
              </a:rPr>
              <a:t> required for  HP-PS, a possible solution is to increase the pulse length</a:t>
            </a:r>
          </a:p>
        </p:txBody>
      </p:sp>
      <p:sp>
        <p:nvSpPr>
          <p:cNvPr id="9" name="Shape 311"/>
          <p:cNvSpPr/>
          <p:nvPr/>
        </p:nvSpPr>
        <p:spPr>
          <a:xfrm>
            <a:off x="8066354" y="7047956"/>
            <a:ext cx="4662536" cy="1938992"/>
          </a:xfrm>
          <a:prstGeom prst="rect">
            <a:avLst/>
          </a:prstGeom>
          <a:solidFill>
            <a:srgbClr val="D4FB79"/>
          </a:solidFill>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lgn="l">
              <a:buSzPct val="100000"/>
              <a:buChar char="‣"/>
              <a:defRPr sz="1800"/>
            </a:pPr>
            <a:r>
              <a:rPr b="1" dirty="0">
                <a:solidFill>
                  <a:srgbClr val="941100"/>
                </a:solidFill>
              </a:rPr>
              <a:t>HP-PS: </a:t>
            </a:r>
            <a:r>
              <a:rPr b="1" dirty="0" smtClean="0">
                <a:solidFill>
                  <a:srgbClr val="941100"/>
                </a:solidFill>
              </a:rPr>
              <a:t>Options</a:t>
            </a:r>
            <a:endParaRPr lang="en-US" b="1" dirty="0" smtClean="0">
              <a:solidFill>
                <a:srgbClr val="941100"/>
              </a:solidFill>
            </a:endParaRPr>
          </a:p>
          <a:p>
            <a:pPr lvl="2" indent="0" algn="l">
              <a:buSzPct val="100000"/>
              <a:defRPr sz="1800"/>
            </a:pPr>
            <a:r>
              <a:rPr b="1" dirty="0" smtClean="0">
                <a:solidFill>
                  <a:srgbClr val="0433FF"/>
                </a:solidFill>
              </a:rPr>
              <a:t>50 </a:t>
            </a:r>
            <a:r>
              <a:rPr b="1" dirty="0">
                <a:solidFill>
                  <a:srgbClr val="0433FF"/>
                </a:solidFill>
              </a:rPr>
              <a:t>GeV</a:t>
            </a:r>
            <a:r>
              <a:rPr dirty="0"/>
              <a:t> : more convenient HW parameters but more demanding beam dynamics</a:t>
            </a:r>
          </a:p>
          <a:p>
            <a:pPr marL="758601" lvl="1" indent="0" algn="l">
              <a:buSzPct val="100000"/>
              <a:buChar char="-"/>
              <a:defRPr sz="1800"/>
            </a:pPr>
            <a:r>
              <a:rPr dirty="0"/>
              <a:t> dipole magnets ~available (FCM R&amp;D)</a:t>
            </a:r>
          </a:p>
          <a:p>
            <a:pPr marL="379301" algn="l">
              <a:buSzPct val="100000"/>
              <a:buChar char="-"/>
              <a:defRPr sz="1800"/>
            </a:pPr>
            <a:r>
              <a:rPr dirty="0"/>
              <a:t> </a:t>
            </a:r>
            <a:r>
              <a:rPr b="1" dirty="0">
                <a:solidFill>
                  <a:srgbClr val="0433FF"/>
                </a:solidFill>
              </a:rPr>
              <a:t>75 GeV</a:t>
            </a:r>
            <a:r>
              <a:rPr dirty="0"/>
              <a:t> : more demanding magnet parameters but reduced beam intensity</a:t>
            </a:r>
          </a:p>
        </p:txBody>
      </p:sp>
      <p:sp>
        <p:nvSpPr>
          <p:cNvPr id="2" name="Date Placeholder 1"/>
          <p:cNvSpPr>
            <a:spLocks noGrp="1"/>
          </p:cNvSpPr>
          <p:nvPr>
            <p:ph type="dt" sz="half" idx="10"/>
          </p:nvPr>
        </p:nvSpPr>
        <p:spPr/>
        <p:txBody>
          <a:bodyPr/>
          <a:lstStyle/>
          <a:p>
            <a:r>
              <a:rPr lang="en-US" smtClean="0"/>
              <a:t>NBI 2014- Fermilab, 23-Sep-2014</a:t>
            </a:r>
            <a:endParaRPr lang="en-US" dirty="0"/>
          </a:p>
        </p:txBody>
      </p:sp>
      <p:sp>
        <p:nvSpPr>
          <p:cNvPr id="3" name="Footer Placeholder 2"/>
          <p:cNvSpPr>
            <a:spLocks noGrp="1"/>
          </p:cNvSpPr>
          <p:nvPr>
            <p:ph type="ftr" sz="quarter" idx="11"/>
          </p:nvPr>
        </p:nvSpPr>
        <p:spPr/>
        <p:txBody>
          <a:bodyPr/>
          <a:lstStyle/>
          <a:p>
            <a:r>
              <a:rPr lang="en-US" smtClean="0"/>
              <a:t>I. Efthymiopoulos, F.Sanchez Galan - CERN</a:t>
            </a:r>
            <a:endParaRPr lang="en-US" dirty="0"/>
          </a:p>
        </p:txBody>
      </p:sp>
      <p:sp>
        <p:nvSpPr>
          <p:cNvPr id="4" name="Title 3"/>
          <p:cNvSpPr>
            <a:spLocks noGrp="1"/>
          </p:cNvSpPr>
          <p:nvPr>
            <p:ph type="title"/>
          </p:nvPr>
        </p:nvSpPr>
        <p:spPr/>
        <p:txBody>
          <a:bodyPr/>
          <a:lstStyle/>
          <a:p>
            <a:r>
              <a:rPr lang="en-US" dirty="0" smtClean="0"/>
              <a:t>HP-PS Parameters</a:t>
            </a:r>
            <a:endParaRPr lang="en-GB" dirty="0"/>
          </a:p>
        </p:txBody>
      </p:sp>
    </p:spTree>
    <p:extLst>
      <p:ext uri="{BB962C8B-B14F-4D97-AF65-F5344CB8AC3E}">
        <p14:creationId xmlns:p14="http://schemas.microsoft.com/office/powerpoint/2010/main" val="4268431748"/>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p:nvPr/>
        </p:nvSpPr>
        <p:spPr>
          <a:xfrm>
            <a:off x="8962166" y="4147577"/>
            <a:ext cx="3683189" cy="5169078"/>
          </a:xfrm>
          <a:prstGeom prst="rect">
            <a:avLst/>
          </a:prstGeom>
          <a:solidFill>
            <a:srgbClr val="FFFFFF"/>
          </a:solidFill>
          <a:ln w="6350">
            <a:solidFill>
              <a:srgbClr val="011993"/>
            </a:solidFill>
            <a:miter lim="400000"/>
          </a:ln>
          <a:effectLst>
            <a:outerShdw blurRad="190500" dist="8455" dir="5400000" rotWithShape="0">
              <a:srgbClr val="000000"/>
            </a:outerShdw>
          </a:effectLst>
        </p:spPr>
        <p:txBody>
          <a:bodyPr lIns="0" tIns="0" rIns="0" bIns="0" anchor="ctr"/>
          <a:lstStyle/>
          <a:p>
            <a:pPr lvl="0">
              <a:defRPr sz="2600">
                <a:solidFill>
                  <a:srgbClr val="FFFFFF"/>
                </a:solidFill>
                <a:effectLst>
                  <a:outerShdw blurRad="38100" dist="12700" dir="5400000" rotWithShape="0">
                    <a:srgbClr val="000000">
                      <a:alpha val="50000"/>
                    </a:srgbClr>
                  </a:outerShdw>
                </a:effectLst>
              </a:defRPr>
            </a:pPr>
            <a:endParaRPr/>
          </a:p>
        </p:txBody>
      </p:sp>
      <p:sp>
        <p:nvSpPr>
          <p:cNvPr id="353" name="Shape 353"/>
          <p:cNvSpPr>
            <a:spLocks noGrp="1"/>
          </p:cNvSpPr>
          <p:nvPr>
            <p:ph type="body" idx="1"/>
          </p:nvPr>
        </p:nvSpPr>
        <p:spPr>
          <a:xfrm>
            <a:off x="355600" y="1648738"/>
            <a:ext cx="12293600" cy="2349179"/>
          </a:xfrm>
          <a:prstGeom prst="rect">
            <a:avLst/>
          </a:prstGeom>
        </p:spPr>
        <p:txBody>
          <a:bodyPr numCol="2" spcCol="621331"/>
          <a:lstStyle/>
          <a:p>
            <a:pPr marL="191455" indent="-191455" defTabSz="306329">
              <a:spcBef>
                <a:spcPts val="996"/>
              </a:spcBef>
              <a:defRPr sz="1800"/>
            </a:pPr>
            <a:r>
              <a:rPr sz="1900" dirty="0"/>
              <a:t>Conventional neutrino beam ( 50% of a Super-Beam !)</a:t>
            </a:r>
          </a:p>
          <a:p>
            <a:pPr marL="191455" indent="-191455" defTabSz="306329">
              <a:spcBef>
                <a:spcPts val="996"/>
              </a:spcBef>
              <a:defRPr sz="1800"/>
            </a:pPr>
            <a:r>
              <a:rPr sz="1900" dirty="0">
                <a:solidFill>
                  <a:srgbClr val="941100"/>
                </a:solidFill>
              </a:rPr>
              <a:t>Constraints/challenges:</a:t>
            </a:r>
          </a:p>
          <a:p>
            <a:pPr marL="382912" lvl="1" indent="-191455" defTabSz="306329">
              <a:spcBef>
                <a:spcPts val="996"/>
              </a:spcBef>
              <a:defRPr sz="1800"/>
            </a:pPr>
            <a:r>
              <a:rPr sz="1600" dirty="0"/>
              <a:t>have the same layout for 400 &amp; 50 GeV beams</a:t>
            </a:r>
          </a:p>
          <a:p>
            <a:pPr marL="382912" lvl="1" indent="-191455" defTabSz="306329">
              <a:spcBef>
                <a:spcPts val="996"/>
              </a:spcBef>
              <a:defRPr sz="1800"/>
            </a:pPr>
            <a:r>
              <a:rPr sz="1600" dirty="0"/>
              <a:t>control or radiation environment (2 MW beam power !) </a:t>
            </a:r>
          </a:p>
          <a:p>
            <a:pPr marL="382912" lvl="1" indent="-191455" defTabSz="306329">
              <a:spcBef>
                <a:spcPts val="996"/>
              </a:spcBef>
              <a:defRPr sz="1800"/>
            </a:pPr>
            <a:r>
              <a:rPr sz="1600" dirty="0"/>
              <a:t>ν-flux optimisation for both oscillation prob. maxima</a:t>
            </a:r>
          </a:p>
          <a:p>
            <a:pPr marL="382912" lvl="1" indent="-191455" defTabSz="306329">
              <a:spcBef>
                <a:spcPts val="996"/>
              </a:spcBef>
              <a:defRPr sz="1800"/>
            </a:pPr>
            <a:r>
              <a:rPr sz="1600" dirty="0"/>
              <a:t>steep slope of 18% </a:t>
            </a:r>
          </a:p>
          <a:p>
            <a:pPr lvl="1" indent="191455" defTabSz="306329">
              <a:spcBef>
                <a:spcPts val="996"/>
              </a:spcBef>
              <a:defRPr sz="1800"/>
            </a:pPr>
            <a:endParaRPr sz="1600" dirty="0"/>
          </a:p>
          <a:p>
            <a:pPr marL="191455" indent="-191455" defTabSz="306329">
              <a:spcBef>
                <a:spcPts val="996"/>
              </a:spcBef>
              <a:defRPr sz="1800"/>
            </a:pPr>
            <a:r>
              <a:rPr sz="1900" dirty="0">
                <a:solidFill>
                  <a:srgbClr val="941100"/>
                </a:solidFill>
              </a:rPr>
              <a:t>Additional considerations</a:t>
            </a:r>
          </a:p>
          <a:p>
            <a:pPr marL="382912" lvl="1" indent="-191455" defTabSz="306329">
              <a:lnSpc>
                <a:spcPct val="150000"/>
              </a:lnSpc>
              <a:spcBef>
                <a:spcPts val="996"/>
              </a:spcBef>
              <a:defRPr sz="1800"/>
            </a:pPr>
            <a:r>
              <a:rPr sz="1600" dirty="0"/>
              <a:t>The length of the hadron stop and near detector location determined by the  μ flux limit requirement for the 400 GeV case (&lt; 9 μ/m</a:t>
            </a:r>
            <a:r>
              <a:rPr sz="1600" baseline="31999" dirty="0"/>
              <a:t>2</a:t>
            </a:r>
            <a:r>
              <a:rPr sz="1600" dirty="0"/>
              <a:t>/spill)</a:t>
            </a:r>
          </a:p>
          <a:p>
            <a:pPr marL="382912" lvl="1" indent="-191455" defTabSz="306329">
              <a:spcBef>
                <a:spcPts val="996"/>
              </a:spcBef>
              <a:defRPr sz="1800"/>
            </a:pPr>
            <a:r>
              <a:rPr sz="1600" dirty="0"/>
              <a:t>Additional μ flux monitoring stations must be foreseen for the 50 GeV operation</a:t>
            </a:r>
          </a:p>
        </p:txBody>
      </p:sp>
      <p:sp>
        <p:nvSpPr>
          <p:cNvPr id="354" name="Shape 35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lIns="130046" tIns="65023" rIns="130046" bIns="65023"/>
          <a:lstStyle/>
          <a:p>
            <a:pPr lvl="0">
              <a:defRPr sz="1800">
                <a:solidFill>
                  <a:srgbClr val="000000"/>
                </a:solidFill>
              </a:defRPr>
            </a:pPr>
            <a:fld id="{86CB4B4D-7CA3-9044-876B-883B54F8677D}" type="slidenum">
              <a:rPr sz="1300">
                <a:solidFill>
                  <a:srgbClr val="531B93"/>
                </a:solidFill>
              </a:rPr>
              <a:t>14</a:t>
            </a:fld>
            <a:endParaRPr sz="1300">
              <a:solidFill>
                <a:srgbClr val="531B93"/>
              </a:solidFill>
            </a:endParaRPr>
          </a:p>
        </p:txBody>
      </p:sp>
      <p:pic>
        <p:nvPicPr>
          <p:cNvPr id="356" name="pasted-image.tif"/>
          <p:cNvPicPr/>
          <p:nvPr/>
        </p:nvPicPr>
        <p:blipFill>
          <a:blip r:embed="rId2" cstate="print">
            <a:extLst>
              <a:ext uri="{28A0092B-C50C-407E-A947-70E740481C1C}">
                <a14:useLocalDpi xmlns:a14="http://schemas.microsoft.com/office/drawing/2010/main"/>
              </a:ext>
            </a:extLst>
          </a:blip>
          <a:stretch>
            <a:fillRect/>
          </a:stretch>
        </p:blipFill>
        <p:spPr>
          <a:xfrm>
            <a:off x="9125489" y="4400911"/>
            <a:ext cx="3148184" cy="2252116"/>
          </a:xfrm>
          <a:prstGeom prst="rect">
            <a:avLst/>
          </a:prstGeom>
          <a:ln w="12700">
            <a:miter lim="400000"/>
          </a:ln>
        </p:spPr>
      </p:pic>
      <p:pic>
        <p:nvPicPr>
          <p:cNvPr id="357" name="pasted-image.tif"/>
          <p:cNvPicPr/>
          <p:nvPr/>
        </p:nvPicPr>
        <p:blipFill>
          <a:blip r:embed="rId3" cstate="print">
            <a:extLst>
              <a:ext uri="{28A0092B-C50C-407E-A947-70E740481C1C}">
                <a14:useLocalDpi xmlns:a14="http://schemas.microsoft.com/office/drawing/2010/main"/>
              </a:ext>
            </a:extLst>
          </a:blip>
          <a:stretch>
            <a:fillRect/>
          </a:stretch>
        </p:blipFill>
        <p:spPr>
          <a:xfrm>
            <a:off x="9173109" y="6776341"/>
            <a:ext cx="3052945" cy="2411220"/>
          </a:xfrm>
          <a:prstGeom prst="rect">
            <a:avLst/>
          </a:prstGeom>
          <a:ln w="12700">
            <a:miter lim="400000"/>
          </a:ln>
        </p:spPr>
      </p:pic>
      <p:sp>
        <p:nvSpPr>
          <p:cNvPr id="358" name="Shape 358"/>
          <p:cNvSpPr/>
          <p:nvPr/>
        </p:nvSpPr>
        <p:spPr>
          <a:xfrm>
            <a:off x="9031503" y="3997917"/>
            <a:ext cx="1987724" cy="261610"/>
          </a:xfrm>
          <a:prstGeom prst="rect">
            <a:avLst/>
          </a:prstGeom>
          <a:solidFill>
            <a:srgbClr val="FFD479"/>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1200">
                <a:solidFill>
                  <a:srgbClr val="941100"/>
                </a:solidFill>
              </a:defRPr>
            </a:lvl1pPr>
          </a:lstStyle>
          <a:p>
            <a:pPr lvl="0">
              <a:defRPr sz="1800">
                <a:solidFill>
                  <a:srgbClr val="000000"/>
                </a:solidFill>
              </a:defRPr>
            </a:pPr>
            <a:r>
              <a:rPr sz="1700"/>
              <a:t>CN2PY ND Concept</a:t>
            </a:r>
          </a:p>
        </p:txBody>
      </p:sp>
      <p:sp>
        <p:nvSpPr>
          <p:cNvPr id="359" name="Shape 359"/>
          <p:cNvSpPr/>
          <p:nvPr/>
        </p:nvSpPr>
        <p:spPr>
          <a:xfrm>
            <a:off x="11145042" y="8990069"/>
            <a:ext cx="1397819" cy="200055"/>
          </a:xfrm>
          <a:prstGeom prst="rect">
            <a:avLst/>
          </a:prstGeom>
          <a:solidFill>
            <a:srgbClr val="FFD479"/>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900" i="1">
                <a:solidFill>
                  <a:srgbClr val="941100"/>
                </a:solidFill>
              </a:defRPr>
            </a:lvl1pPr>
          </a:lstStyle>
          <a:p>
            <a:pPr lvl="0">
              <a:defRPr sz="1800" i="0">
                <a:solidFill>
                  <a:srgbClr val="000000"/>
                </a:solidFill>
              </a:defRPr>
            </a:pPr>
            <a:r>
              <a:rPr sz="1300"/>
              <a:t>Courtesy : E. Noah</a:t>
            </a:r>
          </a:p>
        </p:txBody>
      </p:sp>
      <p:pic>
        <p:nvPicPr>
          <p:cNvPr id="2" name="Picture 1"/>
          <p:cNvPicPr>
            <a:picLocks noChangeAspect="1"/>
          </p:cNvPicPr>
          <p:nvPr/>
        </p:nvPicPr>
        <p:blipFill>
          <a:blip r:embed="rId4"/>
          <a:stretch>
            <a:fillRect/>
          </a:stretch>
        </p:blipFill>
        <p:spPr>
          <a:xfrm>
            <a:off x="355600" y="5048285"/>
            <a:ext cx="8377118" cy="3020321"/>
          </a:xfrm>
          <a:prstGeom prst="rect">
            <a:avLst/>
          </a:prstGeom>
        </p:spPr>
      </p:pic>
      <p:sp>
        <p:nvSpPr>
          <p:cNvPr id="3" name="Date Placeholder 2"/>
          <p:cNvSpPr>
            <a:spLocks noGrp="1"/>
          </p:cNvSpPr>
          <p:nvPr>
            <p:ph type="dt" sz="half" idx="10"/>
          </p:nvPr>
        </p:nvSpPr>
        <p:spPr/>
        <p:txBody>
          <a:bodyPr/>
          <a:lstStyle/>
          <a:p>
            <a:r>
              <a:rPr lang="en-US" smtClean="0"/>
              <a:t>NBI 2014- Fermilab, 23-Sep-2014</a:t>
            </a:r>
            <a:endParaRPr lang="en-US" dirty="0"/>
          </a:p>
        </p:txBody>
      </p:sp>
      <p:sp>
        <p:nvSpPr>
          <p:cNvPr id="4" name="Footer Placeholder 3"/>
          <p:cNvSpPr>
            <a:spLocks noGrp="1"/>
          </p:cNvSpPr>
          <p:nvPr>
            <p:ph type="ftr" sz="quarter" idx="11"/>
          </p:nvPr>
        </p:nvSpPr>
        <p:spPr/>
        <p:txBody>
          <a:bodyPr/>
          <a:lstStyle/>
          <a:p>
            <a:r>
              <a:rPr lang="en-US" smtClean="0"/>
              <a:t>I. Efthymiopoulos, F.Sanchez Galan - CERN</a:t>
            </a:r>
            <a:endParaRPr lang="en-US" dirty="0"/>
          </a:p>
        </p:txBody>
      </p:sp>
      <p:sp>
        <p:nvSpPr>
          <p:cNvPr id="5" name="Title 4"/>
          <p:cNvSpPr>
            <a:spLocks noGrp="1"/>
          </p:cNvSpPr>
          <p:nvPr>
            <p:ph type="title"/>
          </p:nvPr>
        </p:nvSpPr>
        <p:spPr/>
        <p:txBody>
          <a:bodyPr/>
          <a:lstStyle/>
          <a:p>
            <a:r>
              <a:rPr lang="en-US" dirty="0" smtClean="0"/>
              <a:t>CN2PY v-beam design</a:t>
            </a:r>
            <a:endParaRPr lang="en-GB" dirty="0"/>
          </a:p>
        </p:txBody>
      </p:sp>
    </p:spTree>
    <p:extLst>
      <p:ext uri="{BB962C8B-B14F-4D97-AF65-F5344CB8AC3E}">
        <p14:creationId xmlns:p14="http://schemas.microsoft.com/office/powerpoint/2010/main" val="2642391264"/>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p:cNvSpPr>
          <p:nvPr>
            <p:ph type="body" idx="1"/>
          </p:nvPr>
        </p:nvSpPr>
        <p:spPr>
          <a:xfrm>
            <a:off x="355600" y="1553826"/>
            <a:ext cx="12293600" cy="2167606"/>
          </a:xfrm>
        </p:spPr>
        <p:txBody>
          <a:bodyPr numCol="1">
            <a:normAutofit fontScale="85000" lnSpcReduction="20000"/>
          </a:bodyPr>
          <a:lstStyle/>
          <a:p>
            <a:r>
              <a:rPr lang="en-US" dirty="0" smtClean="0"/>
              <a:t>Beam target and focusing system optimization using Genetic Algorithm</a:t>
            </a:r>
          </a:p>
          <a:p>
            <a:pPr lvl="1">
              <a:spcBef>
                <a:spcPts val="1400"/>
              </a:spcBef>
            </a:pPr>
            <a:r>
              <a:rPr lang="en-US" dirty="0" smtClean="0"/>
              <a:t>Multi-variable analysis of horn/reflector parameters</a:t>
            </a:r>
          </a:p>
          <a:p>
            <a:pPr lvl="1">
              <a:spcBef>
                <a:spcPts val="1400"/>
              </a:spcBef>
            </a:pPr>
            <a:r>
              <a:rPr lang="en-US" dirty="0" smtClean="0"/>
              <a:t>Optimization: </a:t>
            </a:r>
          </a:p>
          <a:p>
            <a:pPr lvl="2">
              <a:spcBef>
                <a:spcPts val="1400"/>
              </a:spcBef>
            </a:pPr>
            <a:r>
              <a:rPr lang="en-US" b="1" dirty="0" smtClean="0"/>
              <a:t>use GLOBES </a:t>
            </a:r>
            <a:r>
              <a:rPr lang="en-US" dirty="0" smtClean="0"/>
              <a:t>to maximize the </a:t>
            </a:r>
            <a:r>
              <a:rPr lang="el-GR" dirty="0" smtClean="0"/>
              <a:t>δ</a:t>
            </a:r>
            <a:r>
              <a:rPr lang="en-US" baseline="-25000" dirty="0" smtClean="0"/>
              <a:t>CP</a:t>
            </a:r>
            <a:r>
              <a:rPr lang="en-US" dirty="0" smtClean="0"/>
              <a:t> sensitivity at the FD</a:t>
            </a:r>
          </a:p>
          <a:p>
            <a:pPr lvl="2">
              <a:spcBef>
                <a:spcPts val="1400"/>
              </a:spcBef>
            </a:pPr>
            <a:r>
              <a:rPr lang="en-US" b="1" dirty="0" smtClean="0"/>
              <a:t>HE-optimization</a:t>
            </a:r>
            <a:r>
              <a:rPr lang="en-US" dirty="0" smtClean="0"/>
              <a:t>: maximum yield of </a:t>
            </a:r>
            <a:r>
              <a:rPr lang="el-GR" dirty="0" smtClean="0"/>
              <a:t>ν-</a:t>
            </a:r>
            <a:r>
              <a:rPr lang="en-US" dirty="0" smtClean="0"/>
              <a:t>s in the </a:t>
            </a:r>
            <a:r>
              <a:rPr lang="en-US" dirty="0" err="1" smtClean="0"/>
              <a:t>rane</a:t>
            </a:r>
            <a:r>
              <a:rPr lang="en-US" dirty="0" smtClean="0"/>
              <a:t> [1-10]</a:t>
            </a:r>
            <a:r>
              <a:rPr lang="en-US" dirty="0" err="1" smtClean="0"/>
              <a:t>GeV</a:t>
            </a:r>
            <a:endParaRPr lang="en-US" dirty="0" smtClean="0"/>
          </a:p>
          <a:p>
            <a:pPr lvl="2">
              <a:spcBef>
                <a:spcPts val="1400"/>
              </a:spcBef>
            </a:pPr>
            <a:r>
              <a:rPr lang="en-US" b="1" dirty="0" smtClean="0"/>
              <a:t>LE-optimization</a:t>
            </a:r>
            <a:r>
              <a:rPr lang="en-US" dirty="0" smtClean="0"/>
              <a:t>: maximum yield of </a:t>
            </a:r>
            <a:r>
              <a:rPr lang="el-GR" dirty="0" smtClean="0"/>
              <a:t>ν-</a:t>
            </a:r>
            <a:r>
              <a:rPr lang="en-US" dirty="0" smtClean="0"/>
              <a:t>s in the range [1-2] </a:t>
            </a:r>
            <a:r>
              <a:rPr lang="en-US" dirty="0" err="1" smtClean="0"/>
              <a:t>GeV</a:t>
            </a:r>
            <a:endParaRPr lang="en-US" dirty="0" smtClean="0"/>
          </a:p>
        </p:txBody>
      </p:sp>
      <p:sp>
        <p:nvSpPr>
          <p:cNvPr id="363" name="Shape 363"/>
          <p:cNvSpPr>
            <a:spLocks noGrp="1"/>
          </p:cNvSpPr>
          <p:nvPr>
            <p:ph type="sldNum" sz="quarter" idx="2"/>
          </p:nvPr>
        </p:nvSpPr>
        <p:spPr/>
        <p:txBody>
          <a:bodyPr/>
          <a:lstStyle/>
          <a:p>
            <a:pPr lvl="0"/>
            <a:fld id="{86CB4B4D-7CA3-9044-876B-883B54F8677D}" type="slidenum">
              <a:rPr lang="en-US" smtClean="0"/>
              <a:pPr lvl="0"/>
              <a:t>15</a:t>
            </a:fld>
            <a:endParaRPr lang="en-US"/>
          </a:p>
        </p:txBody>
      </p:sp>
      <p:sp>
        <p:nvSpPr>
          <p:cNvPr id="361" name="Shape 361"/>
          <p:cNvSpPr>
            <a:spLocks noGrp="1"/>
          </p:cNvSpPr>
          <p:nvPr>
            <p:ph type="title"/>
          </p:nvPr>
        </p:nvSpPr>
        <p:spPr/>
        <p:txBody>
          <a:bodyPr/>
          <a:lstStyle/>
          <a:p>
            <a:pPr lvl="0"/>
            <a:r>
              <a:rPr lang="en-US" smtClean="0"/>
              <a:t>CN2PY ν-beam optimisation</a:t>
            </a:r>
            <a:endParaRPr lang="en-US"/>
          </a:p>
        </p:txBody>
      </p:sp>
      <p:sp>
        <p:nvSpPr>
          <p:cNvPr id="2" name="Date Placeholder 1"/>
          <p:cNvSpPr>
            <a:spLocks noGrp="1"/>
          </p:cNvSpPr>
          <p:nvPr>
            <p:ph type="dt" sz="half" idx="10"/>
          </p:nvPr>
        </p:nvSpPr>
        <p:spPr/>
        <p:txBody>
          <a:bodyPr/>
          <a:lstStyle/>
          <a:p>
            <a:r>
              <a:rPr lang="en-US" smtClean="0"/>
              <a:t>NBI 2014- Fermilab, 23-Sep-2014</a:t>
            </a:r>
            <a:endParaRPr lang="en-US" dirty="0"/>
          </a:p>
        </p:txBody>
      </p:sp>
      <p:sp>
        <p:nvSpPr>
          <p:cNvPr id="3" name="Footer Placeholder 2"/>
          <p:cNvSpPr>
            <a:spLocks noGrp="1"/>
          </p:cNvSpPr>
          <p:nvPr>
            <p:ph type="ftr" sz="quarter" idx="11"/>
          </p:nvPr>
        </p:nvSpPr>
        <p:spPr/>
        <p:txBody>
          <a:bodyPr/>
          <a:lstStyle/>
          <a:p>
            <a:r>
              <a:rPr lang="en-US" smtClean="0"/>
              <a:t>I. Efthymiopoulos, F.Sanchez Galan - CERN</a:t>
            </a:r>
            <a:endParaRPr lang="en-US" dirty="0"/>
          </a:p>
        </p:txBody>
      </p:sp>
      <p:pic>
        <p:nvPicPr>
          <p:cNvPr id="9" name="Picture 8"/>
          <p:cNvPicPr>
            <a:picLocks noChangeAspect="1"/>
          </p:cNvPicPr>
          <p:nvPr/>
        </p:nvPicPr>
        <p:blipFill>
          <a:blip r:embed="rId2"/>
          <a:stretch>
            <a:fillRect/>
          </a:stretch>
        </p:blipFill>
        <p:spPr>
          <a:xfrm>
            <a:off x="355600" y="3870053"/>
            <a:ext cx="7058369" cy="5321833"/>
          </a:xfrm>
          <a:prstGeom prst="rect">
            <a:avLst/>
          </a:prstGeom>
          <a:ln w="6350" cmpd="sng">
            <a:solidFill>
              <a:srgbClr val="0000FF"/>
            </a:solidFill>
          </a:ln>
        </p:spPr>
      </p:pic>
      <p:pic>
        <p:nvPicPr>
          <p:cNvPr id="10" name="Picture 9"/>
          <p:cNvPicPr>
            <a:picLocks noChangeAspect="1"/>
          </p:cNvPicPr>
          <p:nvPr/>
        </p:nvPicPr>
        <p:blipFill>
          <a:blip r:embed="rId3"/>
          <a:stretch>
            <a:fillRect/>
          </a:stretch>
        </p:blipFill>
        <p:spPr>
          <a:xfrm>
            <a:off x="8116782" y="2115756"/>
            <a:ext cx="4888018" cy="4253695"/>
          </a:xfrm>
          <a:prstGeom prst="rect">
            <a:avLst/>
          </a:prstGeom>
        </p:spPr>
      </p:pic>
      <p:sp>
        <p:nvSpPr>
          <p:cNvPr id="17" name="Shape 362"/>
          <p:cNvSpPr txBox="1">
            <a:spLocks/>
          </p:cNvSpPr>
          <p:nvPr/>
        </p:nvSpPr>
        <p:spPr>
          <a:xfrm>
            <a:off x="7413968" y="6746003"/>
            <a:ext cx="5574759" cy="2167606"/>
          </a:xfrm>
          <a:prstGeom prst="rect">
            <a:avLst/>
          </a:prstGeom>
          <a:solidFill>
            <a:schemeClr val="accent3">
              <a:lumMod val="20000"/>
              <a:lumOff val="80000"/>
            </a:schemeClr>
          </a:solidFill>
          <a:ln w="12700">
            <a:miter lim="400000"/>
          </a:ln>
          <a:extLst>
            <a:ext uri="{C572A759-6A51-4108-AA02-DFA0A04FC94B}">
              <ma14:wrappingTextBoxFlag xmlns:ma14="http://schemas.microsoft.com/office/mac/drawingml/2011/main" xmlns="" val="1"/>
            </a:ext>
          </a:extLst>
        </p:spPr>
        <p:txBody>
          <a:bodyPr lIns="0" tIns="0" rIns="0" bIns="0" numCol="1" spcCol="614680">
            <a:normAutofit fontScale="92500" lnSpcReduction="20000"/>
          </a:bodyPr>
          <a:lstStyle>
            <a:lvl1pPr marL="190500" indent="-190500" defTabSz="584200" eaLnBrk="1" hangingPunct="1">
              <a:lnSpc>
                <a:spcPct val="90000"/>
              </a:lnSpc>
              <a:spcBef>
                <a:spcPts val="3800"/>
              </a:spcBef>
              <a:buClr>
                <a:srgbClr val="5C86B9"/>
              </a:buClr>
              <a:buSzPct val="100000"/>
              <a:buChar char="‣"/>
              <a:defRPr sz="2600">
                <a:solidFill>
                  <a:srgbClr val="005493"/>
                </a:solidFill>
                <a:latin typeface="Arial"/>
                <a:ea typeface="Chalkboard"/>
                <a:cs typeface="Arial"/>
                <a:sym typeface="Chalkboard"/>
              </a:defRPr>
            </a:lvl1pPr>
            <a:lvl2pPr marL="635000" indent="-190500" defTabSz="584200" eaLnBrk="1" hangingPunct="1">
              <a:lnSpc>
                <a:spcPct val="90000"/>
              </a:lnSpc>
              <a:spcBef>
                <a:spcPts val="3800"/>
              </a:spcBef>
              <a:buClr>
                <a:srgbClr val="5C86B9"/>
              </a:buClr>
              <a:buSzPct val="100000"/>
              <a:buChar char="-"/>
              <a:defRPr sz="2400">
                <a:solidFill>
                  <a:srgbClr val="005493"/>
                </a:solidFill>
                <a:latin typeface="Arial"/>
                <a:ea typeface="Chalkboard"/>
                <a:cs typeface="Arial"/>
                <a:sym typeface="Chalkboard"/>
              </a:defRPr>
            </a:lvl2pPr>
            <a:lvl3pPr marL="1079500" indent="-190500" defTabSz="584200" eaLnBrk="1" hangingPunct="1">
              <a:lnSpc>
                <a:spcPct val="90000"/>
              </a:lnSpc>
              <a:spcBef>
                <a:spcPts val="3800"/>
              </a:spcBef>
              <a:buClr>
                <a:srgbClr val="5C86B9"/>
              </a:buClr>
              <a:buSzPct val="100000"/>
              <a:buChar char="‣"/>
              <a:defRPr sz="2200">
                <a:solidFill>
                  <a:srgbClr val="005493"/>
                </a:solidFill>
                <a:latin typeface="Arial"/>
                <a:ea typeface="Chalkboard"/>
                <a:cs typeface="Arial"/>
                <a:sym typeface="Chalkboard"/>
              </a:defRPr>
            </a:lvl3pPr>
            <a:lvl4pPr marL="1524000" indent="-190500" defTabSz="584200" eaLnBrk="1" hangingPunct="1">
              <a:lnSpc>
                <a:spcPct val="90000"/>
              </a:lnSpc>
              <a:spcBef>
                <a:spcPts val="3800"/>
              </a:spcBef>
              <a:buClr>
                <a:srgbClr val="5C86B9"/>
              </a:buClr>
              <a:buSzPct val="100000"/>
              <a:buChar char="-"/>
              <a:defRPr sz="2000">
                <a:solidFill>
                  <a:srgbClr val="005493"/>
                </a:solidFill>
                <a:latin typeface="Arial"/>
                <a:ea typeface="Chalkboard"/>
                <a:cs typeface="Arial"/>
                <a:sym typeface="Chalkboard"/>
              </a:defRPr>
            </a:lvl4pPr>
            <a:lvl5pPr marL="1968500" indent="-190500" defTabSz="584200" eaLnBrk="1" hangingPunct="1">
              <a:lnSpc>
                <a:spcPct val="90000"/>
              </a:lnSpc>
              <a:spcBef>
                <a:spcPts val="3800"/>
              </a:spcBef>
              <a:buClr>
                <a:srgbClr val="5C86B9"/>
              </a:buClr>
              <a:buSzPct val="100000"/>
              <a:buChar char="‣"/>
              <a:defRPr sz="1800">
                <a:solidFill>
                  <a:srgbClr val="005493"/>
                </a:solidFill>
                <a:latin typeface="Arial"/>
                <a:ea typeface="Chalkboard"/>
                <a:cs typeface="Arial"/>
                <a:sym typeface="Chalkboard"/>
              </a:defRPr>
            </a:lvl5pPr>
            <a:lvl6pPr marL="2497666" indent="-275166" defTabSz="584200" eaLnBrk="1" hangingPunct="1">
              <a:lnSpc>
                <a:spcPct val="90000"/>
              </a:lnSpc>
              <a:spcBef>
                <a:spcPts val="3800"/>
              </a:spcBef>
              <a:buClr>
                <a:srgbClr val="5C86B9"/>
              </a:buClr>
              <a:buSzPct val="100000"/>
              <a:buChar char="‣"/>
              <a:defRPr sz="2600">
                <a:solidFill>
                  <a:srgbClr val="005493"/>
                </a:solidFill>
                <a:latin typeface="Chalkboard"/>
                <a:ea typeface="Chalkboard"/>
                <a:cs typeface="Chalkboard"/>
                <a:sym typeface="Chalkboard"/>
              </a:defRPr>
            </a:lvl6pPr>
            <a:lvl7pPr marL="2942166" indent="-275166" defTabSz="584200" eaLnBrk="1" hangingPunct="1">
              <a:lnSpc>
                <a:spcPct val="90000"/>
              </a:lnSpc>
              <a:spcBef>
                <a:spcPts val="3800"/>
              </a:spcBef>
              <a:buClr>
                <a:srgbClr val="5C86B9"/>
              </a:buClr>
              <a:buSzPct val="100000"/>
              <a:buChar char="‣"/>
              <a:defRPr sz="2600">
                <a:solidFill>
                  <a:srgbClr val="005493"/>
                </a:solidFill>
                <a:latin typeface="Chalkboard"/>
                <a:ea typeface="Chalkboard"/>
                <a:cs typeface="Chalkboard"/>
                <a:sym typeface="Chalkboard"/>
              </a:defRPr>
            </a:lvl7pPr>
            <a:lvl8pPr marL="3386666" indent="-275166" defTabSz="584200" eaLnBrk="1" hangingPunct="1">
              <a:lnSpc>
                <a:spcPct val="90000"/>
              </a:lnSpc>
              <a:spcBef>
                <a:spcPts val="3800"/>
              </a:spcBef>
              <a:buClr>
                <a:srgbClr val="5C86B9"/>
              </a:buClr>
              <a:buSzPct val="100000"/>
              <a:buChar char="‣"/>
              <a:defRPr sz="2600">
                <a:solidFill>
                  <a:srgbClr val="005493"/>
                </a:solidFill>
                <a:latin typeface="Chalkboard"/>
                <a:ea typeface="Chalkboard"/>
                <a:cs typeface="Chalkboard"/>
                <a:sym typeface="Chalkboard"/>
              </a:defRPr>
            </a:lvl8pPr>
            <a:lvl9pPr marL="3831166" indent="-275166" defTabSz="584200" eaLnBrk="1" hangingPunct="1">
              <a:lnSpc>
                <a:spcPct val="90000"/>
              </a:lnSpc>
              <a:spcBef>
                <a:spcPts val="3800"/>
              </a:spcBef>
              <a:buClr>
                <a:srgbClr val="5C86B9"/>
              </a:buClr>
              <a:buSzPct val="100000"/>
              <a:buChar char="‣"/>
              <a:defRPr sz="2600">
                <a:solidFill>
                  <a:srgbClr val="005493"/>
                </a:solidFill>
                <a:latin typeface="Chalkboard"/>
                <a:ea typeface="Chalkboard"/>
                <a:cs typeface="Chalkboard"/>
                <a:sym typeface="Chalkboard"/>
              </a:defRPr>
            </a:lvl9pPr>
          </a:lstStyle>
          <a:p>
            <a:pPr algn="l">
              <a:spcBef>
                <a:spcPts val="1400"/>
              </a:spcBef>
            </a:pPr>
            <a:r>
              <a:rPr lang="en-US" dirty="0" smtClean="0"/>
              <a:t>New optimization for CDR, using additional engineering constraints:</a:t>
            </a:r>
          </a:p>
          <a:p>
            <a:pPr lvl="1" algn="l">
              <a:spcBef>
                <a:spcPts val="1400"/>
              </a:spcBef>
            </a:pPr>
            <a:r>
              <a:rPr lang="en-US" dirty="0" err="1" smtClean="0"/>
              <a:t>R</a:t>
            </a:r>
            <a:r>
              <a:rPr lang="en-US" baseline="-25000" dirty="0" err="1" smtClean="0"/>
              <a:t>min</a:t>
            </a:r>
            <a:r>
              <a:rPr lang="en-US" dirty="0" smtClean="0"/>
              <a:t> horn ~27mm </a:t>
            </a:r>
          </a:p>
          <a:p>
            <a:pPr lvl="1" algn="l">
              <a:spcBef>
                <a:spcPts val="1400"/>
              </a:spcBef>
            </a:pPr>
            <a:r>
              <a:rPr lang="en-US" dirty="0" smtClean="0"/>
              <a:t>Same relative position horn/reflector for 400/50 </a:t>
            </a:r>
            <a:r>
              <a:rPr lang="en-US" dirty="0" err="1" smtClean="0"/>
              <a:t>GeV</a:t>
            </a:r>
            <a:r>
              <a:rPr lang="en-US" dirty="0" smtClean="0"/>
              <a:t> beams</a:t>
            </a:r>
          </a:p>
          <a:p>
            <a:pPr lvl="1" algn="l">
              <a:spcBef>
                <a:spcPts val="1400"/>
              </a:spcBef>
            </a:pPr>
            <a:r>
              <a:rPr lang="en-US" dirty="0" smtClean="0"/>
              <a:t>Target length &lt;1.3 m</a:t>
            </a:r>
          </a:p>
        </p:txBody>
      </p:sp>
    </p:spTree>
    <p:extLst>
      <p:ext uri="{BB962C8B-B14F-4D97-AF65-F5344CB8AC3E}">
        <p14:creationId xmlns:p14="http://schemas.microsoft.com/office/powerpoint/2010/main" val="460290502"/>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a:spLocks noGrp="1"/>
          </p:cNvSpPr>
          <p:nvPr>
            <p:ph type="body" idx="1"/>
          </p:nvPr>
        </p:nvSpPr>
        <p:spPr/>
        <p:txBody>
          <a:bodyPr numCol="1"/>
          <a:lstStyle/>
          <a:p>
            <a:pPr>
              <a:spcBef>
                <a:spcPts val="2000"/>
              </a:spcBef>
            </a:pPr>
            <a:r>
              <a:rPr lang="en-US" dirty="0" smtClean="0"/>
              <a:t>Key challenges: 18% slope &amp; high-radiation due to the 2 MW beam</a:t>
            </a:r>
          </a:p>
          <a:p>
            <a:pPr>
              <a:spcBef>
                <a:spcPts val="2000"/>
              </a:spcBef>
            </a:pPr>
            <a:r>
              <a:rPr lang="en-US" dirty="0" smtClean="0"/>
              <a:t>Follow similar solutions as for CNGS + gained experience</a:t>
            </a:r>
          </a:p>
          <a:p>
            <a:pPr>
              <a:spcBef>
                <a:spcPts val="2000"/>
              </a:spcBef>
            </a:pPr>
            <a:r>
              <a:rPr lang="en-US" dirty="0" smtClean="0"/>
              <a:t>Optimize underground structures to limit cost – large depth</a:t>
            </a:r>
            <a:endParaRPr lang="en-US" dirty="0"/>
          </a:p>
        </p:txBody>
      </p:sp>
      <p:sp>
        <p:nvSpPr>
          <p:cNvPr id="385" name="Shape 385"/>
          <p:cNvSpPr>
            <a:spLocks noGrp="1"/>
          </p:cNvSpPr>
          <p:nvPr>
            <p:ph type="sldNum" sz="quarter" idx="2"/>
          </p:nvPr>
        </p:nvSpPr>
        <p:spPr/>
        <p:txBody>
          <a:bodyPr/>
          <a:lstStyle/>
          <a:p>
            <a:pPr lvl="0"/>
            <a:fld id="{86CB4B4D-7CA3-9044-876B-883B54F8677D}" type="slidenum">
              <a:rPr lang="en-US" smtClean="0"/>
              <a:pPr lvl="0"/>
              <a:t>16</a:t>
            </a:fld>
            <a:endParaRPr lang="en-US"/>
          </a:p>
        </p:txBody>
      </p:sp>
      <p:sp>
        <p:nvSpPr>
          <p:cNvPr id="383" name="Shape 383"/>
          <p:cNvSpPr>
            <a:spLocks noGrp="1"/>
          </p:cNvSpPr>
          <p:nvPr>
            <p:ph type="title"/>
          </p:nvPr>
        </p:nvSpPr>
        <p:spPr/>
        <p:txBody>
          <a:bodyPr/>
          <a:lstStyle/>
          <a:p>
            <a:pPr lvl="0"/>
            <a:r>
              <a:rPr lang="en-US" smtClean="0"/>
              <a:t>CN2PY ν-beam layout</a:t>
            </a:r>
            <a:endParaRPr lang="en-US"/>
          </a:p>
        </p:txBody>
      </p:sp>
      <p:sp>
        <p:nvSpPr>
          <p:cNvPr id="2" name="Date Placeholder 1"/>
          <p:cNvSpPr>
            <a:spLocks noGrp="1"/>
          </p:cNvSpPr>
          <p:nvPr>
            <p:ph type="dt" sz="half" idx="10"/>
          </p:nvPr>
        </p:nvSpPr>
        <p:spPr/>
        <p:txBody>
          <a:bodyPr/>
          <a:lstStyle/>
          <a:p>
            <a:r>
              <a:rPr lang="en-US" smtClean="0"/>
              <a:t>NBI 2014- Fermilab, 23-Sep-2014</a:t>
            </a:r>
            <a:endParaRPr lang="en-US" dirty="0"/>
          </a:p>
        </p:txBody>
      </p:sp>
      <p:sp>
        <p:nvSpPr>
          <p:cNvPr id="3" name="Footer Placeholder 2"/>
          <p:cNvSpPr>
            <a:spLocks noGrp="1"/>
          </p:cNvSpPr>
          <p:nvPr>
            <p:ph type="ftr" sz="quarter" idx="11"/>
          </p:nvPr>
        </p:nvSpPr>
        <p:spPr/>
        <p:txBody>
          <a:bodyPr/>
          <a:lstStyle/>
          <a:p>
            <a:r>
              <a:rPr lang="en-US" smtClean="0"/>
              <a:t>I. Efthymiopoulos, F.Sanchez Galan - CERN</a:t>
            </a:r>
            <a:endParaRPr lang="en-US" dirty="0"/>
          </a:p>
        </p:txBody>
      </p:sp>
      <p:pic>
        <p:nvPicPr>
          <p:cNvPr id="9" name="Picture 8"/>
          <p:cNvPicPr>
            <a:picLocks noChangeAspect="1"/>
          </p:cNvPicPr>
          <p:nvPr/>
        </p:nvPicPr>
        <p:blipFill>
          <a:blip r:embed="rId2"/>
          <a:stretch>
            <a:fillRect/>
          </a:stretch>
        </p:blipFill>
        <p:spPr>
          <a:xfrm>
            <a:off x="1284214" y="3542689"/>
            <a:ext cx="10813266" cy="5492181"/>
          </a:xfrm>
          <a:prstGeom prst="rect">
            <a:avLst/>
          </a:prstGeom>
        </p:spPr>
      </p:pic>
      <p:sp>
        <p:nvSpPr>
          <p:cNvPr id="10" name="TextBox 9"/>
          <p:cNvSpPr txBox="1"/>
          <p:nvPr/>
        </p:nvSpPr>
        <p:spPr>
          <a:xfrm>
            <a:off x="1225020" y="8655279"/>
            <a:ext cx="1538883" cy="379591"/>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324863"/>
                </a:solidFill>
                <a:effectLst/>
                <a:uFillTx/>
                <a:latin typeface="Palatino"/>
                <a:ea typeface="Palatino"/>
                <a:cs typeface="Palatino"/>
                <a:sym typeface="Palatino"/>
              </a:rPr>
              <a:t>FLUKA study</a:t>
            </a:r>
            <a:endParaRPr kumimoji="0" lang="en-US" sz="1800" b="0" i="0" u="none" strike="noStrike" cap="none" spc="0" normalizeH="0" baseline="0" dirty="0">
              <a:ln>
                <a:noFill/>
              </a:ln>
              <a:solidFill>
                <a:srgbClr val="324863"/>
              </a:solidFill>
              <a:effectLst/>
              <a:uFillTx/>
              <a:latin typeface="Palatino"/>
              <a:ea typeface="Palatino"/>
              <a:cs typeface="Palatino"/>
              <a:sym typeface="Palatino"/>
            </a:endParaRPr>
          </a:p>
        </p:txBody>
      </p:sp>
    </p:spTree>
    <p:extLst>
      <p:ext uri="{BB962C8B-B14F-4D97-AF65-F5344CB8AC3E}">
        <p14:creationId xmlns:p14="http://schemas.microsoft.com/office/powerpoint/2010/main" val="1047364067"/>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CN2PY – Option A layout</a:t>
            </a:r>
            <a:endParaRPr lang="en-US" dirty="0"/>
          </a:p>
        </p:txBody>
      </p:sp>
      <p:sp>
        <p:nvSpPr>
          <p:cNvPr id="5" name="Date Placeholder 4"/>
          <p:cNvSpPr>
            <a:spLocks noGrp="1"/>
          </p:cNvSpPr>
          <p:nvPr>
            <p:ph type="dt" sz="half" idx="10"/>
          </p:nvPr>
        </p:nvSpPr>
        <p:spPr/>
        <p:txBody>
          <a:bodyPr/>
          <a:lstStyle/>
          <a:p>
            <a:r>
              <a:rPr lang="en-US" smtClean="0"/>
              <a:t>NBI 2014- Fermilab, 23-Sep-2014</a:t>
            </a:r>
            <a:endParaRPr lang="en-US" dirty="0"/>
          </a:p>
        </p:txBody>
      </p:sp>
      <p:sp>
        <p:nvSpPr>
          <p:cNvPr id="6" name="Footer Placeholder 5"/>
          <p:cNvSpPr>
            <a:spLocks noGrp="1"/>
          </p:cNvSpPr>
          <p:nvPr>
            <p:ph type="ftr" sz="quarter" idx="11"/>
          </p:nvPr>
        </p:nvSpPr>
        <p:spPr/>
        <p:txBody>
          <a:bodyPr/>
          <a:lstStyle/>
          <a:p>
            <a:r>
              <a:rPr lang="en-US" smtClean="0"/>
              <a:t>I. Efthymiopoulos, F.Sanchez Galan - CERN</a:t>
            </a:r>
            <a:endParaRPr lang="en-US" dirty="0"/>
          </a:p>
        </p:txBody>
      </p:sp>
      <p:pic>
        <p:nvPicPr>
          <p:cNvPr id="8" name="Picture 7"/>
          <p:cNvPicPr>
            <a:picLocks noChangeAspect="1"/>
          </p:cNvPicPr>
          <p:nvPr/>
        </p:nvPicPr>
        <p:blipFill>
          <a:blip r:embed="rId2"/>
          <a:stretch>
            <a:fillRect/>
          </a:stretch>
        </p:blipFill>
        <p:spPr>
          <a:xfrm>
            <a:off x="908680" y="1358900"/>
            <a:ext cx="10997066" cy="7739168"/>
          </a:xfrm>
          <a:prstGeom prst="rect">
            <a:avLst/>
          </a:prstGeom>
        </p:spPr>
      </p:pic>
      <p:sp>
        <p:nvSpPr>
          <p:cNvPr id="9" name="Slide Number Placeholder 8"/>
          <p:cNvSpPr>
            <a:spLocks noGrp="1"/>
          </p:cNvSpPr>
          <p:nvPr>
            <p:ph type="sldNum" sz="quarter" idx="2"/>
          </p:nvPr>
        </p:nvSpPr>
        <p:spPr/>
        <p:txBody>
          <a:bodyPr/>
          <a:lstStyle/>
          <a:p>
            <a:pPr lvl="0"/>
            <a:fld id="{86CB4B4D-7CA3-9044-876B-883B54F8677D}" type="slidenum">
              <a:rPr lang="en-US" smtClean="0"/>
              <a:t>17</a:t>
            </a:fld>
            <a:endParaRPr lang="en-US"/>
          </a:p>
        </p:txBody>
      </p:sp>
    </p:spTree>
    <p:extLst>
      <p:ext uri="{BB962C8B-B14F-4D97-AF65-F5344CB8AC3E}">
        <p14:creationId xmlns:p14="http://schemas.microsoft.com/office/powerpoint/2010/main" val="10018191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LLBNO\final_conf\pictures_for_the_pres\underground_layout.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2503" y="1906871"/>
            <a:ext cx="12614581" cy="700870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V="1">
            <a:off x="562540" y="4364743"/>
            <a:ext cx="11367663" cy="4198866"/>
          </a:xfrm>
          <a:prstGeom prst="straightConnector1">
            <a:avLst/>
          </a:prstGeom>
          <a:ln w="3175">
            <a:solidFill>
              <a:schemeClr val="bg1"/>
            </a:solidFill>
            <a:prstDash val="lgDashDot"/>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224373" y="3"/>
            <a:ext cx="780427" cy="663191"/>
          </a:xfrm>
          <a:prstGeom prst="rect">
            <a:avLst/>
          </a:prstGeom>
        </p:spPr>
      </p:pic>
      <p:sp>
        <p:nvSpPr>
          <p:cNvPr id="10" name="Title 9"/>
          <p:cNvSpPr>
            <a:spLocks noGrp="1"/>
          </p:cNvSpPr>
          <p:nvPr>
            <p:ph type="title"/>
          </p:nvPr>
        </p:nvSpPr>
        <p:spPr/>
        <p:txBody>
          <a:bodyPr/>
          <a:lstStyle/>
          <a:p>
            <a:r>
              <a:rPr lang="en-US" dirty="0" smtClean="0"/>
              <a:t>CN2PY – </a:t>
            </a:r>
            <a:r>
              <a:rPr lang="el-GR" dirty="0" smtClean="0"/>
              <a:t>ν-</a:t>
            </a:r>
            <a:r>
              <a:rPr lang="en-US" dirty="0" smtClean="0"/>
              <a:t>beam underground structures</a:t>
            </a:r>
            <a:endParaRPr lang="en-US" dirty="0"/>
          </a:p>
        </p:txBody>
      </p:sp>
      <p:sp>
        <p:nvSpPr>
          <p:cNvPr id="9" name="Slide Number Placeholder 8"/>
          <p:cNvSpPr>
            <a:spLocks noGrp="1"/>
          </p:cNvSpPr>
          <p:nvPr>
            <p:ph type="sldNum" sz="quarter" idx="2"/>
          </p:nvPr>
        </p:nvSpPr>
        <p:spPr/>
        <p:txBody>
          <a:bodyPr/>
          <a:lstStyle/>
          <a:p>
            <a:fld id="{E6A7FEEC-872B-4303-B1A0-7DA7A4730863}" type="slidenum">
              <a:rPr lang="en-GB" smtClean="0"/>
              <a:pPr/>
              <a:t>18</a:t>
            </a:fld>
            <a:endParaRPr lang="en-GB"/>
          </a:p>
        </p:txBody>
      </p:sp>
      <p:sp>
        <p:nvSpPr>
          <p:cNvPr id="2" name="Date Placeholder 1"/>
          <p:cNvSpPr>
            <a:spLocks noGrp="1"/>
          </p:cNvSpPr>
          <p:nvPr>
            <p:ph type="dt" sz="half" idx="10"/>
          </p:nvPr>
        </p:nvSpPr>
        <p:spPr/>
        <p:txBody>
          <a:bodyPr/>
          <a:lstStyle/>
          <a:p>
            <a:r>
              <a:rPr lang="en-US" smtClean="0"/>
              <a:t>NBI 2014- Fermilab, 23-Sep-2014</a:t>
            </a:r>
            <a:endParaRPr lang="en-GB"/>
          </a:p>
        </p:txBody>
      </p:sp>
      <p:sp>
        <p:nvSpPr>
          <p:cNvPr id="8" name="Footer Placeholder 7"/>
          <p:cNvSpPr>
            <a:spLocks noGrp="1"/>
          </p:cNvSpPr>
          <p:nvPr>
            <p:ph type="ftr" sz="quarter" idx="11"/>
          </p:nvPr>
        </p:nvSpPr>
        <p:spPr/>
        <p:txBody>
          <a:bodyPr/>
          <a:lstStyle/>
          <a:p>
            <a:r>
              <a:rPr lang="en-GB" smtClean="0"/>
              <a:t>I. Efthymiopoulos, F.Sanchez Galan - CERN</a:t>
            </a:r>
            <a:endParaRPr lang="en-GB"/>
          </a:p>
        </p:txBody>
      </p:sp>
      <p:cxnSp>
        <p:nvCxnSpPr>
          <p:cNvPr id="17" name="Straight Arrow Connector 16"/>
          <p:cNvCxnSpPr/>
          <p:nvPr/>
        </p:nvCxnSpPr>
        <p:spPr>
          <a:xfrm>
            <a:off x="152895" y="3999696"/>
            <a:ext cx="12699011" cy="4871148"/>
          </a:xfrm>
          <a:prstGeom prst="straightConnector1">
            <a:avLst/>
          </a:prstGeom>
          <a:ln w="3175">
            <a:solidFill>
              <a:schemeClr val="tx1"/>
            </a:solidFill>
            <a:prstDash val="lgDashDot"/>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174780">
            <a:off x="9046471" y="7048093"/>
            <a:ext cx="1032637" cy="592981"/>
          </a:xfrm>
          <a:prstGeom prst="rect">
            <a:avLst/>
          </a:prstGeom>
          <a:noFill/>
        </p:spPr>
        <p:txBody>
          <a:bodyPr wrap="none" lIns="130046" tIns="65023" rIns="130046" bIns="65023" rtlCol="0">
            <a:spAutoFit/>
          </a:bodyPr>
          <a:lstStyle/>
          <a:p>
            <a:r>
              <a:rPr lang="fr-FR" dirty="0" smtClean="0">
                <a:latin typeface="Arial"/>
                <a:cs typeface="Arial"/>
              </a:rPr>
              <a:t>18%</a:t>
            </a:r>
            <a:endParaRPr lang="fr-FR" dirty="0">
              <a:latin typeface="Arial"/>
              <a:cs typeface="Arial"/>
            </a:endParaRPr>
          </a:p>
        </p:txBody>
      </p:sp>
      <p:cxnSp>
        <p:nvCxnSpPr>
          <p:cNvPr id="19" name="Straight Arrow Connector 18"/>
          <p:cNvCxnSpPr>
            <a:stCxn id="41" idx="2"/>
          </p:cNvCxnSpPr>
          <p:nvPr/>
        </p:nvCxnSpPr>
        <p:spPr>
          <a:xfrm flipH="1">
            <a:off x="562540" y="3466808"/>
            <a:ext cx="252141" cy="532889"/>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053896" y="4823599"/>
            <a:ext cx="597923" cy="770230"/>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213084" y="5942036"/>
            <a:ext cx="398764" cy="399986"/>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556568" y="6714769"/>
            <a:ext cx="398764" cy="399986"/>
          </a:xfrm>
          <a:prstGeom prst="straightConnector1">
            <a:avLst/>
          </a:prstGeom>
          <a:ln>
            <a:headEnd type="none"/>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15035" y="1599636"/>
            <a:ext cx="2315352" cy="439093"/>
          </a:xfrm>
          <a:prstGeom prst="rect">
            <a:avLst/>
          </a:prstGeom>
          <a:noFill/>
        </p:spPr>
        <p:txBody>
          <a:bodyPr wrap="none" lIns="130046" tIns="65023" rIns="130046" bIns="65023" rtlCol="0">
            <a:spAutoFit/>
          </a:bodyPr>
          <a:lstStyle/>
          <a:p>
            <a:r>
              <a:rPr lang="en-GB" sz="2000" dirty="0" smtClean="0">
                <a:latin typeface="Arial"/>
                <a:cs typeface="Arial"/>
              </a:rPr>
              <a:t>Main access shaft</a:t>
            </a:r>
            <a:endParaRPr lang="en-GB" sz="2000" dirty="0">
              <a:latin typeface="Arial"/>
              <a:cs typeface="Arial"/>
            </a:endParaRPr>
          </a:p>
        </p:txBody>
      </p:sp>
      <p:sp>
        <p:nvSpPr>
          <p:cNvPr id="35" name="Rectangle 34"/>
          <p:cNvSpPr/>
          <p:nvPr/>
        </p:nvSpPr>
        <p:spPr>
          <a:xfrm rot="1242702">
            <a:off x="945872" y="3657136"/>
            <a:ext cx="1789047" cy="1505412"/>
          </a:xfrm>
          <a:prstGeom prst="rect">
            <a:avLst/>
          </a:prstGeom>
          <a:noFill/>
          <a:ln w="12700">
            <a:prstDash val="dashDot"/>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fr-FR"/>
          </a:p>
        </p:txBody>
      </p:sp>
      <p:sp>
        <p:nvSpPr>
          <p:cNvPr id="36" name="Rectangle 35"/>
          <p:cNvSpPr/>
          <p:nvPr/>
        </p:nvSpPr>
        <p:spPr>
          <a:xfrm rot="1242702">
            <a:off x="2546312" y="5166494"/>
            <a:ext cx="3017482" cy="759834"/>
          </a:xfrm>
          <a:prstGeom prst="rect">
            <a:avLst/>
          </a:prstGeom>
          <a:noFill/>
          <a:ln w="12700">
            <a:prstDash val="dashDot"/>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fr-FR"/>
          </a:p>
        </p:txBody>
      </p:sp>
      <p:sp>
        <p:nvSpPr>
          <p:cNvPr id="37" name="Rectangle 36"/>
          <p:cNvSpPr/>
          <p:nvPr/>
        </p:nvSpPr>
        <p:spPr>
          <a:xfrm rot="1242702">
            <a:off x="5451541" y="6058254"/>
            <a:ext cx="1816516" cy="759834"/>
          </a:xfrm>
          <a:prstGeom prst="rect">
            <a:avLst/>
          </a:prstGeom>
          <a:noFill/>
          <a:ln w="12700">
            <a:prstDash val="dashDot"/>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fr-FR"/>
          </a:p>
        </p:txBody>
      </p:sp>
      <p:sp>
        <p:nvSpPr>
          <p:cNvPr id="38" name="Rectangle 37"/>
          <p:cNvSpPr/>
          <p:nvPr/>
        </p:nvSpPr>
        <p:spPr>
          <a:xfrm rot="1242702">
            <a:off x="11157964" y="8074106"/>
            <a:ext cx="1505825" cy="759834"/>
          </a:xfrm>
          <a:prstGeom prst="rect">
            <a:avLst/>
          </a:prstGeom>
          <a:noFill/>
          <a:ln w="12700">
            <a:prstDash val="dashDot"/>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fr-FR"/>
          </a:p>
        </p:txBody>
      </p:sp>
      <p:sp>
        <p:nvSpPr>
          <p:cNvPr id="30" name="TextBox 29"/>
          <p:cNvSpPr txBox="1"/>
          <p:nvPr/>
        </p:nvSpPr>
        <p:spPr>
          <a:xfrm>
            <a:off x="6139409" y="2346505"/>
            <a:ext cx="1729430" cy="746869"/>
          </a:xfrm>
          <a:prstGeom prst="rect">
            <a:avLst/>
          </a:prstGeom>
          <a:noFill/>
        </p:spPr>
        <p:txBody>
          <a:bodyPr wrap="none" lIns="130046" tIns="65023" rIns="130046" bIns="65023" rtlCol="0">
            <a:spAutoFit/>
          </a:bodyPr>
          <a:lstStyle/>
          <a:p>
            <a:r>
              <a:rPr lang="en-GB" sz="2000" dirty="0" smtClean="0">
                <a:latin typeface="Arial"/>
                <a:cs typeface="Arial"/>
              </a:rPr>
              <a:t>Hadron stop </a:t>
            </a:r>
          </a:p>
          <a:p>
            <a:r>
              <a:rPr lang="en-GB" sz="2000" dirty="0" smtClean="0">
                <a:latin typeface="Arial"/>
                <a:cs typeface="Arial"/>
              </a:rPr>
              <a:t>Access shaft </a:t>
            </a:r>
            <a:endParaRPr lang="en-GB" sz="2000" dirty="0">
              <a:latin typeface="Arial"/>
              <a:cs typeface="Arial"/>
            </a:endParaRPr>
          </a:p>
        </p:txBody>
      </p:sp>
      <p:sp>
        <p:nvSpPr>
          <p:cNvPr id="31" name="TextBox 30"/>
          <p:cNvSpPr txBox="1"/>
          <p:nvPr/>
        </p:nvSpPr>
        <p:spPr>
          <a:xfrm>
            <a:off x="10685686" y="3588089"/>
            <a:ext cx="2129880" cy="439093"/>
          </a:xfrm>
          <a:prstGeom prst="rect">
            <a:avLst/>
          </a:prstGeom>
          <a:noFill/>
        </p:spPr>
        <p:txBody>
          <a:bodyPr wrap="none" lIns="130046" tIns="65023" rIns="130046" bIns="65023" rtlCol="0">
            <a:spAutoFit/>
          </a:bodyPr>
          <a:lstStyle/>
          <a:p>
            <a:r>
              <a:rPr lang="en-GB" sz="2000" dirty="0" smtClean="0">
                <a:latin typeface="Arial"/>
                <a:cs typeface="Arial"/>
              </a:rPr>
              <a:t>ND access shaft </a:t>
            </a:r>
            <a:endParaRPr lang="en-GB" sz="2000" dirty="0">
              <a:latin typeface="Arial"/>
              <a:cs typeface="Arial"/>
            </a:endParaRPr>
          </a:p>
        </p:txBody>
      </p:sp>
      <p:sp>
        <p:nvSpPr>
          <p:cNvPr id="41" name="TextBox 40"/>
          <p:cNvSpPr txBox="1"/>
          <p:nvPr/>
        </p:nvSpPr>
        <p:spPr>
          <a:xfrm>
            <a:off x="-22457" y="2719939"/>
            <a:ext cx="1674276" cy="746869"/>
          </a:xfrm>
          <a:prstGeom prst="rect">
            <a:avLst/>
          </a:prstGeom>
          <a:noFill/>
        </p:spPr>
        <p:txBody>
          <a:bodyPr wrap="none" lIns="130046" tIns="65023" rIns="130046" bIns="65023" rtlCol="0">
            <a:spAutoFit/>
          </a:bodyPr>
          <a:lstStyle/>
          <a:p>
            <a:r>
              <a:rPr lang="en-GB" sz="2000" dirty="0" smtClean="0">
                <a:latin typeface="Arial"/>
                <a:cs typeface="Arial"/>
              </a:rPr>
              <a:t>Proton </a:t>
            </a:r>
          </a:p>
          <a:p>
            <a:r>
              <a:rPr lang="en-GB" sz="2000" dirty="0">
                <a:latin typeface="Arial"/>
                <a:cs typeface="Arial"/>
              </a:rPr>
              <a:t>b</a:t>
            </a:r>
            <a:r>
              <a:rPr lang="en-GB" sz="2000" dirty="0" smtClean="0">
                <a:latin typeface="Arial"/>
                <a:cs typeface="Arial"/>
              </a:rPr>
              <a:t>eam tunnel</a:t>
            </a:r>
            <a:endParaRPr lang="en-GB" sz="2000" dirty="0">
              <a:latin typeface="Arial"/>
              <a:cs typeface="Arial"/>
            </a:endParaRPr>
          </a:p>
        </p:txBody>
      </p:sp>
      <p:sp>
        <p:nvSpPr>
          <p:cNvPr id="42" name="TextBox 41"/>
          <p:cNvSpPr txBox="1"/>
          <p:nvPr/>
        </p:nvSpPr>
        <p:spPr>
          <a:xfrm>
            <a:off x="152895" y="5593828"/>
            <a:ext cx="2144282" cy="746869"/>
          </a:xfrm>
          <a:prstGeom prst="rect">
            <a:avLst/>
          </a:prstGeom>
          <a:noFill/>
        </p:spPr>
        <p:txBody>
          <a:bodyPr wrap="none" lIns="130046" tIns="65023" rIns="130046" bIns="65023" rtlCol="0">
            <a:spAutoFit/>
          </a:bodyPr>
          <a:lstStyle/>
          <a:p>
            <a:r>
              <a:rPr lang="en-GB" sz="2000" dirty="0" smtClean="0">
                <a:latin typeface="Arial"/>
                <a:cs typeface="Arial"/>
              </a:rPr>
              <a:t>Target</a:t>
            </a:r>
            <a:r>
              <a:rPr lang="en-GB" sz="2000" dirty="0">
                <a:latin typeface="Arial"/>
                <a:cs typeface="Arial"/>
              </a:rPr>
              <a:t> </a:t>
            </a:r>
            <a:r>
              <a:rPr lang="en-GB" sz="2000" dirty="0" smtClean="0">
                <a:latin typeface="Arial"/>
                <a:cs typeface="Arial"/>
              </a:rPr>
              <a:t>Cavern &amp; </a:t>
            </a:r>
          </a:p>
          <a:p>
            <a:r>
              <a:rPr lang="en-GB" sz="2000" dirty="0" smtClean="0">
                <a:latin typeface="Arial"/>
                <a:cs typeface="Arial"/>
              </a:rPr>
              <a:t>Service areas</a:t>
            </a:r>
            <a:endParaRPr lang="en-GB" sz="2000" dirty="0">
              <a:latin typeface="Arial"/>
              <a:cs typeface="Arial"/>
            </a:endParaRPr>
          </a:p>
        </p:txBody>
      </p:sp>
      <p:sp>
        <p:nvSpPr>
          <p:cNvPr id="43" name="TextBox 42"/>
          <p:cNvSpPr txBox="1"/>
          <p:nvPr/>
        </p:nvSpPr>
        <p:spPr>
          <a:xfrm>
            <a:off x="2297177" y="6439634"/>
            <a:ext cx="1545786" cy="439093"/>
          </a:xfrm>
          <a:prstGeom prst="rect">
            <a:avLst/>
          </a:prstGeom>
          <a:noFill/>
        </p:spPr>
        <p:txBody>
          <a:bodyPr wrap="none" lIns="130046" tIns="65023" rIns="130046" bIns="65023" rtlCol="0">
            <a:spAutoFit/>
          </a:bodyPr>
          <a:lstStyle/>
          <a:p>
            <a:r>
              <a:rPr lang="en-GB" sz="2000" dirty="0" smtClean="0">
                <a:latin typeface="Arial"/>
                <a:cs typeface="Arial"/>
              </a:rPr>
              <a:t>Decay pipe</a:t>
            </a:r>
          </a:p>
        </p:txBody>
      </p:sp>
      <p:sp>
        <p:nvSpPr>
          <p:cNvPr id="44" name="TextBox 43"/>
          <p:cNvSpPr txBox="1"/>
          <p:nvPr/>
        </p:nvSpPr>
        <p:spPr>
          <a:xfrm>
            <a:off x="4770715" y="7126698"/>
            <a:ext cx="1659874" cy="439093"/>
          </a:xfrm>
          <a:prstGeom prst="rect">
            <a:avLst/>
          </a:prstGeom>
          <a:noFill/>
        </p:spPr>
        <p:txBody>
          <a:bodyPr wrap="none" lIns="130046" tIns="65023" rIns="130046" bIns="65023" rtlCol="0">
            <a:spAutoFit/>
          </a:bodyPr>
          <a:lstStyle/>
          <a:p>
            <a:r>
              <a:rPr lang="en-GB" sz="2000" dirty="0" smtClean="0">
                <a:latin typeface="Arial"/>
                <a:cs typeface="Arial"/>
              </a:rPr>
              <a:t>Hadron stop</a:t>
            </a:r>
          </a:p>
        </p:txBody>
      </p:sp>
      <p:sp>
        <p:nvSpPr>
          <p:cNvPr id="45" name="TextBox 44"/>
          <p:cNvSpPr txBox="1"/>
          <p:nvPr/>
        </p:nvSpPr>
        <p:spPr>
          <a:xfrm>
            <a:off x="8913515" y="8531057"/>
            <a:ext cx="2657619" cy="439093"/>
          </a:xfrm>
          <a:prstGeom prst="rect">
            <a:avLst/>
          </a:prstGeom>
          <a:noFill/>
        </p:spPr>
        <p:txBody>
          <a:bodyPr wrap="none" lIns="130046" tIns="65023" rIns="130046" bIns="65023" rtlCol="0">
            <a:spAutoFit/>
          </a:bodyPr>
          <a:lstStyle/>
          <a:p>
            <a:r>
              <a:rPr lang="en-GB" sz="2000" dirty="0" smtClean="0">
                <a:latin typeface="Arial"/>
                <a:cs typeface="Arial"/>
              </a:rPr>
              <a:t>Near detector cavern</a:t>
            </a:r>
          </a:p>
        </p:txBody>
      </p:sp>
      <p:sp>
        <p:nvSpPr>
          <p:cNvPr id="46" name="TextBox 45"/>
          <p:cNvSpPr txBox="1"/>
          <p:nvPr/>
        </p:nvSpPr>
        <p:spPr>
          <a:xfrm>
            <a:off x="2297177" y="2873827"/>
            <a:ext cx="975467" cy="439093"/>
          </a:xfrm>
          <a:prstGeom prst="rect">
            <a:avLst/>
          </a:prstGeom>
          <a:noFill/>
        </p:spPr>
        <p:txBody>
          <a:bodyPr wrap="none" lIns="130046" tIns="65023" rIns="130046" bIns="65023" rtlCol="0">
            <a:spAutoFit/>
          </a:bodyPr>
          <a:lstStyle/>
          <a:p>
            <a:r>
              <a:rPr lang="en-GB" sz="2000" dirty="0" smtClean="0">
                <a:latin typeface="Arial"/>
                <a:cs typeface="Arial"/>
              </a:rPr>
              <a:t>140 m</a:t>
            </a:r>
            <a:endParaRPr lang="en-GB" sz="2000" dirty="0">
              <a:latin typeface="Arial"/>
              <a:cs typeface="Arial"/>
            </a:endParaRPr>
          </a:p>
        </p:txBody>
      </p:sp>
      <p:sp>
        <p:nvSpPr>
          <p:cNvPr id="47" name="TextBox 46"/>
          <p:cNvSpPr txBox="1"/>
          <p:nvPr/>
        </p:nvSpPr>
        <p:spPr>
          <a:xfrm>
            <a:off x="6795821" y="4212755"/>
            <a:ext cx="975467" cy="439093"/>
          </a:xfrm>
          <a:prstGeom prst="rect">
            <a:avLst/>
          </a:prstGeom>
          <a:noFill/>
        </p:spPr>
        <p:txBody>
          <a:bodyPr wrap="none" lIns="130046" tIns="65023" rIns="130046" bIns="65023" rtlCol="0">
            <a:spAutoFit/>
          </a:bodyPr>
          <a:lstStyle/>
          <a:p>
            <a:r>
              <a:rPr lang="en-GB" sz="2000" dirty="0" smtClean="0">
                <a:latin typeface="Arial"/>
                <a:cs typeface="Arial"/>
              </a:rPr>
              <a:t>216 m</a:t>
            </a:r>
            <a:endParaRPr lang="en-GB" sz="2000" dirty="0">
              <a:latin typeface="Arial"/>
              <a:cs typeface="Arial"/>
            </a:endParaRPr>
          </a:p>
        </p:txBody>
      </p:sp>
      <p:sp>
        <p:nvSpPr>
          <p:cNvPr id="48" name="TextBox 47"/>
          <p:cNvSpPr txBox="1"/>
          <p:nvPr/>
        </p:nvSpPr>
        <p:spPr>
          <a:xfrm>
            <a:off x="10726411" y="5996272"/>
            <a:ext cx="975467" cy="439093"/>
          </a:xfrm>
          <a:prstGeom prst="rect">
            <a:avLst/>
          </a:prstGeom>
          <a:noFill/>
        </p:spPr>
        <p:txBody>
          <a:bodyPr wrap="none" lIns="130046" tIns="65023" rIns="130046" bIns="65023" rtlCol="0">
            <a:spAutoFit/>
          </a:bodyPr>
          <a:lstStyle/>
          <a:p>
            <a:r>
              <a:rPr lang="en-GB" sz="2000" dirty="0" smtClean="0">
                <a:latin typeface="Arial"/>
                <a:cs typeface="Arial"/>
              </a:rPr>
              <a:t>292 m</a:t>
            </a:r>
            <a:endParaRPr lang="en-GB" sz="2000" dirty="0">
              <a:latin typeface="Arial"/>
              <a:cs typeface="Arial"/>
            </a:endParaRPr>
          </a:p>
        </p:txBody>
      </p:sp>
    </p:spTree>
    <p:extLst>
      <p:ext uri="{BB962C8B-B14F-4D97-AF65-F5344CB8AC3E}">
        <p14:creationId xmlns:p14="http://schemas.microsoft.com/office/powerpoint/2010/main" val="3089197751"/>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CN2PY – </a:t>
            </a:r>
            <a:r>
              <a:rPr lang="el-GR" dirty="0"/>
              <a:t>ν-</a:t>
            </a:r>
            <a:r>
              <a:rPr lang="en-US" dirty="0"/>
              <a:t>beam underground structures</a:t>
            </a:r>
          </a:p>
        </p:txBody>
      </p:sp>
      <p:sp>
        <p:nvSpPr>
          <p:cNvPr id="3" name="Slide Number Placeholder 2"/>
          <p:cNvSpPr>
            <a:spLocks noGrp="1"/>
          </p:cNvSpPr>
          <p:nvPr>
            <p:ph type="sldNum" sz="quarter" idx="2"/>
          </p:nvPr>
        </p:nvSpPr>
        <p:spPr/>
        <p:txBody>
          <a:bodyPr/>
          <a:lstStyle/>
          <a:p>
            <a:pPr lvl="0"/>
            <a:fld id="{86CB4B4D-7CA3-9044-876B-883B54F8677D}" type="slidenum">
              <a:rPr lang="en-US" smtClean="0"/>
              <a:t>19</a:t>
            </a:fld>
            <a:endParaRPr lang="en-US"/>
          </a:p>
        </p:txBody>
      </p:sp>
      <p:sp>
        <p:nvSpPr>
          <p:cNvPr id="4" name="Date Placeholder 3"/>
          <p:cNvSpPr>
            <a:spLocks noGrp="1"/>
          </p:cNvSpPr>
          <p:nvPr>
            <p:ph type="dt" sz="half" idx="10"/>
          </p:nvPr>
        </p:nvSpPr>
        <p:spPr/>
        <p:txBody>
          <a:bodyPr/>
          <a:lstStyle/>
          <a:p>
            <a:r>
              <a:rPr lang="en-US" smtClean="0"/>
              <a:t>NBI 2014- Fermilab, 23-Sep-2014</a:t>
            </a:r>
            <a:endParaRPr lang="en-US" dirty="0"/>
          </a:p>
        </p:txBody>
      </p:sp>
      <p:sp>
        <p:nvSpPr>
          <p:cNvPr id="5" name="Footer Placeholder 4"/>
          <p:cNvSpPr>
            <a:spLocks noGrp="1"/>
          </p:cNvSpPr>
          <p:nvPr>
            <p:ph type="ftr" sz="quarter" idx="11"/>
          </p:nvPr>
        </p:nvSpPr>
        <p:spPr/>
        <p:txBody>
          <a:bodyPr/>
          <a:lstStyle/>
          <a:p>
            <a:r>
              <a:rPr lang="en-US" smtClean="0"/>
              <a:t>I. Efthymiopoulos, F.Sanchez Galan - CERN</a:t>
            </a:r>
            <a:endParaRPr lang="en-US" dirty="0"/>
          </a:p>
        </p:txBody>
      </p:sp>
      <p:pic>
        <p:nvPicPr>
          <p:cNvPr id="6" name="Picture 2" descr="C:\LLBNO\final_conf\pictures_for_the_pres\Intro.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24443" y="1589682"/>
            <a:ext cx="11184177" cy="74648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79111" y="7323033"/>
            <a:ext cx="1901953" cy="439093"/>
          </a:xfrm>
          <a:prstGeom prst="rect">
            <a:avLst/>
          </a:prstGeom>
          <a:noFill/>
        </p:spPr>
        <p:txBody>
          <a:bodyPr wrap="none" lIns="130046" tIns="65023" rIns="130046" bIns="65023" rtlCol="0">
            <a:spAutoFit/>
          </a:bodyPr>
          <a:lstStyle/>
          <a:p>
            <a:r>
              <a:rPr lang="en-GB" sz="2000" dirty="0" smtClean="0">
                <a:latin typeface="Arial"/>
                <a:cs typeface="Arial"/>
              </a:rPr>
              <a:t>Target</a:t>
            </a:r>
            <a:r>
              <a:rPr lang="en-GB" sz="2000" dirty="0">
                <a:latin typeface="Arial"/>
                <a:cs typeface="Arial"/>
              </a:rPr>
              <a:t> </a:t>
            </a:r>
            <a:r>
              <a:rPr lang="en-GB" sz="2000" dirty="0" smtClean="0">
                <a:latin typeface="Arial"/>
                <a:cs typeface="Arial"/>
              </a:rPr>
              <a:t>Cavern</a:t>
            </a:r>
            <a:endParaRPr lang="en-GB" sz="2000" dirty="0">
              <a:latin typeface="Arial"/>
              <a:cs typeface="Arial"/>
            </a:endParaRPr>
          </a:p>
        </p:txBody>
      </p:sp>
      <p:sp>
        <p:nvSpPr>
          <p:cNvPr id="8" name="TextBox 7"/>
          <p:cNvSpPr txBox="1"/>
          <p:nvPr/>
        </p:nvSpPr>
        <p:spPr>
          <a:xfrm>
            <a:off x="1236412" y="6460860"/>
            <a:ext cx="1132261" cy="439093"/>
          </a:xfrm>
          <a:prstGeom prst="rect">
            <a:avLst/>
          </a:prstGeom>
          <a:noFill/>
        </p:spPr>
        <p:txBody>
          <a:bodyPr wrap="none" lIns="130046" tIns="65023" rIns="130046" bIns="65023" rtlCol="0">
            <a:spAutoFit/>
          </a:bodyPr>
          <a:lstStyle/>
          <a:p>
            <a:r>
              <a:rPr lang="en-GB" sz="2000" dirty="0" smtClean="0">
                <a:latin typeface="Arial"/>
                <a:cs typeface="Arial"/>
              </a:rPr>
              <a:t>Morgue</a:t>
            </a:r>
            <a:endParaRPr lang="en-GB" sz="2000" dirty="0">
              <a:latin typeface="Arial"/>
              <a:cs typeface="Arial"/>
            </a:endParaRPr>
          </a:p>
        </p:txBody>
      </p:sp>
      <p:sp>
        <p:nvSpPr>
          <p:cNvPr id="9" name="TextBox 8"/>
          <p:cNvSpPr txBox="1"/>
          <p:nvPr/>
        </p:nvSpPr>
        <p:spPr>
          <a:xfrm>
            <a:off x="7283555" y="7083103"/>
            <a:ext cx="1958935" cy="439093"/>
          </a:xfrm>
          <a:prstGeom prst="rect">
            <a:avLst/>
          </a:prstGeom>
          <a:noFill/>
        </p:spPr>
        <p:txBody>
          <a:bodyPr wrap="none" lIns="130046" tIns="65023" rIns="130046" bIns="65023" rtlCol="0">
            <a:spAutoFit/>
          </a:bodyPr>
          <a:lstStyle/>
          <a:p>
            <a:r>
              <a:rPr lang="en-GB" sz="2000" dirty="0" smtClean="0">
                <a:latin typeface="Arial"/>
                <a:cs typeface="Arial"/>
              </a:rPr>
              <a:t>Service cavern</a:t>
            </a:r>
            <a:endParaRPr lang="en-GB" sz="2000" dirty="0">
              <a:latin typeface="Arial"/>
              <a:cs typeface="Arial"/>
            </a:endParaRPr>
          </a:p>
        </p:txBody>
      </p:sp>
      <p:sp>
        <p:nvSpPr>
          <p:cNvPr id="10" name="TextBox 9"/>
          <p:cNvSpPr txBox="1"/>
          <p:nvPr/>
        </p:nvSpPr>
        <p:spPr>
          <a:xfrm>
            <a:off x="4804546" y="2027481"/>
            <a:ext cx="1729430" cy="439093"/>
          </a:xfrm>
          <a:prstGeom prst="rect">
            <a:avLst/>
          </a:prstGeom>
          <a:noFill/>
        </p:spPr>
        <p:txBody>
          <a:bodyPr wrap="none" lIns="130046" tIns="65023" rIns="130046" bIns="65023" rtlCol="0">
            <a:spAutoFit/>
          </a:bodyPr>
          <a:lstStyle/>
          <a:p>
            <a:r>
              <a:rPr lang="en-GB" sz="2000" dirty="0" smtClean="0">
                <a:latin typeface="Arial"/>
                <a:cs typeface="Arial"/>
              </a:rPr>
              <a:t>Access shaft</a:t>
            </a:r>
            <a:endParaRPr lang="en-GB" sz="2000" dirty="0">
              <a:latin typeface="Arial"/>
              <a:cs typeface="Arial"/>
            </a:endParaRPr>
          </a:p>
        </p:txBody>
      </p:sp>
    </p:spTree>
    <p:extLst>
      <p:ext uri="{BB962C8B-B14F-4D97-AF65-F5344CB8AC3E}">
        <p14:creationId xmlns:p14="http://schemas.microsoft.com/office/powerpoint/2010/main" val="1515181254"/>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numCol="1"/>
          <a:lstStyle/>
          <a:p>
            <a:pPr marL="220356" indent="-220356" defTabSz="352569">
              <a:spcBef>
                <a:spcPts val="1280"/>
              </a:spcBef>
              <a:defRPr sz="1800"/>
            </a:pPr>
            <a:r>
              <a:rPr lang="en-US" sz="3200" dirty="0">
                <a:solidFill>
                  <a:srgbClr val="4F8F00"/>
                </a:solidFill>
              </a:rPr>
              <a:t>Many thanks to all colleagues who participated in the study</a:t>
            </a:r>
          </a:p>
          <a:p>
            <a:pPr marL="0" indent="0" algn="ctr" defTabSz="352569">
              <a:spcBef>
                <a:spcPts val="1280"/>
              </a:spcBef>
              <a:buNone/>
              <a:defRPr sz="1800"/>
            </a:pPr>
            <a:endParaRPr lang="en-US" sz="2800" dirty="0" smtClean="0">
              <a:solidFill>
                <a:schemeClr val="tx1"/>
              </a:solidFill>
            </a:endParaRPr>
          </a:p>
          <a:p>
            <a:pPr marL="0" indent="0" algn="ctr" defTabSz="352569">
              <a:spcBef>
                <a:spcPts val="1280"/>
              </a:spcBef>
              <a:buNone/>
              <a:defRPr sz="1800"/>
            </a:pPr>
            <a:r>
              <a:rPr lang="en-US" sz="2800" dirty="0" err="1" smtClean="0">
                <a:solidFill>
                  <a:schemeClr val="tx1"/>
                </a:solidFill>
              </a:rPr>
              <a:t>A.Alekou</a:t>
            </a:r>
            <a:r>
              <a:rPr lang="en-US" sz="2800" dirty="0">
                <a:solidFill>
                  <a:schemeClr val="tx1"/>
                </a:solidFill>
              </a:rPr>
              <a:t>, </a:t>
            </a:r>
            <a:r>
              <a:rPr lang="en-US" sz="2800" dirty="0" err="1">
                <a:solidFill>
                  <a:schemeClr val="tx1"/>
                </a:solidFill>
              </a:rPr>
              <a:t>Y.Papaphilippou</a:t>
            </a:r>
            <a:r>
              <a:rPr lang="en-US" sz="2800" dirty="0">
                <a:solidFill>
                  <a:schemeClr val="tx1"/>
                </a:solidFill>
              </a:rPr>
              <a:t>, </a:t>
            </a:r>
            <a:r>
              <a:rPr lang="en-US" sz="2800" dirty="0" err="1">
                <a:solidFill>
                  <a:schemeClr val="tx1"/>
                </a:solidFill>
              </a:rPr>
              <a:t>J.Alabau-Gonsalvo</a:t>
            </a:r>
            <a:r>
              <a:rPr lang="en-US" sz="2800" dirty="0">
                <a:solidFill>
                  <a:schemeClr val="tx1"/>
                </a:solidFill>
              </a:rPr>
              <a:t>, </a:t>
            </a:r>
            <a:r>
              <a:rPr lang="en-US" sz="2800" dirty="0" err="1">
                <a:solidFill>
                  <a:schemeClr val="tx1"/>
                </a:solidFill>
              </a:rPr>
              <a:t>R.Steerenber</a:t>
            </a:r>
            <a:r>
              <a:rPr lang="en-US" sz="2800" dirty="0">
                <a:solidFill>
                  <a:schemeClr val="tx1"/>
                </a:solidFill>
              </a:rPr>
              <a:t>, </a:t>
            </a:r>
            <a:r>
              <a:rPr lang="en-US" sz="2800" dirty="0" err="1">
                <a:solidFill>
                  <a:schemeClr val="tx1"/>
                </a:solidFill>
              </a:rPr>
              <a:t>A.Lachaize</a:t>
            </a:r>
            <a:r>
              <a:rPr lang="en-US" sz="2800" dirty="0">
                <a:solidFill>
                  <a:schemeClr val="tx1"/>
                </a:solidFill>
              </a:rPr>
              <a:t>, </a:t>
            </a:r>
            <a:r>
              <a:rPr lang="en-US" sz="2800" dirty="0" err="1">
                <a:solidFill>
                  <a:schemeClr val="tx1"/>
                </a:solidFill>
              </a:rPr>
              <a:t>R.Garodby</a:t>
            </a:r>
            <a:r>
              <a:rPr lang="en-US" sz="2800" dirty="0">
                <a:solidFill>
                  <a:schemeClr val="tx1"/>
                </a:solidFill>
              </a:rPr>
              <a:t>, </a:t>
            </a:r>
            <a:r>
              <a:rPr lang="en-US" sz="2800" dirty="0" err="1">
                <a:solidFill>
                  <a:schemeClr val="tx1"/>
                </a:solidFill>
              </a:rPr>
              <a:t>E.Shaposhnikova</a:t>
            </a:r>
            <a:r>
              <a:rPr lang="en-US" sz="2800" dirty="0">
                <a:solidFill>
                  <a:schemeClr val="tx1"/>
                </a:solidFill>
              </a:rPr>
              <a:t>, </a:t>
            </a:r>
            <a:r>
              <a:rPr lang="en-US" sz="2800" dirty="0" err="1">
                <a:solidFill>
                  <a:schemeClr val="tx1"/>
                </a:solidFill>
              </a:rPr>
              <a:t>I.Efthymiopoulos</a:t>
            </a:r>
            <a:r>
              <a:rPr lang="en-US" sz="2800" dirty="0">
                <a:solidFill>
                  <a:schemeClr val="tx1"/>
                </a:solidFill>
              </a:rPr>
              <a:t>, </a:t>
            </a:r>
            <a:r>
              <a:rPr lang="en-US" sz="2800" dirty="0" err="1">
                <a:solidFill>
                  <a:schemeClr val="tx1"/>
                </a:solidFill>
              </a:rPr>
              <a:t>F.Sanchez</a:t>
            </a:r>
            <a:r>
              <a:rPr lang="en-US" sz="2800" dirty="0">
                <a:solidFill>
                  <a:schemeClr val="tx1"/>
                </a:solidFill>
              </a:rPr>
              <a:t>-Galan, </a:t>
            </a:r>
            <a:r>
              <a:rPr lang="en-US" sz="2800" dirty="0" err="1">
                <a:solidFill>
                  <a:schemeClr val="tx1"/>
                </a:solidFill>
              </a:rPr>
              <a:t>F.Antoniou</a:t>
            </a:r>
            <a:r>
              <a:rPr lang="en-US" sz="2800" dirty="0">
                <a:solidFill>
                  <a:schemeClr val="tx1"/>
                </a:solidFill>
              </a:rPr>
              <a:t>, </a:t>
            </a:r>
            <a:r>
              <a:rPr lang="en-US" sz="2800" dirty="0" err="1">
                <a:solidFill>
                  <a:schemeClr val="tx1"/>
                </a:solidFill>
              </a:rPr>
              <a:t>M.Calviani</a:t>
            </a:r>
            <a:r>
              <a:rPr lang="en-US" sz="2800" dirty="0">
                <a:solidFill>
                  <a:schemeClr val="tx1"/>
                </a:solidFill>
              </a:rPr>
              <a:t>, </a:t>
            </a:r>
            <a:r>
              <a:rPr lang="en-US" sz="2800" dirty="0" err="1">
                <a:solidFill>
                  <a:schemeClr val="tx1"/>
                </a:solidFill>
              </a:rPr>
              <a:t>P.Velten</a:t>
            </a:r>
            <a:r>
              <a:rPr lang="en-US" sz="2800" dirty="0">
                <a:solidFill>
                  <a:schemeClr val="tx1"/>
                </a:solidFill>
              </a:rPr>
              <a:t>, </a:t>
            </a:r>
            <a:r>
              <a:rPr lang="en-US" sz="2800" dirty="0" err="1">
                <a:solidFill>
                  <a:schemeClr val="tx1"/>
                </a:solidFill>
              </a:rPr>
              <a:t>V.Venturini</a:t>
            </a:r>
            <a:r>
              <a:rPr lang="en-US" sz="2800" dirty="0">
                <a:solidFill>
                  <a:schemeClr val="tx1"/>
                </a:solidFill>
              </a:rPr>
              <a:t>, </a:t>
            </a:r>
            <a:r>
              <a:rPr lang="en-US" sz="2800" dirty="0" err="1">
                <a:solidFill>
                  <a:schemeClr val="tx1"/>
                </a:solidFill>
              </a:rPr>
              <a:t>H.Vincke</a:t>
            </a:r>
            <a:r>
              <a:rPr lang="en-US" sz="2800" dirty="0">
                <a:solidFill>
                  <a:schemeClr val="tx1"/>
                </a:solidFill>
              </a:rPr>
              <a:t>, </a:t>
            </a:r>
            <a:r>
              <a:rPr lang="en-US" sz="2800" dirty="0" err="1">
                <a:solidFill>
                  <a:schemeClr val="tx1"/>
                </a:solidFill>
              </a:rPr>
              <a:t>C.Strabel</a:t>
            </a:r>
            <a:r>
              <a:rPr lang="en-US" sz="2800" dirty="0">
                <a:solidFill>
                  <a:schemeClr val="tx1"/>
                </a:solidFill>
              </a:rPr>
              <a:t>, </a:t>
            </a:r>
            <a:r>
              <a:rPr lang="en-US" sz="2800" dirty="0" err="1">
                <a:solidFill>
                  <a:schemeClr val="tx1"/>
                </a:solidFill>
              </a:rPr>
              <a:t>B.Ferral</a:t>
            </a:r>
            <a:r>
              <a:rPr lang="en-US" sz="2800" dirty="0">
                <a:solidFill>
                  <a:schemeClr val="tx1"/>
                </a:solidFill>
              </a:rPr>
              <a:t>, </a:t>
            </a:r>
            <a:r>
              <a:rPr lang="en-US" sz="2800" dirty="0" err="1">
                <a:solidFill>
                  <a:schemeClr val="tx1"/>
                </a:solidFill>
              </a:rPr>
              <a:t>D.Smargianaki</a:t>
            </a:r>
            <a:r>
              <a:rPr lang="en-US" sz="2800" dirty="0">
                <a:solidFill>
                  <a:schemeClr val="tx1"/>
                </a:solidFill>
              </a:rPr>
              <a:t>, </a:t>
            </a:r>
            <a:r>
              <a:rPr lang="en-US" sz="2800" dirty="0" err="1">
                <a:solidFill>
                  <a:schemeClr val="tx1"/>
                </a:solidFill>
              </a:rPr>
              <a:t>N.Charitonidis</a:t>
            </a:r>
            <a:r>
              <a:rPr lang="en-US" sz="2800" dirty="0">
                <a:solidFill>
                  <a:schemeClr val="tx1"/>
                </a:solidFill>
              </a:rPr>
              <a:t>, </a:t>
            </a:r>
            <a:r>
              <a:rPr lang="en-US" sz="2800" dirty="0" err="1">
                <a:solidFill>
                  <a:schemeClr val="tx1"/>
                </a:solidFill>
              </a:rPr>
              <a:t>B.Biskup</a:t>
            </a:r>
            <a:r>
              <a:rPr lang="en-US" sz="2800" dirty="0">
                <a:solidFill>
                  <a:schemeClr val="tx1"/>
                </a:solidFill>
              </a:rPr>
              <a:t>, </a:t>
            </a:r>
            <a:r>
              <a:rPr lang="en-US" sz="2800" dirty="0" err="1">
                <a:solidFill>
                  <a:schemeClr val="tx1"/>
                </a:solidFill>
              </a:rPr>
              <a:t>C.Lazaridis</a:t>
            </a:r>
            <a:r>
              <a:rPr lang="en-US" sz="2800" dirty="0">
                <a:solidFill>
                  <a:schemeClr val="tx1"/>
                </a:solidFill>
              </a:rPr>
              <a:t>, </a:t>
            </a:r>
            <a:r>
              <a:rPr lang="en-US" sz="2800" dirty="0" err="1">
                <a:solidFill>
                  <a:schemeClr val="tx1"/>
                </a:solidFill>
              </a:rPr>
              <a:t>B.Goddrad</a:t>
            </a:r>
            <a:r>
              <a:rPr lang="en-US" sz="2800" dirty="0">
                <a:solidFill>
                  <a:schemeClr val="tx1"/>
                </a:solidFill>
              </a:rPr>
              <a:t>, </a:t>
            </a:r>
            <a:r>
              <a:rPr lang="en-US" sz="2800" dirty="0" err="1">
                <a:solidFill>
                  <a:schemeClr val="tx1"/>
                </a:solidFill>
              </a:rPr>
              <a:t>W.Bartmann</a:t>
            </a:r>
            <a:r>
              <a:rPr lang="en-US" sz="2800" dirty="0">
                <a:solidFill>
                  <a:schemeClr val="tx1"/>
                </a:solidFill>
              </a:rPr>
              <a:t>, </a:t>
            </a:r>
            <a:r>
              <a:rPr lang="en-US" sz="2800" dirty="0" err="1">
                <a:solidFill>
                  <a:schemeClr val="tx1"/>
                </a:solidFill>
              </a:rPr>
              <a:t>A.Parfenova</a:t>
            </a:r>
            <a:r>
              <a:rPr lang="en-US" sz="2800" dirty="0">
                <a:solidFill>
                  <a:schemeClr val="tx1"/>
                </a:solidFill>
              </a:rPr>
              <a:t>, </a:t>
            </a:r>
            <a:r>
              <a:rPr lang="en-US" sz="2800" dirty="0" err="1">
                <a:solidFill>
                  <a:schemeClr val="tx1"/>
                </a:solidFill>
              </a:rPr>
              <a:t>D.Berthoux</a:t>
            </a:r>
            <a:r>
              <a:rPr lang="en-US" sz="2800" dirty="0">
                <a:solidFill>
                  <a:schemeClr val="tx1"/>
                </a:solidFill>
              </a:rPr>
              <a:t>, </a:t>
            </a:r>
            <a:r>
              <a:rPr lang="en-US" sz="2800" dirty="0" err="1">
                <a:solidFill>
                  <a:schemeClr val="tx1"/>
                </a:solidFill>
              </a:rPr>
              <a:t>S.Gilardoni</a:t>
            </a:r>
            <a:r>
              <a:rPr lang="en-US" sz="2800" dirty="0">
                <a:solidFill>
                  <a:schemeClr val="tx1"/>
                </a:solidFill>
              </a:rPr>
              <a:t>, </a:t>
            </a:r>
            <a:r>
              <a:rPr lang="en-US" sz="2800" dirty="0" err="1">
                <a:solidFill>
                  <a:schemeClr val="tx1"/>
                </a:solidFill>
              </a:rPr>
              <a:t>P.Vojtyla</a:t>
            </a:r>
            <a:r>
              <a:rPr lang="en-US" sz="2800" dirty="0">
                <a:solidFill>
                  <a:schemeClr val="tx1"/>
                </a:solidFill>
              </a:rPr>
              <a:t>, </a:t>
            </a:r>
            <a:r>
              <a:rPr lang="en-US" sz="2800" dirty="0" err="1">
                <a:solidFill>
                  <a:schemeClr val="tx1"/>
                </a:solidFill>
              </a:rPr>
              <a:t>J.Osborne</a:t>
            </a:r>
            <a:r>
              <a:rPr lang="en-US" sz="2800" dirty="0">
                <a:solidFill>
                  <a:schemeClr val="tx1"/>
                </a:solidFill>
              </a:rPr>
              <a:t>, </a:t>
            </a:r>
            <a:r>
              <a:rPr lang="en-US" sz="2800" dirty="0" err="1">
                <a:solidFill>
                  <a:schemeClr val="tx1"/>
                </a:solidFill>
              </a:rPr>
              <a:t>M.Manfredi</a:t>
            </a:r>
            <a:r>
              <a:rPr lang="en-US" sz="2800" dirty="0">
                <a:solidFill>
                  <a:schemeClr val="tx1"/>
                </a:solidFill>
              </a:rPr>
              <a:t>, </a:t>
            </a:r>
            <a:r>
              <a:rPr lang="en-US" sz="2800" dirty="0" err="1">
                <a:solidFill>
                  <a:schemeClr val="tx1"/>
                </a:solidFill>
              </a:rPr>
              <a:t>L.Faisandel</a:t>
            </a:r>
            <a:r>
              <a:rPr lang="en-US" sz="2800" dirty="0">
                <a:solidFill>
                  <a:schemeClr val="tx1"/>
                </a:solidFill>
              </a:rPr>
              <a:t>, </a:t>
            </a:r>
            <a:r>
              <a:rPr lang="en-US" sz="2800" dirty="0" err="1">
                <a:solidFill>
                  <a:schemeClr val="tx1"/>
                </a:solidFill>
              </a:rPr>
              <a:t>F.Gerigk</a:t>
            </a:r>
            <a:r>
              <a:rPr lang="en-US" sz="2800" dirty="0">
                <a:solidFill>
                  <a:schemeClr val="tx1"/>
                </a:solidFill>
              </a:rPr>
              <a:t>, </a:t>
            </a:r>
            <a:r>
              <a:rPr lang="en-US" sz="2800" dirty="0" err="1">
                <a:solidFill>
                  <a:schemeClr val="tx1"/>
                </a:solidFill>
              </a:rPr>
              <a:t>J.M.Cravero</a:t>
            </a:r>
            <a:r>
              <a:rPr lang="en-US" sz="2800" dirty="0">
                <a:solidFill>
                  <a:schemeClr val="tx1"/>
                </a:solidFill>
              </a:rPr>
              <a:t>, </a:t>
            </a:r>
            <a:r>
              <a:rPr lang="en-US" sz="2800" dirty="0" err="1">
                <a:solidFill>
                  <a:schemeClr val="tx1"/>
                </a:solidFill>
              </a:rPr>
              <a:t>F.Velotti</a:t>
            </a:r>
            <a:r>
              <a:rPr lang="en-US" sz="2800" dirty="0">
                <a:solidFill>
                  <a:schemeClr val="tx1"/>
                </a:solidFill>
              </a:rPr>
              <a:t>, A. </a:t>
            </a:r>
            <a:r>
              <a:rPr lang="en-US" sz="2800" dirty="0" err="1">
                <a:solidFill>
                  <a:schemeClr val="tx1"/>
                </a:solidFill>
              </a:rPr>
              <a:t>Huschauer</a:t>
            </a:r>
            <a:r>
              <a:rPr lang="en-US" sz="2800" dirty="0">
                <a:solidFill>
                  <a:schemeClr val="tx1"/>
                </a:solidFill>
              </a:rPr>
              <a:t>, </a:t>
            </a:r>
            <a:r>
              <a:rPr lang="en-US" sz="2800" dirty="0" err="1">
                <a:solidFill>
                  <a:schemeClr val="tx1"/>
                </a:solidFill>
              </a:rPr>
              <a:t>D.Missiaen</a:t>
            </a:r>
            <a:r>
              <a:rPr lang="en-US" sz="2800" dirty="0">
                <a:solidFill>
                  <a:schemeClr val="tx1"/>
                </a:solidFill>
              </a:rPr>
              <a:t>, </a:t>
            </a:r>
            <a:r>
              <a:rPr lang="en-US" sz="2800" dirty="0" err="1">
                <a:solidFill>
                  <a:schemeClr val="tx1"/>
                </a:solidFill>
              </a:rPr>
              <a:t>M.Jones</a:t>
            </a:r>
            <a:r>
              <a:rPr lang="en-US" sz="2800" dirty="0">
                <a:solidFill>
                  <a:schemeClr val="tx1"/>
                </a:solidFill>
              </a:rPr>
              <a:t> - </a:t>
            </a:r>
            <a:r>
              <a:rPr lang="en-US" sz="2800" b="1" dirty="0">
                <a:solidFill>
                  <a:schemeClr val="tx1"/>
                </a:solidFill>
              </a:rPr>
              <a:t>CERN</a:t>
            </a:r>
          </a:p>
          <a:p>
            <a:pPr marL="0" indent="0" algn="ctr" defTabSz="352569">
              <a:spcBef>
                <a:spcPts val="1280"/>
              </a:spcBef>
              <a:buNone/>
              <a:defRPr sz="1800"/>
            </a:pPr>
            <a:endParaRPr lang="en-US" sz="2800" dirty="0" smtClean="0">
              <a:solidFill>
                <a:schemeClr val="tx1"/>
              </a:solidFill>
            </a:endParaRPr>
          </a:p>
          <a:p>
            <a:pPr marL="0" indent="0" algn="ctr" defTabSz="352569">
              <a:spcBef>
                <a:spcPts val="1280"/>
              </a:spcBef>
              <a:buNone/>
              <a:defRPr sz="1800"/>
            </a:pPr>
            <a:r>
              <a:rPr lang="en-US" sz="2800" dirty="0" err="1" smtClean="0">
                <a:solidFill>
                  <a:schemeClr val="tx1"/>
                </a:solidFill>
              </a:rPr>
              <a:t>E.Noah</a:t>
            </a:r>
            <a:r>
              <a:rPr lang="en-US" sz="2800" dirty="0">
                <a:solidFill>
                  <a:schemeClr val="tx1"/>
                </a:solidFill>
              </a:rPr>
              <a:t>, </a:t>
            </a:r>
            <a:r>
              <a:rPr lang="en-US" sz="2800" dirty="0" err="1">
                <a:solidFill>
                  <a:schemeClr val="tx1"/>
                </a:solidFill>
              </a:rPr>
              <a:t>A.Curioni</a:t>
            </a:r>
            <a:r>
              <a:rPr lang="en-US" sz="2800" dirty="0">
                <a:solidFill>
                  <a:schemeClr val="tx1"/>
                </a:solidFill>
              </a:rPr>
              <a:t>, </a:t>
            </a:r>
            <a:r>
              <a:rPr lang="en-US" sz="2800" dirty="0" err="1">
                <a:solidFill>
                  <a:schemeClr val="tx1"/>
                </a:solidFill>
              </a:rPr>
              <a:t>Y.Karadzhov</a:t>
            </a:r>
            <a:r>
              <a:rPr lang="en-US" sz="2800" dirty="0">
                <a:solidFill>
                  <a:schemeClr val="tx1"/>
                </a:solidFill>
              </a:rPr>
              <a:t>, T. </a:t>
            </a:r>
            <a:r>
              <a:rPr lang="en-US" sz="2800" dirty="0" err="1">
                <a:solidFill>
                  <a:schemeClr val="tx1"/>
                </a:solidFill>
              </a:rPr>
              <a:t>Stainer</a:t>
            </a:r>
            <a:r>
              <a:rPr lang="en-US" sz="2800" dirty="0">
                <a:solidFill>
                  <a:schemeClr val="tx1"/>
                </a:solidFill>
              </a:rPr>
              <a:t>, </a:t>
            </a:r>
            <a:r>
              <a:rPr lang="en-US" sz="2800" dirty="0" err="1">
                <a:solidFill>
                  <a:schemeClr val="tx1"/>
                </a:solidFill>
              </a:rPr>
              <a:t>A.Blondel</a:t>
            </a:r>
            <a:r>
              <a:rPr lang="en-US" sz="2800" dirty="0">
                <a:solidFill>
                  <a:schemeClr val="tx1"/>
                </a:solidFill>
              </a:rPr>
              <a:t> – </a:t>
            </a:r>
            <a:r>
              <a:rPr lang="en-US" sz="2800" b="1" dirty="0">
                <a:solidFill>
                  <a:schemeClr val="tx1"/>
                </a:solidFill>
              </a:rPr>
              <a:t>Univ. of Geneva </a:t>
            </a:r>
          </a:p>
          <a:p>
            <a:pPr marL="0" indent="0" algn="ctr" defTabSz="352569">
              <a:spcBef>
                <a:spcPts val="1280"/>
              </a:spcBef>
              <a:buNone/>
              <a:defRPr sz="1800"/>
            </a:pPr>
            <a:endParaRPr lang="en-US" sz="2800" dirty="0" smtClean="0">
              <a:solidFill>
                <a:schemeClr val="tx1"/>
              </a:solidFill>
            </a:endParaRPr>
          </a:p>
          <a:p>
            <a:pPr marL="0" indent="0" algn="ctr" defTabSz="352569">
              <a:spcBef>
                <a:spcPts val="1280"/>
              </a:spcBef>
              <a:buNone/>
              <a:defRPr sz="1800"/>
            </a:pPr>
            <a:r>
              <a:rPr lang="en-US" sz="2800" dirty="0" smtClean="0">
                <a:solidFill>
                  <a:schemeClr val="tx1"/>
                </a:solidFill>
              </a:rPr>
              <a:t>C. </a:t>
            </a:r>
            <a:r>
              <a:rPr lang="en-US" sz="2800" dirty="0" err="1" smtClean="0">
                <a:solidFill>
                  <a:schemeClr val="tx1"/>
                </a:solidFill>
              </a:rPr>
              <a:t>Densham</a:t>
            </a:r>
            <a:r>
              <a:rPr lang="en-US" sz="2800" dirty="0">
                <a:solidFill>
                  <a:schemeClr val="tx1"/>
                </a:solidFill>
              </a:rPr>
              <a:t>, </a:t>
            </a:r>
            <a:r>
              <a:rPr lang="en-US" sz="2800" dirty="0" smtClean="0">
                <a:solidFill>
                  <a:schemeClr val="tx1"/>
                </a:solidFill>
              </a:rPr>
              <a:t>M. </a:t>
            </a:r>
            <a:r>
              <a:rPr lang="en-US" sz="2800" dirty="0" err="1" smtClean="0">
                <a:solidFill>
                  <a:schemeClr val="tx1"/>
                </a:solidFill>
              </a:rPr>
              <a:t>Fitton</a:t>
            </a:r>
            <a:r>
              <a:rPr lang="en-US" sz="2800" dirty="0" smtClean="0">
                <a:solidFill>
                  <a:schemeClr val="tx1"/>
                </a:solidFill>
              </a:rPr>
              <a:t> </a:t>
            </a:r>
            <a:r>
              <a:rPr lang="en-US" sz="2800" dirty="0">
                <a:solidFill>
                  <a:schemeClr val="tx1"/>
                </a:solidFill>
              </a:rPr>
              <a:t>- </a:t>
            </a:r>
            <a:r>
              <a:rPr lang="en-US" sz="2800" b="1" dirty="0">
                <a:solidFill>
                  <a:schemeClr val="tx1"/>
                </a:solidFill>
              </a:rPr>
              <a:t>RAL - Oxford, UK</a:t>
            </a:r>
          </a:p>
          <a:p>
            <a:endParaRPr lang="en-US" dirty="0"/>
          </a:p>
        </p:txBody>
      </p:sp>
      <p:sp>
        <p:nvSpPr>
          <p:cNvPr id="3" name="Slide Number Placeholder 2"/>
          <p:cNvSpPr>
            <a:spLocks noGrp="1"/>
          </p:cNvSpPr>
          <p:nvPr>
            <p:ph type="sldNum" sz="quarter" idx="2"/>
          </p:nvPr>
        </p:nvSpPr>
        <p:spPr/>
        <p:txBody>
          <a:bodyPr/>
          <a:lstStyle/>
          <a:p>
            <a:pPr lvl="0"/>
            <a:fld id="{86CB4B4D-7CA3-9044-876B-883B54F8677D}" type="slidenum">
              <a:rPr lang="en-US" smtClean="0"/>
              <a:t>2</a:t>
            </a:fld>
            <a:endParaRPr lang="en-US"/>
          </a:p>
        </p:txBody>
      </p:sp>
      <p:sp>
        <p:nvSpPr>
          <p:cNvPr id="4" name="Date Placeholder 3"/>
          <p:cNvSpPr>
            <a:spLocks noGrp="1"/>
          </p:cNvSpPr>
          <p:nvPr>
            <p:ph type="dt" sz="half" idx="10"/>
          </p:nvPr>
        </p:nvSpPr>
        <p:spPr/>
        <p:txBody>
          <a:bodyPr/>
          <a:lstStyle/>
          <a:p>
            <a:r>
              <a:rPr lang="en-US" smtClean="0"/>
              <a:t>NBI 2014- Fermilab, 23-Sep-2014</a:t>
            </a:r>
            <a:endParaRPr lang="en-US" dirty="0"/>
          </a:p>
        </p:txBody>
      </p:sp>
      <p:sp>
        <p:nvSpPr>
          <p:cNvPr id="5" name="Footer Placeholder 4"/>
          <p:cNvSpPr>
            <a:spLocks noGrp="1"/>
          </p:cNvSpPr>
          <p:nvPr>
            <p:ph type="ftr" sz="quarter" idx="11"/>
          </p:nvPr>
        </p:nvSpPr>
        <p:spPr/>
        <p:txBody>
          <a:bodyPr/>
          <a:lstStyle/>
          <a:p>
            <a:r>
              <a:rPr lang="en-US" smtClean="0"/>
              <a:t>I. Efthymiopoulos, F.Sanchez Galan - CERN</a:t>
            </a:r>
            <a:endParaRPr lang="en-US" dirty="0"/>
          </a:p>
        </p:txBody>
      </p:sp>
    </p:spTree>
    <p:extLst>
      <p:ext uri="{BB962C8B-B14F-4D97-AF65-F5344CB8AC3E}">
        <p14:creationId xmlns:p14="http://schemas.microsoft.com/office/powerpoint/2010/main" val="3193425138"/>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numCol="1">
            <a:normAutofit fontScale="85000" lnSpcReduction="20000"/>
          </a:bodyPr>
          <a:lstStyle/>
          <a:p>
            <a:r>
              <a:rPr lang="en-US" dirty="0" smtClean="0">
                <a:sym typeface="Arial"/>
              </a:rPr>
              <a:t>He container to optimize for the radiation environment</a:t>
            </a:r>
          </a:p>
          <a:p>
            <a:r>
              <a:rPr lang="en-US" dirty="0" smtClean="0">
                <a:sym typeface="Arial"/>
              </a:rPr>
              <a:t>Includes the decay pipe (3m </a:t>
            </a:r>
            <a:r>
              <a:rPr lang="en-US" dirty="0" err="1" smtClean="0">
                <a:sym typeface="Arial"/>
              </a:rPr>
              <a:t>diam</a:t>
            </a:r>
            <a:r>
              <a:rPr lang="en-US" dirty="0" smtClean="0">
                <a:sym typeface="Arial"/>
              </a:rPr>
              <a:t>, 275m long)</a:t>
            </a:r>
          </a:p>
          <a:p>
            <a:r>
              <a:rPr lang="en-US" dirty="0" smtClean="0">
                <a:sym typeface="Arial"/>
              </a:rPr>
              <a:t>water cooled side shielding</a:t>
            </a:r>
          </a:p>
          <a:p>
            <a:pPr lvl="1"/>
            <a:r>
              <a:rPr lang="en-US" dirty="0" smtClean="0">
                <a:sym typeface="Arial"/>
              </a:rPr>
              <a:t>Fe blocks + Al cooling modules</a:t>
            </a:r>
          </a:p>
          <a:p>
            <a:pPr lvl="1"/>
            <a:r>
              <a:rPr lang="en-US" dirty="0" smtClean="0">
                <a:sym typeface="Arial"/>
              </a:rPr>
              <a:t>fixed installation, no movements, inside He vessel</a:t>
            </a:r>
          </a:p>
          <a:p>
            <a:r>
              <a:rPr lang="en-US" dirty="0" smtClean="0">
                <a:sym typeface="Arial"/>
              </a:rPr>
              <a:t>forced He cooling for beam elements</a:t>
            </a:r>
          </a:p>
          <a:p>
            <a:pPr lvl="1"/>
            <a:r>
              <a:rPr lang="en-US" dirty="0" smtClean="0">
                <a:sym typeface="Arial"/>
              </a:rPr>
              <a:t>Target, horn </a:t>
            </a:r>
            <a:r>
              <a:rPr lang="en-US" dirty="0" err="1" smtClean="0">
                <a:sym typeface="Arial"/>
              </a:rPr>
              <a:t>striplines</a:t>
            </a:r>
            <a:endParaRPr lang="en-US" dirty="0" smtClean="0">
              <a:sym typeface="Arial"/>
            </a:endParaRPr>
          </a:p>
          <a:p>
            <a:r>
              <a:rPr lang="en-US" dirty="0" smtClean="0">
                <a:sym typeface="Arial"/>
              </a:rPr>
              <a:t>remote handling for installation/exchange operations</a:t>
            </a:r>
          </a:p>
          <a:p>
            <a:pPr lvl="1"/>
            <a:r>
              <a:rPr lang="en-US" dirty="0" smtClean="0">
                <a:sym typeface="Arial"/>
              </a:rPr>
              <a:t>use plug-in systems for components </a:t>
            </a:r>
          </a:p>
          <a:p>
            <a:pPr lvl="1"/>
            <a:r>
              <a:rPr lang="en-US" dirty="0" smtClean="0">
                <a:sym typeface="Arial"/>
              </a:rPr>
              <a:t>service module that can be exchanged</a:t>
            </a:r>
          </a:p>
          <a:p>
            <a:r>
              <a:rPr lang="en-US" dirty="0" smtClean="0">
                <a:sym typeface="Arial"/>
              </a:rPr>
              <a:t>Hot cell for target/horn exchange </a:t>
            </a:r>
          </a:p>
          <a:p>
            <a:endParaRPr lang="en-US" dirty="0" smtClean="0">
              <a:sym typeface="Arial"/>
            </a:endParaRPr>
          </a:p>
          <a:p>
            <a:endParaRPr lang="en-US" dirty="0"/>
          </a:p>
        </p:txBody>
      </p:sp>
      <p:sp>
        <p:nvSpPr>
          <p:cNvPr id="3" name="Slide Number Placeholder 2"/>
          <p:cNvSpPr>
            <a:spLocks noGrp="1"/>
          </p:cNvSpPr>
          <p:nvPr>
            <p:ph type="sldNum" sz="quarter" idx="2"/>
          </p:nvPr>
        </p:nvSpPr>
        <p:spPr/>
        <p:txBody>
          <a:bodyPr/>
          <a:lstStyle/>
          <a:p>
            <a:pPr lvl="0"/>
            <a:fld id="{86CB4B4D-7CA3-9044-876B-883B54F8677D}" type="slidenum">
              <a:rPr lang="en-US" smtClean="0"/>
              <a:pPr lvl="0"/>
              <a:t>20</a:t>
            </a:fld>
            <a:endParaRPr lang="en-US"/>
          </a:p>
        </p:txBody>
      </p:sp>
      <p:sp>
        <p:nvSpPr>
          <p:cNvPr id="4" name="Title 3"/>
          <p:cNvSpPr>
            <a:spLocks noGrp="1"/>
          </p:cNvSpPr>
          <p:nvPr>
            <p:ph type="title"/>
          </p:nvPr>
        </p:nvSpPr>
        <p:spPr/>
        <p:txBody>
          <a:bodyPr/>
          <a:lstStyle/>
          <a:p>
            <a:r>
              <a:rPr lang="en-US" dirty="0" smtClean="0"/>
              <a:t>CN2PY – Design Overview</a:t>
            </a:r>
            <a:endParaRPr lang="en-US" dirty="0"/>
          </a:p>
        </p:txBody>
      </p:sp>
      <p:sp>
        <p:nvSpPr>
          <p:cNvPr id="5" name="Date Placeholder 4"/>
          <p:cNvSpPr>
            <a:spLocks noGrp="1"/>
          </p:cNvSpPr>
          <p:nvPr>
            <p:ph type="dt" sz="half" idx="10"/>
          </p:nvPr>
        </p:nvSpPr>
        <p:spPr/>
        <p:txBody>
          <a:bodyPr/>
          <a:lstStyle/>
          <a:p>
            <a:r>
              <a:rPr lang="en-US" smtClean="0"/>
              <a:t>NBI 2014- Fermilab, 23-Sep-2014</a:t>
            </a:r>
            <a:endParaRPr lang="en-US" dirty="0"/>
          </a:p>
        </p:txBody>
      </p:sp>
      <p:sp>
        <p:nvSpPr>
          <p:cNvPr id="6" name="Footer Placeholder 5"/>
          <p:cNvSpPr>
            <a:spLocks noGrp="1"/>
          </p:cNvSpPr>
          <p:nvPr>
            <p:ph type="ftr" sz="quarter" idx="11"/>
          </p:nvPr>
        </p:nvSpPr>
        <p:spPr/>
        <p:txBody>
          <a:bodyPr/>
          <a:lstStyle/>
          <a:p>
            <a:r>
              <a:rPr lang="en-US" smtClean="0"/>
              <a:t>I. Efthymiopoulos, F.Sanchez Galan - CERN</a:t>
            </a:r>
            <a:endParaRPr lang="en-US" dirty="0"/>
          </a:p>
        </p:txBody>
      </p:sp>
      <p:pic>
        <p:nvPicPr>
          <p:cNvPr id="12" name="Picture 11" descr="C:\LLBNO\final_conf\pictures_for_the_pres\experimental_cavern_1.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67730" y="1237240"/>
            <a:ext cx="6469402" cy="46797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LLBNO\final_conf\pictures_for_the_pres\hot_cell_2.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531354" y="5927643"/>
            <a:ext cx="4035917" cy="3107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803215"/>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pPr lvl="0"/>
            <a:fld id="{86CB4B4D-7CA3-9044-876B-883B54F8677D}" type="slidenum">
              <a:rPr lang="en-GB" smtClean="0"/>
              <a:t>21</a:t>
            </a:fld>
            <a:endParaRPr lang="en-GB"/>
          </a:p>
        </p:txBody>
      </p:sp>
      <p:sp>
        <p:nvSpPr>
          <p:cNvPr id="4" name="Title 3"/>
          <p:cNvSpPr>
            <a:spLocks noGrp="1"/>
          </p:cNvSpPr>
          <p:nvPr>
            <p:ph type="title"/>
          </p:nvPr>
        </p:nvSpPr>
        <p:spPr/>
        <p:txBody>
          <a:bodyPr/>
          <a:lstStyle/>
          <a:p>
            <a:r>
              <a:rPr lang="en-US" dirty="0" smtClean="0"/>
              <a:t>CN2PY- Experimental area</a:t>
            </a:r>
            <a:endParaRPr lang="en-GB" dirty="0"/>
          </a:p>
        </p:txBody>
      </p:sp>
      <p:sp>
        <p:nvSpPr>
          <p:cNvPr id="5" name="Date Placeholder 4"/>
          <p:cNvSpPr>
            <a:spLocks noGrp="1"/>
          </p:cNvSpPr>
          <p:nvPr>
            <p:ph type="dt" sz="half" idx="10"/>
          </p:nvPr>
        </p:nvSpPr>
        <p:spPr/>
        <p:txBody>
          <a:bodyPr/>
          <a:lstStyle/>
          <a:p>
            <a:r>
              <a:rPr lang="en-US" smtClean="0"/>
              <a:t>NBI 2014- Fermilab, 23-Sep-2014</a:t>
            </a:r>
            <a:endParaRPr lang="en-US" dirty="0"/>
          </a:p>
        </p:txBody>
      </p:sp>
      <p:sp>
        <p:nvSpPr>
          <p:cNvPr id="6" name="Footer Placeholder 5"/>
          <p:cNvSpPr>
            <a:spLocks noGrp="1"/>
          </p:cNvSpPr>
          <p:nvPr>
            <p:ph type="ftr" sz="quarter" idx="11"/>
          </p:nvPr>
        </p:nvSpPr>
        <p:spPr/>
        <p:txBody>
          <a:bodyPr/>
          <a:lstStyle/>
          <a:p>
            <a:r>
              <a:rPr lang="en-US" smtClean="0"/>
              <a:t>I. Efthymiopoulos, F.Sanchez Galan - CERN</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252" y="1648738"/>
            <a:ext cx="11741880" cy="7319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3204950"/>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dirty="0"/>
              <a:t>CN2PY – </a:t>
            </a:r>
            <a:r>
              <a:rPr lang="en-US" dirty="0" smtClean="0"/>
              <a:t>Handling at target and experimental areas</a:t>
            </a:r>
            <a:endParaRPr lang="en-US" dirty="0"/>
          </a:p>
        </p:txBody>
      </p:sp>
      <p:sp>
        <p:nvSpPr>
          <p:cNvPr id="4" name="Slide Number Placeholder 3"/>
          <p:cNvSpPr>
            <a:spLocks noGrp="1"/>
          </p:cNvSpPr>
          <p:nvPr>
            <p:ph type="sldNum" sz="quarter" idx="2"/>
          </p:nvPr>
        </p:nvSpPr>
        <p:spPr/>
        <p:txBody>
          <a:bodyPr/>
          <a:lstStyle/>
          <a:p>
            <a:fld id="{E6A7FEEC-872B-4303-B1A0-7DA7A4730863}" type="slidenum">
              <a:rPr lang="en-GB" smtClean="0"/>
              <a:pPr/>
              <a:t>22</a:t>
            </a:fld>
            <a:endParaRPr lang="en-GB"/>
          </a:p>
        </p:txBody>
      </p:sp>
      <p:sp>
        <p:nvSpPr>
          <p:cNvPr id="2" name="Date Placeholder 1"/>
          <p:cNvSpPr>
            <a:spLocks noGrp="1"/>
          </p:cNvSpPr>
          <p:nvPr>
            <p:ph type="dt" sz="half" idx="10"/>
          </p:nvPr>
        </p:nvSpPr>
        <p:spPr/>
        <p:txBody>
          <a:bodyPr/>
          <a:lstStyle/>
          <a:p>
            <a:r>
              <a:rPr lang="en-US" smtClean="0"/>
              <a:t>NBI 2014- Fermilab, 23-Sep-2014</a:t>
            </a:r>
            <a:endParaRPr lang="en-GB"/>
          </a:p>
        </p:txBody>
      </p:sp>
      <p:sp>
        <p:nvSpPr>
          <p:cNvPr id="3" name="Footer Placeholder 2"/>
          <p:cNvSpPr>
            <a:spLocks noGrp="1"/>
          </p:cNvSpPr>
          <p:nvPr>
            <p:ph type="ftr" sz="quarter" idx="11"/>
          </p:nvPr>
        </p:nvSpPr>
        <p:spPr/>
        <p:txBody>
          <a:bodyPr/>
          <a:lstStyle/>
          <a:p>
            <a:r>
              <a:rPr lang="en-GB" dirty="0" smtClean="0"/>
              <a:t>I. </a:t>
            </a:r>
            <a:r>
              <a:rPr lang="en-GB" dirty="0" err="1" smtClean="0"/>
              <a:t>Efthymiopoulos</a:t>
            </a:r>
            <a:r>
              <a:rPr lang="en-GB" dirty="0" smtClean="0"/>
              <a:t>, </a:t>
            </a:r>
            <a:r>
              <a:rPr lang="en-GB" dirty="0" err="1" smtClean="0"/>
              <a:t>F.Sanchez</a:t>
            </a:r>
            <a:r>
              <a:rPr lang="en-GB" dirty="0" smtClean="0"/>
              <a:t> Galan - CERN</a:t>
            </a:r>
            <a:endParaRPr lang="en-GB" dirty="0"/>
          </a:p>
        </p:txBody>
      </p:sp>
      <p:pic>
        <p:nvPicPr>
          <p:cNvPr id="5" name="Picture 3" descr="C:\LLBNO\Civil_Engineering_D.Smargianaki\3D_Model_Images\crane_remote_control_room\side_view.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58199" y="1292402"/>
            <a:ext cx="13210105" cy="729252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23540" y="7483885"/>
            <a:ext cx="3072295" cy="685314"/>
          </a:xfrm>
          <a:prstGeom prst="rect">
            <a:avLst/>
          </a:prstGeom>
          <a:noFill/>
        </p:spPr>
        <p:txBody>
          <a:bodyPr wrap="none" lIns="130046" tIns="65023" rIns="130046" bIns="65023" rtlCol="0">
            <a:spAutoFit/>
          </a:bodyPr>
          <a:lstStyle/>
          <a:p>
            <a:r>
              <a:rPr lang="en-GB" sz="1800" dirty="0" smtClean="0">
                <a:latin typeface="Arial"/>
                <a:cs typeface="Arial"/>
              </a:rPr>
              <a:t>Control room for the cranes</a:t>
            </a:r>
          </a:p>
          <a:p>
            <a:r>
              <a:rPr lang="en-GB" sz="1800" dirty="0" smtClean="0">
                <a:latin typeface="Arial"/>
                <a:cs typeface="Arial"/>
              </a:rPr>
              <a:t>&amp; transport vehicle</a:t>
            </a:r>
          </a:p>
        </p:txBody>
      </p:sp>
      <p:cxnSp>
        <p:nvCxnSpPr>
          <p:cNvPr id="11" name="Straight Arrow Connector 10"/>
          <p:cNvCxnSpPr/>
          <p:nvPr/>
        </p:nvCxnSpPr>
        <p:spPr>
          <a:xfrm flipV="1">
            <a:off x="2375080" y="5900914"/>
            <a:ext cx="622184" cy="15829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325125" y="8059657"/>
            <a:ext cx="1174127" cy="408315"/>
          </a:xfrm>
          <a:prstGeom prst="rect">
            <a:avLst/>
          </a:prstGeom>
          <a:noFill/>
        </p:spPr>
        <p:txBody>
          <a:bodyPr wrap="none" lIns="130046" tIns="65023" rIns="130046" bIns="65023" rtlCol="0">
            <a:spAutoFit/>
          </a:bodyPr>
          <a:lstStyle/>
          <a:p>
            <a:r>
              <a:rPr lang="en-GB" sz="1800" dirty="0" smtClean="0">
                <a:latin typeface="Arial"/>
                <a:cs typeface="Arial"/>
              </a:rPr>
              <a:t>Morgues</a:t>
            </a:r>
          </a:p>
        </p:txBody>
      </p:sp>
      <p:cxnSp>
        <p:nvCxnSpPr>
          <p:cNvPr id="14" name="Straight Arrow Connector 13"/>
          <p:cNvCxnSpPr/>
          <p:nvPr/>
        </p:nvCxnSpPr>
        <p:spPr>
          <a:xfrm flipV="1">
            <a:off x="10912188" y="7483886"/>
            <a:ext cx="0" cy="5757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545176"/>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CN2PY – Target Cavern</a:t>
            </a:r>
            <a:endParaRPr lang="en-US" dirty="0"/>
          </a:p>
        </p:txBody>
      </p:sp>
      <p:sp>
        <p:nvSpPr>
          <p:cNvPr id="3" name="Date Placeholder 2"/>
          <p:cNvSpPr>
            <a:spLocks noGrp="1"/>
          </p:cNvSpPr>
          <p:nvPr>
            <p:ph type="dt" sz="half" idx="10"/>
          </p:nvPr>
        </p:nvSpPr>
        <p:spPr/>
        <p:txBody>
          <a:bodyPr/>
          <a:lstStyle/>
          <a:p>
            <a:r>
              <a:rPr lang="en-US" smtClean="0"/>
              <a:t>NBI 2014- Fermilab, 23-Sep-2014</a:t>
            </a:r>
            <a:endParaRPr lang="en-GB"/>
          </a:p>
        </p:txBody>
      </p:sp>
      <p:sp>
        <p:nvSpPr>
          <p:cNvPr id="4" name="Footer Placeholder 3"/>
          <p:cNvSpPr>
            <a:spLocks noGrp="1"/>
          </p:cNvSpPr>
          <p:nvPr>
            <p:ph type="ftr" sz="quarter" idx="11"/>
          </p:nvPr>
        </p:nvSpPr>
        <p:spPr/>
        <p:txBody>
          <a:bodyPr/>
          <a:lstStyle/>
          <a:p>
            <a:r>
              <a:rPr lang="en-GB" smtClean="0"/>
              <a:t>I. Efthymiopoulos, F.Sanchez Galan - CERN</a:t>
            </a:r>
            <a:endParaRPr lang="en-GB"/>
          </a:p>
        </p:txBody>
      </p:sp>
      <p:pic>
        <p:nvPicPr>
          <p:cNvPr id="4098" name="Picture 2" descr="C:\LLBNO\Civil_Engineering_D.Smargianaki\3D_Model_Images\target_chamber_tunnel\side_cut_view_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228" y="1394813"/>
            <a:ext cx="12988572" cy="6753482"/>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4"/>
          <p:cNvSpPr txBox="1">
            <a:spLocks/>
          </p:cNvSpPr>
          <p:nvPr/>
        </p:nvSpPr>
        <p:spPr>
          <a:xfrm>
            <a:off x="9320107" y="9068435"/>
            <a:ext cx="3034453" cy="519289"/>
          </a:xfrm>
          <a:prstGeom prst="rect">
            <a:avLst/>
          </a:prstGeom>
        </p:spPr>
        <p:txBody>
          <a:bodyPr vert="horz" lIns="130046" tIns="65023" rIns="130046" bIns="65023"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A7FEEC-872B-4303-B1A0-7DA7A4730863}" type="slidenum">
              <a:rPr lang="en-GB" smtClean="0"/>
              <a:pPr/>
              <a:t>23</a:t>
            </a:fld>
            <a:endParaRPr lang="en-GB" dirty="0"/>
          </a:p>
        </p:txBody>
      </p:sp>
      <p:sp>
        <p:nvSpPr>
          <p:cNvPr id="12" name="TextBox 11"/>
          <p:cNvSpPr txBox="1"/>
          <p:nvPr/>
        </p:nvSpPr>
        <p:spPr>
          <a:xfrm>
            <a:off x="4219711" y="7094427"/>
            <a:ext cx="2260054" cy="685314"/>
          </a:xfrm>
          <a:prstGeom prst="rect">
            <a:avLst/>
          </a:prstGeom>
          <a:noFill/>
        </p:spPr>
        <p:txBody>
          <a:bodyPr wrap="square" lIns="130046" tIns="65023" rIns="130046" bIns="65023" rtlCol="0">
            <a:spAutoFit/>
          </a:bodyPr>
          <a:lstStyle/>
          <a:p>
            <a:r>
              <a:rPr lang="en-GB" sz="1800" dirty="0" smtClean="0">
                <a:latin typeface="Arial"/>
                <a:cs typeface="Arial"/>
              </a:rPr>
              <a:t>target station &amp; horn assembly </a:t>
            </a:r>
          </a:p>
        </p:txBody>
      </p:sp>
      <p:cxnSp>
        <p:nvCxnSpPr>
          <p:cNvPr id="13" name="Straight Arrow Connector 12"/>
          <p:cNvCxnSpPr/>
          <p:nvPr/>
        </p:nvCxnSpPr>
        <p:spPr>
          <a:xfrm flipV="1">
            <a:off x="5592141" y="6515382"/>
            <a:ext cx="398203" cy="4291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038571" y="7437084"/>
            <a:ext cx="665674" cy="51205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012899">
            <a:off x="-220387" y="2952901"/>
            <a:ext cx="1942216" cy="592981"/>
          </a:xfrm>
          <a:prstGeom prst="rect">
            <a:avLst/>
          </a:prstGeom>
          <a:noFill/>
        </p:spPr>
        <p:txBody>
          <a:bodyPr wrap="none" lIns="130046" tIns="65023" rIns="130046" bIns="65023" rtlCol="0">
            <a:spAutoFit/>
          </a:bodyPr>
          <a:lstStyle/>
          <a:p>
            <a:r>
              <a:rPr lang="en-GB" dirty="0" smtClean="0">
                <a:solidFill>
                  <a:srgbClr val="FF0000"/>
                </a:solidFill>
              </a:rPr>
              <a:t>Beam line</a:t>
            </a:r>
          </a:p>
        </p:txBody>
      </p:sp>
      <p:cxnSp>
        <p:nvCxnSpPr>
          <p:cNvPr id="17" name="Straight Connector 16"/>
          <p:cNvCxnSpPr/>
          <p:nvPr/>
        </p:nvCxnSpPr>
        <p:spPr>
          <a:xfrm>
            <a:off x="235717" y="3498778"/>
            <a:ext cx="829047" cy="245689"/>
          </a:xfrm>
          <a:prstGeom prst="line">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0394032" y="7949141"/>
            <a:ext cx="1126525" cy="4501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283554" y="7949141"/>
            <a:ext cx="1476841" cy="408315"/>
          </a:xfrm>
          <a:prstGeom prst="rect">
            <a:avLst/>
          </a:prstGeom>
          <a:noFill/>
        </p:spPr>
        <p:txBody>
          <a:bodyPr wrap="square" lIns="130046" tIns="65023" rIns="130046" bIns="65023" rtlCol="0">
            <a:spAutoFit/>
          </a:bodyPr>
          <a:lstStyle/>
          <a:p>
            <a:r>
              <a:rPr lang="en-GB" sz="1800" dirty="0" smtClean="0">
                <a:latin typeface="Arial"/>
                <a:cs typeface="Arial"/>
              </a:rPr>
              <a:t>reflector</a:t>
            </a:r>
          </a:p>
        </p:txBody>
      </p:sp>
      <p:sp>
        <p:nvSpPr>
          <p:cNvPr id="25" name="TextBox 24"/>
          <p:cNvSpPr txBox="1"/>
          <p:nvPr/>
        </p:nvSpPr>
        <p:spPr>
          <a:xfrm>
            <a:off x="9320107" y="8509856"/>
            <a:ext cx="1476841" cy="408315"/>
          </a:xfrm>
          <a:prstGeom prst="rect">
            <a:avLst/>
          </a:prstGeom>
          <a:noFill/>
        </p:spPr>
        <p:txBody>
          <a:bodyPr wrap="square" lIns="130046" tIns="65023" rIns="130046" bIns="65023" rtlCol="0">
            <a:spAutoFit/>
          </a:bodyPr>
          <a:lstStyle/>
          <a:p>
            <a:r>
              <a:rPr lang="en-GB" sz="1800" dirty="0" smtClean="0">
                <a:latin typeface="Arial"/>
                <a:cs typeface="Arial"/>
              </a:rPr>
              <a:t>Decay pipe</a:t>
            </a:r>
          </a:p>
        </p:txBody>
      </p:sp>
      <p:sp>
        <p:nvSpPr>
          <p:cNvPr id="10" name="Slide Number Placeholder 9"/>
          <p:cNvSpPr>
            <a:spLocks noGrp="1"/>
          </p:cNvSpPr>
          <p:nvPr>
            <p:ph type="sldNum" sz="quarter" idx="2"/>
          </p:nvPr>
        </p:nvSpPr>
        <p:spPr/>
        <p:txBody>
          <a:bodyPr/>
          <a:lstStyle/>
          <a:p>
            <a:pPr lvl="0"/>
            <a:fld id="{86CB4B4D-7CA3-9044-876B-883B54F8677D}" type="slidenum">
              <a:rPr lang="en-US" smtClean="0"/>
              <a:t>23</a:t>
            </a:fld>
            <a:endParaRPr lang="en-US"/>
          </a:p>
        </p:txBody>
      </p:sp>
    </p:spTree>
    <p:extLst>
      <p:ext uri="{BB962C8B-B14F-4D97-AF65-F5344CB8AC3E}">
        <p14:creationId xmlns:p14="http://schemas.microsoft.com/office/powerpoint/2010/main" val="2627189268"/>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CN2PY – Target </a:t>
            </a:r>
            <a:r>
              <a:rPr lang="en-US" dirty="0" smtClean="0"/>
              <a:t>Cavern Handling</a:t>
            </a:r>
            <a:endParaRPr lang="en-US" dirty="0"/>
          </a:p>
        </p:txBody>
      </p:sp>
      <p:sp>
        <p:nvSpPr>
          <p:cNvPr id="4" name="Slide Number Placeholder 3"/>
          <p:cNvSpPr>
            <a:spLocks noGrp="1"/>
          </p:cNvSpPr>
          <p:nvPr>
            <p:ph type="sldNum" sz="quarter" idx="2"/>
          </p:nvPr>
        </p:nvSpPr>
        <p:spPr/>
        <p:txBody>
          <a:bodyPr/>
          <a:lstStyle/>
          <a:p>
            <a:fld id="{E6A7FEEC-872B-4303-B1A0-7DA7A4730863}" type="slidenum">
              <a:rPr lang="en-GB" smtClean="0"/>
              <a:pPr/>
              <a:t>24</a:t>
            </a:fld>
            <a:endParaRPr lang="en-GB"/>
          </a:p>
        </p:txBody>
      </p:sp>
      <p:sp>
        <p:nvSpPr>
          <p:cNvPr id="2" name="Date Placeholder 1"/>
          <p:cNvSpPr>
            <a:spLocks noGrp="1"/>
          </p:cNvSpPr>
          <p:nvPr>
            <p:ph type="dt" sz="half" idx="10"/>
          </p:nvPr>
        </p:nvSpPr>
        <p:spPr/>
        <p:txBody>
          <a:bodyPr/>
          <a:lstStyle/>
          <a:p>
            <a:r>
              <a:rPr lang="en-US" smtClean="0"/>
              <a:t>NBI 2014- Fermilab, 23-Sep-2014</a:t>
            </a:r>
            <a:endParaRPr lang="en-GB"/>
          </a:p>
        </p:txBody>
      </p:sp>
      <p:sp>
        <p:nvSpPr>
          <p:cNvPr id="3" name="Footer Placeholder 2"/>
          <p:cNvSpPr>
            <a:spLocks noGrp="1"/>
          </p:cNvSpPr>
          <p:nvPr>
            <p:ph type="ftr" sz="quarter" idx="11"/>
          </p:nvPr>
        </p:nvSpPr>
        <p:spPr/>
        <p:txBody>
          <a:bodyPr/>
          <a:lstStyle/>
          <a:p>
            <a:r>
              <a:rPr lang="en-GB" smtClean="0"/>
              <a:t>I. Efthymiopoulos, F.Sanchez Galan - CERN</a:t>
            </a:r>
            <a:endParaRPr lang="en-GB"/>
          </a:p>
        </p:txBody>
      </p:sp>
      <p:pic>
        <p:nvPicPr>
          <p:cNvPr id="5" name="Picture 2" descr="C:\LLBNO\final_conf\pictures_for_the_pres\crane.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371980" y="1700286"/>
            <a:ext cx="8277221" cy="7334682"/>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C:\LLBNO\final_conf\pictures_for_the_pres\crane_2.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302403" y="1394813"/>
            <a:ext cx="5987627" cy="49038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a:off x="5785520" y="1999263"/>
            <a:ext cx="2867519" cy="31224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78245" y="7027440"/>
            <a:ext cx="4527119" cy="1547088"/>
          </a:xfrm>
          <a:prstGeom prst="rect">
            <a:avLst/>
          </a:prstGeom>
          <a:noFill/>
        </p:spPr>
        <p:txBody>
          <a:bodyPr wrap="square" lIns="130046" tIns="65023" rIns="130046" bIns="65023" rtlCol="0">
            <a:spAutoFit/>
          </a:bodyPr>
          <a:lstStyle/>
          <a:p>
            <a:pPr algn="l"/>
            <a:r>
              <a:rPr lang="en-US" sz="2300" b="1" dirty="0" smtClean="0">
                <a:latin typeface="Arial"/>
                <a:cs typeface="Arial"/>
              </a:rPr>
              <a:t>Access </a:t>
            </a:r>
            <a:r>
              <a:rPr lang="en-US" sz="2300" b="1" dirty="0" err="1" smtClean="0">
                <a:latin typeface="Arial"/>
                <a:cs typeface="Arial"/>
              </a:rPr>
              <a:t>shaftt</a:t>
            </a:r>
            <a:r>
              <a:rPr lang="en-US" sz="2300" b="1" dirty="0" smtClean="0">
                <a:latin typeface="Arial"/>
                <a:cs typeface="Arial"/>
              </a:rPr>
              <a:t> overhead crane </a:t>
            </a:r>
          </a:p>
          <a:p>
            <a:pPr algn="l"/>
            <a:r>
              <a:rPr lang="en-US" sz="2300" dirty="0" smtClean="0">
                <a:latin typeface="Arial"/>
                <a:cs typeface="Arial"/>
              </a:rPr>
              <a:t>Characteristics</a:t>
            </a:r>
            <a:endParaRPr lang="en-US" sz="2300" dirty="0">
              <a:latin typeface="Arial"/>
              <a:cs typeface="Arial"/>
            </a:endParaRPr>
          </a:p>
          <a:p>
            <a:pPr marL="406394" indent="-406394" algn="l">
              <a:buFont typeface="Arial" panose="020B0604020202020204" pitchFamily="34" charset="0"/>
              <a:buChar char="•"/>
            </a:pPr>
            <a:r>
              <a:rPr lang="en-US" sz="2300" dirty="0">
                <a:latin typeface="Arial"/>
                <a:cs typeface="Arial"/>
              </a:rPr>
              <a:t>Height: 140m</a:t>
            </a:r>
          </a:p>
          <a:p>
            <a:pPr marL="406394" indent="-406394" algn="l">
              <a:buFont typeface="Arial" panose="020B0604020202020204" pitchFamily="34" charset="0"/>
              <a:buChar char="•"/>
            </a:pPr>
            <a:r>
              <a:rPr lang="en-US" sz="2300" dirty="0">
                <a:latin typeface="Arial"/>
                <a:cs typeface="Arial"/>
              </a:rPr>
              <a:t>Lifting capacity: 40T</a:t>
            </a:r>
          </a:p>
        </p:txBody>
      </p:sp>
    </p:spTree>
    <p:extLst>
      <p:ext uri="{BB962C8B-B14F-4D97-AF65-F5344CB8AC3E}">
        <p14:creationId xmlns:p14="http://schemas.microsoft.com/office/powerpoint/2010/main" val="3612645217"/>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C:\LLBNO\final_conf\Handling&amp;Transport\hadron_stopper_bloc_installation\bloc_installation_1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16174" y="1512741"/>
            <a:ext cx="10445237" cy="7555746"/>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5"/>
          <p:cNvSpPr>
            <a:spLocks noGrp="1"/>
          </p:cNvSpPr>
          <p:nvPr>
            <p:ph type="title"/>
          </p:nvPr>
        </p:nvSpPr>
        <p:spPr/>
        <p:txBody>
          <a:bodyPr/>
          <a:lstStyle/>
          <a:p>
            <a:r>
              <a:rPr lang="en-US" dirty="0"/>
              <a:t>CN2PY – Target Cavern Handling</a:t>
            </a:r>
          </a:p>
        </p:txBody>
      </p:sp>
      <p:sp>
        <p:nvSpPr>
          <p:cNvPr id="4" name="Slide Number Placeholder 3"/>
          <p:cNvSpPr>
            <a:spLocks noGrp="1"/>
          </p:cNvSpPr>
          <p:nvPr>
            <p:ph type="sldNum" sz="quarter" idx="2"/>
          </p:nvPr>
        </p:nvSpPr>
        <p:spPr/>
        <p:txBody>
          <a:bodyPr/>
          <a:lstStyle/>
          <a:p>
            <a:fld id="{E6A7FEEC-872B-4303-B1A0-7DA7A4730863}" type="slidenum">
              <a:rPr lang="en-GB" smtClean="0"/>
              <a:pPr/>
              <a:t>25</a:t>
            </a:fld>
            <a:endParaRPr lang="en-GB"/>
          </a:p>
        </p:txBody>
      </p:sp>
      <p:sp>
        <p:nvSpPr>
          <p:cNvPr id="2" name="Date Placeholder 1"/>
          <p:cNvSpPr>
            <a:spLocks noGrp="1"/>
          </p:cNvSpPr>
          <p:nvPr>
            <p:ph type="dt" sz="half" idx="10"/>
          </p:nvPr>
        </p:nvSpPr>
        <p:spPr/>
        <p:txBody>
          <a:bodyPr/>
          <a:lstStyle/>
          <a:p>
            <a:r>
              <a:rPr lang="en-US" smtClean="0"/>
              <a:t>NBI 2014- Fermilab, 23-Sep-2014</a:t>
            </a:r>
            <a:endParaRPr lang="en-GB"/>
          </a:p>
        </p:txBody>
      </p:sp>
      <p:sp>
        <p:nvSpPr>
          <p:cNvPr id="3" name="Footer Placeholder 2"/>
          <p:cNvSpPr>
            <a:spLocks noGrp="1"/>
          </p:cNvSpPr>
          <p:nvPr>
            <p:ph type="ftr" sz="quarter" idx="11"/>
          </p:nvPr>
        </p:nvSpPr>
        <p:spPr/>
        <p:txBody>
          <a:bodyPr/>
          <a:lstStyle/>
          <a:p>
            <a:r>
              <a:rPr lang="en-GB" smtClean="0"/>
              <a:t>I. Efthymiopoulos, F.Sanchez Galan - CERN</a:t>
            </a:r>
            <a:endParaRPr lang="en-GB"/>
          </a:p>
        </p:txBody>
      </p:sp>
      <p:pic>
        <p:nvPicPr>
          <p:cNvPr id="18434" name="Picture 2" descr="C:\LLBNO\final_conf\pictures_for_the_pres\pont_roulant.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flipH="1">
            <a:off x="562540" y="1599637"/>
            <a:ext cx="7526514" cy="30764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255305" y="4796831"/>
            <a:ext cx="6186142" cy="1239312"/>
          </a:xfrm>
          <a:prstGeom prst="rect">
            <a:avLst/>
          </a:prstGeom>
        </p:spPr>
        <p:txBody>
          <a:bodyPr wrap="square" lIns="130046" tIns="65023" rIns="130046" bIns="65023">
            <a:spAutoFit/>
          </a:bodyPr>
          <a:lstStyle/>
          <a:p>
            <a:pPr algn="l"/>
            <a:r>
              <a:rPr lang="en-GB" sz="1800" spc="142" dirty="0" smtClean="0">
                <a:solidFill>
                  <a:schemeClr val="accent1">
                    <a:lumMod val="75000"/>
                  </a:schemeClr>
                </a:solidFill>
                <a:latin typeface="Arial"/>
                <a:ea typeface="+mj-ea"/>
                <a:cs typeface="Arial"/>
              </a:rPr>
              <a:t>Overhead crane for transport tunnel</a:t>
            </a:r>
          </a:p>
          <a:p>
            <a:pPr marL="285750" indent="-285750" algn="l">
              <a:buFont typeface="Arial"/>
              <a:buChar char="•"/>
            </a:pPr>
            <a:r>
              <a:rPr lang="en-GB" sz="1800" spc="142" dirty="0" smtClean="0">
                <a:solidFill>
                  <a:schemeClr val="accent1">
                    <a:lumMod val="75000"/>
                  </a:schemeClr>
                </a:solidFill>
                <a:latin typeface="Arial"/>
                <a:ea typeface="+mj-ea"/>
                <a:cs typeface="Arial"/>
              </a:rPr>
              <a:t>Remotely </a:t>
            </a:r>
            <a:r>
              <a:rPr lang="en-GB" sz="1800" spc="142" dirty="0">
                <a:solidFill>
                  <a:schemeClr val="accent1">
                    <a:lumMod val="75000"/>
                  </a:schemeClr>
                </a:solidFill>
                <a:latin typeface="Arial"/>
                <a:ea typeface="+mj-ea"/>
                <a:cs typeface="Arial"/>
              </a:rPr>
              <a:t>operated with cameras electrically operated </a:t>
            </a:r>
            <a:r>
              <a:rPr lang="en-GB" sz="1800" spc="142" dirty="0" smtClean="0">
                <a:solidFill>
                  <a:schemeClr val="accent1">
                    <a:lumMod val="75000"/>
                  </a:schemeClr>
                </a:solidFill>
                <a:latin typeface="Arial"/>
                <a:ea typeface="+mj-ea"/>
                <a:cs typeface="Arial"/>
              </a:rPr>
              <a:t>hook</a:t>
            </a:r>
          </a:p>
          <a:p>
            <a:pPr marL="285750" indent="-285750" algn="l">
              <a:buFont typeface="Arial"/>
              <a:buChar char="•"/>
            </a:pPr>
            <a:r>
              <a:rPr lang="en-GB" sz="1800" spc="142" dirty="0" smtClean="0">
                <a:solidFill>
                  <a:schemeClr val="accent1">
                    <a:lumMod val="75000"/>
                  </a:schemeClr>
                </a:solidFill>
                <a:latin typeface="Arial"/>
                <a:ea typeface="+mj-ea"/>
                <a:cs typeface="Arial"/>
              </a:rPr>
              <a:t>Lifting capacity ; 40 T</a:t>
            </a:r>
            <a:endParaRPr lang="fr-FR" sz="1800" spc="142" dirty="0">
              <a:solidFill>
                <a:schemeClr val="accent1">
                  <a:lumMod val="75000"/>
                </a:schemeClr>
              </a:solidFill>
              <a:latin typeface="Arial"/>
              <a:ea typeface="+mj-ea"/>
              <a:cs typeface="Arial"/>
            </a:endParaRPr>
          </a:p>
        </p:txBody>
      </p:sp>
      <p:cxnSp>
        <p:nvCxnSpPr>
          <p:cNvPr id="8" name="Straight Arrow Connector 7"/>
          <p:cNvCxnSpPr/>
          <p:nvPr/>
        </p:nvCxnSpPr>
        <p:spPr>
          <a:xfrm>
            <a:off x="5921772" y="4061595"/>
            <a:ext cx="1039351" cy="19170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5720515"/>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2255174" y="9040143"/>
            <a:ext cx="99386" cy="215444"/>
          </a:xfrm>
        </p:spPr>
        <p:txBody>
          <a:bodyPr/>
          <a:lstStyle/>
          <a:p>
            <a:fld id="{E6A7FEEC-872B-4303-B1A0-7DA7A4730863}" type="slidenum">
              <a:rPr lang="en-GB" smtClean="0"/>
              <a:t>26</a:t>
            </a:fld>
            <a:endParaRPr lang="en-GB" dirty="0"/>
          </a:p>
        </p:txBody>
      </p:sp>
      <p:pic>
        <p:nvPicPr>
          <p:cNvPr id="19458" name="Picture 2" descr="C:\LLBNO\final_conf\Handling&amp;Transport\reflector_maintenance\reflector_maintenance_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81831" y="1087580"/>
            <a:ext cx="10281091" cy="68008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895" y="7129850"/>
            <a:ext cx="12955039" cy="1608643"/>
          </a:xfrm>
          <a:prstGeom prst="rect">
            <a:avLst/>
          </a:prstGeom>
        </p:spPr>
        <p:txBody>
          <a:bodyPr wrap="square" lIns="130046" tIns="65023" rIns="130046" bIns="65023">
            <a:spAutoFit/>
          </a:bodyPr>
          <a:lstStyle/>
          <a:p>
            <a:pPr algn="l"/>
            <a:r>
              <a:rPr lang="en-GB" sz="2400" b="1" spc="142" dirty="0" smtClean="0">
                <a:solidFill>
                  <a:schemeClr val="accent1">
                    <a:lumMod val="75000"/>
                  </a:schemeClr>
                </a:solidFill>
                <a:latin typeface="+mj-lt"/>
                <a:ea typeface="+mj-ea"/>
                <a:cs typeface="+mj-cs"/>
              </a:rPr>
              <a:t>40 ton Remotely </a:t>
            </a:r>
            <a:r>
              <a:rPr lang="en-GB" sz="2400" b="1" spc="142" dirty="0">
                <a:solidFill>
                  <a:schemeClr val="accent1">
                    <a:lumMod val="75000"/>
                  </a:schemeClr>
                </a:solidFill>
                <a:latin typeface="+mj-lt"/>
                <a:ea typeface="+mj-ea"/>
                <a:cs typeface="+mj-cs"/>
              </a:rPr>
              <a:t>operated gantry crane </a:t>
            </a:r>
          </a:p>
          <a:p>
            <a:pPr marL="342900" indent="-342900" algn="l">
              <a:buFont typeface="Arial" panose="020B0604020202020204" pitchFamily="34" charset="0"/>
              <a:buChar char="•"/>
            </a:pPr>
            <a:r>
              <a:rPr lang="en-GB" sz="2400" spc="142" dirty="0" smtClean="0">
                <a:solidFill>
                  <a:schemeClr val="accent1">
                    <a:lumMod val="75000"/>
                  </a:schemeClr>
                </a:solidFill>
                <a:latin typeface="+mj-lt"/>
                <a:ea typeface="+mj-ea"/>
                <a:cs typeface="+mj-cs"/>
              </a:rPr>
              <a:t>cameras</a:t>
            </a:r>
          </a:p>
          <a:p>
            <a:pPr marL="342900" indent="-342900" algn="l">
              <a:buFont typeface="Arial" panose="020B0604020202020204" pitchFamily="34" charset="0"/>
              <a:buChar char="•"/>
            </a:pPr>
            <a:r>
              <a:rPr lang="en-GB" sz="2400" spc="142" dirty="0" smtClean="0">
                <a:solidFill>
                  <a:schemeClr val="accent1">
                    <a:lumMod val="75000"/>
                  </a:schemeClr>
                </a:solidFill>
                <a:latin typeface="+mj-lt"/>
                <a:ea typeface="+mj-ea"/>
                <a:cs typeface="+mj-cs"/>
              </a:rPr>
              <a:t>electrically </a:t>
            </a:r>
            <a:r>
              <a:rPr lang="en-GB" sz="2400" spc="142" dirty="0">
                <a:solidFill>
                  <a:schemeClr val="accent1">
                    <a:lumMod val="75000"/>
                  </a:schemeClr>
                </a:solidFill>
                <a:latin typeface="+mj-lt"/>
                <a:ea typeface="+mj-ea"/>
                <a:cs typeface="+mj-cs"/>
              </a:rPr>
              <a:t>operated hook </a:t>
            </a:r>
          </a:p>
          <a:p>
            <a:pPr marL="342900" indent="-342900" algn="l">
              <a:buFont typeface="Arial" panose="020B0604020202020204" pitchFamily="34" charset="0"/>
              <a:buChar char="•"/>
            </a:pPr>
            <a:r>
              <a:rPr lang="en-GB" sz="2400" spc="142" dirty="0" smtClean="0">
                <a:solidFill>
                  <a:schemeClr val="accent1">
                    <a:lumMod val="75000"/>
                  </a:schemeClr>
                </a:solidFill>
                <a:latin typeface="+mj-lt"/>
                <a:ea typeface="+mj-ea"/>
                <a:cs typeface="+mj-cs"/>
              </a:rPr>
              <a:t>cable </a:t>
            </a:r>
            <a:r>
              <a:rPr lang="en-GB" sz="2400" spc="142" dirty="0">
                <a:solidFill>
                  <a:schemeClr val="accent1">
                    <a:lumMod val="75000"/>
                  </a:schemeClr>
                </a:solidFill>
                <a:latin typeface="+mj-lt"/>
                <a:ea typeface="+mj-ea"/>
                <a:cs typeface="+mj-cs"/>
              </a:rPr>
              <a:t>driven trolley.</a:t>
            </a:r>
            <a:endParaRPr lang="fr-FR" sz="2400" spc="142" dirty="0">
              <a:solidFill>
                <a:schemeClr val="accent1">
                  <a:lumMod val="75000"/>
                </a:schemeClr>
              </a:solidFill>
              <a:latin typeface="+mj-lt"/>
              <a:ea typeface="+mj-ea"/>
              <a:cs typeface="+mj-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 y="1"/>
            <a:ext cx="778240" cy="748676"/>
          </a:xfrm>
          <a:prstGeom prst="rect">
            <a:avLst/>
          </a:prstGeom>
        </p:spPr>
      </p:pic>
      <p:sp>
        <p:nvSpPr>
          <p:cNvPr id="9" name="Title 12"/>
          <p:cNvSpPr txBox="1">
            <a:spLocks/>
          </p:cNvSpPr>
          <p:nvPr/>
        </p:nvSpPr>
        <p:spPr>
          <a:xfrm>
            <a:off x="858566" y="13346"/>
            <a:ext cx="13004800" cy="870916"/>
          </a:xfrm>
          <a:prstGeom prst="rect">
            <a:avLst/>
          </a:prstGeom>
        </p:spPr>
        <p:txBody>
          <a:bodyPr vert="horz" lIns="130046" tIns="65023" rIns="130046" bIns="65023" rtlCol="0" anchor="ctr">
            <a:no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GB" sz="3200" dirty="0" smtClean="0">
                <a:solidFill>
                  <a:schemeClr val="accent1">
                    <a:lumMod val="75000"/>
                  </a:schemeClr>
                </a:solidFill>
                <a:latin typeface="Arial Rounded MT Bold" panose="020F0704030504030204" pitchFamily="34" charset="0"/>
              </a:rPr>
              <a:t>CN2PY-Target cavern handling</a:t>
            </a:r>
            <a:endParaRPr lang="en-GB" sz="3200" dirty="0">
              <a:solidFill>
                <a:schemeClr val="accent1">
                  <a:lumMod val="75000"/>
                </a:schemeClr>
              </a:solidFill>
              <a:latin typeface="Arial Rounded MT Bold" panose="020F0704030504030204" pitchFamily="34" charset="0"/>
            </a:endParaRPr>
          </a:p>
        </p:txBody>
      </p:sp>
      <p:sp>
        <p:nvSpPr>
          <p:cNvPr id="5" name="Oval 4"/>
          <p:cNvSpPr/>
          <p:nvPr/>
        </p:nvSpPr>
        <p:spPr>
          <a:xfrm>
            <a:off x="5529494" y="3955098"/>
            <a:ext cx="3021134" cy="2765107"/>
          </a:xfrm>
          <a:prstGeom prst="ellipse">
            <a:avLst/>
          </a:pr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fr-FR"/>
          </a:p>
        </p:txBody>
      </p:sp>
      <p:sp>
        <p:nvSpPr>
          <p:cNvPr id="12" name="Date Placeholder 1"/>
          <p:cNvSpPr txBox="1">
            <a:spLocks/>
          </p:cNvSpPr>
          <p:nvPr/>
        </p:nvSpPr>
        <p:spPr>
          <a:xfrm>
            <a:off x="8760396" y="9191886"/>
            <a:ext cx="3337084" cy="519112"/>
          </a:xfrm>
          <a:prstGeom prst="rect">
            <a:avLst/>
          </a:prstGeom>
        </p:spPr>
        <p:txBody>
          <a:bodyPr vert="horz" lIns="91440" tIns="45720" rIns="91440" bIns="45720" rtlCol="0" anchor="ctr"/>
          <a:lstStyle>
            <a:lvl1pPr algn="r" defTabSz="584200">
              <a:defRPr lang="en-US" sz="1400" smtClean="0">
                <a:solidFill>
                  <a:srgbClr val="011993"/>
                </a:solidFill>
                <a:latin typeface="Arial"/>
                <a:ea typeface="Arial"/>
                <a:cs typeface="Arial"/>
                <a:sym typeface="Arial"/>
              </a:defRPr>
            </a:lvl1pPr>
            <a:lvl2pPr indent="342900" algn="ctr" defTabSz="584200">
              <a:defRPr sz="3000">
                <a:solidFill>
                  <a:srgbClr val="324863"/>
                </a:solidFill>
                <a:latin typeface="Palatino"/>
                <a:ea typeface="Palatino"/>
                <a:cs typeface="Palatino"/>
                <a:sym typeface="Palatino"/>
              </a:defRPr>
            </a:lvl2pPr>
            <a:lvl3pPr indent="685800" algn="ctr" defTabSz="584200">
              <a:defRPr sz="3000">
                <a:solidFill>
                  <a:srgbClr val="324863"/>
                </a:solidFill>
                <a:latin typeface="Palatino"/>
                <a:ea typeface="Palatino"/>
                <a:cs typeface="Palatino"/>
                <a:sym typeface="Palatino"/>
              </a:defRPr>
            </a:lvl3pPr>
            <a:lvl4pPr indent="1028700" algn="ctr" defTabSz="584200">
              <a:defRPr sz="3000">
                <a:solidFill>
                  <a:srgbClr val="324863"/>
                </a:solidFill>
                <a:latin typeface="Palatino"/>
                <a:ea typeface="Palatino"/>
                <a:cs typeface="Palatino"/>
                <a:sym typeface="Palatino"/>
              </a:defRPr>
            </a:lvl4pPr>
            <a:lvl5pPr indent="1371600" algn="ctr" defTabSz="584200">
              <a:defRPr sz="3000">
                <a:solidFill>
                  <a:srgbClr val="324863"/>
                </a:solidFill>
                <a:latin typeface="Palatino"/>
                <a:ea typeface="Palatino"/>
                <a:cs typeface="Palatino"/>
                <a:sym typeface="Palatino"/>
              </a:defRPr>
            </a:lvl5pPr>
            <a:lvl6pPr indent="1714500" algn="ctr" defTabSz="584200">
              <a:defRPr sz="3000">
                <a:solidFill>
                  <a:srgbClr val="324863"/>
                </a:solidFill>
                <a:latin typeface="Palatino"/>
                <a:ea typeface="Palatino"/>
                <a:cs typeface="Palatino"/>
                <a:sym typeface="Palatino"/>
              </a:defRPr>
            </a:lvl6pPr>
            <a:lvl7pPr indent="2057400" algn="ctr" defTabSz="584200">
              <a:defRPr sz="3000">
                <a:solidFill>
                  <a:srgbClr val="324863"/>
                </a:solidFill>
                <a:latin typeface="Palatino"/>
                <a:ea typeface="Palatino"/>
                <a:cs typeface="Palatino"/>
                <a:sym typeface="Palatino"/>
              </a:defRPr>
            </a:lvl7pPr>
            <a:lvl8pPr indent="2400300" algn="ctr" defTabSz="584200">
              <a:defRPr sz="3000">
                <a:solidFill>
                  <a:srgbClr val="324863"/>
                </a:solidFill>
                <a:latin typeface="Palatino"/>
                <a:ea typeface="Palatino"/>
                <a:cs typeface="Palatino"/>
                <a:sym typeface="Palatino"/>
              </a:defRPr>
            </a:lvl8pPr>
            <a:lvl9pPr indent="2743200" algn="ctr" defTabSz="584200">
              <a:defRPr sz="3000">
                <a:solidFill>
                  <a:srgbClr val="324863"/>
                </a:solidFill>
                <a:latin typeface="Palatino"/>
                <a:ea typeface="Palatino"/>
                <a:cs typeface="Palatino"/>
                <a:sym typeface="Palatino"/>
              </a:defRPr>
            </a:lvl9pPr>
          </a:lstStyle>
          <a:p>
            <a:r>
              <a:rPr lang="en-GB" smtClean="0"/>
              <a:t>NBI 2014- Fermilab, 23-Sep-2014</a:t>
            </a:r>
            <a:endParaRPr lang="en-GB" dirty="0"/>
          </a:p>
        </p:txBody>
      </p:sp>
      <p:sp>
        <p:nvSpPr>
          <p:cNvPr id="13" name="Footer Placeholder 2"/>
          <p:cNvSpPr>
            <a:spLocks noGrp="1"/>
          </p:cNvSpPr>
          <p:nvPr>
            <p:ph type="ftr" sz="quarter" idx="11"/>
          </p:nvPr>
        </p:nvSpPr>
        <p:spPr>
          <a:xfrm>
            <a:off x="2753782" y="9216863"/>
            <a:ext cx="4529773" cy="519112"/>
          </a:xfrm>
        </p:spPr>
        <p:txBody>
          <a:bodyPr/>
          <a:lstStyle/>
          <a:p>
            <a:r>
              <a:rPr lang="en-GB" dirty="0" smtClean="0"/>
              <a:t>I. </a:t>
            </a:r>
            <a:r>
              <a:rPr lang="en-GB" dirty="0" err="1" smtClean="0"/>
              <a:t>Efthymiopoulos</a:t>
            </a:r>
            <a:r>
              <a:rPr lang="en-GB" dirty="0" smtClean="0"/>
              <a:t>, </a:t>
            </a:r>
            <a:r>
              <a:rPr lang="en-GB" dirty="0" err="1" smtClean="0"/>
              <a:t>F.Sanchez</a:t>
            </a:r>
            <a:r>
              <a:rPr lang="en-GB" dirty="0" smtClean="0"/>
              <a:t> Galan - CERN</a:t>
            </a:r>
            <a:endParaRPr lang="en-GB" dirty="0"/>
          </a:p>
        </p:txBody>
      </p:sp>
    </p:spTree>
    <p:extLst>
      <p:ext uri="{BB962C8B-B14F-4D97-AF65-F5344CB8AC3E}">
        <p14:creationId xmlns:p14="http://schemas.microsoft.com/office/powerpoint/2010/main" val="28199524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LLBNO\final_conf\pictures_for_the_pres\gantry_crane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39" y="458759"/>
            <a:ext cx="11848927" cy="862168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a:off x="9177020" y="2111693"/>
            <a:ext cx="716880" cy="4096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928417" y="1599636"/>
            <a:ext cx="2484395" cy="592981"/>
          </a:xfrm>
          <a:prstGeom prst="rect">
            <a:avLst/>
          </a:prstGeom>
          <a:noFill/>
        </p:spPr>
        <p:txBody>
          <a:bodyPr wrap="none" lIns="130046" tIns="65023" rIns="130046" bIns="65023" rtlCol="0">
            <a:spAutoFit/>
          </a:bodyPr>
          <a:lstStyle/>
          <a:p>
            <a:r>
              <a:rPr lang="en-GB" dirty="0" smtClean="0"/>
              <a:t>Gantry crane</a:t>
            </a:r>
          </a:p>
        </p:txBody>
      </p:sp>
      <p:sp>
        <p:nvSpPr>
          <p:cNvPr id="8" name="TextBox 7"/>
          <p:cNvSpPr txBox="1"/>
          <p:nvPr/>
        </p:nvSpPr>
        <p:spPr>
          <a:xfrm>
            <a:off x="10427856" y="5912838"/>
            <a:ext cx="966351" cy="592981"/>
          </a:xfrm>
          <a:prstGeom prst="rect">
            <a:avLst/>
          </a:prstGeom>
          <a:noFill/>
        </p:spPr>
        <p:txBody>
          <a:bodyPr wrap="none" lIns="130046" tIns="65023" rIns="130046" bIns="65023" rtlCol="0">
            <a:spAutoFit/>
          </a:bodyPr>
          <a:lstStyle/>
          <a:p>
            <a:r>
              <a:rPr lang="en-GB" dirty="0"/>
              <a:t>rails</a:t>
            </a:r>
          </a:p>
        </p:txBody>
      </p:sp>
      <p:cxnSp>
        <p:nvCxnSpPr>
          <p:cNvPr id="9" name="Straight Arrow Connector 8"/>
          <p:cNvCxnSpPr/>
          <p:nvPr/>
        </p:nvCxnSpPr>
        <p:spPr>
          <a:xfrm flipH="1">
            <a:off x="9586665" y="6424894"/>
            <a:ext cx="716880" cy="4096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0948605" y="4069433"/>
            <a:ext cx="105475" cy="18892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782689" y="6617794"/>
            <a:ext cx="1415192" cy="592981"/>
          </a:xfrm>
          <a:prstGeom prst="rect">
            <a:avLst/>
          </a:prstGeom>
          <a:noFill/>
        </p:spPr>
        <p:txBody>
          <a:bodyPr wrap="none" lIns="130046" tIns="65023" rIns="130046" bIns="65023" rtlCol="0">
            <a:spAutoFit/>
          </a:bodyPr>
          <a:lstStyle/>
          <a:p>
            <a:r>
              <a:rPr lang="en-GB" dirty="0"/>
              <a:t>Trolley</a:t>
            </a:r>
          </a:p>
        </p:txBody>
      </p:sp>
      <p:cxnSp>
        <p:nvCxnSpPr>
          <p:cNvPr id="12" name="Straight Arrow Connector 11"/>
          <p:cNvCxnSpPr/>
          <p:nvPr/>
        </p:nvCxnSpPr>
        <p:spPr>
          <a:xfrm flipH="1" flipV="1">
            <a:off x="6211627" y="5311585"/>
            <a:ext cx="1071928" cy="89774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2270679" y="2972526"/>
            <a:ext cx="2029156" cy="106692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00967" y="2972526"/>
            <a:ext cx="2169712" cy="470519"/>
          </a:xfrm>
          <a:prstGeom prst="line">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83586" y="3714150"/>
            <a:ext cx="938530" cy="208273"/>
          </a:xfrm>
          <a:prstGeom prst="line">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1085992" y="3714150"/>
            <a:ext cx="1370436" cy="65059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52871" y="2281718"/>
            <a:ext cx="2630268" cy="592981"/>
          </a:xfrm>
          <a:prstGeom prst="rect">
            <a:avLst/>
          </a:prstGeom>
          <a:noFill/>
        </p:spPr>
        <p:txBody>
          <a:bodyPr wrap="none" lIns="130046" tIns="65023" rIns="130046" bIns="65023" rtlCol="0">
            <a:spAutoFit/>
          </a:bodyPr>
          <a:lstStyle/>
          <a:p>
            <a:r>
              <a:rPr lang="en-GB" dirty="0"/>
              <a:t>Pulling</a:t>
            </a:r>
            <a:r>
              <a:rPr lang="en-GB" dirty="0" smtClean="0">
                <a:solidFill>
                  <a:schemeClr val="bg1"/>
                </a:solidFill>
              </a:rPr>
              <a:t> </a:t>
            </a:r>
            <a:r>
              <a:rPr lang="en-GB" dirty="0" smtClean="0"/>
              <a:t>cables</a:t>
            </a:r>
            <a:endParaRPr lang="en-GB" dirty="0"/>
          </a:p>
        </p:txBody>
      </p:sp>
      <p:cxnSp>
        <p:nvCxnSpPr>
          <p:cNvPr id="18" name="Straight Arrow Connector 17"/>
          <p:cNvCxnSpPr/>
          <p:nvPr/>
        </p:nvCxnSpPr>
        <p:spPr>
          <a:xfrm flipV="1">
            <a:off x="11131087" y="2930984"/>
            <a:ext cx="1747278" cy="32650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252871" y="5183858"/>
            <a:ext cx="1842347" cy="3665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20896712">
            <a:off x="-28073" y="4740535"/>
            <a:ext cx="2120513" cy="592981"/>
          </a:xfrm>
          <a:prstGeom prst="rect">
            <a:avLst/>
          </a:prstGeom>
          <a:noFill/>
        </p:spPr>
        <p:txBody>
          <a:bodyPr wrap="none" lIns="130046" tIns="65023" rIns="130046" bIns="65023" rtlCol="0">
            <a:spAutoFit/>
          </a:bodyPr>
          <a:lstStyle>
            <a:defPPr>
              <a:defRPr lang="en-US"/>
            </a:defPPr>
            <a:lvl1pPr>
              <a:defRPr>
                <a:solidFill>
                  <a:srgbClr val="FF0000"/>
                </a:solidFill>
              </a:defRPr>
            </a:lvl1pPr>
          </a:lstStyle>
          <a:p>
            <a:r>
              <a:rPr lang="en-GB" dirty="0"/>
              <a:t>To Morgue</a:t>
            </a:r>
          </a:p>
        </p:txBody>
      </p:sp>
      <p:sp>
        <p:nvSpPr>
          <p:cNvPr id="22" name="TextBox 21"/>
          <p:cNvSpPr txBox="1"/>
          <p:nvPr/>
        </p:nvSpPr>
        <p:spPr>
          <a:xfrm>
            <a:off x="4440913" y="2418927"/>
            <a:ext cx="2333712" cy="592981"/>
          </a:xfrm>
          <a:prstGeom prst="rect">
            <a:avLst/>
          </a:prstGeom>
          <a:noFill/>
        </p:spPr>
        <p:txBody>
          <a:bodyPr wrap="none" lIns="130046" tIns="65023" rIns="130046" bIns="65023" rtlCol="0">
            <a:spAutoFit/>
          </a:bodyPr>
          <a:lstStyle/>
          <a:p>
            <a:r>
              <a:rPr lang="en-GB" dirty="0" smtClean="0"/>
              <a:t>Dual motors</a:t>
            </a:r>
            <a:endParaRPr lang="en-GB" dirty="0"/>
          </a:p>
        </p:txBody>
      </p:sp>
      <p:cxnSp>
        <p:nvCxnSpPr>
          <p:cNvPr id="23" name="Straight Arrow Connector 22"/>
          <p:cNvCxnSpPr/>
          <p:nvPr/>
        </p:nvCxnSpPr>
        <p:spPr>
          <a:xfrm>
            <a:off x="6098893" y="2944199"/>
            <a:ext cx="881741" cy="15893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 y="1"/>
            <a:ext cx="778240" cy="748676"/>
          </a:xfrm>
          <a:prstGeom prst="rect">
            <a:avLst/>
          </a:prstGeom>
        </p:spPr>
      </p:pic>
      <p:sp>
        <p:nvSpPr>
          <p:cNvPr id="32" name="TextBox 31"/>
          <p:cNvSpPr txBox="1"/>
          <p:nvPr/>
        </p:nvSpPr>
        <p:spPr>
          <a:xfrm rot="21026759">
            <a:off x="9431276" y="2187016"/>
            <a:ext cx="4002438" cy="592981"/>
          </a:xfrm>
          <a:prstGeom prst="rect">
            <a:avLst/>
          </a:prstGeom>
          <a:noFill/>
        </p:spPr>
        <p:txBody>
          <a:bodyPr wrap="none" lIns="130046" tIns="65023" rIns="130046" bIns="65023" rtlCol="0">
            <a:spAutoFit/>
          </a:bodyPr>
          <a:lstStyle>
            <a:defPPr>
              <a:defRPr lang="en-US"/>
            </a:defPPr>
            <a:lvl1pPr>
              <a:defRPr>
                <a:solidFill>
                  <a:srgbClr val="FF0000"/>
                </a:solidFill>
              </a:defRPr>
            </a:lvl1pPr>
          </a:lstStyle>
          <a:p>
            <a:r>
              <a:rPr lang="en-GB" dirty="0"/>
              <a:t>To  </a:t>
            </a:r>
            <a:r>
              <a:rPr lang="en-GB" dirty="0" smtClean="0"/>
              <a:t>main access shaft</a:t>
            </a:r>
            <a:endParaRPr lang="en-GB" dirty="0"/>
          </a:p>
        </p:txBody>
      </p:sp>
      <p:sp>
        <p:nvSpPr>
          <p:cNvPr id="33" name="Footer Placeholder 2"/>
          <p:cNvSpPr txBox="1">
            <a:spLocks/>
          </p:cNvSpPr>
          <p:nvPr/>
        </p:nvSpPr>
        <p:spPr>
          <a:xfrm>
            <a:off x="2753782" y="9216863"/>
            <a:ext cx="4529773" cy="519112"/>
          </a:xfrm>
          <a:prstGeom prst="rect">
            <a:avLst/>
          </a:prstGeom>
        </p:spPr>
        <p:txBody>
          <a:bodyPr vert="horz" lIns="91440" tIns="45720" rIns="91440" bIns="45720" rtlCol="0" anchor="ctr"/>
          <a:lstStyle>
            <a:lvl1pPr algn="l" defTabSz="584200">
              <a:defRPr lang="en-US" sz="1400" dirty="0">
                <a:solidFill>
                  <a:srgbClr val="011993"/>
                </a:solidFill>
                <a:latin typeface="Arial"/>
                <a:ea typeface="Arial"/>
                <a:cs typeface="Arial"/>
                <a:sym typeface="Arial"/>
              </a:defRPr>
            </a:lvl1pPr>
            <a:lvl2pPr indent="342900" algn="ctr" defTabSz="584200">
              <a:defRPr sz="3000">
                <a:solidFill>
                  <a:srgbClr val="324863"/>
                </a:solidFill>
                <a:latin typeface="Palatino"/>
                <a:ea typeface="Palatino"/>
                <a:cs typeface="Palatino"/>
                <a:sym typeface="Palatino"/>
              </a:defRPr>
            </a:lvl2pPr>
            <a:lvl3pPr indent="685800" algn="ctr" defTabSz="584200">
              <a:defRPr sz="3000">
                <a:solidFill>
                  <a:srgbClr val="324863"/>
                </a:solidFill>
                <a:latin typeface="Palatino"/>
                <a:ea typeface="Palatino"/>
                <a:cs typeface="Palatino"/>
                <a:sym typeface="Palatino"/>
              </a:defRPr>
            </a:lvl3pPr>
            <a:lvl4pPr indent="1028700" algn="ctr" defTabSz="584200">
              <a:defRPr sz="3000">
                <a:solidFill>
                  <a:srgbClr val="324863"/>
                </a:solidFill>
                <a:latin typeface="Palatino"/>
                <a:ea typeface="Palatino"/>
                <a:cs typeface="Palatino"/>
                <a:sym typeface="Palatino"/>
              </a:defRPr>
            </a:lvl4pPr>
            <a:lvl5pPr indent="1371600" algn="ctr" defTabSz="584200">
              <a:defRPr sz="3000">
                <a:solidFill>
                  <a:srgbClr val="324863"/>
                </a:solidFill>
                <a:latin typeface="Palatino"/>
                <a:ea typeface="Palatino"/>
                <a:cs typeface="Palatino"/>
                <a:sym typeface="Palatino"/>
              </a:defRPr>
            </a:lvl5pPr>
            <a:lvl6pPr indent="1714500" algn="ctr" defTabSz="584200">
              <a:defRPr sz="3000">
                <a:solidFill>
                  <a:srgbClr val="324863"/>
                </a:solidFill>
                <a:latin typeface="Palatino"/>
                <a:ea typeface="Palatino"/>
                <a:cs typeface="Palatino"/>
                <a:sym typeface="Palatino"/>
              </a:defRPr>
            </a:lvl6pPr>
            <a:lvl7pPr indent="2057400" algn="ctr" defTabSz="584200">
              <a:defRPr sz="3000">
                <a:solidFill>
                  <a:srgbClr val="324863"/>
                </a:solidFill>
                <a:latin typeface="Palatino"/>
                <a:ea typeface="Palatino"/>
                <a:cs typeface="Palatino"/>
                <a:sym typeface="Palatino"/>
              </a:defRPr>
            </a:lvl7pPr>
            <a:lvl8pPr indent="2400300" algn="ctr" defTabSz="584200">
              <a:defRPr sz="3000">
                <a:solidFill>
                  <a:srgbClr val="324863"/>
                </a:solidFill>
                <a:latin typeface="Palatino"/>
                <a:ea typeface="Palatino"/>
                <a:cs typeface="Palatino"/>
                <a:sym typeface="Palatino"/>
              </a:defRPr>
            </a:lvl8pPr>
            <a:lvl9pPr indent="2743200" algn="ctr" defTabSz="584200">
              <a:defRPr sz="3000">
                <a:solidFill>
                  <a:srgbClr val="324863"/>
                </a:solidFill>
                <a:latin typeface="Palatino"/>
                <a:ea typeface="Palatino"/>
                <a:cs typeface="Palatino"/>
                <a:sym typeface="Palatino"/>
              </a:defRPr>
            </a:lvl9pPr>
          </a:lstStyle>
          <a:p>
            <a:r>
              <a:rPr lang="en-GB" dirty="0" smtClean="0"/>
              <a:t>I. </a:t>
            </a:r>
            <a:r>
              <a:rPr lang="en-GB" dirty="0" err="1" smtClean="0"/>
              <a:t>Efthymiopoulos</a:t>
            </a:r>
            <a:r>
              <a:rPr lang="en-GB" dirty="0" smtClean="0"/>
              <a:t>, </a:t>
            </a:r>
            <a:r>
              <a:rPr lang="en-GB" dirty="0" err="1" smtClean="0"/>
              <a:t>F.Sanchez</a:t>
            </a:r>
            <a:r>
              <a:rPr lang="en-GB" dirty="0" smtClean="0"/>
              <a:t> Galan - CERN</a:t>
            </a:r>
            <a:endParaRPr lang="en-GB" dirty="0"/>
          </a:p>
        </p:txBody>
      </p:sp>
      <p:sp>
        <p:nvSpPr>
          <p:cNvPr id="34" name="Date Placeholder 1"/>
          <p:cNvSpPr txBox="1">
            <a:spLocks/>
          </p:cNvSpPr>
          <p:nvPr/>
        </p:nvSpPr>
        <p:spPr>
          <a:xfrm>
            <a:off x="8760396" y="9191886"/>
            <a:ext cx="3337084" cy="519112"/>
          </a:xfrm>
          <a:prstGeom prst="rect">
            <a:avLst/>
          </a:prstGeom>
        </p:spPr>
        <p:txBody>
          <a:bodyPr vert="horz" lIns="91440" tIns="45720" rIns="91440" bIns="45720" rtlCol="0" anchor="ctr"/>
          <a:lstStyle>
            <a:lvl1pPr algn="r" defTabSz="584200">
              <a:defRPr lang="en-US" sz="1400" smtClean="0">
                <a:solidFill>
                  <a:srgbClr val="011993"/>
                </a:solidFill>
                <a:latin typeface="Arial"/>
                <a:ea typeface="Arial"/>
                <a:cs typeface="Arial"/>
                <a:sym typeface="Arial"/>
              </a:defRPr>
            </a:lvl1pPr>
            <a:lvl2pPr indent="342900" algn="ctr" defTabSz="584200">
              <a:defRPr sz="3000">
                <a:solidFill>
                  <a:srgbClr val="324863"/>
                </a:solidFill>
                <a:latin typeface="Palatino"/>
                <a:ea typeface="Palatino"/>
                <a:cs typeface="Palatino"/>
                <a:sym typeface="Palatino"/>
              </a:defRPr>
            </a:lvl2pPr>
            <a:lvl3pPr indent="685800" algn="ctr" defTabSz="584200">
              <a:defRPr sz="3000">
                <a:solidFill>
                  <a:srgbClr val="324863"/>
                </a:solidFill>
                <a:latin typeface="Palatino"/>
                <a:ea typeface="Palatino"/>
                <a:cs typeface="Palatino"/>
                <a:sym typeface="Palatino"/>
              </a:defRPr>
            </a:lvl3pPr>
            <a:lvl4pPr indent="1028700" algn="ctr" defTabSz="584200">
              <a:defRPr sz="3000">
                <a:solidFill>
                  <a:srgbClr val="324863"/>
                </a:solidFill>
                <a:latin typeface="Palatino"/>
                <a:ea typeface="Palatino"/>
                <a:cs typeface="Palatino"/>
                <a:sym typeface="Palatino"/>
              </a:defRPr>
            </a:lvl4pPr>
            <a:lvl5pPr indent="1371600" algn="ctr" defTabSz="584200">
              <a:defRPr sz="3000">
                <a:solidFill>
                  <a:srgbClr val="324863"/>
                </a:solidFill>
                <a:latin typeface="Palatino"/>
                <a:ea typeface="Palatino"/>
                <a:cs typeface="Palatino"/>
                <a:sym typeface="Palatino"/>
              </a:defRPr>
            </a:lvl5pPr>
            <a:lvl6pPr indent="1714500" algn="ctr" defTabSz="584200">
              <a:defRPr sz="3000">
                <a:solidFill>
                  <a:srgbClr val="324863"/>
                </a:solidFill>
                <a:latin typeface="Palatino"/>
                <a:ea typeface="Palatino"/>
                <a:cs typeface="Palatino"/>
                <a:sym typeface="Palatino"/>
              </a:defRPr>
            </a:lvl6pPr>
            <a:lvl7pPr indent="2057400" algn="ctr" defTabSz="584200">
              <a:defRPr sz="3000">
                <a:solidFill>
                  <a:srgbClr val="324863"/>
                </a:solidFill>
                <a:latin typeface="Palatino"/>
                <a:ea typeface="Palatino"/>
                <a:cs typeface="Palatino"/>
                <a:sym typeface="Palatino"/>
              </a:defRPr>
            </a:lvl7pPr>
            <a:lvl8pPr indent="2400300" algn="ctr" defTabSz="584200">
              <a:defRPr sz="3000">
                <a:solidFill>
                  <a:srgbClr val="324863"/>
                </a:solidFill>
                <a:latin typeface="Palatino"/>
                <a:ea typeface="Palatino"/>
                <a:cs typeface="Palatino"/>
                <a:sym typeface="Palatino"/>
              </a:defRPr>
            </a:lvl8pPr>
            <a:lvl9pPr indent="2743200" algn="ctr" defTabSz="584200">
              <a:defRPr sz="3000">
                <a:solidFill>
                  <a:srgbClr val="324863"/>
                </a:solidFill>
                <a:latin typeface="Palatino"/>
                <a:ea typeface="Palatino"/>
                <a:cs typeface="Palatino"/>
                <a:sym typeface="Palatino"/>
              </a:defRPr>
            </a:lvl9pPr>
          </a:lstStyle>
          <a:p>
            <a:r>
              <a:rPr lang="en-GB" smtClean="0"/>
              <a:t>NBI 2014- Fermilab, 23-Sep-2014</a:t>
            </a:r>
            <a:endParaRPr lang="en-GB" dirty="0"/>
          </a:p>
        </p:txBody>
      </p:sp>
      <p:sp>
        <p:nvSpPr>
          <p:cNvPr id="35" name="Title 8"/>
          <p:cNvSpPr txBox="1">
            <a:spLocks/>
          </p:cNvSpPr>
          <p:nvPr/>
        </p:nvSpPr>
        <p:spPr>
          <a:xfrm>
            <a:off x="355600" y="458759"/>
            <a:ext cx="11461958" cy="914400"/>
          </a:xfrm>
          <a:prstGeom prst="rect">
            <a:avLst/>
          </a:prstGeom>
        </p:spPr>
        <p:txBody>
          <a:bodyPr/>
          <a:lstStyle>
            <a:lvl1pPr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1pPr>
            <a:lvl2pPr indent="2286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2pPr>
            <a:lvl3pPr indent="4572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3pPr>
            <a:lvl4pPr indent="6858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4pPr>
            <a:lvl5pPr indent="9144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5pPr>
            <a:lvl6pPr indent="11430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6pPr>
            <a:lvl7pPr indent="13716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7pPr>
            <a:lvl8pPr indent="16002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8pPr>
            <a:lvl9pPr indent="18288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9pPr>
          </a:lstStyle>
          <a:p>
            <a:r>
              <a:rPr lang="en-US" smtClean="0"/>
              <a:t>CN2PY – Target Cavern Handling</a:t>
            </a:r>
            <a:endParaRPr lang="en-US" dirty="0"/>
          </a:p>
        </p:txBody>
      </p:sp>
      <p:pic>
        <p:nvPicPr>
          <p:cNvPr id="3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768" r="26728" b="24359"/>
          <a:stretch/>
        </p:blipFill>
        <p:spPr bwMode="auto">
          <a:xfrm>
            <a:off x="4" y="5896947"/>
            <a:ext cx="5494129" cy="3294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6980634" y="6285952"/>
            <a:ext cx="1520990" cy="592981"/>
          </a:xfrm>
          <a:prstGeom prst="rect">
            <a:avLst/>
          </a:prstGeom>
          <a:noFill/>
        </p:spPr>
        <p:txBody>
          <a:bodyPr wrap="none" lIns="130046" tIns="65023" rIns="130046" bIns="65023" rtlCol="0">
            <a:spAutoFit/>
          </a:bodyPr>
          <a:lstStyle/>
          <a:p>
            <a:r>
              <a:rPr lang="en-US" dirty="0" smtClean="0"/>
              <a:t>Trolling</a:t>
            </a:r>
            <a:endParaRPr lang="en-GB" dirty="0"/>
          </a:p>
        </p:txBody>
      </p:sp>
    </p:spTree>
    <p:extLst>
      <p:ext uri="{BB962C8B-B14F-4D97-AF65-F5344CB8AC3E}">
        <p14:creationId xmlns:p14="http://schemas.microsoft.com/office/powerpoint/2010/main" val="28663726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LLBNO\final_conf\pictures_for_the_pres\gantry_crane_3.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2182" y="281406"/>
            <a:ext cx="12037669" cy="87076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 y="1"/>
            <a:ext cx="778240" cy="748676"/>
          </a:xfrm>
          <a:prstGeom prst="rect">
            <a:avLst/>
          </a:prstGeom>
        </p:spPr>
      </p:pic>
      <p:cxnSp>
        <p:nvCxnSpPr>
          <p:cNvPr id="17" name="Straight Arrow Connector 16"/>
          <p:cNvCxnSpPr/>
          <p:nvPr/>
        </p:nvCxnSpPr>
        <p:spPr>
          <a:xfrm flipV="1">
            <a:off x="11131087" y="2930984"/>
            <a:ext cx="1747278" cy="32650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52871" y="5183858"/>
            <a:ext cx="1842347" cy="3665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20896712">
            <a:off x="-28073" y="4662810"/>
            <a:ext cx="2120513" cy="592981"/>
          </a:xfrm>
          <a:prstGeom prst="rect">
            <a:avLst/>
          </a:prstGeom>
          <a:noFill/>
        </p:spPr>
        <p:txBody>
          <a:bodyPr wrap="none" lIns="130046" tIns="65023" rIns="130046" bIns="65023" rtlCol="0">
            <a:spAutoFit/>
          </a:bodyPr>
          <a:lstStyle>
            <a:defPPr>
              <a:defRPr lang="en-US"/>
            </a:defPPr>
            <a:lvl1pPr>
              <a:defRPr>
                <a:solidFill>
                  <a:srgbClr val="FF0000"/>
                </a:solidFill>
              </a:defRPr>
            </a:lvl1pPr>
          </a:lstStyle>
          <a:p>
            <a:r>
              <a:rPr lang="en-GB" dirty="0"/>
              <a:t>To Morgue</a:t>
            </a:r>
          </a:p>
        </p:txBody>
      </p:sp>
      <p:sp>
        <p:nvSpPr>
          <p:cNvPr id="20" name="TextBox 19"/>
          <p:cNvSpPr txBox="1"/>
          <p:nvPr/>
        </p:nvSpPr>
        <p:spPr>
          <a:xfrm rot="21026759">
            <a:off x="9431276" y="2187016"/>
            <a:ext cx="4002438" cy="592981"/>
          </a:xfrm>
          <a:prstGeom prst="rect">
            <a:avLst/>
          </a:prstGeom>
          <a:noFill/>
        </p:spPr>
        <p:txBody>
          <a:bodyPr wrap="none" lIns="130046" tIns="65023" rIns="130046" bIns="65023" rtlCol="0">
            <a:spAutoFit/>
          </a:bodyPr>
          <a:lstStyle>
            <a:defPPr>
              <a:defRPr lang="en-US"/>
            </a:defPPr>
            <a:lvl1pPr>
              <a:defRPr>
                <a:solidFill>
                  <a:srgbClr val="FF0000"/>
                </a:solidFill>
              </a:defRPr>
            </a:lvl1pPr>
          </a:lstStyle>
          <a:p>
            <a:r>
              <a:rPr lang="en-GB" dirty="0"/>
              <a:t>To  </a:t>
            </a:r>
            <a:r>
              <a:rPr lang="en-GB" dirty="0" smtClean="0"/>
              <a:t>main access shaft</a:t>
            </a:r>
            <a:endParaRPr lang="en-GB" dirty="0"/>
          </a:p>
        </p:txBody>
      </p:sp>
      <p:sp>
        <p:nvSpPr>
          <p:cNvPr id="15" name="Date Placeholder 1"/>
          <p:cNvSpPr txBox="1">
            <a:spLocks/>
          </p:cNvSpPr>
          <p:nvPr/>
        </p:nvSpPr>
        <p:spPr>
          <a:xfrm>
            <a:off x="8760396" y="9191886"/>
            <a:ext cx="3337084" cy="519112"/>
          </a:xfrm>
          <a:prstGeom prst="rect">
            <a:avLst/>
          </a:prstGeom>
        </p:spPr>
        <p:txBody>
          <a:bodyPr vert="horz" lIns="91440" tIns="45720" rIns="91440" bIns="45720" rtlCol="0" anchor="ctr"/>
          <a:lstStyle>
            <a:lvl1pPr algn="r" defTabSz="584200">
              <a:defRPr lang="en-US" sz="1400" smtClean="0">
                <a:solidFill>
                  <a:srgbClr val="011993"/>
                </a:solidFill>
                <a:latin typeface="Arial"/>
                <a:ea typeface="Arial"/>
                <a:cs typeface="Arial"/>
                <a:sym typeface="Arial"/>
              </a:defRPr>
            </a:lvl1pPr>
            <a:lvl2pPr indent="342900" algn="ctr" defTabSz="584200">
              <a:defRPr sz="3000">
                <a:solidFill>
                  <a:srgbClr val="324863"/>
                </a:solidFill>
                <a:latin typeface="Palatino"/>
                <a:ea typeface="Palatino"/>
                <a:cs typeface="Palatino"/>
                <a:sym typeface="Palatino"/>
              </a:defRPr>
            </a:lvl2pPr>
            <a:lvl3pPr indent="685800" algn="ctr" defTabSz="584200">
              <a:defRPr sz="3000">
                <a:solidFill>
                  <a:srgbClr val="324863"/>
                </a:solidFill>
                <a:latin typeface="Palatino"/>
                <a:ea typeface="Palatino"/>
                <a:cs typeface="Palatino"/>
                <a:sym typeface="Palatino"/>
              </a:defRPr>
            </a:lvl3pPr>
            <a:lvl4pPr indent="1028700" algn="ctr" defTabSz="584200">
              <a:defRPr sz="3000">
                <a:solidFill>
                  <a:srgbClr val="324863"/>
                </a:solidFill>
                <a:latin typeface="Palatino"/>
                <a:ea typeface="Palatino"/>
                <a:cs typeface="Palatino"/>
                <a:sym typeface="Palatino"/>
              </a:defRPr>
            </a:lvl4pPr>
            <a:lvl5pPr indent="1371600" algn="ctr" defTabSz="584200">
              <a:defRPr sz="3000">
                <a:solidFill>
                  <a:srgbClr val="324863"/>
                </a:solidFill>
                <a:latin typeface="Palatino"/>
                <a:ea typeface="Palatino"/>
                <a:cs typeface="Palatino"/>
                <a:sym typeface="Palatino"/>
              </a:defRPr>
            </a:lvl5pPr>
            <a:lvl6pPr indent="1714500" algn="ctr" defTabSz="584200">
              <a:defRPr sz="3000">
                <a:solidFill>
                  <a:srgbClr val="324863"/>
                </a:solidFill>
                <a:latin typeface="Palatino"/>
                <a:ea typeface="Palatino"/>
                <a:cs typeface="Palatino"/>
                <a:sym typeface="Palatino"/>
              </a:defRPr>
            </a:lvl6pPr>
            <a:lvl7pPr indent="2057400" algn="ctr" defTabSz="584200">
              <a:defRPr sz="3000">
                <a:solidFill>
                  <a:srgbClr val="324863"/>
                </a:solidFill>
                <a:latin typeface="Palatino"/>
                <a:ea typeface="Palatino"/>
                <a:cs typeface="Palatino"/>
                <a:sym typeface="Palatino"/>
              </a:defRPr>
            </a:lvl7pPr>
            <a:lvl8pPr indent="2400300" algn="ctr" defTabSz="584200">
              <a:defRPr sz="3000">
                <a:solidFill>
                  <a:srgbClr val="324863"/>
                </a:solidFill>
                <a:latin typeface="Palatino"/>
                <a:ea typeface="Palatino"/>
                <a:cs typeface="Palatino"/>
                <a:sym typeface="Palatino"/>
              </a:defRPr>
            </a:lvl8pPr>
            <a:lvl9pPr indent="2743200" algn="ctr" defTabSz="584200">
              <a:defRPr sz="3000">
                <a:solidFill>
                  <a:srgbClr val="324863"/>
                </a:solidFill>
                <a:latin typeface="Palatino"/>
                <a:ea typeface="Palatino"/>
                <a:cs typeface="Palatino"/>
                <a:sym typeface="Palatino"/>
              </a:defRPr>
            </a:lvl9pPr>
          </a:lstStyle>
          <a:p>
            <a:r>
              <a:rPr lang="en-GB" dirty="0" smtClean="0"/>
              <a:t>NBI 2014- </a:t>
            </a:r>
            <a:r>
              <a:rPr lang="en-GB" dirty="0" err="1" smtClean="0"/>
              <a:t>Fermilab</a:t>
            </a:r>
            <a:r>
              <a:rPr lang="en-GB" dirty="0" smtClean="0"/>
              <a:t>, 23-Sep-2014</a:t>
            </a:r>
            <a:endParaRPr lang="en-GB" dirty="0"/>
          </a:p>
        </p:txBody>
      </p:sp>
      <p:sp>
        <p:nvSpPr>
          <p:cNvPr id="16" name="Title 8"/>
          <p:cNvSpPr txBox="1">
            <a:spLocks/>
          </p:cNvSpPr>
          <p:nvPr/>
        </p:nvSpPr>
        <p:spPr>
          <a:xfrm>
            <a:off x="355600" y="458759"/>
            <a:ext cx="11461958" cy="914400"/>
          </a:xfrm>
          <a:prstGeom prst="rect">
            <a:avLst/>
          </a:prstGeom>
        </p:spPr>
        <p:txBody>
          <a:bodyPr/>
          <a:lstStyle>
            <a:lvl1pPr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1pPr>
            <a:lvl2pPr indent="2286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2pPr>
            <a:lvl3pPr indent="4572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3pPr>
            <a:lvl4pPr indent="6858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4pPr>
            <a:lvl5pPr indent="9144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5pPr>
            <a:lvl6pPr indent="11430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6pPr>
            <a:lvl7pPr indent="13716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7pPr>
            <a:lvl8pPr indent="16002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8pPr>
            <a:lvl9pPr indent="18288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9pPr>
          </a:lstStyle>
          <a:p>
            <a:r>
              <a:rPr lang="en-US" smtClean="0"/>
              <a:t>CN2PY – Target Cavern Handling</a:t>
            </a:r>
            <a:endParaRPr lang="en-US" dirty="0"/>
          </a:p>
        </p:txBody>
      </p:sp>
      <p:sp>
        <p:nvSpPr>
          <p:cNvPr id="21" name="Footer Placeholder 2"/>
          <p:cNvSpPr>
            <a:spLocks noGrp="1"/>
          </p:cNvSpPr>
          <p:nvPr>
            <p:ph type="ftr" sz="quarter" idx="11"/>
          </p:nvPr>
        </p:nvSpPr>
        <p:spPr>
          <a:xfrm>
            <a:off x="2753782" y="9216863"/>
            <a:ext cx="4529773" cy="519112"/>
          </a:xfrm>
        </p:spPr>
        <p:txBody>
          <a:bodyPr/>
          <a:lstStyle/>
          <a:p>
            <a:r>
              <a:rPr lang="en-GB" dirty="0" smtClean="0"/>
              <a:t>I. </a:t>
            </a:r>
            <a:r>
              <a:rPr lang="en-GB" dirty="0" err="1" smtClean="0"/>
              <a:t>Efthymiopoulos</a:t>
            </a:r>
            <a:r>
              <a:rPr lang="en-GB" dirty="0" smtClean="0"/>
              <a:t>, </a:t>
            </a:r>
            <a:r>
              <a:rPr lang="en-GB" dirty="0" err="1" smtClean="0"/>
              <a:t>F.Sanchez</a:t>
            </a:r>
            <a:r>
              <a:rPr lang="en-GB" dirty="0" smtClean="0"/>
              <a:t> Galan - CERN</a:t>
            </a:r>
            <a:endParaRPr lang="en-GB" dirty="0"/>
          </a:p>
        </p:txBody>
      </p:sp>
      <p:pic>
        <p:nvPicPr>
          <p:cNvPr id="2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768" r="26728" b="24359"/>
          <a:stretch/>
        </p:blipFill>
        <p:spPr bwMode="auto">
          <a:xfrm>
            <a:off x="6717" y="5872642"/>
            <a:ext cx="5494129" cy="3294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34366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768" r="26728" b="24359"/>
          <a:stretch/>
        </p:blipFill>
        <p:spPr bwMode="auto">
          <a:xfrm>
            <a:off x="4" y="5896947"/>
            <a:ext cx="5494129" cy="3294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descr="C:\LLBNO\final_conf\pictures_for_the_pres\gantry_crane_4.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2796" y="370700"/>
            <a:ext cx="11984836" cy="866944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a:off x="240947" y="5286446"/>
            <a:ext cx="1140884" cy="26391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1131087" y="2930984"/>
            <a:ext cx="1747278" cy="32650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20896712">
            <a:off x="-28073" y="5624335"/>
            <a:ext cx="2120513" cy="592981"/>
          </a:xfrm>
          <a:prstGeom prst="rect">
            <a:avLst/>
          </a:prstGeom>
          <a:noFill/>
        </p:spPr>
        <p:txBody>
          <a:bodyPr wrap="none" lIns="130046" tIns="65023" rIns="130046" bIns="65023" rtlCol="0">
            <a:spAutoFit/>
          </a:bodyPr>
          <a:lstStyle>
            <a:defPPr>
              <a:defRPr lang="en-US"/>
            </a:defPPr>
            <a:lvl1pPr>
              <a:defRPr>
                <a:solidFill>
                  <a:srgbClr val="FF0000"/>
                </a:solidFill>
              </a:defRPr>
            </a:lvl1pPr>
          </a:lstStyle>
          <a:p>
            <a:r>
              <a:rPr lang="en-GB" dirty="0"/>
              <a:t>To Morgue</a:t>
            </a:r>
          </a:p>
        </p:txBody>
      </p:sp>
      <p:sp>
        <p:nvSpPr>
          <p:cNvPr id="14" name="TextBox 13"/>
          <p:cNvSpPr txBox="1"/>
          <p:nvPr/>
        </p:nvSpPr>
        <p:spPr>
          <a:xfrm rot="21026759">
            <a:off x="10465729" y="2187016"/>
            <a:ext cx="2699196" cy="592981"/>
          </a:xfrm>
          <a:prstGeom prst="rect">
            <a:avLst/>
          </a:prstGeom>
          <a:noFill/>
        </p:spPr>
        <p:txBody>
          <a:bodyPr wrap="none" lIns="130046" tIns="65023" rIns="130046" bIns="65023" rtlCol="0">
            <a:spAutoFit/>
          </a:bodyPr>
          <a:lstStyle>
            <a:defPPr>
              <a:defRPr lang="en-US"/>
            </a:defPPr>
            <a:lvl1pPr>
              <a:defRPr>
                <a:solidFill>
                  <a:srgbClr val="FF0000"/>
                </a:solidFill>
              </a:defRPr>
            </a:lvl1pPr>
          </a:lstStyle>
          <a:p>
            <a:r>
              <a:rPr lang="en-GB" dirty="0"/>
              <a:t>To  </a:t>
            </a:r>
            <a:r>
              <a:rPr lang="en-GB" dirty="0" smtClean="0"/>
              <a:t>main shaft</a:t>
            </a:r>
            <a:endParaRPr lang="en-GB" dirty="0"/>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 y="1"/>
            <a:ext cx="778240" cy="748676"/>
          </a:xfrm>
          <a:prstGeom prst="rect">
            <a:avLst/>
          </a:prstGeom>
        </p:spPr>
      </p:pic>
      <p:sp>
        <p:nvSpPr>
          <p:cNvPr id="19" name="Date Placeholder 1"/>
          <p:cNvSpPr txBox="1">
            <a:spLocks/>
          </p:cNvSpPr>
          <p:nvPr/>
        </p:nvSpPr>
        <p:spPr>
          <a:xfrm>
            <a:off x="8760396" y="9191886"/>
            <a:ext cx="3337084" cy="519112"/>
          </a:xfrm>
          <a:prstGeom prst="rect">
            <a:avLst/>
          </a:prstGeom>
        </p:spPr>
        <p:txBody>
          <a:bodyPr vert="horz" lIns="91440" tIns="45720" rIns="91440" bIns="45720" rtlCol="0" anchor="ctr"/>
          <a:lstStyle>
            <a:lvl1pPr algn="r" defTabSz="584200">
              <a:defRPr lang="en-US" sz="1400" smtClean="0">
                <a:solidFill>
                  <a:srgbClr val="011993"/>
                </a:solidFill>
                <a:latin typeface="Arial"/>
                <a:ea typeface="Arial"/>
                <a:cs typeface="Arial"/>
                <a:sym typeface="Arial"/>
              </a:defRPr>
            </a:lvl1pPr>
            <a:lvl2pPr indent="342900" algn="ctr" defTabSz="584200">
              <a:defRPr sz="3000">
                <a:solidFill>
                  <a:srgbClr val="324863"/>
                </a:solidFill>
                <a:latin typeface="Palatino"/>
                <a:ea typeface="Palatino"/>
                <a:cs typeface="Palatino"/>
                <a:sym typeface="Palatino"/>
              </a:defRPr>
            </a:lvl2pPr>
            <a:lvl3pPr indent="685800" algn="ctr" defTabSz="584200">
              <a:defRPr sz="3000">
                <a:solidFill>
                  <a:srgbClr val="324863"/>
                </a:solidFill>
                <a:latin typeface="Palatino"/>
                <a:ea typeface="Palatino"/>
                <a:cs typeface="Palatino"/>
                <a:sym typeface="Palatino"/>
              </a:defRPr>
            </a:lvl3pPr>
            <a:lvl4pPr indent="1028700" algn="ctr" defTabSz="584200">
              <a:defRPr sz="3000">
                <a:solidFill>
                  <a:srgbClr val="324863"/>
                </a:solidFill>
                <a:latin typeface="Palatino"/>
                <a:ea typeface="Palatino"/>
                <a:cs typeface="Palatino"/>
                <a:sym typeface="Palatino"/>
              </a:defRPr>
            </a:lvl4pPr>
            <a:lvl5pPr indent="1371600" algn="ctr" defTabSz="584200">
              <a:defRPr sz="3000">
                <a:solidFill>
                  <a:srgbClr val="324863"/>
                </a:solidFill>
                <a:latin typeface="Palatino"/>
                <a:ea typeface="Palatino"/>
                <a:cs typeface="Palatino"/>
                <a:sym typeface="Palatino"/>
              </a:defRPr>
            </a:lvl5pPr>
            <a:lvl6pPr indent="1714500" algn="ctr" defTabSz="584200">
              <a:defRPr sz="3000">
                <a:solidFill>
                  <a:srgbClr val="324863"/>
                </a:solidFill>
                <a:latin typeface="Palatino"/>
                <a:ea typeface="Palatino"/>
                <a:cs typeface="Palatino"/>
                <a:sym typeface="Palatino"/>
              </a:defRPr>
            </a:lvl6pPr>
            <a:lvl7pPr indent="2057400" algn="ctr" defTabSz="584200">
              <a:defRPr sz="3000">
                <a:solidFill>
                  <a:srgbClr val="324863"/>
                </a:solidFill>
                <a:latin typeface="Palatino"/>
                <a:ea typeface="Palatino"/>
                <a:cs typeface="Palatino"/>
                <a:sym typeface="Palatino"/>
              </a:defRPr>
            </a:lvl7pPr>
            <a:lvl8pPr indent="2400300" algn="ctr" defTabSz="584200">
              <a:defRPr sz="3000">
                <a:solidFill>
                  <a:srgbClr val="324863"/>
                </a:solidFill>
                <a:latin typeface="Palatino"/>
                <a:ea typeface="Palatino"/>
                <a:cs typeface="Palatino"/>
                <a:sym typeface="Palatino"/>
              </a:defRPr>
            </a:lvl8pPr>
            <a:lvl9pPr indent="2743200" algn="ctr" defTabSz="584200">
              <a:defRPr sz="3000">
                <a:solidFill>
                  <a:srgbClr val="324863"/>
                </a:solidFill>
                <a:latin typeface="Palatino"/>
                <a:ea typeface="Palatino"/>
                <a:cs typeface="Palatino"/>
                <a:sym typeface="Palatino"/>
              </a:defRPr>
            </a:lvl9pPr>
          </a:lstStyle>
          <a:p>
            <a:r>
              <a:rPr lang="en-GB" smtClean="0"/>
              <a:t>NBI 2014- Fermilab, 23-Sep-2014</a:t>
            </a:r>
            <a:endParaRPr lang="en-GB" dirty="0"/>
          </a:p>
        </p:txBody>
      </p:sp>
      <p:sp>
        <p:nvSpPr>
          <p:cNvPr id="20" name="Title 8"/>
          <p:cNvSpPr txBox="1">
            <a:spLocks/>
          </p:cNvSpPr>
          <p:nvPr/>
        </p:nvSpPr>
        <p:spPr>
          <a:xfrm>
            <a:off x="355600" y="458759"/>
            <a:ext cx="11461958" cy="914400"/>
          </a:xfrm>
          <a:prstGeom prst="rect">
            <a:avLst/>
          </a:prstGeom>
        </p:spPr>
        <p:txBody>
          <a:bodyPr/>
          <a:lstStyle>
            <a:lvl1pPr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1pPr>
            <a:lvl2pPr indent="2286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2pPr>
            <a:lvl3pPr indent="4572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3pPr>
            <a:lvl4pPr indent="6858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4pPr>
            <a:lvl5pPr indent="9144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5pPr>
            <a:lvl6pPr indent="11430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6pPr>
            <a:lvl7pPr indent="13716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7pPr>
            <a:lvl8pPr indent="16002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8pPr>
            <a:lvl9pPr indent="18288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9pPr>
          </a:lstStyle>
          <a:p>
            <a:r>
              <a:rPr lang="en-US" smtClean="0"/>
              <a:t>CN2PY – Target Cavern Handling</a:t>
            </a:r>
            <a:endParaRPr lang="en-US" dirty="0"/>
          </a:p>
        </p:txBody>
      </p:sp>
      <p:sp>
        <p:nvSpPr>
          <p:cNvPr id="21" name="Footer Placeholder 2"/>
          <p:cNvSpPr>
            <a:spLocks noGrp="1"/>
          </p:cNvSpPr>
          <p:nvPr>
            <p:ph type="ftr" sz="quarter" idx="11"/>
          </p:nvPr>
        </p:nvSpPr>
        <p:spPr>
          <a:xfrm>
            <a:off x="2753782" y="9216863"/>
            <a:ext cx="4529773" cy="519112"/>
          </a:xfrm>
        </p:spPr>
        <p:txBody>
          <a:bodyPr/>
          <a:lstStyle/>
          <a:p>
            <a:r>
              <a:rPr lang="en-GB" dirty="0" smtClean="0"/>
              <a:t>I. </a:t>
            </a:r>
            <a:r>
              <a:rPr lang="en-GB" dirty="0" err="1" smtClean="0"/>
              <a:t>Efthymiopoulos</a:t>
            </a:r>
            <a:r>
              <a:rPr lang="en-GB" dirty="0" smtClean="0"/>
              <a:t>, </a:t>
            </a:r>
            <a:r>
              <a:rPr lang="en-GB" dirty="0" err="1" smtClean="0"/>
              <a:t>F.Sanchez</a:t>
            </a:r>
            <a:r>
              <a:rPr lang="en-GB" dirty="0" smtClean="0"/>
              <a:t> Galan - CERN</a:t>
            </a:r>
            <a:endParaRPr lang="en-GB" dirty="0"/>
          </a:p>
        </p:txBody>
      </p:sp>
    </p:spTree>
    <p:extLst>
      <p:ext uri="{BB962C8B-B14F-4D97-AF65-F5344CB8AC3E}">
        <p14:creationId xmlns:p14="http://schemas.microsoft.com/office/powerpoint/2010/main" val="22086522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88950" y="1805753"/>
            <a:ext cx="12293600" cy="7386133"/>
          </a:xfrm>
        </p:spPr>
        <p:txBody>
          <a:bodyPr/>
          <a:lstStyle/>
          <a:p>
            <a:pPr>
              <a:buFont typeface="Wingdings" panose="05000000000000000000" pitchFamily="2" charset="2"/>
              <a:buChar char="q"/>
            </a:pPr>
            <a:r>
              <a:rPr lang="en-US" dirty="0" smtClean="0">
                <a:solidFill>
                  <a:schemeClr val="tx1">
                    <a:lumMod val="60000"/>
                    <a:lumOff val="40000"/>
                  </a:schemeClr>
                </a:solidFill>
              </a:rPr>
              <a:t> </a:t>
            </a:r>
            <a:r>
              <a:rPr lang="en-US" dirty="0" smtClean="0">
                <a:solidFill>
                  <a:srgbClr val="002060"/>
                </a:solidFill>
              </a:rPr>
              <a:t>The LAGUNA-LBNO Design </a:t>
            </a:r>
            <a:r>
              <a:rPr lang="en-US" dirty="0" smtClean="0">
                <a:solidFill>
                  <a:srgbClr val="002060"/>
                </a:solidFill>
              </a:rPr>
              <a:t>Study</a:t>
            </a:r>
            <a:endParaRPr lang="en-US" dirty="0" smtClean="0">
              <a:solidFill>
                <a:srgbClr val="002060"/>
              </a:solidFill>
            </a:endParaRPr>
          </a:p>
          <a:p>
            <a:pPr>
              <a:buFont typeface="Wingdings" panose="05000000000000000000" pitchFamily="2" charset="2"/>
              <a:buChar char="q"/>
            </a:pPr>
            <a:r>
              <a:rPr lang="en-US" dirty="0" smtClean="0">
                <a:solidFill>
                  <a:srgbClr val="002060"/>
                </a:solidFill>
              </a:rPr>
              <a:t> CERN v to </a:t>
            </a:r>
            <a:r>
              <a:rPr lang="en-GB" sz="2800" spc="-76" dirty="0" err="1" smtClean="0">
                <a:solidFill>
                  <a:srgbClr val="002060"/>
                </a:solidFill>
              </a:rPr>
              <a:t>Pyhäsalmi</a:t>
            </a:r>
            <a:r>
              <a:rPr lang="en-US" dirty="0" smtClean="0">
                <a:solidFill>
                  <a:srgbClr val="002060"/>
                </a:solidFill>
              </a:rPr>
              <a:t> (Finland) </a:t>
            </a:r>
          </a:p>
          <a:p>
            <a:pPr lvl="1">
              <a:buFont typeface="Wingdings" panose="05000000000000000000" pitchFamily="2" charset="2"/>
              <a:buChar char="q"/>
            </a:pPr>
            <a:r>
              <a:rPr lang="en-US" dirty="0" smtClean="0">
                <a:solidFill>
                  <a:srgbClr val="002060"/>
                </a:solidFill>
              </a:rPr>
              <a:t> Beam design</a:t>
            </a:r>
          </a:p>
          <a:p>
            <a:pPr lvl="1">
              <a:buFont typeface="Wingdings" panose="05000000000000000000" pitchFamily="2" charset="2"/>
              <a:buChar char="q"/>
            </a:pPr>
            <a:r>
              <a:rPr lang="en-US" dirty="0">
                <a:solidFill>
                  <a:srgbClr val="002060"/>
                </a:solidFill>
              </a:rPr>
              <a:t> </a:t>
            </a:r>
            <a:r>
              <a:rPr lang="en-US" dirty="0" smtClean="0">
                <a:solidFill>
                  <a:srgbClr val="002060"/>
                </a:solidFill>
              </a:rPr>
              <a:t>Underground structures</a:t>
            </a:r>
          </a:p>
          <a:p>
            <a:pPr lvl="1">
              <a:buFont typeface="Wingdings" panose="05000000000000000000" pitchFamily="2" charset="2"/>
              <a:buChar char="q"/>
            </a:pPr>
            <a:r>
              <a:rPr lang="en-US" dirty="0" smtClean="0">
                <a:solidFill>
                  <a:srgbClr val="002060"/>
                </a:solidFill>
              </a:rPr>
              <a:t> Target cavern handling</a:t>
            </a:r>
          </a:p>
          <a:p>
            <a:pPr lvl="1">
              <a:buFont typeface="Wingdings" panose="05000000000000000000" pitchFamily="2" charset="2"/>
              <a:buChar char="q"/>
            </a:pPr>
            <a:r>
              <a:rPr lang="en-US" dirty="0" smtClean="0">
                <a:solidFill>
                  <a:srgbClr val="002060"/>
                </a:solidFill>
              </a:rPr>
              <a:t> Decay pipe</a:t>
            </a:r>
          </a:p>
          <a:p>
            <a:pPr lvl="1">
              <a:buFont typeface="Wingdings" panose="05000000000000000000" pitchFamily="2" charset="2"/>
              <a:buChar char="q"/>
            </a:pPr>
            <a:r>
              <a:rPr lang="en-US" dirty="0" smtClean="0">
                <a:solidFill>
                  <a:srgbClr val="002060"/>
                </a:solidFill>
              </a:rPr>
              <a:t> Hadron stop</a:t>
            </a:r>
          </a:p>
          <a:p>
            <a:pPr marL="0" indent="0">
              <a:buNone/>
            </a:pPr>
            <a:r>
              <a:rPr lang="en-US" dirty="0"/>
              <a:t>	</a:t>
            </a:r>
            <a:endParaRPr lang="en-US" dirty="0" smtClean="0"/>
          </a:p>
          <a:p>
            <a:pPr>
              <a:buFont typeface="Wingdings" panose="05000000000000000000" pitchFamily="2" charset="2"/>
              <a:buChar char="q"/>
            </a:pPr>
            <a:endParaRPr lang="en-US" dirty="0" smtClean="0"/>
          </a:p>
          <a:p>
            <a:endParaRPr lang="en-GB" dirty="0"/>
          </a:p>
        </p:txBody>
      </p:sp>
      <p:sp>
        <p:nvSpPr>
          <p:cNvPr id="3" name="Slide Number Placeholder 2"/>
          <p:cNvSpPr>
            <a:spLocks noGrp="1"/>
          </p:cNvSpPr>
          <p:nvPr>
            <p:ph type="sldNum" sz="quarter" idx="2"/>
          </p:nvPr>
        </p:nvSpPr>
        <p:spPr/>
        <p:txBody>
          <a:bodyPr/>
          <a:lstStyle/>
          <a:p>
            <a:pPr lvl="0"/>
            <a:fld id="{86CB4B4D-7CA3-9044-876B-883B54F8677D}" type="slidenum">
              <a:rPr lang="en-GB" smtClean="0"/>
              <a:t>3</a:t>
            </a:fld>
            <a:endParaRPr lang="en-GB"/>
          </a:p>
        </p:txBody>
      </p:sp>
      <p:sp>
        <p:nvSpPr>
          <p:cNvPr id="4" name="Title 3"/>
          <p:cNvSpPr>
            <a:spLocks noGrp="1"/>
          </p:cNvSpPr>
          <p:nvPr>
            <p:ph type="title"/>
          </p:nvPr>
        </p:nvSpPr>
        <p:spPr/>
        <p:txBody>
          <a:bodyPr/>
          <a:lstStyle/>
          <a:p>
            <a:pPr algn="ctr"/>
            <a:r>
              <a:rPr lang="en-US" dirty="0" smtClean="0"/>
              <a:t>Outline</a:t>
            </a:r>
            <a:endParaRPr lang="en-GB" dirty="0"/>
          </a:p>
        </p:txBody>
      </p:sp>
      <p:sp>
        <p:nvSpPr>
          <p:cNvPr id="5" name="Date Placeholder 4"/>
          <p:cNvSpPr>
            <a:spLocks noGrp="1"/>
          </p:cNvSpPr>
          <p:nvPr>
            <p:ph type="dt" sz="half" idx="10"/>
          </p:nvPr>
        </p:nvSpPr>
        <p:spPr/>
        <p:txBody>
          <a:bodyPr/>
          <a:lstStyle/>
          <a:p>
            <a:r>
              <a:rPr lang="en-US" smtClean="0"/>
              <a:t>NBI 2014- Fermilab, 23-Sep-2014</a:t>
            </a:r>
            <a:endParaRPr lang="en-US" dirty="0"/>
          </a:p>
        </p:txBody>
      </p:sp>
      <p:sp>
        <p:nvSpPr>
          <p:cNvPr id="6" name="Footer Placeholder 5"/>
          <p:cNvSpPr>
            <a:spLocks noGrp="1"/>
          </p:cNvSpPr>
          <p:nvPr>
            <p:ph type="ftr" sz="quarter" idx="11"/>
          </p:nvPr>
        </p:nvSpPr>
        <p:spPr/>
        <p:txBody>
          <a:bodyPr/>
          <a:lstStyle/>
          <a:p>
            <a:r>
              <a:rPr lang="en-US" smtClean="0"/>
              <a:t>I. Efthymiopoulos, F.Sanchez Galan - CERN</a:t>
            </a:r>
            <a:endParaRPr lang="en-US" dirty="0"/>
          </a:p>
        </p:txBody>
      </p:sp>
    </p:spTree>
    <p:extLst>
      <p:ext uri="{BB962C8B-B14F-4D97-AF65-F5344CB8AC3E}">
        <p14:creationId xmlns:p14="http://schemas.microsoft.com/office/powerpoint/2010/main" val="3905422947"/>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768" r="26728" b="24359"/>
          <a:stretch/>
        </p:blipFill>
        <p:spPr bwMode="auto">
          <a:xfrm>
            <a:off x="4" y="5896947"/>
            <a:ext cx="5494129" cy="3294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descr="C:\LLBNO\final_conf\pictures_for_the_pres\gantry_crane_5.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2182" y="390235"/>
            <a:ext cx="11972617" cy="86606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 y="1"/>
            <a:ext cx="778240" cy="748676"/>
          </a:xfrm>
          <a:prstGeom prst="rect">
            <a:avLst/>
          </a:prstGeom>
        </p:spPr>
      </p:pic>
      <p:cxnSp>
        <p:nvCxnSpPr>
          <p:cNvPr id="16" name="Straight Arrow Connector 15"/>
          <p:cNvCxnSpPr/>
          <p:nvPr/>
        </p:nvCxnSpPr>
        <p:spPr>
          <a:xfrm flipH="1">
            <a:off x="240947" y="5286446"/>
            <a:ext cx="1140884" cy="26391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1131087" y="2930984"/>
            <a:ext cx="1747278" cy="32650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20896712">
            <a:off x="-28073" y="5624335"/>
            <a:ext cx="2120513" cy="592981"/>
          </a:xfrm>
          <a:prstGeom prst="rect">
            <a:avLst/>
          </a:prstGeom>
          <a:noFill/>
        </p:spPr>
        <p:txBody>
          <a:bodyPr wrap="none" lIns="130046" tIns="65023" rIns="130046" bIns="65023" rtlCol="0">
            <a:spAutoFit/>
          </a:bodyPr>
          <a:lstStyle>
            <a:defPPr>
              <a:defRPr lang="en-US"/>
            </a:defPPr>
            <a:lvl1pPr>
              <a:defRPr>
                <a:solidFill>
                  <a:srgbClr val="FF0000"/>
                </a:solidFill>
              </a:defRPr>
            </a:lvl1pPr>
          </a:lstStyle>
          <a:p>
            <a:r>
              <a:rPr lang="en-GB" dirty="0"/>
              <a:t>To Morgue</a:t>
            </a:r>
          </a:p>
        </p:txBody>
      </p:sp>
      <p:sp>
        <p:nvSpPr>
          <p:cNvPr id="19" name="TextBox 18"/>
          <p:cNvSpPr txBox="1"/>
          <p:nvPr/>
        </p:nvSpPr>
        <p:spPr>
          <a:xfrm rot="21026759">
            <a:off x="10465729" y="2187016"/>
            <a:ext cx="2699196" cy="592981"/>
          </a:xfrm>
          <a:prstGeom prst="rect">
            <a:avLst/>
          </a:prstGeom>
          <a:noFill/>
        </p:spPr>
        <p:txBody>
          <a:bodyPr wrap="none" lIns="130046" tIns="65023" rIns="130046" bIns="65023" rtlCol="0">
            <a:spAutoFit/>
          </a:bodyPr>
          <a:lstStyle>
            <a:defPPr>
              <a:defRPr lang="en-US"/>
            </a:defPPr>
            <a:lvl1pPr>
              <a:defRPr>
                <a:solidFill>
                  <a:srgbClr val="FF0000"/>
                </a:solidFill>
              </a:defRPr>
            </a:lvl1pPr>
          </a:lstStyle>
          <a:p>
            <a:r>
              <a:rPr lang="en-GB" dirty="0"/>
              <a:t>To  </a:t>
            </a:r>
            <a:r>
              <a:rPr lang="en-GB" dirty="0" smtClean="0"/>
              <a:t>main shaft</a:t>
            </a:r>
            <a:endParaRPr lang="en-GB" dirty="0"/>
          </a:p>
        </p:txBody>
      </p:sp>
      <p:sp>
        <p:nvSpPr>
          <p:cNvPr id="20" name="Date Placeholder 1"/>
          <p:cNvSpPr txBox="1">
            <a:spLocks/>
          </p:cNvSpPr>
          <p:nvPr/>
        </p:nvSpPr>
        <p:spPr>
          <a:xfrm>
            <a:off x="8760396" y="9191886"/>
            <a:ext cx="3337084" cy="519112"/>
          </a:xfrm>
          <a:prstGeom prst="rect">
            <a:avLst/>
          </a:prstGeom>
        </p:spPr>
        <p:txBody>
          <a:bodyPr vert="horz" lIns="91440" tIns="45720" rIns="91440" bIns="45720" rtlCol="0" anchor="ctr"/>
          <a:lstStyle>
            <a:lvl1pPr algn="r" defTabSz="584200">
              <a:defRPr lang="en-US" sz="1400" smtClean="0">
                <a:solidFill>
                  <a:srgbClr val="011993"/>
                </a:solidFill>
                <a:latin typeface="Arial"/>
                <a:ea typeface="Arial"/>
                <a:cs typeface="Arial"/>
                <a:sym typeface="Arial"/>
              </a:defRPr>
            </a:lvl1pPr>
            <a:lvl2pPr indent="342900" algn="ctr" defTabSz="584200">
              <a:defRPr sz="3000">
                <a:solidFill>
                  <a:srgbClr val="324863"/>
                </a:solidFill>
                <a:latin typeface="Palatino"/>
                <a:ea typeface="Palatino"/>
                <a:cs typeface="Palatino"/>
                <a:sym typeface="Palatino"/>
              </a:defRPr>
            </a:lvl2pPr>
            <a:lvl3pPr indent="685800" algn="ctr" defTabSz="584200">
              <a:defRPr sz="3000">
                <a:solidFill>
                  <a:srgbClr val="324863"/>
                </a:solidFill>
                <a:latin typeface="Palatino"/>
                <a:ea typeface="Palatino"/>
                <a:cs typeface="Palatino"/>
                <a:sym typeface="Palatino"/>
              </a:defRPr>
            </a:lvl3pPr>
            <a:lvl4pPr indent="1028700" algn="ctr" defTabSz="584200">
              <a:defRPr sz="3000">
                <a:solidFill>
                  <a:srgbClr val="324863"/>
                </a:solidFill>
                <a:latin typeface="Palatino"/>
                <a:ea typeface="Palatino"/>
                <a:cs typeface="Palatino"/>
                <a:sym typeface="Palatino"/>
              </a:defRPr>
            </a:lvl4pPr>
            <a:lvl5pPr indent="1371600" algn="ctr" defTabSz="584200">
              <a:defRPr sz="3000">
                <a:solidFill>
                  <a:srgbClr val="324863"/>
                </a:solidFill>
                <a:latin typeface="Palatino"/>
                <a:ea typeface="Palatino"/>
                <a:cs typeface="Palatino"/>
                <a:sym typeface="Palatino"/>
              </a:defRPr>
            </a:lvl5pPr>
            <a:lvl6pPr indent="1714500" algn="ctr" defTabSz="584200">
              <a:defRPr sz="3000">
                <a:solidFill>
                  <a:srgbClr val="324863"/>
                </a:solidFill>
                <a:latin typeface="Palatino"/>
                <a:ea typeface="Palatino"/>
                <a:cs typeface="Palatino"/>
                <a:sym typeface="Palatino"/>
              </a:defRPr>
            </a:lvl6pPr>
            <a:lvl7pPr indent="2057400" algn="ctr" defTabSz="584200">
              <a:defRPr sz="3000">
                <a:solidFill>
                  <a:srgbClr val="324863"/>
                </a:solidFill>
                <a:latin typeface="Palatino"/>
                <a:ea typeface="Palatino"/>
                <a:cs typeface="Palatino"/>
                <a:sym typeface="Palatino"/>
              </a:defRPr>
            </a:lvl7pPr>
            <a:lvl8pPr indent="2400300" algn="ctr" defTabSz="584200">
              <a:defRPr sz="3000">
                <a:solidFill>
                  <a:srgbClr val="324863"/>
                </a:solidFill>
                <a:latin typeface="Palatino"/>
                <a:ea typeface="Palatino"/>
                <a:cs typeface="Palatino"/>
                <a:sym typeface="Palatino"/>
              </a:defRPr>
            </a:lvl8pPr>
            <a:lvl9pPr indent="2743200" algn="ctr" defTabSz="584200">
              <a:defRPr sz="3000">
                <a:solidFill>
                  <a:srgbClr val="324863"/>
                </a:solidFill>
                <a:latin typeface="Palatino"/>
                <a:ea typeface="Palatino"/>
                <a:cs typeface="Palatino"/>
                <a:sym typeface="Palatino"/>
              </a:defRPr>
            </a:lvl9pPr>
          </a:lstStyle>
          <a:p>
            <a:r>
              <a:rPr lang="en-GB" smtClean="0"/>
              <a:t>NBI 2014- Fermilab, 23-Sep-2014</a:t>
            </a:r>
            <a:endParaRPr lang="en-GB" dirty="0"/>
          </a:p>
        </p:txBody>
      </p:sp>
      <p:sp>
        <p:nvSpPr>
          <p:cNvPr id="21" name="Title 8"/>
          <p:cNvSpPr txBox="1">
            <a:spLocks/>
          </p:cNvSpPr>
          <p:nvPr/>
        </p:nvSpPr>
        <p:spPr>
          <a:xfrm>
            <a:off x="355600" y="458759"/>
            <a:ext cx="11461958" cy="914400"/>
          </a:xfrm>
          <a:prstGeom prst="rect">
            <a:avLst/>
          </a:prstGeom>
        </p:spPr>
        <p:txBody>
          <a:bodyPr/>
          <a:lstStyle>
            <a:lvl1pPr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1pPr>
            <a:lvl2pPr indent="2286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2pPr>
            <a:lvl3pPr indent="4572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3pPr>
            <a:lvl4pPr indent="6858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4pPr>
            <a:lvl5pPr indent="9144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5pPr>
            <a:lvl6pPr indent="11430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6pPr>
            <a:lvl7pPr indent="13716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7pPr>
            <a:lvl8pPr indent="16002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8pPr>
            <a:lvl9pPr indent="18288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9pPr>
          </a:lstStyle>
          <a:p>
            <a:r>
              <a:rPr lang="en-US" smtClean="0"/>
              <a:t>CN2PY – Target Cavern Handling</a:t>
            </a:r>
            <a:endParaRPr lang="en-US" dirty="0"/>
          </a:p>
        </p:txBody>
      </p:sp>
      <p:sp>
        <p:nvSpPr>
          <p:cNvPr id="22" name="Footer Placeholder 2"/>
          <p:cNvSpPr>
            <a:spLocks noGrp="1"/>
          </p:cNvSpPr>
          <p:nvPr>
            <p:ph type="ftr" sz="quarter" idx="11"/>
          </p:nvPr>
        </p:nvSpPr>
        <p:spPr>
          <a:xfrm>
            <a:off x="2753782" y="9216863"/>
            <a:ext cx="4529773" cy="519112"/>
          </a:xfrm>
        </p:spPr>
        <p:txBody>
          <a:bodyPr/>
          <a:lstStyle/>
          <a:p>
            <a:r>
              <a:rPr lang="en-GB" dirty="0" smtClean="0"/>
              <a:t>I. </a:t>
            </a:r>
            <a:r>
              <a:rPr lang="en-GB" dirty="0" err="1" smtClean="0"/>
              <a:t>Efthymiopoulos</a:t>
            </a:r>
            <a:r>
              <a:rPr lang="en-GB" dirty="0" smtClean="0"/>
              <a:t>, </a:t>
            </a:r>
            <a:r>
              <a:rPr lang="en-GB" dirty="0" err="1" smtClean="0"/>
              <a:t>F.Sanchez</a:t>
            </a:r>
            <a:r>
              <a:rPr lang="en-GB" dirty="0" smtClean="0"/>
              <a:t> Galan - CERN</a:t>
            </a:r>
            <a:endParaRPr lang="en-GB" dirty="0"/>
          </a:p>
        </p:txBody>
      </p:sp>
    </p:spTree>
    <p:extLst>
      <p:ext uri="{BB962C8B-B14F-4D97-AF65-F5344CB8AC3E}">
        <p14:creationId xmlns:p14="http://schemas.microsoft.com/office/powerpoint/2010/main" val="31025710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C:\LLBNO\final_conf\pictures_for_the_pres\gantry_crane_6.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6297" y="365180"/>
            <a:ext cx="11992468" cy="867496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flipV="1">
            <a:off x="11131087" y="2930984"/>
            <a:ext cx="1747278" cy="32650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52871" y="5183858"/>
            <a:ext cx="1842347" cy="3665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20896712">
            <a:off x="-28073" y="4662810"/>
            <a:ext cx="2120513" cy="592981"/>
          </a:xfrm>
          <a:prstGeom prst="rect">
            <a:avLst/>
          </a:prstGeom>
          <a:noFill/>
        </p:spPr>
        <p:txBody>
          <a:bodyPr wrap="none" lIns="130046" tIns="65023" rIns="130046" bIns="65023" rtlCol="0">
            <a:spAutoFit/>
          </a:bodyPr>
          <a:lstStyle>
            <a:defPPr>
              <a:defRPr lang="en-US"/>
            </a:defPPr>
            <a:lvl1pPr>
              <a:defRPr>
                <a:solidFill>
                  <a:srgbClr val="FF0000"/>
                </a:solidFill>
              </a:defRPr>
            </a:lvl1pPr>
          </a:lstStyle>
          <a:p>
            <a:r>
              <a:rPr lang="en-GB" dirty="0"/>
              <a:t>To Morgue</a:t>
            </a:r>
          </a:p>
        </p:txBody>
      </p:sp>
      <p:sp>
        <p:nvSpPr>
          <p:cNvPr id="15" name="TextBox 14"/>
          <p:cNvSpPr txBox="1"/>
          <p:nvPr/>
        </p:nvSpPr>
        <p:spPr>
          <a:xfrm rot="21026759">
            <a:off x="10465729" y="2096648"/>
            <a:ext cx="2699196" cy="592981"/>
          </a:xfrm>
          <a:prstGeom prst="rect">
            <a:avLst/>
          </a:prstGeom>
          <a:noFill/>
        </p:spPr>
        <p:txBody>
          <a:bodyPr wrap="none" lIns="130046" tIns="65023" rIns="130046" bIns="65023" rtlCol="0">
            <a:spAutoFit/>
          </a:bodyPr>
          <a:lstStyle>
            <a:defPPr>
              <a:defRPr lang="en-US"/>
            </a:defPPr>
            <a:lvl1pPr>
              <a:defRPr>
                <a:solidFill>
                  <a:srgbClr val="FF0000"/>
                </a:solidFill>
              </a:defRPr>
            </a:lvl1pPr>
          </a:lstStyle>
          <a:p>
            <a:r>
              <a:rPr lang="en-GB" dirty="0"/>
              <a:t>To  </a:t>
            </a:r>
            <a:r>
              <a:rPr lang="en-GB" dirty="0" smtClean="0"/>
              <a:t>main shaft</a:t>
            </a:r>
            <a:endParaRPr lang="en-GB" dirty="0"/>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 y="1"/>
            <a:ext cx="778240" cy="748676"/>
          </a:xfrm>
          <a:prstGeom prst="rect">
            <a:avLst/>
          </a:prstGeom>
        </p:spPr>
      </p:pic>
      <p:sp>
        <p:nvSpPr>
          <p:cNvPr id="20" name="Date Placeholder 1"/>
          <p:cNvSpPr txBox="1">
            <a:spLocks/>
          </p:cNvSpPr>
          <p:nvPr/>
        </p:nvSpPr>
        <p:spPr>
          <a:xfrm>
            <a:off x="8760396" y="9191886"/>
            <a:ext cx="3337084" cy="519112"/>
          </a:xfrm>
          <a:prstGeom prst="rect">
            <a:avLst/>
          </a:prstGeom>
        </p:spPr>
        <p:txBody>
          <a:bodyPr vert="horz" lIns="91440" tIns="45720" rIns="91440" bIns="45720" rtlCol="0" anchor="ctr"/>
          <a:lstStyle>
            <a:lvl1pPr algn="r" defTabSz="584200">
              <a:defRPr lang="en-US" sz="1400" smtClean="0">
                <a:solidFill>
                  <a:srgbClr val="011993"/>
                </a:solidFill>
                <a:latin typeface="Arial"/>
                <a:ea typeface="Arial"/>
                <a:cs typeface="Arial"/>
                <a:sym typeface="Arial"/>
              </a:defRPr>
            </a:lvl1pPr>
            <a:lvl2pPr indent="342900" algn="ctr" defTabSz="584200">
              <a:defRPr sz="3000">
                <a:solidFill>
                  <a:srgbClr val="324863"/>
                </a:solidFill>
                <a:latin typeface="Palatino"/>
                <a:ea typeface="Palatino"/>
                <a:cs typeface="Palatino"/>
                <a:sym typeface="Palatino"/>
              </a:defRPr>
            </a:lvl2pPr>
            <a:lvl3pPr indent="685800" algn="ctr" defTabSz="584200">
              <a:defRPr sz="3000">
                <a:solidFill>
                  <a:srgbClr val="324863"/>
                </a:solidFill>
                <a:latin typeface="Palatino"/>
                <a:ea typeface="Palatino"/>
                <a:cs typeface="Palatino"/>
                <a:sym typeface="Palatino"/>
              </a:defRPr>
            </a:lvl3pPr>
            <a:lvl4pPr indent="1028700" algn="ctr" defTabSz="584200">
              <a:defRPr sz="3000">
                <a:solidFill>
                  <a:srgbClr val="324863"/>
                </a:solidFill>
                <a:latin typeface="Palatino"/>
                <a:ea typeface="Palatino"/>
                <a:cs typeface="Palatino"/>
                <a:sym typeface="Palatino"/>
              </a:defRPr>
            </a:lvl4pPr>
            <a:lvl5pPr indent="1371600" algn="ctr" defTabSz="584200">
              <a:defRPr sz="3000">
                <a:solidFill>
                  <a:srgbClr val="324863"/>
                </a:solidFill>
                <a:latin typeface="Palatino"/>
                <a:ea typeface="Palatino"/>
                <a:cs typeface="Palatino"/>
                <a:sym typeface="Palatino"/>
              </a:defRPr>
            </a:lvl5pPr>
            <a:lvl6pPr indent="1714500" algn="ctr" defTabSz="584200">
              <a:defRPr sz="3000">
                <a:solidFill>
                  <a:srgbClr val="324863"/>
                </a:solidFill>
                <a:latin typeface="Palatino"/>
                <a:ea typeface="Palatino"/>
                <a:cs typeface="Palatino"/>
                <a:sym typeface="Palatino"/>
              </a:defRPr>
            </a:lvl6pPr>
            <a:lvl7pPr indent="2057400" algn="ctr" defTabSz="584200">
              <a:defRPr sz="3000">
                <a:solidFill>
                  <a:srgbClr val="324863"/>
                </a:solidFill>
                <a:latin typeface="Palatino"/>
                <a:ea typeface="Palatino"/>
                <a:cs typeface="Palatino"/>
                <a:sym typeface="Palatino"/>
              </a:defRPr>
            </a:lvl7pPr>
            <a:lvl8pPr indent="2400300" algn="ctr" defTabSz="584200">
              <a:defRPr sz="3000">
                <a:solidFill>
                  <a:srgbClr val="324863"/>
                </a:solidFill>
                <a:latin typeface="Palatino"/>
                <a:ea typeface="Palatino"/>
                <a:cs typeface="Palatino"/>
                <a:sym typeface="Palatino"/>
              </a:defRPr>
            </a:lvl8pPr>
            <a:lvl9pPr indent="2743200" algn="ctr" defTabSz="584200">
              <a:defRPr sz="3000">
                <a:solidFill>
                  <a:srgbClr val="324863"/>
                </a:solidFill>
                <a:latin typeface="Palatino"/>
                <a:ea typeface="Palatino"/>
                <a:cs typeface="Palatino"/>
                <a:sym typeface="Palatino"/>
              </a:defRPr>
            </a:lvl9pPr>
          </a:lstStyle>
          <a:p>
            <a:r>
              <a:rPr lang="en-GB" smtClean="0"/>
              <a:t>NBI 2014- Fermilab, 23-Sep-2014</a:t>
            </a:r>
            <a:endParaRPr lang="en-GB" dirty="0"/>
          </a:p>
        </p:txBody>
      </p:sp>
      <p:sp>
        <p:nvSpPr>
          <p:cNvPr id="21" name="Title 8"/>
          <p:cNvSpPr txBox="1">
            <a:spLocks/>
          </p:cNvSpPr>
          <p:nvPr/>
        </p:nvSpPr>
        <p:spPr>
          <a:xfrm>
            <a:off x="355600" y="458759"/>
            <a:ext cx="11461958" cy="914400"/>
          </a:xfrm>
          <a:prstGeom prst="rect">
            <a:avLst/>
          </a:prstGeom>
        </p:spPr>
        <p:txBody>
          <a:bodyPr/>
          <a:lstStyle>
            <a:lvl1pPr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1pPr>
            <a:lvl2pPr indent="2286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2pPr>
            <a:lvl3pPr indent="4572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3pPr>
            <a:lvl4pPr indent="6858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4pPr>
            <a:lvl5pPr indent="9144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5pPr>
            <a:lvl6pPr indent="11430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6pPr>
            <a:lvl7pPr indent="13716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7pPr>
            <a:lvl8pPr indent="16002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8pPr>
            <a:lvl9pPr indent="1828800" defTabSz="584200" eaLnBrk="1" hangingPunct="1">
              <a:lnSpc>
                <a:spcPct val="90000"/>
              </a:lnSpc>
              <a:defRPr sz="3200" spc="-64">
                <a:solidFill>
                  <a:srgbClr val="011993"/>
                </a:solidFill>
                <a:latin typeface="Arial Rounded MT Bold"/>
                <a:ea typeface="Arial Rounded MT Bold"/>
                <a:cs typeface="Arial Rounded MT Bold"/>
                <a:sym typeface="Arial Rounded MT Bold"/>
              </a:defRPr>
            </a:lvl9pPr>
          </a:lstStyle>
          <a:p>
            <a:r>
              <a:rPr lang="en-US" smtClean="0"/>
              <a:t>CN2PY – Target Cavern Handling</a:t>
            </a:r>
            <a:endParaRPr lang="en-US" dirty="0"/>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768" r="26728" b="24359"/>
          <a:stretch/>
        </p:blipFill>
        <p:spPr bwMode="auto">
          <a:xfrm>
            <a:off x="4" y="5896947"/>
            <a:ext cx="5494129" cy="3294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3612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E6A7FEEC-872B-4303-B1A0-7DA7A4730863}" type="slidenum">
              <a:rPr lang="en-GB" smtClean="0"/>
              <a:pPr/>
              <a:t>32</a:t>
            </a:fld>
            <a:endParaRPr lang="en-GB"/>
          </a:p>
        </p:txBody>
      </p:sp>
      <p:sp>
        <p:nvSpPr>
          <p:cNvPr id="14" name="Title 13"/>
          <p:cNvSpPr>
            <a:spLocks noGrp="1"/>
          </p:cNvSpPr>
          <p:nvPr>
            <p:ph type="title"/>
          </p:nvPr>
        </p:nvSpPr>
        <p:spPr/>
        <p:txBody>
          <a:bodyPr/>
          <a:lstStyle/>
          <a:p>
            <a:r>
              <a:rPr lang="en-US" dirty="0"/>
              <a:t>CN2PY – Target Cavern Handling</a:t>
            </a:r>
          </a:p>
        </p:txBody>
      </p:sp>
      <p:sp>
        <p:nvSpPr>
          <p:cNvPr id="2" name="Date Placeholder 1"/>
          <p:cNvSpPr>
            <a:spLocks noGrp="1"/>
          </p:cNvSpPr>
          <p:nvPr>
            <p:ph type="dt" sz="half" idx="10"/>
          </p:nvPr>
        </p:nvSpPr>
        <p:spPr/>
        <p:txBody>
          <a:bodyPr/>
          <a:lstStyle/>
          <a:p>
            <a:r>
              <a:rPr lang="en-US" smtClean="0"/>
              <a:t>NBI 2014- Fermilab, 23-Sep-2014</a:t>
            </a:r>
            <a:endParaRPr lang="en-GB"/>
          </a:p>
        </p:txBody>
      </p:sp>
      <p:sp>
        <p:nvSpPr>
          <p:cNvPr id="3" name="Footer Placeholder 2"/>
          <p:cNvSpPr>
            <a:spLocks noGrp="1"/>
          </p:cNvSpPr>
          <p:nvPr>
            <p:ph type="ftr" sz="quarter" idx="11"/>
          </p:nvPr>
        </p:nvSpPr>
        <p:spPr/>
        <p:txBody>
          <a:bodyPr/>
          <a:lstStyle/>
          <a:p>
            <a:r>
              <a:rPr lang="en-GB" smtClean="0"/>
              <a:t>I. Efthymiopoulos, F.Sanchez Galan - CERN</a:t>
            </a:r>
            <a:endParaRPr lang="en-GB"/>
          </a:p>
        </p:txBody>
      </p:sp>
      <p:pic>
        <p:nvPicPr>
          <p:cNvPr id="14339" name="Picture 3" descr="C:\LLBNO\final_conf\Handling&amp;Transport\electrical_hook\IMG_032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16868" y="1586945"/>
            <a:ext cx="5530214" cy="414766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C:\LLBNO\final_conf\Handling&amp;Transport\electrical_hook\electrical_hook_simple_2.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49784" y="1989324"/>
            <a:ext cx="5359649" cy="41718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8760396" y="5947133"/>
            <a:ext cx="3689197" cy="962313"/>
          </a:xfrm>
          <a:prstGeom prst="rect">
            <a:avLst/>
          </a:prstGeom>
          <a:solidFill>
            <a:schemeClr val="bg1"/>
          </a:solidFill>
        </p:spPr>
        <p:txBody>
          <a:bodyPr wrap="square" lIns="130046" tIns="65023" rIns="130046" bIns="65023" rtlCol="0">
            <a:spAutoFit/>
          </a:bodyPr>
          <a:lstStyle/>
          <a:p>
            <a:r>
              <a:rPr lang="en-GB" sz="1800" spc="142" dirty="0" smtClean="0">
                <a:solidFill>
                  <a:schemeClr val="accent1">
                    <a:lumMod val="75000"/>
                  </a:schemeClr>
                </a:solidFill>
                <a:latin typeface="Arial"/>
                <a:ea typeface="+mj-ea"/>
                <a:cs typeface="Arial"/>
              </a:rPr>
              <a:t>Developed for the HiRadMat  Project  by Jean</a:t>
            </a:r>
            <a:r>
              <a:rPr lang="en-GB" sz="1800" spc="142" dirty="0">
                <a:solidFill>
                  <a:schemeClr val="accent1">
                    <a:lumMod val="75000"/>
                  </a:schemeClr>
                </a:solidFill>
                <a:latin typeface="Arial"/>
                <a:ea typeface="+mj-ea"/>
                <a:cs typeface="Arial"/>
              </a:rPr>
              <a:t>-Louis </a:t>
            </a:r>
            <a:r>
              <a:rPr lang="en-GB" sz="1800" spc="142" dirty="0" err="1" smtClean="0">
                <a:solidFill>
                  <a:schemeClr val="accent1">
                    <a:lumMod val="75000"/>
                  </a:schemeClr>
                </a:solidFill>
                <a:latin typeface="Arial"/>
                <a:ea typeface="+mj-ea"/>
                <a:cs typeface="Arial"/>
              </a:rPr>
              <a:t>Grenard</a:t>
            </a:r>
            <a:r>
              <a:rPr lang="en-GB" sz="1800" spc="142" dirty="0" smtClean="0">
                <a:solidFill>
                  <a:schemeClr val="accent1">
                    <a:lumMod val="75000"/>
                  </a:schemeClr>
                </a:solidFill>
                <a:latin typeface="Arial"/>
                <a:ea typeface="+mj-ea"/>
                <a:cs typeface="Arial"/>
              </a:rPr>
              <a:t> EN/HE </a:t>
            </a:r>
            <a:endParaRPr lang="en-GB" sz="1800" spc="142" dirty="0">
              <a:solidFill>
                <a:schemeClr val="accent1">
                  <a:lumMod val="75000"/>
                </a:schemeClr>
              </a:solidFill>
              <a:latin typeface="Arial"/>
              <a:ea typeface="+mj-ea"/>
              <a:cs typeface="Arial"/>
            </a:endParaRPr>
          </a:p>
        </p:txBody>
      </p:sp>
      <p:pic>
        <p:nvPicPr>
          <p:cNvPr id="14338" name="Picture 2" descr="C:\LLBNO\final_conf\Handling&amp;Transport\electrical_hook\electrical_hook_double_2.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480168" y="4787944"/>
            <a:ext cx="7220066" cy="4403942"/>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14"/>
          <p:cNvSpPr>
            <a:spLocks noGrp="1"/>
          </p:cNvSpPr>
          <p:nvPr>
            <p:ph type="body" idx="1"/>
          </p:nvPr>
        </p:nvSpPr>
        <p:spPr/>
        <p:txBody>
          <a:bodyPr/>
          <a:lstStyle/>
          <a:p>
            <a:r>
              <a:rPr lang="en-US" dirty="0" smtClean="0">
                <a:solidFill>
                  <a:srgbClr val="961C04"/>
                </a:solidFill>
              </a:rPr>
              <a:t>Remotely operated electrical hook</a:t>
            </a:r>
            <a:endParaRPr lang="en-US" dirty="0">
              <a:solidFill>
                <a:srgbClr val="961C04"/>
              </a:solidFill>
            </a:endParaRPr>
          </a:p>
        </p:txBody>
      </p:sp>
    </p:spTree>
    <p:extLst>
      <p:ext uri="{BB962C8B-B14F-4D97-AF65-F5344CB8AC3E}">
        <p14:creationId xmlns:p14="http://schemas.microsoft.com/office/powerpoint/2010/main" val="3088261918"/>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a:t>CN2PY – Target Cavern Handling</a:t>
            </a:r>
          </a:p>
        </p:txBody>
      </p:sp>
      <p:sp>
        <p:nvSpPr>
          <p:cNvPr id="4" name="Slide Number Placeholder 3"/>
          <p:cNvSpPr>
            <a:spLocks noGrp="1"/>
          </p:cNvSpPr>
          <p:nvPr>
            <p:ph type="sldNum" sz="quarter" idx="2"/>
          </p:nvPr>
        </p:nvSpPr>
        <p:spPr/>
        <p:txBody>
          <a:bodyPr/>
          <a:lstStyle/>
          <a:p>
            <a:fld id="{E6A7FEEC-872B-4303-B1A0-7DA7A4730863}" type="slidenum">
              <a:rPr lang="en-GB" smtClean="0"/>
              <a:pPr/>
              <a:t>33</a:t>
            </a:fld>
            <a:endParaRPr lang="en-GB"/>
          </a:p>
        </p:txBody>
      </p:sp>
      <p:sp>
        <p:nvSpPr>
          <p:cNvPr id="2" name="Date Placeholder 1"/>
          <p:cNvSpPr>
            <a:spLocks noGrp="1"/>
          </p:cNvSpPr>
          <p:nvPr>
            <p:ph type="dt" sz="half" idx="10"/>
          </p:nvPr>
        </p:nvSpPr>
        <p:spPr/>
        <p:txBody>
          <a:bodyPr/>
          <a:lstStyle/>
          <a:p>
            <a:r>
              <a:rPr lang="en-US" smtClean="0"/>
              <a:t>NBI 2014- Fermilab, 23-Sep-2014</a:t>
            </a:r>
            <a:endParaRPr lang="en-GB"/>
          </a:p>
        </p:txBody>
      </p:sp>
      <p:sp>
        <p:nvSpPr>
          <p:cNvPr id="3" name="Footer Placeholder 2"/>
          <p:cNvSpPr>
            <a:spLocks noGrp="1"/>
          </p:cNvSpPr>
          <p:nvPr>
            <p:ph type="ftr" sz="quarter" idx="11"/>
          </p:nvPr>
        </p:nvSpPr>
        <p:spPr/>
        <p:txBody>
          <a:bodyPr/>
          <a:lstStyle/>
          <a:p>
            <a:r>
              <a:rPr lang="en-GB" smtClean="0"/>
              <a:t>I. Efthymiopoulos, F.Sanchez Galan - CERN</a:t>
            </a:r>
            <a:endParaRPr lang="en-GB"/>
          </a:p>
        </p:txBody>
      </p:sp>
      <p:pic>
        <p:nvPicPr>
          <p:cNvPr id="15362" name="Picture 2" descr="C:\LLBNO\final_conf\Handling&amp;Transport\remotely_operated_cranes\control_cabinet_2.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316885" y="1931602"/>
            <a:ext cx="4588751" cy="7260284"/>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LLBNO\final_conf\Handling&amp;Transport\remotely_operated_cranes\control_cabinet_3.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7363" y="5388857"/>
            <a:ext cx="5093412" cy="382044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LLBNO\final_conf\Handling&amp;Transport\remotely_operated_cranes\cameras_on_crane_4.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78495" y="1211230"/>
            <a:ext cx="6843197" cy="39728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 y="1"/>
            <a:ext cx="778240" cy="748676"/>
          </a:xfrm>
          <a:prstGeom prst="rect">
            <a:avLst/>
          </a:prstGeom>
        </p:spPr>
      </p:pic>
      <p:sp>
        <p:nvSpPr>
          <p:cNvPr id="12" name="TextBox 11"/>
          <p:cNvSpPr txBox="1"/>
          <p:nvPr/>
        </p:nvSpPr>
        <p:spPr>
          <a:xfrm>
            <a:off x="10611261" y="8394875"/>
            <a:ext cx="2037940" cy="408315"/>
          </a:xfrm>
          <a:prstGeom prst="rect">
            <a:avLst/>
          </a:prstGeom>
          <a:solidFill>
            <a:schemeClr val="bg1"/>
          </a:solidFill>
        </p:spPr>
        <p:txBody>
          <a:bodyPr wrap="square" lIns="130046" tIns="65023" rIns="130046" bIns="65023" rtlCol="0">
            <a:spAutoFit/>
          </a:bodyPr>
          <a:lstStyle/>
          <a:p>
            <a:r>
              <a:rPr lang="en-GB" sz="1800" spc="142" dirty="0" smtClean="0">
                <a:solidFill>
                  <a:schemeClr val="accent1">
                    <a:lumMod val="75000"/>
                  </a:schemeClr>
                </a:solidFill>
                <a:latin typeface="Arial"/>
                <a:ea typeface="+mj-ea"/>
                <a:cs typeface="Arial"/>
              </a:rPr>
              <a:t>CNGS crane</a:t>
            </a:r>
            <a:endParaRPr lang="en-GB" sz="1800" spc="142" dirty="0">
              <a:solidFill>
                <a:schemeClr val="accent1">
                  <a:lumMod val="75000"/>
                </a:schemeClr>
              </a:solidFill>
              <a:latin typeface="Arial"/>
              <a:ea typeface="+mj-ea"/>
              <a:cs typeface="Arial"/>
            </a:endParaRPr>
          </a:p>
        </p:txBody>
      </p:sp>
      <p:sp>
        <p:nvSpPr>
          <p:cNvPr id="18" name="TextBox 17"/>
          <p:cNvSpPr txBox="1"/>
          <p:nvPr/>
        </p:nvSpPr>
        <p:spPr>
          <a:xfrm>
            <a:off x="778244" y="5386042"/>
            <a:ext cx="2293436" cy="408315"/>
          </a:xfrm>
          <a:prstGeom prst="rect">
            <a:avLst/>
          </a:prstGeom>
          <a:solidFill>
            <a:schemeClr val="bg1"/>
          </a:solidFill>
        </p:spPr>
        <p:txBody>
          <a:bodyPr wrap="square" lIns="130046" tIns="65023" rIns="130046" bIns="65023" rtlCol="0">
            <a:spAutoFit/>
          </a:bodyPr>
          <a:lstStyle/>
          <a:p>
            <a:r>
              <a:rPr lang="en-GB" sz="1800" spc="142" dirty="0" smtClean="0">
                <a:solidFill>
                  <a:schemeClr val="accent1">
                    <a:lumMod val="75000"/>
                  </a:schemeClr>
                </a:solidFill>
                <a:latin typeface="Arial"/>
                <a:ea typeface="+mj-ea"/>
                <a:cs typeface="Arial"/>
              </a:rPr>
              <a:t>HiRadMat crane</a:t>
            </a:r>
            <a:endParaRPr lang="en-GB" sz="1800" spc="142" dirty="0">
              <a:solidFill>
                <a:schemeClr val="accent1">
                  <a:lumMod val="75000"/>
                </a:schemeClr>
              </a:solidFill>
              <a:latin typeface="Arial"/>
              <a:ea typeface="+mj-ea"/>
              <a:cs typeface="Arial"/>
            </a:endParaRPr>
          </a:p>
        </p:txBody>
      </p:sp>
    </p:spTree>
    <p:extLst>
      <p:ext uri="{BB962C8B-B14F-4D97-AF65-F5344CB8AC3E}">
        <p14:creationId xmlns:p14="http://schemas.microsoft.com/office/powerpoint/2010/main" val="2644371708"/>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CN2PY- Horn &amp; Reflector</a:t>
            </a:r>
            <a:endParaRPr lang="en-GB" dirty="0"/>
          </a:p>
        </p:txBody>
      </p:sp>
      <p:sp>
        <p:nvSpPr>
          <p:cNvPr id="3" name="Slide Number Placeholder 2"/>
          <p:cNvSpPr>
            <a:spLocks noGrp="1"/>
          </p:cNvSpPr>
          <p:nvPr>
            <p:ph type="sldNum" sz="quarter" idx="2"/>
          </p:nvPr>
        </p:nvSpPr>
        <p:spPr/>
        <p:txBody>
          <a:bodyPr/>
          <a:lstStyle/>
          <a:p>
            <a:pPr lvl="0"/>
            <a:fld id="{86CB4B4D-7CA3-9044-876B-883B54F8677D}" type="slidenum">
              <a:rPr lang="en-GB" smtClean="0"/>
              <a:t>34</a:t>
            </a:fld>
            <a:endParaRPr lang="en-GB"/>
          </a:p>
        </p:txBody>
      </p:sp>
      <p:sp>
        <p:nvSpPr>
          <p:cNvPr id="4" name="Date Placeholder 3"/>
          <p:cNvSpPr>
            <a:spLocks noGrp="1"/>
          </p:cNvSpPr>
          <p:nvPr>
            <p:ph type="dt" sz="half" idx="10"/>
          </p:nvPr>
        </p:nvSpPr>
        <p:spPr/>
        <p:txBody>
          <a:bodyPr/>
          <a:lstStyle/>
          <a:p>
            <a:r>
              <a:rPr lang="en-US" smtClean="0"/>
              <a:t>NBI 2014- Fermilab, 23-Sep-2014</a:t>
            </a:r>
            <a:endParaRPr lang="en-US" dirty="0"/>
          </a:p>
        </p:txBody>
      </p:sp>
      <p:sp>
        <p:nvSpPr>
          <p:cNvPr id="5" name="Footer Placeholder 4"/>
          <p:cNvSpPr>
            <a:spLocks noGrp="1"/>
          </p:cNvSpPr>
          <p:nvPr>
            <p:ph type="ftr" sz="quarter" idx="11"/>
          </p:nvPr>
        </p:nvSpPr>
        <p:spPr/>
        <p:txBody>
          <a:bodyPr/>
          <a:lstStyle/>
          <a:p>
            <a:r>
              <a:rPr lang="en-US" smtClean="0"/>
              <a:t>I. Efthymiopoulos, F.Sanchez Galan - CERN</a:t>
            </a:r>
            <a:endParaRPr lang="en-US" dirty="0"/>
          </a:p>
        </p:txBody>
      </p:sp>
      <p:sp>
        <p:nvSpPr>
          <p:cNvPr id="6" name="Rectangle 5"/>
          <p:cNvSpPr/>
          <p:nvPr/>
        </p:nvSpPr>
        <p:spPr>
          <a:xfrm>
            <a:off x="0" y="2297394"/>
            <a:ext cx="4572000" cy="2585323"/>
          </a:xfrm>
          <a:prstGeom prst="rect">
            <a:avLst/>
          </a:prstGeom>
        </p:spPr>
        <p:txBody>
          <a:bodyPr>
            <a:spAutoFit/>
          </a:bodyPr>
          <a:lstStyle/>
          <a:p>
            <a:pPr defTabSz="914400" rtl="0"/>
            <a:r>
              <a:rPr lang="en-GB" sz="1800" b="1" kern="1200" dirty="0">
                <a:solidFill>
                  <a:srgbClr val="0055A0"/>
                </a:solidFill>
                <a:latin typeface="Arial"/>
                <a:ea typeface="+mn-ea"/>
                <a:cs typeface="+mn-cs"/>
              </a:rPr>
              <a:t>Phase 1 : Beam from SPS @ 400 </a:t>
            </a:r>
            <a:r>
              <a:rPr lang="en-GB" sz="1800" b="1" kern="1200" dirty="0" err="1">
                <a:solidFill>
                  <a:srgbClr val="0055A0"/>
                </a:solidFill>
                <a:latin typeface="Arial"/>
                <a:ea typeface="+mn-ea"/>
                <a:cs typeface="+mn-cs"/>
              </a:rPr>
              <a:t>GeV</a:t>
            </a:r>
            <a:endParaRPr lang="en-GB" sz="1800" kern="1200" dirty="0" smtClean="0">
              <a:solidFill>
                <a:srgbClr val="0055A0"/>
              </a:solidFill>
              <a:latin typeface="Arial"/>
              <a:ea typeface="+mn-ea"/>
              <a:cs typeface="+mn-cs"/>
            </a:endParaRPr>
          </a:p>
          <a:p>
            <a:pPr marL="171450" indent="-171450" algn="l" defTabSz="914400" rtl="0">
              <a:buFont typeface="Arial" panose="020B0604020202020204" pitchFamily="34" charset="0"/>
              <a:buChar char="•"/>
            </a:pPr>
            <a:r>
              <a:rPr lang="en-GB" sz="1800" kern="1200" dirty="0" smtClean="0">
                <a:solidFill>
                  <a:srgbClr val="0055A0"/>
                </a:solidFill>
                <a:latin typeface="Arial"/>
                <a:ea typeface="+mn-ea"/>
                <a:cs typeface="+mn-cs"/>
              </a:rPr>
              <a:t>6 </a:t>
            </a:r>
            <a:r>
              <a:rPr lang="en-GB" sz="1800" kern="1200" dirty="0">
                <a:solidFill>
                  <a:srgbClr val="0055A0"/>
                </a:solidFill>
                <a:latin typeface="Arial"/>
                <a:ea typeface="+mn-ea"/>
                <a:cs typeface="+mn-cs"/>
              </a:rPr>
              <a:t>s cycle</a:t>
            </a:r>
          </a:p>
          <a:p>
            <a:pPr marL="171450" indent="-171450" algn="l" defTabSz="914400" rtl="0">
              <a:buFont typeface="Arial" panose="020B0604020202020204" pitchFamily="34" charset="0"/>
              <a:buChar char="•"/>
            </a:pPr>
            <a:r>
              <a:rPr lang="en-GB" sz="1800" kern="1200" dirty="0" smtClean="0">
                <a:solidFill>
                  <a:srgbClr val="0055A0"/>
                </a:solidFill>
                <a:latin typeface="Arial"/>
                <a:ea typeface="+mn-ea"/>
                <a:cs typeface="+mn-cs"/>
              </a:rPr>
              <a:t>two </a:t>
            </a:r>
            <a:r>
              <a:rPr lang="en-GB" sz="1800" kern="1200" dirty="0">
                <a:solidFill>
                  <a:srgbClr val="0055A0"/>
                </a:solidFill>
                <a:latin typeface="Arial"/>
                <a:ea typeface="+mn-ea"/>
                <a:cs typeface="+mn-cs"/>
              </a:rPr>
              <a:t>extractions/cycle separately by 50 </a:t>
            </a:r>
            <a:r>
              <a:rPr lang="en-GB" sz="1800" kern="1200" dirty="0" err="1">
                <a:solidFill>
                  <a:srgbClr val="0055A0"/>
                </a:solidFill>
                <a:latin typeface="Arial"/>
                <a:ea typeface="+mn-ea"/>
                <a:cs typeface="+mn-cs"/>
              </a:rPr>
              <a:t>ms</a:t>
            </a:r>
            <a:endParaRPr lang="en-GB" sz="1800" kern="1200" dirty="0">
              <a:solidFill>
                <a:srgbClr val="0055A0"/>
              </a:solidFill>
              <a:latin typeface="Arial"/>
              <a:ea typeface="+mn-ea"/>
              <a:cs typeface="+mn-cs"/>
            </a:endParaRPr>
          </a:p>
          <a:p>
            <a:pPr marL="171450" indent="-171450" algn="l" defTabSz="914400" rtl="0">
              <a:buFont typeface="Arial" panose="020B0604020202020204" pitchFamily="34" charset="0"/>
              <a:buChar char="•"/>
            </a:pPr>
            <a:r>
              <a:rPr lang="en-GB" sz="1800" kern="1200" dirty="0" smtClean="0">
                <a:solidFill>
                  <a:srgbClr val="0055A0"/>
                </a:solidFill>
                <a:latin typeface="Arial"/>
                <a:ea typeface="+mn-ea"/>
                <a:cs typeface="+mn-cs"/>
              </a:rPr>
              <a:t>beam </a:t>
            </a:r>
            <a:r>
              <a:rPr lang="en-GB" sz="1800" kern="1200" dirty="0">
                <a:solidFill>
                  <a:srgbClr val="0055A0"/>
                </a:solidFill>
                <a:latin typeface="Arial"/>
                <a:ea typeface="+mn-ea"/>
                <a:cs typeface="+mn-cs"/>
              </a:rPr>
              <a:t>pulse during 10 us in each extraction</a:t>
            </a:r>
          </a:p>
          <a:p>
            <a:pPr marL="171450" indent="-171450" algn="l" defTabSz="914400" rtl="0">
              <a:buFont typeface="Arial" panose="020B0604020202020204" pitchFamily="34" charset="0"/>
              <a:buChar char="•"/>
            </a:pPr>
            <a:r>
              <a:rPr lang="fr-FR" sz="1800" kern="1200" dirty="0" smtClean="0">
                <a:solidFill>
                  <a:srgbClr val="0055A0"/>
                </a:solidFill>
                <a:latin typeface="Arial"/>
                <a:ea typeface="+mn-ea"/>
                <a:cs typeface="+mn-cs"/>
              </a:rPr>
              <a:t>3.5 10</a:t>
            </a:r>
            <a:r>
              <a:rPr lang="fr-FR" sz="1800" kern="1200" baseline="30000" dirty="0" smtClean="0">
                <a:solidFill>
                  <a:srgbClr val="0055A0"/>
                </a:solidFill>
                <a:latin typeface="Arial"/>
                <a:ea typeface="+mn-ea"/>
                <a:cs typeface="+mn-cs"/>
              </a:rPr>
              <a:t>13</a:t>
            </a:r>
            <a:r>
              <a:rPr lang="fr-FR" sz="1800" kern="1200" dirty="0" smtClean="0">
                <a:solidFill>
                  <a:srgbClr val="0055A0"/>
                </a:solidFill>
                <a:latin typeface="Arial"/>
                <a:ea typeface="+mn-ea"/>
                <a:cs typeface="+mn-cs"/>
              </a:rPr>
              <a:t> </a:t>
            </a:r>
            <a:r>
              <a:rPr lang="fr-FR" sz="1800" kern="1200" dirty="0">
                <a:solidFill>
                  <a:srgbClr val="0055A0"/>
                </a:solidFill>
                <a:latin typeface="Arial"/>
                <a:ea typeface="+mn-ea"/>
                <a:cs typeface="+mn-cs"/>
              </a:rPr>
              <a:t>protons/extraction (7.0 </a:t>
            </a:r>
            <a:r>
              <a:rPr lang="fr-FR" sz="1800" kern="1200" dirty="0" smtClean="0">
                <a:solidFill>
                  <a:srgbClr val="0055A0"/>
                </a:solidFill>
                <a:latin typeface="Arial"/>
                <a:ea typeface="+mn-ea"/>
                <a:cs typeface="+mn-cs"/>
              </a:rPr>
              <a:t>10</a:t>
            </a:r>
            <a:r>
              <a:rPr lang="fr-FR" sz="1800" kern="1200" baseline="30000" dirty="0">
                <a:solidFill>
                  <a:srgbClr val="0055A0"/>
                </a:solidFill>
                <a:latin typeface="Arial"/>
                <a:ea typeface="+mn-ea"/>
                <a:cs typeface="+mn-cs"/>
              </a:rPr>
              <a:t>13</a:t>
            </a:r>
            <a:r>
              <a:rPr lang="fr-FR" sz="1800" kern="1200" dirty="0">
                <a:solidFill>
                  <a:srgbClr val="0055A0"/>
                </a:solidFill>
                <a:latin typeface="Arial"/>
                <a:ea typeface="+mn-ea"/>
                <a:cs typeface="+mn-cs"/>
              </a:rPr>
              <a:t> </a:t>
            </a:r>
            <a:r>
              <a:rPr lang="fr-FR" sz="1800" kern="1200" dirty="0" smtClean="0">
                <a:solidFill>
                  <a:srgbClr val="0055A0"/>
                </a:solidFill>
                <a:latin typeface="Arial"/>
                <a:ea typeface="+mn-ea"/>
                <a:cs typeface="+mn-cs"/>
              </a:rPr>
              <a:t>protons/cycle</a:t>
            </a:r>
            <a:r>
              <a:rPr lang="fr-FR" sz="1800" kern="1200" dirty="0">
                <a:solidFill>
                  <a:srgbClr val="0055A0"/>
                </a:solidFill>
                <a:latin typeface="Arial"/>
                <a:ea typeface="+mn-ea"/>
                <a:cs typeface="+mn-cs"/>
              </a:rPr>
              <a:t>)</a:t>
            </a:r>
          </a:p>
          <a:p>
            <a:pPr marL="171450" indent="-171450" algn="l" defTabSz="914400" rtl="0">
              <a:buFont typeface="Arial" panose="020B0604020202020204" pitchFamily="34" charset="0"/>
              <a:buChar char="•"/>
            </a:pPr>
            <a:r>
              <a:rPr lang="en-GB" sz="1800" kern="1200" dirty="0" smtClean="0">
                <a:solidFill>
                  <a:srgbClr val="0055A0"/>
                </a:solidFill>
                <a:latin typeface="Arial"/>
                <a:ea typeface="+mn-ea"/>
                <a:cs typeface="+mn-cs"/>
              </a:rPr>
              <a:t>average </a:t>
            </a:r>
            <a:r>
              <a:rPr lang="en-GB" sz="1800" kern="1200" dirty="0">
                <a:solidFill>
                  <a:srgbClr val="0055A0"/>
                </a:solidFill>
                <a:latin typeface="Arial"/>
                <a:ea typeface="+mn-ea"/>
                <a:cs typeface="+mn-cs"/>
              </a:rPr>
              <a:t>beam power 750 </a:t>
            </a:r>
            <a:r>
              <a:rPr lang="en-GB" sz="1800" kern="1200" dirty="0" smtClean="0">
                <a:solidFill>
                  <a:srgbClr val="0055A0"/>
                </a:solidFill>
                <a:latin typeface="Arial"/>
                <a:ea typeface="+mn-ea"/>
                <a:cs typeface="+mn-cs"/>
              </a:rPr>
              <a:t>kW</a:t>
            </a:r>
          </a:p>
          <a:p>
            <a:pPr marL="171450" indent="-171450" algn="l" defTabSz="914400" rtl="0">
              <a:buFont typeface="Arial" panose="020B0604020202020204" pitchFamily="34" charset="0"/>
              <a:buChar char="•"/>
            </a:pPr>
            <a:endParaRPr lang="en-GB" sz="1800" kern="1200" dirty="0" smtClean="0">
              <a:solidFill>
                <a:srgbClr val="0055A0"/>
              </a:solidFill>
              <a:latin typeface="Arial"/>
              <a:ea typeface="+mn-ea"/>
              <a:cs typeface="+mn-cs"/>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8432" y="1542021"/>
            <a:ext cx="8180349" cy="4989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6531429"/>
            <a:ext cx="5150498"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defTabSz="914400" rtl="0"/>
            <a:r>
              <a:rPr lang="en-GB" sz="1800" b="1" kern="1200" dirty="0">
                <a:solidFill>
                  <a:srgbClr val="0055A0"/>
                </a:solidFill>
                <a:latin typeface="Arial"/>
                <a:ea typeface="+mn-ea"/>
                <a:cs typeface="+mn-cs"/>
              </a:rPr>
              <a:t>Phase 2 : Beam from HP-PS @ 50 </a:t>
            </a:r>
            <a:r>
              <a:rPr lang="en-GB" sz="1800" b="1" kern="1200" dirty="0" err="1">
                <a:solidFill>
                  <a:srgbClr val="0055A0"/>
                </a:solidFill>
                <a:latin typeface="Arial"/>
                <a:ea typeface="+mn-ea"/>
                <a:cs typeface="+mn-cs"/>
              </a:rPr>
              <a:t>GeV</a:t>
            </a:r>
            <a:endParaRPr lang="en-GB" sz="1800" kern="1200" dirty="0">
              <a:solidFill>
                <a:srgbClr val="0055A0"/>
              </a:solidFill>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55A0"/>
                </a:solidFill>
                <a:latin typeface="Arial"/>
                <a:ea typeface="+mn-ea"/>
                <a:cs typeface="+mn-cs"/>
              </a:rPr>
              <a:t>- 1 s cycle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55A0"/>
                </a:solidFill>
                <a:latin typeface="Arial"/>
                <a:ea typeface="+mn-ea"/>
                <a:cs typeface="+mn-cs"/>
              </a:rPr>
              <a:t>- single extraction per cycle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55A0"/>
                </a:solidFill>
                <a:latin typeface="Arial"/>
                <a:ea typeface="+mn-ea"/>
                <a:cs typeface="+mn-cs"/>
              </a:rPr>
              <a:t>- beam pulse during 4 us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55A0"/>
                </a:solidFill>
                <a:latin typeface="Arial"/>
                <a:ea typeface="+mn-ea"/>
                <a:cs typeface="+mn-cs"/>
              </a:rPr>
              <a:t>- 2.5 </a:t>
            </a:r>
            <a:r>
              <a:rPr lang="fr-FR" sz="1800" kern="1200" dirty="0">
                <a:solidFill>
                  <a:srgbClr val="0055A0"/>
                </a:solidFill>
                <a:latin typeface="Arial"/>
                <a:ea typeface="+mn-ea"/>
                <a:cs typeface="+mn-cs"/>
              </a:rPr>
              <a:t>10</a:t>
            </a:r>
            <a:r>
              <a:rPr lang="fr-FR" sz="1800" kern="1200" baseline="30000" dirty="0">
                <a:solidFill>
                  <a:srgbClr val="0055A0"/>
                </a:solidFill>
                <a:latin typeface="Arial"/>
                <a:ea typeface="+mn-ea"/>
                <a:cs typeface="+mn-cs"/>
              </a:rPr>
              <a:t>14</a:t>
            </a:r>
            <a:r>
              <a:rPr lang="en-GB" sz="1800" kern="1200" dirty="0">
                <a:solidFill>
                  <a:srgbClr val="0055A0"/>
                </a:solidFill>
                <a:latin typeface="Arial"/>
                <a:ea typeface="+mn-ea"/>
                <a:cs typeface="+mn-cs"/>
              </a:rPr>
              <a:t> protons/cycle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rgbClr val="0055A0"/>
                </a:solidFill>
                <a:latin typeface="Arial"/>
                <a:ea typeface="+mn-ea"/>
                <a:cs typeface="+mn-cs"/>
              </a:rPr>
              <a:t>- average beam power 2.0 MW</a:t>
            </a:r>
          </a:p>
        </p:txBody>
      </p:sp>
      <p:sp>
        <p:nvSpPr>
          <p:cNvPr id="8" name="TextBox 7"/>
          <p:cNvSpPr txBox="1"/>
          <p:nvPr/>
        </p:nvSpPr>
        <p:spPr>
          <a:xfrm>
            <a:off x="6606418" y="6660467"/>
            <a:ext cx="4758268"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324863"/>
                </a:solidFill>
                <a:effectLst/>
                <a:uFillTx/>
                <a:sym typeface="Palatino"/>
              </a:rPr>
              <a:t>Integrated target</a:t>
            </a:r>
          </a:p>
          <a:p>
            <a:pPr marL="0" marR="0" indent="0" algn="ctr" defTabSz="584200" rtl="0" fontAlgn="auto" latinLnBrk="1" hangingPunct="0">
              <a:lnSpc>
                <a:spcPct val="100000"/>
              </a:lnSpc>
              <a:spcBef>
                <a:spcPts val="0"/>
              </a:spcBef>
              <a:spcAft>
                <a:spcPts val="0"/>
              </a:spcAft>
              <a:buClrTx/>
              <a:buSzTx/>
              <a:buFontTx/>
              <a:buNone/>
              <a:tabLst/>
            </a:pPr>
            <a:r>
              <a:rPr lang="en-US" sz="1800" dirty="0" smtClean="0"/>
              <a:t>Remote installation with quick supply  feeds</a:t>
            </a:r>
            <a:endParaRPr kumimoji="0" lang="en-GB" sz="1800" b="0" i="0" u="none" strike="noStrike" cap="none" spc="0" normalizeH="0" baseline="0" dirty="0">
              <a:ln>
                <a:noFill/>
              </a:ln>
              <a:solidFill>
                <a:srgbClr val="324863"/>
              </a:solidFill>
              <a:effectLst/>
              <a:uFillTx/>
              <a:sym typeface="Palatino"/>
            </a:endParaRPr>
          </a:p>
        </p:txBody>
      </p:sp>
    </p:spTree>
    <p:extLst>
      <p:ext uri="{BB962C8B-B14F-4D97-AF65-F5344CB8AC3E}">
        <p14:creationId xmlns:p14="http://schemas.microsoft.com/office/powerpoint/2010/main" val="3927414036"/>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dirty="0" smtClean="0"/>
              <a:t>Decay pipe lowered from the surface</a:t>
            </a:r>
            <a:endParaRPr lang="en-US" dirty="0"/>
          </a:p>
        </p:txBody>
      </p:sp>
      <p:sp>
        <p:nvSpPr>
          <p:cNvPr id="5" name="Title 4"/>
          <p:cNvSpPr>
            <a:spLocks noGrp="1"/>
          </p:cNvSpPr>
          <p:nvPr>
            <p:ph type="title"/>
          </p:nvPr>
        </p:nvSpPr>
        <p:spPr/>
        <p:txBody>
          <a:bodyPr/>
          <a:lstStyle/>
          <a:p>
            <a:r>
              <a:rPr lang="en-US" smtClean="0"/>
              <a:t>CN2PY – Decay pipe installation</a:t>
            </a:r>
            <a:endParaRPr lang="en-US" dirty="0"/>
          </a:p>
        </p:txBody>
      </p:sp>
      <p:sp>
        <p:nvSpPr>
          <p:cNvPr id="2" name="Date Placeholder 1"/>
          <p:cNvSpPr>
            <a:spLocks noGrp="1"/>
          </p:cNvSpPr>
          <p:nvPr>
            <p:ph type="dt" sz="half" idx="10"/>
          </p:nvPr>
        </p:nvSpPr>
        <p:spPr/>
        <p:txBody>
          <a:bodyPr/>
          <a:lstStyle/>
          <a:p>
            <a:r>
              <a:rPr lang="en-US" smtClean="0"/>
              <a:t>NBI 2014- Fermilab, 23-Sep-2014</a:t>
            </a:r>
            <a:endParaRPr lang="en-GB"/>
          </a:p>
        </p:txBody>
      </p:sp>
      <p:sp>
        <p:nvSpPr>
          <p:cNvPr id="3" name="Footer Placeholder 2"/>
          <p:cNvSpPr>
            <a:spLocks noGrp="1"/>
          </p:cNvSpPr>
          <p:nvPr>
            <p:ph type="ftr" sz="quarter" idx="11"/>
          </p:nvPr>
        </p:nvSpPr>
        <p:spPr/>
        <p:txBody>
          <a:bodyPr/>
          <a:lstStyle/>
          <a:p>
            <a:r>
              <a:rPr lang="en-GB" smtClean="0"/>
              <a:t>I. Efthymiopoulos, F.Sanchez Galan - CERN</a:t>
            </a:r>
            <a:endParaRPr lang="en-GB"/>
          </a:p>
        </p:txBody>
      </p:sp>
      <p:pic>
        <p:nvPicPr>
          <p:cNvPr id="10242" name="Picture 2" descr="C:\LLBNO\final_conf\Handling&amp;Transport\decay_pipe_installation\decay_pipe_installation_1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35275" y="2297134"/>
            <a:ext cx="10476611" cy="75784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329344" y="3128735"/>
            <a:ext cx="5007788" cy="3840107"/>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8" name="TextBox 17"/>
          <p:cNvSpPr txBox="1"/>
          <p:nvPr/>
        </p:nvSpPr>
        <p:spPr>
          <a:xfrm>
            <a:off x="7525369" y="6437344"/>
            <a:ext cx="4756405" cy="408315"/>
          </a:xfrm>
          <a:prstGeom prst="rect">
            <a:avLst/>
          </a:prstGeom>
          <a:noFill/>
        </p:spPr>
        <p:txBody>
          <a:bodyPr wrap="square" lIns="130046" tIns="65023" rIns="130046" bIns="65023" rtlCol="0">
            <a:spAutoFit/>
          </a:bodyPr>
          <a:lstStyle/>
          <a:p>
            <a:r>
              <a:rPr lang="en-GB" sz="1800" dirty="0" smtClean="0">
                <a:solidFill>
                  <a:schemeClr val="bg1"/>
                </a:solidFill>
                <a:latin typeface="Arial"/>
                <a:cs typeface="Arial"/>
              </a:rPr>
              <a:t>Photo shows CNGS decay pipe</a:t>
            </a:r>
          </a:p>
        </p:txBody>
      </p:sp>
      <p:sp>
        <p:nvSpPr>
          <p:cNvPr id="19" name="Slide Number Placeholder 18"/>
          <p:cNvSpPr>
            <a:spLocks noGrp="1"/>
          </p:cNvSpPr>
          <p:nvPr>
            <p:ph type="sldNum" sz="quarter" idx="2"/>
          </p:nvPr>
        </p:nvSpPr>
        <p:spPr/>
        <p:txBody>
          <a:bodyPr/>
          <a:lstStyle/>
          <a:p>
            <a:pPr lvl="0"/>
            <a:fld id="{86CB4B4D-7CA3-9044-876B-883B54F8677D}" type="slidenum">
              <a:rPr lang="en-US" smtClean="0"/>
              <a:t>35</a:t>
            </a:fld>
            <a:endParaRPr lang="en-US"/>
          </a:p>
        </p:txBody>
      </p:sp>
    </p:spTree>
    <p:extLst>
      <p:ext uri="{BB962C8B-B14F-4D97-AF65-F5344CB8AC3E}">
        <p14:creationId xmlns:p14="http://schemas.microsoft.com/office/powerpoint/2010/main" val="2323576246"/>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p:cNvSpPr>
            <a:spLocks noGrp="1"/>
          </p:cNvSpPr>
          <p:nvPr>
            <p:ph type="body" idx="1"/>
          </p:nvPr>
        </p:nvSpPr>
        <p:spPr/>
        <p:txBody>
          <a:bodyPr/>
          <a:lstStyle/>
          <a:p>
            <a:endParaRPr lang="en-US" dirty="0"/>
          </a:p>
        </p:txBody>
      </p:sp>
      <p:sp>
        <p:nvSpPr>
          <p:cNvPr id="5" name="Slide Number Placeholder 4"/>
          <p:cNvSpPr>
            <a:spLocks noGrp="1"/>
          </p:cNvSpPr>
          <p:nvPr>
            <p:ph type="sldNum" sz="quarter" idx="2"/>
          </p:nvPr>
        </p:nvSpPr>
        <p:spPr/>
        <p:txBody>
          <a:bodyPr/>
          <a:lstStyle/>
          <a:p>
            <a:fld id="{E6A7FEEC-872B-4303-B1A0-7DA7A4730863}" type="slidenum">
              <a:rPr lang="en-GB" smtClean="0"/>
              <a:pPr/>
              <a:t>36</a:t>
            </a:fld>
            <a:endParaRPr lang="en-GB"/>
          </a:p>
        </p:txBody>
      </p:sp>
      <p:sp>
        <p:nvSpPr>
          <p:cNvPr id="19" name="Title 18"/>
          <p:cNvSpPr>
            <a:spLocks noGrp="1"/>
          </p:cNvSpPr>
          <p:nvPr>
            <p:ph type="title"/>
          </p:nvPr>
        </p:nvSpPr>
        <p:spPr/>
        <p:txBody>
          <a:bodyPr/>
          <a:lstStyle/>
          <a:p>
            <a:r>
              <a:rPr lang="en-US" dirty="0"/>
              <a:t>CN2PY – Decay pipe installation</a:t>
            </a:r>
          </a:p>
        </p:txBody>
      </p:sp>
      <p:sp>
        <p:nvSpPr>
          <p:cNvPr id="2" name="Date Placeholder 1"/>
          <p:cNvSpPr>
            <a:spLocks noGrp="1"/>
          </p:cNvSpPr>
          <p:nvPr>
            <p:ph type="dt" sz="half" idx="10"/>
          </p:nvPr>
        </p:nvSpPr>
        <p:spPr/>
        <p:txBody>
          <a:bodyPr/>
          <a:lstStyle/>
          <a:p>
            <a:r>
              <a:rPr lang="en-US" smtClean="0"/>
              <a:t>NBI 2014- Fermilab, 23-Sep-2014</a:t>
            </a:r>
            <a:endParaRPr lang="en-GB"/>
          </a:p>
        </p:txBody>
      </p:sp>
      <p:sp>
        <p:nvSpPr>
          <p:cNvPr id="3" name="Footer Placeholder 2"/>
          <p:cNvSpPr>
            <a:spLocks noGrp="1"/>
          </p:cNvSpPr>
          <p:nvPr>
            <p:ph type="ftr" sz="quarter" idx="11"/>
          </p:nvPr>
        </p:nvSpPr>
        <p:spPr/>
        <p:txBody>
          <a:bodyPr/>
          <a:lstStyle/>
          <a:p>
            <a:r>
              <a:rPr lang="en-GB" smtClean="0"/>
              <a:t>I. Efthymiopoulos, F.Sanchez Galan - CERN</a:t>
            </a:r>
            <a:endParaRPr lang="en-GB"/>
          </a:p>
        </p:txBody>
      </p:sp>
      <p:pic>
        <p:nvPicPr>
          <p:cNvPr id="11266" name="Picture 2" descr="C:\LLBNO\final_conf\Handling&amp;Transport\decay_pipe_installation\decay_pipe_installation_10.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71882" y="1823339"/>
            <a:ext cx="11418146" cy="82595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683110" y="3647864"/>
            <a:ext cx="4756405" cy="746869"/>
          </a:xfrm>
          <a:prstGeom prst="rect">
            <a:avLst/>
          </a:prstGeom>
          <a:noFill/>
        </p:spPr>
        <p:txBody>
          <a:bodyPr wrap="square" lIns="130046" tIns="65023" rIns="130046" bIns="65023" rtlCol="0">
            <a:spAutoFit/>
          </a:bodyPr>
          <a:lstStyle/>
          <a:p>
            <a:r>
              <a:rPr lang="en-GB" sz="2000" dirty="0" smtClean="0">
                <a:solidFill>
                  <a:schemeClr val="bg1"/>
                </a:solidFill>
                <a:latin typeface="Arial"/>
                <a:cs typeface="Arial"/>
              </a:rPr>
              <a:t>Pipe are lifted individually with the cavern crane</a:t>
            </a:r>
          </a:p>
        </p:txBody>
      </p:sp>
      <p:cxnSp>
        <p:nvCxnSpPr>
          <p:cNvPr id="12" name="Straight Arrow Connector 11"/>
          <p:cNvCxnSpPr/>
          <p:nvPr/>
        </p:nvCxnSpPr>
        <p:spPr>
          <a:xfrm flipH="1">
            <a:off x="4249350" y="3955098"/>
            <a:ext cx="1433759" cy="61199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893888" y="7371136"/>
            <a:ext cx="4396140" cy="439093"/>
          </a:xfrm>
          <a:prstGeom prst="rect">
            <a:avLst/>
          </a:prstGeom>
          <a:noFill/>
        </p:spPr>
        <p:txBody>
          <a:bodyPr wrap="square" lIns="130046" tIns="65023" rIns="130046" bIns="65023" rtlCol="0">
            <a:spAutoFit/>
          </a:bodyPr>
          <a:lstStyle/>
          <a:p>
            <a:r>
              <a:rPr lang="en-GB" sz="2000" dirty="0" smtClean="0">
                <a:solidFill>
                  <a:schemeClr val="bg1"/>
                </a:solidFill>
                <a:latin typeface="Arial"/>
                <a:cs typeface="Arial"/>
              </a:rPr>
              <a:t>Rails (only during installation</a:t>
            </a:r>
            <a:r>
              <a:rPr lang="en-GB" sz="2000" dirty="0">
                <a:solidFill>
                  <a:schemeClr val="bg1"/>
                </a:solidFill>
                <a:latin typeface="Arial"/>
                <a:cs typeface="Arial"/>
              </a:rPr>
              <a:t>)</a:t>
            </a:r>
          </a:p>
        </p:txBody>
      </p:sp>
      <p:cxnSp>
        <p:nvCxnSpPr>
          <p:cNvPr id="16" name="Straight Arrow Connector 15"/>
          <p:cNvCxnSpPr/>
          <p:nvPr/>
        </p:nvCxnSpPr>
        <p:spPr>
          <a:xfrm flipH="1">
            <a:off x="7169561" y="7633772"/>
            <a:ext cx="766598" cy="262636"/>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2895" y="8182934"/>
            <a:ext cx="3425057" cy="746869"/>
          </a:xfrm>
          <a:prstGeom prst="rect">
            <a:avLst/>
          </a:prstGeom>
          <a:noFill/>
        </p:spPr>
        <p:txBody>
          <a:bodyPr wrap="square" lIns="130046" tIns="65023" rIns="130046" bIns="65023" rtlCol="0">
            <a:spAutoFit/>
          </a:bodyPr>
          <a:lstStyle/>
          <a:p>
            <a:r>
              <a:rPr lang="en-GB" sz="2000" dirty="0" smtClean="0">
                <a:latin typeface="Arial"/>
                <a:cs typeface="Arial"/>
              </a:rPr>
              <a:t>Wagons </a:t>
            </a:r>
          </a:p>
          <a:p>
            <a:r>
              <a:rPr lang="en-GB" sz="2000" dirty="0" smtClean="0">
                <a:latin typeface="Arial"/>
                <a:cs typeface="Arial"/>
              </a:rPr>
              <a:t>(cable drum powered)</a:t>
            </a:r>
          </a:p>
        </p:txBody>
      </p:sp>
      <p:cxnSp>
        <p:nvCxnSpPr>
          <p:cNvPr id="18" name="Straight Arrow Connector 17"/>
          <p:cNvCxnSpPr/>
          <p:nvPr/>
        </p:nvCxnSpPr>
        <p:spPr>
          <a:xfrm flipV="1">
            <a:off x="1689065" y="7633773"/>
            <a:ext cx="1433759" cy="7250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1601149"/>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idx="1"/>
          </p:nvPr>
        </p:nvSpPr>
        <p:spPr/>
        <p:txBody>
          <a:bodyPr/>
          <a:lstStyle/>
          <a:p>
            <a:endParaRPr lang="en-US"/>
          </a:p>
        </p:txBody>
      </p:sp>
      <p:sp>
        <p:nvSpPr>
          <p:cNvPr id="5" name="Slide Number Placeholder 4"/>
          <p:cNvSpPr>
            <a:spLocks noGrp="1"/>
          </p:cNvSpPr>
          <p:nvPr>
            <p:ph type="sldNum" sz="quarter" idx="2"/>
          </p:nvPr>
        </p:nvSpPr>
        <p:spPr/>
        <p:txBody>
          <a:bodyPr/>
          <a:lstStyle/>
          <a:p>
            <a:fld id="{E6A7FEEC-872B-4303-B1A0-7DA7A4730863}" type="slidenum">
              <a:rPr lang="en-GB" smtClean="0"/>
              <a:pPr/>
              <a:t>37</a:t>
            </a:fld>
            <a:endParaRPr lang="en-GB"/>
          </a:p>
        </p:txBody>
      </p:sp>
      <p:sp>
        <p:nvSpPr>
          <p:cNvPr id="18" name="Title 17"/>
          <p:cNvSpPr>
            <a:spLocks noGrp="1"/>
          </p:cNvSpPr>
          <p:nvPr>
            <p:ph type="title"/>
          </p:nvPr>
        </p:nvSpPr>
        <p:spPr/>
        <p:txBody>
          <a:bodyPr/>
          <a:lstStyle/>
          <a:p>
            <a:r>
              <a:rPr lang="en-US" dirty="0"/>
              <a:t>CN2PY – Decay pipe installation</a:t>
            </a:r>
          </a:p>
        </p:txBody>
      </p:sp>
      <p:sp>
        <p:nvSpPr>
          <p:cNvPr id="2" name="Date Placeholder 1"/>
          <p:cNvSpPr>
            <a:spLocks noGrp="1"/>
          </p:cNvSpPr>
          <p:nvPr>
            <p:ph type="dt" sz="half" idx="10"/>
          </p:nvPr>
        </p:nvSpPr>
        <p:spPr/>
        <p:txBody>
          <a:bodyPr/>
          <a:lstStyle/>
          <a:p>
            <a:r>
              <a:rPr lang="en-US" smtClean="0"/>
              <a:t>NBI 2014- Fermilab, 23-Sep-2014</a:t>
            </a:r>
            <a:endParaRPr lang="en-GB"/>
          </a:p>
        </p:txBody>
      </p:sp>
      <p:sp>
        <p:nvSpPr>
          <p:cNvPr id="3" name="Footer Placeholder 2"/>
          <p:cNvSpPr>
            <a:spLocks noGrp="1"/>
          </p:cNvSpPr>
          <p:nvPr>
            <p:ph type="ftr" sz="quarter" idx="11"/>
          </p:nvPr>
        </p:nvSpPr>
        <p:spPr/>
        <p:txBody>
          <a:bodyPr/>
          <a:lstStyle/>
          <a:p>
            <a:r>
              <a:rPr lang="en-GB" smtClean="0"/>
              <a:t>I. Efthymiopoulos, F.Sanchez Galan - CERN</a:t>
            </a:r>
            <a:endParaRPr lang="en-GB"/>
          </a:p>
        </p:txBody>
      </p:sp>
      <p:pic>
        <p:nvPicPr>
          <p:cNvPr id="11268" name="Picture 4" descr="C:\LLBNO\final_conf\Handling&amp;Transport\decay_pipe_installation\decay_pipe_installation_8.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8245" y="1057160"/>
            <a:ext cx="11470076" cy="8297081"/>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1177008" y="882756"/>
            <a:ext cx="10791384"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9125" y="7873321"/>
            <a:ext cx="4756405" cy="746869"/>
          </a:xfrm>
          <a:prstGeom prst="rect">
            <a:avLst/>
          </a:prstGeom>
          <a:noFill/>
        </p:spPr>
        <p:txBody>
          <a:bodyPr wrap="square" lIns="130046" tIns="65023" rIns="130046" bIns="65023" rtlCol="0">
            <a:spAutoFit/>
          </a:bodyPr>
          <a:lstStyle/>
          <a:p>
            <a:r>
              <a:rPr lang="en-GB" sz="2000" dirty="0" smtClean="0">
                <a:latin typeface="Arial"/>
                <a:cs typeface="Arial"/>
              </a:rPr>
              <a:t>First pipe is placed on convoy with the cavern crane</a:t>
            </a:r>
          </a:p>
        </p:txBody>
      </p:sp>
      <p:cxnSp>
        <p:nvCxnSpPr>
          <p:cNvPr id="15" name="Straight Arrow Connector 14"/>
          <p:cNvCxnSpPr/>
          <p:nvPr/>
        </p:nvCxnSpPr>
        <p:spPr>
          <a:xfrm flipV="1">
            <a:off x="1970776" y="7232263"/>
            <a:ext cx="2073751" cy="58158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827747" y="2962540"/>
            <a:ext cx="6400711" cy="746869"/>
          </a:xfrm>
          <a:prstGeom prst="rect">
            <a:avLst/>
          </a:prstGeom>
        </p:spPr>
        <p:txBody>
          <a:bodyPr wrap="square" lIns="130046" tIns="65023" rIns="130046" bIns="65023">
            <a:spAutoFit/>
          </a:bodyPr>
          <a:lstStyle/>
          <a:p>
            <a:r>
              <a:rPr lang="en-GB" sz="2000" spc="142" dirty="0">
                <a:solidFill>
                  <a:schemeClr val="accent1">
                    <a:lumMod val="75000"/>
                  </a:schemeClr>
                </a:solidFill>
                <a:latin typeface="Arial"/>
                <a:ea typeface="+mj-ea"/>
                <a:cs typeface="Arial"/>
              </a:rPr>
              <a:t>Welding of 3 decay pipe parts is conducted </a:t>
            </a:r>
            <a:r>
              <a:rPr lang="en-GB" sz="2000" spc="142" dirty="0">
                <a:solidFill>
                  <a:schemeClr val="bg1"/>
                </a:solidFill>
                <a:latin typeface="Arial"/>
                <a:ea typeface="+mj-ea"/>
                <a:cs typeface="Arial"/>
              </a:rPr>
              <a:t>underground before transportation</a:t>
            </a:r>
            <a:endParaRPr lang="fr-FR" sz="2000" spc="142" dirty="0">
              <a:solidFill>
                <a:schemeClr val="bg1"/>
              </a:solidFill>
              <a:latin typeface="Arial"/>
              <a:ea typeface="+mj-ea"/>
              <a:cs typeface="Arial"/>
            </a:endParaRPr>
          </a:p>
        </p:txBody>
      </p:sp>
    </p:spTree>
    <p:extLst>
      <p:ext uri="{BB962C8B-B14F-4D97-AF65-F5344CB8AC3E}">
        <p14:creationId xmlns:p14="http://schemas.microsoft.com/office/powerpoint/2010/main" val="3773568855"/>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CN2PY – Decay pipe installation</a:t>
            </a:r>
          </a:p>
        </p:txBody>
      </p:sp>
      <p:sp>
        <p:nvSpPr>
          <p:cNvPr id="5" name="Slide Number Placeholder 4"/>
          <p:cNvSpPr>
            <a:spLocks noGrp="1"/>
          </p:cNvSpPr>
          <p:nvPr>
            <p:ph type="sldNum" sz="quarter" idx="2"/>
          </p:nvPr>
        </p:nvSpPr>
        <p:spPr/>
        <p:txBody>
          <a:bodyPr/>
          <a:lstStyle/>
          <a:p>
            <a:fld id="{E6A7FEEC-872B-4303-B1A0-7DA7A4730863}" type="slidenum">
              <a:rPr lang="en-GB" smtClean="0"/>
              <a:pPr/>
              <a:t>38</a:t>
            </a:fld>
            <a:endParaRPr lang="en-GB"/>
          </a:p>
        </p:txBody>
      </p:sp>
      <p:sp>
        <p:nvSpPr>
          <p:cNvPr id="2" name="Date Placeholder 1"/>
          <p:cNvSpPr>
            <a:spLocks noGrp="1"/>
          </p:cNvSpPr>
          <p:nvPr>
            <p:ph type="dt" sz="half" idx="10"/>
          </p:nvPr>
        </p:nvSpPr>
        <p:spPr/>
        <p:txBody>
          <a:bodyPr/>
          <a:lstStyle/>
          <a:p>
            <a:r>
              <a:rPr lang="en-US" smtClean="0"/>
              <a:t>NBI 2014- Fermilab, 23-Sep-2014</a:t>
            </a:r>
            <a:endParaRPr lang="en-GB"/>
          </a:p>
        </p:txBody>
      </p:sp>
      <p:sp>
        <p:nvSpPr>
          <p:cNvPr id="3" name="Footer Placeholder 2"/>
          <p:cNvSpPr>
            <a:spLocks noGrp="1"/>
          </p:cNvSpPr>
          <p:nvPr>
            <p:ph type="ftr" sz="quarter" idx="11"/>
          </p:nvPr>
        </p:nvSpPr>
        <p:spPr/>
        <p:txBody>
          <a:bodyPr/>
          <a:lstStyle/>
          <a:p>
            <a:r>
              <a:rPr lang="en-GB" smtClean="0"/>
              <a:t>I. Efthymiopoulos, F.Sanchez Galan - CERN</a:t>
            </a:r>
            <a:endParaRPr lang="en-GB"/>
          </a:p>
        </p:txBody>
      </p:sp>
      <p:pic>
        <p:nvPicPr>
          <p:cNvPr id="11269" name="Picture 5" descr="C:\LLBNO\final_conf\Handling&amp;Transport\decay_pipe_installation\decay_pipe_installation_7.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67215" y="1599636"/>
            <a:ext cx="10353343" cy="748927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89125" y="7846730"/>
            <a:ext cx="4756405" cy="1054646"/>
          </a:xfrm>
          <a:prstGeom prst="rect">
            <a:avLst/>
          </a:prstGeom>
          <a:noFill/>
        </p:spPr>
        <p:txBody>
          <a:bodyPr wrap="square" lIns="130046" tIns="65023" rIns="130046" bIns="65023" rtlCol="0">
            <a:spAutoFit/>
          </a:bodyPr>
          <a:lstStyle/>
          <a:p>
            <a:r>
              <a:rPr lang="en-GB" sz="2000" dirty="0" smtClean="0">
                <a:latin typeface="Arial"/>
                <a:cs typeface="Arial"/>
              </a:rPr>
              <a:t>Second pipe is placed on convoy with the cavern crane and welded to previous on</a:t>
            </a:r>
          </a:p>
        </p:txBody>
      </p:sp>
      <p:cxnSp>
        <p:nvCxnSpPr>
          <p:cNvPr id="11" name="Straight Arrow Connector 10"/>
          <p:cNvCxnSpPr/>
          <p:nvPr/>
        </p:nvCxnSpPr>
        <p:spPr>
          <a:xfrm flipV="1">
            <a:off x="1970776" y="7232263"/>
            <a:ext cx="2073751" cy="58158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8462282"/>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idx="1"/>
          </p:nvPr>
        </p:nvSpPr>
        <p:spPr>
          <a:xfrm>
            <a:off x="355600" y="7017884"/>
            <a:ext cx="12293600" cy="2016987"/>
          </a:xfrm>
        </p:spPr>
        <p:txBody>
          <a:bodyPr/>
          <a:lstStyle/>
          <a:p>
            <a:pPr>
              <a:spcBef>
                <a:spcPts val="1800"/>
              </a:spcBef>
            </a:pPr>
            <a:r>
              <a:rPr lang="en-US" dirty="0" smtClean="0"/>
              <a:t>New for CN2PY:</a:t>
            </a:r>
          </a:p>
          <a:p>
            <a:pPr lvl="1">
              <a:spcBef>
                <a:spcPts val="1800"/>
              </a:spcBef>
            </a:pPr>
            <a:r>
              <a:rPr lang="en-US" dirty="0" smtClean="0"/>
              <a:t>Welding of cooling pipes (from inside)</a:t>
            </a:r>
          </a:p>
          <a:p>
            <a:pPr lvl="1">
              <a:spcBef>
                <a:spcPts val="1800"/>
              </a:spcBef>
            </a:pPr>
            <a:r>
              <a:rPr lang="en-US" dirty="0" smtClean="0"/>
              <a:t>Install the He service lines</a:t>
            </a:r>
          </a:p>
          <a:p>
            <a:pPr lvl="2">
              <a:spcBef>
                <a:spcPts val="1800"/>
              </a:spcBef>
            </a:pPr>
            <a:r>
              <a:rPr lang="en-US" dirty="0" smtClean="0"/>
              <a:t>Outside before the decay pipe</a:t>
            </a:r>
            <a:endParaRPr lang="en-US" dirty="0"/>
          </a:p>
        </p:txBody>
      </p:sp>
      <p:sp>
        <p:nvSpPr>
          <p:cNvPr id="4" name="Slide Number Placeholder 3"/>
          <p:cNvSpPr>
            <a:spLocks noGrp="1"/>
          </p:cNvSpPr>
          <p:nvPr>
            <p:ph type="sldNum" sz="quarter" idx="2"/>
          </p:nvPr>
        </p:nvSpPr>
        <p:spPr/>
        <p:txBody>
          <a:bodyPr/>
          <a:lstStyle/>
          <a:p>
            <a:fld id="{E6A7FEEC-872B-4303-B1A0-7DA7A4730863}" type="slidenum">
              <a:rPr lang="en-GB" smtClean="0"/>
              <a:t>39</a:t>
            </a:fld>
            <a:endParaRPr lang="en-GB"/>
          </a:p>
        </p:txBody>
      </p:sp>
      <p:sp>
        <p:nvSpPr>
          <p:cNvPr id="5" name="Title 4"/>
          <p:cNvSpPr>
            <a:spLocks noGrp="1"/>
          </p:cNvSpPr>
          <p:nvPr>
            <p:ph type="title"/>
          </p:nvPr>
        </p:nvSpPr>
        <p:spPr/>
        <p:txBody>
          <a:bodyPr/>
          <a:lstStyle/>
          <a:p>
            <a:r>
              <a:rPr lang="en-US" dirty="0"/>
              <a:t>CN2PY – Decay pipe installation</a:t>
            </a:r>
          </a:p>
        </p:txBody>
      </p:sp>
      <p:sp>
        <p:nvSpPr>
          <p:cNvPr id="2" name="Date Placeholder 1"/>
          <p:cNvSpPr>
            <a:spLocks noGrp="1"/>
          </p:cNvSpPr>
          <p:nvPr>
            <p:ph type="dt" sz="half" idx="10"/>
          </p:nvPr>
        </p:nvSpPr>
        <p:spPr/>
        <p:txBody>
          <a:bodyPr/>
          <a:lstStyle/>
          <a:p>
            <a:r>
              <a:rPr lang="fr-FR" smtClean="0"/>
              <a:t>B. Feral</a:t>
            </a:r>
            <a:endParaRPr lang="en-GB"/>
          </a:p>
        </p:txBody>
      </p:sp>
      <p:sp>
        <p:nvSpPr>
          <p:cNvPr id="3" name="Footer Placeholder 2"/>
          <p:cNvSpPr>
            <a:spLocks noGrp="1"/>
          </p:cNvSpPr>
          <p:nvPr>
            <p:ph type="ftr" sz="quarter" idx="11"/>
          </p:nvPr>
        </p:nvSpPr>
        <p:spPr/>
        <p:txBody>
          <a:bodyPr/>
          <a:lstStyle/>
          <a:p>
            <a:r>
              <a:rPr lang="en-GB" smtClean="0"/>
              <a:t>LAGUNA-LBNO General Meeting @ Helsinki, 26/08/2014</a:t>
            </a:r>
            <a:endParaRPr lang="en-GB"/>
          </a:p>
        </p:txBody>
      </p:sp>
      <p:pic>
        <p:nvPicPr>
          <p:cNvPr id="12295" name="Picture 7"/>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984360" y="4773475"/>
            <a:ext cx="5664841" cy="4319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6"/>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65080" y="2398993"/>
            <a:ext cx="5987271" cy="4430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C:\LLBNO\final_conf\Handling&amp;Transport\decay_pipe_installation\decay_pipe_installation_13.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753120" y="1676402"/>
            <a:ext cx="7770304" cy="2277255"/>
          </a:xfrm>
          <a:prstGeom prst="rect">
            <a:avLst/>
          </a:prstGeom>
          <a:solidFill>
            <a:srgbClr val="FFFFFF"/>
          </a:solidFill>
          <a:ln>
            <a:noFill/>
          </a:ln>
          <a:extLst/>
        </p:spPr>
      </p:pic>
      <p:sp>
        <p:nvSpPr>
          <p:cNvPr id="10" name="Rectangle 9"/>
          <p:cNvSpPr/>
          <p:nvPr/>
        </p:nvSpPr>
        <p:spPr>
          <a:xfrm>
            <a:off x="4667799" y="4365160"/>
            <a:ext cx="1003241" cy="408315"/>
          </a:xfrm>
          <a:prstGeom prst="rect">
            <a:avLst/>
          </a:prstGeom>
          <a:solidFill>
            <a:schemeClr val="accent3">
              <a:lumMod val="60000"/>
              <a:lumOff val="40000"/>
            </a:schemeClr>
          </a:solidFill>
        </p:spPr>
        <p:txBody>
          <a:bodyPr wrap="square" lIns="130046" tIns="65023" rIns="130046" bIns="65023">
            <a:spAutoFit/>
          </a:bodyPr>
          <a:lstStyle/>
          <a:p>
            <a:r>
              <a:rPr lang="en-GB" sz="1800" spc="142" dirty="0">
                <a:solidFill>
                  <a:schemeClr val="accent1">
                    <a:lumMod val="75000"/>
                  </a:schemeClr>
                </a:solidFill>
                <a:latin typeface="Arial"/>
                <a:ea typeface="+mj-ea"/>
                <a:cs typeface="Arial"/>
              </a:rPr>
              <a:t>CNGS</a:t>
            </a:r>
            <a:endParaRPr lang="fr-FR" sz="1800" spc="142" dirty="0">
              <a:solidFill>
                <a:schemeClr val="accent1">
                  <a:lumMod val="75000"/>
                </a:schemeClr>
              </a:solidFill>
              <a:latin typeface="Arial"/>
              <a:ea typeface="+mj-ea"/>
              <a:cs typeface="Arial"/>
            </a:endParaRPr>
          </a:p>
        </p:txBody>
      </p:sp>
    </p:spTree>
    <p:extLst>
      <p:ext uri="{BB962C8B-B14F-4D97-AF65-F5344CB8AC3E}">
        <p14:creationId xmlns:p14="http://schemas.microsoft.com/office/powerpoint/2010/main" val="52751044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numCol="1"/>
          <a:lstStyle/>
          <a:p>
            <a:pPr lvl="0"/>
            <a:r>
              <a:rPr lang="en-US" b="1" dirty="0" smtClean="0"/>
              <a:t>EU/FP7 funded design study [Sep’14 – Aug’14]</a:t>
            </a:r>
          </a:p>
          <a:p>
            <a:pPr lvl="0"/>
            <a:r>
              <a:rPr lang="en-US" b="1" dirty="0" smtClean="0"/>
              <a:t>Scientific goals:</a:t>
            </a:r>
          </a:p>
          <a:p>
            <a:pPr marL="901700" lvl="1" indent="-457200">
              <a:buFont typeface="+mj-lt"/>
              <a:buAutoNum type="arabicPeriod"/>
            </a:pPr>
            <a:r>
              <a:rPr lang="en-US" dirty="0" smtClean="0"/>
              <a:t>Extends previous LAGUNA site investigation study for </a:t>
            </a:r>
            <a:r>
              <a:rPr lang="en-US" b="1" dirty="0" smtClean="0"/>
              <a:t>deep underground</a:t>
            </a:r>
            <a:r>
              <a:rPr lang="en-US" dirty="0" smtClean="0"/>
              <a:t> Science Facilities for </a:t>
            </a:r>
            <a:r>
              <a:rPr lang="en-US" dirty="0" err="1" smtClean="0">
                <a:solidFill>
                  <a:srgbClr val="008000"/>
                </a:solidFill>
              </a:rPr>
              <a:t>ν</a:t>
            </a:r>
            <a:r>
              <a:rPr lang="en-US" dirty="0" smtClean="0">
                <a:solidFill>
                  <a:srgbClr val="008000"/>
                </a:solidFill>
              </a:rPr>
              <a:t>-physics</a:t>
            </a:r>
            <a:r>
              <a:rPr lang="en-US" dirty="0" smtClean="0"/>
              <a:t>, </a:t>
            </a:r>
            <a:r>
              <a:rPr lang="en-US" dirty="0" smtClean="0">
                <a:solidFill>
                  <a:srgbClr val="008000"/>
                </a:solidFill>
              </a:rPr>
              <a:t>proton decay</a:t>
            </a:r>
          </a:p>
          <a:p>
            <a:pPr marL="901700" lvl="1" indent="-457200">
              <a:buFont typeface="+mj-lt"/>
              <a:buAutoNum type="arabicPeriod"/>
            </a:pPr>
            <a:r>
              <a:rPr lang="en-US" b="1" dirty="0" smtClean="0"/>
              <a:t>Technical feasibility </a:t>
            </a:r>
            <a:r>
              <a:rPr lang="en-US" dirty="0" smtClean="0"/>
              <a:t>of a next generation </a:t>
            </a:r>
            <a:r>
              <a:rPr lang="en-US" dirty="0" err="1" smtClean="0">
                <a:solidFill>
                  <a:srgbClr val="008000"/>
                </a:solidFill>
              </a:rPr>
              <a:t>ν</a:t>
            </a:r>
            <a:r>
              <a:rPr lang="en-US" dirty="0" smtClean="0">
                <a:solidFill>
                  <a:srgbClr val="008000"/>
                </a:solidFill>
              </a:rPr>
              <a:t>-observatory </a:t>
            </a:r>
            <a:r>
              <a:rPr lang="en-US" dirty="0" smtClean="0"/>
              <a:t>with </a:t>
            </a:r>
            <a:r>
              <a:rPr lang="en-US" dirty="0" smtClean="0">
                <a:solidFill>
                  <a:srgbClr val="008000"/>
                </a:solidFill>
              </a:rPr>
              <a:t>large-volume detectors</a:t>
            </a:r>
          </a:p>
          <a:p>
            <a:pPr marL="901700" lvl="1" indent="-457200">
              <a:buFont typeface="+mj-lt"/>
              <a:buAutoNum type="arabicPeriod"/>
            </a:pPr>
            <a:r>
              <a:rPr lang="en-US" dirty="0" smtClean="0">
                <a:solidFill>
                  <a:schemeClr val="accent5">
                    <a:lumMod val="75000"/>
                  </a:schemeClr>
                </a:solidFill>
              </a:rPr>
              <a:t>Prospects for next generation LBL </a:t>
            </a:r>
            <a:r>
              <a:rPr lang="en-US" dirty="0" err="1" smtClean="0">
                <a:solidFill>
                  <a:schemeClr val="accent5">
                    <a:lumMod val="75000"/>
                  </a:schemeClr>
                </a:solidFill>
              </a:rPr>
              <a:t>flavour</a:t>
            </a:r>
            <a:r>
              <a:rPr lang="en-US" dirty="0" smtClean="0">
                <a:solidFill>
                  <a:schemeClr val="accent5">
                    <a:lumMod val="75000"/>
                  </a:schemeClr>
                </a:solidFill>
              </a:rPr>
              <a:t> oscillations with </a:t>
            </a:r>
            <a:r>
              <a:rPr lang="en-US" dirty="0" err="1" smtClean="0">
                <a:solidFill>
                  <a:schemeClr val="accent5">
                    <a:lumMod val="75000"/>
                  </a:schemeClr>
                </a:solidFill>
              </a:rPr>
              <a:t>ν</a:t>
            </a:r>
            <a:r>
              <a:rPr lang="en-US" dirty="0" smtClean="0">
                <a:solidFill>
                  <a:schemeClr val="accent5">
                    <a:lumMod val="75000"/>
                  </a:schemeClr>
                </a:solidFill>
              </a:rPr>
              <a:t>-beams from accelerators</a:t>
            </a:r>
          </a:p>
          <a:p>
            <a:pPr marL="901700" lvl="1" indent="-457200">
              <a:buFont typeface="+mj-lt"/>
              <a:buAutoNum type="arabicPeriod"/>
            </a:pPr>
            <a:r>
              <a:rPr lang="en-US" b="1" dirty="0" smtClean="0"/>
              <a:t>Cost</a:t>
            </a:r>
            <a:r>
              <a:rPr lang="en-US" dirty="0" smtClean="0"/>
              <a:t> optimization</a:t>
            </a:r>
            <a:endParaRPr lang="en-US" dirty="0"/>
          </a:p>
          <a:p>
            <a:pPr marL="901700" lvl="1" indent="-457200">
              <a:buFont typeface="+mj-lt"/>
              <a:buAutoNum type="arabicPeriod"/>
            </a:pPr>
            <a:r>
              <a:rPr lang="en-US" b="1" dirty="0" smtClean="0"/>
              <a:t>Risks</a:t>
            </a:r>
            <a:r>
              <a:rPr lang="en-US" dirty="0" smtClean="0"/>
              <a:t> identification and mitigation</a:t>
            </a:r>
          </a:p>
          <a:p>
            <a:pPr marL="901700" lvl="1" indent="-457200">
              <a:buFont typeface="+mj-lt"/>
              <a:buAutoNum type="arabicPeriod"/>
            </a:pPr>
            <a:r>
              <a:rPr lang="en-US" dirty="0" smtClean="0"/>
              <a:t>Gathering of </a:t>
            </a:r>
            <a:r>
              <a:rPr lang="en-US" b="1" dirty="0" smtClean="0"/>
              <a:t>EU </a:t>
            </a:r>
            <a:r>
              <a:rPr lang="en-US" b="1" dirty="0" err="1" smtClean="0"/>
              <a:t>ν</a:t>
            </a:r>
            <a:r>
              <a:rPr lang="en-US" b="1" dirty="0" smtClean="0"/>
              <a:t>-community </a:t>
            </a:r>
            <a:r>
              <a:rPr lang="en-US" dirty="0" smtClean="0"/>
              <a:t>interested on such projects</a:t>
            </a:r>
            <a:endParaRPr lang="en-US" dirty="0"/>
          </a:p>
        </p:txBody>
      </p:sp>
      <p:sp>
        <p:nvSpPr>
          <p:cNvPr id="3" name="Slide Number Placeholder 2"/>
          <p:cNvSpPr>
            <a:spLocks noGrp="1"/>
          </p:cNvSpPr>
          <p:nvPr>
            <p:ph type="sldNum" sz="quarter" idx="2"/>
          </p:nvPr>
        </p:nvSpPr>
        <p:spPr/>
        <p:txBody>
          <a:bodyPr/>
          <a:lstStyle/>
          <a:p>
            <a:pPr lvl="0"/>
            <a:fld id="{86CB4B4D-7CA3-9044-876B-883B54F8677D}" type="slidenum">
              <a:rPr lang="en-US" smtClean="0"/>
              <a:pPr lvl="0"/>
              <a:t>4</a:t>
            </a:fld>
            <a:endParaRPr lang="en-US"/>
          </a:p>
        </p:txBody>
      </p:sp>
      <p:sp>
        <p:nvSpPr>
          <p:cNvPr id="4" name="Title 3"/>
          <p:cNvSpPr>
            <a:spLocks noGrp="1"/>
          </p:cNvSpPr>
          <p:nvPr>
            <p:ph type="title"/>
          </p:nvPr>
        </p:nvSpPr>
        <p:spPr/>
        <p:txBody>
          <a:bodyPr/>
          <a:lstStyle/>
          <a:p>
            <a:r>
              <a:rPr lang="en-US" b="1" dirty="0" smtClean="0"/>
              <a:t>The LAGUNA-LBNO Design Study</a:t>
            </a:r>
            <a:endParaRPr lang="en-US" b="1" dirty="0"/>
          </a:p>
        </p:txBody>
      </p:sp>
      <p:sp>
        <p:nvSpPr>
          <p:cNvPr id="5" name="Date Placeholder 4"/>
          <p:cNvSpPr>
            <a:spLocks noGrp="1"/>
          </p:cNvSpPr>
          <p:nvPr>
            <p:ph type="dt" sz="half" idx="10"/>
          </p:nvPr>
        </p:nvSpPr>
        <p:spPr/>
        <p:txBody>
          <a:bodyPr/>
          <a:lstStyle/>
          <a:p>
            <a:r>
              <a:rPr lang="en-US" smtClean="0"/>
              <a:t>NBI 2014- Fermilab, 23-Sep-2014</a:t>
            </a:r>
            <a:endParaRPr lang="en-US" dirty="0"/>
          </a:p>
        </p:txBody>
      </p:sp>
      <p:sp>
        <p:nvSpPr>
          <p:cNvPr id="6" name="Footer Placeholder 5"/>
          <p:cNvSpPr>
            <a:spLocks noGrp="1"/>
          </p:cNvSpPr>
          <p:nvPr>
            <p:ph type="ftr" sz="quarter" idx="11"/>
          </p:nvPr>
        </p:nvSpPr>
        <p:spPr/>
        <p:txBody>
          <a:bodyPr/>
          <a:lstStyle/>
          <a:p>
            <a:r>
              <a:rPr lang="en-US" smtClean="0"/>
              <a:t>I. Efthymiopoulos, F.Sanchez Galan - CERN</a:t>
            </a:r>
            <a:endParaRPr lang="en-US" dirty="0"/>
          </a:p>
        </p:txBody>
      </p:sp>
    </p:spTree>
    <p:extLst>
      <p:ext uri="{BB962C8B-B14F-4D97-AF65-F5344CB8AC3E}">
        <p14:creationId xmlns:p14="http://schemas.microsoft.com/office/powerpoint/2010/main" val="3431415915"/>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numCol="1"/>
          <a:lstStyle/>
          <a:p>
            <a:r>
              <a:rPr lang="en-US" dirty="0" smtClean="0"/>
              <a:t>Position determined by the 400 </a:t>
            </a:r>
            <a:r>
              <a:rPr lang="en-US" dirty="0" err="1" smtClean="0"/>
              <a:t>GeV</a:t>
            </a:r>
            <a:r>
              <a:rPr lang="en-US" dirty="0" smtClean="0"/>
              <a:t> operation</a:t>
            </a:r>
          </a:p>
          <a:p>
            <a:endParaRPr lang="en-US" dirty="0"/>
          </a:p>
          <a:p>
            <a:endParaRPr lang="en-US" dirty="0" smtClean="0"/>
          </a:p>
          <a:p>
            <a:endParaRPr lang="en-US" dirty="0"/>
          </a:p>
          <a:p>
            <a:r>
              <a:rPr lang="en-US" dirty="0" smtClean="0"/>
              <a:t>For a passive solution ~100 m of Fe shield required</a:t>
            </a:r>
          </a:p>
          <a:p>
            <a:pPr lvl="1">
              <a:spcBef>
                <a:spcPts val="1600"/>
              </a:spcBef>
            </a:pPr>
            <a:r>
              <a:rPr lang="en-US" dirty="0" smtClean="0"/>
              <a:t>Could be build with the same technology as for CNGS</a:t>
            </a:r>
          </a:p>
          <a:p>
            <a:pPr lvl="2">
              <a:spcBef>
                <a:spcPts val="1600"/>
              </a:spcBef>
            </a:pPr>
            <a:r>
              <a:rPr lang="en-US" dirty="0" smtClean="0"/>
              <a:t>Graphite core, embedded in cooling modules</a:t>
            </a:r>
          </a:p>
          <a:p>
            <a:pPr lvl="2">
              <a:spcBef>
                <a:spcPts val="1600"/>
              </a:spcBef>
            </a:pPr>
            <a:endParaRPr lang="en-US" dirty="0" smtClean="0"/>
          </a:p>
        </p:txBody>
      </p:sp>
      <p:sp>
        <p:nvSpPr>
          <p:cNvPr id="4" name="Title 3"/>
          <p:cNvSpPr>
            <a:spLocks noGrp="1"/>
          </p:cNvSpPr>
          <p:nvPr>
            <p:ph type="title"/>
          </p:nvPr>
        </p:nvSpPr>
        <p:spPr/>
        <p:txBody>
          <a:bodyPr/>
          <a:lstStyle/>
          <a:p>
            <a:r>
              <a:rPr lang="en-US" dirty="0" smtClean="0"/>
              <a:t>CN2PY – Hadron stop &amp; Near Detector</a:t>
            </a:r>
            <a:endParaRPr lang="en-US" dirty="0"/>
          </a:p>
        </p:txBody>
      </p:sp>
      <p:sp>
        <p:nvSpPr>
          <p:cNvPr id="5" name="Date Placeholder 4"/>
          <p:cNvSpPr>
            <a:spLocks noGrp="1"/>
          </p:cNvSpPr>
          <p:nvPr>
            <p:ph type="dt" sz="half" idx="10"/>
          </p:nvPr>
        </p:nvSpPr>
        <p:spPr/>
        <p:txBody>
          <a:bodyPr/>
          <a:lstStyle/>
          <a:p>
            <a:r>
              <a:rPr lang="en-US" smtClean="0"/>
              <a:t>NBI 2014- Fermilab, 23-Sep-2014</a:t>
            </a:r>
            <a:endParaRPr lang="en-US" dirty="0"/>
          </a:p>
        </p:txBody>
      </p:sp>
      <p:sp>
        <p:nvSpPr>
          <p:cNvPr id="6" name="Footer Placeholder 5"/>
          <p:cNvSpPr>
            <a:spLocks noGrp="1"/>
          </p:cNvSpPr>
          <p:nvPr>
            <p:ph type="ftr" sz="quarter" idx="11"/>
          </p:nvPr>
        </p:nvSpPr>
        <p:spPr/>
        <p:txBody>
          <a:bodyPr/>
          <a:lstStyle/>
          <a:p>
            <a:r>
              <a:rPr lang="en-US" smtClean="0"/>
              <a:t>I. Efthymiopoulos, F.Sanchez Galan - CERN</a:t>
            </a:r>
            <a:endParaRPr lang="en-US" dirty="0"/>
          </a:p>
        </p:txBody>
      </p:sp>
      <p:pic>
        <p:nvPicPr>
          <p:cNvPr id="7" name="Picture 6"/>
          <p:cNvPicPr>
            <a:picLocks noChangeAspect="1"/>
          </p:cNvPicPr>
          <p:nvPr/>
        </p:nvPicPr>
        <p:blipFill>
          <a:blip r:embed="rId2"/>
          <a:stretch>
            <a:fillRect/>
          </a:stretch>
        </p:blipFill>
        <p:spPr>
          <a:xfrm>
            <a:off x="1895314" y="2069235"/>
            <a:ext cx="8831946" cy="2828140"/>
          </a:xfrm>
          <a:prstGeom prst="rect">
            <a:avLst/>
          </a:prstGeom>
        </p:spPr>
      </p:pic>
      <p:pic>
        <p:nvPicPr>
          <p:cNvPr id="11" name="Picture 3" descr="C:\LLBNO\final_conf\pictures_for_the_pres\hadron_stop_2.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186082" y="5591138"/>
            <a:ext cx="4463118" cy="3319506"/>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p:cNvSpPr>
            <a:spLocks noGrp="1"/>
          </p:cNvSpPr>
          <p:nvPr>
            <p:ph type="sldNum" sz="quarter" idx="2"/>
          </p:nvPr>
        </p:nvSpPr>
        <p:spPr/>
        <p:txBody>
          <a:bodyPr/>
          <a:lstStyle/>
          <a:p>
            <a:pPr lvl="0"/>
            <a:fld id="{86CB4B4D-7CA3-9044-876B-883B54F8677D}" type="slidenum">
              <a:rPr lang="en-US" smtClean="0"/>
              <a:t>40</a:t>
            </a:fld>
            <a:endParaRPr lang="en-US"/>
          </a:p>
        </p:txBody>
      </p:sp>
    </p:spTree>
    <p:extLst>
      <p:ext uri="{BB962C8B-B14F-4D97-AF65-F5344CB8AC3E}">
        <p14:creationId xmlns:p14="http://schemas.microsoft.com/office/powerpoint/2010/main" val="233298074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Installation of 100 m long dump!</a:t>
            </a:r>
            <a:endParaRPr lang="en-US" dirty="0"/>
          </a:p>
        </p:txBody>
      </p:sp>
      <p:sp>
        <p:nvSpPr>
          <p:cNvPr id="4" name="Title 3"/>
          <p:cNvSpPr>
            <a:spLocks noGrp="1"/>
          </p:cNvSpPr>
          <p:nvPr>
            <p:ph type="title"/>
          </p:nvPr>
        </p:nvSpPr>
        <p:spPr/>
        <p:txBody>
          <a:bodyPr/>
          <a:lstStyle/>
          <a:p>
            <a:r>
              <a:rPr lang="en-US" dirty="0" smtClean="0"/>
              <a:t>CN2PY – Hadron Stop</a:t>
            </a:r>
            <a:endParaRPr lang="en-US" dirty="0"/>
          </a:p>
        </p:txBody>
      </p:sp>
      <p:sp>
        <p:nvSpPr>
          <p:cNvPr id="5" name="Date Placeholder 4"/>
          <p:cNvSpPr>
            <a:spLocks noGrp="1"/>
          </p:cNvSpPr>
          <p:nvPr>
            <p:ph type="dt" sz="half" idx="10"/>
          </p:nvPr>
        </p:nvSpPr>
        <p:spPr/>
        <p:txBody>
          <a:bodyPr/>
          <a:lstStyle/>
          <a:p>
            <a:r>
              <a:rPr lang="en-US" smtClean="0"/>
              <a:t>NBI 2014- Fermilab, 23-Sep-2014</a:t>
            </a:r>
            <a:endParaRPr lang="en-US" dirty="0"/>
          </a:p>
        </p:txBody>
      </p:sp>
      <p:sp>
        <p:nvSpPr>
          <p:cNvPr id="6" name="Footer Placeholder 5"/>
          <p:cNvSpPr>
            <a:spLocks noGrp="1"/>
          </p:cNvSpPr>
          <p:nvPr>
            <p:ph type="ftr" sz="quarter" idx="11"/>
          </p:nvPr>
        </p:nvSpPr>
        <p:spPr/>
        <p:txBody>
          <a:bodyPr/>
          <a:lstStyle/>
          <a:p>
            <a:r>
              <a:rPr lang="en-US" smtClean="0"/>
              <a:t>I. Efthymiopoulos, F.Sanchez Galan - CERN</a:t>
            </a:r>
            <a:endParaRPr lang="en-US" dirty="0"/>
          </a:p>
        </p:txBody>
      </p:sp>
      <p:pic>
        <p:nvPicPr>
          <p:cNvPr id="7" name="Picture 2" descr="C:\LLBNO\final_conf\pictures_for_the_pres\hadron_stop_1.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187286" y="2386738"/>
            <a:ext cx="9389861" cy="47811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LLBNO\final_conf\Handling&amp;Transport\hadron_stopper_bloc_installation\bloc_installation_1.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363434" y="5646349"/>
            <a:ext cx="8403668" cy="357051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flipH="1">
            <a:off x="1218028" y="6067549"/>
            <a:ext cx="2235981" cy="2767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935630" y="4715863"/>
            <a:ext cx="5939860" cy="1362422"/>
          </a:xfrm>
          <a:prstGeom prst="rect">
            <a:avLst/>
          </a:prstGeom>
          <a:noFill/>
        </p:spPr>
        <p:txBody>
          <a:bodyPr wrap="square" lIns="130046" tIns="65023" rIns="130046" bIns="65023" rtlCol="0">
            <a:spAutoFit/>
          </a:bodyPr>
          <a:lstStyle/>
          <a:p>
            <a:pPr marL="342900" indent="-342900" algn="l">
              <a:buFont typeface="Arial"/>
              <a:buChar char="•"/>
            </a:pPr>
            <a:r>
              <a:rPr lang="en-GB" sz="2000" dirty="0" smtClean="0">
                <a:latin typeface="Arial"/>
                <a:cs typeface="Arial"/>
              </a:rPr>
              <a:t>Blocks are installed using a “portable” gantry crane (to be dismantled after installation)</a:t>
            </a:r>
          </a:p>
          <a:p>
            <a:pPr marL="342900" indent="-342900" algn="l">
              <a:buFont typeface="Arial"/>
              <a:buChar char="•"/>
            </a:pPr>
            <a:r>
              <a:rPr lang="en-GB" sz="2000" dirty="0" smtClean="0">
                <a:latin typeface="Arial"/>
                <a:cs typeface="Arial"/>
              </a:rPr>
              <a:t>Top layer of blocks to be handled with diesel crane used for mine</a:t>
            </a:r>
          </a:p>
        </p:txBody>
      </p:sp>
      <p:pic>
        <p:nvPicPr>
          <p:cNvPr id="11" name="Picture 10" descr="http://img.directindustry.fr/images_di/photo-g/grues-portiques-legeres-alimentees-batterie-38197-2561609.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828484" y="6951475"/>
            <a:ext cx="1863824" cy="20833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LBNO\final_conf\pictures_for_the_pres\hadron_stop_3.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793303" y="1648738"/>
            <a:ext cx="2855897" cy="2978467"/>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2"/>
          <p:cNvSpPr>
            <a:spLocks noGrp="1"/>
          </p:cNvSpPr>
          <p:nvPr>
            <p:ph type="sldNum" sz="quarter" idx="2"/>
          </p:nvPr>
        </p:nvSpPr>
        <p:spPr/>
        <p:txBody>
          <a:bodyPr/>
          <a:lstStyle/>
          <a:p>
            <a:pPr lvl="0"/>
            <a:fld id="{86CB4B4D-7CA3-9044-876B-883B54F8677D}" type="slidenum">
              <a:rPr lang="en-US" smtClean="0"/>
              <a:t>41</a:t>
            </a:fld>
            <a:endParaRPr lang="en-US"/>
          </a:p>
        </p:txBody>
      </p:sp>
    </p:spTree>
    <p:extLst>
      <p:ext uri="{BB962C8B-B14F-4D97-AF65-F5344CB8AC3E}">
        <p14:creationId xmlns:p14="http://schemas.microsoft.com/office/powerpoint/2010/main" val="349019544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numCol="1"/>
          <a:lstStyle/>
          <a:p>
            <a:r>
              <a:rPr lang="en-US" dirty="0" smtClean="0"/>
              <a:t>The option of using a toroid magnet also evaluated</a:t>
            </a:r>
          </a:p>
          <a:p>
            <a:pPr lvl="1">
              <a:spcBef>
                <a:spcPts val="1600"/>
              </a:spcBef>
            </a:pPr>
            <a:r>
              <a:rPr lang="en-US" dirty="0" smtClean="0"/>
              <a:t>works, must balance gained cost (if any) to complexity  </a:t>
            </a:r>
          </a:p>
        </p:txBody>
      </p:sp>
      <p:sp>
        <p:nvSpPr>
          <p:cNvPr id="4" name="Title 3"/>
          <p:cNvSpPr>
            <a:spLocks noGrp="1"/>
          </p:cNvSpPr>
          <p:nvPr>
            <p:ph type="title"/>
          </p:nvPr>
        </p:nvSpPr>
        <p:spPr/>
        <p:txBody>
          <a:bodyPr/>
          <a:lstStyle/>
          <a:p>
            <a:r>
              <a:rPr lang="en-US" dirty="0"/>
              <a:t>CN2PY – Hadron stop &amp; Near Detector</a:t>
            </a:r>
          </a:p>
        </p:txBody>
      </p:sp>
      <p:sp>
        <p:nvSpPr>
          <p:cNvPr id="5" name="Date Placeholder 4"/>
          <p:cNvSpPr>
            <a:spLocks noGrp="1"/>
          </p:cNvSpPr>
          <p:nvPr>
            <p:ph type="dt" sz="half" idx="10"/>
          </p:nvPr>
        </p:nvSpPr>
        <p:spPr/>
        <p:txBody>
          <a:bodyPr/>
          <a:lstStyle/>
          <a:p>
            <a:r>
              <a:rPr lang="en-US" smtClean="0"/>
              <a:t>NBI 2014- Fermilab, 23-Sep-2014</a:t>
            </a:r>
            <a:endParaRPr lang="en-US" dirty="0"/>
          </a:p>
        </p:txBody>
      </p:sp>
      <p:sp>
        <p:nvSpPr>
          <p:cNvPr id="6" name="Footer Placeholder 5"/>
          <p:cNvSpPr>
            <a:spLocks noGrp="1"/>
          </p:cNvSpPr>
          <p:nvPr>
            <p:ph type="ftr" sz="quarter" idx="11"/>
          </p:nvPr>
        </p:nvSpPr>
        <p:spPr/>
        <p:txBody>
          <a:bodyPr/>
          <a:lstStyle/>
          <a:p>
            <a:r>
              <a:rPr lang="en-US" smtClean="0"/>
              <a:t>I. Efthymiopoulos, F.Sanchez Galan - CERN</a:t>
            </a:r>
            <a:endParaRPr lang="en-US" dirty="0"/>
          </a:p>
        </p:txBody>
      </p:sp>
      <p:pic>
        <p:nvPicPr>
          <p:cNvPr id="8" name="Picture 7"/>
          <p:cNvPicPr>
            <a:picLocks noChangeAspect="1"/>
          </p:cNvPicPr>
          <p:nvPr/>
        </p:nvPicPr>
        <p:blipFill>
          <a:blip r:embed="rId2"/>
          <a:stretch>
            <a:fillRect/>
          </a:stretch>
        </p:blipFill>
        <p:spPr>
          <a:xfrm>
            <a:off x="3103537" y="2573277"/>
            <a:ext cx="9668980" cy="2911840"/>
          </a:xfrm>
          <a:prstGeom prst="rect">
            <a:avLst/>
          </a:prstGeom>
        </p:spPr>
      </p:pic>
      <p:pic>
        <p:nvPicPr>
          <p:cNvPr id="9" name="Picture 8"/>
          <p:cNvPicPr>
            <a:picLocks noChangeAspect="1"/>
          </p:cNvPicPr>
          <p:nvPr/>
        </p:nvPicPr>
        <p:blipFill>
          <a:blip r:embed="rId3"/>
          <a:stretch>
            <a:fillRect/>
          </a:stretch>
        </p:blipFill>
        <p:spPr>
          <a:xfrm>
            <a:off x="78410" y="5671658"/>
            <a:ext cx="5809399" cy="3032271"/>
          </a:xfrm>
          <a:prstGeom prst="rect">
            <a:avLst/>
          </a:prstGeom>
        </p:spPr>
      </p:pic>
      <p:pic>
        <p:nvPicPr>
          <p:cNvPr id="10" name="Picture 9"/>
          <p:cNvPicPr>
            <a:picLocks noChangeAspect="1"/>
          </p:cNvPicPr>
          <p:nvPr/>
        </p:nvPicPr>
        <p:blipFill>
          <a:blip r:embed="rId4"/>
          <a:stretch>
            <a:fillRect/>
          </a:stretch>
        </p:blipFill>
        <p:spPr>
          <a:xfrm>
            <a:off x="5887809" y="6022718"/>
            <a:ext cx="6884708" cy="2924205"/>
          </a:xfrm>
          <a:prstGeom prst="rect">
            <a:avLst/>
          </a:prstGeom>
        </p:spPr>
      </p:pic>
      <p:sp>
        <p:nvSpPr>
          <p:cNvPr id="11" name="Slide Number Placeholder 10"/>
          <p:cNvSpPr>
            <a:spLocks noGrp="1"/>
          </p:cNvSpPr>
          <p:nvPr>
            <p:ph type="sldNum" sz="quarter" idx="2"/>
          </p:nvPr>
        </p:nvSpPr>
        <p:spPr/>
        <p:txBody>
          <a:bodyPr/>
          <a:lstStyle/>
          <a:p>
            <a:pPr lvl="0"/>
            <a:fld id="{86CB4B4D-7CA3-9044-876B-883B54F8677D}" type="slidenum">
              <a:rPr lang="en-US" smtClean="0"/>
              <a:t>42</a:t>
            </a:fld>
            <a:endParaRPr lang="en-US"/>
          </a:p>
        </p:txBody>
      </p:sp>
    </p:spTree>
    <p:extLst>
      <p:ext uri="{BB962C8B-B14F-4D97-AF65-F5344CB8AC3E}">
        <p14:creationId xmlns:p14="http://schemas.microsoft.com/office/powerpoint/2010/main" val="410570226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55600" y="1648739"/>
            <a:ext cx="6793413" cy="2555424"/>
          </a:xfrm>
        </p:spPr>
        <p:txBody>
          <a:bodyPr numCol="2">
            <a:normAutofit fontScale="55000" lnSpcReduction="20000"/>
          </a:bodyPr>
          <a:lstStyle/>
          <a:p>
            <a:pPr>
              <a:lnSpc>
                <a:spcPct val="170000"/>
              </a:lnSpc>
            </a:pPr>
            <a:r>
              <a:rPr lang="en-US" dirty="0" smtClean="0"/>
              <a:t>Two </a:t>
            </a:r>
            <a:r>
              <a:rPr lang="en-US" dirty="0" err="1" smtClean="0"/>
              <a:t>muon</a:t>
            </a:r>
            <a:r>
              <a:rPr lang="en-US" dirty="0" smtClean="0"/>
              <a:t> stations foreseen at </a:t>
            </a:r>
            <a:r>
              <a:rPr lang="en-US" b="1" dirty="0" smtClean="0"/>
              <a:t>25 and 50 m </a:t>
            </a:r>
            <a:r>
              <a:rPr lang="en-US" dirty="0" smtClean="0"/>
              <a:t>depth in the hadron stop</a:t>
            </a:r>
          </a:p>
          <a:p>
            <a:pPr lvl="1">
              <a:lnSpc>
                <a:spcPct val="170000"/>
              </a:lnSpc>
              <a:spcBef>
                <a:spcPts val="600"/>
              </a:spcBef>
            </a:pPr>
            <a:r>
              <a:rPr lang="en-US" dirty="0" smtClean="0"/>
              <a:t>Same technology as for CNGS can be used</a:t>
            </a:r>
          </a:p>
          <a:p>
            <a:pPr lvl="2">
              <a:lnSpc>
                <a:spcPct val="170000"/>
              </a:lnSpc>
              <a:spcBef>
                <a:spcPts val="600"/>
              </a:spcBef>
            </a:pPr>
            <a:r>
              <a:rPr lang="en-US" dirty="0" smtClean="0"/>
              <a:t>Ionization chambers or diamond detectors</a:t>
            </a:r>
          </a:p>
          <a:p>
            <a:pPr>
              <a:lnSpc>
                <a:spcPct val="170000"/>
              </a:lnSpc>
            </a:pPr>
            <a:r>
              <a:rPr lang="en-US" dirty="0" smtClean="0"/>
              <a:t>Verify beam alignment with 400 and 50 </a:t>
            </a:r>
            <a:r>
              <a:rPr lang="en-US" dirty="0" err="1" smtClean="0"/>
              <a:t>GeV</a:t>
            </a:r>
            <a:r>
              <a:rPr lang="en-US" dirty="0" smtClean="0"/>
              <a:t> beams</a:t>
            </a:r>
          </a:p>
          <a:p>
            <a:pPr lvl="1">
              <a:lnSpc>
                <a:spcPct val="170000"/>
              </a:lnSpc>
              <a:spcBef>
                <a:spcPts val="600"/>
              </a:spcBef>
            </a:pPr>
            <a:r>
              <a:rPr lang="en-US" dirty="0" smtClean="0"/>
              <a:t>Monitor overall alignment and horn/reflector displacement</a:t>
            </a:r>
          </a:p>
          <a:p>
            <a:pPr>
              <a:lnSpc>
                <a:spcPct val="170000"/>
              </a:lnSpc>
            </a:pPr>
            <a:endParaRPr lang="en-US" dirty="0"/>
          </a:p>
        </p:txBody>
      </p:sp>
      <p:sp>
        <p:nvSpPr>
          <p:cNvPr id="3" name="Slide Number Placeholder 2"/>
          <p:cNvSpPr>
            <a:spLocks noGrp="1"/>
          </p:cNvSpPr>
          <p:nvPr>
            <p:ph type="sldNum" sz="quarter" idx="2"/>
          </p:nvPr>
        </p:nvSpPr>
        <p:spPr/>
        <p:txBody>
          <a:bodyPr/>
          <a:lstStyle/>
          <a:p>
            <a:pPr lvl="0"/>
            <a:fld id="{86CB4B4D-7CA3-9044-876B-883B54F8677D}" type="slidenum">
              <a:rPr lang="en-US" smtClean="0"/>
              <a:t>43</a:t>
            </a:fld>
            <a:endParaRPr lang="en-US"/>
          </a:p>
        </p:txBody>
      </p:sp>
      <p:sp>
        <p:nvSpPr>
          <p:cNvPr id="4" name="Title 3"/>
          <p:cNvSpPr>
            <a:spLocks noGrp="1"/>
          </p:cNvSpPr>
          <p:nvPr>
            <p:ph type="title"/>
          </p:nvPr>
        </p:nvSpPr>
        <p:spPr/>
        <p:txBody>
          <a:bodyPr/>
          <a:lstStyle/>
          <a:p>
            <a:r>
              <a:rPr lang="en-US" dirty="0"/>
              <a:t>CN2PY – </a:t>
            </a:r>
            <a:r>
              <a:rPr lang="en-US" dirty="0" err="1" smtClean="0"/>
              <a:t>Muon</a:t>
            </a:r>
            <a:r>
              <a:rPr lang="en-US" dirty="0" smtClean="0"/>
              <a:t> stations</a:t>
            </a:r>
            <a:endParaRPr lang="en-US" dirty="0"/>
          </a:p>
        </p:txBody>
      </p:sp>
      <p:sp>
        <p:nvSpPr>
          <p:cNvPr id="5" name="Date Placeholder 4"/>
          <p:cNvSpPr>
            <a:spLocks noGrp="1"/>
          </p:cNvSpPr>
          <p:nvPr>
            <p:ph type="dt" sz="half" idx="10"/>
          </p:nvPr>
        </p:nvSpPr>
        <p:spPr/>
        <p:txBody>
          <a:bodyPr/>
          <a:lstStyle/>
          <a:p>
            <a:r>
              <a:rPr lang="en-US" smtClean="0"/>
              <a:t>NBI 2014- Fermilab, 23-Sep-2014</a:t>
            </a:r>
            <a:endParaRPr lang="en-US" dirty="0"/>
          </a:p>
        </p:txBody>
      </p:sp>
      <p:sp>
        <p:nvSpPr>
          <p:cNvPr id="6" name="Footer Placeholder 5"/>
          <p:cNvSpPr>
            <a:spLocks noGrp="1"/>
          </p:cNvSpPr>
          <p:nvPr>
            <p:ph type="ftr" sz="quarter" idx="11"/>
          </p:nvPr>
        </p:nvSpPr>
        <p:spPr/>
        <p:txBody>
          <a:bodyPr/>
          <a:lstStyle/>
          <a:p>
            <a:r>
              <a:rPr lang="en-US" smtClean="0"/>
              <a:t>I. Efthymiopoulos, F.Sanchez Galan - CERN</a:t>
            </a:r>
            <a:endParaRPr lang="en-US" dirty="0"/>
          </a:p>
        </p:txBody>
      </p:sp>
      <p:pic>
        <p:nvPicPr>
          <p:cNvPr id="7" name="Picture 4" descr="C:\LLBNO\final_conf\pictures_for_the_pres\hadron_stop_3.jp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92821" y="4067985"/>
            <a:ext cx="5145375" cy="48220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40468" y="1648739"/>
            <a:ext cx="4696664" cy="3945860"/>
          </a:xfrm>
          <a:prstGeom prst="rect">
            <a:avLst/>
          </a:prstGeom>
        </p:spPr>
      </p:pic>
      <p:pic>
        <p:nvPicPr>
          <p:cNvPr id="11" name="Picture 10"/>
          <p:cNvPicPr>
            <a:picLocks noChangeAspect="1"/>
          </p:cNvPicPr>
          <p:nvPr/>
        </p:nvPicPr>
        <p:blipFill>
          <a:blip r:embed="rId4"/>
          <a:stretch>
            <a:fillRect/>
          </a:stretch>
        </p:blipFill>
        <p:spPr>
          <a:xfrm>
            <a:off x="8155826" y="5594599"/>
            <a:ext cx="4493374" cy="3354963"/>
          </a:xfrm>
          <a:prstGeom prst="rect">
            <a:avLst/>
          </a:prstGeom>
        </p:spPr>
      </p:pic>
      <p:sp>
        <p:nvSpPr>
          <p:cNvPr id="12" name="Rectangle 11"/>
          <p:cNvSpPr/>
          <p:nvPr/>
        </p:nvSpPr>
        <p:spPr>
          <a:xfrm>
            <a:off x="10908133" y="6664311"/>
            <a:ext cx="1003241" cy="408315"/>
          </a:xfrm>
          <a:prstGeom prst="rect">
            <a:avLst/>
          </a:prstGeom>
          <a:solidFill>
            <a:schemeClr val="accent3">
              <a:lumMod val="60000"/>
              <a:lumOff val="40000"/>
            </a:schemeClr>
          </a:solidFill>
        </p:spPr>
        <p:txBody>
          <a:bodyPr wrap="square" lIns="130046" tIns="65023" rIns="130046" bIns="65023">
            <a:spAutoFit/>
          </a:bodyPr>
          <a:lstStyle/>
          <a:p>
            <a:r>
              <a:rPr lang="en-GB" sz="1800" spc="142" dirty="0">
                <a:solidFill>
                  <a:schemeClr val="accent5">
                    <a:lumMod val="75000"/>
                  </a:schemeClr>
                </a:solidFill>
                <a:latin typeface="Arial"/>
                <a:ea typeface="+mj-ea"/>
                <a:cs typeface="Arial"/>
              </a:rPr>
              <a:t>CNGS</a:t>
            </a:r>
            <a:endParaRPr lang="fr-FR" sz="1800" spc="142" dirty="0">
              <a:solidFill>
                <a:schemeClr val="accent5">
                  <a:lumMod val="75000"/>
                </a:schemeClr>
              </a:solidFill>
              <a:latin typeface="Arial"/>
              <a:ea typeface="+mj-ea"/>
              <a:cs typeface="Arial"/>
            </a:endParaRPr>
          </a:p>
        </p:txBody>
      </p:sp>
    </p:spTree>
    <p:extLst>
      <p:ext uri="{BB962C8B-B14F-4D97-AF65-F5344CB8AC3E}">
        <p14:creationId xmlns:p14="http://schemas.microsoft.com/office/powerpoint/2010/main" val="211750374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926578" y="444500"/>
            <a:ext cx="6882041" cy="914400"/>
          </a:xfrm>
        </p:spPr>
        <p:txBody>
          <a:bodyPr/>
          <a:lstStyle/>
          <a:p>
            <a:r>
              <a:rPr lang="en-US" dirty="0" smtClean="0"/>
              <a:t>CN2PY – Near Detector</a:t>
            </a:r>
            <a:endParaRPr lang="en-US" dirty="0"/>
          </a:p>
        </p:txBody>
      </p:sp>
      <p:sp>
        <p:nvSpPr>
          <p:cNvPr id="4" name="Slide Number Placeholder 3"/>
          <p:cNvSpPr>
            <a:spLocks noGrp="1"/>
          </p:cNvSpPr>
          <p:nvPr>
            <p:ph type="sldNum" sz="quarter" idx="2"/>
          </p:nvPr>
        </p:nvSpPr>
        <p:spPr/>
        <p:txBody>
          <a:bodyPr/>
          <a:lstStyle/>
          <a:p>
            <a:fld id="{E6A7FEEC-872B-4303-B1A0-7DA7A4730863}" type="slidenum">
              <a:rPr lang="en-GB" smtClean="0"/>
              <a:pPr/>
              <a:t>44</a:t>
            </a:fld>
            <a:endParaRPr lang="en-GB"/>
          </a:p>
        </p:txBody>
      </p:sp>
      <p:sp>
        <p:nvSpPr>
          <p:cNvPr id="2" name="Date Placeholder 1"/>
          <p:cNvSpPr>
            <a:spLocks noGrp="1"/>
          </p:cNvSpPr>
          <p:nvPr>
            <p:ph type="dt" sz="half" idx="10"/>
          </p:nvPr>
        </p:nvSpPr>
        <p:spPr/>
        <p:txBody>
          <a:bodyPr/>
          <a:lstStyle/>
          <a:p>
            <a:r>
              <a:rPr lang="fr-FR" smtClean="0"/>
              <a:t>B. Feral</a:t>
            </a:r>
            <a:endParaRPr lang="en-GB" dirty="0"/>
          </a:p>
        </p:txBody>
      </p:sp>
      <p:sp>
        <p:nvSpPr>
          <p:cNvPr id="3" name="Footer Placeholder 2"/>
          <p:cNvSpPr>
            <a:spLocks noGrp="1"/>
          </p:cNvSpPr>
          <p:nvPr>
            <p:ph type="ftr" sz="quarter" idx="11"/>
          </p:nvPr>
        </p:nvSpPr>
        <p:spPr/>
        <p:txBody>
          <a:bodyPr/>
          <a:lstStyle/>
          <a:p>
            <a:r>
              <a:rPr lang="en-GB" smtClean="0"/>
              <a:t>LAGUNA-LBNO General Meeting @ Helsinki, 26/08/2014</a:t>
            </a:r>
            <a:endParaRPr lang="en-GB"/>
          </a:p>
        </p:txBody>
      </p:sp>
      <p:pic>
        <p:nvPicPr>
          <p:cNvPr id="3074" name="Picture 2" descr="C:\LLBNO\final_conf\Handling&amp;Transport\near_detector\near_detector_integration_1.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b="-876"/>
          <a:stretch/>
        </p:blipFill>
        <p:spPr bwMode="auto">
          <a:xfrm>
            <a:off x="248622" y="401722"/>
            <a:ext cx="3612814" cy="917807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LLBNO\final_conf\Handling&amp;Transport\near_detector\near_detector_integration_2.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761406" y="1804988"/>
            <a:ext cx="7242502" cy="7168267"/>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572348" y="7120114"/>
            <a:ext cx="2529417" cy="243813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fr-FR"/>
          </a:p>
        </p:txBody>
      </p:sp>
      <p:cxnSp>
        <p:nvCxnSpPr>
          <p:cNvPr id="8" name="Straight Arrow Connector 7"/>
          <p:cNvCxnSpPr/>
          <p:nvPr/>
        </p:nvCxnSpPr>
        <p:spPr>
          <a:xfrm flipH="1">
            <a:off x="3101764" y="8078186"/>
            <a:ext cx="1966876" cy="2609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545351" y="5206965"/>
            <a:ext cx="2183928" cy="408315"/>
          </a:xfrm>
          <a:prstGeom prst="rect">
            <a:avLst/>
          </a:prstGeom>
          <a:noFill/>
        </p:spPr>
        <p:txBody>
          <a:bodyPr wrap="square" lIns="130046" tIns="65023" rIns="130046" bIns="65023" rtlCol="0">
            <a:spAutoFit/>
          </a:bodyPr>
          <a:lstStyle/>
          <a:p>
            <a:r>
              <a:rPr lang="en-GB" sz="1800" dirty="0" smtClean="0">
                <a:latin typeface="Arial"/>
                <a:cs typeface="Arial"/>
              </a:rPr>
              <a:t>MIND module</a:t>
            </a:r>
          </a:p>
        </p:txBody>
      </p:sp>
      <p:cxnSp>
        <p:nvCxnSpPr>
          <p:cNvPr id="16" name="Straight Arrow Connector 15"/>
          <p:cNvCxnSpPr/>
          <p:nvPr/>
        </p:nvCxnSpPr>
        <p:spPr>
          <a:xfrm flipH="1">
            <a:off x="9003088" y="5615280"/>
            <a:ext cx="423100" cy="212903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608556" y="5046465"/>
            <a:ext cx="2253050" cy="685314"/>
          </a:xfrm>
          <a:prstGeom prst="rect">
            <a:avLst/>
          </a:prstGeom>
          <a:noFill/>
        </p:spPr>
        <p:txBody>
          <a:bodyPr wrap="square" lIns="130046" tIns="65023" rIns="130046" bIns="65023" rtlCol="0">
            <a:spAutoFit/>
          </a:bodyPr>
          <a:lstStyle/>
          <a:p>
            <a:r>
              <a:rPr lang="en-GB" sz="1800" dirty="0" smtClean="0">
                <a:latin typeface="Arial"/>
                <a:cs typeface="Arial"/>
              </a:rPr>
              <a:t>Pressurised TPC + calorimeter</a:t>
            </a:r>
          </a:p>
        </p:txBody>
      </p:sp>
      <p:cxnSp>
        <p:nvCxnSpPr>
          <p:cNvPr id="20" name="Straight Arrow Connector 19"/>
          <p:cNvCxnSpPr/>
          <p:nvPr/>
        </p:nvCxnSpPr>
        <p:spPr>
          <a:xfrm flipH="1">
            <a:off x="10481368" y="5615280"/>
            <a:ext cx="1126525" cy="21290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610768" y="4194221"/>
            <a:ext cx="2611490" cy="685314"/>
          </a:xfrm>
          <a:prstGeom prst="rect">
            <a:avLst/>
          </a:prstGeom>
          <a:noFill/>
        </p:spPr>
        <p:txBody>
          <a:bodyPr wrap="square" lIns="130046" tIns="65023" rIns="130046" bIns="65023" rtlCol="0">
            <a:spAutoFit/>
          </a:bodyPr>
          <a:lstStyle/>
          <a:p>
            <a:r>
              <a:rPr lang="en-GB" sz="1800" dirty="0" err="1" smtClean="0">
                <a:latin typeface="Arial"/>
                <a:cs typeface="Arial"/>
              </a:rPr>
              <a:t>Halimak</a:t>
            </a:r>
            <a:r>
              <a:rPr lang="en-GB" sz="1800" dirty="0" smtClean="0">
                <a:latin typeface="Arial"/>
                <a:cs typeface="Arial"/>
              </a:rPr>
              <a:t> type elevator + stairs</a:t>
            </a:r>
          </a:p>
        </p:txBody>
      </p:sp>
      <p:cxnSp>
        <p:nvCxnSpPr>
          <p:cNvPr id="23" name="Straight Arrow Connector 22"/>
          <p:cNvCxnSpPr/>
          <p:nvPr/>
        </p:nvCxnSpPr>
        <p:spPr>
          <a:xfrm>
            <a:off x="3737293" y="5389122"/>
            <a:ext cx="1331348" cy="72903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155878" y="1804460"/>
            <a:ext cx="3162829" cy="962313"/>
          </a:xfrm>
          <a:prstGeom prst="rect">
            <a:avLst/>
          </a:prstGeom>
          <a:noFill/>
        </p:spPr>
        <p:txBody>
          <a:bodyPr wrap="square" lIns="130046" tIns="65023" rIns="130046" bIns="65023" rtlCol="0">
            <a:spAutoFit/>
          </a:bodyPr>
          <a:lstStyle/>
          <a:p>
            <a:pPr algn="l"/>
            <a:r>
              <a:rPr lang="en-GB" sz="1800" dirty="0" smtClean="0">
                <a:latin typeface="Arial"/>
                <a:cs typeface="Arial"/>
              </a:rPr>
              <a:t>Near detector shaft: </a:t>
            </a:r>
          </a:p>
          <a:p>
            <a:pPr marL="285750" indent="-285750" algn="l">
              <a:buFont typeface="Wingdings" charset="2"/>
              <a:buChar char="§"/>
            </a:pPr>
            <a:r>
              <a:rPr lang="en-GB" sz="1800" dirty="0" smtClean="0">
                <a:latin typeface="Arial"/>
                <a:cs typeface="Arial"/>
              </a:rPr>
              <a:t>15m diameter</a:t>
            </a:r>
          </a:p>
          <a:p>
            <a:pPr marL="285750" indent="-285750" algn="l">
              <a:buFont typeface="Wingdings" charset="2"/>
              <a:buChar char="§"/>
            </a:pPr>
            <a:r>
              <a:rPr lang="en-GB" sz="1800" dirty="0" smtClean="0">
                <a:latin typeface="Arial"/>
                <a:cs typeface="Arial"/>
              </a:rPr>
              <a:t>~290m deep</a:t>
            </a:r>
          </a:p>
        </p:txBody>
      </p:sp>
      <p:pic>
        <p:nvPicPr>
          <p:cNvPr id="12" name="Picture 11"/>
          <p:cNvPicPr>
            <a:picLocks noChangeAspect="1"/>
          </p:cNvPicPr>
          <p:nvPr/>
        </p:nvPicPr>
        <p:blipFill>
          <a:blip r:embed="rId5"/>
          <a:stretch>
            <a:fillRect/>
          </a:stretch>
        </p:blipFill>
        <p:spPr>
          <a:xfrm>
            <a:off x="8947148" y="1574545"/>
            <a:ext cx="3056760" cy="3530130"/>
          </a:xfrm>
          <a:prstGeom prst="rect">
            <a:avLst/>
          </a:prstGeom>
        </p:spPr>
      </p:pic>
    </p:spTree>
    <p:extLst>
      <p:ext uri="{BB962C8B-B14F-4D97-AF65-F5344CB8AC3E}">
        <p14:creationId xmlns:p14="http://schemas.microsoft.com/office/powerpoint/2010/main" val="2121275321"/>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p:cNvSpPr>
          <p:nvPr>
            <p:ph type="body" idx="1"/>
          </p:nvPr>
        </p:nvSpPr>
        <p:spPr/>
        <p:txBody>
          <a:bodyPr numCol="1"/>
          <a:lstStyle/>
          <a:p>
            <a:r>
              <a:rPr lang="en-US" dirty="0" smtClean="0"/>
              <a:t>The possibilities for a future long-baseline </a:t>
            </a:r>
            <a:r>
              <a:rPr lang="en-US" dirty="0" err="1" smtClean="0"/>
              <a:t>ν</a:t>
            </a:r>
            <a:r>
              <a:rPr lang="en-US" dirty="0" smtClean="0"/>
              <a:t>-beam from CERN to a far site in Europe to study the CPV and Mass Hierarchy in the Neutrino Sector were studied in the framework of the LAGUNA-LBNO EC/FP7 Design Study</a:t>
            </a:r>
          </a:p>
          <a:p>
            <a:r>
              <a:rPr lang="en-US" dirty="0" smtClean="0"/>
              <a:t>The study includes a conceptual design of a new High-Power proton synchrotron to be used as proton driver providing a 2 MW beam in the range of 50-75 </a:t>
            </a:r>
            <a:r>
              <a:rPr lang="en-US" dirty="0" err="1" smtClean="0"/>
              <a:t>GeV</a:t>
            </a:r>
            <a:r>
              <a:rPr lang="en-US" dirty="0" smtClean="0"/>
              <a:t>.</a:t>
            </a:r>
          </a:p>
          <a:p>
            <a:r>
              <a:rPr lang="en-US" dirty="0" smtClean="0"/>
              <a:t>The study builds upon the experience and available expertise at CERN  from CNGS and the design of hadron machines, and is done in view of promoting solutions and technologies as well as synergies with other projects in the Lab</a:t>
            </a:r>
          </a:p>
          <a:p>
            <a:r>
              <a:rPr lang="en-US" dirty="0" smtClean="0"/>
              <a:t>The findings of this </a:t>
            </a:r>
            <a:r>
              <a:rPr lang="en-US" smtClean="0"/>
              <a:t>study are </a:t>
            </a:r>
            <a:r>
              <a:rPr lang="en-US" dirty="0" smtClean="0"/>
              <a:t>documented in the CDR report of LAGUNA-LBNO, soon to be released.</a:t>
            </a:r>
            <a:endParaRPr lang="en-US" dirty="0"/>
          </a:p>
        </p:txBody>
      </p:sp>
      <p:sp>
        <p:nvSpPr>
          <p:cNvPr id="416" name="Shape 416"/>
          <p:cNvSpPr>
            <a:spLocks noGrp="1"/>
          </p:cNvSpPr>
          <p:nvPr>
            <p:ph type="sldNum" sz="quarter" idx="2"/>
          </p:nvPr>
        </p:nvSpPr>
        <p:spPr/>
        <p:txBody>
          <a:bodyPr/>
          <a:lstStyle/>
          <a:p>
            <a:pPr lvl="0"/>
            <a:fld id="{86CB4B4D-7CA3-9044-876B-883B54F8677D}" type="slidenum">
              <a:rPr lang="en-US" smtClean="0"/>
              <a:pPr lvl="0"/>
              <a:t>45</a:t>
            </a:fld>
            <a:endParaRPr lang="en-US"/>
          </a:p>
        </p:txBody>
      </p:sp>
      <p:sp>
        <p:nvSpPr>
          <p:cNvPr id="414" name="Shape 414"/>
          <p:cNvSpPr>
            <a:spLocks noGrp="1"/>
          </p:cNvSpPr>
          <p:nvPr>
            <p:ph type="title"/>
          </p:nvPr>
        </p:nvSpPr>
        <p:spPr/>
        <p:txBody>
          <a:bodyPr/>
          <a:lstStyle/>
          <a:p>
            <a:pPr lvl="0"/>
            <a:r>
              <a:rPr lang="en-US" smtClean="0"/>
              <a:t>Summary</a:t>
            </a:r>
            <a:endParaRPr lang="en-US"/>
          </a:p>
        </p:txBody>
      </p:sp>
      <p:sp>
        <p:nvSpPr>
          <p:cNvPr id="2" name="Date Placeholder 1"/>
          <p:cNvSpPr>
            <a:spLocks noGrp="1"/>
          </p:cNvSpPr>
          <p:nvPr>
            <p:ph type="dt" sz="half" idx="10"/>
          </p:nvPr>
        </p:nvSpPr>
        <p:spPr/>
        <p:txBody>
          <a:bodyPr/>
          <a:lstStyle/>
          <a:p>
            <a:r>
              <a:rPr lang="en-US" smtClean="0"/>
              <a:t>NBI 2014- Fermilab, 23-Sep-2014</a:t>
            </a:r>
            <a:endParaRPr lang="en-US" dirty="0"/>
          </a:p>
        </p:txBody>
      </p:sp>
      <p:sp>
        <p:nvSpPr>
          <p:cNvPr id="3" name="Footer Placeholder 2"/>
          <p:cNvSpPr>
            <a:spLocks noGrp="1"/>
          </p:cNvSpPr>
          <p:nvPr>
            <p:ph type="ftr" sz="quarter" idx="11"/>
          </p:nvPr>
        </p:nvSpPr>
        <p:spPr/>
        <p:txBody>
          <a:bodyPr/>
          <a:lstStyle/>
          <a:p>
            <a:r>
              <a:rPr lang="en-US" smtClean="0"/>
              <a:t>I. Efthymiopoulos, F.Sanchez Galan - CERN</a:t>
            </a:r>
            <a:endParaRPr lang="en-US" dirty="0"/>
          </a:p>
        </p:txBody>
      </p:sp>
    </p:spTree>
    <p:extLst>
      <p:ext uri="{BB962C8B-B14F-4D97-AF65-F5344CB8AC3E}">
        <p14:creationId xmlns:p14="http://schemas.microsoft.com/office/powerpoint/2010/main" val="3365817089"/>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LAGUNA-LBNO DS Deliverables – Goal achieved!!</a:t>
            </a:r>
            <a:endParaRPr lang="en-US" dirty="0"/>
          </a:p>
        </p:txBody>
      </p:sp>
      <p:sp>
        <p:nvSpPr>
          <p:cNvPr id="3" name="Slide Number Placeholder 2"/>
          <p:cNvSpPr>
            <a:spLocks noGrp="1"/>
          </p:cNvSpPr>
          <p:nvPr>
            <p:ph type="sldNum" sz="quarter" idx="2"/>
          </p:nvPr>
        </p:nvSpPr>
        <p:spPr/>
        <p:txBody>
          <a:bodyPr/>
          <a:lstStyle/>
          <a:p>
            <a:pPr lvl="0"/>
            <a:fld id="{86CB4B4D-7CA3-9044-876B-883B54F8677D}" type="slidenum">
              <a:rPr lang="en-US" smtClean="0"/>
              <a:t>46</a:t>
            </a:fld>
            <a:endParaRPr lang="en-US"/>
          </a:p>
        </p:txBody>
      </p:sp>
      <p:sp>
        <p:nvSpPr>
          <p:cNvPr id="4" name="Date Placeholder 3"/>
          <p:cNvSpPr>
            <a:spLocks noGrp="1"/>
          </p:cNvSpPr>
          <p:nvPr>
            <p:ph type="dt" sz="half" idx="10"/>
          </p:nvPr>
        </p:nvSpPr>
        <p:spPr/>
        <p:txBody>
          <a:bodyPr/>
          <a:lstStyle/>
          <a:p>
            <a:r>
              <a:rPr lang="en-US" smtClean="0"/>
              <a:t>NBI 2014- Fermilab, 23-Sep-2014</a:t>
            </a:r>
            <a:endParaRPr lang="en-US" dirty="0"/>
          </a:p>
        </p:txBody>
      </p:sp>
      <p:sp>
        <p:nvSpPr>
          <p:cNvPr id="5" name="Footer Placeholder 4"/>
          <p:cNvSpPr>
            <a:spLocks noGrp="1"/>
          </p:cNvSpPr>
          <p:nvPr>
            <p:ph type="ftr" sz="quarter" idx="11"/>
          </p:nvPr>
        </p:nvSpPr>
        <p:spPr/>
        <p:txBody>
          <a:bodyPr/>
          <a:lstStyle/>
          <a:p>
            <a:r>
              <a:rPr lang="en-US" smtClean="0"/>
              <a:t>I. Efthymiopoulos, F.Sanchez Galan - CERN</a:t>
            </a:r>
            <a:endParaRPr lang="en-US" dirty="0"/>
          </a:p>
        </p:txBody>
      </p:sp>
      <p:pic>
        <p:nvPicPr>
          <p:cNvPr id="6" name="Picture 5"/>
          <p:cNvPicPr>
            <a:picLocks noChangeAspect="1"/>
          </p:cNvPicPr>
          <p:nvPr/>
        </p:nvPicPr>
        <p:blipFill>
          <a:blip r:embed="rId2"/>
          <a:stretch>
            <a:fillRect/>
          </a:stretch>
        </p:blipFill>
        <p:spPr>
          <a:xfrm>
            <a:off x="529265" y="2684448"/>
            <a:ext cx="6754290" cy="5060163"/>
          </a:xfrm>
          <a:prstGeom prst="rect">
            <a:avLst/>
          </a:prstGeom>
          <a:ln>
            <a:solidFill>
              <a:schemeClr val="accent2"/>
            </a:solidFill>
          </a:ln>
          <a:effectLst>
            <a:outerShdw blurRad="50800" dist="38100" dir="8100000" algn="tr" rotWithShape="0">
              <a:prstClr val="black">
                <a:alpha val="40000"/>
              </a:prstClr>
            </a:outerShdw>
          </a:effectLst>
        </p:spPr>
      </p:pic>
      <p:pic>
        <p:nvPicPr>
          <p:cNvPr id="7" name="pasted-image.tif"/>
          <p:cNvPicPr/>
          <p:nvPr/>
        </p:nvPicPr>
        <p:blipFill>
          <a:blip r:embed="rId3" cstate="print">
            <a:extLst>
              <a:ext uri="{28A0092B-C50C-407E-A947-70E740481C1C}">
                <a14:useLocalDpi xmlns:a14="http://schemas.microsoft.com/office/drawing/2010/main"/>
              </a:ext>
            </a:extLst>
          </a:blip>
          <a:srcRect l="2072" t="2303" r="4443" b="2303"/>
          <a:stretch>
            <a:fillRect/>
          </a:stretch>
        </p:blipFill>
        <p:spPr>
          <a:xfrm>
            <a:off x="7801746" y="2069489"/>
            <a:ext cx="4847455" cy="6328925"/>
          </a:xfrm>
          <a:prstGeom prst="rect">
            <a:avLst/>
          </a:prstGeom>
          <a:ln w="12700">
            <a:solidFill>
              <a:srgbClr val="941100"/>
            </a:solidFill>
            <a:miter lim="400000"/>
          </a:ln>
          <a:effectLst>
            <a:outerShdw blurRad="355600" rotWithShape="0">
              <a:srgbClr val="000000">
                <a:alpha val="75000"/>
              </a:srgbClr>
            </a:outerShdw>
          </a:effectLst>
        </p:spPr>
      </p:pic>
    </p:spTree>
    <p:extLst>
      <p:ext uri="{BB962C8B-B14F-4D97-AF65-F5344CB8AC3E}">
        <p14:creationId xmlns:p14="http://schemas.microsoft.com/office/powerpoint/2010/main" val="3838189557"/>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numCol="1"/>
          <a:lstStyle/>
          <a:p>
            <a:pPr marL="220356" indent="-220356" defTabSz="352569">
              <a:spcBef>
                <a:spcPts val="1280"/>
              </a:spcBef>
              <a:defRPr sz="1800"/>
            </a:pPr>
            <a:r>
              <a:rPr lang="en-US" sz="3200" dirty="0">
                <a:solidFill>
                  <a:srgbClr val="4F8F00"/>
                </a:solidFill>
              </a:rPr>
              <a:t>Many thanks to all colleagues who participated in the study</a:t>
            </a:r>
          </a:p>
          <a:p>
            <a:pPr marL="220356" indent="-220356" defTabSz="352569">
              <a:spcBef>
                <a:spcPts val="1280"/>
              </a:spcBef>
              <a:defRPr sz="1800"/>
            </a:pPr>
            <a:endParaRPr lang="en-US" sz="3200" dirty="0">
              <a:solidFill>
                <a:srgbClr val="4F8F00"/>
              </a:solidFill>
            </a:endParaRPr>
          </a:p>
          <a:p>
            <a:pPr marL="0" indent="0" algn="ctr" defTabSz="352569">
              <a:spcBef>
                <a:spcPts val="1280"/>
              </a:spcBef>
              <a:buNone/>
              <a:defRPr sz="1800"/>
            </a:pPr>
            <a:endParaRPr lang="en-US" sz="2800" dirty="0" smtClean="0">
              <a:solidFill>
                <a:schemeClr val="tx1"/>
              </a:solidFill>
            </a:endParaRPr>
          </a:p>
          <a:p>
            <a:pPr marL="0" indent="0" algn="ctr" defTabSz="352569">
              <a:spcBef>
                <a:spcPts val="1280"/>
              </a:spcBef>
              <a:buNone/>
              <a:defRPr sz="1800"/>
            </a:pPr>
            <a:r>
              <a:rPr lang="en-US" sz="2800" dirty="0" err="1" smtClean="0">
                <a:solidFill>
                  <a:schemeClr val="tx1"/>
                </a:solidFill>
              </a:rPr>
              <a:t>A.Alekou</a:t>
            </a:r>
            <a:r>
              <a:rPr lang="en-US" sz="2800" dirty="0">
                <a:solidFill>
                  <a:schemeClr val="tx1"/>
                </a:solidFill>
              </a:rPr>
              <a:t>, </a:t>
            </a:r>
            <a:r>
              <a:rPr lang="en-US" sz="2800" dirty="0" err="1">
                <a:solidFill>
                  <a:schemeClr val="tx1"/>
                </a:solidFill>
              </a:rPr>
              <a:t>Y.Papaphilippou</a:t>
            </a:r>
            <a:r>
              <a:rPr lang="en-US" sz="2800" dirty="0">
                <a:solidFill>
                  <a:schemeClr val="tx1"/>
                </a:solidFill>
              </a:rPr>
              <a:t>, </a:t>
            </a:r>
            <a:r>
              <a:rPr lang="en-US" sz="2800" dirty="0" err="1">
                <a:solidFill>
                  <a:schemeClr val="tx1"/>
                </a:solidFill>
              </a:rPr>
              <a:t>J.Alabau-Gonsalvo</a:t>
            </a:r>
            <a:r>
              <a:rPr lang="en-US" sz="2800" dirty="0">
                <a:solidFill>
                  <a:schemeClr val="tx1"/>
                </a:solidFill>
              </a:rPr>
              <a:t>, </a:t>
            </a:r>
            <a:r>
              <a:rPr lang="en-US" sz="2800" dirty="0" err="1">
                <a:solidFill>
                  <a:schemeClr val="tx1"/>
                </a:solidFill>
              </a:rPr>
              <a:t>R.Steerenber</a:t>
            </a:r>
            <a:r>
              <a:rPr lang="en-US" sz="2800" dirty="0">
                <a:solidFill>
                  <a:schemeClr val="tx1"/>
                </a:solidFill>
              </a:rPr>
              <a:t>, </a:t>
            </a:r>
            <a:r>
              <a:rPr lang="en-US" sz="2800" dirty="0" err="1">
                <a:solidFill>
                  <a:schemeClr val="tx1"/>
                </a:solidFill>
              </a:rPr>
              <a:t>A.Lachaize</a:t>
            </a:r>
            <a:r>
              <a:rPr lang="en-US" sz="2800" dirty="0">
                <a:solidFill>
                  <a:schemeClr val="tx1"/>
                </a:solidFill>
              </a:rPr>
              <a:t>, </a:t>
            </a:r>
            <a:r>
              <a:rPr lang="en-US" sz="2800" dirty="0" err="1">
                <a:solidFill>
                  <a:schemeClr val="tx1"/>
                </a:solidFill>
              </a:rPr>
              <a:t>R.Garodby</a:t>
            </a:r>
            <a:r>
              <a:rPr lang="en-US" sz="2800" dirty="0">
                <a:solidFill>
                  <a:schemeClr val="tx1"/>
                </a:solidFill>
              </a:rPr>
              <a:t>, </a:t>
            </a:r>
            <a:r>
              <a:rPr lang="en-US" sz="2800" dirty="0" err="1">
                <a:solidFill>
                  <a:schemeClr val="tx1"/>
                </a:solidFill>
              </a:rPr>
              <a:t>E.Shaposhnikova</a:t>
            </a:r>
            <a:r>
              <a:rPr lang="en-US" sz="2800" dirty="0">
                <a:solidFill>
                  <a:schemeClr val="tx1"/>
                </a:solidFill>
              </a:rPr>
              <a:t>, </a:t>
            </a:r>
            <a:r>
              <a:rPr lang="en-US" sz="2800" dirty="0" err="1">
                <a:solidFill>
                  <a:schemeClr val="tx1"/>
                </a:solidFill>
              </a:rPr>
              <a:t>I.Efthymiopoulos</a:t>
            </a:r>
            <a:r>
              <a:rPr lang="en-US" sz="2800" dirty="0">
                <a:solidFill>
                  <a:schemeClr val="tx1"/>
                </a:solidFill>
              </a:rPr>
              <a:t>, </a:t>
            </a:r>
            <a:r>
              <a:rPr lang="en-US" sz="2800" dirty="0" err="1">
                <a:solidFill>
                  <a:schemeClr val="tx1"/>
                </a:solidFill>
              </a:rPr>
              <a:t>F.Sanchez</a:t>
            </a:r>
            <a:r>
              <a:rPr lang="en-US" sz="2800" dirty="0">
                <a:solidFill>
                  <a:schemeClr val="tx1"/>
                </a:solidFill>
              </a:rPr>
              <a:t>-Galan, </a:t>
            </a:r>
            <a:r>
              <a:rPr lang="en-US" sz="2800" dirty="0" err="1">
                <a:solidFill>
                  <a:schemeClr val="tx1"/>
                </a:solidFill>
              </a:rPr>
              <a:t>F.Antoniou</a:t>
            </a:r>
            <a:r>
              <a:rPr lang="en-US" sz="2800" dirty="0">
                <a:solidFill>
                  <a:schemeClr val="tx1"/>
                </a:solidFill>
              </a:rPr>
              <a:t>, </a:t>
            </a:r>
            <a:r>
              <a:rPr lang="en-US" sz="2800" dirty="0" err="1">
                <a:solidFill>
                  <a:schemeClr val="tx1"/>
                </a:solidFill>
              </a:rPr>
              <a:t>M.Calviani</a:t>
            </a:r>
            <a:r>
              <a:rPr lang="en-US" sz="2800" dirty="0">
                <a:solidFill>
                  <a:schemeClr val="tx1"/>
                </a:solidFill>
              </a:rPr>
              <a:t>, </a:t>
            </a:r>
            <a:r>
              <a:rPr lang="en-US" sz="2800" dirty="0" err="1">
                <a:solidFill>
                  <a:schemeClr val="tx1"/>
                </a:solidFill>
              </a:rPr>
              <a:t>P.Velten</a:t>
            </a:r>
            <a:r>
              <a:rPr lang="en-US" sz="2800" dirty="0">
                <a:solidFill>
                  <a:schemeClr val="tx1"/>
                </a:solidFill>
              </a:rPr>
              <a:t>, </a:t>
            </a:r>
            <a:r>
              <a:rPr lang="en-US" sz="2800" dirty="0" err="1">
                <a:solidFill>
                  <a:schemeClr val="tx1"/>
                </a:solidFill>
              </a:rPr>
              <a:t>V.Venturini</a:t>
            </a:r>
            <a:r>
              <a:rPr lang="en-US" sz="2800" dirty="0">
                <a:solidFill>
                  <a:schemeClr val="tx1"/>
                </a:solidFill>
              </a:rPr>
              <a:t>, </a:t>
            </a:r>
            <a:r>
              <a:rPr lang="en-US" sz="2800" dirty="0" err="1">
                <a:solidFill>
                  <a:schemeClr val="tx1"/>
                </a:solidFill>
              </a:rPr>
              <a:t>H.Vincke</a:t>
            </a:r>
            <a:r>
              <a:rPr lang="en-US" sz="2800" dirty="0">
                <a:solidFill>
                  <a:schemeClr val="tx1"/>
                </a:solidFill>
              </a:rPr>
              <a:t>, </a:t>
            </a:r>
            <a:r>
              <a:rPr lang="en-US" sz="2800" dirty="0" err="1">
                <a:solidFill>
                  <a:schemeClr val="tx1"/>
                </a:solidFill>
              </a:rPr>
              <a:t>C.Strabel</a:t>
            </a:r>
            <a:r>
              <a:rPr lang="en-US" sz="2800" dirty="0">
                <a:solidFill>
                  <a:schemeClr val="tx1"/>
                </a:solidFill>
              </a:rPr>
              <a:t>, </a:t>
            </a:r>
            <a:r>
              <a:rPr lang="en-US" sz="2800" dirty="0" err="1">
                <a:solidFill>
                  <a:schemeClr val="tx1"/>
                </a:solidFill>
              </a:rPr>
              <a:t>B.Ferral</a:t>
            </a:r>
            <a:r>
              <a:rPr lang="en-US" sz="2800" dirty="0">
                <a:solidFill>
                  <a:schemeClr val="tx1"/>
                </a:solidFill>
              </a:rPr>
              <a:t>, </a:t>
            </a:r>
            <a:r>
              <a:rPr lang="en-US" sz="2800" dirty="0" err="1">
                <a:solidFill>
                  <a:schemeClr val="tx1"/>
                </a:solidFill>
              </a:rPr>
              <a:t>D.Smargianaki</a:t>
            </a:r>
            <a:r>
              <a:rPr lang="en-US" sz="2800" dirty="0">
                <a:solidFill>
                  <a:schemeClr val="tx1"/>
                </a:solidFill>
              </a:rPr>
              <a:t>, </a:t>
            </a:r>
            <a:r>
              <a:rPr lang="en-US" sz="2800" dirty="0" err="1">
                <a:solidFill>
                  <a:schemeClr val="tx1"/>
                </a:solidFill>
              </a:rPr>
              <a:t>N.Charitonidis</a:t>
            </a:r>
            <a:r>
              <a:rPr lang="en-US" sz="2800" dirty="0">
                <a:solidFill>
                  <a:schemeClr val="tx1"/>
                </a:solidFill>
              </a:rPr>
              <a:t>, </a:t>
            </a:r>
            <a:r>
              <a:rPr lang="en-US" sz="2800" dirty="0" err="1">
                <a:solidFill>
                  <a:schemeClr val="tx1"/>
                </a:solidFill>
              </a:rPr>
              <a:t>B.Biskup</a:t>
            </a:r>
            <a:r>
              <a:rPr lang="en-US" sz="2800" dirty="0">
                <a:solidFill>
                  <a:schemeClr val="tx1"/>
                </a:solidFill>
              </a:rPr>
              <a:t>, </a:t>
            </a:r>
            <a:r>
              <a:rPr lang="en-US" sz="2800" dirty="0" err="1">
                <a:solidFill>
                  <a:schemeClr val="tx1"/>
                </a:solidFill>
              </a:rPr>
              <a:t>C.Lazaridis</a:t>
            </a:r>
            <a:r>
              <a:rPr lang="en-US" sz="2800" dirty="0">
                <a:solidFill>
                  <a:schemeClr val="tx1"/>
                </a:solidFill>
              </a:rPr>
              <a:t>, </a:t>
            </a:r>
            <a:r>
              <a:rPr lang="en-US" sz="2800" dirty="0" err="1">
                <a:solidFill>
                  <a:schemeClr val="tx1"/>
                </a:solidFill>
              </a:rPr>
              <a:t>B.Goddrad</a:t>
            </a:r>
            <a:r>
              <a:rPr lang="en-US" sz="2800" dirty="0">
                <a:solidFill>
                  <a:schemeClr val="tx1"/>
                </a:solidFill>
              </a:rPr>
              <a:t>, </a:t>
            </a:r>
            <a:r>
              <a:rPr lang="en-US" sz="2800" dirty="0" err="1">
                <a:solidFill>
                  <a:schemeClr val="tx1"/>
                </a:solidFill>
              </a:rPr>
              <a:t>W.Bartmann</a:t>
            </a:r>
            <a:r>
              <a:rPr lang="en-US" sz="2800" dirty="0">
                <a:solidFill>
                  <a:schemeClr val="tx1"/>
                </a:solidFill>
              </a:rPr>
              <a:t>, </a:t>
            </a:r>
            <a:r>
              <a:rPr lang="en-US" sz="2800" dirty="0" err="1">
                <a:solidFill>
                  <a:schemeClr val="tx1"/>
                </a:solidFill>
              </a:rPr>
              <a:t>A.Parfenova</a:t>
            </a:r>
            <a:r>
              <a:rPr lang="en-US" sz="2800" dirty="0">
                <a:solidFill>
                  <a:schemeClr val="tx1"/>
                </a:solidFill>
              </a:rPr>
              <a:t>, </a:t>
            </a:r>
            <a:r>
              <a:rPr lang="en-US" sz="2800" dirty="0" err="1">
                <a:solidFill>
                  <a:schemeClr val="tx1"/>
                </a:solidFill>
              </a:rPr>
              <a:t>D.Berthoux</a:t>
            </a:r>
            <a:r>
              <a:rPr lang="en-US" sz="2800" dirty="0">
                <a:solidFill>
                  <a:schemeClr val="tx1"/>
                </a:solidFill>
              </a:rPr>
              <a:t>, </a:t>
            </a:r>
            <a:r>
              <a:rPr lang="en-US" sz="2800" dirty="0" err="1">
                <a:solidFill>
                  <a:schemeClr val="tx1"/>
                </a:solidFill>
              </a:rPr>
              <a:t>S.Gilardoni</a:t>
            </a:r>
            <a:r>
              <a:rPr lang="en-US" sz="2800" dirty="0">
                <a:solidFill>
                  <a:schemeClr val="tx1"/>
                </a:solidFill>
              </a:rPr>
              <a:t>, </a:t>
            </a:r>
            <a:r>
              <a:rPr lang="en-US" sz="2800" dirty="0" err="1">
                <a:solidFill>
                  <a:schemeClr val="tx1"/>
                </a:solidFill>
              </a:rPr>
              <a:t>P.Vojtyla</a:t>
            </a:r>
            <a:r>
              <a:rPr lang="en-US" sz="2800" dirty="0">
                <a:solidFill>
                  <a:schemeClr val="tx1"/>
                </a:solidFill>
              </a:rPr>
              <a:t>, </a:t>
            </a:r>
            <a:r>
              <a:rPr lang="en-US" sz="2800" dirty="0" err="1">
                <a:solidFill>
                  <a:schemeClr val="tx1"/>
                </a:solidFill>
              </a:rPr>
              <a:t>J.Osborne</a:t>
            </a:r>
            <a:r>
              <a:rPr lang="en-US" sz="2800" dirty="0">
                <a:solidFill>
                  <a:schemeClr val="tx1"/>
                </a:solidFill>
              </a:rPr>
              <a:t>, </a:t>
            </a:r>
            <a:r>
              <a:rPr lang="en-US" sz="2800" dirty="0" err="1">
                <a:solidFill>
                  <a:schemeClr val="tx1"/>
                </a:solidFill>
              </a:rPr>
              <a:t>M.Manfredi</a:t>
            </a:r>
            <a:r>
              <a:rPr lang="en-US" sz="2800" dirty="0">
                <a:solidFill>
                  <a:schemeClr val="tx1"/>
                </a:solidFill>
              </a:rPr>
              <a:t>, </a:t>
            </a:r>
            <a:r>
              <a:rPr lang="en-US" sz="2800" dirty="0" err="1">
                <a:solidFill>
                  <a:schemeClr val="tx1"/>
                </a:solidFill>
              </a:rPr>
              <a:t>L.Faisandel</a:t>
            </a:r>
            <a:r>
              <a:rPr lang="en-US" sz="2800" dirty="0">
                <a:solidFill>
                  <a:schemeClr val="tx1"/>
                </a:solidFill>
              </a:rPr>
              <a:t>, </a:t>
            </a:r>
            <a:r>
              <a:rPr lang="en-US" sz="2800" dirty="0" err="1">
                <a:solidFill>
                  <a:schemeClr val="tx1"/>
                </a:solidFill>
              </a:rPr>
              <a:t>F.Gerigk</a:t>
            </a:r>
            <a:r>
              <a:rPr lang="en-US" sz="2800" dirty="0">
                <a:solidFill>
                  <a:schemeClr val="tx1"/>
                </a:solidFill>
              </a:rPr>
              <a:t>, </a:t>
            </a:r>
            <a:r>
              <a:rPr lang="en-US" sz="2800" dirty="0" err="1">
                <a:solidFill>
                  <a:schemeClr val="tx1"/>
                </a:solidFill>
              </a:rPr>
              <a:t>J.M.Cravero</a:t>
            </a:r>
            <a:r>
              <a:rPr lang="en-US" sz="2800" dirty="0">
                <a:solidFill>
                  <a:schemeClr val="tx1"/>
                </a:solidFill>
              </a:rPr>
              <a:t>, </a:t>
            </a:r>
            <a:r>
              <a:rPr lang="en-US" sz="2800" dirty="0" err="1">
                <a:solidFill>
                  <a:schemeClr val="tx1"/>
                </a:solidFill>
              </a:rPr>
              <a:t>F.Velotti</a:t>
            </a:r>
            <a:r>
              <a:rPr lang="en-US" sz="2800" dirty="0">
                <a:solidFill>
                  <a:schemeClr val="tx1"/>
                </a:solidFill>
              </a:rPr>
              <a:t>, A. </a:t>
            </a:r>
            <a:r>
              <a:rPr lang="en-US" sz="2800" dirty="0" err="1">
                <a:solidFill>
                  <a:schemeClr val="tx1"/>
                </a:solidFill>
              </a:rPr>
              <a:t>Huschauer</a:t>
            </a:r>
            <a:r>
              <a:rPr lang="en-US" sz="2800" dirty="0">
                <a:solidFill>
                  <a:schemeClr val="tx1"/>
                </a:solidFill>
              </a:rPr>
              <a:t>, </a:t>
            </a:r>
            <a:r>
              <a:rPr lang="en-US" sz="2800" dirty="0" err="1">
                <a:solidFill>
                  <a:schemeClr val="tx1"/>
                </a:solidFill>
              </a:rPr>
              <a:t>D.Missiaen</a:t>
            </a:r>
            <a:r>
              <a:rPr lang="en-US" sz="2800" dirty="0">
                <a:solidFill>
                  <a:schemeClr val="tx1"/>
                </a:solidFill>
              </a:rPr>
              <a:t>, </a:t>
            </a:r>
            <a:r>
              <a:rPr lang="en-US" sz="2800" dirty="0" err="1">
                <a:solidFill>
                  <a:schemeClr val="tx1"/>
                </a:solidFill>
              </a:rPr>
              <a:t>M.Jones</a:t>
            </a:r>
            <a:r>
              <a:rPr lang="en-US" sz="2800" dirty="0">
                <a:solidFill>
                  <a:schemeClr val="tx1"/>
                </a:solidFill>
              </a:rPr>
              <a:t> - </a:t>
            </a:r>
            <a:r>
              <a:rPr lang="en-US" sz="2800" b="1" dirty="0">
                <a:solidFill>
                  <a:schemeClr val="tx1"/>
                </a:solidFill>
              </a:rPr>
              <a:t>CERN</a:t>
            </a:r>
          </a:p>
          <a:p>
            <a:pPr marL="0" indent="0" algn="ctr" defTabSz="352569">
              <a:spcBef>
                <a:spcPts val="1280"/>
              </a:spcBef>
              <a:buNone/>
              <a:defRPr sz="1800"/>
            </a:pPr>
            <a:endParaRPr lang="en-US" sz="2800" dirty="0" smtClean="0">
              <a:solidFill>
                <a:schemeClr val="tx1"/>
              </a:solidFill>
            </a:endParaRPr>
          </a:p>
          <a:p>
            <a:pPr marL="0" indent="0" algn="ctr" defTabSz="352569">
              <a:spcBef>
                <a:spcPts val="1280"/>
              </a:spcBef>
              <a:buNone/>
              <a:defRPr sz="1800"/>
            </a:pPr>
            <a:r>
              <a:rPr lang="en-US" sz="2800" dirty="0" err="1" smtClean="0">
                <a:solidFill>
                  <a:schemeClr val="tx1"/>
                </a:solidFill>
              </a:rPr>
              <a:t>E.Noah</a:t>
            </a:r>
            <a:r>
              <a:rPr lang="en-US" sz="2800" dirty="0">
                <a:solidFill>
                  <a:schemeClr val="tx1"/>
                </a:solidFill>
              </a:rPr>
              <a:t>, </a:t>
            </a:r>
            <a:r>
              <a:rPr lang="en-US" sz="2800" dirty="0" err="1">
                <a:solidFill>
                  <a:schemeClr val="tx1"/>
                </a:solidFill>
              </a:rPr>
              <a:t>A.Curioni</a:t>
            </a:r>
            <a:r>
              <a:rPr lang="en-US" sz="2800" dirty="0">
                <a:solidFill>
                  <a:schemeClr val="tx1"/>
                </a:solidFill>
              </a:rPr>
              <a:t>, </a:t>
            </a:r>
            <a:r>
              <a:rPr lang="en-US" sz="2800" dirty="0" err="1">
                <a:solidFill>
                  <a:schemeClr val="tx1"/>
                </a:solidFill>
              </a:rPr>
              <a:t>Y.Karadzhov</a:t>
            </a:r>
            <a:r>
              <a:rPr lang="en-US" sz="2800" dirty="0">
                <a:solidFill>
                  <a:schemeClr val="tx1"/>
                </a:solidFill>
              </a:rPr>
              <a:t>, T. </a:t>
            </a:r>
            <a:r>
              <a:rPr lang="en-US" sz="2800" dirty="0" err="1">
                <a:solidFill>
                  <a:schemeClr val="tx1"/>
                </a:solidFill>
              </a:rPr>
              <a:t>Stainer</a:t>
            </a:r>
            <a:r>
              <a:rPr lang="en-US" sz="2800" dirty="0">
                <a:solidFill>
                  <a:schemeClr val="tx1"/>
                </a:solidFill>
              </a:rPr>
              <a:t>, </a:t>
            </a:r>
            <a:r>
              <a:rPr lang="en-US" sz="2800" dirty="0" err="1">
                <a:solidFill>
                  <a:schemeClr val="tx1"/>
                </a:solidFill>
              </a:rPr>
              <a:t>A.Blondel</a:t>
            </a:r>
            <a:r>
              <a:rPr lang="en-US" sz="2800" dirty="0">
                <a:solidFill>
                  <a:schemeClr val="tx1"/>
                </a:solidFill>
              </a:rPr>
              <a:t> – </a:t>
            </a:r>
            <a:r>
              <a:rPr lang="en-US" sz="2800" b="1" dirty="0">
                <a:solidFill>
                  <a:schemeClr val="tx1"/>
                </a:solidFill>
              </a:rPr>
              <a:t>Univ. of Geneva </a:t>
            </a:r>
          </a:p>
          <a:p>
            <a:pPr marL="0" indent="0" algn="ctr" defTabSz="352569">
              <a:spcBef>
                <a:spcPts val="1280"/>
              </a:spcBef>
              <a:buNone/>
              <a:defRPr sz="1800"/>
            </a:pPr>
            <a:endParaRPr lang="en-US" sz="2800" dirty="0" smtClean="0">
              <a:solidFill>
                <a:schemeClr val="tx1"/>
              </a:solidFill>
            </a:endParaRPr>
          </a:p>
          <a:p>
            <a:pPr marL="0" indent="0" algn="ctr" defTabSz="352569">
              <a:spcBef>
                <a:spcPts val="1280"/>
              </a:spcBef>
              <a:buNone/>
              <a:defRPr sz="1800"/>
            </a:pPr>
            <a:r>
              <a:rPr lang="en-US" sz="2800" dirty="0" smtClean="0">
                <a:solidFill>
                  <a:schemeClr val="tx1"/>
                </a:solidFill>
              </a:rPr>
              <a:t>C. </a:t>
            </a:r>
            <a:r>
              <a:rPr lang="en-US" sz="2800" dirty="0" err="1" smtClean="0">
                <a:solidFill>
                  <a:schemeClr val="tx1"/>
                </a:solidFill>
              </a:rPr>
              <a:t>Densham</a:t>
            </a:r>
            <a:r>
              <a:rPr lang="en-US" sz="2800" dirty="0">
                <a:solidFill>
                  <a:schemeClr val="tx1"/>
                </a:solidFill>
              </a:rPr>
              <a:t>, </a:t>
            </a:r>
            <a:r>
              <a:rPr lang="en-US" sz="2800" dirty="0" smtClean="0">
                <a:solidFill>
                  <a:schemeClr val="tx1"/>
                </a:solidFill>
              </a:rPr>
              <a:t>M. </a:t>
            </a:r>
            <a:r>
              <a:rPr lang="en-US" sz="2800" dirty="0" err="1" smtClean="0">
                <a:solidFill>
                  <a:schemeClr val="tx1"/>
                </a:solidFill>
              </a:rPr>
              <a:t>Fitton</a:t>
            </a:r>
            <a:r>
              <a:rPr lang="en-US" sz="2800" dirty="0" smtClean="0">
                <a:solidFill>
                  <a:schemeClr val="tx1"/>
                </a:solidFill>
              </a:rPr>
              <a:t> </a:t>
            </a:r>
            <a:r>
              <a:rPr lang="en-US" sz="2800" dirty="0">
                <a:solidFill>
                  <a:schemeClr val="tx1"/>
                </a:solidFill>
              </a:rPr>
              <a:t>- </a:t>
            </a:r>
            <a:r>
              <a:rPr lang="en-US" sz="2800" b="1" dirty="0">
                <a:solidFill>
                  <a:schemeClr val="tx1"/>
                </a:solidFill>
              </a:rPr>
              <a:t>RAL - Oxford, UK</a:t>
            </a:r>
          </a:p>
          <a:p>
            <a:endParaRPr lang="en-US" dirty="0"/>
          </a:p>
        </p:txBody>
      </p:sp>
      <p:sp>
        <p:nvSpPr>
          <p:cNvPr id="3" name="Slide Number Placeholder 2"/>
          <p:cNvSpPr>
            <a:spLocks noGrp="1"/>
          </p:cNvSpPr>
          <p:nvPr>
            <p:ph type="sldNum" sz="quarter" idx="2"/>
          </p:nvPr>
        </p:nvSpPr>
        <p:spPr/>
        <p:txBody>
          <a:bodyPr/>
          <a:lstStyle/>
          <a:p>
            <a:pPr lvl="0"/>
            <a:fld id="{86CB4B4D-7CA3-9044-876B-883B54F8677D}" type="slidenum">
              <a:rPr lang="en-US" smtClean="0"/>
              <a:t>47</a:t>
            </a:fld>
            <a:endParaRPr lang="en-US"/>
          </a:p>
        </p:txBody>
      </p:sp>
      <p:sp>
        <p:nvSpPr>
          <p:cNvPr id="4" name="Date Placeholder 3"/>
          <p:cNvSpPr>
            <a:spLocks noGrp="1"/>
          </p:cNvSpPr>
          <p:nvPr>
            <p:ph type="dt" sz="half" idx="10"/>
          </p:nvPr>
        </p:nvSpPr>
        <p:spPr/>
        <p:txBody>
          <a:bodyPr/>
          <a:lstStyle/>
          <a:p>
            <a:r>
              <a:rPr lang="en-US" smtClean="0"/>
              <a:t>NBI 2014- Fermilab, 23-Sep-2014</a:t>
            </a:r>
            <a:endParaRPr lang="en-US" dirty="0"/>
          </a:p>
        </p:txBody>
      </p:sp>
      <p:sp>
        <p:nvSpPr>
          <p:cNvPr id="5" name="Footer Placeholder 4"/>
          <p:cNvSpPr>
            <a:spLocks noGrp="1"/>
          </p:cNvSpPr>
          <p:nvPr>
            <p:ph type="ftr" sz="quarter" idx="11"/>
          </p:nvPr>
        </p:nvSpPr>
        <p:spPr/>
        <p:txBody>
          <a:bodyPr/>
          <a:lstStyle/>
          <a:p>
            <a:r>
              <a:rPr lang="en-US" smtClean="0"/>
              <a:t>I. Efthymiopoulos, F.Sanchez Galan - CERN</a:t>
            </a:r>
            <a:endParaRPr lang="en-US" dirty="0"/>
          </a:p>
        </p:txBody>
      </p:sp>
    </p:spTree>
    <p:extLst>
      <p:ext uri="{BB962C8B-B14F-4D97-AF65-F5344CB8AC3E}">
        <p14:creationId xmlns:p14="http://schemas.microsoft.com/office/powerpoint/2010/main" val="3190404744"/>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p:cNvSpPr>
          <p:nvPr>
            <p:ph type="body" idx="1"/>
          </p:nvPr>
        </p:nvSpPr>
        <p:spPr>
          <a:xfrm>
            <a:off x="6377418" y="1648738"/>
            <a:ext cx="6271781" cy="7386133"/>
          </a:xfrm>
          <a:prstGeom prst="rect">
            <a:avLst/>
          </a:prstGeom>
        </p:spPr>
        <p:txBody>
          <a:bodyPr numCol="1" spcCol="38100">
            <a:normAutofit/>
          </a:bodyPr>
          <a:lstStyle/>
          <a:p>
            <a:pPr marL="0" lvl="0" indent="0" defTabSz="479044">
              <a:spcBef>
                <a:spcPts val="1200"/>
              </a:spcBef>
              <a:buSzTx/>
              <a:buNone/>
              <a:defRPr sz="1800"/>
            </a:pPr>
            <a:r>
              <a:rPr sz="2132" b="1" dirty="0">
                <a:solidFill>
                  <a:srgbClr val="791A3E"/>
                </a:solidFill>
                <a:latin typeface="Arial"/>
                <a:cs typeface="Arial"/>
              </a:rPr>
              <a:t>C</a:t>
            </a:r>
            <a:r>
              <a:rPr sz="2132" b="1" dirty="0">
                <a:solidFill>
                  <a:srgbClr val="4F8F00"/>
                </a:solidFill>
                <a:latin typeface="Arial"/>
                <a:cs typeface="Arial"/>
              </a:rPr>
              <a:t>ERN </a:t>
            </a:r>
            <a:r>
              <a:rPr sz="2132" b="1" dirty="0">
                <a:solidFill>
                  <a:srgbClr val="791A3E"/>
                </a:solidFill>
                <a:latin typeface="Arial"/>
                <a:cs typeface="Arial"/>
              </a:rPr>
              <a:t>N</a:t>
            </a:r>
            <a:r>
              <a:rPr sz="2132" b="1" dirty="0">
                <a:solidFill>
                  <a:srgbClr val="4F8F00"/>
                </a:solidFill>
                <a:latin typeface="Arial"/>
                <a:cs typeface="Arial"/>
              </a:rPr>
              <a:t>eutrinos </a:t>
            </a:r>
            <a:r>
              <a:rPr sz="2132" b="1" dirty="0">
                <a:solidFill>
                  <a:srgbClr val="791A3E"/>
                </a:solidFill>
                <a:latin typeface="Arial"/>
                <a:cs typeface="Arial"/>
              </a:rPr>
              <a:t>2 </a:t>
            </a:r>
            <a:r>
              <a:rPr sz="2132" b="1" dirty="0" smtClean="0">
                <a:solidFill>
                  <a:srgbClr val="791A3E"/>
                </a:solidFill>
                <a:latin typeface="Arial"/>
                <a:cs typeface="Arial"/>
              </a:rPr>
              <a:t>PY</a:t>
            </a:r>
            <a:r>
              <a:rPr sz="2132" b="1" dirty="0" smtClean="0">
                <a:solidFill>
                  <a:srgbClr val="4F8F00"/>
                </a:solidFill>
                <a:latin typeface="Arial"/>
                <a:cs typeface="Arial"/>
              </a:rPr>
              <a:t>h</a:t>
            </a:r>
            <a:r>
              <a:rPr lang="en-US" sz="2132" b="1" dirty="0" smtClean="0">
                <a:solidFill>
                  <a:srgbClr val="4F8F00"/>
                </a:solidFill>
                <a:latin typeface="Arial"/>
                <a:cs typeface="Arial"/>
              </a:rPr>
              <a:t>ä</a:t>
            </a:r>
            <a:r>
              <a:rPr sz="2132" b="1" dirty="0" smtClean="0">
                <a:solidFill>
                  <a:srgbClr val="4F8F00"/>
                </a:solidFill>
                <a:latin typeface="Arial"/>
                <a:cs typeface="Arial"/>
              </a:rPr>
              <a:t>salmi </a:t>
            </a:r>
            <a:r>
              <a:rPr sz="2132" b="1" dirty="0">
                <a:solidFill>
                  <a:srgbClr val="4F8F00"/>
                </a:solidFill>
                <a:latin typeface="Arial"/>
                <a:cs typeface="Arial"/>
              </a:rPr>
              <a:t>beam</a:t>
            </a:r>
          </a:p>
          <a:p>
            <a:pPr marL="156210" lvl="0" indent="-156210" defTabSz="479044">
              <a:spcBef>
                <a:spcPts val="1200"/>
              </a:spcBef>
              <a:defRPr sz="1800"/>
            </a:pPr>
            <a:r>
              <a:rPr sz="2132" b="1" dirty="0">
                <a:solidFill>
                  <a:srgbClr val="0433FF"/>
                </a:solidFill>
                <a:latin typeface="Arial"/>
                <a:cs typeface="Arial"/>
              </a:rPr>
              <a:t>Phase 1</a:t>
            </a:r>
            <a:r>
              <a:rPr sz="2132" dirty="0">
                <a:solidFill>
                  <a:srgbClr val="0433FF"/>
                </a:solidFill>
                <a:latin typeface="Arial"/>
                <a:cs typeface="Arial"/>
              </a:rPr>
              <a:t> : proton beam extracted beam from SPS</a:t>
            </a:r>
          </a:p>
          <a:p>
            <a:pPr marL="520700" lvl="1" indent="-156210" defTabSz="479044">
              <a:spcBef>
                <a:spcPts val="1200"/>
              </a:spcBef>
              <a:defRPr sz="1800"/>
            </a:pPr>
            <a:r>
              <a:rPr sz="1968" b="1" dirty="0">
                <a:latin typeface="Arial"/>
                <a:cs typeface="Arial"/>
              </a:rPr>
              <a:t>400 GeV</a:t>
            </a:r>
            <a:r>
              <a:rPr sz="1968" dirty="0">
                <a:latin typeface="Arial"/>
                <a:cs typeface="Arial"/>
              </a:rPr>
              <a:t>, max 7.0 10</a:t>
            </a:r>
            <a:r>
              <a:rPr sz="1968" baseline="31999" dirty="0">
                <a:latin typeface="Arial"/>
                <a:cs typeface="Arial"/>
              </a:rPr>
              <a:t>13</a:t>
            </a:r>
            <a:r>
              <a:rPr sz="1968" dirty="0">
                <a:latin typeface="Arial"/>
                <a:cs typeface="Arial"/>
              </a:rPr>
              <a:t> protons every 6 sec, </a:t>
            </a:r>
            <a:r>
              <a:rPr sz="1968" dirty="0">
                <a:solidFill>
                  <a:srgbClr val="791A3E"/>
                </a:solidFill>
                <a:latin typeface="Arial"/>
                <a:cs typeface="Arial"/>
              </a:rPr>
              <a:t>~</a:t>
            </a:r>
            <a:r>
              <a:rPr sz="1968" b="1" dirty="0">
                <a:solidFill>
                  <a:srgbClr val="791A3E"/>
                </a:solidFill>
                <a:latin typeface="Arial"/>
                <a:cs typeface="Arial"/>
              </a:rPr>
              <a:t>750 kW</a:t>
            </a:r>
            <a:r>
              <a:rPr sz="1968" dirty="0">
                <a:latin typeface="Arial"/>
                <a:cs typeface="Arial"/>
              </a:rPr>
              <a:t> nominal beam power, 10 μs pulse</a:t>
            </a:r>
          </a:p>
          <a:p>
            <a:pPr marL="156210" lvl="0" indent="-156210" defTabSz="479044">
              <a:spcBef>
                <a:spcPts val="1200"/>
              </a:spcBef>
              <a:defRPr sz="1800"/>
            </a:pPr>
            <a:endParaRPr sz="2132" dirty="0">
              <a:solidFill>
                <a:srgbClr val="0433FF"/>
              </a:solidFill>
              <a:latin typeface="Arial"/>
              <a:cs typeface="Arial"/>
            </a:endParaRPr>
          </a:p>
          <a:p>
            <a:pPr marL="156210" lvl="0" indent="-156210" defTabSz="479044">
              <a:spcBef>
                <a:spcPts val="1200"/>
              </a:spcBef>
              <a:defRPr sz="1800"/>
            </a:pPr>
            <a:r>
              <a:rPr sz="2132" b="1" dirty="0">
                <a:solidFill>
                  <a:srgbClr val="0433FF"/>
                </a:solidFill>
                <a:latin typeface="Arial"/>
                <a:cs typeface="Arial"/>
              </a:rPr>
              <a:t>Phase 2</a:t>
            </a:r>
            <a:r>
              <a:rPr sz="2132" dirty="0">
                <a:solidFill>
                  <a:srgbClr val="0433FF"/>
                </a:solidFill>
                <a:latin typeface="Arial"/>
                <a:cs typeface="Arial"/>
              </a:rPr>
              <a:t> : use the proton beam from a new HP-PS</a:t>
            </a:r>
          </a:p>
          <a:p>
            <a:pPr marL="885189" lvl="2" indent="-156210" defTabSz="479044">
              <a:spcBef>
                <a:spcPts val="1200"/>
              </a:spcBef>
              <a:defRPr sz="1800"/>
            </a:pPr>
            <a:r>
              <a:rPr sz="1803" dirty="0">
                <a:latin typeface="Arial"/>
                <a:cs typeface="Arial"/>
              </a:rPr>
              <a:t>50(30,70) GeV, 1.33 Hz, 1.9 10</a:t>
            </a:r>
            <a:r>
              <a:rPr sz="1803" baseline="31999" dirty="0">
                <a:latin typeface="Arial"/>
                <a:cs typeface="Arial"/>
              </a:rPr>
              <a:t>14</a:t>
            </a:r>
            <a:r>
              <a:rPr sz="1803" dirty="0">
                <a:latin typeface="Arial"/>
                <a:cs typeface="Arial"/>
              </a:rPr>
              <a:t> ppp, </a:t>
            </a:r>
            <a:r>
              <a:rPr sz="1803" b="1" dirty="0">
                <a:solidFill>
                  <a:srgbClr val="791A3E"/>
                </a:solidFill>
                <a:latin typeface="Arial"/>
                <a:cs typeface="Arial"/>
              </a:rPr>
              <a:t>2 MW</a:t>
            </a:r>
            <a:r>
              <a:rPr sz="1803" dirty="0">
                <a:latin typeface="Arial"/>
                <a:cs typeface="Arial"/>
              </a:rPr>
              <a:t> nominal beam power, 4 μs pulse</a:t>
            </a:r>
          </a:p>
          <a:p>
            <a:pPr marL="520700" lvl="1" indent="-156210" defTabSz="479044">
              <a:spcBef>
                <a:spcPts val="1200"/>
              </a:spcBef>
              <a:defRPr sz="1800"/>
            </a:pPr>
            <a:r>
              <a:rPr sz="1968" dirty="0">
                <a:latin typeface="Arial"/>
                <a:cs typeface="Arial"/>
              </a:rPr>
              <a:t>alternative option: upgradedSPS</a:t>
            </a:r>
          </a:p>
          <a:p>
            <a:pPr marL="520700" lvl="1" indent="-156210" defTabSz="479044">
              <a:spcBef>
                <a:spcPts val="1200"/>
              </a:spcBef>
              <a:defRPr sz="1800"/>
            </a:pPr>
            <a:r>
              <a:rPr sz="1968" dirty="0" smtClean="0">
                <a:solidFill>
                  <a:srgbClr val="4F7A28"/>
                </a:solidFill>
                <a:latin typeface="Arial"/>
                <a:cs typeface="Arial"/>
              </a:rPr>
              <a:t>CN2PY</a:t>
            </a:r>
            <a:r>
              <a:rPr lang="en-US" sz="1968" dirty="0" smtClean="0">
                <a:solidFill>
                  <a:srgbClr val="4F7A28"/>
                </a:solidFill>
                <a:latin typeface="Arial"/>
                <a:cs typeface="Arial"/>
              </a:rPr>
              <a:t> baseline</a:t>
            </a:r>
            <a:r>
              <a:rPr sz="1968" dirty="0" smtClean="0">
                <a:solidFill>
                  <a:srgbClr val="4F7A28"/>
                </a:solidFill>
                <a:latin typeface="Arial"/>
                <a:cs typeface="Arial"/>
              </a:rPr>
              <a:t> </a:t>
            </a:r>
            <a:r>
              <a:rPr sz="1968" dirty="0">
                <a:solidFill>
                  <a:srgbClr val="4F7A28"/>
                </a:solidFill>
                <a:latin typeface="Arial"/>
                <a:cs typeface="Arial"/>
              </a:rPr>
              <a:t>also compatible with a NF option</a:t>
            </a:r>
          </a:p>
        </p:txBody>
      </p:sp>
      <p:sp>
        <p:nvSpPr>
          <p:cNvPr id="142" name="Shape 142"/>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sz="1800" b="0">
                <a:solidFill>
                  <a:srgbClr val="000000"/>
                </a:solidFill>
              </a:defRPr>
            </a:pPr>
            <a:fld id="{86CB4B4D-7CA3-9044-876B-883B54F8677D}" type="slidenum">
              <a:rPr sz="1100" b="1">
                <a:solidFill>
                  <a:srgbClr val="2C1376"/>
                </a:solidFill>
              </a:rPr>
              <a:t>5</a:t>
            </a:fld>
            <a:endParaRPr sz="1100" b="1">
              <a:solidFill>
                <a:srgbClr val="2C1376"/>
              </a:solidFill>
            </a:endParaRPr>
          </a:p>
        </p:txBody>
      </p:sp>
      <p:sp>
        <p:nvSpPr>
          <p:cNvPr id="140" name="Shape 140"/>
          <p:cNvSpPr>
            <a:spLocks noGrp="1"/>
          </p:cNvSpPr>
          <p:nvPr>
            <p:ph type="title"/>
          </p:nvPr>
        </p:nvSpPr>
        <p:spPr>
          <a:prstGeom prst="rect">
            <a:avLst/>
          </a:prstGeom>
        </p:spPr>
        <p:txBody>
          <a:bodyPr/>
          <a:lstStyle/>
          <a:p>
            <a:pPr lvl="0">
              <a:defRPr sz="1800" b="0" spc="0">
                <a:solidFill>
                  <a:srgbClr val="000000"/>
                </a:solidFill>
              </a:defRPr>
            </a:pPr>
            <a:r>
              <a:rPr sz="3800" b="1" spc="-76" dirty="0">
                <a:solidFill>
                  <a:srgbClr val="011993"/>
                </a:solidFill>
              </a:rPr>
              <a:t>The LBNO </a:t>
            </a:r>
            <a:r>
              <a:rPr lang="en-US" sz="3800" b="1" spc="-76" dirty="0" smtClean="0">
                <a:solidFill>
                  <a:srgbClr val="011993"/>
                </a:solidFill>
              </a:rPr>
              <a:t>Study </a:t>
            </a:r>
            <a:r>
              <a:rPr sz="3800" b="1" spc="-76" dirty="0" smtClean="0">
                <a:solidFill>
                  <a:srgbClr val="011993"/>
                </a:solidFill>
              </a:rPr>
              <a:t>- </a:t>
            </a:r>
            <a:r>
              <a:rPr sz="3800" b="1" spc="-76" dirty="0">
                <a:solidFill>
                  <a:srgbClr val="011993"/>
                </a:solidFill>
              </a:rPr>
              <a:t>CN2PY LBL ν-beam</a:t>
            </a:r>
          </a:p>
        </p:txBody>
      </p:sp>
      <p:pic>
        <p:nvPicPr>
          <p:cNvPr id="143" name="physical-map-europe.png"/>
          <p:cNvPicPr/>
          <p:nvPr/>
        </p:nvPicPr>
        <p:blipFill>
          <a:blip r:embed="rId2">
            <a:extLst/>
          </a:blip>
          <a:stretch>
            <a:fillRect/>
          </a:stretch>
        </p:blipFill>
        <p:spPr>
          <a:xfrm>
            <a:off x="292100" y="1513373"/>
            <a:ext cx="5905500" cy="7594601"/>
          </a:xfrm>
          <a:prstGeom prst="rect">
            <a:avLst/>
          </a:prstGeom>
          <a:ln w="12700">
            <a:miter lim="400000"/>
          </a:ln>
        </p:spPr>
      </p:pic>
      <p:sp>
        <p:nvSpPr>
          <p:cNvPr id="144" name="Shape 144"/>
          <p:cNvSpPr/>
          <p:nvPr/>
        </p:nvSpPr>
        <p:spPr>
          <a:xfrm flipH="1">
            <a:off x="2806700" y="3464917"/>
            <a:ext cx="1775113" cy="3443883"/>
          </a:xfrm>
          <a:prstGeom prst="line">
            <a:avLst/>
          </a:prstGeom>
          <a:ln w="38100">
            <a:solidFill>
              <a:srgbClr val="791A3E"/>
            </a:solidFill>
            <a:miter lim="400000"/>
            <a:headEnd type="triangle"/>
          </a:ln>
        </p:spPr>
        <p:txBody>
          <a:bodyPr lIns="0" tIns="0" rIns="0" bIns="0" anchor="ctr"/>
          <a:lstStyle/>
          <a:p>
            <a:pPr lvl="0"/>
            <a:endParaRPr/>
          </a:p>
        </p:txBody>
      </p:sp>
      <p:sp>
        <p:nvSpPr>
          <p:cNvPr id="145" name="Shape 145"/>
          <p:cNvSpPr/>
          <p:nvPr/>
        </p:nvSpPr>
        <p:spPr>
          <a:xfrm>
            <a:off x="4687289" y="3038753"/>
            <a:ext cx="1406389" cy="381001"/>
          </a:xfrm>
          <a:prstGeom prst="rect">
            <a:avLst/>
          </a:prstGeom>
          <a:solidFill>
            <a:srgbClr val="FFF995"/>
          </a:solidFill>
          <a:ln w="12700">
            <a:round/>
          </a:ln>
          <a:extLst>
            <a:ext uri="{C572A759-6A51-4108-AA02-DFA0A04FC94B}">
              <ma14:wrappingTextBoxFlag xmlns:ma14="http://schemas.microsoft.com/office/mac/drawingml/2011/main" xmlns="" val="1"/>
            </a:ext>
          </a:extLst>
        </p:spPr>
        <p:txBody>
          <a:bodyPr wrap="square" lIns="38100" tIns="38100" rIns="38100" bIns="38100">
            <a:spAutoFit/>
          </a:bodyPr>
          <a:lstStyle>
            <a:lvl1pPr>
              <a:buClr>
                <a:srgbClr val="000000"/>
              </a:buClr>
              <a:defRPr sz="2000" b="1">
                <a:uFill>
                  <a:solidFill/>
                </a:uFill>
                <a:latin typeface="+mj-lt"/>
                <a:ea typeface="+mj-ea"/>
                <a:cs typeface="+mj-cs"/>
                <a:sym typeface="Calibri"/>
              </a:defRPr>
            </a:lvl1pPr>
          </a:lstStyle>
          <a:p>
            <a:pPr lvl="0">
              <a:defRPr sz="1800" b="0">
                <a:uFillTx/>
              </a:defRPr>
            </a:pPr>
            <a:r>
              <a:rPr sz="2000" b="1" dirty="0">
                <a:uFill>
                  <a:solidFill/>
                </a:uFill>
              </a:rPr>
              <a:t>Pyhäsalmi</a:t>
            </a:r>
          </a:p>
        </p:txBody>
      </p:sp>
      <p:sp>
        <p:nvSpPr>
          <p:cNvPr id="146" name="Shape 146"/>
          <p:cNvSpPr/>
          <p:nvPr/>
        </p:nvSpPr>
        <p:spPr>
          <a:xfrm>
            <a:off x="2082800" y="6413500"/>
            <a:ext cx="711200" cy="381000"/>
          </a:xfrm>
          <a:prstGeom prst="rect">
            <a:avLst/>
          </a:prstGeom>
          <a:solidFill>
            <a:srgbClr val="FFF995"/>
          </a:solidFill>
          <a:ln w="12700">
            <a:round/>
          </a:ln>
          <a:extLst>
            <a:ext uri="{C572A759-6A51-4108-AA02-DFA0A04FC94B}">
              <ma14:wrappingTextBoxFlag xmlns:ma14="http://schemas.microsoft.com/office/mac/drawingml/2011/main" xmlns="" val="1"/>
            </a:ext>
          </a:extLst>
        </p:spPr>
        <p:txBody>
          <a:bodyPr lIns="38100" tIns="38100" rIns="38100" bIns="38100">
            <a:spAutoFit/>
          </a:bodyPr>
          <a:lstStyle>
            <a:lvl1pPr>
              <a:buClr>
                <a:srgbClr val="000000"/>
              </a:buClr>
              <a:defRPr sz="2000" b="1">
                <a:uFill>
                  <a:solidFill/>
                </a:uFill>
                <a:latin typeface="+mj-lt"/>
                <a:ea typeface="+mj-ea"/>
                <a:cs typeface="+mj-cs"/>
                <a:sym typeface="Calibri"/>
              </a:defRPr>
            </a:lvl1pPr>
          </a:lstStyle>
          <a:p>
            <a:pPr lvl="0">
              <a:defRPr sz="1800" b="0">
                <a:uFillTx/>
              </a:defRPr>
            </a:pPr>
            <a:r>
              <a:rPr sz="2000" b="1">
                <a:uFill>
                  <a:solidFill/>
                </a:uFill>
              </a:rPr>
              <a:t>CERN</a:t>
            </a:r>
          </a:p>
        </p:txBody>
      </p:sp>
      <p:sp>
        <p:nvSpPr>
          <p:cNvPr id="147" name="Shape 147"/>
          <p:cNvSpPr/>
          <p:nvPr/>
        </p:nvSpPr>
        <p:spPr>
          <a:xfrm rot="17765442">
            <a:off x="3177409" y="4956461"/>
            <a:ext cx="1613203" cy="381001"/>
          </a:xfrm>
          <a:prstGeom prst="rect">
            <a:avLst/>
          </a:prstGeom>
          <a:ln w="12700">
            <a:round/>
          </a:ln>
          <a:extLst>
            <a:ext uri="{C572A759-6A51-4108-AA02-DFA0A04FC94B}">
              <ma14:wrappingTextBoxFlag xmlns:ma14="http://schemas.microsoft.com/office/mac/drawingml/2011/main" xmlns="" val="1"/>
            </a:ext>
          </a:extLst>
        </p:spPr>
        <p:txBody>
          <a:bodyPr wrap="square" lIns="38100" tIns="38100" rIns="38100" bIns="38100">
            <a:spAutoFit/>
          </a:bodyPr>
          <a:lstStyle>
            <a:lvl1pPr>
              <a:buClr>
                <a:srgbClr val="000000"/>
              </a:buClr>
              <a:defRPr sz="2000" b="1">
                <a:solidFill>
                  <a:srgbClr val="791A3E"/>
                </a:solidFill>
                <a:uFill>
                  <a:solidFill>
                    <a:srgbClr val="791A3E"/>
                  </a:solidFill>
                </a:uFill>
                <a:latin typeface="+mj-lt"/>
                <a:ea typeface="+mj-ea"/>
                <a:cs typeface="+mj-cs"/>
                <a:sym typeface="Calibri"/>
              </a:defRPr>
            </a:lvl1pPr>
          </a:lstStyle>
          <a:p>
            <a:pPr lvl="0">
              <a:defRPr sz="1800" b="0">
                <a:solidFill>
                  <a:srgbClr val="000000"/>
                </a:solidFill>
                <a:uFillTx/>
              </a:defRPr>
            </a:pPr>
            <a:r>
              <a:rPr sz="2000" b="1" dirty="0">
                <a:solidFill>
                  <a:srgbClr val="791A3E"/>
                </a:solidFill>
                <a:uFill>
                  <a:solidFill>
                    <a:srgbClr val="791A3E"/>
                  </a:solidFill>
                </a:uFill>
              </a:rPr>
              <a:t>2300 km</a:t>
            </a:r>
          </a:p>
        </p:txBody>
      </p:sp>
      <p:pic>
        <p:nvPicPr>
          <p:cNvPr id="148" name="NM-20100308-B008-finland-30717_MI0001.png"/>
          <p:cNvPicPr/>
          <p:nvPr/>
        </p:nvPicPr>
        <p:blipFill>
          <a:blip r:embed="rId3">
            <a:extLst/>
          </a:blip>
          <a:stretch>
            <a:fillRect/>
          </a:stretch>
        </p:blipFill>
        <p:spPr>
          <a:xfrm>
            <a:off x="203200" y="1373159"/>
            <a:ext cx="3543300" cy="2376096"/>
          </a:xfrm>
          <a:prstGeom prst="rect">
            <a:avLst/>
          </a:prstGeom>
          <a:ln w="12700">
            <a:miter lim="400000"/>
          </a:ln>
        </p:spPr>
      </p:pic>
      <p:sp>
        <p:nvSpPr>
          <p:cNvPr id="149" name="Shape 149"/>
          <p:cNvSpPr/>
          <p:nvPr/>
        </p:nvSpPr>
        <p:spPr>
          <a:xfrm>
            <a:off x="6377418" y="5955152"/>
            <a:ext cx="5959714" cy="2998348"/>
          </a:xfrm>
          <a:prstGeom prst="rect">
            <a:avLst/>
          </a:prstGeom>
          <a:solidFill>
            <a:srgbClr val="F2F7B7"/>
          </a:solidFill>
          <a:ln w="12700">
            <a:miter lim="400000"/>
          </a:ln>
          <a:extLst>
            <a:ext uri="{C572A759-6A51-4108-AA02-DFA0A04FC94B}">
              <ma14:wrappingTextBoxFlag xmlns:ma14="http://schemas.microsoft.com/office/mac/drawingml/2011/main" xmlns="" val="1"/>
            </a:ext>
          </a:extLst>
        </p:spPr>
        <p:txBody>
          <a:bodyPr lIns="0" tIns="0" rIns="0" bIns="0">
            <a:normAutofit lnSpcReduction="10000"/>
          </a:bodyPr>
          <a:lstStyle/>
          <a:p>
            <a:pPr lvl="0" algn="l" defTabSz="223520">
              <a:spcBef>
                <a:spcPts val="800"/>
              </a:spcBef>
              <a:buClr>
                <a:srgbClr val="7A81FF"/>
              </a:buClr>
              <a:buFont typeface="Lucida Grande"/>
              <a:defRPr sz="1800"/>
            </a:pPr>
            <a:r>
              <a:rPr lang="en-US" sz="1800" b="1" dirty="0" smtClean="0">
                <a:latin typeface="Arial"/>
                <a:ea typeface="+mn-ea"/>
                <a:cs typeface="Arial"/>
                <a:sym typeface="Chalkboard"/>
              </a:rPr>
              <a:t>Starting b</a:t>
            </a:r>
            <a:r>
              <a:rPr sz="1800" b="1" dirty="0" smtClean="0">
                <a:latin typeface="Arial"/>
                <a:ea typeface="+mn-ea"/>
                <a:cs typeface="Arial"/>
                <a:sym typeface="Chalkboard"/>
              </a:rPr>
              <a:t>eam </a:t>
            </a:r>
            <a:r>
              <a:rPr sz="1800" b="1" dirty="0">
                <a:latin typeface="Arial"/>
                <a:ea typeface="+mn-ea"/>
                <a:cs typeface="Arial"/>
                <a:sym typeface="Chalkboard"/>
              </a:rPr>
              <a:t>parameters</a:t>
            </a:r>
          </a:p>
          <a:p>
            <a:pPr marL="539750" lvl="2" indent="-269875" algn="l" defTabSz="223520">
              <a:spcBef>
                <a:spcPts val="800"/>
              </a:spcBef>
              <a:buClr>
                <a:srgbClr val="7A81FF"/>
              </a:buClr>
              <a:buSzPct val="125000"/>
              <a:buFont typeface="Lucida Grande"/>
              <a:buChar char="‣"/>
              <a:defRPr sz="1800"/>
            </a:pPr>
            <a:r>
              <a:rPr sz="1800" dirty="0">
                <a:solidFill>
                  <a:srgbClr val="791A3E"/>
                </a:solidFill>
                <a:latin typeface="Arial"/>
                <a:ea typeface="+mn-ea"/>
                <a:cs typeface="Arial"/>
                <a:sym typeface="Chalkboard"/>
              </a:rPr>
              <a:t>400 GeV</a:t>
            </a:r>
            <a:r>
              <a:rPr sz="1800" dirty="0">
                <a:latin typeface="Arial"/>
                <a:ea typeface="+mn-ea"/>
                <a:cs typeface="Arial"/>
                <a:sym typeface="Chalkboard"/>
              </a:rPr>
              <a:t> protons from SPS (initial)</a:t>
            </a:r>
          </a:p>
          <a:p>
            <a:pPr marL="539750" lvl="2" indent="-269875" algn="l" defTabSz="223520">
              <a:spcBef>
                <a:spcPts val="800"/>
              </a:spcBef>
              <a:buClr>
                <a:srgbClr val="7A81FF"/>
              </a:buClr>
              <a:buSzPct val="125000"/>
              <a:buFont typeface="Lucida Grande"/>
              <a:buChar char="‣"/>
              <a:defRPr sz="1800"/>
            </a:pPr>
            <a:r>
              <a:rPr sz="1800" dirty="0">
                <a:latin typeface="Arial"/>
                <a:ea typeface="+mn-ea"/>
                <a:cs typeface="Arial"/>
                <a:sym typeface="Chalkboard"/>
              </a:rPr>
              <a:t>Survey info:</a:t>
            </a:r>
          </a:p>
          <a:p>
            <a:pPr marL="892175" lvl="4" indent="-352425" algn="l" defTabSz="223520">
              <a:spcBef>
                <a:spcPts val="800"/>
              </a:spcBef>
              <a:buClr>
                <a:srgbClr val="212121"/>
              </a:buClr>
              <a:buSzPct val="125000"/>
              <a:buChar char="-"/>
              <a:defRPr sz="1800"/>
            </a:pPr>
            <a:r>
              <a:rPr sz="1600" dirty="0">
                <a:latin typeface="Arial"/>
                <a:ea typeface="+mn-ea"/>
                <a:cs typeface="Arial"/>
                <a:sym typeface="Chalkboard"/>
              </a:rPr>
              <a:t>CERN (TCC2 target station -NA) 46°15'26.27"N,</a:t>
            </a:r>
            <a:r>
              <a:rPr sz="1000" dirty="0">
                <a:latin typeface="Arial"/>
                <a:ea typeface="+mj-ea"/>
                <a:cs typeface="Arial"/>
                <a:sym typeface="Calibri"/>
              </a:rPr>
              <a:t> </a:t>
            </a:r>
            <a:r>
              <a:rPr sz="1600" dirty="0">
                <a:latin typeface="Arial"/>
                <a:ea typeface="+mn-ea"/>
                <a:cs typeface="Arial"/>
                <a:sym typeface="Chalkboard"/>
              </a:rPr>
              <a:t> 6° 3'8.19"E</a:t>
            </a:r>
          </a:p>
          <a:p>
            <a:pPr marL="892175" lvl="4" indent="-352425" algn="l" defTabSz="223520">
              <a:spcBef>
                <a:spcPts val="800"/>
              </a:spcBef>
              <a:buClr>
                <a:srgbClr val="212121"/>
              </a:buClr>
              <a:buSzPct val="125000"/>
              <a:buChar char="-"/>
              <a:defRPr sz="1800"/>
            </a:pPr>
            <a:r>
              <a:rPr sz="1600" dirty="0">
                <a:latin typeface="Arial"/>
                <a:ea typeface="+mn-ea"/>
                <a:cs typeface="Arial"/>
                <a:sym typeface="Chalkboard"/>
              </a:rPr>
              <a:t>Inmet Mine (Finland): 63°39'30.92"N,</a:t>
            </a:r>
            <a:r>
              <a:rPr sz="1000" dirty="0">
                <a:latin typeface="Arial"/>
                <a:ea typeface="+mj-ea"/>
                <a:cs typeface="Arial"/>
                <a:sym typeface="Calibri"/>
              </a:rPr>
              <a:t> </a:t>
            </a:r>
            <a:r>
              <a:rPr sz="1600" dirty="0">
                <a:latin typeface="Arial"/>
                <a:ea typeface="+mn-ea"/>
                <a:cs typeface="Arial"/>
                <a:sym typeface="Chalkboard"/>
              </a:rPr>
              <a:t> 26° 2'47.65"E</a:t>
            </a:r>
          </a:p>
          <a:p>
            <a:pPr marL="892175" lvl="4" indent="-352425" algn="l" defTabSz="223520">
              <a:spcBef>
                <a:spcPts val="800"/>
              </a:spcBef>
              <a:buClr>
                <a:srgbClr val="212121"/>
              </a:buClr>
              <a:buSzPct val="125000"/>
              <a:buChar char="-"/>
              <a:defRPr sz="1800"/>
            </a:pPr>
            <a:r>
              <a:rPr sz="1600" dirty="0">
                <a:latin typeface="Arial"/>
                <a:ea typeface="+mn-ea"/>
                <a:cs typeface="Arial"/>
                <a:sym typeface="Chalkboard"/>
              </a:rPr>
              <a:t>distance: </a:t>
            </a:r>
            <a:r>
              <a:rPr sz="1600" dirty="0">
                <a:solidFill>
                  <a:srgbClr val="791A3E"/>
                </a:solidFill>
                <a:latin typeface="Arial"/>
                <a:ea typeface="+mn-ea"/>
                <a:cs typeface="Arial"/>
                <a:sym typeface="Chalkboard"/>
              </a:rPr>
              <a:t>2296 km</a:t>
            </a:r>
            <a:endParaRPr sz="1600" dirty="0">
              <a:latin typeface="Arial"/>
              <a:ea typeface="+mn-ea"/>
              <a:cs typeface="Arial"/>
              <a:sym typeface="Chalkboard"/>
            </a:endParaRPr>
          </a:p>
          <a:p>
            <a:pPr marL="892175" lvl="4" indent="-352425" algn="l" defTabSz="223520">
              <a:spcBef>
                <a:spcPts val="800"/>
              </a:spcBef>
              <a:buClr>
                <a:srgbClr val="212121"/>
              </a:buClr>
              <a:buSzPct val="125000"/>
              <a:buChar char="-"/>
              <a:defRPr sz="1800"/>
            </a:pPr>
            <a:r>
              <a:rPr sz="1600" dirty="0">
                <a:latin typeface="Arial"/>
                <a:ea typeface="+mn-ea"/>
                <a:cs typeface="Arial"/>
                <a:sym typeface="Chalkboard"/>
              </a:rPr>
              <a:t>dip angle : </a:t>
            </a:r>
            <a:r>
              <a:rPr sz="1600" dirty="0">
                <a:solidFill>
                  <a:srgbClr val="791A3E"/>
                </a:solidFill>
                <a:latin typeface="Arial"/>
                <a:ea typeface="+mn-ea"/>
                <a:cs typeface="Arial"/>
                <a:sym typeface="Chalkboard"/>
              </a:rPr>
              <a:t>10.4 deg, 181 mrad</a:t>
            </a:r>
            <a:endParaRPr sz="1600" dirty="0">
              <a:latin typeface="Arial"/>
              <a:ea typeface="+mn-ea"/>
              <a:cs typeface="Arial"/>
              <a:sym typeface="Chalkboard"/>
            </a:endParaRPr>
          </a:p>
          <a:p>
            <a:pPr marL="539750" lvl="2" indent="-269875" algn="l" defTabSz="223520">
              <a:spcBef>
                <a:spcPts val="800"/>
              </a:spcBef>
              <a:buClr>
                <a:srgbClr val="7A81FF"/>
              </a:buClr>
              <a:buSzPct val="125000"/>
              <a:buFont typeface="Lucida Grande"/>
              <a:buChar char="‣"/>
              <a:defRPr sz="1800"/>
            </a:pPr>
            <a:r>
              <a:rPr sz="1600" dirty="0">
                <a:latin typeface="Arial"/>
                <a:ea typeface="+mn-ea"/>
                <a:cs typeface="Arial"/>
                <a:sym typeface="Chalkboard"/>
              </a:rPr>
              <a:t>Neutrino beam at Pyhäsalmi (θ</a:t>
            </a:r>
            <a:r>
              <a:rPr sz="1600" baseline="-5999" dirty="0">
                <a:latin typeface="Arial"/>
                <a:ea typeface="+mn-ea"/>
                <a:cs typeface="Arial"/>
                <a:sym typeface="Chalkboard"/>
              </a:rPr>
              <a:t>max</a:t>
            </a:r>
            <a:r>
              <a:rPr sz="1600" dirty="0">
                <a:latin typeface="Arial"/>
                <a:ea typeface="+mn-ea"/>
                <a:cs typeface="Arial"/>
                <a:sym typeface="Chalkboard"/>
              </a:rPr>
              <a:t> ≈ 30 MeV/E</a:t>
            </a:r>
            <a:r>
              <a:rPr sz="1600" baseline="-5999" dirty="0">
                <a:latin typeface="Arial"/>
                <a:ea typeface="+mn-ea"/>
                <a:cs typeface="Arial"/>
                <a:sym typeface="Chalkboard"/>
              </a:rPr>
              <a:t>ν</a:t>
            </a:r>
            <a:r>
              <a:rPr sz="1600" dirty="0">
                <a:latin typeface="Arial"/>
                <a:ea typeface="+mn-ea"/>
                <a:cs typeface="Arial"/>
                <a:sym typeface="Chalkboard"/>
              </a:rPr>
              <a:t>) : </a:t>
            </a:r>
            <a:r>
              <a:rPr sz="1600" dirty="0">
                <a:solidFill>
                  <a:srgbClr val="791A3E"/>
                </a:solidFill>
                <a:latin typeface="Arial"/>
                <a:ea typeface="+mn-ea"/>
                <a:cs typeface="Arial"/>
                <a:sym typeface="Chalkboard"/>
              </a:rPr>
              <a:t>14÷34 Km</a:t>
            </a:r>
            <a:r>
              <a:rPr sz="1600" dirty="0">
                <a:latin typeface="Arial"/>
                <a:ea typeface="+mn-ea"/>
                <a:cs typeface="Arial"/>
                <a:sym typeface="Chalkboard"/>
              </a:rPr>
              <a:t> for E</a:t>
            </a:r>
            <a:r>
              <a:rPr sz="1600" baseline="-25000" dirty="0">
                <a:latin typeface="Arial"/>
                <a:ea typeface="+mn-ea"/>
                <a:cs typeface="Arial"/>
                <a:sym typeface="Chalkboard"/>
              </a:rPr>
              <a:t>ν</a:t>
            </a:r>
            <a:r>
              <a:rPr sz="1600" dirty="0">
                <a:latin typeface="Arial"/>
                <a:ea typeface="+mn-ea"/>
                <a:cs typeface="Arial"/>
                <a:sym typeface="Chalkboard"/>
              </a:rPr>
              <a:t> 2÷5 GeV</a:t>
            </a:r>
          </a:p>
        </p:txBody>
      </p:sp>
      <p:sp>
        <p:nvSpPr>
          <p:cNvPr id="2" name="Date Placeholder 1"/>
          <p:cNvSpPr>
            <a:spLocks noGrp="1"/>
          </p:cNvSpPr>
          <p:nvPr>
            <p:ph type="dt" sz="half" idx="10"/>
          </p:nvPr>
        </p:nvSpPr>
        <p:spPr/>
        <p:txBody>
          <a:bodyPr/>
          <a:lstStyle/>
          <a:p>
            <a:r>
              <a:rPr lang="en-US" smtClean="0"/>
              <a:t>NBI 2014- Fermilab, 23-Sep-2014</a:t>
            </a:r>
            <a:endParaRPr lang="en-US" dirty="0"/>
          </a:p>
        </p:txBody>
      </p:sp>
      <p:sp>
        <p:nvSpPr>
          <p:cNvPr id="3" name="Footer Placeholder 2"/>
          <p:cNvSpPr>
            <a:spLocks noGrp="1"/>
          </p:cNvSpPr>
          <p:nvPr>
            <p:ph type="ftr" sz="quarter" idx="11"/>
          </p:nvPr>
        </p:nvSpPr>
        <p:spPr/>
        <p:txBody>
          <a:bodyPr/>
          <a:lstStyle/>
          <a:p>
            <a:r>
              <a:rPr lang="en-US" smtClean="0"/>
              <a:t>I. Efthymiopoulos, F.Sanchez Galan - CERN</a:t>
            </a:r>
            <a:endParaRPr lang="en-US" dirty="0"/>
          </a:p>
        </p:txBody>
      </p:sp>
    </p:spTree>
    <p:extLst>
      <p:ext uri="{BB962C8B-B14F-4D97-AF65-F5344CB8AC3E}">
        <p14:creationId xmlns:p14="http://schemas.microsoft.com/office/powerpoint/2010/main" val="3251619099"/>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a:t>
            </a:r>
            <a:r>
              <a:rPr lang="en-US" b="1" dirty="0" err="1" smtClean="0"/>
              <a:t>Pyhäsalmi</a:t>
            </a:r>
            <a:r>
              <a:rPr lang="en-US" b="1" dirty="0" smtClean="0"/>
              <a:t> detectors</a:t>
            </a:r>
            <a:endParaRPr lang="en-US" b="1" dirty="0"/>
          </a:p>
        </p:txBody>
      </p:sp>
      <p:sp>
        <p:nvSpPr>
          <p:cNvPr id="4" name="Slide Number Placeholder 3"/>
          <p:cNvSpPr>
            <a:spLocks noGrp="1"/>
          </p:cNvSpPr>
          <p:nvPr>
            <p:ph type="sldNum" sz="quarter" idx="2"/>
          </p:nvPr>
        </p:nvSpPr>
        <p:spPr/>
        <p:txBody>
          <a:bodyPr/>
          <a:lstStyle/>
          <a:p>
            <a:pPr lvl="0"/>
            <a:fld id="{86CB4B4D-7CA3-9044-876B-883B54F8677D}" type="slidenum">
              <a:rPr lang="en-US" smtClean="0"/>
              <a:t>6</a:t>
            </a:fld>
            <a:endParaRPr lang="en-US"/>
          </a:p>
        </p:txBody>
      </p:sp>
      <p:sp>
        <p:nvSpPr>
          <p:cNvPr id="5" name="Date Placeholder 4"/>
          <p:cNvSpPr>
            <a:spLocks noGrp="1"/>
          </p:cNvSpPr>
          <p:nvPr>
            <p:ph type="dt" sz="half" idx="10"/>
          </p:nvPr>
        </p:nvSpPr>
        <p:spPr/>
        <p:txBody>
          <a:bodyPr/>
          <a:lstStyle/>
          <a:p>
            <a:r>
              <a:rPr lang="en-US" smtClean="0"/>
              <a:t>NBI 2014- Fermilab, 23-Sep-2014</a:t>
            </a:r>
            <a:endParaRPr lang="en-US" dirty="0"/>
          </a:p>
        </p:txBody>
      </p:sp>
      <p:sp>
        <p:nvSpPr>
          <p:cNvPr id="6" name="Footer Placeholder 5"/>
          <p:cNvSpPr>
            <a:spLocks noGrp="1"/>
          </p:cNvSpPr>
          <p:nvPr>
            <p:ph type="ftr" sz="quarter" idx="11"/>
          </p:nvPr>
        </p:nvSpPr>
        <p:spPr/>
        <p:txBody>
          <a:bodyPr/>
          <a:lstStyle/>
          <a:p>
            <a:r>
              <a:rPr lang="en-US" smtClean="0"/>
              <a:t>I. Efthymiopoulos, F.Sanchez Galan - CERN</a:t>
            </a:r>
            <a:endParaRPr lang="en-US" dirty="0"/>
          </a:p>
        </p:txBody>
      </p:sp>
      <p:pic>
        <p:nvPicPr>
          <p:cNvPr id="7" name="Picture 6"/>
          <p:cNvPicPr>
            <a:picLocks noChangeAspect="1"/>
          </p:cNvPicPr>
          <p:nvPr/>
        </p:nvPicPr>
        <p:blipFill>
          <a:blip r:embed="rId2"/>
          <a:stretch>
            <a:fillRect/>
          </a:stretch>
        </p:blipFill>
        <p:spPr>
          <a:xfrm>
            <a:off x="1309253" y="1195017"/>
            <a:ext cx="10492597" cy="7832986"/>
          </a:xfrm>
          <a:prstGeom prst="rect">
            <a:avLst/>
          </a:prstGeom>
          <a:ln>
            <a:solidFill>
              <a:schemeClr val="accent2"/>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94186352"/>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p:cNvSpPr>
          <p:nvPr>
            <p:ph type="title"/>
          </p:nvPr>
        </p:nvSpPr>
        <p:spPr>
          <a:prstGeom prst="rect">
            <a:avLst/>
          </a:prstGeom>
        </p:spPr>
        <p:txBody>
          <a:bodyPr/>
          <a:lstStyle/>
          <a:p>
            <a:pPr lvl="0">
              <a:defRPr sz="1800" b="0" spc="0">
                <a:solidFill>
                  <a:srgbClr val="000000"/>
                </a:solidFill>
              </a:defRPr>
            </a:pPr>
            <a:r>
              <a:rPr sz="3800" b="1" spc="-76" dirty="0">
                <a:solidFill>
                  <a:srgbClr val="011993"/>
                </a:solidFill>
              </a:rPr>
              <a:t>CERN ν-beam to </a:t>
            </a:r>
            <a:r>
              <a:rPr sz="3800" b="1" spc="-76" dirty="0" err="1">
                <a:solidFill>
                  <a:srgbClr val="011993"/>
                </a:solidFill>
              </a:rPr>
              <a:t>Pyhäsalmi</a:t>
            </a:r>
            <a:r>
              <a:rPr sz="3800" b="1" spc="-76" dirty="0">
                <a:solidFill>
                  <a:srgbClr val="011993"/>
                </a:solidFill>
              </a:rPr>
              <a:t> - CN2PY</a:t>
            </a:r>
          </a:p>
        </p:txBody>
      </p:sp>
      <p:sp>
        <p:nvSpPr>
          <p:cNvPr id="191" name="Shape 191"/>
          <p:cNvSpPr>
            <a:spLocks noGrp="1"/>
          </p:cNvSpPr>
          <p:nvPr>
            <p:ph type="body" idx="1"/>
          </p:nvPr>
        </p:nvSpPr>
        <p:spPr>
          <a:xfrm>
            <a:off x="355600" y="1651000"/>
            <a:ext cx="6756400" cy="7540886"/>
          </a:xfrm>
          <a:prstGeom prst="rect">
            <a:avLst/>
          </a:prstGeom>
        </p:spPr>
        <p:txBody>
          <a:bodyPr numCol="1" spcCol="38100">
            <a:normAutofit/>
          </a:bodyPr>
          <a:lstStyle/>
          <a:p>
            <a:pPr marL="0" lvl="0" indent="0" defTabSz="438150">
              <a:spcBef>
                <a:spcPts val="1100"/>
              </a:spcBef>
              <a:buSzTx/>
              <a:buNone/>
              <a:defRPr sz="1800"/>
            </a:pPr>
            <a:r>
              <a:rPr sz="1950" b="1" dirty="0">
                <a:solidFill>
                  <a:srgbClr val="941100"/>
                </a:solidFill>
              </a:rPr>
              <a:t>Requirements - design challenges for the beam</a:t>
            </a:r>
          </a:p>
          <a:p>
            <a:pPr marL="142875" lvl="0" indent="-142875" defTabSz="438150">
              <a:spcBef>
                <a:spcPts val="1100"/>
              </a:spcBef>
              <a:defRPr sz="1800"/>
            </a:pPr>
            <a:r>
              <a:rPr sz="1950" dirty="0">
                <a:solidFill>
                  <a:srgbClr val="0433FF"/>
                </a:solidFill>
              </a:rPr>
              <a:t>Primary beam</a:t>
            </a:r>
          </a:p>
          <a:p>
            <a:pPr marL="476250" lvl="1" indent="-142875" defTabSz="438150">
              <a:spcBef>
                <a:spcPts val="1100"/>
              </a:spcBef>
              <a:defRPr sz="1800"/>
            </a:pPr>
            <a:r>
              <a:rPr dirty="0"/>
              <a:t>match of the beam parameters to the target for both </a:t>
            </a:r>
            <a:r>
              <a:rPr dirty="0" smtClean="0"/>
              <a:t>beam</a:t>
            </a:r>
            <a:r>
              <a:rPr lang="en-US" dirty="0" smtClean="0"/>
              <a:t>s (400 &amp; 50 GeV)</a:t>
            </a:r>
            <a:endParaRPr dirty="0"/>
          </a:p>
          <a:p>
            <a:pPr marL="142875" lvl="0" indent="-142875" defTabSz="438150">
              <a:spcBef>
                <a:spcPts val="1100"/>
              </a:spcBef>
              <a:defRPr sz="1800"/>
            </a:pPr>
            <a:endParaRPr sz="1950" dirty="0">
              <a:solidFill>
                <a:srgbClr val="0433FF"/>
              </a:solidFill>
            </a:endParaRPr>
          </a:p>
          <a:p>
            <a:pPr marL="142875" lvl="0" indent="-142875" defTabSz="438150">
              <a:spcBef>
                <a:spcPts val="1100"/>
              </a:spcBef>
              <a:defRPr sz="1800"/>
            </a:pPr>
            <a:r>
              <a:rPr sz="1950" dirty="0">
                <a:solidFill>
                  <a:srgbClr val="0433FF"/>
                </a:solidFill>
              </a:rPr>
              <a:t>Secondary beam elements [400 ⬌ </a:t>
            </a:r>
            <a:r>
              <a:rPr lang="en-US" sz="1950" dirty="0">
                <a:solidFill>
                  <a:srgbClr val="0433FF"/>
                </a:solidFill>
              </a:rPr>
              <a:t>5</a:t>
            </a:r>
            <a:r>
              <a:rPr sz="1950" dirty="0" smtClean="0">
                <a:solidFill>
                  <a:srgbClr val="0433FF"/>
                </a:solidFill>
              </a:rPr>
              <a:t>0 </a:t>
            </a:r>
            <a:r>
              <a:rPr sz="1950" dirty="0">
                <a:solidFill>
                  <a:srgbClr val="0433FF"/>
                </a:solidFill>
              </a:rPr>
              <a:t>GeV beam]</a:t>
            </a:r>
          </a:p>
          <a:p>
            <a:pPr marL="476250" lvl="1" indent="-142875" defTabSz="438150">
              <a:spcBef>
                <a:spcPts val="1100"/>
              </a:spcBef>
              <a:defRPr sz="1800"/>
            </a:pPr>
            <a:r>
              <a:rPr dirty="0"/>
              <a:t>focusing system design for both 1</a:t>
            </a:r>
            <a:r>
              <a:rPr baseline="30000" dirty="0"/>
              <a:t>st </a:t>
            </a:r>
            <a:r>
              <a:rPr dirty="0"/>
              <a:t>and 2</a:t>
            </a:r>
            <a:r>
              <a:rPr baseline="30000" dirty="0"/>
              <a:t>nd</a:t>
            </a:r>
            <a:r>
              <a:rPr dirty="0"/>
              <a:t> maximum [~</a:t>
            </a:r>
            <a:r>
              <a:rPr dirty="0" smtClean="0"/>
              <a:t>4</a:t>
            </a:r>
            <a:r>
              <a:rPr lang="en-US" dirty="0" smtClean="0"/>
              <a:t>, 1.5 GeV</a:t>
            </a:r>
            <a:r>
              <a:rPr dirty="0" smtClean="0"/>
              <a:t> </a:t>
            </a:r>
            <a:r>
              <a:rPr dirty="0"/>
              <a:t>E</a:t>
            </a:r>
            <a:r>
              <a:rPr baseline="-5999" dirty="0"/>
              <a:t>ν</a:t>
            </a:r>
            <a:r>
              <a:rPr dirty="0"/>
              <a:t>]</a:t>
            </a:r>
          </a:p>
          <a:p>
            <a:pPr marL="476250" lvl="1" indent="-142875" defTabSz="438150">
              <a:spcBef>
                <a:spcPts val="1100"/>
              </a:spcBef>
              <a:defRPr sz="1800"/>
            </a:pPr>
            <a:r>
              <a:rPr dirty="0"/>
              <a:t>sufficient shielding to contain the produced radiation</a:t>
            </a:r>
          </a:p>
          <a:p>
            <a:pPr marL="809625" lvl="2" indent="-142875" defTabSz="438150">
              <a:spcBef>
                <a:spcPts val="1100"/>
              </a:spcBef>
              <a:defRPr sz="1800"/>
            </a:pPr>
            <a:r>
              <a:rPr sz="1650" dirty="0"/>
              <a:t>including muons, water and soil activation (H3 and NA22 production)</a:t>
            </a:r>
          </a:p>
          <a:p>
            <a:pPr marL="476250" lvl="1" indent="-142875" defTabSz="438150">
              <a:spcBef>
                <a:spcPts val="1100"/>
              </a:spcBef>
              <a:defRPr sz="1800"/>
            </a:pPr>
            <a:r>
              <a:rPr dirty="0"/>
              <a:t>beam elements : target and horn(s)</a:t>
            </a:r>
          </a:p>
          <a:p>
            <a:pPr marL="809625" lvl="2" indent="-142875" defTabSz="438150">
              <a:spcBef>
                <a:spcPts val="1100"/>
              </a:spcBef>
              <a:defRPr sz="1800"/>
            </a:pPr>
            <a:r>
              <a:rPr sz="1650" dirty="0"/>
              <a:t>similar size to fit in the same infrastructure</a:t>
            </a:r>
          </a:p>
          <a:p>
            <a:pPr marL="809625" lvl="2" indent="-142875" defTabSz="438150">
              <a:spcBef>
                <a:spcPts val="1100"/>
              </a:spcBef>
              <a:defRPr sz="1800"/>
            </a:pPr>
            <a:r>
              <a:rPr sz="1650" dirty="0"/>
              <a:t>same relative positions? or allow variations already from the design phase</a:t>
            </a:r>
          </a:p>
          <a:p>
            <a:pPr marL="809625" lvl="2" indent="-142875" defTabSz="438150">
              <a:spcBef>
                <a:spcPts val="1100"/>
              </a:spcBef>
              <a:defRPr sz="1800"/>
            </a:pPr>
            <a:r>
              <a:rPr sz="1650" dirty="0"/>
              <a:t>remote handling possibilities ⬌ flexibility in the design </a:t>
            </a:r>
          </a:p>
          <a:p>
            <a:pPr marL="809625" lvl="2" indent="-142875" defTabSz="438150">
              <a:spcBef>
                <a:spcPts val="1100"/>
              </a:spcBef>
              <a:defRPr sz="1800"/>
            </a:pPr>
            <a:endParaRPr sz="1650" dirty="0"/>
          </a:p>
          <a:p>
            <a:pPr marL="142875" lvl="0" indent="-142875" defTabSz="438150">
              <a:spcBef>
                <a:spcPts val="1100"/>
              </a:spcBef>
              <a:defRPr sz="1800"/>
            </a:pPr>
            <a:r>
              <a:rPr sz="1950" dirty="0">
                <a:solidFill>
                  <a:srgbClr val="0433FF"/>
                </a:solidFill>
              </a:rPr>
              <a:t>Decay volume, dump, muon monitoring and near detector</a:t>
            </a:r>
          </a:p>
          <a:p>
            <a:pPr marL="476250" lvl="1" indent="-142875" defTabSz="438150">
              <a:spcBef>
                <a:spcPts val="1100"/>
              </a:spcBef>
              <a:defRPr sz="1800"/>
            </a:pPr>
            <a:r>
              <a:rPr dirty="0"/>
              <a:t>same length or intermediate dump?  </a:t>
            </a:r>
          </a:p>
          <a:p>
            <a:pPr marL="476250" lvl="1" indent="-142875" defTabSz="438150">
              <a:spcBef>
                <a:spcPts val="1100"/>
              </a:spcBef>
              <a:defRPr sz="1800"/>
            </a:pPr>
            <a:r>
              <a:rPr dirty="0"/>
              <a:t>dump length vs muon monitoring and near detector location </a:t>
            </a:r>
          </a:p>
        </p:txBody>
      </p:sp>
      <p:sp>
        <p:nvSpPr>
          <p:cNvPr id="192" name="Shape 192"/>
          <p:cNvSpPr>
            <a:spLocks noGrp="1"/>
          </p:cNvSpPr>
          <p:nvPr>
            <p:ph type="sldNum" sz="quarter" idx="2"/>
          </p:nvPr>
        </p:nvSpPr>
        <p:spPr>
          <a:xfrm>
            <a:off x="12379511" y="9461500"/>
            <a:ext cx="269689" cy="254000"/>
          </a:xfrm>
          <a:prstGeom prst="rect">
            <a:avLst/>
          </a:prstGeom>
          <a:extLst>
            <a:ext uri="{C572A759-6A51-4108-AA02-DFA0A04FC94B}">
              <ma14:wrappingTextBoxFlag xmlns:ma14="http://schemas.microsoft.com/office/mac/drawingml/2011/main" xmlns="" val="1"/>
            </a:ext>
          </a:extLst>
        </p:spPr>
        <p:txBody>
          <a:bodyPr/>
          <a:lstStyle/>
          <a:p>
            <a:pPr lvl="0">
              <a:defRPr sz="1800" b="0">
                <a:solidFill>
                  <a:srgbClr val="000000"/>
                </a:solidFill>
              </a:defRPr>
            </a:pPr>
            <a:fld id="{86CB4B4D-7CA3-9044-876B-883B54F8677D}" type="slidenum">
              <a:rPr sz="1100" b="1">
                <a:solidFill>
                  <a:srgbClr val="2C1376"/>
                </a:solidFill>
              </a:rPr>
              <a:t>7</a:t>
            </a:fld>
            <a:endParaRPr sz="1100" b="1">
              <a:solidFill>
                <a:srgbClr val="2C1376"/>
              </a:solidFill>
            </a:endParaRPr>
          </a:p>
        </p:txBody>
      </p:sp>
      <p:grpSp>
        <p:nvGrpSpPr>
          <p:cNvPr id="2" name="Group 1"/>
          <p:cNvGrpSpPr/>
          <p:nvPr/>
        </p:nvGrpSpPr>
        <p:grpSpPr>
          <a:xfrm>
            <a:off x="7112000" y="1519124"/>
            <a:ext cx="5816600" cy="5668984"/>
            <a:chOff x="7112000" y="2208185"/>
            <a:chExt cx="5816600" cy="5668984"/>
          </a:xfrm>
        </p:grpSpPr>
        <p:sp>
          <p:nvSpPr>
            <p:cNvPr id="189" name="Shape 189"/>
            <p:cNvSpPr/>
            <p:nvPr/>
          </p:nvSpPr>
          <p:spPr>
            <a:xfrm>
              <a:off x="7112000" y="2208185"/>
              <a:ext cx="5816600" cy="5668984"/>
            </a:xfrm>
            <a:prstGeom prst="rect">
              <a:avLst/>
            </a:prstGeom>
            <a:solidFill>
              <a:srgbClr val="A8C6FE">
                <a:alpha val="50000"/>
              </a:srgbClr>
            </a:solidFill>
            <a:ln w="12700">
              <a:miter lim="400000"/>
            </a:ln>
          </p:spPr>
          <p:txBody>
            <a:bodyPr lIns="0" tIns="0" rIns="0" bIns="0" anchor="ctr"/>
            <a:lstStyle/>
            <a:p>
              <a:pPr lvl="0" algn="ctr" defTabSz="584200">
                <a:defRPr sz="3000">
                  <a:solidFill>
                    <a:srgbClr val="FFFFFF"/>
                  </a:solidFill>
                  <a:latin typeface="Palatino"/>
                  <a:ea typeface="Palatino"/>
                  <a:cs typeface="Palatino"/>
                  <a:sym typeface="Palatino"/>
                </a:defRPr>
              </a:pPr>
              <a:endParaRPr/>
            </a:p>
          </p:txBody>
        </p:sp>
        <p:pic>
          <p:nvPicPr>
            <p:cNvPr id="193" name="droppedImage.png"/>
            <p:cNvPicPr/>
            <p:nvPr/>
          </p:nvPicPr>
          <p:blipFill>
            <a:blip r:embed="rId2">
              <a:extLst/>
            </a:blip>
            <a:stretch>
              <a:fillRect/>
            </a:stretch>
          </p:blipFill>
          <p:spPr>
            <a:xfrm>
              <a:off x="7264400" y="2392772"/>
              <a:ext cx="5541655" cy="3543302"/>
            </a:xfrm>
            <a:prstGeom prst="rect">
              <a:avLst/>
            </a:prstGeom>
            <a:ln w="12700">
              <a:miter lim="400000"/>
            </a:ln>
            <a:effectLst>
              <a:outerShdw blurRad="127000" dist="76200" dir="2700000" rotWithShape="0">
                <a:srgbClr val="000000">
                  <a:alpha val="75000"/>
                </a:srgbClr>
              </a:outerShdw>
            </a:effectLst>
          </p:spPr>
        </p:pic>
        <p:sp>
          <p:nvSpPr>
            <p:cNvPr id="194" name="Shape 194"/>
            <p:cNvSpPr/>
            <p:nvPr/>
          </p:nvSpPr>
          <p:spPr>
            <a:xfrm>
              <a:off x="7251700" y="6018184"/>
              <a:ext cx="5537200" cy="185898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marL="254127" lvl="0" indent="-254127" algn="l" defTabSz="280415">
                <a:spcBef>
                  <a:spcPts val="1100"/>
                </a:spcBef>
                <a:buSzPct val="40000"/>
                <a:buBlip>
                  <a:blip r:embed="rId3"/>
                </a:buBlip>
                <a:defRPr sz="1800"/>
              </a:pPr>
              <a:r>
                <a:rPr sz="1600" dirty="0">
                  <a:latin typeface="+mn-lt"/>
                  <a:ea typeface="+mn-ea"/>
                  <a:cs typeface="+mn-cs"/>
                  <a:sym typeface="Chalkboard"/>
                </a:rPr>
                <a:t>Determine CP-violation and mass degeneracy by spectrum measurement and resolve degeneracies and so called “π-transit” effect </a:t>
              </a:r>
            </a:p>
            <a:p>
              <a:pPr marL="254127" lvl="0" indent="-254127" algn="l" defTabSz="280415">
                <a:spcBef>
                  <a:spcPts val="1100"/>
                </a:spcBef>
                <a:buSzPct val="40000"/>
                <a:buBlip>
                  <a:blip r:embed="rId3"/>
                </a:buBlip>
                <a:defRPr sz="1800"/>
              </a:pPr>
              <a:r>
                <a:rPr sz="1600" dirty="0">
                  <a:latin typeface="+mn-lt"/>
                  <a:ea typeface="+mn-ea"/>
                  <a:cs typeface="+mn-cs"/>
                  <a:sym typeface="Chalkboard"/>
                </a:rPr>
                <a:t>arXiv:0908.3741.v1 for “Magic distance</a:t>
              </a:r>
              <a:r>
                <a:rPr sz="1600" dirty="0" smtClean="0">
                  <a:latin typeface="+mn-lt"/>
                  <a:ea typeface="+mn-ea"/>
                  <a:cs typeface="+mn-cs"/>
                  <a:sym typeface="Chalkboard"/>
                </a:rPr>
                <a:t>”</a:t>
              </a:r>
              <a:endParaRPr lang="en-US" sz="1600" dirty="0" smtClean="0">
                <a:latin typeface="+mn-lt"/>
                <a:ea typeface="+mn-ea"/>
                <a:cs typeface="+mn-cs"/>
                <a:sym typeface="Chalkboard"/>
              </a:endParaRPr>
            </a:p>
            <a:p>
              <a:pPr marL="254127" lvl="0" indent="-254127" algn="l" defTabSz="280415">
                <a:spcBef>
                  <a:spcPts val="1100"/>
                </a:spcBef>
                <a:buSzPct val="40000"/>
                <a:buBlip>
                  <a:blip r:embed="rId3"/>
                </a:buBlip>
                <a:defRPr sz="1800"/>
              </a:pPr>
              <a:r>
                <a:rPr lang="en-US" sz="1600" dirty="0" smtClean="0">
                  <a:latin typeface="+mn-lt"/>
                  <a:ea typeface="+mn-ea"/>
                  <a:cs typeface="+mn-cs"/>
                  <a:sym typeface="Chalkboard"/>
                </a:rPr>
                <a:t>arXiv:1312.6520 on LBNO physics reach in CP-violation and MH determination</a:t>
              </a:r>
              <a:endParaRPr sz="1600" dirty="0">
                <a:latin typeface="+mn-lt"/>
                <a:ea typeface="+mn-ea"/>
                <a:cs typeface="+mn-cs"/>
                <a:sym typeface="Chalkboard"/>
              </a:endParaRPr>
            </a:p>
          </p:txBody>
        </p:sp>
        <p:sp>
          <p:nvSpPr>
            <p:cNvPr id="195" name="Shape 195"/>
            <p:cNvSpPr/>
            <p:nvPr/>
          </p:nvSpPr>
          <p:spPr>
            <a:xfrm>
              <a:off x="11589364" y="7648568"/>
              <a:ext cx="1231900" cy="228601"/>
            </a:xfrm>
            <a:prstGeom prst="rect">
              <a:avLst/>
            </a:prstGeom>
            <a:ln w="12700">
              <a:miter lim="400000"/>
            </a:ln>
            <a:extLst>
              <a:ext uri="{C572A759-6A51-4108-AA02-DFA0A04FC94B}">
                <ma14:wrappingTextBoxFlag xmlns:ma14="http://schemas.microsoft.com/office/mac/drawingml/2011/main" xmlns="" val="1"/>
              </a:ext>
            </a:extLst>
          </p:spPr>
          <p:txBody>
            <a:bodyPr lIns="38100" tIns="38100" rIns="38100" bIns="38100">
              <a:spAutoFit/>
            </a:bodyPr>
            <a:lstStyle>
              <a:lvl1pPr marL="342900" indent="-342900" defTabSz="914400">
                <a:lnSpc>
                  <a:spcPct val="80000"/>
                </a:lnSpc>
                <a:spcBef>
                  <a:spcPts val="200"/>
                </a:spcBef>
                <a:buClr>
                  <a:srgbClr val="000000"/>
                </a:buClr>
                <a:buFont typeface="Tw Cen MT"/>
                <a:defRPr sz="1100" i="1">
                  <a:solidFill>
                    <a:srgbClr val="212121"/>
                  </a:solidFill>
                  <a:latin typeface="Tw Cen MT"/>
                  <a:ea typeface="Tw Cen MT"/>
                  <a:cs typeface="Tw Cen MT"/>
                  <a:sym typeface="Tw Cen MT"/>
                </a:defRPr>
              </a:lvl1pPr>
            </a:lstStyle>
            <a:p>
              <a:pPr lvl="0">
                <a:defRPr sz="1800" i="0">
                  <a:solidFill>
                    <a:srgbClr val="000000"/>
                  </a:solidFill>
                </a:defRPr>
              </a:pPr>
              <a:r>
                <a:rPr sz="1100" i="1" dirty="0">
                  <a:solidFill>
                    <a:srgbClr val="212121"/>
                  </a:solidFill>
                </a:rPr>
                <a:t>A. Rubbia, LAGUNA</a:t>
              </a:r>
            </a:p>
          </p:txBody>
        </p:sp>
      </p:grpSp>
      <p:sp>
        <p:nvSpPr>
          <p:cNvPr id="3" name="TextBox 2"/>
          <p:cNvSpPr txBox="1"/>
          <p:nvPr/>
        </p:nvSpPr>
        <p:spPr>
          <a:xfrm>
            <a:off x="7391643" y="7485064"/>
            <a:ext cx="5115890" cy="1571712"/>
          </a:xfrm>
          <a:prstGeom prst="rect">
            <a:avLst/>
          </a:prstGeom>
          <a:solidFill>
            <a:srgbClr val="F8F2D3"/>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1" hangingPunct="0">
              <a:lnSpc>
                <a:spcPct val="120000"/>
              </a:lnSpc>
              <a:spcBef>
                <a:spcPts val="0"/>
              </a:spcBef>
              <a:spcAft>
                <a:spcPts val="0"/>
              </a:spcAft>
              <a:buClrTx/>
              <a:buSzTx/>
              <a:tabLst/>
            </a:pPr>
            <a:r>
              <a:rPr lang="en-US" sz="1600" b="1" dirty="0" smtClean="0">
                <a:solidFill>
                  <a:srgbClr val="008000"/>
                </a:solidFill>
              </a:rPr>
              <a:t>LBNO/CN2PY Talks @ NBI2014:</a:t>
            </a:r>
          </a:p>
          <a:p>
            <a:pPr marL="269875" marR="0" indent="-269875" algn="l" defTabSz="584200" rtl="0" fontAlgn="auto" latinLnBrk="1" hangingPunct="0">
              <a:lnSpc>
                <a:spcPct val="120000"/>
              </a:lnSpc>
              <a:spcBef>
                <a:spcPts val="0"/>
              </a:spcBef>
              <a:spcAft>
                <a:spcPts val="0"/>
              </a:spcAft>
              <a:buClrTx/>
              <a:buSzTx/>
              <a:buFont typeface="Wingdings" charset="2"/>
              <a:buChar char="§"/>
              <a:tabLst/>
            </a:pPr>
            <a:r>
              <a:rPr lang="el-GR" sz="1600" dirty="0" smtClean="0">
                <a:solidFill>
                  <a:srgbClr val="0000FF"/>
                </a:solidFill>
              </a:rPr>
              <a:t>ν</a:t>
            </a:r>
            <a:r>
              <a:rPr kumimoji="0" lang="el-GR" sz="1600" b="0" i="0" u="none" strike="noStrike" cap="none" spc="0" normalizeH="0" baseline="0" dirty="0" smtClean="0">
                <a:ln>
                  <a:noFill/>
                </a:ln>
                <a:solidFill>
                  <a:srgbClr val="0000FF"/>
                </a:solidFill>
                <a:effectLst/>
                <a:uFillTx/>
                <a:sym typeface="Palatino"/>
              </a:rPr>
              <a:t>-</a:t>
            </a:r>
            <a:r>
              <a:rPr kumimoji="0" lang="en-US" sz="1600" b="0" i="0" u="none" strike="noStrike" cap="none" spc="0" normalizeH="0" baseline="0" dirty="0" smtClean="0">
                <a:ln>
                  <a:noFill/>
                </a:ln>
                <a:solidFill>
                  <a:srgbClr val="0000FF"/>
                </a:solidFill>
                <a:effectLst/>
                <a:uFillTx/>
                <a:sym typeface="Palatino"/>
              </a:rPr>
              <a:t>beam</a:t>
            </a:r>
            <a:r>
              <a:rPr kumimoji="0" lang="el-GR" sz="1600" b="0" i="0" u="none" strike="noStrike" cap="none" spc="0" normalizeH="0" baseline="0" dirty="0" smtClean="0">
                <a:ln>
                  <a:noFill/>
                </a:ln>
                <a:solidFill>
                  <a:srgbClr val="0000FF"/>
                </a:solidFill>
                <a:effectLst/>
                <a:uFillTx/>
                <a:sym typeface="Palatino"/>
              </a:rPr>
              <a:t> </a:t>
            </a:r>
            <a:r>
              <a:rPr kumimoji="0" lang="en-US" sz="1600" b="0" i="0" u="none" strike="noStrike" cap="none" spc="0" normalizeH="0" baseline="0" dirty="0" smtClean="0">
                <a:ln>
                  <a:noFill/>
                </a:ln>
                <a:solidFill>
                  <a:srgbClr val="0000FF"/>
                </a:solidFill>
                <a:effectLst/>
                <a:uFillTx/>
                <a:sym typeface="Palatino"/>
              </a:rPr>
              <a:t>design</a:t>
            </a:r>
            <a:r>
              <a:rPr kumimoji="0" lang="en-US" sz="1600" b="0" i="0" u="none" strike="noStrike" cap="none" spc="0" normalizeH="0" dirty="0" smtClean="0">
                <a:ln>
                  <a:noFill/>
                </a:ln>
                <a:solidFill>
                  <a:srgbClr val="0000FF"/>
                </a:solidFill>
                <a:effectLst/>
                <a:uFillTx/>
                <a:sym typeface="Palatino"/>
              </a:rPr>
              <a:t> highlights </a:t>
            </a:r>
            <a:r>
              <a:rPr kumimoji="0" lang="en-US" sz="1600" b="0" i="0" u="none" strike="noStrike" cap="none" spc="0" normalizeH="0" dirty="0" smtClean="0">
                <a:ln>
                  <a:noFill/>
                </a:ln>
                <a:solidFill>
                  <a:srgbClr val="324863"/>
                </a:solidFill>
                <a:effectLst/>
                <a:uFillTx/>
                <a:sym typeface="Palatino"/>
              </a:rPr>
              <a:t>(this talk)</a:t>
            </a:r>
          </a:p>
          <a:p>
            <a:pPr marL="269875" marR="0" indent="-269875" algn="l" defTabSz="584200" rtl="0" fontAlgn="auto" latinLnBrk="1" hangingPunct="0">
              <a:lnSpc>
                <a:spcPct val="120000"/>
              </a:lnSpc>
              <a:spcBef>
                <a:spcPts val="0"/>
              </a:spcBef>
              <a:spcAft>
                <a:spcPts val="0"/>
              </a:spcAft>
              <a:buClrTx/>
              <a:buSzTx/>
              <a:buFont typeface="Wingdings" charset="2"/>
              <a:buChar char="§"/>
              <a:tabLst/>
            </a:pPr>
            <a:r>
              <a:rPr kumimoji="0" lang="en-US" sz="1600" b="0" i="0" u="none" strike="noStrike" cap="none" spc="0" normalizeH="0" baseline="0" dirty="0" smtClean="0">
                <a:ln>
                  <a:noFill/>
                </a:ln>
                <a:solidFill>
                  <a:srgbClr val="0000FF"/>
                </a:solidFill>
                <a:effectLst/>
                <a:uFillTx/>
                <a:sym typeface="Palatino"/>
              </a:rPr>
              <a:t>RP &amp;</a:t>
            </a:r>
            <a:r>
              <a:rPr kumimoji="0" lang="en-US" sz="1600" b="0" i="0" u="none" strike="noStrike" cap="none" spc="0" normalizeH="0" dirty="0" smtClean="0">
                <a:ln>
                  <a:noFill/>
                </a:ln>
                <a:solidFill>
                  <a:srgbClr val="0000FF"/>
                </a:solidFill>
                <a:effectLst/>
                <a:uFillTx/>
                <a:sym typeface="Palatino"/>
              </a:rPr>
              <a:t> Environmental Aspects </a:t>
            </a:r>
            <a:r>
              <a:rPr kumimoji="0" lang="en-US" sz="1600" b="0" i="0" u="none" strike="noStrike" cap="none" spc="0" normalizeH="0" dirty="0" smtClean="0">
                <a:ln>
                  <a:noFill/>
                </a:ln>
                <a:solidFill>
                  <a:srgbClr val="324863"/>
                </a:solidFill>
                <a:effectLst/>
                <a:uFillTx/>
                <a:sym typeface="Palatino"/>
              </a:rPr>
              <a:t>(</a:t>
            </a:r>
            <a:r>
              <a:rPr kumimoji="0" lang="en-US" sz="1600" b="0" i="0" u="none" strike="noStrike" cap="none" spc="0" normalizeH="0" dirty="0" smtClean="0">
                <a:ln>
                  <a:noFill/>
                </a:ln>
                <a:solidFill>
                  <a:schemeClr val="accent5">
                    <a:lumMod val="75000"/>
                  </a:schemeClr>
                </a:solidFill>
                <a:effectLst/>
                <a:uFillTx/>
                <a:sym typeface="Palatino"/>
              </a:rPr>
              <a:t>H. </a:t>
            </a:r>
            <a:r>
              <a:rPr kumimoji="0" lang="en-US" sz="1600" b="0" i="0" u="none" strike="noStrike" cap="none" spc="0" normalizeH="0" dirty="0" err="1" smtClean="0">
                <a:ln>
                  <a:noFill/>
                </a:ln>
                <a:solidFill>
                  <a:schemeClr val="accent5">
                    <a:lumMod val="75000"/>
                  </a:schemeClr>
                </a:solidFill>
                <a:effectLst/>
                <a:uFillTx/>
                <a:sym typeface="Palatino"/>
              </a:rPr>
              <a:t>Vincke</a:t>
            </a:r>
            <a:r>
              <a:rPr kumimoji="0" lang="en-US" sz="1600" b="0" i="0" u="none" strike="noStrike" cap="none" spc="0" normalizeH="0" dirty="0" smtClean="0">
                <a:ln>
                  <a:noFill/>
                </a:ln>
                <a:solidFill>
                  <a:srgbClr val="324863"/>
                </a:solidFill>
                <a:effectLst/>
                <a:uFillTx/>
                <a:sym typeface="Palatino"/>
              </a:rPr>
              <a:t>)</a:t>
            </a:r>
          </a:p>
          <a:p>
            <a:pPr marL="269875" marR="0" indent="-269875" algn="l" defTabSz="584200" rtl="0" fontAlgn="auto" latinLnBrk="1" hangingPunct="0">
              <a:lnSpc>
                <a:spcPct val="120000"/>
              </a:lnSpc>
              <a:spcBef>
                <a:spcPts val="0"/>
              </a:spcBef>
              <a:spcAft>
                <a:spcPts val="0"/>
              </a:spcAft>
              <a:buClrTx/>
              <a:buSzTx/>
              <a:buFont typeface="Wingdings" charset="2"/>
              <a:buChar char="§"/>
              <a:tabLst/>
            </a:pPr>
            <a:r>
              <a:rPr lang="el-GR" sz="1600" dirty="0" smtClean="0">
                <a:solidFill>
                  <a:srgbClr val="0000FF"/>
                </a:solidFill>
              </a:rPr>
              <a:t>ν-</a:t>
            </a:r>
            <a:r>
              <a:rPr lang="en-US" sz="1600" dirty="0" smtClean="0">
                <a:solidFill>
                  <a:srgbClr val="0000FF"/>
                </a:solidFill>
              </a:rPr>
              <a:t>beam Engineering Aspects </a:t>
            </a:r>
            <a:r>
              <a:rPr lang="en-US" sz="1600" dirty="0" smtClean="0"/>
              <a:t>(</a:t>
            </a:r>
            <a:r>
              <a:rPr lang="en-US" sz="1600" dirty="0" smtClean="0">
                <a:solidFill>
                  <a:srgbClr val="961C04"/>
                </a:solidFill>
              </a:rPr>
              <a:t>F. Sanchez-Galan</a:t>
            </a:r>
            <a:r>
              <a:rPr lang="en-US" sz="1600" dirty="0" smtClean="0"/>
              <a:t>)</a:t>
            </a:r>
          </a:p>
          <a:p>
            <a:pPr marL="269875" marR="0" indent="-269875" algn="l" defTabSz="584200" rtl="0" fontAlgn="auto" latinLnBrk="1" hangingPunct="0">
              <a:lnSpc>
                <a:spcPct val="120000"/>
              </a:lnSpc>
              <a:spcBef>
                <a:spcPts val="0"/>
              </a:spcBef>
              <a:spcAft>
                <a:spcPts val="0"/>
              </a:spcAft>
              <a:buClrTx/>
              <a:buSzTx/>
              <a:buFont typeface="Wingdings" charset="2"/>
              <a:buChar char="§"/>
              <a:tabLst/>
            </a:pPr>
            <a:r>
              <a:rPr lang="en-US" sz="1600" dirty="0">
                <a:solidFill>
                  <a:srgbClr val="0000FF"/>
                </a:solidFill>
              </a:rPr>
              <a:t>Target Considerations 50 </a:t>
            </a:r>
            <a:r>
              <a:rPr lang="en-US" sz="1600" dirty="0" err="1">
                <a:solidFill>
                  <a:srgbClr val="0000FF"/>
                </a:solidFill>
              </a:rPr>
              <a:t>GeV</a:t>
            </a:r>
            <a:r>
              <a:rPr lang="en-US" sz="1600" dirty="0">
                <a:solidFill>
                  <a:srgbClr val="0000FF"/>
                </a:solidFill>
              </a:rPr>
              <a:t> beam </a:t>
            </a:r>
            <a:r>
              <a:rPr kumimoji="0" lang="en-US" sz="1600" b="0" i="0" u="none" strike="noStrike" cap="none" spc="0" normalizeH="0" dirty="0" smtClean="0">
                <a:ln>
                  <a:noFill/>
                </a:ln>
                <a:solidFill>
                  <a:srgbClr val="324863"/>
                </a:solidFill>
                <a:effectLst/>
                <a:uFillTx/>
                <a:sym typeface="Palatino"/>
              </a:rPr>
              <a:t>(</a:t>
            </a:r>
            <a:r>
              <a:rPr lang="en-US" sz="1600" dirty="0">
                <a:solidFill>
                  <a:srgbClr val="961C04"/>
                </a:solidFill>
              </a:rPr>
              <a:t>C. </a:t>
            </a:r>
            <a:r>
              <a:rPr lang="en-US" sz="1600" dirty="0" err="1">
                <a:solidFill>
                  <a:srgbClr val="961C04"/>
                </a:solidFill>
              </a:rPr>
              <a:t>Densham</a:t>
            </a:r>
            <a:r>
              <a:rPr kumimoji="0" lang="en-US" sz="1600" b="0" i="0" u="none" strike="noStrike" cap="none" spc="0" normalizeH="0" dirty="0" smtClean="0">
                <a:ln>
                  <a:noFill/>
                </a:ln>
                <a:solidFill>
                  <a:srgbClr val="324863"/>
                </a:solidFill>
                <a:effectLst/>
                <a:uFillTx/>
                <a:sym typeface="Palatino"/>
              </a:rPr>
              <a:t>)</a:t>
            </a:r>
            <a:endParaRPr kumimoji="0" lang="en-US" sz="1600" b="0" i="0" u="none" strike="noStrike" cap="none" spc="0" normalizeH="0" baseline="0" dirty="0">
              <a:ln>
                <a:noFill/>
              </a:ln>
              <a:solidFill>
                <a:srgbClr val="324863"/>
              </a:solidFill>
              <a:effectLst/>
              <a:uFillTx/>
              <a:sym typeface="Palatino"/>
            </a:endParaRPr>
          </a:p>
        </p:txBody>
      </p:sp>
      <p:sp>
        <p:nvSpPr>
          <p:cNvPr id="4" name="Date Placeholder 3"/>
          <p:cNvSpPr>
            <a:spLocks noGrp="1"/>
          </p:cNvSpPr>
          <p:nvPr>
            <p:ph type="dt" sz="half" idx="10"/>
          </p:nvPr>
        </p:nvSpPr>
        <p:spPr/>
        <p:txBody>
          <a:bodyPr/>
          <a:lstStyle/>
          <a:p>
            <a:r>
              <a:rPr lang="en-US" smtClean="0"/>
              <a:t>NBI 2014- Fermilab, 23-Sep-2014</a:t>
            </a:r>
            <a:endParaRPr lang="en-US" dirty="0"/>
          </a:p>
        </p:txBody>
      </p:sp>
      <p:sp>
        <p:nvSpPr>
          <p:cNvPr id="5" name="Footer Placeholder 4"/>
          <p:cNvSpPr>
            <a:spLocks noGrp="1"/>
          </p:cNvSpPr>
          <p:nvPr>
            <p:ph type="ftr" sz="quarter" idx="11"/>
          </p:nvPr>
        </p:nvSpPr>
        <p:spPr/>
        <p:txBody>
          <a:bodyPr/>
          <a:lstStyle/>
          <a:p>
            <a:r>
              <a:rPr lang="en-US" smtClean="0"/>
              <a:t>I. Efthymiopoulos, F.Sanchez Galan - CERN</a:t>
            </a:r>
            <a:endParaRPr lang="en-US" dirty="0"/>
          </a:p>
        </p:txBody>
      </p:sp>
    </p:spTree>
    <p:extLst>
      <p:ext uri="{BB962C8B-B14F-4D97-AF65-F5344CB8AC3E}">
        <p14:creationId xmlns:p14="http://schemas.microsoft.com/office/powerpoint/2010/main" val="672493823"/>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p:cNvSpPr>
          <p:nvPr>
            <p:ph sz="quarter" idx="11"/>
          </p:nvPr>
        </p:nvSpPr>
        <p:spPr/>
        <p:txBody>
          <a:bodyPr numCol="1">
            <a:normAutofit fontScale="85000" lnSpcReduction="20000"/>
          </a:bodyPr>
          <a:lstStyle/>
          <a:p>
            <a:r>
              <a:rPr lang="en-US" b="1" dirty="0" smtClean="0">
                <a:solidFill>
                  <a:schemeClr val="accent6">
                    <a:lumMod val="75000"/>
                  </a:schemeClr>
                </a:solidFill>
              </a:rPr>
              <a:t>Constraints:</a:t>
            </a:r>
          </a:p>
          <a:p>
            <a:pPr lvl="1"/>
            <a:r>
              <a:rPr lang="en-US" dirty="0" smtClean="0"/>
              <a:t>Use same target area for the two phases : 400 &amp; 50 </a:t>
            </a:r>
            <a:r>
              <a:rPr lang="en-US" dirty="0" err="1" smtClean="0"/>
              <a:t>GeV</a:t>
            </a:r>
            <a:endParaRPr lang="en-US" dirty="0" smtClean="0"/>
          </a:p>
          <a:p>
            <a:pPr lvl="1"/>
            <a:r>
              <a:rPr lang="en-US" dirty="0" smtClean="0"/>
              <a:t>Target and near detector cavern in CERN-land</a:t>
            </a:r>
          </a:p>
          <a:p>
            <a:r>
              <a:rPr lang="en-US" b="1" dirty="0" smtClean="0">
                <a:solidFill>
                  <a:srgbClr val="0000FF"/>
                </a:solidFill>
              </a:rPr>
              <a:t> Beam from SPS</a:t>
            </a:r>
          </a:p>
          <a:p>
            <a:pPr lvl="1"/>
            <a:r>
              <a:rPr lang="en-US" b="1" dirty="0" smtClean="0"/>
              <a:t>Option A</a:t>
            </a:r>
            <a:r>
              <a:rPr lang="en-US" dirty="0" smtClean="0"/>
              <a:t>: </a:t>
            </a:r>
            <a:r>
              <a:rPr lang="en-US" dirty="0" smtClean="0">
                <a:solidFill>
                  <a:schemeClr val="accent5">
                    <a:lumMod val="75000"/>
                  </a:schemeClr>
                </a:solidFill>
              </a:rPr>
              <a:t>extraction from LSS6</a:t>
            </a:r>
          </a:p>
          <a:p>
            <a:pPr lvl="2">
              <a:lnSpc>
                <a:spcPct val="120000"/>
              </a:lnSpc>
              <a:spcBef>
                <a:spcPts val="1400"/>
              </a:spcBef>
            </a:pPr>
            <a:r>
              <a:rPr lang="en-US" dirty="0" smtClean="0"/>
              <a:t>similar as for CNGS in LSS4</a:t>
            </a:r>
          </a:p>
          <a:p>
            <a:pPr lvl="1">
              <a:spcBef>
                <a:spcPts val="1400"/>
              </a:spcBef>
            </a:pPr>
            <a:r>
              <a:rPr lang="en-US" b="1" dirty="0" smtClean="0"/>
              <a:t>Option B</a:t>
            </a:r>
            <a:r>
              <a:rPr lang="en-US" dirty="0" smtClean="0"/>
              <a:t>: </a:t>
            </a:r>
            <a:r>
              <a:rPr lang="en-US" dirty="0" smtClean="0">
                <a:solidFill>
                  <a:srgbClr val="961C04"/>
                </a:solidFill>
              </a:rPr>
              <a:t>extraction from LSS2</a:t>
            </a:r>
          </a:p>
          <a:p>
            <a:pPr lvl="2"/>
            <a:r>
              <a:rPr lang="en-US" b="1" dirty="0" smtClean="0">
                <a:solidFill>
                  <a:schemeClr val="accent2">
                    <a:lumMod val="75000"/>
                  </a:schemeClr>
                </a:solidFill>
              </a:rPr>
              <a:t>non-local extraction concept </a:t>
            </a:r>
            <a:r>
              <a:rPr lang="en-US" dirty="0" smtClean="0">
                <a:solidFill>
                  <a:schemeClr val="tx1"/>
                </a:solidFill>
              </a:rPr>
              <a:t>developed and tested with real beams!</a:t>
            </a:r>
          </a:p>
          <a:p>
            <a:pPr lvl="1">
              <a:spcBef>
                <a:spcPts val="1600"/>
              </a:spcBef>
            </a:pPr>
            <a:r>
              <a:rPr lang="en-US" dirty="0" smtClean="0">
                <a:solidFill>
                  <a:schemeClr val="accent5">
                    <a:lumMod val="75000"/>
                  </a:schemeClr>
                </a:solidFill>
              </a:rPr>
              <a:t>Use of superconducting magnets for the transfer lines</a:t>
            </a:r>
          </a:p>
          <a:p>
            <a:r>
              <a:rPr lang="en-US" b="1" dirty="0">
                <a:solidFill>
                  <a:srgbClr val="0000FF"/>
                </a:solidFill>
              </a:rPr>
              <a:t>Beam from HP-PS</a:t>
            </a:r>
          </a:p>
          <a:p>
            <a:pPr lvl="1">
              <a:spcBef>
                <a:spcPts val="1800"/>
              </a:spcBef>
            </a:pPr>
            <a:r>
              <a:rPr lang="en-US" dirty="0" smtClean="0"/>
              <a:t>Use the LP-SPL as injector </a:t>
            </a:r>
          </a:p>
          <a:p>
            <a:pPr lvl="1">
              <a:spcBef>
                <a:spcPts val="1800"/>
              </a:spcBef>
            </a:pPr>
            <a:r>
              <a:rPr lang="en-US" dirty="0" smtClean="0"/>
              <a:t>H</a:t>
            </a:r>
            <a:r>
              <a:rPr lang="en-US" dirty="0"/>
              <a:t>- injection : multi-turn, charge exchange with foil or laser stripping</a:t>
            </a:r>
          </a:p>
          <a:p>
            <a:pPr lvl="1">
              <a:spcBef>
                <a:spcPts val="1800"/>
              </a:spcBef>
            </a:pPr>
            <a:endParaRPr lang="en-US" dirty="0"/>
          </a:p>
        </p:txBody>
      </p:sp>
      <p:sp>
        <p:nvSpPr>
          <p:cNvPr id="160" name="Shape 160"/>
          <p:cNvSpPr>
            <a:spLocks noGrp="1"/>
          </p:cNvSpPr>
          <p:nvPr>
            <p:ph type="title"/>
          </p:nvPr>
        </p:nvSpPr>
        <p:spPr/>
        <p:txBody>
          <a:bodyPr/>
          <a:lstStyle/>
          <a:p>
            <a:pPr lvl="0"/>
            <a:r>
              <a:rPr lang="en-US" smtClean="0"/>
              <a:t>CN2PY Beam Transfer Options</a:t>
            </a:r>
            <a:endParaRPr lang="en-US"/>
          </a:p>
        </p:txBody>
      </p:sp>
      <p:grpSp>
        <p:nvGrpSpPr>
          <p:cNvPr id="173" name="Group 173"/>
          <p:cNvGrpSpPr/>
          <p:nvPr/>
        </p:nvGrpSpPr>
        <p:grpSpPr>
          <a:xfrm>
            <a:off x="6587426" y="1027730"/>
            <a:ext cx="6339014" cy="5559799"/>
            <a:chOff x="0" y="0"/>
            <a:chExt cx="4457117" cy="3909233"/>
          </a:xfrm>
        </p:grpSpPr>
        <p:pic>
          <p:nvPicPr>
            <p:cNvPr id="163" name="droppedImage.pdf"/>
            <p:cNvPicPr/>
            <p:nvPr/>
          </p:nvPicPr>
          <p:blipFill>
            <a:blip r:embed="rId2">
              <a:extLst/>
            </a:blip>
            <a:stretch>
              <a:fillRect/>
            </a:stretch>
          </p:blipFill>
          <p:spPr>
            <a:xfrm>
              <a:off x="238998" y="288860"/>
              <a:ext cx="4034604" cy="3620374"/>
            </a:xfrm>
            <a:prstGeom prst="rect">
              <a:avLst/>
            </a:prstGeom>
            <a:ln w="12700" cap="flat">
              <a:noFill/>
              <a:miter lim="400000"/>
            </a:ln>
            <a:effectLst/>
          </p:spPr>
        </p:pic>
        <p:sp>
          <p:nvSpPr>
            <p:cNvPr id="164" name="Shape 164"/>
            <p:cNvSpPr/>
            <p:nvPr/>
          </p:nvSpPr>
          <p:spPr>
            <a:xfrm>
              <a:off x="3926902" y="2732375"/>
              <a:ext cx="530216" cy="24114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noAutofit/>
            </a:bodyPr>
            <a:lstStyle>
              <a:lvl1pPr defTabSz="584200">
                <a:defRPr sz="1200">
                  <a:solidFill>
                    <a:srgbClr val="FF2600"/>
                  </a:solidFill>
                  <a:uFill>
                    <a:solidFill>
                      <a:srgbClr val="FF2600"/>
                    </a:solidFill>
                  </a:uFill>
                  <a:latin typeface="+mj-lt"/>
                  <a:ea typeface="+mj-ea"/>
                  <a:cs typeface="+mj-cs"/>
                  <a:sym typeface="Chalkboard"/>
                </a:defRPr>
              </a:lvl1pPr>
            </a:lstStyle>
            <a:p>
              <a:pPr lvl="0">
                <a:defRPr sz="1800">
                  <a:solidFill>
                    <a:srgbClr val="000000"/>
                  </a:solidFill>
                  <a:uFillTx/>
                </a:defRPr>
              </a:pPr>
              <a:r>
                <a:rPr sz="1700"/>
                <a:t>CNGS</a:t>
              </a:r>
            </a:p>
          </p:txBody>
        </p:sp>
        <p:sp>
          <p:nvSpPr>
            <p:cNvPr id="165" name="Shape 165"/>
            <p:cNvSpPr/>
            <p:nvPr/>
          </p:nvSpPr>
          <p:spPr>
            <a:xfrm>
              <a:off x="3530762" y="1877789"/>
              <a:ext cx="52686" cy="636330"/>
            </a:xfrm>
            <a:prstGeom prst="line">
              <a:avLst/>
            </a:prstGeom>
            <a:noFill/>
            <a:ln w="25400" cap="flat">
              <a:solidFill>
                <a:srgbClr val="FF2600"/>
              </a:solidFill>
              <a:prstDash val="solid"/>
              <a:round/>
            </a:ln>
            <a:effectLst/>
          </p:spPr>
          <p:txBody>
            <a:bodyPr wrap="square" lIns="0" tIns="0" rIns="0" bIns="0" numCol="1" anchor="t">
              <a:noAutofit/>
            </a:bodyPr>
            <a:lstStyle/>
            <a:p>
              <a:pPr algn="l" defTabSz="650230">
                <a:defRPr sz="800">
                  <a:latin typeface="Helvetica"/>
                  <a:ea typeface="Helvetica"/>
                  <a:cs typeface="Helvetica"/>
                  <a:sym typeface="Helvetica"/>
                </a:defRPr>
              </a:pPr>
              <a:endParaRPr/>
            </a:p>
          </p:txBody>
        </p:sp>
        <p:sp>
          <p:nvSpPr>
            <p:cNvPr id="166" name="Shape 166"/>
            <p:cNvSpPr/>
            <p:nvPr/>
          </p:nvSpPr>
          <p:spPr>
            <a:xfrm>
              <a:off x="3587234" y="2517419"/>
              <a:ext cx="373157" cy="618013"/>
            </a:xfrm>
            <a:prstGeom prst="line">
              <a:avLst/>
            </a:prstGeom>
            <a:noFill/>
            <a:ln w="25400" cap="flat">
              <a:solidFill>
                <a:srgbClr val="FF2600"/>
              </a:solidFill>
              <a:prstDash val="solid"/>
              <a:round/>
              <a:tailEnd type="triangle" w="med" len="med"/>
            </a:ln>
            <a:effectLst/>
          </p:spPr>
          <p:txBody>
            <a:bodyPr wrap="square" lIns="0" tIns="0" rIns="0" bIns="0" numCol="1" anchor="t">
              <a:noAutofit/>
            </a:bodyPr>
            <a:lstStyle/>
            <a:p>
              <a:pPr algn="l" defTabSz="650230">
                <a:defRPr sz="800">
                  <a:latin typeface="Helvetica"/>
                  <a:ea typeface="Helvetica"/>
                  <a:cs typeface="Helvetica"/>
                  <a:sym typeface="Helvetica"/>
                </a:defRPr>
              </a:pPr>
              <a:endParaRPr/>
            </a:p>
          </p:txBody>
        </p:sp>
        <p:sp>
          <p:nvSpPr>
            <p:cNvPr id="167" name="Shape 167"/>
            <p:cNvSpPr/>
            <p:nvPr/>
          </p:nvSpPr>
          <p:spPr>
            <a:xfrm flipH="1" flipV="1">
              <a:off x="1112240" y="2840318"/>
              <a:ext cx="1101789" cy="175699"/>
            </a:xfrm>
            <a:prstGeom prst="line">
              <a:avLst/>
            </a:prstGeom>
            <a:noFill/>
            <a:ln w="25400" cap="flat">
              <a:solidFill>
                <a:srgbClr val="FF2600"/>
              </a:solidFill>
              <a:prstDash val="solid"/>
              <a:round/>
            </a:ln>
            <a:effectLst/>
          </p:spPr>
          <p:txBody>
            <a:bodyPr wrap="square" lIns="0" tIns="0" rIns="0" bIns="0" numCol="1" anchor="t">
              <a:noAutofit/>
            </a:bodyPr>
            <a:lstStyle/>
            <a:p>
              <a:pPr algn="l" defTabSz="650230">
                <a:defRPr sz="800">
                  <a:latin typeface="Helvetica"/>
                  <a:ea typeface="Helvetica"/>
                  <a:cs typeface="Helvetica"/>
                  <a:sym typeface="Helvetica"/>
                </a:defRPr>
              </a:pPr>
              <a:endParaRPr/>
            </a:p>
          </p:txBody>
        </p:sp>
        <p:sp>
          <p:nvSpPr>
            <p:cNvPr id="168" name="Shape 168"/>
            <p:cNvSpPr/>
            <p:nvPr/>
          </p:nvSpPr>
          <p:spPr>
            <a:xfrm flipH="1" flipV="1">
              <a:off x="414230" y="2513047"/>
              <a:ext cx="698026" cy="327336"/>
            </a:xfrm>
            <a:prstGeom prst="line">
              <a:avLst/>
            </a:prstGeom>
            <a:noFill/>
            <a:ln w="25400" cap="flat">
              <a:solidFill>
                <a:srgbClr val="FF2600"/>
              </a:solidFill>
              <a:prstDash val="solid"/>
              <a:round/>
              <a:tailEnd type="triangle" w="med" len="med"/>
            </a:ln>
            <a:effectLst/>
          </p:spPr>
          <p:txBody>
            <a:bodyPr wrap="square" lIns="0" tIns="0" rIns="0" bIns="0" numCol="1" anchor="t">
              <a:noAutofit/>
            </a:bodyPr>
            <a:lstStyle/>
            <a:p>
              <a:pPr algn="l" defTabSz="650230">
                <a:defRPr sz="800">
                  <a:latin typeface="Helvetica"/>
                  <a:ea typeface="Helvetica"/>
                  <a:cs typeface="Helvetica"/>
                  <a:sym typeface="Helvetica"/>
                </a:defRPr>
              </a:pPr>
              <a:endParaRPr/>
            </a:p>
          </p:txBody>
        </p:sp>
        <p:sp>
          <p:nvSpPr>
            <p:cNvPr id="169" name="Shape 169"/>
            <p:cNvSpPr/>
            <p:nvPr/>
          </p:nvSpPr>
          <p:spPr>
            <a:xfrm>
              <a:off x="0" y="1993665"/>
              <a:ext cx="1110138" cy="4178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noAutofit/>
            </a:bodyPr>
            <a:lstStyle>
              <a:lvl1pPr defTabSz="584200">
                <a:defRPr sz="1200">
                  <a:solidFill>
                    <a:srgbClr val="FF2600"/>
                  </a:solidFill>
                  <a:uFill>
                    <a:solidFill>
                      <a:srgbClr val="FF2600"/>
                    </a:solidFill>
                  </a:uFill>
                  <a:latin typeface="+mj-lt"/>
                  <a:ea typeface="+mj-ea"/>
                  <a:cs typeface="+mj-cs"/>
                  <a:sym typeface="Chalkboard"/>
                </a:defRPr>
              </a:lvl1pPr>
            </a:lstStyle>
            <a:p>
              <a:pPr lvl="0">
                <a:defRPr sz="1800">
                  <a:solidFill>
                    <a:srgbClr val="000000"/>
                  </a:solidFill>
                  <a:uFillTx/>
                </a:defRPr>
              </a:pPr>
              <a:r>
                <a:rPr sz="1700" b="1" dirty="0">
                  <a:solidFill>
                    <a:srgbClr val="FF0000"/>
                  </a:solidFill>
                  <a:latin typeface="Arial"/>
                  <a:cs typeface="Arial"/>
                </a:rPr>
                <a:t>Option A: use LSS6/TI2</a:t>
              </a:r>
            </a:p>
          </p:txBody>
        </p:sp>
        <p:sp>
          <p:nvSpPr>
            <p:cNvPr id="170" name="Shape 170"/>
            <p:cNvSpPr/>
            <p:nvPr/>
          </p:nvSpPr>
          <p:spPr>
            <a:xfrm flipH="1">
              <a:off x="2137428" y="517949"/>
              <a:ext cx="1202077" cy="417112"/>
            </a:xfrm>
            <a:prstGeom prst="line">
              <a:avLst/>
            </a:prstGeom>
            <a:noFill/>
            <a:ln w="25400" cap="flat">
              <a:solidFill>
                <a:srgbClr val="FF2600"/>
              </a:solidFill>
              <a:prstDash val="solid"/>
              <a:round/>
            </a:ln>
            <a:effectLst/>
          </p:spPr>
          <p:txBody>
            <a:bodyPr wrap="square" lIns="0" tIns="0" rIns="0" bIns="0" numCol="1" anchor="t">
              <a:noAutofit/>
            </a:bodyPr>
            <a:lstStyle/>
            <a:p>
              <a:pPr algn="l" defTabSz="650230">
                <a:defRPr sz="800">
                  <a:latin typeface="Helvetica"/>
                  <a:ea typeface="Helvetica"/>
                  <a:cs typeface="Helvetica"/>
                  <a:sym typeface="Helvetica"/>
                </a:defRPr>
              </a:pPr>
              <a:endParaRPr/>
            </a:p>
          </p:txBody>
        </p:sp>
        <p:sp>
          <p:nvSpPr>
            <p:cNvPr id="171" name="Shape 171"/>
            <p:cNvSpPr/>
            <p:nvPr/>
          </p:nvSpPr>
          <p:spPr>
            <a:xfrm flipV="1">
              <a:off x="3340814" y="0"/>
              <a:ext cx="262989" cy="508497"/>
            </a:xfrm>
            <a:prstGeom prst="line">
              <a:avLst/>
            </a:prstGeom>
            <a:noFill/>
            <a:ln w="25400" cap="flat">
              <a:solidFill>
                <a:srgbClr val="FF2600"/>
              </a:solidFill>
              <a:prstDash val="solid"/>
              <a:round/>
              <a:tailEnd type="triangle" w="med" len="med"/>
            </a:ln>
            <a:effectLst/>
          </p:spPr>
          <p:txBody>
            <a:bodyPr wrap="square" lIns="0" tIns="0" rIns="0" bIns="0" numCol="1" anchor="t">
              <a:noAutofit/>
            </a:bodyPr>
            <a:lstStyle/>
            <a:p>
              <a:pPr algn="l" defTabSz="650230">
                <a:defRPr sz="800">
                  <a:latin typeface="Helvetica"/>
                  <a:ea typeface="Helvetica"/>
                  <a:cs typeface="Helvetica"/>
                  <a:sym typeface="Helvetica"/>
                </a:defRPr>
              </a:pPr>
              <a:endParaRPr/>
            </a:p>
          </p:txBody>
        </p:sp>
        <p:sp>
          <p:nvSpPr>
            <p:cNvPr id="172" name="Shape 172"/>
            <p:cNvSpPr/>
            <p:nvPr/>
          </p:nvSpPr>
          <p:spPr>
            <a:xfrm>
              <a:off x="2104289" y="171052"/>
              <a:ext cx="1110138" cy="4178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5718" tIns="35718" rIns="35718" bIns="35718" numCol="1" anchor="ctr">
              <a:noAutofit/>
            </a:bodyPr>
            <a:lstStyle>
              <a:lvl1pPr defTabSz="584200">
                <a:defRPr sz="1200">
                  <a:solidFill>
                    <a:srgbClr val="FF2600"/>
                  </a:solidFill>
                  <a:uFill>
                    <a:solidFill>
                      <a:srgbClr val="FF2600"/>
                    </a:solidFill>
                  </a:uFill>
                  <a:latin typeface="+mj-lt"/>
                  <a:ea typeface="+mj-ea"/>
                  <a:cs typeface="+mj-cs"/>
                  <a:sym typeface="Chalkboard"/>
                </a:defRPr>
              </a:lvl1pPr>
            </a:lstStyle>
            <a:p>
              <a:pPr lvl="0">
                <a:defRPr sz="1800">
                  <a:solidFill>
                    <a:srgbClr val="000000"/>
                  </a:solidFill>
                  <a:uFillTx/>
                </a:defRPr>
              </a:pPr>
              <a:r>
                <a:rPr sz="1600" b="1" dirty="0">
                  <a:solidFill>
                    <a:srgbClr val="FF0000"/>
                  </a:solidFill>
                  <a:latin typeface="Arial Rounded MT Bold"/>
                  <a:cs typeface="Arial Rounded MT Bold"/>
                </a:rPr>
                <a:t>Option B: use LLS2/TT20</a:t>
              </a:r>
            </a:p>
          </p:txBody>
        </p:sp>
      </p:grpSp>
      <p:sp>
        <p:nvSpPr>
          <p:cNvPr id="5" name="Date Placeholder 4"/>
          <p:cNvSpPr>
            <a:spLocks noGrp="1"/>
          </p:cNvSpPr>
          <p:nvPr>
            <p:ph type="dt" sz="half" idx="13"/>
          </p:nvPr>
        </p:nvSpPr>
        <p:spPr/>
        <p:txBody>
          <a:bodyPr/>
          <a:lstStyle/>
          <a:p>
            <a:r>
              <a:rPr lang="en-US" smtClean="0"/>
              <a:t>NBI 2014- Fermilab, 23-Sep-2014</a:t>
            </a:r>
            <a:endParaRPr lang="en-US" dirty="0"/>
          </a:p>
        </p:txBody>
      </p:sp>
      <p:sp>
        <p:nvSpPr>
          <p:cNvPr id="6" name="Footer Placeholder 5"/>
          <p:cNvSpPr>
            <a:spLocks noGrp="1"/>
          </p:cNvSpPr>
          <p:nvPr>
            <p:ph type="ftr" sz="quarter" idx="14"/>
          </p:nvPr>
        </p:nvSpPr>
        <p:spPr/>
        <p:txBody>
          <a:bodyPr/>
          <a:lstStyle/>
          <a:p>
            <a:r>
              <a:rPr lang="en-US" smtClean="0"/>
              <a:t>I. Efthymiopoulos, F.Sanchez Galan - CERN</a:t>
            </a:r>
            <a:endParaRPr lang="en-US" dirty="0"/>
          </a:p>
        </p:txBody>
      </p:sp>
      <p:pic>
        <p:nvPicPr>
          <p:cNvPr id="2" name="Picture 1"/>
          <p:cNvPicPr>
            <a:picLocks noChangeAspect="1"/>
          </p:cNvPicPr>
          <p:nvPr/>
        </p:nvPicPr>
        <p:blipFill>
          <a:blip r:embed="rId3"/>
          <a:stretch>
            <a:fillRect/>
          </a:stretch>
        </p:blipFill>
        <p:spPr>
          <a:xfrm>
            <a:off x="6690237" y="6440646"/>
            <a:ext cx="5238358" cy="2683510"/>
          </a:xfrm>
          <a:prstGeom prst="rect">
            <a:avLst/>
          </a:prstGeom>
          <a:ln>
            <a:solidFill>
              <a:schemeClr val="accent1">
                <a:lumMod val="75000"/>
              </a:schemeClr>
            </a:solidFill>
          </a:ln>
        </p:spPr>
      </p:pic>
      <p:sp>
        <p:nvSpPr>
          <p:cNvPr id="3" name="Slide Number Placeholder 2"/>
          <p:cNvSpPr>
            <a:spLocks noGrp="1"/>
          </p:cNvSpPr>
          <p:nvPr>
            <p:ph type="sldNum" sz="quarter" idx="10"/>
          </p:nvPr>
        </p:nvSpPr>
        <p:spPr/>
        <p:txBody>
          <a:bodyPr/>
          <a:lstStyle/>
          <a:p>
            <a:pPr lvl="0"/>
            <a:fld id="{86CB4B4D-7CA3-9044-876B-883B54F8677D}" type="slidenum">
              <a:rPr lang="en-US" smtClean="0"/>
              <a:t>8</a:t>
            </a:fld>
            <a:endParaRPr lang="en-US"/>
          </a:p>
        </p:txBody>
      </p:sp>
    </p:spTree>
    <p:extLst>
      <p:ext uri="{BB962C8B-B14F-4D97-AF65-F5344CB8AC3E}">
        <p14:creationId xmlns:p14="http://schemas.microsoft.com/office/powerpoint/2010/main" val="2225834025"/>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p:cNvSpPr>
          <p:nvPr>
            <p:ph type="body" idx="1"/>
          </p:nvPr>
        </p:nvSpPr>
        <p:spPr>
          <a:xfrm>
            <a:off x="6072384" y="1648738"/>
            <a:ext cx="6576815" cy="7386133"/>
          </a:xfrm>
        </p:spPr>
        <p:txBody>
          <a:bodyPr numCol="1">
            <a:normAutofit fontScale="70000" lnSpcReduction="20000"/>
          </a:bodyPr>
          <a:lstStyle/>
          <a:p>
            <a:r>
              <a:rPr lang="en-US" b="1" dirty="0" smtClean="0"/>
              <a:t>New TT69 beam line</a:t>
            </a:r>
          </a:p>
          <a:p>
            <a:pPr lvl="1">
              <a:lnSpc>
                <a:spcPct val="170000"/>
              </a:lnSpc>
              <a:spcBef>
                <a:spcPts val="600"/>
              </a:spcBef>
            </a:pPr>
            <a:r>
              <a:rPr lang="en-US" dirty="0" smtClean="0"/>
              <a:t>continued from existing TT66 </a:t>
            </a:r>
            <a:r>
              <a:rPr lang="en-US" dirty="0" err="1" smtClean="0"/>
              <a:t>beamline</a:t>
            </a:r>
            <a:r>
              <a:rPr lang="en-US" dirty="0" smtClean="0"/>
              <a:t> (HiRadMat)</a:t>
            </a:r>
          </a:p>
          <a:p>
            <a:pPr lvl="2">
              <a:lnSpc>
                <a:spcPct val="170000"/>
              </a:lnSpc>
              <a:spcBef>
                <a:spcPts val="600"/>
              </a:spcBef>
            </a:pPr>
            <a:r>
              <a:rPr lang="en-US" dirty="0" smtClean="0"/>
              <a:t>will eventually require a switch between TT66 and TT69, with a lateral displacement of TT66 for HiRadMat</a:t>
            </a:r>
          </a:p>
          <a:p>
            <a:pPr lvl="1">
              <a:lnSpc>
                <a:spcPct val="170000"/>
              </a:lnSpc>
              <a:spcBef>
                <a:spcPts val="600"/>
              </a:spcBef>
            </a:pPr>
            <a:r>
              <a:rPr lang="en-US" dirty="0" smtClean="0"/>
              <a:t>FODO arc with 35 m half-cell length, 6 dipoles per half-cell</a:t>
            </a:r>
          </a:p>
          <a:p>
            <a:pPr lvl="1">
              <a:lnSpc>
                <a:spcPct val="170000"/>
              </a:lnSpc>
              <a:spcBef>
                <a:spcPts val="600"/>
              </a:spcBef>
            </a:pPr>
            <a:r>
              <a:rPr lang="en-US" b="1" dirty="0" smtClean="0">
                <a:solidFill>
                  <a:srgbClr val="008000"/>
                </a:solidFill>
              </a:rPr>
              <a:t>Superconducting dipoles assumed for the TT69 arc</a:t>
            </a:r>
          </a:p>
          <a:p>
            <a:pPr lvl="2">
              <a:lnSpc>
                <a:spcPct val="170000"/>
              </a:lnSpc>
              <a:spcBef>
                <a:spcPts val="600"/>
              </a:spcBef>
            </a:pPr>
            <a:r>
              <a:rPr lang="en-US" dirty="0" smtClean="0"/>
              <a:t>4.0 m long magnetic</a:t>
            </a:r>
          </a:p>
          <a:p>
            <a:pPr lvl="3">
              <a:lnSpc>
                <a:spcPct val="170000"/>
              </a:lnSpc>
              <a:spcBef>
                <a:spcPts val="600"/>
              </a:spcBef>
            </a:pPr>
            <a:r>
              <a:rPr lang="en-US" dirty="0" smtClean="0"/>
              <a:t>could probably be increased (but </a:t>
            </a:r>
            <a:r>
              <a:rPr lang="en-US" dirty="0" err="1" smtClean="0"/>
              <a:t>sagitta</a:t>
            </a:r>
            <a:r>
              <a:rPr lang="en-US" dirty="0" smtClean="0"/>
              <a:t> increases with L2)</a:t>
            </a:r>
          </a:p>
          <a:p>
            <a:pPr lvl="2">
              <a:lnSpc>
                <a:spcPct val="170000"/>
              </a:lnSpc>
              <a:spcBef>
                <a:spcPts val="600"/>
              </a:spcBef>
            </a:pPr>
            <a:r>
              <a:rPr lang="en-US" dirty="0" smtClean="0"/>
              <a:t>4.6 T field</a:t>
            </a:r>
          </a:p>
          <a:p>
            <a:pPr lvl="2">
              <a:lnSpc>
                <a:spcPct val="170000"/>
              </a:lnSpc>
              <a:spcBef>
                <a:spcPts val="600"/>
              </a:spcBef>
            </a:pPr>
            <a:r>
              <a:rPr lang="en-US" dirty="0" smtClean="0"/>
              <a:t>13.85 </a:t>
            </a:r>
            <a:r>
              <a:rPr lang="en-US" dirty="0" err="1" smtClean="0"/>
              <a:t>mrad</a:t>
            </a:r>
            <a:r>
              <a:rPr lang="en-US" dirty="0" smtClean="0"/>
              <a:t> bend angle per dipole</a:t>
            </a:r>
          </a:p>
          <a:p>
            <a:pPr lvl="2">
              <a:lnSpc>
                <a:spcPct val="170000"/>
              </a:lnSpc>
              <a:spcBef>
                <a:spcPts val="600"/>
              </a:spcBef>
            </a:pPr>
            <a:r>
              <a:rPr lang="en-US" dirty="0" smtClean="0"/>
              <a:t>6.9 mm </a:t>
            </a:r>
            <a:r>
              <a:rPr lang="en-US" dirty="0" err="1" smtClean="0"/>
              <a:t>sagitta</a:t>
            </a:r>
            <a:r>
              <a:rPr lang="en-US" dirty="0" smtClean="0"/>
              <a:t> </a:t>
            </a:r>
          </a:p>
          <a:p>
            <a:pPr lvl="2">
              <a:lnSpc>
                <a:spcPct val="170000"/>
              </a:lnSpc>
              <a:spcBef>
                <a:spcPts val="600"/>
              </a:spcBef>
            </a:pPr>
            <a:r>
              <a:rPr lang="en-US" dirty="0" smtClean="0"/>
              <a:t>H/V aperture of ~40 mm (good field region)</a:t>
            </a:r>
          </a:p>
          <a:p>
            <a:pPr lvl="2">
              <a:lnSpc>
                <a:spcPct val="170000"/>
              </a:lnSpc>
              <a:spcBef>
                <a:spcPts val="600"/>
              </a:spcBef>
            </a:pPr>
            <a:r>
              <a:rPr lang="en-US" dirty="0" smtClean="0"/>
              <a:t>Field quality requirement ΔB/B0 ~ 2e-4</a:t>
            </a:r>
          </a:p>
          <a:p>
            <a:pPr lvl="2">
              <a:lnSpc>
                <a:spcPct val="170000"/>
              </a:lnSpc>
              <a:spcBef>
                <a:spcPts val="600"/>
              </a:spcBef>
            </a:pPr>
            <a:r>
              <a:rPr lang="en-US" dirty="0" smtClean="0"/>
              <a:t>Similar beam transport lines exists elsewhere; developing a know-how at CERN with superconducting (or super-ferric) magnets may be interesting beyond LBNO </a:t>
            </a:r>
            <a:endParaRPr lang="en-US" dirty="0"/>
          </a:p>
        </p:txBody>
      </p:sp>
      <p:sp>
        <p:nvSpPr>
          <p:cNvPr id="193" name="Shape 193"/>
          <p:cNvSpPr>
            <a:spLocks noGrp="1"/>
          </p:cNvSpPr>
          <p:nvPr>
            <p:ph type="sldNum" sz="quarter" idx="2"/>
          </p:nvPr>
        </p:nvSpPr>
        <p:spPr/>
        <p:txBody>
          <a:bodyPr/>
          <a:lstStyle/>
          <a:p>
            <a:pPr lvl="0"/>
            <a:fld id="{86CB4B4D-7CA3-9044-876B-883B54F8677D}" type="slidenum">
              <a:rPr lang="en-US" smtClean="0"/>
              <a:pPr lvl="0"/>
              <a:t>9</a:t>
            </a:fld>
            <a:endParaRPr lang="en-US"/>
          </a:p>
        </p:txBody>
      </p:sp>
      <p:sp>
        <p:nvSpPr>
          <p:cNvPr id="192" name="Shape 192"/>
          <p:cNvSpPr>
            <a:spLocks noGrp="1"/>
          </p:cNvSpPr>
          <p:nvPr>
            <p:ph type="title"/>
          </p:nvPr>
        </p:nvSpPr>
        <p:spPr/>
        <p:txBody>
          <a:bodyPr/>
          <a:lstStyle/>
          <a:p>
            <a:pPr lvl="0"/>
            <a:r>
              <a:rPr lang="en-US" smtClean="0"/>
              <a:t>CN2PY Option A - LSS6 Extraction</a:t>
            </a:r>
            <a:endParaRPr lang="en-US" dirty="0"/>
          </a:p>
        </p:txBody>
      </p:sp>
      <p:sp>
        <p:nvSpPr>
          <p:cNvPr id="4" name="Date Placeholder 3"/>
          <p:cNvSpPr>
            <a:spLocks noGrp="1"/>
          </p:cNvSpPr>
          <p:nvPr>
            <p:ph type="dt" sz="half" idx="10"/>
          </p:nvPr>
        </p:nvSpPr>
        <p:spPr/>
        <p:txBody>
          <a:bodyPr/>
          <a:lstStyle/>
          <a:p>
            <a:r>
              <a:rPr lang="en-US" smtClean="0"/>
              <a:t>NBI 2014- Fermilab, 23-Sep-2014</a:t>
            </a:r>
            <a:endParaRPr lang="en-US" dirty="0"/>
          </a:p>
        </p:txBody>
      </p:sp>
      <p:sp>
        <p:nvSpPr>
          <p:cNvPr id="5" name="Footer Placeholder 4"/>
          <p:cNvSpPr>
            <a:spLocks noGrp="1"/>
          </p:cNvSpPr>
          <p:nvPr>
            <p:ph type="ftr" sz="quarter" idx="11"/>
          </p:nvPr>
        </p:nvSpPr>
        <p:spPr/>
        <p:txBody>
          <a:bodyPr/>
          <a:lstStyle/>
          <a:p>
            <a:r>
              <a:rPr lang="en-US" smtClean="0"/>
              <a:t>I. Efthymiopoulos, F.Sanchez Galan - CERN</a:t>
            </a:r>
            <a:endParaRPr lang="en-US" dirty="0"/>
          </a:p>
        </p:txBody>
      </p:sp>
      <p:pic>
        <p:nvPicPr>
          <p:cNvPr id="2" name="Picture 1" descr="LAGUNA5_meyrin.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5935" y="1373159"/>
            <a:ext cx="5456450" cy="7713366"/>
          </a:xfrm>
          <a:prstGeom prst="rect">
            <a:avLst/>
          </a:prstGeom>
        </p:spPr>
      </p:pic>
      <p:sp>
        <p:nvSpPr>
          <p:cNvPr id="42" name="Shape 237"/>
          <p:cNvSpPr/>
          <p:nvPr/>
        </p:nvSpPr>
        <p:spPr>
          <a:xfrm>
            <a:off x="1551323" y="5373412"/>
            <a:ext cx="529035" cy="302643"/>
          </a:xfrm>
          <a:prstGeom prst="rect">
            <a:avLst/>
          </a:prstGeom>
          <a:solidFill>
            <a:srgbClr val="FFD479"/>
          </a:solidFill>
          <a:ln w="12700">
            <a:miter lim="400000"/>
          </a:ln>
          <a:extLst>
            <a:ext uri="{C572A759-6A51-4108-AA02-DFA0A04FC94B}">
              <ma14:wrappingTextBoxFlag xmlns:ma14="http://schemas.microsoft.com/office/mac/drawingml/2011/main" xmlns="" val="1"/>
            </a:ext>
          </a:extLst>
        </p:spPr>
        <p:txBody>
          <a:bodyPr wrap="none" lIns="50798" tIns="50798" rIns="50798" bIns="50798" anchor="ctr">
            <a:spAutoFit/>
          </a:bodyPr>
          <a:lstStyle>
            <a:lvl1pPr defTabSz="410765">
              <a:defRPr sz="900" b="1">
                <a:solidFill>
                  <a:srgbClr val="941100"/>
                </a:solidFill>
                <a:latin typeface="+mj-lt"/>
                <a:ea typeface="+mj-ea"/>
                <a:cs typeface="+mj-cs"/>
                <a:sym typeface="Chalkboard"/>
              </a:defRPr>
            </a:lvl1pPr>
          </a:lstStyle>
          <a:p>
            <a:pPr lvl="0">
              <a:defRPr sz="1800" b="0">
                <a:solidFill>
                  <a:srgbClr val="000000"/>
                </a:solidFill>
              </a:defRPr>
            </a:pPr>
            <a:r>
              <a:rPr sz="1300" dirty="0"/>
              <a:t>HP-PS</a:t>
            </a:r>
          </a:p>
        </p:txBody>
      </p:sp>
      <p:sp>
        <p:nvSpPr>
          <p:cNvPr id="43" name="Shape 237"/>
          <p:cNvSpPr/>
          <p:nvPr/>
        </p:nvSpPr>
        <p:spPr>
          <a:xfrm>
            <a:off x="2547717" y="7319065"/>
            <a:ext cx="352822" cy="302643"/>
          </a:xfrm>
          <a:prstGeom prst="rect">
            <a:avLst/>
          </a:prstGeom>
          <a:solidFill>
            <a:srgbClr val="FFD479"/>
          </a:solidFill>
          <a:ln w="12700">
            <a:miter lim="400000"/>
          </a:ln>
          <a:extLst>
            <a:ext uri="{C572A759-6A51-4108-AA02-DFA0A04FC94B}">
              <ma14:wrappingTextBoxFlag xmlns:ma14="http://schemas.microsoft.com/office/mac/drawingml/2011/main" xmlns="" val="1"/>
            </a:ext>
          </a:extLst>
        </p:spPr>
        <p:txBody>
          <a:bodyPr wrap="none" lIns="50798" tIns="50798" rIns="50798" bIns="50798" anchor="ctr">
            <a:spAutoFit/>
          </a:bodyPr>
          <a:lstStyle>
            <a:lvl1pPr defTabSz="410765">
              <a:defRPr sz="900" b="1">
                <a:solidFill>
                  <a:srgbClr val="941100"/>
                </a:solidFill>
                <a:latin typeface="+mj-lt"/>
                <a:ea typeface="+mj-ea"/>
                <a:cs typeface="+mj-cs"/>
                <a:sym typeface="Chalkboard"/>
              </a:defRPr>
            </a:lvl1pPr>
          </a:lstStyle>
          <a:p>
            <a:pPr lvl="0">
              <a:defRPr sz="1800" b="0">
                <a:solidFill>
                  <a:srgbClr val="000000"/>
                </a:solidFill>
              </a:defRPr>
            </a:pPr>
            <a:r>
              <a:rPr lang="en-US" sz="1300" dirty="0" smtClean="0"/>
              <a:t>SPL</a:t>
            </a:r>
            <a:endParaRPr sz="1300" dirty="0"/>
          </a:p>
        </p:txBody>
      </p:sp>
    </p:spTree>
    <p:extLst>
      <p:ext uri="{BB962C8B-B14F-4D97-AF65-F5344CB8AC3E}">
        <p14:creationId xmlns:p14="http://schemas.microsoft.com/office/powerpoint/2010/main" val="3379138731"/>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ieENGDepTemplate">
  <a:themeElements>
    <a:clrScheme name="White">
      <a:dk1>
        <a:srgbClr val="324863"/>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pple Casual"/>
        <a:ea typeface="Apple Casual"/>
        <a:cs typeface="Apple Casual"/>
      </a:majorFont>
      <a:minorFont>
        <a:latin typeface="Apple Casual"/>
        <a:ea typeface="Apple Casual"/>
        <a:cs typeface="Apple Casu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996B9"/>
        </a:solidFill>
        <a:ln w="254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8556C"/>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pple Casual"/>
        <a:ea typeface="Apple Casual"/>
        <a:cs typeface="Apple Casual"/>
      </a:majorFont>
      <a:minorFont>
        <a:latin typeface="Apple Casual"/>
        <a:ea typeface="Apple Casual"/>
        <a:cs typeface="Apple Casu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996B9"/>
        </a:solidFill>
        <a:ln w="254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8556C"/>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ieENGDepTemplate.potx</Template>
  <TotalTime>713</TotalTime>
  <Words>2954</Words>
  <Application>Microsoft Office PowerPoint</Application>
  <PresentationFormat>Custom</PresentationFormat>
  <Paragraphs>546</Paragraphs>
  <Slides>47</Slides>
  <Notes>19</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ieENGDepTemplate</vt:lpstr>
      <vt:lpstr>The CERN Neutrinos to Pyhäsalmi – CN2PY LBNO Beam</vt:lpstr>
      <vt:lpstr>PowerPoint Presentation</vt:lpstr>
      <vt:lpstr>Outline</vt:lpstr>
      <vt:lpstr>The LAGUNA-LBNO Design Study</vt:lpstr>
      <vt:lpstr>The LBNO Study - CN2PY LBL ν-beam</vt:lpstr>
      <vt:lpstr>The Pyhäsalmi detectors</vt:lpstr>
      <vt:lpstr>CERN ν-beam to Pyhäsalmi - CN2PY</vt:lpstr>
      <vt:lpstr>CN2PY Beam Transfer Options</vt:lpstr>
      <vt:lpstr>CN2PY Option A - LSS6 Extraction</vt:lpstr>
      <vt:lpstr>CN2PY Option B – LSS2 Extraction</vt:lpstr>
      <vt:lpstr>CN2PY – HI Beams in SPS</vt:lpstr>
      <vt:lpstr>CN2PY Phase 2: HP-PS Design</vt:lpstr>
      <vt:lpstr>HP-PS Parameters</vt:lpstr>
      <vt:lpstr>CN2PY v-beam design</vt:lpstr>
      <vt:lpstr>CN2PY ν-beam optimisation</vt:lpstr>
      <vt:lpstr>CN2PY ν-beam layout</vt:lpstr>
      <vt:lpstr>CN2PY – Option A layout</vt:lpstr>
      <vt:lpstr>CN2PY – ν-beam underground structures</vt:lpstr>
      <vt:lpstr>CN2PY – ν-beam underground structures</vt:lpstr>
      <vt:lpstr>CN2PY – Design Overview</vt:lpstr>
      <vt:lpstr>CN2PY- Experimental area</vt:lpstr>
      <vt:lpstr>CN2PY – Handling at target and experimental areas</vt:lpstr>
      <vt:lpstr>CN2PY – Target Cavern</vt:lpstr>
      <vt:lpstr>CN2PY – Target Cavern Handling</vt:lpstr>
      <vt:lpstr>CN2PY – Target Cavern Handling</vt:lpstr>
      <vt:lpstr>PowerPoint Presentation</vt:lpstr>
      <vt:lpstr>PowerPoint Presentation</vt:lpstr>
      <vt:lpstr>PowerPoint Presentation</vt:lpstr>
      <vt:lpstr>PowerPoint Presentation</vt:lpstr>
      <vt:lpstr>PowerPoint Presentation</vt:lpstr>
      <vt:lpstr>PowerPoint Presentation</vt:lpstr>
      <vt:lpstr>CN2PY – Target Cavern Handling</vt:lpstr>
      <vt:lpstr>CN2PY – Target Cavern Handling</vt:lpstr>
      <vt:lpstr>CN2PY- Horn &amp; Reflector</vt:lpstr>
      <vt:lpstr>CN2PY – Decay pipe installation</vt:lpstr>
      <vt:lpstr>CN2PY – Decay pipe installation</vt:lpstr>
      <vt:lpstr>CN2PY – Decay pipe installation</vt:lpstr>
      <vt:lpstr>CN2PY – Decay pipe installation</vt:lpstr>
      <vt:lpstr>CN2PY – Decay pipe installation</vt:lpstr>
      <vt:lpstr>CN2PY – Hadron stop &amp; Near Detector</vt:lpstr>
      <vt:lpstr>CN2PY – Hadron Stop</vt:lpstr>
      <vt:lpstr>CN2PY – Hadron stop &amp; Near Detector</vt:lpstr>
      <vt:lpstr>CN2PY – Muon stations</vt:lpstr>
      <vt:lpstr>CN2PY – Near Detector</vt:lpstr>
      <vt:lpstr>Summary</vt:lpstr>
      <vt:lpstr>The LAGUNA-LBNO DS Deliverables – Goal achieved!!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Francisco Sanchez Galan</dc:creator>
  <cp:lastModifiedBy>Francisco Sanchez Galan</cp:lastModifiedBy>
  <cp:revision>36</cp:revision>
  <dcterms:modified xsi:type="dcterms:W3CDTF">2014-09-23T12:23:12Z</dcterms:modified>
</cp:coreProperties>
</file>