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1"/>
  </p:notesMasterIdLst>
  <p:sldIdLst>
    <p:sldId id="256" r:id="rId2"/>
    <p:sldId id="292" r:id="rId3"/>
    <p:sldId id="294" r:id="rId4"/>
    <p:sldId id="337" r:id="rId5"/>
    <p:sldId id="295" r:id="rId6"/>
    <p:sldId id="296" r:id="rId7"/>
    <p:sldId id="332" r:id="rId8"/>
    <p:sldId id="297" r:id="rId9"/>
    <p:sldId id="298" r:id="rId10"/>
    <p:sldId id="299" r:id="rId11"/>
    <p:sldId id="300" r:id="rId12"/>
    <p:sldId id="390" r:id="rId13"/>
    <p:sldId id="303" r:id="rId14"/>
    <p:sldId id="306" r:id="rId15"/>
    <p:sldId id="355" r:id="rId16"/>
    <p:sldId id="307" r:id="rId17"/>
    <p:sldId id="381" r:id="rId18"/>
    <p:sldId id="308" r:id="rId19"/>
    <p:sldId id="309" r:id="rId20"/>
    <p:sldId id="310" r:id="rId21"/>
    <p:sldId id="375" r:id="rId22"/>
    <p:sldId id="311" r:id="rId23"/>
    <p:sldId id="376" r:id="rId24"/>
    <p:sldId id="335" r:id="rId25"/>
    <p:sldId id="312" r:id="rId26"/>
    <p:sldId id="388" r:id="rId27"/>
    <p:sldId id="371" r:id="rId28"/>
    <p:sldId id="313" r:id="rId29"/>
    <p:sldId id="314" r:id="rId30"/>
    <p:sldId id="382" r:id="rId31"/>
    <p:sldId id="380" r:id="rId32"/>
    <p:sldId id="338" r:id="rId33"/>
    <p:sldId id="315" r:id="rId34"/>
    <p:sldId id="383" r:id="rId35"/>
    <p:sldId id="316" r:id="rId36"/>
    <p:sldId id="387" r:id="rId37"/>
    <p:sldId id="317" r:id="rId38"/>
    <p:sldId id="319" r:id="rId39"/>
    <p:sldId id="318" r:id="rId40"/>
    <p:sldId id="391" r:id="rId41"/>
    <p:sldId id="392" r:id="rId42"/>
    <p:sldId id="393" r:id="rId43"/>
    <p:sldId id="323" r:id="rId44"/>
    <p:sldId id="324" r:id="rId45"/>
    <p:sldId id="360" r:id="rId46"/>
    <p:sldId id="326" r:id="rId47"/>
    <p:sldId id="327" r:id="rId48"/>
    <p:sldId id="330" r:id="rId49"/>
    <p:sldId id="29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F71"/>
    <a:srgbClr val="FFFFFF"/>
    <a:srgbClr val="173373"/>
    <a:srgbClr val="B02053"/>
    <a:srgbClr val="FFFFCC"/>
    <a:srgbClr val="0000FF"/>
    <a:srgbClr val="D00000"/>
    <a:srgbClr val="224FB4"/>
    <a:srgbClr val="624068"/>
    <a:srgbClr val="310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85" autoAdjust="0"/>
    <p:restoredTop sz="94660"/>
  </p:normalViewPr>
  <p:slideViewPr>
    <p:cSldViewPr>
      <p:cViewPr varScale="1">
        <p:scale>
          <a:sx n="95" d="100"/>
          <a:sy n="95" d="100"/>
        </p:scale>
        <p:origin x="-13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1BAE8-F508-4083-B7F9-D32BEE2FB383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AF2FB-0074-48AC-9499-F43817BD4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97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F2FB-0074-48AC-9499-F43817BD4E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2E4D-42C5-40AF-ADD6-6F02CECB66C5}" type="datetime1">
              <a:rPr lang="en-US" smtClean="0"/>
              <a:t>9/26/2014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D223-56AC-4623-8480-72101D8640F9}" type="datetime1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213-7F47-49F2-86DB-72D82FCFE1EA}" type="datetime1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6B29-7D1D-4DE4-9038-16A43800016D}" type="datetime1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DFA7-D8D1-4AF9-97AB-C5FD41417826}" type="datetime1">
              <a:rPr lang="en-US" smtClean="0"/>
              <a:t>9/26/2014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1B53-12D1-4528-9992-D64294190797}" type="datetime1">
              <a:rPr lang="en-US" smtClean="0"/>
              <a:t>9/26/2014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5D25-30E7-4A6D-A231-FE52F3C5DE5C}" type="datetime1">
              <a:rPr lang="en-US" smtClean="0"/>
              <a:t>9/26/2014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8079-90DA-46AF-BCCE-F615CD03C6DA}" type="datetime1">
              <a:rPr lang="en-US" smtClean="0"/>
              <a:t>9/26/2014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553200"/>
            <a:ext cx="3352800" cy="228599"/>
          </a:xfrm>
        </p:spPr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477000"/>
            <a:ext cx="941203" cy="301752"/>
          </a:xfrm>
        </p:spPr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F381-4471-4395-B1CD-2B49953AF3F3}" type="datetime1">
              <a:rPr lang="en-US" smtClean="0"/>
              <a:t>9/26/2014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83AD-B504-45B7-AC5B-B50F87CB98BF}" type="datetime1">
              <a:rPr lang="en-US" smtClean="0"/>
              <a:t>9/26/2014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6DDF-FFF7-4820-9B10-764A23728588}" type="datetime1">
              <a:rPr lang="en-US" smtClean="0"/>
              <a:t>9/26/2014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67E8A04A-FD07-475D-9430-01B75621ECF3}" type="datetime1">
              <a:rPr lang="en-US" smtClean="0"/>
              <a:t>9/26/2014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842790D-4500-454C-832D-F52FC2B71B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A. Marchionni, JETP Seminar, Fermilab, Sept. 26, 2014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image" Target="../media/image1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tiff"/><Relationship Id="rId3" Type="http://schemas.microsoft.com/office/2007/relationships/hdphoto" Target="../media/hdphoto2.wdp"/><Relationship Id="rId7" Type="http://schemas.openxmlformats.org/officeDocument/2006/relationships/image" Target="../media/image126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tiff"/><Relationship Id="rId5" Type="http://schemas.openxmlformats.org/officeDocument/2006/relationships/image" Target="../media/image124.png"/><Relationship Id="rId4" Type="http://schemas.openxmlformats.org/officeDocument/2006/relationships/image" Target="../media/image12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gif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7"/>
            <a:ext cx="9144000" cy="684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316162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latin typeface="Arial Black" panose="020B0A04020102020204" pitchFamily="34" charset="0"/>
              </a:rPr>
              <a:t>50 years </a:t>
            </a:r>
            <a:r>
              <a:rPr lang="en-US" dirty="0" smtClean="0">
                <a:latin typeface="Arial Black" panose="020B0A04020102020204" pitchFamily="34" charset="0"/>
              </a:rPr>
              <a:t/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of accelerator-based 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neutrino beams, 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and more to come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71800" y="3124200"/>
            <a:ext cx="32592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Marchionni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Fermilab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26, 2014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7503"/>
            <a:ext cx="64770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Neutrino </a:t>
            </a:r>
            <a:r>
              <a:rPr lang="en-US" dirty="0">
                <a:latin typeface="Arial Rounded MT Bold" panose="020F0704030504030204" pitchFamily="34" charset="0"/>
              </a:rPr>
              <a:t>beams: beam power and running time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10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62" y="1575149"/>
            <a:ext cx="6935438" cy="45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7102392" y="3431700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Kopp Phys. Rept. 439 (2007) 101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315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Neutrino beam </a:t>
            </a:r>
            <a:r>
              <a:rPr lang="en-US" dirty="0">
                <a:latin typeface="Arial Rounded MT Bold" panose="020F0704030504030204" pitchFamily="34" charset="0"/>
              </a:rPr>
              <a:t>configurations: </a:t>
            </a: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on </a:t>
            </a:r>
            <a:r>
              <a:rPr lang="en-US" dirty="0">
                <a:latin typeface="Arial Rounded MT Bold" panose="020F0704030504030204" pitchFamily="34" charset="0"/>
              </a:rPr>
              <a:t>axis, off-axis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11</a:t>
            </a:fld>
            <a:endParaRPr lang="en-US"/>
          </a:p>
        </p:txBody>
      </p:sp>
      <p:sp>
        <p:nvSpPr>
          <p:cNvPr id="6" name="Text Box 1032"/>
          <p:cNvSpPr txBox="1">
            <a:spLocks noChangeArrowheads="1"/>
          </p:cNvSpPr>
          <p:nvPr/>
        </p:nvSpPr>
        <p:spPr bwMode="auto">
          <a:xfrm>
            <a:off x="152400" y="5470525"/>
            <a:ext cx="441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given 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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Symbol" pitchFamily="18" charset="2"/>
              </a:rPr>
              <a:t>≠0, a large range of pion energies contributes to a small range of neutrino energies</a:t>
            </a:r>
            <a:endParaRPr lang="en-US" sz="2000" b="1" dirty="0">
              <a:solidFill>
                <a:srgbClr val="255F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6700"/>
            <a:ext cx="4789488" cy="37973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</p:pic>
      <p:pic>
        <p:nvPicPr>
          <p:cNvPr id="8" name="Picture 1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238" y="1905000"/>
            <a:ext cx="4424362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452754"/>
              </p:ext>
            </p:extLst>
          </p:nvPr>
        </p:nvGraphicFramePr>
        <p:xfrm>
          <a:off x="2667000" y="3276600"/>
          <a:ext cx="14478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5" imgW="1676400" imgH="698500" progId="">
                  <p:embed/>
                </p:oleObj>
              </mc:Choice>
              <mc:Fallback>
                <p:oleObj name="Equation" r:id="rId5" imgW="1676400" imgH="698500" progId="">
                  <p:embed/>
                  <p:pic>
                    <p:nvPicPr>
                      <p:cNvPr id="0" name="Object 10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276600"/>
                        <a:ext cx="144780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59786" y="274320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172200" cy="77809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Rounded MT Bold" panose="020F0704030504030204" pitchFamily="34" charset="0"/>
              </a:rPr>
              <a:t>Focusing devices (Horns)</a:t>
            </a:r>
            <a:endParaRPr lang="fr-FR" sz="3600" dirty="0">
              <a:latin typeface="Arial Rounded MT Bold" panose="020F0704030504030204" pitchFamily="34" charset="0"/>
            </a:endParaRPr>
          </a:p>
        </p:txBody>
      </p:sp>
      <p:pic>
        <p:nvPicPr>
          <p:cNvPr id="2191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124744"/>
            <a:ext cx="3718751" cy="231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943350" cy="244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47456" y="4581128"/>
            <a:ext cx="4284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With a parabolic shaped horn inner conductor, the horn behaves like a lens (p</a:t>
            </a:r>
            <a:r>
              <a:rPr lang="en-US" b="1" baseline="-25000" dirty="0" smtClean="0">
                <a:solidFill>
                  <a:prstClr val="black"/>
                </a:solidFill>
              </a:rPr>
              <a:t>t</a:t>
            </a:r>
            <a:r>
              <a:rPr lang="en-US" b="1" dirty="0" smtClean="0">
                <a:solidFill>
                  <a:prstClr val="black"/>
                </a:solidFill>
              </a:rPr>
              <a:t> kick proportional to the distance from the axis), with a focal length proportional to the momentum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4348" y="1772816"/>
            <a:ext cx="4494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Focuses all momenta for a given angle of pion into the horn. It produces a broad band beam.</a:t>
            </a:r>
            <a:endParaRPr lang="en-US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A. Marchionni, JETP Seminar, Fermilab, Sept. 26,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5974-0BBF-4D20-980D-436E780D440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6400800" cy="6414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The </a:t>
            </a:r>
            <a:r>
              <a:rPr lang="en-US" dirty="0" smtClean="0">
                <a:latin typeface="Arial Rounded MT Bold" panose="020F0704030504030204" pitchFamily="34" charset="0"/>
              </a:rPr>
              <a:t>CERN WANF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beam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095375"/>
            <a:ext cx="6757988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1" y="5229761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protons impinging on a beryllium target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protons are extracted in two 4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spills separated by 2.6 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target is made up by 11 beryllium rods, 10 cm long and 3 mm in diameter, separated by 9 cm gaps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7553"/>
            <a:ext cx="3633336" cy="205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77" y="1905000"/>
            <a:ext cx="2911823" cy="133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6400800" cy="6414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The </a:t>
            </a:r>
            <a:r>
              <a:rPr lang="en-US" dirty="0" smtClean="0">
                <a:latin typeface="Arial Rounded MT Bold" panose="020F0704030504030204" pitchFamily="34" charset="0"/>
              </a:rPr>
              <a:t>FNAL Booster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beam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0263" y="-411317"/>
            <a:ext cx="2988617" cy="593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133600" y="3205809"/>
            <a:ext cx="304800" cy="1150354"/>
          </a:xfrm>
          <a:prstGeom prst="straightConnector1">
            <a:avLst/>
          </a:prstGeom>
          <a:ln w="6350">
            <a:solidFill>
              <a:srgbClr val="5F5F5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84" y="3733800"/>
            <a:ext cx="3938016" cy="271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68" y="2209800"/>
            <a:ext cx="3117032" cy="162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685" y="1154668"/>
            <a:ext cx="1749261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 April 2002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2976" y="1219200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Beryllium target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rods 10.2 cm long, 0.96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 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490" y="4032997"/>
            <a:ext cx="2294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 kA @ 15 Hz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for 5 pulses/s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5092922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Horn pulses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horn: 97x10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horn: ~0.3x10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66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200" y="5029200"/>
            <a:ext cx="5400600" cy="100811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162800" cy="793812"/>
          </a:xfrm>
        </p:spPr>
        <p:txBody>
          <a:bodyPr>
            <a:normAutofit/>
          </a:bodyPr>
          <a:lstStyle/>
          <a:p>
            <a:pPr algn="ctr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3600" dirty="0" smtClean="0">
                <a:latin typeface="Arial Rounded MT Bold" panose="020F0704030504030204" pitchFamily="34" charset="0"/>
                <a:cs typeface="Arial"/>
              </a:rPr>
              <a:t> Cross Section measurements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14525" y="5157847"/>
            <a:ext cx="5118259" cy="762089"/>
            <a:chOff x="539552" y="5475223"/>
            <a:chExt cx="5118259" cy="762089"/>
          </a:xfrm>
          <a:solidFill>
            <a:srgbClr val="FFFFCC"/>
          </a:solidFill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5475223"/>
              <a:ext cx="5107781" cy="33004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5917748"/>
              <a:ext cx="5118259" cy="3195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9" y="4304224"/>
            <a:ext cx="3492091" cy="186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2928" y="1066800"/>
            <a:ext cx="5307272" cy="3621338"/>
            <a:chOff x="76200" y="1066800"/>
            <a:chExt cx="5307272" cy="3621338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066800"/>
              <a:ext cx="5307272" cy="3621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07013" y="129540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DIS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36674" y="1403662"/>
            <a:ext cx="3431126" cy="2454463"/>
            <a:chOff x="5560474" y="1403662"/>
            <a:chExt cx="3431126" cy="2454463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474" y="1403662"/>
              <a:ext cx="3431126" cy="245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321109" y="163168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QE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285843" y="481226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l-GR" b="1" dirty="0" smtClean="0">
                <a:solidFill>
                  <a:srgbClr val="FF0000"/>
                </a:solidFill>
              </a:rPr>
              <a:t>π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9670" y="6172200"/>
            <a:ext cx="199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G.P. Zeller PDG 2014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1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8503"/>
            <a:ext cx="4267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The search for </a:t>
            </a: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oscillations </a:t>
            </a: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at </a:t>
            </a:r>
            <a:r>
              <a:rPr lang="en-US" dirty="0">
                <a:latin typeface="Arial Rounded MT Bold" panose="020F0704030504030204" pitchFamily="34" charset="0"/>
              </a:rPr>
              <a:t>short baselines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16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921183" cy="47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745101" cy="318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745101" cy="315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7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06373"/>
            <a:ext cx="6777448" cy="527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5388"/>
            <a:ext cx="7315200" cy="7938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SBN@FNAL: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chasing the LSND anomaly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588"/>
            <a:ext cx="6705600" cy="6414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The beam dump experiments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3220" y="1905000"/>
            <a:ext cx="8229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'beam dump‘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experiments: an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intense beam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high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protons is absorbed in a thick, dense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D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motivation: discover new particles and new effects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short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lived particles, down to small cross section,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whose decay modes include neutrinos in the final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the first evidence of charm production 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hadronic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the ratio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electron-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-neutrino rates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a test of e-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universality (BEBC, CDHS, CHARM,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FFMOW)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“other” penetrating particles…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Dark Matter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MiniBooNE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recently running BNB with off-axis beam</a:t>
            </a:r>
          </a:p>
        </p:txBody>
      </p:sp>
    </p:spTree>
    <p:extLst>
      <p:ext uri="{BB962C8B-B14F-4D97-AF65-F5344CB8AC3E}">
        <p14:creationId xmlns:p14="http://schemas.microsoft.com/office/powerpoint/2010/main" val="30344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400800" cy="7176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DONUT: the discovery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19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962215" cy="29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5" y="4267200"/>
            <a:ext cx="3015145" cy="22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561" y="1792069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5" y="2362200"/>
            <a:ext cx="1247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m long 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tungsten dump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867400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τ→</a:t>
            </a:r>
            <a:r>
              <a:rPr lang="en-US" b="1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</a:t>
            </a:r>
            <a:r>
              <a:rPr lang="el-GR" b="1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b="1" baseline="-25000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b="1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b="1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="1" baseline="-25000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b="1" baseline="-25000" dirty="0">
              <a:solidFill>
                <a:srgbClr val="224F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49530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events with an estimated background of 1.5 events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7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848600" cy="69689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The first GIANT steps in </a:t>
            </a:r>
            <a:r>
              <a:rPr lang="el-G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physics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2" descr="http://t3.gstatic.com/images?q=tbn:ANd9GcRLveILT1B4ADxtm8UxBYR21W2LrLcmYQmRo3xb37eju_11E1h5S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96752"/>
            <a:ext cx="1597343" cy="2241233"/>
          </a:xfrm>
          <a:prstGeom prst="rect">
            <a:avLst/>
          </a:prstGeom>
          <a:noFill/>
        </p:spPr>
      </p:pic>
      <p:pic>
        <p:nvPicPr>
          <p:cNvPr id="6" name="Picture 4" descr="http://t3.gstatic.com/images?q=tbn:ANd9GcTZ2bJ8pEh-0Unx6u-dz0vxmHqxwUznT60IqvDeZ2bbsXFqhw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82908"/>
            <a:ext cx="2095500" cy="259842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8400"/>
            <a:ext cx="6037312" cy="1110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96746"/>
            <a:ext cx="5995905" cy="11513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19400" y="3934049"/>
            <a:ext cx="3841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Zeitschrift für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Physik, 88 (1934) 161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03381"/>
            <a:ext cx="5780735" cy="207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4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96788"/>
            <a:ext cx="5867400" cy="117481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first idea for a </a:t>
            </a:r>
            <a:r>
              <a:rPr lang="en-US" sz="3600" dirty="0">
                <a:latin typeface="Arial Rounded MT Bold" panose="020F0704030504030204" pitchFamily="34" charset="0"/>
              </a:rPr>
              <a:t>long baseline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3600" dirty="0" smtClean="0"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beam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600200"/>
            <a:ext cx="3181350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7" y="1524000"/>
            <a:ext cx="307181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11250" y="3886200"/>
            <a:ext cx="353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</a:rPr>
              <a:t>L= 1000 km, </a:t>
            </a:r>
            <a:r>
              <a:rPr lang="el-GR" altLang="en-US" b="1" dirty="0" smtClean="0">
                <a:solidFill>
                  <a:srgbClr val="000000"/>
                </a:solidFill>
              </a:rPr>
              <a:t>α</a:t>
            </a:r>
            <a:r>
              <a:rPr lang="en-US" altLang="en-US" b="1" dirty="0" smtClean="0">
                <a:solidFill>
                  <a:srgbClr val="000000"/>
                </a:solidFill>
              </a:rPr>
              <a:t>=78 </a:t>
            </a:r>
            <a:r>
              <a:rPr lang="en-US" altLang="en-US" b="1" dirty="0" err="1" smtClean="0">
                <a:solidFill>
                  <a:srgbClr val="000000"/>
                </a:solidFill>
              </a:rPr>
              <a:t>mrad</a:t>
            </a:r>
            <a:r>
              <a:rPr lang="en-US" altLang="en-US" b="1" dirty="0" smtClean="0">
                <a:solidFill>
                  <a:srgbClr val="000000"/>
                </a:solidFill>
              </a:rPr>
              <a:t>, </a:t>
            </a:r>
            <a:r>
              <a:rPr lang="el-GR" altLang="en-US" b="1" dirty="0" smtClean="0">
                <a:solidFill>
                  <a:srgbClr val="000000"/>
                </a:solidFill>
              </a:rPr>
              <a:t>Δ</a:t>
            </a:r>
            <a:r>
              <a:rPr lang="en-US" altLang="en-US" b="1" dirty="0" smtClean="0">
                <a:solidFill>
                  <a:srgbClr val="000000"/>
                </a:solidFill>
              </a:rPr>
              <a:t>=19 km</a:t>
            </a:r>
            <a:endParaRPr lang="el-GR" altLang="en-US" b="1" dirty="0" smtClean="0">
              <a:solidFill>
                <a:srgbClr val="00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69925" y="4842808"/>
            <a:ext cx="83216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“None of our speculations on the lower limit of the oscillation length at p</a:t>
            </a:r>
            <a:r>
              <a:rPr lang="el-GR" alt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appears to be significantly larger than the distance between the accelerator and the distant detector (1000 km)”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 is perhaps worth mentioning again that any actual neutrino-oscillation phenomenon might conceivably provide another means of observing CP violation”</a:t>
            </a:r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247484"/>
              </p:ext>
            </p:extLst>
          </p:nvPr>
        </p:nvGraphicFramePr>
        <p:xfrm>
          <a:off x="914400" y="4359275"/>
          <a:ext cx="463391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" name="Equation" r:id="rId5" imgW="2806560" imgH="253800" progId="Equation.3">
                  <p:embed/>
                </p:oleObj>
              </mc:Choice>
              <mc:Fallback>
                <p:oleObj name="Equation" r:id="rId5" imgW="2806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59275"/>
                        <a:ext cx="4633913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715000" y="4343400"/>
            <a:ext cx="3036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dirty="0" smtClean="0">
                <a:solidFill>
                  <a:srgbClr val="000000"/>
                </a:solidFill>
              </a:rPr>
              <a:t>Δ</a:t>
            </a:r>
            <a:r>
              <a:rPr lang="en-US" altLang="en-US" sz="2000" dirty="0" smtClean="0">
                <a:solidFill>
                  <a:srgbClr val="000000"/>
                </a:solidFill>
              </a:rPr>
              <a:t>m</a:t>
            </a:r>
            <a:r>
              <a:rPr lang="en-US" alt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</a:rPr>
              <a:t> in eV</a:t>
            </a:r>
            <a:r>
              <a:rPr lang="en-US" alt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</a:rPr>
              <a:t>, L/E in km/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GeV</a:t>
            </a:r>
            <a:endParaRPr lang="el-GR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16200000">
            <a:off x="-2298412" y="2450812"/>
            <a:ext cx="533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A.K. Mann, H. </a:t>
            </a:r>
            <a:r>
              <a:rPr lang="en-US" altLang="en-US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Primakoff</a:t>
            </a:r>
            <a:r>
              <a:rPr lang="en-US" alt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“Neutrino oscillations and the number of neutrino types”,</a:t>
            </a:r>
            <a:r>
              <a:rPr lang="en-US" alt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Phys.Rev</a:t>
            </a:r>
            <a:r>
              <a:rPr lang="en-US" alt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D 15 (</a:t>
            </a:r>
            <a:r>
              <a:rPr lang="en-US" altLang="en-US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1977</a:t>
            </a:r>
            <a:r>
              <a:rPr lang="en-US" alt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 655</a:t>
            </a:r>
          </a:p>
        </p:txBody>
      </p:sp>
    </p:spTree>
    <p:extLst>
      <p:ext uri="{BB962C8B-B14F-4D97-AF65-F5344CB8AC3E}">
        <p14:creationId xmlns:p14="http://schemas.microsoft.com/office/powerpoint/2010/main" val="37438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21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143000"/>
            <a:ext cx="749935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76225"/>
            <a:ext cx="665797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991801" y="3656400"/>
            <a:ext cx="283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Organized by K. Tanaka</a:t>
            </a:r>
            <a:endParaRPr lang="en-US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5867400" cy="71761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KEK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3600" dirty="0" smtClean="0"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beam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22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81281"/>
            <a:ext cx="8969294" cy="529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173458" y="5539365"/>
            <a:ext cx="1021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Tanaka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2590800"/>
            <a:ext cx="25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beam: March 1999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620000" cy="7176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Results from the KEK experiment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057400"/>
            <a:ext cx="397668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55800"/>
            <a:ext cx="3903663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930400" y="2286000"/>
            <a:ext cx="2416175" cy="6413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omic Sans MS" pitchFamily="66" charset="0"/>
              </a:rPr>
              <a:t>1-ring </a:t>
            </a:r>
            <a:r>
              <a:rPr lang="el-GR" altLang="en-US" b="1" dirty="0" smtClean="0">
                <a:solidFill>
                  <a:srgbClr val="000000"/>
                </a:solidFill>
                <a:latin typeface="Comic Sans MS" pitchFamily="66" charset="0"/>
              </a:rPr>
              <a:t>μ</a:t>
            </a:r>
            <a:r>
              <a:rPr lang="en-US" altLang="en-US" b="1" dirty="0" smtClean="0">
                <a:solidFill>
                  <a:srgbClr val="000000"/>
                </a:solidFill>
                <a:latin typeface="Comic Sans MS" pitchFamily="66" charset="0"/>
              </a:rPr>
              <a:t>-like events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omic Sans MS" pitchFamily="66" charset="0"/>
              </a:rPr>
              <a:t>58 observed events</a:t>
            </a:r>
            <a:endParaRPr lang="el-GR" altLang="en-US" b="1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09600" y="5791200"/>
            <a:ext cx="31742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FC events observed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158±9 FC expected (no </a:t>
            </a:r>
            <a:r>
              <a:rPr lang="en-US" alt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</a:t>
            </a:r>
            <a:r>
              <a:rPr lang="en-US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000" b="1" dirty="0" smtClean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793459" y="5622925"/>
            <a:ext cx="23599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fit parameters: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mixing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000" b="1" baseline="30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2.8 x 10</a:t>
            </a:r>
            <a:r>
              <a:rPr lang="en-US" altLang="en-US" sz="2000" b="1" baseline="30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 </a:t>
            </a:r>
            <a:r>
              <a:rPr lang="en-US" alt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n-US" altLang="en-US" sz="2000" b="1" baseline="30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81000" y="914400"/>
            <a:ext cx="59736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en-US" sz="20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0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from K2K with L=250 km</a:t>
            </a:r>
            <a:endParaRPr lang="el-GR" altLang="en-US" sz="2000" b="1" baseline="-25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‘Near’ detector + ‘Far’ Super-K detector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accumulated 0.9x10</a:t>
            </a:r>
            <a:r>
              <a:rPr lang="en-US" altLang="en-US" sz="2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protons over ~5 years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 rot="16200000">
            <a:off x="7537068" y="2927007"/>
            <a:ext cx="2724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D74 (2006) 072003</a:t>
            </a:r>
          </a:p>
        </p:txBody>
      </p:sp>
    </p:spTree>
    <p:extLst>
      <p:ext uri="{BB962C8B-B14F-4D97-AF65-F5344CB8AC3E}">
        <p14:creationId xmlns:p14="http://schemas.microsoft.com/office/powerpoint/2010/main" val="20295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" y="1151649"/>
            <a:ext cx="9126503" cy="5706351"/>
          </a:xfrm>
          <a:prstGeom prst="rect">
            <a:avLst/>
          </a:prstGeom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1432088" cy="118048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22131" y="3390284"/>
            <a:ext cx="1927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FFFF"/>
                </a:solidFill>
              </a:rPr>
              <a:t>MINOS(+) 732 km </a:t>
            </a:r>
            <a:endParaRPr lang="en-US" sz="1600" b="1" dirty="0">
              <a:solidFill>
                <a:srgbClr val="66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486400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66FFFF"/>
                </a:solidFill>
              </a:rPr>
              <a:t>NOvA</a:t>
            </a:r>
            <a:r>
              <a:rPr lang="en-US" sz="1600" b="1" dirty="0" smtClean="0">
                <a:solidFill>
                  <a:srgbClr val="66FFFF"/>
                </a:solidFill>
              </a:rPr>
              <a:t> 810 km</a:t>
            </a:r>
          </a:p>
          <a:p>
            <a:r>
              <a:rPr lang="en-US" sz="1600" b="1" dirty="0" smtClean="0">
                <a:solidFill>
                  <a:srgbClr val="66FFFF"/>
                </a:solidFill>
              </a:rPr>
              <a:t>14 </a:t>
            </a:r>
            <a:r>
              <a:rPr lang="en-US" sz="1600" b="1" dirty="0" err="1" smtClean="0">
                <a:solidFill>
                  <a:srgbClr val="66FFFF"/>
                </a:solidFill>
              </a:rPr>
              <a:t>mrad</a:t>
            </a:r>
            <a:r>
              <a:rPr lang="en-US" sz="1600" b="1" dirty="0" smtClean="0">
                <a:solidFill>
                  <a:srgbClr val="66FFFF"/>
                </a:solidFill>
              </a:rPr>
              <a:t> off-axis </a:t>
            </a:r>
            <a:endParaRPr lang="en-US" sz="1600" b="1" dirty="0">
              <a:solidFill>
                <a:srgbClr val="66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530" y="3852446"/>
            <a:ext cx="1156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66FFFF"/>
                </a:solidFill>
              </a:rPr>
              <a:t>MINERvA</a:t>
            </a:r>
            <a:r>
              <a:rPr lang="en-US" sz="1600" b="1" dirty="0" smtClean="0">
                <a:solidFill>
                  <a:srgbClr val="FFFFFF"/>
                </a:solidFill>
              </a:rPr>
              <a:t> 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399" y="109654"/>
            <a:ext cx="7315200" cy="11095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Arial Rounded MT Bold" panose="020F0704030504030204" pitchFamily="34" charset="0"/>
                <a:cs typeface="Arial"/>
              </a:rPr>
              <a:t>xperiments on the </a:t>
            </a:r>
            <a:r>
              <a:rPr lang="en-US" dirty="0" err="1" smtClean="0">
                <a:latin typeface="Arial Rounded MT Bold" panose="020F0704030504030204" pitchFamily="34" charset="0"/>
                <a:cs typeface="Arial"/>
              </a:rPr>
              <a:t>NuMI</a:t>
            </a:r>
            <a:r>
              <a:rPr lang="en-US" dirty="0" smtClean="0">
                <a:latin typeface="Arial Rounded MT Bold" panose="020F0704030504030204" pitchFamily="34" charset="0"/>
                <a:cs typeface="Arial"/>
              </a:rPr>
              <a:t> line</a:t>
            </a:r>
            <a:br>
              <a:rPr lang="en-US" dirty="0" smtClean="0">
                <a:latin typeface="Arial Rounded MT Bold" panose="020F0704030504030204" pitchFamily="34" charset="0"/>
                <a:cs typeface="Arial"/>
              </a:rPr>
            </a:br>
            <a:r>
              <a:rPr lang="en-US" dirty="0" smtClean="0">
                <a:latin typeface="Arial Rounded MT Bold" panose="020F0704030504030204" pitchFamily="34" charset="0"/>
                <a:cs typeface="Arial"/>
              </a:rPr>
              <a:t>(Neutrinos at the Main Injector) 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53" y="3000229"/>
            <a:ext cx="1331140" cy="88597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" y="4419600"/>
            <a:ext cx="1658344" cy="110448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57" y="1447800"/>
            <a:ext cx="1126638" cy="1153463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28800" y="2557046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66FFFF"/>
                </a:solidFill>
              </a:rPr>
              <a:t>ArgoNeuT</a:t>
            </a:r>
            <a:endParaRPr lang="en-US" sz="1600" b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5867400" cy="71761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</a:t>
            </a:r>
            <a:r>
              <a:rPr lang="en-US" sz="3600" dirty="0" err="1" smtClean="0">
                <a:latin typeface="Arial Rounded MT Bold" panose="020F0704030504030204" pitchFamily="34" charset="0"/>
              </a:rPr>
              <a:t>NuMI</a:t>
            </a:r>
            <a:r>
              <a:rPr lang="en-US" sz="3600" dirty="0" smtClean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3600" dirty="0" smtClean="0"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beam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1" y="3733800"/>
            <a:ext cx="6071592" cy="26961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Water-cooled segmented graphite target</a:t>
            </a:r>
          </a:p>
          <a:p>
            <a:pPr marL="574675" lvl="1" indent="-279400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 2.0 cm segments; total length of 95.4 cm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US" b="1" dirty="0">
              <a:solidFill>
                <a:srgbClr val="C0504D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US" b="1" dirty="0">
              <a:solidFill>
                <a:srgbClr val="C0504D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parabolic horns carrying </a:t>
            </a:r>
          </a:p>
          <a:p>
            <a:pPr marL="574675" lvl="1" indent="-279400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Up to 200 kA current provides up to 3T fields</a:t>
            </a:r>
          </a:p>
          <a:p>
            <a:pPr marL="574675" lvl="1" indent="-279400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Target can be remotely positioned up to 2.5m upstream of the first horn to change beam energy</a:t>
            </a:r>
            <a:endParaRPr lang="en-US" b="1" dirty="0">
              <a:solidFill>
                <a:srgbClr val="C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5" descr="Photo1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457200" y="4383088"/>
            <a:ext cx="5356225" cy="798512"/>
          </a:xfrm>
          <a:prstGeom prst="rect">
            <a:avLst/>
          </a:prstGeom>
          <a:noFill/>
        </p:spPr>
      </p:pic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260350" y="1143000"/>
            <a:ext cx="8502650" cy="2484438"/>
            <a:chOff x="244" y="884"/>
            <a:chExt cx="5356" cy="1565"/>
          </a:xfrm>
        </p:grpSpPr>
        <p:pic>
          <p:nvPicPr>
            <p:cNvPr id="9" name="Picture 7" descr="Beamlin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EC8"/>
                </a:clrFrom>
                <a:clrTo>
                  <a:srgbClr val="FFFEC8">
                    <a:alpha val="0"/>
                  </a:srgbClr>
                </a:clrTo>
              </a:clrChange>
              <a:lum bright="-12000" contrast="36000"/>
            </a:blip>
            <a:srcRect/>
            <a:stretch>
              <a:fillRect/>
            </a:stretch>
          </p:blipFill>
          <p:spPr bwMode="auto">
            <a:xfrm>
              <a:off x="244" y="884"/>
              <a:ext cx="5356" cy="1565"/>
            </a:xfrm>
            <a:prstGeom prst="rect">
              <a:avLst/>
            </a:prstGeom>
            <a:noFill/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925" y="1449"/>
              <a:ext cx="1198" cy="46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1015" y="1485"/>
              <a:ext cx="1206" cy="373"/>
              <a:chOff x="1015" y="1485"/>
              <a:chExt cx="1206" cy="373"/>
            </a:xfrm>
          </p:grpSpPr>
          <p:pic>
            <p:nvPicPr>
              <p:cNvPr id="16" name="Picture 10" descr="Horn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38414" r="1352" b="40709"/>
              <a:stretch>
                <a:fillRect/>
              </a:stretch>
            </p:blipFill>
            <p:spPr bwMode="auto">
              <a:xfrm>
                <a:off x="1015" y="1485"/>
                <a:ext cx="280" cy="369"/>
              </a:xfrm>
              <a:prstGeom prst="rect">
                <a:avLst/>
              </a:prstGeom>
              <a:noFill/>
            </p:spPr>
          </p:pic>
          <p:pic>
            <p:nvPicPr>
              <p:cNvPr id="17" name="Picture 11" descr="Horn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813" t="35185" r="-32906" b="32335"/>
              <a:stretch>
                <a:fillRect/>
              </a:stretch>
            </p:blipFill>
            <p:spPr bwMode="auto">
              <a:xfrm>
                <a:off x="1659" y="1489"/>
                <a:ext cx="562" cy="369"/>
              </a:xfrm>
              <a:prstGeom prst="rect">
                <a:avLst/>
              </a:prstGeom>
              <a:noFill/>
            </p:spPr>
          </p:pic>
        </p:grp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903" y="1580"/>
              <a:ext cx="1239" cy="94"/>
            </a:xfrm>
            <a:custGeom>
              <a:avLst/>
              <a:gdLst/>
              <a:ahLst/>
              <a:cxnLst>
                <a:cxn ang="0">
                  <a:pos x="1239" y="0"/>
                </a:cxn>
                <a:cxn ang="0">
                  <a:pos x="1046" y="10"/>
                </a:cxn>
                <a:cxn ang="0">
                  <a:pos x="813" y="22"/>
                </a:cxn>
                <a:cxn ang="0">
                  <a:pos x="224" y="72"/>
                </a:cxn>
                <a:cxn ang="0">
                  <a:pos x="0" y="94"/>
                </a:cxn>
              </a:cxnLst>
              <a:rect l="0" t="0" r="r" b="b"/>
              <a:pathLst>
                <a:path w="1239" h="94">
                  <a:moveTo>
                    <a:pt x="1239" y="0"/>
                  </a:moveTo>
                  <a:cubicBezTo>
                    <a:pt x="1207" y="2"/>
                    <a:pt x="1117" y="6"/>
                    <a:pt x="1046" y="10"/>
                  </a:cubicBezTo>
                  <a:cubicBezTo>
                    <a:pt x="972" y="9"/>
                    <a:pt x="873" y="14"/>
                    <a:pt x="813" y="22"/>
                  </a:cubicBezTo>
                  <a:cubicBezTo>
                    <a:pt x="672" y="40"/>
                    <a:pt x="355" y="57"/>
                    <a:pt x="224" y="72"/>
                  </a:cubicBezTo>
                  <a:cubicBezTo>
                    <a:pt x="133" y="80"/>
                    <a:pt x="47" y="90"/>
                    <a:pt x="0" y="94"/>
                  </a:cubicBezTo>
                </a:path>
              </a:pathLst>
            </a:custGeom>
            <a:noFill/>
            <a:ln w="19050" cap="flat" cmpd="sng">
              <a:solidFill>
                <a:srgbClr val="0000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905" y="1586"/>
              <a:ext cx="1242" cy="220"/>
            </a:xfrm>
            <a:custGeom>
              <a:avLst/>
              <a:gdLst/>
              <a:ahLst/>
              <a:cxnLst>
                <a:cxn ang="0">
                  <a:pos x="1240" y="220"/>
                </a:cxn>
                <a:cxn ang="0">
                  <a:pos x="1171" y="217"/>
                </a:cxn>
                <a:cxn ang="0">
                  <a:pos x="811" y="169"/>
                </a:cxn>
                <a:cxn ang="0">
                  <a:pos x="377" y="27"/>
                </a:cxn>
                <a:cxn ang="0">
                  <a:pos x="172" y="18"/>
                </a:cxn>
                <a:cxn ang="0">
                  <a:pos x="0" y="66"/>
                </a:cxn>
              </a:cxnLst>
              <a:rect l="0" t="0" r="r" b="b"/>
              <a:pathLst>
                <a:path w="1242" h="220">
                  <a:moveTo>
                    <a:pt x="1240" y="220"/>
                  </a:moveTo>
                  <a:cubicBezTo>
                    <a:pt x="1177" y="217"/>
                    <a:pt x="1242" y="219"/>
                    <a:pt x="1171" y="217"/>
                  </a:cubicBezTo>
                  <a:cubicBezTo>
                    <a:pt x="997" y="213"/>
                    <a:pt x="943" y="201"/>
                    <a:pt x="811" y="169"/>
                  </a:cubicBezTo>
                  <a:cubicBezTo>
                    <a:pt x="673" y="121"/>
                    <a:pt x="483" y="58"/>
                    <a:pt x="377" y="27"/>
                  </a:cubicBezTo>
                  <a:cubicBezTo>
                    <a:pt x="255" y="0"/>
                    <a:pt x="235" y="12"/>
                    <a:pt x="172" y="18"/>
                  </a:cubicBezTo>
                  <a:cubicBezTo>
                    <a:pt x="111" y="34"/>
                    <a:pt x="36" y="56"/>
                    <a:pt x="0" y="66"/>
                  </a:cubicBezTo>
                </a:path>
              </a:pathLst>
            </a:custGeom>
            <a:noFill/>
            <a:ln w="19050" cap="flat" cmpd="sng">
              <a:solidFill>
                <a:srgbClr val="0000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905" y="1603"/>
              <a:ext cx="1236" cy="124"/>
            </a:xfrm>
            <a:custGeom>
              <a:avLst/>
              <a:gdLst/>
              <a:ahLst/>
              <a:cxnLst>
                <a:cxn ang="0">
                  <a:pos x="1236" y="32"/>
                </a:cxn>
                <a:cxn ang="0">
                  <a:pos x="1025" y="16"/>
                </a:cxn>
                <a:cxn ang="0">
                  <a:pos x="806" y="16"/>
                </a:cxn>
                <a:cxn ang="0">
                  <a:pos x="367" y="110"/>
                </a:cxn>
                <a:cxn ang="0">
                  <a:pos x="155" y="102"/>
                </a:cxn>
                <a:cxn ang="0">
                  <a:pos x="0" y="55"/>
                </a:cxn>
              </a:cxnLst>
              <a:rect l="0" t="0" r="r" b="b"/>
              <a:pathLst>
                <a:path w="1236" h="124">
                  <a:moveTo>
                    <a:pt x="1236" y="32"/>
                  </a:moveTo>
                  <a:cubicBezTo>
                    <a:pt x="1166" y="25"/>
                    <a:pt x="1097" y="19"/>
                    <a:pt x="1025" y="16"/>
                  </a:cubicBezTo>
                  <a:cubicBezTo>
                    <a:pt x="953" y="13"/>
                    <a:pt x="915" y="0"/>
                    <a:pt x="806" y="16"/>
                  </a:cubicBezTo>
                  <a:cubicBezTo>
                    <a:pt x="693" y="41"/>
                    <a:pt x="475" y="88"/>
                    <a:pt x="367" y="110"/>
                  </a:cubicBezTo>
                  <a:cubicBezTo>
                    <a:pt x="258" y="124"/>
                    <a:pt x="216" y="111"/>
                    <a:pt x="155" y="102"/>
                  </a:cubicBezTo>
                  <a:cubicBezTo>
                    <a:pt x="93" y="93"/>
                    <a:pt x="33" y="65"/>
                    <a:pt x="0" y="55"/>
                  </a:cubicBezTo>
                </a:path>
              </a:pathLst>
            </a:custGeom>
            <a:noFill/>
            <a:ln w="19050" cap="flat" cmpd="sng">
              <a:solidFill>
                <a:srgbClr val="0000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667" y="1286"/>
              <a:ext cx="266" cy="333"/>
            </a:xfrm>
            <a:prstGeom prst="line">
              <a:avLst/>
            </a:prstGeom>
            <a:noFill/>
            <a:ln w="19050">
              <a:solidFill>
                <a:srgbClr val="663300"/>
              </a:solidFill>
              <a:round/>
              <a:headEnd type="none" w="sm" len="sm"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05262"/>
            <a:ext cx="31273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82938" y="4383088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Low energy target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7710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1524000" y="152400"/>
            <a:ext cx="6096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C0504D"/>
                </a:solidFill>
              </a:rPr>
              <a:t> </a:t>
            </a:r>
            <a:endParaRPr lang="en-US" sz="3200" b="1">
              <a:solidFill>
                <a:srgbClr val="C0504D"/>
              </a:solidFill>
              <a:latin typeface="Batang" pitchFamily="18" charset="-127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62000" y="3429000"/>
            <a:ext cx="2133600" cy="731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52400" y="5304110"/>
            <a:ext cx="8763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20000"/>
              </a:spcBef>
              <a:buClr>
                <a:srgbClr val="D60093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Fully optimized spectra for each energy are obtained by moving the target and the 2</a:t>
            </a:r>
            <a:r>
              <a:rPr lang="en-US" sz="20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horn, but most of the effect is due to the position of the target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Bef>
                <a:spcPct val="20000"/>
              </a:spcBef>
              <a:buClr>
                <a:srgbClr val="D60093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LE configuration, 2/3 of the target length is positioned inside the 1</a:t>
            </a:r>
            <a:r>
              <a:rPr lang="en-US" sz="20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horn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title"/>
          </p:nvPr>
        </p:nvSpPr>
        <p:spPr>
          <a:xfrm>
            <a:off x="636712" y="116632"/>
            <a:ext cx="7440488" cy="885056"/>
          </a:xfrm>
          <a:ln/>
        </p:spPr>
        <p:txBody>
          <a:bodyPr>
            <a:noAutofit/>
          </a:bodyPr>
          <a:lstStyle/>
          <a:p>
            <a:pPr algn="ctr"/>
            <a:r>
              <a:rPr lang="de-CH" sz="3600" b="1" dirty="0" smtClean="0">
                <a:latin typeface="Arial Rounded MT Bold" panose="020F0704030504030204" pitchFamily="34" charset="0"/>
              </a:rPr>
              <a:t>NuMI: variable energy beam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85001" name="Picture 9" descr="Beam configu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124744"/>
            <a:ext cx="3300413" cy="39116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A. Marchionni, JETP Seminar, Fermilab, Sept. 26,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5974-0BBF-4D20-980D-436E780D440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08" y="2879333"/>
            <a:ext cx="2975106" cy="22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3224139" y="1179854"/>
            <a:ext cx="3056938" cy="3197971"/>
            <a:chOff x="2476" y="255"/>
            <a:chExt cx="2471" cy="2585"/>
          </a:xfrm>
        </p:grpSpPr>
        <p:pic>
          <p:nvPicPr>
            <p:cNvPr id="84998" name="Picture 6" descr="beamflu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2" y="624"/>
              <a:ext cx="2355" cy="2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0" name="Text Box 8"/>
            <p:cNvSpPr txBox="1">
              <a:spLocks noChangeArrowheads="1"/>
            </p:cNvSpPr>
            <p:nvPr/>
          </p:nvSpPr>
          <p:spPr bwMode="auto">
            <a:xfrm>
              <a:off x="2476" y="255"/>
              <a:ext cx="22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</a:rPr>
                <a:t>Far detector event spectra</a:t>
              </a:r>
            </a:p>
          </p:txBody>
        </p:sp>
        <p:sp>
          <p:nvSpPr>
            <p:cNvPr id="85002" name="Text Box 10"/>
            <p:cNvSpPr txBox="1">
              <a:spLocks noChangeArrowheads="1"/>
            </p:cNvSpPr>
            <p:nvPr/>
          </p:nvSpPr>
          <p:spPr bwMode="auto">
            <a:xfrm>
              <a:off x="3546" y="752"/>
              <a:ext cx="10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</a:rPr>
                <a:t>3.8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sym typeface="Symbol" pitchFamily="18" charset="2"/>
                </a:rPr>
                <a:t>10</a:t>
              </a:r>
              <a:r>
                <a:rPr lang="en-US" sz="1600" b="1" baseline="30000" dirty="0">
                  <a:solidFill>
                    <a:prstClr val="black"/>
                  </a:solidFill>
                  <a:latin typeface="Times New Roman" pitchFamily="18" charset="0"/>
                  <a:sym typeface="Symbol" pitchFamily="18" charset="2"/>
                </a:rPr>
                <a:t>20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sym typeface="Symbol" pitchFamily="18" charset="2"/>
                </a:rPr>
                <a:t> pot/year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97906" y="4667012"/>
            <a:ext cx="2486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Parabolic inner conductor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143000"/>
            <a:ext cx="4419600" cy="6414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Arial Rounded MT Bold" panose="020F0704030504030204" pitchFamily="34" charset="0"/>
              </a:rPr>
              <a:t>NuMI</a:t>
            </a:r>
            <a:r>
              <a:rPr lang="en-US" dirty="0" smtClean="0">
                <a:latin typeface="Arial Rounded MT Bold" panose="020F0704030504030204" pitchFamily="34" charset="0"/>
              </a:rPr>
              <a:t> commissioning (2004-2005)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" y="435992"/>
            <a:ext cx="4600928" cy="246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" y="3043535"/>
            <a:ext cx="2743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10</a:t>
            </a:r>
            <a:r>
              <a:rPr lang="en-US" altLang="en-US" sz="2400" b="1" baseline="30000" dirty="0" smtClean="0">
                <a:solidFill>
                  <a:srgbClr val="000000"/>
                </a:solidFill>
                <a:latin typeface="Comic Sans MS" pitchFamily="66" charset="0"/>
              </a:rPr>
              <a:t>th</a:t>
            </a:r>
            <a:r>
              <a:rPr lang="en-US" alt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 beam pulse 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81294"/>
            <a:ext cx="6035873" cy="417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5867400" cy="71761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CNGS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3600" dirty="0" smtClean="0"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beam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47" y="3699500"/>
            <a:ext cx="3063553" cy="2777500"/>
          </a:xfrm>
          <a:prstGeom prst="rect">
            <a:avLst/>
          </a:prstGeom>
        </p:spPr>
      </p:pic>
      <p:pic>
        <p:nvPicPr>
          <p:cNvPr id="9" name="Picture 3" descr="CNGSlayout_fractio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24900" cy="168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983413" y="1721069"/>
            <a:ext cx="352425" cy="1171028"/>
          </a:xfrm>
          <a:prstGeom prst="rect">
            <a:avLst/>
          </a:prstGeom>
          <a:noFill/>
          <a:ln w="38100">
            <a:solidFill>
              <a:srgbClr val="00FF00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108950" y="1721069"/>
            <a:ext cx="352425" cy="1171028"/>
          </a:xfrm>
          <a:prstGeom prst="rect">
            <a:avLst/>
          </a:prstGeom>
          <a:noFill/>
          <a:ln w="38100">
            <a:solidFill>
              <a:srgbClr val="00FF00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931863" y="2167175"/>
            <a:ext cx="0" cy="117102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143000" y="2334465"/>
            <a:ext cx="0" cy="33457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931863" y="2669044"/>
            <a:ext cx="2111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931863" y="2836334"/>
            <a:ext cx="15478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931863" y="3003623"/>
            <a:ext cx="309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2479675" y="2390228"/>
            <a:ext cx="0" cy="446106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4027488" y="2390228"/>
            <a:ext cx="0" cy="613396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931863" y="3282440"/>
            <a:ext cx="5065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5997575" y="2613281"/>
            <a:ext cx="0" cy="7249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5997575" y="3282440"/>
            <a:ext cx="8445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6842125" y="2613281"/>
            <a:ext cx="0" cy="7249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8320088" y="2613281"/>
            <a:ext cx="0" cy="7249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7967663" y="2613281"/>
            <a:ext cx="0" cy="7249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>
            <a:off x="7194550" y="2613281"/>
            <a:ext cx="0" cy="7249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7194550" y="3282440"/>
            <a:ext cx="7731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>
            <a:off x="6842125" y="3282440"/>
            <a:ext cx="352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>
            <a:off x="7967663" y="3282440"/>
            <a:ext cx="352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1495425" y="2556356"/>
            <a:ext cx="706438" cy="3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+mn-lt"/>
              </a:rPr>
              <a:t>43.4m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2690813" y="2734101"/>
            <a:ext cx="655638" cy="3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+mn-lt"/>
              </a:rPr>
              <a:t>100m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4732338" y="3003623"/>
            <a:ext cx="758825" cy="3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+mn-lt"/>
              </a:rPr>
              <a:t>1095m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6069013" y="3003623"/>
            <a:ext cx="552450" cy="3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+mn-lt"/>
              </a:rPr>
              <a:t>18m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6772275" y="3003623"/>
            <a:ext cx="449263" cy="3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+mn-lt"/>
              </a:rPr>
              <a:t>5m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7897813" y="2993168"/>
            <a:ext cx="449263" cy="3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+mn-lt"/>
              </a:rPr>
              <a:t>5m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7335838" y="3003623"/>
            <a:ext cx="552450" cy="3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+mn-lt"/>
              </a:rPr>
              <a:t>67m</a:t>
            </a: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862013" y="2501754"/>
            <a:ext cx="447675" cy="2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0">
                <a:latin typeface="+mn-lt"/>
              </a:rPr>
              <a:t>2.7m</a:t>
            </a:r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>
            <a:off x="1111250" y="2178792"/>
            <a:ext cx="0" cy="1672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81003" y="4274872"/>
            <a:ext cx="3240974" cy="2430728"/>
            <a:chOff x="4214480" y="2952540"/>
            <a:chExt cx="4876800" cy="3657600"/>
          </a:xfrm>
        </p:grpSpPr>
        <p:pic>
          <p:nvPicPr>
            <p:cNvPr id="39" name="Picture 3" descr="G:\Projects\Equipements Damien\CNGS\Cible carbone\Montage tube alu+CC le 23-05 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480" y="2952540"/>
              <a:ext cx="4876800" cy="3657600"/>
            </a:xfrm>
            <a:prstGeom prst="rect">
              <a:avLst/>
            </a:prstGeom>
            <a:noFill/>
            <a:ln w="4762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4228874" y="3250227"/>
              <a:ext cx="1680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Graphite rods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111654" y="3719245"/>
              <a:ext cx="1445866" cy="9594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70893" y="3544669"/>
            <a:ext cx="3845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graphite rods, 10 mm long, 5 mm Ø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He atmosphere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4" name="TextBox 16383"/>
          <p:cNvSpPr txBox="1"/>
          <p:nvPr/>
        </p:nvSpPr>
        <p:spPr>
          <a:xfrm>
            <a:off x="3810000" y="42672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configuration for high energy beam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88" name="Straight Arrow Connector 16387"/>
          <p:cNvCxnSpPr/>
          <p:nvPr/>
        </p:nvCxnSpPr>
        <p:spPr>
          <a:xfrm flipH="1">
            <a:off x="3200400" y="4472706"/>
            <a:ext cx="1143000" cy="31169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111750" y="5422035"/>
            <a:ext cx="83185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528221" y="5782270"/>
            <a:ext cx="1958179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graphite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990 ˚C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C-C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375 ˚C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365 ˚C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5" name="TextBox 16384"/>
          <p:cNvSpPr txBox="1"/>
          <p:nvPr/>
        </p:nvSpPr>
        <p:spPr>
          <a:xfrm>
            <a:off x="35749" y="1945112"/>
            <a:ext cx="1031051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dirty="0">
                <a:ea typeface="Cambria" charset="0"/>
                <a:cs typeface="Cambria" charset="0"/>
              </a:rPr>
              <a:t>400 </a:t>
            </a:r>
            <a:r>
              <a:rPr lang="en-US" sz="1400" b="1" dirty="0" err="1">
                <a:ea typeface="Cambria" charset="0"/>
                <a:cs typeface="Cambria" charset="0"/>
              </a:rPr>
              <a:t>GeV</a:t>
            </a:r>
            <a:r>
              <a:rPr lang="en-US" sz="1400" b="1" dirty="0">
                <a:ea typeface="Cambria" charset="0"/>
                <a:cs typeface="Cambria" charset="0"/>
              </a:rPr>
              <a:t>/c</a:t>
            </a:r>
          </a:p>
        </p:txBody>
      </p:sp>
    </p:spTree>
    <p:extLst>
      <p:ext uri="{BB962C8B-B14F-4D97-AF65-F5344CB8AC3E}">
        <p14:creationId xmlns:p14="http://schemas.microsoft.com/office/powerpoint/2010/main" val="206374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924800" cy="565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Tokai-to-</a:t>
            </a:r>
            <a:r>
              <a:rPr lang="en-US" sz="3600" dirty="0" err="1">
                <a:latin typeface="Arial Rounded MT Bold" panose="020F0704030504030204" pitchFamily="34" charset="0"/>
              </a:rPr>
              <a:t>Kamioka</a:t>
            </a:r>
            <a:r>
              <a:rPr lang="en-US" sz="3600" dirty="0">
                <a:latin typeface="Arial Rounded MT Bold" panose="020F0704030504030204" pitchFamily="34" charset="0"/>
              </a:rPr>
              <a:t> (T2K) experiment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24" descr="01_T2K_0808-japan-korea"/>
          <p:cNvPicPr>
            <a:picLocks noChangeAspect="1" noChangeArrowheads="1"/>
          </p:cNvPicPr>
          <p:nvPr/>
        </p:nvPicPr>
        <p:blipFill>
          <a:blip r:embed="rId2" cstate="print"/>
          <a:srcRect l="621"/>
          <a:stretch>
            <a:fillRect/>
          </a:stretch>
        </p:blipFill>
        <p:spPr bwMode="auto">
          <a:xfrm>
            <a:off x="449902" y="1244727"/>
            <a:ext cx="8313098" cy="332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83454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345834">
            <a:off x="287828" y="4877906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4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400800" cy="7176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The </a:t>
            </a:r>
            <a:r>
              <a:rPr lang="en-US" dirty="0" smtClean="0">
                <a:latin typeface="Arial Rounded MT Bold" panose="020F0704030504030204" pitchFamily="34" charset="0"/>
              </a:rPr>
              <a:t>Nobel 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prizes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880110" cy="124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95599"/>
            <a:ext cx="880110" cy="124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598"/>
            <a:ext cx="880110" cy="124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" y="4775073"/>
            <a:ext cx="880110" cy="124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90" y="4775073"/>
            <a:ext cx="880110" cy="124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9" y="1219200"/>
            <a:ext cx="880110" cy="124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86200" y="2667000"/>
            <a:ext cx="5029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1988</a:t>
            </a:r>
          </a:p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LEON M LEDERMAN, MELVIN SCHWARTZ </a:t>
            </a:r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JACK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STEINBERGER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neutrino beam method and the demonstration of the doublet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leptons through the discovery of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(1962)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132092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FREDERICK REINES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detection of the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(1953-1956)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0" y="4648200"/>
            <a:ext cx="51816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2002</a:t>
            </a:r>
            <a:endParaRPr lang="en-US" b="1" dirty="0" smtClean="0"/>
          </a:p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RAYMOND DAVIS Jr. and MASATOSHI KOSHIBA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pioneering contributions to astrophysics, in particular for the detection of cosmic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</a:t>
            </a: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Homestake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(1970-1995),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Kamiokande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(1983),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Kamiokande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-II (1985), Super-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Kamiokande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(1996)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9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5867400" cy="71761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J-PARC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3600" dirty="0" smtClean="0"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beam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30</a:t>
            </a:fld>
            <a:endParaRPr lang="en-US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5886854" cy="543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33826"/>
            <a:ext cx="3369734" cy="214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54461"/>
            <a:ext cx="2109520" cy="318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5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315200" cy="77309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Arial Rounded MT Bold" panose="020F0704030504030204" pitchFamily="34" charset="0"/>
                <a:cs typeface="Arial"/>
              </a:rPr>
              <a:t> </a:t>
            </a:r>
            <a:r>
              <a:rPr lang="en-US" sz="3600" dirty="0">
                <a:latin typeface="Arial Rounded MT Bold" panose="020F0704030504030204" pitchFamily="34" charset="0"/>
                <a:cs typeface="Arial"/>
              </a:rPr>
              <a:t>F</a:t>
            </a:r>
            <a:r>
              <a:rPr lang="en-US" sz="3600" dirty="0" smtClean="0">
                <a:latin typeface="Arial Rounded MT Bold" panose="020F0704030504030204" pitchFamily="34" charset="0"/>
                <a:cs typeface="Arial"/>
              </a:rPr>
              <a:t>acilities Summary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31</a:t>
            </a:fld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886200" cy="247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2" y="3903039"/>
            <a:ext cx="4185328" cy="265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99" y="3903039"/>
            <a:ext cx="3896901" cy="265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2" y="1219200"/>
            <a:ext cx="4185328" cy="247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3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77788"/>
            <a:ext cx="5867400" cy="7176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600" dirty="0" smtClean="0">
                <a:latin typeface="Arial Rounded MT Bold" panose="020F0704030504030204" pitchFamily="34" charset="0"/>
                <a:cs typeface="Arial"/>
              </a:rPr>
              <a:t> disappearance at </a:t>
            </a:r>
            <a:br>
              <a:rPr lang="en-US" sz="3600" dirty="0" smtClean="0">
                <a:latin typeface="Arial Rounded MT Bold" panose="020F0704030504030204" pitchFamily="34" charset="0"/>
                <a:cs typeface="Arial"/>
              </a:rPr>
            </a:br>
            <a:r>
              <a:rPr lang="en-US" sz="3600" dirty="0" smtClean="0">
                <a:latin typeface="Arial Rounded MT Bold" panose="020F0704030504030204" pitchFamily="34" charset="0"/>
                <a:cs typeface="Arial"/>
              </a:rPr>
              <a:t>the atmospheric </a:t>
            </a:r>
            <a:r>
              <a:rPr lang="el-GR" sz="3600" b="1" dirty="0" smtClean="0">
                <a:latin typeface="Times New Roman"/>
                <a:cs typeface="Times New Roman"/>
              </a:rPr>
              <a:t>Δ</a:t>
            </a:r>
            <a:r>
              <a:rPr lang="en-US" sz="3600" b="1" dirty="0" smtClean="0">
                <a:latin typeface="Times New Roman"/>
                <a:cs typeface="Times New Roman"/>
              </a:rPr>
              <a:t>m</a:t>
            </a:r>
            <a:r>
              <a:rPr lang="en-US" sz="3600" b="1" baseline="30000" dirty="0" smtClean="0">
                <a:latin typeface="Times New Roman"/>
                <a:cs typeface="Times New Roman"/>
              </a:rPr>
              <a:t>2</a:t>
            </a:r>
            <a:endParaRPr lang="en-US" sz="3600" b="1" baseline="30000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32</a:t>
            </a:fld>
            <a:endParaRPr lang="en-US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484167" cy="264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59584"/>
            <a:ext cx="2903472" cy="243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3992"/>
            <a:ext cx="1943093" cy="243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19" y="4142519"/>
            <a:ext cx="3070981" cy="256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38789"/>
            <a:ext cx="3385693" cy="236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7673" y="2895600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MINOS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2895600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MINOS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75873" y="5528846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MINOS+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4631" y="2590800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T2K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5867400" cy="71761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leading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600" dirty="0" smtClean="0">
                <a:latin typeface="Arial Rounded MT Bold" panose="020F0704030504030204" pitchFamily="34" charset="0"/>
                <a:cs typeface="Arial"/>
              </a:rPr>
              <a:t> oscillation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33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39686"/>
            <a:ext cx="3908521" cy="286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3" y="1702367"/>
            <a:ext cx="8515499" cy="171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125083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CNGS OPERA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7544421" y="4921867"/>
            <a:ext cx="2659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89, 051102(R) (2014)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560" y="3733800"/>
            <a:ext cx="3126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candidate in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channel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7638409" y="2376301"/>
            <a:ext cx="2531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OPERA, arXiv:1407.3513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51756" y="3993170"/>
            <a:ext cx="972644" cy="5026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08701" y="4906478"/>
            <a:ext cx="3929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 b="1" baseline="-25000" dirty="0" err="1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b="1" baseline="-25000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2000" b="1" baseline="-25000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oscillations are established </a:t>
            </a:r>
            <a:endParaRPr lang="en-US" sz="2000" b="1" dirty="0" smtClean="0">
              <a:solidFill>
                <a:srgbClr val="255F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significance of </a:t>
            </a:r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 </a:t>
            </a:r>
            <a:r>
              <a:rPr lang="el-GR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en-US" sz="2000" b="1" dirty="0">
              <a:solidFill>
                <a:srgbClr val="255F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First indications of electron neutrino appearance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12" y="1447800"/>
            <a:ext cx="3810588" cy="4982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3" y="1874918"/>
            <a:ext cx="4020417" cy="3840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612023" y="3579564"/>
            <a:ext cx="58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T2K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 107, 041801 (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2011)       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MINOS, PRL 107, 181802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0261" y="149173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73373"/>
                </a:solidFill>
              </a:rPr>
              <a:t>T2K</a:t>
            </a:r>
            <a:endParaRPr lang="en-US" b="1" dirty="0">
              <a:solidFill>
                <a:srgbClr val="17337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5754905"/>
            <a:ext cx="401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Expected a background of 1.5±0.3 events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6781800" cy="71761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sub-leading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600" dirty="0" smtClean="0">
                <a:latin typeface="Arial Rounded MT Bold" panose="020F0704030504030204" pitchFamily="34" charset="0"/>
                <a:cs typeface="Arial"/>
              </a:rPr>
              <a:t> oscillation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35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762456" cy="548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4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3431">
            <a:off x="5182998" y="711050"/>
            <a:ext cx="3344042" cy="307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36</a:t>
            </a:fld>
            <a:endParaRPr 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972">
            <a:off x="1913304" y="3788267"/>
            <a:ext cx="6309907" cy="242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7597">
            <a:off x="330912" y="1125756"/>
            <a:ext cx="4222450" cy="289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20588"/>
            <a:ext cx="7315200" cy="71761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CP violation search…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231" y="457200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LBNE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7340441">
            <a:off x="6107872" y="2208745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73373"/>
                </a:solidFill>
              </a:rPr>
              <a:t>LBNO</a:t>
            </a:r>
            <a:endParaRPr lang="en-US" sz="2000" b="1" dirty="0">
              <a:solidFill>
                <a:srgbClr val="17337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7390951">
            <a:off x="6609794" y="1762380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2300 km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077200" cy="71761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>
                <a:latin typeface="Arial Rounded MT Bold" panose="020F0704030504030204" pitchFamily="34" charset="0"/>
              </a:rPr>
              <a:t>Main challenges in intense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beams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1251287"/>
            <a:ext cx="838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lang="en-US" sz="2000" b="1" dirty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reliability of high intensity proton accelerators. </a:t>
            </a:r>
            <a:r>
              <a:rPr lang="en-US" sz="2000" b="1" dirty="0" smtClean="0">
                <a:solidFill>
                  <a:srgbClr val="224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takes time to reach the design values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310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</a:t>
            </a:r>
            <a:r>
              <a:rPr lang="en-US" sz="2000" b="1" dirty="0">
                <a:solidFill>
                  <a:srgbClr val="310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high intensity proton beams to a target with minimal losses. </a:t>
            </a:r>
            <a:r>
              <a:rPr lang="en-US" sz="2000" b="1" dirty="0" smtClean="0">
                <a:solidFill>
                  <a:srgbClr val="310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b="1" dirty="0">
                <a:solidFill>
                  <a:srgbClr val="310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a substantial fraction of the beam would melt </a:t>
            </a:r>
            <a:r>
              <a:rPr lang="en-US" sz="2000" b="1" dirty="0" smtClean="0">
                <a:solidFill>
                  <a:srgbClr val="310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beam </a:t>
            </a:r>
            <a:r>
              <a:rPr lang="en-US" sz="2000" b="1" dirty="0">
                <a:solidFill>
                  <a:srgbClr val="310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pipe, damage magnets, instrumentation</a:t>
            </a:r>
            <a:r>
              <a:rPr lang="en-US" sz="2000" b="1" dirty="0" smtClean="0">
                <a:solidFill>
                  <a:srgbClr val="310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B020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Radiological aspects (prompt radiation, activation, groundwater protection, air activation) </a:t>
            </a:r>
            <a:r>
              <a:rPr lang="en-US" sz="2000" b="1" dirty="0">
                <a:solidFill>
                  <a:srgbClr val="B020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control of corrosion (due to production of ozone and nitric acid in </a:t>
            </a:r>
            <a:r>
              <a:rPr lang="en-US" sz="2000" b="1" dirty="0" smtClean="0">
                <a:solidFill>
                  <a:srgbClr val="B020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air)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D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</a:t>
            </a:r>
            <a:r>
              <a:rPr lang="en-US" sz="2000" b="1" dirty="0">
                <a:solidFill>
                  <a:srgbClr val="D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target and focusing system for high beam </a:t>
            </a:r>
            <a:r>
              <a:rPr lang="en-US" sz="2000" b="1" dirty="0" smtClean="0">
                <a:solidFill>
                  <a:srgbClr val="D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survivability at high beam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(thermal shock stresses and radiation damage).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Monolithic or segmented? Which cooling? Which material?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Horn stresses due to beam energy deposition, magnetic stresses, Joule heating due to current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facility (target hall, decay pipe, beam </a:t>
            </a:r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absorber). 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dump 2 MW </a:t>
            </a:r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2000" b="1" dirty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a way to remove that </a:t>
            </a:r>
            <a:r>
              <a:rPr lang="en-US" sz="2000" b="1" dirty="0" smtClean="0">
                <a:solidFill>
                  <a:srgbClr val="255F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624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</a:t>
            </a:r>
            <a:r>
              <a:rPr lang="en-US" sz="2000" b="1" dirty="0">
                <a:solidFill>
                  <a:srgbClr val="624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beam dump at the end of the decay </a:t>
            </a:r>
            <a:r>
              <a:rPr lang="en-US" sz="2000" b="1" dirty="0" smtClean="0">
                <a:solidFill>
                  <a:srgbClr val="624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</a:t>
            </a:r>
            <a:endParaRPr lang="en-US" sz="2000" b="1" dirty="0">
              <a:solidFill>
                <a:srgbClr val="6240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20000" cy="7176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The FNAL </a:t>
            </a:r>
            <a:r>
              <a:rPr lang="en-US" dirty="0">
                <a:latin typeface="Arial Rounded MT Bold" panose="020F0704030504030204" pitchFamily="34" charset="0"/>
              </a:rPr>
              <a:t>accelerator upgrade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38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990600"/>
            <a:ext cx="3909676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13" y="990600"/>
            <a:ext cx="3069480" cy="392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3962400"/>
            <a:ext cx="69836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Recycler (8-GeV) proton ring is now operational: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achieved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 on target 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Aiming at 420 kW in 2015 and 700 kW in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Plan (PIP) has several goals: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reliability of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/Booster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flux (15 Hz Booster operation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PIP-II plans to build an 800 MeV superconducting pulsed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MW to LBNE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PIP-III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Booster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replacement.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Ring?           2.4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 to LBNF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029200" y="6278881"/>
            <a:ext cx="381000" cy="121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7" y="5410200"/>
            <a:ext cx="8148373" cy="115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20000" cy="7176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The J-PARC </a:t>
            </a:r>
            <a:r>
              <a:rPr lang="en-US" dirty="0">
                <a:latin typeface="Arial Rounded MT Bold" panose="020F0704030504030204" pitchFamily="34" charset="0"/>
              </a:rPr>
              <a:t>accelerator upgrade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173572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RCS 3 </a:t>
            </a:r>
            <a:r>
              <a:rPr lang="en-US" sz="1600" b="1" dirty="0" err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sz="16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39" y="1372422"/>
            <a:ext cx="4793161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4" y="1115821"/>
            <a:ext cx="4314352" cy="429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1780" y="1763901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8 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Booster Ring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42920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Ring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1200" y="1295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RCS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36227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B020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Mid-term Plan (by 2017):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 750 kW by increasing the rep rate from 0.4 Hz to ~1 Hz. Replace magnet PS’s and RF cavities.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3703"/>
            <a:ext cx="7315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The </a:t>
            </a:r>
            <a:r>
              <a:rPr lang="en-US" dirty="0" smtClean="0">
                <a:latin typeface="Arial Rounded MT Bold" panose="020F0704030504030204" pitchFamily="34" charset="0"/>
              </a:rPr>
              <a:t>first concepts for an accelerator-based 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beam - I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4</a:t>
            </a:fld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6722478" y="3412121"/>
            <a:ext cx="441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Pontecorvo, Sov. Phys. JETP 37 (1960) 1236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46311" y="1447800"/>
            <a:ext cx="3390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Electron and muon neutrinos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52735" y="1447800"/>
            <a:ext cx="3390865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708347"/>
              </p:ext>
            </p:extLst>
          </p:nvPr>
        </p:nvGraphicFramePr>
        <p:xfrm>
          <a:off x="515938" y="2251075"/>
          <a:ext cx="3287712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7" name="Equation" r:id="rId3" imgW="1993680" imgH="419040" progId="Equation.3">
                  <p:embed/>
                </p:oleObj>
              </mc:Choice>
              <mc:Fallback>
                <p:oleObj name="Equation" r:id="rId3" imgW="1993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8" y="2251075"/>
                        <a:ext cx="3287712" cy="69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3807905" y="2355666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Why?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57200" y="2179712"/>
            <a:ext cx="4191000" cy="7920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33400" y="4750851"/>
                <a:ext cx="7848600" cy="1040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 a high energy accelerator and dump the beam on a target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possible to achieve a beam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 from </a:t>
                </a:r>
                <a:r>
                  <a:rPr lang="el-GR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sz="20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 at rest with practically no admixture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000" b="0" i="0" smtClean="0">
                        <a:latin typeface="Cambria Math"/>
                      </a:rPr>
                      <m:t> (</m:t>
                    </m:r>
                  </m:oMath>
                </a14:m>
                <a:r>
                  <a:rPr lang="el-GR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sz="20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absorbed)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750851"/>
                <a:ext cx="7848600" cy="1040349"/>
              </a:xfrm>
              <a:prstGeom prst="rect">
                <a:avLst/>
              </a:prstGeom>
              <a:blipFill rotWithShape="1">
                <a:blip r:embed="rId5"/>
                <a:stretch>
                  <a:fillRect l="-699" t="-2924" r="-311" b="-9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52400" y="3276600"/>
            <a:ext cx="8342540" cy="1261884"/>
            <a:chOff x="152400" y="3195935"/>
            <a:chExt cx="8342540" cy="1261884"/>
          </a:xfrm>
        </p:grpSpPr>
        <p:sp>
          <p:nvSpPr>
            <p:cNvPr id="41" name="TextBox 40"/>
            <p:cNvSpPr txBox="1"/>
            <p:nvPr/>
          </p:nvSpPr>
          <p:spPr>
            <a:xfrm>
              <a:off x="152400" y="3195935"/>
              <a:ext cx="8342540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 </a:t>
              </a:r>
              <a:r>
                <a:rPr lang="el-GR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0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(emitted in </a:t>
              </a:r>
              <a:r>
                <a:rPr lang="el-G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decay)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el-GR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l-GR" sz="20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20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(emitted in </a:t>
              </a:r>
              <a:r>
                <a:rPr lang="el-G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π→</a:t>
              </a:r>
              <a:r>
                <a:rPr lang="el-GR" sz="2000" dirty="0" smtClean="0">
                  <a:latin typeface="Times New Roman"/>
                  <a:cs typeface="Times New Roman"/>
                </a:rPr>
                <a:t>μ</a:t>
              </a:r>
              <a:r>
                <a:rPr lang="en-US" sz="2000" dirty="0" smtClean="0">
                  <a:latin typeface="Times New Roman"/>
                  <a:cs typeface="Times New Roman"/>
                </a:rPr>
                <a:t> decay)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identical particles?</a:t>
              </a:r>
            </a:p>
            <a:p>
              <a:endParaRPr lang="en-US" dirty="0" smtClean="0">
                <a:latin typeface="Times New Roman"/>
                <a:cs typeface="Times New Roman"/>
              </a:endParaRPr>
            </a:p>
            <a:p>
              <a:endParaRPr lang="en-US" dirty="0">
                <a:latin typeface="Times New Roman"/>
                <a:cs typeface="Times New Roman"/>
              </a:endParaRPr>
            </a:p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Is    </a:t>
              </a:r>
              <a:r>
                <a:rPr lang="el-GR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l-GR" sz="20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20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p → e</a:t>
              </a:r>
              <a:r>
                <a:rPr lang="en-US" sz="2000" b="1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n   happening?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971800" y="4186535"/>
              <a:ext cx="1524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352800" y="6019800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LSND strategy…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038788" y="228600"/>
            <a:ext cx="7190812" cy="3404166"/>
            <a:chOff x="1066800" y="235276"/>
            <a:chExt cx="6537103" cy="309469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1" t="36908" r="36098" b="30051"/>
            <a:stretch/>
          </p:blipFill>
          <p:spPr>
            <a:xfrm>
              <a:off x="1066800" y="235276"/>
              <a:ext cx="6537103" cy="309469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 rot="660000">
              <a:off x="1446094" y="1494431"/>
              <a:ext cx="137160" cy="91440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438629" y="1690003"/>
              <a:ext cx="889858" cy="430887"/>
              <a:chOff x="1632388" y="2373256"/>
              <a:chExt cx="889858" cy="43088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682630" y="2373256"/>
                <a:ext cx="83961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FFFF00"/>
                    </a:solidFill>
                  </a:rPr>
                  <a:t>NEAR DETECTOR</a:t>
                </a:r>
                <a:endParaRPr lang="en-US" sz="105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632388" y="2396446"/>
                <a:ext cx="659456" cy="350124"/>
              </a:xfrm>
              <a:prstGeom prst="roundRect">
                <a:avLst/>
              </a:prstGeom>
              <a:noFill/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>
            <a:xfrm flipH="1" flipV="1">
              <a:off x="1538256" y="1541196"/>
              <a:ext cx="385282" cy="28735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5437123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The LBNE 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Facility</a:t>
            </a:r>
            <a:r>
              <a:rPr lang="en-US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Design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6060" y="39740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Main Injector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17996" r="7661" b="29569"/>
          <a:stretch/>
        </p:blipFill>
        <p:spPr>
          <a:xfrm>
            <a:off x="0" y="4007141"/>
            <a:ext cx="6360180" cy="28508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6615" y="3581400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Main Injector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648200" y="4876800"/>
            <a:ext cx="1752600" cy="83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2788" y="2395627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Kirk Rd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54019" y="2611386"/>
            <a:ext cx="465181" cy="9350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1"/>
          </p:cNvCxnSpPr>
          <p:nvPr/>
        </p:nvCxnSpPr>
        <p:spPr>
          <a:xfrm flipH="1" flipV="1">
            <a:off x="6400800" y="2764960"/>
            <a:ext cx="765815" cy="100110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2201" y="4318337"/>
            <a:ext cx="2971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60 ≤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≤ 120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 MW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initially, upgradeable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2.4 MW</a:t>
            </a:r>
          </a:p>
        </p:txBody>
      </p:sp>
    </p:spTree>
    <p:extLst>
      <p:ext uri="{BB962C8B-B14F-4D97-AF65-F5344CB8AC3E}">
        <p14:creationId xmlns:p14="http://schemas.microsoft.com/office/powerpoint/2010/main" val="15591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17" y="609600"/>
            <a:ext cx="8153400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 Rounded MT Bold" panose="020F0704030504030204" pitchFamily="34" charset="0"/>
              </a:rPr>
              <a:t>The LBNE 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Neutrino </a:t>
            </a:r>
            <a:r>
              <a:rPr lang="en-US" sz="3600" dirty="0" err="1" smtClean="0">
                <a:latin typeface="Arial Rounded MT Bold" panose="020F0704030504030204" pitchFamily="34" charset="0"/>
              </a:rPr>
              <a:t>Beamline</a:t>
            </a:r>
            <a:endParaRPr lang="en-US" sz="36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04800" y="1371600"/>
            <a:ext cx="5239882" cy="2353042"/>
            <a:chOff x="0" y="1524000"/>
            <a:chExt cx="9144000" cy="41062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24000"/>
              <a:ext cx="9144000" cy="410624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6400" y="2362200"/>
              <a:ext cx="764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Target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981201" y="2667000"/>
              <a:ext cx="77548" cy="1144979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 rot="417930">
              <a:off x="1681591" y="2907564"/>
              <a:ext cx="3420662" cy="66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Air &amp; </a:t>
              </a:r>
              <a:r>
                <a:rPr lang="en-US" dirty="0" err="1" smtClean="0">
                  <a:solidFill>
                    <a:srgbClr val="FFFF00"/>
                  </a:solidFill>
                </a:rPr>
                <a:t>ater</a:t>
              </a:r>
              <a:r>
                <a:rPr lang="en-US" dirty="0" smtClean="0">
                  <a:solidFill>
                    <a:srgbClr val="FFFF00"/>
                  </a:solidFill>
                </a:rPr>
                <a:t>-cooled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417930">
              <a:off x="7090163" y="4809854"/>
              <a:ext cx="1513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Water-cooled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 rot="417930">
              <a:off x="5037037" y="4507742"/>
              <a:ext cx="1150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Air-cooled</a:t>
              </a:r>
              <a:endParaRPr lang="en-US" dirty="0"/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6056443" cy="29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8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4352"/>
            <a:ext cx="7139737" cy="52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601" y="304800"/>
            <a:ext cx="7134905" cy="64335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Rounded MT Bold" panose="020F0704030504030204" pitchFamily="34" charset="0"/>
              </a:rPr>
              <a:t>Target Hall/Decay Pipe Layout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399" y="5986046"/>
            <a:ext cx="4267201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</a:rPr>
              <a:t>Target Chase</a:t>
            </a:r>
            <a:r>
              <a:rPr lang="en-US" sz="1600" dirty="0" smtClean="0"/>
              <a:t>: 1.6 m/1.4 m wide, 24.3 m long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2667000" y="4802088"/>
            <a:ext cx="838200" cy="11839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32722" y="1389582"/>
            <a:ext cx="2330277" cy="58477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Decay Pipe concrete shielding (5.6 m)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37205" y="1981200"/>
            <a:ext cx="1428317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0879" y="4800600"/>
            <a:ext cx="2050721" cy="156966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Geomembrane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barrier system to keep groundwater out of decay region, target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hase and absorber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172200" y="5981702"/>
            <a:ext cx="925536" cy="266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86200" y="1895986"/>
            <a:ext cx="1092035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Work Cell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810000" y="2243554"/>
            <a:ext cx="990601" cy="8806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200" y="4995446"/>
            <a:ext cx="2057400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Baffle/Target Carrier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81199" y="4775031"/>
            <a:ext cx="838201" cy="4065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5257800" y="4876800"/>
            <a:ext cx="1600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4648200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204 m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209800" y="4914902"/>
            <a:ext cx="76200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010400" y="4270177"/>
            <a:ext cx="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28610" y="445918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 m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715057" y="4270177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ir-filled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512562" y="2895600"/>
            <a:ext cx="1428317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634967" y="1991180"/>
            <a:ext cx="1914277" cy="33428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91620" y="2523506"/>
            <a:ext cx="2380780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helium-filled Decay Pipe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598736" y="4876800"/>
            <a:ext cx="63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172200" cy="6968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The LBNO </a:t>
            </a:r>
            <a:r>
              <a:rPr lang="en-US" dirty="0">
                <a:latin typeface="Arial Rounded MT Bold" panose="020F0704030504030204" pitchFamily="34" charset="0"/>
              </a:rPr>
              <a:t>facility design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43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3820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72862"/>
            <a:ext cx="2970229" cy="224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92850"/>
            <a:ext cx="3062241" cy="215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1192" y="228600"/>
            <a:ext cx="4724400" cy="7176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High power targets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44</a:t>
            </a:fld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02907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599"/>
            <a:ext cx="4425042" cy="149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8714"/>
            <a:ext cx="572452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53" y="5899745"/>
            <a:ext cx="2370391" cy="611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60763"/>
            <a:ext cx="3258005" cy="3377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4426139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Spherical array target, Beryllium, He cooled</a:t>
            </a:r>
          </a:p>
          <a:p>
            <a:pPr algn="ctr"/>
            <a:r>
              <a:rPr lang="en-US" dirty="0" smtClean="0"/>
              <a:t>RAL design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3536124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T2K target, graphite, He cooled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2320" y="307445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LBNE</a:t>
            </a:r>
          </a:p>
          <a:p>
            <a:r>
              <a:rPr lang="en-US" dirty="0" err="1" smtClean="0"/>
              <a:t>NuMI</a:t>
            </a:r>
            <a:r>
              <a:rPr lang="en-US" dirty="0" smtClean="0"/>
              <a:t>-like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6788"/>
            <a:ext cx="7543800" cy="6414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High power target materials R&amp;D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45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091700" y="1066800"/>
            <a:ext cx="6833100" cy="1004908"/>
            <a:chOff x="533400" y="90065"/>
            <a:chExt cx="8232648" cy="1210733"/>
          </a:xfrm>
        </p:grpSpPr>
        <p:sp>
          <p:nvSpPr>
            <p:cNvPr id="6" name="TextBox 5"/>
            <p:cNvSpPr txBox="1"/>
            <p:nvPr/>
          </p:nvSpPr>
          <p:spPr>
            <a:xfrm>
              <a:off x="533400" y="90065"/>
              <a:ext cx="8232648" cy="1210733"/>
            </a:xfrm>
            <a:prstGeom prst="rect">
              <a:avLst/>
            </a:prstGeom>
            <a:solidFill>
              <a:srgbClr val="2C6FD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lIns="1371600" rIns="1371600" rtlCol="0">
              <a:noAutofit/>
            </a:bodyPr>
            <a:lstStyle/>
            <a:p>
              <a:pPr algn="dist"/>
              <a:r>
                <a:rPr lang="en-US" sz="3600" dirty="0" err="1" smtClean="0">
                  <a:solidFill>
                    <a:prstClr val="white"/>
                  </a:solidFill>
                  <a:effectLst>
                    <a:glow rad="165100">
                      <a:srgbClr val="FFF367">
                        <a:alpha val="65000"/>
                      </a:srgbClr>
                    </a:glow>
                  </a:effectLst>
                  <a:latin typeface="Franklin Gothic Medium"/>
                  <a:cs typeface="Franklin Gothic Medium"/>
                </a:rPr>
                <a:t>RaDIATE</a:t>
              </a:r>
              <a:endParaRPr lang="en-US" sz="3600" dirty="0" smtClean="0">
                <a:solidFill>
                  <a:prstClr val="white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endParaRPr>
            </a:p>
            <a:p>
              <a:pPr algn="ctr"/>
              <a:r>
                <a:rPr lang="en-US" sz="2800" dirty="0" smtClean="0">
                  <a:solidFill>
                    <a:prstClr val="white"/>
                  </a:solidFill>
                  <a:latin typeface="Candara"/>
                  <a:cs typeface="Candara"/>
                </a:rPr>
                <a:t>Collaboration</a:t>
              </a:r>
              <a:endParaRPr lang="en-US" sz="2800" dirty="0">
                <a:solidFill>
                  <a:prstClr val="white"/>
                </a:solidFill>
                <a:latin typeface="Candara"/>
                <a:cs typeface="Candara"/>
              </a:endParaRPr>
            </a:p>
          </p:txBody>
        </p:sp>
        <p:pic>
          <p:nvPicPr>
            <p:cNvPr id="7" name="Picture 6" descr="RaDIATE Red Transparent BG.pn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8" y="135468"/>
              <a:ext cx="910167" cy="1130485"/>
            </a:xfrm>
            <a:prstGeom prst="rect">
              <a:avLst/>
            </a:prstGeom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94867" y="2286000"/>
            <a:ext cx="6829933" cy="714588"/>
            <a:chOff x="228600" y="5501496"/>
            <a:chExt cx="8537449" cy="893235"/>
          </a:xfrm>
        </p:grpSpPr>
        <p:pic>
          <p:nvPicPr>
            <p:cNvPr id="9" name="Picture 8" descr="2218_ox_brand1_pos_rect.g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5509001"/>
              <a:ext cx="1752600" cy="544633"/>
            </a:xfrm>
            <a:prstGeom prst="rect">
              <a:avLst/>
            </a:prstGeom>
          </p:spPr>
        </p:pic>
        <p:pic>
          <p:nvPicPr>
            <p:cNvPr id="10" name="Picture 9" descr="pnnl imag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5715000"/>
              <a:ext cx="1600200" cy="679731"/>
            </a:xfrm>
            <a:prstGeom prst="rect">
              <a:avLst/>
            </a:prstGeom>
          </p:spPr>
        </p:pic>
        <p:pic>
          <p:nvPicPr>
            <p:cNvPr id="11" name="Picture 10" descr="FermiLogo.ti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626989"/>
              <a:ext cx="2176428" cy="392811"/>
            </a:xfrm>
            <a:prstGeom prst="rect">
              <a:avLst/>
            </a:prstGeom>
          </p:spPr>
        </p:pic>
        <p:pic>
          <p:nvPicPr>
            <p:cNvPr id="12" name="Picture 11" descr="BNL Logo_Small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5501496"/>
              <a:ext cx="1755649" cy="642851"/>
            </a:xfrm>
            <a:prstGeom prst="rect">
              <a:avLst/>
            </a:prstGeom>
          </p:spPr>
        </p:pic>
        <p:pic>
          <p:nvPicPr>
            <p:cNvPr id="13" name="Picture 12" descr="STFC Logo.tif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5954706"/>
              <a:ext cx="1828800" cy="39800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71499" y="4495800"/>
            <a:ext cx="8267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63A3A"/>
                </a:solidFill>
                <a:latin typeface="TimesNewRomanPSMT"/>
                <a:cs typeface="Arial" panose="020B0604020202020204" pitchFamily="34" charset="0"/>
              </a:rPr>
              <a:t>High Intensity Beam Single Pulse Test @</a:t>
            </a:r>
            <a:r>
              <a:rPr lang="en-US" sz="2400" b="1" dirty="0" smtClean="0">
                <a:solidFill>
                  <a:srgbClr val="C63A3A"/>
                </a:solidFill>
                <a:latin typeface="TimesNewRomanPSMT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63A3A"/>
                </a:solidFill>
                <a:latin typeface="TimesNewRomanPSMT"/>
                <a:cs typeface="Arial" panose="020B0604020202020204" pitchFamily="34" charset="0"/>
              </a:rPr>
              <a:t>CERN’s </a:t>
            </a:r>
            <a:r>
              <a:rPr lang="en-US" sz="2400" b="1" dirty="0" err="1">
                <a:solidFill>
                  <a:srgbClr val="C63A3A"/>
                </a:solidFill>
                <a:latin typeface="TimesNewRomanPSMT"/>
                <a:cs typeface="Arial" panose="020B0604020202020204" pitchFamily="34" charset="0"/>
              </a:rPr>
              <a:t>HiRadMat</a:t>
            </a:r>
            <a:r>
              <a:rPr lang="en-US" sz="2400" b="1" dirty="0">
                <a:solidFill>
                  <a:srgbClr val="C63A3A"/>
                </a:solidFill>
                <a:latin typeface="TimesNewRomanPSMT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63A3A"/>
                </a:solidFill>
                <a:latin typeface="TimesNewRomanPSMT"/>
                <a:cs typeface="Arial" panose="020B0604020202020204" pitchFamily="34" charset="0"/>
              </a:rPr>
              <a:t>Facility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" y="990600"/>
            <a:ext cx="8686800" cy="325772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4800" y="4419600"/>
            <a:ext cx="8686800" cy="2133600"/>
          </a:xfrm>
          <a:prstGeom prst="roundRect">
            <a:avLst/>
          </a:prstGeom>
          <a:noFill/>
          <a:ln w="381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515" y="5299501"/>
            <a:ext cx="847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NewRomanPSMT"/>
              </a:rPr>
              <a:t>explore the onset </a:t>
            </a:r>
            <a:r>
              <a:rPr lang="en-US" sz="2400" dirty="0" smtClean="0">
                <a:solidFill>
                  <a:prstClr val="black"/>
                </a:solidFill>
                <a:latin typeface="TimesNewRomanPSMT"/>
              </a:rPr>
              <a:t>of failure </a:t>
            </a:r>
            <a:r>
              <a:rPr lang="en-US" sz="2400" dirty="0">
                <a:solidFill>
                  <a:prstClr val="black"/>
                </a:solidFill>
                <a:latin typeface="TimesNewRomanPSMT"/>
              </a:rPr>
              <a:t>modes (crack initiation, fracture) of various beryllium grades/forms exposed to </a:t>
            </a:r>
            <a:r>
              <a:rPr lang="en-US" sz="2400" dirty="0" smtClean="0">
                <a:solidFill>
                  <a:prstClr val="black"/>
                </a:solidFill>
                <a:latin typeface="TimesNewRomanPSMT"/>
              </a:rPr>
              <a:t>a high </a:t>
            </a:r>
            <a:r>
              <a:rPr lang="en-US" sz="2400" dirty="0">
                <a:solidFill>
                  <a:prstClr val="black"/>
                </a:solidFill>
                <a:latin typeface="TimesNewRomanPSMT"/>
              </a:rPr>
              <a:t>intensity, highly focused beam at the CERN SPS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3048000"/>
            <a:ext cx="8648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NewRomanPSMT"/>
              </a:rPr>
              <a:t>addresses radiation damage in several high power target</a:t>
            </a:r>
          </a:p>
          <a:p>
            <a:r>
              <a:rPr lang="en-US" sz="2400" dirty="0">
                <a:solidFill>
                  <a:prstClr val="black"/>
                </a:solidFill>
                <a:latin typeface="TimesNewRomanPSMT"/>
              </a:rPr>
              <a:t>candidate </a:t>
            </a:r>
            <a:r>
              <a:rPr lang="en-US" sz="2400" dirty="0" smtClean="0">
                <a:solidFill>
                  <a:prstClr val="black"/>
                </a:solidFill>
                <a:latin typeface="TimesNewRomanPSMT"/>
              </a:rPr>
              <a:t>materials </a:t>
            </a:r>
            <a:r>
              <a:rPr lang="en-US" sz="2400" dirty="0">
                <a:solidFill>
                  <a:prstClr val="black"/>
                </a:solidFill>
                <a:latin typeface="TimesNewRomanPSMT"/>
              </a:rPr>
              <a:t>aiming to determine useful </a:t>
            </a:r>
            <a:r>
              <a:rPr lang="en-US" sz="2400" dirty="0" smtClean="0">
                <a:solidFill>
                  <a:prstClr val="black"/>
                </a:solidFill>
                <a:latin typeface="TimesNewRomanPSMT"/>
              </a:rPr>
              <a:t>lifetimes (includes graphite and beryllium)</a:t>
            </a:r>
            <a:endParaRPr lang="en-US" sz="2400" dirty="0" smtClean="0">
              <a:solidFill>
                <a:prstClr val="black"/>
              </a:solidFill>
              <a:latin typeface="TimesNewRomanPSM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838201"/>
            <a:ext cx="3356871" cy="30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791200" cy="6858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High power beam dumps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704988" y="215278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CNGS beam Dump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6" y="1371595"/>
            <a:ext cx="3004369" cy="450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0867"/>
            <a:ext cx="3628654" cy="373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8600" y="626100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LBNE design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59620" y="486198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T2K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0427" y="4385846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Graphite blocks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696200" y="3879576"/>
            <a:ext cx="304800" cy="463824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7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9188"/>
            <a:ext cx="6934200" cy="7176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Arial Rounded MT Bold" panose="020F0704030504030204" pitchFamily="34" charset="0"/>
                <a:cs typeface="Arial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recommendations from P5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1219200"/>
            <a:ext cx="85901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n-US" b="1" dirty="0"/>
              <a:t>Recommendation 12</a:t>
            </a:r>
            <a:r>
              <a:rPr lang="en-US" dirty="0"/>
              <a:t>: In collaboration with </a:t>
            </a:r>
            <a:r>
              <a:rPr lang="en-US" b="1" dirty="0" smtClean="0">
                <a:solidFill>
                  <a:srgbClr val="0000FF"/>
                </a:solidFill>
              </a:rPr>
              <a:t>international</a:t>
            </a:r>
            <a:r>
              <a:rPr lang="en-US" dirty="0" smtClean="0"/>
              <a:t> partners</a:t>
            </a:r>
            <a:r>
              <a:rPr lang="en-US" dirty="0"/>
              <a:t>, develop a coherent short- and long-baseline </a:t>
            </a:r>
            <a:r>
              <a:rPr lang="en-US" dirty="0" smtClean="0"/>
              <a:t>neutrino program </a:t>
            </a:r>
            <a:r>
              <a:rPr lang="en-US" dirty="0"/>
              <a:t>hosted at </a:t>
            </a:r>
            <a:r>
              <a:rPr lang="en-US" dirty="0" err="1"/>
              <a:t>Fermilab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• </a:t>
            </a:r>
            <a:r>
              <a:rPr lang="en-US" b="1" dirty="0"/>
              <a:t>Recommendation 13</a:t>
            </a:r>
            <a:r>
              <a:rPr lang="en-US" dirty="0"/>
              <a:t>: Form a new </a:t>
            </a:r>
            <a:r>
              <a:rPr lang="en-US" b="1" dirty="0" smtClean="0">
                <a:solidFill>
                  <a:srgbClr val="0000FF"/>
                </a:solidFill>
              </a:rPr>
              <a:t>international</a:t>
            </a:r>
            <a:r>
              <a:rPr lang="en-US" dirty="0" smtClean="0"/>
              <a:t> collaboration </a:t>
            </a:r>
            <a:r>
              <a:rPr lang="en-US" dirty="0"/>
              <a:t>to design </a:t>
            </a:r>
            <a:r>
              <a:rPr lang="en-US" dirty="0" smtClean="0"/>
              <a:t>and execute </a:t>
            </a:r>
            <a:r>
              <a:rPr lang="en-US" b="1" dirty="0">
                <a:solidFill>
                  <a:srgbClr val="B02053"/>
                </a:solidFill>
              </a:rPr>
              <a:t>a highly </a:t>
            </a:r>
            <a:r>
              <a:rPr lang="en-US" b="1" dirty="0" smtClean="0">
                <a:solidFill>
                  <a:srgbClr val="B02053"/>
                </a:solidFill>
              </a:rPr>
              <a:t>capable Long-Baseline </a:t>
            </a:r>
            <a:r>
              <a:rPr lang="en-US" b="1" dirty="0">
                <a:solidFill>
                  <a:srgbClr val="B02053"/>
                </a:solidFill>
              </a:rPr>
              <a:t>Neutrino Facility (LBNF) hosted by </a:t>
            </a:r>
            <a:r>
              <a:rPr lang="en-US" b="1" dirty="0" smtClean="0">
                <a:solidFill>
                  <a:srgbClr val="B02053"/>
                </a:solidFill>
              </a:rPr>
              <a:t>the U.S</a:t>
            </a:r>
            <a:r>
              <a:rPr lang="en-US" b="1" dirty="0">
                <a:solidFill>
                  <a:srgbClr val="B02053"/>
                </a:solidFill>
              </a:rPr>
              <a:t>. </a:t>
            </a:r>
            <a:r>
              <a:rPr lang="en-US" dirty="0"/>
              <a:t>To proceed, a project plan and identified </a:t>
            </a:r>
            <a:r>
              <a:rPr lang="en-US" dirty="0" smtClean="0"/>
              <a:t>resources must </a:t>
            </a:r>
            <a:r>
              <a:rPr lang="en-US" dirty="0"/>
              <a:t>exist to meet the minimum requirements in </a:t>
            </a:r>
            <a:r>
              <a:rPr lang="en-US" dirty="0" smtClean="0"/>
              <a:t>the text</a:t>
            </a:r>
            <a:r>
              <a:rPr lang="en-US" dirty="0"/>
              <a:t>. LBNF is the highest-priority large project in its</a:t>
            </a:r>
          </a:p>
          <a:p>
            <a:r>
              <a:rPr lang="en-US" dirty="0"/>
              <a:t>timeframe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• </a:t>
            </a:r>
            <a:r>
              <a:rPr lang="en-US" b="1" dirty="0"/>
              <a:t>Recommendation 14</a:t>
            </a:r>
            <a:r>
              <a:rPr lang="en-US" dirty="0"/>
              <a:t>: </a:t>
            </a:r>
            <a:r>
              <a:rPr lang="en-US" b="1" dirty="0">
                <a:solidFill>
                  <a:srgbClr val="173373"/>
                </a:solidFill>
              </a:rPr>
              <a:t>Upgrade the </a:t>
            </a:r>
            <a:r>
              <a:rPr lang="en-US" b="1" dirty="0" err="1">
                <a:solidFill>
                  <a:srgbClr val="173373"/>
                </a:solidFill>
              </a:rPr>
              <a:t>Fermilab</a:t>
            </a:r>
            <a:r>
              <a:rPr lang="en-US" b="1" dirty="0">
                <a:solidFill>
                  <a:srgbClr val="173373"/>
                </a:solidFill>
              </a:rPr>
              <a:t> </a:t>
            </a:r>
            <a:r>
              <a:rPr lang="en-US" b="1" dirty="0" smtClean="0">
                <a:solidFill>
                  <a:srgbClr val="173373"/>
                </a:solidFill>
              </a:rPr>
              <a:t>proton accelerator </a:t>
            </a:r>
            <a:r>
              <a:rPr lang="en-US" b="1" dirty="0">
                <a:solidFill>
                  <a:srgbClr val="173373"/>
                </a:solidFill>
              </a:rPr>
              <a:t>complex to produce higher </a:t>
            </a:r>
            <a:r>
              <a:rPr lang="en-US" b="1" dirty="0" smtClean="0">
                <a:solidFill>
                  <a:srgbClr val="173373"/>
                </a:solidFill>
              </a:rPr>
              <a:t>intensity beams</a:t>
            </a:r>
            <a:r>
              <a:rPr lang="en-US" b="1" dirty="0">
                <a:solidFill>
                  <a:srgbClr val="173373"/>
                </a:solidFill>
              </a:rPr>
              <a:t>. </a:t>
            </a:r>
            <a:r>
              <a:rPr lang="en-US" dirty="0"/>
              <a:t>R&amp;D for the Proton Improvement Plan II (PIPII)</a:t>
            </a:r>
          </a:p>
          <a:p>
            <a:r>
              <a:rPr lang="en-US" dirty="0"/>
              <a:t>should proceed immediately, followed </a:t>
            </a:r>
            <a:r>
              <a:rPr lang="en-US" dirty="0" smtClean="0"/>
              <a:t>by construction</a:t>
            </a:r>
            <a:r>
              <a:rPr lang="en-US" dirty="0"/>
              <a:t>, to provide proton beams of &gt;1 MW </a:t>
            </a:r>
            <a:r>
              <a:rPr lang="en-US" dirty="0" smtClean="0"/>
              <a:t>by the </a:t>
            </a:r>
            <a:r>
              <a:rPr lang="en-US" dirty="0"/>
              <a:t>time of first operation of the new </a:t>
            </a:r>
            <a:r>
              <a:rPr lang="en-US" dirty="0" smtClean="0"/>
              <a:t>long-baseline neutrino </a:t>
            </a:r>
            <a:r>
              <a:rPr lang="en-US" dirty="0"/>
              <a:t>facility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• </a:t>
            </a:r>
            <a:r>
              <a:rPr lang="en-US" b="1" dirty="0"/>
              <a:t>Recommendation 15</a:t>
            </a:r>
            <a:r>
              <a:rPr lang="en-US" dirty="0"/>
              <a:t>: Select and perform in the short term a </a:t>
            </a:r>
            <a:r>
              <a:rPr lang="en-US" dirty="0" smtClean="0"/>
              <a:t>set of </a:t>
            </a:r>
            <a:r>
              <a:rPr lang="en-US" dirty="0"/>
              <a:t>small-scale short-baseline experiments that can </a:t>
            </a:r>
            <a:r>
              <a:rPr lang="en-US" b="1" dirty="0" smtClean="0">
                <a:solidFill>
                  <a:srgbClr val="B02053"/>
                </a:solidFill>
              </a:rPr>
              <a:t>conclusively address </a:t>
            </a:r>
            <a:r>
              <a:rPr lang="en-US" b="1" dirty="0">
                <a:solidFill>
                  <a:srgbClr val="B02053"/>
                </a:solidFill>
              </a:rPr>
              <a:t>experimental hints of physics beyond the </a:t>
            </a:r>
            <a:r>
              <a:rPr lang="en-US" b="1" dirty="0" smtClean="0">
                <a:solidFill>
                  <a:srgbClr val="B02053"/>
                </a:solidFill>
              </a:rPr>
              <a:t>three neutrino paradigm</a:t>
            </a:r>
            <a:r>
              <a:rPr lang="en-US" dirty="0"/>
              <a:t>. Some of these experiments should </a:t>
            </a:r>
            <a:r>
              <a:rPr lang="en-US" dirty="0" smtClean="0"/>
              <a:t>use liquid </a:t>
            </a:r>
            <a:r>
              <a:rPr lang="en-US" dirty="0"/>
              <a:t>argon to advance the technology and build </a:t>
            </a:r>
            <a:r>
              <a:rPr lang="en-US" dirty="0" smtClean="0"/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international </a:t>
            </a:r>
            <a:r>
              <a:rPr lang="en-US" dirty="0"/>
              <a:t>community for LBNF at </a:t>
            </a:r>
            <a:r>
              <a:rPr lang="en-US" dirty="0" err="1"/>
              <a:t>Fermilab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5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436703"/>
            <a:ext cx="48006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A neutrino physicist once asked…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0" y="447797"/>
            <a:ext cx="3950550" cy="5962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3254276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342DB"/>
                </a:solidFill>
                <a:latin typeface="Arial Rounded MT Bold" panose="020F0704030504030204" pitchFamily="34" charset="0"/>
              </a:rPr>
              <a:t>YES</a:t>
            </a:r>
            <a:r>
              <a:rPr lang="en-US" sz="3600" dirty="0" smtClean="0">
                <a:latin typeface="Arial Rounded MT Bold" panose="020F0704030504030204" pitchFamily="34" charset="0"/>
              </a:rPr>
              <a:t>… we can surely shoot a neutrino beam up there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105400"/>
            <a:ext cx="7315200" cy="1154097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Thank You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3703"/>
            <a:ext cx="7315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The </a:t>
            </a:r>
            <a:r>
              <a:rPr lang="en-US" dirty="0" smtClean="0">
                <a:latin typeface="Arial Rounded MT Bold" panose="020F0704030504030204" pitchFamily="34" charset="0"/>
              </a:rPr>
              <a:t>first concepts for an accelerator-based 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beam - II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576" y="1447800"/>
            <a:ext cx="699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it possible to use high energy </a:t>
            </a:r>
            <a:r>
              <a:rPr lang="el-GR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’s to study weak interactions?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953000" y="2070367"/>
            <a:ext cx="3986648" cy="1892033"/>
            <a:chOff x="4652684" y="2132856"/>
            <a:chExt cx="4371213" cy="2074545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52684" y="2132856"/>
              <a:ext cx="4371213" cy="2074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444814" y="3447851"/>
              <a:ext cx="1047831" cy="485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dirty="0" smtClean="0">
                  <a:solidFill>
                    <a:srgbClr val="FF0000"/>
                  </a:solidFill>
                </a:rPr>
                <a:t>10 ton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755576" y="1447800"/>
            <a:ext cx="6912768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962090"/>
            <a:ext cx="4497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10</a:t>
            </a:r>
            <a:r>
              <a:rPr lang="de-CH" sz="20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GeV protons, 10 ton detector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286000"/>
            <a:ext cx="555511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 = # protons/unit time</a:t>
            </a:r>
          </a:p>
          <a:p>
            <a:pPr>
              <a:buFont typeface="Wingdings" pitchFamily="2" charset="2"/>
              <a:buChar char="§"/>
            </a:pP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I/10 </a:t>
            </a:r>
            <a:r>
              <a:rPr lang="el-G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´s with E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≥2 GeV in ~2 steradians</a:t>
            </a:r>
          </a:p>
          <a:p>
            <a:pPr>
              <a:buFont typeface="Wingdings" pitchFamily="2" charset="2"/>
              <a:buChar char="§"/>
            </a:pP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m decay length, 10 m shielding</a:t>
            </a:r>
          </a:p>
          <a:p>
            <a:pPr>
              <a:buFont typeface="Wingdings" pitchFamily="2" charset="2"/>
              <a:buChar char="§"/>
            </a:pP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cm</a:t>
            </a:r>
            <a:r>
              <a:rPr lang="de-CH" sz="20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detector @ 20 m 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2.5 x 10</a:t>
            </a:r>
            <a:r>
              <a:rPr lang="de-CH" sz="20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-7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steradian</a:t>
            </a:r>
          </a:p>
          <a:p>
            <a:pPr>
              <a:buFont typeface="Wingdings" pitchFamily="2" charset="2"/>
              <a:buChar char="§"/>
            </a:pP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l-G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7.8 m 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l-G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l-G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τ</a:t>
            </a:r>
            <a:r>
              <a:rPr lang="de-CH" sz="20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2GeV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de-CH" sz="20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≈ 110 m  10% </a:t>
            </a:r>
            <a:r>
              <a:rPr lang="el-G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’s decay</a:t>
            </a:r>
            <a:endParaRPr lang="en-US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de-CH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de-CH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8128" y="518160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(dN/dE)</a:t>
            </a:r>
            <a:r>
              <a:rPr lang="el-GR" sz="16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de-CH" sz="16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CH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flat in the lab system: decay angular distribution in the </a:t>
            </a:r>
            <a:r>
              <a:rPr lang="el-GR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CH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rest frame is isotropic and energy independent from decay angle </a:t>
            </a:r>
            <a:endParaRPr lang="en-US" sz="1600" b="1" baseline="-25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849" y="4727848"/>
            <a:ext cx="2520279" cy="1368152"/>
            <a:chOff x="107505" y="4869160"/>
            <a:chExt cx="2520279" cy="1368152"/>
          </a:xfrm>
        </p:grpSpPr>
        <p:sp>
          <p:nvSpPr>
            <p:cNvPr id="15" name="TextBox 14"/>
            <p:cNvSpPr txBox="1"/>
            <p:nvPr/>
          </p:nvSpPr>
          <p:spPr>
            <a:xfrm rot="16200000">
              <a:off x="-83253" y="5059928"/>
              <a:ext cx="72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dN/dE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2719" y="4869160"/>
              <a:ext cx="1622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&lt;E</a:t>
              </a:r>
              <a:r>
                <a:rPr lang="el-GR" sz="1600" b="1" baseline="-25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ν</a:t>
              </a:r>
              <a:r>
                <a:rPr lang="de-CH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&gt; ≈ 427 MeV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7544" y="4941168"/>
              <a:ext cx="2160240" cy="1296144"/>
              <a:chOff x="539552" y="4149080"/>
              <a:chExt cx="2160240" cy="1296144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39552" y="4149080"/>
                <a:ext cx="2160240" cy="1296144"/>
                <a:chOff x="1042814" y="4077866"/>
                <a:chExt cx="2160240" cy="1296144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1043608" y="5013176"/>
                  <a:ext cx="2016224" cy="158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rot="5400000" flipH="1" flipV="1">
                  <a:off x="575556" y="4545124"/>
                  <a:ext cx="936104" cy="158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43608" y="4437112"/>
                  <a:ext cx="1368152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rot="5400000">
                  <a:off x="2123728" y="4725144"/>
                  <a:ext cx="576064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2784350" y="4973900"/>
                  <a:ext cx="4187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20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l-GR" sz="2000" baseline="-250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ν</a:t>
                  </a:r>
                  <a:endParaRPr lang="en-US" sz="2000" baseline="-25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1532993" y="5085184"/>
                <a:ext cx="8787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854 MeV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p:grpSp>
      </p:grp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493713" y="6165850"/>
          <a:ext cx="47847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5" name="Equation" r:id="rId4" imgW="2806560" imgH="228600" progId="Equation.3">
                  <p:embed/>
                </p:oleObj>
              </mc:Choice>
              <mc:Fallback>
                <p:oleObj name="Equation" r:id="rId4" imgW="280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6165850"/>
                        <a:ext cx="4784725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717747"/>
              </p:ext>
            </p:extLst>
          </p:nvPr>
        </p:nvGraphicFramePr>
        <p:xfrm>
          <a:off x="451420" y="4043362"/>
          <a:ext cx="419258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6" name="Equation" r:id="rId6" imgW="2997000" imgH="431640" progId="Equation.3">
                  <p:embed/>
                </p:oleObj>
              </mc:Choice>
              <mc:Fallback>
                <p:oleObj name="Equation" r:id="rId6" imgW="2997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20" y="4043362"/>
                        <a:ext cx="4192588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444255" y="4121930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~ 10</a:t>
            </a:r>
            <a:r>
              <a:rPr lang="de-CH" sz="20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-38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de-CH" sz="20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aseline="30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715000" y="6237312"/>
            <a:ext cx="360040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0" y="6093296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~1 </a:t>
            </a:r>
            <a:r>
              <a:rPr lang="el-G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de-CH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int./hour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44408" y="6063679"/>
            <a:ext cx="73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Yes!</a:t>
            </a:r>
            <a:endParaRPr 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44408" y="6093296"/>
            <a:ext cx="720080" cy="43204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894511" y="3240089"/>
            <a:ext cx="4075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Schwartz, Phys. Rev. Lett. 4 (1960) 306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43200" y="4724400"/>
            <a:ext cx="3022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→μ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assume 2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15200" cy="115409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The first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3200" dirty="0" smtClean="0">
                <a:latin typeface="Arial Rounded MT Bold" panose="020F0704030504030204" pitchFamily="34" charset="0"/>
              </a:rPr>
              <a:t> </a:t>
            </a:r>
            <a:r>
              <a:rPr lang="en-US" sz="3200" dirty="0">
                <a:latin typeface="Arial Rounded MT Bold" panose="020F0704030504030204" pitchFamily="34" charset="0"/>
              </a:rPr>
              <a:t>beam… at BNL, and the discovery of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3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ν</a:t>
            </a:r>
            <a:r>
              <a:rPr lang="el-GR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" y="1447800"/>
            <a:ext cx="5785104" cy="253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932800" y="2619776"/>
            <a:ext cx="2016224" cy="36004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949024" y="2979816"/>
            <a:ext cx="1584176" cy="28803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94347" y="310726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13.5 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31" y="1447800"/>
            <a:ext cx="336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Brookhaven AGS, 15 GeV protons</a:t>
            </a:r>
          </a:p>
          <a:p>
            <a:r>
              <a:rPr lang="de-CH" b="1" dirty="0" smtClean="0">
                <a:solidFill>
                  <a:prstClr val="black"/>
                </a:solidFill>
              </a:rPr>
              <a:t>2-4 x 10</a:t>
            </a:r>
            <a:r>
              <a:rPr lang="de-CH" b="1" baseline="30000" dirty="0" smtClean="0">
                <a:solidFill>
                  <a:prstClr val="black"/>
                </a:solidFill>
              </a:rPr>
              <a:t>11 </a:t>
            </a:r>
            <a:r>
              <a:rPr lang="de-CH" b="1" dirty="0" smtClean="0">
                <a:solidFill>
                  <a:prstClr val="black"/>
                </a:solidFill>
              </a:rPr>
              <a:t>protons/pulse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9568" y="274813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21 m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42000" y="4371899"/>
            <a:ext cx="5268200" cy="2181301"/>
            <a:chOff x="107504" y="4397171"/>
            <a:chExt cx="5487707" cy="2272189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4397171"/>
              <a:ext cx="2940844" cy="2272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16"/>
            <p:cNvGrpSpPr/>
            <p:nvPr/>
          </p:nvGrpSpPr>
          <p:grpSpPr>
            <a:xfrm>
              <a:off x="539552" y="4437112"/>
              <a:ext cx="5055659" cy="2160241"/>
              <a:chOff x="539551" y="4437112"/>
              <a:chExt cx="5055659" cy="2160241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539552" y="4509120"/>
                <a:ext cx="2232248" cy="0"/>
              </a:xfrm>
              <a:prstGeom prst="line">
                <a:avLst/>
              </a:prstGeom>
              <a:ln w="571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04564" y="5553236"/>
                <a:ext cx="2088232" cy="1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2195736" y="5085184"/>
                <a:ext cx="1152128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359532" y="5121188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647564" y="5121188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935596" y="5121188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1223628" y="5121188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1511660" y="5121188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359532" y="6129300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647564" y="6129300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935596" y="6129300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1223628" y="6129300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1511660" y="6129300"/>
                <a:ext cx="936104" cy="0"/>
              </a:xfrm>
              <a:prstGeom prst="line">
                <a:avLst/>
              </a:prstGeom>
              <a:ln w="3810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987824" y="4653136"/>
                <a:ext cx="288032" cy="0"/>
              </a:xfrm>
              <a:prstGeom prst="line">
                <a:avLst/>
              </a:prstGeom>
              <a:ln w="571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987824" y="5013176"/>
                <a:ext cx="288032" cy="0"/>
              </a:xfrm>
              <a:prstGeom prst="line">
                <a:avLst/>
              </a:prstGeom>
              <a:ln w="571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347864" y="4437112"/>
                <a:ext cx="22473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anti-coincidence slabs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347864" y="4787860"/>
                <a:ext cx="1633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triggering slabs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5076055" y="4880037"/>
            <a:ext cx="3679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Exposure of 3.48 x 10</a:t>
            </a:r>
            <a:r>
              <a:rPr lang="de-CH" sz="20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protons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35896" y="5334000"/>
            <a:ext cx="4596130" cy="1015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34 single </a:t>
            </a:r>
            <a:r>
              <a:rPr lang="el-G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p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&gt; 300 MeV</a:t>
            </a:r>
          </a:p>
          <a:p>
            <a:pPr>
              <a:buFont typeface="Wingdings" pitchFamily="2" charset="2"/>
              <a:buChar char="§"/>
            </a:pP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22 ʻvertexʼ events</a:t>
            </a:r>
          </a:p>
          <a:p>
            <a:pPr>
              <a:buFont typeface="Wingdings" pitchFamily="2" charset="2"/>
              <a:buChar char="§"/>
            </a:pP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ʻshowerʼ events, not consistent with 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μ’</a:t>
            </a:r>
            <a:r>
              <a:rPr lang="de-CH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5478" y="4078767"/>
            <a:ext cx="462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Array of 10 one-ton aluminum spark chambers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904291" y="2865691"/>
            <a:ext cx="398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Danby et al., Phys. Rev. Lett. 9 (1962) 36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844824"/>
            <a:ext cx="2767489" cy="274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6159624" y="1412776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de-CH" b="1" dirty="0" smtClean="0">
                <a:latin typeface="Times New Roman" pitchFamily="18" charset="0"/>
                <a:cs typeface="Times New Roman" pitchFamily="18" charset="0"/>
              </a:rPr>
              <a:t>ʼs from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CH" b="1" dirty="0" smtClean="0">
                <a:latin typeface="Times New Roman" pitchFamily="18" charset="0"/>
                <a:cs typeface="Times New Roman" pitchFamily="18" charset="0"/>
              </a:rPr>
              <a:t> and K decays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315200" cy="5652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The first </a:t>
            </a:r>
            <a:r>
              <a:rPr lang="en-US" dirty="0" smtClean="0">
                <a:latin typeface="Arial Rounded MT Bold" panose="020F0704030504030204" pitchFamily="34" charset="0"/>
              </a:rPr>
              <a:t>concept of a </a:t>
            </a:r>
            <a:r>
              <a:rPr lang="en-US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horn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 descr="http://cdsweb.cern.ch/record/40237/files/6205698f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3382" y="1352550"/>
            <a:ext cx="5960618" cy="40157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5352871"/>
            <a:ext cx="448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van der Meer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directive device for charged particle and its use in an enhanced neutrino beam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CERN 61-7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00" y="1188184"/>
            <a:ext cx="4360100" cy="1631216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Divergent beams of charged particles can be made nearly parallel by a magnetic horn that is analogous to an internally reflecting conical surface in geometrical optics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51581"/>
            <a:ext cx="4135926" cy="200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4062831" cy="143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77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315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Development of the 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first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/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beam </a:t>
            </a:r>
            <a:r>
              <a:rPr lang="en-US" dirty="0">
                <a:latin typeface="Arial Rounded MT Bold" panose="020F0704030504030204" pitchFamily="34" charset="0"/>
              </a:rPr>
              <a:t>at CERN PS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8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95292"/>
            <a:ext cx="4718650" cy="302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94924"/>
            <a:ext cx="3744488" cy="236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24" y="2646396"/>
            <a:ext cx="3651675" cy="139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7360270" y="2679594"/>
            <a:ext cx="3106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Giesch et al., NIM 20 (1963) 58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4570274"/>
            <a:ext cx="5273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 conductor shape calculated to give nearly exact focusing after 1 reflection only for all particle momenta produced at an angle corresponding to maximum production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“fast ejection” scheme to extract beam in 2.1 </a:t>
            </a:r>
            <a:r>
              <a:rPr lang="el-GR" dirty="0" smtClean="0">
                <a:latin typeface="Arial"/>
                <a:cs typeface="Arial"/>
              </a:rPr>
              <a:t>μ</a:t>
            </a:r>
            <a:r>
              <a:rPr lang="en-US" dirty="0" smtClean="0">
                <a:latin typeface="Arial"/>
                <a:cs typeface="Arial"/>
              </a:rPr>
              <a:t>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4850" y="1371600"/>
            <a:ext cx="3815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kA current,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~180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half-sine wave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cooled between pulses by spraying demineralized water 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57600" y="2564904"/>
            <a:ext cx="5386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Exposed to both </a:t>
            </a:r>
            <a:r>
              <a:rPr 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de-CH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de-CH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beams at the CERN PS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3340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The discovery </a:t>
            </a:r>
            <a:r>
              <a:rPr lang="en-US" dirty="0">
                <a:latin typeface="Arial Rounded MT Bold" panose="020F0704030504030204" pitchFamily="34" charset="0"/>
              </a:rPr>
              <a:t>of weak neutral </a:t>
            </a:r>
            <a:r>
              <a:rPr lang="en-US" dirty="0" smtClean="0">
                <a:latin typeface="Arial Rounded MT Bold" panose="020F0704030504030204" pitchFamily="34" charset="0"/>
              </a:rPr>
              <a:t>currents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Marchionni, JETP Seminar, Fermilab, Sept. 26,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790D-4500-454C-832D-F52FC2B71B1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7" descr="http://teachers.web.cern.ch/teachers/archiv/HST2005/bubble_chambers/BCwebsite/gallery/gal2_19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535680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6200000">
            <a:off x="-1866182" y="1942383"/>
            <a:ext cx="407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F.J. Hasert et al., Phys. Lett. B46 (1973) 121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1447800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Gargamelle bubble chamber with freon CF</a:t>
            </a:r>
            <a:r>
              <a:rPr lang="de-CH" sz="2000" b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CH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Br, X</a:t>
            </a:r>
            <a:r>
              <a:rPr lang="de-CH" sz="2000" b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CH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11 cm</a:t>
            </a:r>
          </a:p>
          <a:p>
            <a:pPr algn="ctr"/>
            <a:r>
              <a:rPr lang="de-CH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 volume 6.2 m3, 4.8 m long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3025"/>
              </p:ext>
            </p:extLst>
          </p:nvPr>
        </p:nvGraphicFramePr>
        <p:xfrm>
          <a:off x="762000" y="6259512"/>
          <a:ext cx="193992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0" name="Equation" r:id="rId4" imgW="1104840" imgH="253800" progId="Equation.3">
                  <p:embed/>
                </p:oleObj>
              </mc:Choice>
              <mc:Fallback>
                <p:oleObj name="Equation" r:id="rId4" imgW="1104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259512"/>
                        <a:ext cx="1939925" cy="446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436096" y="3140968"/>
          <a:ext cx="12954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1" name="Equation" r:id="rId6" imgW="761760" imgH="190440" progId="Equation.3">
                  <p:embed/>
                </p:oleObj>
              </mc:Choice>
              <mc:Fallback>
                <p:oleObj name="Equation" r:id="rId6" imgW="7617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3140968"/>
                        <a:ext cx="12954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6172200" y="2708920"/>
            <a:ext cx="144016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97562" y="3429000"/>
            <a:ext cx="3632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Electron energy 385 ± 100 MeV</a:t>
            </a:r>
          </a:p>
          <a:p>
            <a:r>
              <a:rPr lang="de-CH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Angle to beam axis 1.4</a:t>
            </a:r>
            <a:r>
              <a:rPr lang="de-CH" sz="20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°+1.6</a:t>
            </a:r>
            <a:r>
              <a:rPr lang="de-CH" sz="20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-1.4</a:t>
            </a:r>
            <a:endParaRPr lang="en-US" sz="2000" b="1" baseline="-25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3810000" y="3645024"/>
            <a:ext cx="576064" cy="288032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4088" y="3140968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4221088"/>
            <a:ext cx="4134517" cy="162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879856" y="5943600"/>
            <a:ext cx="288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@ 90% CL, 0.1&lt;sin</a:t>
            </a:r>
            <a:r>
              <a:rPr lang="de-CH" b="1" baseline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de-CH" b="1" baseline="-25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de-CH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&lt;0.6</a:t>
            </a:r>
            <a:endParaRPr lang="en-US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8455</TotalTime>
  <Words>2952</Words>
  <Application>Microsoft Office PowerPoint</Application>
  <PresentationFormat>On-screen Show (4:3)</PresentationFormat>
  <Paragraphs>385</Paragraphs>
  <Slides>49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Perspective</vt:lpstr>
      <vt:lpstr>Equation</vt:lpstr>
      <vt:lpstr>50 years  of accelerator-based  neutrino beams,  and more to come</vt:lpstr>
      <vt:lpstr>The first GIANT steps in ν physics </vt:lpstr>
      <vt:lpstr>The Nobel ν prizes </vt:lpstr>
      <vt:lpstr>The first concepts for an accelerator-based ν beam - I </vt:lpstr>
      <vt:lpstr>The first concepts for an accelerator-based ν beam - II </vt:lpstr>
      <vt:lpstr>The first ν beam… at BNL, and the discovery of νe ≠ νμ</vt:lpstr>
      <vt:lpstr>The first concept of a horn</vt:lpstr>
      <vt:lpstr>Development of the  first ν beam at CERN PS</vt:lpstr>
      <vt:lpstr>The discovery of weak neutral currents</vt:lpstr>
      <vt:lpstr>Neutrino beams: beam power and running time </vt:lpstr>
      <vt:lpstr>Neutrino beam configurations:  on axis, off-axis</vt:lpstr>
      <vt:lpstr>Focusing devices (Horns)</vt:lpstr>
      <vt:lpstr>The CERN WANF ν beam</vt:lpstr>
      <vt:lpstr>The FNAL Booster ν beam</vt:lpstr>
      <vt:lpstr>ν Cross Section measurements</vt:lpstr>
      <vt:lpstr>The search for  ν oscillations  at short baselines </vt:lpstr>
      <vt:lpstr>SBN@FNAL:  chasing the LSND anomaly</vt:lpstr>
      <vt:lpstr>The beam dump experiments </vt:lpstr>
      <vt:lpstr>DONUT: the discovery of ντ</vt:lpstr>
      <vt:lpstr>The first idea for a long baseline ν beam</vt:lpstr>
      <vt:lpstr>PowerPoint Presentation</vt:lpstr>
      <vt:lpstr>The KEK ν beam</vt:lpstr>
      <vt:lpstr>Results from the KEK experiment</vt:lpstr>
      <vt:lpstr>Experiments on the NuMI line (Neutrinos at the Main Injector) </vt:lpstr>
      <vt:lpstr>The NuMI ν beam</vt:lpstr>
      <vt:lpstr>NuMI: variable energy beam</vt:lpstr>
      <vt:lpstr>NuMI commissioning (2004-2005)</vt:lpstr>
      <vt:lpstr>The CNGS ν beam</vt:lpstr>
      <vt:lpstr>Tokai-to-Kamioka (T2K) experiment</vt:lpstr>
      <vt:lpstr>The J-PARC ν beam</vt:lpstr>
      <vt:lpstr>Present ν Facilities Summary</vt:lpstr>
      <vt:lpstr>The νμ disappearance at  the atmospheric Δm2</vt:lpstr>
      <vt:lpstr>The leading νμ oscillation</vt:lpstr>
      <vt:lpstr>First indications of electron neutrino appearance</vt:lpstr>
      <vt:lpstr>The sub-leading νμ oscillation</vt:lpstr>
      <vt:lpstr>CP violation search…</vt:lpstr>
      <vt:lpstr> Main challenges in intense ν beams</vt:lpstr>
      <vt:lpstr>The FNAL accelerator upgrade</vt:lpstr>
      <vt:lpstr>The J-PARC accelerator upgrade</vt:lpstr>
      <vt:lpstr>The LBNE Facility Design</vt:lpstr>
      <vt:lpstr>The LBNE  Neutrino Beamline</vt:lpstr>
      <vt:lpstr>Target Hall/Decay Pipe Layout</vt:lpstr>
      <vt:lpstr>The LBNO facility design</vt:lpstr>
      <vt:lpstr>High power targets</vt:lpstr>
      <vt:lpstr>High power target materials R&amp;D</vt:lpstr>
      <vt:lpstr>High power beam dumps</vt:lpstr>
      <vt:lpstr>ν recommendations from P5</vt:lpstr>
      <vt:lpstr>A neutrino physicist once asked…</vt:lpstr>
      <vt:lpstr>Thank You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Marchionni x2251 12752N</dc:creator>
  <cp:lastModifiedBy>Alberto Marchionni x2251 12752N</cp:lastModifiedBy>
  <cp:revision>194</cp:revision>
  <dcterms:created xsi:type="dcterms:W3CDTF">2014-09-14T16:58:42Z</dcterms:created>
  <dcterms:modified xsi:type="dcterms:W3CDTF">2014-09-27T00:05:35Z</dcterms:modified>
</cp:coreProperties>
</file>