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78" r:id="rId3"/>
    <p:sldId id="279" r:id="rId4"/>
    <p:sldId id="280" r:id="rId5"/>
    <p:sldId id="277" r:id="rId6"/>
    <p:sldId id="281" r:id="rId7"/>
    <p:sldId id="270" r:id="rId8"/>
    <p:sldId id="290" r:id="rId9"/>
    <p:sldId id="271" r:id="rId10"/>
    <p:sldId id="282" r:id="rId11"/>
    <p:sldId id="287" r:id="rId12"/>
    <p:sldId id="261" r:id="rId13"/>
    <p:sldId id="289" r:id="rId14"/>
    <p:sldId id="283" r:id="rId15"/>
    <p:sldId id="284" r:id="rId16"/>
    <p:sldId id="288" r:id="rId17"/>
    <p:sldId id="285" r:id="rId18"/>
    <p:sldId id="262" r:id="rId19"/>
    <p:sldId id="28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42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leveling$\BOOSTER%20SHIELDING%20ASSESSMENT%20DATA%202013\argon%20plateau%2010-8-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amssrv1\leveling$\BOOSTER%20SHIELDING%20ASSESSMENT%20DATA%202013\argon%20plateau%2010-8-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0" dirty="0"/>
              <a:t>Normalized 178.5' TLM </a:t>
            </a:r>
            <a:r>
              <a:rPr lang="en-US" sz="1600" b="0" dirty="0" smtClean="0"/>
              <a:t>Response</a:t>
            </a:r>
          </a:p>
          <a:p>
            <a:pPr>
              <a:defRPr/>
            </a:pPr>
            <a:r>
              <a:rPr lang="en-US" sz="1600" b="0" dirty="0" smtClean="0"/>
              <a:t>400 </a:t>
            </a:r>
            <a:r>
              <a:rPr lang="en-US" sz="1600" b="0" dirty="0"/>
              <a:t>MeV</a:t>
            </a:r>
            <a:r>
              <a:rPr lang="en-US" sz="1600" b="0" baseline="0" dirty="0"/>
              <a:t> </a:t>
            </a:r>
            <a:r>
              <a:rPr lang="en-US" sz="1600" b="0" dirty="0"/>
              <a:t>protons</a:t>
            </a:r>
          </a:p>
          <a:p>
            <a:pPr>
              <a:defRPr/>
            </a:pPr>
            <a:r>
              <a:rPr lang="en-US" sz="1600" b="0" dirty="0" smtClean="0"/>
              <a:t>2 </a:t>
            </a:r>
            <a:r>
              <a:rPr lang="en-US" sz="1600" b="0" dirty="0"/>
              <a:t>detector </a:t>
            </a:r>
            <a:r>
              <a:rPr lang="en-US" sz="1600" b="0" baseline="0" dirty="0"/>
              <a:t>gases </a:t>
            </a:r>
            <a:r>
              <a:rPr lang="en-US" sz="1600" b="0" dirty="0"/>
              <a:t>at 2 Intensities</a:t>
            </a:r>
          </a:p>
        </c:rich>
      </c:tx>
      <c:layout>
        <c:manualLayout>
          <c:xMode val="edge"/>
          <c:yMode val="edge"/>
          <c:x val="0.12615923009623814"/>
          <c:y val="1.769911504424778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v>argon, 3E12ppp</c:v>
          </c:tx>
          <c:spPr>
            <a:ln w="28575">
              <a:noFill/>
            </a:ln>
          </c:spPr>
          <c:xVal>
            <c:numRef>
              <c:f>'TLM data'!$Q$14:$Q$22</c:f>
              <c:numCache>
                <c:formatCode>General</c:formatCode>
                <c:ptCount val="9"/>
                <c:pt idx="0">
                  <c:v>8.2100000000000009</c:v>
                </c:pt>
                <c:pt idx="1">
                  <c:v>20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  <c:pt idx="5">
                  <c:v>500</c:v>
                </c:pt>
                <c:pt idx="6">
                  <c:v>1000</c:v>
                </c:pt>
                <c:pt idx="7">
                  <c:v>1500</c:v>
                </c:pt>
                <c:pt idx="8">
                  <c:v>2000</c:v>
                </c:pt>
              </c:numCache>
            </c:numRef>
          </c:xVal>
          <c:yVal>
            <c:numRef>
              <c:f>'TLM data'!$T$14:$T$22</c:f>
              <c:numCache>
                <c:formatCode>General</c:formatCode>
                <c:ptCount val="9"/>
                <c:pt idx="0">
                  <c:v>0.12110503293668864</c:v>
                </c:pt>
                <c:pt idx="1">
                  <c:v>0.18323437543133192</c:v>
                </c:pt>
                <c:pt idx="2">
                  <c:v>0.21345240093980733</c:v>
                </c:pt>
                <c:pt idx="3">
                  <c:v>0.22183789191098502</c:v>
                </c:pt>
                <c:pt idx="4">
                  <c:v>0.22952926606039856</c:v>
                </c:pt>
                <c:pt idx="5">
                  <c:v>0.22659768962361368</c:v>
                </c:pt>
                <c:pt idx="6">
                  <c:v>0.22817825527170768</c:v>
                </c:pt>
                <c:pt idx="7">
                  <c:v>0.23553308062193828</c:v>
                </c:pt>
                <c:pt idx="8">
                  <c:v>0.25106129341804295</c:v>
                </c:pt>
              </c:numCache>
            </c:numRef>
          </c:yVal>
          <c:smooth val="0"/>
        </c:ser>
        <c:ser>
          <c:idx val="3"/>
          <c:order val="3"/>
          <c:tx>
            <c:v>argon, 0.5E12ppp</c:v>
          </c:tx>
          <c:spPr>
            <a:ln w="28575">
              <a:noFill/>
            </a:ln>
          </c:spPr>
          <c:xVal>
            <c:numRef>
              <c:f>'TLM data'!$Q$23:$Q$28</c:f>
              <c:numCache>
                <c:formatCode>General</c:formatCode>
                <c:ptCount val="6"/>
                <c:pt idx="0">
                  <c:v>2000</c:v>
                </c:pt>
                <c:pt idx="1">
                  <c:v>8.2100000000000009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</c:numCache>
            </c:numRef>
          </c:xVal>
          <c:yVal>
            <c:numRef>
              <c:f>'TLM data'!$T$23:$T$28</c:f>
              <c:numCache>
                <c:formatCode>General</c:formatCode>
                <c:ptCount val="6"/>
                <c:pt idx="0">
                  <c:v>0.31464758824533706</c:v>
                </c:pt>
                <c:pt idx="1">
                  <c:v>0.18285314646673537</c:v>
                </c:pt>
                <c:pt idx="2">
                  <c:v>0.22142094479912375</c:v>
                </c:pt>
                <c:pt idx="3">
                  <c:v>0.22473569587101841</c:v>
                </c:pt>
                <c:pt idx="4">
                  <c:v>0.25030729407473362</c:v>
                </c:pt>
                <c:pt idx="5">
                  <c:v>0.2456429274107319</c:v>
                </c:pt>
              </c:numCache>
            </c:numRef>
          </c:yVal>
          <c:smooth val="0"/>
        </c:ser>
        <c:ser>
          <c:idx val="0"/>
          <c:order val="0"/>
          <c:tx>
            <c:v>argon-CO2, 3E12ppp</c:v>
          </c:tx>
          <c:spPr>
            <a:ln w="28575">
              <a:noFill/>
            </a:ln>
          </c:spPr>
          <c:xVal>
            <c:numRef>
              <c:f>'[1]TLM response'!$J$21:$J$116</c:f>
              <c:numCache>
                <c:formatCode>General</c:formatCode>
                <c:ptCount val="96"/>
                <c:pt idx="0">
                  <c:v>8.2100000000000009</c:v>
                </c:pt>
                <c:pt idx="8">
                  <c:v>19.979999999999986</c:v>
                </c:pt>
                <c:pt idx="17">
                  <c:v>49.5</c:v>
                </c:pt>
                <c:pt idx="31">
                  <c:v>99.5</c:v>
                </c:pt>
                <c:pt idx="43">
                  <c:v>199.6</c:v>
                </c:pt>
                <c:pt idx="55">
                  <c:v>500</c:v>
                </c:pt>
                <c:pt idx="68">
                  <c:v>1000</c:v>
                </c:pt>
                <c:pt idx="83">
                  <c:v>1500</c:v>
                </c:pt>
                <c:pt idx="95">
                  <c:v>2000</c:v>
                </c:pt>
              </c:numCache>
            </c:numRef>
          </c:xVal>
          <c:yVal>
            <c:numRef>
              <c:f>'[1]TLM response'!$I$21:$I$116</c:f>
              <c:numCache>
                <c:formatCode>General</c:formatCode>
                <c:ptCount val="96"/>
                <c:pt idx="0" formatCode="0.000">
                  <c:v>4.5111907538786106E-2</c:v>
                </c:pt>
                <c:pt idx="8" formatCode="0.000">
                  <c:v>8.8862599025100242E-2</c:v>
                </c:pt>
                <c:pt idx="17" formatCode="0.000">
                  <c:v>0.12596833089641221</c:v>
                </c:pt>
                <c:pt idx="31" formatCode="0.000">
                  <c:v>0.14516221505835655</c:v>
                </c:pt>
                <c:pt idx="43" formatCode="0.000">
                  <c:v>0.15546612689264158</c:v>
                </c:pt>
                <c:pt idx="55" formatCode="0.000">
                  <c:v>0.15708017164592683</c:v>
                </c:pt>
                <c:pt idx="68" formatCode="0.000">
                  <c:v>0.15961696993725072</c:v>
                </c:pt>
                <c:pt idx="83" formatCode="0.000">
                  <c:v>0.16047684286108821</c:v>
                </c:pt>
                <c:pt idx="95" formatCode="0.000">
                  <c:v>0.16042203036204233</c:v>
                </c:pt>
              </c:numCache>
            </c:numRef>
          </c:yVal>
          <c:smooth val="0"/>
        </c:ser>
        <c:ser>
          <c:idx val="1"/>
          <c:order val="1"/>
          <c:tx>
            <c:v>argon-CO2, 0.5E12ppp</c:v>
          </c:tx>
          <c:spPr>
            <a:ln w="28575">
              <a:noFill/>
            </a:ln>
          </c:spPr>
          <c:xVal>
            <c:numRef>
              <c:f>'[1]TLM response'!$J$126:$J$204</c:f>
              <c:numCache>
                <c:formatCode>General</c:formatCode>
                <c:ptCount val="79"/>
                <c:pt idx="0">
                  <c:v>8.2100000000000009</c:v>
                </c:pt>
                <c:pt idx="7">
                  <c:v>19.979999999999986</c:v>
                </c:pt>
                <c:pt idx="14">
                  <c:v>49.5</c:v>
                </c:pt>
                <c:pt idx="22">
                  <c:v>99.5</c:v>
                </c:pt>
                <c:pt idx="31">
                  <c:v>199.6</c:v>
                </c:pt>
                <c:pt idx="41">
                  <c:v>500</c:v>
                </c:pt>
                <c:pt idx="52">
                  <c:v>1000</c:v>
                </c:pt>
                <c:pt idx="64">
                  <c:v>1500</c:v>
                </c:pt>
                <c:pt idx="78">
                  <c:v>2000</c:v>
                </c:pt>
              </c:numCache>
            </c:numRef>
          </c:xVal>
          <c:yVal>
            <c:numRef>
              <c:f>'[1]TLM response'!$I$126:$I$204</c:f>
              <c:numCache>
                <c:formatCode>General</c:formatCode>
                <c:ptCount val="79"/>
                <c:pt idx="0" formatCode="0.000">
                  <c:v>8.2009759933821133E-2</c:v>
                </c:pt>
                <c:pt idx="7" formatCode="0.000">
                  <c:v>9.6110927851744951E-2</c:v>
                </c:pt>
                <c:pt idx="14" formatCode="0.000">
                  <c:v>0.12385735463922493</c:v>
                </c:pt>
                <c:pt idx="22" formatCode="0.000">
                  <c:v>0.1274568495989114</c:v>
                </c:pt>
                <c:pt idx="31" formatCode="0.000">
                  <c:v>0.14661309466089106</c:v>
                </c:pt>
                <c:pt idx="41" formatCode="0.000">
                  <c:v>0.16367038909430026</c:v>
                </c:pt>
                <c:pt idx="52" formatCode="0.000">
                  <c:v>0.15310712411489169</c:v>
                </c:pt>
                <c:pt idx="64" formatCode="0.000">
                  <c:v>0.16615769012191492</c:v>
                </c:pt>
                <c:pt idx="78" formatCode="0.000">
                  <c:v>0.17300765629606699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16256"/>
        <c:axId val="121630720"/>
      </c:scatterChart>
      <c:valAx>
        <c:axId val="121616256"/>
        <c:scaling>
          <c:orientation val="minMax"/>
          <c:max val="2000"/>
          <c:min val="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TLM Bias (volts)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630720"/>
        <c:crossesAt val="1.0000000000000005E-2"/>
        <c:crossBetween val="midCat"/>
      </c:valAx>
      <c:valAx>
        <c:axId val="121630720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nC/E10 protons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1616256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Booster 178.5' TLM </a:t>
            </a:r>
            <a:r>
              <a:rPr lang="en-US" b="0" dirty="0" smtClean="0"/>
              <a:t>Plateau</a:t>
            </a:r>
          </a:p>
          <a:p>
            <a:pPr>
              <a:defRPr b="0"/>
            </a:pPr>
            <a:r>
              <a:rPr lang="en-US" b="0" dirty="0" smtClean="0"/>
              <a:t>400 </a:t>
            </a:r>
            <a:r>
              <a:rPr lang="en-US" b="0" dirty="0"/>
              <a:t>MeV Protons</a:t>
            </a:r>
            <a:endParaRPr lang="en-US" b="0" baseline="0" dirty="0"/>
          </a:p>
          <a:p>
            <a:pPr>
              <a:defRPr b="0"/>
            </a:pPr>
            <a:r>
              <a:rPr lang="en-US" b="0" dirty="0" smtClean="0"/>
              <a:t>2 </a:t>
            </a:r>
            <a:r>
              <a:rPr lang="en-US" b="0" dirty="0"/>
              <a:t>detector gases at 2 Intensities</a:t>
            </a:r>
          </a:p>
        </c:rich>
      </c:tx>
      <c:layout>
        <c:manualLayout>
          <c:xMode val="edge"/>
          <c:yMode val="edge"/>
          <c:x val="0.14216871929470354"/>
          <c:y val="1.769911504424778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2"/>
          <c:order val="2"/>
          <c:tx>
            <c:v>argon, 3E12ppp</c:v>
          </c:tx>
          <c:spPr>
            <a:ln w="28575">
              <a:noFill/>
            </a:ln>
          </c:spPr>
          <c:xVal>
            <c:numRef>
              <c:f>'TLM data'!$Q$14:$Q$22</c:f>
              <c:numCache>
                <c:formatCode>General</c:formatCode>
                <c:ptCount val="9"/>
                <c:pt idx="0">
                  <c:v>8.2100000000000009</c:v>
                </c:pt>
                <c:pt idx="1">
                  <c:v>20</c:v>
                </c:pt>
                <c:pt idx="2">
                  <c:v>50</c:v>
                </c:pt>
                <c:pt idx="3">
                  <c:v>100</c:v>
                </c:pt>
                <c:pt idx="4">
                  <c:v>200</c:v>
                </c:pt>
                <c:pt idx="5">
                  <c:v>500</c:v>
                </c:pt>
                <c:pt idx="6">
                  <c:v>1000</c:v>
                </c:pt>
                <c:pt idx="7">
                  <c:v>1500</c:v>
                </c:pt>
                <c:pt idx="8">
                  <c:v>2000</c:v>
                </c:pt>
              </c:numCache>
            </c:numRef>
          </c:xVal>
          <c:yVal>
            <c:numRef>
              <c:f>'TLM data'!$R$14:$R$22</c:f>
              <c:numCache>
                <c:formatCode>General</c:formatCode>
                <c:ptCount val="9"/>
                <c:pt idx="0">
                  <c:v>39.760000000000012</c:v>
                </c:pt>
                <c:pt idx="1">
                  <c:v>59.52</c:v>
                </c:pt>
                <c:pt idx="2">
                  <c:v>69.8</c:v>
                </c:pt>
                <c:pt idx="3">
                  <c:v>72.599999999999994</c:v>
                </c:pt>
                <c:pt idx="4">
                  <c:v>73.2</c:v>
                </c:pt>
                <c:pt idx="5">
                  <c:v>74</c:v>
                </c:pt>
                <c:pt idx="6">
                  <c:v>74</c:v>
                </c:pt>
                <c:pt idx="7">
                  <c:v>77</c:v>
                </c:pt>
                <c:pt idx="8">
                  <c:v>82</c:v>
                </c:pt>
              </c:numCache>
            </c:numRef>
          </c:yVal>
          <c:smooth val="0"/>
        </c:ser>
        <c:ser>
          <c:idx val="3"/>
          <c:order val="3"/>
          <c:tx>
            <c:v>argon, 0.5E12ppp</c:v>
          </c:tx>
          <c:spPr>
            <a:ln w="28575">
              <a:noFill/>
            </a:ln>
          </c:spPr>
          <c:xVal>
            <c:numRef>
              <c:f>'TLM data'!$Q$23:$Q$31</c:f>
              <c:numCache>
                <c:formatCode>General</c:formatCode>
                <c:ptCount val="9"/>
                <c:pt idx="0">
                  <c:v>2000</c:v>
                </c:pt>
                <c:pt idx="1">
                  <c:v>8.2100000000000009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500</c:v>
                </c:pt>
                <c:pt idx="7">
                  <c:v>1000</c:v>
                </c:pt>
                <c:pt idx="8">
                  <c:v>1500</c:v>
                </c:pt>
              </c:numCache>
            </c:numRef>
          </c:xVal>
          <c:yVal>
            <c:numRef>
              <c:f>'TLM data'!$R$23:$R$31</c:f>
              <c:numCache>
                <c:formatCode>General</c:formatCode>
                <c:ptCount val="9"/>
                <c:pt idx="0">
                  <c:v>17</c:v>
                </c:pt>
                <c:pt idx="1">
                  <c:v>9.76</c:v>
                </c:pt>
                <c:pt idx="2">
                  <c:v>11.52</c:v>
                </c:pt>
                <c:pt idx="3">
                  <c:v>11.8</c:v>
                </c:pt>
                <c:pt idx="4">
                  <c:v>13.6</c:v>
                </c:pt>
                <c:pt idx="5">
                  <c:v>13.4</c:v>
                </c:pt>
                <c:pt idx="6" formatCode="0.0">
                  <c:v>13</c:v>
                </c:pt>
                <c:pt idx="7" formatCode="0.0">
                  <c:v>13</c:v>
                </c:pt>
                <c:pt idx="8" formatCode="0.0">
                  <c:v>14</c:v>
                </c:pt>
              </c:numCache>
            </c:numRef>
          </c:yVal>
          <c:smooth val="0"/>
        </c:ser>
        <c:ser>
          <c:idx val="0"/>
          <c:order val="0"/>
          <c:tx>
            <c:v>argon-CO2, 3E12 ppp</c:v>
          </c:tx>
          <c:spPr>
            <a:ln w="28575">
              <a:noFill/>
            </a:ln>
          </c:spPr>
          <c:xVal>
            <c:numRef>
              <c:f>'[2]TLM response'!$J$21:$J$116</c:f>
              <c:numCache>
                <c:formatCode>General</c:formatCode>
                <c:ptCount val="96"/>
                <c:pt idx="0">
                  <c:v>8.2100000000000009</c:v>
                </c:pt>
                <c:pt idx="8">
                  <c:v>19.979999999999986</c:v>
                </c:pt>
                <c:pt idx="17">
                  <c:v>49.5</c:v>
                </c:pt>
                <c:pt idx="31">
                  <c:v>99.5</c:v>
                </c:pt>
                <c:pt idx="43">
                  <c:v>199.6</c:v>
                </c:pt>
                <c:pt idx="55">
                  <c:v>500</c:v>
                </c:pt>
                <c:pt idx="68">
                  <c:v>1000</c:v>
                </c:pt>
                <c:pt idx="83">
                  <c:v>1500</c:v>
                </c:pt>
                <c:pt idx="95">
                  <c:v>2000</c:v>
                </c:pt>
              </c:numCache>
            </c:numRef>
          </c:xVal>
          <c:yVal>
            <c:numRef>
              <c:f>'[2]TLM response'!$H$21:$H$116</c:f>
              <c:numCache>
                <c:formatCode>General</c:formatCode>
                <c:ptCount val="96"/>
                <c:pt idx="0">
                  <c:v>13.905995500000008</c:v>
                </c:pt>
                <c:pt idx="8">
                  <c:v>27.771229000000002</c:v>
                </c:pt>
                <c:pt idx="17">
                  <c:v>39.433225</c:v>
                </c:pt>
                <c:pt idx="31">
                  <c:v>44.860725000000002</c:v>
                </c:pt>
                <c:pt idx="43">
                  <c:v>48.714580000000005</c:v>
                </c:pt>
                <c:pt idx="55">
                  <c:v>49.275000000000013</c:v>
                </c:pt>
                <c:pt idx="68">
                  <c:v>49.55</c:v>
                </c:pt>
                <c:pt idx="83">
                  <c:v>49.237500000000011</c:v>
                </c:pt>
                <c:pt idx="95">
                  <c:v>50.1</c:v>
                </c:pt>
              </c:numCache>
            </c:numRef>
          </c:yVal>
          <c:smooth val="0"/>
        </c:ser>
        <c:ser>
          <c:idx val="1"/>
          <c:order val="1"/>
          <c:tx>
            <c:v>argon-CO2, 0.5E12 ppp</c:v>
          </c:tx>
          <c:spPr>
            <a:ln w="28575">
              <a:noFill/>
            </a:ln>
          </c:spPr>
          <c:xVal>
            <c:numRef>
              <c:f>'[2]TLM response'!$J$126:$J$204</c:f>
              <c:numCache>
                <c:formatCode>General</c:formatCode>
                <c:ptCount val="79"/>
                <c:pt idx="0">
                  <c:v>8.2100000000000009</c:v>
                </c:pt>
                <c:pt idx="7">
                  <c:v>19.979999999999986</c:v>
                </c:pt>
                <c:pt idx="14">
                  <c:v>49.5</c:v>
                </c:pt>
                <c:pt idx="22">
                  <c:v>99.5</c:v>
                </c:pt>
                <c:pt idx="31">
                  <c:v>199.6</c:v>
                </c:pt>
                <c:pt idx="41">
                  <c:v>500</c:v>
                </c:pt>
                <c:pt idx="52">
                  <c:v>1000</c:v>
                </c:pt>
                <c:pt idx="64">
                  <c:v>1500</c:v>
                </c:pt>
                <c:pt idx="78">
                  <c:v>2000</c:v>
                </c:pt>
              </c:numCache>
            </c:numRef>
          </c:xVal>
          <c:yVal>
            <c:numRef>
              <c:f>'[2]TLM response'!$H$126:$H$204</c:f>
              <c:numCache>
                <c:formatCode>General</c:formatCode>
                <c:ptCount val="79"/>
                <c:pt idx="0">
                  <c:v>4.8589932499999948</c:v>
                </c:pt>
                <c:pt idx="7">
                  <c:v>5.6568434999999999</c:v>
                </c:pt>
                <c:pt idx="14">
                  <c:v>7.1498374999999985</c:v>
                </c:pt>
                <c:pt idx="22">
                  <c:v>7.2910874999999997</c:v>
                </c:pt>
                <c:pt idx="31">
                  <c:v>8.5718699999999988</c:v>
                </c:pt>
                <c:pt idx="41">
                  <c:v>9.4125000000000068</c:v>
                </c:pt>
                <c:pt idx="52">
                  <c:v>8.8250000000000028</c:v>
                </c:pt>
                <c:pt idx="64">
                  <c:v>9.2375000000000025</c:v>
                </c:pt>
                <c:pt idx="78">
                  <c:v>10.100000000000001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853632"/>
        <c:axId val="122876288"/>
      </c:scatterChart>
      <c:valAx>
        <c:axId val="122853632"/>
        <c:scaling>
          <c:orientation val="minMax"/>
          <c:max val="20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TLM Bias (volts)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2876288"/>
        <c:crosses val="autoZero"/>
        <c:crossBetween val="midCat"/>
      </c:valAx>
      <c:valAx>
        <c:axId val="122876288"/>
        <c:scaling>
          <c:logBase val="10"/>
          <c:orientation val="minMax"/>
          <c:max val="100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nC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285363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238F2-E49E-4B9E-8657-B002A7B80335}" type="datetimeFigureOut">
              <a:rPr lang="en-US" smtClean="0"/>
              <a:t>9/17/2014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E85E6-47C5-4CED-B7CC-54DDC835E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20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51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0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7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3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96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03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2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18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4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62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5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5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8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19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23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85E6-47C5-4CED-B7CC-54DDC835E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2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7CA055-DEB5-426E-A892-F54E01360A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Loss Monitor Radiation Safety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Neutrino Beams and Instrumentation Workshop </a:t>
            </a:r>
            <a:r>
              <a:rPr lang="en-US" dirty="0" smtClean="0"/>
              <a:t>2014</a:t>
            </a:r>
          </a:p>
          <a:p>
            <a:r>
              <a:rPr lang="en-US" dirty="0" smtClean="0"/>
              <a:t>A. Leveling</a:t>
            </a:r>
          </a:p>
          <a:p>
            <a:r>
              <a:rPr lang="en-US" dirty="0" smtClean="0"/>
              <a:t>9/26/14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1776" y="2096961"/>
            <a:ext cx="5270244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5400000">
            <a:off x="1929799" y="-1131420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16200000">
            <a:off x="1898119" y="4217347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5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applications: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Limit effective dose rate outside of radiation shields</a:t>
            </a:r>
          </a:p>
          <a:p>
            <a:pPr lvl="1"/>
            <a:r>
              <a:rPr lang="en-US" sz="1800" dirty="0" smtClean="0"/>
              <a:t>Implicitly includes control of radiation skyshine</a:t>
            </a:r>
          </a:p>
          <a:p>
            <a:r>
              <a:rPr lang="en-US" sz="2000" dirty="0" smtClean="0"/>
              <a:t>Limit beam loss to 1 W/m</a:t>
            </a:r>
          </a:p>
          <a:p>
            <a:r>
              <a:rPr lang="en-US" sz="2000" dirty="0" smtClean="0"/>
              <a:t>Limit surface water, ground water, and/or air activation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5400000">
            <a:off x="2869253" y="3226747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19731353"/>
              </p:ext>
            </p:extLst>
          </p:nvPr>
        </p:nvGraphicFramePr>
        <p:xfrm>
          <a:off x="1600200" y="1276350"/>
          <a:ext cx="59436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611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24000"/>
            <a:ext cx="4754880" cy="394785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228600"/>
            <a:ext cx="73914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application: NuMI groundwater protection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Leveling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4596920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NuMI beam 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315771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800’ TLM response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2057400"/>
            <a:ext cx="3042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Scarecrow in NuMI tunnel</a:t>
            </a:r>
          </a:p>
          <a:p>
            <a:r>
              <a:rPr lang="en-US" dirty="0" smtClean="0"/>
              <a:t>(existing GW protection)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5574268"/>
            <a:ext cx="7136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seven day operating period August 20 -&gt; September 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990600" y="228600"/>
            <a:ext cx="7391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Example application: Booster shielding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7048"/>
            <a:ext cx="4757709" cy="3950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1817" y="2438400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Booster beam power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7129" y="4844534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180’ TLM response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6858" y="1707946"/>
            <a:ext cx="27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Proposed TLM  trip limit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15" name="Straight Arrow Connector 14"/>
          <p:cNvCxnSpPr>
            <a:stCxn id="12" idx="1"/>
          </p:cNvCxnSpPr>
          <p:nvPr/>
        </p:nvCxnSpPr>
        <p:spPr>
          <a:xfrm flipH="1">
            <a:off x="5060674" y="1892612"/>
            <a:ext cx="796184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60674" y="2640495"/>
            <a:ext cx="93528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109217" y="5029200"/>
            <a:ext cx="1144744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5574268"/>
            <a:ext cx="6966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thirty-eight day operating period July 14 -&gt; August 21,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Development began in May 2011</a:t>
            </a:r>
          </a:p>
          <a:p>
            <a:r>
              <a:rPr lang="en-US" dirty="0" smtClean="0"/>
              <a:t>Extensive detector response testing October 2011 to present</a:t>
            </a:r>
          </a:p>
          <a:p>
            <a:r>
              <a:rPr lang="en-US" dirty="0" smtClean="0"/>
              <a:t>Preliminary approval granted by Fermilab ESH&amp;Q in May 2014</a:t>
            </a:r>
          </a:p>
          <a:p>
            <a:r>
              <a:rPr lang="en-US" dirty="0" smtClean="0"/>
              <a:t>Full demonstration application begins October 2014</a:t>
            </a:r>
          </a:p>
          <a:p>
            <a:pPr lvl="1"/>
            <a:r>
              <a:rPr lang="en-US" dirty="0" smtClean="0"/>
              <a:t>Entire Booster Ring covered by 8 systems</a:t>
            </a:r>
          </a:p>
          <a:p>
            <a:pPr lvl="1"/>
            <a:r>
              <a:rPr lang="en-US" dirty="0" smtClean="0"/>
              <a:t>In parallel with the existing system of 48 chipmunks</a:t>
            </a:r>
          </a:p>
          <a:p>
            <a:pPr lvl="1"/>
            <a:r>
              <a:rPr lang="en-US" dirty="0" smtClean="0"/>
              <a:t>One redundant detector cable</a:t>
            </a:r>
          </a:p>
          <a:p>
            <a:r>
              <a:rPr lang="en-US" dirty="0" smtClean="0"/>
              <a:t>Accelerator Division will seek final approval of the system in CY2015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5400000">
            <a:off x="5872321" y="-507053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09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05000" y="1524000"/>
            <a:ext cx="4953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133600"/>
            <a:ext cx="6777317" cy="3508977"/>
          </a:xfrm>
        </p:spPr>
        <p:txBody>
          <a:bodyPr/>
          <a:lstStyle/>
          <a:p>
            <a:r>
              <a:rPr lang="en-US" b="1" dirty="0" smtClean="0"/>
              <a:t>HJ5-50</a:t>
            </a:r>
            <a:r>
              <a:rPr lang="en-US" b="1" dirty="0"/>
              <a:t>, HELIAX® Standard Air Dielectric Coaxial Cable, corrugated copper, 7/8 in,</a:t>
            </a:r>
          </a:p>
          <a:p>
            <a:r>
              <a:rPr lang="en-US" b="1" dirty="0"/>
              <a:t>black PE jacket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4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7" y="0"/>
            <a:ext cx="832122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3505200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 TLM installation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914400"/>
            <a:ext cx="6040356" cy="47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" y="1390471"/>
            <a:ext cx="220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TLM response to 8 GeV proton beam loss at A2B7 magnet at Accumulator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Argon detector gas</a:t>
            </a:r>
          </a:p>
        </p:txBody>
      </p:sp>
    </p:spTree>
    <p:extLst>
      <p:ext uri="{BB962C8B-B14F-4D97-AF65-F5344CB8AC3E}">
        <p14:creationId xmlns:p14="http://schemas.microsoft.com/office/powerpoint/2010/main" val="37322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708608498"/>
              </p:ext>
            </p:extLst>
          </p:nvPr>
        </p:nvGraphicFramePr>
        <p:xfrm>
          <a:off x="1371600" y="1143000"/>
          <a:ext cx="594360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29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 Fermilab, high power beams are being planned for existing facilities which have insufficient passive shielding, e.g.,</a:t>
            </a:r>
          </a:p>
          <a:p>
            <a:pPr lvl="1"/>
            <a:r>
              <a:rPr lang="en-US" dirty="0"/>
              <a:t>Muon </a:t>
            </a:r>
            <a:r>
              <a:rPr lang="en-US" dirty="0" smtClean="0"/>
              <a:t>Campus(13 W -&gt; 8 kW)</a:t>
            </a:r>
            <a:endParaRPr lang="en-US" dirty="0"/>
          </a:p>
          <a:p>
            <a:pPr lvl="1"/>
            <a:r>
              <a:rPr lang="en-US" dirty="0" smtClean="0"/>
              <a:t>Booster (~35 kW -&gt; 80 kW)</a:t>
            </a:r>
            <a:endParaRPr lang="en-US" dirty="0"/>
          </a:p>
          <a:p>
            <a:pPr lvl="1"/>
            <a:r>
              <a:rPr lang="en-US" dirty="0"/>
              <a:t>Main </a:t>
            </a:r>
            <a:r>
              <a:rPr lang="en-US" dirty="0" smtClean="0"/>
              <a:t>Injector (700 kW -&gt; 2 MW)</a:t>
            </a:r>
          </a:p>
          <a:p>
            <a:r>
              <a:rPr lang="en-US" dirty="0" smtClean="0"/>
              <a:t>Supplemental shielding addition is not possible and/or very costly and/or impractical</a:t>
            </a:r>
          </a:p>
          <a:p>
            <a:r>
              <a:rPr lang="en-US" dirty="0" smtClean="0"/>
              <a:t>Historically, Fermilab has used passive shielding in conjunction with interlocked radiation detectors to provide comprehensive protection necessary to meet the requirements of the Fermilab Radiological Controls Manual (FRCM)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5400000">
            <a:off x="6222053" y="-811853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shielding thickness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layer of shielding which must be present to limit the delivered dose over an interval at which the TLM system can respond</a:t>
            </a:r>
          </a:p>
          <a:p>
            <a:r>
              <a:rPr lang="en-US" sz="1800" dirty="0" smtClean="0"/>
              <a:t>The resulting dose that could be delivered must fall below limits established by the Fermilab Radiological Controls Manual for the desired posting and occupancy condition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5400000">
            <a:off x="2869253" y="3226747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81395"/>
            <a:ext cx="7024744" cy="1143000"/>
          </a:xfrm>
        </p:spPr>
        <p:txBody>
          <a:bodyPr/>
          <a:lstStyle/>
          <a:p>
            <a:r>
              <a:rPr lang="en-US" dirty="0" smtClean="0"/>
              <a:t>Motivation for TLM: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numbers of additional interlocked detectors (chipmunks) would be required for some installations, e.g.,:</a:t>
            </a:r>
          </a:p>
          <a:p>
            <a:pPr lvl="1"/>
            <a:r>
              <a:rPr lang="en-US" dirty="0" smtClean="0"/>
              <a:t>Muon campus (42-&gt;200 - mu2e experiment)</a:t>
            </a:r>
          </a:p>
          <a:p>
            <a:pPr lvl="1"/>
            <a:r>
              <a:rPr lang="en-US" dirty="0" smtClean="0"/>
              <a:t>Booster (48-&gt;? – PIP/PIP-II)</a:t>
            </a:r>
          </a:p>
          <a:p>
            <a:r>
              <a:rPr lang="en-US" dirty="0" smtClean="0"/>
              <a:t>AD received encouragement from the Fermilab ESH&amp;Q Section in May 2011 to pursue development of a long detector system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5400000">
            <a:off x="6222053" y="-811853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4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5959-3934-4224-85B5-B5E4A2CD6010}" type="slidenum">
              <a:rPr lang="en-US" smtClean="0"/>
              <a:t>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754880" y="960120"/>
            <a:ext cx="3657600" cy="5019118"/>
            <a:chOff x="609600" y="914400"/>
            <a:chExt cx="3657600" cy="5486400"/>
          </a:xfrm>
        </p:grpSpPr>
        <p:pic>
          <p:nvPicPr>
            <p:cNvPr id="7" name="Picture 6" descr="IMG_150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914400"/>
              <a:ext cx="3657600" cy="5486400"/>
            </a:xfrm>
            <a:prstGeom prst="rect">
              <a:avLst/>
            </a:prstGeom>
          </p:spPr>
        </p:pic>
        <p:cxnSp>
          <p:nvCxnSpPr>
            <p:cNvPr id="1026" name="AutoShape 2"/>
            <p:cNvCxnSpPr>
              <a:cxnSpLocks noChangeShapeType="1"/>
            </p:cNvCxnSpPr>
            <p:nvPr/>
          </p:nvCxnSpPr>
          <p:spPr bwMode="auto">
            <a:xfrm flipH="1" flipV="1">
              <a:off x="1722515" y="1371600"/>
              <a:ext cx="792086" cy="681419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TextBox 7"/>
            <p:cNvSpPr txBox="1"/>
            <p:nvPr/>
          </p:nvSpPr>
          <p:spPr>
            <a:xfrm>
              <a:off x="1261356" y="2066835"/>
              <a:ext cx="281359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</a:rPr>
                <a:t>3 parallel TLM detectors</a:t>
              </a: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	125’</a:t>
              </a: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	250’</a:t>
              </a:r>
            </a:p>
            <a:p>
              <a:r>
                <a:rPr lang="en-US" b="1" dirty="0" smtClean="0">
                  <a:solidFill>
                    <a:srgbClr val="FFFF00"/>
                  </a:solidFill>
                </a:rPr>
                <a:t>	350’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2609" y="4038600"/>
              <a:ext cx="10599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rgbClr val="FFFF00"/>
                  </a:solidFill>
                </a:rPr>
                <a:t>Pbar</a:t>
              </a:r>
              <a:endParaRPr lang="en-US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A2B7</a:t>
              </a: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magnet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044" y="5471853"/>
              <a:ext cx="25090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TLM provides</a:t>
              </a: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continuous, in-tunnel</a:t>
              </a:r>
            </a:p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coverage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31520" y="960120"/>
            <a:ext cx="3581400" cy="4983743"/>
            <a:chOff x="4572000" y="949775"/>
            <a:chExt cx="3672716" cy="547752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949775"/>
              <a:ext cx="3672716" cy="2743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1" y="3684104"/>
              <a:ext cx="3672715" cy="27432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724005" y="914400"/>
            <a:ext cx="2834430" cy="923330"/>
          </a:xfrm>
          <a:prstGeom prst="rect">
            <a:avLst/>
          </a:prstGeom>
          <a:solidFill>
            <a:srgbClr val="ACCBF9">
              <a:alpha val="27843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Chipmunks provide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discrete, above-ground</a:t>
            </a:r>
          </a:p>
          <a:p>
            <a:pPr algn="ctr"/>
            <a:r>
              <a:rPr lang="en-US" b="1" dirty="0" smtClean="0">
                <a:solidFill>
                  <a:srgbClr val="00B0F0"/>
                </a:solidFill>
              </a:rPr>
              <a:t>coverage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7044" y="2172104"/>
            <a:ext cx="381000" cy="3456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031496" y="1989540"/>
            <a:ext cx="381000" cy="3456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41220" y="1991129"/>
            <a:ext cx="381000" cy="3456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5441" y="4848465"/>
            <a:ext cx="381000" cy="34562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80667" y="4410729"/>
            <a:ext cx="283465" cy="25714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7044" y="4312128"/>
            <a:ext cx="283554" cy="257227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07355" y="4244091"/>
            <a:ext cx="265054" cy="24044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37"/>
          <p:cNvSpPr txBox="1">
            <a:spLocks/>
          </p:cNvSpPr>
          <p:nvPr/>
        </p:nvSpPr>
        <p:spPr>
          <a:xfrm>
            <a:off x="390423" y="598688"/>
            <a:ext cx="6909919" cy="7228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/>
              <a:t>Examples of Chipmunk and TLM installations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908512" y="4953000"/>
            <a:ext cx="2404408" cy="923330"/>
          </a:xfrm>
          <a:prstGeom prst="rect">
            <a:avLst/>
          </a:prstGeom>
          <a:solidFill>
            <a:srgbClr val="ACCBF9">
              <a:alpha val="27843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Scheme works fine for known limiting apertures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66800"/>
            <a:ext cx="4419600" cy="541020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4953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TLM system diagram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0"/>
            <a:ext cx="3581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Detector works in ion chamber mode</a:t>
            </a:r>
          </a:p>
          <a:p>
            <a:pPr lvl="1"/>
            <a:r>
              <a:rPr lang="en-US" sz="1800" dirty="0" smtClean="0"/>
              <a:t>800 volt detector bias</a:t>
            </a:r>
          </a:p>
          <a:p>
            <a:r>
              <a:rPr lang="en-US" sz="1800" dirty="0" smtClean="0"/>
              <a:t>Argon/CO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detector gas</a:t>
            </a:r>
          </a:p>
          <a:p>
            <a:pPr lvl="1"/>
            <a:r>
              <a:rPr lang="en-US" sz="1600" dirty="0" smtClean="0"/>
              <a:t>Nominally 25 cc/min</a:t>
            </a:r>
            <a:endParaRPr lang="en-US" sz="1600" dirty="0"/>
          </a:p>
          <a:p>
            <a:pPr marL="68580" indent="0">
              <a:buNone/>
            </a:pPr>
            <a:endParaRPr lang="en-US" sz="1800" dirty="0" smtClean="0"/>
          </a:p>
          <a:p>
            <a:pPr marL="68580" indent="0">
              <a:buNone/>
            </a:pPr>
            <a:endParaRPr lang="en-US" sz="1800" dirty="0"/>
          </a:p>
          <a:p>
            <a:pPr marL="6858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pPr marL="68580" indent="0">
              <a:buNone/>
            </a:pPr>
            <a:endParaRPr lang="en-US" sz="1800" dirty="0" smtClean="0"/>
          </a:p>
          <a:p>
            <a:r>
              <a:rPr lang="en-US" sz="1800" dirty="0" smtClean="0"/>
              <a:t>Electrometer output is calibrated in units of nC/TTL pulse</a:t>
            </a:r>
          </a:p>
          <a:p>
            <a:r>
              <a:rPr lang="en-US" sz="1800" dirty="0" smtClean="0"/>
              <a:t>Heartbeat provided by 10 </a:t>
            </a:r>
            <a:r>
              <a:rPr lang="en-US" sz="1800" dirty="0" err="1" smtClean="0"/>
              <a:t>Tohm</a:t>
            </a:r>
            <a:r>
              <a:rPr lang="en-US" sz="1800" dirty="0" smtClean="0"/>
              <a:t> resistor (83 </a:t>
            </a:r>
            <a:r>
              <a:rPr lang="en-US" sz="1800" dirty="0" err="1" smtClean="0"/>
              <a:t>pA</a:t>
            </a:r>
            <a:r>
              <a:rPr lang="en-US" sz="1800" dirty="0" smtClean="0"/>
              <a:t> = 5 nC/min)</a:t>
            </a:r>
          </a:p>
          <a:p>
            <a:endParaRPr lang="en-US" sz="1800" dirty="0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7" y="3048000"/>
            <a:ext cx="367980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TLM system design requirements: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086600" cy="4419600"/>
          </a:xfrm>
        </p:spPr>
        <p:txBody>
          <a:bodyPr>
            <a:noAutofit/>
          </a:bodyPr>
          <a:lstStyle/>
          <a:p>
            <a:pPr lvl="0"/>
            <a:r>
              <a:rPr lang="en-US" sz="1600" dirty="0" smtClean="0"/>
              <a:t>Limit </a:t>
            </a:r>
            <a:r>
              <a:rPr lang="en-US" sz="1600" dirty="0"/>
              <a:t>beam losses to the level of 1 watt/meter </a:t>
            </a:r>
            <a:endParaRPr lang="en-US" sz="1600" dirty="0" smtClean="0"/>
          </a:p>
          <a:p>
            <a:pPr lvl="0"/>
            <a:r>
              <a:rPr lang="en-US" sz="1600" dirty="0"/>
              <a:t>The TLM electrometer must be able to collect charge with a 100% duty factor, i.e., no dead time for integrator </a:t>
            </a:r>
            <a:r>
              <a:rPr lang="en-US" sz="1600" dirty="0" smtClean="0"/>
              <a:t>reset</a:t>
            </a:r>
          </a:p>
          <a:p>
            <a:pPr lvl="0"/>
            <a:r>
              <a:rPr lang="en-US" sz="1600" dirty="0" smtClean="0"/>
              <a:t>TLM </a:t>
            </a:r>
            <a:r>
              <a:rPr lang="en-US" sz="1600" dirty="0"/>
              <a:t>system must </a:t>
            </a:r>
            <a:r>
              <a:rPr lang="en-US" sz="1600" dirty="0" smtClean="0"/>
              <a:t>connect </a:t>
            </a:r>
            <a:r>
              <a:rPr lang="en-US" sz="1600" dirty="0"/>
              <a:t>directly to the existing Radiation Safety </a:t>
            </a:r>
            <a:r>
              <a:rPr lang="en-US" sz="1600" dirty="0" smtClean="0"/>
              <a:t>System (RSS), via existing radiation </a:t>
            </a:r>
            <a:r>
              <a:rPr lang="en-US" sz="1600" dirty="0"/>
              <a:t>interlock </a:t>
            </a:r>
            <a:r>
              <a:rPr lang="en-US" sz="1600" dirty="0" smtClean="0"/>
              <a:t>cards</a:t>
            </a:r>
          </a:p>
          <a:p>
            <a:r>
              <a:rPr lang="en-US" sz="1600" dirty="0" smtClean="0"/>
              <a:t>Include a rigorous testing program and calibration schedule</a:t>
            </a:r>
            <a:endParaRPr lang="en-US" sz="1600" dirty="0"/>
          </a:p>
          <a:p>
            <a:r>
              <a:rPr lang="en-US" sz="1600" dirty="0"/>
              <a:t>The response of the TLMs must be </a:t>
            </a:r>
            <a:r>
              <a:rPr lang="en-US" sz="1600" dirty="0" smtClean="0"/>
              <a:t>characterized and /or predictable </a:t>
            </a:r>
            <a:r>
              <a:rPr lang="en-US" sz="1600" dirty="0"/>
              <a:t>for </a:t>
            </a:r>
            <a:r>
              <a:rPr lang="en-US" sz="1600" dirty="0" smtClean="0"/>
              <a:t>a wide range of beam loss conditions</a:t>
            </a:r>
            <a:endParaRPr lang="en-US" sz="1600" dirty="0"/>
          </a:p>
          <a:p>
            <a:pPr lvl="0"/>
            <a:r>
              <a:rPr lang="en-US" sz="1600" dirty="0"/>
              <a:t>The TLM system must be fail </a:t>
            </a:r>
            <a:r>
              <a:rPr lang="en-US" sz="1600" dirty="0" smtClean="0"/>
              <a:t>safe; i.e., </a:t>
            </a:r>
            <a:r>
              <a:rPr lang="en-US" sz="1600" dirty="0"/>
              <a:t>the </a:t>
            </a:r>
            <a:r>
              <a:rPr lang="en-US" sz="1600" dirty="0" smtClean="0"/>
              <a:t>(RSS) </a:t>
            </a:r>
            <a:r>
              <a:rPr lang="en-US" sz="1600" dirty="0"/>
              <a:t>must be disabled </a:t>
            </a:r>
            <a:r>
              <a:rPr lang="en-US" sz="1600" dirty="0" smtClean="0"/>
              <a:t> if:</a:t>
            </a:r>
            <a:endParaRPr lang="en-US" sz="1600" dirty="0"/>
          </a:p>
          <a:p>
            <a:pPr lvl="1"/>
            <a:r>
              <a:rPr lang="en-US" sz="1600" dirty="0" smtClean="0"/>
              <a:t>TLM chassis loses power</a:t>
            </a:r>
          </a:p>
          <a:p>
            <a:pPr lvl="1"/>
            <a:r>
              <a:rPr lang="en-US" sz="1600" dirty="0" smtClean="0"/>
              <a:t>Motherboard voltages go out of tolerance </a:t>
            </a:r>
            <a:endParaRPr lang="en-US" sz="1600" dirty="0"/>
          </a:p>
          <a:p>
            <a:pPr lvl="1"/>
            <a:r>
              <a:rPr lang="en-US" sz="1600" dirty="0" smtClean="0"/>
              <a:t>TLM detector is disconnected from its electrometer</a:t>
            </a:r>
            <a:endParaRPr lang="en-US" sz="1600" dirty="0"/>
          </a:p>
          <a:p>
            <a:pPr lvl="1"/>
            <a:r>
              <a:rPr lang="en-US" sz="1600" dirty="0" smtClean="0"/>
              <a:t>TLM heartbeat is lost (provided by 83 </a:t>
            </a:r>
            <a:r>
              <a:rPr lang="en-US" sz="1600" dirty="0" err="1" smtClean="0"/>
              <a:t>pA</a:t>
            </a:r>
            <a:r>
              <a:rPr lang="en-US" sz="1600" dirty="0" smtClean="0"/>
              <a:t> leakage current)</a:t>
            </a:r>
            <a:endParaRPr lang="en-US" sz="1600" dirty="0"/>
          </a:p>
          <a:p>
            <a:pPr lvl="1"/>
            <a:r>
              <a:rPr lang="en-US" sz="1600" dirty="0" smtClean="0"/>
              <a:t>TLM bias voltage falls outside tolerance</a:t>
            </a:r>
            <a:endParaRPr lang="en-US" sz="1600" dirty="0"/>
          </a:p>
          <a:p>
            <a:pPr lvl="1"/>
            <a:r>
              <a:rPr lang="en-US" sz="1600" dirty="0"/>
              <a:t>The TLM </a:t>
            </a:r>
            <a:r>
              <a:rPr lang="en-US" sz="1600" dirty="0" smtClean="0"/>
              <a:t>gas flow is lost, (nominally 25 cc/min)</a:t>
            </a: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2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744" cy="1143000"/>
          </a:xfrm>
        </p:spPr>
        <p:txBody>
          <a:bodyPr/>
          <a:lstStyle/>
          <a:p>
            <a:r>
              <a:rPr lang="en-US" dirty="0" smtClean="0"/>
              <a:t>Setting TLM trip levels: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315200" cy="4038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Determine the worst case beam loss condition  by:</a:t>
            </a:r>
          </a:p>
          <a:p>
            <a:pPr lvl="1"/>
            <a:r>
              <a:rPr lang="en-US" dirty="0" smtClean="0"/>
              <a:t>Evaluation of the possibilities, then</a:t>
            </a:r>
          </a:p>
          <a:p>
            <a:pPr lvl="2"/>
            <a:r>
              <a:rPr lang="en-US" dirty="0" smtClean="0"/>
              <a:t>MARS simulation(s), and/or</a:t>
            </a:r>
          </a:p>
          <a:p>
            <a:pPr lvl="2"/>
            <a:r>
              <a:rPr lang="en-US" dirty="0" smtClean="0"/>
              <a:t>Measurement</a:t>
            </a:r>
          </a:p>
          <a:p>
            <a:r>
              <a:rPr lang="en-US" dirty="0" smtClean="0"/>
              <a:t>The worst case condition includes consideration of:</a:t>
            </a:r>
          </a:p>
          <a:p>
            <a:pPr lvl="1"/>
            <a:r>
              <a:rPr lang="en-US" dirty="0" smtClean="0"/>
              <a:t>Beam enclosure geometry</a:t>
            </a:r>
          </a:p>
          <a:p>
            <a:pPr lvl="1"/>
            <a:r>
              <a:rPr lang="en-US" dirty="0" smtClean="0"/>
              <a:t>Maximum beam intensity lost (MBL)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eam energy</a:t>
            </a:r>
          </a:p>
          <a:p>
            <a:pPr lvl="1"/>
            <a:r>
              <a:rPr lang="en-US" dirty="0" smtClean="0"/>
              <a:t>Amount of shielding present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A. Leveling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6777317" cy="350897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Posting and controls for region determined </a:t>
            </a:r>
            <a:r>
              <a:rPr lang="en-US" dirty="0" smtClean="0"/>
              <a:t>allowable beam intensity lost (ABL)</a:t>
            </a:r>
          </a:p>
          <a:p>
            <a:r>
              <a:rPr lang="en-US" dirty="0" smtClean="0"/>
              <a:t>The TLM response to the worst case condition (</a:t>
            </a:r>
            <a:r>
              <a:rPr lang="en-US" dirty="0" err="1" smtClean="0"/>
              <a:t>TLM</a:t>
            </a:r>
            <a:r>
              <a:rPr lang="en-US" baseline="-25000" dirty="0" err="1" smtClean="0"/>
              <a:t>max</a:t>
            </a:r>
            <a:r>
              <a:rPr lang="en-US" dirty="0" smtClean="0"/>
              <a:t>) is determined by:</a:t>
            </a:r>
          </a:p>
          <a:p>
            <a:pPr lvl="1"/>
            <a:r>
              <a:rPr lang="en-US" dirty="0" smtClean="0"/>
              <a:t>Measurement, or</a:t>
            </a:r>
          </a:p>
          <a:p>
            <a:pPr lvl="1"/>
            <a:r>
              <a:rPr lang="en-US" dirty="0" smtClean="0"/>
              <a:t>By MARS simulation</a:t>
            </a:r>
          </a:p>
          <a:p>
            <a:r>
              <a:rPr lang="en-US" dirty="0" smtClean="0"/>
              <a:t>TLM trip level is set by scaling:</a:t>
            </a:r>
          </a:p>
          <a:p>
            <a:pPr lvl="1"/>
            <a:r>
              <a:rPr lang="en-US" dirty="0" smtClean="0"/>
              <a:t>Trip Level = </a:t>
            </a:r>
            <a:r>
              <a:rPr lang="en-US" dirty="0" err="1"/>
              <a:t>TLM</a:t>
            </a:r>
            <a:r>
              <a:rPr lang="en-US" baseline="-25000" dirty="0" err="1"/>
              <a:t>max</a:t>
            </a:r>
            <a:r>
              <a:rPr lang="en-US" baseline="-25000" dirty="0"/>
              <a:t> </a:t>
            </a:r>
            <a:r>
              <a:rPr lang="en-US" dirty="0" smtClean="0"/>
              <a:t> x ABL / MBL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8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024744" cy="1143000"/>
          </a:xfrm>
        </p:spPr>
        <p:txBody>
          <a:bodyPr/>
          <a:lstStyle/>
          <a:p>
            <a:r>
              <a:rPr lang="en-US" dirty="0" smtClean="0"/>
              <a:t>Setting TLM trip levels: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TLM trip level philosophy: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</a:t>
            </a:r>
            <a:r>
              <a:rPr lang="en-US" sz="1800" dirty="0" smtClean="0"/>
              <a:t>he trip level has to be safe AND it has to allow normal losses with reasonable margin for variances in operation</a:t>
            </a:r>
          </a:p>
          <a:p>
            <a:pPr lvl="1"/>
            <a:r>
              <a:rPr lang="en-US" sz="1600" dirty="0" smtClean="0"/>
              <a:t>Avoid spurious/unnecessary system trips</a:t>
            </a:r>
          </a:p>
          <a:p>
            <a:r>
              <a:rPr lang="en-US" sz="1800" dirty="0" smtClean="0"/>
              <a:t>TLM </a:t>
            </a:r>
            <a:r>
              <a:rPr lang="en-US" sz="1800" dirty="0"/>
              <a:t>cannot distinguish between single point, localized losses and losses distributed over its entire </a:t>
            </a:r>
            <a:r>
              <a:rPr lang="en-US" sz="1800" dirty="0" smtClean="0"/>
              <a:t>length</a:t>
            </a:r>
          </a:p>
          <a:p>
            <a:pPr lvl="1"/>
            <a:r>
              <a:rPr lang="en-US" sz="1600" dirty="0" smtClean="0"/>
              <a:t>This implies the trip levels are conservative</a:t>
            </a:r>
          </a:p>
          <a:p>
            <a:r>
              <a:rPr lang="en-US" sz="1800" dirty="0" smtClean="0"/>
              <a:t>Trip levels are to be determined by the laboratory’s well-developed, shielding assessment process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Leveling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CA055-DEB5-426E-A892-F54E01360A23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http://ts1.mm.bing.net/th?&amp;id=HN.608018381276841702&amp;w=300&amp;h=300&amp;c=0&amp;pid=1.9&amp;rs=0&amp;p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3" r="38235"/>
          <a:stretch/>
        </p:blipFill>
        <p:spPr bwMode="auto">
          <a:xfrm rot="5400000">
            <a:off x="2869253" y="3226747"/>
            <a:ext cx="96709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9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4418</TotalTime>
  <Words>963</Words>
  <Application>Microsoft Office PowerPoint</Application>
  <PresentationFormat>On-screen Show (4:3)</PresentationFormat>
  <Paragraphs>201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Total Loss Monitor Radiation Safety System</vt:lpstr>
      <vt:lpstr>background:</vt:lpstr>
      <vt:lpstr>Motivation for TLM:</vt:lpstr>
      <vt:lpstr>PowerPoint Presentation</vt:lpstr>
      <vt:lpstr>TLM system diagram</vt:lpstr>
      <vt:lpstr>TLM system design requirements:</vt:lpstr>
      <vt:lpstr>Setting TLM trip levels:</vt:lpstr>
      <vt:lpstr>Setting TLM trip levels:</vt:lpstr>
      <vt:lpstr>TLM trip level philosophy:</vt:lpstr>
      <vt:lpstr>Possible applications:</vt:lpstr>
      <vt:lpstr>PowerPoint Presentation</vt:lpstr>
      <vt:lpstr>Example application: NuMI groundwater protection</vt:lpstr>
      <vt:lpstr>PowerPoint Presentation</vt:lpstr>
      <vt:lpstr>Timeline:</vt:lpstr>
      <vt:lpstr>Extra slides</vt:lpstr>
      <vt:lpstr>Detector Cable</vt:lpstr>
      <vt:lpstr>PowerPoint Presentation</vt:lpstr>
      <vt:lpstr>PowerPoint Presentation</vt:lpstr>
      <vt:lpstr>PowerPoint Presentation</vt:lpstr>
      <vt:lpstr>Critical shielding thickness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F. Leveling x4041 03438N</dc:creator>
  <cp:lastModifiedBy>Anthony F. Leveling x4041 03438N</cp:lastModifiedBy>
  <cp:revision>68</cp:revision>
  <dcterms:created xsi:type="dcterms:W3CDTF">2014-09-09T18:02:54Z</dcterms:created>
  <dcterms:modified xsi:type="dcterms:W3CDTF">2014-09-17T19:12:45Z</dcterms:modified>
</cp:coreProperties>
</file>