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7" r:id="rId2"/>
    <p:sldId id="327" r:id="rId3"/>
    <p:sldId id="348" r:id="rId4"/>
    <p:sldId id="379" r:id="rId5"/>
    <p:sldId id="335" r:id="rId6"/>
    <p:sldId id="372" r:id="rId7"/>
    <p:sldId id="371" r:id="rId8"/>
    <p:sldId id="363" r:id="rId9"/>
    <p:sldId id="370" r:id="rId10"/>
    <p:sldId id="340" r:id="rId11"/>
    <p:sldId id="380" r:id="rId12"/>
    <p:sldId id="373" r:id="rId13"/>
    <p:sldId id="332" r:id="rId14"/>
    <p:sldId id="351" r:id="rId15"/>
    <p:sldId id="378" r:id="rId16"/>
    <p:sldId id="346" r:id="rId17"/>
    <p:sldId id="374" r:id="rId18"/>
    <p:sldId id="347" r:id="rId19"/>
    <p:sldId id="326" r:id="rId20"/>
    <p:sldId id="359" r:id="rId21"/>
    <p:sldId id="364" r:id="rId22"/>
    <p:sldId id="357" r:id="rId23"/>
    <p:sldId id="367" r:id="rId24"/>
    <p:sldId id="390" r:id="rId25"/>
    <p:sldId id="377" r:id="rId26"/>
    <p:sldId id="391" r:id="rId27"/>
    <p:sldId id="385" r:id="rId28"/>
    <p:sldId id="388" r:id="rId29"/>
    <p:sldId id="386" r:id="rId30"/>
    <p:sldId id="382" r:id="rId31"/>
    <p:sldId id="387" r:id="rId32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>
        <p:scale>
          <a:sx n="100" d="100"/>
          <a:sy n="100" d="100"/>
        </p:scale>
        <p:origin x="-2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738" y="-90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38" cy="461963"/>
          </a:xfrm>
          <a:prstGeom prst="rect">
            <a:avLst/>
          </a:prstGeom>
        </p:spPr>
        <p:txBody>
          <a:bodyPr vert="horz" lIns="92351" tIns="46175" rIns="92351" bIns="46175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2"/>
            <a:ext cx="3005138" cy="461963"/>
          </a:xfrm>
          <a:prstGeom prst="rect">
            <a:avLst/>
          </a:prstGeom>
        </p:spPr>
        <p:txBody>
          <a:bodyPr vert="horz" lIns="92351" tIns="46175" rIns="92351" bIns="46175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2A0F0FD3-C906-4D5E-A750-D548623EE03B}" type="datetimeFigureOut">
              <a:rPr lang="en-US"/>
              <a:pPr>
                <a:defRPr/>
              </a:pPr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2"/>
            <a:ext cx="3005138" cy="461963"/>
          </a:xfrm>
          <a:prstGeom prst="rect">
            <a:avLst/>
          </a:prstGeom>
        </p:spPr>
        <p:txBody>
          <a:bodyPr vert="horz" lIns="92351" tIns="46175" rIns="92351" bIns="46175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2"/>
            <a:ext cx="3005138" cy="461963"/>
          </a:xfrm>
          <a:prstGeom prst="rect">
            <a:avLst/>
          </a:prstGeom>
        </p:spPr>
        <p:txBody>
          <a:bodyPr vert="horz" lIns="92351" tIns="46175" rIns="92351" bIns="46175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DC6FEE6-D53B-4417-8508-DFF97CAB6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4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38" cy="461963"/>
          </a:xfrm>
          <a:prstGeom prst="rect">
            <a:avLst/>
          </a:prstGeom>
        </p:spPr>
        <p:txBody>
          <a:bodyPr vert="horz" lIns="92351" tIns="46175" rIns="92351" bIns="461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2"/>
            <a:ext cx="3005138" cy="461963"/>
          </a:xfrm>
          <a:prstGeom prst="rect">
            <a:avLst/>
          </a:prstGeom>
        </p:spPr>
        <p:txBody>
          <a:bodyPr vert="horz" lIns="92351" tIns="46175" rIns="92351" bIns="461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49DDF6-1C12-4362-96E6-2C342265A93E}" type="datetimeFigureOut">
              <a:rPr lang="en-US"/>
              <a:pPr>
                <a:defRPr/>
              </a:pPr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51" tIns="46175" rIns="92351" bIns="4617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5"/>
            <a:ext cx="5546725" cy="4154487"/>
          </a:xfrm>
          <a:prstGeom prst="rect">
            <a:avLst/>
          </a:prstGeom>
        </p:spPr>
        <p:txBody>
          <a:bodyPr vert="horz" lIns="92351" tIns="46175" rIns="92351" bIns="4617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2"/>
            <a:ext cx="3005138" cy="461963"/>
          </a:xfrm>
          <a:prstGeom prst="rect">
            <a:avLst/>
          </a:prstGeom>
        </p:spPr>
        <p:txBody>
          <a:bodyPr vert="horz" lIns="92351" tIns="46175" rIns="92351" bIns="461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2"/>
            <a:ext cx="3005138" cy="461963"/>
          </a:xfrm>
          <a:prstGeom prst="rect">
            <a:avLst/>
          </a:prstGeom>
        </p:spPr>
        <p:txBody>
          <a:bodyPr vert="horz" lIns="92351" tIns="46175" rIns="92351" bIns="461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51C824-9D38-497A-8051-840E7D921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9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5386388"/>
            <a:ext cx="9144000" cy="1471612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3530" y="0"/>
            <a:ext cx="9144000" cy="14700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The </a:t>
            </a: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L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ong-</a:t>
            </a: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B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aseline </a:t>
            </a: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N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eutrino </a:t>
            </a: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xperiment Project</a:t>
            </a:r>
          </a:p>
        </p:txBody>
      </p:sp>
      <p:cxnSp>
        <p:nvCxnSpPr>
          <p:cNvPr id="7" name="Straight Connector 8"/>
          <p:cNvCxnSpPr>
            <a:cxnSpLocks noChangeShapeType="1"/>
          </p:cNvCxnSpPr>
          <p:nvPr userDrawn="1"/>
        </p:nvCxnSpPr>
        <p:spPr bwMode="auto">
          <a:xfrm>
            <a:off x="0" y="5746750"/>
            <a:ext cx="9140825" cy="0"/>
          </a:xfrm>
          <a:prstGeom prst="line">
            <a:avLst/>
          </a:prstGeom>
          <a:noFill/>
          <a:ln w="101600" cmpd="tri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9"/>
          <p:cNvCxnSpPr>
            <a:cxnSpLocks noChangeShapeType="1"/>
          </p:cNvCxnSpPr>
          <p:nvPr userDrawn="1"/>
        </p:nvCxnSpPr>
        <p:spPr bwMode="auto">
          <a:xfrm flipV="1">
            <a:off x="0" y="1143000"/>
            <a:ext cx="9144000" cy="0"/>
          </a:xfrm>
          <a:prstGeom prst="line">
            <a:avLst/>
          </a:prstGeom>
          <a:noFill/>
          <a:ln w="101600" cmpd="tri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56" y="1905000"/>
            <a:ext cx="6848856" cy="1219200"/>
          </a:xfrm>
        </p:spPr>
        <p:txBody>
          <a:bodyPr>
            <a:normAutofit/>
          </a:bodyPr>
          <a:lstStyle>
            <a:lvl1pPr>
              <a:defRPr sz="4000" baseline="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0" y="3352800"/>
            <a:ext cx="2819400" cy="1015663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2000" baseline="0">
                <a:latin typeface="Helvetic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62200" y="5867400"/>
            <a:ext cx="4572000" cy="7620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Helvetica" pitchFamily="34" charset="0"/>
              </a:defRPr>
            </a:lvl1pPr>
            <a:lvl2pPr marL="457200" indent="0">
              <a:buNone/>
              <a:defRPr sz="2000">
                <a:latin typeface="Helvetica" pitchFamily="34" charset="0"/>
              </a:defRPr>
            </a:lvl2pPr>
            <a:lvl3pPr marL="914400" indent="0">
              <a:buNone/>
              <a:defRPr sz="2000">
                <a:latin typeface="Helvetica" pitchFamily="34" charset="0"/>
              </a:defRPr>
            </a:lvl3pPr>
            <a:lvl4pPr marL="1371600" indent="0">
              <a:buNone/>
              <a:defRPr sz="2000">
                <a:latin typeface="Helvetica" pitchFamily="34" charset="0"/>
              </a:defRPr>
            </a:lvl4pPr>
            <a:lvl5pPr marL="1828800" indent="0">
              <a:buNone/>
              <a:defRPr sz="2000"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LBNE Lattice : J.A. Johnstone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2621-C7DB-4B66-BDBB-7E8CD30C0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7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0A6A-9AAC-4B4A-BDED-4D914EEE0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49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7"/>
          <p:cNvCxnSpPr>
            <a:cxnSpLocks noChangeShapeType="1"/>
          </p:cNvCxnSpPr>
          <p:nvPr userDrawn="1"/>
        </p:nvCxnSpPr>
        <p:spPr bwMode="auto">
          <a:xfrm>
            <a:off x="0" y="6475413"/>
            <a:ext cx="9144000" cy="1587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14600" y="6477000"/>
            <a:ext cx="3740150" cy="38100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553200"/>
            <a:ext cx="1447800" cy="274638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fld id="{AFF834A8-5A1E-4590-8C68-AA498BCF3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6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>
            <a:off x="0" y="6475413"/>
            <a:ext cx="9144000" cy="1587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7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fld id="{D9EF39A9-0774-49D3-B638-A8853975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6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7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816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fld id="{A0FE714C-FF9E-4C91-B98B-5E3414DBE4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5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495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6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495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6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fld id="{E0D8A86B-1456-4011-BD45-A1593C807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1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7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fld id="{88DD1702-26B5-4199-9800-0910B5C30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0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7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257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20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5257800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fld id="{73B45B93-E533-41C3-8B0A-1308416FE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6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7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572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fld id="{1CA69184-9DB8-40CB-8A02-2899A78B90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3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7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257800"/>
          </a:xfrm>
        </p:spPr>
        <p:txBody>
          <a:bodyPr vert="eaVert"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pPr>
              <a:defRPr/>
            </a:pPr>
            <a:fld id="{E89E1B16-3BA9-41D4-9C2D-E985527C1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LBNE Lattice : J.A. Johnstone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1A8F1E-532D-422C-BCBD-72170858C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JJohnstone@fnal.gov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7206"/>
            <a:ext cx="8153400" cy="1524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" pitchFamily="34" charset="0"/>
              </a:rPr>
              <a:t>Long-Baseline Neutrino Experiment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35" name="Picture 1"/>
          <p:cNvPicPr>
            <a:picLocks noChangeArrowheads="1"/>
          </p:cNvPicPr>
          <p:nvPr/>
        </p:nvPicPr>
        <p:blipFill>
          <a:blip r:embed="rId2" cstate="print"/>
          <a:srcRect b="28328"/>
          <a:stretch>
            <a:fillRect/>
          </a:stretch>
        </p:blipFill>
        <p:spPr bwMode="auto">
          <a:xfrm>
            <a:off x="0" y="1968519"/>
            <a:ext cx="9144000" cy="3517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rcRect l="5368" t="6949" r="15690" b="6581"/>
          <a:stretch/>
        </p:blipFill>
        <p:spPr>
          <a:xfrm>
            <a:off x="762000" y="4045974"/>
            <a:ext cx="710184" cy="600925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399" y="4961062"/>
            <a:ext cx="1323975" cy="29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3"/>
          <p:cNvSpPr txBox="1">
            <a:spLocks/>
          </p:cNvSpPr>
          <p:nvPr/>
        </p:nvSpPr>
        <p:spPr>
          <a:xfrm>
            <a:off x="2133600" y="5781675"/>
            <a:ext cx="5181600" cy="7715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800" dirty="0" smtClean="0">
                <a:latin typeface="Helvetica" pitchFamily="34" charset="0"/>
              </a:rPr>
              <a:t>9</a:t>
            </a:r>
            <a:r>
              <a:rPr lang="en-US" altLang="en-US" sz="1800" baseline="30000" dirty="0" smtClean="0">
                <a:latin typeface="Helvetica" pitchFamily="34" charset="0"/>
              </a:rPr>
              <a:t>th</a:t>
            </a:r>
            <a:r>
              <a:rPr lang="en-US" altLang="en-US" sz="1800" dirty="0" smtClean="0">
                <a:latin typeface="Helvetica" pitchFamily="34" charset="0"/>
              </a:rPr>
              <a:t> Neutrino Beam &amp; Instrumentation Workshop</a:t>
            </a:r>
          </a:p>
          <a:p>
            <a:pPr marL="0" indent="0" algn="ctr" eaLnBrk="1" hangingPunct="1">
              <a:buNone/>
            </a:pPr>
            <a:r>
              <a:rPr lang="en-US" altLang="en-US" sz="1800" dirty="0" smtClean="0">
                <a:latin typeface="Helvetica" pitchFamily="34" charset="0"/>
              </a:rPr>
              <a:t>September 23-26</a:t>
            </a:r>
            <a:r>
              <a:rPr lang="en-US" altLang="en-US" sz="1800" baseline="30000" dirty="0" smtClean="0">
                <a:latin typeface="Helvetica" pitchFamily="34" charset="0"/>
              </a:rPr>
              <a:t>th</a:t>
            </a:r>
            <a:r>
              <a:rPr lang="en-US" altLang="en-US" sz="1800" dirty="0" smtClean="0">
                <a:latin typeface="Helvetica" pitchFamily="34" charset="0"/>
              </a:rPr>
              <a:t> 2014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723900" y="1676400"/>
            <a:ext cx="7696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18288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400" dirty="0" smtClean="0">
                <a:solidFill>
                  <a:schemeClr val="tx1"/>
                </a:solidFill>
                <a:latin typeface="Brush Script MT" pitchFamily="66" charset="0"/>
              </a:rPr>
              <a:t>LBNE Lattice &amp; Line Design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2169042" y="2743200"/>
            <a:ext cx="4800600" cy="8125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800" dirty="0" smtClean="0">
                <a:latin typeface="Helvetica" pitchFamily="34" charset="0"/>
              </a:rPr>
              <a:t>John A. Johnstone</a:t>
            </a:r>
          </a:p>
          <a:p>
            <a:pPr marL="0" indent="0" algn="ctr" eaLnBrk="1" hangingPunct="1">
              <a:buNone/>
            </a:pPr>
            <a:r>
              <a:rPr lang="en-US" altLang="en-US" sz="1200" dirty="0" smtClean="0">
                <a:latin typeface="Helvetica" pitchFamily="34" charset="0"/>
              </a:rPr>
              <a:t>Fermilab</a:t>
            </a:r>
          </a:p>
          <a:p>
            <a:pPr marL="0" indent="0" algn="ctr" eaLnBrk="1" hangingPunct="1">
              <a:buNone/>
            </a:pPr>
            <a:r>
              <a:rPr lang="en-US" altLang="en-US" sz="12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JJohnstone@fnal.gov</a:t>
            </a:r>
            <a:endParaRPr lang="en-US" altLang="en-US" sz="1200" dirty="0">
              <a:latin typeface="Helvetica" pitchFamily="34" charset="0"/>
              <a:cs typeface="Helvetica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en-US" altLang="en-US" sz="1200" dirty="0" smtClean="0">
              <a:latin typeface="Helvetica" pitchFamily="34" charset="0"/>
            </a:endParaRPr>
          </a:p>
          <a:p>
            <a:pPr marL="0" indent="0" algn="ctr" eaLnBrk="1" hangingPunct="1">
              <a:buNone/>
            </a:pPr>
            <a:r>
              <a:rPr lang="en-US" altLang="en-US" sz="1200" dirty="0" smtClean="0">
                <a:latin typeface="Helvetica" pitchFamily="34" charset="0"/>
              </a:rPr>
              <a:t>September 24</a:t>
            </a:r>
            <a:r>
              <a:rPr lang="en-US" altLang="en-US" sz="1200" baseline="30000" dirty="0" smtClean="0">
                <a:latin typeface="Helvetica" pitchFamily="34" charset="0"/>
              </a:rPr>
              <a:t>th</a:t>
            </a:r>
            <a:r>
              <a:rPr lang="en-US" altLang="en-US" sz="1200" dirty="0" smtClean="0">
                <a:latin typeface="Helvetica" pitchFamily="34" charset="0"/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020630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Lattice 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120775"/>
            <a:ext cx="64738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28600" y="5486400"/>
            <a:ext cx="8686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>
                <a:latin typeface="Helvetica" pitchFamily="34" charset="0"/>
              </a:rPr>
              <a:t>Horizontal (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</a:rPr>
              <a:t>solid</a:t>
            </a:r>
            <a:r>
              <a:rPr lang="en-US" sz="1600" dirty="0" smtClean="0">
                <a:latin typeface="Helvetica" pitchFamily="34" charset="0"/>
              </a:rPr>
              <a:t>) and vertical (</a:t>
            </a:r>
            <a:r>
              <a:rPr lang="en-US" sz="1600" dirty="0" smtClean="0">
                <a:solidFill>
                  <a:srgbClr val="FF0000"/>
                </a:solidFill>
                <a:latin typeface="Helvetica" pitchFamily="34" charset="0"/>
              </a:rPr>
              <a:t>dashed</a:t>
            </a:r>
            <a:r>
              <a:rPr lang="en-US" sz="1600" dirty="0" smtClean="0">
                <a:latin typeface="Helvetica" pitchFamily="34" charset="0"/>
              </a:rPr>
              <a:t>) lattice functions of the LBNE transfer line </a:t>
            </a:r>
            <a:endParaRPr lang="en-US" sz="900" dirty="0" smtClean="0">
              <a:latin typeface="Helvetica" pitchFamily="34" charset="0"/>
            </a:endParaRPr>
          </a:p>
          <a:p>
            <a:pPr algn="ctr" eaLnBrk="1" hangingPunct="1"/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The final focus is tuned for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sym typeface="Symbol" pitchFamily="18" charset="2"/>
              </a:rPr>
              <a:t></a:t>
            </a:r>
            <a:r>
              <a:rPr lang="en-US" sz="1400" baseline="-250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x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 =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sym typeface="Symbol" pitchFamily="18" charset="2"/>
              </a:rPr>
              <a:t></a:t>
            </a:r>
            <a:r>
              <a:rPr lang="en-US" sz="1400" baseline="-250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y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 = 1.50 mm at 120 GeV/c with</a:t>
            </a:r>
            <a:r>
              <a:rPr lang="en-US" alt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altLang="en-US" sz="1400" dirty="0">
                <a:solidFill>
                  <a:schemeClr val="accent5">
                    <a:lumMod val="75000"/>
                  </a:schemeClr>
                </a:solidFill>
              </a:rPr>
              <a:t>β</a:t>
            </a: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* = 86.33 </a:t>
            </a:r>
            <a:r>
              <a:rPr lang="en-US" altLang="en-US" sz="1400" dirty="0" smtClean="0">
                <a:solidFill>
                  <a:schemeClr val="accent5">
                    <a:lumMod val="75000"/>
                  </a:schemeClr>
                </a:solidFill>
              </a:rPr>
              <a:t>m and nominal </a:t>
            </a: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MI beam parameters </a:t>
            </a:r>
            <a:r>
              <a:rPr lang="el-GR" altLang="en-US" sz="1400" dirty="0">
                <a:solidFill>
                  <a:schemeClr val="accent5">
                    <a:lumMod val="75000"/>
                  </a:schemeClr>
                </a:solidFill>
              </a:rPr>
              <a:t>ε</a:t>
            </a:r>
            <a:r>
              <a:rPr lang="en-US" altLang="en-US" sz="1400" baseline="-25000" dirty="0">
                <a:solidFill>
                  <a:schemeClr val="accent5">
                    <a:lumMod val="75000"/>
                  </a:schemeClr>
                </a:solidFill>
              </a:rPr>
              <a:t>99</a:t>
            </a: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altLang="en-US" sz="1400" dirty="0" smtClean="0">
                <a:solidFill>
                  <a:schemeClr val="accent5">
                    <a:lumMod val="75000"/>
                  </a:schemeClr>
                </a:solidFill>
              </a:rPr>
              <a:t>30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sym typeface="Symbol" pitchFamily="18" charset="2"/>
              </a:rPr>
              <a:t>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el-GR" altLang="en-US" sz="1400" dirty="0" smtClean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m &amp; </a:t>
            </a:r>
            <a:r>
              <a:rPr lang="el-GR" altLang="en-US" sz="1400" dirty="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altLang="en-US" sz="1400" baseline="-25000" dirty="0">
                <a:solidFill>
                  <a:schemeClr val="accent5">
                    <a:lumMod val="75000"/>
                  </a:schemeClr>
                </a:solidFill>
              </a:rPr>
              <a:t>99</a:t>
            </a: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/p = 11x10</a:t>
            </a:r>
            <a:r>
              <a:rPr lang="en-US" altLang="en-US" sz="1400" baseline="30000" dirty="0">
                <a:solidFill>
                  <a:schemeClr val="accent5">
                    <a:lumMod val="75000"/>
                  </a:schemeClr>
                </a:solidFill>
              </a:rPr>
              <a:t>-4</a:t>
            </a: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91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" y="1143000"/>
            <a:ext cx="3970338" cy="5293784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Beam Envelopes &amp; Magnet Apertures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11600" y="4919663"/>
            <a:ext cx="4943475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beamline can transport, without losses, the worst quality beam that the MI could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conceivably transfer.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1600200"/>
            <a:ext cx="7810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81375" y="2209800"/>
            <a:ext cx="7810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57663" y="1447800"/>
            <a:ext cx="4854575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Dipole apertures, shown in 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blue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, 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include the effects</a:t>
            </a:r>
          </a:p>
          <a:p>
            <a:pPr>
              <a:defRPr/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           of sagitta &amp; rolls.</a:t>
            </a:r>
          </a:p>
          <a:p>
            <a:pPr>
              <a:defRPr/>
            </a:pPr>
            <a:endParaRPr lang="en-US" sz="700" i="1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Quadrupole apertures are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</a:t>
            </a:r>
            <a:r>
              <a:rPr lang="en-US" sz="1600" b="1" i="1" dirty="0">
                <a:solidFill>
                  <a:srgbClr val="FF0000"/>
                </a:solidFill>
                <a:latin typeface="Helvetica" pitchFamily="34" charset="0"/>
              </a:rPr>
              <a:t>red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.</a:t>
            </a:r>
          </a:p>
          <a:p>
            <a:pPr>
              <a:defRPr/>
            </a:pPr>
            <a:endParaRPr lang="en-US" sz="60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3811588" y="2590800"/>
            <a:ext cx="5176837" cy="1970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1900" dirty="0" smtClean="0">
                <a:latin typeface="Helvetica" pitchFamily="34" charset="0"/>
              </a:rPr>
              <a:t>The 99% envelopes (dashed) represent nominal MI beam parameters </a:t>
            </a:r>
          </a:p>
          <a:p>
            <a:pPr algn="ctr" eaLnBrk="1" hangingPunct="1">
              <a:defRPr/>
            </a:pPr>
            <a:r>
              <a:rPr lang="en-US" sz="1600" dirty="0" smtClean="0">
                <a:latin typeface="Helvetica" pitchFamily="34" charset="0"/>
              </a:rPr>
              <a:t>[ 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  <a:sym typeface="Symbol" pitchFamily="18" charset="2"/>
              </a:rPr>
              <a:t></a:t>
            </a:r>
            <a:r>
              <a:rPr lang="en-US" sz="1600" baseline="-25000" dirty="0" smtClean="0">
                <a:solidFill>
                  <a:srgbClr val="0070C0"/>
                </a:solidFill>
                <a:latin typeface="Helvetica" pitchFamily="34" charset="0"/>
                <a:sym typeface="Symbol" pitchFamily="18" charset="2"/>
              </a:rPr>
              <a:t>99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</a:rPr>
              <a:t> = 30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  <a:sym typeface="Symbol" pitchFamily="18" charset="2"/>
              </a:rPr>
              <a:t>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  <a:sym typeface="Symbol" pitchFamily="18" charset="2"/>
              </a:rPr>
              <a:t>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</a:rPr>
              <a:t>m &amp; 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  <a:sym typeface="Symbol" pitchFamily="18" charset="2"/>
              </a:rPr>
              <a:t>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</a:rPr>
              <a:t>p</a:t>
            </a:r>
            <a:r>
              <a:rPr lang="en-US" sz="1600" baseline="-25000" dirty="0" smtClean="0">
                <a:solidFill>
                  <a:srgbClr val="0070C0"/>
                </a:solidFill>
                <a:latin typeface="Helvetica" pitchFamily="34" charset="0"/>
              </a:rPr>
              <a:t>99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</a:rPr>
              <a:t>/p = 11.e-4 </a:t>
            </a:r>
            <a:r>
              <a:rPr lang="en-US" sz="1600" dirty="0" smtClean="0">
                <a:latin typeface="Helvetica" pitchFamily="34" charset="0"/>
              </a:rPr>
              <a:t>];</a:t>
            </a:r>
          </a:p>
          <a:p>
            <a:pPr algn="ctr" eaLnBrk="1" hangingPunct="1">
              <a:defRPr/>
            </a:pPr>
            <a:endParaRPr lang="en-US" sz="1100" dirty="0" smtClean="0">
              <a:latin typeface="Helvetica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1900" dirty="0" smtClean="0">
                <a:latin typeface="Helvetica" pitchFamily="34" charset="0"/>
              </a:rPr>
              <a:t>The 100% envelopes (solid) correspond to the MI admittance at transition</a:t>
            </a:r>
            <a:r>
              <a:rPr lang="en-US" sz="2000" i="1" dirty="0">
                <a:solidFill>
                  <a:srgbClr val="C00000"/>
                </a:solidFill>
                <a:latin typeface="Helvetica" pitchFamily="34" charset="0"/>
              </a:rPr>
              <a:t> </a:t>
            </a:r>
            <a:r>
              <a:rPr lang="en-US" sz="2000" b="1" i="1" dirty="0" smtClean="0">
                <a:latin typeface="Helvetica" pitchFamily="34" charset="0"/>
              </a:rPr>
              <a:t>.</a:t>
            </a:r>
            <a:r>
              <a:rPr lang="en-US" sz="2000" dirty="0" smtClean="0">
                <a:latin typeface="Helvetic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600" dirty="0" smtClean="0">
                <a:latin typeface="Helvetica" pitchFamily="34" charset="0"/>
              </a:rPr>
              <a:t>[ 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  <a:sym typeface="Symbol" pitchFamily="18" charset="2"/>
              </a:rPr>
              <a:t></a:t>
            </a:r>
            <a:r>
              <a:rPr lang="en-US" sz="1600" baseline="-25000" dirty="0" smtClean="0">
                <a:solidFill>
                  <a:srgbClr val="0070C0"/>
                </a:solidFill>
                <a:latin typeface="Helvetica" pitchFamily="34" charset="0"/>
                <a:sym typeface="Symbol" pitchFamily="18" charset="2"/>
              </a:rPr>
              <a:t>100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</a:rPr>
              <a:t> = 360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  <a:sym typeface="Symbol" pitchFamily="18" charset="2"/>
              </a:rPr>
              <a:t>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  <a:sym typeface="Symbol" pitchFamily="18" charset="2"/>
              </a:rPr>
              <a:t>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</a:rPr>
              <a:t>m &amp; 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  <a:sym typeface="Symbol" pitchFamily="18" charset="2"/>
              </a:rPr>
              <a:t>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</a:rPr>
              <a:t>p</a:t>
            </a:r>
            <a:r>
              <a:rPr lang="en-US" sz="1600" baseline="-25000" dirty="0" smtClean="0">
                <a:solidFill>
                  <a:srgbClr val="0070C0"/>
                </a:solidFill>
                <a:latin typeface="Helvetica" pitchFamily="34" charset="0"/>
              </a:rPr>
              <a:t>100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</a:rPr>
              <a:t>/p = 28.e-4 (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  <a:sym typeface="Symbol" pitchFamily="18" charset="2"/>
              </a:rPr>
              <a:t></a:t>
            </a:r>
            <a:r>
              <a:rPr lang="en-US" sz="1600" baseline="-25000" dirty="0" smtClean="0">
                <a:solidFill>
                  <a:srgbClr val="0070C0"/>
                </a:solidFill>
                <a:latin typeface="Helvetica" pitchFamily="34" charset="0"/>
              </a:rPr>
              <a:t>t</a:t>
            </a:r>
            <a:r>
              <a:rPr lang="en-US" sz="1600" dirty="0" smtClean="0">
                <a:solidFill>
                  <a:srgbClr val="0070C0"/>
                </a:solidFill>
                <a:latin typeface="Helvetica" pitchFamily="34" charset="0"/>
              </a:rPr>
              <a:t> = 21.600) </a:t>
            </a:r>
            <a:r>
              <a:rPr lang="en-US" dirty="0" smtClean="0">
                <a:latin typeface="Helvetica" pitchFamily="34" charset="0"/>
              </a:rPr>
              <a:t>]</a:t>
            </a:r>
            <a:endParaRPr lang="en-US" sz="1600" i="1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Final Focus &amp; Spot-Size Tuning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1"/>
            <a:ext cx="5486400" cy="352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4800600"/>
            <a:ext cx="8577262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500" i="1" dirty="0">
                <a:latin typeface="Helvetica" pitchFamily="34" charset="0"/>
              </a:rPr>
              <a:t>The extremes shown correspond to: 60 GeV/c with σ* = 1.0mm; β* = 19.184m and βmax = 104m (lower), and; at 120 GeV/c with σ* = 3.20mm; β* = 393 m and βmax = 483 m (upper). Horizontal values are displayed as </a:t>
            </a:r>
            <a:r>
              <a:rPr lang="en-US" sz="1500" i="1" dirty="0">
                <a:solidFill>
                  <a:srgbClr val="0070C0"/>
                </a:solidFill>
                <a:latin typeface="Helvetica" pitchFamily="34" charset="0"/>
              </a:rPr>
              <a:t>solid </a:t>
            </a:r>
            <a:r>
              <a:rPr lang="en-US" sz="1500" i="1" dirty="0">
                <a:latin typeface="Helvetica" pitchFamily="34" charset="0"/>
              </a:rPr>
              <a:t>curves &amp; vertical values are </a:t>
            </a:r>
            <a:r>
              <a:rPr lang="en-US" sz="1500" i="1" dirty="0">
                <a:solidFill>
                  <a:srgbClr val="C00000"/>
                </a:solidFill>
                <a:latin typeface="Helvetica" pitchFamily="34" charset="0"/>
              </a:rPr>
              <a:t>dashed</a:t>
            </a:r>
            <a:r>
              <a:rPr lang="en-US" sz="1500" i="1" dirty="0">
                <a:latin typeface="Helvetica" pitchFamily="34" charset="0"/>
              </a:rPr>
              <a:t>. </a:t>
            </a:r>
            <a:endParaRPr lang="en-US" sz="1500" i="1" dirty="0" smtClean="0">
              <a:latin typeface="Helvetica" pitchFamily="34" charset="0"/>
            </a:endParaRPr>
          </a:p>
          <a:p>
            <a:pPr>
              <a:defRPr/>
            </a:pPr>
            <a:endParaRPr lang="en-US" sz="900" i="1" dirty="0" smtClean="0">
              <a:latin typeface="Helvetica" pitchFamily="34" charset="0"/>
            </a:endParaRPr>
          </a:p>
          <a:p>
            <a:pPr>
              <a:defRPr/>
            </a:pPr>
            <a:r>
              <a:rPr lang="en-US" sz="15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In principle the spot –size can be tuned to </a:t>
            </a:r>
            <a:r>
              <a:rPr lang="en-US" sz="15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σ* = </a:t>
            </a:r>
            <a:r>
              <a:rPr lang="en-US" sz="15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4.00mm, but the 3.20mm limit arises from the 360</a:t>
            </a:r>
            <a:r>
              <a:rPr lang="el-GR" sz="15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π</a:t>
            </a:r>
            <a:r>
              <a:rPr lang="en-US" sz="15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mm-mr horizontal acceptance of the final down bend.</a:t>
            </a:r>
            <a:endParaRPr lang="en-US" sz="1500" i="1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5174" y="3060661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 GeV :</a:t>
            </a:r>
            <a:r>
              <a:rPr lang="en-US" sz="1400" i="1" dirty="0">
                <a:solidFill>
                  <a:srgbClr val="0070C0"/>
                </a:solidFill>
                <a:latin typeface="Helvetica" pitchFamily="34" charset="0"/>
              </a:rPr>
              <a:t> σ* = 1.0mm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5609" y="1371600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120 GeV :</a:t>
            </a:r>
            <a:r>
              <a:rPr lang="en-US" sz="1400" i="1" dirty="0">
                <a:solidFill>
                  <a:srgbClr val="0070C0"/>
                </a:solidFill>
                <a:latin typeface="Helvetica" pitchFamily="34" charset="0"/>
                <a:cs typeface="Helvetica" panose="020B0604020202020204" pitchFamily="34" charset="0"/>
              </a:rPr>
              <a:t> </a:t>
            </a:r>
            <a:r>
              <a:rPr lang="en-US" sz="1400" i="1" dirty="0">
                <a:solidFill>
                  <a:srgbClr val="0070C0"/>
                </a:solidFill>
                <a:latin typeface="Helvetica" pitchFamily="34" charset="0"/>
              </a:rPr>
              <a:t>σ* = </a:t>
            </a:r>
            <a:r>
              <a:rPr lang="en-US" sz="1400" i="1" dirty="0" smtClean="0">
                <a:solidFill>
                  <a:srgbClr val="0070C0"/>
                </a:solidFill>
                <a:latin typeface="Helvetica" pitchFamily="34" charset="0"/>
              </a:rPr>
              <a:t>3.2mm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2513" y="3510350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</a:t>
            </a:r>
            <a:r>
              <a:rPr lang="en-US" sz="1600" b="1" i="1" baseline="-250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y</a:t>
            </a:r>
            <a:endParaRPr lang="en-US" sz="1600" b="1" i="1" baseline="-250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00600" y="3764265"/>
            <a:ext cx="683813" cy="16927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31361" y="1689705"/>
            <a:ext cx="554249" cy="29149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31361" y="3234402"/>
            <a:ext cx="683813" cy="16927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7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E78948-CA64-4DD1-AFF0-676EEF4B3F33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4087813" y="206375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WCD</a:t>
            </a:r>
          </a:p>
        </p:txBody>
      </p: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4154488" y="2374900"/>
            <a:ext cx="38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4343" name="TextBox 14"/>
          <p:cNvSpPr txBox="1">
            <a:spLocks noChangeArrowheads="1"/>
          </p:cNvSpPr>
          <p:nvPr/>
        </p:nvSpPr>
        <p:spPr bwMode="auto">
          <a:xfrm>
            <a:off x="3563938" y="45847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8" name="Straight Connector 7"/>
          <p:cNvCxnSpPr>
            <a:endCxn id="14343" idx="0"/>
          </p:cNvCxnSpPr>
          <p:nvPr/>
        </p:nvCxnSpPr>
        <p:spPr>
          <a:xfrm flipH="1">
            <a:off x="3759200" y="2819400"/>
            <a:ext cx="588963" cy="17653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4359275" y="3478213"/>
            <a:ext cx="887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~732 m</a:t>
            </a: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67640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3124" y="5886893"/>
            <a:ext cx="268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 Q104 looking upstream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MI-10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Extraction Element Configuration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47800"/>
            <a:ext cx="8534400" cy="265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4101353"/>
            <a:ext cx="672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LBNE extraction Lambertsons and C-magnet straddling MI quad Q102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4557" y="5078343"/>
            <a:ext cx="7446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LBNE extraction elements and their configuration are clones of those found at other MI extraction points.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Closed Orbit &amp; Extraction Trajectory through MI-10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67000" y="3719513"/>
            <a:ext cx="435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Circulating &amp; extracted beam trajectories through MI-10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4263" y="4267200"/>
            <a:ext cx="3165475" cy="1722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  Closed Orbit Bump Quad Offsets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 (mm)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600" dirty="0"/>
              <a:t>	Q100	2.064 </a:t>
            </a:r>
            <a:endParaRPr lang="en-US" sz="1600" dirty="0">
              <a:latin typeface="Calibri"/>
            </a:endParaRPr>
          </a:p>
          <a:p>
            <a:pPr>
              <a:defRPr/>
            </a:pPr>
            <a:r>
              <a:rPr lang="en-US" sz="1600" dirty="0">
                <a:latin typeface="Calibri"/>
              </a:rPr>
              <a:t>	Q102	2.358</a:t>
            </a:r>
          </a:p>
          <a:p>
            <a:pPr>
              <a:defRPr/>
            </a:pPr>
            <a:r>
              <a:rPr lang="en-US" sz="1600" dirty="0">
                <a:latin typeface="Calibri"/>
              </a:rPr>
              <a:t>	Q104	2.171</a:t>
            </a:r>
          </a:p>
          <a:p>
            <a:pPr>
              <a:defRPr/>
            </a:pPr>
            <a:r>
              <a:rPr lang="en-US" sz="1600" dirty="0">
                <a:latin typeface="Calibri"/>
              </a:rPr>
              <a:t>	Q106	2.164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864100" y="4267200"/>
            <a:ext cx="3779838" cy="1954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Extracted Beam Elements</a:t>
            </a:r>
          </a:p>
          <a:p>
            <a:pPr>
              <a:defRPr/>
            </a:pPr>
            <a:endParaRPr lang="en-US" sz="700" dirty="0"/>
          </a:p>
          <a:p>
            <a:pPr>
              <a:defRPr/>
            </a:pPr>
            <a:r>
              <a:rPr lang="en-US" sz="1600" dirty="0"/>
              <a:t>Q100	       2.064 mm</a:t>
            </a:r>
            <a:endParaRPr lang="en-US" sz="1600" dirty="0">
              <a:latin typeface="Calibri"/>
            </a:endParaRPr>
          </a:p>
          <a:p>
            <a:pPr>
              <a:defRPr/>
            </a:pPr>
            <a:r>
              <a:rPr lang="en-US" sz="1600" dirty="0">
                <a:latin typeface="Calibri"/>
              </a:rPr>
              <a:t>Kickers	5 x -190.0 </a:t>
            </a:r>
            <a:r>
              <a:rPr lang="el-GR" sz="1600" dirty="0">
                <a:latin typeface="Calibri"/>
              </a:rPr>
              <a:t>μ</a:t>
            </a:r>
            <a:r>
              <a:rPr lang="en-US" sz="1600" dirty="0">
                <a:latin typeface="Calibri"/>
              </a:rPr>
              <a:t>r (0.693 </a:t>
            </a:r>
            <a:r>
              <a:rPr lang="en-US" sz="1600" dirty="0" err="1">
                <a:latin typeface="Calibri"/>
              </a:rPr>
              <a:t>kG</a:t>
            </a:r>
            <a:r>
              <a:rPr lang="en-US" sz="1600" dirty="0">
                <a:latin typeface="Calibri"/>
              </a:rPr>
              <a:t>/module)</a:t>
            </a:r>
          </a:p>
          <a:p>
            <a:pPr>
              <a:defRPr/>
            </a:pPr>
            <a:r>
              <a:rPr lang="en-US" sz="1600" dirty="0">
                <a:latin typeface="Calibri"/>
              </a:rPr>
              <a:t>Q102	       2.358 mm</a:t>
            </a:r>
          </a:p>
          <a:p>
            <a:pPr>
              <a:defRPr/>
            </a:pPr>
            <a:r>
              <a:rPr lang="en-US" sz="1600" dirty="0">
                <a:latin typeface="Calibri"/>
              </a:rPr>
              <a:t>LAM1	       0.523 T</a:t>
            </a:r>
          </a:p>
          <a:p>
            <a:pPr>
              <a:defRPr/>
            </a:pPr>
            <a:r>
              <a:rPr lang="en-US" sz="1600" dirty="0">
                <a:latin typeface="Calibri"/>
              </a:rPr>
              <a:t>LAM2&amp;3	       0.998 T</a:t>
            </a:r>
          </a:p>
          <a:p>
            <a:pPr>
              <a:defRPr/>
            </a:pPr>
            <a:r>
              <a:rPr lang="en-US" sz="1600" dirty="0">
                <a:latin typeface="Calibri"/>
              </a:rPr>
              <a:t>C-MAG	       0.998 T</a:t>
            </a:r>
            <a:r>
              <a:rPr lang="en-US" sz="1600" dirty="0"/>
              <a:t> 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10337" cy="25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3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Beam-Beam Separation in </a:t>
            </a:r>
            <a:r>
              <a:rPr lang="en-US" altLang="en-US" sz="3200" b="1" dirty="0">
                <a:latin typeface="Freestyle Script" panose="030804020302050B0404" pitchFamily="66" charset="0"/>
              </a:rPr>
              <a:t>Q</a:t>
            </a:r>
            <a:r>
              <a:rPr lang="en-US" altLang="en-US" sz="3200" i="1" dirty="0" smtClean="0">
                <a:latin typeface="Brush Script MT" pitchFamily="66" charset="0"/>
              </a:rPr>
              <a:t>uad 102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7290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00200" y="5029200"/>
            <a:ext cx="64341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/>
              <a:t>Closed orbit bump is created by transverse offsets of focusing quads.</a:t>
            </a:r>
          </a:p>
          <a:p>
            <a:pPr eaLnBrk="1" hangingPunct="1">
              <a:spcBef>
                <a:spcPct val="0"/>
              </a:spcBef>
            </a:pPr>
            <a:endParaRPr lang="en-US" altLang="en-US" sz="1000"/>
          </a:p>
          <a:p>
            <a:pPr eaLnBrk="1" hangingPunct="1">
              <a:spcBef>
                <a:spcPct val="0"/>
              </a:spcBef>
            </a:pPr>
            <a:r>
              <a:rPr lang="en-US" altLang="en-US" sz="1600"/>
              <a:t>Kickers create 36.2 mm separation at the 1</a:t>
            </a:r>
            <a:r>
              <a:rPr lang="en-US" altLang="en-US" sz="1600" baseline="30000"/>
              <a:t>st</a:t>
            </a:r>
            <a:r>
              <a:rPr lang="en-US" altLang="en-US" sz="1600"/>
              <a:t>  Lambertson entrance between circulating &amp; extracted beams.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0" y="4479925"/>
            <a:ext cx="441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1" dirty="0" smtClean="0">
                <a:solidFill>
                  <a:schemeClr val="accent5">
                    <a:lumMod val="75000"/>
                  </a:schemeClr>
                </a:solidFill>
              </a:rPr>
              <a:t>Circulating &amp; extracted beams through Lam1 &amp; Q102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00" y="2209800"/>
            <a:ext cx="2190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Large Aperture Quad</a:t>
            </a:r>
          </a:p>
          <a:p>
            <a:pPr algn="ctr"/>
            <a:r>
              <a:rPr lang="en-US" sz="1600" dirty="0" smtClean="0"/>
              <a:t>5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/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 x 5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/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 Star Chamber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99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MARS Extraction Tracking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2" y="3276600"/>
            <a:ext cx="71628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1219200"/>
            <a:ext cx="7239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Normalized 100% beam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emittance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is 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</a:rPr>
              <a:t>ε</a:t>
            </a:r>
            <a:r>
              <a:rPr lang="en-US" sz="2000" baseline="-25000" dirty="0" smtClean="0">
                <a:solidFill>
                  <a:schemeClr val="accent5">
                    <a:lumMod val="75000"/>
                  </a:schemeClr>
                </a:solidFill>
              </a:rPr>
              <a:t>100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360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</a:rPr>
              <a:t>π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mm-mr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10,000 points are selected on a surface in 4-dimensional (x,x’;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y,y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’) phase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Extraction tracking is from the u/s end of Q100 to the end of the 3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Lambertson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Beam-Beam Separations from MARS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862512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11569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834" y="4343400"/>
            <a:ext cx="5058966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There is sufficient aperture to provide loss-free extraction of a normalized 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ε</a:t>
            </a:r>
            <a:r>
              <a:rPr lang="en-US" sz="2000" b="1" baseline="-2500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= 360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π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µm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emittance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beam (10.6 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</a:rPr>
              <a:t>σ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55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13EAC3-0F25-4DE3-9665-B09A6FE62E03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4457700" y="45434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altLang="en-US" sz="3200" dirty="0">
                <a:solidFill>
                  <a:srgbClr val="C00000"/>
                </a:solidFill>
              </a:rPr>
              <a:t>Ω</a:t>
            </a:r>
            <a:endParaRPr lang="en-US" altLang="en-US" sz="3200" dirty="0">
              <a:solidFill>
                <a:srgbClr val="C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449179"/>
            <a:ext cx="8001000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Beam is extracted at MI-10 &amp; transported to a target above grade.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The lattice design is comprised entirely of proven MI-style magnets.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MI-10 extraction configuration &amp; the beamline provide for loss-free transmission of a 10.6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</a:rPr>
              <a:t>σ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 smtClean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The final focus is continuously tunable from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</a:rPr>
              <a:t>σ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* = 1.00 → 4.00 mm over the entire momentum range 60 → 120 GeV/c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err="1" smtClean="0">
                <a:latin typeface="Brush Script MT" pitchFamily="66" charset="0"/>
              </a:rPr>
              <a:t>Ovtline</a:t>
            </a:r>
            <a:endParaRPr lang="en-US" altLang="en-US" sz="3200" i="1" dirty="0" smtClean="0">
              <a:latin typeface="Brush Script MT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242AC0-B943-4FD6-B41C-327A20A8AB7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Design Overview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Trajectory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Magnets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Optics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dirty="0" smtClean="0">
                <a:solidFill>
                  <a:srgbClr val="0070C0"/>
                </a:solidFill>
              </a:rPr>
              <a:t>Lattice Functions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dirty="0" smtClean="0">
                <a:solidFill>
                  <a:srgbClr val="0070C0"/>
                </a:solidFill>
              </a:rPr>
              <a:t>Beam Envelope &amp; Magnet Apertures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dirty="0">
                <a:solidFill>
                  <a:srgbClr val="0070C0"/>
                </a:solidFill>
              </a:rPr>
              <a:t>Final Focus &amp; Spot Size </a:t>
            </a:r>
            <a:r>
              <a:rPr lang="en-US" dirty="0" smtClean="0">
                <a:solidFill>
                  <a:srgbClr val="0070C0"/>
                </a:solidFill>
              </a:rPr>
              <a:t>Tuning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dirty="0" smtClean="0">
                <a:solidFill>
                  <a:srgbClr val="0070C0"/>
                </a:solidFill>
              </a:rPr>
              <a:t>MI-10 Extraction</a:t>
            </a:r>
          </a:p>
          <a:p>
            <a:pPr lvl="2" eaLnBrk="1" hangingPunct="1">
              <a:spcBef>
                <a:spcPct val="0"/>
              </a:spcBef>
              <a:defRPr/>
            </a:pPr>
            <a:endParaRPr lang="en-US" sz="1000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dirty="0" smtClean="0"/>
              <a:t>Summary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900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900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Other Stuff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Sensitivity to Gradient Errors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Trajectory Control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Power Supply Ripple Effects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Known Interferences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Magnet Parameters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solidFill>
                  <a:schemeClr val="bg1">
                    <a:lumMod val="50000"/>
                  </a:schemeClr>
                </a:solidFill>
                <a:latin typeface="Brush Script MT" pitchFamily="66" charset="0"/>
              </a:rPr>
              <a:t>Other Stuff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6749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Sensitivity to Gradient Errors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Trajectory Control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Power Supply Ripple Effects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Known Interferences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Magnet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Parameters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solidFill>
                  <a:schemeClr val="bg1">
                    <a:lumMod val="50000"/>
                  </a:schemeClr>
                </a:solidFill>
                <a:latin typeface="Brush Script MT" pitchFamily="66" charset="0"/>
              </a:rPr>
              <a:t>Sensitivity to Gradient Errors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55320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0B34CDC-DCA9-4622-B7C0-DDB46A009AF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7025" y="1516063"/>
            <a:ext cx="841375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49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2625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796925" indent="-169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200" i="1" dirty="0"/>
              <a:t>Not An Issue!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n-US" sz="1200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200" dirty="0"/>
              <a:t>Experience has shown the MI-style 3Q120 quadrupoles to be of very high accelerator </a:t>
            </a:r>
            <a:r>
              <a:rPr lang="en-US" altLang="en-US" sz="2200" dirty="0" err="1"/>
              <a:t>quality</a:t>
            </a:r>
            <a:r>
              <a:rPr lang="en-US" altLang="en-US" sz="2400" i="1" baseline="30000" dirty="0" err="1">
                <a:solidFill>
                  <a:srgbClr val="C00000"/>
                </a:solidFill>
                <a:latin typeface="Helvetica" pitchFamily="34" charset="0"/>
                <a:ea typeface="ＭＳ Ｐゴシック" pitchFamily="34" charset="-128"/>
              </a:rPr>
              <a:t>Ϯ</a:t>
            </a:r>
            <a:r>
              <a:rPr lang="en-US" altLang="en-US" sz="2400" baseline="30000" dirty="0"/>
              <a:t> </a:t>
            </a:r>
            <a:endParaRPr lang="en-US" altLang="en-US" sz="2400" baseline="300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700" dirty="0"/>
          </a:p>
          <a:p>
            <a:pPr lvl="1" eaLnBrk="1" hangingPunct="1">
              <a:spcBef>
                <a:spcPct val="20000"/>
              </a:spcBef>
              <a:buFont typeface="Helvetica" pitchFamily="34" charset="0"/>
              <a:buChar char="−"/>
            </a:pPr>
            <a:r>
              <a:rPr lang="en-US" altLang="en-US" sz="2000" dirty="0">
                <a:solidFill>
                  <a:srgbClr val="31859C"/>
                </a:solidFill>
                <a:sym typeface="Symbol" pitchFamily="18" charset="2"/>
              </a:rPr>
              <a:t>(G/G)  0.08% or less, which can be reduced even further for the FODO section with only rudimentary sorting</a:t>
            </a:r>
            <a:r>
              <a:rPr lang="en-US" altLang="en-US" dirty="0">
                <a:solidFill>
                  <a:srgbClr val="31859C"/>
                </a:solidFill>
                <a:sym typeface="Symbol" pitchFamily="18" charset="2"/>
              </a:rPr>
              <a:t>.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n-US" sz="800" dirty="0">
              <a:solidFill>
                <a:srgbClr val="31859C"/>
              </a:solidFill>
              <a:sym typeface="Symbol" pitchFamily="18" charset="2"/>
            </a:endParaRPr>
          </a:p>
          <a:p>
            <a:pPr lvl="1" eaLnBrk="1" hangingPunct="1">
              <a:spcBef>
                <a:spcPct val="20000"/>
              </a:spcBef>
              <a:buFont typeface="Helvetica" pitchFamily="34" charset="0"/>
              <a:buChar char="−"/>
            </a:pPr>
            <a:r>
              <a:rPr lang="en-US" altLang="en-US" sz="2000" dirty="0">
                <a:solidFill>
                  <a:srgbClr val="31859C"/>
                </a:solidFill>
                <a:sym typeface="Symbol" pitchFamily="18" charset="2"/>
              </a:rPr>
              <a:t>A simple thin-lens calculation predicts that even the largest error-wave generated in the </a:t>
            </a:r>
            <a:r>
              <a:rPr lang="en-US" altLang="en-US" sz="2000" dirty="0" smtClean="0">
                <a:solidFill>
                  <a:srgbClr val="31859C"/>
                </a:solidFill>
                <a:sym typeface="Symbol" pitchFamily="18" charset="2"/>
              </a:rPr>
              <a:t>99% </a:t>
            </a:r>
            <a:r>
              <a:rPr lang="en-US" altLang="en-US" sz="2000" dirty="0">
                <a:solidFill>
                  <a:srgbClr val="31859C"/>
                </a:solidFill>
                <a:sym typeface="Symbol" pitchFamily="18" charset="2"/>
              </a:rPr>
              <a:t>beam envelope [</a:t>
            </a:r>
            <a:r>
              <a:rPr lang="en-US" altLang="en-US" sz="2000" dirty="0" smtClean="0">
                <a:solidFill>
                  <a:srgbClr val="31859C"/>
                </a:solidFill>
                <a:sym typeface="Symbol" pitchFamily="18" charset="2"/>
              </a:rPr>
              <a:t>3.74mm </a:t>
            </a:r>
            <a:r>
              <a:rPr lang="en-US" altLang="en-US" sz="2000" dirty="0">
                <a:solidFill>
                  <a:srgbClr val="31859C"/>
                </a:solidFill>
                <a:sym typeface="Symbol" pitchFamily="18" charset="2"/>
              </a:rPr>
              <a:t>at  = 59.6m] would be &lt; </a:t>
            </a:r>
            <a:r>
              <a:rPr lang="en-US" altLang="en-US" sz="2000" dirty="0" smtClean="0">
                <a:solidFill>
                  <a:srgbClr val="31859C"/>
                </a:solidFill>
                <a:sym typeface="Symbol" pitchFamily="18" charset="2"/>
              </a:rPr>
              <a:t>70 </a:t>
            </a:r>
            <a:r>
              <a:rPr lang="en-US" altLang="en-US" sz="2000" dirty="0">
                <a:solidFill>
                  <a:srgbClr val="31859C"/>
                </a:solidFill>
                <a:sym typeface="Symbol" pitchFamily="18" charset="2"/>
              </a:rPr>
              <a:t>microns</a:t>
            </a:r>
            <a:r>
              <a:rPr lang="en-US" altLang="en-US" dirty="0">
                <a:solidFill>
                  <a:srgbClr val="31859C"/>
                </a:solidFill>
                <a:sym typeface="Symbol" pitchFamily="18" charset="2"/>
              </a:rPr>
              <a:t>.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1600" dirty="0"/>
          </a:p>
          <a:p>
            <a:pPr lvl="2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1600" dirty="0"/>
          </a:p>
          <a:p>
            <a:pPr lvl="2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1600" dirty="0"/>
          </a:p>
          <a:p>
            <a:pPr lvl="2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16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025" y="5719763"/>
            <a:ext cx="5768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baseline="30000">
                <a:solidFill>
                  <a:srgbClr val="C00000"/>
                </a:solidFill>
                <a:latin typeface="Helvetica" pitchFamily="34" charset="0"/>
                <a:ea typeface="ＭＳ Ｐゴシック" pitchFamily="34" charset="-128"/>
              </a:rPr>
              <a:t>_________________________________________________________________</a:t>
            </a:r>
            <a:endParaRPr lang="en-US" altLang="en-US" sz="1200" i="1">
              <a:ea typeface="ＭＳ Ｐゴシック" pitchFamily="34" charset="-128"/>
              <a:cs typeface="Calibri" pitchFamily="34" charset="0"/>
            </a:endParaRPr>
          </a:p>
          <a:p>
            <a:pPr eaLnBrk="1" hangingPunct="1"/>
            <a:r>
              <a:rPr lang="en-US" altLang="en-US" sz="1200" b="1" i="1">
                <a:solidFill>
                  <a:srgbClr val="C00000"/>
                </a:solidFill>
                <a:latin typeface="Helvetica" pitchFamily="34" charset="0"/>
                <a:ea typeface="ＭＳ Ｐゴシック" pitchFamily="34" charset="-128"/>
              </a:rPr>
              <a:t>Ϯ</a:t>
            </a:r>
            <a:r>
              <a:rPr lang="en-US" altLang="en-US" sz="1200" i="1">
                <a:solidFill>
                  <a:srgbClr val="C00000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en-US" altLang="en-US" sz="1100" i="1">
                <a:latin typeface="Helvetica" pitchFamily="34" charset="0"/>
                <a:ea typeface="ＭＳ Ｐゴシック" pitchFamily="34" charset="-128"/>
              </a:rPr>
              <a:t>Magnet Test Facility measurement data base.</a:t>
            </a:r>
          </a:p>
        </p:txBody>
      </p:sp>
    </p:spTree>
    <p:extLst>
      <p:ext uri="{BB962C8B-B14F-4D97-AF65-F5344CB8AC3E}">
        <p14:creationId xmlns:p14="http://schemas.microsoft.com/office/powerpoint/2010/main" val="27111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solidFill>
                  <a:schemeClr val="bg1">
                    <a:lumMod val="50000"/>
                  </a:schemeClr>
                </a:solidFill>
                <a:latin typeface="Brush Script MT" pitchFamily="66" charset="0"/>
              </a:rPr>
              <a:t>Trajectory Control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55320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455C9F1-FADE-4E5B-814E-8B87E41ABD4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764088" y="1187450"/>
            <a:ext cx="42052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Helvetica" pitchFamily="34" charset="0"/>
                <a:ea typeface="ＭＳ Ｐゴシック" pitchFamily="34" charset="-128"/>
              </a:rPr>
              <a:t>Misalignments (including BPM’s</a:t>
            </a:r>
            <a:r>
              <a:rPr lang="en-US" altLang="en-US" dirty="0" smtClean="0">
                <a:latin typeface="Helvetica" pitchFamily="34" charset="0"/>
                <a:ea typeface="ＭＳ Ｐゴシック" pitchFamily="34" charset="-128"/>
              </a:rPr>
              <a:t>)</a:t>
            </a:r>
            <a:r>
              <a:rPr lang="en-US" altLang="en-US" b="1" i="1" baseline="30000" dirty="0" smtClean="0">
                <a:solidFill>
                  <a:srgbClr val="C00000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en-US" altLang="en-US" i="1" dirty="0" smtClean="0">
                <a:solidFill>
                  <a:srgbClr val="C00000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  <a:endParaRPr lang="en-US" altLang="en-US" b="1" baseline="30000" dirty="0">
              <a:latin typeface="Helvetica" pitchFamily="34" charset="0"/>
              <a:ea typeface="ＭＳ Ｐゴシック" pitchFamily="34" charset="-128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en-US" altLang="en-US" dirty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(</a:t>
            </a:r>
            <a:r>
              <a:rPr lang="en-US" altLang="en-US" dirty="0" err="1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x,y</a:t>
            </a:r>
            <a:r>
              <a:rPr lang="en-US" altLang="en-US" dirty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) = 0.25 mm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 (</a:t>
            </a:r>
            <a:r>
              <a:rPr lang="en-US" altLang="en-US" baseline="-25000" dirty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roll</a:t>
            </a:r>
            <a:r>
              <a:rPr lang="en-US" altLang="en-US" dirty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) = 0.50 mr</a:t>
            </a:r>
          </a:p>
          <a:p>
            <a:pPr eaLnBrk="1" hangingPunct="1"/>
            <a:endParaRPr lang="en-US" altLang="en-US" dirty="0">
              <a:latin typeface="Helvetica" pitchFamily="34" charset="0"/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Dipole Field Errors</a:t>
            </a:r>
            <a:r>
              <a:rPr lang="en-US" altLang="en-US" b="1" baseline="30000" dirty="0">
                <a:solidFill>
                  <a:srgbClr val="C00000"/>
                </a:solidFill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 (B/B) = 10e-4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225550"/>
            <a:ext cx="4495801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6075" y="4587875"/>
            <a:ext cx="4238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latin typeface="Lucida Sans" pitchFamily="34" charset="0"/>
                <a:cs typeface="Times New Roman" pitchFamily="18" charset="0"/>
              </a:rPr>
              <a:t>Uncorrected/corrected trajectories with random misalignments and dipole field errors    </a:t>
            </a:r>
          </a:p>
          <a:p>
            <a:pPr algn="ctr" eaLnBrk="0" hangingPunct="0"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cs typeface="Times New Roman" pitchFamily="18" charset="0"/>
              </a:rPr>
              <a:t>The plot begins at the u/s end of the 1</a:t>
            </a:r>
            <a:r>
              <a:rPr lang="en-US" sz="1200" baseline="300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cs typeface="Times New Roman" pitchFamily="18" charset="0"/>
              </a:rPr>
              <a:t>st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cs typeface="Times New Roman" pitchFamily="18" charset="0"/>
              </a:rPr>
              <a:t> Lambertson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ucida Sans" pitchFamily="34" charset="0"/>
              <a:sym typeface="Symbol" pitchFamily="18" charset="2"/>
            </a:endParaRPr>
          </a:p>
          <a:p>
            <a:pPr eaLnBrk="0" hangingPunct="0">
              <a:defRPr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Lucida Sans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049588"/>
            <a:ext cx="4322763" cy="25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95838" y="5791200"/>
            <a:ext cx="3860800" cy="369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sym typeface="Symbol" pitchFamily="18" charset="2"/>
              </a:rPr>
              <a:t>New IDS design spec is 250 </a:t>
            </a:r>
            <a:r>
              <a:rPr lang="el-GR" sz="1600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sym typeface="Symbol" pitchFamily="18" charset="2"/>
              </a:rPr>
              <a:t>μ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sym typeface="Symbol" pitchFamily="18" charset="2"/>
              </a:rPr>
              <a:t>r (RMS)</a:t>
            </a:r>
            <a:r>
              <a:rPr lang="en-US" dirty="0">
                <a:solidFill>
                  <a:srgbClr val="0070C0"/>
                </a:solidFill>
                <a:latin typeface="Helvetica" pitchFamily="34" charset="0"/>
                <a:sym typeface="Symbol" pitchFamily="18" charset="2"/>
              </a:rPr>
              <a:t>.</a:t>
            </a:r>
            <a:endParaRPr lang="en-US" dirty="0">
              <a:solidFill>
                <a:srgbClr val="0070C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solidFill>
                  <a:schemeClr val="bg1">
                    <a:lumMod val="50000"/>
                  </a:schemeClr>
                </a:solidFill>
                <a:latin typeface="Brush Script MT" pitchFamily="66" charset="0"/>
              </a:rPr>
              <a:t>Known Interferences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1857375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C-magnet – MI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Beamtube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n-US" sz="2400" b="1" dirty="0" smtClean="0">
                <a:solidFill>
                  <a:srgbClr val="C00000"/>
                </a:solidFill>
                <a:sym typeface="Wingdings"/>
              </a:rPr>
              <a:t>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Q201A/B – MI Q103             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n-US" sz="24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2400" b="1" dirty="0" smtClean="0">
              <a:solidFill>
                <a:srgbClr val="C00000"/>
              </a:solidFill>
              <a:sym typeface="Wingding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HT201A – MI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Beamtube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n-US" sz="24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VT203 – MI Tunnel Wall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     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       </a:t>
            </a:r>
            <a:r>
              <a:rPr lang="en-US" sz="24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Q204 – LBNE Enclosure Wall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       </a:t>
            </a:r>
            <a:r>
              <a:rPr lang="en-US" sz="24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V217A/B Overlap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                 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       </a:t>
            </a:r>
            <a:r>
              <a:rPr lang="en-US" sz="2400" b="1" dirty="0" smtClean="0">
                <a:solidFill>
                  <a:srgbClr val="C00000"/>
                </a:solidFill>
                <a:sym typeface="Wingdings"/>
              </a:rPr>
              <a:t>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LBNE –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Recycler Co-existence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DD1702-26B5-4199-9800-0910B5C3004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0375" y="55562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LBNE– </a:t>
            </a:r>
            <a:r>
              <a:rPr lang="en-US" altLang="en-US" sz="3200" i="1" dirty="0" smtClean="0">
                <a:latin typeface="Brush Script MT" pitchFamily="66" charset="0"/>
              </a:rPr>
              <a:t>Recycler Co-existence</a:t>
            </a:r>
            <a:endParaRPr lang="en-US" altLang="en-US" sz="3200" i="1" dirty="0" smtClean="0">
              <a:latin typeface="Brush Script MT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7239000" cy="422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2755449" cy="274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62525" y="5486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Freestyle Script" pitchFamily="66" charset="0"/>
                <a:cs typeface="Helvetica" pitchFamily="-105" charset="0"/>
              </a:rPr>
              <a:t>Coraggio</a:t>
            </a:r>
            <a:r>
              <a:rPr lang="en-US" sz="3600" b="1" dirty="0" smtClean="0">
                <a:solidFill>
                  <a:srgbClr val="C00000"/>
                </a:solidFill>
                <a:latin typeface="Freestyle Script" pitchFamily="66" charset="0"/>
                <a:cs typeface="Helvetica" pitchFamily="-105" charset="0"/>
              </a:rPr>
              <a:t> !</a:t>
            </a:r>
            <a:r>
              <a:rPr lang="en-US" sz="4000" b="1" dirty="0" smtClean="0">
                <a:solidFill>
                  <a:srgbClr val="C00000"/>
                </a:solidFill>
                <a:latin typeface="Freestyle Script" pitchFamily="66" charset="0"/>
                <a:cs typeface="Helvetica" pitchFamily="-105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Freestyle Script" pitchFamily="66" charset="0"/>
                <a:cs typeface="Helvetica" pitchFamily="-105" charset="0"/>
              </a:rPr>
              <a:t>Avanti </a:t>
            </a:r>
            <a:r>
              <a:rPr lang="en-US" sz="3600" b="1" dirty="0" smtClean="0">
                <a:solidFill>
                  <a:srgbClr val="C00000"/>
                </a:solidFill>
                <a:latin typeface="Freestyle Script" pitchFamily="66" charset="0"/>
                <a:cs typeface="Helvetica" pitchFamily="-105" charset="0"/>
              </a:rPr>
              <a:t>!</a:t>
            </a:r>
            <a:endParaRPr lang="en-US" sz="4000" b="1" dirty="0" smtClean="0">
              <a:solidFill>
                <a:srgbClr val="C00000"/>
              </a:solidFill>
              <a:latin typeface="Freestyle Script" pitchFamily="66" charset="0"/>
              <a:cs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solidFill>
                  <a:schemeClr val="bg1">
                    <a:lumMod val="50000"/>
                  </a:schemeClr>
                </a:solidFill>
                <a:latin typeface="Brush Script MT" pitchFamily="66" charset="0"/>
              </a:rPr>
              <a:t>Magnet 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92438" y="1497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33030"/>
              </p:ext>
            </p:extLst>
          </p:nvPr>
        </p:nvGraphicFramePr>
        <p:xfrm>
          <a:off x="2362200" y="1066800"/>
          <a:ext cx="4267201" cy="5257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627"/>
                <a:gridCol w="433487"/>
                <a:gridCol w="452762"/>
                <a:gridCol w="495004"/>
                <a:gridCol w="303482"/>
                <a:gridCol w="803407"/>
                <a:gridCol w="348593"/>
                <a:gridCol w="317426"/>
                <a:gridCol w="495413"/>
              </a:tblGrid>
              <a:tr h="198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DIPOLE TYPE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(#)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(m)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(T)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TILT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(deg)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QUAD NAME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(#)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TYPE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(m)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(T/m)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MI-10 EXTRACTION </a:t>
                      </a:r>
                      <a:r>
                        <a:rPr lang="en-US" sz="500">
                          <a:effectLst/>
                          <a:sym typeface="Symbol"/>
                        </a:rPr>
                        <a:t></a:t>
                      </a:r>
                      <a:r>
                        <a:rPr lang="en-US" sz="500">
                          <a:effectLst/>
                        </a:rPr>
                        <a:t> LBNE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LAM1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2.8000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0.53242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Q102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3Q84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2.134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+16.16016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LAM12    (2)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2.8000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1.00000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V100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3.3528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1.00284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MATCH FROM MI  </a:t>
                      </a:r>
                      <a:r>
                        <a:rPr lang="en-US" sz="500">
                          <a:effectLst/>
                          <a:sym typeface="Symbol"/>
                        </a:rPr>
                        <a:t></a:t>
                      </a:r>
                      <a:r>
                        <a:rPr lang="en-US" sz="500">
                          <a:effectLst/>
                        </a:rPr>
                        <a:t> LBNE FODO LATTICE &amp; 143 mr UP BEND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Q201</a:t>
                      </a:r>
                      <a:r>
                        <a:rPr lang="en-US" sz="500">
                          <a:effectLst/>
                          <a:sym typeface="Symbol"/>
                        </a:rPr>
                        <a:t></a:t>
                      </a:r>
                      <a:r>
                        <a:rPr lang="en-US" sz="500">
                          <a:effectLst/>
                        </a:rPr>
                        <a:t>202    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3Q60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1.524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11.13509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IDA/B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6.09981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1.22335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+62.844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Q203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+12.48756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Q204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9.18907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Q205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+13.06221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IDC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4.06654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1.38347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44.126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IDB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6.09981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1.38347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44.126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Q206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13.52413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IDA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6.09981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1.38347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44.126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IDD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4.06654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1.38347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44.126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Q207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+16.16931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IDC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4.06654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1.10813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48.179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IDB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6.09981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1.10813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48.179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FODO CELLS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Q208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15.83240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IDA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6.09981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1.10813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48.179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IDD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4.06654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1.10813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48.179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Q209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+15.83240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IDC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4.06654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1.00297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56.109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IDB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6.09981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1.00297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56.109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Q210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15.83240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IDA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6.09981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1.00297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56.109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IDD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4.06654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1.00297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56.109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Q211</a:t>
                      </a:r>
                      <a:r>
                        <a:rPr lang="en-US" sz="500">
                          <a:effectLst/>
                          <a:sym typeface="Symbol"/>
                        </a:rPr>
                        <a:t></a:t>
                      </a:r>
                      <a:r>
                        <a:rPr lang="en-US" sz="500">
                          <a:effectLst/>
                        </a:rPr>
                        <a:t>213     (3)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±15.83240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 244 mr ACHROMATIC DOWN BEND &amp; FINAL FOCUS ON TARGET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IDC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4.06654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1.60431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IDB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6.09981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1.60431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Q214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13.96520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IDA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6.09981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1.60431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IDD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4.06654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1.60431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Q215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+16.54570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IDC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4.06654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1.60431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IDB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6.09981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1.60431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Q216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15.26976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IDA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6.09981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1.60431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IDD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4.06654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1.60431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Q217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+13.81046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IDC/D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4.06654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1.60431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Q218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3Q60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1.524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17.08214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IDA/B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6.09981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1.60431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IDA/B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6.09981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1.60431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IDC/D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4.06654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1.60431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+90.000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Q219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sym typeface="Symbol"/>
                        </a:rPr>
                        <a:t></a:t>
                      </a:r>
                      <a:r>
                        <a:rPr lang="en-US" sz="500">
                          <a:effectLst/>
                        </a:rPr>
                        <a:t>10.53138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3Q120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3.048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+15.80329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  <a:tr h="9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Q221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3Q60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1.524</a:t>
                      </a: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sym typeface="Symbol"/>
                        </a:rPr>
                        <a:t></a:t>
                      </a:r>
                      <a:r>
                        <a:rPr lang="en-US" sz="500" dirty="0">
                          <a:effectLst/>
                        </a:rPr>
                        <a:t>13.39482</a:t>
                      </a:r>
                      <a:endParaRPr lang="en-US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3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DD1702-26B5-4199-9800-0910B5C3004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2634734"/>
            <a:ext cx="235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rush Script MT" panose="03060802040406070304" pitchFamily="66" charset="0"/>
              </a:rPr>
              <a:t>Backoff</a:t>
            </a:r>
            <a:r>
              <a:rPr lang="en-US" dirty="0" smtClean="0">
                <a:latin typeface="Brush Script MT" panose="03060802040406070304" pitchFamily="66" charset="0"/>
              </a:rPr>
              <a:t> Interference Pictures</a:t>
            </a:r>
            <a:endParaRPr lang="en-US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0375" y="55562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C-magnet – MI </a:t>
            </a:r>
            <a:r>
              <a:rPr lang="en-US" altLang="en-US" sz="3200" i="1" dirty="0" err="1" smtClean="0">
                <a:latin typeface="Brush Script MT" pitchFamily="66" charset="0"/>
              </a:rPr>
              <a:t>Beamtube</a:t>
            </a:r>
            <a:endParaRPr lang="en-US" altLang="en-US" sz="3200" i="1" dirty="0" smtClean="0">
              <a:latin typeface="Brush Script MT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AutoShape 2" descr="imap://JJohnstone@imapserver1.fnal.gov:993/fetch%3EUID%3E/LBNE/Linda%3E100?part=1.1.2&amp;filename=217%20DIPOLE%20CLOSE%20CLEAREN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p://JJohnstone@imapserver1.fnal.gov:993/fetch%3EUID%3E/LBNE/Linda%3E73?part=1.2&amp;filename=Screen%20Shot%202014-04-16%20at%2012.14.26%20PM.png"/>
          <p:cNvSpPr>
            <a:spLocks noChangeAspect="1" noChangeArrowheads="1"/>
          </p:cNvSpPr>
          <p:nvPr/>
        </p:nvSpPr>
        <p:spPr bwMode="auto">
          <a:xfrm>
            <a:off x="155575" y="-2141538"/>
            <a:ext cx="478155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447800"/>
            <a:ext cx="3561517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" y="4667250"/>
            <a:ext cx="909344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6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0375" y="55562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latin typeface="Freestyle Script" panose="030804020302050B0404" pitchFamily="66" charset="0"/>
              </a:rPr>
              <a:t>Q</a:t>
            </a:r>
            <a:r>
              <a:rPr lang="en-US" altLang="en-US" sz="3200" i="1" dirty="0" smtClean="0">
                <a:latin typeface="Brush Script MT" pitchFamily="66" charset="0"/>
              </a:rPr>
              <a:t>201A/B – MI </a:t>
            </a:r>
            <a:r>
              <a:rPr lang="en-US" altLang="en-US" sz="3200" b="1" dirty="0">
                <a:latin typeface="Freestyle Script" panose="030804020302050B0404" pitchFamily="66" charset="0"/>
              </a:rPr>
              <a:t>Q</a:t>
            </a:r>
            <a:r>
              <a:rPr lang="en-US" altLang="en-US" sz="3200" i="1" dirty="0" smtClean="0">
                <a:latin typeface="Brush Script MT" pitchFamily="66" charset="0"/>
              </a:rPr>
              <a:t>103 &amp; HT201A – MI </a:t>
            </a:r>
            <a:r>
              <a:rPr lang="en-US" altLang="en-US" sz="3200" i="1" dirty="0" err="1" smtClean="0">
                <a:latin typeface="Brush Script MT" pitchFamily="66" charset="0"/>
              </a:rPr>
              <a:t>Beamtube</a:t>
            </a:r>
            <a:endParaRPr lang="en-US" altLang="en-US" sz="3200" i="1" dirty="0" smtClean="0">
              <a:latin typeface="Brush Script MT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AutoShape 2" descr="imap://JJohnstone@imapserver1.fnal.gov:993/fetch%3EUID%3E/LBNE/Linda%3E100?part=1.1.2&amp;filename=217%20DIPOLE%20CLOSE%20CLEAREN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p://JJohnstone@imapserver1.fnal.gov:993/fetch%3EUID%3E/LBNE/Linda%3E73?part=1.2&amp;filename=Screen%20Shot%202014-04-16%20at%2012.14.26%20PM.png"/>
          <p:cNvSpPr>
            <a:spLocks noChangeAspect="1" noChangeArrowheads="1"/>
          </p:cNvSpPr>
          <p:nvPr/>
        </p:nvSpPr>
        <p:spPr bwMode="auto">
          <a:xfrm>
            <a:off x="155575" y="-2141538"/>
            <a:ext cx="478155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66800"/>
            <a:ext cx="89440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jjohnstone\Documents\My Documents\Work\LBNE\Lucky 13\Lucky 13  Deep LAr FD\LBNE Q201B with MI Q1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00400"/>
            <a:ext cx="4467225" cy="269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johnstone\Documents\My Documents\Work\LBNE\Lucky 13\Lucky 13  Deep LAr FD\LBNE Q201A with MI Q1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89" y="3222391"/>
            <a:ext cx="4501511" cy="270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DD1702-26B5-4199-9800-0910B5C3004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AutoShape 2" descr="imap://JJohnstone@imapserver1.fnal.gov:993/fetch%3EUID%3E/LBNE/Linda%3E73?part=1.2&amp;filename=Screen%20Shot%202014-04-16%20at%2012.14.26%20PM.png"/>
          <p:cNvSpPr>
            <a:spLocks noChangeAspect="1" noChangeArrowheads="1"/>
          </p:cNvSpPr>
          <p:nvPr/>
        </p:nvSpPr>
        <p:spPr bwMode="auto">
          <a:xfrm>
            <a:off x="63500" y="138113"/>
            <a:ext cx="47815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p://JJohnstone@imapserver1.fnal.gov:993/fetch%3EUID%3E/LBNE/Linda%3E73?part=1.2&amp;filename=Screen%20Shot%202014-04-16%20at%2012.14.26%20PM.png"/>
          <p:cNvSpPr>
            <a:spLocks noChangeAspect="1" noChangeArrowheads="1"/>
          </p:cNvSpPr>
          <p:nvPr/>
        </p:nvSpPr>
        <p:spPr bwMode="auto">
          <a:xfrm>
            <a:off x="155575" y="-2141538"/>
            <a:ext cx="478155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 descr="C:\Users\jjohnstone\Documents\My Documents\Work\LBNE\Lucky 13\Lucky 13  Deep LAr FD\VT203 interference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7815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0375" y="55562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VT203 – MI Tunnel Wall</a:t>
            </a:r>
          </a:p>
        </p:txBody>
      </p:sp>
      <p:pic>
        <p:nvPicPr>
          <p:cNvPr id="9" name="Picture 2" descr="C:\Users\jjohnstone\Documents\My Documents\Work\LBNE\Lucky 13\Lucky 13  Deep LAr FD\VT203 interference at 203 labe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767263" cy="361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MI-10 Tunnel </a:t>
            </a:r>
            <a:r>
              <a:rPr lang="en-US" altLang="en-US" sz="3200" i="1" dirty="0" smtClean="0">
                <a:latin typeface="Calibri"/>
              </a:rPr>
              <a:t>→</a:t>
            </a:r>
            <a:r>
              <a:rPr lang="en-US" altLang="en-US" sz="3200" i="1" dirty="0" smtClean="0">
                <a:latin typeface="Brush Script MT" pitchFamily="66" charset="0"/>
              </a:rPr>
              <a:t> LBNE Enclosure Transfer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295400"/>
            <a:ext cx="559593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 rot="21168584">
            <a:off x="550270" y="2767112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/>
              <a:t>Q204</a:t>
            </a:r>
            <a:endParaRPr lang="en-US" altLang="en-US" sz="1400" b="1" dirty="0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 rot="21145068">
            <a:off x="2927551" y="2444056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/>
              <a:t>Q205</a:t>
            </a:r>
            <a:endParaRPr lang="en-US" altLang="en-US" sz="1400" b="1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 rot="21002137">
            <a:off x="1541463" y="2565400"/>
            <a:ext cx="11953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/>
              <a:t>CARRIER PIPE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58975"/>
            <a:ext cx="16002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8001000" y="2398713"/>
            <a:ext cx="1006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/>
              <a:t>RECYCLER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8001000" y="2989263"/>
            <a:ext cx="1114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/>
              <a:t>LBNE Q204</a:t>
            </a:r>
            <a:endParaRPr lang="en-US" altLang="en-US" sz="1600" dirty="0"/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001000" y="3733800"/>
            <a:ext cx="985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/>
              <a:t>INJECTOR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04800" y="5245100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i="1" dirty="0"/>
              <a:t>Transport from the existing MI tunnel enclosure into the new LBNE enclosure showing the carrier pipe connecting the MI-10 &amp; LBNE enclosures (left), and separation of </a:t>
            </a:r>
            <a:r>
              <a:rPr lang="en-US" altLang="en-US" sz="2000" i="1" dirty="0" smtClean="0"/>
              <a:t>Q204 </a:t>
            </a:r>
            <a:r>
              <a:rPr lang="en-US" altLang="en-US" sz="2000" i="1" dirty="0"/>
              <a:t>at the u/s end from the Main Injector &amp; Recycler Rings (right).</a:t>
            </a:r>
          </a:p>
        </p:txBody>
      </p:sp>
    </p:spTree>
    <p:extLst>
      <p:ext uri="{BB962C8B-B14F-4D97-AF65-F5344CB8AC3E}">
        <p14:creationId xmlns:p14="http://schemas.microsoft.com/office/powerpoint/2010/main" val="12875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0375" y="55562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Freestyle Script" panose="030804020302050B0404" pitchFamily="66" charset="0"/>
              </a:rPr>
              <a:t>Q</a:t>
            </a:r>
            <a:r>
              <a:rPr lang="en-US" altLang="en-US" sz="3200" i="1" dirty="0" smtClean="0">
                <a:latin typeface="Brush Script MT" pitchFamily="66" charset="0"/>
              </a:rPr>
              <a:t>204 – LBNE Enclosure Wall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AutoShape 2" descr="imap://JJohnstone@imapserver1.fnal.gov:993/fetch%3EUID%3E/LBNE/Linda%3E100?part=1.1.2&amp;filename=217%20DIPOLE%20CLOSE%20CLEAREN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p://JJohnstone@imapserver1.fnal.gov:993/fetch%3EUID%3E/LBNE/Linda%3E1?part=1.2&amp;filename=Screen%20Shot%202014-02-12%20at%2011.17.22%20AM.png"/>
          <p:cNvSpPr>
            <a:spLocks noChangeAspect="1" noChangeArrowheads="1"/>
          </p:cNvSpPr>
          <p:nvPr/>
        </p:nvSpPr>
        <p:spPr bwMode="auto">
          <a:xfrm>
            <a:off x="155575" y="-3360738"/>
            <a:ext cx="6343650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jjohnstone\Documents\My Documents\Work\LBNE\Lucky 13\Lucky 13  Deep LAr FD\Q204-wall interfer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31423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johnstone\Documents\My Documents\Work\LBNE\Lucky 13\Lucky 13  Deep LAr FD\Q204-wall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630613"/>
            <a:ext cx="5791200" cy="28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DD1702-26B5-4199-9800-0910B5C3004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0375" y="55562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V217A/B Overlap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088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6162676" cy="3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4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Primary Beam &amp; Hill Cross-section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242AC0-B943-4FD6-B41C-327A20A8AB7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5" y="3224213"/>
            <a:ext cx="737070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1101211"/>
            <a:ext cx="6469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 smtClean="0"/>
              <a:t>THE </a:t>
            </a:r>
            <a:r>
              <a:rPr lang="en-US" altLang="en-US" sz="1400" dirty="0"/>
              <a:t>PRIMARY </a:t>
            </a:r>
            <a:r>
              <a:rPr lang="en-US" altLang="en-US" sz="1400" dirty="0" smtClean="0"/>
              <a:t>BEAMLINE EXTRACTS PROTONS FROM </a:t>
            </a:r>
            <a:r>
              <a:rPr lang="en-US" altLang="en-US" sz="1400" dirty="0"/>
              <a:t>MI-10 </a:t>
            </a:r>
            <a:r>
              <a:rPr lang="en-US" altLang="en-US" sz="1400" dirty="0" smtClean="0"/>
              <a:t>&amp; TRANSPORTS TO </a:t>
            </a:r>
            <a:r>
              <a:rPr lang="en-US" altLang="en-US" sz="1400" dirty="0"/>
              <a:t>THE TARGET ABOVE GRADE</a:t>
            </a:r>
          </a:p>
        </p:txBody>
      </p:sp>
      <p:sp>
        <p:nvSpPr>
          <p:cNvPr id="10" name="Freeform 9"/>
          <p:cNvSpPr/>
          <p:nvPr/>
        </p:nvSpPr>
        <p:spPr>
          <a:xfrm>
            <a:off x="4959350" y="3801531"/>
            <a:ext cx="2730500" cy="491069"/>
          </a:xfrm>
          <a:custGeom>
            <a:avLst/>
            <a:gdLst>
              <a:gd name="connsiteX0" fmla="*/ 0 w 2730500"/>
              <a:gd name="connsiteY0" fmla="*/ 237069 h 491069"/>
              <a:gd name="connsiteX1" fmla="*/ 825500 w 2730500"/>
              <a:gd name="connsiteY1" fmla="*/ 14819 h 491069"/>
              <a:gd name="connsiteX2" fmla="*/ 1212850 w 2730500"/>
              <a:gd name="connsiteY2" fmla="*/ 52919 h 491069"/>
              <a:gd name="connsiteX3" fmla="*/ 1816100 w 2730500"/>
              <a:gd name="connsiteY3" fmla="*/ 313269 h 491069"/>
              <a:gd name="connsiteX4" fmla="*/ 2254250 w 2730500"/>
              <a:gd name="connsiteY4" fmla="*/ 452969 h 491069"/>
              <a:gd name="connsiteX5" fmla="*/ 2730500 w 2730500"/>
              <a:gd name="connsiteY5" fmla="*/ 491069 h 491069"/>
              <a:gd name="connsiteX6" fmla="*/ 2730500 w 2730500"/>
              <a:gd name="connsiteY6" fmla="*/ 491069 h 491069"/>
              <a:gd name="connsiteX7" fmla="*/ 2711450 w 2730500"/>
              <a:gd name="connsiteY7" fmla="*/ 491069 h 4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0500" h="491069">
                <a:moveTo>
                  <a:pt x="0" y="237069"/>
                </a:moveTo>
                <a:cubicBezTo>
                  <a:pt x="311679" y="141290"/>
                  <a:pt x="623358" y="45511"/>
                  <a:pt x="825500" y="14819"/>
                </a:cubicBezTo>
                <a:cubicBezTo>
                  <a:pt x="1027642" y="-15873"/>
                  <a:pt x="1047750" y="3177"/>
                  <a:pt x="1212850" y="52919"/>
                </a:cubicBezTo>
                <a:cubicBezTo>
                  <a:pt x="1377950" y="102661"/>
                  <a:pt x="1642533" y="246594"/>
                  <a:pt x="1816100" y="313269"/>
                </a:cubicBezTo>
                <a:cubicBezTo>
                  <a:pt x="1989667" y="379944"/>
                  <a:pt x="2101850" y="423336"/>
                  <a:pt x="2254250" y="452969"/>
                </a:cubicBezTo>
                <a:cubicBezTo>
                  <a:pt x="2406650" y="482602"/>
                  <a:pt x="2730500" y="491069"/>
                  <a:pt x="2730500" y="491069"/>
                </a:cubicBezTo>
                <a:lnTo>
                  <a:pt x="2730500" y="491069"/>
                </a:lnTo>
                <a:lnTo>
                  <a:pt x="2711450" y="491069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64395" y="1913556"/>
            <a:ext cx="345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BLC apex elev. @ 30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above grade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2385536"/>
            <a:ext cx="31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Target elev. @ 10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ft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above grade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5894003" y="2282888"/>
            <a:ext cx="1" cy="137471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3885412" y="2754868"/>
            <a:ext cx="1073938" cy="12837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7731457" y="4285397"/>
            <a:ext cx="375313" cy="21077"/>
          </a:xfrm>
          <a:custGeom>
            <a:avLst/>
            <a:gdLst>
              <a:gd name="connsiteX0" fmla="*/ 0 w 375313"/>
              <a:gd name="connsiteY0" fmla="*/ 0 h 21077"/>
              <a:gd name="connsiteX1" fmla="*/ 197892 w 375313"/>
              <a:gd name="connsiteY1" fmla="*/ 20472 h 21077"/>
              <a:gd name="connsiteX2" fmla="*/ 375313 w 375313"/>
              <a:gd name="connsiteY2" fmla="*/ 13648 h 2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313" h="21077">
                <a:moveTo>
                  <a:pt x="0" y="0"/>
                </a:moveTo>
                <a:cubicBezTo>
                  <a:pt x="67670" y="9098"/>
                  <a:pt x="135340" y="18197"/>
                  <a:pt x="197892" y="20472"/>
                </a:cubicBezTo>
                <a:cubicBezTo>
                  <a:pt x="260444" y="22747"/>
                  <a:pt x="317878" y="18197"/>
                  <a:pt x="375313" y="13648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Aerial View of LBNE Trajectory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43000"/>
            <a:ext cx="871742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1447800"/>
            <a:ext cx="762000" cy="38100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1156" y="1228605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47795" y="3397910"/>
            <a:ext cx="1477671" cy="310896"/>
          </a:xfrm>
          <a:custGeom>
            <a:avLst/>
            <a:gdLst>
              <a:gd name="connsiteX0" fmla="*/ 1477671 w 1477671"/>
              <a:gd name="connsiteY0" fmla="*/ 310896 h 310896"/>
              <a:gd name="connsiteX1" fmla="*/ 1104595 w 1477671"/>
              <a:gd name="connsiteY1" fmla="*/ 270663 h 310896"/>
              <a:gd name="connsiteX2" fmla="*/ 929031 w 1477671"/>
              <a:gd name="connsiteY2" fmla="*/ 226772 h 310896"/>
              <a:gd name="connsiteX3" fmla="*/ 0 w 1477671"/>
              <a:gd name="connsiteY3" fmla="*/ 0 h 310896"/>
              <a:gd name="connsiteX4" fmla="*/ 0 w 1477671"/>
              <a:gd name="connsiteY4" fmla="*/ 0 h 310896"/>
              <a:gd name="connsiteX5" fmla="*/ 0 w 1477671"/>
              <a:gd name="connsiteY5" fmla="*/ 7316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671" h="310896">
                <a:moveTo>
                  <a:pt x="1477671" y="310896"/>
                </a:moveTo>
                <a:cubicBezTo>
                  <a:pt x="1336853" y="297790"/>
                  <a:pt x="1196035" y="284684"/>
                  <a:pt x="1104595" y="270663"/>
                </a:cubicBezTo>
                <a:cubicBezTo>
                  <a:pt x="1013155" y="256642"/>
                  <a:pt x="929031" y="226772"/>
                  <a:pt x="929031" y="226772"/>
                </a:cubicBezTo>
                <a:lnTo>
                  <a:pt x="0" y="0"/>
                </a:lnTo>
                <a:lnTo>
                  <a:pt x="0" y="0"/>
                </a:lnTo>
                <a:lnTo>
                  <a:pt x="0" y="7316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Trajectory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66800"/>
            <a:ext cx="8229600" cy="4797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Beam is extracted vertically from MI-10 </a:t>
            </a:r>
            <a:r>
              <a:rPr lang="en-US" sz="2200" i="1" dirty="0" smtClean="0">
                <a:solidFill>
                  <a:schemeClr val="accent5">
                    <a:lumMod val="75000"/>
                  </a:schemeClr>
                </a:solidFill>
              </a:rPr>
              <a:t>via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 5 horizontal kicker modules d/s of MI quad Q100, and 3 Lambertsons plus a C-magnet straddling MI Q102.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A rolled dipole steers the beam through the enclosure wall, while bisecting the MI &amp; Recycler magnet elevations.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In the LBNE tunnel the beam is bent 7.2</a:t>
            </a:r>
            <a:r>
              <a:rPr lang="en-US" sz="2200" baseline="30000" dirty="0" smtClean="0">
                <a:solidFill>
                  <a:schemeClr val="accent5">
                    <a:lumMod val="75000"/>
                  </a:schemeClr>
                </a:solidFill>
              </a:rPr>
              <a:t>o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horizontally to align with SURF in South Dakota, and upwards by 143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</a:rPr>
              <a:t>mr.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 A second series of vertical dipoles bend the beam down through 244 mr to complete vertical alignment to SURF, with </a:t>
            </a:r>
            <a:r>
              <a:rPr lang="el-GR" sz="2200" dirty="0" smtClean="0">
                <a:solidFill>
                  <a:schemeClr val="accent5">
                    <a:lumMod val="75000"/>
                  </a:schemeClr>
                </a:solidFill>
              </a:rPr>
              <a:t>φ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 = -101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</a:rPr>
              <a:t>mr.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Target elevation is fixed at 750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</a:rPr>
              <a:t>ft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 (~10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</a:rPr>
              <a:t>ft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 above grade) &amp; maximum BLC elevation is 770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</a:rPr>
              <a:t>ft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 (~3 stories above grade).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Distance from MCZERO to center of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</a:rPr>
              <a:t>LAr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 FD =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1286873.765 m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 ±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C2DE1A-E32D-4347-B27F-3F9FF629E4D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3130550" y="4984750"/>
            <a:ext cx="1033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33 kt LAr</a:t>
            </a:r>
          </a:p>
        </p:txBody>
      </p: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4087813" y="206375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WCD</a:t>
            </a: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4154488" y="2374900"/>
            <a:ext cx="38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3563938" y="45847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8" name="Straight Connector 7"/>
          <p:cNvCxnSpPr>
            <a:endCxn id="13321" idx="0"/>
          </p:cNvCxnSpPr>
          <p:nvPr/>
        </p:nvCxnSpPr>
        <p:spPr>
          <a:xfrm flipH="1">
            <a:off x="3759200" y="2819400"/>
            <a:ext cx="588963" cy="17653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4359275" y="3478213"/>
            <a:ext cx="887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~732 m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199744"/>
            <a:ext cx="3333750" cy="508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LBNE – the Ride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39829" y="5890141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MI-10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15869" y="4038600"/>
            <a:ext cx="90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38400" y="2248694"/>
            <a:ext cx="838200" cy="197457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7842396">
            <a:off x="1691856" y="2984592"/>
            <a:ext cx="163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Direction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8532">
            <a:off x="4676977" y="1190820"/>
            <a:ext cx="447437" cy="27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9474">
            <a:off x="4915558" y="1636177"/>
            <a:ext cx="495460" cy="24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5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066800"/>
            <a:ext cx="8196263" cy="5273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Helvetica" pitchFamily="34" charset="0"/>
              </a:rPr>
              <a:t>All major magnets are well-understood, proven designs</a:t>
            </a:r>
            <a:endParaRPr lang="en-US" baseline="30000" dirty="0">
              <a:solidFill>
                <a:srgbClr val="C00000"/>
              </a:solidFill>
              <a:latin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700" baseline="30000" dirty="0">
              <a:solidFill>
                <a:srgbClr val="C00000"/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In the main body of the line all dipoles are Main Injector-style IDA/IDB (6m) &amp; IDC/IDD (4m) magnets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n-US" sz="1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Quadrupoles are all of the MI-style 3Q120 (3.048 m) or the shorter 3Q60 version (1.524m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)</a:t>
            </a:r>
          </a:p>
          <a:p>
            <a:pPr marL="800100" lvl="1" indent="-342900">
              <a:buFont typeface="Helvetica" pitchFamily="34" charset="0"/>
              <a:buChar char="−"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New IDS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trims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have 3” pole tip gap &amp;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sym typeface="Symbol" pitchFamily="18" charset="2"/>
              </a:rPr>
              <a:t>design spec of 250 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sym typeface="Symbol" pitchFamily="18" charset="2"/>
              </a:rPr>
              <a:t>μ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sym typeface="Symbol" pitchFamily="18" charset="2"/>
              </a:rPr>
              <a:t>r (RMS)</a:t>
            </a:r>
            <a:r>
              <a:rPr lang="en-US" b="1" dirty="0">
                <a:solidFill>
                  <a:srgbClr val="0070C0"/>
                </a:solidFill>
                <a:latin typeface="Helvetica" pitchFamily="34" charset="0"/>
                <a:sym typeface="Symbol" pitchFamily="18" charset="2"/>
              </a:rPr>
              <a:t>.</a:t>
            </a:r>
            <a:endParaRPr lang="en-US" b="1" dirty="0">
              <a:solidFill>
                <a:srgbClr val="0070C0"/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16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500" dirty="0" smtClean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IDA/IDB sagitta  = 11.7 → 18.6 mm	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Albertus MT Lt" pitchFamily="18" charset="0"/>
              </a:rPr>
              <a:t>c.f.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 16 mm design nominal</a:t>
            </a:r>
          </a:p>
          <a:p>
            <a:pPr marL="800100" lvl="1" indent="-342900">
              <a:buFont typeface="Helvetica" pitchFamily="34" charset="0"/>
              <a:buChar char="−"/>
              <a:defRPr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IDC/IDD sagitta  =  5.2 →   8.3 mm	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Albertus MT Lt" pitchFamily="18" charset="0"/>
              </a:rPr>
              <a:t>c.f.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  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7 mm design nominal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Magnet Complement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12575"/>
              </p:ext>
            </p:extLst>
          </p:nvPr>
        </p:nvGraphicFramePr>
        <p:xfrm>
          <a:off x="1143000" y="2895600"/>
          <a:ext cx="6781800" cy="257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648"/>
                <a:gridCol w="1713297"/>
                <a:gridCol w="1284973"/>
                <a:gridCol w="2141621"/>
                <a:gridCol w="785261"/>
              </a:tblGrid>
              <a:tr h="2617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Magnet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Common Name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Steel Length 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Strength</a:t>
                      </a:r>
                      <a:r>
                        <a:rPr lang="en-US" sz="1200" baseline="0" dirty="0" smtClean="0"/>
                        <a:t> at 120 GeV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Count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</a:tr>
              <a:tr h="2895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Kickers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NOvA</a:t>
                      </a:r>
                      <a:r>
                        <a:rPr lang="en-US" sz="1200" dirty="0" smtClean="0"/>
                        <a:t> extraction type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1.295 m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0.0589 T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</a:tr>
              <a:tr h="2895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ILA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 Lambertson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2.800 m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0.532 / 1.000 T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</a:tr>
              <a:tr h="2895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ICA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 C Magnet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3.353 m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1.003 T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</a:tr>
              <a:tr h="2895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IDA/IDB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 Dipole 6 m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6.100 m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1.003 – 1.604 T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</a:tr>
              <a:tr h="2895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IDC/IDD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 Dipole 4 m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4.067 m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1.003 – 1.604 T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</a:tr>
              <a:tr h="2895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QQB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 3Q120 quadrupole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3.048 m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9.189 – 16.546 T/m</a:t>
                      </a:r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</a:tr>
              <a:tr h="2895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QQC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LBNE 3Q60 quadrupole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1.524 m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11.135 – 17.082 T/m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</a:tr>
              <a:tr h="2895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IDS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LBNE trim dipoles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0.305 m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Up</a:t>
                      </a:r>
                      <a:r>
                        <a:rPr lang="en-US" sz="1200" baseline="0" dirty="0" smtClean="0"/>
                        <a:t> to 0.365 T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71387" marR="71387" marT="35694" marB="356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1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5300" y="49213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200" i="1" dirty="0" smtClean="0">
                <a:latin typeface="Brush Script MT" pitchFamily="66" charset="0"/>
              </a:rPr>
              <a:t>Optics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LBNE Lattice : J.A. Johnstone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A8A75-FB24-4D26-87DE-C36D67FB833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7038" y="1098550"/>
            <a:ext cx="8243887" cy="2025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ea typeface="ＭＳ Ｐゴシック"/>
              </a:rPr>
              <a:t>To avoid losses the beam size in the LBNE transfer line can not exceed that of the Main Injector circulating beam.</a:t>
            </a:r>
          </a:p>
          <a:p>
            <a:pPr>
              <a:spcBef>
                <a:spcPts val="0"/>
              </a:spcBef>
              <a:defRPr/>
            </a:pPr>
            <a:endParaRPr lang="en-US" sz="700" dirty="0" smtClean="0">
              <a:solidFill>
                <a:schemeClr val="accent5">
                  <a:lumMod val="75000"/>
                </a:schemeClr>
              </a:solidFill>
              <a:latin typeface="Helvetica" pitchFamily="34" charset="0"/>
              <a:ea typeface="ＭＳ Ｐゴシック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ea typeface="ＭＳ Ｐゴシック"/>
              </a:rPr>
              <a:t>The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ea typeface="ＭＳ Ｐゴシック"/>
              </a:rPr>
              <a:t>ultra-clean transport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ea typeface="ＭＳ Ｐゴシック"/>
              </a:rPr>
              <a:t>requirements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ea typeface="ＭＳ Ｐゴシック"/>
              </a:rPr>
              <a:t>virtually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ea typeface="ＭＳ Ｐゴシック"/>
              </a:rPr>
              <a:t>compel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ea typeface="ＭＳ Ｐゴシック"/>
              </a:rPr>
              <a:t>the lattice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ea typeface="ＭＳ Ｐゴシック"/>
              </a:rPr>
              <a:t>to be configured from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ea typeface="ＭＳ Ｐゴシック"/>
              </a:rPr>
              <a:t>distinct optical modules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  <a:ea typeface="ＭＳ Ｐゴシック"/>
              </a:rPr>
              <a:t>.</a:t>
            </a:r>
          </a:p>
          <a:p>
            <a:pPr>
              <a:spcBef>
                <a:spcPts val="0"/>
              </a:spcBef>
              <a:defRPr/>
            </a:pPr>
            <a:endParaRPr lang="en-US" sz="200" dirty="0" smtClean="0">
              <a:solidFill>
                <a:schemeClr val="accent5">
                  <a:lumMod val="75000"/>
                </a:schemeClr>
              </a:solidFill>
              <a:latin typeface="Helvetica" pitchFamily="34" charset="0"/>
              <a:ea typeface="ＭＳ Ｐゴシック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solidFill>
                  <a:srgbClr val="0070C0"/>
                </a:solidFill>
                <a:latin typeface="Helvetica" pitchFamily="34" charset="0"/>
                <a:ea typeface="ＭＳ Ｐゴシック"/>
              </a:rPr>
              <a:t>Every focusing center has a dual-plane BPM &amp; dipole corrector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0070C0"/>
                </a:solidFill>
                <a:latin typeface="Helvetica" pitchFamily="34" charset="0"/>
                <a:ea typeface="ＭＳ Ｐゴシック"/>
              </a:rPr>
              <a:t>E</a:t>
            </a:r>
            <a:r>
              <a:rPr lang="en-US" sz="1800" dirty="0" smtClean="0">
                <a:solidFill>
                  <a:srgbClr val="0070C0"/>
                </a:solidFill>
                <a:latin typeface="Helvetica" pitchFamily="34" charset="0"/>
                <a:ea typeface="ＭＳ Ｐゴシック"/>
              </a:rPr>
              <a:t>very half-cell has </a:t>
            </a:r>
            <a:r>
              <a:rPr lang="en-US" sz="1800" i="1" dirty="0" smtClean="0">
                <a:solidFill>
                  <a:srgbClr val="0070C0"/>
                </a:solidFill>
                <a:latin typeface="Helvetica" pitchFamily="34" charset="0"/>
                <a:ea typeface="ＭＳ Ｐゴシック"/>
              </a:rPr>
              <a:t>space</a:t>
            </a:r>
            <a:r>
              <a:rPr lang="en-US" sz="1800" dirty="0" smtClean="0">
                <a:solidFill>
                  <a:srgbClr val="0070C0"/>
                </a:solidFill>
                <a:latin typeface="Helvetica" pitchFamily="34" charset="0"/>
                <a:ea typeface="ＭＳ Ｐゴシック"/>
              </a:rPr>
              <a:t> reserved for a multi-wire or other diagnostics.</a:t>
            </a:r>
          </a:p>
          <a:p>
            <a:pPr>
              <a:spcBef>
                <a:spcPts val="0"/>
              </a:spcBef>
              <a:defRPr/>
            </a:pPr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Helvetica" pitchFamily="34" charset="0"/>
              <a:ea typeface="ＭＳ Ｐゴシック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chemeClr val="accent5">
                  <a:lumMod val="75000"/>
                </a:schemeClr>
              </a:solidFill>
              <a:latin typeface="Helvetica" pitchFamily="34" charset="0"/>
              <a:ea typeface="ＭＳ Ｐゴシック"/>
            </a:endParaRPr>
          </a:p>
          <a:p>
            <a:pPr>
              <a:spcBef>
                <a:spcPts val="0"/>
              </a:spcBef>
              <a:defRPr/>
            </a:pPr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Helvetica" pitchFamily="34" charset="0"/>
              <a:ea typeface="ＭＳ Ｐゴシック"/>
            </a:endParaRPr>
          </a:p>
          <a:p>
            <a:pPr>
              <a:spcBef>
                <a:spcPts val="0"/>
              </a:spcBef>
              <a:defRPr/>
            </a:pPr>
            <a:endParaRPr lang="en-US" sz="1800" dirty="0" smtClean="0">
              <a:solidFill>
                <a:schemeClr val="accent5">
                  <a:lumMod val="75000"/>
                </a:schemeClr>
              </a:solidFill>
              <a:latin typeface="Helvetica" pitchFamily="34" charset="0"/>
              <a:ea typeface="ＭＳ Ｐゴシック"/>
            </a:endParaRPr>
          </a:p>
          <a:p>
            <a:pPr>
              <a:defRPr/>
            </a:pPr>
            <a:endParaRPr lang="en-US" sz="600" i="1" dirty="0" smtClean="0">
              <a:solidFill>
                <a:srgbClr val="0070C0"/>
              </a:solidFill>
              <a:latin typeface="Helvetica"/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US" sz="800" i="1" dirty="0" smtClean="0">
              <a:solidFill>
                <a:srgbClr val="0070C0"/>
              </a:solidFill>
              <a:latin typeface="Helvetica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1100" dirty="0">
              <a:solidFill>
                <a:srgbClr val="0070C0"/>
              </a:solidFill>
              <a:latin typeface="Helvetica" pitchFamily="34" charset="0"/>
              <a:ea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356" y="3124200"/>
            <a:ext cx="822325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ea typeface="ＭＳ Ｐゴシック"/>
              </a:rPr>
              <a:t>Spot-size on target must be tunable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ea typeface="ＭＳ Ｐゴシック"/>
              </a:rPr>
              <a:t>over a wide range: from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sym typeface="Symbol" pitchFamily="18" charset="2"/>
              </a:rPr>
              <a:t>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~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1.0 →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~4.0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mm to accommodate a beam power upgrade to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2.4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MW.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Physics dictates it must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also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be continuously tunable over the range 60 → 120 GeV/c for optimizing the neutrino oscillation spectrum.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93688" y="5638800"/>
            <a:ext cx="854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aseline="30000" dirty="0" smtClean="0">
                <a:solidFill>
                  <a:srgbClr val="C00000"/>
                </a:solidFill>
                <a:latin typeface="Helvetica" pitchFamily="34" charset="0"/>
                <a:ea typeface="ＭＳ Ｐゴシック" pitchFamily="34" charset="-128"/>
              </a:rPr>
              <a:t>___________________________________________________________________________________________________</a:t>
            </a:r>
            <a:endParaRPr lang="en-US" sz="1200" i="1" dirty="0" smtClean="0">
              <a:ea typeface="ＭＳ Ｐゴシック" pitchFamily="34" charset="-128"/>
              <a:cs typeface="Calibri" pitchFamily="34" charset="0"/>
            </a:endParaRPr>
          </a:p>
          <a:p>
            <a:pPr marL="171450" indent="-171450" eaLnBrk="1" hangingPunct="1">
              <a:buFont typeface="Arial" charset="0"/>
              <a:buChar char="•"/>
              <a:defRPr/>
            </a:pPr>
            <a:r>
              <a:rPr lang="en-US" sz="1400" i="1" dirty="0" smtClean="0">
                <a:latin typeface="Helvetica" pitchFamily="34" charset="0"/>
                <a:ea typeface="ＭＳ Ｐゴシック" pitchFamily="34" charset="-128"/>
              </a:rPr>
              <a:t>Subsequent discussions , unless stated otherwise, assume nominal MI beam parameters of </a:t>
            </a:r>
            <a:r>
              <a:rPr lang="en-US" sz="1400" i="1" dirty="0" smtClean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</a:t>
            </a:r>
            <a:r>
              <a:rPr lang="en-US" sz="1400" i="1" baseline="-25000" dirty="0" smtClean="0">
                <a:latin typeface="Helvetica" pitchFamily="34" charset="0"/>
                <a:ea typeface="ＭＳ Ｐゴシック" pitchFamily="34" charset="-128"/>
              </a:rPr>
              <a:t>99</a:t>
            </a:r>
            <a:r>
              <a:rPr lang="en-US" sz="1400" i="1" dirty="0" smtClean="0">
                <a:latin typeface="Helvetica" pitchFamily="34" charset="0"/>
                <a:ea typeface="ＭＳ Ｐゴシック" pitchFamily="34" charset="-128"/>
              </a:rPr>
              <a:t>= 30</a:t>
            </a:r>
            <a:r>
              <a:rPr lang="en-US" sz="1400" i="1" dirty="0" smtClean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1400" i="1" dirty="0" smtClean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en-US" sz="1400" i="1" dirty="0" smtClean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</a:t>
            </a:r>
            <a:r>
              <a:rPr lang="en-US" sz="1400" i="1" dirty="0" smtClean="0">
                <a:latin typeface="Helvetica" pitchFamily="34" charset="0"/>
                <a:ea typeface="ＭＳ Ｐゴシック" pitchFamily="34" charset="-128"/>
              </a:rPr>
              <a:t>m (normalized) &amp; </a:t>
            </a:r>
            <a:r>
              <a:rPr lang="en-US" sz="1400" i="1" dirty="0" smtClean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</a:t>
            </a:r>
            <a:r>
              <a:rPr lang="en-US" sz="1400" i="1" dirty="0" smtClean="0">
                <a:latin typeface="Helvetica" pitchFamily="34" charset="0"/>
                <a:ea typeface="ＭＳ Ｐゴシック" pitchFamily="34" charset="-128"/>
              </a:rPr>
              <a:t>p</a:t>
            </a:r>
            <a:r>
              <a:rPr lang="en-US" sz="1400" i="1" baseline="-25000" dirty="0" smtClean="0">
                <a:latin typeface="Helvetica" pitchFamily="34" charset="0"/>
                <a:ea typeface="ＭＳ Ｐゴシック" pitchFamily="34" charset="-128"/>
              </a:rPr>
              <a:t>99</a:t>
            </a:r>
            <a:r>
              <a:rPr lang="en-US" sz="1400" i="1" dirty="0" smtClean="0">
                <a:latin typeface="Helvetica" pitchFamily="34" charset="0"/>
                <a:ea typeface="ＭＳ Ｐゴシック" pitchFamily="34" charset="-128"/>
              </a:rPr>
              <a:t>/p = 11.e-4, with </a:t>
            </a:r>
            <a:r>
              <a:rPr lang="el-GR" sz="1400" i="1" dirty="0" smtClean="0">
                <a:latin typeface="Helvetica" pitchFamily="34" charset="0"/>
                <a:ea typeface="ＭＳ Ｐゴシック" pitchFamily="34" charset="-128"/>
              </a:rPr>
              <a:t>σ</a:t>
            </a:r>
            <a:r>
              <a:rPr lang="en-US" sz="1400" i="1" dirty="0" smtClean="0">
                <a:latin typeface="Helvetica" pitchFamily="34" charset="0"/>
                <a:ea typeface="ＭＳ Ｐゴシック" pitchFamily="34" charset="-128"/>
              </a:rPr>
              <a:t>* = 1.50 mm.</a:t>
            </a:r>
            <a:endParaRPr lang="en-US" sz="1400" dirty="0" smtClean="0"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038" y="4736702"/>
            <a:ext cx="821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Satisfying the above conditions requires that the final focus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β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Helvetica" pitchFamily="34" charset="0"/>
              </a:rPr>
              <a:t>* be tunable over a range x32 (!).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tName-CD1DirectorsReview-WBS130.xx.xx.x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LastName-CD1DirectorsReview-WBS130.xx.xx.xx</Template>
  <TotalTime>50855</TotalTime>
  <Words>1957</Words>
  <Application>Microsoft Office PowerPoint</Application>
  <PresentationFormat>On-screen Show (4:3)</PresentationFormat>
  <Paragraphs>764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LastName-CD1DirectorsReview-WBS130.xx.xx.xx</vt:lpstr>
      <vt:lpstr>Long-Baseline Neutrino Experiment</vt:lpstr>
      <vt:lpstr>Ovtline</vt:lpstr>
      <vt:lpstr>MI-10 Tunnel → LBNE Enclosure Transfer</vt:lpstr>
      <vt:lpstr>Primary Beam &amp; Hill Cross-section</vt:lpstr>
      <vt:lpstr>Aerial View of LBNE Trajectory</vt:lpstr>
      <vt:lpstr>Trajectory</vt:lpstr>
      <vt:lpstr>LBNE – the Ride</vt:lpstr>
      <vt:lpstr>Magnet Complement</vt:lpstr>
      <vt:lpstr>Optics</vt:lpstr>
      <vt:lpstr>Lattice Functions</vt:lpstr>
      <vt:lpstr>Beam Envelopes &amp; Magnet Apertures</vt:lpstr>
      <vt:lpstr>Final Focus &amp; Spot-Size Tuning</vt:lpstr>
      <vt:lpstr>MI-10 Extraction</vt:lpstr>
      <vt:lpstr>Extraction Element Configuration</vt:lpstr>
      <vt:lpstr>Closed Orbit &amp; Extraction Trajectory through MI-10</vt:lpstr>
      <vt:lpstr>Beam-Beam Separation in Quad 102</vt:lpstr>
      <vt:lpstr>MARS Extraction Tracking</vt:lpstr>
      <vt:lpstr>Beam-Beam Separations from MARS </vt:lpstr>
      <vt:lpstr>Summary</vt:lpstr>
      <vt:lpstr>Other Stuff</vt:lpstr>
      <vt:lpstr>Sensitivity to Gradient Errors</vt:lpstr>
      <vt:lpstr>Trajectory Control</vt:lpstr>
      <vt:lpstr>Known Interferences</vt:lpstr>
      <vt:lpstr>LBNE– Recycler Co-existence</vt:lpstr>
      <vt:lpstr>Magnet Parameters</vt:lpstr>
      <vt:lpstr>PowerPoint Presentation</vt:lpstr>
      <vt:lpstr>C-magnet – MI Beamtube</vt:lpstr>
      <vt:lpstr>Q201A/B – MI Q103 &amp; HT201A – MI Beamtube</vt:lpstr>
      <vt:lpstr>VT203 – MI Tunnel Wall</vt:lpstr>
      <vt:lpstr>Q204 – LBNE Enclosure Wall</vt:lpstr>
      <vt:lpstr>V217A/B Overlap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G. Mccluskey</dc:creator>
  <cp:lastModifiedBy>John A. Johnstone</cp:lastModifiedBy>
  <cp:revision>413</cp:revision>
  <cp:lastPrinted>2014-09-23T18:16:58Z</cp:lastPrinted>
  <dcterms:created xsi:type="dcterms:W3CDTF">2012-02-15T19:36:43Z</dcterms:created>
  <dcterms:modified xsi:type="dcterms:W3CDTF">2014-09-23T19:16:25Z</dcterms:modified>
</cp:coreProperties>
</file>