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95" r:id="rId4"/>
    <p:sldId id="262" r:id="rId5"/>
    <p:sldId id="285" r:id="rId6"/>
    <p:sldId id="299" r:id="rId7"/>
    <p:sldId id="298" r:id="rId8"/>
    <p:sldId id="272" r:id="rId9"/>
    <p:sldId id="288" r:id="rId10"/>
    <p:sldId id="270" r:id="rId11"/>
    <p:sldId id="278" r:id="rId12"/>
    <p:sldId id="277" r:id="rId13"/>
    <p:sldId id="266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5" autoAdjust="0"/>
    <p:restoredTop sz="86323" autoAdjust="0"/>
  </p:normalViewPr>
  <p:slideViewPr>
    <p:cSldViewPr snapToGrid="0" snapToObjects="1">
      <p:cViewPr>
        <p:scale>
          <a:sx n="82" d="100"/>
          <a:sy n="82" d="100"/>
        </p:scale>
        <p:origin x="-1224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EDD9D-49FA-C048-93AE-892D46993BFD}" type="datetime1">
              <a:rPr lang="en-US" smtClean="0"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FC4D-E802-8B45-B954-2DB3FE98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1791B-7E83-9B41-962A-4AE48B67D753}" type="datetime1">
              <a:rPr lang="en-US" smtClean="0"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4D6A7-2A65-D845-A4AC-A2DC6CC8F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06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D6A7-2A65-D845-A4AC-A2DC6CC8F2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9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3765-6073-0F40-A651-559F04E4E2EF}" type="datetime1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094-870D-2C4F-A68B-7495D6437647}" type="datetime1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A157-414A-4C40-A385-DA0A981C0C09}" type="datetime1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A78770-B5B3-6247-B068-0FC90B0D5211}" type="datetime1">
              <a:rPr lang="en-US" smtClean="0"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D9935EE4-EFB6-492B-9DFA-30F555EC36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5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C334-9FE6-5744-9FCB-0835E3C549A7}" type="datetime1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0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F8EF-A567-9F46-9B46-D4E7213B5068}" type="datetime1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4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5C56-5019-DE40-B0F5-CB3EECAFAA12}" type="datetime1">
              <a:rPr lang="en-US" smtClean="0"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5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206D-94BB-BC47-B0DC-52511EEB1CEE}" type="datetime1">
              <a:rPr lang="en-US" smtClean="0"/>
              <a:t>9/24/14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D2A-0C59-E04E-A1B7-3CBE1724EBF5}" type="datetime1">
              <a:rPr lang="en-US" smtClean="0"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22A3-5E0F-1C4F-8140-26B1C06B8761}" type="datetime1">
              <a:rPr lang="en-US" smtClean="0"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8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9327-6938-3F43-839D-47913539F6B1}" type="datetime1">
              <a:rPr lang="en-US" smtClean="0"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AB7B-9909-D745-92FB-FF04F0F24DC1}" type="datetime1">
              <a:rPr lang="en-US" smtClean="0"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3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D160-DD6B-DB43-A3AB-7BAAD8612646}" type="datetime1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074EF-D68B-6E45-BB0D-FA1F28CE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3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ecmaterial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p.utexas.edu/~kopp/minos/se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801"/>
            <a:ext cx="7772400" cy="24179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PROFILE MONITORS</a:t>
            </a:r>
            <a:br>
              <a:rPr lang="en-US" b="1" dirty="0" smtClean="0"/>
            </a:br>
            <a:r>
              <a:rPr lang="en-US" b="1" dirty="0" smtClean="0"/>
              <a:t>FOR </a:t>
            </a:r>
            <a:br>
              <a:rPr lang="en-US" b="1" dirty="0" smtClean="0"/>
            </a:br>
            <a:r>
              <a:rPr lang="en-US" b="1" dirty="0" smtClean="0"/>
              <a:t>700 + kW PROTON BEAM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G. Tassotto, S. Childress, D. Jensen, D. </a:t>
            </a:r>
            <a:r>
              <a:rPr lang="en-US" sz="3200" dirty="0" err="1" smtClean="0"/>
              <a:t>Schoo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70529"/>
            <a:ext cx="6400800" cy="1843875"/>
          </a:xfrm>
        </p:spPr>
        <p:txBody>
          <a:bodyPr/>
          <a:lstStyle/>
          <a:p>
            <a:r>
              <a:rPr lang="en-US" dirty="0" smtClean="0"/>
              <a:t>Sept 24, 2014</a:t>
            </a:r>
          </a:p>
          <a:p>
            <a:endParaRPr lang="en-US" dirty="0" smtClean="0"/>
          </a:p>
          <a:p>
            <a:r>
              <a:rPr lang="en-US" b="1" dirty="0" smtClean="0"/>
              <a:t>NBI2014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2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9749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SEM sensitivity </a:t>
            </a:r>
            <a:r>
              <a:rPr lang="en-US" sz="2800" dirty="0" err="1" smtClean="0"/>
              <a:t>vs</a:t>
            </a:r>
            <a:r>
              <a:rPr lang="en-US" sz="2800" dirty="0"/>
              <a:t> </a:t>
            </a:r>
            <a:r>
              <a:rPr lang="en-US" sz="2800" dirty="0" smtClean="0"/>
              <a:t>Beam </a:t>
            </a:r>
            <a:r>
              <a:rPr lang="en-US" sz="2800" dirty="0" smtClean="0"/>
              <a:t>Exposure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13130"/>
              </p:ext>
            </p:extLst>
          </p:nvPr>
        </p:nvGraphicFramePr>
        <p:xfrm>
          <a:off x="1" y="22974604"/>
          <a:ext cx="5500758" cy="3748262"/>
        </p:xfrm>
        <a:graphic>
          <a:graphicData uri="http://schemas.openxmlformats.org/drawingml/2006/table">
            <a:tbl>
              <a:tblPr/>
              <a:tblGrid>
                <a:gridCol w="1007681"/>
                <a:gridCol w="1825684"/>
                <a:gridCol w="1434464"/>
                <a:gridCol w="1232929"/>
              </a:tblGrid>
              <a:tr h="2891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Screen Shot 2014-05-16 at 7.54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14" y="1275905"/>
            <a:ext cx="2560205" cy="345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9400" y="573851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for the target SEMs have been made for Ti (wires and strips) and Carbon [4].</a:t>
            </a:r>
            <a:endParaRPr lang="en-US" dirty="0"/>
          </a:p>
        </p:txBody>
      </p:sp>
      <p:pic>
        <p:nvPicPr>
          <p:cNvPr id="13" name="Picture 12" descr="c118fit_nov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5" y="1309043"/>
            <a:ext cx="2534364" cy="342269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10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01700" y="5918201"/>
            <a:ext cx="3097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Measurements made by Doug Jensen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 dirty="0"/>
          </a:p>
        </p:txBody>
      </p:sp>
      <p:pic>
        <p:nvPicPr>
          <p:cNvPr id="5" name="Picture 4" descr="tgfit_sep2014_v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72" y="1292474"/>
            <a:ext cx="2550528" cy="3439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9300" y="4748311"/>
            <a:ext cx="2149250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 SEM 118, 33 u </a:t>
            </a:r>
            <a:r>
              <a:rPr lang="en-US" sz="1400" dirty="0" smtClean="0"/>
              <a:t>carbon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 smtClean="0"/>
              <a:t> Total POT = 4.5 x 10</a:t>
            </a:r>
            <a:r>
              <a:rPr lang="en-US" sz="1600" baseline="30000" dirty="0" smtClean="0"/>
              <a:t>20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416299" y="4748311"/>
            <a:ext cx="2482141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/>
              <a:t>Original UTA SEM 5 </a:t>
            </a:r>
            <a:r>
              <a:rPr lang="en-US" sz="1400" dirty="0"/>
              <a:t>u thick </a:t>
            </a:r>
            <a:r>
              <a:rPr lang="en-US" sz="1400" dirty="0" smtClean="0"/>
              <a:t>foi</a:t>
            </a:r>
            <a:r>
              <a:rPr lang="en-US" sz="1400" dirty="0"/>
              <a:t>l</a:t>
            </a:r>
          </a:p>
          <a:p>
            <a:pPr>
              <a:lnSpc>
                <a:spcPct val="120000"/>
              </a:lnSpc>
            </a:pPr>
            <a:r>
              <a:rPr lang="en-US" sz="1400" dirty="0" smtClean="0"/>
              <a:t>       Total </a:t>
            </a:r>
            <a:r>
              <a:rPr lang="en-US" sz="1400" dirty="0"/>
              <a:t>POT = </a:t>
            </a:r>
            <a:r>
              <a:rPr lang="en-US" sz="1400" dirty="0" smtClean="0"/>
              <a:t>14.2 </a:t>
            </a:r>
            <a:r>
              <a:rPr lang="en-US" sz="1400" dirty="0"/>
              <a:t>x 10</a:t>
            </a:r>
            <a:r>
              <a:rPr lang="en-US" sz="1600" baseline="30000" dirty="0"/>
              <a:t>20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4748310"/>
            <a:ext cx="2374900" cy="8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New SEM 20 u Ti grade 5</a:t>
            </a:r>
          </a:p>
          <a:p>
            <a:pPr>
              <a:lnSpc>
                <a:spcPct val="120000"/>
              </a:lnSpc>
            </a:pPr>
            <a:r>
              <a:rPr lang="en-US" sz="1400" dirty="0" smtClean="0"/>
              <a:t>    Total </a:t>
            </a:r>
            <a:r>
              <a:rPr lang="en-US" sz="1400" dirty="0"/>
              <a:t>POT = </a:t>
            </a:r>
            <a:r>
              <a:rPr lang="en-US" sz="1400" dirty="0" smtClean="0"/>
              <a:t>3.5 </a:t>
            </a:r>
            <a:r>
              <a:rPr lang="en-US" sz="1400" dirty="0"/>
              <a:t>x 10</a:t>
            </a:r>
            <a:r>
              <a:rPr lang="en-US" sz="1600" baseline="30000" dirty="0"/>
              <a:t>20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5455" y="5448300"/>
            <a:ext cx="703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 </a:t>
            </a:r>
            <a:r>
              <a:rPr lang="en-US" dirty="0"/>
              <a:t>s</a:t>
            </a:r>
            <a:r>
              <a:rPr lang="en-US" dirty="0" smtClean="0"/>
              <a:t>ensitivity ages much more slowly as exposure increases.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7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74"/>
            <a:ext cx="8229600" cy="40451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BPM </a:t>
            </a:r>
            <a:r>
              <a:rPr lang="en-US" sz="2800" smtClean="0"/>
              <a:t>– SEM </a:t>
            </a:r>
            <a:r>
              <a:rPr lang="en-US" sz="2800" dirty="0" smtClean="0"/>
              <a:t>Beam Resolution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592667"/>
            <a:ext cx="6831658" cy="1007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The plot below shows data comparison between the target BPM and SEM. Measured beam positions agree within 20 </a:t>
            </a:r>
            <a:r>
              <a:rPr lang="en-US" sz="1800" dirty="0" err="1" smtClean="0"/>
              <a:t>μm</a:t>
            </a:r>
            <a:r>
              <a:rPr lang="en-US" sz="1800" dirty="0" smtClean="0"/>
              <a:t> </a:t>
            </a:r>
            <a:r>
              <a:rPr lang="en-US" sz="1800" dirty="0" err="1" smtClean="0"/>
              <a:t>rms</a:t>
            </a:r>
            <a:r>
              <a:rPr lang="en-US" sz="1800" dirty="0" smtClean="0"/>
              <a:t> for 1 hour of data considered.</a:t>
            </a:r>
            <a:endParaRPr lang="en-US" sz="1800" dirty="0"/>
          </a:p>
        </p:txBody>
      </p:sp>
      <p:pic>
        <p:nvPicPr>
          <p:cNvPr id="4" name="Picture 3" descr="Screen Shot 2014-05-16 at 11.29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6100"/>
            <a:ext cx="5583730" cy="419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2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Profile Monitors in the </a:t>
            </a:r>
            <a:r>
              <a:rPr lang="en-US" sz="2800" dirty="0" err="1" smtClean="0"/>
              <a:t>NuMI</a:t>
            </a:r>
            <a:r>
              <a:rPr lang="en-US" sz="2800" dirty="0" smtClean="0"/>
              <a:t> Beam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542921"/>
            <a:ext cx="8089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list below shows the present SEM materials in the </a:t>
            </a:r>
            <a:r>
              <a:rPr lang="en-US" dirty="0" err="1" smtClean="0"/>
              <a:t>NuMI</a:t>
            </a:r>
            <a:r>
              <a:rPr lang="en-US" dirty="0" smtClean="0"/>
              <a:t> beam. Various material combinations have been installed to determine the robustness of each.</a:t>
            </a:r>
            <a:endParaRPr lang="en-US" dirty="0"/>
          </a:p>
          <a:p>
            <a:r>
              <a:rPr lang="en-US" dirty="0" smtClean="0"/>
              <a:t>Below-right a display of the detectors is shown having the following proton beam parameters: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Energy: 120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Intensity: 3.2 x 10</a:t>
            </a:r>
            <a:r>
              <a:rPr lang="en-US" baseline="30000" dirty="0" smtClean="0"/>
              <a:t>13</a:t>
            </a:r>
            <a:r>
              <a:rPr lang="en-US" dirty="0" smtClean="0"/>
              <a:t> POT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Cycle time 1.33 sec </a:t>
            </a:r>
          </a:p>
          <a:p>
            <a:endParaRPr lang="en-US" dirty="0"/>
          </a:p>
        </p:txBody>
      </p:sp>
      <p:pic>
        <p:nvPicPr>
          <p:cNvPr id="11" name="Picture 10" descr="Sems TV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86" y="2743201"/>
            <a:ext cx="4317014" cy="34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89885"/>
              </p:ext>
            </p:extLst>
          </p:nvPr>
        </p:nvGraphicFramePr>
        <p:xfrm>
          <a:off x="304799" y="2641599"/>
          <a:ext cx="4114801" cy="3714750"/>
        </p:xfrm>
        <a:graphic>
          <a:graphicData uri="http://schemas.openxmlformats.org/drawingml/2006/table">
            <a:tbl>
              <a:tblPr/>
              <a:tblGrid>
                <a:gridCol w="758666"/>
                <a:gridCol w="1465898"/>
                <a:gridCol w="1183005"/>
                <a:gridCol w="707232"/>
              </a:tblGrid>
              <a:tr h="331280"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Material/Dimension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Wire pitch (mm)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PM-101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25µ Dia. Ti wire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1mmV, 1mmH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1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PM-105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5µ thick Ti foil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1mmV, 1mmH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Foil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PM-107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33µ Carbon filament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1mmV, 1mmH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PM-108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25µ Dia. Ti wire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1mmV, 1mmH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1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PM-112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20µ Dia.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 wire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1mmV, 1mmH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5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PM-114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20µ Dia.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 wire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1mmV, 1mmH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5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PM-115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33µ Carbon filament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1mmV, 1mmH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PM-117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33µ Carbon filament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1mmV, 1mmH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PM-118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33µ Carbon filament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1mmV, 1mmH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PM-121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20µ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Dia. Ti wire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.5mmV,.5mmH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1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PM-TGT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20µ Dia.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 wire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.5mmV, .5mmH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5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PM-TGTL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75µ Dia. Ti wire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.5mmV, .5mmH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1</a:t>
                      </a:r>
                    </a:p>
                  </a:txBody>
                  <a:tcPr marL="12703" marR="12703" marT="12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88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2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5238"/>
            <a:ext cx="8318500" cy="54609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We have proven that these p</a:t>
            </a:r>
            <a:r>
              <a:rPr lang="en-US" sz="2400" dirty="0" smtClean="0"/>
              <a:t>rofile monitors </a:t>
            </a:r>
            <a:r>
              <a:rPr lang="en-US" sz="2400" dirty="0"/>
              <a:t>are reliable and </a:t>
            </a:r>
            <a:r>
              <a:rPr lang="en-US" sz="2400" dirty="0" smtClean="0"/>
              <a:t>can </a:t>
            </a:r>
            <a:r>
              <a:rPr lang="en-US" sz="2400" dirty="0"/>
              <a:t>be exercised repeatedly without failure. They are readily moved </a:t>
            </a:r>
            <a:r>
              <a:rPr lang="en-US" sz="2400" dirty="0" smtClean="0"/>
              <a:t>seamlessly in </a:t>
            </a:r>
            <a:r>
              <a:rPr lang="en-US" sz="2400" dirty="0"/>
              <a:t>or out of the beam during high intensity operation.</a:t>
            </a:r>
          </a:p>
          <a:p>
            <a:r>
              <a:rPr lang="en-US" sz="2400" dirty="0"/>
              <a:t>The </a:t>
            </a:r>
            <a:r>
              <a:rPr lang="en-US" sz="2400" dirty="0" err="1" smtClean="0"/>
              <a:t>multiwire</a:t>
            </a:r>
            <a:r>
              <a:rPr lang="en-US" sz="2400" dirty="0" smtClean="0"/>
              <a:t> </a:t>
            </a:r>
            <a:r>
              <a:rPr lang="en-US" sz="2400" dirty="0"/>
              <a:t>detectors can be baked at 100 degree C. Vacuum level reached is into mid 10</a:t>
            </a:r>
            <a:r>
              <a:rPr lang="en-US" sz="2400" baseline="30000" dirty="0"/>
              <a:t> -9 </a:t>
            </a:r>
            <a:r>
              <a:rPr lang="en-US" sz="2400" dirty="0" err="1"/>
              <a:t>Torr</a:t>
            </a:r>
            <a:r>
              <a:rPr lang="en-US" sz="2400" dirty="0"/>
              <a:t> thereby </a:t>
            </a:r>
            <a:r>
              <a:rPr lang="en-US" sz="2400" dirty="0" smtClean="0"/>
              <a:t>satisfying vacuum requirements.</a:t>
            </a:r>
            <a:endParaRPr lang="en-US" sz="2400" dirty="0"/>
          </a:p>
          <a:p>
            <a:r>
              <a:rPr lang="en-US" sz="2400" dirty="0" smtClean="0"/>
              <a:t>Given the temperature rise estimates made and the beam results obtained so far we are confident that the 20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sz="2400" dirty="0" smtClean="0"/>
              <a:t> Ti grade 5 will survive the 700 KW beam. 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R &amp; D will continue to make sure that SEM grids will survive a 2 MW beam, consists of: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	- Model the Temperature rise for Ti grade 5 and carbon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        monofilaments.  In the latter case, devise a manufacturing process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        to lay 48 wires (possibly having a diameter as low as 5 </a:t>
            </a:r>
            <a:r>
              <a:rPr lang="en-US" sz="2400" dirty="0">
                <a:solidFill>
                  <a:srgbClr val="3366FF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2400" dirty="0" smtClean="0">
                <a:solidFill>
                  <a:srgbClr val="3366FF"/>
                </a:solidFill>
              </a:rPr>
              <a:t>) across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        the ceramic board.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366FF"/>
                </a:solidFill>
              </a:rPr>
              <a:t>	</a:t>
            </a:r>
            <a:r>
              <a:rPr lang="en-US" sz="2400" dirty="0" smtClean="0">
                <a:solidFill>
                  <a:srgbClr val="3366FF"/>
                </a:solidFill>
              </a:rPr>
              <a:t>- Continue beam testing to verify survivability.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99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0400"/>
            <a:ext cx="8229600" cy="54657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[1] J. </a:t>
            </a:r>
            <a:r>
              <a:rPr lang="en-US" sz="1800" dirty="0" err="1" smtClean="0"/>
              <a:t>Krider</a:t>
            </a:r>
            <a:r>
              <a:rPr lang="en-US" sz="1800" dirty="0" smtClean="0"/>
              <a:t> &amp; C. </a:t>
            </a:r>
            <a:r>
              <a:rPr lang="en-US" sz="1800" dirty="0" err="1" smtClean="0"/>
              <a:t>Hoivat</a:t>
            </a:r>
            <a:r>
              <a:rPr lang="en-US" sz="1800" dirty="0" smtClean="0"/>
              <a:t>, “A </a:t>
            </a:r>
            <a:r>
              <a:rPr lang="en-US" sz="1800" dirty="0" err="1" smtClean="0"/>
              <a:t>multiwire</a:t>
            </a:r>
            <a:r>
              <a:rPr lang="en-US" sz="1800" dirty="0" smtClean="0"/>
              <a:t> Secondary Emission Beam Profile Monitor 	with 20 um </a:t>
            </a:r>
            <a:r>
              <a:rPr lang="en-US" sz="1800" dirty="0" err="1" smtClean="0"/>
              <a:t>Resoluton</a:t>
            </a:r>
            <a:r>
              <a:rPr lang="en-US" sz="1800" dirty="0" smtClean="0"/>
              <a:t>,” Nuclear Instruments and Methods in Physics Research, A247, pp. 304-308(1986)</a:t>
            </a:r>
          </a:p>
          <a:p>
            <a:r>
              <a:rPr lang="en-US" sz="1800" dirty="0" smtClean="0"/>
              <a:t>[2[ P. </a:t>
            </a:r>
            <a:r>
              <a:rPr lang="en-US" sz="1800" dirty="0" err="1" smtClean="0"/>
              <a:t>Hurh</a:t>
            </a:r>
            <a:r>
              <a:rPr lang="en-US" sz="1800" dirty="0" smtClean="0"/>
              <a:t> et al, “A 10 um Resolution Secondary Emission Monitor For </a:t>
            </a:r>
            <a:r>
              <a:rPr lang="en-US" sz="1800" dirty="0" err="1" smtClean="0"/>
              <a:t>Fermilab’s</a:t>
            </a:r>
            <a:r>
              <a:rPr lang="en-US" sz="1800" dirty="0" smtClean="0"/>
              <a:t> Targeting Station,” 1993 PAC, pp. 2459-2461.</a:t>
            </a:r>
          </a:p>
          <a:p>
            <a:r>
              <a:rPr lang="en-US" sz="1800" dirty="0" smtClean="0"/>
              <a:t>[</a:t>
            </a:r>
            <a:r>
              <a:rPr lang="en-US" sz="1800" dirty="0"/>
              <a:t>3</a:t>
            </a:r>
            <a:r>
              <a:rPr lang="en-US" sz="1800" dirty="0" smtClean="0"/>
              <a:t>] </a:t>
            </a:r>
            <a:r>
              <a:rPr lang="en-US" sz="1800" dirty="0"/>
              <a:t>http://</a:t>
            </a:r>
            <a:r>
              <a:rPr lang="en-US" sz="1800" dirty="0" err="1"/>
              <a:t>www.fwmetals.com</a:t>
            </a:r>
            <a:r>
              <a:rPr lang="en-US" sz="1800" dirty="0"/>
              <a:t>/</a:t>
            </a:r>
            <a:endParaRPr lang="en-US" sz="1800" dirty="0" smtClean="0"/>
          </a:p>
          <a:p>
            <a:r>
              <a:rPr lang="en-US" sz="1800" dirty="0" smtClean="0"/>
              <a:t>[4] </a:t>
            </a:r>
            <a:r>
              <a:rPr lang="en-US" sz="1800" dirty="0">
                <a:hlinkClick r:id="rId2"/>
              </a:rPr>
              <a:t>http://www.specmaterials.com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AKNOWLEDGEMENTS: We would like </a:t>
            </a:r>
            <a:r>
              <a:rPr lang="en-US" sz="1800" smtClean="0"/>
              <a:t>to acknowledge </a:t>
            </a:r>
            <a:r>
              <a:rPr lang="en-US" sz="1800" dirty="0" smtClean="0"/>
              <a:t>the effort done by many people in Fermilab too numerous to list.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0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58"/>
            <a:ext cx="8229600" cy="342698"/>
          </a:xfrm>
        </p:spPr>
        <p:txBody>
          <a:bodyPr>
            <a:noAutofit/>
          </a:bodyPr>
          <a:lstStyle/>
          <a:p>
            <a:r>
              <a:rPr lang="en-US" sz="2400" dirty="0" smtClean="0"/>
              <a:t>Evolution of Fermilab Secondary Emission Profile monitor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397"/>
            <a:ext cx="3798529" cy="5671572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/>
              <a:t>Prior to </a:t>
            </a:r>
            <a:r>
              <a:rPr lang="en-US" sz="1600" b="1" dirty="0" err="1"/>
              <a:t>NuMI</a:t>
            </a:r>
            <a:r>
              <a:rPr lang="en-US" sz="1600" b="1" dirty="0"/>
              <a:t>:</a:t>
            </a:r>
          </a:p>
          <a:p>
            <a:r>
              <a:rPr lang="en-US" sz="1600" b="1" dirty="0"/>
              <a:t>Fixed Target </a:t>
            </a:r>
            <a:r>
              <a:rPr lang="en-US" sz="1600" b="1" dirty="0" err="1"/>
              <a:t>Beamlines</a:t>
            </a:r>
            <a:r>
              <a:rPr lang="en-US" sz="1600" b="1" dirty="0"/>
              <a:t> </a:t>
            </a:r>
            <a:r>
              <a:rPr lang="en-US" sz="1400" dirty="0"/>
              <a:t>– The FNAL design saw a transformation from SWICs to SEMs where the vacuum windows and bias foils were deleted from the original SWIC design for two reasons:</a:t>
            </a:r>
          </a:p>
          <a:p>
            <a:pPr lvl="1"/>
            <a:r>
              <a:rPr lang="en-US" sz="1400" dirty="0"/>
              <a:t>much less beam scattering. </a:t>
            </a:r>
          </a:p>
          <a:p>
            <a:pPr lvl="1"/>
            <a:r>
              <a:rPr lang="en-US" sz="1400" dirty="0"/>
              <a:t>negligible signal change when a clearing field was applied to the foils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Fig. 1, 2 and 5 show a SWIC, a vacuum can that houses SEM board. </a:t>
            </a:r>
          </a:p>
          <a:p>
            <a:pPr lvl="1"/>
            <a:r>
              <a:rPr lang="en-US" sz="1600" b="1" dirty="0" smtClean="0"/>
              <a:t>Material</a:t>
            </a:r>
            <a:r>
              <a:rPr lang="en-US" sz="1400" b="1" dirty="0" smtClean="0"/>
              <a:t> </a:t>
            </a:r>
            <a:r>
              <a:rPr lang="en-US" sz="1400" b="1" dirty="0"/>
              <a:t>- </a:t>
            </a:r>
            <a:r>
              <a:rPr lang="en-US" sz="1400" dirty="0"/>
              <a:t>Started</a:t>
            </a:r>
            <a:r>
              <a:rPr lang="en-US" sz="1400" b="1" dirty="0"/>
              <a:t> </a:t>
            </a:r>
            <a:r>
              <a:rPr lang="en-US" sz="1400" dirty="0"/>
              <a:t>with 75 </a:t>
            </a:r>
            <a:r>
              <a:rPr lang="en-US" sz="1400" dirty="0" smtClean="0"/>
              <a:t>μ </a:t>
            </a:r>
            <a:r>
              <a:rPr lang="en-US" sz="1400" dirty="0" err="1"/>
              <a:t>AuW</a:t>
            </a:r>
            <a:r>
              <a:rPr lang="en-US" sz="1400" dirty="0"/>
              <a:t> wires at a pitch of 0.5 to 2 mm depending on </a:t>
            </a:r>
            <a:r>
              <a:rPr lang="en-US" sz="1400" dirty="0" err="1"/>
              <a:t>beamline</a:t>
            </a:r>
            <a:r>
              <a:rPr lang="en-US" sz="1400" dirty="0"/>
              <a:t> requirements. </a:t>
            </a:r>
            <a:r>
              <a:rPr lang="en-US" sz="1400" dirty="0" smtClean="0"/>
              <a:t>Special </a:t>
            </a:r>
            <a:r>
              <a:rPr lang="en-US" sz="1400" dirty="0"/>
              <a:t>case is </a:t>
            </a:r>
            <a:r>
              <a:rPr lang="en-US" sz="1400" dirty="0" err="1"/>
              <a:t>KTeV</a:t>
            </a:r>
            <a:r>
              <a:rPr lang="en-US" sz="1400" dirty="0"/>
              <a:t> where the wire pitch was </a:t>
            </a:r>
            <a:r>
              <a:rPr lang="en-US" sz="1400" dirty="0" smtClean="0"/>
              <a:t>125 μ for the target </a:t>
            </a:r>
            <a:r>
              <a:rPr lang="en-US" sz="1400" dirty="0"/>
              <a:t>and 250 </a:t>
            </a:r>
            <a:r>
              <a:rPr lang="en-US" sz="1400" dirty="0" smtClean="0"/>
              <a:t>and 500 μ for the </a:t>
            </a:r>
            <a:r>
              <a:rPr lang="en-US" sz="1400" dirty="0" err="1" smtClean="0"/>
              <a:t>beamline</a:t>
            </a:r>
            <a:r>
              <a:rPr lang="en-US" sz="1400" dirty="0" smtClean="0"/>
              <a:t> detectors.</a:t>
            </a:r>
            <a:endParaRPr lang="en-US" sz="1400" dirty="0"/>
          </a:p>
          <a:p>
            <a:r>
              <a:rPr lang="en-US" sz="1600" b="1" dirty="0"/>
              <a:t>AD Transfer </a:t>
            </a:r>
            <a:r>
              <a:rPr lang="en-US" sz="1600" b="1" dirty="0" err="1"/>
              <a:t>Beamlines</a:t>
            </a:r>
            <a:r>
              <a:rPr lang="en-US" sz="1600" b="1" dirty="0"/>
              <a:t> </a:t>
            </a:r>
            <a:r>
              <a:rPr lang="en-US" sz="1400" b="1" dirty="0"/>
              <a:t>- </a:t>
            </a:r>
            <a:r>
              <a:rPr lang="en-US" sz="1400" dirty="0"/>
              <a:t>Separate H,V planes on a G-10 frame. Later the frame was replaced with ceramic board. </a:t>
            </a:r>
            <a:r>
              <a:rPr lang="en-US" sz="1400" dirty="0" smtClean="0"/>
              <a:t>Also </a:t>
            </a:r>
            <a:r>
              <a:rPr lang="en-US" sz="1400" dirty="0"/>
              <a:t>used 25 μ Ti wire wound at 2 wires/pad to increase </a:t>
            </a:r>
            <a:r>
              <a:rPr lang="en-US" sz="1400" dirty="0" smtClean="0"/>
              <a:t>signal while minimizing material. </a:t>
            </a:r>
            <a:r>
              <a:rPr lang="en-US" sz="1400" dirty="0"/>
              <a:t>Key improvement “Flash-test” (Fig. 3, 4).</a:t>
            </a:r>
          </a:p>
          <a:p>
            <a:r>
              <a:rPr lang="en-US" sz="1600" b="1" dirty="0" err="1"/>
              <a:t>Pbar</a:t>
            </a:r>
            <a:r>
              <a:rPr lang="en-US" sz="1600" b="1" dirty="0"/>
              <a:t> </a:t>
            </a:r>
            <a:r>
              <a:rPr lang="en-US" sz="1600" b="1" dirty="0" err="1"/>
              <a:t>Beamline</a:t>
            </a:r>
            <a:r>
              <a:rPr lang="en-US" sz="1600" b="1" dirty="0"/>
              <a:t> </a:t>
            </a:r>
            <a:r>
              <a:rPr lang="en-US" sz="1400" b="1" dirty="0"/>
              <a:t>– </a:t>
            </a:r>
            <a:r>
              <a:rPr lang="en-US" sz="1400" dirty="0"/>
              <a:t>Designed in early ‘80’s. The</a:t>
            </a:r>
            <a:r>
              <a:rPr lang="en-US" sz="1400" b="1" dirty="0"/>
              <a:t> </a:t>
            </a:r>
            <a:r>
              <a:rPr lang="en-US" sz="1400" dirty="0"/>
              <a:t>detectors were designed for 2 and 3 mm pitch using 10 </a:t>
            </a:r>
            <a:r>
              <a:rPr lang="en-US" sz="1400" dirty="0" smtClean="0"/>
              <a:t>μ </a:t>
            </a:r>
            <a:r>
              <a:rPr lang="en-US" sz="1400" dirty="0"/>
              <a:t>thick Ti </a:t>
            </a:r>
            <a:r>
              <a:rPr lang="en-US" sz="1400" dirty="0" smtClean="0"/>
              <a:t>strips </a:t>
            </a:r>
            <a:r>
              <a:rPr lang="en-US" sz="1400" dirty="0"/>
              <a:t>(Fig. 6</a:t>
            </a:r>
            <a:r>
              <a:rPr lang="en-US" sz="1400" dirty="0" smtClean="0"/>
              <a:t>).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5355" y="1696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242" y="513389"/>
            <a:ext cx="1421406" cy="1650315"/>
          </a:xfrm>
          <a:prstGeom prst="rect">
            <a:avLst/>
          </a:prstGeom>
          <a:noFill/>
          <a:ln/>
        </p:spPr>
      </p:pic>
      <p:pic>
        <p:nvPicPr>
          <p:cNvPr id="9" name="Picture 4" descr="DSCN07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97" y="2529224"/>
            <a:ext cx="1979648" cy="148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bar-SE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42" y="4555705"/>
            <a:ext cx="2034429" cy="152582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06648" y="6471658"/>
            <a:ext cx="360303" cy="208690"/>
          </a:xfrm>
        </p:spPr>
        <p:txBody>
          <a:bodyPr/>
          <a:lstStyle/>
          <a:p>
            <a:fld id="{D8E87ECF-7E49-2548-B33A-26F7BE6AA13E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Picture 11" descr="SWI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1" y="533409"/>
            <a:ext cx="2177102" cy="16302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88801" y="2163703"/>
            <a:ext cx="1408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Fig. 1  </a:t>
            </a:r>
            <a:r>
              <a:rPr lang="en-US" sz="1200" dirty="0" smtClean="0"/>
              <a:t>FNAL SWIC</a:t>
            </a:r>
            <a:endParaRPr lang="en-US" sz="1200" dirty="0"/>
          </a:p>
        </p:txBody>
      </p:sp>
      <p:pic>
        <p:nvPicPr>
          <p:cNvPr id="15" name="Picture 14" descr="Screen Shot 2014-09-19 at 11.29.4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02" y="4416121"/>
            <a:ext cx="1408345" cy="1778538"/>
          </a:xfrm>
          <a:prstGeom prst="rect">
            <a:avLst/>
          </a:prstGeom>
        </p:spPr>
      </p:pic>
      <p:pic>
        <p:nvPicPr>
          <p:cNvPr id="16" name="Picture 15" descr="8 Gev double wir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06" y="2529224"/>
            <a:ext cx="1980497" cy="14853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9569" y="4014597"/>
            <a:ext cx="2236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b="1" dirty="0" smtClean="0"/>
              <a:t>Fig. 3  </a:t>
            </a:r>
            <a:r>
              <a:rPr lang="en-US" sz="1200" dirty="0" smtClean="0"/>
              <a:t>8 </a:t>
            </a:r>
            <a:r>
              <a:rPr lang="en-US" sz="1200" dirty="0" err="1" smtClean="0"/>
              <a:t>GeV</a:t>
            </a:r>
            <a:r>
              <a:rPr lang="en-US" sz="1200" dirty="0" smtClean="0"/>
              <a:t> transfer line (G-10)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9845" y="4014597"/>
            <a:ext cx="2434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Fig. 4  </a:t>
            </a:r>
            <a:r>
              <a:rPr lang="en-US" sz="1200" dirty="0" smtClean="0"/>
              <a:t>8 </a:t>
            </a:r>
            <a:r>
              <a:rPr lang="en-US" sz="1200" dirty="0" err="1"/>
              <a:t>GeV</a:t>
            </a:r>
            <a:r>
              <a:rPr lang="en-US" sz="1200" dirty="0"/>
              <a:t> transfer line </a:t>
            </a:r>
            <a:r>
              <a:rPr lang="en-US" sz="1200" dirty="0" smtClean="0"/>
              <a:t>ceramic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2 - 25 u wires/pad</a:t>
            </a:r>
            <a:endParaRPr lang="en-US" sz="1200" dirty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96111" y="2163703"/>
            <a:ext cx="13705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 2  </a:t>
            </a:r>
            <a:r>
              <a:rPr lang="en-US" sz="1200" dirty="0" smtClean="0"/>
              <a:t>Typ. </a:t>
            </a:r>
            <a:r>
              <a:rPr lang="en-US" sz="1200" dirty="0" err="1" smtClean="0"/>
              <a:t>Vac</a:t>
            </a:r>
            <a:r>
              <a:rPr lang="en-US" sz="1200" dirty="0" smtClean="0"/>
              <a:t> Can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988802" y="6194659"/>
            <a:ext cx="1564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Fig. 5  </a:t>
            </a:r>
            <a:r>
              <a:rPr lang="en-US" sz="1200" dirty="0"/>
              <a:t>C</a:t>
            </a:r>
            <a:r>
              <a:rPr lang="en-US" sz="1200" dirty="0" smtClean="0"/>
              <a:t>eramic frame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6893506" y="6194659"/>
            <a:ext cx="1980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Fig. </a:t>
            </a:r>
            <a:r>
              <a:rPr lang="en-US" sz="1200" b="1" dirty="0" smtClean="0"/>
              <a:t>6  </a:t>
            </a:r>
            <a:r>
              <a:rPr lang="en-US" sz="1200" dirty="0" err="1" smtClean="0"/>
              <a:t>Pbar</a:t>
            </a:r>
            <a:r>
              <a:rPr lang="en-US" sz="1200" dirty="0" smtClean="0"/>
              <a:t> SEM 3 mm pitch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1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260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Pbar</a:t>
            </a:r>
            <a:r>
              <a:rPr lang="en-US" sz="2800" dirty="0" smtClean="0"/>
              <a:t> Target SEMs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6500" y="109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8300" y="482600"/>
            <a:ext cx="3695700" cy="2403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First detector was designed by J. </a:t>
            </a:r>
            <a:r>
              <a:rPr lang="en-US" sz="1400" dirty="0" err="1" smtClean="0"/>
              <a:t>Krider</a:t>
            </a:r>
            <a:r>
              <a:rPr lang="en-US" sz="1400" dirty="0" smtClean="0"/>
              <a:t>, C. </a:t>
            </a:r>
            <a:r>
              <a:rPr lang="en-US" sz="1400" dirty="0" err="1" smtClean="0"/>
              <a:t>Hoivat</a:t>
            </a:r>
            <a:r>
              <a:rPr lang="en-US" sz="1400" dirty="0" smtClean="0"/>
              <a:t> and Curtis Crawford for position resolution of 20 μ in 1986 [1]: </a:t>
            </a:r>
          </a:p>
          <a:p>
            <a:pPr marL="0" indent="0">
              <a:buNone/>
            </a:pPr>
            <a:r>
              <a:rPr lang="en-US" sz="1400" dirty="0" smtClean="0"/>
              <a:t>Specifications:</a:t>
            </a:r>
          </a:p>
          <a:p>
            <a:pPr marL="0" indent="0">
              <a:buNone/>
            </a:pPr>
            <a:r>
              <a:rPr lang="en-US" sz="1400" dirty="0" smtClean="0"/>
              <a:t>-  24-100 μ Dia. Ti wire/plane. The 12 center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wires  have a pitch of 250 μ, the outer 500 u.</a:t>
            </a:r>
          </a:p>
          <a:p>
            <a:pPr marL="0" indent="0">
              <a:buNone/>
            </a:pPr>
            <a:r>
              <a:rPr lang="en-US" sz="1400" dirty="0" smtClean="0"/>
              <a:t>-  3-50 μ Ti electron collection foils</a:t>
            </a:r>
          </a:p>
          <a:p>
            <a:pPr marL="0" indent="0">
              <a:buNone/>
            </a:pPr>
            <a:r>
              <a:rPr lang="en-US" sz="1400" dirty="0" smtClean="0"/>
              <a:t>-  Spring Tension: 50 g</a:t>
            </a:r>
          </a:p>
          <a:p>
            <a:pPr marL="0" indent="0">
              <a:buNone/>
            </a:pPr>
            <a:r>
              <a:rPr lang="en-US" sz="1400" dirty="0" smtClean="0"/>
              <a:t>Fig 7 shows the construction of the first SEM</a:t>
            </a:r>
          </a:p>
          <a:p>
            <a:pPr>
              <a:buFontTx/>
              <a:buChar char="-"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12" name="Content Placeholder 5" descr="Pbar.TG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0" b="16750"/>
          <a:stretch>
            <a:fillRect/>
          </a:stretch>
        </p:blipFill>
        <p:spPr>
          <a:xfrm>
            <a:off x="4180815" y="2908300"/>
            <a:ext cx="4544453" cy="299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80814" y="482600"/>
            <a:ext cx="45444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new detector was built by Patrick </a:t>
            </a:r>
            <a:r>
              <a:rPr lang="en-US" sz="1400" dirty="0" err="1" smtClean="0"/>
              <a:t>Hurh</a:t>
            </a:r>
            <a:r>
              <a:rPr lang="en-US" sz="1400" dirty="0" smtClean="0"/>
              <a:t>  in the nineties [2] having the following specifications:</a:t>
            </a:r>
          </a:p>
          <a:p>
            <a:r>
              <a:rPr lang="en-US" sz="1400" dirty="0" smtClean="0"/>
              <a:t>-     16 </a:t>
            </a:r>
            <a:r>
              <a:rPr lang="en-US" sz="1400" dirty="0"/>
              <a:t>c</a:t>
            </a:r>
            <a:r>
              <a:rPr lang="en-US" sz="1400" dirty="0" smtClean="0"/>
              <a:t>enter Ti wires  50 μ Dia., pitch 125 um.</a:t>
            </a:r>
          </a:p>
          <a:p>
            <a:r>
              <a:rPr lang="en-US" sz="1400" dirty="0" smtClean="0"/>
              <a:t>-     Outer region 14 wires at a pitch of 250 um. 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Resolution in position of the wires is maintained by two “V” shaped arrays of stainless steel pegs inserted into the ceramic board. Each wire is bent around a peg, crimped to a spring. 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 The springs supplied around 95 g of tension. </a:t>
            </a:r>
          </a:p>
          <a:p>
            <a:r>
              <a:rPr lang="en-US" sz="1400" dirty="0" smtClean="0"/>
              <a:t>Fig. 8 shows the central section of the upgraded </a:t>
            </a:r>
            <a:r>
              <a:rPr lang="en-US" sz="1400" dirty="0" err="1" smtClean="0"/>
              <a:t>Pbar</a:t>
            </a:r>
            <a:r>
              <a:rPr lang="en-US" sz="1400" dirty="0" smtClean="0"/>
              <a:t> SEM.</a:t>
            </a:r>
            <a:endParaRPr lang="en-US" sz="1400" dirty="0"/>
          </a:p>
        </p:txBody>
      </p:sp>
      <p:pic>
        <p:nvPicPr>
          <p:cNvPr id="15" name="Picture 14" descr="Screen Shot 2014-09-22 at 1.38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7" y="2886493"/>
            <a:ext cx="2238523" cy="31841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6070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Fig. 7  </a:t>
            </a:r>
            <a:r>
              <a:rPr lang="en-US" sz="1200" dirty="0" smtClean="0"/>
              <a:t>First </a:t>
            </a:r>
            <a:r>
              <a:rPr lang="en-US" sz="1200" dirty="0" err="1" smtClean="0"/>
              <a:t>Pbar</a:t>
            </a:r>
            <a:r>
              <a:rPr lang="en-US" sz="1200" dirty="0" smtClean="0"/>
              <a:t> SEM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667250" y="6070600"/>
            <a:ext cx="3771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</a:t>
            </a:r>
            <a:r>
              <a:rPr lang="en-US" sz="1200" b="1" dirty="0" smtClean="0"/>
              <a:t>. 8  </a:t>
            </a:r>
            <a:r>
              <a:rPr lang="en-US" sz="1200" dirty="0" smtClean="0"/>
              <a:t>Upgraded  </a:t>
            </a:r>
            <a:r>
              <a:rPr lang="en-US" sz="1200" dirty="0" err="1"/>
              <a:t>Pbar</a:t>
            </a:r>
            <a:r>
              <a:rPr lang="en-US" sz="1200" dirty="0"/>
              <a:t> </a:t>
            </a:r>
            <a:r>
              <a:rPr lang="en-US" sz="1200" dirty="0" smtClean="0"/>
              <a:t>SEM  FNAL DRW # 322402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999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7407"/>
          </a:xfrm>
        </p:spPr>
        <p:txBody>
          <a:bodyPr>
            <a:noAutofit/>
          </a:bodyPr>
          <a:lstStyle/>
          <a:p>
            <a:r>
              <a:rPr lang="en-US" sz="2800" dirty="0" smtClean="0"/>
              <a:t>Some </a:t>
            </a:r>
            <a:r>
              <a:rPr lang="en-US" sz="2800" dirty="0" err="1" smtClean="0"/>
              <a:t>NuMI</a:t>
            </a:r>
            <a:r>
              <a:rPr lang="en-US" sz="2800" dirty="0" smtClean="0"/>
              <a:t> Requirements &amp; Specifications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3144"/>
            <a:ext cx="8229600" cy="547302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90000"/>
              </a:lnSpc>
            </a:pPr>
            <a:r>
              <a:rPr lang="en-US" sz="3300" dirty="0"/>
              <a:t>Profile monitors have a dual use application in the 0.4 – 0.7 MW 120 </a:t>
            </a:r>
            <a:r>
              <a:rPr lang="en-US" sz="3300" dirty="0" err="1"/>
              <a:t>GeV</a:t>
            </a:r>
            <a:r>
              <a:rPr lang="en-US" sz="3300" dirty="0"/>
              <a:t> </a:t>
            </a:r>
            <a:r>
              <a:rPr lang="en-US" sz="3300" dirty="0" err="1"/>
              <a:t>NuMI</a:t>
            </a:r>
            <a:r>
              <a:rPr lang="en-US" sz="3300" dirty="0"/>
              <a:t>/</a:t>
            </a:r>
            <a:r>
              <a:rPr lang="en-US" sz="3300" dirty="0" err="1"/>
              <a:t>NOvA</a:t>
            </a:r>
            <a:r>
              <a:rPr lang="en-US" sz="3300" dirty="0"/>
              <a:t> primary proton line. </a:t>
            </a:r>
            <a:r>
              <a:rPr lang="en-US" sz="3300" dirty="0" smtClean="0"/>
              <a:t>An essential </a:t>
            </a:r>
            <a:r>
              <a:rPr lang="en-US" sz="3300" dirty="0"/>
              <a:t>requirement has been to be able to use them readily at operational beam power.</a:t>
            </a:r>
          </a:p>
          <a:p>
            <a:pPr lvl="1">
              <a:lnSpc>
                <a:spcPct val="90000"/>
              </a:lnSpc>
            </a:pPr>
            <a:r>
              <a:rPr lang="en-US" sz="3300" dirty="0">
                <a:solidFill>
                  <a:srgbClr val="0033CC"/>
                </a:solidFill>
              </a:rPr>
              <a:t>Determination of beam size and shape along the transport and for targeting.  This provides the primary diagnostic for </a:t>
            </a:r>
            <a:r>
              <a:rPr lang="en-US" sz="3300" dirty="0" err="1">
                <a:solidFill>
                  <a:srgbClr val="0033CC"/>
                </a:solidFill>
              </a:rPr>
              <a:t>emittance</a:t>
            </a:r>
            <a:r>
              <a:rPr lang="en-US" sz="3300" dirty="0">
                <a:solidFill>
                  <a:srgbClr val="0033CC"/>
                </a:solidFill>
              </a:rPr>
              <a:t> and optics understanding.</a:t>
            </a:r>
          </a:p>
          <a:p>
            <a:pPr lvl="1">
              <a:lnSpc>
                <a:spcPct val="90000"/>
              </a:lnSpc>
            </a:pPr>
            <a:r>
              <a:rPr lang="en-US" sz="3300" dirty="0">
                <a:solidFill>
                  <a:srgbClr val="0033CC"/>
                </a:solidFill>
              </a:rPr>
              <a:t>Continuing precision calibration for the BPM’s and BLM’s.  This imposes additional requirements for profile monitor position reproducibility </a:t>
            </a:r>
            <a:r>
              <a:rPr lang="en-US" sz="3300" dirty="0" smtClean="0">
                <a:solidFill>
                  <a:srgbClr val="0033CC"/>
                </a:solidFill>
              </a:rPr>
              <a:t>vs. </a:t>
            </a:r>
            <a:r>
              <a:rPr lang="en-US" sz="3300" dirty="0">
                <a:solidFill>
                  <a:srgbClr val="0033CC"/>
                </a:solidFill>
              </a:rPr>
              <a:t>BPM accuracy</a:t>
            </a:r>
          </a:p>
          <a:p>
            <a:pPr>
              <a:lnSpc>
                <a:spcPct val="90000"/>
              </a:lnSpc>
            </a:pPr>
            <a:r>
              <a:rPr lang="en-US" sz="3300" b="1" dirty="0"/>
              <a:t>A robust solution for moving profile monitors in or out of the intense beam seamlessly has been implemented, utilizing the combination of:</a:t>
            </a:r>
          </a:p>
          <a:p>
            <a:pPr lvl="1">
              <a:lnSpc>
                <a:spcPct val="90000"/>
              </a:lnSpc>
            </a:pPr>
            <a:r>
              <a:rPr lang="en-US" sz="3300" dirty="0" smtClean="0">
                <a:solidFill>
                  <a:srgbClr val="0000FF"/>
                </a:solidFill>
              </a:rPr>
              <a:t>vacuum can </a:t>
            </a:r>
            <a:r>
              <a:rPr lang="en-US" sz="3300" dirty="0">
                <a:solidFill>
                  <a:srgbClr val="0000FF"/>
                </a:solidFill>
              </a:rPr>
              <a:t>mounted at 45 deg.</a:t>
            </a:r>
          </a:p>
          <a:p>
            <a:pPr lvl="1">
              <a:lnSpc>
                <a:spcPct val="90000"/>
              </a:lnSpc>
            </a:pPr>
            <a:r>
              <a:rPr lang="en-US" sz="3300" dirty="0">
                <a:solidFill>
                  <a:srgbClr val="0000FF"/>
                </a:solidFill>
              </a:rPr>
              <a:t>ceramic C-frame wire mount also at 45 deg.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300" dirty="0"/>
              <a:t>	</a:t>
            </a:r>
            <a:r>
              <a:rPr lang="en-US" sz="3300" dirty="0" smtClean="0"/>
              <a:t>resulting </a:t>
            </a:r>
            <a:r>
              <a:rPr lang="en-US" sz="3300" dirty="0"/>
              <a:t>in horizontal and vertical beam profile measurements.  </a:t>
            </a:r>
          </a:p>
          <a:p>
            <a:pPr>
              <a:lnSpc>
                <a:spcPct val="90000"/>
              </a:lnSpc>
            </a:pPr>
            <a:r>
              <a:rPr lang="en-US" sz="3300" dirty="0"/>
              <a:t>Monitors are automatically moved into the beam on a once per shift basis.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7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98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SPECIFICATIONS DETAILS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9442"/>
            <a:ext cx="8229600" cy="5466721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Must withstand beam heating by the 700</a:t>
            </a:r>
            <a:r>
              <a:rPr lang="en-US" sz="24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kW beam, and radiation dose of ~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</a:rPr>
              <a:t>1x 10</a:t>
            </a:r>
            <a:r>
              <a:rPr lang="en-US" sz="2400" b="1" i="1" baseline="30000" dirty="0" smtClean="0">
                <a:solidFill>
                  <a:srgbClr val="000000"/>
                </a:solidFill>
                <a:latin typeface="Times New Roman"/>
              </a:rPr>
              <a:t>20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protons /cm</a:t>
            </a:r>
            <a:r>
              <a:rPr lang="en-US" sz="2400" b="1" i="1" baseline="30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. Secondary emission properties should not age significantly in the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</a:rPr>
              <a:t>NOvA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</a:rPr>
              <a:t>beam.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Required fractional beam loss &lt; 2.5x10</a:t>
            </a:r>
            <a:r>
              <a:rPr lang="en-US" sz="2400" b="1" i="1" baseline="30000" dirty="0">
                <a:solidFill>
                  <a:srgbClr val="000000"/>
                </a:solidFill>
                <a:latin typeface="Times New Roman"/>
              </a:rPr>
              <a:t> -6 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for beam transport and  &lt; 5.0 x10</a:t>
            </a:r>
            <a:r>
              <a:rPr lang="en-US" sz="2400" b="1" i="1" baseline="30000" dirty="0">
                <a:solidFill>
                  <a:srgbClr val="000000"/>
                </a:solidFill>
                <a:latin typeface="Times New Roman"/>
              </a:rPr>
              <a:t> -</a:t>
            </a:r>
            <a:r>
              <a:rPr lang="en-US" sz="2400" b="1" i="1" baseline="30000" dirty="0" smtClean="0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for</a:t>
            </a:r>
            <a:r>
              <a:rPr lang="en-US" sz="2400" b="1" i="1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targeting monitors.</a:t>
            </a:r>
            <a:endParaRPr lang="en-US" sz="2400" b="1" i="1" dirty="0" smtClean="0">
              <a:solidFill>
                <a:srgbClr val="000000"/>
              </a:solidFill>
              <a:latin typeface="Times New Roman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No material should be exposed to the beam during monitor movement beyond that of the SEM signal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</a:rPr>
              <a:t>strips.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Accuracy for placement of monitors into the beam should be &lt; 20 µm, for a lifetime total of 20,000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</a:rPr>
              <a:t>insertions.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Gas load after 100 deg. C bake-out of &lt; 3x10</a:t>
            </a:r>
            <a:r>
              <a:rPr lang="en-US" sz="2400" b="1" i="1" baseline="30000" dirty="0">
                <a:solidFill>
                  <a:srgbClr val="000000"/>
                </a:solidFill>
                <a:latin typeface="Times New Roman"/>
              </a:rPr>
              <a:t>-7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</a:rPr>
              <a:t>Torr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 liters/sec. All gaskets/seals should be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</a:rPr>
              <a:t>metal.</a:t>
            </a:r>
            <a:endParaRPr lang="en-US" sz="2400" b="1" i="1" dirty="0">
              <a:solidFill>
                <a:srgbClr val="000000"/>
              </a:solidFill>
              <a:latin typeface="Times New Roman"/>
            </a:endParaRPr>
          </a:p>
          <a:p>
            <a:pPr marL="342900" lvl="1" indent="-342900">
              <a:buFont typeface="Arial"/>
              <a:buChar char="•"/>
            </a:pPr>
            <a:endParaRPr lang="en-US" sz="2400" i="1" dirty="0" smtClean="0">
              <a:solidFill>
                <a:srgbClr val="000000"/>
              </a:solidFill>
              <a:latin typeface="Times New Roman"/>
            </a:endParaRPr>
          </a:p>
          <a:p>
            <a:pPr marL="342900" lvl="1" indent="-342900">
              <a:buFont typeface="Arial"/>
              <a:buChar char="•"/>
            </a:pPr>
            <a:endParaRPr lang="en-US" sz="2400" i="1" dirty="0">
              <a:solidFill>
                <a:srgbClr val="000000"/>
              </a:solidFill>
              <a:latin typeface="Times New Roman"/>
            </a:endParaRPr>
          </a:p>
          <a:p>
            <a:pPr marL="342900" lvl="1" indent="-342900">
              <a:buFont typeface="Arial"/>
              <a:buChar char="•"/>
            </a:pPr>
            <a:endParaRPr lang="en-US" sz="2400" i="1" dirty="0">
              <a:solidFill>
                <a:srgbClr val="000000"/>
              </a:solidFill>
              <a:latin typeface="Times New Roman"/>
            </a:endParaRPr>
          </a:p>
          <a:p>
            <a:pPr marL="342900" lvl="1" indent="-342900">
              <a:buFont typeface="Arial"/>
              <a:buChar char="•"/>
            </a:pPr>
            <a:endParaRPr lang="en-US" sz="3100" i="1" dirty="0">
              <a:solidFill>
                <a:srgbClr val="000000"/>
              </a:solidFill>
              <a:latin typeface="Times New Roman"/>
            </a:endParaRPr>
          </a:p>
          <a:p>
            <a:pPr marL="342900" lvl="1" indent="-342900">
              <a:buFont typeface="Arial"/>
              <a:buChar char="•"/>
            </a:pPr>
            <a:endParaRPr lang="en-US" sz="3100" i="1" dirty="0">
              <a:solidFill>
                <a:srgbClr val="000000"/>
              </a:solidFill>
              <a:latin typeface="Times New Roman"/>
            </a:endParaRP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7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36566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Early NuMI Profile Monitor R&amp;D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2" y="602166"/>
            <a:ext cx="3635853" cy="5615684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 smtClean="0"/>
              <a:t>Initial design work was performed by University of Texas, Austin (UTA).</a:t>
            </a:r>
          </a:p>
          <a:p>
            <a:endParaRPr lang="en-US" sz="1700" dirty="0" smtClean="0"/>
          </a:p>
          <a:p>
            <a:r>
              <a:rPr lang="en-US" sz="1700" dirty="0"/>
              <a:t>Key features</a:t>
            </a:r>
            <a:r>
              <a:rPr lang="en-US" sz="1700" dirty="0" smtClean="0"/>
              <a:t>:</a:t>
            </a:r>
          </a:p>
          <a:p>
            <a:pPr lvl="1"/>
            <a:r>
              <a:rPr lang="en-US" sz="1500" dirty="0"/>
              <a:t>Linear drive</a:t>
            </a:r>
          </a:p>
          <a:p>
            <a:pPr lvl="1"/>
            <a:r>
              <a:rPr lang="en-US" sz="1500" dirty="0" smtClean="0"/>
              <a:t>5 um Ti strips, 150 u wide  </a:t>
            </a:r>
          </a:p>
          <a:p>
            <a:pPr lvl="1"/>
            <a:r>
              <a:rPr lang="en-US" sz="1500" dirty="0" smtClean="0"/>
              <a:t>Clearing </a:t>
            </a:r>
            <a:r>
              <a:rPr lang="en-US" sz="1500" dirty="0"/>
              <a:t>field </a:t>
            </a:r>
            <a:r>
              <a:rPr lang="en-US" sz="1500" dirty="0" smtClean="0"/>
              <a:t>foils (3)</a:t>
            </a:r>
          </a:p>
          <a:p>
            <a:pPr lvl="1"/>
            <a:r>
              <a:rPr lang="en-US" sz="1500" dirty="0" smtClean="0"/>
              <a:t>Strip tension using “accordion” imparts 1-2 g tension</a:t>
            </a:r>
          </a:p>
          <a:p>
            <a:pPr lvl="1"/>
            <a:endParaRPr lang="en-US" sz="1500" dirty="0" smtClean="0"/>
          </a:p>
          <a:p>
            <a:r>
              <a:rPr lang="en-US" sz="1700" b="1" dirty="0" smtClean="0"/>
              <a:t>Target SEM was stationary and operated flawlessly for many years.</a:t>
            </a:r>
          </a:p>
          <a:p>
            <a:endParaRPr lang="en-US" sz="1700" b="1" dirty="0" smtClean="0"/>
          </a:p>
          <a:p>
            <a:r>
              <a:rPr lang="en-US" sz="1500" dirty="0" smtClean="0"/>
              <a:t>Beamline SEMs </a:t>
            </a:r>
            <a:r>
              <a:rPr lang="en-US" sz="1500" dirty="0" smtClean="0"/>
              <a:t>developed operational </a:t>
            </a:r>
            <a:r>
              <a:rPr lang="en-US" sz="1500" dirty="0" smtClean="0"/>
              <a:t>problems:</a:t>
            </a:r>
          </a:p>
          <a:p>
            <a:pPr lvl="1"/>
            <a:r>
              <a:rPr lang="en-US" sz="1500" dirty="0" smtClean="0"/>
              <a:t>Linear drive  took many pulses to move the detector IN/OUT of the beam.  10X too much mass in beam during motion requiring to stop the beam</a:t>
            </a:r>
          </a:p>
          <a:p>
            <a:pPr lvl="1"/>
            <a:r>
              <a:rPr lang="en-US" sz="1500" dirty="0" smtClean="0"/>
              <a:t>Too little tension on the strips which caused them to randomly short to each </a:t>
            </a:r>
            <a:r>
              <a:rPr lang="en-US" sz="1500" dirty="0" smtClean="0"/>
              <a:t>other </a:t>
            </a:r>
            <a:r>
              <a:rPr lang="en-US" sz="1500" dirty="0" smtClean="0"/>
              <a:t>during motion</a:t>
            </a:r>
          </a:p>
          <a:p>
            <a:pPr lvl="1"/>
            <a:endParaRPr lang="en-US" sz="1500" dirty="0" smtClean="0"/>
          </a:p>
          <a:p>
            <a:r>
              <a:rPr lang="en-US" sz="1500" dirty="0" smtClean="0"/>
              <a:t>For more  information about UTA SEMs see DIPAC2007.</a:t>
            </a:r>
            <a:endParaRPr lang="en-US" sz="1400" dirty="0" smtClean="0"/>
          </a:p>
          <a:p>
            <a:pPr marL="457200" lvl="1" indent="0">
              <a:buNone/>
            </a:pPr>
            <a:endParaRPr lang="en-US" sz="1000" dirty="0"/>
          </a:p>
          <a:p>
            <a:pPr lvl="1"/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8" descr="Full_Assembly_1_b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56" y="456339"/>
            <a:ext cx="2656220" cy="19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TA-h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2727172"/>
            <a:ext cx="2295411" cy="1721558"/>
          </a:xfrm>
          <a:prstGeom prst="rect">
            <a:avLst/>
          </a:prstGeom>
        </p:spPr>
      </p:pic>
      <p:pic>
        <p:nvPicPr>
          <p:cNvPr id="10" name="Picture 5" descr="DSCN3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r="3906"/>
          <a:stretch>
            <a:fillRect/>
          </a:stretch>
        </p:blipFill>
        <p:spPr bwMode="auto">
          <a:xfrm>
            <a:off x="3981866" y="3327400"/>
            <a:ext cx="1924866" cy="27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foil-glued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"/>
          <a:stretch>
            <a:fillRect/>
          </a:stretch>
        </p:blipFill>
        <p:spPr bwMode="auto">
          <a:xfrm>
            <a:off x="6536803" y="4496891"/>
            <a:ext cx="2322106" cy="172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creen Shot 2014-09-19 at 10.26.5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76" y="365668"/>
            <a:ext cx="2044079" cy="19670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9292" y="2398523"/>
            <a:ext cx="190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Fig. 9  </a:t>
            </a:r>
            <a:r>
              <a:rPr lang="en-US" sz="1200" dirty="0" smtClean="0"/>
              <a:t>UTA SEM design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6629765" y="2352819"/>
            <a:ext cx="1882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Fig. 12  </a:t>
            </a:r>
            <a:r>
              <a:rPr lang="en-US" sz="1200" dirty="0" smtClean="0"/>
              <a:t>PM-101 installed 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5175465" y="2935131"/>
            <a:ext cx="14625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Fig.  10  </a:t>
            </a:r>
            <a:r>
              <a:rPr lang="en-US" sz="1200" dirty="0" smtClean="0"/>
              <a:t>Ti foil </a:t>
            </a:r>
            <a:r>
              <a:rPr lang="en-US" sz="1200" dirty="0" err="1" smtClean="0"/>
              <a:t>ass’y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4047595" y="6112203"/>
            <a:ext cx="1806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Fig. 11    </a:t>
            </a:r>
            <a:r>
              <a:rPr lang="en-US" sz="1200" dirty="0" smtClean="0"/>
              <a:t>Clearing field foil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6474627" y="6217850"/>
            <a:ext cx="2505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Fig. 13  </a:t>
            </a:r>
            <a:r>
              <a:rPr lang="en-US" sz="1200" dirty="0" smtClean="0"/>
              <a:t>Accordion spring system 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4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5302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NuMI/NOvA Profile Monitor Development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20" y="342900"/>
            <a:ext cx="4527395" cy="6515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Following the original monitor limitations, we performed R&amp;D to improve the reliability of the moveable SEMs</a:t>
            </a:r>
            <a:r>
              <a:rPr lang="en-US" sz="1400" dirty="0"/>
              <a:t> </a:t>
            </a:r>
            <a:r>
              <a:rPr lang="en-US" sz="1400" dirty="0" smtClean="0"/>
              <a:t>&amp; to reduce SEM grid mass.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7030A0"/>
                </a:solidFill>
              </a:rPr>
              <a:t>Upgraded NuMI/NOvA Profile Monitor Design:</a:t>
            </a:r>
            <a:r>
              <a:rPr lang="en-US" sz="1600" b="1" dirty="0" smtClean="0">
                <a:solidFill>
                  <a:srgbClr val="3366FF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3366FF"/>
                </a:solidFill>
              </a:rPr>
              <a:t>Rotary instead of linear drive.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3366FF"/>
                </a:solidFill>
              </a:rPr>
              <a:t>More robust version of existing Fermilab rotary </a:t>
            </a:r>
            <a:r>
              <a:rPr lang="en-US" sz="1400" dirty="0" smtClean="0">
                <a:solidFill>
                  <a:srgbClr val="3366FF"/>
                </a:solidFill>
              </a:rPr>
              <a:t>drive design.</a:t>
            </a:r>
            <a:endParaRPr lang="en-US" sz="1400" dirty="0" smtClean="0">
              <a:solidFill>
                <a:srgbClr val="3366FF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3366FF"/>
                </a:solidFill>
              </a:rPr>
              <a:t>Mount vacuum can at 45 deg. with ceramic C-frame SEM grid mount also at 45 deg.  </a:t>
            </a:r>
            <a:r>
              <a:rPr lang="en-US" sz="1400" b="1" dirty="0" smtClean="0">
                <a:solidFill>
                  <a:srgbClr val="3366FF"/>
                </a:solidFill>
              </a:rPr>
              <a:t>Enables seamless insertion of monitor during beam operation.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3366FF"/>
                </a:solidFill>
              </a:rPr>
              <a:t>Tested to 500,000 cycles with no noticeable drive degradation </a:t>
            </a:r>
            <a:r>
              <a:rPr lang="en-US" sz="1400" dirty="0" smtClean="0">
                <a:solidFill>
                  <a:srgbClr val="3366FF"/>
                </a:solidFill>
              </a:rPr>
              <a:t>or </a:t>
            </a:r>
            <a:r>
              <a:rPr lang="en-US" sz="1400" dirty="0" smtClean="0">
                <a:solidFill>
                  <a:srgbClr val="3366FF"/>
                </a:solidFill>
              </a:rPr>
              <a:t>positioning accuracy.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3366FF"/>
                </a:solidFill>
              </a:rPr>
              <a:t>Wires instead of foils for operational intensity </a:t>
            </a:r>
            <a:r>
              <a:rPr lang="en-US" sz="1400" b="1" dirty="0" smtClean="0">
                <a:solidFill>
                  <a:srgbClr val="3366FF"/>
                </a:solidFill>
              </a:rPr>
              <a:t>monitors.</a:t>
            </a:r>
            <a:endParaRPr lang="en-US" sz="1400" b="1" dirty="0" smtClean="0">
              <a:solidFill>
                <a:srgbClr val="3366FF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3366FF"/>
                </a:solidFill>
              </a:rPr>
              <a:t>Enables reduced SEM grid mass, but more robust.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3366FF"/>
                </a:solidFill>
              </a:rPr>
              <a:t>Do not need the extra signal provided by foils.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3366FF"/>
                </a:solidFill>
              </a:rPr>
              <a:t>Conductive epoxy, EPO-TEK H20E  used to insure mechanical and electrical contact for SEM grid.</a:t>
            </a:r>
          </a:p>
          <a:p>
            <a:r>
              <a:rPr lang="en-US" sz="1400" dirty="0" smtClean="0"/>
              <a:t>Fig. 14 shows the target station with 2 SEMs: the first has 20 μ Ti (grade 5) wires, used for actual </a:t>
            </a:r>
            <a:r>
              <a:rPr lang="en-US" sz="1400" dirty="0" smtClean="0"/>
              <a:t>beam. </a:t>
            </a:r>
            <a:r>
              <a:rPr lang="en-US" sz="1400" dirty="0" smtClean="0"/>
              <a:t>operation, </a:t>
            </a:r>
            <a:r>
              <a:rPr lang="en-US" sz="1400" dirty="0"/>
              <a:t>and the second has </a:t>
            </a:r>
            <a:r>
              <a:rPr lang="en-US" sz="1400" dirty="0" smtClean="0"/>
              <a:t>75 μ </a:t>
            </a:r>
            <a:r>
              <a:rPr lang="en-US" sz="1400" dirty="0"/>
              <a:t>Ti (</a:t>
            </a:r>
            <a:r>
              <a:rPr lang="en-US" sz="1400"/>
              <a:t>grade </a:t>
            </a:r>
            <a:r>
              <a:rPr lang="en-US" sz="1400" smtClean="0"/>
              <a:t>1) </a:t>
            </a:r>
            <a:r>
              <a:rPr lang="en-US" sz="1400" dirty="0" smtClean="0"/>
              <a:t>used for optimizing tuning at low intensities [3].</a:t>
            </a:r>
          </a:p>
          <a:p>
            <a:r>
              <a:rPr lang="en-US" sz="1400" dirty="0" smtClean="0"/>
              <a:t>Fig. 15 shows a 1 mm pitch wire plane </a:t>
            </a:r>
            <a:r>
              <a:rPr lang="en-US" sz="1400" dirty="0" err="1" smtClean="0"/>
              <a:t>ass’y</a:t>
            </a:r>
            <a:r>
              <a:rPr lang="en-US" sz="1400" dirty="0"/>
              <a:t>.</a:t>
            </a:r>
            <a:r>
              <a:rPr lang="en-US" sz="1400" dirty="0" smtClean="0"/>
              <a:t> Fig. 16 shows a 0.5 mm pitch target wire plane.</a:t>
            </a:r>
          </a:p>
          <a:p>
            <a:r>
              <a:rPr lang="en-US" sz="1400" dirty="0" smtClean="0"/>
              <a:t> Fig. 17 show</a:t>
            </a:r>
            <a:r>
              <a:rPr lang="en-US" sz="1400" dirty="0"/>
              <a:t> </a:t>
            </a:r>
            <a:r>
              <a:rPr lang="en-US" sz="1400" dirty="0" smtClean="0"/>
              <a:t>the set up used for assembling 7.5 μ Ti foil strips.  Planned for the low intensity tgt. monitor.</a:t>
            </a:r>
          </a:p>
        </p:txBody>
      </p:sp>
      <p:pic>
        <p:nvPicPr>
          <p:cNvPr id="4" name="Picture 3" descr="Ti strip j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44" y="4873088"/>
            <a:ext cx="2149247" cy="1310970"/>
          </a:xfrm>
          <a:prstGeom prst="rect">
            <a:avLst/>
          </a:prstGeom>
        </p:spPr>
      </p:pic>
      <p:pic>
        <p:nvPicPr>
          <p:cNvPr id="5" name="Picture 4" descr="Target-Multiwires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53" y="499868"/>
            <a:ext cx="2189838" cy="178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.5 mm @ 45 deg.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05" y="2639261"/>
            <a:ext cx="1992670" cy="193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9314" y="6184058"/>
            <a:ext cx="350761" cy="494998"/>
          </a:xfrm>
        </p:spPr>
        <p:txBody>
          <a:bodyPr/>
          <a:lstStyle/>
          <a:p>
            <a:fld id="{269074EF-D68B-6E45-BB0D-FA1F28CE99F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11240" y="6492875"/>
            <a:ext cx="2895600" cy="365125"/>
          </a:xfrm>
        </p:spPr>
        <p:txBody>
          <a:bodyPr/>
          <a:lstStyle/>
          <a:p>
            <a:r>
              <a:rPr lang="it-IT" smtClean="0"/>
              <a:t>G. Tassotto           NBI2014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69845" y="4571779"/>
            <a:ext cx="2193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Fig. 16  </a:t>
            </a:r>
            <a:r>
              <a:rPr lang="en-US" sz="1200" dirty="0" smtClean="0"/>
              <a:t>TGT SEM, 0.5 mm pitch </a:t>
            </a:r>
            <a:endParaRPr lang="en-US" sz="1200" dirty="0"/>
          </a:p>
        </p:txBody>
      </p:sp>
      <p:pic>
        <p:nvPicPr>
          <p:cNvPr id="12" name="Picture 11" descr="Screen Shot 2014-09-20 at 8.48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1240" y="2662188"/>
            <a:ext cx="1595461" cy="19257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55584" y="2283041"/>
            <a:ext cx="2401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Fig. 14  </a:t>
            </a:r>
            <a:r>
              <a:rPr lang="en-US" sz="1200" dirty="0" smtClean="0"/>
              <a:t>NuMI  Target Station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842835" y="4587986"/>
            <a:ext cx="1595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Fig. 15  </a:t>
            </a:r>
            <a:r>
              <a:rPr lang="en-US" sz="1200" dirty="0" smtClean="0"/>
              <a:t>1 mm pitch 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148580" y="6217850"/>
            <a:ext cx="17182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Fig. 17  </a:t>
            </a:r>
            <a:r>
              <a:rPr lang="en-US" sz="1200" dirty="0" smtClean="0"/>
              <a:t>Ti foil </a:t>
            </a:r>
            <a:r>
              <a:rPr lang="en-US" sz="1200" dirty="0" err="1" smtClean="0"/>
              <a:t>ass’y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971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42334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Properties for Different SEM Materials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423346"/>
            <a:ext cx="7772400" cy="12435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 b="1" dirty="0" smtClean="0"/>
              <a:t>Wire/Strip	         Atomic number    Atomic mass        density(g/cm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)   Melting point(C/F)	Emissivity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W	    		74	          	183.4	                  19.3	</a:t>
            </a:r>
            <a:r>
              <a:rPr lang="en-US" sz="1400" baseline="30000" dirty="0" smtClean="0"/>
              <a:t>                   </a:t>
            </a:r>
            <a:r>
              <a:rPr lang="en-US" sz="1400" dirty="0" smtClean="0"/>
              <a:t>3410 / 6170 		     0.27</a:t>
            </a:r>
          </a:p>
          <a:p>
            <a:pPr>
              <a:lnSpc>
                <a:spcPct val="90000"/>
              </a:lnSpc>
            </a:pPr>
            <a:r>
              <a:rPr lang="en-US" sz="1400" b="1" dirty="0" smtClean="0"/>
              <a:t>Ti			22   	          	  47.8	                    4.54 	            1660 / 3020		   	     0.3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400" b="1" dirty="0" smtClean="0"/>
              <a:t>C (filament)		 6		  12		         2.25		 3545 / 6413		     0.77</a:t>
            </a:r>
          </a:p>
          <a:p>
            <a:endParaRPr lang="en-US" sz="1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2100"/>
            <a:ext cx="7635926" cy="1857376"/>
          </a:xfrm>
        </p:spPr>
        <p:txBody>
          <a:bodyPr>
            <a:normAutofit fontScale="92500" lnSpcReduction="10000"/>
          </a:bodyPr>
          <a:lstStyle/>
          <a:p>
            <a:r>
              <a:rPr lang="en-US" sz="1400" b="1" dirty="0" smtClean="0"/>
              <a:t>Yield strength for Ti wire options</a:t>
            </a:r>
          </a:p>
          <a:p>
            <a:r>
              <a:rPr lang="en-US" sz="1400" dirty="0" smtClean="0"/>
              <a:t>Ti grade 1 has the mechanical properties listed above.</a:t>
            </a:r>
          </a:p>
          <a:p>
            <a:r>
              <a:rPr lang="en-US" sz="1400" dirty="0" smtClean="0"/>
              <a:t>Charts of yield strength vs. temperature stop around 300 C. </a:t>
            </a:r>
          </a:p>
          <a:p>
            <a:r>
              <a:rPr lang="en-US" sz="1400" dirty="0" smtClean="0"/>
              <a:t>By using a Ti grade 5 (Ti-6AL-4V) the yield curve is much higher.</a:t>
            </a:r>
          </a:p>
          <a:p>
            <a:r>
              <a:rPr lang="en-US" sz="1400" dirty="0" smtClean="0"/>
              <a:t>A tension of about 20 g/wire  is applied to the 25 μ wires. </a:t>
            </a:r>
          </a:p>
          <a:p>
            <a:r>
              <a:rPr lang="en-US" sz="1400" dirty="0" smtClean="0"/>
              <a:t>A tension of 16 g is applied to 20 μ Ti  grade 5 wires.</a:t>
            </a:r>
          </a:p>
          <a:p>
            <a:r>
              <a:rPr lang="en-US" sz="1400" dirty="0" smtClean="0"/>
              <a:t>For a ΔT of 300</a:t>
            </a:r>
            <a:r>
              <a:rPr lang="en-US" sz="1600" baseline="30000" dirty="0" smtClean="0"/>
              <a:t>ο</a:t>
            </a:r>
            <a:r>
              <a:rPr lang="en-US" sz="1400" dirty="0" smtClean="0"/>
              <a:t> C yield strength change is 62% for Ti grade 1 and </a:t>
            </a:r>
            <a:r>
              <a:rPr lang="en-US" sz="1400" dirty="0" smtClean="0"/>
              <a:t>31% </a:t>
            </a:r>
            <a:r>
              <a:rPr lang="en-US" sz="1400" dirty="0" smtClean="0"/>
              <a:t>for Ti grade 5.</a:t>
            </a:r>
          </a:p>
          <a:p>
            <a:r>
              <a:rPr lang="en-US" sz="1400" dirty="0">
                <a:solidFill>
                  <a:srgbClr val="3366FF"/>
                </a:solidFill>
              </a:rPr>
              <a:t>The </a:t>
            </a:r>
            <a:r>
              <a:rPr lang="en-US" sz="1400" dirty="0" smtClean="0">
                <a:solidFill>
                  <a:srgbClr val="3366FF"/>
                </a:solidFill>
              </a:rPr>
              <a:t>300</a:t>
            </a:r>
            <a:r>
              <a:rPr lang="en-US" sz="1600" baseline="30000" dirty="0" smtClean="0">
                <a:solidFill>
                  <a:srgbClr val="3366FF"/>
                </a:solidFill>
              </a:rPr>
              <a:t>ο</a:t>
            </a:r>
            <a:r>
              <a:rPr lang="en-US" sz="1400" dirty="0" smtClean="0">
                <a:solidFill>
                  <a:srgbClr val="3366FF"/>
                </a:solidFill>
              </a:rPr>
              <a:t> </a:t>
            </a:r>
            <a:r>
              <a:rPr lang="en-US" sz="1400" dirty="0">
                <a:solidFill>
                  <a:srgbClr val="3366FF"/>
                </a:solidFill>
              </a:rPr>
              <a:t>C </a:t>
            </a:r>
            <a:r>
              <a:rPr lang="en-US" sz="1400" dirty="0" smtClean="0">
                <a:solidFill>
                  <a:srgbClr val="3366FF"/>
                </a:solidFill>
              </a:rPr>
              <a:t>residual strength is 4.4 times greater for Ti grade 5.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9" name="Picture 8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506257"/>
            <a:ext cx="3069640" cy="2409937"/>
          </a:xfrm>
          <a:prstGeom prst="rect">
            <a:avLst/>
          </a:prstGeom>
        </p:spPr>
      </p:pic>
      <p:pic>
        <p:nvPicPr>
          <p:cNvPr id="10" name="Picture 9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06257"/>
            <a:ext cx="3111500" cy="24535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22500" y="5940623"/>
            <a:ext cx="199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 - Grade 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53100" y="5940623"/>
            <a:ext cx="2123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 alloy - Grade 5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3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4760"/>
          </a:xfrm>
        </p:spPr>
        <p:txBody>
          <a:bodyPr>
            <a:noAutofit/>
          </a:bodyPr>
          <a:lstStyle/>
          <a:p>
            <a:r>
              <a:rPr lang="en-US" sz="2800" dirty="0" smtClean="0"/>
              <a:t>Wire Heating Simulations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868"/>
            <a:ext cx="8229600" cy="541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Both UTA and Fermilab performed simulations. UTA simulated the temperature raise of 5 μ foil and 50 μ Ti wire. Data from: </a:t>
            </a:r>
            <a:r>
              <a:rPr lang="en-US" sz="1400" dirty="0">
                <a:hlinkClick r:id="rId2"/>
              </a:rPr>
              <a:t>www.hep.utexas.edu/~kopp/minos/sem/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Tassotto           NBI2014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74EF-D68B-6E45-BB0D-FA1F28CE99F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UTA T simul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5" y="999081"/>
            <a:ext cx="3629413" cy="2716774"/>
          </a:xfrm>
          <a:prstGeom prst="rect">
            <a:avLst/>
          </a:prstGeom>
        </p:spPr>
      </p:pic>
      <p:pic>
        <p:nvPicPr>
          <p:cNvPr id="7" name="Picture 6" descr="UTA T simul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98" y="999081"/>
            <a:ext cx="3638609" cy="27167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5675" y="3872441"/>
            <a:ext cx="29184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Shown to the right is the Temperature analysis using MARS15 for a 25 μ Ti wire made by Nikolai </a:t>
            </a:r>
            <a:r>
              <a:rPr lang="en-US" sz="1400" dirty="0" err="1" smtClean="0"/>
              <a:t>Mokhov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The temperature rise (left plot)  and the energy deposition (right plot) for a single pulse at the </a:t>
            </a:r>
            <a:r>
              <a:rPr lang="en-US" sz="1400" dirty="0" err="1" smtClean="0"/>
              <a:t>NoVA</a:t>
            </a:r>
            <a:r>
              <a:rPr lang="en-US" sz="1400" dirty="0" smtClean="0"/>
              <a:t> beam energy  are shown. The center wire (red) show a temperature raise of about 450 degree C. for a 120 </a:t>
            </a:r>
            <a:r>
              <a:rPr lang="en-US" sz="1400" dirty="0" err="1" smtClean="0"/>
              <a:t>GeV</a:t>
            </a:r>
            <a:r>
              <a:rPr lang="en-US" sz="1400" dirty="0" smtClean="0"/>
              <a:t> beam pulse of 5 x 10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11" name="Picture 10" descr="Temp raise T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001" y="3872441"/>
            <a:ext cx="2824297" cy="2483909"/>
          </a:xfrm>
          <a:prstGeom prst="rect">
            <a:avLst/>
          </a:prstGeom>
        </p:spPr>
      </p:pic>
      <p:pic>
        <p:nvPicPr>
          <p:cNvPr id="12" name="Picture 11" descr="E-deposit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363" y="3975100"/>
            <a:ext cx="2965237" cy="2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5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17651</TotalTime>
  <Words>1947</Words>
  <Application>Microsoft Macintosh PowerPoint</Application>
  <PresentationFormat>On-screen Show (4:3)</PresentationFormat>
  <Paragraphs>230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PROFILE MONITORS FOR  700 + kW PROTON BEAM  G. Tassotto, S. Childress, D. Jensen, D. Schoo </vt:lpstr>
      <vt:lpstr>Evolution of Fermilab Secondary Emission Profile monitor</vt:lpstr>
      <vt:lpstr>Pbar Target SEMs</vt:lpstr>
      <vt:lpstr>Some NuMI Requirements &amp; Specifications </vt:lpstr>
      <vt:lpstr>SPECIFICATIONS DETAILS</vt:lpstr>
      <vt:lpstr>Early NuMI Profile Monitor R&amp;D</vt:lpstr>
      <vt:lpstr>NuMI/NOvA Profile Monitor Development</vt:lpstr>
      <vt:lpstr>Properties for Different SEM Materials</vt:lpstr>
      <vt:lpstr>Wire Heating Simulations</vt:lpstr>
      <vt:lpstr>SEM sensitivity vs Beam Exposure</vt:lpstr>
      <vt:lpstr>BPM – SEM Beam Resolution</vt:lpstr>
      <vt:lpstr>Profile Monitors in the NuMI Beam</vt:lpstr>
      <vt:lpstr>Conclusions</vt:lpstr>
      <vt:lpstr>References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NBI 2014</dc:title>
  <dc:creator>Gianni Tassotto</dc:creator>
  <cp:lastModifiedBy>Gianni Tassotto</cp:lastModifiedBy>
  <cp:revision>292</cp:revision>
  <cp:lastPrinted>2014-09-23T21:21:17Z</cp:lastPrinted>
  <dcterms:created xsi:type="dcterms:W3CDTF">2014-09-07T14:13:58Z</dcterms:created>
  <dcterms:modified xsi:type="dcterms:W3CDTF">2014-09-24T13:20:27Z</dcterms:modified>
</cp:coreProperties>
</file>