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63" r:id="rId4"/>
    <p:sldId id="266" r:id="rId5"/>
    <p:sldId id="265" r:id="rId6"/>
    <p:sldId id="264" r:id="rId7"/>
    <p:sldId id="293" r:id="rId8"/>
    <p:sldId id="291"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9" r:id="rId23"/>
    <p:sldId id="267" r:id="rId24"/>
    <p:sldId id="268" r:id="rId25"/>
    <p:sldId id="269" r:id="rId26"/>
    <p:sldId id="292" r:id="rId27"/>
    <p:sldId id="294" r:id="rId28"/>
    <p:sldId id="29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6" d="100"/>
          <a:sy n="116" d="100"/>
        </p:scale>
        <p:origin x="14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FC4C3F-5765-4917-A70A-CA8E10BBD381}" type="datetimeFigureOut">
              <a:rPr lang="en-US" smtClean="0"/>
              <a:pPr/>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CAE98-3260-41C6-9F4B-815AFF201F32}" type="slidenum">
              <a:rPr lang="en-US" smtClean="0"/>
              <a:pPr/>
              <a:t>‹#›</a:t>
            </a:fld>
            <a:endParaRPr lang="en-US"/>
          </a:p>
        </p:txBody>
      </p:sp>
    </p:spTree>
    <p:extLst>
      <p:ext uri="{BB962C8B-B14F-4D97-AF65-F5344CB8AC3E}">
        <p14:creationId xmlns:p14="http://schemas.microsoft.com/office/powerpoint/2010/main" val="359765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CAE98-3260-41C6-9F4B-815AFF201F32}" type="slidenum">
              <a:rPr lang="en-US" smtClean="0"/>
              <a:pPr/>
              <a:t>3</a:t>
            </a:fld>
            <a:endParaRPr lang="en-US"/>
          </a:p>
        </p:txBody>
      </p:sp>
    </p:spTree>
    <p:extLst>
      <p:ext uri="{BB962C8B-B14F-4D97-AF65-F5344CB8AC3E}">
        <p14:creationId xmlns:p14="http://schemas.microsoft.com/office/powerpoint/2010/main" val="192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CAE98-3260-41C6-9F4B-815AFF201F32}" type="slidenum">
              <a:rPr lang="en-US" smtClean="0"/>
              <a:pPr/>
              <a:t>6</a:t>
            </a:fld>
            <a:endParaRPr lang="en-US"/>
          </a:p>
        </p:txBody>
      </p:sp>
    </p:spTree>
    <p:extLst>
      <p:ext uri="{BB962C8B-B14F-4D97-AF65-F5344CB8AC3E}">
        <p14:creationId xmlns:p14="http://schemas.microsoft.com/office/powerpoint/2010/main" val="228576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CAE98-3260-41C6-9F4B-815AFF201F32}" type="slidenum">
              <a:rPr lang="en-US" smtClean="0"/>
              <a:pPr/>
              <a:t>8</a:t>
            </a:fld>
            <a:endParaRPr lang="en-US"/>
          </a:p>
        </p:txBody>
      </p:sp>
    </p:spTree>
    <p:extLst>
      <p:ext uri="{BB962C8B-B14F-4D97-AF65-F5344CB8AC3E}">
        <p14:creationId xmlns:p14="http://schemas.microsoft.com/office/powerpoint/2010/main" val="288254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5A1B2-E7AA-43CD-97F7-239AB8C8DEEA}" type="datetime1">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A14B58-DB7D-44B3-B677-C358DE696BF6}" type="datetime1">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D2B67-46B0-4F1B-976E-61EC50812D8E}" type="datetime1">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C5652-4430-43D6-86DA-CDE0B2F54D7C}" type="datetime1">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5DCE48-19C7-49BC-9B9B-7E1E33B17686}" type="datetime1">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2C18B3-B5E5-4CCB-83B8-E7ECA84FBFCF}" type="datetime1">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892466-75F9-45B4-A96C-13984AC8A205}" type="datetime1">
              <a:rPr lang="en-US" smtClean="0"/>
              <a:pPr/>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B7CE1A-F05F-47DB-94F3-DE53AAEEDAA4}" type="datetime1">
              <a:rPr lang="en-US" smtClean="0"/>
              <a:pPr/>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39CAF-B95D-418B-BCB3-358740CA588F}" type="datetime1">
              <a:rPr lang="en-US" smtClean="0"/>
              <a:pPr/>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9971A-8247-41D5-84B0-7E72F0FCDF62}" type="datetime1">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93D7B-1D4B-4B3A-A37E-00D54172E631}" type="datetime1">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B8967-D3FC-4A4B-BA5C-DDEBA559F04E}" type="datetime1">
              <a:rPr lang="en-US" smtClean="0"/>
              <a:pPr/>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8149F-987A-4F1C-8CD5-DFCA7636B8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0857"/>
            <a:ext cx="7772400" cy="1753155"/>
          </a:xfrm>
        </p:spPr>
        <p:txBody>
          <a:bodyPr>
            <a:normAutofit fontScale="90000"/>
          </a:bodyPr>
          <a:lstStyle/>
          <a:p>
            <a:r>
              <a:rPr lang="en-US" dirty="0" smtClean="0"/>
              <a:t>The </a:t>
            </a:r>
            <a:r>
              <a:rPr lang="en-US" dirty="0" err="1" smtClean="0"/>
              <a:t>IsoDAR</a:t>
            </a:r>
            <a:r>
              <a:rPr lang="en-US" dirty="0" smtClean="0"/>
              <a:t> Target at </a:t>
            </a:r>
            <a:r>
              <a:rPr lang="en-US" dirty="0" err="1" smtClean="0"/>
              <a:t>KamLAND</a:t>
            </a:r>
            <a:r>
              <a:rPr lang="en-US" dirty="0" smtClean="0"/>
              <a:t/>
            </a:r>
            <a:br>
              <a:rPr lang="en-US" dirty="0" smtClean="0"/>
            </a:br>
            <a:r>
              <a:rPr lang="en-US" dirty="0" smtClean="0"/>
              <a:t>for NBI2014</a:t>
            </a:r>
            <a:br>
              <a:rPr lang="en-US" dirty="0" smtClean="0"/>
            </a:br>
            <a:r>
              <a:rPr lang="en-US" sz="3100" dirty="0" smtClean="0"/>
              <a:t>and now for something completely different…</a:t>
            </a:r>
            <a:endParaRPr lang="en-US" sz="3100" dirty="0"/>
          </a:p>
        </p:txBody>
      </p:sp>
      <p:sp>
        <p:nvSpPr>
          <p:cNvPr id="3" name="Subtitle 2"/>
          <p:cNvSpPr>
            <a:spLocks noGrp="1"/>
          </p:cNvSpPr>
          <p:nvPr>
            <p:ph type="subTitle" idx="1"/>
          </p:nvPr>
        </p:nvSpPr>
        <p:spPr>
          <a:xfrm>
            <a:off x="2230909" y="4526984"/>
            <a:ext cx="4798541" cy="1752600"/>
          </a:xfrm>
        </p:spPr>
        <p:txBody>
          <a:bodyPr>
            <a:normAutofit fontScale="70000" lnSpcReduction="20000"/>
          </a:bodyPr>
          <a:lstStyle/>
          <a:p>
            <a:r>
              <a:rPr lang="en-US" dirty="0" smtClean="0"/>
              <a:t>L. Bartoszek</a:t>
            </a:r>
          </a:p>
          <a:p>
            <a:r>
              <a:rPr lang="en-US" b="1" dirty="0" smtClean="0">
                <a:latin typeface="Eurostile" pitchFamily="34" charset="0"/>
              </a:rPr>
              <a:t>BARTOSZEK ENGINEERING</a:t>
            </a:r>
          </a:p>
          <a:p>
            <a:r>
              <a:rPr lang="en-US" b="1" dirty="0" smtClean="0">
                <a:latin typeface="Eurostile" pitchFamily="34" charset="0"/>
              </a:rPr>
              <a:t>With contributions from the </a:t>
            </a:r>
            <a:r>
              <a:rPr lang="en-US" b="1" dirty="0" err="1" smtClean="0">
                <a:latin typeface="Eurostile" pitchFamily="34" charset="0"/>
              </a:rPr>
              <a:t>DAEdALUS</a:t>
            </a:r>
            <a:r>
              <a:rPr lang="en-US" b="1" dirty="0" smtClean="0">
                <a:latin typeface="Eurostile" pitchFamily="34" charset="0"/>
              </a:rPr>
              <a:t>/</a:t>
            </a:r>
            <a:r>
              <a:rPr lang="en-US" b="1" dirty="0" err="1" smtClean="0">
                <a:latin typeface="Eurostile" pitchFamily="34" charset="0"/>
              </a:rPr>
              <a:t>IsoDAR</a:t>
            </a:r>
            <a:r>
              <a:rPr lang="en-US" b="1" dirty="0" smtClean="0">
                <a:latin typeface="Eurostile" pitchFamily="34" charset="0"/>
              </a:rPr>
              <a:t> collaboration</a:t>
            </a:r>
          </a:p>
          <a:p>
            <a:r>
              <a:rPr lang="en-US" dirty="0" smtClean="0"/>
              <a:t>9/25/14</a:t>
            </a:r>
            <a:endParaRPr lang="en-US" dirty="0"/>
          </a:p>
        </p:txBody>
      </p:sp>
      <p:grpSp>
        <p:nvGrpSpPr>
          <p:cNvPr id="4" name="Group 3"/>
          <p:cNvGrpSpPr>
            <a:grpSpLocks/>
          </p:cNvGrpSpPr>
          <p:nvPr/>
        </p:nvGrpSpPr>
        <p:grpSpPr bwMode="auto">
          <a:xfrm>
            <a:off x="946150" y="301625"/>
            <a:ext cx="7251700" cy="1828800"/>
            <a:chOff x="609600" y="1778000"/>
            <a:chExt cx="7251700" cy="1827905"/>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73250"/>
              <a:ext cx="2717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2133600" y="1778000"/>
              <a:ext cx="552266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r>
                <a:rPr lang="en-US" altLang="en-US" sz="7200">
                  <a:latin typeface="Engravers MT" panose="02090707080505020304" pitchFamily="18" charset="0"/>
                </a:rPr>
                <a:t> I SODAR</a:t>
              </a:r>
            </a:p>
            <a:p>
              <a:endParaRPr lang="en-US" altLang="en-US" sz="4000">
                <a:latin typeface="Engravers MT" panose="02090707080505020304" pitchFamily="18" charset="0"/>
              </a:endParaRPr>
            </a:p>
          </p:txBody>
        </p:sp>
        <p:sp>
          <p:nvSpPr>
            <p:cNvPr id="7" name="Line 4"/>
            <p:cNvSpPr>
              <a:spLocks noChangeShapeType="1"/>
            </p:cNvSpPr>
            <p:nvPr/>
          </p:nvSpPr>
          <p:spPr bwMode="auto">
            <a:xfrm>
              <a:off x="2298700" y="2930525"/>
              <a:ext cx="556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endParaRPr lang="en-US"/>
            </a:p>
          </p:txBody>
        </p:sp>
        <p:sp>
          <p:nvSpPr>
            <p:cNvPr id="8" name="Rectangle 7"/>
            <p:cNvSpPr>
              <a:spLocks noChangeArrowheads="1"/>
            </p:cNvSpPr>
            <p:nvPr/>
          </p:nvSpPr>
          <p:spPr bwMode="auto">
            <a:xfrm>
              <a:off x="3657600" y="2682875"/>
              <a:ext cx="4096986" cy="92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r>
                <a:rPr lang="en-US" altLang="en-US" sz="5400">
                  <a:latin typeface="Edwardian Script ITC" panose="030303020407070D0804" pitchFamily="66" charset="0"/>
                </a:rPr>
                <a:t>      @  </a:t>
              </a:r>
              <a:r>
                <a:rPr lang="en-US" altLang="en-US" sz="4000">
                  <a:latin typeface="Perpetua Titling MT" panose="02020502060505020804" pitchFamily="18" charset="0"/>
                </a:rPr>
                <a:t>k</a:t>
              </a:r>
              <a:r>
                <a:rPr lang="en-US" altLang="en-US" sz="4000">
                  <a:latin typeface="Didot" charset="0"/>
                </a:rPr>
                <a:t>am</a:t>
              </a:r>
              <a:r>
                <a:rPr lang="en-US" altLang="en-US" sz="4000">
                  <a:latin typeface="Perpetua Titling MT" panose="02020502060505020804" pitchFamily="18" charset="0"/>
                </a:rPr>
                <a:t>land</a:t>
              </a:r>
            </a:p>
          </p:txBody>
        </p:sp>
        <p:grpSp>
          <p:nvGrpSpPr>
            <p:cNvPr id="9" name="Group 8"/>
            <p:cNvGrpSpPr>
              <a:grpSpLocks/>
            </p:cNvGrpSpPr>
            <p:nvPr/>
          </p:nvGrpSpPr>
          <p:grpSpPr bwMode="auto">
            <a:xfrm>
              <a:off x="2400300" y="2122487"/>
              <a:ext cx="762000" cy="611188"/>
              <a:chOff x="2336800" y="2182812"/>
              <a:chExt cx="762000" cy="611188"/>
            </a:xfrm>
          </p:grpSpPr>
          <p:cxnSp>
            <p:nvCxnSpPr>
              <p:cNvPr id="10" name="Straight Connector 9"/>
              <p:cNvCxnSpPr>
                <a:cxnSpLocks noChangeShapeType="1"/>
              </p:cNvCxnSpPr>
              <p:nvPr/>
            </p:nvCxnSpPr>
            <p:spPr bwMode="auto">
              <a:xfrm>
                <a:off x="2336800" y="2182812"/>
                <a:ext cx="7620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2336800" y="2792412"/>
                <a:ext cx="7620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10</a:t>
            </a:fld>
            <a:endParaRPr lang="en-US"/>
          </a:p>
        </p:txBody>
      </p:sp>
      <p:pic>
        <p:nvPicPr>
          <p:cNvPr id="13314" name="Picture 2" descr="D:\Current Jobs\DAEdALUS\isoDAR target model-01\renderings\11-15-13\1 - isoDAR target-05-005.jpg"/>
          <p:cNvPicPr>
            <a:picLocks noChangeAspect="1" noChangeArrowheads="1"/>
          </p:cNvPicPr>
          <p:nvPr/>
        </p:nvPicPr>
        <p:blipFill>
          <a:blip r:embed="rId2"/>
          <a:srcRect/>
          <a:stretch>
            <a:fillRect/>
          </a:stretch>
        </p:blipFill>
        <p:spPr bwMode="auto">
          <a:xfrm>
            <a:off x="112776" y="976427"/>
            <a:ext cx="8918448" cy="4905146"/>
          </a:xfrm>
          <a:prstGeom prst="rect">
            <a:avLst/>
          </a:prstGeom>
          <a:noFill/>
        </p:spPr>
      </p:pic>
      <p:sp>
        <p:nvSpPr>
          <p:cNvPr id="4" name="TextBox 3"/>
          <p:cNvSpPr txBox="1"/>
          <p:nvPr/>
        </p:nvSpPr>
        <p:spPr>
          <a:xfrm>
            <a:off x="484094" y="457200"/>
            <a:ext cx="7270377" cy="369332"/>
          </a:xfrm>
          <a:prstGeom prst="rect">
            <a:avLst/>
          </a:prstGeom>
          <a:noFill/>
        </p:spPr>
        <p:txBody>
          <a:bodyPr wrap="square" rtlCol="0">
            <a:spAutoFit/>
          </a:bodyPr>
          <a:lstStyle/>
          <a:p>
            <a:r>
              <a:rPr lang="en-US" dirty="0" smtClean="0"/>
              <a:t>Concrete shield made transparent showing the graphite container</a:t>
            </a:r>
            <a:endParaRPr lang="en-US" dirty="0"/>
          </a:p>
        </p:txBody>
      </p:sp>
      <p:sp>
        <p:nvSpPr>
          <p:cNvPr id="5" name="TextBox 4"/>
          <p:cNvSpPr txBox="1"/>
          <p:nvPr/>
        </p:nvSpPr>
        <p:spPr>
          <a:xfrm>
            <a:off x="1652867" y="5619963"/>
            <a:ext cx="5838266" cy="738664"/>
          </a:xfrm>
          <a:prstGeom prst="rect">
            <a:avLst/>
          </a:prstGeom>
          <a:noFill/>
        </p:spPr>
        <p:txBody>
          <a:bodyPr wrap="square" rtlCol="0">
            <a:spAutoFit/>
          </a:bodyPr>
          <a:lstStyle/>
          <a:p>
            <a:r>
              <a:rPr lang="en-US" sz="1400" dirty="0" smtClean="0"/>
              <a:t>We need to decide if we need dense bricks of nuclear graphite, or can we get away with packing graphite powder around the </a:t>
            </a:r>
            <a:r>
              <a:rPr lang="en-US" sz="1400" dirty="0" err="1" smtClean="0"/>
              <a:t>FLiBe</a:t>
            </a:r>
            <a:r>
              <a:rPr lang="en-US" sz="1400" dirty="0" smtClean="0"/>
              <a:t> tank?  The bricks will be more expensive but denser.</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11</a:t>
            </a:fld>
            <a:endParaRPr lang="en-US"/>
          </a:p>
        </p:txBody>
      </p:sp>
      <p:pic>
        <p:nvPicPr>
          <p:cNvPr id="14338" name="Picture 2" descr="D:\Current Jobs\DAEdALUS\isoDAR target model-01\renderings\11-15-13\1 - isoDAR target-05-006.jpg"/>
          <p:cNvPicPr>
            <a:picLocks noChangeAspect="1" noChangeArrowheads="1"/>
          </p:cNvPicPr>
          <p:nvPr/>
        </p:nvPicPr>
        <p:blipFill>
          <a:blip r:embed="rId2"/>
          <a:srcRect/>
          <a:stretch>
            <a:fillRect/>
          </a:stretch>
        </p:blipFill>
        <p:spPr bwMode="auto">
          <a:xfrm>
            <a:off x="112776" y="976427"/>
            <a:ext cx="8918448" cy="4905146"/>
          </a:xfrm>
          <a:prstGeom prst="rect">
            <a:avLst/>
          </a:prstGeom>
          <a:noFill/>
        </p:spPr>
      </p:pic>
      <p:sp>
        <p:nvSpPr>
          <p:cNvPr id="4" name="TextBox 3"/>
          <p:cNvSpPr txBox="1"/>
          <p:nvPr/>
        </p:nvSpPr>
        <p:spPr>
          <a:xfrm>
            <a:off x="484094" y="457200"/>
            <a:ext cx="7270377" cy="369332"/>
          </a:xfrm>
          <a:prstGeom prst="rect">
            <a:avLst/>
          </a:prstGeom>
          <a:noFill/>
        </p:spPr>
        <p:txBody>
          <a:bodyPr wrap="square" rtlCol="0">
            <a:spAutoFit/>
          </a:bodyPr>
          <a:lstStyle/>
          <a:p>
            <a:r>
              <a:rPr lang="en-US" dirty="0" smtClean="0"/>
              <a:t>Graphite and its container made transparent showing the Li/</a:t>
            </a:r>
            <a:r>
              <a:rPr lang="en-US" dirty="0" err="1" smtClean="0"/>
              <a:t>FLiBe</a:t>
            </a:r>
            <a:r>
              <a:rPr lang="en-US" dirty="0" smtClean="0"/>
              <a:t> tank</a:t>
            </a:r>
            <a:endParaRPr lang="en-US" dirty="0"/>
          </a:p>
        </p:txBody>
      </p:sp>
      <p:sp>
        <p:nvSpPr>
          <p:cNvPr id="5" name="TextBox 4"/>
          <p:cNvSpPr txBox="1"/>
          <p:nvPr/>
        </p:nvSpPr>
        <p:spPr>
          <a:xfrm>
            <a:off x="1680882" y="5746376"/>
            <a:ext cx="5782235" cy="738664"/>
          </a:xfrm>
          <a:prstGeom prst="rect">
            <a:avLst/>
          </a:prstGeom>
          <a:noFill/>
        </p:spPr>
        <p:txBody>
          <a:bodyPr wrap="square" rtlCol="0">
            <a:spAutoFit/>
          </a:bodyPr>
          <a:lstStyle/>
          <a:p>
            <a:r>
              <a:rPr lang="en-US" sz="1400" dirty="0" smtClean="0"/>
              <a:t>At this point, </a:t>
            </a:r>
            <a:r>
              <a:rPr lang="en-US" sz="1400" dirty="0" err="1" smtClean="0"/>
              <a:t>FLiBe</a:t>
            </a:r>
            <a:r>
              <a:rPr lang="en-US" sz="1400" dirty="0" smtClean="0"/>
              <a:t> looks more benign than elemental Lithium.  Either one can be cast inside this tank, but to cast the lithium the whole thing has to be done in an inert atmosphere making it much more complicated.</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12</a:t>
            </a:fld>
            <a:endParaRPr lang="en-US"/>
          </a:p>
        </p:txBody>
      </p:sp>
      <p:pic>
        <p:nvPicPr>
          <p:cNvPr id="15362" name="Picture 2" descr="D:\Current Jobs\DAEdALUS\isoDAR target model-01\renderings\11-15-13\1 - isoDAR target-05-007.jpg"/>
          <p:cNvPicPr>
            <a:picLocks noChangeAspect="1" noChangeArrowheads="1"/>
          </p:cNvPicPr>
          <p:nvPr/>
        </p:nvPicPr>
        <p:blipFill>
          <a:blip r:embed="rId2"/>
          <a:srcRect/>
          <a:stretch>
            <a:fillRect/>
          </a:stretch>
        </p:blipFill>
        <p:spPr bwMode="auto">
          <a:xfrm>
            <a:off x="112776" y="976427"/>
            <a:ext cx="8918448" cy="4905146"/>
          </a:xfrm>
          <a:prstGeom prst="rect">
            <a:avLst/>
          </a:prstGeom>
          <a:noFill/>
        </p:spPr>
      </p:pic>
      <p:sp>
        <p:nvSpPr>
          <p:cNvPr id="4" name="TextBox 3"/>
          <p:cNvSpPr txBox="1"/>
          <p:nvPr/>
        </p:nvSpPr>
        <p:spPr>
          <a:xfrm>
            <a:off x="484094" y="457200"/>
            <a:ext cx="8202706" cy="369332"/>
          </a:xfrm>
          <a:prstGeom prst="rect">
            <a:avLst/>
          </a:prstGeom>
          <a:noFill/>
        </p:spPr>
        <p:txBody>
          <a:bodyPr wrap="square" rtlCol="0">
            <a:spAutoFit/>
          </a:bodyPr>
          <a:lstStyle/>
          <a:p>
            <a:r>
              <a:rPr lang="en-US" dirty="0" err="1" smtClean="0"/>
              <a:t>FliBe</a:t>
            </a:r>
            <a:r>
              <a:rPr lang="en-US" dirty="0" smtClean="0"/>
              <a:t> tank made transparent showing the beam line module and the target module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13</a:t>
            </a:fld>
            <a:endParaRPr lang="en-US"/>
          </a:p>
        </p:txBody>
      </p:sp>
      <p:pic>
        <p:nvPicPr>
          <p:cNvPr id="16386" name="Picture 2" descr="D:\Current Jobs\DAEdALUS\isoDAR target model-01\renderings\11-15-13\1 - isoDAR target-05-008.jpg"/>
          <p:cNvPicPr>
            <a:picLocks noChangeAspect="1" noChangeArrowheads="1"/>
          </p:cNvPicPr>
          <p:nvPr/>
        </p:nvPicPr>
        <p:blipFill>
          <a:blip r:embed="rId2"/>
          <a:srcRect/>
          <a:stretch>
            <a:fillRect/>
          </a:stretch>
        </p:blipFill>
        <p:spPr bwMode="auto">
          <a:xfrm>
            <a:off x="112776" y="976427"/>
            <a:ext cx="8918448" cy="4905146"/>
          </a:xfrm>
          <a:prstGeom prst="rect">
            <a:avLst/>
          </a:prstGeom>
          <a:noFill/>
        </p:spPr>
      </p:pic>
      <p:sp>
        <p:nvSpPr>
          <p:cNvPr id="4" name="TextBox 3"/>
          <p:cNvSpPr txBox="1"/>
          <p:nvPr/>
        </p:nvSpPr>
        <p:spPr>
          <a:xfrm>
            <a:off x="484094" y="457200"/>
            <a:ext cx="7270377" cy="369332"/>
          </a:xfrm>
          <a:prstGeom prst="rect">
            <a:avLst/>
          </a:prstGeom>
          <a:noFill/>
        </p:spPr>
        <p:txBody>
          <a:bodyPr wrap="square" rtlCol="0">
            <a:spAutoFit/>
          </a:bodyPr>
          <a:lstStyle/>
          <a:p>
            <a:r>
              <a:rPr lang="en-US" dirty="0" smtClean="0"/>
              <a:t>Beam line module turned off showing only target in place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14</a:t>
            </a:fld>
            <a:endParaRPr lang="en-US"/>
          </a:p>
        </p:txBody>
      </p:sp>
      <p:pic>
        <p:nvPicPr>
          <p:cNvPr id="17410" name="Picture 2" descr="D:\Current Jobs\DAEdALUS\isoDAR target model-01\renderings\11-15-13\1 - isoDAR target-05-009.jpg"/>
          <p:cNvPicPr>
            <a:picLocks noChangeAspect="1" noChangeArrowheads="1"/>
          </p:cNvPicPr>
          <p:nvPr/>
        </p:nvPicPr>
        <p:blipFill>
          <a:blip r:embed="rId2"/>
          <a:srcRect/>
          <a:stretch>
            <a:fillRect/>
          </a:stretch>
        </p:blipFill>
        <p:spPr bwMode="auto">
          <a:xfrm>
            <a:off x="112776" y="976427"/>
            <a:ext cx="8918448" cy="4905146"/>
          </a:xfrm>
          <a:prstGeom prst="rect">
            <a:avLst/>
          </a:prstGeom>
          <a:noFill/>
        </p:spPr>
      </p:pic>
      <p:sp>
        <p:nvSpPr>
          <p:cNvPr id="4" name="TextBox 3"/>
          <p:cNvSpPr txBox="1"/>
          <p:nvPr/>
        </p:nvSpPr>
        <p:spPr>
          <a:xfrm>
            <a:off x="484094" y="457200"/>
            <a:ext cx="7270377" cy="369332"/>
          </a:xfrm>
          <a:prstGeom prst="rect">
            <a:avLst/>
          </a:prstGeom>
          <a:noFill/>
        </p:spPr>
        <p:txBody>
          <a:bodyPr wrap="square" rtlCol="0">
            <a:spAutoFit/>
          </a:bodyPr>
          <a:lstStyle/>
          <a:p>
            <a:r>
              <a:rPr lang="en-US" dirty="0" smtClean="0"/>
              <a:t>Target turned off showing beam line module in place</a:t>
            </a:r>
            <a:endParaRPr lang="en-US" dirty="0"/>
          </a:p>
        </p:txBody>
      </p:sp>
      <p:sp>
        <p:nvSpPr>
          <p:cNvPr id="5" name="TextBox 4"/>
          <p:cNvSpPr txBox="1"/>
          <p:nvPr/>
        </p:nvSpPr>
        <p:spPr>
          <a:xfrm>
            <a:off x="661207" y="5641908"/>
            <a:ext cx="3603812" cy="954107"/>
          </a:xfrm>
          <a:prstGeom prst="rect">
            <a:avLst/>
          </a:prstGeom>
          <a:noFill/>
        </p:spPr>
        <p:txBody>
          <a:bodyPr wrap="square" rtlCol="0">
            <a:spAutoFit/>
          </a:bodyPr>
          <a:lstStyle/>
          <a:p>
            <a:r>
              <a:rPr lang="en-US" sz="1400" dirty="0" smtClean="0"/>
              <a:t>In this design either module can be in or out completely independently of the other.  The design philosophy was to put layers of </a:t>
            </a:r>
            <a:r>
              <a:rPr lang="en-US" sz="1400" dirty="0" err="1" smtClean="0"/>
              <a:t>FLiBe</a:t>
            </a:r>
            <a:r>
              <a:rPr lang="en-US" sz="1400" dirty="0" smtClean="0"/>
              <a:t> and graphite in each module to avoid gaps.</a:t>
            </a:r>
            <a:endParaRPr lang="en-US" sz="1400" dirty="0"/>
          </a:p>
        </p:txBody>
      </p:sp>
      <p:sp>
        <p:nvSpPr>
          <p:cNvPr id="6" name="TextBox 5"/>
          <p:cNvSpPr txBox="1"/>
          <p:nvPr/>
        </p:nvSpPr>
        <p:spPr>
          <a:xfrm>
            <a:off x="4646141" y="5641908"/>
            <a:ext cx="3708965" cy="954107"/>
          </a:xfrm>
          <a:prstGeom prst="rect">
            <a:avLst/>
          </a:prstGeom>
          <a:noFill/>
        </p:spPr>
        <p:txBody>
          <a:bodyPr wrap="square" rtlCol="0">
            <a:spAutoFit/>
          </a:bodyPr>
          <a:lstStyle/>
          <a:p>
            <a:r>
              <a:rPr lang="en-US" sz="1400" dirty="0" smtClean="0"/>
              <a:t>There may be a problem with the beam window in this design getting too hot, or the air gap contributing to air activation.  We are looking at evacuating the space around the target.</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15</a:t>
            </a:fld>
            <a:endParaRPr lang="en-US"/>
          </a:p>
        </p:txBody>
      </p:sp>
      <p:pic>
        <p:nvPicPr>
          <p:cNvPr id="2050" name="Picture 2" descr="D:\Current Jobs\DAEdALUS\isoDAR target model-01\renderings\11-15-13\1 - isoDAR target-05-002.jpg"/>
          <p:cNvPicPr>
            <a:picLocks noChangeAspect="1" noChangeArrowheads="1"/>
          </p:cNvPicPr>
          <p:nvPr/>
        </p:nvPicPr>
        <p:blipFill>
          <a:blip r:embed="rId2"/>
          <a:srcRect l="15584"/>
          <a:stretch>
            <a:fillRect/>
          </a:stretch>
        </p:blipFill>
        <p:spPr bwMode="auto">
          <a:xfrm>
            <a:off x="431818" y="825500"/>
            <a:ext cx="8254982" cy="5207000"/>
          </a:xfrm>
          <a:prstGeom prst="rect">
            <a:avLst/>
          </a:prstGeom>
          <a:noFill/>
        </p:spPr>
      </p:pic>
      <p:sp>
        <p:nvSpPr>
          <p:cNvPr id="4" name="TextBox 3"/>
          <p:cNvSpPr txBox="1"/>
          <p:nvPr/>
        </p:nvSpPr>
        <p:spPr>
          <a:xfrm>
            <a:off x="431818" y="188259"/>
            <a:ext cx="6273782" cy="369332"/>
          </a:xfrm>
          <a:prstGeom prst="rect">
            <a:avLst/>
          </a:prstGeom>
          <a:noFill/>
        </p:spPr>
        <p:txBody>
          <a:bodyPr wrap="square" rtlCol="0">
            <a:spAutoFit/>
          </a:bodyPr>
          <a:lstStyle/>
          <a:p>
            <a:r>
              <a:rPr lang="en-US" dirty="0" smtClean="0"/>
              <a:t>Showing the Beam line module ready for insertion into the target</a:t>
            </a:r>
            <a:endParaRPr lang="en-US" dirty="0"/>
          </a:p>
        </p:txBody>
      </p:sp>
      <p:sp>
        <p:nvSpPr>
          <p:cNvPr id="5" name="TextBox 4"/>
          <p:cNvSpPr txBox="1"/>
          <p:nvPr/>
        </p:nvSpPr>
        <p:spPr>
          <a:xfrm>
            <a:off x="593183" y="6032500"/>
            <a:ext cx="3575406" cy="523220"/>
          </a:xfrm>
          <a:prstGeom prst="rect">
            <a:avLst/>
          </a:prstGeom>
          <a:noFill/>
        </p:spPr>
        <p:txBody>
          <a:bodyPr wrap="square" rtlCol="0">
            <a:spAutoFit/>
          </a:bodyPr>
          <a:lstStyle/>
          <a:p>
            <a:r>
              <a:rPr lang="en-US" sz="1400" dirty="0" smtClean="0"/>
              <a:t>The module as shown weighs 178 lbs.  It will need a rail system to guide it into the opening.</a:t>
            </a:r>
            <a:endParaRPr lang="en-US" sz="1400" dirty="0"/>
          </a:p>
        </p:txBody>
      </p:sp>
      <p:sp>
        <p:nvSpPr>
          <p:cNvPr id="6" name="TextBox 5"/>
          <p:cNvSpPr txBox="1"/>
          <p:nvPr/>
        </p:nvSpPr>
        <p:spPr>
          <a:xfrm>
            <a:off x="5522259" y="5551924"/>
            <a:ext cx="3164541" cy="1169551"/>
          </a:xfrm>
          <a:prstGeom prst="rect">
            <a:avLst/>
          </a:prstGeom>
          <a:noFill/>
        </p:spPr>
        <p:txBody>
          <a:bodyPr wrap="square" rtlCol="0">
            <a:spAutoFit/>
          </a:bodyPr>
          <a:lstStyle/>
          <a:p>
            <a:r>
              <a:rPr lang="en-US" sz="1400" dirty="0" smtClean="0"/>
              <a:t>The beam raster magnets that exist in the hole in the concrete need to be removed to replace this module.  How hot will it be to expose the Be target core?  Need remote handling?</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16</a:t>
            </a:fld>
            <a:endParaRPr lang="en-US"/>
          </a:p>
        </p:txBody>
      </p:sp>
      <p:pic>
        <p:nvPicPr>
          <p:cNvPr id="6146" name="Picture 2" descr="D:\Current Jobs\DAEdALUS\isoDAR target model-01\renderings\11-15-13\beam line-window assembly-001.jpg"/>
          <p:cNvPicPr>
            <a:picLocks noChangeAspect="1" noChangeArrowheads="1"/>
          </p:cNvPicPr>
          <p:nvPr/>
        </p:nvPicPr>
        <p:blipFill>
          <a:blip r:embed="rId2"/>
          <a:srcRect/>
          <a:stretch>
            <a:fillRect/>
          </a:stretch>
        </p:blipFill>
        <p:spPr bwMode="auto">
          <a:xfrm>
            <a:off x="112776" y="1054608"/>
            <a:ext cx="8918448" cy="4748784"/>
          </a:xfrm>
          <a:prstGeom prst="rect">
            <a:avLst/>
          </a:prstGeom>
          <a:noFill/>
        </p:spPr>
      </p:pic>
      <p:sp>
        <p:nvSpPr>
          <p:cNvPr id="4" name="TextBox 3"/>
          <p:cNvSpPr txBox="1"/>
          <p:nvPr/>
        </p:nvSpPr>
        <p:spPr>
          <a:xfrm>
            <a:off x="466165" y="259976"/>
            <a:ext cx="7763435" cy="369332"/>
          </a:xfrm>
          <a:prstGeom prst="rect">
            <a:avLst/>
          </a:prstGeom>
          <a:noFill/>
        </p:spPr>
        <p:txBody>
          <a:bodyPr wrap="square" rtlCol="0">
            <a:spAutoFit/>
          </a:bodyPr>
          <a:lstStyle/>
          <a:p>
            <a:r>
              <a:rPr lang="en-US" dirty="0" smtClean="0"/>
              <a:t>Section view of the beam line module showing the </a:t>
            </a:r>
            <a:r>
              <a:rPr lang="en-US" dirty="0" err="1" smtClean="0"/>
              <a:t>FliBe</a:t>
            </a:r>
            <a:r>
              <a:rPr lang="en-US" dirty="0" smtClean="0"/>
              <a:t> and graphite</a:t>
            </a:r>
            <a:endParaRPr lang="en-US" dirty="0"/>
          </a:p>
        </p:txBody>
      </p:sp>
      <p:sp>
        <p:nvSpPr>
          <p:cNvPr id="5" name="TextBox 4"/>
          <p:cNvSpPr txBox="1"/>
          <p:nvPr/>
        </p:nvSpPr>
        <p:spPr>
          <a:xfrm>
            <a:off x="3845859" y="5154706"/>
            <a:ext cx="1129553" cy="523220"/>
          </a:xfrm>
          <a:prstGeom prst="rect">
            <a:avLst/>
          </a:prstGeom>
          <a:noFill/>
        </p:spPr>
        <p:txBody>
          <a:bodyPr wrap="square" rtlCol="0">
            <a:spAutoFit/>
          </a:bodyPr>
          <a:lstStyle/>
          <a:p>
            <a:r>
              <a:rPr lang="en-US" sz="1400" dirty="0" smtClean="0"/>
              <a:t>Be tubes and thin window</a:t>
            </a:r>
            <a:endParaRPr lang="en-US" sz="1400" dirty="0"/>
          </a:p>
        </p:txBody>
      </p:sp>
      <p:cxnSp>
        <p:nvCxnSpPr>
          <p:cNvPr id="7" name="Straight Arrow Connector 6"/>
          <p:cNvCxnSpPr>
            <a:stCxn id="5" idx="3"/>
          </p:cNvCxnSpPr>
          <p:nvPr/>
        </p:nvCxnSpPr>
        <p:spPr>
          <a:xfrm flipV="1">
            <a:off x="4975412" y="4706471"/>
            <a:ext cx="340659" cy="7098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5" idx="3"/>
          </p:cNvCxnSpPr>
          <p:nvPr/>
        </p:nvCxnSpPr>
        <p:spPr>
          <a:xfrm flipV="1">
            <a:off x="4975412" y="3729318"/>
            <a:ext cx="3056964" cy="16869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186518" y="1054608"/>
            <a:ext cx="1129553" cy="307777"/>
          </a:xfrm>
          <a:prstGeom prst="rect">
            <a:avLst/>
          </a:prstGeom>
          <a:noFill/>
        </p:spPr>
        <p:txBody>
          <a:bodyPr wrap="square" rtlCol="0">
            <a:spAutoFit/>
          </a:bodyPr>
          <a:lstStyle/>
          <a:p>
            <a:r>
              <a:rPr lang="en-US" sz="1400" dirty="0" smtClean="0"/>
              <a:t>Li/</a:t>
            </a:r>
            <a:r>
              <a:rPr lang="en-US" sz="1400" dirty="0" err="1" smtClean="0"/>
              <a:t>FLiBe</a:t>
            </a:r>
            <a:r>
              <a:rPr lang="en-US" sz="1400" dirty="0" smtClean="0"/>
              <a:t> slug</a:t>
            </a:r>
            <a:endParaRPr lang="en-US" sz="1400" dirty="0"/>
          </a:p>
        </p:txBody>
      </p:sp>
      <p:cxnSp>
        <p:nvCxnSpPr>
          <p:cNvPr id="12" name="Straight Arrow Connector 11"/>
          <p:cNvCxnSpPr>
            <a:stCxn id="10" idx="3"/>
          </p:cNvCxnSpPr>
          <p:nvPr/>
        </p:nvCxnSpPr>
        <p:spPr>
          <a:xfrm>
            <a:off x="5316071" y="1208497"/>
            <a:ext cx="259976" cy="10237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22729" y="4706471"/>
            <a:ext cx="1174377" cy="307777"/>
          </a:xfrm>
          <a:prstGeom prst="rect">
            <a:avLst/>
          </a:prstGeom>
          <a:noFill/>
        </p:spPr>
        <p:txBody>
          <a:bodyPr wrap="square" rtlCol="0">
            <a:spAutoFit/>
          </a:bodyPr>
          <a:lstStyle/>
          <a:p>
            <a:r>
              <a:rPr lang="en-US" sz="1400" dirty="0" smtClean="0"/>
              <a:t>Graphite slug</a:t>
            </a:r>
            <a:endParaRPr lang="en-US" sz="1400" dirty="0"/>
          </a:p>
        </p:txBody>
      </p:sp>
      <p:cxnSp>
        <p:nvCxnSpPr>
          <p:cNvPr id="15" name="Straight Arrow Connector 14"/>
          <p:cNvCxnSpPr>
            <a:stCxn id="13" idx="3"/>
          </p:cNvCxnSpPr>
          <p:nvPr/>
        </p:nvCxnSpPr>
        <p:spPr>
          <a:xfrm flipV="1">
            <a:off x="1497106" y="4016188"/>
            <a:ext cx="564776" cy="8441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61012" y="839165"/>
            <a:ext cx="1500870" cy="523220"/>
          </a:xfrm>
          <a:prstGeom prst="rect">
            <a:avLst/>
          </a:prstGeom>
          <a:noFill/>
        </p:spPr>
        <p:txBody>
          <a:bodyPr wrap="square" rtlCol="0">
            <a:spAutoFit/>
          </a:bodyPr>
          <a:lstStyle/>
          <a:p>
            <a:r>
              <a:rPr lang="en-US" sz="1400" dirty="0" smtClean="0"/>
              <a:t>Steel tube brazed to Be tube</a:t>
            </a:r>
            <a:endParaRPr lang="en-US" sz="1400" dirty="0"/>
          </a:p>
        </p:txBody>
      </p:sp>
      <p:cxnSp>
        <p:nvCxnSpPr>
          <p:cNvPr id="18" name="Straight Arrow Connector 17"/>
          <p:cNvCxnSpPr>
            <a:stCxn id="16" idx="3"/>
          </p:cNvCxnSpPr>
          <p:nvPr/>
        </p:nvCxnSpPr>
        <p:spPr>
          <a:xfrm>
            <a:off x="2061882" y="1100775"/>
            <a:ext cx="304800" cy="4949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5" idx="3"/>
          </p:cNvCxnSpPr>
          <p:nvPr/>
        </p:nvCxnSpPr>
        <p:spPr>
          <a:xfrm flipH="1" flipV="1">
            <a:off x="4769224" y="4016188"/>
            <a:ext cx="206188" cy="14001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799070" y="5980670"/>
            <a:ext cx="6763265" cy="646331"/>
          </a:xfrm>
          <a:prstGeom prst="rect">
            <a:avLst/>
          </a:prstGeom>
          <a:noFill/>
        </p:spPr>
        <p:txBody>
          <a:bodyPr wrap="square" rtlCol="0">
            <a:spAutoFit/>
          </a:bodyPr>
          <a:lstStyle/>
          <a:p>
            <a:r>
              <a:rPr lang="en-US" dirty="0" smtClean="0"/>
              <a:t>We need to look at the energy deposition in the thin window and check whether air activation will be an issue.  This work is in progress.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17</a:t>
            </a:fld>
            <a:endParaRPr lang="en-US"/>
          </a:p>
        </p:txBody>
      </p:sp>
      <p:pic>
        <p:nvPicPr>
          <p:cNvPr id="3074" name="Picture 2" descr="D:\Current Jobs\DAEdALUS\isoDAR target model-01\renderings\11-15-13\1 - isoDAR target-05-003.jpg"/>
          <p:cNvPicPr>
            <a:picLocks noChangeAspect="1" noChangeArrowheads="1"/>
          </p:cNvPicPr>
          <p:nvPr/>
        </p:nvPicPr>
        <p:blipFill>
          <a:blip r:embed="rId2"/>
          <a:srcRect r="15584"/>
          <a:stretch>
            <a:fillRect/>
          </a:stretch>
        </p:blipFill>
        <p:spPr bwMode="auto">
          <a:xfrm>
            <a:off x="444500" y="825500"/>
            <a:ext cx="8255000" cy="5207000"/>
          </a:xfrm>
          <a:prstGeom prst="rect">
            <a:avLst/>
          </a:prstGeom>
          <a:noFill/>
        </p:spPr>
      </p:pic>
      <p:sp>
        <p:nvSpPr>
          <p:cNvPr id="4" name="TextBox 3"/>
          <p:cNvSpPr txBox="1"/>
          <p:nvPr/>
        </p:nvSpPr>
        <p:spPr>
          <a:xfrm>
            <a:off x="444500" y="242047"/>
            <a:ext cx="7399618" cy="369332"/>
          </a:xfrm>
          <a:prstGeom prst="rect">
            <a:avLst/>
          </a:prstGeom>
          <a:noFill/>
        </p:spPr>
        <p:txBody>
          <a:bodyPr wrap="square" rtlCol="0">
            <a:spAutoFit/>
          </a:bodyPr>
          <a:lstStyle/>
          <a:p>
            <a:r>
              <a:rPr lang="en-US" dirty="0" smtClean="0"/>
              <a:t>View showing the target module (“torpedo”) ready for insertion</a:t>
            </a:r>
            <a:endParaRPr lang="en-US" dirty="0"/>
          </a:p>
        </p:txBody>
      </p:sp>
      <p:sp>
        <p:nvSpPr>
          <p:cNvPr id="5" name="TextBox 4"/>
          <p:cNvSpPr txBox="1"/>
          <p:nvPr/>
        </p:nvSpPr>
        <p:spPr>
          <a:xfrm>
            <a:off x="5115697" y="4749114"/>
            <a:ext cx="3196280" cy="1200329"/>
          </a:xfrm>
          <a:prstGeom prst="rect">
            <a:avLst/>
          </a:prstGeom>
          <a:noFill/>
        </p:spPr>
        <p:txBody>
          <a:bodyPr wrap="square" rtlCol="0">
            <a:spAutoFit/>
          </a:bodyPr>
          <a:lstStyle/>
          <a:p>
            <a:r>
              <a:rPr lang="en-US" dirty="0" smtClean="0"/>
              <a:t>Target module weighs 609 lbs.  It needs to be retracted into a coffin for disposal.  It will also need a rail system for guidance.</a:t>
            </a:r>
            <a:endParaRPr lang="en-US" dirty="0"/>
          </a:p>
        </p:txBody>
      </p:sp>
      <p:sp>
        <p:nvSpPr>
          <p:cNvPr id="3" name="TextBox 2"/>
          <p:cNvSpPr txBox="1"/>
          <p:nvPr/>
        </p:nvSpPr>
        <p:spPr>
          <a:xfrm>
            <a:off x="5115697" y="1087395"/>
            <a:ext cx="3270422" cy="1200329"/>
          </a:xfrm>
          <a:prstGeom prst="rect">
            <a:avLst/>
          </a:prstGeom>
          <a:noFill/>
        </p:spPr>
        <p:txBody>
          <a:bodyPr wrap="square" rtlCol="0">
            <a:spAutoFit/>
          </a:bodyPr>
          <a:lstStyle/>
          <a:p>
            <a:r>
              <a:rPr lang="en-US" dirty="0" smtClean="0"/>
              <a:t>We are just starting to look at the remote handling issues and are very open to comments from the experts.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18</a:t>
            </a:fld>
            <a:endParaRPr lang="en-US"/>
          </a:p>
        </p:txBody>
      </p:sp>
      <p:pic>
        <p:nvPicPr>
          <p:cNvPr id="4098" name="Picture 2" descr="D:\Current Jobs\DAEdALUS\isoDAR target model-01\renderings\11-15-13\composite Be target assy-3-001.jpg"/>
          <p:cNvPicPr>
            <a:picLocks noChangeAspect="1" noChangeArrowheads="1"/>
          </p:cNvPicPr>
          <p:nvPr/>
        </p:nvPicPr>
        <p:blipFill>
          <a:blip r:embed="rId2"/>
          <a:srcRect l="7792" r="5455"/>
          <a:stretch>
            <a:fillRect/>
          </a:stretch>
        </p:blipFill>
        <p:spPr bwMode="auto">
          <a:xfrm>
            <a:off x="330229" y="825500"/>
            <a:ext cx="8483542" cy="5207000"/>
          </a:xfrm>
          <a:prstGeom prst="rect">
            <a:avLst/>
          </a:prstGeom>
          <a:noFill/>
        </p:spPr>
      </p:pic>
      <p:sp>
        <p:nvSpPr>
          <p:cNvPr id="4" name="TextBox 3"/>
          <p:cNvSpPr txBox="1"/>
          <p:nvPr/>
        </p:nvSpPr>
        <p:spPr>
          <a:xfrm>
            <a:off x="330229" y="313765"/>
            <a:ext cx="6796712" cy="369332"/>
          </a:xfrm>
          <a:prstGeom prst="rect">
            <a:avLst/>
          </a:prstGeom>
          <a:noFill/>
        </p:spPr>
        <p:txBody>
          <a:bodyPr wrap="square" rtlCol="0">
            <a:spAutoFit/>
          </a:bodyPr>
          <a:lstStyle/>
          <a:p>
            <a:r>
              <a:rPr lang="en-US" dirty="0" smtClean="0"/>
              <a:t>View of the different sections of the target torpedo</a:t>
            </a:r>
            <a:endParaRPr lang="en-US" dirty="0"/>
          </a:p>
        </p:txBody>
      </p:sp>
      <p:cxnSp>
        <p:nvCxnSpPr>
          <p:cNvPr id="6" name="Straight Arrow Connector 5"/>
          <p:cNvCxnSpPr/>
          <p:nvPr/>
        </p:nvCxnSpPr>
        <p:spPr>
          <a:xfrm>
            <a:off x="330229" y="3083859"/>
            <a:ext cx="4376242" cy="138056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rot="1012146">
            <a:off x="1255059" y="3747246"/>
            <a:ext cx="1739153" cy="369332"/>
          </a:xfrm>
          <a:prstGeom prst="rect">
            <a:avLst/>
          </a:prstGeom>
          <a:noFill/>
        </p:spPr>
        <p:txBody>
          <a:bodyPr wrap="square" rtlCol="0">
            <a:spAutoFit/>
          </a:bodyPr>
          <a:lstStyle/>
          <a:p>
            <a:r>
              <a:rPr lang="en-US" dirty="0" smtClean="0"/>
              <a:t>All beryllium</a:t>
            </a:r>
            <a:endParaRPr lang="en-US" dirty="0"/>
          </a:p>
        </p:txBody>
      </p:sp>
      <p:cxnSp>
        <p:nvCxnSpPr>
          <p:cNvPr id="8" name="Straight Arrow Connector 7"/>
          <p:cNvCxnSpPr/>
          <p:nvPr/>
        </p:nvCxnSpPr>
        <p:spPr>
          <a:xfrm>
            <a:off x="4706471" y="4464424"/>
            <a:ext cx="2904564" cy="9144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rot="1012146">
            <a:off x="5002306" y="4907052"/>
            <a:ext cx="1739153" cy="1477328"/>
          </a:xfrm>
          <a:prstGeom prst="rect">
            <a:avLst/>
          </a:prstGeom>
          <a:noFill/>
        </p:spPr>
        <p:txBody>
          <a:bodyPr wrap="square" rtlCol="0">
            <a:spAutoFit/>
          </a:bodyPr>
          <a:lstStyle/>
          <a:p>
            <a:r>
              <a:rPr lang="en-US" dirty="0" smtClean="0"/>
              <a:t>Steel for parts not in contact with water, stainless steel for water pipes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19</a:t>
            </a:fld>
            <a:endParaRPr lang="en-US"/>
          </a:p>
        </p:txBody>
      </p:sp>
      <p:pic>
        <p:nvPicPr>
          <p:cNvPr id="5122" name="Picture 2" descr="D:\Current Jobs\DAEdALUS\isoDAR target model-01\renderings\11-15-13\composite Be target assy-3-002.jpg"/>
          <p:cNvPicPr>
            <a:picLocks noChangeAspect="1" noChangeArrowheads="1"/>
          </p:cNvPicPr>
          <p:nvPr/>
        </p:nvPicPr>
        <p:blipFill>
          <a:blip r:embed="rId2"/>
          <a:srcRect/>
          <a:stretch>
            <a:fillRect/>
          </a:stretch>
        </p:blipFill>
        <p:spPr bwMode="auto">
          <a:xfrm>
            <a:off x="112776" y="1054608"/>
            <a:ext cx="8918448" cy="4748784"/>
          </a:xfrm>
          <a:prstGeom prst="rect">
            <a:avLst/>
          </a:prstGeom>
          <a:noFill/>
        </p:spPr>
      </p:pic>
      <p:sp>
        <p:nvSpPr>
          <p:cNvPr id="4" name="TextBox 3"/>
          <p:cNvSpPr txBox="1"/>
          <p:nvPr/>
        </p:nvSpPr>
        <p:spPr>
          <a:xfrm>
            <a:off x="304800" y="215153"/>
            <a:ext cx="7906871" cy="369332"/>
          </a:xfrm>
          <a:prstGeom prst="rect">
            <a:avLst/>
          </a:prstGeom>
          <a:noFill/>
        </p:spPr>
        <p:txBody>
          <a:bodyPr wrap="square" rtlCol="0">
            <a:spAutoFit/>
          </a:bodyPr>
          <a:lstStyle/>
          <a:p>
            <a:r>
              <a:rPr lang="en-US" dirty="0" smtClean="0"/>
              <a:t>Section view of the Target torpedo</a:t>
            </a:r>
            <a:endParaRPr lang="en-US" dirty="0"/>
          </a:p>
        </p:txBody>
      </p:sp>
      <p:sp>
        <p:nvSpPr>
          <p:cNvPr id="5" name="TextBox 4"/>
          <p:cNvSpPr txBox="1"/>
          <p:nvPr/>
        </p:nvSpPr>
        <p:spPr>
          <a:xfrm>
            <a:off x="6768352" y="4132729"/>
            <a:ext cx="1730189" cy="523220"/>
          </a:xfrm>
          <a:prstGeom prst="rect">
            <a:avLst/>
          </a:prstGeom>
          <a:noFill/>
        </p:spPr>
        <p:txBody>
          <a:bodyPr wrap="square" rtlCol="0">
            <a:spAutoFit/>
          </a:bodyPr>
          <a:lstStyle/>
          <a:p>
            <a:r>
              <a:rPr lang="en-US" sz="1400" dirty="0" smtClean="0"/>
              <a:t>This flange contains the graphite</a:t>
            </a:r>
            <a:endParaRPr lang="en-US" sz="1400" dirty="0"/>
          </a:p>
        </p:txBody>
      </p:sp>
      <p:cxnSp>
        <p:nvCxnSpPr>
          <p:cNvPr id="7" name="Straight Arrow Connector 6"/>
          <p:cNvCxnSpPr>
            <a:stCxn id="5" idx="1"/>
          </p:cNvCxnSpPr>
          <p:nvPr/>
        </p:nvCxnSpPr>
        <p:spPr>
          <a:xfrm flipH="1" flipV="1">
            <a:off x="6051176" y="4132729"/>
            <a:ext cx="717176" cy="2616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263154" y="2102240"/>
            <a:ext cx="735106" cy="307777"/>
          </a:xfrm>
          <a:prstGeom prst="rect">
            <a:avLst/>
          </a:prstGeom>
          <a:noFill/>
        </p:spPr>
        <p:txBody>
          <a:bodyPr wrap="square" rtlCol="0">
            <a:spAutoFit/>
          </a:bodyPr>
          <a:lstStyle/>
          <a:p>
            <a:r>
              <a:rPr lang="en-US" sz="1400" dirty="0" smtClean="0"/>
              <a:t>Li/</a:t>
            </a:r>
            <a:r>
              <a:rPr lang="en-US" sz="1400" dirty="0" err="1" smtClean="0"/>
              <a:t>FliBe</a:t>
            </a:r>
            <a:endParaRPr lang="en-US" sz="1400" dirty="0"/>
          </a:p>
        </p:txBody>
      </p:sp>
      <p:cxnSp>
        <p:nvCxnSpPr>
          <p:cNvPr id="10" name="Straight Arrow Connector 9"/>
          <p:cNvCxnSpPr>
            <a:stCxn id="8" idx="2"/>
          </p:cNvCxnSpPr>
          <p:nvPr/>
        </p:nvCxnSpPr>
        <p:spPr>
          <a:xfrm flipH="1">
            <a:off x="3514165" y="2410017"/>
            <a:ext cx="116542" cy="4407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840941" y="1742130"/>
            <a:ext cx="824753" cy="307777"/>
          </a:xfrm>
          <a:prstGeom prst="rect">
            <a:avLst/>
          </a:prstGeom>
          <a:noFill/>
        </p:spPr>
        <p:txBody>
          <a:bodyPr wrap="square" rtlCol="0">
            <a:spAutoFit/>
          </a:bodyPr>
          <a:lstStyle/>
          <a:p>
            <a:r>
              <a:rPr lang="en-US" sz="1400" dirty="0" smtClean="0"/>
              <a:t>graphite</a:t>
            </a:r>
            <a:endParaRPr lang="en-US" sz="1400" dirty="0"/>
          </a:p>
        </p:txBody>
      </p:sp>
      <p:cxnSp>
        <p:nvCxnSpPr>
          <p:cNvPr id="13" name="Straight Arrow Connector 12"/>
          <p:cNvCxnSpPr>
            <a:stCxn id="11" idx="2"/>
          </p:cNvCxnSpPr>
          <p:nvPr/>
        </p:nvCxnSpPr>
        <p:spPr>
          <a:xfrm>
            <a:off x="5253318" y="2049907"/>
            <a:ext cx="152400" cy="621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553200" y="1586753"/>
            <a:ext cx="824753" cy="307777"/>
          </a:xfrm>
          <a:prstGeom prst="rect">
            <a:avLst/>
          </a:prstGeom>
          <a:noFill/>
        </p:spPr>
        <p:txBody>
          <a:bodyPr wrap="square" rtlCol="0">
            <a:spAutoFit/>
          </a:bodyPr>
          <a:lstStyle/>
          <a:p>
            <a:r>
              <a:rPr lang="en-US" sz="1400" dirty="0" smtClean="0"/>
              <a:t>concrete</a:t>
            </a:r>
            <a:endParaRPr lang="en-US" sz="1400" dirty="0"/>
          </a:p>
        </p:txBody>
      </p:sp>
      <p:cxnSp>
        <p:nvCxnSpPr>
          <p:cNvPr id="16" name="Straight Arrow Connector 15"/>
          <p:cNvCxnSpPr>
            <a:stCxn id="14" idx="2"/>
          </p:cNvCxnSpPr>
          <p:nvPr/>
        </p:nvCxnSpPr>
        <p:spPr>
          <a:xfrm flipH="1">
            <a:off x="6875929" y="1894530"/>
            <a:ext cx="89648" cy="6604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957482" y="4394339"/>
            <a:ext cx="0" cy="706579"/>
          </a:xfrm>
          <a:prstGeom prst="line">
            <a:avLst/>
          </a:prstGeom>
          <a:ln>
            <a:tailEnd type="non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747247" y="5217459"/>
            <a:ext cx="2420469" cy="523220"/>
          </a:xfrm>
          <a:prstGeom prst="rect">
            <a:avLst/>
          </a:prstGeom>
          <a:noFill/>
        </p:spPr>
        <p:txBody>
          <a:bodyPr wrap="square" rtlCol="0">
            <a:spAutoFit/>
          </a:bodyPr>
          <a:lstStyle/>
          <a:p>
            <a:pPr algn="ctr"/>
            <a:r>
              <a:rPr lang="en-US" sz="1400" dirty="0" smtClean="0"/>
              <a:t>Boundary between beryllium and steel sections</a:t>
            </a:r>
            <a:endParaRPr lang="en-US" sz="1400" dirty="0"/>
          </a:p>
        </p:txBody>
      </p:sp>
      <p:sp>
        <p:nvSpPr>
          <p:cNvPr id="20" name="TextBox 19"/>
          <p:cNvSpPr txBox="1"/>
          <p:nvPr/>
        </p:nvSpPr>
        <p:spPr>
          <a:xfrm>
            <a:off x="435505" y="1525198"/>
            <a:ext cx="1841530" cy="738664"/>
          </a:xfrm>
          <a:prstGeom prst="rect">
            <a:avLst/>
          </a:prstGeom>
          <a:noFill/>
        </p:spPr>
        <p:txBody>
          <a:bodyPr wrap="square" rtlCol="0">
            <a:spAutoFit/>
          </a:bodyPr>
          <a:lstStyle/>
          <a:p>
            <a:r>
              <a:rPr lang="en-US" sz="1400" dirty="0" smtClean="0"/>
              <a:t>Beryllium water vessel with integrated target disk</a:t>
            </a:r>
            <a:endParaRPr lang="en-US" sz="1400" dirty="0"/>
          </a:p>
        </p:txBody>
      </p:sp>
      <p:cxnSp>
        <p:nvCxnSpPr>
          <p:cNvPr id="22" name="Straight Arrow Connector 21"/>
          <p:cNvCxnSpPr>
            <a:stCxn id="20" idx="2"/>
          </p:cNvCxnSpPr>
          <p:nvPr/>
        </p:nvCxnSpPr>
        <p:spPr>
          <a:xfrm>
            <a:off x="1356270" y="2263862"/>
            <a:ext cx="140836" cy="7213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051251" y="4747628"/>
            <a:ext cx="1024465" cy="523220"/>
          </a:xfrm>
          <a:prstGeom prst="rect">
            <a:avLst/>
          </a:prstGeom>
          <a:noFill/>
        </p:spPr>
        <p:txBody>
          <a:bodyPr wrap="square" rtlCol="0">
            <a:spAutoFit/>
          </a:bodyPr>
          <a:lstStyle/>
          <a:p>
            <a:pPr algn="ctr"/>
            <a:r>
              <a:rPr lang="en-US" sz="1400" dirty="0" smtClean="0"/>
              <a:t>4” pipe water inlet</a:t>
            </a:r>
            <a:endParaRPr lang="en-US" sz="1400" dirty="0"/>
          </a:p>
        </p:txBody>
      </p:sp>
      <p:cxnSp>
        <p:nvCxnSpPr>
          <p:cNvPr id="9" name="Straight Arrow Connector 8"/>
          <p:cNvCxnSpPr/>
          <p:nvPr/>
        </p:nvCxnSpPr>
        <p:spPr>
          <a:xfrm flipV="1">
            <a:off x="2084173" y="3723911"/>
            <a:ext cx="569381" cy="12846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567145" y="4761864"/>
            <a:ext cx="1158936" cy="523220"/>
          </a:xfrm>
          <a:prstGeom prst="rect">
            <a:avLst/>
          </a:prstGeom>
          <a:noFill/>
        </p:spPr>
        <p:txBody>
          <a:bodyPr wrap="square" rtlCol="0">
            <a:spAutoFit/>
          </a:bodyPr>
          <a:lstStyle/>
          <a:p>
            <a:pPr algn="ctr"/>
            <a:r>
              <a:rPr lang="en-US" sz="1400" dirty="0" smtClean="0"/>
              <a:t>2.5” pipe water outlets</a:t>
            </a:r>
            <a:endParaRPr lang="en-US" sz="1400" dirty="0"/>
          </a:p>
        </p:txBody>
      </p:sp>
      <p:cxnSp>
        <p:nvCxnSpPr>
          <p:cNvPr id="15" name="Straight Arrow Connector 14"/>
          <p:cNvCxnSpPr>
            <a:stCxn id="21" idx="0"/>
          </p:cNvCxnSpPr>
          <p:nvPr/>
        </p:nvCxnSpPr>
        <p:spPr>
          <a:xfrm flipV="1">
            <a:off x="3146613" y="4003589"/>
            <a:ext cx="717176" cy="758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What is </a:t>
            </a:r>
            <a:r>
              <a:rPr lang="en-US" dirty="0" err="1" smtClean="0"/>
              <a:t>IsoDAR</a:t>
            </a:r>
            <a:r>
              <a:rPr lang="en-US" dirty="0" smtClean="0"/>
              <a:t>?</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pPr marL="0" indent="0">
              <a:buNone/>
            </a:pPr>
            <a:r>
              <a:rPr lang="en-US" sz="4000" dirty="0" err="1" smtClean="0"/>
              <a:t>IsoDAR</a:t>
            </a:r>
            <a:r>
              <a:rPr lang="en-US" sz="4000" dirty="0" smtClean="0"/>
              <a:t> is:</a:t>
            </a:r>
          </a:p>
          <a:p>
            <a:pPr marL="514350" indent="-514350">
              <a:buFont typeface="+mj-lt"/>
              <a:buAutoNum type="arabicPeriod"/>
            </a:pPr>
            <a:r>
              <a:rPr lang="en-US" dirty="0" smtClean="0"/>
              <a:t>A search for sterile neutrinos</a:t>
            </a:r>
          </a:p>
          <a:p>
            <a:pPr marL="514350" indent="-514350">
              <a:buFont typeface="+mj-lt"/>
              <a:buAutoNum type="arabicPeriod"/>
            </a:pPr>
            <a:r>
              <a:rPr lang="en-US" dirty="0" smtClean="0"/>
              <a:t>A Decay At Rest neutrino source next to the </a:t>
            </a:r>
            <a:r>
              <a:rPr lang="en-US" dirty="0" err="1" smtClean="0"/>
              <a:t>KamLAND</a:t>
            </a:r>
            <a:r>
              <a:rPr lang="en-US" dirty="0" smtClean="0"/>
              <a:t> detector (or one like it)</a:t>
            </a:r>
          </a:p>
          <a:p>
            <a:pPr marL="514350" indent="-514350">
              <a:buFont typeface="+mj-lt"/>
              <a:buAutoNum type="arabicPeriod"/>
            </a:pPr>
            <a:r>
              <a:rPr lang="en-US" dirty="0" smtClean="0"/>
              <a:t>A step in the development of the </a:t>
            </a:r>
            <a:r>
              <a:rPr lang="en-US" dirty="0" err="1" smtClean="0"/>
              <a:t>DAEdALUS</a:t>
            </a:r>
            <a:r>
              <a:rPr lang="en-US" dirty="0" smtClean="0"/>
              <a:t> experiment</a:t>
            </a:r>
          </a:p>
          <a:p>
            <a:pPr marL="914400" lvl="1" indent="-514350"/>
            <a:r>
              <a:rPr lang="en-US" dirty="0" smtClean="0"/>
              <a:t>The </a:t>
            </a:r>
            <a:r>
              <a:rPr lang="en-US" dirty="0" err="1" smtClean="0"/>
              <a:t>IsoDAR</a:t>
            </a:r>
            <a:r>
              <a:rPr lang="en-US" dirty="0" smtClean="0"/>
              <a:t> cyclotron is the injector for the </a:t>
            </a:r>
            <a:r>
              <a:rPr lang="en-US" dirty="0" err="1" smtClean="0"/>
              <a:t>DAEdALUS</a:t>
            </a:r>
            <a:r>
              <a:rPr lang="en-US" dirty="0" smtClean="0"/>
              <a:t> cyclotron</a:t>
            </a:r>
          </a:p>
          <a:p>
            <a:pPr marL="914400" lvl="1" indent="-514350"/>
            <a:r>
              <a:rPr lang="en-US" dirty="0" smtClean="0"/>
              <a:t>10 milliamps of 60 MeV protons, 600 kW on the target, CW</a:t>
            </a:r>
            <a:endParaRPr lang="en-US" dirty="0"/>
          </a:p>
        </p:txBody>
      </p:sp>
      <p:sp>
        <p:nvSpPr>
          <p:cNvPr id="4" name="Slide Number Placeholder 3"/>
          <p:cNvSpPr>
            <a:spLocks noGrp="1"/>
          </p:cNvSpPr>
          <p:nvPr>
            <p:ph type="sldNum" sz="quarter" idx="12"/>
          </p:nvPr>
        </p:nvSpPr>
        <p:spPr/>
        <p:txBody>
          <a:bodyPr/>
          <a:lstStyle/>
          <a:p>
            <a:fld id="{2928149F-987A-4F1C-8CD5-DFCA7636B89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20</a:t>
            </a:fld>
            <a:endParaRPr lang="en-US"/>
          </a:p>
        </p:txBody>
      </p:sp>
      <p:pic>
        <p:nvPicPr>
          <p:cNvPr id="8194" name="Picture 2" descr="D:\Current Jobs\DAEdALUS\isoDAR target model-01\renderings\11-15-13\lithium-FLiBe tank assembly-002.jpg"/>
          <p:cNvPicPr>
            <a:picLocks noChangeAspect="1" noChangeArrowheads="1"/>
          </p:cNvPicPr>
          <p:nvPr/>
        </p:nvPicPr>
        <p:blipFill>
          <a:blip r:embed="rId2"/>
          <a:srcRect/>
          <a:stretch>
            <a:fillRect/>
          </a:stretch>
        </p:blipFill>
        <p:spPr bwMode="auto">
          <a:xfrm>
            <a:off x="112776" y="1054608"/>
            <a:ext cx="8918448" cy="4748784"/>
          </a:xfrm>
          <a:prstGeom prst="rect">
            <a:avLst/>
          </a:prstGeom>
          <a:noFill/>
        </p:spPr>
      </p:pic>
      <p:sp>
        <p:nvSpPr>
          <p:cNvPr id="4" name="TextBox 3"/>
          <p:cNvSpPr txBox="1"/>
          <p:nvPr/>
        </p:nvSpPr>
        <p:spPr>
          <a:xfrm>
            <a:off x="421341" y="376518"/>
            <a:ext cx="7225553" cy="369332"/>
          </a:xfrm>
          <a:prstGeom prst="rect">
            <a:avLst/>
          </a:prstGeom>
          <a:noFill/>
        </p:spPr>
        <p:txBody>
          <a:bodyPr wrap="square" rtlCol="0">
            <a:spAutoFit/>
          </a:bodyPr>
          <a:lstStyle/>
          <a:p>
            <a:r>
              <a:rPr lang="en-US" dirty="0" smtClean="0"/>
              <a:t>Outside view of Li/</a:t>
            </a:r>
            <a:r>
              <a:rPr lang="en-US" dirty="0" err="1" smtClean="0"/>
              <a:t>FLiBe</a:t>
            </a:r>
            <a:r>
              <a:rPr lang="en-US" dirty="0" smtClean="0"/>
              <a:t> casting tank</a:t>
            </a:r>
            <a:endParaRPr lang="en-US" dirty="0"/>
          </a:p>
        </p:txBody>
      </p:sp>
      <p:sp>
        <p:nvSpPr>
          <p:cNvPr id="5" name="TextBox 4"/>
          <p:cNvSpPr txBox="1"/>
          <p:nvPr/>
        </p:nvSpPr>
        <p:spPr>
          <a:xfrm>
            <a:off x="421341" y="1281953"/>
            <a:ext cx="1990165" cy="738664"/>
          </a:xfrm>
          <a:prstGeom prst="rect">
            <a:avLst/>
          </a:prstGeom>
          <a:noFill/>
        </p:spPr>
        <p:txBody>
          <a:bodyPr wrap="square" rtlCol="0">
            <a:spAutoFit/>
          </a:bodyPr>
          <a:lstStyle/>
          <a:p>
            <a:r>
              <a:rPr lang="en-US" sz="1400" dirty="0" smtClean="0"/>
              <a:t>The capped off ports are where you would insert molten </a:t>
            </a:r>
            <a:r>
              <a:rPr lang="en-US" sz="1400" dirty="0" smtClean="0"/>
              <a:t>metal/</a:t>
            </a:r>
            <a:r>
              <a:rPr lang="en-US" sz="1400" dirty="0" err="1" smtClean="0"/>
              <a:t>FLiBe</a:t>
            </a:r>
            <a:endParaRPr lang="en-US" sz="1400" dirty="0"/>
          </a:p>
        </p:txBody>
      </p:sp>
      <p:cxnSp>
        <p:nvCxnSpPr>
          <p:cNvPr id="7" name="Straight Arrow Connector 6"/>
          <p:cNvCxnSpPr>
            <a:stCxn id="5" idx="2"/>
          </p:cNvCxnSpPr>
          <p:nvPr/>
        </p:nvCxnSpPr>
        <p:spPr>
          <a:xfrm>
            <a:off x="1416424" y="2020617"/>
            <a:ext cx="762000" cy="9915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5" idx="3"/>
          </p:cNvCxnSpPr>
          <p:nvPr/>
        </p:nvCxnSpPr>
        <p:spPr>
          <a:xfrm>
            <a:off x="2411506" y="1651285"/>
            <a:ext cx="2877670" cy="5540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863789" y="5504329"/>
            <a:ext cx="3173506" cy="523220"/>
          </a:xfrm>
          <a:prstGeom prst="rect">
            <a:avLst/>
          </a:prstGeom>
          <a:noFill/>
        </p:spPr>
        <p:txBody>
          <a:bodyPr wrap="square" rtlCol="0">
            <a:spAutoFit/>
          </a:bodyPr>
          <a:lstStyle/>
          <a:p>
            <a:r>
              <a:rPr lang="en-US" sz="1400" dirty="0" smtClean="0"/>
              <a:t>This is a steel fabrication (with a central beryllium tube) that weighs 1,042 lbs.</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21</a:t>
            </a:fld>
            <a:endParaRPr lang="en-US"/>
          </a:p>
        </p:txBody>
      </p:sp>
      <p:pic>
        <p:nvPicPr>
          <p:cNvPr id="7170" name="Picture 2" descr="D:\Current Jobs\DAEdALUS\isoDAR target model-01\renderings\11-15-13\lithium-FLiBe tank assembly-001.jpg"/>
          <p:cNvPicPr>
            <a:picLocks noChangeAspect="1" noChangeArrowheads="1"/>
          </p:cNvPicPr>
          <p:nvPr/>
        </p:nvPicPr>
        <p:blipFill>
          <a:blip r:embed="rId2"/>
          <a:srcRect/>
          <a:stretch>
            <a:fillRect/>
          </a:stretch>
        </p:blipFill>
        <p:spPr bwMode="auto">
          <a:xfrm>
            <a:off x="112776" y="1054608"/>
            <a:ext cx="8918448" cy="4748784"/>
          </a:xfrm>
          <a:prstGeom prst="rect">
            <a:avLst/>
          </a:prstGeom>
          <a:noFill/>
        </p:spPr>
      </p:pic>
      <p:sp>
        <p:nvSpPr>
          <p:cNvPr id="4" name="TextBox 3"/>
          <p:cNvSpPr txBox="1"/>
          <p:nvPr/>
        </p:nvSpPr>
        <p:spPr>
          <a:xfrm>
            <a:off x="394447" y="385482"/>
            <a:ext cx="7548282" cy="646331"/>
          </a:xfrm>
          <a:prstGeom prst="rect">
            <a:avLst/>
          </a:prstGeom>
          <a:noFill/>
        </p:spPr>
        <p:txBody>
          <a:bodyPr wrap="square" rtlCol="0">
            <a:spAutoFit/>
          </a:bodyPr>
          <a:lstStyle/>
          <a:p>
            <a:r>
              <a:rPr lang="en-US" dirty="0" smtClean="0"/>
              <a:t>Section view of the </a:t>
            </a:r>
            <a:r>
              <a:rPr lang="en-US" dirty="0" err="1" smtClean="0"/>
              <a:t>FLiBe</a:t>
            </a:r>
            <a:r>
              <a:rPr lang="en-US" dirty="0" smtClean="0"/>
              <a:t> tank showing the beryllium tube brazed in the center to create the center section that the beam line and target modules insert into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686" y="291113"/>
            <a:ext cx="8888627" cy="911611"/>
          </a:xfrm>
        </p:spPr>
        <p:txBody>
          <a:bodyPr>
            <a:normAutofit fontScale="90000"/>
          </a:bodyPr>
          <a:lstStyle/>
          <a:p>
            <a:r>
              <a:rPr lang="en-US" dirty="0" smtClean="0"/>
              <a:t>Summary of Be manufacturing techniques</a:t>
            </a:r>
            <a:endParaRPr lang="en-US" dirty="0"/>
          </a:p>
        </p:txBody>
      </p:sp>
      <p:sp>
        <p:nvSpPr>
          <p:cNvPr id="4" name="Content Placeholder 3"/>
          <p:cNvSpPr>
            <a:spLocks noGrp="1"/>
          </p:cNvSpPr>
          <p:nvPr>
            <p:ph idx="1"/>
          </p:nvPr>
        </p:nvSpPr>
        <p:spPr>
          <a:xfrm>
            <a:off x="457200" y="1299882"/>
            <a:ext cx="8229600" cy="5056468"/>
          </a:xfrm>
        </p:spPr>
        <p:txBody>
          <a:bodyPr>
            <a:normAutofit/>
          </a:bodyPr>
          <a:lstStyle/>
          <a:p>
            <a:r>
              <a:rPr lang="en-US" dirty="0" smtClean="0"/>
              <a:t>Beryllium fabrication and joining techniques:</a:t>
            </a:r>
          </a:p>
          <a:p>
            <a:pPr lvl="1"/>
            <a:r>
              <a:rPr lang="en-US" dirty="0" smtClean="0"/>
              <a:t>The joints shown are either brazed or electron beam welded</a:t>
            </a:r>
          </a:p>
          <a:p>
            <a:pPr lvl="1"/>
            <a:r>
              <a:rPr lang="en-US" dirty="0" smtClean="0"/>
              <a:t>The vessel is a powder metallurgy product</a:t>
            </a:r>
          </a:p>
          <a:p>
            <a:pPr lvl="1"/>
            <a:r>
              <a:rPr lang="en-US" dirty="0" smtClean="0"/>
              <a:t>The tubes could be </a:t>
            </a:r>
            <a:r>
              <a:rPr lang="en-US" dirty="0" smtClean="0"/>
              <a:t>extrusions</a:t>
            </a:r>
            <a:endParaRPr lang="en-US" dirty="0" smtClean="0"/>
          </a:p>
        </p:txBody>
      </p:sp>
      <p:sp>
        <p:nvSpPr>
          <p:cNvPr id="2" name="Slide Number Placeholder 1"/>
          <p:cNvSpPr>
            <a:spLocks noGrp="1"/>
          </p:cNvSpPr>
          <p:nvPr>
            <p:ph type="sldNum" sz="quarter" idx="12"/>
          </p:nvPr>
        </p:nvSpPr>
        <p:spPr/>
        <p:txBody>
          <a:bodyPr/>
          <a:lstStyle/>
          <a:p>
            <a:fld id="{958F3B4B-7A52-374D-A343-8017C25F6D8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thermal problem</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IsoDAR</a:t>
            </a:r>
            <a:r>
              <a:rPr lang="en-US" dirty="0" smtClean="0"/>
              <a:t> target </a:t>
            </a:r>
            <a:r>
              <a:rPr lang="en-US" dirty="0" smtClean="0"/>
              <a:t>does not</a:t>
            </a:r>
            <a:r>
              <a:rPr lang="en-US" dirty="0" smtClean="0"/>
              <a:t> resemble existing </a:t>
            </a:r>
            <a:r>
              <a:rPr lang="en-US" dirty="0" smtClean="0"/>
              <a:t>NuMI, T2K or MiniBooNE targets</a:t>
            </a:r>
          </a:p>
          <a:p>
            <a:r>
              <a:rPr lang="en-US" dirty="0" smtClean="0"/>
              <a:t>It resembles a scaled up version of the target described in:</a:t>
            </a:r>
            <a:endParaRPr lang="en-US" dirty="0"/>
          </a:p>
        </p:txBody>
      </p:sp>
      <p:sp>
        <p:nvSpPr>
          <p:cNvPr id="4" name="Slide Number Placeholder 3"/>
          <p:cNvSpPr>
            <a:spLocks noGrp="1"/>
          </p:cNvSpPr>
          <p:nvPr>
            <p:ph type="sldNum" sz="quarter" idx="12"/>
          </p:nvPr>
        </p:nvSpPr>
        <p:spPr/>
        <p:txBody>
          <a:bodyPr/>
          <a:lstStyle/>
          <a:p>
            <a:fld id="{2928149F-987A-4F1C-8CD5-DFCA7636B891}" type="slidenum">
              <a:rPr lang="en-US" smtClean="0"/>
              <a:pPr/>
              <a:t>23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771525" y="3733800"/>
            <a:ext cx="7600950" cy="2343150"/>
          </a:xfrm>
          <a:prstGeom prst="rect">
            <a:avLst/>
          </a:prstGeom>
          <a:noFill/>
          <a:ln w="9525">
            <a:noFill/>
            <a:miter lim="800000"/>
            <a:headEnd/>
            <a:tailEnd/>
          </a:ln>
        </p:spPr>
      </p:pic>
      <p:sp>
        <p:nvSpPr>
          <p:cNvPr id="5" name="TextBox 4"/>
          <p:cNvSpPr txBox="1"/>
          <p:nvPr/>
        </p:nvSpPr>
        <p:spPr>
          <a:xfrm>
            <a:off x="345989" y="5181600"/>
            <a:ext cx="2463114" cy="1477328"/>
          </a:xfrm>
          <a:prstGeom prst="rect">
            <a:avLst/>
          </a:prstGeom>
          <a:noFill/>
        </p:spPr>
        <p:txBody>
          <a:bodyPr wrap="square" rtlCol="0">
            <a:spAutoFit/>
          </a:bodyPr>
          <a:lstStyle/>
          <a:p>
            <a:r>
              <a:rPr lang="en-US" dirty="0" smtClean="0">
                <a:solidFill>
                  <a:schemeClr val="accent2">
                    <a:lumMod val="75000"/>
                  </a:schemeClr>
                </a:solidFill>
              </a:rPr>
              <a:t>Brandon’s paper was about an accelerator and target designed for Boron Neutron Capture Therapy at MIT.</a:t>
            </a: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Submerged Jet Impingement cooling</a:t>
            </a:r>
            <a:endParaRPr lang="en-US" dirty="0"/>
          </a:p>
        </p:txBody>
      </p:sp>
      <p:sp>
        <p:nvSpPr>
          <p:cNvPr id="3" name="Content Placeholder 2"/>
          <p:cNvSpPr>
            <a:spLocks noGrp="1"/>
          </p:cNvSpPr>
          <p:nvPr>
            <p:ph idx="1"/>
          </p:nvPr>
        </p:nvSpPr>
        <p:spPr>
          <a:xfrm>
            <a:off x="457200" y="1295400"/>
            <a:ext cx="8229600" cy="5060950"/>
          </a:xfrm>
        </p:spPr>
        <p:txBody>
          <a:bodyPr>
            <a:normAutofit lnSpcReduction="10000"/>
          </a:bodyPr>
          <a:lstStyle/>
          <a:p>
            <a:r>
              <a:rPr lang="en-US" dirty="0" smtClean="0">
                <a:solidFill>
                  <a:schemeClr val="tx2"/>
                </a:solidFill>
              </a:rPr>
              <a:t>We </a:t>
            </a:r>
            <a:r>
              <a:rPr lang="en-US" dirty="0" smtClean="0">
                <a:solidFill>
                  <a:schemeClr val="tx2"/>
                </a:solidFill>
              </a:rPr>
              <a:t>need to remove </a:t>
            </a:r>
            <a:r>
              <a:rPr lang="en-US" dirty="0" smtClean="0">
                <a:solidFill>
                  <a:schemeClr val="tx2"/>
                </a:solidFill>
              </a:rPr>
              <a:t>300 </a:t>
            </a:r>
            <a:r>
              <a:rPr lang="en-US" dirty="0" smtClean="0">
                <a:solidFill>
                  <a:schemeClr val="tx2"/>
                </a:solidFill>
              </a:rPr>
              <a:t>kW of heat from </a:t>
            </a:r>
            <a:r>
              <a:rPr lang="en-US" dirty="0" smtClean="0">
                <a:solidFill>
                  <a:schemeClr val="tx2"/>
                </a:solidFill>
              </a:rPr>
              <a:t>Be and 300 kW in water </a:t>
            </a:r>
            <a:r>
              <a:rPr lang="en-US" dirty="0" smtClean="0">
                <a:solidFill>
                  <a:schemeClr val="tx2"/>
                </a:solidFill>
              </a:rPr>
              <a:t>deposited by 10 mA of protons at 60 </a:t>
            </a:r>
            <a:r>
              <a:rPr lang="en-US" dirty="0" smtClean="0">
                <a:solidFill>
                  <a:schemeClr val="tx2"/>
                </a:solidFill>
              </a:rPr>
              <a:t>MeV</a:t>
            </a:r>
          </a:p>
          <a:p>
            <a:r>
              <a:rPr lang="en-US" dirty="0" smtClean="0">
                <a:solidFill>
                  <a:schemeClr val="accent3">
                    <a:lumMod val="50000"/>
                  </a:schemeClr>
                </a:solidFill>
              </a:rPr>
              <a:t>Technique is to flow sub-cooled water fast over a hot surface to sweep away bubbles coming from boiling</a:t>
            </a:r>
            <a:endParaRPr lang="en-US" dirty="0" smtClean="0">
              <a:solidFill>
                <a:schemeClr val="accent3">
                  <a:lumMod val="50000"/>
                </a:schemeClr>
              </a:solidFill>
            </a:endParaRPr>
          </a:p>
          <a:p>
            <a:pPr marL="342900" lvl="1" indent="-342900">
              <a:buFont typeface="Arial" pitchFamily="34" charset="0"/>
              <a:buChar char="•"/>
            </a:pPr>
            <a:r>
              <a:rPr lang="en-US" sz="3200" dirty="0" smtClean="0"/>
              <a:t>Normal forced convection in water achieves </a:t>
            </a:r>
            <a:br>
              <a:rPr lang="en-US" sz="3200" dirty="0" smtClean="0"/>
            </a:br>
            <a:r>
              <a:rPr lang="en-US" sz="3200" dirty="0" smtClean="0"/>
              <a:t>h ≈ 5 kW/m</a:t>
            </a:r>
            <a:r>
              <a:rPr lang="en-US" sz="3200" baseline="30000" dirty="0" smtClean="0"/>
              <a:t>2</a:t>
            </a:r>
            <a:r>
              <a:rPr lang="en-US" sz="3200" dirty="0" smtClean="0"/>
              <a:t>-K</a:t>
            </a:r>
          </a:p>
          <a:p>
            <a:pPr marL="342900" lvl="1" indent="-342900">
              <a:buFont typeface="Arial" pitchFamily="34" charset="0"/>
              <a:buChar char="•"/>
            </a:pPr>
            <a:r>
              <a:rPr lang="en-US" sz="3200" dirty="0" smtClean="0"/>
              <a:t>Submerged jet impingement achieves </a:t>
            </a:r>
            <a:br>
              <a:rPr lang="en-US" sz="3200" dirty="0" smtClean="0"/>
            </a:br>
            <a:r>
              <a:rPr lang="en-US" sz="3200" dirty="0" smtClean="0"/>
              <a:t>h</a:t>
            </a:r>
            <a:r>
              <a:rPr lang="en-US" sz="3200" dirty="0"/>
              <a:t> ≈ </a:t>
            </a:r>
            <a:r>
              <a:rPr lang="en-US" sz="3200" dirty="0" smtClean="0"/>
              <a:t>250 </a:t>
            </a:r>
            <a:r>
              <a:rPr lang="en-US" sz="3200" dirty="0"/>
              <a:t>kW/m</a:t>
            </a:r>
            <a:r>
              <a:rPr lang="en-US" sz="3200" baseline="30000" dirty="0"/>
              <a:t>2</a:t>
            </a:r>
            <a:r>
              <a:rPr lang="en-US" sz="3200" dirty="0"/>
              <a:t>-K (50X better cooling</a:t>
            </a:r>
            <a:r>
              <a:rPr lang="en-US" sz="3200" dirty="0" smtClean="0"/>
              <a:t>)</a:t>
            </a:r>
          </a:p>
        </p:txBody>
      </p:sp>
      <p:sp>
        <p:nvSpPr>
          <p:cNvPr id="4" name="Slide Number Placeholder 3"/>
          <p:cNvSpPr>
            <a:spLocks noGrp="1"/>
          </p:cNvSpPr>
          <p:nvPr>
            <p:ph type="sldNum" sz="quarter" idx="12"/>
          </p:nvPr>
        </p:nvSpPr>
        <p:spPr/>
        <p:txBody>
          <a:bodyPr/>
          <a:lstStyle/>
          <a:p>
            <a:fld id="{2928149F-987A-4F1C-8CD5-DFCA7636B891}"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smtClean="0"/>
              <a:t>has been</a:t>
            </a:r>
            <a:r>
              <a:rPr lang="en-US" dirty="0" smtClean="0"/>
              <a:t> achieved previously:</a:t>
            </a:r>
            <a:endParaRPr lang="en-US" dirty="0"/>
          </a:p>
        </p:txBody>
      </p:sp>
      <p:sp>
        <p:nvSpPr>
          <p:cNvPr id="3" name="Content Placeholder 2"/>
          <p:cNvSpPr>
            <a:spLocks noGrp="1"/>
          </p:cNvSpPr>
          <p:nvPr>
            <p:ph idx="1"/>
          </p:nvPr>
        </p:nvSpPr>
        <p:spPr>
          <a:xfrm>
            <a:off x="457200" y="1307592"/>
            <a:ext cx="8229600" cy="5190744"/>
          </a:xfrm>
        </p:spPr>
        <p:txBody>
          <a:bodyPr>
            <a:normAutofit/>
          </a:bodyPr>
          <a:lstStyle/>
          <a:p>
            <a:r>
              <a:rPr lang="en-US" dirty="0" smtClean="0"/>
              <a:t>“Submerged jet-impingement cooling has been tested in order to remove heat at </a:t>
            </a:r>
            <a:r>
              <a:rPr lang="en-US" dirty="0" err="1" smtClean="0"/>
              <a:t>fluences</a:t>
            </a:r>
            <a:r>
              <a:rPr lang="en-US" dirty="0" smtClean="0"/>
              <a:t> approaching 6 kW/cm</a:t>
            </a:r>
            <a:r>
              <a:rPr lang="en-US" baseline="30000" dirty="0" smtClean="0"/>
              <a:t>2</a:t>
            </a:r>
            <a:r>
              <a:rPr lang="en-US" dirty="0" smtClean="0"/>
              <a:t>.”</a:t>
            </a:r>
          </a:p>
          <a:p>
            <a:r>
              <a:rPr lang="en-US" dirty="0" smtClean="0"/>
              <a:t>“A 17 mm diameter (.67”) jet of water impinging normally on a target has effectively removed 5.07 kW/cm</a:t>
            </a:r>
            <a:r>
              <a:rPr lang="en-US" baseline="30000" dirty="0" smtClean="0"/>
              <a:t>2</a:t>
            </a:r>
            <a:r>
              <a:rPr lang="en-US" dirty="0" smtClean="0"/>
              <a:t>…”</a:t>
            </a:r>
          </a:p>
          <a:p>
            <a:r>
              <a:rPr lang="en-US" dirty="0" smtClean="0"/>
              <a:t>We will scale up the concept in prototype to measure larger scale cooling parameters</a:t>
            </a:r>
          </a:p>
          <a:p>
            <a:pPr lvl="1"/>
            <a:r>
              <a:rPr lang="en-US" dirty="0" smtClean="0"/>
              <a:t>Other geometries have been </a:t>
            </a:r>
            <a:r>
              <a:rPr lang="en-US" dirty="0" smtClean="0"/>
              <a:t>used to extract similar levels of heat so there are existence proofs </a:t>
            </a:r>
            <a:endParaRPr lang="en-US" dirty="0" smtClean="0"/>
          </a:p>
        </p:txBody>
      </p:sp>
      <p:sp>
        <p:nvSpPr>
          <p:cNvPr id="4" name="Slide Number Placeholder 3"/>
          <p:cNvSpPr>
            <a:spLocks noGrp="1"/>
          </p:cNvSpPr>
          <p:nvPr>
            <p:ph type="sldNum" sz="quarter" idx="12"/>
          </p:nvPr>
        </p:nvSpPr>
        <p:spPr/>
        <p:txBody>
          <a:bodyPr/>
          <a:lstStyle/>
          <a:p>
            <a:fld id="{2928149F-987A-4F1C-8CD5-DFCA7636B891}"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3373"/>
          </a:xfrm>
        </p:spPr>
        <p:txBody>
          <a:bodyPr/>
          <a:lstStyle/>
          <a:p>
            <a:r>
              <a:rPr lang="en-US" dirty="0" smtClean="0"/>
              <a:t>Parameters based on paper</a:t>
            </a:r>
            <a:endParaRPr lang="en-US" dirty="0"/>
          </a:p>
        </p:txBody>
      </p:sp>
      <p:sp>
        <p:nvSpPr>
          <p:cNvPr id="3" name="Content Placeholder 2"/>
          <p:cNvSpPr>
            <a:spLocks noGrp="1"/>
          </p:cNvSpPr>
          <p:nvPr>
            <p:ph idx="1"/>
          </p:nvPr>
        </p:nvSpPr>
        <p:spPr>
          <a:xfrm>
            <a:off x="457200" y="1262449"/>
            <a:ext cx="8229600" cy="5245443"/>
          </a:xfrm>
        </p:spPr>
        <p:txBody>
          <a:bodyPr>
            <a:normAutofit/>
          </a:bodyPr>
          <a:lstStyle/>
          <a:p>
            <a:r>
              <a:rPr lang="en-US" dirty="0" smtClean="0">
                <a:solidFill>
                  <a:schemeClr val="tx2"/>
                </a:solidFill>
              </a:rPr>
              <a:t>Optimum diameter for the cooling nozzle is ½ that of the area being cooled.</a:t>
            </a:r>
          </a:p>
          <a:p>
            <a:pPr lvl="1"/>
            <a:r>
              <a:rPr lang="en-US" dirty="0" smtClean="0"/>
              <a:t>This means our nozzle diameter is 10 cm (4 inch </a:t>
            </a:r>
            <a:r>
              <a:rPr lang="en-US" dirty="0" err="1" smtClean="0"/>
              <a:t>sched</a:t>
            </a:r>
            <a:r>
              <a:rPr lang="en-US" dirty="0" smtClean="0"/>
              <a:t> 40 pipe)</a:t>
            </a:r>
          </a:p>
          <a:p>
            <a:r>
              <a:rPr lang="en-US" dirty="0" smtClean="0">
                <a:solidFill>
                  <a:srgbClr val="00B050"/>
                </a:solidFill>
              </a:rPr>
              <a:t>Optimum Z/D spacing is 1</a:t>
            </a:r>
          </a:p>
          <a:p>
            <a:pPr lvl="1"/>
            <a:r>
              <a:rPr lang="en-US" dirty="0" smtClean="0"/>
              <a:t>The nozzle is a Z distance equal to D back from the back side of the target disk</a:t>
            </a:r>
          </a:p>
          <a:p>
            <a:r>
              <a:rPr lang="en-US" dirty="0" smtClean="0"/>
              <a:t>If the water velocity is 35 m/s, then we need 4,500 GPM</a:t>
            </a:r>
            <a:r>
              <a:rPr lang="en-US" b="1" dirty="0" smtClean="0"/>
              <a:t> </a:t>
            </a:r>
            <a:r>
              <a:rPr lang="en-US" dirty="0" smtClean="0"/>
              <a:t>flow through the 4 inch pipe</a:t>
            </a:r>
            <a:r>
              <a:rPr lang="en-US" dirty="0" smtClean="0"/>
              <a:t>.</a:t>
            </a:r>
          </a:p>
          <a:p>
            <a:pPr lvl="1"/>
            <a:r>
              <a:rPr lang="en-US" dirty="0" smtClean="0"/>
              <a:t>We are studying erosion</a:t>
            </a:r>
            <a:endParaRPr lang="en-US" dirty="0" smtClean="0"/>
          </a:p>
        </p:txBody>
      </p:sp>
      <p:sp>
        <p:nvSpPr>
          <p:cNvPr id="4" name="Slide Number Placeholder 3"/>
          <p:cNvSpPr>
            <a:spLocks noGrp="1"/>
          </p:cNvSpPr>
          <p:nvPr>
            <p:ph type="sldNum" sz="quarter" idx="12"/>
          </p:nvPr>
        </p:nvSpPr>
        <p:spPr/>
        <p:txBody>
          <a:bodyPr/>
          <a:lstStyle/>
          <a:p>
            <a:fld id="{2928149F-987A-4F1C-8CD5-DFCA7636B891}"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049" t="13333" r="9467" b="12711"/>
          <a:stretch/>
        </p:blipFill>
        <p:spPr>
          <a:xfrm>
            <a:off x="890016" y="914400"/>
            <a:ext cx="7156704" cy="5071872"/>
          </a:xfrm>
          <a:prstGeom prst="rect">
            <a:avLst/>
          </a:prstGeom>
        </p:spPr>
      </p:pic>
      <p:sp>
        <p:nvSpPr>
          <p:cNvPr id="4" name="Slide Number Placeholder 3"/>
          <p:cNvSpPr>
            <a:spLocks noGrp="1"/>
          </p:cNvSpPr>
          <p:nvPr>
            <p:ph type="sldNum" sz="quarter" idx="12"/>
          </p:nvPr>
        </p:nvSpPr>
        <p:spPr/>
        <p:txBody>
          <a:bodyPr/>
          <a:lstStyle/>
          <a:p>
            <a:fld id="{2928149F-987A-4F1C-8CD5-DFCA7636B891}" type="slidenum">
              <a:rPr lang="en-US" smtClean="0"/>
              <a:pPr/>
              <a:t>27</a:t>
            </a:fld>
            <a:endParaRPr lang="en-US"/>
          </a:p>
        </p:txBody>
      </p:sp>
      <p:sp>
        <p:nvSpPr>
          <p:cNvPr id="18" name="TextBox 17"/>
          <p:cNvSpPr txBox="1"/>
          <p:nvPr/>
        </p:nvSpPr>
        <p:spPr>
          <a:xfrm>
            <a:off x="683741" y="304800"/>
            <a:ext cx="7389340" cy="461665"/>
          </a:xfrm>
          <a:prstGeom prst="rect">
            <a:avLst/>
          </a:prstGeom>
          <a:noFill/>
        </p:spPr>
        <p:txBody>
          <a:bodyPr wrap="square" rtlCol="0">
            <a:spAutoFit/>
          </a:bodyPr>
          <a:lstStyle/>
          <a:p>
            <a:r>
              <a:rPr lang="en-US" sz="2400" dirty="0" smtClean="0"/>
              <a:t>Schematic of a simple plumbing system</a:t>
            </a:r>
            <a:endParaRPr lang="en-US" sz="2400" dirty="0"/>
          </a:p>
        </p:txBody>
      </p:sp>
      <p:sp>
        <p:nvSpPr>
          <p:cNvPr id="19" name="TextBox 18"/>
          <p:cNvSpPr txBox="1"/>
          <p:nvPr/>
        </p:nvSpPr>
        <p:spPr>
          <a:xfrm>
            <a:off x="4819135" y="5771575"/>
            <a:ext cx="3113902" cy="584775"/>
          </a:xfrm>
          <a:prstGeom prst="rect">
            <a:avLst/>
          </a:prstGeom>
          <a:noFill/>
        </p:spPr>
        <p:txBody>
          <a:bodyPr wrap="square" rtlCol="0">
            <a:spAutoFit/>
          </a:bodyPr>
          <a:lstStyle/>
          <a:p>
            <a:pPr algn="ctr"/>
            <a:r>
              <a:rPr lang="en-US" sz="1600" dirty="0" smtClean="0"/>
              <a:t>Components to produce a static water pressure increase not shown</a:t>
            </a:r>
            <a:endParaRPr lang="en-US" sz="1600" dirty="0"/>
          </a:p>
        </p:txBody>
      </p:sp>
      <p:sp>
        <p:nvSpPr>
          <p:cNvPr id="20" name="Down Arrow 19"/>
          <p:cNvSpPr/>
          <p:nvPr/>
        </p:nvSpPr>
        <p:spPr>
          <a:xfrm>
            <a:off x="1560412" y="1281149"/>
            <a:ext cx="238897" cy="518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280325" y="1003505"/>
            <a:ext cx="799070" cy="307777"/>
          </a:xfrm>
          <a:prstGeom prst="rect">
            <a:avLst/>
          </a:prstGeom>
          <a:noFill/>
        </p:spPr>
        <p:txBody>
          <a:bodyPr wrap="square" rtlCol="0">
            <a:spAutoFit/>
          </a:bodyPr>
          <a:lstStyle/>
          <a:p>
            <a:pPr algn="ctr"/>
            <a:r>
              <a:rPr lang="en-US" sz="1400" dirty="0" smtClean="0"/>
              <a:t>Beam</a:t>
            </a:r>
            <a:endParaRPr lang="en-US" sz="1400" dirty="0"/>
          </a:p>
        </p:txBody>
      </p:sp>
    </p:spTree>
    <p:extLst>
      <p:ext uri="{BB962C8B-B14F-4D97-AF65-F5344CB8AC3E}">
        <p14:creationId xmlns:p14="http://schemas.microsoft.com/office/powerpoint/2010/main" val="2583532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lstStyle/>
          <a:p>
            <a:r>
              <a:rPr lang="en-US" dirty="0" smtClean="0"/>
              <a:t>We have a lot of work to do to mesh a small accelerator complex into the mine tunnel at </a:t>
            </a:r>
            <a:r>
              <a:rPr lang="en-US" dirty="0" err="1" smtClean="0"/>
              <a:t>KamLAND</a:t>
            </a:r>
            <a:endParaRPr lang="en-US" dirty="0" smtClean="0"/>
          </a:p>
          <a:p>
            <a:r>
              <a:rPr lang="en-US" dirty="0" smtClean="0"/>
              <a:t>Any advice you can give us on remote handling and activation issues is </a:t>
            </a:r>
            <a:r>
              <a:rPr lang="en-US" smtClean="0"/>
              <a:t>most appreciated</a:t>
            </a:r>
          </a:p>
        </p:txBody>
      </p:sp>
      <p:sp>
        <p:nvSpPr>
          <p:cNvPr id="2" name="Slide Number Placeholder 1"/>
          <p:cNvSpPr>
            <a:spLocks noGrp="1"/>
          </p:cNvSpPr>
          <p:nvPr>
            <p:ph type="sldNum" sz="quarter" idx="12"/>
          </p:nvPr>
        </p:nvSpPr>
        <p:spPr/>
        <p:txBody>
          <a:bodyPr/>
          <a:lstStyle/>
          <a:p>
            <a:fld id="{2928149F-987A-4F1C-8CD5-DFCA7636B891}" type="slidenum">
              <a:rPr lang="en-US" smtClean="0"/>
              <a:pPr/>
              <a:t>28</a:t>
            </a:fld>
            <a:endParaRPr lang="en-US"/>
          </a:p>
        </p:txBody>
      </p:sp>
    </p:spTree>
    <p:extLst>
      <p:ext uri="{BB962C8B-B14F-4D97-AF65-F5344CB8AC3E}">
        <p14:creationId xmlns:p14="http://schemas.microsoft.com/office/powerpoint/2010/main" val="366182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ight Arrow 37"/>
          <p:cNvSpPr>
            <a:spLocks noChangeArrowheads="1"/>
          </p:cNvSpPr>
          <p:nvPr/>
        </p:nvSpPr>
        <p:spPr bwMode="auto">
          <a:xfrm>
            <a:off x="4278313" y="1451834"/>
            <a:ext cx="2514600" cy="750888"/>
          </a:xfrm>
          <a:prstGeom prst="rightArrow">
            <a:avLst>
              <a:gd name="adj1" fmla="val 50000"/>
              <a:gd name="adj2" fmla="val 49984"/>
            </a:avLst>
          </a:prstGeom>
          <a:solidFill>
            <a:srgbClr val="00FF00"/>
          </a:solidFill>
          <a:ln w="9525">
            <a:solidFill>
              <a:schemeClr val="tx1"/>
            </a:solid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1266" name="Right Arrow 38"/>
          <p:cNvSpPr>
            <a:spLocks noChangeArrowheads="1"/>
          </p:cNvSpPr>
          <p:nvPr/>
        </p:nvSpPr>
        <p:spPr bwMode="auto">
          <a:xfrm>
            <a:off x="6792913" y="1451834"/>
            <a:ext cx="838200" cy="750888"/>
          </a:xfrm>
          <a:prstGeom prst="rightArrow">
            <a:avLst>
              <a:gd name="adj1" fmla="val 50000"/>
              <a:gd name="adj2" fmla="val 49984"/>
            </a:avLst>
          </a:prstGeom>
          <a:solidFill>
            <a:srgbClr val="00FFFF"/>
          </a:solidFill>
          <a:ln w="9525">
            <a:solidFill>
              <a:schemeClr val="tx1"/>
            </a:solid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1267" name="Right Arrow 39"/>
          <p:cNvSpPr>
            <a:spLocks noChangeArrowheads="1"/>
          </p:cNvSpPr>
          <p:nvPr/>
        </p:nvSpPr>
        <p:spPr bwMode="auto">
          <a:xfrm>
            <a:off x="2876550" y="1451834"/>
            <a:ext cx="1401763" cy="750888"/>
          </a:xfrm>
          <a:prstGeom prst="rightArrow">
            <a:avLst>
              <a:gd name="adj1" fmla="val 50000"/>
              <a:gd name="adj2" fmla="val 49963"/>
            </a:avLst>
          </a:prstGeom>
          <a:solidFill>
            <a:srgbClr val="FF6600"/>
          </a:solidFill>
          <a:ln w="9525">
            <a:solidFill>
              <a:schemeClr val="tx1"/>
            </a:solid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1268" name="TextBox 40"/>
          <p:cNvSpPr txBox="1">
            <a:spLocks noChangeArrowheads="1"/>
          </p:cNvSpPr>
          <p:nvPr/>
        </p:nvSpPr>
        <p:spPr bwMode="auto">
          <a:xfrm>
            <a:off x="7085808" y="1316102"/>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dirty="0"/>
              <a:t>_</a:t>
            </a:r>
          </a:p>
        </p:txBody>
      </p:sp>
      <p:sp>
        <p:nvSpPr>
          <p:cNvPr id="11269" name="Right Arrow 41"/>
          <p:cNvSpPr>
            <a:spLocks noChangeArrowheads="1"/>
          </p:cNvSpPr>
          <p:nvPr/>
        </p:nvSpPr>
        <p:spPr bwMode="auto">
          <a:xfrm>
            <a:off x="1219200" y="1418497"/>
            <a:ext cx="1676400" cy="766762"/>
          </a:xfrm>
          <a:prstGeom prst="rightArrow">
            <a:avLst>
              <a:gd name="adj1" fmla="val 50000"/>
              <a:gd name="adj2" fmla="val 50083"/>
            </a:avLst>
          </a:prstGeom>
          <a:solidFill>
            <a:srgbClr val="FFFF00"/>
          </a:solidFill>
          <a:ln w="9525">
            <a:solidFill>
              <a:schemeClr val="tx1"/>
            </a:solid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1270" name="TextBox 42"/>
          <p:cNvSpPr txBox="1">
            <a:spLocks noChangeArrowheads="1"/>
          </p:cNvSpPr>
          <p:nvPr/>
        </p:nvSpPr>
        <p:spPr bwMode="auto">
          <a:xfrm>
            <a:off x="1393825" y="1585184"/>
            <a:ext cx="6161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a:t>Proton beam </a:t>
            </a:r>
            <a:r>
              <a:rPr lang="en-US" altLang="en-US" sz="2000">
                <a:sym typeface="Symbol" panose="05050102010706020507" pitchFamily="18" charset="2"/>
              </a:rPr>
              <a:t> </a:t>
            </a:r>
            <a:r>
              <a:rPr lang="en-US" altLang="en-US" sz="2000" baseline="30000">
                <a:sym typeface="Symbol" panose="05050102010706020507" pitchFamily="18" charset="2"/>
              </a:rPr>
              <a:t>9</a:t>
            </a:r>
            <a:r>
              <a:rPr lang="en-US" altLang="en-US" sz="2000"/>
              <a:t>Be </a:t>
            </a:r>
            <a:r>
              <a:rPr lang="en-US" altLang="en-US" sz="2000">
                <a:sym typeface="Symbol" panose="05050102010706020507" pitchFamily="18" charset="2"/>
              </a:rPr>
              <a:t></a:t>
            </a:r>
            <a:r>
              <a:rPr lang="en-US" altLang="en-US" sz="2000"/>
              <a:t> n </a:t>
            </a:r>
            <a:r>
              <a:rPr lang="en-US" altLang="en-US" sz="2000">
                <a:sym typeface="Symbol" panose="05050102010706020507" pitchFamily="18" charset="2"/>
              </a:rPr>
              <a:t></a:t>
            </a:r>
            <a:r>
              <a:rPr lang="en-US" altLang="en-US" sz="2000"/>
              <a:t>  captures on </a:t>
            </a:r>
            <a:r>
              <a:rPr lang="en-US" altLang="en-US" sz="2000" baseline="30000"/>
              <a:t>7</a:t>
            </a:r>
            <a:r>
              <a:rPr lang="en-US" altLang="en-US" sz="2000"/>
              <a:t>Li </a:t>
            </a:r>
            <a:r>
              <a:rPr lang="en-US" altLang="en-US" sz="2000">
                <a:sym typeface="Symbol" panose="05050102010706020507" pitchFamily="18" charset="2"/>
              </a:rPr>
              <a:t></a:t>
            </a:r>
            <a:r>
              <a:rPr lang="en-US" altLang="en-US" sz="2000"/>
              <a:t>  </a:t>
            </a:r>
            <a:r>
              <a:rPr lang="en-US" altLang="en-US" sz="2000" baseline="30000"/>
              <a:t>8</a:t>
            </a:r>
            <a:r>
              <a:rPr lang="en-US" altLang="en-US" sz="2000"/>
              <a:t>Li </a:t>
            </a:r>
            <a:r>
              <a:rPr lang="en-US" altLang="en-US" sz="2000">
                <a:sym typeface="Symbol" panose="05050102010706020507" pitchFamily="18" charset="2"/>
              </a:rPr>
              <a:t></a:t>
            </a:r>
            <a:r>
              <a:rPr lang="en-US" altLang="en-US" sz="2000"/>
              <a:t>  </a:t>
            </a:r>
            <a:r>
              <a:rPr lang="en-US" altLang="en-US" sz="2000">
                <a:latin typeface="Symbol" panose="05050102010706020507" pitchFamily="18" charset="2"/>
              </a:rPr>
              <a:t>n</a:t>
            </a:r>
            <a:r>
              <a:rPr lang="en-US" altLang="en-US" sz="2000" baseline="-25000"/>
              <a:t>e</a:t>
            </a:r>
          </a:p>
        </p:txBody>
      </p:sp>
      <p:sp>
        <p:nvSpPr>
          <p:cNvPr id="11271" name="Can 12"/>
          <p:cNvSpPr>
            <a:spLocks noChangeArrowheads="1"/>
          </p:cNvSpPr>
          <p:nvPr/>
        </p:nvSpPr>
        <p:spPr bwMode="auto">
          <a:xfrm>
            <a:off x="6477000" y="2661509"/>
            <a:ext cx="1447800" cy="1828800"/>
          </a:xfrm>
          <a:prstGeom prst="can">
            <a:avLst>
              <a:gd name="adj" fmla="val 25000"/>
            </a:avLst>
          </a:prstGeom>
          <a:solidFill>
            <a:srgbClr val="38C5E3"/>
          </a:solidFill>
          <a:ln w="9525">
            <a:solidFill>
              <a:schemeClr val="tx1"/>
            </a:solidFill>
            <a:round/>
            <a:headEnd/>
            <a:tailEnd/>
          </a:ln>
        </p:spPr>
        <p:txBody>
          <a:bodyPr wrap="none"/>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dirty="0"/>
              <a:t> </a:t>
            </a:r>
          </a:p>
          <a:p>
            <a:endParaRPr lang="en-US" altLang="en-US" sz="2000" dirty="0"/>
          </a:p>
          <a:p>
            <a:r>
              <a:rPr lang="en-US" altLang="en-US" sz="2000" dirty="0"/>
              <a:t>Scintillator</a:t>
            </a:r>
          </a:p>
        </p:txBody>
      </p:sp>
      <p:cxnSp>
        <p:nvCxnSpPr>
          <p:cNvPr id="11272" name="Straight Arrow Connector 14"/>
          <p:cNvCxnSpPr>
            <a:cxnSpLocks noChangeShapeType="1"/>
          </p:cNvCxnSpPr>
          <p:nvPr/>
        </p:nvCxnSpPr>
        <p:spPr bwMode="auto">
          <a:xfrm>
            <a:off x="5221288" y="3650522"/>
            <a:ext cx="1143000" cy="1587"/>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1273" name="TextBox 16"/>
          <p:cNvSpPr txBox="1">
            <a:spLocks noChangeArrowheads="1"/>
          </p:cNvSpPr>
          <p:nvPr/>
        </p:nvSpPr>
        <p:spPr bwMode="auto">
          <a:xfrm>
            <a:off x="5334000" y="2737709"/>
            <a:ext cx="1004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few </a:t>
            </a:r>
          </a:p>
          <a:p>
            <a:r>
              <a:rPr lang="en-US" altLang="en-US"/>
              <a:t>meters</a:t>
            </a:r>
          </a:p>
        </p:txBody>
      </p:sp>
      <p:sp>
        <p:nvSpPr>
          <p:cNvPr id="11274" name="Rectangle 1"/>
          <p:cNvSpPr>
            <a:spLocks noChangeArrowheads="1"/>
          </p:cNvSpPr>
          <p:nvPr/>
        </p:nvSpPr>
        <p:spPr bwMode="auto">
          <a:xfrm>
            <a:off x="1143000" y="2964722"/>
            <a:ext cx="1600200" cy="1295400"/>
          </a:xfrm>
          <a:prstGeom prst="rect">
            <a:avLst/>
          </a:prstGeom>
          <a:solidFill>
            <a:srgbClr val="FFFF00"/>
          </a:solidFill>
          <a:ln w="9525">
            <a:solidFill>
              <a:schemeClr val="tx1"/>
            </a:solidFill>
            <a:round/>
            <a:headEnd/>
            <a:tailEnd/>
          </a:ln>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1275" name="TextBox 2"/>
          <p:cNvSpPr txBox="1">
            <a:spLocks noChangeArrowheads="1"/>
          </p:cNvSpPr>
          <p:nvPr/>
        </p:nvSpPr>
        <p:spPr bwMode="auto">
          <a:xfrm>
            <a:off x="1143000" y="3269522"/>
            <a:ext cx="1620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A source of</a:t>
            </a:r>
          </a:p>
          <a:p>
            <a:r>
              <a:rPr lang="en-US" altLang="en-US"/>
              <a:t>    protons</a:t>
            </a:r>
          </a:p>
        </p:txBody>
      </p:sp>
      <p:sp>
        <p:nvSpPr>
          <p:cNvPr id="11276" name="TextBox 4"/>
          <p:cNvSpPr txBox="1">
            <a:spLocks noChangeArrowheads="1"/>
          </p:cNvSpPr>
          <p:nvPr/>
        </p:nvSpPr>
        <p:spPr bwMode="auto">
          <a:xfrm>
            <a:off x="3976688" y="4261709"/>
            <a:ext cx="1238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a:t>Be target</a:t>
            </a:r>
          </a:p>
          <a:p>
            <a:r>
              <a:rPr lang="en-US" altLang="en-US" sz="2000"/>
              <a:t>embedded </a:t>
            </a:r>
          </a:p>
          <a:p>
            <a:r>
              <a:rPr lang="en-US" altLang="en-US" sz="2000"/>
              <a:t>in sleeve</a:t>
            </a:r>
          </a:p>
        </p:txBody>
      </p:sp>
      <p:grpSp>
        <p:nvGrpSpPr>
          <p:cNvPr id="11277" name="Group 5"/>
          <p:cNvGrpSpPr>
            <a:grpSpLocks/>
          </p:cNvGrpSpPr>
          <p:nvPr/>
        </p:nvGrpSpPr>
        <p:grpSpPr bwMode="auto">
          <a:xfrm>
            <a:off x="3900488" y="3093309"/>
            <a:ext cx="1257300" cy="1028700"/>
            <a:chOff x="5067300" y="5067300"/>
            <a:chExt cx="1828800" cy="1447800"/>
          </a:xfrm>
        </p:grpSpPr>
        <p:sp>
          <p:nvSpPr>
            <p:cNvPr id="11281" name="Can 12"/>
            <p:cNvSpPr>
              <a:spLocks noChangeArrowheads="1"/>
            </p:cNvSpPr>
            <p:nvPr/>
          </p:nvSpPr>
          <p:spPr bwMode="auto">
            <a:xfrm rot="-5400000">
              <a:off x="5257800" y="4876800"/>
              <a:ext cx="1447800" cy="1828800"/>
            </a:xfrm>
            <a:prstGeom prst="can">
              <a:avLst>
                <a:gd name="adj" fmla="val 25000"/>
              </a:avLst>
            </a:prstGeom>
            <a:solidFill>
              <a:srgbClr val="01FF05"/>
            </a:solidFill>
            <a:ln w="9525">
              <a:solidFill>
                <a:schemeClr val="tx1"/>
              </a:solidFill>
              <a:round/>
              <a:headEnd/>
              <a:tailEnd/>
            </a:ln>
          </p:spPr>
          <p:txBody>
            <a:bodyPr wrap="none"/>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a:t> </a:t>
              </a:r>
            </a:p>
            <a:p>
              <a:endParaRPr lang="en-US" altLang="en-US" sz="2000"/>
            </a:p>
          </p:txBody>
        </p:sp>
        <p:sp>
          <p:nvSpPr>
            <p:cNvPr id="11282" name="Can 12"/>
            <p:cNvSpPr>
              <a:spLocks noChangeArrowheads="1"/>
            </p:cNvSpPr>
            <p:nvPr/>
          </p:nvSpPr>
          <p:spPr bwMode="auto">
            <a:xfrm rot="-5400000">
              <a:off x="5638800" y="5651500"/>
              <a:ext cx="266700" cy="266700"/>
            </a:xfrm>
            <a:prstGeom prst="can">
              <a:avLst>
                <a:gd name="adj" fmla="val 25000"/>
              </a:avLst>
            </a:prstGeom>
            <a:solidFill>
              <a:srgbClr val="FF6600"/>
            </a:solidFill>
            <a:ln w="9525">
              <a:solidFill>
                <a:schemeClr val="tx1"/>
              </a:solidFill>
              <a:round/>
              <a:headEnd/>
              <a:tailEnd/>
            </a:ln>
          </p:spPr>
          <p:txBody>
            <a:bodyPr wrap="none"/>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a:t> </a:t>
              </a:r>
            </a:p>
            <a:p>
              <a:endParaRPr lang="en-US" altLang="en-US" sz="2000"/>
            </a:p>
          </p:txBody>
        </p:sp>
      </p:grpSp>
      <p:sp>
        <p:nvSpPr>
          <p:cNvPr id="11278" name="TextBox 24"/>
          <p:cNvSpPr txBox="1">
            <a:spLocks noChangeArrowheads="1"/>
          </p:cNvSpPr>
          <p:nvPr/>
        </p:nvSpPr>
        <p:spPr bwMode="auto">
          <a:xfrm>
            <a:off x="1234645" y="5380896"/>
            <a:ext cx="66747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914400" indent="-4572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dirty="0"/>
              <a:t>T</a:t>
            </a:r>
            <a:r>
              <a:rPr lang="en-US" altLang="en-US" sz="2000" dirty="0" smtClean="0"/>
              <a:t>he </a:t>
            </a:r>
            <a:r>
              <a:rPr lang="en-US" altLang="en-US" sz="2000" dirty="0"/>
              <a:t>proton-producing </a:t>
            </a:r>
            <a:r>
              <a:rPr lang="en-US" altLang="en-US" sz="2000" dirty="0" smtClean="0"/>
              <a:t>machine (cyclotron) is separate from </a:t>
            </a:r>
            <a:r>
              <a:rPr lang="en-US" altLang="en-US" sz="2000" dirty="0"/>
              <a:t>the neutron-producing target </a:t>
            </a:r>
            <a:r>
              <a:rPr lang="en-US" altLang="en-US" sz="2000" dirty="0" smtClean="0"/>
              <a:t>to </a:t>
            </a:r>
            <a:r>
              <a:rPr lang="en-US" altLang="en-US" sz="2000" dirty="0"/>
              <a:t>avoid:</a:t>
            </a:r>
          </a:p>
          <a:p>
            <a:pPr lvl="1">
              <a:buFontTx/>
              <a:buAutoNum type="arabicParenR"/>
            </a:pPr>
            <a:r>
              <a:rPr lang="en-US" altLang="en-US" sz="2000" dirty="0"/>
              <a:t>Activation of the machine so it can be serviced</a:t>
            </a:r>
          </a:p>
          <a:p>
            <a:pPr lvl="1">
              <a:buFontTx/>
              <a:buAutoNum type="arabicParenR"/>
            </a:pPr>
            <a:r>
              <a:rPr lang="en-US" altLang="en-US" sz="2000" dirty="0"/>
              <a:t>Unwanted backgrounds to the antineutrino flux</a:t>
            </a:r>
          </a:p>
        </p:txBody>
      </p:sp>
      <p:cxnSp>
        <p:nvCxnSpPr>
          <p:cNvPr id="11279" name="Straight Arrow Connector 10"/>
          <p:cNvCxnSpPr>
            <a:cxnSpLocks noChangeShapeType="1"/>
            <a:endCxn id="11281" idx="0"/>
          </p:cNvCxnSpPr>
          <p:nvPr/>
        </p:nvCxnSpPr>
        <p:spPr bwMode="auto">
          <a:xfrm flipV="1">
            <a:off x="2794000" y="3607659"/>
            <a:ext cx="1363663" cy="635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80" name="TextBox 16"/>
          <p:cNvSpPr txBox="1">
            <a:spLocks noChangeArrowheads="1"/>
          </p:cNvSpPr>
          <p:nvPr/>
        </p:nvSpPr>
        <p:spPr bwMode="auto">
          <a:xfrm>
            <a:off x="2819400" y="2745647"/>
            <a:ext cx="10048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many </a:t>
            </a:r>
          </a:p>
          <a:p>
            <a:r>
              <a:rPr lang="en-US" altLang="en-US"/>
              <a:t>meters</a:t>
            </a:r>
          </a:p>
        </p:txBody>
      </p:sp>
      <p:sp>
        <p:nvSpPr>
          <p:cNvPr id="2" name="Slide Number Placeholder 1"/>
          <p:cNvSpPr>
            <a:spLocks noGrp="1"/>
          </p:cNvSpPr>
          <p:nvPr>
            <p:ph type="sldNum" sz="quarter" idx="12"/>
          </p:nvPr>
        </p:nvSpPr>
        <p:spPr/>
        <p:txBody>
          <a:bodyPr/>
          <a:lstStyle/>
          <a:p>
            <a:fld id="{2928149F-987A-4F1C-8CD5-DFCA7636B891}" type="slidenum">
              <a:rPr lang="en-US" smtClean="0"/>
              <a:pPr/>
              <a:t>3</a:t>
            </a:fld>
            <a:endParaRPr lang="en-US"/>
          </a:p>
        </p:txBody>
      </p:sp>
      <p:sp>
        <p:nvSpPr>
          <p:cNvPr id="3" name="TextBox 2"/>
          <p:cNvSpPr txBox="1"/>
          <p:nvPr/>
        </p:nvSpPr>
        <p:spPr>
          <a:xfrm>
            <a:off x="900884" y="386483"/>
            <a:ext cx="3628254" cy="523220"/>
          </a:xfrm>
          <a:prstGeom prst="rect">
            <a:avLst/>
          </a:prstGeom>
          <a:noFill/>
        </p:spPr>
        <p:txBody>
          <a:bodyPr wrap="square" rtlCol="0">
            <a:spAutoFit/>
          </a:bodyPr>
          <a:lstStyle/>
          <a:p>
            <a:r>
              <a:rPr lang="en-US" sz="2800" dirty="0" smtClean="0"/>
              <a:t>Schematic of </a:t>
            </a:r>
            <a:r>
              <a:rPr lang="en-US" sz="2800" dirty="0" err="1" smtClean="0"/>
              <a:t>IsoDAR</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mLAND-scaled-2D-elev-new.jpg"/>
          <p:cNvPicPr>
            <a:picLocks noChangeAspect="1"/>
          </p:cNvPicPr>
          <p:nvPr/>
        </p:nvPicPr>
        <p:blipFill rotWithShape="1">
          <a:blip r:embed="rId2">
            <a:extLst>
              <a:ext uri="{28A0092B-C50C-407E-A947-70E740481C1C}">
                <a14:useLocalDpi xmlns:a14="http://schemas.microsoft.com/office/drawing/2010/main" val="0"/>
              </a:ext>
            </a:extLst>
          </a:blip>
          <a:srcRect t="35926" b="26852"/>
          <a:stretch/>
        </p:blipFill>
        <p:spPr>
          <a:xfrm>
            <a:off x="1346200" y="4540688"/>
            <a:ext cx="6769100" cy="2015687"/>
          </a:xfrm>
          <a:prstGeom prst="rect">
            <a:avLst/>
          </a:prstGeom>
        </p:spPr>
      </p:pic>
      <p:sp>
        <p:nvSpPr>
          <p:cNvPr id="2" name="Title 1"/>
          <p:cNvSpPr>
            <a:spLocks noGrp="1"/>
          </p:cNvSpPr>
          <p:nvPr>
            <p:ph type="title"/>
          </p:nvPr>
        </p:nvSpPr>
        <p:spPr>
          <a:xfrm>
            <a:off x="457200" y="274639"/>
            <a:ext cx="8229600" cy="557384"/>
          </a:xfrm>
        </p:spPr>
        <p:txBody>
          <a:bodyPr>
            <a:normAutofit fontScale="90000"/>
          </a:bodyPr>
          <a:lstStyle/>
          <a:p>
            <a:r>
              <a:rPr lang="en-US" dirty="0" err="1" smtClean="0"/>
              <a:t>IsoDAR</a:t>
            </a:r>
            <a:r>
              <a:rPr lang="en-US" dirty="0" smtClean="0"/>
              <a:t> Configuration at </a:t>
            </a:r>
            <a:r>
              <a:rPr lang="en-US" dirty="0" err="1" smtClean="0"/>
              <a:t>KamLAND</a:t>
            </a:r>
            <a:endParaRPr lang="en-US" dirty="0"/>
          </a:p>
        </p:txBody>
      </p:sp>
      <p:sp>
        <p:nvSpPr>
          <p:cNvPr id="3" name="Slide Number Placeholder 2"/>
          <p:cNvSpPr>
            <a:spLocks noGrp="1"/>
          </p:cNvSpPr>
          <p:nvPr>
            <p:ph type="sldNum" sz="quarter" idx="12"/>
          </p:nvPr>
        </p:nvSpPr>
        <p:spPr/>
        <p:txBody>
          <a:bodyPr/>
          <a:lstStyle/>
          <a:p>
            <a:fld id="{7B6B99C7-198F-B947-8556-BF2231C74AA7}" type="slidenum">
              <a:rPr lang="en-US" smtClean="0"/>
              <a:t>4</a:t>
            </a:fld>
            <a:endParaRPr lang="en-US"/>
          </a:p>
        </p:txBody>
      </p:sp>
      <p:pic>
        <p:nvPicPr>
          <p:cNvPr id="5" name="Picture 4" descr="KamLAND-scaled-2D-plan new.jpg"/>
          <p:cNvPicPr>
            <a:picLocks noChangeAspect="1"/>
          </p:cNvPicPr>
          <p:nvPr/>
        </p:nvPicPr>
        <p:blipFill rotWithShape="1">
          <a:blip r:embed="rId3">
            <a:extLst>
              <a:ext uri="{28A0092B-C50C-407E-A947-70E740481C1C}">
                <a14:useLocalDpi xmlns:a14="http://schemas.microsoft.com/office/drawing/2010/main" val="0"/>
              </a:ext>
            </a:extLst>
          </a:blip>
          <a:srcRect t="30371" b="36296"/>
          <a:stretch/>
        </p:blipFill>
        <p:spPr>
          <a:xfrm>
            <a:off x="279400" y="1397000"/>
            <a:ext cx="8572500" cy="2286000"/>
          </a:xfrm>
          <a:prstGeom prst="rect">
            <a:avLst/>
          </a:prstGeom>
        </p:spPr>
      </p:pic>
      <p:sp>
        <p:nvSpPr>
          <p:cNvPr id="6" name="TextBox 5"/>
          <p:cNvSpPr txBox="1"/>
          <p:nvPr/>
        </p:nvSpPr>
        <p:spPr>
          <a:xfrm>
            <a:off x="3847071" y="1505045"/>
            <a:ext cx="1219200" cy="369332"/>
          </a:xfrm>
          <a:prstGeom prst="rect">
            <a:avLst/>
          </a:prstGeom>
          <a:noFill/>
        </p:spPr>
        <p:txBody>
          <a:bodyPr wrap="square" rtlCol="0">
            <a:spAutoFit/>
          </a:bodyPr>
          <a:lstStyle/>
          <a:p>
            <a:pPr algn="ctr"/>
            <a:r>
              <a:rPr lang="en-US" b="1" dirty="0" smtClean="0"/>
              <a:t>Plan view</a:t>
            </a:r>
            <a:endParaRPr lang="en-US" b="1" dirty="0"/>
          </a:p>
        </p:txBody>
      </p:sp>
      <p:sp>
        <p:nvSpPr>
          <p:cNvPr id="7" name="TextBox 6"/>
          <p:cNvSpPr txBox="1"/>
          <p:nvPr/>
        </p:nvSpPr>
        <p:spPr>
          <a:xfrm>
            <a:off x="3760573" y="4190922"/>
            <a:ext cx="1622853" cy="369332"/>
          </a:xfrm>
          <a:prstGeom prst="rect">
            <a:avLst/>
          </a:prstGeom>
          <a:noFill/>
        </p:spPr>
        <p:txBody>
          <a:bodyPr wrap="square" rtlCol="0">
            <a:spAutoFit/>
          </a:bodyPr>
          <a:lstStyle/>
          <a:p>
            <a:pPr algn="ctr"/>
            <a:r>
              <a:rPr lang="en-US" b="1" dirty="0" smtClean="0"/>
              <a:t>Elevation view</a:t>
            </a:r>
            <a:endParaRPr lang="en-US" b="1" dirty="0"/>
          </a:p>
        </p:txBody>
      </p:sp>
      <p:sp>
        <p:nvSpPr>
          <p:cNvPr id="8" name="TextBox 7"/>
          <p:cNvSpPr txBox="1"/>
          <p:nvPr/>
        </p:nvSpPr>
        <p:spPr>
          <a:xfrm>
            <a:off x="1103869" y="1505045"/>
            <a:ext cx="1054443" cy="338554"/>
          </a:xfrm>
          <a:prstGeom prst="rect">
            <a:avLst/>
          </a:prstGeom>
          <a:noFill/>
        </p:spPr>
        <p:txBody>
          <a:bodyPr wrap="square" rtlCol="0">
            <a:spAutoFit/>
          </a:bodyPr>
          <a:lstStyle/>
          <a:p>
            <a:pPr algn="ctr"/>
            <a:r>
              <a:rPr lang="en-US" sz="1600" dirty="0"/>
              <a:t>C</a:t>
            </a:r>
            <a:r>
              <a:rPr lang="en-US" sz="1600" dirty="0" smtClean="0"/>
              <a:t>yclotron</a:t>
            </a:r>
            <a:endParaRPr lang="en-US" sz="1600" dirty="0"/>
          </a:p>
        </p:txBody>
      </p:sp>
      <p:cxnSp>
        <p:nvCxnSpPr>
          <p:cNvPr id="10" name="Straight Arrow Connector 9"/>
          <p:cNvCxnSpPr>
            <a:stCxn id="8" idx="3"/>
          </p:cNvCxnSpPr>
          <p:nvPr/>
        </p:nvCxnSpPr>
        <p:spPr>
          <a:xfrm>
            <a:off x="2158312" y="1674322"/>
            <a:ext cx="230661" cy="30971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1" name="TextBox 10"/>
          <p:cNvSpPr txBox="1"/>
          <p:nvPr/>
        </p:nvSpPr>
        <p:spPr>
          <a:xfrm>
            <a:off x="5791371" y="1335768"/>
            <a:ext cx="778476" cy="338554"/>
          </a:xfrm>
          <a:prstGeom prst="rect">
            <a:avLst/>
          </a:prstGeom>
          <a:noFill/>
        </p:spPr>
        <p:txBody>
          <a:bodyPr wrap="square" rtlCol="0">
            <a:spAutoFit/>
          </a:bodyPr>
          <a:lstStyle/>
          <a:p>
            <a:pPr algn="ctr"/>
            <a:r>
              <a:rPr lang="en-US" sz="1600" dirty="0" smtClean="0"/>
              <a:t>Target</a:t>
            </a:r>
            <a:endParaRPr lang="en-US" sz="1600" dirty="0"/>
          </a:p>
        </p:txBody>
      </p:sp>
      <p:cxnSp>
        <p:nvCxnSpPr>
          <p:cNvPr id="13" name="Straight Arrow Connector 12"/>
          <p:cNvCxnSpPr>
            <a:stCxn id="11" idx="2"/>
          </p:cNvCxnSpPr>
          <p:nvPr/>
        </p:nvCxnSpPr>
        <p:spPr>
          <a:xfrm>
            <a:off x="6180609" y="1674322"/>
            <a:ext cx="14245" cy="64874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4" name="TextBox 13"/>
          <p:cNvSpPr txBox="1"/>
          <p:nvPr/>
        </p:nvSpPr>
        <p:spPr>
          <a:xfrm>
            <a:off x="6643987" y="3687254"/>
            <a:ext cx="1050496" cy="584775"/>
          </a:xfrm>
          <a:prstGeom prst="rect">
            <a:avLst/>
          </a:prstGeom>
          <a:noFill/>
        </p:spPr>
        <p:txBody>
          <a:bodyPr wrap="square" rtlCol="0">
            <a:spAutoFit/>
          </a:bodyPr>
          <a:lstStyle/>
          <a:p>
            <a:pPr algn="ctr"/>
            <a:r>
              <a:rPr lang="en-US" sz="1600" dirty="0" err="1" smtClean="0"/>
              <a:t>KamLAND</a:t>
            </a:r>
            <a:r>
              <a:rPr lang="en-US" sz="1600" dirty="0" smtClean="0"/>
              <a:t> detector</a:t>
            </a:r>
            <a:endParaRPr lang="en-US" sz="1600" dirty="0"/>
          </a:p>
        </p:txBody>
      </p:sp>
      <p:sp>
        <p:nvSpPr>
          <p:cNvPr id="16" name="TextBox 15"/>
          <p:cNvSpPr txBox="1"/>
          <p:nvPr/>
        </p:nvSpPr>
        <p:spPr>
          <a:xfrm>
            <a:off x="2549612" y="3498657"/>
            <a:ext cx="1297459" cy="584775"/>
          </a:xfrm>
          <a:prstGeom prst="rect">
            <a:avLst/>
          </a:prstGeom>
          <a:noFill/>
        </p:spPr>
        <p:txBody>
          <a:bodyPr wrap="square" rtlCol="0">
            <a:spAutoFit/>
          </a:bodyPr>
          <a:lstStyle/>
          <a:p>
            <a:pPr algn="ctr"/>
            <a:r>
              <a:rPr lang="en-US" sz="1600" dirty="0" smtClean="0"/>
              <a:t>Beam Transfer Line</a:t>
            </a:r>
            <a:endParaRPr lang="en-US" sz="1600" dirty="0"/>
          </a:p>
        </p:txBody>
      </p:sp>
      <p:cxnSp>
        <p:nvCxnSpPr>
          <p:cNvPr id="18" name="Straight Arrow Connector 17"/>
          <p:cNvCxnSpPr>
            <a:stCxn id="16" idx="0"/>
          </p:cNvCxnSpPr>
          <p:nvPr/>
        </p:nvCxnSpPr>
        <p:spPr>
          <a:xfrm flipV="1">
            <a:off x="3198342" y="2486301"/>
            <a:ext cx="764058" cy="101235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3742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559" t="17949" r="5315" b="11499"/>
          <a:stretch/>
        </p:blipFill>
        <p:spPr>
          <a:xfrm>
            <a:off x="526363" y="1734482"/>
            <a:ext cx="8102323" cy="3661301"/>
          </a:xfrm>
          <a:prstGeom prst="rect">
            <a:avLst/>
          </a:prstGeom>
        </p:spPr>
      </p:pic>
      <p:sp>
        <p:nvSpPr>
          <p:cNvPr id="2" name="Title 1"/>
          <p:cNvSpPr>
            <a:spLocks noGrp="1"/>
          </p:cNvSpPr>
          <p:nvPr>
            <p:ph type="title"/>
          </p:nvPr>
        </p:nvSpPr>
        <p:spPr>
          <a:xfrm>
            <a:off x="526363" y="266700"/>
            <a:ext cx="8091273" cy="1143000"/>
          </a:xfrm>
        </p:spPr>
        <p:txBody>
          <a:bodyPr>
            <a:normAutofit fontScale="90000"/>
          </a:bodyPr>
          <a:lstStyle/>
          <a:p>
            <a:r>
              <a:rPr lang="en-US" dirty="0" smtClean="0"/>
              <a:t>The </a:t>
            </a:r>
            <a:r>
              <a:rPr lang="en-US" dirty="0" err="1" smtClean="0"/>
              <a:t>IsoDAR</a:t>
            </a:r>
            <a:r>
              <a:rPr lang="en-US" dirty="0" smtClean="0"/>
              <a:t> Cyclotron and Ion Source</a:t>
            </a:r>
            <a:endParaRPr lang="en-US" dirty="0"/>
          </a:p>
        </p:txBody>
      </p:sp>
      <p:sp>
        <p:nvSpPr>
          <p:cNvPr id="3" name="Slide Number Placeholder 2"/>
          <p:cNvSpPr>
            <a:spLocks noGrp="1"/>
          </p:cNvSpPr>
          <p:nvPr>
            <p:ph type="sldNum" sz="quarter" idx="12"/>
          </p:nvPr>
        </p:nvSpPr>
        <p:spPr/>
        <p:txBody>
          <a:bodyPr/>
          <a:lstStyle/>
          <a:p>
            <a:fld id="{7B6B99C7-198F-B947-8556-BF2231C74AA7}" type="slidenum">
              <a:rPr lang="en-US" smtClean="0"/>
              <a:t>5</a:t>
            </a:fld>
            <a:endParaRPr lang="en-US"/>
          </a:p>
        </p:txBody>
      </p:sp>
      <p:cxnSp>
        <p:nvCxnSpPr>
          <p:cNvPr id="6" name="Straight Arrow Connector 5"/>
          <p:cNvCxnSpPr/>
          <p:nvPr/>
        </p:nvCxnSpPr>
        <p:spPr>
          <a:xfrm>
            <a:off x="3454400" y="1790700"/>
            <a:ext cx="46482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168900" y="1587500"/>
            <a:ext cx="1227695" cy="369332"/>
          </a:xfrm>
          <a:prstGeom prst="rect">
            <a:avLst/>
          </a:prstGeom>
          <a:solidFill>
            <a:srgbClr val="FFFFFF"/>
          </a:solidFill>
        </p:spPr>
        <p:txBody>
          <a:bodyPr wrap="none" rtlCol="0">
            <a:spAutoFit/>
          </a:bodyPr>
          <a:lstStyle/>
          <a:p>
            <a:r>
              <a:rPr lang="en-US" dirty="0" smtClean="0"/>
              <a:t> ~ 6 meters</a:t>
            </a:r>
            <a:endParaRPr lang="en-US" dirty="0"/>
          </a:p>
        </p:txBody>
      </p:sp>
      <p:sp>
        <p:nvSpPr>
          <p:cNvPr id="5" name="TextBox 4"/>
          <p:cNvSpPr txBox="1"/>
          <p:nvPr/>
        </p:nvSpPr>
        <p:spPr>
          <a:xfrm>
            <a:off x="823784" y="5138904"/>
            <a:ext cx="1210962" cy="369332"/>
          </a:xfrm>
          <a:prstGeom prst="rect">
            <a:avLst/>
          </a:prstGeom>
          <a:noFill/>
        </p:spPr>
        <p:txBody>
          <a:bodyPr wrap="square" rtlCol="0">
            <a:spAutoFit/>
          </a:bodyPr>
          <a:lstStyle/>
          <a:p>
            <a:pPr algn="ctr"/>
            <a:r>
              <a:rPr lang="en-US" dirty="0" smtClean="0"/>
              <a:t>Ion Source</a:t>
            </a:r>
            <a:endParaRPr lang="en-US" dirty="0"/>
          </a:p>
        </p:txBody>
      </p:sp>
      <p:sp>
        <p:nvSpPr>
          <p:cNvPr id="8" name="TextBox 7"/>
          <p:cNvSpPr txBox="1"/>
          <p:nvPr/>
        </p:nvSpPr>
        <p:spPr>
          <a:xfrm>
            <a:off x="3521676" y="4834314"/>
            <a:ext cx="1915297" cy="646331"/>
          </a:xfrm>
          <a:prstGeom prst="rect">
            <a:avLst/>
          </a:prstGeom>
          <a:noFill/>
        </p:spPr>
        <p:txBody>
          <a:bodyPr wrap="square" rtlCol="0">
            <a:spAutoFit/>
          </a:bodyPr>
          <a:lstStyle/>
          <a:p>
            <a:pPr algn="ctr"/>
            <a:r>
              <a:rPr lang="en-US" dirty="0" smtClean="0"/>
              <a:t>Low Energy Beam Transfer Line</a:t>
            </a:r>
            <a:endParaRPr lang="en-US" dirty="0"/>
          </a:p>
        </p:txBody>
      </p:sp>
      <p:sp>
        <p:nvSpPr>
          <p:cNvPr id="9" name="TextBox 8"/>
          <p:cNvSpPr txBox="1"/>
          <p:nvPr/>
        </p:nvSpPr>
        <p:spPr>
          <a:xfrm>
            <a:off x="7014519" y="4442806"/>
            <a:ext cx="1210962" cy="369332"/>
          </a:xfrm>
          <a:prstGeom prst="rect">
            <a:avLst/>
          </a:prstGeom>
          <a:noFill/>
        </p:spPr>
        <p:txBody>
          <a:bodyPr wrap="square" rtlCol="0">
            <a:spAutoFit/>
          </a:bodyPr>
          <a:lstStyle/>
          <a:p>
            <a:pPr algn="ctr"/>
            <a:r>
              <a:rPr lang="en-US" dirty="0" smtClean="0"/>
              <a:t>Cyclotron</a:t>
            </a:r>
            <a:endParaRPr lang="en-US" dirty="0"/>
          </a:p>
        </p:txBody>
      </p:sp>
    </p:spTree>
    <p:extLst>
      <p:ext uri="{BB962C8B-B14F-4D97-AF65-F5344CB8AC3E}">
        <p14:creationId xmlns:p14="http://schemas.microsoft.com/office/powerpoint/2010/main" val="40241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D:\Current Jobs\DAEdALUS\isoDAR target model-01\renderings\11-15-13\1 - isoDAR target-05-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63650"/>
            <a:ext cx="89185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Box 3"/>
          <p:cNvSpPr txBox="1">
            <a:spLocks noChangeArrowheads="1"/>
          </p:cNvSpPr>
          <p:nvPr/>
        </p:nvSpPr>
        <p:spPr bwMode="auto">
          <a:xfrm>
            <a:off x="349250" y="128588"/>
            <a:ext cx="7315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Cross-section of the KamLAND target</a:t>
            </a:r>
          </a:p>
        </p:txBody>
      </p:sp>
      <p:sp>
        <p:nvSpPr>
          <p:cNvPr id="48131" name="TextBox 4"/>
          <p:cNvSpPr txBox="1">
            <a:spLocks noChangeArrowheads="1"/>
          </p:cNvSpPr>
          <p:nvPr/>
        </p:nvSpPr>
        <p:spPr bwMode="auto">
          <a:xfrm>
            <a:off x="2209800" y="1104900"/>
            <a:ext cx="1166813" cy="40005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r>
              <a:rPr lang="en-US" altLang="en-US" sz="2000"/>
              <a:t>Concrete</a:t>
            </a:r>
          </a:p>
        </p:txBody>
      </p:sp>
      <p:cxnSp>
        <p:nvCxnSpPr>
          <p:cNvPr id="7" name="Straight Arrow Connector 6"/>
          <p:cNvCxnSpPr/>
          <p:nvPr/>
        </p:nvCxnSpPr>
        <p:spPr>
          <a:xfrm flipH="1">
            <a:off x="2590800" y="1504950"/>
            <a:ext cx="498475" cy="457200"/>
          </a:xfrm>
          <a:prstGeom prst="straightConnector1">
            <a:avLst/>
          </a:prstGeom>
          <a:ln w="38100" cmpd="sng">
            <a:solidFill>
              <a:srgbClr val="3366FF"/>
            </a:solidFill>
            <a:tailEnd type="arrow"/>
          </a:ln>
        </p:spPr>
        <p:style>
          <a:lnRef idx="1">
            <a:schemeClr val="dk1"/>
          </a:lnRef>
          <a:fillRef idx="0">
            <a:schemeClr val="dk1"/>
          </a:fillRef>
          <a:effectRef idx="0">
            <a:schemeClr val="dk1"/>
          </a:effectRef>
          <a:fontRef idx="minor">
            <a:schemeClr val="tx1"/>
          </a:fontRef>
        </p:style>
      </p:cxnSp>
      <p:sp>
        <p:nvSpPr>
          <p:cNvPr id="48133" name="TextBox 7"/>
          <p:cNvSpPr txBox="1">
            <a:spLocks noChangeArrowheads="1"/>
          </p:cNvSpPr>
          <p:nvPr/>
        </p:nvSpPr>
        <p:spPr bwMode="auto">
          <a:xfrm>
            <a:off x="2743200" y="6229350"/>
            <a:ext cx="2347913" cy="40005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Graphite in container</a:t>
            </a:r>
          </a:p>
        </p:txBody>
      </p:sp>
      <p:cxnSp>
        <p:nvCxnSpPr>
          <p:cNvPr id="10" name="Straight Arrow Connector 9"/>
          <p:cNvCxnSpPr>
            <a:stCxn id="48133" idx="0"/>
          </p:cNvCxnSpPr>
          <p:nvPr/>
        </p:nvCxnSpPr>
        <p:spPr>
          <a:xfrm flipH="1" flipV="1">
            <a:off x="3429001" y="4705351"/>
            <a:ext cx="488156" cy="1523999"/>
          </a:xfrm>
          <a:prstGeom prst="straightConnector1">
            <a:avLst/>
          </a:prstGeom>
          <a:ln w="38100" cmpd="sng">
            <a:solidFill>
              <a:srgbClr val="3366FF"/>
            </a:solidFill>
            <a:tailEnd type="arrow"/>
          </a:ln>
        </p:spPr>
        <p:style>
          <a:lnRef idx="1">
            <a:schemeClr val="dk1"/>
          </a:lnRef>
          <a:fillRef idx="0">
            <a:schemeClr val="dk1"/>
          </a:fillRef>
          <a:effectRef idx="0">
            <a:schemeClr val="dk1"/>
          </a:effectRef>
          <a:fontRef idx="minor">
            <a:schemeClr val="tx1"/>
          </a:fontRef>
        </p:style>
      </p:cxnSp>
      <p:sp>
        <p:nvSpPr>
          <p:cNvPr id="48135" name="TextBox 10"/>
          <p:cNvSpPr txBox="1">
            <a:spLocks noChangeArrowheads="1"/>
          </p:cNvSpPr>
          <p:nvPr/>
        </p:nvSpPr>
        <p:spPr bwMode="auto">
          <a:xfrm>
            <a:off x="6172200" y="6037391"/>
            <a:ext cx="2438400" cy="40005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baseline="30000"/>
              <a:t>7</a:t>
            </a:r>
            <a:r>
              <a:rPr lang="en-US" altLang="en-US" sz="2000"/>
              <a:t>Li (FLiBe) in tank</a:t>
            </a:r>
          </a:p>
        </p:txBody>
      </p:sp>
      <p:cxnSp>
        <p:nvCxnSpPr>
          <p:cNvPr id="13" name="Straight Arrow Connector 12"/>
          <p:cNvCxnSpPr>
            <a:stCxn id="48135" idx="0"/>
          </p:cNvCxnSpPr>
          <p:nvPr/>
        </p:nvCxnSpPr>
        <p:spPr>
          <a:xfrm flipH="1" flipV="1">
            <a:off x="5791200" y="4373520"/>
            <a:ext cx="1600200" cy="1663871"/>
          </a:xfrm>
          <a:prstGeom prst="straightConnector1">
            <a:avLst/>
          </a:prstGeom>
          <a:ln w="38100" cmpd="sng">
            <a:solidFill>
              <a:srgbClr val="3366FF"/>
            </a:solidFill>
            <a:tailEnd type="arrow"/>
          </a:ln>
        </p:spPr>
        <p:style>
          <a:lnRef idx="1">
            <a:schemeClr val="dk1"/>
          </a:lnRef>
          <a:fillRef idx="0">
            <a:schemeClr val="dk1"/>
          </a:fillRef>
          <a:effectRef idx="0">
            <a:schemeClr val="dk1"/>
          </a:effectRef>
          <a:fontRef idx="minor">
            <a:schemeClr val="tx1"/>
          </a:fontRef>
        </p:style>
      </p:cxnSp>
      <p:sp>
        <p:nvSpPr>
          <p:cNvPr id="48137" name="TextBox 13"/>
          <p:cNvSpPr txBox="1">
            <a:spLocks noChangeArrowheads="1"/>
          </p:cNvSpPr>
          <p:nvPr/>
        </p:nvSpPr>
        <p:spPr bwMode="auto">
          <a:xfrm>
            <a:off x="3576638" y="892175"/>
            <a:ext cx="2520950" cy="708025"/>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2000"/>
              <a:t>Beam line and window assembly</a:t>
            </a:r>
          </a:p>
        </p:txBody>
      </p:sp>
      <p:cxnSp>
        <p:nvCxnSpPr>
          <p:cNvPr id="16" name="Straight Arrow Connector 15"/>
          <p:cNvCxnSpPr>
            <a:stCxn id="48137" idx="2"/>
          </p:cNvCxnSpPr>
          <p:nvPr/>
        </p:nvCxnSpPr>
        <p:spPr>
          <a:xfrm flipH="1">
            <a:off x="4356100" y="1600200"/>
            <a:ext cx="481013" cy="2276475"/>
          </a:xfrm>
          <a:prstGeom prst="straightConnector1">
            <a:avLst/>
          </a:prstGeom>
          <a:ln w="38100" cmpd="sng">
            <a:solidFill>
              <a:srgbClr val="3366FF"/>
            </a:solidFill>
            <a:tailEnd type="arrow"/>
          </a:ln>
        </p:spPr>
        <p:style>
          <a:lnRef idx="1">
            <a:schemeClr val="dk1"/>
          </a:lnRef>
          <a:fillRef idx="0">
            <a:schemeClr val="dk1"/>
          </a:fillRef>
          <a:effectRef idx="0">
            <a:schemeClr val="dk1"/>
          </a:effectRef>
          <a:fontRef idx="minor">
            <a:schemeClr val="tx1"/>
          </a:fontRef>
        </p:style>
      </p:cxnSp>
      <p:sp>
        <p:nvSpPr>
          <p:cNvPr id="48139" name="TextBox 16"/>
          <p:cNvSpPr txBox="1">
            <a:spLocks noChangeArrowheads="1"/>
          </p:cNvSpPr>
          <p:nvPr/>
        </p:nvSpPr>
        <p:spPr bwMode="auto">
          <a:xfrm>
            <a:off x="6934200" y="704850"/>
            <a:ext cx="1828800" cy="708025"/>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a:t>Target assembly</a:t>
            </a:r>
          </a:p>
        </p:txBody>
      </p:sp>
      <p:cxnSp>
        <p:nvCxnSpPr>
          <p:cNvPr id="19" name="Straight Arrow Connector 18"/>
          <p:cNvCxnSpPr>
            <a:stCxn id="48139" idx="1"/>
          </p:cNvCxnSpPr>
          <p:nvPr/>
        </p:nvCxnSpPr>
        <p:spPr>
          <a:xfrm flipH="1">
            <a:off x="5473700" y="1058863"/>
            <a:ext cx="1460500" cy="2598737"/>
          </a:xfrm>
          <a:prstGeom prst="straightConnector1">
            <a:avLst/>
          </a:prstGeom>
          <a:ln w="38100" cmpd="sng">
            <a:solidFill>
              <a:srgbClr val="3366FF"/>
            </a:solidFill>
            <a:tailEnd type="arrow"/>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112713" y="5387546"/>
            <a:ext cx="447460" cy="62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928149F-987A-4F1C-8CD5-DFCA7636B89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9308"/>
            <a:ext cx="5246135" cy="771568"/>
          </a:xfrm>
        </p:spPr>
        <p:txBody>
          <a:bodyPr>
            <a:normAutofit/>
          </a:bodyPr>
          <a:lstStyle/>
          <a:p>
            <a:r>
              <a:rPr lang="en-US" dirty="0" smtClean="0"/>
              <a:t>What is </a:t>
            </a:r>
            <a:r>
              <a:rPr lang="en-US" dirty="0" err="1" smtClean="0"/>
              <a:t>FLiBe</a:t>
            </a:r>
            <a:r>
              <a:rPr lang="en-US" dirty="0" smtClean="0"/>
              <a:t>?</a:t>
            </a:r>
            <a:endParaRPr lang="en-US" dirty="0"/>
          </a:p>
        </p:txBody>
      </p:sp>
      <p:sp>
        <p:nvSpPr>
          <p:cNvPr id="2" name="Slide Number Placeholder 1"/>
          <p:cNvSpPr>
            <a:spLocks noGrp="1"/>
          </p:cNvSpPr>
          <p:nvPr>
            <p:ph type="sldNum" sz="quarter" idx="12"/>
          </p:nvPr>
        </p:nvSpPr>
        <p:spPr/>
        <p:txBody>
          <a:bodyPr/>
          <a:lstStyle/>
          <a:p>
            <a:fld id="{2928149F-987A-4F1C-8CD5-DFCA7636B891}" type="slidenum">
              <a:rPr lang="en-US" smtClean="0"/>
              <a:pPr/>
              <a:t>7</a:t>
            </a:fld>
            <a:endParaRPr lang="en-US" dirty="0"/>
          </a:p>
        </p:txBody>
      </p:sp>
      <p:sp>
        <p:nvSpPr>
          <p:cNvPr id="4" name="Rectangle 3"/>
          <p:cNvSpPr/>
          <p:nvPr/>
        </p:nvSpPr>
        <p:spPr>
          <a:xfrm>
            <a:off x="178843" y="6267447"/>
            <a:ext cx="5719449" cy="430887"/>
          </a:xfrm>
          <a:prstGeom prst="rect">
            <a:avLst/>
          </a:prstGeom>
        </p:spPr>
        <p:txBody>
          <a:bodyPr wrap="square">
            <a:spAutoFit/>
          </a:bodyPr>
          <a:lstStyle/>
          <a:p>
            <a:r>
              <a:rPr lang="en-US" sz="1100" dirty="0"/>
              <a:t>"Purified </a:t>
            </a:r>
            <a:r>
              <a:rPr lang="en-US" sz="1100" dirty="0" err="1"/>
              <a:t>Flibe</a:t>
            </a:r>
            <a:r>
              <a:rPr lang="en-US" sz="1100" dirty="0"/>
              <a:t>" by </a:t>
            </a:r>
            <a:r>
              <a:rPr lang="en-US" sz="1100" dirty="0" err="1"/>
              <a:t>Bckelleher</a:t>
            </a:r>
            <a:r>
              <a:rPr lang="en-US" sz="1100" dirty="0"/>
              <a:t> - Own work. </a:t>
            </a:r>
            <a:r>
              <a:rPr lang="en-US" sz="1100" dirty="0" smtClean="0"/>
              <a:t>http</a:t>
            </a:r>
            <a:r>
              <a:rPr lang="en-US" sz="1100" dirty="0"/>
              <a:t>://commons.wikimedia.org/wiki/File:Purified_Flibe.JPG#mediaviewer/File:Purified_Flibe.JPG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843" y="930876"/>
            <a:ext cx="5524492" cy="5328934"/>
          </a:xfrm>
          <a:prstGeom prst="rect">
            <a:avLst/>
          </a:prstGeom>
        </p:spPr>
      </p:pic>
      <p:sp>
        <p:nvSpPr>
          <p:cNvPr id="6" name="Rectangle 5"/>
          <p:cNvSpPr/>
          <p:nvPr/>
        </p:nvSpPr>
        <p:spPr>
          <a:xfrm>
            <a:off x="5898292" y="354707"/>
            <a:ext cx="2858530" cy="5755422"/>
          </a:xfrm>
          <a:prstGeom prst="rect">
            <a:avLst/>
          </a:prstGeom>
        </p:spPr>
        <p:txBody>
          <a:bodyPr wrap="square">
            <a:spAutoFit/>
          </a:bodyPr>
          <a:lstStyle/>
          <a:p>
            <a:r>
              <a:rPr lang="en-US" sz="1600" dirty="0" smtClean="0"/>
              <a:t>“</a:t>
            </a:r>
            <a:r>
              <a:rPr lang="en-US" sz="1600" b="1" dirty="0" err="1" smtClean="0"/>
              <a:t>FLiBe</a:t>
            </a:r>
            <a:r>
              <a:rPr lang="en-US" sz="1600" dirty="0" smtClean="0"/>
              <a:t> </a:t>
            </a:r>
            <a:r>
              <a:rPr lang="en-US" sz="1600" dirty="0"/>
              <a:t>is a </a:t>
            </a:r>
            <a:r>
              <a:rPr lang="en-US" sz="1600" dirty="0" smtClean="0"/>
              <a:t>salt </a:t>
            </a:r>
            <a:r>
              <a:rPr lang="en-US" sz="1600" dirty="0"/>
              <a:t>made from a mixture of lithium fluoride (</a:t>
            </a:r>
            <a:r>
              <a:rPr lang="en-US" sz="1600" dirty="0" err="1"/>
              <a:t>LiF</a:t>
            </a:r>
            <a:r>
              <a:rPr lang="en-US" sz="1600" dirty="0"/>
              <a:t>) and beryllium fluoride (BeF</a:t>
            </a:r>
            <a:r>
              <a:rPr lang="en-US" sz="1600" baseline="-25000" dirty="0"/>
              <a:t>2</a:t>
            </a:r>
            <a:r>
              <a:rPr lang="en-US" sz="1600" dirty="0" smtClean="0"/>
              <a:t>).  It has been used in the Molten Salt Reactor Experiment.</a:t>
            </a:r>
          </a:p>
          <a:p>
            <a:endParaRPr lang="en-US" sz="1600" dirty="0"/>
          </a:p>
          <a:p>
            <a:r>
              <a:rPr lang="en-US" sz="1600" dirty="0"/>
              <a:t>The low atomic weight of lithium, beryllium and to a lesser extent fluorine make </a:t>
            </a:r>
            <a:r>
              <a:rPr lang="en-US" sz="1600" dirty="0" err="1"/>
              <a:t>FLiBe</a:t>
            </a:r>
            <a:r>
              <a:rPr lang="en-US" sz="1600" dirty="0"/>
              <a:t> an effective neutron moderator. As natural lithium contains ~7.5% lithium-6, which tends to absorb neutrons producing alpha particles and tritium, nearly pure lithium-7 is used to give the </a:t>
            </a:r>
            <a:r>
              <a:rPr lang="en-US" sz="1600" dirty="0" err="1"/>
              <a:t>FLiBe</a:t>
            </a:r>
            <a:r>
              <a:rPr lang="en-US" sz="1600" dirty="0"/>
              <a:t> a small cross </a:t>
            </a:r>
            <a:r>
              <a:rPr lang="en-US" sz="1600" dirty="0" smtClean="0"/>
              <a:t>section.”</a:t>
            </a:r>
          </a:p>
          <a:p>
            <a:r>
              <a:rPr lang="en-US" sz="1600" dirty="0" smtClean="0"/>
              <a:t>--from the Wikipedia</a:t>
            </a:r>
          </a:p>
          <a:p>
            <a:endParaRPr lang="en-US" sz="1600" dirty="0"/>
          </a:p>
          <a:p>
            <a:r>
              <a:rPr lang="en-US" sz="1600" i="1" dirty="0" smtClean="0"/>
              <a:t>We need the </a:t>
            </a:r>
            <a:r>
              <a:rPr lang="en-US" sz="1600" i="1" dirty="0" err="1" smtClean="0"/>
              <a:t>isotopically</a:t>
            </a:r>
            <a:r>
              <a:rPr lang="en-US" sz="1600" i="1" dirty="0" smtClean="0"/>
              <a:t> pure Li-7 to absorb neutrons, become Li-8, and decay producing anti-electron neutrinos.</a:t>
            </a:r>
            <a:endParaRPr lang="en-US" sz="1600" i="1" dirty="0"/>
          </a:p>
        </p:txBody>
      </p:sp>
    </p:spTree>
    <p:extLst>
      <p:ext uri="{BB962C8B-B14F-4D97-AF65-F5344CB8AC3E}">
        <p14:creationId xmlns:p14="http://schemas.microsoft.com/office/powerpoint/2010/main" val="196494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850" r="2287"/>
          <a:stretch/>
        </p:blipFill>
        <p:spPr>
          <a:xfrm>
            <a:off x="432487" y="969967"/>
            <a:ext cx="8279027" cy="4918067"/>
          </a:xfrm>
          <a:prstGeom prst="rect">
            <a:avLst/>
          </a:prstGeom>
        </p:spPr>
      </p:pic>
      <p:cxnSp>
        <p:nvCxnSpPr>
          <p:cNvPr id="6" name="Straight Arrow Connector 5"/>
          <p:cNvCxnSpPr/>
          <p:nvPr/>
        </p:nvCxnSpPr>
        <p:spPr>
          <a:xfrm flipH="1" flipV="1">
            <a:off x="3404287" y="3548439"/>
            <a:ext cx="3552567" cy="24713"/>
          </a:xfrm>
          <a:prstGeom prst="straightConnector1">
            <a:avLst/>
          </a:prstGeom>
          <a:ln w="76200">
            <a:solidFill>
              <a:schemeClr val="accent1"/>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3215782" y="2543758"/>
            <a:ext cx="2158651" cy="1"/>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flipV="1">
            <a:off x="6179199" y="2840006"/>
            <a:ext cx="1429916" cy="4665"/>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V="1">
            <a:off x="6179198" y="4276920"/>
            <a:ext cx="1429916" cy="4665"/>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3215781" y="4632428"/>
            <a:ext cx="2158651" cy="1"/>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V="1">
            <a:off x="3051110" y="2669722"/>
            <a:ext cx="164672" cy="67180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58834" y="3701699"/>
            <a:ext cx="164672" cy="67180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35732" y="3575736"/>
            <a:ext cx="1182655" cy="1"/>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30866" y="3229487"/>
            <a:ext cx="818762" cy="369332"/>
          </a:xfrm>
          <a:prstGeom prst="rect">
            <a:avLst/>
          </a:prstGeom>
          <a:noFill/>
        </p:spPr>
        <p:txBody>
          <a:bodyPr wrap="square" rtlCol="0">
            <a:spAutoFit/>
          </a:bodyPr>
          <a:lstStyle/>
          <a:p>
            <a:pPr algn="ctr"/>
            <a:r>
              <a:rPr lang="en-US" dirty="0"/>
              <a:t>BEAM</a:t>
            </a:r>
          </a:p>
        </p:txBody>
      </p:sp>
      <p:sp>
        <p:nvSpPr>
          <p:cNvPr id="14" name="TextBox 13"/>
          <p:cNvSpPr txBox="1"/>
          <p:nvPr/>
        </p:nvSpPr>
        <p:spPr>
          <a:xfrm>
            <a:off x="313765" y="317358"/>
            <a:ext cx="5862917" cy="369332"/>
          </a:xfrm>
          <a:prstGeom prst="rect">
            <a:avLst/>
          </a:prstGeom>
          <a:noFill/>
        </p:spPr>
        <p:txBody>
          <a:bodyPr wrap="square" rtlCol="0">
            <a:spAutoFit/>
          </a:bodyPr>
          <a:lstStyle/>
          <a:p>
            <a:r>
              <a:rPr lang="en-US" dirty="0" smtClean="0"/>
              <a:t>Close-up section view of beryllium water vessel</a:t>
            </a:r>
            <a:endParaRPr lang="en-US" dirty="0"/>
          </a:p>
        </p:txBody>
      </p:sp>
      <p:sp>
        <p:nvSpPr>
          <p:cNvPr id="16" name="TextBox 15"/>
          <p:cNvSpPr txBox="1"/>
          <p:nvPr/>
        </p:nvSpPr>
        <p:spPr>
          <a:xfrm>
            <a:off x="510989" y="5987018"/>
            <a:ext cx="3756212" cy="738664"/>
          </a:xfrm>
          <a:prstGeom prst="rect">
            <a:avLst/>
          </a:prstGeom>
          <a:noFill/>
        </p:spPr>
        <p:txBody>
          <a:bodyPr wrap="square" rtlCol="0">
            <a:spAutoFit/>
          </a:bodyPr>
          <a:lstStyle/>
          <a:p>
            <a:r>
              <a:rPr lang="en-US" sz="1400" dirty="0" smtClean="0"/>
              <a:t>All the metal inside the Li/</a:t>
            </a:r>
            <a:r>
              <a:rPr lang="en-US" sz="1400" dirty="0" err="1" smtClean="0"/>
              <a:t>FLiBe</a:t>
            </a:r>
            <a:r>
              <a:rPr lang="en-US" sz="1400" dirty="0" smtClean="0"/>
              <a:t> is beryllium to allow neutrons to get into the </a:t>
            </a:r>
            <a:r>
              <a:rPr lang="en-US" sz="1400" dirty="0" err="1" smtClean="0"/>
              <a:t>FLiBe</a:t>
            </a:r>
            <a:r>
              <a:rPr lang="en-US" sz="1400" dirty="0" smtClean="0"/>
              <a:t>.  Arrows indicate water flow.</a:t>
            </a:r>
            <a:endParaRPr lang="en-US" sz="1400" dirty="0"/>
          </a:p>
        </p:txBody>
      </p:sp>
      <p:sp>
        <p:nvSpPr>
          <p:cNvPr id="2" name="Slide Number Placeholder 1"/>
          <p:cNvSpPr>
            <a:spLocks noGrp="1"/>
          </p:cNvSpPr>
          <p:nvPr>
            <p:ph type="sldNum" sz="quarter" idx="12"/>
          </p:nvPr>
        </p:nvSpPr>
        <p:spPr/>
        <p:txBody>
          <a:bodyPr/>
          <a:lstStyle/>
          <a:p>
            <a:fld id="{2928149F-987A-4F1C-8CD5-DFCA7636B891}" type="slidenum">
              <a:rPr lang="en-US" smtClean="0"/>
              <a:pPr/>
              <a:t>8</a:t>
            </a:fld>
            <a:endParaRPr lang="en-US"/>
          </a:p>
        </p:txBody>
      </p:sp>
      <p:sp>
        <p:nvSpPr>
          <p:cNvPr id="5" name="TextBox 4"/>
          <p:cNvSpPr txBox="1"/>
          <p:nvPr/>
        </p:nvSpPr>
        <p:spPr>
          <a:xfrm>
            <a:off x="510990" y="4819135"/>
            <a:ext cx="2166308" cy="923330"/>
          </a:xfrm>
          <a:prstGeom prst="rect">
            <a:avLst/>
          </a:prstGeom>
          <a:noFill/>
        </p:spPr>
        <p:txBody>
          <a:bodyPr wrap="square" rtlCol="0">
            <a:spAutoFit/>
          </a:bodyPr>
          <a:lstStyle/>
          <a:p>
            <a:pPr algn="ctr"/>
            <a:r>
              <a:rPr lang="en-US" dirty="0" smtClean="0"/>
              <a:t>This is the target disk of Be &lt;2cm thick, 20 cm diameter</a:t>
            </a:r>
            <a:endParaRPr lang="en-US" dirty="0"/>
          </a:p>
        </p:txBody>
      </p:sp>
      <p:cxnSp>
        <p:nvCxnSpPr>
          <p:cNvPr id="9" name="Straight Arrow Connector 8"/>
          <p:cNvCxnSpPr>
            <a:stCxn id="5" idx="0"/>
          </p:cNvCxnSpPr>
          <p:nvPr/>
        </p:nvCxnSpPr>
        <p:spPr>
          <a:xfrm flipV="1">
            <a:off x="1594144" y="3697804"/>
            <a:ext cx="1198483" cy="11213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5439442" y="4329496"/>
            <a:ext cx="625256" cy="273878"/>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5439442" y="2568795"/>
            <a:ext cx="625256" cy="273878"/>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7414054" y="3429000"/>
            <a:ext cx="881449" cy="369332"/>
          </a:xfrm>
          <a:prstGeom prst="rect">
            <a:avLst/>
          </a:prstGeom>
          <a:noFill/>
        </p:spPr>
        <p:txBody>
          <a:bodyPr wrap="square" rtlCol="0">
            <a:spAutoFit/>
          </a:bodyPr>
          <a:lstStyle/>
          <a:p>
            <a:r>
              <a:rPr lang="en-US" dirty="0" smtClean="0"/>
              <a:t>4” pipe</a:t>
            </a:r>
            <a:endParaRPr lang="en-US" dirty="0"/>
          </a:p>
        </p:txBody>
      </p:sp>
      <p:sp>
        <p:nvSpPr>
          <p:cNvPr id="27" name="TextBox 26"/>
          <p:cNvSpPr txBox="1"/>
          <p:nvPr/>
        </p:nvSpPr>
        <p:spPr>
          <a:xfrm>
            <a:off x="4429897" y="3979446"/>
            <a:ext cx="1009545" cy="369332"/>
          </a:xfrm>
          <a:prstGeom prst="rect">
            <a:avLst/>
          </a:prstGeom>
          <a:noFill/>
        </p:spPr>
        <p:txBody>
          <a:bodyPr wrap="square" rtlCol="0">
            <a:spAutoFit/>
          </a:bodyPr>
          <a:lstStyle/>
          <a:p>
            <a:r>
              <a:rPr lang="en-US" dirty="0" smtClean="0"/>
              <a:t>Be block</a:t>
            </a:r>
            <a:endParaRPr lang="en-US" dirty="0"/>
          </a:p>
        </p:txBody>
      </p:sp>
      <p:sp>
        <p:nvSpPr>
          <p:cNvPr id="3" name="TextBox 2"/>
          <p:cNvSpPr txBox="1"/>
          <p:nvPr/>
        </p:nvSpPr>
        <p:spPr>
          <a:xfrm>
            <a:off x="4763529" y="1207804"/>
            <a:ext cx="988541" cy="523220"/>
          </a:xfrm>
          <a:prstGeom prst="rect">
            <a:avLst/>
          </a:prstGeom>
          <a:noFill/>
        </p:spPr>
        <p:txBody>
          <a:bodyPr wrap="square" rtlCol="0">
            <a:spAutoFit/>
          </a:bodyPr>
          <a:lstStyle/>
          <a:p>
            <a:pPr algn="ctr"/>
            <a:r>
              <a:rPr lang="en-US" sz="2800" dirty="0" err="1" smtClean="0"/>
              <a:t>FLiBe</a:t>
            </a:r>
            <a:endParaRPr lang="en-US" sz="2800" dirty="0"/>
          </a:p>
        </p:txBody>
      </p:sp>
      <p:sp>
        <p:nvSpPr>
          <p:cNvPr id="24" name="TextBox 23"/>
          <p:cNvSpPr txBox="1"/>
          <p:nvPr/>
        </p:nvSpPr>
        <p:spPr>
          <a:xfrm>
            <a:off x="4763528" y="5139636"/>
            <a:ext cx="988541" cy="523220"/>
          </a:xfrm>
          <a:prstGeom prst="rect">
            <a:avLst/>
          </a:prstGeom>
          <a:noFill/>
        </p:spPr>
        <p:txBody>
          <a:bodyPr wrap="square" rtlCol="0">
            <a:spAutoFit/>
          </a:bodyPr>
          <a:lstStyle/>
          <a:p>
            <a:pPr algn="ctr"/>
            <a:r>
              <a:rPr lang="en-US" sz="2800" dirty="0" err="1" smtClean="0"/>
              <a:t>FLiBe</a:t>
            </a:r>
            <a:endParaRPr lang="en-US" sz="2800" dirty="0"/>
          </a:p>
        </p:txBody>
      </p:sp>
    </p:spTree>
    <p:extLst>
      <p:ext uri="{BB962C8B-B14F-4D97-AF65-F5344CB8AC3E}">
        <p14:creationId xmlns:p14="http://schemas.microsoft.com/office/powerpoint/2010/main" val="2657402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F3B4B-7A52-374D-A343-8017C25F6D8C}" type="slidenum">
              <a:rPr lang="en-US" smtClean="0"/>
              <a:pPr/>
              <a:t>9</a:t>
            </a:fld>
            <a:endParaRPr lang="en-US" dirty="0"/>
          </a:p>
        </p:txBody>
      </p:sp>
      <p:pic>
        <p:nvPicPr>
          <p:cNvPr id="12290" name="Picture 2" descr="D:\Current Jobs\DAEdALUS\isoDAR target model-01\renderings\11-15-13\1 - isoDAR target-05-010.jpg"/>
          <p:cNvPicPr>
            <a:picLocks noChangeAspect="1" noChangeArrowheads="1"/>
          </p:cNvPicPr>
          <p:nvPr/>
        </p:nvPicPr>
        <p:blipFill>
          <a:blip r:embed="rId2"/>
          <a:srcRect/>
          <a:stretch>
            <a:fillRect/>
          </a:stretch>
        </p:blipFill>
        <p:spPr bwMode="auto">
          <a:xfrm>
            <a:off x="112776" y="976427"/>
            <a:ext cx="8918448" cy="4905146"/>
          </a:xfrm>
          <a:prstGeom prst="rect">
            <a:avLst/>
          </a:prstGeom>
          <a:noFill/>
        </p:spPr>
      </p:pic>
      <p:sp>
        <p:nvSpPr>
          <p:cNvPr id="4" name="TextBox 3"/>
          <p:cNvSpPr txBox="1"/>
          <p:nvPr/>
        </p:nvSpPr>
        <p:spPr>
          <a:xfrm>
            <a:off x="484094" y="457200"/>
            <a:ext cx="7270377" cy="369332"/>
          </a:xfrm>
          <a:prstGeom prst="rect">
            <a:avLst/>
          </a:prstGeom>
          <a:noFill/>
        </p:spPr>
        <p:txBody>
          <a:bodyPr wrap="square" rtlCol="0">
            <a:spAutoFit/>
          </a:bodyPr>
          <a:lstStyle/>
          <a:p>
            <a:r>
              <a:rPr lang="en-US" dirty="0" smtClean="0"/>
              <a:t>Outside view of target, everything opaque</a:t>
            </a:r>
            <a:endParaRPr lang="en-US" dirty="0"/>
          </a:p>
        </p:txBody>
      </p:sp>
      <p:sp>
        <p:nvSpPr>
          <p:cNvPr id="5" name="TextBox 4"/>
          <p:cNvSpPr txBox="1"/>
          <p:nvPr/>
        </p:nvSpPr>
        <p:spPr>
          <a:xfrm>
            <a:off x="3173506" y="5737412"/>
            <a:ext cx="3012141" cy="738664"/>
          </a:xfrm>
          <a:prstGeom prst="rect">
            <a:avLst/>
          </a:prstGeom>
          <a:noFill/>
        </p:spPr>
        <p:txBody>
          <a:bodyPr wrap="square" rtlCol="0">
            <a:spAutoFit/>
          </a:bodyPr>
          <a:lstStyle/>
          <a:p>
            <a:r>
              <a:rPr lang="en-US" sz="1400" dirty="0" smtClean="0"/>
              <a:t>31.8 tons of concrete in the outer </a:t>
            </a:r>
            <a:r>
              <a:rPr lang="en-US" sz="1400" dirty="0" smtClean="0"/>
              <a:t>block </a:t>
            </a:r>
            <a:r>
              <a:rPr lang="en-US" sz="1400" dirty="0" smtClean="0"/>
              <a:t>(not counting the concrete in the target module.)</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rtoszek Engineering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BE template.potx" id="{9608E6E6-3EED-46BB-844A-7AD15C154582}" vid="{8436F29D-F02B-4E11-8406-02BE39F0E6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 template</Template>
  <TotalTime>398</TotalTime>
  <Words>1285</Words>
  <Application>Microsoft Office PowerPoint</Application>
  <PresentationFormat>On-screen Show (4:3)</PresentationFormat>
  <Paragraphs>169</Paragraphs>
  <Slides>28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MS PGothic</vt:lpstr>
      <vt:lpstr>Arial</vt:lpstr>
      <vt:lpstr>Calibri</vt:lpstr>
      <vt:lpstr>Didot</vt:lpstr>
      <vt:lpstr>Edwardian Script ITC</vt:lpstr>
      <vt:lpstr>Engravers MT</vt:lpstr>
      <vt:lpstr>Eurostile</vt:lpstr>
      <vt:lpstr>Perpetua Titling MT</vt:lpstr>
      <vt:lpstr>Symbol</vt:lpstr>
      <vt:lpstr>Times</vt:lpstr>
      <vt:lpstr>Bartoszek Engineering presentation</vt:lpstr>
      <vt:lpstr>The IsoDAR Target at KamLAND for NBI2014 and now for something completely different…</vt:lpstr>
      <vt:lpstr>What is IsoDAR?</vt:lpstr>
      <vt:lpstr>PowerPoint Presentation</vt:lpstr>
      <vt:lpstr>IsoDAR Configuration at KamLAND</vt:lpstr>
      <vt:lpstr>The IsoDAR Cyclotron and Ion Source</vt:lpstr>
      <vt:lpstr>PowerPoint Presentation</vt:lpstr>
      <vt:lpstr>What is FLiBe?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Be manufacturing techniques</vt:lpstr>
      <vt:lpstr>The thermal problem</vt:lpstr>
      <vt:lpstr>Submerged Jet Impingement cooling</vt:lpstr>
      <vt:lpstr>What has been achieved previously:</vt:lpstr>
      <vt:lpstr>Parameters based on paper</vt:lpstr>
      <vt:lpstr>PowerPoint Presentation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IsoDAR Target at KamLAND for NBI2014</dc:title>
  <dc:creator>Larry</dc:creator>
  <cp:lastModifiedBy>Larry</cp:lastModifiedBy>
  <cp:revision>41</cp:revision>
  <dcterms:created xsi:type="dcterms:W3CDTF">2014-09-14T02:26:52Z</dcterms:created>
  <dcterms:modified xsi:type="dcterms:W3CDTF">2014-09-23T01:52:36Z</dcterms:modified>
</cp:coreProperties>
</file>