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1" r:id="rId1"/>
  </p:sldMasterIdLst>
  <p:notesMasterIdLst>
    <p:notesMasterId r:id="rId31"/>
  </p:notesMasterIdLst>
  <p:sldIdLst>
    <p:sldId id="492" r:id="rId2"/>
    <p:sldId id="495" r:id="rId3"/>
    <p:sldId id="376" r:id="rId4"/>
    <p:sldId id="485" r:id="rId5"/>
    <p:sldId id="486" r:id="rId6"/>
    <p:sldId id="493" r:id="rId7"/>
    <p:sldId id="494" r:id="rId8"/>
    <p:sldId id="500" r:id="rId9"/>
    <p:sldId id="496" r:id="rId10"/>
    <p:sldId id="498" r:id="rId11"/>
    <p:sldId id="499" r:id="rId12"/>
    <p:sldId id="523" r:id="rId13"/>
    <p:sldId id="516" r:id="rId14"/>
    <p:sldId id="522" r:id="rId15"/>
    <p:sldId id="521" r:id="rId16"/>
    <p:sldId id="502" r:id="rId17"/>
    <p:sldId id="504" r:id="rId18"/>
    <p:sldId id="506" r:id="rId19"/>
    <p:sldId id="507" r:id="rId20"/>
    <p:sldId id="508" r:id="rId21"/>
    <p:sldId id="509" r:id="rId22"/>
    <p:sldId id="512" r:id="rId23"/>
    <p:sldId id="511" r:id="rId24"/>
    <p:sldId id="514" r:id="rId25"/>
    <p:sldId id="517" r:id="rId26"/>
    <p:sldId id="519" r:id="rId27"/>
    <p:sldId id="491" r:id="rId28"/>
    <p:sldId id="525" r:id="rId29"/>
    <p:sldId id="524" r:id="rId30"/>
  </p:sldIdLst>
  <p:sldSz cx="9144000" cy="6858000" type="screen4x3"/>
  <p:notesSz cx="7099300" cy="102346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33CCFF"/>
    <a:srgbClr val="FF5050"/>
    <a:srgbClr val="FF9900"/>
    <a:srgbClr val="FFFFCC"/>
    <a:srgbClr val="0066CC"/>
    <a:srgbClr val="0066FF"/>
    <a:srgbClr val="00CCFF"/>
    <a:srgbClr val="0000FF"/>
    <a:srgbClr val="CC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/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7" autoAdjust="0"/>
    <p:restoredTop sz="97525" autoAdjust="0"/>
  </p:normalViewPr>
  <p:slideViewPr>
    <p:cSldViewPr>
      <p:cViewPr>
        <p:scale>
          <a:sx n="66" d="100"/>
          <a:sy n="66" d="100"/>
        </p:scale>
        <p:origin x="-456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9030" tIns="49514" rIns="99030" bIns="49514" numCol="1" anchor="t" anchorCtr="0" compatLnSpc="1">
            <a:prstTxWarp prst="textNoShape">
              <a:avLst/>
            </a:prstTxWarp>
          </a:bodyPr>
          <a:lstStyle>
            <a:lvl1pPr defTabSz="990778">
              <a:defRPr sz="13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9030" tIns="49514" rIns="99030" bIns="49514" numCol="1" anchor="t" anchorCtr="0" compatLnSpc="1">
            <a:prstTxWarp prst="textNoShape">
              <a:avLst/>
            </a:prstTxWarp>
          </a:bodyPr>
          <a:lstStyle>
            <a:lvl1pPr algn="r" defTabSz="990778">
              <a:defRPr sz="13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F498CE80-3FE2-40E6-B94D-7813D792049C}" type="datetime1">
              <a:rPr lang="ja-JP" altLang="en-US"/>
              <a:pPr>
                <a:defRPr/>
              </a:pPr>
              <a:t>2014/9/25</a:t>
            </a:fld>
            <a:endParaRPr lang="en-US" altLang="ja-JP"/>
          </a:p>
        </p:txBody>
      </p:sp>
      <p:sp>
        <p:nvSpPr>
          <p:cNvPr id="3584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7690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9030" tIns="49514" rIns="99030" bIns="495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9030" tIns="49514" rIns="99030" bIns="49514" numCol="1" anchor="b" anchorCtr="0" compatLnSpc="1">
            <a:prstTxWarp prst="textNoShape">
              <a:avLst/>
            </a:prstTxWarp>
          </a:bodyPr>
          <a:lstStyle>
            <a:lvl1pPr defTabSz="990778">
              <a:defRPr sz="13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vert="horz" wrap="square" lIns="99030" tIns="49514" rIns="99030" bIns="49514" numCol="1" anchor="b" anchorCtr="0" compatLnSpc="1">
            <a:prstTxWarp prst="textNoShape">
              <a:avLst/>
            </a:prstTxWarp>
          </a:bodyPr>
          <a:lstStyle>
            <a:lvl1pPr algn="r" defTabSz="990778">
              <a:defRPr sz="13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4607F942-BE67-4438-8CE5-111BF5C5E021}" type="slidenum">
              <a:rPr lang="ja-JP" altLang="en-US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3875A-776B-4178-8B2A-1C5B3A9A5F62}" type="slidenum">
              <a:rPr lang="ja-JP" altLang="en-US" smtClean="0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2EE03-414F-4594-B500-BBB7A2A79C5D}" type="slidenum">
              <a:rPr lang="ja-JP" altLang="en-US" smtClean="0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9738" y="161925"/>
            <a:ext cx="2181225" cy="632936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241300" y="161925"/>
            <a:ext cx="6396038" cy="632936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C1AFF-6739-4499-AB64-72C45531EE14}" type="slidenum">
              <a:rPr lang="ja-JP" altLang="en-US" smtClean="0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46488-BA1E-4405-AE3D-70B645815D43}" type="slidenum">
              <a:rPr lang="ja-JP" altLang="en-US" smtClean="0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416824" cy="604838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F5944-EE0A-4250-9583-8358A777F23B}" type="slidenum">
              <a:rPr lang="ja-JP" altLang="en-US" smtClean="0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872FB-DB11-4B03-BDA4-F7243F08E235}" type="slidenum">
              <a:rPr lang="ja-JP" altLang="en-US" smtClean="0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241300" y="1157288"/>
            <a:ext cx="4287838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81538" y="1157288"/>
            <a:ext cx="4289425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D9ED0-9E5F-4973-8275-CAEE301B5427}" type="slidenum">
              <a:rPr lang="ja-JP" altLang="en-US" smtClean="0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4EC76-EBA3-4357-BAC9-28ABC495BCF8}" type="slidenum">
              <a:rPr lang="ja-JP" altLang="en-US" smtClean="0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94F44-E498-429A-B56D-4B3C5A1F679D}" type="slidenum">
              <a:rPr lang="ja-JP" altLang="en-US" smtClean="0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8F14D-927A-4572-8F95-F905A68986DE}" type="slidenum">
              <a:rPr lang="ja-JP" altLang="en-US" smtClean="0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5D0AF-6261-4C7A-8CD9-A6E579D1D355}" type="slidenum">
              <a:rPr lang="ja-JP" altLang="en-US" smtClean="0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82AC7-57F2-4555-8DAC-D0A8FECD57B8}" type="slidenum">
              <a:rPr lang="ja-JP" altLang="en-US" smtClean="0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8" descr="J-PARCマーク-final"/>
          <p:cNvPicPr>
            <a:picLocks noChangeAspect="1" noChangeArrowheads="1"/>
          </p:cNvPicPr>
          <p:nvPr/>
        </p:nvPicPr>
        <p:blipFill>
          <a:blip r:embed="rId14" cstate="print"/>
          <a:srcRect b="20151"/>
          <a:stretch>
            <a:fillRect/>
          </a:stretch>
        </p:blipFill>
        <p:spPr bwMode="auto">
          <a:xfrm>
            <a:off x="8533560" y="193710"/>
            <a:ext cx="579887" cy="57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 descr="ブーケ"/>
          <p:cNvSpPr>
            <a:spLocks noChangeArrowheads="1"/>
          </p:cNvSpPr>
          <p:nvPr/>
        </p:nvSpPr>
        <p:spPr bwMode="auto">
          <a:xfrm>
            <a:off x="0" y="692696"/>
            <a:ext cx="8496000" cy="54000"/>
          </a:xfrm>
          <a:prstGeom prst="rect">
            <a:avLst/>
          </a:prstGeom>
          <a:blipFill dpi="0" rotWithShape="1">
            <a:blip r:embed="rId1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Times New Roman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08260" y="44624"/>
            <a:ext cx="796414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" y="764704"/>
            <a:ext cx="8863013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597650"/>
            <a:ext cx="6143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ctr">
              <a:defRPr sz="1000" b="1" i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ＭＳ Ｐゴシック" pitchFamily="50" charset="-128"/>
                <a:cs typeface="Verdana" pitchFamily="34" charset="0"/>
              </a:defRPr>
            </a:lvl1pPr>
          </a:lstStyle>
          <a:p>
            <a:pPr>
              <a:defRPr/>
            </a:pPr>
            <a:fld id="{294C0548-1823-43DF-9BC2-9B89EAD60069}" type="slidenum">
              <a:rPr lang="ja-JP" altLang="en-US" smtClean="0"/>
              <a:pPr>
                <a:defRPr/>
              </a:pPr>
              <a:t>&lt;#&gt;</a:t>
            </a:fld>
            <a:endParaRPr lang="ja-JP" altLang="en-US" dirty="0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107504" y="6597352"/>
            <a:ext cx="7745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1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T.Ishida</a:t>
            </a:r>
            <a:endParaRPr lang="en-US" altLang="ja-JP" sz="1000" b="1" dirty="0">
              <a:solidFill>
                <a:schemeClr val="accent2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972400" y="6597352"/>
            <a:ext cx="7200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000" b="1" baseline="0" dirty="0" smtClean="0">
                <a:solidFill>
                  <a:srgbClr val="92D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NBI2014 </a:t>
            </a:r>
            <a:r>
              <a:rPr lang="en-US" altLang="ja-JP" sz="1000" b="1" dirty="0" smtClean="0">
                <a:solidFill>
                  <a:schemeClr val="bg1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en-US" altLang="ja-JP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The 9</a:t>
            </a:r>
            <a:r>
              <a:rPr lang="en-US" altLang="ja-JP" sz="1000" b="1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</a:t>
            </a:r>
            <a:r>
              <a:rPr lang="en-US" altLang="ja-JP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International Workshop</a:t>
            </a:r>
            <a:r>
              <a:rPr lang="en-US" altLang="ja-JP" sz="1000" b="1" baseline="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ja-JP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on Neutrino</a:t>
            </a:r>
            <a:r>
              <a:rPr lang="en-US" altLang="ja-JP" sz="1000" b="1" baseline="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Beams &amp; Instrumentation</a:t>
            </a:r>
            <a:r>
              <a:rPr lang="en-US" altLang="ja-JP" sz="1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 FNAL, Sep.23</a:t>
            </a:r>
            <a:endParaRPr lang="ja-JP" altLang="en-US" sz="1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Verdana" pitchFamily="34" charset="0"/>
              <a:cs typeface="Verdana" pitchFamily="34" charset="0"/>
            </a:endParaRPr>
          </a:p>
        </p:txBody>
      </p:sp>
      <p:sp>
        <p:nvSpPr>
          <p:cNvPr id="11" name="Rectangle 2" descr="ブーケ"/>
          <p:cNvSpPr>
            <a:spLocks noChangeArrowheads="1"/>
          </p:cNvSpPr>
          <p:nvPr/>
        </p:nvSpPr>
        <p:spPr bwMode="auto">
          <a:xfrm>
            <a:off x="8928512" y="692696"/>
            <a:ext cx="216000" cy="54000"/>
          </a:xfrm>
          <a:prstGeom prst="rect">
            <a:avLst/>
          </a:prstGeom>
          <a:blipFill dpi="0" rotWithShape="1">
            <a:blip r:embed="rId1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Times New Roman" charset="0"/>
            </a:endParaRPr>
          </a:p>
        </p:txBody>
      </p:sp>
      <p:sp>
        <p:nvSpPr>
          <p:cNvPr id="12" name="Rectangle 2" descr="ブーケ"/>
          <p:cNvSpPr>
            <a:spLocks noChangeArrowheads="1"/>
          </p:cNvSpPr>
          <p:nvPr/>
        </p:nvSpPr>
        <p:spPr bwMode="auto">
          <a:xfrm>
            <a:off x="827640" y="6696000"/>
            <a:ext cx="252000" cy="54000"/>
          </a:xfrm>
          <a:prstGeom prst="rect">
            <a:avLst/>
          </a:prstGeom>
          <a:blipFill dpi="0" rotWithShape="1">
            <a:blip r:embed="rId1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Times New Roman" charset="0"/>
            </a:endParaRPr>
          </a:p>
        </p:txBody>
      </p:sp>
      <p:sp>
        <p:nvSpPr>
          <p:cNvPr id="15" name="Rectangle 2" descr="ブーケ"/>
          <p:cNvSpPr>
            <a:spLocks noChangeArrowheads="1"/>
          </p:cNvSpPr>
          <p:nvPr/>
        </p:nvSpPr>
        <p:spPr bwMode="auto">
          <a:xfrm>
            <a:off x="8028432" y="6696000"/>
            <a:ext cx="504000" cy="54000"/>
          </a:xfrm>
          <a:prstGeom prst="rect">
            <a:avLst/>
          </a:prstGeom>
          <a:blipFill dpi="0" rotWithShape="1">
            <a:blip r:embed="rId1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Times New Roman" charset="0"/>
            </a:endParaRPr>
          </a:p>
        </p:txBody>
      </p:sp>
      <p:sp>
        <p:nvSpPr>
          <p:cNvPr id="16" name="Rectangle 2" descr="ブーケ"/>
          <p:cNvSpPr>
            <a:spLocks noChangeArrowheads="1"/>
          </p:cNvSpPr>
          <p:nvPr/>
        </p:nvSpPr>
        <p:spPr bwMode="auto">
          <a:xfrm>
            <a:off x="8892480" y="6696000"/>
            <a:ext cx="252000" cy="54000"/>
          </a:xfrm>
          <a:prstGeom prst="rect">
            <a:avLst/>
          </a:prstGeom>
          <a:blipFill dpi="0" rotWithShape="1">
            <a:blip r:embed="rId1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Times New Roman" charset="0"/>
            </a:endParaRPr>
          </a:p>
        </p:txBody>
      </p:sp>
      <p:sp>
        <p:nvSpPr>
          <p:cNvPr id="17" name="Rectangle 2" descr="ブーケ"/>
          <p:cNvSpPr>
            <a:spLocks noChangeArrowheads="1"/>
          </p:cNvSpPr>
          <p:nvPr/>
        </p:nvSpPr>
        <p:spPr bwMode="auto">
          <a:xfrm>
            <a:off x="0" y="6687368"/>
            <a:ext cx="180000" cy="54000"/>
          </a:xfrm>
          <a:prstGeom prst="rect">
            <a:avLst/>
          </a:prstGeom>
          <a:blipFill dpi="0" rotWithShape="1">
            <a:blip r:embed="rId1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en-US">
              <a:latin typeface="Times New Roman" charset="0"/>
            </a:endParaRPr>
          </a:p>
        </p:txBody>
      </p:sp>
      <p:pic>
        <p:nvPicPr>
          <p:cNvPr id="10" name="Picture 1" descr="C:\Users\Ishida\Documents\JPARCnu\130719-νeプレス\Talk\logo\keklogo-c.pn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178756" y="44624"/>
            <a:ext cx="569708" cy="32583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0070C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3333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3333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3333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3333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17"/>
        </a:buBlip>
        <a:defRPr kumimoji="1" sz="2800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Blip>
          <a:blip r:embed="rId18"/>
        </a:buBlip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19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Blip>
          <a:blip r:embed="rId20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21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21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21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21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21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hyperlink" Target="http://jnusrv02.kek.jp/jnu/photo/DV/050909_Yamada/IMG_9077.JPG" TargetMode="Externa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44008" y="1124744"/>
            <a:ext cx="4499992" cy="2376264"/>
          </a:xfrm>
        </p:spPr>
        <p:txBody>
          <a:bodyPr/>
          <a:lstStyle/>
          <a:p>
            <a:pPr algn="ctr"/>
            <a:r>
              <a:rPr lang="en-US" altLang="ja-JP" sz="2800" dirty="0" smtClean="0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小塚ゴシック Pro B" pitchFamily="34" charset="-128"/>
                <a:ea typeface="小塚ゴシック Pro B" pitchFamily="34" charset="-128"/>
              </a:rPr>
              <a:t>Operational Status of </a:t>
            </a:r>
            <a:br>
              <a:rPr lang="en-US" altLang="ja-JP" sz="2800" dirty="0" smtClean="0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小塚ゴシック Pro B" pitchFamily="34" charset="-128"/>
                <a:ea typeface="小塚ゴシック Pro B" pitchFamily="34" charset="-128"/>
              </a:rPr>
            </a:br>
            <a:r>
              <a:rPr lang="en-US" altLang="ja-JP" sz="2800" dirty="0" smtClean="0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小塚ゴシック Pro B" pitchFamily="34" charset="-128"/>
                <a:ea typeface="小塚ゴシック Pro B" pitchFamily="34" charset="-128"/>
              </a:rPr>
              <a:t>Decay Volume Helium Vessel at J-PARC</a:t>
            </a:r>
            <a:br>
              <a:rPr lang="en-US" altLang="ja-JP" sz="2800" dirty="0" smtClean="0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小塚ゴシック Pro B" pitchFamily="34" charset="-128"/>
                <a:ea typeface="小塚ゴシック Pro B" pitchFamily="34" charset="-128"/>
              </a:rPr>
            </a:br>
            <a:r>
              <a:rPr lang="en-US" altLang="ja-JP" sz="2800" dirty="0" smtClean="0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小塚ゴシック Pro B" pitchFamily="34" charset="-128"/>
                <a:ea typeface="小塚ゴシック Pro B" pitchFamily="34" charset="-128"/>
              </a:rPr>
              <a:t>Neutrino Experimental Facility  </a:t>
            </a:r>
            <a:r>
              <a:rPr lang="en-US" altLang="ja-JP" dirty="0" smtClean="0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小塚ゴシック Pro B" pitchFamily="34" charset="-128"/>
                <a:ea typeface="小塚ゴシック Pro B" pitchFamily="34" charset="-128"/>
              </a:rPr>
              <a:t> </a:t>
            </a:r>
            <a:endParaRPr kumimoji="1" lang="ja-JP" altLang="en-US" dirty="0">
              <a:solidFill>
                <a:srgbClr val="00B0F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小塚ゴシック Pro B" pitchFamily="34" charset="-128"/>
              <a:ea typeface="小塚ゴシック Pro B" pitchFamily="34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788024" y="3717032"/>
            <a:ext cx="4248472" cy="2520280"/>
          </a:xfrm>
        </p:spPr>
        <p:txBody>
          <a:bodyPr/>
          <a:lstStyle/>
          <a:p>
            <a:r>
              <a:rPr lang="en-US" altLang="ja-JP" dirty="0" smtClean="0">
                <a:solidFill>
                  <a:srgbClr val="66FFCC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Britannic Bold" pitchFamily="34" charset="0"/>
              </a:rPr>
              <a:t>T. Ishida</a:t>
            </a:r>
            <a:endParaRPr lang="en-US" altLang="ja-JP" sz="2400" dirty="0" smtClean="0">
              <a:solidFill>
                <a:srgbClr val="66FFCC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Britannic Bold" pitchFamily="34" charset="0"/>
            </a:endParaRPr>
          </a:p>
          <a:p>
            <a:r>
              <a:rPr lang="en-US" altLang="ja-JP" dirty="0" smtClean="0">
                <a:solidFill>
                  <a:srgbClr val="33CC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Neutrino Section, J-PARC Center, KEK</a:t>
            </a:r>
          </a:p>
          <a:p>
            <a:r>
              <a:rPr lang="en-US" altLang="ja-JP" dirty="0" smtClean="0">
                <a:solidFill>
                  <a:srgbClr val="33CC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Britannic Bold" pitchFamily="34" charset="0"/>
              </a:rPr>
              <a:t> </a:t>
            </a:r>
            <a:r>
              <a:rPr lang="en-US" altLang="ja-JP" sz="2400" dirty="0" smtClean="0">
                <a:solidFill>
                  <a:srgbClr val="33CC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on behalf of the neutrino beam group </a:t>
            </a:r>
            <a:endParaRPr lang="en-US" altLang="ja-JP" dirty="0" smtClean="0">
              <a:solidFill>
                <a:srgbClr val="33CC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C3875A-776B-4178-8B2A-1C5B3A9A5F62}" type="slidenum">
              <a:rPr lang="ja-JP" altLang="en-US" smtClean="0"/>
              <a:pPr>
                <a:defRPr/>
              </a:pPr>
              <a:t>1</a:t>
            </a:fld>
            <a:endParaRPr lang="ja-JP" altLang="en-US" dirty="0"/>
          </a:p>
        </p:txBody>
      </p:sp>
      <p:pic>
        <p:nvPicPr>
          <p:cNvPr id="27650" name="Picture 2" descr="https://fbcdn-sphotos-b-a.akamaihd.net/hphotos-ak-xfp1/v/t1.0-9/10626804_631022657018546_8725859091879888367_n.jpg?oh=d9d4e4340e633e51ae1222f192b60519&amp;oe=54C09946&amp;__gda__=1421916879_88fded314946888772807d503eef63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7" y="404664"/>
            <a:ext cx="4644515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 lIns="0" tIns="0" rIns="0" bIns="0">
            <a:noAutofit/>
          </a:bodyPr>
          <a:lstStyle/>
          <a:p>
            <a:r>
              <a:rPr lang="en-US" altLang="ja-JP" sz="2800" dirty="0" smtClean="0">
                <a:solidFill>
                  <a:srgbClr val="33CC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ea typeface="HG丸ｺﾞｼｯｸM-PRO" pitchFamily="50" charset="-128"/>
                <a:cs typeface="Times"/>
              </a:rPr>
              <a:t> </a:t>
            </a:r>
            <a:r>
              <a:rPr lang="en-US" altLang="ja-JP" sz="2800" dirty="0" smtClean="0">
                <a:solidFill>
                  <a:srgbClr val="33CC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Status of Water cooling [after NBI2012]</a:t>
            </a:r>
            <a:endParaRPr kumimoji="1" lang="ja-JP" altLang="en-US" sz="2800" dirty="0">
              <a:solidFill>
                <a:srgbClr val="33CC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ea typeface="HG丸ｺﾞｼｯｸM-PRO" pitchFamily="50" charset="-128"/>
              <a:cs typeface="Times"/>
            </a:endParaRPr>
          </a:p>
        </p:txBody>
      </p:sp>
      <p:sp>
        <p:nvSpPr>
          <p:cNvPr id="14" name="コンテンツ プレースホルダ 13"/>
          <p:cNvSpPr>
            <a:spLocks noGrp="1"/>
          </p:cNvSpPr>
          <p:nvPr>
            <p:ph idx="1"/>
          </p:nvPr>
        </p:nvSpPr>
        <p:spPr>
          <a:xfrm>
            <a:off x="4644008" y="836712"/>
            <a:ext cx="4326955" cy="5616624"/>
          </a:xfrm>
        </p:spPr>
        <p:txBody>
          <a:bodyPr/>
          <a:lstStyle/>
          <a:p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Pre-filters for the </a:t>
            </a:r>
            <a:r>
              <a:rPr lang="en-US" altLang="ja-JP" sz="2000" dirty="0" err="1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degassifier</a:t>
            </a:r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 </a:t>
            </a:r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(5um</a:t>
            </a:r>
            <a:r>
              <a:rPr lang="ja-JP" altLang="en-US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⇒</a:t>
            </a:r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1um) was </a:t>
            </a:r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installed to TS CW system in summer </a:t>
            </a:r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2012 (similar system to NU3)</a:t>
            </a:r>
            <a:endParaRPr lang="en-US" altLang="ja-JP" sz="2000" dirty="0" smtClean="0">
              <a:latin typeface="小塚ゴシック Pro R" pitchFamily="34" charset="-128"/>
              <a:ea typeface="小塚ゴシック Pro R" pitchFamily="34" charset="-128"/>
              <a:cs typeface="Times"/>
            </a:endParaRPr>
          </a:p>
          <a:p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They effectively absorb the radio-active particulate in the water (</a:t>
            </a:r>
            <a:r>
              <a:rPr lang="en-US" altLang="ja-JP" sz="2000" baseline="30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7</a:t>
            </a:r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Be), but frequently clog up</a:t>
            </a:r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.</a:t>
            </a:r>
          </a:p>
          <a:p>
            <a:pPr lvl="1"/>
            <a:r>
              <a:rPr lang="en-US" altLang="ja-JP" sz="16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Powder of carbon steel (black skin)  </a:t>
            </a:r>
            <a:endParaRPr lang="en-US" altLang="ja-JP" sz="1600" dirty="0" smtClean="0">
              <a:latin typeface="小塚ゴシック Pro R" pitchFamily="34" charset="-128"/>
              <a:ea typeface="小塚ゴシック Pro R" pitchFamily="34" charset="-128"/>
              <a:cs typeface="Times"/>
            </a:endParaRPr>
          </a:p>
          <a:p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Exchange/tuning of filters caused 8hrs x 2</a:t>
            </a:r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 </a:t>
            </a:r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beam loss </a:t>
            </a:r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in </a:t>
            </a:r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Nov. </a:t>
            </a:r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2012 runs (Run-4) </a:t>
            </a:r>
          </a:p>
          <a:p>
            <a:pPr>
              <a:buNone/>
            </a:pPr>
            <a:endParaRPr lang="en-US" altLang="ja-JP" sz="2000" dirty="0" smtClean="0">
              <a:latin typeface="小塚ゴシック Pro R" pitchFamily="34" charset="-128"/>
              <a:ea typeface="小塚ゴシック Pro R" pitchFamily="34" charset="-128"/>
              <a:cs typeface="Times"/>
            </a:endParaRPr>
          </a:p>
          <a:p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New </a:t>
            </a:r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system was installed during the </a:t>
            </a:r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2012 winter </a:t>
            </a:r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shut-down. </a:t>
            </a:r>
            <a:r>
              <a:rPr lang="en-US" altLang="ja-JP" sz="20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 </a:t>
            </a:r>
          </a:p>
          <a:p>
            <a:pPr lvl="1"/>
            <a:r>
              <a:rPr lang="en-US" altLang="ja-JP" sz="16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Remote </a:t>
            </a:r>
            <a:r>
              <a:rPr lang="en-US" altLang="ja-JP" sz="16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controls, such as switching to </a:t>
            </a:r>
            <a:r>
              <a:rPr lang="en-US" altLang="ja-JP" sz="16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a spare set of reserve </a:t>
            </a:r>
            <a:r>
              <a:rPr lang="en-US" altLang="ja-JP" sz="16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filters /</a:t>
            </a:r>
            <a:r>
              <a:rPr lang="en-US" altLang="ja-JP" sz="16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 </a:t>
            </a:r>
            <a:r>
              <a:rPr lang="en-US" altLang="ja-JP" sz="16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opening bypass line, are possible without disturbing beam runs</a:t>
            </a:r>
            <a:r>
              <a:rPr lang="en-US" altLang="ja-JP" sz="1600" dirty="0" smtClean="0">
                <a:latin typeface="小塚ゴシック Pro R" pitchFamily="34" charset="-128"/>
                <a:ea typeface="小塚ゴシック Pro R" pitchFamily="34" charset="-128"/>
                <a:cs typeface="Times"/>
              </a:rPr>
              <a:t>.</a:t>
            </a:r>
            <a:endParaRPr lang="ja-JP" altLang="en-US" sz="1600" dirty="0" smtClean="0">
              <a:latin typeface="小塚ゴシック Pro R" pitchFamily="34" charset="-128"/>
              <a:ea typeface="小塚ゴシック Pro R" pitchFamily="34" charset="-128"/>
              <a:cs typeface="Times"/>
            </a:endParaRPr>
          </a:p>
        </p:txBody>
      </p:sp>
      <p:grpSp>
        <p:nvGrpSpPr>
          <p:cNvPr id="2" name="グループ化 13"/>
          <p:cNvGrpSpPr/>
          <p:nvPr/>
        </p:nvGrpSpPr>
        <p:grpSpPr>
          <a:xfrm>
            <a:off x="179511" y="836712"/>
            <a:ext cx="4185941" cy="3600400"/>
            <a:chOff x="467544" y="1547032"/>
            <a:chExt cx="3275856" cy="281762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36000" contrast="27000"/>
            </a:blip>
            <a:srcRect l="8082" t="11057"/>
            <a:stretch>
              <a:fillRect/>
            </a:stretch>
          </p:blipFill>
          <p:spPr bwMode="auto">
            <a:xfrm>
              <a:off x="467544" y="1547032"/>
              <a:ext cx="3275856" cy="2817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テキスト ボックス 8"/>
            <p:cNvSpPr txBox="1"/>
            <p:nvPr/>
          </p:nvSpPr>
          <p:spPr>
            <a:xfrm rot="10800000">
              <a:off x="3326043" y="2273109"/>
              <a:ext cx="361292" cy="1001834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none" rtlCol="0">
              <a:spAutoFit/>
            </a:bodyPr>
            <a:lstStyle/>
            <a:p>
              <a:r>
                <a:rPr kumimoji="1" lang="en-US" altLang="ja-JP" b="1" dirty="0" err="1" smtClean="0">
                  <a:solidFill>
                    <a:srgbClr val="FF9900"/>
                  </a:solidFill>
                  <a:latin typeface="小塚ゴシック Pro B" pitchFamily="34" charset="-128"/>
                  <a:ea typeface="小塚ゴシック Pro B" pitchFamily="34" charset="-128"/>
                  <a:cs typeface="Times"/>
                </a:rPr>
                <a:t>Degassifier</a:t>
              </a:r>
              <a:endParaRPr kumimoji="1" lang="ja-JP" altLang="en-US" b="1" dirty="0">
                <a:solidFill>
                  <a:srgbClr val="FF9900"/>
                </a:solidFill>
                <a:latin typeface="小塚ゴシック Pro B" pitchFamily="34" charset="-128"/>
                <a:ea typeface="小塚ゴシック Pro B" pitchFamily="34" charset="-128"/>
                <a:cs typeface="Times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 rot="16200000">
              <a:off x="1148774" y="1428768"/>
              <a:ext cx="361292" cy="1005747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FF9900"/>
                  </a:solidFill>
                  <a:latin typeface="小塚ゴシック Pro B" pitchFamily="34" charset="-128"/>
                  <a:ea typeface="小塚ゴシック Pro B" pitchFamily="34" charset="-128"/>
                  <a:cs typeface="Times"/>
                </a:rPr>
                <a:t>Filter A’~D’</a:t>
              </a:r>
              <a:endParaRPr kumimoji="1" lang="ja-JP" altLang="en-US" b="1" dirty="0">
                <a:solidFill>
                  <a:srgbClr val="FF9900"/>
                </a:solidFill>
                <a:latin typeface="小塚ゴシック Pro B" pitchFamily="34" charset="-128"/>
                <a:ea typeface="小塚ゴシック Pro B" pitchFamily="34" charset="-128"/>
                <a:cs typeface="Times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 rot="16200000">
              <a:off x="2534335" y="1473377"/>
              <a:ext cx="361292" cy="916528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FF9900"/>
                  </a:solidFill>
                  <a:latin typeface="小塚ゴシック Pro B" pitchFamily="34" charset="-128"/>
                  <a:ea typeface="小塚ゴシック Pro B" pitchFamily="34" charset="-128"/>
                  <a:cs typeface="Times"/>
                </a:rPr>
                <a:t>Filter A~D</a:t>
              </a:r>
              <a:endParaRPr kumimoji="1" lang="ja-JP" altLang="en-US" b="1" dirty="0">
                <a:solidFill>
                  <a:srgbClr val="FF9900"/>
                </a:solidFill>
                <a:latin typeface="小塚ゴシック Pro B" pitchFamily="34" charset="-128"/>
                <a:ea typeface="小塚ゴシック Pro B" pitchFamily="34" charset="-128"/>
                <a:cs typeface="Times"/>
              </a:endParaRPr>
            </a:p>
          </p:txBody>
        </p:sp>
        <p:cxnSp>
          <p:nvCxnSpPr>
            <p:cNvPr id="13" name="直線矢印コネクタ 12"/>
            <p:cNvCxnSpPr/>
            <p:nvPr/>
          </p:nvCxnSpPr>
          <p:spPr>
            <a:xfrm flipH="1">
              <a:off x="1403648" y="2204864"/>
              <a:ext cx="1224136" cy="72008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Picture 3" descr="C:\Users\Ishida\Documents\JPARCnu\Photos\121201-\NCM_3937-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653136"/>
            <a:ext cx="3237716" cy="1944216"/>
          </a:xfrm>
          <a:prstGeom prst="rect">
            <a:avLst/>
          </a:prstGeom>
          <a:noFill/>
        </p:spPr>
      </p:pic>
      <p:pic>
        <p:nvPicPr>
          <p:cNvPr id="1028" name="Picture 4" descr="C:\Users\Ishida\Documents\JPARCnu\Photos\130101-\NCM_4011-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9764" y="4653136"/>
            <a:ext cx="1167483" cy="1944216"/>
          </a:xfrm>
          <a:prstGeom prst="rect">
            <a:avLst/>
          </a:prstGeom>
          <a:noFill/>
        </p:spPr>
      </p:pic>
      <p:sp>
        <p:nvSpPr>
          <p:cNvPr id="15" name="下矢印 14"/>
          <p:cNvSpPr/>
          <p:nvPr/>
        </p:nvSpPr>
        <p:spPr bwMode="auto">
          <a:xfrm>
            <a:off x="6588224" y="4365104"/>
            <a:ext cx="504056" cy="432048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80728"/>
            <a:ext cx="9144000" cy="388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202630"/>
            <a:ext cx="8697144" cy="706090"/>
          </a:xfrm>
        </p:spPr>
        <p:txBody>
          <a:bodyPr>
            <a:noAutofit/>
          </a:bodyPr>
          <a:lstStyle/>
          <a:p>
            <a:r>
              <a:rPr lang="en-US" altLang="ja-JP" sz="2400" dirty="0" smtClean="0">
                <a:solidFill>
                  <a:srgbClr val="0000FF"/>
                </a:solidFill>
              </a:rPr>
              <a:t>Decrease </a:t>
            </a:r>
            <a:r>
              <a:rPr lang="en-US" altLang="ja-JP" sz="2400" dirty="0" smtClean="0">
                <a:solidFill>
                  <a:srgbClr val="0000FF"/>
                </a:solidFill>
              </a:rPr>
              <a:t>of cooling water flow rate </a:t>
            </a:r>
            <a:r>
              <a:rPr lang="en-US" altLang="ja-JP" sz="2400" dirty="0" smtClean="0">
                <a:solidFill>
                  <a:srgbClr val="0000FF"/>
                </a:solidFill>
              </a:rPr>
              <a:t>at NU3 (Feb.2013)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sz="2000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179512" y="5040560"/>
            <a:ext cx="8712968" cy="1484784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000" dirty="0" smtClean="0"/>
              <a:t>Drop of cooling water flow rate observed for </a:t>
            </a:r>
            <a:r>
              <a:rPr lang="en-US" altLang="ja-JP" sz="2000" dirty="0" smtClean="0"/>
              <a:t>DV He </a:t>
            </a:r>
            <a:r>
              <a:rPr lang="en-US" altLang="ja-JP" sz="2000" dirty="0" smtClean="0"/>
              <a:t>vessel and beam dump.</a:t>
            </a:r>
          </a:p>
          <a:p>
            <a:r>
              <a:rPr lang="en-US" altLang="ja-JP" sz="2000" dirty="0" smtClean="0"/>
              <a:t>The </a:t>
            </a:r>
            <a:r>
              <a:rPr lang="en-US" altLang="ja-JP" sz="2000" dirty="0" smtClean="0"/>
              <a:t>black powder may clog </a:t>
            </a:r>
            <a:r>
              <a:rPr lang="en-US" altLang="ja-JP" sz="2000" dirty="0" smtClean="0"/>
              <a:t>up the water paths / valves. </a:t>
            </a:r>
            <a:endParaRPr lang="en-US" altLang="ja-JP" sz="2000" dirty="0" smtClean="0"/>
          </a:p>
          <a:p>
            <a:r>
              <a:rPr lang="en-US" altLang="ja-JP" sz="2000" dirty="0" smtClean="0"/>
              <a:t>It </a:t>
            </a:r>
            <a:r>
              <a:rPr lang="en-US" altLang="ja-JP" sz="2000" dirty="0" smtClean="0"/>
              <a:t>was found that flow rate ~0 for some of channels</a:t>
            </a:r>
          </a:p>
          <a:p>
            <a:pPr lvl="1"/>
            <a:r>
              <a:rPr lang="en-US" altLang="ja-JP" sz="1600" dirty="0" smtClean="0"/>
              <a:t>After adjusting the flow rate of each channel, flow rate </a:t>
            </a:r>
            <a:r>
              <a:rPr lang="en-US" altLang="ja-JP" sz="1600" dirty="0" smtClean="0"/>
              <a:t>s</a:t>
            </a:r>
            <a:r>
              <a:rPr lang="en-US" altLang="ja-JP" sz="1600" dirty="0" smtClean="0"/>
              <a:t>tabilized</a:t>
            </a:r>
            <a:r>
              <a:rPr lang="en-US" altLang="ja-JP" sz="1600" dirty="0" smtClean="0"/>
              <a:t>. </a:t>
            </a:r>
            <a:r>
              <a:rPr lang="en-US" altLang="ja-JP" sz="1600" dirty="0" smtClean="0"/>
              <a:t>  </a:t>
            </a:r>
            <a:endParaRPr kumimoji="1" lang="en-US" altLang="ja-JP" sz="1600" dirty="0" smtClean="0"/>
          </a:p>
          <a:p>
            <a:endParaRPr kumimoji="1" lang="ja-JP" altLang="en-US" dirty="0"/>
          </a:p>
        </p:txBody>
      </p:sp>
      <p:cxnSp>
        <p:nvCxnSpPr>
          <p:cNvPr id="9" name="直線矢印コネクタ 8"/>
          <p:cNvCxnSpPr/>
          <p:nvPr/>
        </p:nvCxnSpPr>
        <p:spPr bwMode="auto">
          <a:xfrm>
            <a:off x="1187624" y="3284984"/>
            <a:ext cx="4032448" cy="144016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テキスト ボックス 10"/>
          <p:cNvSpPr txBox="1"/>
          <p:nvPr/>
        </p:nvSpPr>
        <p:spPr>
          <a:xfrm rot="160235">
            <a:off x="2319169" y="3348840"/>
            <a:ext cx="214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+mn-lt"/>
              </a:rPr>
              <a:t>Flow rate decreasing </a:t>
            </a:r>
            <a:endParaRPr kumimoji="1" lang="ja-JP" altLang="en-US" sz="1600" dirty="0">
              <a:latin typeface="+mn-lt"/>
            </a:endParaRPr>
          </a:p>
        </p:txBody>
      </p:sp>
      <p:cxnSp>
        <p:nvCxnSpPr>
          <p:cNvPr id="12" name="直線矢印コネクタ 11"/>
          <p:cNvCxnSpPr/>
          <p:nvPr/>
        </p:nvCxnSpPr>
        <p:spPr bwMode="auto">
          <a:xfrm flipV="1">
            <a:off x="1187624" y="1628800"/>
            <a:ext cx="4032448" cy="144016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テキスト ボックス 13"/>
          <p:cNvSpPr txBox="1"/>
          <p:nvPr/>
        </p:nvSpPr>
        <p:spPr>
          <a:xfrm rot="21430235">
            <a:off x="1896263" y="1306521"/>
            <a:ext cx="2717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8000"/>
                </a:solidFill>
                <a:latin typeface="+mn-lt"/>
              </a:rPr>
              <a:t>Pressure at inlet increases</a:t>
            </a:r>
            <a:r>
              <a:rPr kumimoji="1" lang="en-US" altLang="ja-JP" sz="1600" dirty="0" smtClean="0">
                <a:solidFill>
                  <a:srgbClr val="008000"/>
                </a:solidFill>
                <a:latin typeface="+mn-lt"/>
              </a:rPr>
              <a:t> </a:t>
            </a:r>
            <a:endParaRPr kumimoji="1" lang="ja-JP" altLang="en-US" sz="16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87624" y="4437112"/>
            <a:ext cx="5950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2/16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491880" y="4437112"/>
            <a:ext cx="5950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2/20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652120" y="4437112"/>
            <a:ext cx="5950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2/24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948264" y="4437112"/>
            <a:ext cx="5950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2/26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628886" y="4437112"/>
            <a:ext cx="4796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</a:t>
            </a:r>
            <a:r>
              <a:rPr kumimoji="1" lang="en-US" altLang="ja-JP" dirty="0" smtClean="0"/>
              <a:t>/1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 rot="21407131">
            <a:off x="1843032" y="2137443"/>
            <a:ext cx="2741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Absorber core temperatures</a:t>
            </a:r>
            <a:endParaRPr kumimoji="1" lang="ja-JP" altLang="en-US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4932040" y="3429000"/>
            <a:ext cx="127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+mn-lt"/>
              </a:rPr>
              <a:t>1,100ℓ/min</a:t>
            </a:r>
            <a:endParaRPr lang="ja-JP" altLang="en-US" dirty="0">
              <a:latin typeface="+mn-lt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7952135" y="1484784"/>
            <a:ext cx="127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+mn-lt"/>
              </a:rPr>
              <a:t>1,400ℓ/min</a:t>
            </a:r>
            <a:endParaRPr lang="ja-JP" altLang="en-US" dirty="0">
              <a:latin typeface="+mn-lt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860032" y="980728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+mn-lt"/>
              </a:rPr>
              <a:t>62.5</a:t>
            </a:r>
            <a:r>
              <a:rPr lang="ja-JP" altLang="en-US" dirty="0" smtClean="0">
                <a:latin typeface="+mn-lt"/>
              </a:rPr>
              <a:t>℃</a:t>
            </a:r>
            <a:endParaRPr lang="en-US" altLang="ja-JP" dirty="0" smtClean="0">
              <a:latin typeface="+mn-lt"/>
            </a:endParaRPr>
          </a:p>
          <a:p>
            <a:r>
              <a:rPr lang="en-US" altLang="ja-JP" dirty="0" smtClean="0">
                <a:latin typeface="+mn-lt"/>
              </a:rPr>
              <a:t>0.75MPa</a:t>
            </a:r>
            <a:endParaRPr lang="ja-JP" altLang="en-US" dirty="0">
              <a:latin typeface="+mn-lt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7956376" y="2062589"/>
            <a:ext cx="9797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+mn-lt"/>
              </a:rPr>
              <a:t>47.5</a:t>
            </a:r>
            <a:r>
              <a:rPr lang="ja-JP" altLang="en-US" dirty="0" smtClean="0">
                <a:latin typeface="+mn-lt"/>
              </a:rPr>
              <a:t>℃</a:t>
            </a:r>
            <a:endParaRPr lang="en-US" altLang="ja-JP" dirty="0" smtClean="0">
              <a:latin typeface="+mn-lt"/>
            </a:endParaRPr>
          </a:p>
          <a:p>
            <a:r>
              <a:rPr lang="en-US" altLang="ja-JP" dirty="0" smtClean="0">
                <a:latin typeface="+mn-lt"/>
              </a:rPr>
              <a:t>0.6MPa</a:t>
            </a:r>
            <a:endParaRPr lang="ja-JP" altLang="en-US" dirty="0">
              <a:latin typeface="+mn-lt"/>
            </a:endParaRPr>
          </a:p>
        </p:txBody>
      </p:sp>
      <p:sp>
        <p:nvSpPr>
          <p:cNvPr id="26" name="スライド番号プレースホルダ 2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82C339-64FA-48B6-99E6-E12672A0F96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  <p:cxnSp>
        <p:nvCxnSpPr>
          <p:cNvPr id="29" name="直線矢印コネクタ 28"/>
          <p:cNvCxnSpPr/>
          <p:nvPr/>
        </p:nvCxnSpPr>
        <p:spPr bwMode="auto">
          <a:xfrm flipV="1">
            <a:off x="5364088" y="2636912"/>
            <a:ext cx="0" cy="576064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直線矢印コネクタ 29"/>
          <p:cNvCxnSpPr/>
          <p:nvPr/>
        </p:nvCxnSpPr>
        <p:spPr bwMode="auto">
          <a:xfrm flipV="1">
            <a:off x="6876256" y="2132856"/>
            <a:ext cx="0" cy="576064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テキスト ボックス 30"/>
          <p:cNvSpPr txBox="1"/>
          <p:nvPr/>
        </p:nvSpPr>
        <p:spPr>
          <a:xfrm>
            <a:off x="5580836" y="2420888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Tuning</a:t>
            </a:r>
          </a:p>
          <a:p>
            <a:r>
              <a:rPr lang="en-US" altLang="ja-JP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Flow Rate</a:t>
            </a:r>
            <a:endParaRPr kumimoji="1" lang="ja-JP" alt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44016" y="116632"/>
            <a:ext cx="8820472" cy="504056"/>
          </a:xfrm>
        </p:spPr>
        <p:txBody>
          <a:bodyPr>
            <a:normAutofit fontScale="90000"/>
          </a:bodyPr>
          <a:lstStyle/>
          <a:p>
            <a:r>
              <a:rPr lang="en-US" altLang="ja-JP" sz="2800" dirty="0" smtClean="0"/>
              <a:t>Flow rate decrease at </a:t>
            </a:r>
            <a:r>
              <a:rPr lang="en-US" altLang="ja-JP" sz="2800" dirty="0" err="1" smtClean="0"/>
              <a:t>degasiffier</a:t>
            </a:r>
            <a:r>
              <a:rPr lang="en-US" altLang="ja-JP" sz="2800" dirty="0" smtClean="0"/>
              <a:t> (NU3) [Mar </a:t>
            </a:r>
            <a:r>
              <a:rPr lang="en-US" altLang="ja-JP" sz="2800" dirty="0" smtClean="0"/>
              <a:t>2014]</a:t>
            </a:r>
            <a:endParaRPr kumimoji="1" lang="ja-JP" altLang="en-US" sz="2800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4067944" y="1628800"/>
            <a:ext cx="2627784" cy="1152128"/>
          </a:xfrm>
        </p:spPr>
        <p:txBody>
          <a:bodyPr>
            <a:normAutofit fontScale="55000" lnSpcReduction="20000"/>
          </a:bodyPr>
          <a:lstStyle/>
          <a:p>
            <a:r>
              <a:rPr lang="en-US" altLang="ja-JP" dirty="0" smtClean="0"/>
              <a:t>Flow rate &lt;100l/min</a:t>
            </a:r>
          </a:p>
          <a:p>
            <a:r>
              <a:rPr lang="en-US" altLang="ja-JP" dirty="0" smtClean="0"/>
              <a:t>(nominal 135)</a:t>
            </a:r>
            <a:endParaRPr lang="en-US" altLang="ja-JP" dirty="0" smtClean="0"/>
          </a:p>
          <a:p>
            <a:r>
              <a:rPr lang="en-US" altLang="ja-JP" dirty="0" smtClean="0"/>
              <a:t>Pressure after reducing valve 0.1MPa (0.3MPa)</a:t>
            </a:r>
            <a:endParaRPr lang="en-US" altLang="ja-JP" dirty="0" smtClean="0"/>
          </a:p>
        </p:txBody>
      </p:sp>
      <p:grpSp>
        <p:nvGrpSpPr>
          <p:cNvPr id="2" name="グループ化 8"/>
          <p:cNvGrpSpPr/>
          <p:nvPr/>
        </p:nvGrpSpPr>
        <p:grpSpPr>
          <a:xfrm>
            <a:off x="190872" y="980728"/>
            <a:ext cx="3726414" cy="4968552"/>
            <a:chOff x="4079304" y="116632"/>
            <a:chExt cx="5029200" cy="6705600"/>
          </a:xfrm>
        </p:grpSpPr>
        <p:pic>
          <p:nvPicPr>
            <p:cNvPr id="1026" name="Picture 2" descr="C:\Users\Ishida\Documents\JPARCnu\Photos\140301-\P1090207ss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79304" y="116632"/>
              <a:ext cx="5029200" cy="6705600"/>
            </a:xfrm>
            <a:prstGeom prst="rect">
              <a:avLst/>
            </a:prstGeom>
            <a:noFill/>
          </p:spPr>
        </p:pic>
        <p:sp>
          <p:nvSpPr>
            <p:cNvPr id="7" name="下矢印 6"/>
            <p:cNvSpPr/>
            <p:nvPr/>
          </p:nvSpPr>
          <p:spPr>
            <a:xfrm rot="8111159">
              <a:off x="5937246" y="2415298"/>
              <a:ext cx="425990" cy="576064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下矢印 7"/>
            <p:cNvSpPr/>
            <p:nvPr/>
          </p:nvSpPr>
          <p:spPr>
            <a:xfrm rot="3191784">
              <a:off x="6877470" y="1683865"/>
              <a:ext cx="425990" cy="576064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0" name="Picture 2" descr="C:\Users\Ishida\Documents\JPARCnu\Photos\140301-\P1090208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836712"/>
            <a:ext cx="2016224" cy="2688299"/>
          </a:xfrm>
          <a:prstGeom prst="rect">
            <a:avLst/>
          </a:prstGeom>
          <a:noFill/>
        </p:spPr>
      </p:pic>
      <p:pic>
        <p:nvPicPr>
          <p:cNvPr id="11" name="Picture 2" descr="C:\Users\Ishida\Documents\JPARCnu\Photos\140301-\P1090210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933056"/>
            <a:ext cx="1944216" cy="2592288"/>
          </a:xfrm>
          <a:prstGeom prst="rect">
            <a:avLst/>
          </a:prstGeom>
          <a:noFill/>
        </p:spPr>
      </p:pic>
      <p:pic>
        <p:nvPicPr>
          <p:cNvPr id="12" name="Picture 3" descr="C:\Users\Ishida\Documents\JPARCnu\Photos\140301-\P1090216s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837045"/>
            <a:ext cx="2016224" cy="2688299"/>
          </a:xfrm>
          <a:prstGeom prst="rect">
            <a:avLst/>
          </a:prstGeom>
          <a:noFill/>
        </p:spPr>
      </p:pic>
      <p:sp>
        <p:nvSpPr>
          <p:cNvPr id="13" name="テキスト ボックス 12"/>
          <p:cNvSpPr txBox="1"/>
          <p:nvPr/>
        </p:nvSpPr>
        <p:spPr>
          <a:xfrm>
            <a:off x="1619672" y="306896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Britannic Bold" pitchFamily="34" charset="0"/>
              </a:rPr>
              <a:t>Y-strainer</a:t>
            </a:r>
            <a:endParaRPr kumimoji="1" lang="ja-JP" altLang="en-US" dirty="0">
              <a:solidFill>
                <a:srgbClr val="FFC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Britannic Bold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835696" y="1486525"/>
            <a:ext cx="1904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Britannic Bold" pitchFamily="34" charset="0"/>
              </a:rPr>
              <a:t>Reducing valve</a:t>
            </a:r>
          </a:p>
          <a:p>
            <a:r>
              <a:rPr kumimoji="1" lang="en-US" altLang="ja-JP" dirty="0" smtClean="0"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Britannic Bold" pitchFamily="34" charset="0"/>
              </a:rPr>
              <a:t>(+small strainer)</a:t>
            </a:r>
            <a:endParaRPr kumimoji="1" lang="ja-JP" altLang="en-US" dirty="0">
              <a:solidFill>
                <a:srgbClr val="FFC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Britannic Bold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80112" y="90872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Britannic Bold" pitchFamily="34" charset="0"/>
              </a:rPr>
              <a:t>Y-strainer</a:t>
            </a:r>
            <a:endParaRPr kumimoji="1" lang="ja-JP" altLang="en-US" dirty="0">
              <a:solidFill>
                <a:srgbClr val="FFC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Britannic Bold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355976" y="3501008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Britannic Bold" pitchFamily="34" charset="0"/>
              </a:rPr>
              <a:t>Small  </a:t>
            </a:r>
            <a:r>
              <a:rPr kumimoji="1" lang="en-US" altLang="ja-JP" dirty="0" smtClean="0"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Britannic Bold" pitchFamily="34" charset="0"/>
              </a:rPr>
              <a:t>strainer</a:t>
            </a:r>
            <a:endParaRPr kumimoji="1" lang="ja-JP" altLang="en-US" dirty="0">
              <a:solidFill>
                <a:srgbClr val="FFC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Britannic Bold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Radioactivity in cooling water  (NU3)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9512" y="836712"/>
            <a:ext cx="8863013" cy="3456384"/>
          </a:xfrm>
        </p:spPr>
        <p:txBody>
          <a:bodyPr/>
          <a:lstStyle/>
          <a:p>
            <a:r>
              <a:rPr kumimoji="1" lang="en-US" altLang="ja-JP" sz="1800" dirty="0" smtClean="0"/>
              <a:t>Radioactive nuclei in the primary cooling water</a:t>
            </a:r>
          </a:p>
          <a:p>
            <a:pPr lvl="1"/>
            <a:r>
              <a:rPr lang="en-US" altLang="ja-JP" sz="1600" dirty="0" smtClean="0"/>
              <a:t>Run-4: Oct. 2012 ~ May. 2013, </a:t>
            </a:r>
            <a:r>
              <a:rPr lang="en-US" altLang="ja-JP" sz="1600" dirty="0" smtClean="0"/>
              <a:t>3</a:t>
            </a:r>
            <a:r>
              <a:rPr lang="en-US" altLang="ja-JP" sz="1600" dirty="0" smtClean="0"/>
              <a:t>.6x10</a:t>
            </a:r>
            <a:r>
              <a:rPr lang="en-US" altLang="ja-JP" sz="1600" baseline="30000" dirty="0" smtClean="0"/>
              <a:t>20</a:t>
            </a:r>
            <a:r>
              <a:rPr lang="en-US" altLang="ja-JP" sz="1600" dirty="0" smtClean="0"/>
              <a:t>pot</a:t>
            </a:r>
            <a:r>
              <a:rPr lang="en-US" altLang="ja-JP" sz="1600" dirty="0" smtClean="0"/>
              <a:t>, </a:t>
            </a:r>
            <a:r>
              <a:rPr lang="en-US" altLang="ja-JP" sz="1600" dirty="0" smtClean="0"/>
              <a:t>-</a:t>
            </a:r>
            <a:r>
              <a:rPr lang="en-US" altLang="ja-JP" sz="1600" dirty="0" smtClean="0"/>
              <a:t>230</a:t>
            </a:r>
            <a:r>
              <a:rPr lang="en-US" altLang="ja-JP" sz="1600" dirty="0" smtClean="0"/>
              <a:t>kW</a:t>
            </a:r>
          </a:p>
          <a:p>
            <a:pPr lvl="1"/>
            <a:r>
              <a:rPr lang="en-US" altLang="ja-JP" sz="1600" dirty="0" smtClean="0"/>
              <a:t>On Dec. 2012 we disposed some amount of water to boot up water dilution process and to prepare for the summer maintenance in 2013.</a:t>
            </a:r>
            <a:endParaRPr lang="en-US" altLang="ja-JP" sz="1600" dirty="0" smtClean="0"/>
          </a:p>
          <a:p>
            <a:pPr lvl="1"/>
            <a:endParaRPr lang="en-US" altLang="ja-JP" sz="1600" dirty="0" smtClean="0"/>
          </a:p>
          <a:p>
            <a:pPr lvl="1"/>
            <a:r>
              <a:rPr lang="en-US" altLang="ja-JP" sz="1600" dirty="0" smtClean="0"/>
              <a:t>Only </a:t>
            </a:r>
            <a:r>
              <a:rPr lang="en-US" altLang="ja-JP" sz="1600" baseline="30000" dirty="0" smtClean="0"/>
              <a:t>3</a:t>
            </a:r>
            <a:r>
              <a:rPr lang="en-US" altLang="ja-JP" sz="1600" dirty="0" smtClean="0"/>
              <a:t>H is beyond limit for disposal</a:t>
            </a:r>
            <a:r>
              <a:rPr lang="en-US" altLang="ja-JP" sz="1600" dirty="0" smtClean="0"/>
              <a:t>.</a:t>
            </a:r>
          </a:p>
          <a:p>
            <a:pPr lvl="1"/>
            <a:r>
              <a:rPr lang="en-US" altLang="ja-JP" sz="1600" dirty="0" smtClean="0">
                <a:solidFill>
                  <a:srgbClr val="FF5050"/>
                </a:solidFill>
              </a:rPr>
              <a:t>The </a:t>
            </a:r>
            <a:r>
              <a:rPr lang="en-US" altLang="ja-JP" sz="1600" dirty="0" smtClean="0">
                <a:solidFill>
                  <a:srgbClr val="FF5050"/>
                </a:solidFill>
              </a:rPr>
              <a:t>0.3um pleats </a:t>
            </a:r>
            <a:r>
              <a:rPr lang="en-US" altLang="ja-JP" sz="1600" dirty="0" smtClean="0">
                <a:solidFill>
                  <a:srgbClr val="FF5050"/>
                </a:solidFill>
              </a:rPr>
              <a:t>filters in front of </a:t>
            </a:r>
            <a:r>
              <a:rPr lang="en-US" altLang="ja-JP" sz="1600" dirty="0" err="1" smtClean="0">
                <a:solidFill>
                  <a:srgbClr val="FF5050"/>
                </a:solidFill>
              </a:rPr>
              <a:t>degasiffier</a:t>
            </a:r>
            <a:r>
              <a:rPr lang="en-US" altLang="ja-JP" sz="1600" dirty="0" smtClean="0">
                <a:solidFill>
                  <a:srgbClr val="FF5050"/>
                </a:solidFill>
              </a:rPr>
              <a:t> seems </a:t>
            </a:r>
            <a:r>
              <a:rPr lang="en-US" altLang="ja-JP" sz="1600" dirty="0" smtClean="0">
                <a:solidFill>
                  <a:srgbClr val="FF5050"/>
                </a:solidFill>
              </a:rPr>
              <a:t>to be </a:t>
            </a:r>
            <a:r>
              <a:rPr lang="en-US" altLang="ja-JP" sz="1600" dirty="0" smtClean="0">
                <a:solidFill>
                  <a:srgbClr val="FF5050"/>
                </a:solidFill>
              </a:rPr>
              <a:t>very effective to adsorb/concentrate </a:t>
            </a:r>
            <a:r>
              <a:rPr lang="en-US" altLang="ja-JP" sz="1600" baseline="30000" dirty="0" smtClean="0">
                <a:solidFill>
                  <a:srgbClr val="FF5050"/>
                </a:solidFill>
              </a:rPr>
              <a:t>7</a:t>
            </a:r>
            <a:r>
              <a:rPr lang="en-US" altLang="ja-JP" sz="1600" dirty="0" smtClean="0">
                <a:solidFill>
                  <a:srgbClr val="FF5050"/>
                </a:solidFill>
              </a:rPr>
              <a:t>Be</a:t>
            </a:r>
          </a:p>
          <a:p>
            <a:pPr lvl="1"/>
            <a:endParaRPr lang="en-US" altLang="ja-JP" sz="1600" dirty="0" smtClean="0"/>
          </a:p>
          <a:p>
            <a:pPr lvl="1"/>
            <a:r>
              <a:rPr lang="en-US" altLang="ja-JP" sz="1600" dirty="0" smtClean="0"/>
              <a:t>So far </a:t>
            </a:r>
            <a:r>
              <a:rPr lang="en-US" altLang="ja-JP" sz="1600" dirty="0" smtClean="0">
                <a:solidFill>
                  <a:srgbClr val="FF5050"/>
                </a:solidFill>
              </a:rPr>
              <a:t>daughters of Fe is not serious problems</a:t>
            </a:r>
            <a:r>
              <a:rPr lang="en-US" altLang="ja-JP" sz="1600" dirty="0" smtClean="0"/>
              <a:t>.  </a:t>
            </a:r>
            <a:endParaRPr lang="en-US" altLang="ja-JP" sz="1600" dirty="0" smtClean="0"/>
          </a:p>
          <a:p>
            <a:pPr lvl="1"/>
            <a:r>
              <a:rPr lang="en-US" altLang="ja-JP" sz="1600" dirty="0" smtClean="0"/>
              <a:t>In sometime future it will be necessary to use ion exchanging resins before drainage.</a:t>
            </a:r>
            <a:endParaRPr lang="en-US" altLang="ja-JP" sz="1600" dirty="0" smtClean="0"/>
          </a:p>
          <a:p>
            <a:pPr lvl="1"/>
            <a:endParaRPr kumimoji="1" lang="en-US" altLang="ja-JP" sz="1800" dirty="0" smtClean="0"/>
          </a:p>
          <a:p>
            <a:pPr lvl="1"/>
            <a:endParaRPr lang="en-US" altLang="ja-JP" sz="1800" dirty="0" smtClean="0"/>
          </a:p>
          <a:p>
            <a:pPr>
              <a:buNone/>
            </a:pPr>
            <a:endParaRPr lang="en-US" altLang="ja-JP" sz="1800" dirty="0" smtClean="0"/>
          </a:p>
          <a:p>
            <a:pPr>
              <a:buNone/>
            </a:pPr>
            <a:endParaRPr kumimoji="1" lang="en-US" altLang="ja-JP" sz="1800" dirty="0" smtClean="0"/>
          </a:p>
          <a:p>
            <a:pPr lvl="1"/>
            <a:endParaRPr lang="en-US" altLang="ja-JP" sz="1600" dirty="0" smtClean="0"/>
          </a:p>
          <a:p>
            <a:pPr lvl="1"/>
            <a:endParaRPr kumimoji="1" lang="en-US" altLang="ja-JP" sz="16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4A3E7C-CBFE-42C1-9063-C6EA33A0E71F}" type="slidenum">
              <a:rPr lang="ja-JP" altLang="en-US" smtClean="0"/>
              <a:pPr>
                <a:defRPr/>
              </a:pPr>
              <a:t>13</a:t>
            </a:fld>
            <a:endParaRPr lang="ja-JP" altLang="en-US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467544" y="4441344"/>
          <a:ext cx="8280920" cy="1579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0178"/>
                <a:gridCol w="970888"/>
                <a:gridCol w="967902"/>
                <a:gridCol w="1182988"/>
                <a:gridCol w="1182988"/>
                <a:gridCol w="1182988"/>
                <a:gridCol w="1182988"/>
              </a:tblGrid>
              <a:tr h="299680"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>
                          <a:solidFill>
                            <a:srgbClr val="0000FF"/>
                          </a:solidFill>
                        </a:rPr>
                        <a:t>Spc</a:t>
                      </a:r>
                      <a:r>
                        <a:rPr kumimoji="1" lang="en-US" altLang="ja-JP" sz="1400" dirty="0" smtClean="0">
                          <a:solidFill>
                            <a:srgbClr val="0000FF"/>
                          </a:solidFill>
                        </a:rPr>
                        <a:t>.</a:t>
                      </a:r>
                      <a:endParaRPr kumimoji="1" lang="ja-JP" alt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rgbClr val="0000FF"/>
                          </a:solidFill>
                        </a:rPr>
                        <a:t>3H</a:t>
                      </a:r>
                      <a:endParaRPr kumimoji="1" lang="ja-JP" alt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rgbClr val="0000FF"/>
                          </a:solidFill>
                        </a:rPr>
                        <a:t>7Be</a:t>
                      </a:r>
                      <a:endParaRPr kumimoji="1" lang="ja-JP" alt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rgbClr val="0000FF"/>
                          </a:solidFill>
                        </a:rPr>
                        <a:t>22Na</a:t>
                      </a:r>
                      <a:endParaRPr kumimoji="1" lang="ja-JP" alt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rgbClr val="0000FF"/>
                          </a:solidFill>
                        </a:rPr>
                        <a:t>43K</a:t>
                      </a:r>
                      <a:endParaRPr kumimoji="1" lang="ja-JP" alt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rgbClr val="0000FF"/>
                          </a:solidFill>
                        </a:rPr>
                        <a:t>52Mn</a:t>
                      </a:r>
                      <a:endParaRPr kumimoji="1" lang="ja-JP" alt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rgbClr val="0000FF"/>
                          </a:solidFill>
                        </a:rPr>
                        <a:t>54Mn</a:t>
                      </a:r>
                      <a:endParaRPr kumimoji="1" lang="ja-JP" alt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327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err="1" smtClean="0"/>
                        <a:t>Bq</a:t>
                      </a:r>
                      <a:r>
                        <a:rPr kumimoji="1" lang="en-US" altLang="ja-JP" sz="1400" dirty="0" smtClean="0"/>
                        <a:t>/cc (Dec.2012)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rgbClr val="FF0000"/>
                          </a:solidFill>
                        </a:rPr>
                        <a:t>740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0.045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-</a:t>
                      </a:r>
                      <a:endParaRPr kumimoji="1" lang="en-US" altLang="ja-JP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0.046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0.12</a:t>
                      </a:r>
                    </a:p>
                  </a:txBody>
                  <a:tcPr/>
                </a:tc>
              </a:tr>
              <a:tr h="3327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err="1" smtClean="0"/>
                        <a:t>Bq</a:t>
                      </a:r>
                      <a:r>
                        <a:rPr kumimoji="1" lang="en-US" altLang="ja-JP" sz="1400" dirty="0" smtClean="0"/>
                        <a:t>/cc (May.2013)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rgbClr val="FF0000"/>
                          </a:solidFill>
                        </a:rPr>
                        <a:t>500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0.045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0.11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0.13</a:t>
                      </a: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Disp.limit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rgbClr val="FF0000"/>
                          </a:solidFill>
                        </a:rPr>
                        <a:t>60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30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0.3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3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0.5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1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93412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Life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rgbClr val="FF0000"/>
                          </a:solidFill>
                        </a:rPr>
                        <a:t>12.3y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53.2d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2.6y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22.3h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5.6d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312d</a:t>
                      </a:r>
                      <a:endParaRPr kumimoji="1" lang="ja-JP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右中かっこ 6"/>
          <p:cNvSpPr/>
          <p:nvPr/>
        </p:nvSpPr>
        <p:spPr bwMode="auto">
          <a:xfrm rot="16200000">
            <a:off x="6894591" y="2583089"/>
            <a:ext cx="180000" cy="3456000"/>
          </a:xfrm>
          <a:prstGeom prst="rightBrace">
            <a:avLst/>
          </a:prstGeom>
          <a:noFill/>
          <a:ln w="19050" cap="flat" cmpd="sng" algn="ctr">
            <a:solidFill>
              <a:srgbClr val="0066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7920880" cy="604838"/>
          </a:xfrm>
        </p:spPr>
        <p:txBody>
          <a:bodyPr/>
          <a:lstStyle/>
          <a:p>
            <a:r>
              <a:rPr lang="en-US" altLang="ja-JP" sz="2800" dirty="0" smtClean="0">
                <a:solidFill>
                  <a:srgbClr val="33CC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Status of Helium atmosphere in the vessel</a:t>
            </a:r>
            <a:endParaRPr lang="en-US" altLang="ja-JP" sz="2800" dirty="0">
              <a:solidFill>
                <a:srgbClr val="33CC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0" y="3861048"/>
            <a:ext cx="9144000" cy="2664296"/>
          </a:xfrm>
        </p:spPr>
        <p:txBody>
          <a:bodyPr/>
          <a:lstStyle/>
          <a:p>
            <a:r>
              <a:rPr lang="en-US" altLang="ja-JP" sz="1600" dirty="0" smtClean="0"/>
              <a:t>By evacuation we reach to &lt;100Pa </a:t>
            </a:r>
            <a:r>
              <a:rPr lang="en-US" altLang="ja-JP" sz="1600" dirty="0" smtClean="0"/>
              <a:t>(</a:t>
            </a:r>
            <a:r>
              <a:rPr lang="en-US" altLang="ja-JP" sz="1600" dirty="0" smtClean="0"/>
              <a:t>0.1%</a:t>
            </a:r>
            <a:r>
              <a:rPr lang="en-US" altLang="ja-JP" sz="1600" dirty="0" smtClean="0"/>
              <a:t>) </a:t>
            </a:r>
            <a:r>
              <a:rPr lang="en-US" altLang="ja-JP" sz="1600" dirty="0" smtClean="0"/>
              <a:t>with a few days ~ a week</a:t>
            </a:r>
          </a:p>
          <a:p>
            <a:pPr lvl="1"/>
            <a:r>
              <a:rPr lang="en-US" altLang="ja-JP" sz="1400" dirty="0" smtClean="0"/>
              <a:t>Vacuum was saturated by outgas (</a:t>
            </a:r>
            <a:r>
              <a:rPr lang="en-US" altLang="ja-JP" sz="1400" dirty="0" smtClean="0">
                <a:solidFill>
                  <a:srgbClr val="FF5050"/>
                </a:solidFill>
              </a:rPr>
              <a:t>20 Pa</a:t>
            </a:r>
            <a:r>
              <a:rPr lang="ja-JP" altLang="en-US" sz="1400" dirty="0" smtClean="0">
                <a:solidFill>
                  <a:srgbClr val="FF5050"/>
                </a:solidFill>
              </a:rPr>
              <a:t>・</a:t>
            </a:r>
            <a:r>
              <a:rPr lang="en-US" altLang="ja-JP" sz="1400" dirty="0" smtClean="0">
                <a:solidFill>
                  <a:srgbClr val="FF5050"/>
                </a:solidFill>
              </a:rPr>
              <a:t>m</a:t>
            </a:r>
            <a:r>
              <a:rPr lang="en-US" altLang="ja-JP" sz="1400" baseline="30000" dirty="0" smtClean="0">
                <a:solidFill>
                  <a:srgbClr val="FF5050"/>
                </a:solidFill>
              </a:rPr>
              <a:t>3</a:t>
            </a:r>
            <a:r>
              <a:rPr lang="en-US" altLang="ja-JP" sz="1400" dirty="0" smtClean="0">
                <a:solidFill>
                  <a:srgbClr val="FF5050"/>
                </a:solidFill>
              </a:rPr>
              <a:t>/s</a:t>
            </a:r>
            <a:r>
              <a:rPr lang="en-US" altLang="ja-JP" sz="1400" dirty="0" smtClean="0"/>
              <a:t>), </a:t>
            </a:r>
            <a:r>
              <a:rPr lang="en-US" altLang="ja-JP" sz="1400" dirty="0" smtClean="0"/>
              <a:t>possibly</a:t>
            </a:r>
            <a:r>
              <a:rPr lang="en-US" altLang="ja-JP" sz="1400" dirty="0" smtClean="0">
                <a:solidFill>
                  <a:srgbClr val="FF5050"/>
                </a:solidFill>
              </a:rPr>
              <a:t> </a:t>
            </a:r>
            <a:r>
              <a:rPr lang="en-US" altLang="ja-JP" sz="1400" dirty="0" smtClean="0"/>
              <a:t>from vessel surface / concrete shield blocks in the TS vessel </a:t>
            </a:r>
            <a:endParaRPr lang="en-US" altLang="ja-JP" sz="1400" dirty="0" smtClean="0"/>
          </a:p>
          <a:p>
            <a:r>
              <a:rPr lang="en-US" altLang="ja-JP" sz="1600" dirty="0" smtClean="0"/>
              <a:t>Tiny </a:t>
            </a:r>
            <a:r>
              <a:rPr lang="en-US" altLang="ja-JP" sz="1600" dirty="0" smtClean="0"/>
              <a:t>amount of air leak at BD vessel: </a:t>
            </a:r>
            <a:r>
              <a:rPr lang="en-US" altLang="ja-JP" sz="1600" dirty="0" smtClean="0">
                <a:solidFill>
                  <a:srgbClr val="FF0000"/>
                </a:solidFill>
              </a:rPr>
              <a:t>10</a:t>
            </a:r>
            <a:r>
              <a:rPr lang="en-US" altLang="ja-JP" sz="1600" baseline="30000" dirty="0" smtClean="0">
                <a:solidFill>
                  <a:srgbClr val="FF0000"/>
                </a:solidFill>
              </a:rPr>
              <a:t>-2</a:t>
            </a:r>
            <a:r>
              <a:rPr lang="en-US" altLang="ja-JP" sz="1600" dirty="0" smtClean="0">
                <a:solidFill>
                  <a:srgbClr val="FF0000"/>
                </a:solidFill>
              </a:rPr>
              <a:t>~10</a:t>
            </a:r>
            <a:r>
              <a:rPr lang="en-US" altLang="ja-JP" sz="1600" baseline="30000" dirty="0" smtClean="0">
                <a:solidFill>
                  <a:srgbClr val="FF0000"/>
                </a:solidFill>
              </a:rPr>
              <a:t>-1 </a:t>
            </a:r>
            <a:r>
              <a:rPr lang="en-US" altLang="ja-JP" sz="1600" dirty="0" smtClean="0">
                <a:solidFill>
                  <a:srgbClr val="FF0000"/>
                </a:solidFill>
              </a:rPr>
              <a:t>Pa</a:t>
            </a:r>
            <a:r>
              <a:rPr lang="ja-JP" altLang="en-US" sz="1600" dirty="0" smtClean="0">
                <a:solidFill>
                  <a:srgbClr val="FF0000"/>
                </a:solidFill>
              </a:rPr>
              <a:t>・</a:t>
            </a:r>
            <a:r>
              <a:rPr lang="en-US" altLang="ja-JP" sz="1600" dirty="0" smtClean="0">
                <a:solidFill>
                  <a:srgbClr val="FF0000"/>
                </a:solidFill>
              </a:rPr>
              <a:t>m</a:t>
            </a:r>
            <a:r>
              <a:rPr lang="en-US" altLang="ja-JP" sz="1600" baseline="30000" dirty="0" smtClean="0">
                <a:solidFill>
                  <a:srgbClr val="FF0000"/>
                </a:solidFill>
              </a:rPr>
              <a:t>3</a:t>
            </a:r>
            <a:r>
              <a:rPr lang="en-US" altLang="ja-JP" sz="1600" dirty="0" smtClean="0">
                <a:solidFill>
                  <a:srgbClr val="FF0000"/>
                </a:solidFill>
              </a:rPr>
              <a:t>/s</a:t>
            </a:r>
            <a:r>
              <a:rPr lang="en-US" altLang="ja-JP" sz="1600" dirty="0" smtClean="0">
                <a:solidFill>
                  <a:schemeClr val="accent1">
                    <a:lumMod val="50000"/>
                  </a:schemeClr>
                </a:solidFill>
              </a:rPr>
              <a:t>=1~10ppmO</a:t>
            </a:r>
            <a:r>
              <a:rPr lang="en-US" altLang="ja-JP" sz="1600" baseline="-25000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US" altLang="ja-JP" sz="1600" dirty="0" smtClean="0">
                <a:solidFill>
                  <a:schemeClr val="accent1">
                    <a:lumMod val="50000"/>
                  </a:schemeClr>
                </a:solidFill>
              </a:rPr>
              <a:t>/day</a:t>
            </a:r>
            <a:r>
              <a:rPr lang="en-US" altLang="ja-JP" sz="1600" dirty="0" smtClean="0"/>
              <a:t>. </a:t>
            </a:r>
          </a:p>
          <a:p>
            <a:pPr lvl="1"/>
            <a:r>
              <a:rPr lang="en-US" altLang="ja-JP" sz="1400" dirty="0" smtClean="0"/>
              <a:t>air contamination </a:t>
            </a:r>
            <a:r>
              <a:rPr lang="en-US" altLang="ja-JP" sz="1400" dirty="0" smtClean="0"/>
              <a:t>suppressed </a:t>
            </a:r>
            <a:r>
              <a:rPr lang="en-US" altLang="ja-JP" sz="1400" dirty="0" smtClean="0"/>
              <a:t>by </a:t>
            </a:r>
            <a:r>
              <a:rPr lang="en-US" altLang="ja-JP" sz="1400" dirty="0" smtClean="0"/>
              <a:t>keep</a:t>
            </a:r>
            <a:r>
              <a:rPr lang="en-US" altLang="ja-JP" sz="1400" dirty="0" smtClean="0"/>
              <a:t>ing slightly </a:t>
            </a:r>
            <a:r>
              <a:rPr lang="en-US" altLang="ja-JP" sz="1400" dirty="0" smtClean="0"/>
              <a:t>positive </a:t>
            </a:r>
            <a:r>
              <a:rPr lang="en-US" altLang="ja-JP" sz="1400" dirty="0" smtClean="0"/>
              <a:t>pressure </a:t>
            </a:r>
            <a:r>
              <a:rPr lang="en-US" altLang="ja-JP" sz="1400" dirty="0" err="1" smtClean="0"/>
              <a:t>wrt</a:t>
            </a:r>
            <a:r>
              <a:rPr lang="en-US" altLang="ja-JP" sz="1400" dirty="0" smtClean="0"/>
              <a:t>.</a:t>
            </a:r>
            <a:r>
              <a:rPr lang="en-US" altLang="ja-JP" sz="1400" dirty="0" smtClean="0"/>
              <a:t> </a:t>
            </a:r>
            <a:r>
              <a:rPr lang="en-US" altLang="ja-JP" sz="1400" dirty="0" smtClean="0"/>
              <a:t>atmosphere.  </a:t>
            </a:r>
          </a:p>
          <a:p>
            <a:pPr lvl="1"/>
            <a:r>
              <a:rPr lang="en-US" altLang="ja-JP" sz="1400" dirty="0" smtClean="0">
                <a:solidFill>
                  <a:srgbClr val="FF5050"/>
                </a:solidFill>
              </a:rPr>
              <a:t>O</a:t>
            </a:r>
            <a:r>
              <a:rPr lang="en-US" altLang="ja-JP" sz="1400" baseline="-25000" dirty="0" smtClean="0">
                <a:solidFill>
                  <a:srgbClr val="FF5050"/>
                </a:solidFill>
              </a:rPr>
              <a:t>2</a:t>
            </a:r>
            <a:r>
              <a:rPr lang="en-US" altLang="ja-JP" sz="1400" dirty="0" smtClean="0">
                <a:solidFill>
                  <a:srgbClr val="FF5050"/>
                </a:solidFill>
              </a:rPr>
              <a:t> </a:t>
            </a:r>
            <a:r>
              <a:rPr lang="en-US" altLang="ja-JP" sz="1400" dirty="0" smtClean="0">
                <a:solidFill>
                  <a:srgbClr val="FF5050"/>
                </a:solidFill>
              </a:rPr>
              <a:t>contamination &lt; 100ppm  for entire beam </a:t>
            </a:r>
            <a:r>
              <a:rPr lang="en-US" altLang="ja-JP" sz="1400" dirty="0" smtClean="0">
                <a:solidFill>
                  <a:srgbClr val="FF5050"/>
                </a:solidFill>
              </a:rPr>
              <a:t>period</a:t>
            </a:r>
          </a:p>
          <a:p>
            <a:r>
              <a:rPr lang="en-US" altLang="ja-JP" sz="1600" dirty="0" smtClean="0">
                <a:solidFill>
                  <a:srgbClr val="0066CC"/>
                </a:solidFill>
              </a:rPr>
              <a:t>The dew point (humidity) in the vessel was saturated in a week after gas filling  </a:t>
            </a:r>
            <a:endParaRPr lang="en-US" altLang="ja-JP" sz="1600" dirty="0" smtClean="0">
              <a:solidFill>
                <a:srgbClr val="0066CC"/>
              </a:solidFill>
              <a:sym typeface="Wingdings" pitchFamily="2" charset="2"/>
            </a:endParaRPr>
          </a:p>
          <a:p>
            <a:pPr lvl="1"/>
            <a:r>
              <a:rPr lang="en-US" altLang="ja-JP" sz="1400" dirty="0" smtClean="0">
                <a:solidFill>
                  <a:srgbClr val="FF5050"/>
                </a:solidFill>
                <a:sym typeface="Wingdings" pitchFamily="2" charset="2"/>
              </a:rPr>
              <a:t>Source of Tritium (HTO) production</a:t>
            </a:r>
          </a:p>
          <a:p>
            <a:pPr lvl="1"/>
            <a:r>
              <a:rPr lang="en-US" altLang="ja-JP" sz="1400" dirty="0" smtClean="0"/>
              <a:t>From concrete surface </a:t>
            </a:r>
            <a:r>
              <a:rPr lang="en-US" altLang="ja-JP" sz="1400" dirty="0" smtClean="0"/>
              <a:t>?  Water leaking ?</a:t>
            </a:r>
            <a:endParaRPr lang="en-US" altLang="ja-JP" sz="1400" dirty="0" smtClean="0"/>
          </a:p>
          <a:p>
            <a:pPr lvl="1"/>
            <a:r>
              <a:rPr lang="ja-JP" altLang="en-US" sz="1400" dirty="0" smtClean="0"/>
              <a:t>⇒　</a:t>
            </a:r>
            <a:r>
              <a:rPr lang="en-US" altLang="ja-JP" sz="1400" dirty="0" smtClean="0"/>
              <a:t>From </a:t>
            </a:r>
            <a:r>
              <a:rPr lang="en-US" altLang="ja-JP" sz="1400" dirty="0" smtClean="0"/>
              <a:t>Oct. 2012, we faced to water leak from Horn(s)</a:t>
            </a:r>
            <a:endParaRPr lang="en-US" altLang="ja-JP" sz="1400" dirty="0" smtClean="0">
              <a:solidFill>
                <a:srgbClr val="FF5050"/>
              </a:solidFill>
              <a:sym typeface="Wingdings" pitchFamily="2" charset="2"/>
            </a:endParaRPr>
          </a:p>
          <a:p>
            <a:pPr lvl="1"/>
            <a:endParaRPr lang="en-US" altLang="ja-JP" sz="1400" dirty="0" smtClean="0">
              <a:solidFill>
                <a:srgbClr val="FF5050"/>
              </a:solidFill>
            </a:endParaRPr>
          </a:p>
          <a:p>
            <a:pPr lvl="1"/>
            <a:endParaRPr lang="en-US" altLang="ja-JP" sz="1400" dirty="0">
              <a:solidFill>
                <a:srgbClr val="FF5050"/>
              </a:solidFill>
            </a:endParaRPr>
          </a:p>
        </p:txBody>
      </p:sp>
      <p:sp>
        <p:nvSpPr>
          <p:cNvPr id="30" name="スライド番号プレースホルダ 2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4A3E7C-CBFE-42C1-9063-C6EA33A0E71F}" type="slidenum">
              <a:rPr lang="ja-JP" altLang="en-US" smtClean="0"/>
              <a:pPr>
                <a:defRPr/>
              </a:pPr>
              <a:t>14</a:t>
            </a:fld>
            <a:endParaRPr lang="ja-JP" altLang="en-US" dirty="0"/>
          </a:p>
        </p:txBody>
      </p:sp>
      <p:pic>
        <p:nvPicPr>
          <p:cNvPr id="1026" name="Picture 2" descr="C:\Users\Ishida\Documents\JPARCnu\Photos\091001-10\CA390138ss.jpg"/>
          <p:cNvPicPr>
            <a:picLocks noChangeAspect="1" noChangeArrowheads="1"/>
          </p:cNvPicPr>
          <p:nvPr/>
        </p:nvPicPr>
        <p:blipFill>
          <a:blip r:embed="rId2" cstate="print"/>
          <a:srcRect t="13687"/>
          <a:stretch>
            <a:fillRect/>
          </a:stretch>
        </p:blipFill>
        <p:spPr bwMode="auto">
          <a:xfrm>
            <a:off x="521248" y="764704"/>
            <a:ext cx="1893912" cy="2724472"/>
          </a:xfrm>
          <a:prstGeom prst="rect">
            <a:avLst/>
          </a:prstGeom>
          <a:noFill/>
        </p:spPr>
      </p:pic>
      <p:sp>
        <p:nvSpPr>
          <p:cNvPr id="31" name="テキスト ボックス 30"/>
          <p:cNvSpPr txBox="1"/>
          <p:nvPr/>
        </p:nvSpPr>
        <p:spPr>
          <a:xfrm>
            <a:off x="353734" y="3501008"/>
            <a:ext cx="2255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200" dirty="0" smtClean="0">
                <a:solidFill>
                  <a:srgbClr val="0066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Mechanical-booster pumps</a:t>
            </a:r>
          </a:p>
          <a:p>
            <a:pPr algn="r"/>
            <a:r>
              <a:rPr lang="en-US" altLang="ja-JP" sz="1200" dirty="0" smtClean="0">
                <a:solidFill>
                  <a:srgbClr val="0066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@ TS B1 stand</a:t>
            </a:r>
            <a:endParaRPr kumimoji="1" lang="ja-JP" altLang="en-US" sz="1200" dirty="0">
              <a:solidFill>
                <a:srgbClr val="0066FF"/>
              </a:solidFill>
              <a:latin typeface="Verdana" pitchFamily="34" charset="0"/>
              <a:cs typeface="Verdana" pitchFamily="34" charset="0"/>
            </a:endParaRPr>
          </a:p>
        </p:txBody>
      </p:sp>
      <p:grpSp>
        <p:nvGrpSpPr>
          <p:cNvPr id="2" name="グループ化 58"/>
          <p:cNvGrpSpPr/>
          <p:nvPr/>
        </p:nvGrpSpPr>
        <p:grpSpPr>
          <a:xfrm>
            <a:off x="2858564" y="764704"/>
            <a:ext cx="5889900" cy="3041588"/>
            <a:chOff x="2516828" y="1107492"/>
            <a:chExt cx="6447660" cy="3329620"/>
          </a:xfrm>
        </p:grpSpPr>
        <p:grpSp>
          <p:nvGrpSpPr>
            <p:cNvPr id="3" name="グループ化 25"/>
            <p:cNvGrpSpPr/>
            <p:nvPr/>
          </p:nvGrpSpPr>
          <p:grpSpPr>
            <a:xfrm>
              <a:off x="2516828" y="1107492"/>
              <a:ext cx="6303644" cy="3329620"/>
              <a:chOff x="428596" y="1935642"/>
              <a:chExt cx="8143932" cy="4301670"/>
            </a:xfrm>
          </p:grpSpPr>
          <p:pic>
            <p:nvPicPr>
              <p:cNvPr id="34" name="Picture 4" descr="Chart-09102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012" t="16939" r="7736" b="11703"/>
              <a:stretch>
                <a:fillRect/>
              </a:stretch>
            </p:blipFill>
            <p:spPr bwMode="auto">
              <a:xfrm>
                <a:off x="428596" y="1935642"/>
                <a:ext cx="8143932" cy="43016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Rectangle 15"/>
              <p:cNvSpPr>
                <a:spLocks noChangeArrowheads="1"/>
              </p:cNvSpPr>
              <p:nvPr/>
            </p:nvSpPr>
            <p:spPr bwMode="auto">
              <a:xfrm>
                <a:off x="3921026" y="2330051"/>
                <a:ext cx="1688124" cy="13917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400" b="1" dirty="0" smtClean="0">
                    <a:solidFill>
                      <a:srgbClr val="FF0000"/>
                    </a:solidFill>
                  </a:rPr>
                  <a:t>Aggravation </a:t>
                </a:r>
                <a:r>
                  <a:rPr lang="en-US" altLang="ja-JP" sz="1600" b="1" dirty="0" smtClean="0">
                    <a:solidFill>
                      <a:srgbClr val="FF0000"/>
                    </a:solidFill>
                  </a:rPr>
                  <a:t>rate= 46Pa/h</a:t>
                </a:r>
              </a:p>
              <a:p>
                <a:r>
                  <a:rPr lang="en-US" altLang="ja-JP" sz="1600" b="1" u="sng" dirty="0" smtClean="0">
                    <a:solidFill>
                      <a:srgbClr val="FF0000"/>
                    </a:solidFill>
                  </a:rPr>
                  <a:t>20 Pa</a:t>
                </a:r>
                <a:r>
                  <a:rPr lang="ja-JP" altLang="en-US" sz="1600" b="1" u="sng" dirty="0" smtClean="0">
                    <a:solidFill>
                      <a:srgbClr val="FF0000"/>
                    </a:solidFill>
                  </a:rPr>
                  <a:t>・</a:t>
                </a:r>
                <a:r>
                  <a:rPr lang="en-US" altLang="ja-JP" sz="1600" b="1" u="sng" dirty="0" smtClean="0">
                    <a:solidFill>
                      <a:srgbClr val="FF0000"/>
                    </a:solidFill>
                  </a:rPr>
                  <a:t>m</a:t>
                </a:r>
                <a:r>
                  <a:rPr lang="en-US" altLang="ja-JP" sz="1600" b="1" u="sng" baseline="30000" dirty="0" smtClean="0">
                    <a:solidFill>
                      <a:srgbClr val="FF0000"/>
                    </a:solidFill>
                  </a:rPr>
                  <a:t>3</a:t>
                </a:r>
                <a:r>
                  <a:rPr lang="en-US" altLang="ja-JP" sz="1600" b="1" u="sng" dirty="0" smtClean="0">
                    <a:solidFill>
                      <a:srgbClr val="FF0000"/>
                    </a:solidFill>
                  </a:rPr>
                  <a:t>/s</a:t>
                </a:r>
                <a:endParaRPr lang="en-US" altLang="ja-JP" sz="1600" b="1" dirty="0" smtClean="0">
                  <a:solidFill>
                    <a:srgbClr val="00B050"/>
                  </a:solidFill>
                </a:endParaRPr>
              </a:p>
              <a:p>
                <a:endParaRPr lang="en-US" altLang="ja-JP" sz="1600" b="1" dirty="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6" name="Line 16"/>
              <p:cNvSpPr>
                <a:spLocks noChangeShapeType="1"/>
              </p:cNvSpPr>
              <p:nvPr/>
            </p:nvSpPr>
            <p:spPr bwMode="auto">
              <a:xfrm flipH="1">
                <a:off x="4296964" y="3456556"/>
                <a:ext cx="275036" cy="61870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ja-JP" altLang="en-US" sz="1600"/>
              </a:p>
            </p:txBody>
          </p:sp>
          <p:sp>
            <p:nvSpPr>
              <p:cNvPr id="49" name="Rectangle 19"/>
              <p:cNvSpPr>
                <a:spLocks noChangeArrowheads="1"/>
              </p:cNvSpPr>
              <p:nvPr/>
            </p:nvSpPr>
            <p:spPr bwMode="auto">
              <a:xfrm>
                <a:off x="7300058" y="5178137"/>
                <a:ext cx="760466" cy="39762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 smtClean="0">
                    <a:solidFill>
                      <a:srgbClr val="FF0000"/>
                    </a:solidFill>
                  </a:rPr>
                  <a:t>81 </a:t>
                </a:r>
                <a:r>
                  <a:rPr lang="en-US" altLang="ja-JP" sz="1400" dirty="0">
                    <a:solidFill>
                      <a:srgbClr val="FF0000"/>
                    </a:solidFill>
                  </a:rPr>
                  <a:t>Pa</a:t>
                </a:r>
              </a:p>
            </p:txBody>
          </p:sp>
          <p:sp>
            <p:nvSpPr>
              <p:cNvPr id="50" name="Line 20"/>
              <p:cNvSpPr>
                <a:spLocks noChangeShapeType="1"/>
              </p:cNvSpPr>
              <p:nvPr/>
            </p:nvSpPr>
            <p:spPr bwMode="auto">
              <a:xfrm flipV="1">
                <a:off x="7622403" y="4687971"/>
                <a:ext cx="67866" cy="4288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ja-JP" altLang="en-US" sz="1600"/>
              </a:p>
            </p:txBody>
          </p:sp>
        </p:grpSp>
        <p:sp>
          <p:nvSpPr>
            <p:cNvPr id="52" name="テキスト ボックス 51"/>
            <p:cNvSpPr txBox="1"/>
            <p:nvPr/>
          </p:nvSpPr>
          <p:spPr>
            <a:xfrm>
              <a:off x="3367772" y="1107492"/>
              <a:ext cx="707537" cy="404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2009</a:t>
              </a:r>
            </a:p>
          </p:txBody>
        </p:sp>
        <p:cxnSp>
          <p:nvCxnSpPr>
            <p:cNvPr id="54" name="直線矢印コネクタ 53"/>
            <p:cNvCxnSpPr/>
            <p:nvPr/>
          </p:nvCxnSpPr>
          <p:spPr bwMode="auto">
            <a:xfrm>
              <a:off x="3707904" y="3429000"/>
              <a:ext cx="1296144" cy="0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9525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55" name="正方形/長方形 54"/>
            <p:cNvSpPr/>
            <p:nvPr/>
          </p:nvSpPr>
          <p:spPr>
            <a:xfrm>
              <a:off x="3779912" y="3491716"/>
              <a:ext cx="28815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dirty="0" smtClean="0">
                  <a:solidFill>
                    <a:srgbClr val="FF0000"/>
                  </a:solidFill>
                </a:rPr>
                <a:t>~2days to reach to &lt;100 Pa </a:t>
              </a:r>
              <a:endParaRPr lang="ja-JP" altLang="en-US" dirty="0"/>
            </a:p>
          </p:txBody>
        </p:sp>
        <p:sp>
          <p:nvSpPr>
            <p:cNvPr id="57" name="下矢印 56"/>
            <p:cNvSpPr/>
            <p:nvPr/>
          </p:nvSpPr>
          <p:spPr bwMode="auto">
            <a:xfrm>
              <a:off x="8028384" y="2780928"/>
              <a:ext cx="288032" cy="360040"/>
            </a:xfrm>
            <a:prstGeom prst="downArrow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7426888" y="2339588"/>
              <a:ext cx="15376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dirty="0" smtClean="0">
                  <a:solidFill>
                    <a:srgbClr val="FF0000"/>
                  </a:solidFill>
                </a:rPr>
                <a:t>He gas filling </a:t>
              </a:r>
              <a:endParaRPr lang="ja-JP" altLang="en-US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87858"/>
            <a:ext cx="7848872" cy="604838"/>
          </a:xfrm>
        </p:spPr>
        <p:txBody>
          <a:bodyPr/>
          <a:lstStyle/>
          <a:p>
            <a:r>
              <a:rPr lang="en-US" altLang="ja-JP" sz="2800" dirty="0" smtClean="0"/>
              <a:t>Gas chromatograph measurement [Apr.2013]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44016" y="1484784"/>
            <a:ext cx="4572000" cy="4320480"/>
          </a:xfrm>
        </p:spPr>
        <p:txBody>
          <a:bodyPr/>
          <a:lstStyle/>
          <a:p>
            <a:pPr eaLnBrk="0" hangingPunct="0">
              <a:defRPr/>
            </a:pPr>
            <a:r>
              <a:rPr lang="en-US" altLang="ja-JP" sz="2400" dirty="0" smtClean="0">
                <a:latin typeface="小塚ゴシック Pro M" pitchFamily="34" charset="-128"/>
                <a:ea typeface="小塚ゴシック Pro M" pitchFamily="34" charset="-128"/>
              </a:rPr>
              <a:t>On Feb.~Mar.2013  gas chromatograph was installed to </a:t>
            </a:r>
            <a:r>
              <a:rPr lang="en-US" altLang="ja-JP" sz="2400" dirty="0" smtClean="0">
                <a:latin typeface="小塚ゴシック Pro M" pitchFamily="34" charset="-128"/>
                <a:ea typeface="小塚ゴシック Pro M" pitchFamily="34" charset="-128"/>
              </a:rPr>
              <a:t>TS</a:t>
            </a:r>
          </a:p>
          <a:p>
            <a:pPr marL="342900" lvl="1" indent="-342900" eaLnBrk="0" hangingPunct="0">
              <a:buClr>
                <a:srgbClr val="0000FF"/>
              </a:buClr>
              <a:buBlip>
                <a:blip r:embed="rId2"/>
              </a:buBlip>
              <a:defRPr/>
            </a:pPr>
            <a:r>
              <a:rPr lang="en-US" altLang="ja-JP" dirty="0" smtClean="0">
                <a:solidFill>
                  <a:schemeClr val="accent1">
                    <a:lumMod val="50000"/>
                  </a:schemeClr>
                </a:solidFill>
                <a:latin typeface="小塚ゴシック Pro M" pitchFamily="34" charset="-128"/>
                <a:ea typeface="小塚ゴシック Pro M" pitchFamily="34" charset="-128"/>
              </a:rPr>
              <a:t>Helium </a:t>
            </a:r>
            <a:r>
              <a:rPr lang="en-US" altLang="ja-JP" dirty="0" smtClean="0">
                <a:solidFill>
                  <a:schemeClr val="accent1">
                    <a:lumMod val="50000"/>
                  </a:schemeClr>
                </a:solidFill>
                <a:latin typeface="小塚ゴシック Pro M" pitchFamily="34" charset="-128"/>
                <a:ea typeface="小塚ゴシック Pro M" pitchFamily="34" charset="-128"/>
              </a:rPr>
              <a:t>vessel(Apr.2013):   </a:t>
            </a:r>
            <a:endParaRPr lang="en-US" altLang="ja-JP" sz="2000" dirty="0" smtClean="0">
              <a:solidFill>
                <a:schemeClr val="accent1">
                  <a:lumMod val="50000"/>
                </a:schemeClr>
              </a:solidFill>
              <a:latin typeface="小塚ゴシック Pro M" pitchFamily="34" charset="-128"/>
              <a:ea typeface="小塚ゴシック Pro M" pitchFamily="34" charset="-128"/>
            </a:endParaRPr>
          </a:p>
          <a:p>
            <a:pPr marL="800100" lvl="1" indent="-342900" eaLnBrk="0" hangingPunct="0">
              <a:buClr>
                <a:srgbClr val="0000FF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latin typeface="小塚ゴシック Pro M" pitchFamily="34" charset="-128"/>
                <a:ea typeface="小塚ゴシック Pro M" pitchFamily="34" charset="-128"/>
              </a:rPr>
              <a:t>N</a:t>
            </a:r>
            <a:r>
              <a:rPr lang="en-US" altLang="ja-JP" sz="2000" baseline="-25000" dirty="0" smtClean="0">
                <a:latin typeface="小塚ゴシック Pro M" pitchFamily="34" charset="-128"/>
                <a:ea typeface="小塚ゴシック Pro M" pitchFamily="34" charset="-128"/>
              </a:rPr>
              <a:t>2</a:t>
            </a:r>
            <a:r>
              <a:rPr lang="en-US" altLang="ja-JP" sz="2000" dirty="0" smtClean="0">
                <a:latin typeface="小塚ゴシック Pro M" pitchFamily="34" charset="-128"/>
                <a:ea typeface="小塚ゴシック Pro M" pitchFamily="34" charset="-128"/>
              </a:rPr>
              <a:t> </a:t>
            </a:r>
            <a:r>
              <a:rPr lang="en-US" altLang="ja-JP" sz="2000" dirty="0" smtClean="0">
                <a:latin typeface="小塚ゴシック Pro M" pitchFamily="34" charset="-128"/>
                <a:ea typeface="小塚ゴシック Pro M" pitchFamily="34" charset="-128"/>
              </a:rPr>
              <a:t>     1,500 </a:t>
            </a:r>
            <a:r>
              <a:rPr lang="en-US" altLang="ja-JP" sz="2000" dirty="0" err="1" smtClean="0">
                <a:latin typeface="小塚ゴシック Pro M" pitchFamily="34" charset="-128"/>
                <a:ea typeface="小塚ゴシック Pro M" pitchFamily="34" charset="-128"/>
              </a:rPr>
              <a:t>ppm</a:t>
            </a:r>
            <a:endParaRPr lang="en-US" altLang="ja-JP" sz="2000" dirty="0" smtClean="0">
              <a:solidFill>
                <a:srgbClr val="FF5050"/>
              </a:solidFill>
              <a:latin typeface="小塚ゴシック Pro M" pitchFamily="34" charset="-128"/>
              <a:ea typeface="小塚ゴシック Pro M" pitchFamily="34" charset="-128"/>
            </a:endParaRPr>
          </a:p>
          <a:p>
            <a:pPr marL="800100" lvl="1" indent="-342900" eaLnBrk="0" hangingPunct="0">
              <a:buClr>
                <a:srgbClr val="0000FF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</a:rPr>
              <a:t>O</a:t>
            </a:r>
            <a:r>
              <a:rPr lang="en-US" altLang="ja-JP" sz="2000" baseline="-25000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</a:rPr>
              <a:t>2 </a:t>
            </a:r>
            <a:r>
              <a:rPr lang="en-US" altLang="ja-JP" sz="2000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</a:rPr>
              <a:t>           20 </a:t>
            </a:r>
            <a:r>
              <a:rPr lang="en-US" altLang="ja-JP" sz="2000" dirty="0" err="1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</a:rPr>
              <a:t>ppm</a:t>
            </a:r>
            <a:endParaRPr lang="en-US" altLang="ja-JP" sz="2000" dirty="0" smtClean="0">
              <a:solidFill>
                <a:srgbClr val="FF5050"/>
              </a:solidFill>
              <a:latin typeface="小塚ゴシック Pro M" pitchFamily="34" charset="-128"/>
              <a:ea typeface="小塚ゴシック Pro M" pitchFamily="34" charset="-128"/>
            </a:endParaRPr>
          </a:p>
          <a:p>
            <a:pPr marL="800100" lvl="1" indent="-342900" eaLnBrk="0" hangingPunct="0">
              <a:buClr>
                <a:srgbClr val="0000FF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latin typeface="小塚ゴシック Pro M" pitchFamily="34" charset="-128"/>
                <a:ea typeface="小塚ゴシック Pro M" pitchFamily="34" charset="-128"/>
              </a:rPr>
              <a:t>CH</a:t>
            </a:r>
            <a:r>
              <a:rPr lang="en-US" altLang="ja-JP" sz="2000" baseline="-25000" dirty="0" smtClean="0">
                <a:latin typeface="小塚ゴシック Pro M" pitchFamily="34" charset="-128"/>
                <a:ea typeface="小塚ゴシック Pro M" pitchFamily="34" charset="-128"/>
              </a:rPr>
              <a:t>4 </a:t>
            </a:r>
            <a:r>
              <a:rPr lang="en-US" altLang="ja-JP" sz="2000" dirty="0" smtClean="0">
                <a:latin typeface="小塚ゴシック Pro M" pitchFamily="34" charset="-128"/>
                <a:ea typeface="小塚ゴシック Pro M" pitchFamily="34" charset="-128"/>
              </a:rPr>
              <a:t>        30 </a:t>
            </a:r>
            <a:r>
              <a:rPr lang="en-US" altLang="ja-JP" sz="2000" dirty="0" err="1" smtClean="0">
                <a:latin typeface="小塚ゴシック Pro M" pitchFamily="34" charset="-128"/>
                <a:ea typeface="小塚ゴシック Pro M" pitchFamily="34" charset="-128"/>
              </a:rPr>
              <a:t>ppm</a:t>
            </a:r>
            <a:endParaRPr lang="en-US" altLang="ja-JP" sz="2000" dirty="0" smtClean="0">
              <a:latin typeface="小塚ゴシック Pro M" pitchFamily="34" charset="-128"/>
              <a:ea typeface="小塚ゴシック Pro M" pitchFamily="34" charset="-128"/>
            </a:endParaRPr>
          </a:p>
          <a:p>
            <a:pPr marL="800100" lvl="1" indent="-342900" eaLnBrk="0" hangingPunct="0">
              <a:buClr>
                <a:srgbClr val="0000FF"/>
              </a:buClr>
              <a:buBlip>
                <a:blip r:embed="rId3"/>
              </a:buBlip>
              <a:defRPr/>
            </a:pPr>
            <a:r>
              <a:rPr lang="en-US" altLang="ja-JP" sz="2000" dirty="0" smtClean="0">
                <a:latin typeface="小塚ゴシック Pro M" pitchFamily="34" charset="-128"/>
                <a:ea typeface="小塚ゴシック Pro M" pitchFamily="34" charset="-128"/>
              </a:rPr>
              <a:t>CO</a:t>
            </a:r>
            <a:r>
              <a:rPr lang="en-US" altLang="ja-JP" sz="2000" baseline="-25000" dirty="0" smtClean="0">
                <a:latin typeface="小塚ゴシック Pro M" pitchFamily="34" charset="-128"/>
                <a:ea typeface="小塚ゴシック Pro M" pitchFamily="34" charset="-128"/>
              </a:rPr>
              <a:t>2</a:t>
            </a:r>
            <a:r>
              <a:rPr lang="en-US" altLang="ja-JP" sz="2000" dirty="0" smtClean="0">
                <a:latin typeface="小塚ゴシック Pro M" pitchFamily="34" charset="-128"/>
                <a:ea typeface="小塚ゴシック Pro M" pitchFamily="34" charset="-128"/>
              </a:rPr>
              <a:t> /CO  0 </a:t>
            </a:r>
            <a:r>
              <a:rPr lang="en-US" altLang="ja-JP" sz="2000" dirty="0" err="1" smtClean="0">
                <a:latin typeface="小塚ゴシック Pro M" pitchFamily="34" charset="-128"/>
                <a:ea typeface="小塚ゴシック Pro M" pitchFamily="34" charset="-128"/>
              </a:rPr>
              <a:t>ppm</a:t>
            </a:r>
            <a:endParaRPr lang="en-US" altLang="ja-JP" sz="2000" dirty="0" smtClean="0">
              <a:latin typeface="小塚ゴシック Pro M" pitchFamily="34" charset="-128"/>
              <a:ea typeface="小塚ゴシック Pro M" pitchFamily="34" charset="-128"/>
            </a:endParaRPr>
          </a:p>
          <a:p>
            <a:pPr marL="400050" eaLnBrk="0" hangingPunct="0">
              <a:buBlip>
                <a:blip r:embed="rId3"/>
              </a:buBlip>
              <a:defRPr/>
            </a:pPr>
            <a:r>
              <a:rPr lang="en-US" altLang="ja-JP" sz="2400" dirty="0" smtClean="0">
                <a:latin typeface="小塚ゴシック Pro M" pitchFamily="34" charset="-128"/>
                <a:ea typeface="小塚ゴシック Pro M" pitchFamily="34" charset="-128"/>
              </a:rPr>
              <a:t>Consistent to the reach of evacuation</a:t>
            </a:r>
          </a:p>
          <a:p>
            <a:pPr marL="400050" eaLnBrk="0" hangingPunct="0">
              <a:buBlip>
                <a:blip r:embed="rId3"/>
              </a:buBlip>
              <a:defRPr/>
            </a:pPr>
            <a:r>
              <a:rPr lang="en-US" altLang="ja-JP" sz="2400" dirty="0" smtClean="0">
                <a:solidFill>
                  <a:srgbClr val="FF5050"/>
                </a:solidFill>
                <a:latin typeface="小塚ゴシック Pro M" pitchFamily="34" charset="-128"/>
                <a:ea typeface="小塚ゴシック Pro M" pitchFamily="34" charset="-128"/>
              </a:rPr>
              <a:t>Oxygen is low enough</a:t>
            </a:r>
            <a:r>
              <a:rPr lang="en-US" altLang="ja-JP" sz="2400" dirty="0" smtClean="0">
                <a:latin typeface="小塚ゴシック Pro M" pitchFamily="34" charset="-128"/>
                <a:ea typeface="小塚ゴシック Pro M" pitchFamily="34" charset="-128"/>
              </a:rPr>
              <a:t>.</a:t>
            </a:r>
          </a:p>
          <a:p>
            <a:pPr marL="800100" lvl="1" indent="-342900" eaLnBrk="0" hangingPunct="0">
              <a:buClr>
                <a:srgbClr val="0000FF"/>
              </a:buClr>
              <a:buBlip>
                <a:blip r:embed="rId3"/>
              </a:buBlip>
              <a:defRPr/>
            </a:pPr>
            <a:endParaRPr lang="en-US" altLang="ja-JP" sz="1800" dirty="0" smtClean="0">
              <a:latin typeface="小塚ゴシック Pro M" pitchFamily="34" charset="-128"/>
              <a:ea typeface="小塚ゴシック Pro M" pitchFamily="34" charset="-128"/>
            </a:endParaRPr>
          </a:p>
          <a:p>
            <a:pPr lvl="1">
              <a:buNone/>
            </a:pPr>
            <a:r>
              <a:rPr kumimoji="1" lang="en-US" altLang="ja-JP" sz="1100" dirty="0" smtClean="0">
                <a:solidFill>
                  <a:srgbClr val="7030A0"/>
                </a:solidFill>
                <a:latin typeface="小塚ゴシック Pro M" pitchFamily="34" charset="-128"/>
                <a:ea typeface="小塚ゴシック Pro M" pitchFamily="34" charset="-128"/>
              </a:rPr>
              <a:t>  </a:t>
            </a:r>
            <a:endParaRPr kumimoji="1" lang="en-US" altLang="ja-JP" sz="1100" dirty="0" smtClean="0">
              <a:solidFill>
                <a:srgbClr val="7030A0"/>
              </a:solidFill>
              <a:latin typeface="小塚ゴシック Pro M" pitchFamily="34" charset="-128"/>
              <a:ea typeface="小塚ゴシック Pro M" pitchFamily="34" charset="-128"/>
            </a:endParaRPr>
          </a:p>
          <a:p>
            <a:pPr>
              <a:buNone/>
            </a:pPr>
            <a:endParaRPr kumimoji="1" lang="ja-JP" altLang="en-US" sz="2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82C339-64FA-48B6-99E6-E12672A0F96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  <p:pic>
        <p:nvPicPr>
          <p:cNvPr id="116737" name="Picture 1" descr="C:\Users\Ishida\Documents\JPARCnu\Photos\130501-\NCM_4757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807062"/>
            <a:ext cx="3957206" cy="2376264"/>
          </a:xfrm>
          <a:prstGeom prst="rect">
            <a:avLst/>
          </a:prstGeom>
          <a:noFill/>
        </p:spPr>
      </p:pic>
      <p:sp>
        <p:nvSpPr>
          <p:cNvPr id="9" name="正方形/長方形 8"/>
          <p:cNvSpPr/>
          <p:nvPr/>
        </p:nvSpPr>
        <p:spPr>
          <a:xfrm>
            <a:off x="5364088" y="1700808"/>
            <a:ext cx="3168352" cy="98488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1600" kern="0" dirty="0" smtClean="0">
                <a:solidFill>
                  <a:schemeClr val="hlink"/>
                </a:solidFill>
                <a:latin typeface="小塚ゴシック Pro M" pitchFamily="34" charset="-128"/>
                <a:ea typeface="小塚ゴシック Pro M" pitchFamily="34" charset="-128"/>
              </a:rPr>
              <a:t>gas chromatograph at TS-1F</a:t>
            </a:r>
            <a:endParaRPr lang="en-US" altLang="ja-JP" sz="1600" kern="0" dirty="0" smtClean="0">
              <a:solidFill>
                <a:srgbClr val="008000"/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sz="1400" kern="0" dirty="0" smtClean="0">
                <a:solidFill>
                  <a:srgbClr val="008000"/>
                </a:solidFill>
                <a:latin typeface="+mn-lt"/>
              </a:rPr>
              <a:t> Coolant Helium gas for target, beam window,  and He vessel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1400" kern="0" dirty="0" smtClean="0">
                <a:solidFill>
                  <a:srgbClr val="008000"/>
                </a:solidFill>
                <a:latin typeface="+mn-lt"/>
              </a:rPr>
              <a:t> Cover gas of horn cooling water</a:t>
            </a:r>
            <a:endParaRPr lang="ja-JP" altLang="en-US" dirty="0">
              <a:solidFill>
                <a:srgbClr val="008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5"/>
          <p:cNvGrpSpPr/>
          <p:nvPr/>
        </p:nvGrpSpPr>
        <p:grpSpPr>
          <a:xfrm>
            <a:off x="172299" y="3356992"/>
            <a:ext cx="4464496" cy="1459799"/>
            <a:chOff x="323528" y="4077072"/>
            <a:chExt cx="4464496" cy="145979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4293096"/>
              <a:ext cx="1368152" cy="124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1680" y="4077072"/>
              <a:ext cx="747512" cy="1435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正方形/長方形 12"/>
            <p:cNvSpPr/>
            <p:nvPr/>
          </p:nvSpPr>
          <p:spPr>
            <a:xfrm>
              <a:off x="1547664" y="4509120"/>
              <a:ext cx="324000" cy="4571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" name="グループ化 14"/>
            <p:cNvGrpSpPr/>
            <p:nvPr/>
          </p:nvGrpSpPr>
          <p:grpSpPr>
            <a:xfrm>
              <a:off x="2439074" y="4242916"/>
              <a:ext cx="2348950" cy="1274316"/>
              <a:chOff x="2483768" y="4242916"/>
              <a:chExt cx="2348950" cy="1274316"/>
            </a:xfrm>
          </p:grpSpPr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483768" y="4293096"/>
                <a:ext cx="1080120" cy="12210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707904" y="4242916"/>
                <a:ext cx="658635" cy="1274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355976" y="4293096"/>
                <a:ext cx="476742" cy="864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正方形/長方形 13"/>
              <p:cNvSpPr/>
              <p:nvPr/>
            </p:nvSpPr>
            <p:spPr>
              <a:xfrm>
                <a:off x="3563888" y="4410000"/>
                <a:ext cx="396000" cy="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kumimoji="1" lang="en-US" altLang="ja-JP" dirty="0" smtClean="0"/>
              <a:t>Dried Air Supplier @ NU3</a:t>
            </a:r>
            <a:endParaRPr kumimoji="1" lang="ja-JP" altLang="en-US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467544" y="764705"/>
            <a:ext cx="8229600" cy="2736303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dirty="0" smtClean="0"/>
              <a:t>B</a:t>
            </a:r>
            <a:r>
              <a:rPr kumimoji="1" lang="en-US" altLang="ja-JP" sz="2800" dirty="0" smtClean="0"/>
              <a:t>efore </a:t>
            </a:r>
            <a:r>
              <a:rPr kumimoji="1" lang="en-US" altLang="ja-JP" sz="2800" dirty="0" smtClean="0"/>
              <a:t>opening He </a:t>
            </a:r>
            <a:r>
              <a:rPr kumimoji="1" lang="en-US" altLang="ja-JP" sz="2800" dirty="0" smtClean="0"/>
              <a:t>vessel, </a:t>
            </a:r>
            <a:r>
              <a:rPr kumimoji="1" lang="en-US" altLang="ja-JP" sz="2800" dirty="0" smtClean="0"/>
              <a:t>we </a:t>
            </a:r>
            <a:r>
              <a:rPr kumimoji="1" lang="en-US" altLang="ja-JP" sz="2800" dirty="0" smtClean="0"/>
              <a:t>need to dry </a:t>
            </a:r>
            <a:r>
              <a:rPr kumimoji="1" lang="en-US" altLang="ja-JP" sz="2800" dirty="0" smtClean="0"/>
              <a:t>up inside </a:t>
            </a:r>
            <a:r>
              <a:rPr kumimoji="1" lang="en-US" altLang="ja-JP" sz="2800" dirty="0" smtClean="0"/>
              <a:t>of vessel to </a:t>
            </a:r>
            <a:r>
              <a:rPr kumimoji="1" lang="en-US" altLang="ja-JP" sz="2800" dirty="0" smtClean="0"/>
              <a:t>avoid suffering internal exposure by </a:t>
            </a:r>
            <a:r>
              <a:rPr kumimoji="1" lang="en-US" altLang="ja-JP" sz="2800" baseline="30000" dirty="0" smtClean="0"/>
              <a:t>3</a:t>
            </a:r>
            <a:r>
              <a:rPr kumimoji="1" lang="en-US" altLang="ja-JP" sz="2800" dirty="0" smtClean="0"/>
              <a:t>H (HTO).</a:t>
            </a:r>
          </a:p>
          <a:p>
            <a:r>
              <a:rPr lang="en-US" altLang="ja-JP" sz="2800" baseline="30000" dirty="0" smtClean="0"/>
              <a:t>3</a:t>
            </a:r>
            <a:r>
              <a:rPr lang="en-US" altLang="ja-JP" sz="2800" dirty="0" smtClean="0"/>
              <a:t>H level in the vessel </a:t>
            </a:r>
            <a:r>
              <a:rPr lang="en-US" altLang="ja-JP" dirty="0" smtClean="0"/>
              <a:t>is</a:t>
            </a:r>
            <a:r>
              <a:rPr lang="en-US" altLang="ja-JP" sz="2800" dirty="0" smtClean="0"/>
              <a:t> </a:t>
            </a:r>
            <a:r>
              <a:rPr lang="en-US" altLang="ja-JP" sz="2800" dirty="0" smtClean="0"/>
              <a:t>much higher than that in 2011</a:t>
            </a:r>
            <a:r>
              <a:rPr lang="en-US" altLang="ja-JP" sz="2800" dirty="0" smtClean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ja-JP" dirty="0" smtClean="0"/>
              <a:t>2011: ~1300mBq/cm</a:t>
            </a:r>
            <a:r>
              <a:rPr lang="en-US" altLang="ja-JP" baseline="30000" dirty="0" smtClean="0"/>
              <a:t>3</a:t>
            </a:r>
            <a:r>
              <a:rPr lang="en-US" altLang="ja-JP" dirty="0" smtClean="0"/>
              <a:t> after 1.4x10</a:t>
            </a:r>
            <a:r>
              <a:rPr lang="en-US" altLang="ja-JP" baseline="30000" dirty="0" smtClean="0"/>
              <a:t>20</a:t>
            </a:r>
            <a:r>
              <a:rPr lang="en-US" altLang="ja-JP" dirty="0" smtClean="0"/>
              <a:t> POT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ja-JP" dirty="0" smtClean="0"/>
              <a:t>2012: ~1100mBq/cm</a:t>
            </a:r>
            <a:r>
              <a:rPr lang="en-US" altLang="ja-JP" baseline="30000" dirty="0" smtClean="0"/>
              <a:t>3</a:t>
            </a:r>
            <a:r>
              <a:rPr lang="en-US" altLang="ja-JP" dirty="0" smtClean="0"/>
              <a:t> after 1.6x10</a:t>
            </a:r>
            <a:r>
              <a:rPr lang="en-US" altLang="ja-JP" baseline="30000" dirty="0" smtClean="0"/>
              <a:t>20</a:t>
            </a:r>
            <a:r>
              <a:rPr lang="en-US" altLang="ja-JP" dirty="0" smtClean="0"/>
              <a:t> POT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ja-JP" dirty="0" smtClean="0"/>
              <a:t>2013: ~1900mBq/cm</a:t>
            </a:r>
            <a:r>
              <a:rPr lang="en-US" altLang="ja-JP" baseline="30000" dirty="0" smtClean="0"/>
              <a:t>3</a:t>
            </a:r>
            <a:r>
              <a:rPr lang="en-US" altLang="ja-JP" dirty="0" smtClean="0"/>
              <a:t> after 3.6x10</a:t>
            </a:r>
            <a:r>
              <a:rPr lang="en-US" altLang="ja-JP" baseline="30000" dirty="0" smtClean="0"/>
              <a:t>20</a:t>
            </a:r>
            <a:r>
              <a:rPr lang="en-US" altLang="ja-JP" dirty="0" smtClean="0"/>
              <a:t> </a:t>
            </a:r>
            <a:r>
              <a:rPr lang="en-US" altLang="ja-JP" dirty="0" smtClean="0"/>
              <a:t>POT</a:t>
            </a:r>
            <a:endParaRPr lang="en-US" altLang="ja-JP" sz="2800" dirty="0" smtClean="0"/>
          </a:p>
          <a:p>
            <a:r>
              <a:rPr lang="en-US" altLang="ja-JP" sz="2900" dirty="0" smtClean="0"/>
              <a:t>In 2011, it took </a:t>
            </a:r>
            <a:r>
              <a:rPr lang="en-US" altLang="ja-JP" sz="2900" dirty="0" smtClean="0">
                <a:solidFill>
                  <a:srgbClr val="FF5050"/>
                </a:solidFill>
              </a:rPr>
              <a:t>3 weeks </a:t>
            </a:r>
            <a:r>
              <a:rPr lang="en-US" altLang="ja-JP" sz="2900" dirty="0" smtClean="0"/>
              <a:t>to reduce </a:t>
            </a:r>
            <a:r>
              <a:rPr lang="en-US" altLang="ja-JP" sz="2900" baseline="30000" dirty="0" smtClean="0"/>
              <a:t>3</a:t>
            </a:r>
            <a:r>
              <a:rPr lang="en-US" altLang="ja-JP" sz="2900" dirty="0" smtClean="0"/>
              <a:t>H level from 1.3Bq/cc to 0.2Bq/cc</a:t>
            </a:r>
            <a:endParaRPr lang="en-US" altLang="ja-JP" sz="3200" dirty="0" smtClean="0"/>
          </a:p>
          <a:p>
            <a:r>
              <a:rPr lang="en-US" altLang="ja-JP" sz="2800" dirty="0" smtClean="0"/>
              <a:t> </a:t>
            </a:r>
            <a:r>
              <a:rPr lang="en-US" altLang="ja-JP" sz="2800" dirty="0" smtClean="0">
                <a:solidFill>
                  <a:schemeClr val="accent1">
                    <a:lumMod val="75000"/>
                  </a:schemeClr>
                </a:solidFill>
              </a:rPr>
              <a:t>We have </a:t>
            </a:r>
            <a:r>
              <a:rPr lang="en-US" altLang="ja-JP" sz="2800" dirty="0" smtClean="0">
                <a:solidFill>
                  <a:schemeClr val="accent1">
                    <a:lumMod val="75000"/>
                  </a:schemeClr>
                </a:solidFill>
              </a:rPr>
              <a:t>reinforced </a:t>
            </a:r>
            <a:r>
              <a:rPr lang="en-US" altLang="ja-JP" sz="2800" dirty="0" smtClean="0">
                <a:solidFill>
                  <a:schemeClr val="accent1">
                    <a:lumMod val="75000"/>
                  </a:schemeClr>
                </a:solidFill>
              </a:rPr>
              <a:t>dried air supplier at NU3</a:t>
            </a:r>
            <a:r>
              <a:rPr lang="en-US" altLang="ja-JP" sz="2800" dirty="0" smtClean="0"/>
              <a:t>: higher flow rate &amp; lower dew point. </a:t>
            </a:r>
            <a:endParaRPr kumimoji="1" lang="en-US" altLang="ja-JP" sz="2800" dirty="0" smtClean="0"/>
          </a:p>
          <a:p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7504" y="4764422"/>
            <a:ext cx="1411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 smtClean="0"/>
              <a:t>Compressor</a:t>
            </a:r>
          </a:p>
          <a:p>
            <a:pPr algn="ctr"/>
            <a:r>
              <a:rPr lang="en-US" altLang="ja-JP" sz="1600" dirty="0" smtClean="0">
                <a:solidFill>
                  <a:schemeClr val="accent1">
                    <a:lumMod val="75000"/>
                  </a:schemeClr>
                </a:solidFill>
              </a:rPr>
              <a:t>2.4m</a:t>
            </a:r>
            <a:r>
              <a:rPr lang="en-US" altLang="ja-JP" sz="1600" baseline="300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altLang="ja-JP" sz="1600" dirty="0" smtClean="0">
                <a:solidFill>
                  <a:schemeClr val="accent1">
                    <a:lumMod val="75000"/>
                  </a:schemeClr>
                </a:solidFill>
              </a:rPr>
              <a:t>/min</a:t>
            </a:r>
          </a:p>
          <a:p>
            <a:pPr algn="ctr"/>
            <a:r>
              <a:rPr kumimoji="1" lang="en-US" altLang="ja-JP" sz="1600" dirty="0" smtClean="0"/>
              <a:t>(was 1m</a:t>
            </a:r>
            <a:r>
              <a:rPr kumimoji="1" lang="en-US" altLang="ja-JP" sz="1600" baseline="30000" dirty="0" smtClean="0"/>
              <a:t>3</a:t>
            </a:r>
            <a:r>
              <a:rPr kumimoji="1" lang="en-US" altLang="ja-JP" sz="1600" dirty="0" smtClean="0"/>
              <a:t>/min)</a:t>
            </a:r>
            <a:endParaRPr kumimoji="1" lang="ja-JP" altLang="en-US" sz="16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723992" y="4764422"/>
            <a:ext cx="650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/>
              <a:t>400 L</a:t>
            </a:r>
          </a:p>
          <a:p>
            <a:pPr algn="ctr"/>
            <a:r>
              <a:rPr lang="en-US" altLang="ja-JP" sz="1600" dirty="0" smtClean="0"/>
              <a:t>Air</a:t>
            </a:r>
            <a:endParaRPr kumimoji="1" lang="en-US" altLang="ja-JP" sz="1600" dirty="0" smtClean="0"/>
          </a:p>
          <a:p>
            <a:pPr algn="ctr"/>
            <a:r>
              <a:rPr kumimoji="1" lang="en-US" altLang="ja-JP" sz="1600" dirty="0" smtClean="0"/>
              <a:t>tank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332539" y="4899727"/>
            <a:ext cx="1212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/>
              <a:t>Refrigerated</a:t>
            </a:r>
          </a:p>
          <a:p>
            <a:pPr algn="ctr"/>
            <a:r>
              <a:rPr lang="en-US" altLang="ja-JP" sz="1600" dirty="0" smtClean="0"/>
              <a:t>Air Dryer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635896" y="4731323"/>
            <a:ext cx="933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/>
              <a:t>Heatless</a:t>
            </a:r>
          </a:p>
          <a:p>
            <a:pPr algn="ctr"/>
            <a:r>
              <a:rPr lang="en-US" altLang="ja-JP" sz="1600" dirty="0" smtClean="0"/>
              <a:t>Air Dryer</a:t>
            </a:r>
          </a:p>
          <a:p>
            <a:pPr algn="ctr"/>
            <a:r>
              <a:rPr lang="en-US" altLang="ja-JP" sz="1600" dirty="0" smtClean="0"/>
              <a:t>(</a:t>
            </a:r>
            <a:r>
              <a:rPr lang="en-US" altLang="ja-JP" sz="1600" dirty="0" smtClean="0">
                <a:solidFill>
                  <a:schemeClr val="accent1">
                    <a:lumMod val="75000"/>
                  </a:schemeClr>
                </a:solidFill>
              </a:rPr>
              <a:t>new</a:t>
            </a:r>
            <a:r>
              <a:rPr lang="en-US" altLang="ja-JP" sz="1600" dirty="0" smtClean="0"/>
              <a:t>)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lum bright="-10000" contrast="10000"/>
          </a:blip>
          <a:srcRect l="1636" t="23729" r="24243" b="6407"/>
          <a:stretch>
            <a:fillRect/>
          </a:stretch>
        </p:blipFill>
        <p:spPr bwMode="auto">
          <a:xfrm>
            <a:off x="2195736" y="5647788"/>
            <a:ext cx="1910860" cy="92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右矢印 22"/>
          <p:cNvSpPr/>
          <p:nvPr/>
        </p:nvSpPr>
        <p:spPr>
          <a:xfrm>
            <a:off x="4716016" y="3573016"/>
            <a:ext cx="21602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7544" y="5865553"/>
            <a:ext cx="1568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Low dew point</a:t>
            </a:r>
          </a:p>
          <a:p>
            <a:pPr algn="ctr"/>
            <a:r>
              <a:rPr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clean air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34" name="Picture 10" descr="F:\DCIM\108_PANA\P1080916s.jpg"/>
          <p:cNvPicPr>
            <a:picLocks noChangeAspect="1" noChangeArrowheads="1"/>
          </p:cNvPicPr>
          <p:nvPr/>
        </p:nvPicPr>
        <p:blipFill>
          <a:blip r:embed="rId8" cstate="print"/>
          <a:srcRect l="12500" t="23810" r="5357"/>
          <a:stretch>
            <a:fillRect/>
          </a:stretch>
        </p:blipFill>
        <p:spPr bwMode="auto">
          <a:xfrm>
            <a:off x="5076056" y="3573016"/>
            <a:ext cx="3888432" cy="27049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shida\Documents\JPARCnu\DUMP\131002-乾燥空気状況\Java Printing-4.jpg"/>
          <p:cNvPicPr>
            <a:picLocks noChangeAspect="1" noChangeArrowheads="1"/>
          </p:cNvPicPr>
          <p:nvPr/>
        </p:nvPicPr>
        <p:blipFill>
          <a:blip r:embed="rId2" cstate="print"/>
          <a:srcRect t="1568"/>
          <a:stretch>
            <a:fillRect/>
          </a:stretch>
        </p:blipFill>
        <p:spPr bwMode="auto">
          <a:xfrm>
            <a:off x="1115616" y="1052736"/>
            <a:ext cx="7821686" cy="4104456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06090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/>
              <a:t>Drying He </a:t>
            </a:r>
            <a:r>
              <a:rPr kumimoji="1" lang="en-US" altLang="ja-JP" sz="2800" dirty="0" smtClean="0"/>
              <a:t>Vessel [Sep. 2013 -]</a:t>
            </a:r>
            <a:endParaRPr kumimoji="1"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23528" y="5085184"/>
            <a:ext cx="8640960" cy="1772816"/>
          </a:xfrm>
        </p:spPr>
        <p:txBody>
          <a:bodyPr>
            <a:noAutofit/>
          </a:bodyPr>
          <a:lstStyle/>
          <a:p>
            <a:r>
              <a:rPr kumimoji="1" lang="en-US" altLang="ja-JP" sz="1800" dirty="0" smtClean="0"/>
              <a:t>Vessel evacuation on Sep.12-13, drying vessel by </a:t>
            </a:r>
            <a:r>
              <a:rPr lang="en-US" altLang="ja-JP" sz="1800" dirty="0" smtClean="0"/>
              <a:t>air supplier at </a:t>
            </a:r>
            <a:r>
              <a:rPr lang="en-US" altLang="ja-JP" sz="1800" dirty="0" smtClean="0"/>
              <a:t>NU3 started on </a:t>
            </a:r>
            <a:r>
              <a:rPr lang="en-US" altLang="ja-JP" sz="1800" dirty="0" smtClean="0">
                <a:solidFill>
                  <a:srgbClr val="FF5050"/>
                </a:solidFill>
              </a:rPr>
              <a:t>Sep.17</a:t>
            </a:r>
            <a:r>
              <a:rPr lang="en-US" altLang="ja-JP" sz="1800" dirty="0" smtClean="0"/>
              <a:t>.</a:t>
            </a:r>
            <a:endParaRPr kumimoji="1" lang="en-US" altLang="ja-JP" sz="1800" dirty="0" smtClean="0"/>
          </a:p>
          <a:p>
            <a:pPr lvl="1"/>
            <a:r>
              <a:rPr lang="en-US" altLang="ja-JP" sz="1600" dirty="0" smtClean="0"/>
              <a:t>Dew </a:t>
            </a:r>
            <a:r>
              <a:rPr lang="en-US" altLang="ja-JP" sz="1600" dirty="0" smtClean="0"/>
              <a:t>point </a:t>
            </a:r>
            <a:r>
              <a:rPr lang="en-US" altLang="ja-JP" sz="1600" dirty="0" smtClean="0"/>
              <a:t>&gt;20</a:t>
            </a:r>
            <a:r>
              <a:rPr lang="ja-JP" altLang="en-US" sz="1600" dirty="0" smtClean="0"/>
              <a:t>℃→</a:t>
            </a:r>
            <a:r>
              <a:rPr lang="en-US" altLang="ja-JP" sz="1600" dirty="0" smtClean="0">
                <a:solidFill>
                  <a:srgbClr val="FF00FF"/>
                </a:solidFill>
              </a:rPr>
              <a:t>-20</a:t>
            </a:r>
            <a:r>
              <a:rPr lang="ja-JP" altLang="en-US" sz="1600" dirty="0" smtClean="0">
                <a:solidFill>
                  <a:srgbClr val="FF00FF"/>
                </a:solidFill>
              </a:rPr>
              <a:t>℃</a:t>
            </a:r>
            <a:r>
              <a:rPr lang="en-US" altLang="ja-JP" sz="1600" dirty="0" smtClean="0"/>
              <a:t>,</a:t>
            </a:r>
          </a:p>
          <a:p>
            <a:pPr lvl="1"/>
            <a:r>
              <a:rPr lang="en-US" altLang="ja-JP" sz="1600" baseline="30000" dirty="0" smtClean="0"/>
              <a:t>3</a:t>
            </a:r>
            <a:r>
              <a:rPr lang="en-US" altLang="ja-JP" sz="1600" dirty="0" smtClean="0"/>
              <a:t>H </a:t>
            </a:r>
            <a:r>
              <a:rPr lang="en-US" altLang="ja-JP" sz="1600" dirty="0" smtClean="0"/>
              <a:t>1.8 </a:t>
            </a:r>
            <a:r>
              <a:rPr lang="en-US" altLang="ja-JP" sz="1600" dirty="0" err="1" smtClean="0"/>
              <a:t>Bq</a:t>
            </a:r>
            <a:r>
              <a:rPr lang="en-US" altLang="ja-JP" sz="1600" dirty="0" smtClean="0"/>
              <a:t>/cc </a:t>
            </a:r>
            <a:r>
              <a:rPr lang="en-US" altLang="ja-JP" sz="1600" dirty="0" smtClean="0">
                <a:sym typeface="Wingdings" pitchFamily="2" charset="2"/>
              </a:rPr>
              <a:t> </a:t>
            </a:r>
            <a:r>
              <a:rPr lang="en-US" altLang="ja-JP" sz="1600" dirty="0" smtClean="0">
                <a:solidFill>
                  <a:srgbClr val="0070C0"/>
                </a:solidFill>
                <a:sym typeface="Wingdings" pitchFamily="2" charset="2"/>
              </a:rPr>
              <a:t>100mBq/cc</a:t>
            </a:r>
            <a:r>
              <a:rPr lang="en-US" altLang="ja-JP" sz="1600" dirty="0" smtClean="0">
                <a:solidFill>
                  <a:srgbClr val="FF00FF"/>
                </a:solidFill>
                <a:sym typeface="Wingdings" pitchFamily="2" charset="2"/>
              </a:rPr>
              <a:t>  </a:t>
            </a:r>
            <a:r>
              <a:rPr lang="en-US" altLang="ja-JP" sz="1600" dirty="0" smtClean="0">
                <a:sym typeface="Wingdings" pitchFamily="2" charset="2"/>
              </a:rPr>
              <a:t>(</a:t>
            </a:r>
            <a:r>
              <a:rPr lang="en-US" altLang="ja-JP" sz="1600" dirty="0" smtClean="0">
                <a:sym typeface="Wingdings" pitchFamily="2" charset="2"/>
              </a:rPr>
              <a:t>2011</a:t>
            </a:r>
            <a:r>
              <a:rPr lang="en-US" altLang="ja-JP" sz="1600" dirty="0" smtClean="0">
                <a:sym typeface="Wingdings" pitchFamily="2" charset="2"/>
              </a:rPr>
              <a:t>: 210mBq/cc</a:t>
            </a:r>
            <a:r>
              <a:rPr lang="en-US" altLang="ja-JP" sz="1600" dirty="0" smtClean="0">
                <a:sym typeface="Wingdings" pitchFamily="2" charset="2"/>
              </a:rPr>
              <a:t>)</a:t>
            </a:r>
            <a:endParaRPr lang="en-US" altLang="ja-JP" sz="1400" dirty="0" smtClean="0">
              <a:sym typeface="Wingdings" pitchFamily="2" charset="2"/>
            </a:endParaRPr>
          </a:p>
          <a:p>
            <a:r>
              <a:rPr lang="en-US" altLang="ja-JP" sz="1800" dirty="0" smtClean="0">
                <a:solidFill>
                  <a:srgbClr val="FF5050"/>
                </a:solidFill>
                <a:sym typeface="Wingdings" pitchFamily="2" charset="2"/>
              </a:rPr>
              <a:t>Vessel was opened on </a:t>
            </a:r>
            <a:r>
              <a:rPr lang="en-US" altLang="ja-JP" sz="1800" dirty="0" smtClean="0">
                <a:solidFill>
                  <a:srgbClr val="FF5050"/>
                </a:solidFill>
                <a:sym typeface="Wingdings" pitchFamily="2" charset="2"/>
              </a:rPr>
              <a:t>Oct.17 (One month)</a:t>
            </a:r>
            <a:endParaRPr kumimoji="1" lang="ja-JP" altLang="en-US" sz="1800" dirty="0">
              <a:solidFill>
                <a:srgbClr val="FF505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7544" y="908720"/>
            <a:ext cx="8511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Exhaust f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airflow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[m3/h]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7544" y="1700808"/>
            <a:ext cx="813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srgbClr val="FF0000"/>
                </a:solidFill>
                <a:latin typeface="Calibri"/>
                <a:ea typeface="ＭＳ Ｐゴシック"/>
              </a:rPr>
              <a:t>P Vessel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srgbClr val="FF0000"/>
                </a:solidFill>
                <a:latin typeface="Calibri"/>
                <a:ea typeface="ＭＳ Ｐゴシック"/>
              </a:rPr>
              <a:t>[</a:t>
            </a:r>
            <a:r>
              <a:rPr lang="en-US" altLang="ja-JP" sz="1400" dirty="0" err="1" smtClean="0">
                <a:solidFill>
                  <a:srgbClr val="FF0000"/>
                </a:solidFill>
                <a:latin typeface="Calibri"/>
                <a:ea typeface="ＭＳ Ｐゴシック"/>
              </a:rPr>
              <a:t>MPa</a:t>
            </a:r>
            <a:r>
              <a:rPr lang="en-US" altLang="ja-JP" sz="1400" dirty="0" smtClean="0">
                <a:solidFill>
                  <a:srgbClr val="FF0000"/>
                </a:solidFill>
                <a:latin typeface="Calibri"/>
                <a:ea typeface="ＭＳ Ｐゴシック"/>
              </a:rPr>
              <a:t>]</a:t>
            </a:r>
            <a:endParaRPr lang="ja-JP" altLang="en-US" sz="140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7544" y="4005064"/>
            <a:ext cx="663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srgbClr val="FF9900"/>
                </a:solidFill>
                <a:latin typeface="Calibri"/>
                <a:ea typeface="ＭＳ Ｐゴシック"/>
              </a:rPr>
              <a:t>P </a:t>
            </a:r>
            <a:r>
              <a:rPr lang="en-US" altLang="ja-JP" sz="1400" dirty="0" err="1" smtClean="0">
                <a:solidFill>
                  <a:srgbClr val="FF9900"/>
                </a:solidFill>
                <a:latin typeface="Calibri"/>
                <a:ea typeface="ＭＳ Ｐゴシック"/>
              </a:rPr>
              <a:t>atm</a:t>
            </a:r>
            <a:endParaRPr lang="en-US" altLang="ja-JP" sz="1400" dirty="0" smtClean="0">
              <a:solidFill>
                <a:srgbClr val="FF9900"/>
              </a:solidFill>
              <a:latin typeface="Calibri"/>
              <a:ea typeface="ＭＳ Ｐゴシック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srgbClr val="FF9900"/>
                </a:solidFill>
                <a:latin typeface="Calibri"/>
                <a:ea typeface="ＭＳ Ｐゴシック"/>
              </a:rPr>
              <a:t> [</a:t>
            </a:r>
            <a:r>
              <a:rPr lang="en-US" altLang="ja-JP" sz="1400" dirty="0" err="1" smtClean="0">
                <a:solidFill>
                  <a:srgbClr val="FF9900"/>
                </a:solidFill>
                <a:latin typeface="Calibri"/>
                <a:ea typeface="ＭＳ Ｐゴシック"/>
              </a:rPr>
              <a:t>MPa</a:t>
            </a:r>
            <a:r>
              <a:rPr lang="en-US" altLang="ja-JP" sz="1400" dirty="0" smtClean="0">
                <a:solidFill>
                  <a:srgbClr val="FF9900"/>
                </a:solidFill>
                <a:latin typeface="Calibri"/>
                <a:ea typeface="ＭＳ Ｐゴシック"/>
              </a:rPr>
              <a:t>]</a:t>
            </a:r>
            <a:endParaRPr lang="ja-JP" altLang="en-US" sz="1400" dirty="0">
              <a:solidFill>
                <a:srgbClr val="FF9900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16016" y="3429000"/>
            <a:ext cx="1576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srgbClr val="FF00FF"/>
                </a:solidFill>
                <a:latin typeface="Calibri"/>
                <a:ea typeface="ＭＳ Ｐゴシック"/>
              </a:rPr>
              <a:t>Dew P [</a:t>
            </a:r>
            <a:r>
              <a:rPr lang="en-US" altLang="ja-JP" sz="2000" dirty="0" err="1" smtClean="0">
                <a:solidFill>
                  <a:srgbClr val="FF00FF"/>
                </a:solidFill>
                <a:latin typeface="Calibri"/>
                <a:ea typeface="ＭＳ Ｐゴシック"/>
              </a:rPr>
              <a:t>degC</a:t>
            </a:r>
            <a:r>
              <a:rPr lang="en-US" altLang="ja-JP" sz="2000" dirty="0" smtClean="0">
                <a:solidFill>
                  <a:srgbClr val="FF00FF"/>
                </a:solidFill>
                <a:latin typeface="Calibri"/>
                <a:ea typeface="ＭＳ Ｐゴシック"/>
              </a:rPr>
              <a:t>]</a:t>
            </a:r>
            <a:endParaRPr lang="ja-JP" altLang="en-US" sz="2000" dirty="0">
              <a:solidFill>
                <a:srgbClr val="FF00FF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79912" y="2780928"/>
            <a:ext cx="1276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srgbClr val="0066FF"/>
                </a:solidFill>
                <a:latin typeface="Calibri"/>
                <a:ea typeface="ＭＳ Ｐゴシック"/>
              </a:rPr>
              <a:t>3H [</a:t>
            </a:r>
            <a:r>
              <a:rPr lang="en-US" altLang="ja-JP" sz="2000" dirty="0" err="1" smtClean="0">
                <a:solidFill>
                  <a:srgbClr val="0066FF"/>
                </a:solidFill>
                <a:latin typeface="Calibri"/>
                <a:ea typeface="ＭＳ Ｐゴシック"/>
              </a:rPr>
              <a:t>Bq</a:t>
            </a:r>
            <a:r>
              <a:rPr lang="en-US" altLang="ja-JP" sz="2000" dirty="0" smtClean="0">
                <a:solidFill>
                  <a:srgbClr val="0066FF"/>
                </a:solidFill>
                <a:latin typeface="Calibri"/>
                <a:ea typeface="ＭＳ Ｐゴシック"/>
              </a:rPr>
              <a:t>/cc]</a:t>
            </a:r>
            <a:endParaRPr lang="ja-JP" altLang="en-US" sz="2000" dirty="0">
              <a:solidFill>
                <a:srgbClr val="0066FF"/>
              </a:solidFill>
              <a:latin typeface="Calibri"/>
              <a:ea typeface="ＭＳ Ｐゴシック"/>
            </a:endParaRPr>
          </a:p>
        </p:txBody>
      </p:sp>
      <p:sp>
        <p:nvSpPr>
          <p:cNvPr id="12" name="左右矢印 11"/>
          <p:cNvSpPr/>
          <p:nvPr/>
        </p:nvSpPr>
        <p:spPr>
          <a:xfrm>
            <a:off x="2483768" y="1268760"/>
            <a:ext cx="576000" cy="2160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white"/>
                </a:solidFill>
              </a:rPr>
              <a:t>0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3" name="左右矢印 12"/>
          <p:cNvSpPr/>
          <p:nvPr/>
        </p:nvSpPr>
        <p:spPr>
          <a:xfrm>
            <a:off x="3591012" y="1268760"/>
            <a:ext cx="612000" cy="2160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4" name="左右矢印 13"/>
          <p:cNvSpPr/>
          <p:nvPr/>
        </p:nvSpPr>
        <p:spPr>
          <a:xfrm>
            <a:off x="4716016" y="1268760"/>
            <a:ext cx="2808000" cy="2160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39752" y="971436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9/17~20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97053" y="971436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9/24~27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44008" y="980728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9/30~10/17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2555776" y="1556792"/>
            <a:ext cx="432048" cy="1800200"/>
          </a:xfrm>
          <a:prstGeom prst="straightConnector1">
            <a:avLst/>
          </a:prstGeom>
          <a:ln w="28575">
            <a:solidFill>
              <a:srgbClr val="0066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>
            <a:off x="3635896" y="2852936"/>
            <a:ext cx="504056" cy="1728192"/>
          </a:xfrm>
          <a:prstGeom prst="straightConnector1">
            <a:avLst/>
          </a:prstGeom>
          <a:ln w="28575">
            <a:solidFill>
              <a:srgbClr val="0066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4644008" y="4077072"/>
            <a:ext cx="2880320" cy="576064"/>
          </a:xfrm>
          <a:prstGeom prst="straightConnector1">
            <a:avLst/>
          </a:prstGeom>
          <a:ln w="28575">
            <a:solidFill>
              <a:srgbClr val="0066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下矢印 25"/>
          <p:cNvSpPr/>
          <p:nvPr/>
        </p:nvSpPr>
        <p:spPr>
          <a:xfrm flipV="1">
            <a:off x="7380312" y="4797152"/>
            <a:ext cx="360040" cy="360040"/>
          </a:xfrm>
          <a:prstGeom prst="downArrow">
            <a:avLst/>
          </a:prstGeom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088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BD/DV </a:t>
            </a:r>
            <a:r>
              <a:rPr kumimoji="1" lang="en-US" altLang="ja-JP" dirty="0" smtClean="0"/>
              <a:t>Inspection [Nov.27, 2013]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576064"/>
          </a:xfrm>
        </p:spPr>
        <p:txBody>
          <a:bodyPr>
            <a:normAutofit fontScale="62500" lnSpcReduction="20000"/>
          </a:bodyPr>
          <a:lstStyle/>
          <a:p>
            <a:r>
              <a:rPr kumimoji="1" lang="en-US" altLang="ja-JP" dirty="0" smtClean="0"/>
              <a:t>After old Horn-3 was moved to maintenance area, we </a:t>
            </a:r>
            <a:r>
              <a:rPr lang="en-US" altLang="ja-JP" dirty="0" smtClean="0"/>
              <a:t>set web camera on the beam-line and inspect DV/BD status</a:t>
            </a:r>
            <a:endParaRPr kumimoji="1" lang="ja-JP" altLang="en-US" dirty="0"/>
          </a:p>
        </p:txBody>
      </p:sp>
      <p:pic>
        <p:nvPicPr>
          <p:cNvPr id="4098" name="Picture 2" descr="C:\Users\Ishida\Documents\JPARCnu\Photos\131101-\NCM_5487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2853846" cy="4752528"/>
          </a:xfrm>
          <a:prstGeom prst="rect">
            <a:avLst/>
          </a:prstGeom>
          <a:noFill/>
        </p:spPr>
      </p:pic>
      <p:pic>
        <p:nvPicPr>
          <p:cNvPr id="4099" name="Picture 3" descr="C:\Users\Ishida\Documents\JPARCnu\Photos\131101-\NCM_5497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8314" y="1340768"/>
            <a:ext cx="2853846" cy="4752528"/>
          </a:xfrm>
          <a:prstGeom prst="rect">
            <a:avLst/>
          </a:prstGeom>
          <a:noFill/>
        </p:spPr>
      </p:pic>
      <p:pic>
        <p:nvPicPr>
          <p:cNvPr id="4100" name="Picture 4" descr="C:\Users\Ishida\Documents\JPARCnu\Photos\131101-\NCM_5499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2971" y="1340768"/>
            <a:ext cx="2851517" cy="47486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67544" y="6021288"/>
            <a:ext cx="8229600" cy="464915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BD/DV</a:t>
            </a:r>
            <a:r>
              <a:rPr kumimoji="1" lang="ja-JP" altLang="en-US" dirty="0" smtClean="0"/>
              <a:t>は健全</a:t>
            </a:r>
            <a:endParaRPr kumimoji="1" lang="ja-JP" altLang="en-US" dirty="0"/>
          </a:p>
        </p:txBody>
      </p:sp>
      <p:pic>
        <p:nvPicPr>
          <p:cNvPr id="1029" name="Picture 5" descr="C:\Users\Ishida\Documents\JPARCnu\DUMP\131127-DVBD-カメラ確認\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75989" cy="3356992"/>
          </a:xfrm>
          <a:prstGeom prst="rect">
            <a:avLst/>
          </a:prstGeom>
          <a:noFill/>
        </p:spPr>
      </p:pic>
      <p:pic>
        <p:nvPicPr>
          <p:cNvPr id="1030" name="Picture 6" descr="C:\Users\Ishida\Documents\JPARCnu\DUMP\131127-DVBD-カメラ確認\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3" y="0"/>
            <a:ext cx="4475990" cy="3356992"/>
          </a:xfrm>
          <a:prstGeom prst="rect">
            <a:avLst/>
          </a:prstGeom>
          <a:noFill/>
        </p:spPr>
      </p:pic>
      <p:pic>
        <p:nvPicPr>
          <p:cNvPr id="1032" name="Picture 8" descr="C:\Users\Ishida\Documents\JPARCnu\DUMP\131127-DVBD-カメラ確認\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4475989" cy="3356992"/>
          </a:xfrm>
          <a:prstGeom prst="rect">
            <a:avLst/>
          </a:prstGeom>
          <a:noFill/>
        </p:spPr>
      </p:pic>
      <p:pic>
        <p:nvPicPr>
          <p:cNvPr id="10" name="Picture 2" descr="C:\Users\Ishida\Documents\JPARCnu\DUMP\131127-DVBD-カメラ確認\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501008"/>
            <a:ext cx="4440493" cy="3330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07504" y="764704"/>
            <a:ext cx="8640960" cy="201622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 smtClean="0">
                <a:latin typeface="Britannic Bold" pitchFamily="34" charset="0"/>
              </a:rPr>
              <a:t>T</a:t>
            </a:r>
            <a:r>
              <a:rPr kumimoji="1" lang="en-US" altLang="ja-JP" dirty="0" smtClean="0">
                <a:latin typeface="Britannic Bold" pitchFamily="34" charset="0"/>
              </a:rPr>
              <a:t>he </a:t>
            </a:r>
            <a:r>
              <a:rPr lang="en-US" altLang="ja-JP" dirty="0" smtClean="0">
                <a:latin typeface="Britannic Bold" pitchFamily="34" charset="0"/>
              </a:rPr>
              <a:t>H</a:t>
            </a:r>
            <a:r>
              <a:rPr kumimoji="1" lang="en-US" altLang="ja-JP" dirty="0" smtClean="0">
                <a:latin typeface="Britannic Bold" pitchFamily="34" charset="0"/>
              </a:rPr>
              <a:t>elium </a:t>
            </a:r>
            <a:r>
              <a:rPr lang="en-US" altLang="ja-JP" dirty="0" smtClean="0">
                <a:latin typeface="Britannic Bold" pitchFamily="34" charset="0"/>
              </a:rPr>
              <a:t>V</a:t>
            </a:r>
            <a:r>
              <a:rPr kumimoji="1" lang="en-US" altLang="ja-JP" dirty="0" smtClean="0">
                <a:latin typeface="Britannic Bold" pitchFamily="34" charset="0"/>
              </a:rPr>
              <a:t>essel at J-PARC neutrino beam-line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>
                <a:latin typeface="Britannic Bold" pitchFamily="34" charset="0"/>
              </a:rPr>
              <a:t>Status of water cooling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>
                <a:latin typeface="Britannic Bold" pitchFamily="34" charset="0"/>
              </a:rPr>
              <a:t>Status of Helium atmosphere in the vessel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>
                <a:latin typeface="Britannic Bold" pitchFamily="34" charset="0"/>
              </a:rPr>
              <a:t>Summary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0F5944-EE0A-4250-9583-8358A777F23B}" type="slidenum">
              <a:rPr lang="ja-JP" altLang="en-US" smtClean="0"/>
              <a:pPr>
                <a:defRPr/>
              </a:pPr>
              <a:t>2</a:t>
            </a:fld>
            <a:endParaRPr lang="ja-JP" altLang="en-US" dirty="0"/>
          </a:p>
        </p:txBody>
      </p:sp>
      <p:pic>
        <p:nvPicPr>
          <p:cNvPr id="5" name="Picture 3" descr="C:\Users\Ishida\Documents\www\NBI2010\arts\IMG_5964.JPG"/>
          <p:cNvPicPr>
            <a:picLocks noChangeAspect="1" noChangeArrowheads="1"/>
          </p:cNvPicPr>
          <p:nvPr/>
        </p:nvPicPr>
        <p:blipFill>
          <a:blip r:embed="rId2" cstate="print"/>
          <a:srcRect l="22302" t="31091" r="25099" b="26631"/>
          <a:stretch>
            <a:fillRect/>
          </a:stretch>
        </p:blipFill>
        <p:spPr bwMode="auto">
          <a:xfrm>
            <a:off x="5615037" y="2603753"/>
            <a:ext cx="3133427" cy="377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Ishida\Documents\www\NBI2010\arts\IMG_5986.JPG"/>
          <p:cNvPicPr>
            <a:picLocks noChangeAspect="1" noChangeArrowheads="1"/>
          </p:cNvPicPr>
          <p:nvPr/>
        </p:nvPicPr>
        <p:blipFill>
          <a:blip r:embed="rId3" cstate="print"/>
          <a:srcRect l="24639" t="30630" r="22175" b="27094"/>
          <a:stretch>
            <a:fillRect/>
          </a:stretch>
        </p:blipFill>
        <p:spPr bwMode="auto">
          <a:xfrm>
            <a:off x="2304257" y="2603753"/>
            <a:ext cx="3168352" cy="377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8"/>
          <p:cNvGrpSpPr/>
          <p:nvPr/>
        </p:nvGrpSpPr>
        <p:grpSpPr>
          <a:xfrm>
            <a:off x="216024" y="0"/>
            <a:ext cx="8748464" cy="6858000"/>
            <a:chOff x="1177156" y="836712"/>
            <a:chExt cx="7966844" cy="6021288"/>
          </a:xfrm>
        </p:grpSpPr>
        <p:pic>
          <p:nvPicPr>
            <p:cNvPr id="20483" name="Picture 3" descr="C:\Users\Ishida\Documents\JPARCnu\DUMP\131127-DVBD-カメラ確認\16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7624" y="836712"/>
              <a:ext cx="3898900" cy="2924175"/>
            </a:xfrm>
            <a:prstGeom prst="rect">
              <a:avLst/>
            </a:prstGeom>
            <a:noFill/>
          </p:spPr>
        </p:pic>
        <p:pic>
          <p:nvPicPr>
            <p:cNvPr id="20484" name="Picture 4" descr="C:\Users\Ishida\Documents\JPARCnu\DUMP\131127-DVBD-カメラ確認\1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45100" y="836712"/>
              <a:ext cx="3898900" cy="2924175"/>
            </a:xfrm>
            <a:prstGeom prst="rect">
              <a:avLst/>
            </a:prstGeom>
            <a:noFill/>
          </p:spPr>
        </p:pic>
        <p:pic>
          <p:nvPicPr>
            <p:cNvPr id="20485" name="Picture 5" descr="C:\Users\Ishida\Documents\JPARCnu\DUMP\131127-DVBD-カメラ確認\19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77156" y="3933825"/>
              <a:ext cx="3898900" cy="2924175"/>
            </a:xfrm>
            <a:prstGeom prst="rect">
              <a:avLst/>
            </a:prstGeom>
            <a:noFill/>
          </p:spPr>
        </p:pic>
        <p:pic>
          <p:nvPicPr>
            <p:cNvPr id="20486" name="Picture 6" descr="C:\Users\Ishida\Documents\JPARCnu\DUMP\131127-DVBD-カメラ確認\2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45100" y="3933825"/>
              <a:ext cx="3898900" cy="29241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5"/>
          <p:cNvGrpSpPr/>
          <p:nvPr/>
        </p:nvGrpSpPr>
        <p:grpSpPr>
          <a:xfrm>
            <a:off x="77975" y="50229"/>
            <a:ext cx="9030529" cy="6807771"/>
            <a:chOff x="0" y="50229"/>
            <a:chExt cx="10301164" cy="7765654"/>
          </a:xfrm>
        </p:grpSpPr>
        <p:pic>
          <p:nvPicPr>
            <p:cNvPr id="21506" name="Picture 2" descr="C:\Users\Ishida\Documents\JPARCnu\DUMP\131127-DVBD-カメラ確認\38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0229"/>
              <a:ext cx="5081092" cy="3810819"/>
            </a:xfrm>
            <a:prstGeom prst="rect">
              <a:avLst/>
            </a:prstGeom>
            <a:noFill/>
          </p:spPr>
        </p:pic>
        <p:pic>
          <p:nvPicPr>
            <p:cNvPr id="21507" name="Picture 3" descr="C:\Users\Ishida\Documents\JPARCnu\DUMP\131127-DVBD-カメラ確認\39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4005064"/>
              <a:ext cx="5081092" cy="3810819"/>
            </a:xfrm>
            <a:prstGeom prst="rect">
              <a:avLst/>
            </a:prstGeom>
            <a:noFill/>
          </p:spPr>
        </p:pic>
        <p:pic>
          <p:nvPicPr>
            <p:cNvPr id="21508" name="Picture 4" descr="C:\Users\Ishida\Documents\JPARCnu\DUMP\131127-DVBD-カメラ確認\4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20072" y="50229"/>
              <a:ext cx="5081092" cy="3810819"/>
            </a:xfrm>
            <a:prstGeom prst="rect">
              <a:avLst/>
            </a:prstGeom>
            <a:noFill/>
          </p:spPr>
        </p:pic>
        <p:pic>
          <p:nvPicPr>
            <p:cNvPr id="21509" name="Picture 5" descr="C:\Users\Ishida\Documents\JPARCnu\DUMP\131127-DVBD-カメラ確認\3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20072" y="4005064"/>
              <a:ext cx="5081092" cy="381081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Ishida\Documents\JPARCnu\DUMP\131127-DVBD-カメラ確認\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58042" cy="3418531"/>
          </a:xfrm>
          <a:prstGeom prst="rect">
            <a:avLst/>
          </a:prstGeom>
          <a:noFill/>
        </p:spPr>
      </p:pic>
      <p:pic>
        <p:nvPicPr>
          <p:cNvPr id="9" name="Picture 3" descr="C:\Users\Ishida\Documents\JPARCnu\DUMP\131127-DVBD-カメラ確認\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429000"/>
            <a:ext cx="4585943" cy="3439458"/>
          </a:xfrm>
          <a:prstGeom prst="rect">
            <a:avLst/>
          </a:prstGeom>
          <a:noFill/>
        </p:spPr>
      </p:pic>
      <p:pic>
        <p:nvPicPr>
          <p:cNvPr id="10" name="Picture 2" descr="C:\Users\Ishida\Documents\JPARCnu\DUMP\131127-DVBD-カメラ確認\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4499992" cy="3374995"/>
          </a:xfrm>
          <a:prstGeom prst="rect">
            <a:avLst/>
          </a:prstGeom>
          <a:noFill/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923928" y="15850"/>
            <a:ext cx="4392488" cy="604838"/>
          </a:xfrm>
        </p:spPr>
        <p:txBody>
          <a:bodyPr/>
          <a:lstStyle/>
          <a:p>
            <a:r>
              <a:rPr kumimoji="1" lang="en-US" altLang="ja-JP" sz="2800" dirty="0" smtClean="0">
                <a:solidFill>
                  <a:srgbClr val="33CCFF"/>
                </a:solidFill>
              </a:rPr>
              <a:t>Horn-2 dew condensation</a:t>
            </a:r>
            <a:endParaRPr kumimoji="1" lang="ja-JP" altLang="en-US" sz="2800" dirty="0">
              <a:solidFill>
                <a:srgbClr val="33CCFF"/>
              </a:solidFill>
            </a:endParaRPr>
          </a:p>
        </p:txBody>
      </p:sp>
      <p:sp>
        <p:nvSpPr>
          <p:cNvPr id="6" name="コンテンツ プレースホルダ 5"/>
          <p:cNvSpPr>
            <a:spLocks noGrp="1"/>
          </p:cNvSpPr>
          <p:nvPr>
            <p:ph idx="1"/>
          </p:nvPr>
        </p:nvSpPr>
        <p:spPr>
          <a:xfrm>
            <a:off x="4644008" y="1052736"/>
            <a:ext cx="4326955" cy="1800200"/>
          </a:xfrm>
        </p:spPr>
        <p:txBody>
          <a:bodyPr/>
          <a:lstStyle/>
          <a:p>
            <a:r>
              <a:rPr kumimoji="1" lang="en-US" altLang="ja-JP" sz="2000" dirty="0" smtClean="0"/>
              <a:t>Imprint of dew condensation was clearly identified at the surface of Horn-2  </a:t>
            </a:r>
          </a:p>
          <a:p>
            <a:r>
              <a:rPr lang="en-US" altLang="ja-JP" sz="2000" dirty="0" smtClean="0"/>
              <a:t>I</a:t>
            </a:r>
            <a:r>
              <a:rPr lang="en-US" altLang="ja-JP" sz="2000" dirty="0" smtClean="0"/>
              <a:t>t was acting as dehumidifier of the helium vessel…</a:t>
            </a:r>
            <a:endParaRPr kumimoji="1" lang="ja-JP" altLang="en-US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5"/>
          <p:cNvGrpSpPr/>
          <p:nvPr/>
        </p:nvGrpSpPr>
        <p:grpSpPr>
          <a:xfrm>
            <a:off x="0" y="764704"/>
            <a:ext cx="9144000" cy="3385329"/>
            <a:chOff x="0" y="3861048"/>
            <a:chExt cx="10166648" cy="3763938"/>
          </a:xfrm>
        </p:grpSpPr>
        <p:pic>
          <p:nvPicPr>
            <p:cNvPr id="23556" name="Picture 4" descr="C:\Users\Ishida\Documents\JPARCnu\DUMP\131127-DVBD-カメラ確認\8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861048"/>
              <a:ext cx="5018584" cy="3763938"/>
            </a:xfrm>
            <a:prstGeom prst="rect">
              <a:avLst/>
            </a:prstGeom>
            <a:noFill/>
          </p:spPr>
        </p:pic>
        <p:pic>
          <p:nvPicPr>
            <p:cNvPr id="23557" name="Picture 5" descr="C:\Users\Ishida\Documents\JPARCnu\DUMP\131127-DVBD-カメラ確認\95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48064" y="3861048"/>
              <a:ext cx="5018584" cy="3763938"/>
            </a:xfrm>
            <a:prstGeom prst="rect">
              <a:avLst/>
            </a:prstGeom>
            <a:noFill/>
          </p:spPr>
        </p:pic>
      </p:grpSp>
      <p:grpSp>
        <p:nvGrpSpPr>
          <p:cNvPr id="12" name="グループ化 11"/>
          <p:cNvGrpSpPr/>
          <p:nvPr/>
        </p:nvGrpSpPr>
        <p:grpSpPr>
          <a:xfrm>
            <a:off x="179511" y="4581128"/>
            <a:ext cx="4248473" cy="1788038"/>
            <a:chOff x="220951" y="5136717"/>
            <a:chExt cx="3116833" cy="1311770"/>
          </a:xfrm>
        </p:grpSpPr>
        <p:pic>
          <p:nvPicPr>
            <p:cNvPr id="7" name="図 6"/>
            <p:cNvPicPr/>
            <p:nvPr/>
          </p:nvPicPr>
          <p:blipFill>
            <a:blip r:embed="rId4" cstate="print">
              <a:grayscl/>
            </a:blip>
            <a:srcRect l="1930" t="56466" r="27847" b="3359"/>
            <a:stretch>
              <a:fillRect/>
            </a:stretch>
          </p:blipFill>
          <p:spPr bwMode="auto">
            <a:xfrm>
              <a:off x="220951" y="5136717"/>
              <a:ext cx="3064005" cy="1215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円/楕円 8"/>
            <p:cNvSpPr/>
            <p:nvPr/>
          </p:nvSpPr>
          <p:spPr bwMode="auto">
            <a:xfrm>
              <a:off x="2833728" y="5929136"/>
              <a:ext cx="504056" cy="519351"/>
            </a:xfrm>
            <a:prstGeom prst="ellipse">
              <a:avLst/>
            </a:prstGeom>
            <a:noFill/>
            <a:ln w="38100" cap="flat" cmpd="sng" algn="ctr">
              <a:solidFill>
                <a:srgbClr val="FF505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52928" cy="604838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0066CC"/>
                </a:solidFill>
              </a:rPr>
              <a:t>Imprint of puddle at bottom of TS vessel</a:t>
            </a:r>
            <a:endParaRPr kumimoji="1" lang="ja-JP" altLang="en-US" dirty="0">
              <a:solidFill>
                <a:srgbClr val="0066CC"/>
              </a:solidFill>
            </a:endParaRPr>
          </a:p>
        </p:txBody>
      </p:sp>
      <p:sp>
        <p:nvSpPr>
          <p:cNvPr id="11" name="コンテンツ プレースホルダ 10"/>
          <p:cNvSpPr>
            <a:spLocks noGrp="1"/>
          </p:cNvSpPr>
          <p:nvPr>
            <p:ph idx="1"/>
          </p:nvPr>
        </p:nvSpPr>
        <p:spPr>
          <a:xfrm>
            <a:off x="4572000" y="4581128"/>
            <a:ext cx="4572000" cy="1800200"/>
          </a:xfrm>
        </p:spPr>
        <p:txBody>
          <a:bodyPr/>
          <a:lstStyle/>
          <a:p>
            <a:r>
              <a:rPr lang="en-US" altLang="ja-JP" sz="2000" dirty="0" smtClean="0"/>
              <a:t>D</a:t>
            </a:r>
            <a:r>
              <a:rPr kumimoji="1" lang="en-US" altLang="ja-JP" sz="2000" dirty="0" smtClean="0"/>
              <a:t>irty powder layer  due to water drainage from horn leak plus dew condensation (?)</a:t>
            </a:r>
            <a:endParaRPr kumimoji="1" lang="ja-JP" altLang="en-US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08" y="44624"/>
            <a:ext cx="8229600" cy="792088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Replacing Heat Exchanger (TS) [Dec.2013]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364088" y="1268760"/>
            <a:ext cx="3779912" cy="4525963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latin typeface="Symbol" pitchFamily="18" charset="2"/>
              </a:rPr>
              <a:t>D</a:t>
            </a:r>
            <a:r>
              <a:rPr kumimoji="1" lang="en-US" altLang="ja-JP" sz="2400" dirty="0" smtClean="0"/>
              <a:t>P </a:t>
            </a:r>
            <a:r>
              <a:rPr kumimoji="1" lang="en-US" altLang="ja-JP" sz="2400" dirty="0" smtClean="0"/>
              <a:t>became &gt;0.4MPa, possibly due to clogging of black iron powder </a:t>
            </a:r>
            <a:endParaRPr kumimoji="1" lang="en-US" altLang="ja-JP" sz="2000" dirty="0" smtClean="0"/>
          </a:p>
          <a:p>
            <a:pPr lvl="1"/>
            <a:r>
              <a:rPr lang="en-US" altLang="ja-JP" sz="2000" dirty="0" smtClean="0"/>
              <a:t>Residual dose: O(100uSv/h)</a:t>
            </a:r>
          </a:p>
          <a:p>
            <a:r>
              <a:rPr lang="en-US" altLang="ja-JP" sz="2400" dirty="0" smtClean="0"/>
              <a:t>We r</a:t>
            </a:r>
            <a:r>
              <a:rPr kumimoji="1" lang="en-US" altLang="ja-JP" sz="2400" dirty="0" smtClean="0"/>
              <a:t>eplaced with </a:t>
            </a:r>
          </a:p>
          <a:p>
            <a:pPr marL="0" indent="0"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</a:t>
            </a:r>
            <a:r>
              <a:rPr kumimoji="1" lang="en-US" altLang="ja-JP" sz="2400" dirty="0" smtClean="0"/>
              <a:t>new one.</a:t>
            </a:r>
          </a:p>
          <a:p>
            <a:pPr marL="457200" lvl="1" indent="0">
              <a:buNone/>
            </a:pPr>
            <a:r>
              <a:rPr lang="en-US" altLang="ja-JP" sz="2000" dirty="0">
                <a:latin typeface="Symbol" pitchFamily="18" charset="2"/>
                <a:sym typeface="Symbol"/>
              </a:rPr>
              <a:t></a:t>
            </a:r>
            <a:r>
              <a:rPr lang="en-US" altLang="ja-JP" sz="2000" dirty="0" smtClean="0">
                <a:latin typeface="Symbol" pitchFamily="18" charset="2"/>
              </a:rPr>
              <a:t>D</a:t>
            </a:r>
            <a:r>
              <a:rPr lang="en-US" altLang="ja-JP" sz="2000" dirty="0" smtClean="0"/>
              <a:t>P</a:t>
            </a:r>
            <a:r>
              <a:rPr kumimoji="1" lang="en-US" altLang="ja-JP" sz="2000" dirty="0" smtClean="0"/>
              <a:t> &lt; 0.1MPa </a:t>
            </a:r>
            <a:endParaRPr kumimoji="1" lang="ja-JP" altLang="en-US" sz="2000" dirty="0"/>
          </a:p>
        </p:txBody>
      </p:sp>
      <p:pic>
        <p:nvPicPr>
          <p:cNvPr id="1026" name="Picture 2" descr="C:\Users\Ishida\Documents\JPARCnu\Photos\131201-\NCM_5574ss.jpg"/>
          <p:cNvPicPr>
            <a:picLocks noChangeAspect="1" noChangeArrowheads="1"/>
          </p:cNvPicPr>
          <p:nvPr/>
        </p:nvPicPr>
        <p:blipFill>
          <a:blip r:embed="rId2" cstate="print"/>
          <a:srcRect t="23456" r="8973" b="2427"/>
          <a:stretch>
            <a:fillRect/>
          </a:stretch>
        </p:blipFill>
        <p:spPr bwMode="auto">
          <a:xfrm>
            <a:off x="2267744" y="1988840"/>
            <a:ext cx="3168352" cy="4296071"/>
          </a:xfrm>
          <a:prstGeom prst="rect">
            <a:avLst/>
          </a:prstGeom>
          <a:noFill/>
        </p:spPr>
      </p:pic>
      <p:pic>
        <p:nvPicPr>
          <p:cNvPr id="1027" name="Picture 3" descr="C:\Users\Ishida\Documents\JPARCnu\Photos\131201-\NCM_5557-ss.jpg"/>
          <p:cNvPicPr>
            <a:picLocks noChangeAspect="1" noChangeArrowheads="1"/>
          </p:cNvPicPr>
          <p:nvPr/>
        </p:nvPicPr>
        <p:blipFill>
          <a:blip r:embed="rId3" cstate="print"/>
          <a:srcRect l="15428" t="25941" b="9207"/>
          <a:stretch>
            <a:fillRect/>
          </a:stretch>
        </p:blipFill>
        <p:spPr bwMode="auto">
          <a:xfrm>
            <a:off x="107504" y="1124744"/>
            <a:ext cx="2424690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87652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Source of Vessel Humidity ?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832648"/>
          </a:xfrm>
        </p:spPr>
        <p:txBody>
          <a:bodyPr/>
          <a:lstStyle/>
          <a:p>
            <a:r>
              <a:rPr lang="en-US" altLang="ja-JP" sz="2000" dirty="0" smtClean="0">
                <a:solidFill>
                  <a:schemeClr val="accent1">
                    <a:lumMod val="50000"/>
                  </a:schemeClr>
                </a:solidFill>
              </a:rPr>
              <a:t>Dew </a:t>
            </a:r>
            <a:r>
              <a:rPr lang="en-US" altLang="ja-JP" sz="2000" dirty="0" smtClean="0">
                <a:solidFill>
                  <a:schemeClr val="accent1">
                    <a:lumMod val="50000"/>
                  </a:schemeClr>
                </a:solidFill>
              </a:rPr>
              <a:t>point= 25~26 </a:t>
            </a:r>
            <a:r>
              <a:rPr lang="en-US" altLang="ja-JP" sz="1800" dirty="0" err="1" smtClean="0">
                <a:solidFill>
                  <a:schemeClr val="accent1">
                    <a:lumMod val="50000"/>
                  </a:schemeClr>
                </a:solidFill>
              </a:rPr>
              <a:t>deg.C</a:t>
            </a:r>
            <a:r>
              <a:rPr lang="en-US" altLang="ja-JP" sz="1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kumimoji="1" lang="en-US" altLang="ja-JP" sz="1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kumimoji="1" lang="en-US" altLang="ja-JP" sz="1800" dirty="0" smtClean="0"/>
              <a:t>Outgas from surface of wall/concrete blocks</a:t>
            </a:r>
            <a:r>
              <a:rPr lang="en-US" altLang="ja-JP" sz="1800" dirty="0" smtClean="0"/>
              <a:t> ?</a:t>
            </a:r>
            <a:endParaRPr lang="en-US" altLang="ja-JP" sz="2000" dirty="0" smtClean="0"/>
          </a:p>
          <a:p>
            <a:pPr lvl="2"/>
            <a:r>
              <a:rPr lang="en-US" altLang="ja-JP" sz="1800" dirty="0" smtClean="0"/>
              <a:t>W</a:t>
            </a:r>
            <a:r>
              <a:rPr lang="en-US" altLang="ja-JP" sz="1800" dirty="0" smtClean="0"/>
              <a:t>all:  ~3x10</a:t>
            </a:r>
            <a:r>
              <a:rPr lang="en-US" altLang="ja-JP" sz="1800" baseline="30000" dirty="0" smtClean="0"/>
              <a:t>-4</a:t>
            </a:r>
            <a:r>
              <a:rPr lang="en-US" altLang="ja-JP" sz="1800" dirty="0" smtClean="0"/>
              <a:t> </a:t>
            </a:r>
            <a:r>
              <a:rPr lang="en-US" altLang="ja-JP" sz="1800" dirty="0" smtClean="0"/>
              <a:t>Pa</a:t>
            </a:r>
            <a:r>
              <a:rPr lang="ja-JP" altLang="en-US" sz="1800" dirty="0" smtClean="0"/>
              <a:t>・</a:t>
            </a:r>
            <a:r>
              <a:rPr lang="en-US" altLang="ja-JP" sz="1800" dirty="0" smtClean="0"/>
              <a:t>m</a:t>
            </a:r>
            <a:r>
              <a:rPr lang="en-US" altLang="ja-JP" sz="1800" baseline="30000" dirty="0" smtClean="0"/>
              <a:t>3</a:t>
            </a:r>
            <a:r>
              <a:rPr lang="en-US" altLang="ja-JP" sz="1800" dirty="0" smtClean="0"/>
              <a:t>/s/m</a:t>
            </a:r>
            <a:r>
              <a:rPr lang="en-US" altLang="ja-JP" sz="1800" baseline="30000" dirty="0" smtClean="0"/>
              <a:t>2</a:t>
            </a:r>
            <a:r>
              <a:rPr lang="ja-JP" altLang="en-US" sz="1800" dirty="0" smtClean="0"/>
              <a:t> </a:t>
            </a:r>
            <a:r>
              <a:rPr lang="ja-JP" altLang="en-US" sz="1800" dirty="0" smtClean="0">
                <a:solidFill>
                  <a:srgbClr val="3333FF"/>
                </a:solidFill>
              </a:rPr>
              <a:t>→ </a:t>
            </a:r>
            <a:r>
              <a:rPr lang="en-US" altLang="ja-JP" sz="1800" dirty="0" smtClean="0">
                <a:solidFill>
                  <a:srgbClr val="3333FF"/>
                </a:solidFill>
              </a:rPr>
              <a:t>Vessel (1,700m</a:t>
            </a:r>
            <a:r>
              <a:rPr lang="en-US" altLang="ja-JP" sz="1800" baseline="30000" dirty="0" smtClean="0">
                <a:solidFill>
                  <a:srgbClr val="3333FF"/>
                </a:solidFill>
              </a:rPr>
              <a:t>2</a:t>
            </a:r>
            <a:r>
              <a:rPr lang="en-US" altLang="ja-JP" sz="1800" dirty="0" smtClean="0">
                <a:solidFill>
                  <a:srgbClr val="3333FF"/>
                </a:solidFill>
              </a:rPr>
              <a:t>) </a:t>
            </a:r>
            <a:r>
              <a:rPr lang="en-US" altLang="ja-JP" sz="1800" dirty="0" smtClean="0">
                <a:solidFill>
                  <a:srgbClr val="0066FF"/>
                </a:solidFill>
              </a:rPr>
              <a:t>0.6 Pa</a:t>
            </a:r>
            <a:r>
              <a:rPr lang="ja-JP" altLang="en-US" sz="1800" dirty="0" smtClean="0">
                <a:solidFill>
                  <a:srgbClr val="0066FF"/>
                </a:solidFill>
              </a:rPr>
              <a:t>・</a:t>
            </a:r>
            <a:r>
              <a:rPr lang="en-US" altLang="ja-JP" sz="1800" dirty="0" smtClean="0">
                <a:solidFill>
                  <a:srgbClr val="0066FF"/>
                </a:solidFill>
              </a:rPr>
              <a:t>m</a:t>
            </a:r>
            <a:r>
              <a:rPr lang="en-US" altLang="ja-JP" sz="1800" baseline="30000" dirty="0" smtClean="0">
                <a:solidFill>
                  <a:srgbClr val="0066FF"/>
                </a:solidFill>
              </a:rPr>
              <a:t>3</a:t>
            </a:r>
            <a:r>
              <a:rPr lang="en-US" altLang="ja-JP" sz="1800" dirty="0" smtClean="0">
                <a:solidFill>
                  <a:srgbClr val="0066FF"/>
                </a:solidFill>
              </a:rPr>
              <a:t>/s </a:t>
            </a:r>
          </a:p>
          <a:p>
            <a:pPr lvl="2"/>
            <a:r>
              <a:rPr lang="en-US" altLang="ja-JP" sz="1800" dirty="0" smtClean="0">
                <a:solidFill>
                  <a:schemeClr val="accent1">
                    <a:lumMod val="50000"/>
                  </a:schemeClr>
                </a:solidFill>
              </a:rPr>
              <a:t>Concrete Block: ~</a:t>
            </a:r>
            <a:r>
              <a:rPr lang="en-US" altLang="ja-JP" sz="1800" dirty="0" smtClean="0">
                <a:solidFill>
                  <a:srgbClr val="FF5050"/>
                </a:solidFill>
              </a:rPr>
              <a:t>1x10</a:t>
            </a:r>
            <a:r>
              <a:rPr lang="en-US" altLang="ja-JP" sz="1800" baseline="30000" dirty="0" smtClean="0">
                <a:solidFill>
                  <a:srgbClr val="FF5050"/>
                </a:solidFill>
              </a:rPr>
              <a:t>-2</a:t>
            </a:r>
            <a:r>
              <a:rPr lang="en-US" altLang="ja-JP" sz="1800" dirty="0" smtClean="0">
                <a:solidFill>
                  <a:srgbClr val="FF5050"/>
                </a:solidFill>
              </a:rPr>
              <a:t> </a:t>
            </a:r>
            <a:r>
              <a:rPr lang="en-US" altLang="ja-JP" sz="1800" dirty="0" smtClean="0">
                <a:solidFill>
                  <a:srgbClr val="FF5050"/>
                </a:solidFill>
              </a:rPr>
              <a:t>Pa</a:t>
            </a:r>
            <a:r>
              <a:rPr lang="ja-JP" altLang="en-US" sz="1800" dirty="0" smtClean="0">
                <a:solidFill>
                  <a:srgbClr val="FF5050"/>
                </a:solidFill>
              </a:rPr>
              <a:t>・</a:t>
            </a:r>
            <a:r>
              <a:rPr lang="en-US" altLang="ja-JP" sz="1800" dirty="0" smtClean="0">
                <a:solidFill>
                  <a:srgbClr val="FF5050"/>
                </a:solidFill>
              </a:rPr>
              <a:t>m</a:t>
            </a:r>
            <a:r>
              <a:rPr lang="en-US" altLang="ja-JP" sz="1800" baseline="30000" dirty="0" smtClean="0">
                <a:solidFill>
                  <a:srgbClr val="FF5050"/>
                </a:solidFill>
              </a:rPr>
              <a:t>3</a:t>
            </a:r>
            <a:r>
              <a:rPr lang="en-US" altLang="ja-JP" sz="1800" dirty="0" smtClean="0">
                <a:solidFill>
                  <a:srgbClr val="FF5050"/>
                </a:solidFill>
              </a:rPr>
              <a:t>/s/m</a:t>
            </a:r>
            <a:r>
              <a:rPr lang="en-US" altLang="ja-JP" sz="1800" baseline="30000" dirty="0" smtClean="0">
                <a:solidFill>
                  <a:srgbClr val="FF5050"/>
                </a:solidFill>
              </a:rPr>
              <a:t>2</a:t>
            </a:r>
            <a:r>
              <a:rPr lang="ja-JP" altLang="en-US" sz="1800" dirty="0" smtClean="0">
                <a:solidFill>
                  <a:srgbClr val="FF5050"/>
                </a:solidFill>
              </a:rPr>
              <a:t> </a:t>
            </a:r>
            <a:r>
              <a:rPr lang="ja-JP" altLang="en-US" sz="1800" dirty="0" smtClean="0">
                <a:solidFill>
                  <a:srgbClr val="3333FF"/>
                </a:solidFill>
              </a:rPr>
              <a:t>→ </a:t>
            </a:r>
            <a:r>
              <a:rPr lang="en-US" altLang="ja-JP" sz="1800" dirty="0" smtClean="0">
                <a:solidFill>
                  <a:srgbClr val="3333FF"/>
                </a:solidFill>
              </a:rPr>
              <a:t>Shield(240m</a:t>
            </a:r>
            <a:r>
              <a:rPr lang="en-US" altLang="ja-JP" sz="1800" baseline="30000" dirty="0" smtClean="0">
                <a:solidFill>
                  <a:srgbClr val="3333FF"/>
                </a:solidFill>
              </a:rPr>
              <a:t>2</a:t>
            </a:r>
            <a:r>
              <a:rPr lang="en-US" altLang="ja-JP" sz="1800" dirty="0" smtClean="0">
                <a:solidFill>
                  <a:srgbClr val="3333FF"/>
                </a:solidFill>
              </a:rPr>
              <a:t>)  </a:t>
            </a:r>
            <a:r>
              <a:rPr lang="en-US" altLang="ja-JP" sz="1800" dirty="0" smtClean="0">
                <a:solidFill>
                  <a:srgbClr val="0066FF"/>
                </a:solidFill>
              </a:rPr>
              <a:t>3 Pa</a:t>
            </a:r>
            <a:r>
              <a:rPr lang="ja-JP" altLang="en-US" sz="1800" dirty="0" smtClean="0">
                <a:solidFill>
                  <a:srgbClr val="0066FF"/>
                </a:solidFill>
              </a:rPr>
              <a:t>・</a:t>
            </a:r>
            <a:r>
              <a:rPr lang="en-US" altLang="ja-JP" sz="1800" dirty="0" smtClean="0">
                <a:solidFill>
                  <a:srgbClr val="0066FF"/>
                </a:solidFill>
              </a:rPr>
              <a:t>m</a:t>
            </a:r>
            <a:r>
              <a:rPr lang="en-US" altLang="ja-JP" sz="1800" baseline="30000" dirty="0" smtClean="0">
                <a:solidFill>
                  <a:srgbClr val="0066FF"/>
                </a:solidFill>
              </a:rPr>
              <a:t>3</a:t>
            </a:r>
            <a:r>
              <a:rPr lang="en-US" altLang="ja-JP" sz="1800" dirty="0" smtClean="0">
                <a:solidFill>
                  <a:srgbClr val="0066FF"/>
                </a:solidFill>
              </a:rPr>
              <a:t>/s</a:t>
            </a:r>
          </a:p>
          <a:p>
            <a:pPr lvl="2"/>
            <a:r>
              <a:rPr lang="en-US" altLang="ja-JP" sz="1800" dirty="0" smtClean="0">
                <a:solidFill>
                  <a:schemeClr val="accent1">
                    <a:lumMod val="50000"/>
                  </a:schemeClr>
                </a:solidFill>
              </a:rPr>
              <a:t>The values are still not </a:t>
            </a:r>
            <a:r>
              <a:rPr lang="en-US" altLang="ja-JP" sz="1800" dirty="0" smtClean="0">
                <a:solidFill>
                  <a:schemeClr val="accent1">
                    <a:lumMod val="50000"/>
                  </a:schemeClr>
                </a:solidFill>
              </a:rPr>
              <a:t>so consistent </a:t>
            </a:r>
            <a:r>
              <a:rPr lang="en-US" altLang="ja-JP" sz="1800" dirty="0" smtClean="0">
                <a:solidFill>
                  <a:schemeClr val="accent1">
                    <a:lumMod val="50000"/>
                  </a:schemeClr>
                </a:solidFill>
              </a:rPr>
              <a:t>to 20 Pa</a:t>
            </a:r>
            <a:r>
              <a:rPr lang="ja-JP" altLang="en-US" sz="1800" dirty="0" smtClean="0">
                <a:solidFill>
                  <a:schemeClr val="accent1">
                    <a:lumMod val="50000"/>
                  </a:schemeClr>
                </a:solidFill>
              </a:rPr>
              <a:t>・</a:t>
            </a:r>
            <a:r>
              <a:rPr lang="en-US" altLang="ja-JP" sz="1800" dirty="0" smtClean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altLang="ja-JP" sz="1800" baseline="30000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altLang="ja-JP" sz="1800" dirty="0" smtClean="0">
                <a:solidFill>
                  <a:schemeClr val="accent1">
                    <a:lumMod val="50000"/>
                  </a:schemeClr>
                </a:solidFill>
              </a:rPr>
              <a:t>/s.</a:t>
            </a:r>
            <a:endParaRPr lang="en-US" altLang="ja-JP" sz="1600" dirty="0" smtClean="0">
              <a:solidFill>
                <a:srgbClr val="0066FF"/>
              </a:solidFill>
            </a:endParaRPr>
          </a:p>
          <a:p>
            <a:pPr lvl="2"/>
            <a:r>
              <a:rPr lang="en-US" altLang="ja-JP" sz="1800" dirty="0" smtClean="0">
                <a:solidFill>
                  <a:schemeClr val="accent1">
                    <a:lumMod val="50000"/>
                  </a:schemeClr>
                </a:solidFill>
              </a:rPr>
              <a:t>It </a:t>
            </a:r>
            <a:r>
              <a:rPr lang="en-US" altLang="ja-JP" sz="1800" dirty="0" smtClean="0">
                <a:solidFill>
                  <a:schemeClr val="accent1">
                    <a:lumMod val="50000"/>
                  </a:schemeClr>
                </a:solidFill>
              </a:rPr>
              <a:t>is curious that the outgas lasts whole the </a:t>
            </a:r>
            <a:r>
              <a:rPr lang="en-US" altLang="ja-JP" sz="1800" dirty="0" smtClean="0">
                <a:solidFill>
                  <a:schemeClr val="accent1">
                    <a:lumMod val="50000"/>
                  </a:schemeClr>
                </a:solidFill>
              </a:rPr>
              <a:t>run ?</a:t>
            </a:r>
          </a:p>
          <a:p>
            <a:r>
              <a:rPr lang="en-US" altLang="ja-JP" sz="2000" dirty="0" smtClean="0"/>
              <a:t>R</a:t>
            </a:r>
            <a:r>
              <a:rPr lang="en-US" altLang="ja-JP" sz="2000" dirty="0" smtClean="0"/>
              <a:t>un-4: horn water leak = the source of the humidity !</a:t>
            </a:r>
            <a:endParaRPr lang="en-US" altLang="ja-JP" sz="1800" dirty="0" smtClean="0">
              <a:solidFill>
                <a:srgbClr val="FF5050"/>
              </a:solidFill>
            </a:endParaRPr>
          </a:p>
          <a:p>
            <a:pPr lvl="1"/>
            <a:r>
              <a:rPr lang="en-US" altLang="ja-JP" sz="1800" dirty="0" smtClean="0"/>
              <a:t>T</a:t>
            </a:r>
            <a:r>
              <a:rPr lang="en-US" altLang="ja-JP" sz="1800" dirty="0" smtClean="0"/>
              <a:t>he humidity cause dew condensation to horns</a:t>
            </a:r>
          </a:p>
          <a:p>
            <a:pPr lvl="1"/>
            <a:r>
              <a:rPr lang="en-US" altLang="ja-JP" sz="1800" dirty="0" smtClean="0"/>
              <a:t>It can become critical problem on its performance and life limitation!</a:t>
            </a:r>
          </a:p>
          <a:p>
            <a:r>
              <a:rPr lang="en-US" altLang="ja-JP" sz="2000" dirty="0" smtClean="0"/>
              <a:t>During 2013 maintenance </a:t>
            </a:r>
            <a:r>
              <a:rPr lang="en-US" altLang="ja-JP" sz="2000" dirty="0" smtClean="0"/>
              <a:t>we realized </a:t>
            </a:r>
            <a:r>
              <a:rPr lang="en-US" altLang="ja-JP" sz="2000" dirty="0" smtClean="0"/>
              <a:t>many </a:t>
            </a:r>
            <a:r>
              <a:rPr lang="en-US" altLang="ja-JP" sz="2000" dirty="0" smtClean="0">
                <a:solidFill>
                  <a:srgbClr val="FF5050"/>
                </a:solidFill>
              </a:rPr>
              <a:t>bad </a:t>
            </a:r>
            <a:r>
              <a:rPr lang="en-US" altLang="ja-JP" sz="2000" dirty="0" smtClean="0">
                <a:solidFill>
                  <a:srgbClr val="FF5050"/>
                </a:solidFill>
              </a:rPr>
              <a:t>SWL connections </a:t>
            </a:r>
            <a:r>
              <a:rPr lang="en-US" altLang="ja-JP" sz="2000" dirty="0" smtClean="0"/>
              <a:t>for the </a:t>
            </a:r>
            <a:r>
              <a:rPr lang="en-US" altLang="ja-JP" sz="2000" dirty="0" smtClean="0"/>
              <a:t>iron shield blocks in the TS vessel. </a:t>
            </a:r>
          </a:p>
          <a:p>
            <a:pPr lvl="1"/>
            <a:r>
              <a:rPr lang="en-US" altLang="ja-JP" sz="1800" dirty="0" smtClean="0"/>
              <a:t>We tried to fix them all but not in perfect manner.</a:t>
            </a:r>
            <a:endParaRPr lang="en-US" altLang="ja-JP" sz="1800" dirty="0" smtClean="0"/>
          </a:p>
          <a:p>
            <a:pPr lvl="1"/>
            <a:r>
              <a:rPr lang="en-US" altLang="ja-JP" sz="1800" dirty="0" smtClean="0"/>
              <a:t>Typical dew point: </a:t>
            </a:r>
            <a:r>
              <a:rPr lang="en-US" altLang="ja-JP" sz="1800" dirty="0" smtClean="0">
                <a:solidFill>
                  <a:srgbClr val="FF5050"/>
                </a:solidFill>
              </a:rPr>
              <a:t>14</a:t>
            </a:r>
            <a:r>
              <a:rPr lang="ja-JP" altLang="en-US" sz="1800" dirty="0" smtClean="0">
                <a:solidFill>
                  <a:srgbClr val="FF5050"/>
                </a:solidFill>
              </a:rPr>
              <a:t>℃</a:t>
            </a:r>
            <a:r>
              <a:rPr lang="en-US" altLang="ja-JP" sz="1800" dirty="0" smtClean="0">
                <a:solidFill>
                  <a:srgbClr val="FF5050"/>
                </a:solidFill>
              </a:rPr>
              <a:t>(May.28)</a:t>
            </a:r>
            <a:r>
              <a:rPr lang="ja-JP" altLang="en-US" sz="1800" dirty="0" smtClean="0">
                <a:solidFill>
                  <a:srgbClr val="FF5050"/>
                </a:solidFill>
              </a:rPr>
              <a:t>⇒</a:t>
            </a:r>
            <a:r>
              <a:rPr lang="en-US" altLang="ja-JP" sz="1800" dirty="0" smtClean="0">
                <a:solidFill>
                  <a:srgbClr val="FF5050"/>
                </a:solidFill>
              </a:rPr>
              <a:t>25</a:t>
            </a:r>
            <a:r>
              <a:rPr lang="ja-JP" altLang="en-US" sz="1800" dirty="0" smtClean="0">
                <a:solidFill>
                  <a:srgbClr val="FF5050"/>
                </a:solidFill>
              </a:rPr>
              <a:t>℃</a:t>
            </a:r>
            <a:r>
              <a:rPr lang="en-US" altLang="ja-JP" sz="1800" dirty="0" smtClean="0">
                <a:solidFill>
                  <a:srgbClr val="FF5050"/>
                </a:solidFill>
              </a:rPr>
              <a:t>(Jun.26, 2014)</a:t>
            </a:r>
          </a:p>
          <a:p>
            <a:pPr lvl="1"/>
            <a:endParaRPr lang="en-US" altLang="ja-JP" sz="1800" dirty="0" smtClean="0">
              <a:solidFill>
                <a:srgbClr val="FF5050"/>
              </a:solidFill>
            </a:endParaRPr>
          </a:p>
          <a:p>
            <a:pPr lvl="1">
              <a:buNone/>
            </a:pPr>
            <a:r>
              <a:rPr lang="en-US" altLang="ja-JP" sz="1800" dirty="0" smtClean="0"/>
              <a:t>※</a:t>
            </a:r>
            <a:r>
              <a:rPr lang="ja-JP" altLang="en-US" sz="1800" dirty="0" smtClean="0"/>
              <a:t>　</a:t>
            </a:r>
            <a:r>
              <a:rPr lang="en-US" altLang="ja-JP" sz="1800" dirty="0" smtClean="0"/>
              <a:t>For Run-5</a:t>
            </a:r>
            <a:r>
              <a:rPr lang="ja-JP" altLang="en-US" sz="1800" dirty="0" smtClean="0"/>
              <a:t>　</a:t>
            </a:r>
            <a:r>
              <a:rPr lang="en-US" altLang="ja-JP" sz="1800" dirty="0" smtClean="0"/>
              <a:t>we raised up temperature of coolant water to horn H/X and after cooler of He compressors from </a:t>
            </a:r>
            <a:r>
              <a:rPr lang="en-US" altLang="ja-JP" sz="1800" dirty="0" smtClean="0">
                <a:solidFill>
                  <a:srgbClr val="FF5050"/>
                </a:solidFill>
              </a:rPr>
              <a:t>22</a:t>
            </a:r>
            <a:r>
              <a:rPr lang="ja-JP" altLang="en-US" sz="1800" dirty="0" smtClean="0">
                <a:solidFill>
                  <a:srgbClr val="FF5050"/>
                </a:solidFill>
              </a:rPr>
              <a:t>→</a:t>
            </a:r>
            <a:r>
              <a:rPr lang="en-US" altLang="ja-JP" sz="1800" dirty="0" smtClean="0">
                <a:solidFill>
                  <a:srgbClr val="FF5050"/>
                </a:solidFill>
              </a:rPr>
              <a:t>25℃</a:t>
            </a:r>
            <a:r>
              <a:rPr lang="ja-JP" altLang="en-US" sz="1800" dirty="0" smtClean="0"/>
              <a:t>　</a:t>
            </a:r>
            <a:r>
              <a:rPr lang="en-US" altLang="ja-JP" sz="1800" dirty="0" smtClean="0"/>
              <a:t>(Aug. 2013</a:t>
            </a:r>
            <a:r>
              <a:rPr lang="en-US" altLang="ja-JP" sz="1800" dirty="0" smtClean="0"/>
              <a:t>) to avoid dew condensation (temporal solution) </a:t>
            </a:r>
          </a:p>
          <a:p>
            <a:pPr lvl="1"/>
            <a:endParaRPr lang="en-US" altLang="ja-JP" sz="1800" dirty="0" smtClean="0"/>
          </a:p>
          <a:p>
            <a:pPr lvl="1"/>
            <a:endParaRPr lang="en-US" altLang="ja-JP" sz="1600" dirty="0" smtClean="0"/>
          </a:p>
          <a:p>
            <a:pPr marL="1200150" lvl="3" indent="-342900">
              <a:buNone/>
            </a:pPr>
            <a:endParaRPr lang="en-US" altLang="ja-JP" sz="1600" dirty="0" smtClean="0">
              <a:solidFill>
                <a:srgbClr val="0066FF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0F5944-EE0A-4250-9583-8358A777F23B}" type="slidenum">
              <a:rPr lang="ja-JP" altLang="en-US" smtClean="0"/>
              <a:pPr>
                <a:defRPr/>
              </a:pPr>
              <a:t>25</a:t>
            </a:fld>
            <a:endParaRPr lang="ja-JP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Bad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SWL connections for iron shields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0F5944-EE0A-4250-9583-8358A777F23B}" type="slidenum">
              <a:rPr lang="ja-JP" altLang="en-US" smtClean="0"/>
              <a:pPr>
                <a:defRPr/>
              </a:pPr>
              <a:t>26</a:t>
            </a:fld>
            <a:endParaRPr lang="ja-JP" altLang="en-US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3851920" y="4221088"/>
            <a:ext cx="5119043" cy="237626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764704"/>
            <a:ext cx="3672656" cy="255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図 4"/>
          <p:cNvPicPr>
            <a:picLocks noChangeAspect="1"/>
          </p:cNvPicPr>
          <p:nvPr/>
        </p:nvPicPr>
        <p:blipFill>
          <a:blip r:embed="rId3" cstate="print"/>
          <a:srcRect l="12964" t="12347" r="16660"/>
          <a:stretch>
            <a:fillRect/>
          </a:stretch>
        </p:blipFill>
        <p:spPr bwMode="auto">
          <a:xfrm>
            <a:off x="186375" y="3328865"/>
            <a:ext cx="3600400" cy="336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円/楕円 8"/>
          <p:cNvSpPr/>
          <p:nvPr/>
        </p:nvSpPr>
        <p:spPr bwMode="auto">
          <a:xfrm>
            <a:off x="2051720" y="3861048"/>
            <a:ext cx="559099" cy="519351"/>
          </a:xfrm>
          <a:prstGeom prst="ellipse">
            <a:avLst/>
          </a:prstGeom>
          <a:noFill/>
          <a:ln w="38100" cap="flat" cmpd="sng" algn="ctr">
            <a:solidFill>
              <a:srgbClr val="FF5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0" name="円/楕円 9"/>
          <p:cNvSpPr/>
          <p:nvPr/>
        </p:nvSpPr>
        <p:spPr bwMode="auto">
          <a:xfrm>
            <a:off x="1276597" y="3861049"/>
            <a:ext cx="559099" cy="519351"/>
          </a:xfrm>
          <a:prstGeom prst="ellipse">
            <a:avLst/>
          </a:prstGeom>
          <a:noFill/>
          <a:ln w="38100" cap="flat" cmpd="sng" algn="ctr">
            <a:solidFill>
              <a:srgbClr val="FF5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" name="円/楕円 10"/>
          <p:cNvSpPr/>
          <p:nvPr/>
        </p:nvSpPr>
        <p:spPr bwMode="auto">
          <a:xfrm>
            <a:off x="611560" y="3861048"/>
            <a:ext cx="559099" cy="519351"/>
          </a:xfrm>
          <a:prstGeom prst="ellipse">
            <a:avLst/>
          </a:prstGeom>
          <a:noFill/>
          <a:ln w="38100" cap="flat" cmpd="sng" algn="ctr">
            <a:solidFill>
              <a:srgbClr val="FF5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2" name="円/楕円 11"/>
          <p:cNvSpPr/>
          <p:nvPr/>
        </p:nvSpPr>
        <p:spPr bwMode="auto">
          <a:xfrm>
            <a:off x="2716757" y="3861048"/>
            <a:ext cx="559099" cy="519351"/>
          </a:xfrm>
          <a:prstGeom prst="ellipse">
            <a:avLst/>
          </a:prstGeom>
          <a:noFill/>
          <a:ln w="38100" cap="flat" cmpd="sng" algn="ctr">
            <a:solidFill>
              <a:srgbClr val="FF5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836712"/>
            <a:ext cx="3747294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17032"/>
            <a:ext cx="4163407" cy="287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直線矢印コネクタ 16"/>
          <p:cNvCxnSpPr/>
          <p:nvPr/>
        </p:nvCxnSpPr>
        <p:spPr bwMode="auto">
          <a:xfrm>
            <a:off x="6444208" y="4653136"/>
            <a:ext cx="504056" cy="432048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38100" cap="flat" cmpd="sng" algn="ctr">
            <a:solidFill>
              <a:srgbClr val="FF5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 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" y="764704"/>
            <a:ext cx="9144000" cy="5904656"/>
          </a:xfrm>
        </p:spPr>
        <p:txBody>
          <a:bodyPr/>
          <a:lstStyle/>
          <a:p>
            <a:r>
              <a:rPr lang="en-US" altLang="ja-JP" sz="2000" dirty="0" smtClean="0"/>
              <a:t>E</a:t>
            </a:r>
            <a:r>
              <a:rPr lang="en-US" altLang="ja-JP" sz="2000" dirty="0" smtClean="0"/>
              <a:t>vacuation </a:t>
            </a:r>
            <a:r>
              <a:rPr lang="en-US" altLang="ja-JP" sz="2000" dirty="0" smtClean="0"/>
              <a:t>and He </a:t>
            </a:r>
            <a:r>
              <a:rPr lang="en-US" altLang="ja-JP" sz="2000" dirty="0" smtClean="0"/>
              <a:t>filling: </a:t>
            </a:r>
            <a:r>
              <a:rPr lang="en-US" altLang="ja-JP" sz="2000" dirty="0" smtClean="0"/>
              <a:t>it takes</a:t>
            </a:r>
            <a:r>
              <a:rPr lang="en-US" altLang="ja-JP" sz="2000" dirty="0" smtClean="0"/>
              <a:t>  </a:t>
            </a:r>
            <a:r>
              <a:rPr lang="en-US" altLang="ja-JP" sz="2000" dirty="0" smtClean="0"/>
              <a:t>a week to make vacuum level &lt; 100 Pa </a:t>
            </a:r>
            <a:r>
              <a:rPr lang="en-US" altLang="ja-JP" sz="2000" dirty="0" smtClean="0"/>
              <a:t>(~1,000ppm </a:t>
            </a:r>
            <a:r>
              <a:rPr lang="en-US" altLang="ja-JP" sz="2000" dirty="0" smtClean="0"/>
              <a:t>of air). </a:t>
            </a:r>
            <a:endParaRPr lang="en-US" altLang="ja-JP" sz="2000" dirty="0" smtClean="0"/>
          </a:p>
          <a:p>
            <a:pPr lvl="1"/>
            <a:r>
              <a:rPr lang="en-US" altLang="ja-JP" sz="1800" dirty="0" smtClean="0"/>
              <a:t>O</a:t>
            </a:r>
            <a:r>
              <a:rPr lang="en-US" altLang="ja-JP" sz="1800" dirty="0" smtClean="0"/>
              <a:t>xygen </a:t>
            </a:r>
            <a:r>
              <a:rPr lang="en-US" altLang="ja-JP" sz="1800" dirty="0" smtClean="0"/>
              <a:t>&lt; 100 </a:t>
            </a:r>
            <a:r>
              <a:rPr lang="en-US" altLang="ja-JP" sz="1800" dirty="0" err="1" smtClean="0"/>
              <a:t>ppm</a:t>
            </a:r>
            <a:r>
              <a:rPr lang="en-US" altLang="ja-JP" sz="1800" dirty="0" smtClean="0"/>
              <a:t> for entire beam </a:t>
            </a:r>
            <a:r>
              <a:rPr lang="en-US" altLang="ja-JP" sz="1800" dirty="0" smtClean="0"/>
              <a:t>periods: prevent </a:t>
            </a:r>
            <a:r>
              <a:rPr lang="en-US" altLang="ja-JP" sz="1800" dirty="0" smtClean="0"/>
              <a:t>NOX production and oxidation of the apparatus inside. </a:t>
            </a:r>
            <a:endParaRPr lang="en-US" altLang="ja-JP" sz="1800" dirty="0" smtClean="0"/>
          </a:p>
          <a:p>
            <a:pPr lvl="1"/>
            <a:r>
              <a:rPr lang="en-US" altLang="ja-JP" sz="1800" dirty="0" smtClean="0"/>
              <a:t>V</a:t>
            </a:r>
            <a:r>
              <a:rPr lang="en-US" altLang="ja-JP" sz="1800" dirty="0" smtClean="0"/>
              <a:t>alidated by gas-chromatograph measurements. </a:t>
            </a:r>
            <a:endParaRPr lang="en-US" altLang="ja-JP" sz="1600" dirty="0" smtClean="0"/>
          </a:p>
          <a:p>
            <a:pPr lvl="1"/>
            <a:r>
              <a:rPr lang="en-US" altLang="ja-JP" sz="1800" dirty="0" smtClean="0"/>
              <a:t>We </a:t>
            </a:r>
            <a:r>
              <a:rPr lang="en-US" altLang="ja-JP" sz="1800" dirty="0" smtClean="0"/>
              <a:t>successfully used </a:t>
            </a:r>
            <a:r>
              <a:rPr lang="en-US" altLang="ja-JP" sz="1800" dirty="0" smtClean="0"/>
              <a:t>1st </a:t>
            </a:r>
            <a:r>
              <a:rPr lang="en-US" altLang="ja-JP" sz="1800" dirty="0" smtClean="0"/>
              <a:t>set</a:t>
            </a:r>
            <a:r>
              <a:rPr lang="en-US" altLang="ja-JP" sz="1800" dirty="0" smtClean="0"/>
              <a:t> </a:t>
            </a:r>
            <a:r>
              <a:rPr lang="en-US" altLang="ja-JP" sz="1800" dirty="0" smtClean="0"/>
              <a:t>of </a:t>
            </a:r>
            <a:r>
              <a:rPr lang="en-US" altLang="ja-JP" sz="1800" dirty="0" smtClean="0"/>
              <a:t>horns</a:t>
            </a:r>
            <a:r>
              <a:rPr lang="en-US" altLang="ja-JP" sz="1800" dirty="0" smtClean="0"/>
              <a:t>, target, window, OTR, </a:t>
            </a:r>
            <a:r>
              <a:rPr lang="en-US" altLang="ja-JP" sz="1800" dirty="0" smtClean="0"/>
              <a:t>DV </a:t>
            </a:r>
            <a:r>
              <a:rPr lang="en-US" altLang="ja-JP" sz="1800" dirty="0" smtClean="0"/>
              <a:t>for 5 years. </a:t>
            </a:r>
            <a:endParaRPr lang="en-US" altLang="ja-JP" sz="2000" dirty="0" smtClean="0"/>
          </a:p>
          <a:p>
            <a:r>
              <a:rPr lang="en-US" altLang="ja-JP" sz="2000" dirty="0" smtClean="0"/>
              <a:t>D</a:t>
            </a:r>
            <a:r>
              <a:rPr lang="en-US" altLang="ja-JP" sz="2000" dirty="0" smtClean="0"/>
              <a:t>ue </a:t>
            </a:r>
            <a:r>
              <a:rPr lang="en-US" altLang="ja-JP" sz="2000" dirty="0" smtClean="0"/>
              <a:t>to the saturation of humidity in the </a:t>
            </a:r>
            <a:r>
              <a:rPr lang="en-US" altLang="ja-JP" sz="2000" dirty="0" smtClean="0"/>
              <a:t>vessel helium, </a:t>
            </a:r>
            <a:r>
              <a:rPr lang="en-US" altLang="ja-JP" sz="2000" dirty="0" smtClean="0"/>
              <a:t>before opening vessel to start maintenance, we need to dry </a:t>
            </a:r>
            <a:r>
              <a:rPr lang="en-US" altLang="ja-JP" sz="2000" dirty="0" smtClean="0"/>
              <a:t>HTO.</a:t>
            </a:r>
          </a:p>
          <a:p>
            <a:pPr lvl="1"/>
            <a:r>
              <a:rPr lang="en-US" altLang="ja-JP" sz="1800" dirty="0" smtClean="0"/>
              <a:t>We improved</a:t>
            </a:r>
            <a:r>
              <a:rPr lang="en-US" altLang="ja-JP" sz="1800" dirty="0" smtClean="0"/>
              <a:t> the dried air supplier at NU3 and finish the process in a month.</a:t>
            </a:r>
            <a:endParaRPr lang="en-US" altLang="ja-JP" sz="1600" dirty="0" smtClean="0"/>
          </a:p>
          <a:p>
            <a:pPr lvl="1"/>
            <a:r>
              <a:rPr lang="en-US" altLang="ja-JP" sz="1800" dirty="0" smtClean="0"/>
              <a:t>S</a:t>
            </a:r>
            <a:r>
              <a:rPr lang="en-US" altLang="ja-JP" sz="1800" dirty="0" smtClean="0"/>
              <a:t>ituation </a:t>
            </a:r>
            <a:r>
              <a:rPr lang="en-US" altLang="ja-JP" sz="1800" dirty="0" smtClean="0"/>
              <a:t>will</a:t>
            </a:r>
            <a:r>
              <a:rPr lang="en-US" altLang="ja-JP" sz="1800" dirty="0" smtClean="0"/>
              <a:t> </a:t>
            </a:r>
            <a:r>
              <a:rPr lang="en-US" altLang="ja-JP" sz="1800" dirty="0" smtClean="0"/>
              <a:t>be improved by </a:t>
            </a:r>
            <a:r>
              <a:rPr lang="en-US" altLang="ja-JP" sz="1800" dirty="0" smtClean="0"/>
              <a:t>fixing bad SWL connections of shield blocks.  </a:t>
            </a:r>
          </a:p>
          <a:p>
            <a:pPr lvl="1"/>
            <a:r>
              <a:rPr lang="en-US" altLang="ja-JP" sz="1800" dirty="0" smtClean="0"/>
              <a:t>We raised up horn cooling water temperature to stop dew condensation. </a:t>
            </a:r>
            <a:endParaRPr lang="en-US" altLang="ja-JP" sz="1800" dirty="0" smtClean="0"/>
          </a:p>
          <a:p>
            <a:r>
              <a:rPr lang="en-US" altLang="ja-JP" sz="2000" dirty="0" smtClean="0"/>
              <a:t>For cooling water circuits (made of carbon steel), powder of iron black skin clogs up filters/HX…/strainers/valves not a few times.</a:t>
            </a:r>
          </a:p>
          <a:p>
            <a:pPr lvl="1"/>
            <a:r>
              <a:rPr lang="en-US" altLang="ja-JP" sz="1800" dirty="0" smtClean="0"/>
              <a:t>We continuously reinforce the system (automated filter exchange etc.)    </a:t>
            </a:r>
            <a:endParaRPr lang="en-US" altLang="ja-JP" sz="1600" dirty="0" smtClean="0"/>
          </a:p>
          <a:p>
            <a:endParaRPr lang="en-US" altLang="ja-JP" sz="18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0F5944-EE0A-4250-9583-8358A777F23B}" type="slidenum">
              <a:rPr lang="ja-JP" altLang="en-US" smtClean="0"/>
              <a:pPr>
                <a:defRPr/>
              </a:pPr>
              <a:t>27</a:t>
            </a:fld>
            <a:endParaRPr lang="ja-JP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Test </a:t>
            </a:r>
            <a:r>
              <a:rPr kumimoji="1" lang="en-US" altLang="ja-JP" dirty="0" smtClean="0"/>
              <a:t>Outgas Measurements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4869160"/>
            <a:ext cx="9144000" cy="1334096"/>
          </a:xfrm>
        </p:spPr>
        <p:txBody>
          <a:bodyPr/>
          <a:lstStyle/>
          <a:p>
            <a:r>
              <a:rPr lang="en-US" altLang="ja-JP" sz="1800" dirty="0" smtClean="0"/>
              <a:t>BG    </a:t>
            </a:r>
            <a:r>
              <a:rPr kumimoji="1" lang="en-US" altLang="ja-JP" sz="1800" dirty="0" smtClean="0"/>
              <a:t>12Pa/h    </a:t>
            </a:r>
            <a:r>
              <a:rPr lang="en-US" altLang="ja-JP" sz="1800" dirty="0" smtClean="0"/>
              <a:t>=3.3x10</a:t>
            </a:r>
            <a:r>
              <a:rPr lang="en-US" altLang="ja-JP" sz="1800" baseline="30000" dirty="0" smtClean="0"/>
              <a:t>-4</a:t>
            </a:r>
            <a:r>
              <a:rPr lang="en-US" altLang="ja-JP" sz="1800" dirty="0" smtClean="0"/>
              <a:t> Pa</a:t>
            </a:r>
            <a:r>
              <a:rPr lang="ja-JP" altLang="en-US" sz="1800" dirty="0" smtClean="0"/>
              <a:t>・</a:t>
            </a:r>
            <a:r>
              <a:rPr lang="en-US" altLang="ja-JP" sz="1800" dirty="0" smtClean="0"/>
              <a:t>m</a:t>
            </a:r>
            <a:r>
              <a:rPr lang="en-US" altLang="ja-JP" sz="1800" baseline="30000" dirty="0" smtClean="0"/>
              <a:t>3</a:t>
            </a:r>
            <a:r>
              <a:rPr lang="en-US" altLang="ja-JP" sz="1800" dirty="0" smtClean="0"/>
              <a:t>/s/m</a:t>
            </a:r>
            <a:r>
              <a:rPr lang="en-US" altLang="ja-JP" sz="1800" baseline="30000" dirty="0" smtClean="0"/>
              <a:t>2</a:t>
            </a:r>
            <a:r>
              <a:rPr lang="ja-JP" altLang="en-US" sz="1800" dirty="0" smtClean="0"/>
              <a:t> </a:t>
            </a:r>
            <a:r>
              <a:rPr lang="ja-JP" altLang="en-US" sz="1800" dirty="0" smtClean="0">
                <a:solidFill>
                  <a:srgbClr val="3333FF"/>
                </a:solidFill>
              </a:rPr>
              <a:t>→ </a:t>
            </a:r>
            <a:r>
              <a:rPr lang="en-US" altLang="ja-JP" sz="1800" dirty="0" smtClean="0">
                <a:solidFill>
                  <a:srgbClr val="3333FF"/>
                </a:solidFill>
              </a:rPr>
              <a:t>Vessel (1,700m</a:t>
            </a:r>
            <a:r>
              <a:rPr lang="en-US" altLang="ja-JP" sz="1800" baseline="30000" dirty="0" smtClean="0">
                <a:solidFill>
                  <a:srgbClr val="3333FF"/>
                </a:solidFill>
              </a:rPr>
              <a:t>2</a:t>
            </a:r>
            <a:r>
              <a:rPr lang="en-US" altLang="ja-JP" sz="1800" dirty="0" smtClean="0">
                <a:solidFill>
                  <a:srgbClr val="3333FF"/>
                </a:solidFill>
              </a:rPr>
              <a:t>) </a:t>
            </a:r>
            <a:r>
              <a:rPr lang="en-US" altLang="ja-JP" sz="1800" dirty="0" smtClean="0">
                <a:solidFill>
                  <a:srgbClr val="0066FF"/>
                </a:solidFill>
              </a:rPr>
              <a:t>0.6 Pa</a:t>
            </a:r>
            <a:r>
              <a:rPr lang="ja-JP" altLang="en-US" sz="1800" dirty="0" smtClean="0">
                <a:solidFill>
                  <a:srgbClr val="0066FF"/>
                </a:solidFill>
              </a:rPr>
              <a:t>・</a:t>
            </a:r>
            <a:r>
              <a:rPr lang="en-US" altLang="ja-JP" sz="1800" dirty="0" smtClean="0">
                <a:solidFill>
                  <a:srgbClr val="0066FF"/>
                </a:solidFill>
              </a:rPr>
              <a:t>m</a:t>
            </a:r>
            <a:r>
              <a:rPr lang="en-US" altLang="ja-JP" sz="1800" baseline="30000" dirty="0" smtClean="0">
                <a:solidFill>
                  <a:srgbClr val="0066FF"/>
                </a:solidFill>
              </a:rPr>
              <a:t>3</a:t>
            </a:r>
            <a:r>
              <a:rPr lang="en-US" altLang="ja-JP" sz="1800" dirty="0" smtClean="0">
                <a:solidFill>
                  <a:srgbClr val="0066FF"/>
                </a:solidFill>
              </a:rPr>
              <a:t>/s</a:t>
            </a:r>
            <a:r>
              <a:rPr kumimoji="1" lang="en-US" altLang="ja-JP" sz="1800" dirty="0" smtClean="0">
                <a:solidFill>
                  <a:srgbClr val="0066FF"/>
                </a:solidFill>
              </a:rPr>
              <a:t> </a:t>
            </a:r>
          </a:p>
          <a:p>
            <a:r>
              <a:rPr lang="en-US" altLang="ja-JP" sz="1800" dirty="0" smtClean="0">
                <a:solidFill>
                  <a:schemeClr val="accent1">
                    <a:lumMod val="50000"/>
                  </a:schemeClr>
                </a:solidFill>
              </a:rPr>
              <a:t>Block 47(-12)Pa/h = </a:t>
            </a:r>
            <a:r>
              <a:rPr lang="en-US" altLang="ja-JP" sz="1800" dirty="0" smtClean="0">
                <a:solidFill>
                  <a:srgbClr val="FF5050"/>
                </a:solidFill>
              </a:rPr>
              <a:t>1.0x10</a:t>
            </a:r>
            <a:r>
              <a:rPr lang="en-US" altLang="ja-JP" sz="1800" baseline="30000" dirty="0" smtClean="0">
                <a:solidFill>
                  <a:srgbClr val="FF5050"/>
                </a:solidFill>
              </a:rPr>
              <a:t>-2</a:t>
            </a:r>
            <a:r>
              <a:rPr lang="en-US" altLang="ja-JP" sz="1800" dirty="0" smtClean="0">
                <a:solidFill>
                  <a:srgbClr val="FF5050"/>
                </a:solidFill>
              </a:rPr>
              <a:t> Pa</a:t>
            </a:r>
            <a:r>
              <a:rPr lang="ja-JP" altLang="en-US" sz="1800" dirty="0" smtClean="0">
                <a:solidFill>
                  <a:srgbClr val="FF5050"/>
                </a:solidFill>
              </a:rPr>
              <a:t>・</a:t>
            </a:r>
            <a:r>
              <a:rPr lang="en-US" altLang="ja-JP" sz="1800" dirty="0" smtClean="0">
                <a:solidFill>
                  <a:srgbClr val="FF5050"/>
                </a:solidFill>
              </a:rPr>
              <a:t>m</a:t>
            </a:r>
            <a:r>
              <a:rPr lang="en-US" altLang="ja-JP" sz="1800" baseline="30000" dirty="0" smtClean="0">
                <a:solidFill>
                  <a:srgbClr val="FF5050"/>
                </a:solidFill>
              </a:rPr>
              <a:t>3</a:t>
            </a:r>
            <a:r>
              <a:rPr lang="en-US" altLang="ja-JP" sz="1800" dirty="0" smtClean="0">
                <a:solidFill>
                  <a:srgbClr val="FF5050"/>
                </a:solidFill>
              </a:rPr>
              <a:t>/s/m</a:t>
            </a:r>
            <a:r>
              <a:rPr lang="en-US" altLang="ja-JP" sz="1800" baseline="30000" dirty="0" smtClean="0">
                <a:solidFill>
                  <a:srgbClr val="FF5050"/>
                </a:solidFill>
              </a:rPr>
              <a:t>2</a:t>
            </a:r>
            <a:r>
              <a:rPr lang="ja-JP" altLang="en-US" sz="1800" dirty="0" smtClean="0">
                <a:solidFill>
                  <a:srgbClr val="FF5050"/>
                </a:solidFill>
              </a:rPr>
              <a:t> </a:t>
            </a:r>
            <a:r>
              <a:rPr lang="ja-JP" altLang="en-US" sz="1800" dirty="0" smtClean="0">
                <a:solidFill>
                  <a:srgbClr val="3333FF"/>
                </a:solidFill>
              </a:rPr>
              <a:t>→ </a:t>
            </a:r>
            <a:r>
              <a:rPr lang="en-US" altLang="ja-JP" sz="1800" dirty="0" smtClean="0">
                <a:solidFill>
                  <a:srgbClr val="3333FF"/>
                </a:solidFill>
              </a:rPr>
              <a:t>Shield(240m</a:t>
            </a:r>
            <a:r>
              <a:rPr lang="en-US" altLang="ja-JP" sz="1800" baseline="30000" dirty="0" smtClean="0">
                <a:solidFill>
                  <a:srgbClr val="3333FF"/>
                </a:solidFill>
              </a:rPr>
              <a:t>2</a:t>
            </a:r>
            <a:r>
              <a:rPr lang="en-US" altLang="ja-JP" sz="1800" dirty="0" smtClean="0">
                <a:solidFill>
                  <a:srgbClr val="3333FF"/>
                </a:solidFill>
              </a:rPr>
              <a:t>)  </a:t>
            </a:r>
            <a:r>
              <a:rPr lang="en-US" altLang="ja-JP" sz="1800" dirty="0" smtClean="0">
                <a:solidFill>
                  <a:srgbClr val="0066FF"/>
                </a:solidFill>
              </a:rPr>
              <a:t>3 Pa</a:t>
            </a:r>
            <a:r>
              <a:rPr lang="ja-JP" altLang="en-US" sz="1800" dirty="0" smtClean="0">
                <a:solidFill>
                  <a:srgbClr val="0066FF"/>
                </a:solidFill>
              </a:rPr>
              <a:t>・</a:t>
            </a:r>
            <a:r>
              <a:rPr lang="en-US" altLang="ja-JP" sz="1800" dirty="0" smtClean="0">
                <a:solidFill>
                  <a:srgbClr val="0066FF"/>
                </a:solidFill>
              </a:rPr>
              <a:t>m</a:t>
            </a:r>
            <a:r>
              <a:rPr lang="en-US" altLang="ja-JP" sz="1800" baseline="30000" dirty="0" smtClean="0">
                <a:solidFill>
                  <a:srgbClr val="0066FF"/>
                </a:solidFill>
              </a:rPr>
              <a:t>3</a:t>
            </a:r>
            <a:r>
              <a:rPr lang="en-US" altLang="ja-JP" sz="1800" dirty="0" smtClean="0">
                <a:solidFill>
                  <a:srgbClr val="0066FF"/>
                </a:solidFill>
              </a:rPr>
              <a:t>/s</a:t>
            </a:r>
          </a:p>
          <a:p>
            <a:r>
              <a:rPr lang="en-US" altLang="ja-JP" sz="1800" dirty="0" smtClean="0">
                <a:solidFill>
                  <a:schemeClr val="accent1">
                    <a:lumMod val="50000"/>
                  </a:schemeClr>
                </a:solidFill>
              </a:rPr>
              <a:t>The values are still not consistent to 20 Pa</a:t>
            </a:r>
            <a:r>
              <a:rPr lang="ja-JP" altLang="en-US" sz="1800" dirty="0" smtClean="0">
                <a:solidFill>
                  <a:schemeClr val="accent1">
                    <a:lumMod val="50000"/>
                  </a:schemeClr>
                </a:solidFill>
              </a:rPr>
              <a:t>・</a:t>
            </a:r>
            <a:r>
              <a:rPr lang="en-US" altLang="ja-JP" sz="1800" dirty="0" smtClean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altLang="ja-JP" sz="1800" baseline="30000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altLang="ja-JP" sz="1800" dirty="0" smtClean="0">
                <a:solidFill>
                  <a:schemeClr val="accent1">
                    <a:lumMod val="50000"/>
                  </a:schemeClr>
                </a:solidFill>
              </a:rPr>
              <a:t>/s, but maybe comparable. </a:t>
            </a:r>
          </a:p>
          <a:p>
            <a:pPr marL="742950" lvl="2" indent="-342900">
              <a:buNone/>
            </a:pPr>
            <a:r>
              <a:rPr lang="en-US" altLang="ja-JP" sz="1600" dirty="0" smtClean="0">
                <a:solidFill>
                  <a:srgbClr val="0066FF"/>
                </a:solidFill>
              </a:rPr>
              <a:t>Cf. Block weight: 0.023%/d </a:t>
            </a:r>
            <a:r>
              <a:rPr lang="ja-JP" altLang="en-US" sz="1600" dirty="0" smtClean="0">
                <a:solidFill>
                  <a:srgbClr val="3333FF"/>
                </a:solidFill>
              </a:rPr>
              <a:t>→</a:t>
            </a:r>
            <a:r>
              <a:rPr lang="en-US" altLang="ja-JP" sz="1600" dirty="0" smtClean="0">
                <a:solidFill>
                  <a:srgbClr val="3333FF"/>
                </a:solidFill>
              </a:rPr>
              <a:t>Shield(130t)</a:t>
            </a:r>
            <a:r>
              <a:rPr lang="en-US" altLang="ja-JP" sz="1600" dirty="0" smtClean="0">
                <a:solidFill>
                  <a:srgbClr val="0066FF"/>
                </a:solidFill>
              </a:rPr>
              <a:t> 45 Pa</a:t>
            </a:r>
            <a:r>
              <a:rPr lang="ja-JP" altLang="en-US" sz="1600" dirty="0" smtClean="0">
                <a:solidFill>
                  <a:srgbClr val="0066FF"/>
                </a:solidFill>
              </a:rPr>
              <a:t>・</a:t>
            </a:r>
            <a:r>
              <a:rPr lang="en-US" altLang="ja-JP" sz="1600" dirty="0" smtClean="0">
                <a:solidFill>
                  <a:srgbClr val="0066FF"/>
                </a:solidFill>
              </a:rPr>
              <a:t>m</a:t>
            </a:r>
            <a:r>
              <a:rPr lang="en-US" altLang="ja-JP" sz="1600" baseline="30000" dirty="0" smtClean="0">
                <a:solidFill>
                  <a:srgbClr val="0066FF"/>
                </a:solidFill>
              </a:rPr>
              <a:t>3</a:t>
            </a:r>
            <a:r>
              <a:rPr lang="en-US" altLang="ja-JP" sz="1600" dirty="0" smtClean="0">
                <a:solidFill>
                  <a:srgbClr val="0066FF"/>
                </a:solidFill>
              </a:rPr>
              <a:t>/s (assume all vapors remain)</a:t>
            </a:r>
          </a:p>
          <a:p>
            <a:endParaRPr kumimoji="1" lang="ja-JP" altLang="en-US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4A3E7C-CBFE-42C1-9063-C6EA33A0E71F}" type="slidenum">
              <a:rPr lang="ja-JP" altLang="en-US" smtClean="0"/>
              <a:pPr>
                <a:defRPr/>
              </a:pPr>
              <a:t>28</a:t>
            </a:fld>
            <a:endParaRPr lang="ja-JP" altLang="en-US" dirty="0"/>
          </a:p>
        </p:txBody>
      </p:sp>
      <p:grpSp>
        <p:nvGrpSpPr>
          <p:cNvPr id="5" name="グループ化 16"/>
          <p:cNvGrpSpPr/>
          <p:nvPr/>
        </p:nvGrpSpPr>
        <p:grpSpPr>
          <a:xfrm>
            <a:off x="5868144" y="1052736"/>
            <a:ext cx="3039682" cy="3570882"/>
            <a:chOff x="5657144" y="1412776"/>
            <a:chExt cx="3039682" cy="3570882"/>
          </a:xfrm>
        </p:grpSpPr>
        <p:pic>
          <p:nvPicPr>
            <p:cNvPr id="6" name="Picture 4" descr="CA390308s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57144" y="1412776"/>
              <a:ext cx="2143140" cy="3570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7308304" y="1700808"/>
              <a:ext cx="1388522" cy="16619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dirty="0" smtClean="0">
                  <a:solidFill>
                    <a:schemeClr val="accent4"/>
                  </a:solidFill>
                </a:rPr>
                <a:t>Block w paint </a:t>
              </a:r>
            </a:p>
            <a:p>
              <a:r>
                <a:rPr lang="en-US" altLang="ja-JP" sz="1600" dirty="0" smtClean="0">
                  <a:solidFill>
                    <a:schemeClr val="accent4"/>
                  </a:solidFill>
                </a:rPr>
                <a:t>V=6e</a:t>
              </a:r>
              <a:r>
                <a:rPr lang="en-US" altLang="ja-JP" sz="1600" baseline="30000" dirty="0" smtClean="0">
                  <a:solidFill>
                    <a:schemeClr val="accent4"/>
                  </a:solidFill>
                </a:rPr>
                <a:t>-3</a:t>
              </a:r>
              <a:r>
                <a:rPr lang="en-US" altLang="ja-JP" sz="1600" dirty="0" smtClean="0">
                  <a:solidFill>
                    <a:schemeClr val="accent4"/>
                  </a:solidFill>
                </a:rPr>
                <a:t> m</a:t>
              </a:r>
              <a:r>
                <a:rPr lang="en-US" altLang="ja-JP" sz="1600" baseline="30000" dirty="0" smtClean="0">
                  <a:solidFill>
                    <a:schemeClr val="accent4"/>
                  </a:solidFill>
                </a:rPr>
                <a:t>3</a:t>
              </a:r>
              <a:r>
                <a:rPr lang="en-US" altLang="ja-JP" sz="1600" dirty="0" smtClean="0">
                  <a:solidFill>
                    <a:schemeClr val="accent4"/>
                  </a:solidFill>
                </a:rPr>
                <a:t> </a:t>
              </a:r>
              <a:endParaRPr lang="en-US" altLang="ja-JP" sz="1600" dirty="0">
                <a:solidFill>
                  <a:schemeClr val="accent4"/>
                </a:solidFill>
              </a:endParaRPr>
            </a:p>
            <a:p>
              <a:r>
                <a:rPr lang="en-US" altLang="ja-JP" sz="1600" dirty="0" smtClean="0">
                  <a:solidFill>
                    <a:schemeClr val="accent4"/>
                  </a:solidFill>
                </a:rPr>
                <a:t>13 kg </a:t>
              </a:r>
            </a:p>
            <a:p>
              <a:r>
                <a:rPr lang="en-US" altLang="ja-JP" dirty="0" smtClean="0">
                  <a:solidFill>
                    <a:schemeClr val="accent4"/>
                  </a:solidFill>
                </a:rPr>
                <a:t>Reduced </a:t>
              </a:r>
            </a:p>
            <a:p>
              <a:r>
                <a:rPr lang="en-US" altLang="ja-JP" b="1" dirty="0" smtClean="0">
                  <a:solidFill>
                    <a:srgbClr val="FF5050"/>
                  </a:solidFill>
                </a:rPr>
                <a:t>-3g /day </a:t>
              </a:r>
              <a:r>
                <a:rPr lang="en-US" altLang="ja-JP" b="1" dirty="0" smtClean="0">
                  <a:solidFill>
                    <a:srgbClr val="0066FF"/>
                  </a:solidFill>
                </a:rPr>
                <a:t>by </a:t>
              </a:r>
            </a:p>
            <a:p>
              <a:r>
                <a:rPr lang="en-US" altLang="ja-JP" b="1" dirty="0" smtClean="0">
                  <a:solidFill>
                    <a:srgbClr val="0066FF"/>
                  </a:solidFill>
                </a:rPr>
                <a:t>evacuation </a:t>
              </a:r>
              <a:endParaRPr lang="ja-JP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グループ化 17"/>
          <p:cNvGrpSpPr/>
          <p:nvPr/>
        </p:nvGrpSpPr>
        <p:grpSpPr>
          <a:xfrm>
            <a:off x="323528" y="1124744"/>
            <a:ext cx="5192543" cy="3546484"/>
            <a:chOff x="1285852" y="914400"/>
            <a:chExt cx="7096148" cy="4846638"/>
          </a:xfrm>
        </p:grpSpPr>
        <p:pic>
          <p:nvPicPr>
            <p:cNvPr id="19" name="Picture 6" descr="CA390285ss"/>
            <p:cNvPicPr>
              <a:picLocks noChangeAspect="1" noChangeArrowheads="1"/>
            </p:cNvPicPr>
            <p:nvPr/>
          </p:nvPicPr>
          <p:blipFill>
            <a:blip r:embed="rId3" cstate="print"/>
            <a:srcRect l="12146"/>
            <a:stretch>
              <a:fillRect/>
            </a:stretch>
          </p:blipFill>
          <p:spPr bwMode="auto">
            <a:xfrm>
              <a:off x="1285852" y="914400"/>
              <a:ext cx="7096148" cy="4846638"/>
            </a:xfrm>
            <a:prstGeom prst="rect">
              <a:avLst/>
            </a:prstGeom>
            <a:noFill/>
          </p:spPr>
        </p:pic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3489325" y="5127625"/>
              <a:ext cx="2289688" cy="4626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dirty="0" smtClean="0"/>
                <a:t>N</a:t>
              </a:r>
              <a:r>
                <a:rPr lang="en-US" altLang="ja-JP" sz="1600" baseline="-25000" dirty="0" smtClean="0"/>
                <a:t>2</a:t>
              </a:r>
              <a:r>
                <a:rPr lang="en-US" altLang="ja-JP" sz="1600" dirty="0" smtClean="0"/>
                <a:t> gas for purge</a:t>
              </a:r>
              <a:endParaRPr lang="ja-JP" altLang="en-US" sz="1600" dirty="0"/>
            </a:p>
          </p:txBody>
        </p:sp>
        <p:sp>
          <p:nvSpPr>
            <p:cNvPr id="21" name="Text Box 12"/>
            <p:cNvSpPr txBox="1">
              <a:spLocks noChangeArrowheads="1"/>
            </p:cNvSpPr>
            <p:nvPr/>
          </p:nvSpPr>
          <p:spPr bwMode="auto">
            <a:xfrm>
              <a:off x="1428728" y="4714884"/>
              <a:ext cx="984050" cy="4626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dirty="0" smtClean="0"/>
                <a:t>Pump</a:t>
              </a:r>
              <a:endParaRPr lang="ja-JP" altLang="en-US" sz="1600" dirty="0"/>
            </a:p>
          </p:txBody>
        </p:sp>
        <p:sp>
          <p:nvSpPr>
            <p:cNvPr id="22" name="Text Box 13"/>
            <p:cNvSpPr txBox="1">
              <a:spLocks noChangeArrowheads="1"/>
            </p:cNvSpPr>
            <p:nvPr/>
          </p:nvSpPr>
          <p:spPr bwMode="auto">
            <a:xfrm>
              <a:off x="5105400" y="990600"/>
              <a:ext cx="1945754" cy="11356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dirty="0"/>
                <a:t>495Φ</a:t>
              </a:r>
              <a:r>
                <a:rPr lang="ja-JP" altLang="en-US" sz="1600" dirty="0" err="1"/>
                <a:t>ｘ</a:t>
              </a:r>
              <a:r>
                <a:rPr lang="en-US" altLang="ja-JP" sz="1600" dirty="0"/>
                <a:t>1,000L</a:t>
              </a:r>
            </a:p>
            <a:p>
              <a:r>
                <a:rPr lang="en-US" altLang="ja-JP" sz="1600" dirty="0"/>
                <a:t>V=0.192 </a:t>
              </a:r>
              <a:r>
                <a:rPr lang="en-US" altLang="ja-JP" sz="1600" dirty="0" smtClean="0"/>
                <a:t>m</a:t>
              </a:r>
              <a:r>
                <a:rPr lang="en-US" altLang="ja-JP" sz="1600" baseline="30000" dirty="0" smtClean="0"/>
                <a:t>3</a:t>
              </a:r>
              <a:endParaRPr lang="en-US" altLang="ja-JP" sz="1600" baseline="30000" dirty="0"/>
            </a:p>
            <a:p>
              <a:r>
                <a:rPr lang="en-US" altLang="ja-JP" sz="1600" dirty="0"/>
                <a:t>S=1.94   </a:t>
              </a:r>
              <a:r>
                <a:rPr lang="en-US" altLang="ja-JP" sz="1600" dirty="0" smtClean="0"/>
                <a:t>m</a:t>
              </a:r>
              <a:r>
                <a:rPr lang="en-US" altLang="ja-JP" sz="1600" baseline="30000" dirty="0" smtClean="0"/>
                <a:t>2</a:t>
              </a:r>
              <a:endParaRPr lang="en-US" altLang="ja-JP" sz="1600" baseline="30000" dirty="0"/>
            </a:p>
          </p:txBody>
        </p:sp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5652120" y="889556"/>
            <a:ext cx="1090363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60 kg scale</a:t>
            </a:r>
            <a:endParaRPr lang="ja-JP" altLang="en-US" sz="1400" dirty="0"/>
          </a:p>
          <a:p>
            <a:r>
              <a:rPr lang="en-US" altLang="ja-JP" sz="1400" dirty="0" err="1" smtClean="0"/>
              <a:t>dM</a:t>
            </a:r>
            <a:r>
              <a:rPr lang="en-US" altLang="ja-JP" sz="1400" dirty="0" smtClean="0"/>
              <a:t> =1g</a:t>
            </a:r>
            <a:endParaRPr lang="ja-JP" altLang="en-US" sz="1400" dirty="0"/>
          </a:p>
        </p:txBody>
      </p:sp>
      <p:cxnSp>
        <p:nvCxnSpPr>
          <p:cNvPr id="26" name="直線矢印コネクタ 25"/>
          <p:cNvCxnSpPr/>
          <p:nvPr/>
        </p:nvCxnSpPr>
        <p:spPr bwMode="auto">
          <a:xfrm flipH="1" flipV="1">
            <a:off x="3059832" y="3140968"/>
            <a:ext cx="3456384" cy="216024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FF5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正方形/長方形 14"/>
          <p:cNvSpPr/>
          <p:nvPr/>
        </p:nvSpPr>
        <p:spPr bwMode="auto">
          <a:xfrm>
            <a:off x="7524328" y="2492896"/>
            <a:ext cx="1368152" cy="576064"/>
          </a:xfrm>
          <a:prstGeom prst="rect">
            <a:avLst/>
          </a:prstGeom>
          <a:noFill/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6"/>
          <p:cNvSpPr txBox="1">
            <a:spLocks noChangeArrowheads="1"/>
          </p:cNvSpPr>
          <p:nvPr/>
        </p:nvSpPr>
        <p:spPr>
          <a:xfrm>
            <a:off x="457200" y="-27384"/>
            <a:ext cx="8229600" cy="711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 smtClean="0"/>
          </a:p>
        </p:txBody>
      </p:sp>
      <p:sp>
        <p:nvSpPr>
          <p:cNvPr id="17" name="タイトル 1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fontAlgn="base"/>
            <a:r>
              <a:rPr lang="en-US" altLang="ja-JP" sz="3600" kern="1200" dirty="0" smtClean="0">
                <a:solidFill>
                  <a:schemeClr val="bg2"/>
                </a:solidFill>
                <a:latin typeface="Arial"/>
                <a:ea typeface="ＭＳ Ｐゴシック"/>
                <a:cs typeface="+mn-cs"/>
              </a:rPr>
              <a:t>C</a:t>
            </a:r>
            <a:r>
              <a:rPr lang="en-US" altLang="ja-JP" sz="3600" kern="1200" dirty="0" smtClean="0">
                <a:solidFill>
                  <a:schemeClr val="bg2"/>
                </a:solidFill>
                <a:latin typeface="Arial"/>
                <a:ea typeface="ＭＳ Ｐゴシック"/>
                <a:cs typeface="+mn-cs"/>
              </a:rPr>
              <a:t>ooling water flow at TS</a:t>
            </a:r>
            <a:endParaRPr lang="ja-JP" altLang="ja-JP" sz="3600" dirty="0" smtClean="0">
              <a:solidFill>
                <a:schemeClr val="bg2"/>
              </a:solidFill>
            </a:endParaRPr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0"/>
          </p:nvPr>
        </p:nvSpPr>
        <p:spPr>
          <a:xfrm>
            <a:off x="8604920" y="6492875"/>
            <a:ext cx="539080" cy="365125"/>
          </a:xfrm>
        </p:spPr>
        <p:txBody>
          <a:bodyPr/>
          <a:lstStyle/>
          <a:p>
            <a:fld id="{63B17D31-F5C2-4845-8E77-9144862007F6}" type="slidenum">
              <a:rPr lang="en-US" altLang="ja-JP" smtClean="0"/>
              <a:pPr/>
              <a:t>29</a:t>
            </a:fld>
            <a:endParaRPr lang="en-US" altLang="ja-JP" dirty="0"/>
          </a:p>
        </p:txBody>
      </p:sp>
      <p:grpSp>
        <p:nvGrpSpPr>
          <p:cNvPr id="2" name="グループ化 36"/>
          <p:cNvGrpSpPr/>
          <p:nvPr/>
        </p:nvGrpSpPr>
        <p:grpSpPr>
          <a:xfrm>
            <a:off x="278251" y="1066800"/>
            <a:ext cx="8638482" cy="5491679"/>
            <a:chOff x="278251" y="1066800"/>
            <a:chExt cx="8638482" cy="5491679"/>
          </a:xfrm>
        </p:grpSpPr>
        <p:grpSp>
          <p:nvGrpSpPr>
            <p:cNvPr id="3" name="グループ化 28"/>
            <p:cNvGrpSpPr/>
            <p:nvPr/>
          </p:nvGrpSpPr>
          <p:grpSpPr>
            <a:xfrm>
              <a:off x="278251" y="1143000"/>
              <a:ext cx="8638482" cy="5415479"/>
              <a:chOff x="695325" y="1431039"/>
              <a:chExt cx="7762875" cy="4866559"/>
            </a:xfrm>
          </p:grpSpPr>
          <p:pic>
            <p:nvPicPr>
              <p:cNvPr id="1026" name="Picture 2" descr="C:\Users\Ishida\Documents\JPARCnu\130528-ニュートリノ施設安全\冷却水設備施設制御図\TS-p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grayscl/>
              </a:blip>
              <a:srcRect t="5964"/>
              <a:stretch>
                <a:fillRect/>
              </a:stretch>
            </p:blipFill>
            <p:spPr bwMode="auto">
              <a:xfrm>
                <a:off x="695325" y="1431039"/>
                <a:ext cx="7762875" cy="4541137"/>
              </a:xfrm>
              <a:prstGeom prst="rect">
                <a:avLst/>
              </a:prstGeom>
              <a:noFill/>
            </p:spPr>
          </p:pic>
          <p:sp>
            <p:nvSpPr>
              <p:cNvPr id="8" name="テキスト ボックス 7"/>
              <p:cNvSpPr txBox="1"/>
              <p:nvPr/>
            </p:nvSpPr>
            <p:spPr>
              <a:xfrm>
                <a:off x="5967184" y="3134247"/>
                <a:ext cx="479982" cy="331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b="1" i="1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7</a:t>
                </a:r>
                <a:r>
                  <a:rPr lang="ja-JP" altLang="en-US" b="1" i="1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℃</a:t>
                </a:r>
                <a:endParaRPr lang="ja-JP" altLang="en-US" b="1" i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4487714" y="3305510"/>
                <a:ext cx="648522" cy="331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b="1" i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12</a:t>
                </a:r>
                <a:r>
                  <a:rPr lang="ja-JP" altLang="en-US" b="1" i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℃ </a:t>
                </a:r>
                <a:endParaRPr lang="ja-JP" altLang="en-US" b="1" i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5330365" y="3865232"/>
                <a:ext cx="585140" cy="331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b="1" i="1" dirty="0" smtClean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31</a:t>
                </a:r>
                <a:r>
                  <a:rPr lang="ja-JP" altLang="en-US" b="1" i="1" dirty="0" smtClean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℃</a:t>
                </a:r>
                <a:endParaRPr lang="ja-JP" altLang="en-US" b="1" i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3581400" y="5715000"/>
                <a:ext cx="1262185" cy="5808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b="1" i="1" dirty="0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32</a:t>
                </a:r>
                <a:r>
                  <a:rPr lang="ja-JP" altLang="en-US" b="1" i="1" dirty="0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℃</a:t>
                </a:r>
                <a:endParaRPr lang="en-US" altLang="ja-JP" b="1" i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  <a:p>
                <a:r>
                  <a:rPr lang="en-US" altLang="ja-JP" b="1" i="1" dirty="0" smtClean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[radioactive]</a:t>
                </a:r>
                <a:endParaRPr lang="en-US" altLang="ja-JP" b="1" i="1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</p:txBody>
          </p:sp>
          <p:sp>
            <p:nvSpPr>
              <p:cNvPr id="14" name="正方形/長方形 13"/>
              <p:cNvSpPr/>
              <p:nvPr/>
            </p:nvSpPr>
            <p:spPr>
              <a:xfrm>
                <a:off x="6619875" y="4018777"/>
                <a:ext cx="1234147" cy="30423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prstDash val="sysDot"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600" b="1" i="1" dirty="0" smtClean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From </a:t>
                </a:r>
                <a:r>
                  <a:rPr lang="ja-JP" altLang="en-US" sz="1600" b="1" i="1" dirty="0" smtClean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ＮＵ２</a:t>
                </a:r>
                <a:endParaRPr lang="en-US" altLang="ja-JP" sz="1600" b="1" i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正方形/長方形 17"/>
              <p:cNvSpPr/>
              <p:nvPr/>
            </p:nvSpPr>
            <p:spPr>
              <a:xfrm>
                <a:off x="3124200" y="2543176"/>
                <a:ext cx="1295400" cy="576000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prstDash val="sysDot"/>
              </a:ln>
            </p:spPr>
            <p:txBody>
              <a:bodyPr wrap="square">
                <a:spAutoFit/>
              </a:bodyPr>
              <a:lstStyle/>
              <a:p>
                <a:endParaRPr lang="en-US" altLang="ja-JP" sz="1600" b="1" i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正方形/長方形 18"/>
              <p:cNvSpPr/>
              <p:nvPr/>
            </p:nvSpPr>
            <p:spPr>
              <a:xfrm>
                <a:off x="3581399" y="2506444"/>
                <a:ext cx="1037163" cy="5808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b="1" i="1" dirty="0" err="1" smtClean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To</a:t>
                </a:r>
                <a:r>
                  <a:rPr lang="en-US" altLang="ja-JP" b="1" i="1" dirty="0" err="1" smtClean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Horn</a:t>
                </a:r>
                <a:endParaRPr lang="en-US" altLang="ja-JP" b="1" i="1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b="1" i="1" dirty="0" smtClean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CW H/X</a:t>
                </a:r>
                <a:endParaRPr lang="en-US" altLang="ja-JP" b="1" i="1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正方形/長方形 19"/>
              <p:cNvSpPr/>
              <p:nvPr/>
            </p:nvSpPr>
            <p:spPr>
              <a:xfrm>
                <a:off x="6705600" y="5743576"/>
                <a:ext cx="1676400" cy="2599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80000"/>
                  </a:lnSpc>
                </a:pPr>
                <a:r>
                  <a:rPr lang="ja-JP" altLang="en-US" sz="1600" b="1" i="1" dirty="0" smtClean="0">
                    <a:solidFill>
                      <a:srgbClr val="FF5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Ｈｅ</a:t>
                </a:r>
                <a:r>
                  <a:rPr lang="ja-JP" altLang="en-US" sz="1600" b="1" i="1" dirty="0" smtClean="0">
                    <a:solidFill>
                      <a:srgbClr val="FF5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1600" b="1" i="1" dirty="0" smtClean="0">
                    <a:solidFill>
                      <a:srgbClr val="FF5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compressors</a:t>
                </a:r>
                <a:endParaRPr lang="en-US" altLang="ja-JP" sz="1600" b="1" i="1" dirty="0" smtClean="0">
                  <a:solidFill>
                    <a:srgbClr val="FF5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" name="正方形/長方形 20"/>
              <p:cNvSpPr/>
              <p:nvPr/>
            </p:nvSpPr>
            <p:spPr>
              <a:xfrm>
                <a:off x="994849" y="1932307"/>
                <a:ext cx="1676400" cy="436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80000"/>
                  </a:lnSpc>
                </a:pPr>
                <a:r>
                  <a:rPr lang="en-US" altLang="ja-JP" sz="1600" b="1" i="1" dirty="0" smtClean="0">
                    <a:solidFill>
                      <a:srgbClr val="FF5050"/>
                    </a:solidFill>
                  </a:rPr>
                  <a:t>He compressor (after coolers)</a:t>
                </a:r>
                <a:endParaRPr lang="en-US" altLang="ja-JP" sz="1600" b="1" i="1" dirty="0" smtClean="0">
                  <a:solidFill>
                    <a:srgbClr val="FF5050"/>
                  </a:solidFill>
                </a:endParaRPr>
              </a:p>
            </p:txBody>
          </p:sp>
          <p:sp>
            <p:nvSpPr>
              <p:cNvPr id="22" name="正方形/長方形 21"/>
              <p:cNvSpPr/>
              <p:nvPr/>
            </p:nvSpPr>
            <p:spPr>
              <a:xfrm>
                <a:off x="5715000" y="5743576"/>
                <a:ext cx="838200" cy="436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80000"/>
                  </a:lnSpc>
                </a:pPr>
                <a:r>
                  <a:rPr lang="en-US" altLang="ja-JP" sz="1600" b="1" i="1" dirty="0" smtClean="0">
                    <a:solidFill>
                      <a:srgbClr val="FF5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en-US" altLang="ja-JP" sz="1600" b="1" i="1" baseline="30000" dirty="0" smtClean="0">
                    <a:solidFill>
                      <a:srgbClr val="FF5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nd</a:t>
                </a:r>
                <a:r>
                  <a:rPr lang="en-US" altLang="ja-JP" sz="1600" b="1" i="1" dirty="0" smtClean="0">
                    <a:solidFill>
                      <a:srgbClr val="FF5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H/X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altLang="ja-JP" sz="1600" b="1" i="1" dirty="0" smtClean="0">
                    <a:solidFill>
                      <a:srgbClr val="FF5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target </a:t>
                </a:r>
                <a:endParaRPr lang="en-US" altLang="ja-JP" sz="1600" b="1" i="1" dirty="0" smtClean="0">
                  <a:solidFill>
                    <a:srgbClr val="FF5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>
                <a:off x="771273" y="5860602"/>
                <a:ext cx="1000087" cy="436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80000"/>
                  </a:lnSpc>
                </a:pPr>
                <a:r>
                  <a:rPr lang="en-US" altLang="ja-JP" sz="1600" b="1" i="1" dirty="0" smtClean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Helium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altLang="ja-JP" sz="1600" b="1" i="1" dirty="0" smtClean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Vessel</a:t>
                </a:r>
                <a:endParaRPr lang="en-US" altLang="ja-JP" sz="1600" b="1" i="1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正方形/長方形 24"/>
              <p:cNvSpPr/>
              <p:nvPr/>
            </p:nvSpPr>
            <p:spPr>
              <a:xfrm>
                <a:off x="1706650" y="5854622"/>
                <a:ext cx="799505" cy="436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80000"/>
                  </a:lnSpc>
                </a:pPr>
                <a:r>
                  <a:rPr lang="en-US" altLang="ja-JP" sz="1600" b="1" i="1" dirty="0" smtClean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Decay 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altLang="ja-JP" sz="1600" b="1" i="1" dirty="0" smtClean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volume</a:t>
                </a:r>
                <a:endParaRPr lang="en-US" altLang="ja-JP" sz="1600" b="1" i="1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正方形/長方形 25"/>
              <p:cNvSpPr/>
              <p:nvPr/>
            </p:nvSpPr>
            <p:spPr>
              <a:xfrm>
                <a:off x="2660132" y="5860602"/>
                <a:ext cx="1181921" cy="436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80000"/>
                  </a:lnSpc>
                </a:pPr>
                <a:r>
                  <a:rPr lang="en-US" altLang="ja-JP" sz="1600" b="1" i="1" dirty="0" smtClean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Iron </a:t>
                </a:r>
              </a:p>
              <a:p>
                <a:pPr eaLnBrk="1" hangingPunct="1">
                  <a:lnSpc>
                    <a:spcPct val="80000"/>
                  </a:lnSpc>
                </a:pPr>
                <a:r>
                  <a:rPr lang="en-US" altLang="ja-JP" sz="1600" b="1" i="1" dirty="0" smtClean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shields</a:t>
                </a:r>
              </a:p>
            </p:txBody>
          </p:sp>
        </p:grpSp>
        <p:grpSp>
          <p:nvGrpSpPr>
            <p:cNvPr id="4" name="グループ化 35"/>
            <p:cNvGrpSpPr/>
            <p:nvPr/>
          </p:nvGrpSpPr>
          <p:grpSpPr>
            <a:xfrm>
              <a:off x="6248400" y="1066800"/>
              <a:ext cx="152400" cy="76200"/>
              <a:chOff x="6248400" y="1066800"/>
              <a:chExt cx="152400" cy="76200"/>
            </a:xfrm>
          </p:grpSpPr>
          <p:cxnSp>
            <p:nvCxnSpPr>
              <p:cNvPr id="31" name="直線コネクタ 30"/>
              <p:cNvCxnSpPr/>
              <p:nvPr/>
            </p:nvCxnSpPr>
            <p:spPr bwMode="auto">
              <a:xfrm flipV="1">
                <a:off x="6248400" y="1066800"/>
                <a:ext cx="0" cy="762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直線コネクタ 32"/>
              <p:cNvCxnSpPr/>
              <p:nvPr/>
            </p:nvCxnSpPr>
            <p:spPr bwMode="auto">
              <a:xfrm>
                <a:off x="6248400" y="1066800"/>
                <a:ext cx="1524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直線コネクタ 34"/>
              <p:cNvCxnSpPr/>
              <p:nvPr/>
            </p:nvCxnSpPr>
            <p:spPr bwMode="auto">
              <a:xfrm flipV="1">
                <a:off x="6400800" y="1066800"/>
                <a:ext cx="0" cy="762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9" name="円/楕円 28"/>
          <p:cNvSpPr/>
          <p:nvPr/>
        </p:nvSpPr>
        <p:spPr bwMode="auto">
          <a:xfrm>
            <a:off x="4499992" y="3068960"/>
            <a:ext cx="687065" cy="707913"/>
          </a:xfrm>
          <a:prstGeom prst="ellipse">
            <a:avLst/>
          </a:prstGeom>
          <a:noFill/>
          <a:ln w="38100" cap="flat" cmpd="sng" algn="ctr">
            <a:solidFill>
              <a:srgbClr val="FF5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5148064" y="3429000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FF5050"/>
                </a:solidFill>
                <a:latin typeface="小塚ゴシック Pro B" pitchFamily="34" charset="-128"/>
                <a:ea typeface="小塚ゴシック Pro B" pitchFamily="34" charset="-128"/>
              </a:rPr>
              <a:t>22</a:t>
            </a:r>
            <a:r>
              <a:rPr lang="ja-JP" altLang="en-US" b="1" dirty="0" smtClean="0">
                <a:solidFill>
                  <a:srgbClr val="FF5050"/>
                </a:solidFill>
                <a:latin typeface="小塚ゴシック Pro B" pitchFamily="34" charset="-128"/>
                <a:ea typeface="小塚ゴシック Pro B" pitchFamily="34" charset="-128"/>
              </a:rPr>
              <a:t>→</a:t>
            </a:r>
            <a:r>
              <a:rPr lang="en-US" altLang="ja-JP" b="1" dirty="0" smtClean="0">
                <a:solidFill>
                  <a:srgbClr val="FF5050"/>
                </a:solidFill>
                <a:latin typeface="小塚ゴシック Pro B" pitchFamily="34" charset="-128"/>
                <a:ea typeface="小塚ゴシック Pro B" pitchFamily="34" charset="-128"/>
              </a:rPr>
              <a:t>25℃</a:t>
            </a:r>
            <a:endParaRPr lang="ja-JP" altLang="en-US" b="1" dirty="0">
              <a:latin typeface="小塚ゴシック Pro B" pitchFamily="34" charset="-128"/>
              <a:ea typeface="小塚ゴシック Pro B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64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タイトル 1"/>
          <p:cNvSpPr>
            <a:spLocks noGrp="1"/>
          </p:cNvSpPr>
          <p:nvPr>
            <p:ph type="title"/>
          </p:nvPr>
        </p:nvSpPr>
        <p:spPr>
          <a:xfrm>
            <a:off x="35496" y="87858"/>
            <a:ext cx="8604448" cy="604838"/>
          </a:xfrm>
        </p:spPr>
        <p:txBody>
          <a:bodyPr/>
          <a:lstStyle/>
          <a:p>
            <a:r>
              <a:rPr lang="en-US" altLang="ja-JP" sz="2800" dirty="0" smtClean="0">
                <a:solidFill>
                  <a:srgbClr val="00B0F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The Helium Vessel </a:t>
            </a:r>
            <a:r>
              <a:rPr lang="en-US" altLang="ja-JP" sz="2800" dirty="0" smtClean="0">
                <a:solidFill>
                  <a:srgbClr val="00B0F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altLang="ja-JP" sz="2800" dirty="0" smtClean="0">
                <a:solidFill>
                  <a:srgbClr val="00B0F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J-PARC </a:t>
            </a:r>
            <a:r>
              <a:rPr lang="en-US" altLang="ja-JP" sz="2800" dirty="0" smtClean="0">
                <a:solidFill>
                  <a:srgbClr val="00B0F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altLang="ja-JP" sz="2800" dirty="0" smtClean="0">
                <a:solidFill>
                  <a:srgbClr val="00B0F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eutrino </a:t>
            </a:r>
            <a:r>
              <a:rPr lang="en-US" altLang="ja-JP" sz="2800" dirty="0" smtClean="0">
                <a:solidFill>
                  <a:srgbClr val="00B0F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altLang="ja-JP" sz="2800" dirty="0" smtClean="0">
                <a:solidFill>
                  <a:srgbClr val="00B0F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eam-line</a:t>
            </a:r>
            <a:endParaRPr lang="ja-JP" altLang="en-US" sz="2800" dirty="0" smtClean="0">
              <a:solidFill>
                <a:srgbClr val="00B0F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2" name="コンテンツ プレースホルダ 2"/>
          <p:cNvSpPr>
            <a:spLocks noGrp="1"/>
          </p:cNvSpPr>
          <p:nvPr>
            <p:ph idx="1"/>
          </p:nvPr>
        </p:nvSpPr>
        <p:spPr>
          <a:xfrm>
            <a:off x="179512" y="3573016"/>
            <a:ext cx="8820472" cy="3168352"/>
          </a:xfrm>
        </p:spPr>
        <p:txBody>
          <a:bodyPr/>
          <a:lstStyle/>
          <a:p>
            <a:r>
              <a:rPr lang="en-US" altLang="ja-JP" sz="1800" dirty="0" smtClean="0"/>
              <a:t>Target Station(TS), Decay Volume(DV) &amp; Beam Dump(BD</a:t>
            </a:r>
            <a:r>
              <a:rPr lang="en-US" altLang="ja-JP" sz="1800" dirty="0" smtClean="0"/>
              <a:t>) all enclosed in </a:t>
            </a:r>
            <a:r>
              <a:rPr lang="en-US" altLang="ja-JP" sz="1800" dirty="0" smtClean="0"/>
              <a:t>a gigantic vacuum/helium vessel, made </a:t>
            </a:r>
            <a:r>
              <a:rPr lang="en-US" altLang="ja-JP" sz="1800" dirty="0" smtClean="0"/>
              <a:t>of carbon </a:t>
            </a:r>
            <a:r>
              <a:rPr lang="en-US" altLang="ja-JP" sz="1800" dirty="0" smtClean="0"/>
              <a:t>steel </a:t>
            </a:r>
            <a:r>
              <a:rPr lang="en-US" altLang="ja-JP" sz="1800" dirty="0" smtClean="0"/>
              <a:t>plates.</a:t>
            </a:r>
          </a:p>
          <a:p>
            <a:pPr lvl="1"/>
            <a:r>
              <a:rPr lang="en-US" altLang="ja-JP" sz="1600" dirty="0" smtClean="0">
                <a:solidFill>
                  <a:srgbClr val="FF5050"/>
                </a:solidFill>
              </a:rPr>
              <a:t>Water cooling through plate coils welded on surface</a:t>
            </a:r>
          </a:p>
          <a:p>
            <a:pPr lvl="1"/>
            <a:r>
              <a:rPr lang="en-US" altLang="ja-JP" sz="1600" dirty="0" smtClean="0"/>
              <a:t>Upstream cooling system at TS / downstream system at a utility bldg. (NU3)</a:t>
            </a:r>
            <a:endParaRPr lang="en-US" altLang="ja-JP" sz="1800" dirty="0" smtClean="0"/>
          </a:p>
          <a:p>
            <a:r>
              <a:rPr lang="en-US" altLang="ja-JP" sz="1800" dirty="0" smtClean="0">
                <a:solidFill>
                  <a:srgbClr val="FF5050"/>
                </a:solidFill>
              </a:rPr>
              <a:t>He </a:t>
            </a:r>
            <a:r>
              <a:rPr lang="en-US" altLang="ja-JP" sz="1800" dirty="0" smtClean="0">
                <a:solidFill>
                  <a:srgbClr val="FF5050"/>
                </a:solidFill>
              </a:rPr>
              <a:t>gas filling after evacuation</a:t>
            </a:r>
          </a:p>
          <a:p>
            <a:pPr lvl="1"/>
            <a:r>
              <a:rPr lang="en-US" altLang="ja-JP" sz="1600" dirty="0" smtClean="0"/>
              <a:t>Entire s</a:t>
            </a:r>
            <a:r>
              <a:rPr lang="en-US" altLang="ja-JP" sz="1600" dirty="0" smtClean="0"/>
              <a:t>tructures were </a:t>
            </a:r>
            <a:r>
              <a:rPr lang="en-US" altLang="ja-JP" sz="1600" dirty="0" smtClean="0"/>
              <a:t>rigidly built with thick plates (100mm for TS / 16mm + anchors for DV / 200mm for BD</a:t>
            </a:r>
            <a:r>
              <a:rPr lang="en-US" altLang="ja-JP" sz="1600" dirty="0" smtClean="0"/>
              <a:t>), welded together with </a:t>
            </a:r>
            <a:r>
              <a:rPr lang="en-US" altLang="ja-JP" sz="1600" dirty="0" smtClean="0"/>
              <a:t>deep grooves. </a:t>
            </a:r>
            <a:endParaRPr lang="en-US" altLang="ja-JP" sz="1400" dirty="0" smtClean="0">
              <a:sym typeface="Wingdings" pitchFamily="2" charset="2"/>
            </a:endParaRPr>
          </a:p>
          <a:p>
            <a:r>
              <a:rPr lang="en-US" altLang="ja-JP" sz="1800" dirty="0" smtClean="0">
                <a:solidFill>
                  <a:srgbClr val="FF5050"/>
                </a:solidFill>
                <a:sym typeface="Wingdings" pitchFamily="2" charset="2"/>
              </a:rPr>
              <a:t>He circulation </a:t>
            </a:r>
            <a:r>
              <a:rPr lang="en-US" altLang="ja-JP" sz="1800" dirty="0" smtClean="0">
                <a:sym typeface="Wingdings" pitchFamily="2" charset="2"/>
              </a:rPr>
              <a:t>by a helium compressor at</a:t>
            </a:r>
            <a:r>
              <a:rPr lang="en-US" altLang="ja-JP" sz="1800" dirty="0" smtClean="0">
                <a:sym typeface="Wingdings" pitchFamily="2" charset="2"/>
              </a:rPr>
              <a:t> TS: Flow rate = ~1,600Nm</a:t>
            </a:r>
            <a:r>
              <a:rPr lang="en-US" altLang="ja-JP" sz="1800" baseline="30000" dirty="0" smtClean="0">
                <a:sym typeface="Wingdings" pitchFamily="2" charset="2"/>
              </a:rPr>
              <a:t>3</a:t>
            </a:r>
            <a:r>
              <a:rPr lang="en-US" altLang="ja-JP" sz="1800" dirty="0" smtClean="0">
                <a:sym typeface="Wingdings" pitchFamily="2" charset="2"/>
              </a:rPr>
              <a:t>/h</a:t>
            </a:r>
          </a:p>
          <a:p>
            <a:pPr lvl="1"/>
            <a:r>
              <a:rPr lang="en-US" altLang="ja-JP" sz="1600" dirty="0" smtClean="0">
                <a:sym typeface="Wingdings" pitchFamily="2" charset="2"/>
              </a:rPr>
              <a:t>I</a:t>
            </a:r>
            <a:r>
              <a:rPr lang="en-US" altLang="ja-JP" sz="1600" dirty="0" smtClean="0">
                <a:sym typeface="Wingdings" pitchFamily="2" charset="2"/>
              </a:rPr>
              <a:t>nlet </a:t>
            </a:r>
            <a:r>
              <a:rPr lang="en-US" altLang="ja-JP" sz="1600" dirty="0" smtClean="0">
                <a:sym typeface="Wingdings" pitchFamily="2" charset="2"/>
              </a:rPr>
              <a:t>plays </a:t>
            </a:r>
            <a:r>
              <a:rPr lang="en-US" altLang="ja-JP" sz="1600" dirty="0" smtClean="0">
                <a:sym typeface="Wingdings" pitchFamily="2" charset="2"/>
              </a:rPr>
              <a:t>role </a:t>
            </a:r>
            <a:r>
              <a:rPr lang="en-US" altLang="ja-JP" sz="1600" dirty="0" smtClean="0">
                <a:sym typeface="Wingdings" pitchFamily="2" charset="2"/>
              </a:rPr>
              <a:t>as </a:t>
            </a:r>
            <a:r>
              <a:rPr lang="en-US" altLang="ja-JP" sz="1600" dirty="0" smtClean="0">
                <a:sym typeface="Wingdings" pitchFamily="2" charset="2"/>
              </a:rPr>
              <a:t>coolant of horn strip-line cooling duct. </a:t>
            </a:r>
          </a:p>
          <a:p>
            <a:pPr lvl="1"/>
            <a:r>
              <a:rPr lang="en-US" altLang="ja-JP" sz="1600" dirty="0" smtClean="0">
                <a:sym typeface="Wingdings" pitchFamily="2" charset="2"/>
              </a:rPr>
              <a:t>No </a:t>
            </a:r>
            <a:r>
              <a:rPr lang="en-US" altLang="ja-JP" sz="1600" dirty="0" smtClean="0">
                <a:sym typeface="Wingdings" pitchFamily="2" charset="2"/>
              </a:rPr>
              <a:t>forced circulation for </a:t>
            </a:r>
            <a:r>
              <a:rPr lang="en-US" altLang="ja-JP" sz="1600" dirty="0" smtClean="0">
                <a:sym typeface="Wingdings" pitchFamily="2" charset="2"/>
              </a:rPr>
              <a:t>DV/BD </a:t>
            </a:r>
            <a:r>
              <a:rPr lang="en-US" altLang="ja-JP" sz="1600" dirty="0" smtClean="0">
                <a:sym typeface="Wingdings" pitchFamily="2" charset="2"/>
              </a:rPr>
              <a:t>(piping at BD </a:t>
            </a:r>
            <a:r>
              <a:rPr lang="en-US" altLang="ja-JP" sz="1600" dirty="0" smtClean="0">
                <a:sym typeface="Wingdings" pitchFamily="2" charset="2"/>
              </a:rPr>
              <a:t>exist for </a:t>
            </a:r>
            <a:r>
              <a:rPr lang="en-US" altLang="ja-JP" sz="1600" dirty="0" smtClean="0">
                <a:sym typeface="Wingdings" pitchFamily="2" charset="2"/>
              </a:rPr>
              <a:t>future use</a:t>
            </a:r>
            <a:r>
              <a:rPr lang="en-US" altLang="ja-JP" sz="1600" dirty="0" smtClean="0">
                <a:sym typeface="Wingdings" pitchFamily="2" charset="2"/>
              </a:rPr>
              <a:t>)</a:t>
            </a:r>
            <a:endParaRPr lang="en-US" altLang="ja-JP" sz="1800" dirty="0" smtClean="0">
              <a:sym typeface="Wingdings" pitchFamily="2" charset="2"/>
            </a:endParaRPr>
          </a:p>
          <a:p>
            <a:pPr>
              <a:buNone/>
            </a:pPr>
            <a:endParaRPr lang="en-US" altLang="ja-JP" sz="2000" dirty="0" smtClean="0"/>
          </a:p>
          <a:p>
            <a:pPr>
              <a:buNone/>
            </a:pPr>
            <a:endParaRPr lang="en-US" altLang="ja-JP" sz="1600" dirty="0" smtClean="0"/>
          </a:p>
        </p:txBody>
      </p:sp>
      <p:sp>
        <p:nvSpPr>
          <p:cNvPr id="22533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F9538DE-EAD1-454C-B054-9AF0E2C6F7B9}" type="slidenum">
              <a:rPr lang="ja-JP" altLang="en-US" smtClean="0"/>
              <a:pPr/>
              <a:t>3</a:t>
            </a:fld>
            <a:endParaRPr lang="ja-JP" altLang="en-US" smtClean="0"/>
          </a:p>
        </p:txBody>
      </p:sp>
      <p:grpSp>
        <p:nvGrpSpPr>
          <p:cNvPr id="35" name="グループ化 34"/>
          <p:cNvGrpSpPr/>
          <p:nvPr/>
        </p:nvGrpSpPr>
        <p:grpSpPr>
          <a:xfrm>
            <a:off x="684213" y="798066"/>
            <a:ext cx="8070850" cy="2774950"/>
            <a:chOff x="684213" y="1098550"/>
            <a:chExt cx="8070850" cy="2774950"/>
          </a:xfrm>
        </p:grpSpPr>
        <p:grpSp>
          <p:nvGrpSpPr>
            <p:cNvPr id="22530" name="Group 34"/>
            <p:cNvGrpSpPr>
              <a:grpSpLocks noChangeAspect="1"/>
            </p:cNvGrpSpPr>
            <p:nvPr/>
          </p:nvGrpSpPr>
          <p:grpSpPr bwMode="auto">
            <a:xfrm>
              <a:off x="684213" y="1098550"/>
              <a:ext cx="7407275" cy="2719388"/>
              <a:chOff x="431" y="775"/>
              <a:chExt cx="4666" cy="1713"/>
            </a:xfrm>
          </p:grpSpPr>
          <p:sp>
            <p:nvSpPr>
              <p:cNvPr id="22559" name="AutoShape 33"/>
              <p:cNvSpPr>
                <a:spLocks noChangeAspect="1" noChangeArrowheads="1" noTextEdit="1"/>
              </p:cNvSpPr>
              <p:nvPr/>
            </p:nvSpPr>
            <p:spPr bwMode="auto">
              <a:xfrm>
                <a:off x="431" y="775"/>
                <a:ext cx="4666" cy="1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560" name="Rectangle 35"/>
              <p:cNvSpPr>
                <a:spLocks noChangeArrowheads="1"/>
              </p:cNvSpPr>
              <p:nvPr/>
            </p:nvSpPr>
            <p:spPr bwMode="auto">
              <a:xfrm>
                <a:off x="431" y="775"/>
                <a:ext cx="4666" cy="1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pic>
            <p:nvPicPr>
              <p:cNvPr id="22561" name="Picture 3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1" y="775"/>
                <a:ext cx="4666" cy="1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62" name="Rectangle 37"/>
              <p:cNvSpPr>
                <a:spLocks noChangeArrowheads="1"/>
              </p:cNvSpPr>
              <p:nvPr/>
            </p:nvSpPr>
            <p:spPr bwMode="auto">
              <a:xfrm>
                <a:off x="431" y="775"/>
                <a:ext cx="4666" cy="1713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22534" name="Rectangle 191"/>
            <p:cNvSpPr>
              <a:spLocks noChangeAspect="1" noChangeArrowheads="1"/>
            </p:cNvSpPr>
            <p:nvPr/>
          </p:nvSpPr>
          <p:spPr bwMode="auto">
            <a:xfrm>
              <a:off x="1230313" y="1125538"/>
              <a:ext cx="1731962" cy="2232025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1400">
                <a:latin typeface="Verdana" pitchFamily="34" charset="0"/>
              </a:endParaRPr>
            </a:p>
          </p:txBody>
        </p:sp>
        <p:sp>
          <p:nvSpPr>
            <p:cNvPr id="22535" name="Rectangle 192"/>
            <p:cNvSpPr>
              <a:spLocks noChangeAspect="1" noChangeArrowheads="1"/>
            </p:cNvSpPr>
            <p:nvPr/>
          </p:nvSpPr>
          <p:spPr bwMode="auto">
            <a:xfrm>
              <a:off x="6989763" y="2333625"/>
              <a:ext cx="1009650" cy="1481138"/>
            </a:xfrm>
            <a:prstGeom prst="rect">
              <a:avLst/>
            </a:prstGeom>
            <a:noFill/>
            <a:ln w="28575">
              <a:solidFill>
                <a:srgbClr val="0099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1400">
                <a:latin typeface="Verdana" pitchFamily="34" charset="0"/>
              </a:endParaRPr>
            </a:p>
          </p:txBody>
        </p:sp>
        <p:sp>
          <p:nvSpPr>
            <p:cNvPr id="22536" name="Text Box 193"/>
            <p:cNvSpPr txBox="1">
              <a:spLocks noChangeAspect="1" noChangeArrowheads="1"/>
            </p:cNvSpPr>
            <p:nvPr/>
          </p:nvSpPr>
          <p:spPr bwMode="auto">
            <a:xfrm rot="204347">
              <a:off x="4360863" y="2386013"/>
              <a:ext cx="2130425" cy="242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altLang="ja-JP" sz="1400">
                  <a:solidFill>
                    <a:schemeClr val="folHlink"/>
                  </a:solidFill>
                  <a:latin typeface="Verdana" pitchFamily="34" charset="0"/>
                </a:rPr>
                <a:t>Decay Volume</a:t>
              </a:r>
            </a:p>
          </p:txBody>
        </p:sp>
        <p:sp>
          <p:nvSpPr>
            <p:cNvPr id="22537" name="Text Box 194"/>
            <p:cNvSpPr txBox="1">
              <a:spLocks noChangeAspect="1" noChangeArrowheads="1"/>
            </p:cNvSpPr>
            <p:nvPr/>
          </p:nvSpPr>
          <p:spPr bwMode="auto">
            <a:xfrm>
              <a:off x="1373188" y="1458913"/>
              <a:ext cx="1584325" cy="242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altLang="ja-JP" sz="1400">
                  <a:solidFill>
                    <a:schemeClr val="hlink"/>
                  </a:solidFill>
                  <a:latin typeface="Verdana" pitchFamily="34" charset="0"/>
                </a:rPr>
                <a:t>Target Station</a:t>
              </a:r>
            </a:p>
          </p:txBody>
        </p:sp>
        <p:sp>
          <p:nvSpPr>
            <p:cNvPr id="22538" name="Text Box 195"/>
            <p:cNvSpPr txBox="1">
              <a:spLocks noChangeAspect="1" noChangeArrowheads="1"/>
            </p:cNvSpPr>
            <p:nvPr/>
          </p:nvSpPr>
          <p:spPr bwMode="auto">
            <a:xfrm>
              <a:off x="6804025" y="2035175"/>
              <a:ext cx="1439863" cy="24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altLang="ja-JP" sz="1400">
                  <a:solidFill>
                    <a:srgbClr val="009900"/>
                  </a:solidFill>
                  <a:latin typeface="Verdana" pitchFamily="34" charset="0"/>
                </a:rPr>
                <a:t>Beam Dump</a:t>
              </a:r>
            </a:p>
          </p:txBody>
        </p:sp>
        <p:sp>
          <p:nvSpPr>
            <p:cNvPr id="22539" name="Freeform 196"/>
            <p:cNvSpPr>
              <a:spLocks noChangeAspect="1"/>
            </p:cNvSpPr>
            <p:nvPr/>
          </p:nvSpPr>
          <p:spPr bwMode="auto">
            <a:xfrm>
              <a:off x="2413000" y="2484438"/>
              <a:ext cx="4595813" cy="1257300"/>
            </a:xfrm>
            <a:custGeom>
              <a:avLst/>
              <a:gdLst>
                <a:gd name="T0" fmla="*/ 2147483647 w 2826"/>
                <a:gd name="T1" fmla="*/ 0 h 792"/>
                <a:gd name="T2" fmla="*/ 2147483647 w 2826"/>
                <a:gd name="T3" fmla="*/ 2147483647 h 792"/>
                <a:gd name="T4" fmla="*/ 2147483647 w 2826"/>
                <a:gd name="T5" fmla="*/ 2147483647 h 792"/>
                <a:gd name="T6" fmla="*/ 2147483647 w 2826"/>
                <a:gd name="T7" fmla="*/ 2147483647 h 792"/>
                <a:gd name="T8" fmla="*/ 2147483647 w 2826"/>
                <a:gd name="T9" fmla="*/ 2147483647 h 792"/>
                <a:gd name="T10" fmla="*/ 0 w 2826"/>
                <a:gd name="T11" fmla="*/ 2147483647 h 792"/>
                <a:gd name="T12" fmla="*/ 2147483647 w 2826"/>
                <a:gd name="T13" fmla="*/ 0 h 7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26"/>
                <a:gd name="T22" fmla="*/ 0 h 792"/>
                <a:gd name="T23" fmla="*/ 2826 w 2826"/>
                <a:gd name="T24" fmla="*/ 792 h 79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26" h="792">
                  <a:moveTo>
                    <a:pt x="6" y="0"/>
                  </a:moveTo>
                  <a:lnTo>
                    <a:pt x="1350" y="47"/>
                  </a:lnTo>
                  <a:lnTo>
                    <a:pt x="2826" y="138"/>
                  </a:lnTo>
                  <a:lnTo>
                    <a:pt x="2820" y="792"/>
                  </a:lnTo>
                  <a:lnTo>
                    <a:pt x="1350" y="690"/>
                  </a:lnTo>
                  <a:lnTo>
                    <a:pt x="0" y="510"/>
                  </a:lnTo>
                  <a:lnTo>
                    <a:pt x="12" y="0"/>
                  </a:lnTo>
                </a:path>
              </a:pathLst>
            </a:custGeom>
            <a:noFill/>
            <a:ln w="28575" cap="flat" cmpd="sng">
              <a:solidFill>
                <a:schemeClr val="folHlink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ja-JP" altLang="en-US"/>
            </a:p>
          </p:txBody>
        </p:sp>
        <p:cxnSp>
          <p:nvCxnSpPr>
            <p:cNvPr id="22540" name="直線コネクタ 15"/>
            <p:cNvCxnSpPr>
              <a:cxnSpLocks noChangeShapeType="1"/>
            </p:cNvCxnSpPr>
            <p:nvPr/>
          </p:nvCxnSpPr>
          <p:spPr bwMode="auto">
            <a:xfrm>
              <a:off x="1589088" y="2898775"/>
              <a:ext cx="792162" cy="144463"/>
            </a:xfrm>
            <a:prstGeom prst="line">
              <a:avLst/>
            </a:prstGeom>
            <a:noFill/>
            <a:ln w="19050" algn="ctr">
              <a:solidFill>
                <a:srgbClr val="FF5050"/>
              </a:solidFill>
              <a:round/>
              <a:headEnd/>
              <a:tailEnd/>
            </a:ln>
          </p:spPr>
        </p:cxnSp>
        <p:cxnSp>
          <p:nvCxnSpPr>
            <p:cNvPr id="22541" name="直線コネクタ 16"/>
            <p:cNvCxnSpPr>
              <a:cxnSpLocks noChangeShapeType="1"/>
            </p:cNvCxnSpPr>
            <p:nvPr/>
          </p:nvCxnSpPr>
          <p:spPr bwMode="auto">
            <a:xfrm flipV="1">
              <a:off x="2381250" y="2970213"/>
              <a:ext cx="0" cy="73025"/>
            </a:xfrm>
            <a:prstGeom prst="line">
              <a:avLst/>
            </a:prstGeom>
            <a:noFill/>
            <a:ln w="19050" algn="ctr">
              <a:solidFill>
                <a:srgbClr val="FF5050"/>
              </a:solidFill>
              <a:round/>
              <a:headEnd/>
              <a:tailEnd/>
            </a:ln>
          </p:spPr>
        </p:cxnSp>
        <p:cxnSp>
          <p:nvCxnSpPr>
            <p:cNvPr id="22542" name="直線コネクタ 18"/>
            <p:cNvCxnSpPr>
              <a:cxnSpLocks noChangeShapeType="1"/>
            </p:cNvCxnSpPr>
            <p:nvPr/>
          </p:nvCxnSpPr>
          <p:spPr bwMode="auto">
            <a:xfrm>
              <a:off x="2381250" y="2970213"/>
              <a:ext cx="4679950" cy="431800"/>
            </a:xfrm>
            <a:prstGeom prst="line">
              <a:avLst/>
            </a:prstGeom>
            <a:noFill/>
            <a:ln w="19050" algn="ctr">
              <a:solidFill>
                <a:srgbClr val="FF5050"/>
              </a:solidFill>
              <a:round/>
              <a:headEnd/>
              <a:tailEnd/>
            </a:ln>
          </p:spPr>
        </p:cxnSp>
        <p:cxnSp>
          <p:nvCxnSpPr>
            <p:cNvPr id="22543" name="直線コネクタ 24"/>
            <p:cNvCxnSpPr>
              <a:cxnSpLocks noChangeShapeType="1"/>
            </p:cNvCxnSpPr>
            <p:nvPr/>
          </p:nvCxnSpPr>
          <p:spPr bwMode="auto">
            <a:xfrm>
              <a:off x="2381250" y="2827338"/>
              <a:ext cx="4679950" cy="287337"/>
            </a:xfrm>
            <a:prstGeom prst="line">
              <a:avLst/>
            </a:prstGeom>
            <a:noFill/>
            <a:ln w="19050" algn="ctr">
              <a:solidFill>
                <a:srgbClr val="FF5050"/>
              </a:solidFill>
              <a:round/>
              <a:headEnd/>
              <a:tailEnd/>
            </a:ln>
          </p:spPr>
        </p:cxnSp>
        <p:cxnSp>
          <p:nvCxnSpPr>
            <p:cNvPr id="22544" name="直線コネクタ 31"/>
            <p:cNvCxnSpPr>
              <a:cxnSpLocks noChangeShapeType="1"/>
            </p:cNvCxnSpPr>
            <p:nvPr/>
          </p:nvCxnSpPr>
          <p:spPr bwMode="auto">
            <a:xfrm flipV="1">
              <a:off x="2381250" y="2611438"/>
              <a:ext cx="0" cy="215900"/>
            </a:xfrm>
            <a:prstGeom prst="line">
              <a:avLst/>
            </a:prstGeom>
            <a:noFill/>
            <a:ln w="19050" algn="ctr">
              <a:solidFill>
                <a:srgbClr val="FF5050"/>
              </a:solidFill>
              <a:round/>
              <a:headEnd/>
              <a:tailEnd/>
            </a:ln>
          </p:spPr>
        </p:cxnSp>
        <p:cxnSp>
          <p:nvCxnSpPr>
            <p:cNvPr id="22545" name="直線コネクタ 33"/>
            <p:cNvCxnSpPr>
              <a:cxnSpLocks noChangeShapeType="1"/>
            </p:cNvCxnSpPr>
            <p:nvPr/>
          </p:nvCxnSpPr>
          <p:spPr bwMode="auto">
            <a:xfrm flipH="1" flipV="1">
              <a:off x="1589088" y="2611438"/>
              <a:ext cx="801687" cy="7937"/>
            </a:xfrm>
            <a:prstGeom prst="line">
              <a:avLst/>
            </a:prstGeom>
            <a:noFill/>
            <a:ln w="19050" algn="ctr">
              <a:solidFill>
                <a:srgbClr val="FF5050"/>
              </a:solidFill>
              <a:round/>
              <a:headEnd/>
              <a:tailEnd/>
            </a:ln>
          </p:spPr>
        </p:cxnSp>
        <p:cxnSp>
          <p:nvCxnSpPr>
            <p:cNvPr id="22546" name="直線コネクタ 36"/>
            <p:cNvCxnSpPr>
              <a:cxnSpLocks noChangeShapeType="1"/>
            </p:cNvCxnSpPr>
            <p:nvPr/>
          </p:nvCxnSpPr>
          <p:spPr bwMode="auto">
            <a:xfrm flipV="1">
              <a:off x="1589088" y="2611438"/>
              <a:ext cx="0" cy="287337"/>
            </a:xfrm>
            <a:prstGeom prst="line">
              <a:avLst/>
            </a:prstGeom>
            <a:noFill/>
            <a:ln w="19050" algn="ctr">
              <a:solidFill>
                <a:srgbClr val="FF5050"/>
              </a:solidFill>
              <a:round/>
              <a:headEnd/>
              <a:tailEnd/>
            </a:ln>
          </p:spPr>
        </p:cxnSp>
        <p:cxnSp>
          <p:nvCxnSpPr>
            <p:cNvPr id="22547" name="直線コネクタ 38"/>
            <p:cNvCxnSpPr>
              <a:cxnSpLocks noChangeShapeType="1"/>
            </p:cNvCxnSpPr>
            <p:nvPr/>
          </p:nvCxnSpPr>
          <p:spPr bwMode="auto">
            <a:xfrm flipH="1">
              <a:off x="7061200" y="3114675"/>
              <a:ext cx="360363" cy="0"/>
            </a:xfrm>
            <a:prstGeom prst="line">
              <a:avLst/>
            </a:prstGeom>
            <a:noFill/>
            <a:ln w="19050" algn="ctr">
              <a:solidFill>
                <a:srgbClr val="FF5050"/>
              </a:solidFill>
              <a:round/>
              <a:headEnd/>
              <a:tailEnd/>
            </a:ln>
          </p:spPr>
        </p:cxnSp>
        <p:cxnSp>
          <p:nvCxnSpPr>
            <p:cNvPr id="22548" name="直線コネクタ 40"/>
            <p:cNvCxnSpPr>
              <a:cxnSpLocks noChangeShapeType="1"/>
            </p:cNvCxnSpPr>
            <p:nvPr/>
          </p:nvCxnSpPr>
          <p:spPr bwMode="auto">
            <a:xfrm flipV="1">
              <a:off x="7421563" y="3114675"/>
              <a:ext cx="0" cy="287338"/>
            </a:xfrm>
            <a:prstGeom prst="line">
              <a:avLst/>
            </a:prstGeom>
            <a:noFill/>
            <a:ln w="19050" algn="ctr">
              <a:solidFill>
                <a:srgbClr val="FF5050"/>
              </a:solidFill>
              <a:round/>
              <a:headEnd/>
              <a:tailEnd/>
            </a:ln>
          </p:spPr>
        </p:cxnSp>
        <p:cxnSp>
          <p:nvCxnSpPr>
            <p:cNvPr id="22549" name="直線コネクタ 41"/>
            <p:cNvCxnSpPr>
              <a:cxnSpLocks noChangeShapeType="1"/>
            </p:cNvCxnSpPr>
            <p:nvPr/>
          </p:nvCxnSpPr>
          <p:spPr bwMode="auto">
            <a:xfrm flipH="1">
              <a:off x="7061200" y="3402013"/>
              <a:ext cx="360363" cy="0"/>
            </a:xfrm>
            <a:prstGeom prst="line">
              <a:avLst/>
            </a:prstGeom>
            <a:noFill/>
            <a:ln w="19050" algn="ctr">
              <a:solidFill>
                <a:srgbClr val="FF5050"/>
              </a:solidFill>
              <a:round/>
              <a:headEnd/>
              <a:tailEnd/>
            </a:ln>
          </p:spPr>
        </p:cxnSp>
        <p:cxnSp>
          <p:nvCxnSpPr>
            <p:cNvPr id="22550" name="直線矢印コネクタ 44"/>
            <p:cNvCxnSpPr>
              <a:cxnSpLocks noChangeShapeType="1"/>
            </p:cNvCxnSpPr>
            <p:nvPr/>
          </p:nvCxnSpPr>
          <p:spPr bwMode="auto">
            <a:xfrm flipH="1">
              <a:off x="5076825" y="1674813"/>
              <a:ext cx="719138" cy="1295400"/>
            </a:xfrm>
            <a:prstGeom prst="straightConnector1">
              <a:avLst/>
            </a:prstGeom>
            <a:noFill/>
            <a:ln w="9525" algn="ctr">
              <a:solidFill>
                <a:srgbClr val="FF5050"/>
              </a:solidFill>
              <a:round/>
              <a:headEnd/>
              <a:tailEnd type="diamond" w="med" len="med"/>
            </a:ln>
          </p:spPr>
        </p:cxnSp>
        <p:sp>
          <p:nvSpPr>
            <p:cNvPr id="22551" name="テキスト ボックス 45"/>
            <p:cNvSpPr txBox="1">
              <a:spLocks noChangeArrowheads="1"/>
            </p:cNvSpPr>
            <p:nvPr/>
          </p:nvSpPr>
          <p:spPr bwMode="auto">
            <a:xfrm>
              <a:off x="5510213" y="1098550"/>
              <a:ext cx="3094037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solidFill>
                    <a:srgbClr val="FF5050"/>
                  </a:solidFill>
                  <a:latin typeface="Verdana" pitchFamily="34" charset="0"/>
                </a:rPr>
                <a:t>Vessel filled w 1atm. He gas</a:t>
              </a:r>
              <a:endParaRPr lang="ja-JP" altLang="en-US" sz="1600" dirty="0">
                <a:solidFill>
                  <a:srgbClr val="FF5050"/>
                </a:solidFill>
                <a:latin typeface="Verdana" pitchFamily="34" charset="0"/>
              </a:endParaRPr>
            </a:p>
            <a:p>
              <a:r>
                <a:rPr lang="en-US" altLang="ja-JP" sz="1600" dirty="0">
                  <a:solidFill>
                    <a:srgbClr val="FF5050"/>
                  </a:solidFill>
                  <a:latin typeface="Verdana" pitchFamily="34" charset="0"/>
                </a:rPr>
                <a:t>L=~</a:t>
              </a:r>
              <a:r>
                <a:rPr lang="en-US" altLang="ja-JP" sz="1600" dirty="0" smtClean="0">
                  <a:solidFill>
                    <a:srgbClr val="FF5050"/>
                  </a:solidFill>
                  <a:latin typeface="Verdana" pitchFamily="34" charset="0"/>
                </a:rPr>
                <a:t>110m,V=1,300m</a:t>
              </a:r>
              <a:r>
                <a:rPr lang="en-US" altLang="ja-JP" sz="1600" baseline="30000" dirty="0" smtClean="0">
                  <a:solidFill>
                    <a:srgbClr val="FF5050"/>
                  </a:solidFill>
                  <a:latin typeface="Verdana" pitchFamily="34" charset="0"/>
                </a:rPr>
                <a:t>3</a:t>
              </a:r>
              <a:r>
                <a:rPr lang="en-US" altLang="ja-JP" sz="1600" dirty="0" smtClean="0">
                  <a:solidFill>
                    <a:srgbClr val="FF5050"/>
                  </a:solidFill>
                  <a:latin typeface="Verdana" pitchFamily="34" charset="0"/>
                </a:rPr>
                <a:t> </a:t>
              </a:r>
              <a:endParaRPr lang="ja-JP" altLang="en-US" sz="1600" dirty="0">
                <a:solidFill>
                  <a:srgbClr val="FF5050"/>
                </a:solidFill>
                <a:latin typeface="Verdana" pitchFamily="34" charset="0"/>
              </a:endParaRPr>
            </a:p>
          </p:txBody>
        </p:sp>
        <p:sp>
          <p:nvSpPr>
            <p:cNvPr id="22552" name="二等辺三角形 46"/>
            <p:cNvSpPr>
              <a:spLocks noChangeArrowheads="1"/>
            </p:cNvSpPr>
            <p:nvPr/>
          </p:nvSpPr>
          <p:spPr bwMode="auto">
            <a:xfrm rot="16440000">
              <a:off x="4877593" y="-61118"/>
              <a:ext cx="144463" cy="6299200"/>
            </a:xfrm>
            <a:prstGeom prst="triangle">
              <a:avLst>
                <a:gd name="adj" fmla="val 50000"/>
              </a:avLst>
            </a:prstGeom>
            <a:solidFill>
              <a:srgbClr val="FFC000">
                <a:alpha val="50195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22553" name="テキスト ボックス 47"/>
            <p:cNvSpPr txBox="1">
              <a:spLocks noChangeArrowheads="1"/>
            </p:cNvSpPr>
            <p:nvPr/>
          </p:nvSpPr>
          <p:spPr bwMode="auto">
            <a:xfrm>
              <a:off x="8027988" y="3043238"/>
              <a:ext cx="57308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200">
                  <a:solidFill>
                    <a:srgbClr val="FF5050"/>
                  </a:solidFill>
                  <a:latin typeface="Verdana" pitchFamily="34" charset="0"/>
                </a:rPr>
                <a:t>OA2</a:t>
              </a:r>
              <a:r>
                <a:rPr lang="en-US" altLang="ja-JP" sz="1200" baseline="30000">
                  <a:solidFill>
                    <a:srgbClr val="FF5050"/>
                  </a:solidFill>
                  <a:latin typeface="Verdana" pitchFamily="34" charset="0"/>
                </a:rPr>
                <a:t>o</a:t>
              </a:r>
              <a:endParaRPr lang="ja-JP" altLang="en-US" sz="1200" baseline="30000">
                <a:solidFill>
                  <a:srgbClr val="FF5050"/>
                </a:solidFill>
                <a:latin typeface="Verdana" pitchFamily="34" charset="0"/>
              </a:endParaRPr>
            </a:p>
          </p:txBody>
        </p:sp>
        <p:sp>
          <p:nvSpPr>
            <p:cNvPr id="22554" name="テキスト ボックス 48"/>
            <p:cNvSpPr txBox="1">
              <a:spLocks noChangeArrowheads="1"/>
            </p:cNvSpPr>
            <p:nvPr/>
          </p:nvSpPr>
          <p:spPr bwMode="auto">
            <a:xfrm>
              <a:off x="8027988" y="3187700"/>
              <a:ext cx="72707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200">
                  <a:solidFill>
                    <a:srgbClr val="FF5050"/>
                  </a:solidFill>
                  <a:latin typeface="Verdana" pitchFamily="34" charset="0"/>
                </a:rPr>
                <a:t>OA2.5</a:t>
              </a:r>
              <a:r>
                <a:rPr lang="en-US" altLang="ja-JP" sz="1200" baseline="30000">
                  <a:solidFill>
                    <a:srgbClr val="FF5050"/>
                  </a:solidFill>
                  <a:latin typeface="Verdana" pitchFamily="34" charset="0"/>
                </a:rPr>
                <a:t>o</a:t>
              </a:r>
              <a:endParaRPr lang="ja-JP" altLang="en-US" sz="1200" baseline="30000">
                <a:solidFill>
                  <a:srgbClr val="FF5050"/>
                </a:solidFill>
                <a:latin typeface="Verdana" pitchFamily="34" charset="0"/>
              </a:endParaRPr>
            </a:p>
          </p:txBody>
        </p:sp>
        <p:sp>
          <p:nvSpPr>
            <p:cNvPr id="51" name="Text Box 195"/>
            <p:cNvSpPr txBox="1">
              <a:spLocks noChangeAspect="1" noChangeArrowheads="1"/>
            </p:cNvSpPr>
            <p:nvPr/>
          </p:nvSpPr>
          <p:spPr bwMode="auto">
            <a:xfrm>
              <a:off x="3708400" y="1746250"/>
              <a:ext cx="1512888" cy="33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altLang="ja-JP" sz="105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Beam Transport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lang="en-US" altLang="ja-JP" sz="105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From RCS to MLF</a:t>
              </a:r>
            </a:p>
          </p:txBody>
        </p:sp>
        <p:sp>
          <p:nvSpPr>
            <p:cNvPr id="22556" name="Text Box 193"/>
            <p:cNvSpPr txBox="1">
              <a:spLocks noChangeAspect="1" noChangeArrowheads="1"/>
            </p:cNvSpPr>
            <p:nvPr/>
          </p:nvSpPr>
          <p:spPr bwMode="auto">
            <a:xfrm rot="323464">
              <a:off x="3352800" y="3630613"/>
              <a:ext cx="2809875" cy="242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altLang="ja-JP" sz="1400">
                  <a:solidFill>
                    <a:schemeClr val="folHlink"/>
                  </a:solidFill>
                  <a:latin typeface="Verdana" pitchFamily="34" charset="0"/>
                </a:rPr>
                <a:t>6m-thick concrete wall</a:t>
              </a:r>
            </a:p>
          </p:txBody>
        </p:sp>
        <p:sp>
          <p:nvSpPr>
            <p:cNvPr id="22557" name="テキスト ボックス 48"/>
            <p:cNvSpPr txBox="1">
              <a:spLocks noChangeArrowheads="1"/>
            </p:cNvSpPr>
            <p:nvPr/>
          </p:nvSpPr>
          <p:spPr bwMode="auto">
            <a:xfrm>
              <a:off x="8021638" y="3330575"/>
              <a:ext cx="57308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200">
                  <a:solidFill>
                    <a:srgbClr val="00B0F0"/>
                  </a:solidFill>
                  <a:latin typeface="Verdana" pitchFamily="34" charset="0"/>
                </a:rPr>
                <a:t>OA3</a:t>
              </a:r>
              <a:r>
                <a:rPr lang="en-US" altLang="ja-JP" sz="1200" baseline="30000">
                  <a:solidFill>
                    <a:srgbClr val="00B0F0"/>
                  </a:solidFill>
                  <a:latin typeface="Verdana" pitchFamily="34" charset="0"/>
                </a:rPr>
                <a:t>o</a:t>
              </a:r>
              <a:endParaRPr lang="ja-JP" altLang="en-US" sz="1200">
                <a:solidFill>
                  <a:srgbClr val="00B0F0"/>
                </a:solidFill>
                <a:latin typeface="Verdana" pitchFamily="34" charset="0"/>
              </a:endParaRPr>
            </a:p>
          </p:txBody>
        </p:sp>
        <p:pic>
          <p:nvPicPr>
            <p:cNvPr id="22558" name="Picture 3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19925" y="2720975"/>
              <a:ext cx="792163" cy="30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423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b="1" dirty="0" smtClean="0"/>
              <a:t>Helium Vessel at TS</a:t>
            </a:r>
            <a:endParaRPr lang="en-US" altLang="ja-JP" sz="2800" b="1" dirty="0"/>
          </a:p>
        </p:txBody>
      </p:sp>
      <p:sp>
        <p:nvSpPr>
          <p:cNvPr id="26" name="スライド番号プレースホルダ 4"/>
          <p:cNvSpPr>
            <a:spLocks noGrp="1"/>
          </p:cNvSpPr>
          <p:nvPr>
            <p:ph type="sldNum" sz="quarter" idx="10"/>
          </p:nvPr>
        </p:nvSpPr>
        <p:spPr>
          <a:xfrm>
            <a:off x="8529638" y="6651625"/>
            <a:ext cx="614362" cy="206375"/>
          </a:xfrm>
          <a:prstGeom prst="rect">
            <a:avLst/>
          </a:prstGeom>
        </p:spPr>
        <p:txBody>
          <a:bodyPr/>
          <a:lstStyle/>
          <a:p>
            <a:fld id="{5C81219C-B49E-42A4-BFAA-45078286EB42}" type="slidenum">
              <a:rPr lang="en-US" altLang="ja-JP"/>
              <a:pPr/>
              <a:t>4</a:t>
            </a:fld>
            <a:endParaRPr lang="en-US" altLang="ja-JP" dirty="0"/>
          </a:p>
        </p:txBody>
      </p:sp>
      <p:pic>
        <p:nvPicPr>
          <p:cNvPr id="571394" name="Picture 2" descr="TS"/>
          <p:cNvPicPr>
            <a:picLocks noChangeAspect="1" noChangeArrowheads="1"/>
          </p:cNvPicPr>
          <p:nvPr/>
        </p:nvPicPr>
        <p:blipFill>
          <a:blip r:embed="rId2" cstate="print"/>
          <a:srcRect t="5794" b="3754"/>
          <a:stretch>
            <a:fillRect/>
          </a:stretch>
        </p:blipFill>
        <p:spPr bwMode="auto">
          <a:xfrm>
            <a:off x="111125" y="1103313"/>
            <a:ext cx="8704263" cy="5548312"/>
          </a:xfrm>
          <a:prstGeom prst="rect">
            <a:avLst/>
          </a:prstGeom>
          <a:noFill/>
        </p:spPr>
      </p:pic>
      <p:sp>
        <p:nvSpPr>
          <p:cNvPr id="571397" name="Text Box 5"/>
          <p:cNvSpPr txBox="1">
            <a:spLocks noChangeArrowheads="1"/>
          </p:cNvSpPr>
          <p:nvPr/>
        </p:nvSpPr>
        <p:spPr bwMode="auto">
          <a:xfrm>
            <a:off x="5402263" y="4221088"/>
            <a:ext cx="29033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ja-JP" sz="1600" dirty="0">
                <a:solidFill>
                  <a:srgbClr val="FF0000"/>
                </a:solidFill>
                <a:ea typeface="ＭＳ 明朝" pitchFamily="17" charset="-128"/>
              </a:rPr>
              <a:t>200mm-thick iron plates with </a:t>
            </a:r>
          </a:p>
          <a:p>
            <a:pPr algn="l"/>
            <a:r>
              <a:rPr lang="en-US" altLang="ja-JP" sz="1600" dirty="0">
                <a:solidFill>
                  <a:srgbClr val="FF0000"/>
                </a:solidFill>
                <a:ea typeface="ＭＳ 明朝" pitchFamily="17" charset="-128"/>
              </a:rPr>
              <a:t>plate coil water </a:t>
            </a:r>
            <a:r>
              <a:rPr lang="en-US" altLang="ja-JP" sz="1600" dirty="0" smtClean="0">
                <a:solidFill>
                  <a:srgbClr val="FF0000"/>
                </a:solidFill>
                <a:ea typeface="ＭＳ 明朝" pitchFamily="17" charset="-128"/>
              </a:rPr>
              <a:t>paths</a:t>
            </a:r>
          </a:p>
          <a:p>
            <a:pPr algn="l"/>
            <a:r>
              <a:rPr lang="en-US" altLang="ja-JP" sz="1600" dirty="0" smtClean="0">
                <a:solidFill>
                  <a:srgbClr val="FF0000"/>
                </a:solidFill>
                <a:ea typeface="ＭＳ 明朝" pitchFamily="17" charset="-128"/>
              </a:rPr>
              <a:t>Recycled from K2K ND (MRD)</a:t>
            </a:r>
            <a:endParaRPr lang="en-US" altLang="ja-JP" sz="1600" dirty="0">
              <a:solidFill>
                <a:srgbClr val="FF0000"/>
              </a:solidFill>
              <a:ea typeface="ＭＳ 明朝" pitchFamily="17" charset="-128"/>
            </a:endParaRPr>
          </a:p>
        </p:txBody>
      </p:sp>
      <p:sp>
        <p:nvSpPr>
          <p:cNvPr id="571398" name="Line 6"/>
          <p:cNvSpPr>
            <a:spLocks noChangeShapeType="1"/>
          </p:cNvSpPr>
          <p:nvPr/>
        </p:nvSpPr>
        <p:spPr bwMode="auto">
          <a:xfrm flipH="1">
            <a:off x="4641850" y="4487863"/>
            <a:ext cx="762000" cy="682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71399" name="Text Box 7"/>
          <p:cNvSpPr txBox="1">
            <a:spLocks noChangeArrowheads="1"/>
          </p:cNvSpPr>
          <p:nvPr/>
        </p:nvSpPr>
        <p:spPr bwMode="auto">
          <a:xfrm>
            <a:off x="5436096" y="3956546"/>
            <a:ext cx="8270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ja-JP" sz="1600" dirty="0">
                <a:solidFill>
                  <a:srgbClr val="00CCFF"/>
                </a:solidFill>
                <a:ea typeface="ＭＳ 明朝" pitchFamily="17" charset="-128"/>
              </a:rPr>
              <a:t>Valves</a:t>
            </a:r>
          </a:p>
        </p:txBody>
      </p:sp>
      <p:sp>
        <p:nvSpPr>
          <p:cNvPr id="571400" name="Line 8"/>
          <p:cNvSpPr>
            <a:spLocks noChangeShapeType="1"/>
          </p:cNvSpPr>
          <p:nvPr/>
        </p:nvSpPr>
        <p:spPr bwMode="auto">
          <a:xfrm flipH="1" flipV="1">
            <a:off x="4641850" y="3933824"/>
            <a:ext cx="866254" cy="215255"/>
          </a:xfrm>
          <a:prstGeom prst="line">
            <a:avLst/>
          </a:prstGeom>
          <a:noFill/>
          <a:ln w="19050">
            <a:solidFill>
              <a:srgbClr val="00CC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71406" name="Text Box 14"/>
          <p:cNvSpPr txBox="1">
            <a:spLocks noChangeArrowheads="1"/>
          </p:cNvSpPr>
          <p:nvPr/>
        </p:nvSpPr>
        <p:spPr bwMode="auto">
          <a:xfrm>
            <a:off x="1458913" y="1741488"/>
            <a:ext cx="1416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ja-JP" sz="1600">
                <a:solidFill>
                  <a:srgbClr val="0000FF"/>
                </a:solidFill>
                <a:ea typeface="ＭＳ 明朝" pitchFamily="17" charset="-128"/>
              </a:rPr>
              <a:t>OTR window</a:t>
            </a:r>
          </a:p>
        </p:txBody>
      </p:sp>
      <p:sp>
        <p:nvSpPr>
          <p:cNvPr id="571407" name="Line 15"/>
          <p:cNvSpPr>
            <a:spLocks noChangeShapeType="1"/>
          </p:cNvSpPr>
          <p:nvPr/>
        </p:nvSpPr>
        <p:spPr bwMode="auto">
          <a:xfrm flipH="1">
            <a:off x="1112838" y="1997075"/>
            <a:ext cx="417512" cy="41433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71408" name="Text Box 16"/>
          <p:cNvSpPr txBox="1">
            <a:spLocks noChangeArrowheads="1"/>
          </p:cNvSpPr>
          <p:nvPr/>
        </p:nvSpPr>
        <p:spPr bwMode="auto">
          <a:xfrm>
            <a:off x="5403850" y="3609975"/>
            <a:ext cx="360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ja-JP" sz="1600">
                <a:solidFill>
                  <a:srgbClr val="FF0000"/>
                </a:solidFill>
                <a:ea typeface="ＭＳ 明朝" pitchFamily="17" charset="-128"/>
              </a:rPr>
              <a:t>Flanges for the busbar of the horns</a:t>
            </a:r>
          </a:p>
        </p:txBody>
      </p:sp>
      <p:sp>
        <p:nvSpPr>
          <p:cNvPr id="571409" name="Line 17"/>
          <p:cNvSpPr>
            <a:spLocks noChangeShapeType="1"/>
          </p:cNvSpPr>
          <p:nvPr/>
        </p:nvSpPr>
        <p:spPr bwMode="auto">
          <a:xfrm flipH="1" flipV="1">
            <a:off x="3949700" y="3519488"/>
            <a:ext cx="1522413" cy="2762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71410" name="Line 18"/>
          <p:cNvSpPr>
            <a:spLocks noChangeShapeType="1"/>
          </p:cNvSpPr>
          <p:nvPr/>
        </p:nvSpPr>
        <p:spPr bwMode="auto">
          <a:xfrm flipH="1" flipV="1">
            <a:off x="2220913" y="3519488"/>
            <a:ext cx="3251200" cy="2762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71411" name="Line 19"/>
          <p:cNvSpPr>
            <a:spLocks noChangeShapeType="1"/>
          </p:cNvSpPr>
          <p:nvPr/>
        </p:nvSpPr>
        <p:spPr bwMode="auto">
          <a:xfrm flipH="1" flipV="1">
            <a:off x="1530350" y="3519488"/>
            <a:ext cx="3941763" cy="2762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71412" name="Text Box 20"/>
          <p:cNvSpPr txBox="1">
            <a:spLocks noChangeArrowheads="1"/>
          </p:cNvSpPr>
          <p:nvPr/>
        </p:nvSpPr>
        <p:spPr bwMode="auto">
          <a:xfrm>
            <a:off x="5463591" y="980728"/>
            <a:ext cx="33568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ja-JP" sz="1600" dirty="0">
                <a:solidFill>
                  <a:srgbClr val="0066CC"/>
                </a:solidFill>
                <a:ea typeface="ＭＳ 明朝" pitchFamily="17" charset="-128"/>
              </a:rPr>
              <a:t>Top </a:t>
            </a:r>
            <a:r>
              <a:rPr lang="en-US" altLang="ja-JP" sz="1600" dirty="0" smtClean="0">
                <a:solidFill>
                  <a:srgbClr val="0066CC"/>
                </a:solidFill>
                <a:ea typeface="ＭＳ 明朝" pitchFamily="17" charset="-128"/>
              </a:rPr>
              <a:t>lids </a:t>
            </a:r>
          </a:p>
          <a:p>
            <a:pPr algn="l"/>
            <a:r>
              <a:rPr lang="en-US" altLang="ja-JP" sz="1600" dirty="0" smtClean="0">
                <a:solidFill>
                  <a:srgbClr val="0066CC"/>
                </a:solidFill>
                <a:ea typeface="ＭＳ 明朝" pitchFamily="17" charset="-128"/>
              </a:rPr>
              <a:t>(3 pieces of 120mm-thick Aluminum </a:t>
            </a:r>
            <a:r>
              <a:rPr lang="en-US" altLang="ja-JP" sz="1600" dirty="0">
                <a:solidFill>
                  <a:srgbClr val="0066CC"/>
                </a:solidFill>
                <a:ea typeface="ＭＳ 明朝" pitchFamily="17" charset="-128"/>
              </a:rPr>
              <a:t>)</a:t>
            </a:r>
          </a:p>
        </p:txBody>
      </p:sp>
      <p:sp>
        <p:nvSpPr>
          <p:cNvPr id="571413" name="Line 21"/>
          <p:cNvSpPr>
            <a:spLocks noChangeShapeType="1"/>
          </p:cNvSpPr>
          <p:nvPr/>
        </p:nvSpPr>
        <p:spPr bwMode="auto">
          <a:xfrm flipH="1">
            <a:off x="4157663" y="1304925"/>
            <a:ext cx="1314450" cy="55245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71414" name="Line 22"/>
          <p:cNvSpPr>
            <a:spLocks noChangeShapeType="1"/>
          </p:cNvSpPr>
          <p:nvPr/>
        </p:nvSpPr>
        <p:spPr bwMode="auto">
          <a:xfrm flipH="1">
            <a:off x="3049588" y="1304925"/>
            <a:ext cx="2422525" cy="484188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71415" name="Line 23"/>
          <p:cNvSpPr>
            <a:spLocks noChangeShapeType="1"/>
          </p:cNvSpPr>
          <p:nvPr/>
        </p:nvSpPr>
        <p:spPr bwMode="auto">
          <a:xfrm flipH="1">
            <a:off x="2220913" y="1304925"/>
            <a:ext cx="3251200" cy="34607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71416" name="Line 24"/>
          <p:cNvSpPr>
            <a:spLocks noChangeShapeType="1"/>
          </p:cNvSpPr>
          <p:nvPr/>
        </p:nvSpPr>
        <p:spPr bwMode="auto">
          <a:xfrm>
            <a:off x="768350" y="1443038"/>
            <a:ext cx="0" cy="131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71417" name="Text Box 25"/>
          <p:cNvSpPr txBox="1">
            <a:spLocks noChangeArrowheads="1"/>
          </p:cNvSpPr>
          <p:nvPr/>
        </p:nvSpPr>
        <p:spPr bwMode="auto">
          <a:xfrm rot="-5400000">
            <a:off x="258763" y="1887538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ja-JP" sz="1600">
                <a:ea typeface="ＭＳ 明朝" pitchFamily="17" charset="-128"/>
              </a:rPr>
              <a:t>4.4 m</a:t>
            </a:r>
          </a:p>
        </p:txBody>
      </p:sp>
      <p:sp>
        <p:nvSpPr>
          <p:cNvPr id="571418" name="Line 26"/>
          <p:cNvSpPr>
            <a:spLocks noChangeShapeType="1"/>
          </p:cNvSpPr>
          <p:nvPr/>
        </p:nvSpPr>
        <p:spPr bwMode="auto">
          <a:xfrm>
            <a:off x="768350" y="3241675"/>
            <a:ext cx="0" cy="3113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71419" name="Text Box 27"/>
          <p:cNvSpPr txBox="1">
            <a:spLocks noChangeArrowheads="1"/>
          </p:cNvSpPr>
          <p:nvPr/>
        </p:nvSpPr>
        <p:spPr bwMode="auto">
          <a:xfrm rot="-5400000">
            <a:off x="203993" y="5015707"/>
            <a:ext cx="81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ja-JP" sz="1600">
                <a:ea typeface="ＭＳ 明朝" pitchFamily="17" charset="-128"/>
              </a:rPr>
              <a:t>10.6 m</a:t>
            </a:r>
          </a:p>
        </p:txBody>
      </p:sp>
      <p:sp>
        <p:nvSpPr>
          <p:cNvPr id="571420" name="Line 28"/>
          <p:cNvSpPr>
            <a:spLocks noChangeShapeType="1"/>
          </p:cNvSpPr>
          <p:nvPr/>
        </p:nvSpPr>
        <p:spPr bwMode="auto">
          <a:xfrm>
            <a:off x="490538" y="6216650"/>
            <a:ext cx="4427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571421" name="Text Box 29"/>
          <p:cNvSpPr txBox="1">
            <a:spLocks noChangeArrowheads="1"/>
          </p:cNvSpPr>
          <p:nvPr/>
        </p:nvSpPr>
        <p:spPr bwMode="auto">
          <a:xfrm>
            <a:off x="1874838" y="5892800"/>
            <a:ext cx="81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ja-JP" sz="1600">
                <a:ea typeface="ＭＳ 明朝" pitchFamily="17" charset="-128"/>
              </a:rPr>
              <a:t>15.0 m</a:t>
            </a:r>
          </a:p>
        </p:txBody>
      </p:sp>
      <p:sp>
        <p:nvSpPr>
          <p:cNvPr id="571424" name="Text Box 32"/>
          <p:cNvSpPr txBox="1">
            <a:spLocks noChangeArrowheads="1"/>
          </p:cNvSpPr>
          <p:nvPr/>
        </p:nvSpPr>
        <p:spPr bwMode="auto">
          <a:xfrm>
            <a:off x="5667375" y="2813050"/>
            <a:ext cx="302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Target Station: 300t</a:t>
            </a:r>
          </a:p>
          <a:p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Upstream DV: 170t in total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b="1" dirty="0" smtClean="0">
                <a:latin typeface="Britannic Bold" pitchFamily="34" charset="0"/>
              </a:rPr>
              <a:t>TS/DV Helium </a:t>
            </a:r>
            <a:r>
              <a:rPr lang="en-US" altLang="ja-JP" sz="2800" b="1" dirty="0">
                <a:latin typeface="Britannic Bold" pitchFamily="34" charset="0"/>
              </a:rPr>
              <a:t>Vessel Construction</a:t>
            </a:r>
            <a:endParaRPr lang="en-US" altLang="ja-JP" sz="2000" b="1" dirty="0">
              <a:latin typeface="Britannic Bold" pitchFamily="34" charset="0"/>
            </a:endParaRPr>
          </a:p>
        </p:txBody>
      </p:sp>
      <p:sp>
        <p:nvSpPr>
          <p:cNvPr id="15" name="スライド番号プレースホルダ 5"/>
          <p:cNvSpPr>
            <a:spLocks noGrp="1"/>
          </p:cNvSpPr>
          <p:nvPr>
            <p:ph type="sldNum" sz="quarter" idx="10"/>
          </p:nvPr>
        </p:nvSpPr>
        <p:spPr>
          <a:xfrm>
            <a:off x="8332788" y="6584950"/>
            <a:ext cx="614362" cy="206375"/>
          </a:xfrm>
          <a:prstGeom prst="rect">
            <a:avLst/>
          </a:prstGeom>
        </p:spPr>
        <p:txBody>
          <a:bodyPr/>
          <a:lstStyle/>
          <a:p>
            <a:fld id="{6E57A050-E790-42B7-A5CA-3CE0C571BB9E}" type="slidenum">
              <a:rPr lang="en-US" altLang="ja-JP"/>
              <a:pPr/>
              <a:t>5</a:t>
            </a:fld>
            <a:endParaRPr lang="en-US" altLang="ja-JP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223589" y="764704"/>
            <a:ext cx="3916363" cy="5873696"/>
            <a:chOff x="84" y="708"/>
            <a:chExt cx="2311" cy="3466"/>
          </a:xfrm>
        </p:grpSpPr>
        <p:pic>
          <p:nvPicPr>
            <p:cNvPr id="243738" name="Picture 26" descr="IMG_4643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" y="708"/>
              <a:ext cx="2311" cy="3466"/>
            </a:xfrm>
            <a:prstGeom prst="rect">
              <a:avLst/>
            </a:prstGeom>
            <a:noFill/>
          </p:spPr>
        </p:pic>
        <p:sp>
          <p:nvSpPr>
            <p:cNvPr id="243735" name="Line 23"/>
            <p:cNvSpPr>
              <a:spLocks noChangeShapeType="1"/>
            </p:cNvSpPr>
            <p:nvPr/>
          </p:nvSpPr>
          <p:spPr bwMode="auto">
            <a:xfrm flipH="1">
              <a:off x="1296" y="3474"/>
              <a:ext cx="398" cy="265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3736" name="Text Box 24"/>
            <p:cNvSpPr txBox="1">
              <a:spLocks noChangeArrowheads="1"/>
            </p:cNvSpPr>
            <p:nvPr/>
          </p:nvSpPr>
          <p:spPr bwMode="auto">
            <a:xfrm>
              <a:off x="1398" y="3243"/>
              <a:ext cx="980" cy="231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b="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Upstream DV</a:t>
              </a:r>
            </a:p>
          </p:txBody>
        </p:sp>
        <p:sp>
          <p:nvSpPr>
            <p:cNvPr id="243740" name="Text Box 28"/>
            <p:cNvSpPr txBox="1">
              <a:spLocks noChangeArrowheads="1"/>
            </p:cNvSpPr>
            <p:nvPr/>
          </p:nvSpPr>
          <p:spPr bwMode="auto">
            <a:xfrm>
              <a:off x="96" y="3975"/>
              <a:ext cx="54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2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Oct.05’07</a:t>
              </a:r>
            </a:p>
          </p:txBody>
        </p:sp>
      </p:grpSp>
      <p:pic>
        <p:nvPicPr>
          <p:cNvPr id="243742" name="Picture 30" descr="He_vessel071130s"/>
          <p:cNvPicPr>
            <a:picLocks noChangeAspect="1" noChangeArrowheads="1"/>
          </p:cNvPicPr>
          <p:nvPr/>
        </p:nvPicPr>
        <p:blipFill>
          <a:blip r:embed="rId3" cstate="print"/>
          <a:srcRect r="5714" b="9206"/>
          <a:stretch>
            <a:fillRect/>
          </a:stretch>
        </p:blipFill>
        <p:spPr bwMode="auto">
          <a:xfrm>
            <a:off x="4716013" y="764704"/>
            <a:ext cx="3672411" cy="26522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grpSp>
        <p:nvGrpSpPr>
          <p:cNvPr id="28" name="グループ化 27"/>
          <p:cNvGrpSpPr/>
          <p:nvPr/>
        </p:nvGrpSpPr>
        <p:grpSpPr>
          <a:xfrm>
            <a:off x="4283968" y="3573016"/>
            <a:ext cx="4608512" cy="3071257"/>
            <a:chOff x="4283968" y="3573016"/>
            <a:chExt cx="4608512" cy="3071257"/>
          </a:xfrm>
        </p:grpSpPr>
        <p:pic>
          <p:nvPicPr>
            <p:cNvPr id="16" name="Picture 7" descr="図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3573016"/>
              <a:ext cx="4608512" cy="3071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24"/>
            <p:cNvSpPr txBox="1">
              <a:spLocks noChangeArrowheads="1"/>
            </p:cNvSpPr>
            <p:nvPr/>
          </p:nvSpPr>
          <p:spPr bwMode="auto">
            <a:xfrm>
              <a:off x="4427984" y="3645024"/>
              <a:ext cx="518091" cy="369332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b="0" dirty="0" smtClean="0">
                  <a:solidFill>
                    <a:srgbClr val="00CC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DV</a:t>
              </a:r>
              <a:endParaRPr lang="en-US" altLang="ja-JP" b="0" dirty="0">
                <a:solidFill>
                  <a:srgbClr val="00CC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9" name="Line 23"/>
            <p:cNvSpPr>
              <a:spLocks noChangeShapeType="1"/>
            </p:cNvSpPr>
            <p:nvPr/>
          </p:nvSpPr>
          <p:spPr bwMode="auto">
            <a:xfrm flipH="1" flipV="1">
              <a:off x="6156175" y="5505872"/>
              <a:ext cx="792088" cy="443408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 flipH="1" flipV="1">
              <a:off x="6156176" y="5733256"/>
              <a:ext cx="792088" cy="216024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Text Box 24"/>
            <p:cNvSpPr txBox="1">
              <a:spLocks noChangeArrowheads="1"/>
            </p:cNvSpPr>
            <p:nvPr/>
          </p:nvSpPr>
          <p:spPr bwMode="auto">
            <a:xfrm>
              <a:off x="6588224" y="5949280"/>
              <a:ext cx="2145139" cy="52322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400" dirty="0" smtClean="0">
                  <a:solidFill>
                    <a:srgbClr val="00CC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Support anchors</a:t>
              </a:r>
            </a:p>
            <a:p>
              <a:r>
                <a:rPr lang="en-US" altLang="ja-JP" sz="1400" b="0" dirty="0" smtClean="0">
                  <a:solidFill>
                    <a:srgbClr val="00CC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Embedded in concrete wall</a:t>
              </a:r>
              <a:endParaRPr lang="en-US" altLang="ja-JP" sz="1400" b="0" dirty="0">
                <a:solidFill>
                  <a:srgbClr val="00CC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179512" y="1052736"/>
            <a:ext cx="453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TS</a:t>
            </a:r>
            <a:endParaRPr lang="en-US" altLang="ja-JP" b="0" dirty="0">
              <a:solidFill>
                <a:srgbClr val="0066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788024" y="2852936"/>
            <a:ext cx="360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 smtClean="0">
                <a:solidFill>
                  <a:srgbClr val="FFFF00"/>
                </a:solidFill>
                <a:ea typeface="ＭＳ 明朝" pitchFamily="17" charset="-128"/>
              </a:rPr>
              <a:t>Top lids </a:t>
            </a:r>
          </a:p>
          <a:p>
            <a:pPr algn="ctr"/>
            <a:r>
              <a:rPr lang="en-US" altLang="ja-JP" sz="1600" b="1" dirty="0" smtClean="0">
                <a:solidFill>
                  <a:srgbClr val="FFFF00"/>
                </a:solidFill>
                <a:ea typeface="ＭＳ 明朝" pitchFamily="17" charset="-128"/>
              </a:rPr>
              <a:t>(3 pieces of 120mm-thick Aluminum )</a:t>
            </a:r>
            <a:endParaRPr lang="en-US" altLang="ja-JP" sz="1600" b="1" dirty="0">
              <a:solidFill>
                <a:srgbClr val="FFFF00"/>
              </a:solidFill>
              <a:ea typeface="ＭＳ 明朝" pitchFamily="17" charset="-128"/>
            </a:endParaRP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flipH="1">
            <a:off x="2987819" y="2132855"/>
            <a:ext cx="1728196" cy="504057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C:\Users\Ishida\Documents\コンファレンス\120723-NuFact12\figures\horns-in-vessel-01.jpg"/>
          <p:cNvPicPr>
            <a:picLocks noChangeAspect="1" noChangeArrowheads="1"/>
          </p:cNvPicPr>
          <p:nvPr/>
        </p:nvPicPr>
        <p:blipFill>
          <a:blip r:embed="rId2" cstate="print"/>
          <a:srcRect l="5476" t="4929" r="6679" b="7607"/>
          <a:stretch>
            <a:fillRect/>
          </a:stretch>
        </p:blipFill>
        <p:spPr bwMode="auto">
          <a:xfrm>
            <a:off x="0" y="-26988"/>
            <a:ext cx="9144000" cy="659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タイトル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rgbClr val="00CCFF"/>
                </a:solidFill>
              </a:rPr>
              <a:t>Inside of TS vessel</a:t>
            </a:r>
            <a:endParaRPr kumimoji="1" lang="ja-JP" altLang="en-US" dirty="0">
              <a:solidFill>
                <a:srgbClr val="00CCFF"/>
              </a:solidFill>
            </a:endParaRPr>
          </a:p>
        </p:txBody>
      </p:sp>
      <p:sp>
        <p:nvSpPr>
          <p:cNvPr id="42" name="コンテンツ プレースホルダ 41"/>
          <p:cNvSpPr>
            <a:spLocks noGrp="1"/>
          </p:cNvSpPr>
          <p:nvPr>
            <p:ph idx="1"/>
          </p:nvPr>
        </p:nvSpPr>
        <p:spPr>
          <a:xfrm flipV="1">
            <a:off x="107950" y="6597351"/>
            <a:ext cx="8863013" cy="45719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6149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CE9C96B-E1DB-4694-BE1C-16857B0A2388}" type="slidenum">
              <a:rPr lang="ja-JP" altLang="en-US" smtClean="0">
                <a:ea typeface="ＭＳ Ｐゴシック" charset="-128"/>
              </a:rPr>
              <a:pPr/>
              <a:t>6</a:t>
            </a:fld>
            <a:endParaRPr lang="ja-JP" altLang="en-US" smtClean="0">
              <a:ea typeface="ＭＳ Ｐゴシック" charset="-128"/>
            </a:endParaRPr>
          </a:p>
        </p:txBody>
      </p:sp>
      <p:sp>
        <p:nvSpPr>
          <p:cNvPr id="6150" name="テキスト ボックス 6"/>
          <p:cNvSpPr txBox="1">
            <a:spLocks noChangeArrowheads="1"/>
          </p:cNvSpPr>
          <p:nvPr/>
        </p:nvSpPr>
        <p:spPr bwMode="auto">
          <a:xfrm>
            <a:off x="3059113" y="6335713"/>
            <a:ext cx="32353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100">
                <a:solidFill>
                  <a:srgbClr val="33CCFF"/>
                </a:solidFill>
                <a:latin typeface="Verdana" pitchFamily="34" charset="0"/>
              </a:rPr>
              <a:t>Photos on Sep., 2009 (before Physics Run)</a:t>
            </a:r>
            <a:endParaRPr lang="ja-JP" altLang="en-US" sz="1100">
              <a:solidFill>
                <a:srgbClr val="33CCFF"/>
              </a:solidFill>
              <a:latin typeface="Verdana" pitchFamily="34" charset="0"/>
            </a:endParaRPr>
          </a:p>
        </p:txBody>
      </p:sp>
      <p:sp>
        <p:nvSpPr>
          <p:cNvPr id="7175" name="テキスト ボックス 6"/>
          <p:cNvSpPr txBox="1">
            <a:spLocks noChangeArrowheads="1"/>
          </p:cNvSpPr>
          <p:nvPr/>
        </p:nvSpPr>
        <p:spPr bwMode="auto">
          <a:xfrm>
            <a:off x="3492500" y="750888"/>
            <a:ext cx="113982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33CCFF"/>
                </a:solidFill>
                <a:latin typeface="Verdana" pitchFamily="34" charset="0"/>
                <a:ea typeface="ＭＳ Ｐゴシック" pitchFamily="50" charset="-128"/>
              </a:rPr>
              <a:t>Horn-2</a:t>
            </a:r>
          </a:p>
          <a:p>
            <a:pPr>
              <a:defRPr/>
            </a:pPr>
            <a:r>
              <a:rPr lang="en-US" altLang="ja-JP" sz="1050" dirty="0">
                <a:solidFill>
                  <a:srgbClr val="33CCFF"/>
                </a:solidFill>
                <a:latin typeface="Verdana" pitchFamily="34" charset="0"/>
                <a:ea typeface="ＭＳ Ｐゴシック" pitchFamily="50" charset="-128"/>
              </a:rPr>
              <a:t>[downstream]</a:t>
            </a:r>
          </a:p>
        </p:txBody>
      </p:sp>
      <p:sp>
        <p:nvSpPr>
          <p:cNvPr id="6152" name="テキスト ボックス 6"/>
          <p:cNvSpPr txBox="1">
            <a:spLocks noChangeArrowheads="1"/>
          </p:cNvSpPr>
          <p:nvPr/>
        </p:nvSpPr>
        <p:spPr bwMode="auto">
          <a:xfrm>
            <a:off x="4808538" y="760413"/>
            <a:ext cx="9874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33CCFF"/>
                </a:solidFill>
                <a:latin typeface="Verdana" pitchFamily="34" charset="0"/>
              </a:rPr>
              <a:t>Horn-3</a:t>
            </a:r>
          </a:p>
          <a:p>
            <a:r>
              <a:rPr lang="en-US" altLang="ja-JP" sz="1100" dirty="0">
                <a:solidFill>
                  <a:srgbClr val="33CCFF"/>
                </a:solidFill>
                <a:latin typeface="Verdana" pitchFamily="34" charset="0"/>
              </a:rPr>
              <a:t>[upstream]</a:t>
            </a:r>
          </a:p>
        </p:txBody>
      </p:sp>
      <p:sp>
        <p:nvSpPr>
          <p:cNvPr id="6156" name="テキスト ボックス 6"/>
          <p:cNvSpPr txBox="1">
            <a:spLocks noChangeArrowheads="1"/>
          </p:cNvSpPr>
          <p:nvPr/>
        </p:nvSpPr>
        <p:spPr bwMode="auto">
          <a:xfrm>
            <a:off x="5724128" y="4779729"/>
            <a:ext cx="2232323" cy="738664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FF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bus-bar cooling ducts </a:t>
            </a:r>
            <a:r>
              <a:rPr lang="en-US" altLang="ja-JP" sz="1400" b="1" dirty="0" smtClean="0">
                <a:solidFill>
                  <a:srgbClr val="FF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= </a:t>
            </a:r>
            <a:r>
              <a:rPr lang="en-US" altLang="ja-JP" sz="1400" b="1" dirty="0" smtClean="0">
                <a:solidFill>
                  <a:srgbClr val="FF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helium inlet to the vessel </a:t>
            </a:r>
            <a:endParaRPr lang="en-US" altLang="ja-JP" sz="1400" b="1" dirty="0" smtClean="0">
              <a:solidFill>
                <a:srgbClr val="FFFFCC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cxnSp>
        <p:nvCxnSpPr>
          <p:cNvPr id="6157" name="直線矢印コネクタ 15"/>
          <p:cNvCxnSpPr>
            <a:cxnSpLocks noChangeShapeType="1"/>
            <a:stCxn id="6156" idx="0"/>
          </p:cNvCxnSpPr>
          <p:nvPr/>
        </p:nvCxnSpPr>
        <p:spPr bwMode="auto">
          <a:xfrm flipH="1" flipV="1">
            <a:off x="5724128" y="2348881"/>
            <a:ext cx="1116162" cy="2430848"/>
          </a:xfrm>
          <a:prstGeom prst="straightConnector1">
            <a:avLst/>
          </a:prstGeom>
          <a:noFill/>
          <a:ln w="19050" algn="ctr">
            <a:solidFill>
              <a:srgbClr val="FF9900"/>
            </a:solidFill>
            <a:round/>
            <a:headEnd/>
            <a:tailEnd type="oval" w="med" len="med"/>
          </a:ln>
        </p:spPr>
      </p:cxnSp>
      <p:cxnSp>
        <p:nvCxnSpPr>
          <p:cNvPr id="6158" name="直線矢印コネクタ 16"/>
          <p:cNvCxnSpPr>
            <a:cxnSpLocks noChangeShapeType="1"/>
            <a:stCxn id="6156" idx="0"/>
          </p:cNvCxnSpPr>
          <p:nvPr/>
        </p:nvCxnSpPr>
        <p:spPr bwMode="auto">
          <a:xfrm flipV="1">
            <a:off x="6840290" y="2420889"/>
            <a:ext cx="828054" cy="2358840"/>
          </a:xfrm>
          <a:prstGeom prst="straightConnector1">
            <a:avLst/>
          </a:prstGeom>
          <a:noFill/>
          <a:ln w="19050" algn="ctr">
            <a:solidFill>
              <a:srgbClr val="FF9900"/>
            </a:solidFill>
            <a:round/>
            <a:headEnd/>
            <a:tailEnd type="oval" w="med" len="med"/>
          </a:ln>
        </p:spPr>
      </p:cxnSp>
      <p:sp>
        <p:nvSpPr>
          <p:cNvPr id="6197" name="正方形/長方形 26"/>
          <p:cNvSpPr>
            <a:spLocks noChangeArrowheads="1"/>
          </p:cNvSpPr>
          <p:nvPr/>
        </p:nvSpPr>
        <p:spPr bwMode="auto">
          <a:xfrm>
            <a:off x="7849046" y="620688"/>
            <a:ext cx="118745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ja-JP" sz="1100" dirty="0">
                <a:solidFill>
                  <a:srgbClr val="33CCFF"/>
                </a:solidFill>
                <a:latin typeface="Verdana" pitchFamily="34" charset="0"/>
              </a:rPr>
              <a:t>Clearances </a:t>
            </a:r>
            <a:r>
              <a:rPr lang="en-US" altLang="ja-JP" sz="1200" dirty="0">
                <a:solidFill>
                  <a:srgbClr val="33CCFF"/>
                </a:solidFill>
                <a:latin typeface="Verdana" pitchFamily="34" charset="0"/>
              </a:rPr>
              <a:t>~30mm</a:t>
            </a:r>
          </a:p>
        </p:txBody>
      </p:sp>
      <p:cxnSp>
        <p:nvCxnSpPr>
          <p:cNvPr id="6198" name="直線矢印コネクタ 15"/>
          <p:cNvCxnSpPr>
            <a:cxnSpLocks noChangeShapeType="1"/>
            <a:stCxn id="6156" idx="0"/>
          </p:cNvCxnSpPr>
          <p:nvPr/>
        </p:nvCxnSpPr>
        <p:spPr bwMode="auto">
          <a:xfrm flipV="1">
            <a:off x="6840290" y="4293097"/>
            <a:ext cx="468014" cy="486632"/>
          </a:xfrm>
          <a:prstGeom prst="straightConnector1">
            <a:avLst/>
          </a:prstGeom>
          <a:noFill/>
          <a:ln w="19050" algn="ctr">
            <a:solidFill>
              <a:srgbClr val="FF9900"/>
            </a:solidFill>
            <a:round/>
            <a:headEnd/>
            <a:tailEnd type="oval" w="med" len="med"/>
          </a:ln>
        </p:spPr>
      </p:cxnSp>
      <p:cxnSp>
        <p:nvCxnSpPr>
          <p:cNvPr id="6199" name="直線矢印コネクタ 15"/>
          <p:cNvCxnSpPr>
            <a:cxnSpLocks noChangeShapeType="1"/>
          </p:cNvCxnSpPr>
          <p:nvPr/>
        </p:nvCxnSpPr>
        <p:spPr bwMode="auto">
          <a:xfrm flipH="1" flipV="1">
            <a:off x="6012160" y="4293096"/>
            <a:ext cx="791592" cy="432000"/>
          </a:xfrm>
          <a:prstGeom prst="straightConnector1">
            <a:avLst/>
          </a:prstGeom>
          <a:noFill/>
          <a:ln w="19050" algn="ctr">
            <a:solidFill>
              <a:srgbClr val="FF9900"/>
            </a:solidFill>
            <a:round/>
            <a:headEnd/>
            <a:tailEnd type="oval" w="med" len="med"/>
          </a:ln>
        </p:spPr>
      </p:cxnSp>
      <p:sp>
        <p:nvSpPr>
          <p:cNvPr id="39" name="テキスト ボックス 6"/>
          <p:cNvSpPr txBox="1">
            <a:spLocks noChangeArrowheads="1"/>
          </p:cNvSpPr>
          <p:nvPr/>
        </p:nvSpPr>
        <p:spPr bwMode="auto">
          <a:xfrm>
            <a:off x="1403648" y="4221088"/>
            <a:ext cx="1368227" cy="307777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FFFFCC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Plate coils</a:t>
            </a:r>
            <a:endParaRPr lang="en-US" altLang="ja-JP" sz="1400" b="1" dirty="0">
              <a:solidFill>
                <a:srgbClr val="FFFFCC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タイトル 1"/>
          <p:cNvSpPr>
            <a:spLocks noGrp="1"/>
          </p:cNvSpPr>
          <p:nvPr>
            <p:ph type="title"/>
          </p:nvPr>
        </p:nvSpPr>
        <p:spPr>
          <a:xfrm>
            <a:off x="323528" y="87858"/>
            <a:ext cx="5803900" cy="604838"/>
          </a:xfrm>
        </p:spPr>
        <p:txBody>
          <a:bodyPr/>
          <a:lstStyle/>
          <a:p>
            <a:r>
              <a:rPr lang="en-US" altLang="ja-JP" sz="2800" dirty="0" smtClean="0"/>
              <a:t>Inside of decay </a:t>
            </a:r>
            <a:r>
              <a:rPr lang="en-US" altLang="ja-JP" sz="2800" dirty="0" smtClean="0"/>
              <a:t>v</a:t>
            </a:r>
            <a:r>
              <a:rPr lang="en-US" altLang="ja-JP" sz="2800" dirty="0" smtClean="0"/>
              <a:t>olume</a:t>
            </a:r>
            <a:endParaRPr lang="ja-JP" altLang="en-US" sz="2800" dirty="0" smtClean="0"/>
          </a:p>
        </p:txBody>
      </p:sp>
      <p:sp>
        <p:nvSpPr>
          <p:cNvPr id="31747" name="コンテンツ プレースホルダ 2"/>
          <p:cNvSpPr>
            <a:spLocks noGrp="1"/>
          </p:cNvSpPr>
          <p:nvPr>
            <p:ph idx="1"/>
          </p:nvPr>
        </p:nvSpPr>
        <p:spPr>
          <a:xfrm>
            <a:off x="1475656" y="5949280"/>
            <a:ext cx="7272808" cy="720080"/>
          </a:xfrm>
        </p:spPr>
        <p:txBody>
          <a:bodyPr/>
          <a:lstStyle/>
          <a:p>
            <a:pPr marL="342900" lvl="1" indent="-342900">
              <a:buClr>
                <a:srgbClr val="0000FF"/>
              </a:buClr>
              <a:buFont typeface="Wingdings" pitchFamily="2" charset="2"/>
              <a:buBlip>
                <a:blip r:embed="rId2"/>
              </a:buBlip>
            </a:pPr>
            <a:r>
              <a:rPr lang="en-US" altLang="ja-JP" sz="1600" dirty="0" smtClean="0">
                <a:sym typeface="Wingdings" pitchFamily="2" charset="2"/>
              </a:rPr>
              <a:t>Water circuits are separated to upstream and downstream.</a:t>
            </a:r>
          </a:p>
          <a:p>
            <a:pPr marL="342900" lvl="1" indent="-342900">
              <a:buClr>
                <a:srgbClr val="0000FF"/>
              </a:buClr>
              <a:buFont typeface="Wingdings" pitchFamily="2" charset="2"/>
              <a:buBlip>
                <a:blip r:embed="rId2"/>
              </a:buBlip>
            </a:pPr>
            <a:r>
              <a:rPr lang="en-US" altLang="ja-JP" sz="1600" dirty="0" smtClean="0">
                <a:sym typeface="Wingdings" pitchFamily="2" charset="2"/>
              </a:rPr>
              <a:t>Each composed of  20 circuits – 40 water channels. </a:t>
            </a:r>
          </a:p>
          <a:p>
            <a:pPr marL="342900" lvl="1" indent="-342900">
              <a:buClr>
                <a:srgbClr val="0000FF"/>
              </a:buClr>
              <a:buFont typeface="Wingdings" pitchFamily="2" charset="2"/>
              <a:buBlip>
                <a:blip r:embed="rId2"/>
              </a:buBlip>
            </a:pPr>
            <a:endParaRPr lang="en-US" altLang="ja-JP" sz="1200" dirty="0" smtClean="0">
              <a:sym typeface="Wingdings" pitchFamily="2" charset="2"/>
            </a:endParaRPr>
          </a:p>
        </p:txBody>
      </p:sp>
      <p:sp>
        <p:nvSpPr>
          <p:cNvPr id="31748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7F22870-7A47-4A35-AD8C-AFC2E23AA171}" type="slidenum">
              <a:rPr lang="ja-JP" altLang="en-US" smtClean="0"/>
              <a:pPr/>
              <a:t>7</a:t>
            </a:fld>
            <a:endParaRPr lang="ja-JP" altLang="en-US" dirty="0" smtClean="0"/>
          </a:p>
        </p:txBody>
      </p:sp>
      <p:grpSp>
        <p:nvGrpSpPr>
          <p:cNvPr id="2" name="グループ化 39"/>
          <p:cNvGrpSpPr/>
          <p:nvPr/>
        </p:nvGrpSpPr>
        <p:grpSpPr>
          <a:xfrm>
            <a:off x="5003501" y="980728"/>
            <a:ext cx="3675609" cy="4971033"/>
            <a:chOff x="5004841" y="1340867"/>
            <a:chExt cx="3675609" cy="4971033"/>
          </a:xfrm>
        </p:grpSpPr>
        <p:pic>
          <p:nvPicPr>
            <p:cNvPr id="31749" name="Picture 2" descr="C:\Users\Ishida\Documents\JPARCnu\Photos\090314-inDV\P2270038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5388" y="1412875"/>
              <a:ext cx="3675062" cy="4899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0" name="テキスト ボックス 5"/>
            <p:cNvSpPr txBox="1">
              <a:spLocks noChangeArrowheads="1"/>
            </p:cNvSpPr>
            <p:nvPr/>
          </p:nvSpPr>
          <p:spPr bwMode="auto">
            <a:xfrm>
              <a:off x="7524328" y="5949280"/>
              <a:ext cx="1144587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dirty="0">
                  <a:solidFill>
                    <a:srgbClr val="FF5050"/>
                  </a:solidFill>
                  <a:latin typeface="Verdana" pitchFamily="34" charset="0"/>
                </a:rPr>
                <a:t>2009/2/27</a:t>
              </a:r>
              <a:endParaRPr lang="ja-JP" altLang="en-US" sz="1400" dirty="0">
                <a:solidFill>
                  <a:srgbClr val="FF5050"/>
                </a:solidFill>
                <a:latin typeface="Verdana" pitchFamily="34" charset="0"/>
              </a:endParaRPr>
            </a:p>
          </p:txBody>
        </p:sp>
        <p:sp>
          <p:nvSpPr>
            <p:cNvPr id="31753" name="正方形/長方形 11"/>
            <p:cNvSpPr>
              <a:spLocks noChangeArrowheads="1"/>
            </p:cNvSpPr>
            <p:nvPr/>
          </p:nvSpPr>
          <p:spPr bwMode="auto">
            <a:xfrm>
              <a:off x="5004841" y="1340867"/>
              <a:ext cx="19447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lvl="1" indent="-342900">
                <a:buClr>
                  <a:srgbClr val="0000FF"/>
                </a:buClr>
              </a:pPr>
              <a:r>
                <a:rPr lang="en-US" altLang="ja-JP" sz="1400" b="1" dirty="0" smtClean="0">
                  <a:solidFill>
                    <a:srgbClr val="FFC000"/>
                  </a:solidFill>
                  <a:latin typeface="Verdana" pitchFamily="34" charset="0"/>
                  <a:sym typeface="Wingdings" pitchFamily="2" charset="2"/>
                </a:rPr>
                <a:t>downstream</a:t>
              </a:r>
              <a:r>
                <a:rPr lang="en-US" altLang="ja-JP" sz="1400" dirty="0" smtClean="0">
                  <a:solidFill>
                    <a:srgbClr val="FFC000"/>
                  </a:solidFill>
                  <a:latin typeface="Verdana" pitchFamily="34" charset="0"/>
                  <a:sym typeface="Wingdings" pitchFamily="2" charset="2"/>
                </a:rPr>
                <a:t> </a:t>
              </a:r>
              <a:r>
                <a:rPr lang="en-US" altLang="ja-JP" sz="1400" b="1" dirty="0" smtClean="0">
                  <a:solidFill>
                    <a:srgbClr val="FFC000"/>
                  </a:solidFill>
                  <a:latin typeface="Verdana" pitchFamily="34" charset="0"/>
                  <a:sym typeface="Wingdings" pitchFamily="2" charset="2"/>
                </a:rPr>
                <a:t>end</a:t>
              </a:r>
              <a:endParaRPr lang="en-US" altLang="ja-JP" sz="1400" dirty="0">
                <a:solidFill>
                  <a:srgbClr val="FFC000"/>
                </a:solidFill>
                <a:latin typeface="Verdana" pitchFamily="34" charset="0"/>
              </a:endParaRPr>
            </a:p>
          </p:txBody>
        </p:sp>
        <p:cxnSp>
          <p:nvCxnSpPr>
            <p:cNvPr id="29" name="直線矢印コネクタ 28"/>
            <p:cNvCxnSpPr/>
            <p:nvPr/>
          </p:nvCxnSpPr>
          <p:spPr bwMode="auto">
            <a:xfrm>
              <a:off x="5940152" y="5661248"/>
              <a:ext cx="1656184" cy="0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9525" cap="flat" cmpd="sng" algn="ctr">
              <a:solidFill>
                <a:srgbClr val="FF99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0" name="テキスト ボックス 5"/>
            <p:cNvSpPr txBox="1">
              <a:spLocks noChangeArrowheads="1"/>
            </p:cNvSpPr>
            <p:nvPr/>
          </p:nvSpPr>
          <p:spPr bwMode="auto">
            <a:xfrm>
              <a:off x="6444208" y="5661248"/>
              <a:ext cx="65274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dirty="0" smtClean="0">
                  <a:solidFill>
                    <a:srgbClr val="FFC000"/>
                  </a:solidFill>
                  <a:latin typeface="Verdana" pitchFamily="34" charset="0"/>
                </a:rPr>
                <a:t>3.0m</a:t>
              </a:r>
              <a:endParaRPr lang="ja-JP" altLang="en-US" sz="1400" dirty="0">
                <a:solidFill>
                  <a:srgbClr val="FFC000"/>
                </a:solidFill>
                <a:latin typeface="Verdana" pitchFamily="34" charset="0"/>
              </a:endParaRPr>
            </a:p>
          </p:txBody>
        </p:sp>
        <p:cxnSp>
          <p:nvCxnSpPr>
            <p:cNvPr id="31" name="直線矢印コネクタ 30"/>
            <p:cNvCxnSpPr/>
            <p:nvPr/>
          </p:nvCxnSpPr>
          <p:spPr bwMode="auto">
            <a:xfrm flipH="1" flipV="1">
              <a:off x="7524328" y="2852936"/>
              <a:ext cx="72008" cy="2808000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9525" cap="flat" cmpd="sng" algn="ctr">
              <a:solidFill>
                <a:srgbClr val="FF99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3" name="テキスト ボックス 5"/>
            <p:cNvSpPr txBox="1">
              <a:spLocks noChangeArrowheads="1"/>
            </p:cNvSpPr>
            <p:nvPr/>
          </p:nvSpPr>
          <p:spPr bwMode="auto">
            <a:xfrm rot="16200000">
              <a:off x="7351845" y="4033531"/>
              <a:ext cx="65274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dirty="0" smtClean="0">
                  <a:solidFill>
                    <a:srgbClr val="FFC000"/>
                  </a:solidFill>
                  <a:latin typeface="Verdana" pitchFamily="34" charset="0"/>
                </a:rPr>
                <a:t>5.1m</a:t>
              </a:r>
              <a:endParaRPr lang="ja-JP" altLang="en-US" sz="1400" dirty="0">
                <a:solidFill>
                  <a:srgbClr val="FFC000"/>
                </a:solidFill>
                <a:latin typeface="Verdana" pitchFamily="34" charset="0"/>
              </a:endParaRPr>
            </a:p>
          </p:txBody>
        </p:sp>
      </p:grpSp>
      <p:grpSp>
        <p:nvGrpSpPr>
          <p:cNvPr id="3" name="グループ化 38"/>
          <p:cNvGrpSpPr/>
          <p:nvPr/>
        </p:nvGrpSpPr>
        <p:grpSpPr>
          <a:xfrm>
            <a:off x="395536" y="958403"/>
            <a:ext cx="4320480" cy="2974653"/>
            <a:chOff x="323528" y="1321023"/>
            <a:chExt cx="4320480" cy="2974653"/>
          </a:xfrm>
        </p:grpSpPr>
        <p:pic>
          <p:nvPicPr>
            <p:cNvPr id="31751" name="Picture 3" descr="C:\Users\Ishida\Documents\JPARCnu\Photos\090927-LastInDv\Naho-san\dsc01964s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3528" y="1412776"/>
              <a:ext cx="4311650" cy="288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2" name="テキスト ボックス 7"/>
            <p:cNvSpPr txBox="1">
              <a:spLocks noChangeArrowheads="1"/>
            </p:cNvSpPr>
            <p:nvPr/>
          </p:nvSpPr>
          <p:spPr bwMode="auto">
            <a:xfrm>
              <a:off x="3499420" y="3986708"/>
              <a:ext cx="1144588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dirty="0">
                  <a:solidFill>
                    <a:srgbClr val="FF5050"/>
                  </a:solidFill>
                  <a:latin typeface="Verdana" pitchFamily="34" charset="0"/>
                </a:rPr>
                <a:t>2009/9/26</a:t>
              </a:r>
              <a:endParaRPr lang="ja-JP" altLang="en-US" sz="1400" dirty="0">
                <a:solidFill>
                  <a:srgbClr val="FF5050"/>
                </a:solidFill>
                <a:latin typeface="Verdana" pitchFamily="34" charset="0"/>
              </a:endParaRPr>
            </a:p>
          </p:txBody>
        </p:sp>
        <p:sp>
          <p:nvSpPr>
            <p:cNvPr id="31754" name="正方形/長方形 14"/>
            <p:cNvSpPr>
              <a:spLocks noChangeArrowheads="1"/>
            </p:cNvSpPr>
            <p:nvPr/>
          </p:nvSpPr>
          <p:spPr bwMode="auto">
            <a:xfrm>
              <a:off x="3491880" y="1343348"/>
              <a:ext cx="107593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lvl="1" indent="-342900">
                <a:buClr>
                  <a:srgbClr val="0000FF"/>
                </a:buClr>
              </a:pPr>
              <a:r>
                <a:rPr lang="en-US" altLang="ja-JP" sz="1400" b="1" dirty="0" smtClean="0">
                  <a:solidFill>
                    <a:srgbClr val="FFC000"/>
                  </a:solidFill>
                  <a:latin typeface="Verdana" pitchFamily="34" charset="0"/>
                </a:rPr>
                <a:t>entrance</a:t>
              </a:r>
              <a:endParaRPr lang="en-US" altLang="ja-JP" sz="1400" b="1" dirty="0">
                <a:solidFill>
                  <a:srgbClr val="FFC000"/>
                </a:solidFill>
                <a:latin typeface="Verdana" pitchFamily="34" charset="0"/>
              </a:endParaRPr>
            </a:p>
          </p:txBody>
        </p:sp>
        <p:cxnSp>
          <p:nvCxnSpPr>
            <p:cNvPr id="34" name="直線矢印コネクタ 33"/>
            <p:cNvCxnSpPr/>
            <p:nvPr/>
          </p:nvCxnSpPr>
          <p:spPr bwMode="auto">
            <a:xfrm>
              <a:off x="1259632" y="1556792"/>
              <a:ext cx="2124000" cy="0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9525" cap="flat" cmpd="sng" algn="ctr">
              <a:solidFill>
                <a:srgbClr val="FF99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5" name="テキスト ボックス 5"/>
            <p:cNvSpPr txBox="1">
              <a:spLocks noChangeArrowheads="1"/>
            </p:cNvSpPr>
            <p:nvPr/>
          </p:nvSpPr>
          <p:spPr bwMode="auto">
            <a:xfrm>
              <a:off x="2051720" y="1321023"/>
              <a:ext cx="65274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dirty="0" smtClean="0">
                  <a:solidFill>
                    <a:srgbClr val="FFC000"/>
                  </a:solidFill>
                  <a:latin typeface="Verdana" pitchFamily="34" charset="0"/>
                </a:rPr>
                <a:t>1.4m</a:t>
              </a:r>
              <a:endParaRPr lang="ja-JP" altLang="en-US" sz="1400" dirty="0">
                <a:solidFill>
                  <a:srgbClr val="FFC000"/>
                </a:solidFill>
                <a:latin typeface="Verdana" pitchFamily="34" charset="0"/>
              </a:endParaRPr>
            </a:p>
          </p:txBody>
        </p:sp>
        <p:cxnSp>
          <p:nvCxnSpPr>
            <p:cNvPr id="36" name="直線矢印コネクタ 35"/>
            <p:cNvCxnSpPr/>
            <p:nvPr/>
          </p:nvCxnSpPr>
          <p:spPr bwMode="auto">
            <a:xfrm>
              <a:off x="3347864" y="1556792"/>
              <a:ext cx="0" cy="2448272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9525" cap="flat" cmpd="sng" algn="ctr">
              <a:solidFill>
                <a:srgbClr val="FF99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8" name="テキスト ボックス 5"/>
            <p:cNvSpPr txBox="1">
              <a:spLocks noChangeArrowheads="1"/>
            </p:cNvSpPr>
            <p:nvPr/>
          </p:nvSpPr>
          <p:spPr bwMode="auto">
            <a:xfrm rot="16200000">
              <a:off x="3155636" y="2593371"/>
              <a:ext cx="65274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 dirty="0" smtClean="0">
                  <a:solidFill>
                    <a:srgbClr val="FFC000"/>
                  </a:solidFill>
                  <a:latin typeface="Verdana" pitchFamily="34" charset="0"/>
                </a:rPr>
                <a:t>1.7m</a:t>
              </a:r>
              <a:endParaRPr lang="ja-JP" altLang="en-US" sz="1400" dirty="0">
                <a:solidFill>
                  <a:srgbClr val="FFC000"/>
                </a:solidFill>
                <a:latin typeface="Verdana" pitchFamily="34" charset="0"/>
              </a:endParaRPr>
            </a:p>
          </p:txBody>
        </p:sp>
      </p:grpSp>
      <p:grpSp>
        <p:nvGrpSpPr>
          <p:cNvPr id="4" name="グループ化 47"/>
          <p:cNvGrpSpPr/>
          <p:nvPr/>
        </p:nvGrpSpPr>
        <p:grpSpPr>
          <a:xfrm>
            <a:off x="395536" y="4005064"/>
            <a:ext cx="1974943" cy="2509247"/>
            <a:chOff x="395536" y="4005064"/>
            <a:chExt cx="1974943" cy="2509247"/>
          </a:xfrm>
        </p:grpSpPr>
        <p:grpSp>
          <p:nvGrpSpPr>
            <p:cNvPr id="5" name="グループ化 12"/>
            <p:cNvGrpSpPr>
              <a:grpSpLocks/>
            </p:cNvGrpSpPr>
            <p:nvPr/>
          </p:nvGrpSpPr>
          <p:grpSpPr bwMode="auto">
            <a:xfrm rot="5400000">
              <a:off x="410897" y="4133721"/>
              <a:ext cx="2088239" cy="1830925"/>
              <a:chOff x="1612196" y="3002166"/>
              <a:chExt cx="3782202" cy="3316833"/>
            </a:xfrm>
          </p:grpSpPr>
          <p:sp>
            <p:nvSpPr>
              <p:cNvPr id="12" name="Line 14"/>
              <p:cNvSpPr>
                <a:spLocks noChangeShapeType="1"/>
              </p:cNvSpPr>
              <p:nvPr/>
            </p:nvSpPr>
            <p:spPr bwMode="auto">
              <a:xfrm>
                <a:off x="2785980" y="4753639"/>
                <a:ext cx="383748" cy="557999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 sz="1200">
                  <a:latin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13" name="正方形/長方形 12"/>
              <p:cNvSpPr/>
              <p:nvPr/>
            </p:nvSpPr>
            <p:spPr>
              <a:xfrm>
                <a:off x="1873443" y="5642365"/>
                <a:ext cx="3520955" cy="676634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ja-JP" altLang="en-US" sz="1200">
                  <a:latin typeface="Verdana" pitchFamily="34" charset="0"/>
                  <a:cs typeface="Verdana" pitchFamily="34" charset="0"/>
                </a:endParaRPr>
              </a:p>
            </p:txBody>
          </p:sp>
          <p:cxnSp>
            <p:nvCxnSpPr>
              <p:cNvPr id="14" name="直線コネクタ 13"/>
              <p:cNvCxnSpPr/>
              <p:nvPr/>
            </p:nvCxnSpPr>
            <p:spPr>
              <a:xfrm>
                <a:off x="2580296" y="5590595"/>
                <a:ext cx="324906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>
              <a:xfrm>
                <a:off x="4417592" y="5593472"/>
                <a:ext cx="324904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 flipV="1">
                <a:off x="2873573" y="5377782"/>
                <a:ext cx="324906" cy="21569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/>
              <p:cNvCxnSpPr/>
              <p:nvPr/>
            </p:nvCxnSpPr>
            <p:spPr>
              <a:xfrm>
                <a:off x="4112814" y="5377782"/>
                <a:ext cx="304778" cy="21569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>
                <a:off x="3198479" y="5377782"/>
                <a:ext cx="948838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テキスト ボックス 12"/>
              <p:cNvSpPr txBox="1">
                <a:spLocks noChangeArrowheads="1"/>
              </p:cNvSpPr>
              <p:nvPr/>
            </p:nvSpPr>
            <p:spPr bwMode="auto">
              <a:xfrm rot="16200000">
                <a:off x="1026468" y="3587894"/>
                <a:ext cx="2342085" cy="11706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ja-JP" sz="1200" dirty="0" smtClean="0">
                    <a:solidFill>
                      <a:srgbClr val="FF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“</a:t>
                </a:r>
                <a:r>
                  <a:rPr lang="en-US" altLang="ja-JP" sz="1200" dirty="0">
                    <a:solidFill>
                      <a:srgbClr val="FF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Plate Coil</a:t>
                </a:r>
                <a:r>
                  <a:rPr lang="en-US" altLang="ja-JP" sz="1200" dirty="0" smtClean="0">
                    <a:solidFill>
                      <a:srgbClr val="FF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”</a:t>
                </a:r>
              </a:p>
              <a:p>
                <a:pPr algn="ctr">
                  <a:defRPr/>
                </a:pPr>
                <a:r>
                  <a:rPr lang="en-US" altLang="ja-JP" sz="1200" dirty="0" smtClean="0">
                    <a:solidFill>
                      <a:srgbClr val="FF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Water cooling </a:t>
                </a:r>
              </a:p>
              <a:p>
                <a:pPr algn="ctr">
                  <a:defRPr/>
                </a:pPr>
                <a:r>
                  <a:rPr lang="en-US" altLang="ja-JP" sz="1200" dirty="0" smtClean="0">
                    <a:solidFill>
                      <a:srgbClr val="FF00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channel</a:t>
                </a:r>
                <a:endParaRPr lang="ja-JP" altLang="en-US" sz="1200" dirty="0">
                  <a:solidFill>
                    <a:srgbClr val="FF0000"/>
                  </a:solidFill>
                  <a:latin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21" name="Line 14"/>
              <p:cNvSpPr>
                <a:spLocks noChangeShapeType="1"/>
              </p:cNvSpPr>
              <p:nvPr/>
            </p:nvSpPr>
            <p:spPr bwMode="auto">
              <a:xfrm>
                <a:off x="3629769" y="5041308"/>
                <a:ext cx="0" cy="290460"/>
              </a:xfrm>
              <a:prstGeom prst="line">
                <a:avLst/>
              </a:prstGeom>
              <a:noFill/>
              <a:ln w="19050">
                <a:solidFill>
                  <a:srgbClr val="F90D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 sz="1200">
                  <a:latin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22" name="Line 14"/>
              <p:cNvSpPr>
                <a:spLocks noChangeShapeType="1"/>
              </p:cNvSpPr>
              <p:nvPr/>
            </p:nvSpPr>
            <p:spPr bwMode="auto">
              <a:xfrm flipV="1">
                <a:off x="3635520" y="5443927"/>
                <a:ext cx="0" cy="290460"/>
              </a:xfrm>
              <a:prstGeom prst="line">
                <a:avLst/>
              </a:prstGeom>
              <a:noFill/>
              <a:ln w="19050">
                <a:solidFill>
                  <a:srgbClr val="F90D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ja-JP" altLang="en-US" sz="1200">
                  <a:latin typeface="Verdana" pitchFamily="34" charset="0"/>
                  <a:cs typeface="Verdana" pitchFamily="34" charset="0"/>
                </a:endParaRPr>
              </a:p>
            </p:txBody>
          </p:sp>
          <p:sp>
            <p:nvSpPr>
              <p:cNvPr id="23" name="テキスト ボックス 13"/>
              <p:cNvSpPr txBox="1">
                <a:spLocks noChangeArrowheads="1"/>
              </p:cNvSpPr>
              <p:nvPr/>
            </p:nvSpPr>
            <p:spPr bwMode="auto">
              <a:xfrm>
                <a:off x="3046821" y="4512728"/>
                <a:ext cx="1330313" cy="5018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1200" dirty="0" smtClean="0">
                    <a:solidFill>
                      <a:srgbClr val="F90DCC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3.2mm</a:t>
                </a:r>
                <a:endParaRPr lang="ja-JP" altLang="en-US" sz="1200" dirty="0">
                  <a:solidFill>
                    <a:srgbClr val="F90DCC"/>
                  </a:solidFill>
                  <a:latin typeface="Verdana" pitchFamily="34" charset="0"/>
                  <a:cs typeface="Verdana" pitchFamily="34" charset="0"/>
                </a:endParaRPr>
              </a:p>
            </p:txBody>
          </p:sp>
        </p:grpSp>
        <p:cxnSp>
          <p:nvCxnSpPr>
            <p:cNvPr id="44" name="直線矢印コネクタ 43"/>
            <p:cNvCxnSpPr/>
            <p:nvPr/>
          </p:nvCxnSpPr>
          <p:spPr bwMode="auto">
            <a:xfrm>
              <a:off x="467544" y="6165304"/>
              <a:ext cx="468000" cy="0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9525" cap="flat" cmpd="sng" algn="ctr">
              <a:solidFill>
                <a:srgbClr val="FF505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45" name="テキスト ボックス 13"/>
            <p:cNvSpPr txBox="1">
              <a:spLocks noChangeArrowheads="1"/>
            </p:cNvSpPr>
            <p:nvPr/>
          </p:nvSpPr>
          <p:spPr bwMode="auto">
            <a:xfrm>
              <a:off x="395536" y="6237312"/>
              <a:ext cx="67839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200" dirty="0" smtClean="0">
                  <a:solidFill>
                    <a:srgbClr val="F90DCC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16mm</a:t>
              </a:r>
              <a:endParaRPr lang="ja-JP" altLang="en-US" sz="1200" dirty="0">
                <a:solidFill>
                  <a:srgbClr val="F90DCC"/>
                </a:solidFill>
                <a:latin typeface="Verdana" pitchFamily="34" charset="0"/>
                <a:cs typeface="Verdana" pitchFamily="34" charset="0"/>
              </a:endParaRPr>
            </a:p>
          </p:txBody>
        </p:sp>
      </p:grpSp>
      <p:grpSp>
        <p:nvGrpSpPr>
          <p:cNvPr id="6" name="グループ化 48"/>
          <p:cNvGrpSpPr/>
          <p:nvPr/>
        </p:nvGrpSpPr>
        <p:grpSpPr>
          <a:xfrm>
            <a:off x="2483768" y="4337225"/>
            <a:ext cx="2232248" cy="1612055"/>
            <a:chOff x="2555776" y="4365104"/>
            <a:chExt cx="2232248" cy="1612055"/>
          </a:xfrm>
        </p:grpSpPr>
        <p:pic>
          <p:nvPicPr>
            <p:cNvPr id="41" name="Picture 19" descr="2005-09-09 13:56:04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55776" y="4365104"/>
              <a:ext cx="2232248" cy="1612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正方形/長方形 46"/>
            <p:cNvSpPr/>
            <p:nvPr/>
          </p:nvSpPr>
          <p:spPr>
            <a:xfrm>
              <a:off x="2555776" y="4365104"/>
              <a:ext cx="209704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100" b="1" dirty="0" smtClean="0">
                  <a:solidFill>
                    <a:srgbClr val="FFC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U-shaped </a:t>
              </a:r>
            </a:p>
            <a:p>
              <a:r>
                <a:rPr lang="en-US" altLang="ja-JP" sz="1100" b="1" dirty="0" smtClean="0">
                  <a:solidFill>
                    <a:srgbClr val="FFC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pipe connection  (25A)  </a:t>
              </a:r>
              <a:endParaRPr lang="ja-JP" altLang="en-US" sz="1100" b="1" dirty="0">
                <a:solidFill>
                  <a:srgbClr val="FFC000"/>
                </a:solidFill>
              </a:endParaRPr>
            </a:p>
          </p:txBody>
        </p:sp>
      </p:grpSp>
      <p:cxnSp>
        <p:nvCxnSpPr>
          <p:cNvPr id="39" name="直線矢印コネクタ 15"/>
          <p:cNvCxnSpPr>
            <a:cxnSpLocks noChangeShapeType="1"/>
          </p:cNvCxnSpPr>
          <p:nvPr/>
        </p:nvCxnSpPr>
        <p:spPr bwMode="auto">
          <a:xfrm flipH="1">
            <a:off x="6732240" y="1916832"/>
            <a:ext cx="360040" cy="864096"/>
          </a:xfrm>
          <a:prstGeom prst="straightConnector1">
            <a:avLst/>
          </a:prstGeom>
          <a:noFill/>
          <a:ln w="19050" algn="ctr">
            <a:solidFill>
              <a:srgbClr val="FF9900"/>
            </a:solidFill>
            <a:round/>
            <a:headEnd/>
            <a:tailEnd type="oval" w="med" len="med"/>
          </a:ln>
        </p:spPr>
      </p:cxnSp>
      <p:cxnSp>
        <p:nvCxnSpPr>
          <p:cNvPr id="42" name="直線矢印コネクタ 15"/>
          <p:cNvCxnSpPr>
            <a:cxnSpLocks noChangeShapeType="1"/>
          </p:cNvCxnSpPr>
          <p:nvPr/>
        </p:nvCxnSpPr>
        <p:spPr bwMode="auto">
          <a:xfrm flipH="1">
            <a:off x="6732240" y="2276872"/>
            <a:ext cx="576064" cy="1152128"/>
          </a:xfrm>
          <a:prstGeom prst="straightConnector1">
            <a:avLst/>
          </a:prstGeom>
          <a:noFill/>
          <a:ln w="19050" algn="ctr">
            <a:solidFill>
              <a:srgbClr val="FF9900"/>
            </a:solidFill>
            <a:round/>
            <a:headEnd/>
            <a:tailEnd type="oval" w="med" len="med"/>
          </a:ln>
        </p:spPr>
      </p:cxnSp>
      <p:sp>
        <p:nvSpPr>
          <p:cNvPr id="48" name="正方形/長方形 47"/>
          <p:cNvSpPr/>
          <p:nvPr/>
        </p:nvSpPr>
        <p:spPr>
          <a:xfrm>
            <a:off x="6444208" y="1484784"/>
            <a:ext cx="18710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BD upstream </a:t>
            </a:r>
          </a:p>
          <a:p>
            <a:r>
              <a:rPr lang="en-US" altLang="ja-JP" sz="12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inner-vessel shield </a:t>
            </a:r>
            <a:endParaRPr lang="en-US" altLang="ja-JP" sz="1200" b="1" dirty="0" smtClean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7092280" y="1988840"/>
            <a:ext cx="16914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 err="1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Hadron</a:t>
            </a:r>
            <a:r>
              <a:rPr lang="en-US" altLang="ja-JP" sz="1200" b="1" dirty="0" smtClean="0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absorber </a:t>
            </a:r>
            <a:endParaRPr lang="en-US" altLang="ja-JP" sz="1200" b="1" dirty="0" smtClean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Plumbing </a:t>
            </a:r>
            <a:r>
              <a:rPr lang="en-US" altLang="ja-JP" sz="2800" dirty="0" smtClean="0"/>
              <a:t>at </a:t>
            </a:r>
            <a:r>
              <a:rPr lang="en-US" altLang="ja-JP" sz="2800" dirty="0" err="1" smtClean="0"/>
              <a:t>muon</a:t>
            </a:r>
            <a:r>
              <a:rPr lang="en-US" altLang="ja-JP" sz="2800" dirty="0" smtClean="0"/>
              <a:t> pit</a:t>
            </a:r>
            <a:endParaRPr lang="en-US" altLang="ja-JP" sz="2800" dirty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39952" y="4437112"/>
            <a:ext cx="5004048" cy="201739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sz="1800" dirty="0">
                <a:ea typeface="Verdana" pitchFamily="34" charset="0"/>
              </a:rPr>
              <a:t>Control water flow of </a:t>
            </a:r>
            <a:r>
              <a:rPr lang="en-US" altLang="ja-JP" sz="1800" dirty="0" smtClean="0">
                <a:ea typeface="Verdana" pitchFamily="34" charset="0"/>
              </a:rPr>
              <a:t>260water channels (130 circuits), ~</a:t>
            </a:r>
            <a:r>
              <a:rPr lang="en-US" altLang="ja-JP" sz="1800" dirty="0">
                <a:ea typeface="Verdana" pitchFamily="34" charset="0"/>
              </a:rPr>
              <a:t>500 </a:t>
            </a:r>
            <a:r>
              <a:rPr lang="en-US" altLang="ja-JP" sz="1800" dirty="0" smtClean="0">
                <a:ea typeface="Verdana" pitchFamily="34" charset="0"/>
              </a:rPr>
              <a:t>Valves </a:t>
            </a:r>
            <a:r>
              <a:rPr lang="en-US" altLang="ja-JP" sz="1800" dirty="0">
                <a:ea typeface="Verdana" pitchFamily="34" charset="0"/>
              </a:rPr>
              <a:t>(25A</a:t>
            </a:r>
            <a:r>
              <a:rPr lang="en-US" altLang="ja-JP" sz="1800" dirty="0" smtClean="0">
                <a:ea typeface="Verdana" pitchFamily="34" charset="0"/>
              </a:rPr>
              <a:t>)</a:t>
            </a:r>
            <a:endParaRPr lang="en-US" altLang="ja-JP" sz="1800" dirty="0">
              <a:ea typeface="Verdana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ja-JP" sz="1800" dirty="0" smtClean="0">
                <a:ea typeface="Verdana" pitchFamily="34" charset="0"/>
              </a:rPr>
              <a:t>Though it is designed to use half </a:t>
            </a:r>
            <a:r>
              <a:rPr lang="en-US" altLang="ja-JP" sz="1800" dirty="0">
                <a:ea typeface="Verdana" pitchFamily="34" charset="0"/>
              </a:rPr>
              <a:t>of the </a:t>
            </a:r>
            <a:r>
              <a:rPr lang="en-US" altLang="ja-JP" sz="1800" dirty="0" smtClean="0">
                <a:ea typeface="Verdana" pitchFamily="34" charset="0"/>
              </a:rPr>
              <a:t>circuits for 750kW beam, we forced to use all channels with low flow rate. </a:t>
            </a:r>
          </a:p>
          <a:p>
            <a:pPr lvl="1">
              <a:lnSpc>
                <a:spcPct val="80000"/>
              </a:lnSpc>
            </a:pPr>
            <a:r>
              <a:rPr lang="en-US" altLang="ja-JP" sz="1600" dirty="0" smtClean="0">
                <a:ea typeface="Verdana" pitchFamily="34" charset="0"/>
              </a:rPr>
              <a:t>It may cause troubles for carbon steel, if we remove water from the channels. </a:t>
            </a:r>
            <a:endParaRPr lang="en-US" altLang="ja-JP" sz="1600" dirty="0">
              <a:ea typeface="Verdana" pitchFamily="34" charset="0"/>
            </a:endParaRPr>
          </a:p>
          <a:p>
            <a:pPr>
              <a:lnSpc>
                <a:spcPct val="80000"/>
              </a:lnSpc>
            </a:pPr>
            <a:endParaRPr lang="en-US" altLang="ja-JP" sz="1600" dirty="0"/>
          </a:p>
        </p:txBody>
      </p:sp>
      <p:pic>
        <p:nvPicPr>
          <p:cNvPr id="91148" name="Picture 12" descr="IMG_5742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124744"/>
            <a:ext cx="2120598" cy="3183037"/>
          </a:xfrm>
          <a:prstGeom prst="rect">
            <a:avLst/>
          </a:prstGeom>
          <a:noFill/>
        </p:spPr>
      </p:pic>
      <p:pic>
        <p:nvPicPr>
          <p:cNvPr id="91149" name="Picture 13" descr="IMG_5774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2120599" cy="3183037"/>
          </a:xfrm>
          <a:prstGeom prst="rect">
            <a:avLst/>
          </a:prstGeom>
          <a:noFill/>
        </p:spPr>
      </p:pic>
      <p:grpSp>
        <p:nvGrpSpPr>
          <p:cNvPr id="2" name="グループ化 23"/>
          <p:cNvGrpSpPr/>
          <p:nvPr/>
        </p:nvGrpSpPr>
        <p:grpSpPr>
          <a:xfrm>
            <a:off x="-44262" y="908720"/>
            <a:ext cx="4353662" cy="5760640"/>
            <a:chOff x="-44262" y="908720"/>
            <a:chExt cx="4353662" cy="5760640"/>
          </a:xfrm>
        </p:grpSpPr>
        <p:grpSp>
          <p:nvGrpSpPr>
            <p:cNvPr id="3" name="グループ化 20"/>
            <p:cNvGrpSpPr/>
            <p:nvPr/>
          </p:nvGrpSpPr>
          <p:grpSpPr>
            <a:xfrm>
              <a:off x="35496" y="1268760"/>
              <a:ext cx="4273904" cy="5400600"/>
              <a:chOff x="35496" y="1124744"/>
              <a:chExt cx="4273904" cy="5400600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-15000" contrast="30000"/>
              </a:blip>
              <a:srcRect/>
              <a:stretch>
                <a:fillRect/>
              </a:stretch>
            </p:blipFill>
            <p:spPr bwMode="auto">
              <a:xfrm>
                <a:off x="35496" y="1124744"/>
                <a:ext cx="4143733" cy="540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正方形/長方形 14"/>
              <p:cNvSpPr>
                <a:spLocks noChangeArrowheads="1"/>
              </p:cNvSpPr>
              <p:nvPr/>
            </p:nvSpPr>
            <p:spPr bwMode="auto">
              <a:xfrm>
                <a:off x="1043608" y="5919663"/>
                <a:ext cx="822661" cy="46166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342900" lvl="1" indent="-342900">
                  <a:buClr>
                    <a:srgbClr val="0000FF"/>
                  </a:buClr>
                </a:pPr>
                <a:r>
                  <a:rPr lang="en-US" altLang="ja-JP" sz="1200" b="1" dirty="0" smtClean="0">
                    <a:solidFill>
                      <a:srgbClr val="FFC000"/>
                    </a:solidFill>
                    <a:latin typeface="Verdana" pitchFamily="34" charset="0"/>
                  </a:rPr>
                  <a:t>Supply </a:t>
                </a:r>
              </a:p>
              <a:p>
                <a:pPr marL="342900" lvl="1" indent="-342900">
                  <a:buClr>
                    <a:srgbClr val="0000FF"/>
                  </a:buClr>
                </a:pPr>
                <a:r>
                  <a:rPr lang="en-US" altLang="ja-JP" sz="1200" b="1" dirty="0" smtClean="0">
                    <a:solidFill>
                      <a:srgbClr val="FFC000"/>
                    </a:solidFill>
                    <a:latin typeface="Verdana" pitchFamily="34" charset="0"/>
                  </a:rPr>
                  <a:t>header</a:t>
                </a:r>
                <a:endParaRPr lang="en-US" altLang="ja-JP" sz="1200" b="1" dirty="0">
                  <a:solidFill>
                    <a:srgbClr val="FFC000"/>
                  </a:solidFill>
                  <a:latin typeface="Verdana" pitchFamily="34" charset="0"/>
                </a:endParaRPr>
              </a:p>
            </p:txBody>
          </p:sp>
          <p:sp>
            <p:nvSpPr>
              <p:cNvPr id="17" name="正方形/長方形 14"/>
              <p:cNvSpPr>
                <a:spLocks noChangeArrowheads="1"/>
              </p:cNvSpPr>
              <p:nvPr/>
            </p:nvSpPr>
            <p:spPr bwMode="auto">
              <a:xfrm>
                <a:off x="2411760" y="5919663"/>
                <a:ext cx="825867" cy="46166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342900" lvl="1" indent="-342900">
                  <a:buClr>
                    <a:srgbClr val="0000FF"/>
                  </a:buClr>
                </a:pPr>
                <a:r>
                  <a:rPr lang="en-US" altLang="ja-JP" sz="1200" b="1" dirty="0" smtClean="0">
                    <a:solidFill>
                      <a:srgbClr val="FFC000"/>
                    </a:solidFill>
                    <a:latin typeface="Verdana" pitchFamily="34" charset="0"/>
                  </a:rPr>
                  <a:t>Return </a:t>
                </a:r>
              </a:p>
              <a:p>
                <a:pPr marL="342900" lvl="1" indent="-342900">
                  <a:buClr>
                    <a:srgbClr val="0000FF"/>
                  </a:buClr>
                </a:pPr>
                <a:r>
                  <a:rPr lang="en-US" altLang="ja-JP" sz="1200" b="1" dirty="0" smtClean="0">
                    <a:solidFill>
                      <a:srgbClr val="FFC000"/>
                    </a:solidFill>
                    <a:latin typeface="Verdana" pitchFamily="34" charset="0"/>
                  </a:rPr>
                  <a:t>header</a:t>
                </a:r>
              </a:p>
            </p:txBody>
          </p:sp>
          <p:sp>
            <p:nvSpPr>
              <p:cNvPr id="18" name="正方形/長方形 14"/>
              <p:cNvSpPr>
                <a:spLocks noChangeArrowheads="1"/>
              </p:cNvSpPr>
              <p:nvPr/>
            </p:nvSpPr>
            <p:spPr bwMode="auto">
              <a:xfrm>
                <a:off x="2771800" y="1340768"/>
                <a:ext cx="1537600" cy="41549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342900" lvl="1" indent="-342900">
                  <a:buClr>
                    <a:srgbClr val="0000FF"/>
                  </a:buClr>
                </a:pPr>
                <a:r>
                  <a:rPr lang="en-US" altLang="ja-JP" sz="1050" b="1" dirty="0" smtClean="0">
                    <a:solidFill>
                      <a:srgbClr val="00B050"/>
                    </a:solidFill>
                    <a:latin typeface="Verdana" pitchFamily="34" charset="0"/>
                  </a:rPr>
                  <a:t>To Decay Volume </a:t>
                </a:r>
              </a:p>
              <a:p>
                <a:pPr marL="342900" lvl="1" indent="-342900">
                  <a:buClr>
                    <a:srgbClr val="0000FF"/>
                  </a:buClr>
                </a:pPr>
                <a:r>
                  <a:rPr lang="en-US" altLang="ja-JP" sz="1050" b="1" dirty="0" smtClean="0">
                    <a:solidFill>
                      <a:srgbClr val="00B050"/>
                    </a:solidFill>
                    <a:latin typeface="Verdana" pitchFamily="34" charset="0"/>
                  </a:rPr>
                  <a:t>(downstream)</a:t>
                </a:r>
              </a:p>
            </p:txBody>
          </p:sp>
          <p:sp>
            <p:nvSpPr>
              <p:cNvPr id="19" name="正方形/長方形 14"/>
              <p:cNvSpPr>
                <a:spLocks noChangeArrowheads="1"/>
              </p:cNvSpPr>
              <p:nvPr/>
            </p:nvSpPr>
            <p:spPr bwMode="auto">
              <a:xfrm>
                <a:off x="2771800" y="2492896"/>
                <a:ext cx="1529840" cy="43088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B0F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342900" lvl="1" indent="-342900">
                  <a:buClr>
                    <a:srgbClr val="0000FF"/>
                  </a:buClr>
                </a:pPr>
                <a:r>
                  <a:rPr lang="en-US" altLang="ja-JP" sz="1050" b="1" dirty="0" smtClean="0">
                    <a:solidFill>
                      <a:srgbClr val="00B0F0"/>
                    </a:solidFill>
                    <a:latin typeface="Verdana" pitchFamily="34" charset="0"/>
                  </a:rPr>
                  <a:t>To BD</a:t>
                </a:r>
              </a:p>
              <a:p>
                <a:pPr marL="342900" lvl="1" indent="-342900">
                  <a:buClr>
                    <a:srgbClr val="0000FF"/>
                  </a:buClr>
                </a:pPr>
                <a:r>
                  <a:rPr lang="en-US" altLang="ja-JP" sz="1050" b="1" dirty="0" smtClean="0">
                    <a:solidFill>
                      <a:srgbClr val="00B0F0"/>
                    </a:solidFill>
                    <a:latin typeface="Verdana" pitchFamily="34" charset="0"/>
                  </a:rPr>
                  <a:t>Upstream shield</a:t>
                </a:r>
              </a:p>
            </p:txBody>
          </p:sp>
          <p:sp>
            <p:nvSpPr>
              <p:cNvPr id="20" name="正方形/長方形 14"/>
              <p:cNvSpPr>
                <a:spLocks noChangeArrowheads="1"/>
              </p:cNvSpPr>
              <p:nvPr/>
            </p:nvSpPr>
            <p:spPr bwMode="auto">
              <a:xfrm>
                <a:off x="2754128" y="3789040"/>
                <a:ext cx="1529840" cy="41549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342900" lvl="1" indent="-342900">
                  <a:buClr>
                    <a:srgbClr val="0000FF"/>
                  </a:buClr>
                </a:pPr>
                <a:r>
                  <a:rPr lang="en-US" altLang="ja-JP" sz="1050" b="1" dirty="0" smtClean="0">
                    <a:solidFill>
                      <a:srgbClr val="0000FF"/>
                    </a:solidFill>
                    <a:latin typeface="Verdana" pitchFamily="34" charset="0"/>
                  </a:rPr>
                  <a:t>To Absorber</a:t>
                </a:r>
              </a:p>
              <a:p>
                <a:pPr marL="342900" lvl="1" indent="-342900">
                  <a:buClr>
                    <a:srgbClr val="0000FF"/>
                  </a:buClr>
                </a:pPr>
                <a:r>
                  <a:rPr lang="en-US" altLang="ja-JP" sz="1050" b="1" dirty="0" smtClean="0">
                    <a:solidFill>
                      <a:srgbClr val="0000FF"/>
                    </a:solidFill>
                    <a:latin typeface="Verdana" pitchFamily="34" charset="0"/>
                  </a:rPr>
                  <a:t> cooling modules</a:t>
                </a:r>
              </a:p>
            </p:txBody>
          </p:sp>
        </p:grpSp>
        <p:sp>
          <p:nvSpPr>
            <p:cNvPr id="15" name="テキスト ボックス 14"/>
            <p:cNvSpPr txBox="1"/>
            <p:nvPr/>
          </p:nvSpPr>
          <p:spPr>
            <a:xfrm>
              <a:off x="1234015" y="908720"/>
              <a:ext cx="2041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66CC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[West side wall]</a:t>
              </a:r>
              <a:endParaRPr kumimoji="1" lang="ja-JP" altLang="en-US" dirty="0">
                <a:solidFill>
                  <a:srgbClr val="0066CC"/>
                </a:solidFill>
                <a:latin typeface="Verdana" pitchFamily="34" charset="0"/>
                <a:cs typeface="Verdana" pitchFamily="34" charset="0"/>
              </a:endParaRP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-44262" y="5677798"/>
              <a:ext cx="58381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050" b="1" dirty="0" smtClean="0">
                  <a:latin typeface="Verdana" pitchFamily="34" charset="0"/>
                </a:rPr>
                <a:t>TP</a:t>
              </a:r>
            </a:p>
            <a:p>
              <a:r>
                <a:rPr lang="en-US" altLang="ja-JP" sz="1050" b="1" dirty="0" smtClean="0">
                  <a:latin typeface="Verdana" pitchFamily="34" charset="0"/>
                </a:rPr>
                <a:t>-12m</a:t>
              </a:r>
              <a:endParaRPr lang="ja-JP" altLang="en-US" sz="1050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0" y="1628800"/>
              <a:ext cx="63190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050" b="1" dirty="0" smtClean="0">
                  <a:latin typeface="Verdana" pitchFamily="34" charset="0"/>
                </a:rPr>
                <a:t>TP</a:t>
              </a:r>
            </a:p>
            <a:p>
              <a:r>
                <a:rPr lang="en-US" altLang="ja-JP" sz="1050" b="1" dirty="0" smtClean="0">
                  <a:latin typeface="Verdana" pitchFamily="34" charset="0"/>
                </a:rPr>
                <a:t>-5.1m</a:t>
              </a:r>
              <a:endParaRPr lang="ja-JP" altLang="en-US" sz="1050" dirty="0"/>
            </a:p>
          </p:txBody>
        </p:sp>
      </p:grpSp>
      <p:sp>
        <p:nvSpPr>
          <p:cNvPr id="25" name="スライド番号プレースホルダ 2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4A3E7C-CBFE-42C1-9063-C6EA33A0E71F}" type="slidenum">
              <a:rPr lang="ja-JP" altLang="en-US" smtClean="0"/>
              <a:pPr>
                <a:defRPr/>
              </a:pPr>
              <a:t>8</a:t>
            </a:fld>
            <a:endParaRPr lang="ja-JP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016" y="44624"/>
            <a:ext cx="8244408" cy="604838"/>
          </a:xfrm>
        </p:spPr>
        <p:txBody>
          <a:bodyPr/>
          <a:lstStyle/>
          <a:p>
            <a:r>
              <a:rPr lang="en-US" altLang="ja-JP" dirty="0" smtClean="0"/>
              <a:t>Cooling</a:t>
            </a:r>
            <a:r>
              <a:rPr kumimoji="1" lang="en-US" altLang="ja-JP" dirty="0" smtClean="0"/>
              <a:t> Water </a:t>
            </a:r>
            <a:r>
              <a:rPr kumimoji="1" lang="en-US" altLang="ja-JP" dirty="0" smtClean="0"/>
              <a:t>System</a:t>
            </a:r>
            <a:r>
              <a:rPr lang="en-US" altLang="ja-JP" sz="2400" dirty="0" smtClean="0"/>
              <a:t> [NU3: </a:t>
            </a:r>
            <a:r>
              <a:rPr lang="en-US" altLang="ja-JP" sz="2400" dirty="0" smtClean="0"/>
              <a:t>downstream DV+BD]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4A3E7C-CBFE-42C1-9063-C6EA33A0E71F}" type="slidenum">
              <a:rPr lang="ja-JP" altLang="en-US" smtClean="0"/>
              <a:pPr>
                <a:defRPr/>
              </a:pPr>
              <a:t>9</a:t>
            </a:fld>
            <a:endParaRPr lang="ja-JP" altLang="en-US" dirty="0"/>
          </a:p>
        </p:txBody>
      </p:sp>
      <p:grpSp>
        <p:nvGrpSpPr>
          <p:cNvPr id="5" name="グループ化 163"/>
          <p:cNvGrpSpPr/>
          <p:nvPr/>
        </p:nvGrpSpPr>
        <p:grpSpPr>
          <a:xfrm>
            <a:off x="109482" y="980728"/>
            <a:ext cx="8927014" cy="5544616"/>
            <a:chOff x="72857" y="1052736"/>
            <a:chExt cx="8927014" cy="5544616"/>
          </a:xfrm>
        </p:grpSpPr>
        <p:grpSp>
          <p:nvGrpSpPr>
            <p:cNvPr id="8" name="グループ化 159"/>
            <p:cNvGrpSpPr/>
            <p:nvPr/>
          </p:nvGrpSpPr>
          <p:grpSpPr>
            <a:xfrm>
              <a:off x="72857" y="1052736"/>
              <a:ext cx="8927014" cy="5544616"/>
              <a:chOff x="72857" y="908720"/>
              <a:chExt cx="8927014" cy="5544616"/>
            </a:xfrm>
          </p:grpSpPr>
          <p:grpSp>
            <p:nvGrpSpPr>
              <p:cNvPr id="9" name="グループ化 152"/>
              <p:cNvGrpSpPr/>
              <p:nvPr/>
            </p:nvGrpSpPr>
            <p:grpSpPr>
              <a:xfrm>
                <a:off x="72857" y="1123727"/>
                <a:ext cx="8927014" cy="5329609"/>
                <a:chOff x="216873" y="1055494"/>
                <a:chExt cx="8927014" cy="5329609"/>
              </a:xfrm>
            </p:grpSpPr>
            <p:grpSp>
              <p:nvGrpSpPr>
                <p:cNvPr id="14" name="グループ化 98"/>
                <p:cNvGrpSpPr/>
                <p:nvPr/>
              </p:nvGrpSpPr>
              <p:grpSpPr>
                <a:xfrm>
                  <a:off x="216873" y="1055494"/>
                  <a:ext cx="8927014" cy="5329609"/>
                  <a:chOff x="216873" y="1055494"/>
                  <a:chExt cx="8927014" cy="5329609"/>
                </a:xfrm>
              </p:grpSpPr>
              <p:grpSp>
                <p:nvGrpSpPr>
                  <p:cNvPr id="15" name="グループ化 20"/>
                  <p:cNvGrpSpPr/>
                  <p:nvPr/>
                </p:nvGrpSpPr>
                <p:grpSpPr>
                  <a:xfrm>
                    <a:off x="216873" y="1196752"/>
                    <a:ext cx="8603599" cy="4752528"/>
                    <a:chOff x="216873" y="1268760"/>
                    <a:chExt cx="8603599" cy="4752528"/>
                  </a:xfrm>
                </p:grpSpPr>
                <p:pic>
                  <p:nvPicPr>
                    <p:cNvPr id="1026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/>
                    <a:srcRect l="31313" t="4235"/>
                    <a:stretch>
                      <a:fillRect/>
                    </a:stretch>
                  </p:blipFill>
                  <p:spPr bwMode="auto">
                    <a:xfrm>
                      <a:off x="3501884" y="1332203"/>
                      <a:ext cx="5318588" cy="468908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6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/>
                    <a:srcRect l="17172" t="5882" r="38384" b="52080"/>
                    <a:stretch>
                      <a:fillRect/>
                    </a:stretch>
                  </p:blipFill>
                  <p:spPr bwMode="auto">
                    <a:xfrm>
                      <a:off x="3267240" y="1412776"/>
                      <a:ext cx="3441440" cy="205840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7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/>
                    <a:srcRect t="5294" r="86869" b="17647"/>
                    <a:stretch>
                      <a:fillRect/>
                    </a:stretch>
                  </p:blipFill>
                  <p:spPr bwMode="auto">
                    <a:xfrm>
                      <a:off x="2619107" y="1384060"/>
                      <a:ext cx="1016789" cy="377313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27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/>
                    <a:srcRect t="17303"/>
                    <a:stretch>
                      <a:fillRect/>
                    </a:stretch>
                  </p:blipFill>
                  <p:spPr bwMode="auto">
                    <a:xfrm>
                      <a:off x="216873" y="1530474"/>
                      <a:ext cx="2530286" cy="161049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10" name="正方形/長方形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360833" y="4368879"/>
                      <a:ext cx="883575" cy="76944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marL="342900" lvl="1" indent="-342900" algn="r">
                        <a:buClr>
                          <a:srgbClr val="0000FF"/>
                        </a:buClr>
                      </a:pPr>
                      <a:r>
                        <a:rPr lang="en-US" altLang="ja-JP" sz="1100" i="1" dirty="0" smtClean="0">
                          <a:solidFill>
                            <a:schemeClr val="accent4"/>
                          </a:solidFill>
                          <a:latin typeface="Verdana" pitchFamily="34" charset="0"/>
                        </a:rPr>
                        <a:t>Superhot </a:t>
                      </a:r>
                    </a:p>
                    <a:p>
                      <a:pPr marL="342900" lvl="1" indent="-342900" algn="r">
                        <a:buClr>
                          <a:srgbClr val="0000FF"/>
                        </a:buClr>
                      </a:pPr>
                      <a:r>
                        <a:rPr lang="en-US" altLang="ja-JP" sz="1100" i="1" dirty="0" smtClean="0">
                          <a:solidFill>
                            <a:schemeClr val="accent4"/>
                          </a:solidFill>
                          <a:latin typeface="Verdana" pitchFamily="34" charset="0"/>
                        </a:rPr>
                        <a:t>machine </a:t>
                      </a:r>
                    </a:p>
                    <a:p>
                      <a:pPr marL="342900" lvl="1" indent="-342900" algn="r">
                        <a:buClr>
                          <a:srgbClr val="0000FF"/>
                        </a:buClr>
                      </a:pPr>
                      <a:r>
                        <a:rPr lang="en-US" altLang="ja-JP" sz="1100" i="1" dirty="0" smtClean="0">
                          <a:solidFill>
                            <a:schemeClr val="accent4"/>
                          </a:solidFill>
                          <a:latin typeface="Verdana" pitchFamily="34" charset="0"/>
                        </a:rPr>
                        <a:t>room</a:t>
                      </a:r>
                    </a:p>
                    <a:p>
                      <a:pPr marL="342900" lvl="1" indent="-342900" algn="r">
                        <a:buClr>
                          <a:srgbClr val="0000FF"/>
                        </a:buClr>
                      </a:pPr>
                      <a:r>
                        <a:rPr lang="en-US" altLang="ja-JP" sz="1100" i="1" dirty="0" smtClean="0">
                          <a:solidFill>
                            <a:schemeClr val="accent4"/>
                          </a:solidFill>
                          <a:latin typeface="Verdana" pitchFamily="34" charset="0"/>
                        </a:rPr>
                        <a:t>[B1F]</a:t>
                      </a:r>
                    </a:p>
                  </p:txBody>
                </p:sp>
                <p:sp>
                  <p:nvSpPr>
                    <p:cNvPr id="11" name="正方形/長方形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43808" y="2352655"/>
                      <a:ext cx="832279" cy="76944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marL="342900" lvl="1" indent="-342900">
                        <a:buClr>
                          <a:srgbClr val="0000FF"/>
                        </a:buClr>
                      </a:pPr>
                      <a:r>
                        <a:rPr lang="en-US" altLang="ja-JP" sz="1100" i="1" dirty="0" smtClean="0">
                          <a:solidFill>
                            <a:schemeClr val="accent4"/>
                          </a:solidFill>
                          <a:latin typeface="Verdana" pitchFamily="34" charset="0"/>
                        </a:rPr>
                        <a:t>Hot </a:t>
                      </a:r>
                    </a:p>
                    <a:p>
                      <a:pPr marL="342900" lvl="1" indent="-342900">
                        <a:buClr>
                          <a:srgbClr val="0000FF"/>
                        </a:buClr>
                      </a:pPr>
                      <a:r>
                        <a:rPr lang="en-US" altLang="ja-JP" sz="1100" i="1" dirty="0" smtClean="0">
                          <a:solidFill>
                            <a:schemeClr val="accent4"/>
                          </a:solidFill>
                          <a:latin typeface="Verdana" pitchFamily="34" charset="0"/>
                        </a:rPr>
                        <a:t>machine </a:t>
                      </a:r>
                    </a:p>
                    <a:p>
                      <a:pPr marL="342900" lvl="1" indent="-342900">
                        <a:buClr>
                          <a:srgbClr val="0000FF"/>
                        </a:buClr>
                      </a:pPr>
                      <a:r>
                        <a:rPr lang="en-US" altLang="ja-JP" sz="1100" i="1" dirty="0" smtClean="0">
                          <a:solidFill>
                            <a:schemeClr val="accent4"/>
                          </a:solidFill>
                          <a:latin typeface="Verdana" pitchFamily="34" charset="0"/>
                        </a:rPr>
                        <a:t>room </a:t>
                      </a:r>
                    </a:p>
                    <a:p>
                      <a:pPr marL="342900" lvl="1" indent="-342900">
                        <a:buClr>
                          <a:srgbClr val="0000FF"/>
                        </a:buClr>
                      </a:pPr>
                      <a:r>
                        <a:rPr lang="en-US" altLang="ja-JP" sz="1100" i="1" dirty="0" smtClean="0">
                          <a:solidFill>
                            <a:schemeClr val="accent4"/>
                          </a:solidFill>
                          <a:latin typeface="Verdana" pitchFamily="34" charset="0"/>
                        </a:rPr>
                        <a:t>[1F]</a:t>
                      </a:r>
                      <a:endParaRPr lang="en-US" altLang="ja-JP" sz="1100" i="1" dirty="0">
                        <a:solidFill>
                          <a:schemeClr val="accent4"/>
                        </a:solidFill>
                        <a:latin typeface="Verdana" pitchFamily="34" charset="0"/>
                      </a:endParaRPr>
                    </a:p>
                  </p:txBody>
                </p:sp>
                <p:pic>
                  <p:nvPicPr>
                    <p:cNvPr id="13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/>
                    <a:srcRect l="93382" t="10121" b="85467"/>
                    <a:stretch>
                      <a:fillRect/>
                    </a:stretch>
                  </p:blipFill>
                  <p:spPr bwMode="auto">
                    <a:xfrm rot="10800000" flipH="1">
                      <a:off x="1162800" y="1340768"/>
                      <a:ext cx="512440" cy="21602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cxnSp>
                  <p:nvCxnSpPr>
                    <p:cNvPr id="17" name="直線コネクタ 16"/>
                    <p:cNvCxnSpPr/>
                    <p:nvPr/>
                  </p:nvCxnSpPr>
                  <p:spPr bwMode="auto">
                    <a:xfrm>
                      <a:off x="2880400" y="1268760"/>
                      <a:ext cx="5292000" cy="0"/>
                    </a:xfrm>
                    <a:prstGeom prst="lin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1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9" name="直線コネクタ 18"/>
                    <p:cNvCxnSpPr/>
                    <p:nvPr/>
                  </p:nvCxnSpPr>
                  <p:spPr bwMode="auto">
                    <a:xfrm flipV="1">
                      <a:off x="2872800" y="1268760"/>
                      <a:ext cx="0" cy="144016"/>
                    </a:xfrm>
                    <a:prstGeom prst="lin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1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0" name="直線コネクタ 19"/>
                    <p:cNvCxnSpPr/>
                    <p:nvPr/>
                  </p:nvCxnSpPr>
                  <p:spPr bwMode="auto">
                    <a:xfrm flipV="1">
                      <a:off x="8172400" y="1268760"/>
                      <a:ext cx="0" cy="144016"/>
                    </a:xfrm>
                    <a:prstGeom prst="lin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1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sp>
                  <p:nvSpPr>
                    <p:cNvPr id="12" name="正方形/長方形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5105" y="1344543"/>
                      <a:ext cx="870751" cy="2769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rgbClr val="00B05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marL="342900" lvl="1" indent="-342900">
                        <a:buClr>
                          <a:srgbClr val="0000FF"/>
                        </a:buClr>
                      </a:pPr>
                      <a:r>
                        <a:rPr lang="en-US" altLang="ja-JP" sz="1200" b="1" dirty="0" smtClean="0">
                          <a:solidFill>
                            <a:srgbClr val="00B050"/>
                          </a:solidFill>
                          <a:latin typeface="Verdana" pitchFamily="34" charset="0"/>
                        </a:rPr>
                        <a:t>Tertiary</a:t>
                      </a:r>
                      <a:endParaRPr lang="en-US" altLang="ja-JP" sz="1200" b="1" dirty="0">
                        <a:solidFill>
                          <a:srgbClr val="00B050"/>
                        </a:solidFill>
                        <a:latin typeface="Verdana" pitchFamily="34" charset="0"/>
                      </a:endParaRPr>
                    </a:p>
                  </p:txBody>
                </p:sp>
              </p:grpSp>
              <p:sp>
                <p:nvSpPr>
                  <p:cNvPr id="22" name="正方形/長方形 14"/>
                  <p:cNvSpPr>
                    <a:spLocks noChangeArrowheads="1"/>
                  </p:cNvSpPr>
                  <p:nvPr/>
                </p:nvSpPr>
                <p:spPr bwMode="auto">
                  <a:xfrm>
                    <a:off x="6804248" y="3000727"/>
                    <a:ext cx="1080119" cy="27699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FF9900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marL="342900" lvl="1" indent="-342900">
                      <a:buClr>
                        <a:srgbClr val="0000FF"/>
                      </a:buClr>
                    </a:pPr>
                    <a:r>
                      <a:rPr lang="en-US" altLang="ja-JP" sz="1200" b="1" dirty="0" smtClean="0">
                        <a:solidFill>
                          <a:srgbClr val="FF9900"/>
                        </a:solidFill>
                        <a:latin typeface="Verdana" pitchFamily="34" charset="0"/>
                      </a:rPr>
                      <a:t>Secondary</a:t>
                    </a:r>
                  </a:p>
                </p:txBody>
              </p:sp>
              <p:sp>
                <p:nvSpPr>
                  <p:cNvPr id="23" name="正方形/長方形 14"/>
                  <p:cNvSpPr>
                    <a:spLocks noChangeArrowheads="1"/>
                  </p:cNvSpPr>
                  <p:nvPr/>
                </p:nvSpPr>
                <p:spPr bwMode="auto">
                  <a:xfrm>
                    <a:off x="3995936" y="2352655"/>
                    <a:ext cx="644728" cy="4616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342900" lvl="1" indent="-342900">
                      <a:buClr>
                        <a:srgbClr val="0000FF"/>
                      </a:buClr>
                    </a:pPr>
                    <a:r>
                      <a:rPr lang="en-US" altLang="ja-JP" sz="1200" b="1" dirty="0" smtClean="0">
                        <a:solidFill>
                          <a:srgbClr val="FF9900"/>
                        </a:solidFill>
                        <a:latin typeface="Verdana" pitchFamily="34" charset="0"/>
                      </a:rPr>
                      <a:t>Heat</a:t>
                    </a:r>
                  </a:p>
                  <a:p>
                    <a:pPr marL="342900" lvl="1" indent="-342900">
                      <a:buClr>
                        <a:srgbClr val="0000FF"/>
                      </a:buClr>
                    </a:pPr>
                    <a:r>
                      <a:rPr lang="en-US" altLang="ja-JP" sz="1200" b="1" dirty="0" smtClean="0">
                        <a:solidFill>
                          <a:srgbClr val="FF9900"/>
                        </a:solidFill>
                        <a:latin typeface="Verdana" pitchFamily="34" charset="0"/>
                      </a:rPr>
                      <a:t>exch.</a:t>
                    </a:r>
                    <a:endParaRPr lang="en-US" altLang="ja-JP" sz="1200" b="1" dirty="0">
                      <a:solidFill>
                        <a:srgbClr val="FF9900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24" name="正方形/長方形 14"/>
                  <p:cNvSpPr>
                    <a:spLocks noChangeArrowheads="1"/>
                  </p:cNvSpPr>
                  <p:nvPr/>
                </p:nvSpPr>
                <p:spPr bwMode="auto">
                  <a:xfrm>
                    <a:off x="6475058" y="4509120"/>
                    <a:ext cx="535724" cy="2769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342900" lvl="1" indent="-342900">
                      <a:buClr>
                        <a:srgbClr val="0000FF"/>
                      </a:buClr>
                    </a:pPr>
                    <a:r>
                      <a:rPr lang="en-US" altLang="ja-JP" sz="120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HEX</a:t>
                    </a:r>
                    <a:endParaRPr lang="en-US" altLang="ja-JP" sz="1200" b="1" dirty="0">
                      <a:solidFill>
                        <a:srgbClr val="FF5050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25" name="正方形/長方形 14"/>
                  <p:cNvSpPr>
                    <a:spLocks noChangeArrowheads="1"/>
                  </p:cNvSpPr>
                  <p:nvPr/>
                </p:nvSpPr>
                <p:spPr bwMode="auto">
                  <a:xfrm>
                    <a:off x="305651" y="1815207"/>
                    <a:ext cx="881973" cy="4616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342900" lvl="1" indent="-342900">
                      <a:buClr>
                        <a:srgbClr val="0000FF"/>
                      </a:buClr>
                    </a:pPr>
                    <a:r>
                      <a:rPr lang="en-US" altLang="ja-JP" sz="1200" b="1" dirty="0" smtClean="0">
                        <a:solidFill>
                          <a:srgbClr val="0066CC"/>
                        </a:solidFill>
                        <a:latin typeface="Verdana" pitchFamily="34" charset="0"/>
                      </a:rPr>
                      <a:t>Cooling </a:t>
                    </a:r>
                  </a:p>
                  <a:p>
                    <a:pPr marL="342900" lvl="1" indent="-342900">
                      <a:buClr>
                        <a:srgbClr val="0000FF"/>
                      </a:buClr>
                    </a:pPr>
                    <a:r>
                      <a:rPr lang="en-US" altLang="ja-JP" sz="1200" b="1" dirty="0" smtClean="0">
                        <a:solidFill>
                          <a:srgbClr val="0066CC"/>
                        </a:solidFill>
                        <a:latin typeface="Verdana" pitchFamily="34" charset="0"/>
                      </a:rPr>
                      <a:t>towers</a:t>
                    </a:r>
                    <a:endParaRPr lang="en-US" altLang="ja-JP" sz="1200" b="1" dirty="0">
                      <a:solidFill>
                        <a:srgbClr val="0066CC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26" name="正方形/長方形 14"/>
                  <p:cNvSpPr>
                    <a:spLocks noChangeArrowheads="1"/>
                  </p:cNvSpPr>
                  <p:nvPr/>
                </p:nvSpPr>
                <p:spPr bwMode="auto">
                  <a:xfrm>
                    <a:off x="8316416" y="1055494"/>
                    <a:ext cx="827471" cy="5770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342900" lvl="1" indent="-342900">
                      <a:buClr>
                        <a:srgbClr val="0000FF"/>
                      </a:buClr>
                    </a:pPr>
                    <a:r>
                      <a:rPr lang="en-US" altLang="ja-JP" sz="1050" b="1" dirty="0" smtClean="0">
                        <a:solidFill>
                          <a:srgbClr val="0066CC"/>
                        </a:solidFill>
                        <a:latin typeface="Verdana" pitchFamily="34" charset="0"/>
                      </a:rPr>
                      <a:t>Purified </a:t>
                    </a:r>
                  </a:p>
                  <a:p>
                    <a:pPr marL="342900" lvl="1" indent="-342900">
                      <a:buClr>
                        <a:srgbClr val="0000FF"/>
                      </a:buClr>
                    </a:pPr>
                    <a:r>
                      <a:rPr lang="en-US" altLang="ja-JP" sz="1050" b="1" dirty="0" smtClean="0">
                        <a:solidFill>
                          <a:srgbClr val="0066CC"/>
                        </a:solidFill>
                        <a:latin typeface="Verdana" pitchFamily="34" charset="0"/>
                      </a:rPr>
                      <a:t>water </a:t>
                    </a:r>
                  </a:p>
                  <a:p>
                    <a:pPr marL="342900" lvl="1" indent="-342900">
                      <a:buClr>
                        <a:srgbClr val="0000FF"/>
                      </a:buClr>
                    </a:pPr>
                    <a:r>
                      <a:rPr lang="en-US" altLang="ja-JP" sz="1050" b="1" dirty="0" smtClean="0">
                        <a:solidFill>
                          <a:srgbClr val="0066CC"/>
                        </a:solidFill>
                        <a:latin typeface="Verdana" pitchFamily="34" charset="0"/>
                      </a:rPr>
                      <a:t>supply</a:t>
                    </a:r>
                    <a:endParaRPr lang="en-US" altLang="ja-JP" sz="1050" b="1" dirty="0">
                      <a:solidFill>
                        <a:srgbClr val="0066CC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27" name="正方形/長方形 14"/>
                  <p:cNvSpPr>
                    <a:spLocks noChangeArrowheads="1"/>
                  </p:cNvSpPr>
                  <p:nvPr/>
                </p:nvSpPr>
                <p:spPr bwMode="auto">
                  <a:xfrm>
                    <a:off x="8388424" y="1865149"/>
                    <a:ext cx="720069" cy="5770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342900" lvl="1" indent="-342900">
                      <a:buClr>
                        <a:srgbClr val="0000FF"/>
                      </a:buClr>
                    </a:pPr>
                    <a:r>
                      <a:rPr lang="en-US" altLang="ja-JP" sz="1050" b="1" dirty="0" smtClean="0">
                        <a:solidFill>
                          <a:srgbClr val="0066CC"/>
                        </a:solidFill>
                        <a:latin typeface="Verdana" pitchFamily="34" charset="0"/>
                      </a:rPr>
                      <a:t>N</a:t>
                    </a:r>
                    <a:r>
                      <a:rPr lang="en-US" altLang="ja-JP" sz="1050" b="1" baseline="-25000" dirty="0" smtClean="0">
                        <a:solidFill>
                          <a:srgbClr val="0066CC"/>
                        </a:solidFill>
                        <a:latin typeface="Verdana" pitchFamily="34" charset="0"/>
                      </a:rPr>
                      <a:t>2</a:t>
                    </a:r>
                    <a:r>
                      <a:rPr lang="en-US" altLang="ja-JP" sz="1050" b="1" dirty="0" smtClean="0">
                        <a:solidFill>
                          <a:srgbClr val="0066CC"/>
                        </a:solidFill>
                        <a:latin typeface="Verdana" pitchFamily="34" charset="0"/>
                      </a:rPr>
                      <a:t> gas </a:t>
                    </a:r>
                  </a:p>
                  <a:p>
                    <a:pPr marL="342900" lvl="1" indent="-342900">
                      <a:buClr>
                        <a:srgbClr val="0000FF"/>
                      </a:buClr>
                    </a:pPr>
                    <a:r>
                      <a:rPr lang="en-US" altLang="ja-JP" sz="1050" b="1" dirty="0" smtClean="0">
                        <a:solidFill>
                          <a:srgbClr val="0066CC"/>
                        </a:solidFill>
                        <a:latin typeface="Verdana" pitchFamily="34" charset="0"/>
                      </a:rPr>
                      <a:t>supply</a:t>
                    </a:r>
                  </a:p>
                  <a:p>
                    <a:pPr marL="342900" lvl="1" indent="-342900">
                      <a:buClr>
                        <a:srgbClr val="0000FF"/>
                      </a:buClr>
                    </a:pPr>
                    <a:r>
                      <a:rPr lang="en-US" altLang="ja-JP" sz="1050" b="1" dirty="0" smtClean="0">
                        <a:solidFill>
                          <a:srgbClr val="0066CC"/>
                        </a:solidFill>
                        <a:latin typeface="Verdana" pitchFamily="34" charset="0"/>
                      </a:rPr>
                      <a:t>for ET</a:t>
                    </a:r>
                    <a:endParaRPr lang="en-US" altLang="ja-JP" sz="1050" b="1" dirty="0">
                      <a:solidFill>
                        <a:srgbClr val="0066CC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29" name="正方形/長方形 14"/>
                  <p:cNvSpPr>
                    <a:spLocks noChangeArrowheads="1"/>
                  </p:cNvSpPr>
                  <p:nvPr/>
                </p:nvSpPr>
                <p:spPr bwMode="auto">
                  <a:xfrm>
                    <a:off x="323528" y="1104419"/>
                    <a:ext cx="774571" cy="60016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342900" lvl="1" indent="-342900">
                      <a:buClr>
                        <a:srgbClr val="0000FF"/>
                      </a:buClr>
                    </a:pPr>
                    <a:r>
                      <a:rPr lang="en-US" altLang="ja-JP" sz="1100" i="1" dirty="0" smtClean="0">
                        <a:solidFill>
                          <a:schemeClr val="accent4"/>
                        </a:solidFill>
                        <a:latin typeface="Verdana" pitchFamily="34" charset="0"/>
                      </a:rPr>
                      <a:t>Outside </a:t>
                    </a:r>
                  </a:p>
                  <a:p>
                    <a:pPr marL="342900" lvl="1" indent="-342900">
                      <a:buClr>
                        <a:srgbClr val="0000FF"/>
                      </a:buClr>
                    </a:pPr>
                    <a:r>
                      <a:rPr lang="en-US" altLang="ja-JP" sz="1100" i="1" dirty="0" smtClean="0">
                        <a:solidFill>
                          <a:schemeClr val="accent4"/>
                        </a:solidFill>
                        <a:latin typeface="Verdana" pitchFamily="34" charset="0"/>
                      </a:rPr>
                      <a:t>yard</a:t>
                    </a:r>
                  </a:p>
                  <a:p>
                    <a:pPr marL="342900" lvl="1" indent="-342900">
                      <a:buClr>
                        <a:srgbClr val="0000FF"/>
                      </a:buClr>
                    </a:pPr>
                    <a:r>
                      <a:rPr lang="en-US" altLang="ja-JP" sz="1100" i="1" dirty="0" smtClean="0">
                        <a:solidFill>
                          <a:schemeClr val="accent4"/>
                        </a:solidFill>
                        <a:latin typeface="Verdana" pitchFamily="34" charset="0"/>
                      </a:rPr>
                      <a:t>[GL]</a:t>
                    </a:r>
                    <a:endParaRPr lang="en-US" altLang="ja-JP" sz="1100" i="1" dirty="0">
                      <a:solidFill>
                        <a:schemeClr val="accent4"/>
                      </a:solidFill>
                      <a:latin typeface="Verdana" pitchFamily="34" charset="0"/>
                    </a:endParaRPr>
                  </a:p>
                </p:txBody>
              </p:sp>
              <p:sp>
                <p:nvSpPr>
                  <p:cNvPr id="30" name="正方形/長方形 14"/>
                  <p:cNvSpPr>
                    <a:spLocks noChangeArrowheads="1"/>
                  </p:cNvSpPr>
                  <p:nvPr/>
                </p:nvSpPr>
                <p:spPr bwMode="auto">
                  <a:xfrm>
                    <a:off x="6228184" y="1920607"/>
                    <a:ext cx="1047082" cy="4308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342900" lvl="1" indent="-342900">
                      <a:buClr>
                        <a:srgbClr val="0000FF"/>
                      </a:buClr>
                    </a:pPr>
                    <a:r>
                      <a:rPr lang="en-US" altLang="ja-JP" sz="1050" b="1" dirty="0" smtClean="0">
                        <a:solidFill>
                          <a:srgbClr val="FF9900"/>
                        </a:solidFill>
                        <a:latin typeface="Verdana" pitchFamily="34" charset="0"/>
                      </a:rPr>
                      <a:t>Expansion </a:t>
                    </a:r>
                  </a:p>
                  <a:p>
                    <a:pPr marL="342900" lvl="1" indent="-342900">
                      <a:buClr>
                        <a:srgbClr val="0000FF"/>
                      </a:buClr>
                    </a:pPr>
                    <a:r>
                      <a:rPr lang="en-US" altLang="ja-JP" sz="1050" b="1" dirty="0" smtClean="0">
                        <a:solidFill>
                          <a:srgbClr val="FF9900"/>
                        </a:solidFill>
                        <a:latin typeface="Verdana" pitchFamily="34" charset="0"/>
                      </a:rPr>
                      <a:t>tank</a:t>
                    </a:r>
                    <a:endParaRPr lang="en-US" altLang="ja-JP" sz="1050" b="1" dirty="0">
                      <a:solidFill>
                        <a:srgbClr val="FF9900"/>
                      </a:solidFill>
                      <a:latin typeface="Verdana" pitchFamily="34" charset="0"/>
                    </a:endParaRPr>
                  </a:p>
                </p:txBody>
              </p:sp>
              <p:cxnSp>
                <p:nvCxnSpPr>
                  <p:cNvPr id="32" name="直線矢印コネクタ 31"/>
                  <p:cNvCxnSpPr/>
                  <p:nvPr/>
                </p:nvCxnSpPr>
                <p:spPr bwMode="auto">
                  <a:xfrm flipH="1">
                    <a:off x="6228184" y="2280647"/>
                    <a:ext cx="216024" cy="644297"/>
                  </a:xfrm>
                  <a:prstGeom prst="straightConnector1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rgbClr val="FF9900"/>
                    </a:solidFill>
                    <a:prstDash val="solid"/>
                    <a:round/>
                    <a:headEnd type="none" w="med" len="med"/>
                    <a:tailEnd type="oval"/>
                  </a:ln>
                  <a:effectLst/>
                </p:spPr>
              </p:cxnSp>
              <p:cxnSp>
                <p:nvCxnSpPr>
                  <p:cNvPr id="33" name="直線矢印コネクタ 32"/>
                  <p:cNvCxnSpPr/>
                  <p:nvPr/>
                </p:nvCxnSpPr>
                <p:spPr bwMode="auto">
                  <a:xfrm>
                    <a:off x="4895415" y="3504783"/>
                    <a:ext cx="252649" cy="1364377"/>
                  </a:xfrm>
                  <a:prstGeom prst="straightConnector1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rgbClr val="FF5050"/>
                    </a:solidFill>
                    <a:prstDash val="solid"/>
                    <a:round/>
                    <a:headEnd type="none" w="med" len="med"/>
                    <a:tailEnd type="oval"/>
                  </a:ln>
                  <a:effectLst/>
                </p:spPr>
              </p:cxnSp>
              <p:sp>
                <p:nvSpPr>
                  <p:cNvPr id="35" name="正方形/長方形 14"/>
                  <p:cNvSpPr>
                    <a:spLocks noChangeArrowheads="1"/>
                  </p:cNvSpPr>
                  <p:nvPr/>
                </p:nvSpPr>
                <p:spPr bwMode="auto">
                  <a:xfrm>
                    <a:off x="4319351" y="3144743"/>
                    <a:ext cx="1512168" cy="42319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marL="342900" lvl="1" indent="-342900" algn="ctr">
                      <a:buClr>
                        <a:srgbClr val="0000FF"/>
                      </a:buClr>
                    </a:pPr>
                    <a:r>
                      <a:rPr lang="en-US" altLang="ja-JP" sz="110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Exp. tank</a:t>
                    </a:r>
                  </a:p>
                  <a:p>
                    <a:pPr marL="342900" lvl="1" indent="-342900">
                      <a:buClr>
                        <a:srgbClr val="0000FF"/>
                      </a:buClr>
                    </a:pPr>
                    <a:r>
                      <a:rPr lang="en-US" altLang="ja-JP" sz="105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[Water supplier]</a:t>
                    </a:r>
                  </a:p>
                </p:txBody>
              </p:sp>
              <p:cxnSp>
                <p:nvCxnSpPr>
                  <p:cNvPr id="36" name="直線矢印コネクタ 35"/>
                  <p:cNvCxnSpPr/>
                  <p:nvPr/>
                </p:nvCxnSpPr>
                <p:spPr bwMode="auto">
                  <a:xfrm flipV="1">
                    <a:off x="2682407" y="4872935"/>
                    <a:ext cx="1276904" cy="799707"/>
                  </a:xfrm>
                  <a:prstGeom prst="straightConnector1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rgbClr val="FF5050"/>
                    </a:solidFill>
                    <a:prstDash val="solid"/>
                    <a:round/>
                    <a:headEnd type="none" w="med" len="med"/>
                    <a:tailEnd type="oval"/>
                  </a:ln>
                  <a:effectLst/>
                </p:spPr>
              </p:cxnSp>
              <p:sp>
                <p:nvSpPr>
                  <p:cNvPr id="42" name="正方形/長方形 14"/>
                  <p:cNvSpPr>
                    <a:spLocks noChangeArrowheads="1"/>
                  </p:cNvSpPr>
                  <p:nvPr/>
                </p:nvSpPr>
                <p:spPr bwMode="auto">
                  <a:xfrm>
                    <a:off x="426661" y="5361746"/>
                    <a:ext cx="2255746" cy="1023357"/>
                  </a:xfrm>
                  <a:prstGeom prst="rect">
                    <a:avLst/>
                  </a:prstGeom>
                  <a:solidFill>
                    <a:srgbClr val="FFFF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342900" lvl="1" indent="-342900" algn="ctr">
                      <a:buClr>
                        <a:srgbClr val="0000FF"/>
                      </a:buClr>
                    </a:pPr>
                    <a:r>
                      <a:rPr lang="en-US" altLang="ja-JP" sz="140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Ion-exchange resins</a:t>
                    </a:r>
                  </a:p>
                  <a:p>
                    <a:pPr marL="342900" lvl="1" indent="-342900" algn="ctr">
                      <a:buClr>
                        <a:srgbClr val="0000FF"/>
                      </a:buClr>
                    </a:pPr>
                    <a:r>
                      <a:rPr lang="en-US" altLang="ja-JP" sz="120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[+ 0.5um Pre-filter</a:t>
                    </a:r>
                    <a:r>
                      <a:rPr lang="en-US" altLang="ja-JP" sz="105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]</a:t>
                    </a:r>
                  </a:p>
                  <a:p>
                    <a:pPr marL="342900" lvl="1" indent="-342900" algn="ctr">
                      <a:buClr>
                        <a:srgbClr val="0000FF"/>
                      </a:buClr>
                    </a:pPr>
                    <a:r>
                      <a:rPr lang="en-US" altLang="ja-JP" sz="105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※</a:t>
                    </a:r>
                    <a:r>
                      <a:rPr lang="ja-JP" altLang="en-US" sz="105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　</a:t>
                    </a:r>
                    <a:r>
                      <a:rPr lang="en-US" altLang="ja-JP" sz="105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NOT</a:t>
                    </a:r>
                    <a:r>
                      <a:rPr lang="ja-JP" altLang="en-US" sz="105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　</a:t>
                    </a:r>
                    <a:r>
                      <a:rPr lang="en-US" altLang="ja-JP" sz="105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USED ※</a:t>
                    </a:r>
                  </a:p>
                  <a:p>
                    <a:pPr marL="342900" lvl="1" indent="-342900" algn="ctr">
                      <a:buClr>
                        <a:srgbClr val="0000FF"/>
                      </a:buClr>
                    </a:pPr>
                    <a:r>
                      <a:rPr lang="en-US" altLang="ja-JP" sz="120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It may cause damage </a:t>
                    </a:r>
                  </a:p>
                  <a:p>
                    <a:pPr marL="342900" lvl="1" indent="-342900" algn="ctr">
                      <a:buClr>
                        <a:srgbClr val="0000FF"/>
                      </a:buClr>
                    </a:pPr>
                    <a:r>
                      <a:rPr lang="en-US" altLang="ja-JP" sz="120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to carbon steel</a:t>
                    </a:r>
                    <a:endParaRPr lang="en-US" altLang="ja-JP" sz="1200" b="1" dirty="0" smtClean="0">
                      <a:solidFill>
                        <a:srgbClr val="FF5050"/>
                      </a:solidFill>
                      <a:latin typeface="Verdana" pitchFamily="34" charset="0"/>
                    </a:endParaRPr>
                  </a:p>
                </p:txBody>
              </p:sp>
              <p:cxnSp>
                <p:nvCxnSpPr>
                  <p:cNvPr id="45" name="直線コネクタ 44"/>
                  <p:cNvCxnSpPr/>
                  <p:nvPr/>
                </p:nvCxnSpPr>
                <p:spPr bwMode="auto">
                  <a:xfrm>
                    <a:off x="3419872" y="3960000"/>
                    <a:ext cx="0" cy="1296000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6" name="直線コネクタ 45"/>
                  <p:cNvCxnSpPr/>
                  <p:nvPr/>
                </p:nvCxnSpPr>
                <p:spPr bwMode="auto">
                  <a:xfrm>
                    <a:off x="3347864" y="3861048"/>
                    <a:ext cx="0" cy="1476000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7" name="直線コネクタ 46"/>
                  <p:cNvCxnSpPr/>
                  <p:nvPr/>
                </p:nvCxnSpPr>
                <p:spPr bwMode="auto">
                  <a:xfrm>
                    <a:off x="3347864" y="3861048"/>
                    <a:ext cx="0" cy="1476000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0" name="直線コネクタ 49"/>
                  <p:cNvCxnSpPr/>
                  <p:nvPr/>
                </p:nvCxnSpPr>
                <p:spPr bwMode="auto">
                  <a:xfrm>
                    <a:off x="3347864" y="5328000"/>
                    <a:ext cx="3312000" cy="0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1" name="直線コネクタ 50"/>
                  <p:cNvCxnSpPr/>
                  <p:nvPr/>
                </p:nvCxnSpPr>
                <p:spPr bwMode="auto">
                  <a:xfrm>
                    <a:off x="3419872" y="5265224"/>
                    <a:ext cx="4392000" cy="0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59" name="直線コネクタ 58"/>
                  <p:cNvCxnSpPr/>
                  <p:nvPr/>
                </p:nvCxnSpPr>
                <p:spPr bwMode="auto">
                  <a:xfrm>
                    <a:off x="6660232" y="5337248"/>
                    <a:ext cx="0" cy="324000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0" name="直線コネクタ 59"/>
                  <p:cNvCxnSpPr/>
                  <p:nvPr/>
                </p:nvCxnSpPr>
                <p:spPr bwMode="auto">
                  <a:xfrm>
                    <a:off x="3203848" y="5454000"/>
                    <a:ext cx="3168000" cy="0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1" name="直線コネクタ 60"/>
                  <p:cNvCxnSpPr/>
                  <p:nvPr/>
                </p:nvCxnSpPr>
                <p:spPr bwMode="auto">
                  <a:xfrm>
                    <a:off x="6372200" y="5481192"/>
                    <a:ext cx="0" cy="216000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2" name="直線コネクタ 61"/>
                  <p:cNvCxnSpPr/>
                  <p:nvPr/>
                </p:nvCxnSpPr>
                <p:spPr bwMode="auto">
                  <a:xfrm>
                    <a:off x="7812360" y="5265248"/>
                    <a:ext cx="0" cy="396000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3" name="直線コネクタ 62"/>
                  <p:cNvCxnSpPr/>
                  <p:nvPr/>
                </p:nvCxnSpPr>
                <p:spPr bwMode="auto">
                  <a:xfrm>
                    <a:off x="3275856" y="5391256"/>
                    <a:ext cx="4248000" cy="0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4" name="直線コネクタ 63"/>
                  <p:cNvCxnSpPr/>
                  <p:nvPr/>
                </p:nvCxnSpPr>
                <p:spPr bwMode="auto">
                  <a:xfrm>
                    <a:off x="7524328" y="5373216"/>
                    <a:ext cx="0" cy="288000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53" name="正方形/長方形 52"/>
                  <p:cNvSpPr/>
                  <p:nvPr/>
                </p:nvSpPr>
                <p:spPr bwMode="auto">
                  <a:xfrm>
                    <a:off x="7236384" y="5661248"/>
                    <a:ext cx="792000" cy="144016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rgbClr val="FF505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50" charset="-128"/>
                    </a:endParaRPr>
                  </a:p>
                </p:txBody>
              </p:sp>
              <p:sp>
                <p:nvSpPr>
                  <p:cNvPr id="52" name="正方形/長方形 51"/>
                  <p:cNvSpPr/>
                  <p:nvPr/>
                </p:nvSpPr>
                <p:spPr bwMode="auto">
                  <a:xfrm>
                    <a:off x="6156176" y="5661248"/>
                    <a:ext cx="792088" cy="14400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rgbClr val="FF505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50" charset="-128"/>
                    </a:endParaRPr>
                  </a:p>
                </p:txBody>
              </p:sp>
              <p:grpSp>
                <p:nvGrpSpPr>
                  <p:cNvPr id="16" name="グループ化 55"/>
                  <p:cNvGrpSpPr/>
                  <p:nvPr/>
                </p:nvGrpSpPr>
                <p:grpSpPr>
                  <a:xfrm rot="5400000">
                    <a:off x="7056276" y="5652000"/>
                    <a:ext cx="72008" cy="144016"/>
                    <a:chOff x="6588224" y="5733256"/>
                    <a:chExt cx="72008" cy="144016"/>
                  </a:xfrm>
                </p:grpSpPr>
                <p:sp>
                  <p:nvSpPr>
                    <p:cNvPr id="54" name="二等辺三角形 53"/>
                    <p:cNvSpPr/>
                    <p:nvPr/>
                  </p:nvSpPr>
                  <p:spPr bwMode="auto">
                    <a:xfrm>
                      <a:off x="6588224" y="5805264"/>
                      <a:ext cx="72008" cy="72008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p:txBody>
                </p:sp>
                <p:sp>
                  <p:nvSpPr>
                    <p:cNvPr id="55" name="二等辺三角形 54"/>
                    <p:cNvSpPr/>
                    <p:nvPr/>
                  </p:nvSpPr>
                  <p:spPr bwMode="auto">
                    <a:xfrm rot="10800000">
                      <a:off x="6588224" y="5733256"/>
                      <a:ext cx="72008" cy="72008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none" lIns="91440" tIns="45720" rIns="91440" bIns="45720" numCol="1" rtlCol="0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p:txBody>
                </p:sp>
              </p:grpSp>
              <p:cxnSp>
                <p:nvCxnSpPr>
                  <p:cNvPr id="58" name="直線コネクタ 57"/>
                  <p:cNvCxnSpPr>
                    <a:stCxn id="52" idx="3"/>
                    <a:endCxn id="53" idx="1"/>
                  </p:cNvCxnSpPr>
                  <p:nvPr/>
                </p:nvCxnSpPr>
                <p:spPr bwMode="auto">
                  <a:xfrm>
                    <a:off x="6948264" y="5733248"/>
                    <a:ext cx="288120" cy="8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grpSp>
                <p:nvGrpSpPr>
                  <p:cNvPr id="18" name="グループ化 81"/>
                  <p:cNvGrpSpPr/>
                  <p:nvPr/>
                </p:nvGrpSpPr>
                <p:grpSpPr>
                  <a:xfrm flipH="1" flipV="1">
                    <a:off x="6228184" y="5445224"/>
                    <a:ext cx="720080" cy="216024"/>
                    <a:chOff x="3995936" y="5805264"/>
                    <a:chExt cx="576064" cy="144016"/>
                  </a:xfrm>
                </p:grpSpPr>
                <p:cxnSp>
                  <p:nvCxnSpPr>
                    <p:cNvPr id="66" name="直線矢印コネクタ 65"/>
                    <p:cNvCxnSpPr/>
                    <p:nvPr/>
                  </p:nvCxnSpPr>
                  <p:spPr bwMode="auto">
                    <a:xfrm flipH="1">
                      <a:off x="3995936" y="5805264"/>
                      <a:ext cx="144016" cy="144016"/>
                    </a:xfrm>
                    <a:prstGeom prst="straightConnector1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1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67" name="直線矢印コネクタ 66"/>
                    <p:cNvCxnSpPr/>
                    <p:nvPr/>
                  </p:nvCxnSpPr>
                  <p:spPr bwMode="auto">
                    <a:xfrm flipH="1">
                      <a:off x="4139952" y="5805264"/>
                      <a:ext cx="152400" cy="144016"/>
                    </a:xfrm>
                    <a:prstGeom prst="straightConnector1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1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68" name="直線矢印コネクタ 67"/>
                    <p:cNvCxnSpPr/>
                    <p:nvPr/>
                  </p:nvCxnSpPr>
                  <p:spPr bwMode="auto">
                    <a:xfrm flipH="1">
                      <a:off x="4283968" y="5805264"/>
                      <a:ext cx="160784" cy="144016"/>
                    </a:xfrm>
                    <a:prstGeom prst="straightConnector1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1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69" name="直線矢印コネクタ 68"/>
                    <p:cNvCxnSpPr/>
                    <p:nvPr/>
                  </p:nvCxnSpPr>
                  <p:spPr bwMode="auto">
                    <a:xfrm flipH="1">
                      <a:off x="4427984" y="5805264"/>
                      <a:ext cx="144016" cy="144016"/>
                    </a:xfrm>
                    <a:prstGeom prst="straightConnector1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1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</p:grpSp>
              <p:grpSp>
                <p:nvGrpSpPr>
                  <p:cNvPr id="21" name="グループ化 82"/>
                  <p:cNvGrpSpPr/>
                  <p:nvPr/>
                </p:nvGrpSpPr>
                <p:grpSpPr>
                  <a:xfrm rot="10800000" flipH="1" flipV="1">
                    <a:off x="7308304" y="5445224"/>
                    <a:ext cx="720080" cy="216024"/>
                    <a:chOff x="3995936" y="5805264"/>
                    <a:chExt cx="576064" cy="144016"/>
                  </a:xfrm>
                </p:grpSpPr>
                <p:cxnSp>
                  <p:nvCxnSpPr>
                    <p:cNvPr id="84" name="直線矢印コネクタ 83"/>
                    <p:cNvCxnSpPr/>
                    <p:nvPr/>
                  </p:nvCxnSpPr>
                  <p:spPr bwMode="auto">
                    <a:xfrm flipH="1">
                      <a:off x="3995936" y="5805264"/>
                      <a:ext cx="144016" cy="144016"/>
                    </a:xfrm>
                    <a:prstGeom prst="straightConnector1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1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85" name="直線矢印コネクタ 84"/>
                    <p:cNvCxnSpPr/>
                    <p:nvPr/>
                  </p:nvCxnSpPr>
                  <p:spPr bwMode="auto">
                    <a:xfrm flipH="1">
                      <a:off x="4139952" y="5805264"/>
                      <a:ext cx="152400" cy="144016"/>
                    </a:xfrm>
                    <a:prstGeom prst="straightConnector1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1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86" name="直線矢印コネクタ 85"/>
                    <p:cNvCxnSpPr/>
                    <p:nvPr/>
                  </p:nvCxnSpPr>
                  <p:spPr bwMode="auto">
                    <a:xfrm flipH="1">
                      <a:off x="4283968" y="5805264"/>
                      <a:ext cx="160784" cy="144016"/>
                    </a:xfrm>
                    <a:prstGeom prst="straightConnector1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1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  <p:cxnSp>
                  <p:nvCxnSpPr>
                    <p:cNvPr id="87" name="直線矢印コネクタ 86"/>
                    <p:cNvCxnSpPr/>
                    <p:nvPr/>
                  </p:nvCxnSpPr>
                  <p:spPr bwMode="auto">
                    <a:xfrm flipH="1">
                      <a:off x="4427984" y="5805264"/>
                      <a:ext cx="144016" cy="144016"/>
                    </a:xfrm>
                    <a:prstGeom prst="straightConnector1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1"/>
                        </a:gs>
                      </a:gsLst>
                      <a:path path="rect">
                        <a:fillToRect l="50000" t="50000" r="50000" b="50000"/>
                      </a:path>
                    </a:gradFill>
                    <a:ln w="9525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triangle"/>
                    </a:ln>
                    <a:effectLst/>
                  </p:spPr>
                </p:cxnSp>
              </p:grpSp>
              <p:cxnSp>
                <p:nvCxnSpPr>
                  <p:cNvPr id="88" name="直線コネクタ 87"/>
                  <p:cNvCxnSpPr/>
                  <p:nvPr/>
                </p:nvCxnSpPr>
                <p:spPr bwMode="auto">
                  <a:xfrm>
                    <a:off x="2915816" y="6093296"/>
                    <a:ext cx="5256000" cy="0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90" name="直線コネクタ 89"/>
                  <p:cNvCxnSpPr/>
                  <p:nvPr/>
                </p:nvCxnSpPr>
                <p:spPr bwMode="auto">
                  <a:xfrm>
                    <a:off x="2880000" y="5085264"/>
                    <a:ext cx="0" cy="1008000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91" name="正方形/長方形 14"/>
                  <p:cNvSpPr>
                    <a:spLocks noChangeArrowheads="1"/>
                  </p:cNvSpPr>
                  <p:nvPr/>
                </p:nvSpPr>
                <p:spPr bwMode="auto">
                  <a:xfrm>
                    <a:off x="8100392" y="5665023"/>
                    <a:ext cx="800219" cy="4308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342900" lvl="1" indent="-342900">
                      <a:buClr>
                        <a:srgbClr val="0000FF"/>
                      </a:buClr>
                    </a:pPr>
                    <a:r>
                      <a:rPr lang="en-US" altLang="ja-JP" sz="1100" i="1" dirty="0" err="1" smtClean="0">
                        <a:solidFill>
                          <a:schemeClr val="accent4"/>
                        </a:solidFill>
                        <a:latin typeface="Verdana" pitchFamily="34" charset="0"/>
                      </a:rPr>
                      <a:t>Muon</a:t>
                    </a:r>
                    <a:r>
                      <a:rPr lang="en-US" altLang="ja-JP" sz="1100" i="1" dirty="0" smtClean="0">
                        <a:solidFill>
                          <a:schemeClr val="accent4"/>
                        </a:solidFill>
                        <a:latin typeface="Verdana" pitchFamily="34" charset="0"/>
                      </a:rPr>
                      <a:t> pit</a:t>
                    </a:r>
                  </a:p>
                  <a:p>
                    <a:pPr marL="342900" lvl="1" indent="-342900">
                      <a:buClr>
                        <a:srgbClr val="0000FF"/>
                      </a:buClr>
                    </a:pPr>
                    <a:r>
                      <a:rPr lang="en-US" altLang="ja-JP" sz="1100" i="1" dirty="0" smtClean="0">
                        <a:solidFill>
                          <a:schemeClr val="accent4"/>
                        </a:solidFill>
                        <a:latin typeface="Verdana" pitchFamily="34" charset="0"/>
                      </a:rPr>
                      <a:t>[B2F]</a:t>
                    </a:r>
                  </a:p>
                </p:txBody>
              </p:sp>
              <p:cxnSp>
                <p:nvCxnSpPr>
                  <p:cNvPr id="96" name="直線コネクタ 95"/>
                  <p:cNvCxnSpPr/>
                  <p:nvPr/>
                </p:nvCxnSpPr>
                <p:spPr bwMode="auto">
                  <a:xfrm>
                    <a:off x="3275856" y="5085184"/>
                    <a:ext cx="0" cy="288000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97" name="直線コネクタ 96"/>
                  <p:cNvCxnSpPr/>
                  <p:nvPr/>
                </p:nvCxnSpPr>
                <p:spPr bwMode="auto">
                  <a:xfrm>
                    <a:off x="3203848" y="5085224"/>
                    <a:ext cx="0" cy="360000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98" name="直線コネクタ 97"/>
                  <p:cNvCxnSpPr/>
                  <p:nvPr/>
                </p:nvCxnSpPr>
                <p:spPr bwMode="auto">
                  <a:xfrm>
                    <a:off x="8172400" y="5049296"/>
                    <a:ext cx="0" cy="1044000"/>
                  </a:xfrm>
                  <a:prstGeom prst="lin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28" name="正方形/長方形 14"/>
                  <p:cNvSpPr>
                    <a:spLocks noChangeArrowheads="1"/>
                  </p:cNvSpPr>
                  <p:nvPr/>
                </p:nvSpPr>
                <p:spPr bwMode="auto">
                  <a:xfrm>
                    <a:off x="4788024" y="5088959"/>
                    <a:ext cx="1080120" cy="44627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marL="342900" lvl="1" indent="-342900" algn="ctr">
                      <a:buClr>
                        <a:srgbClr val="0000FF"/>
                      </a:buClr>
                    </a:pPr>
                    <a:r>
                      <a:rPr lang="en-US" altLang="ja-JP" sz="120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Primary</a:t>
                    </a:r>
                  </a:p>
                  <a:p>
                    <a:pPr marL="342900" lvl="1" indent="-342900" algn="ctr">
                      <a:buClr>
                        <a:srgbClr val="0000FF"/>
                      </a:buClr>
                    </a:pPr>
                    <a:r>
                      <a:rPr lang="en-US" altLang="ja-JP" sz="105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(</a:t>
                    </a:r>
                    <a:r>
                      <a:rPr lang="en-US" altLang="ja-JP" sz="105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irradiat</a:t>
                    </a:r>
                    <a:r>
                      <a:rPr lang="en-US" altLang="ja-JP" sz="105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ed</a:t>
                    </a:r>
                    <a:r>
                      <a:rPr lang="en-US" altLang="ja-JP" sz="105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)</a:t>
                    </a:r>
                  </a:p>
                </p:txBody>
              </p:sp>
              <p:cxnSp>
                <p:nvCxnSpPr>
                  <p:cNvPr id="38" name="直線矢印コネクタ 37"/>
                  <p:cNvCxnSpPr>
                    <a:stCxn id="41" idx="3"/>
                  </p:cNvCxnSpPr>
                  <p:nvPr/>
                </p:nvCxnSpPr>
                <p:spPr bwMode="auto">
                  <a:xfrm>
                    <a:off x="2673043" y="3626733"/>
                    <a:ext cx="1718316" cy="1246202"/>
                  </a:xfrm>
                  <a:prstGeom prst="straightConnector1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1"/>
                      </a:gs>
                    </a:gsLst>
                    <a:path path="rect">
                      <a:fillToRect l="50000" t="50000" r="50000" b="50000"/>
                    </a:path>
                  </a:gradFill>
                  <a:ln w="9525" cap="flat" cmpd="sng" algn="ctr">
                    <a:solidFill>
                      <a:srgbClr val="FF5050"/>
                    </a:solidFill>
                    <a:prstDash val="solid"/>
                    <a:round/>
                    <a:headEnd type="none" w="med" len="med"/>
                    <a:tailEnd type="oval"/>
                  </a:ln>
                  <a:effectLst/>
                </p:spPr>
              </p:cxnSp>
              <p:sp>
                <p:nvSpPr>
                  <p:cNvPr id="41" name="正方形/長方形 14"/>
                  <p:cNvSpPr>
                    <a:spLocks noChangeArrowheads="1"/>
                  </p:cNvSpPr>
                  <p:nvPr/>
                </p:nvSpPr>
                <p:spPr bwMode="auto">
                  <a:xfrm>
                    <a:off x="462181" y="3072735"/>
                    <a:ext cx="2210862" cy="1107996"/>
                  </a:xfrm>
                  <a:prstGeom prst="rect">
                    <a:avLst/>
                  </a:prstGeom>
                  <a:solidFill>
                    <a:srgbClr val="FFFF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marL="342900" lvl="1" indent="-342900" algn="ctr">
                      <a:buClr>
                        <a:srgbClr val="0000FF"/>
                      </a:buClr>
                    </a:pPr>
                    <a:r>
                      <a:rPr lang="en-US" altLang="ja-JP" sz="1600" b="1" dirty="0" err="1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Degasifier</a:t>
                    </a:r>
                    <a:endParaRPr lang="en-US" altLang="ja-JP" sz="1600" b="1" dirty="0" smtClean="0">
                      <a:solidFill>
                        <a:srgbClr val="FF5050"/>
                      </a:solidFill>
                      <a:latin typeface="Verdana" pitchFamily="34" charset="0"/>
                    </a:endParaRPr>
                  </a:p>
                  <a:p>
                    <a:pPr marL="342900" lvl="1" indent="-342900" algn="ctr">
                      <a:buClr>
                        <a:srgbClr val="0000FF"/>
                      </a:buClr>
                    </a:pPr>
                    <a:r>
                      <a:rPr lang="en-US" altLang="ja-JP" sz="1200" dirty="0" smtClean="0">
                        <a:latin typeface="Verdana" pitchFamily="34" charset="0"/>
                        <a:ea typeface="Verdana" pitchFamily="34" charset="0"/>
                        <a:cs typeface="Verdana" pitchFamily="34" charset="0"/>
                      </a:rPr>
                      <a:t>Hollow fiber membrane</a:t>
                    </a:r>
                    <a:endParaRPr lang="en-US" altLang="ja-JP" sz="1200" b="1" dirty="0" smtClean="0">
                      <a:solidFill>
                        <a:srgbClr val="FF5050"/>
                      </a:solidFill>
                      <a:latin typeface="Verdana" pitchFamily="34" charset="0"/>
                      <a:ea typeface="Verdana" pitchFamily="34" charset="0"/>
                      <a:cs typeface="Verdana" pitchFamily="34" charset="0"/>
                    </a:endParaRPr>
                  </a:p>
                  <a:p>
                    <a:pPr marL="342900" lvl="1" indent="-342900" algn="ctr">
                      <a:buClr>
                        <a:srgbClr val="0000FF"/>
                      </a:buClr>
                    </a:pPr>
                    <a:r>
                      <a:rPr lang="en-US" altLang="ja-JP" sz="140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[+ </a:t>
                    </a:r>
                    <a:r>
                      <a:rPr lang="en-US" altLang="ja-JP" sz="140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0.3um </a:t>
                    </a:r>
                    <a:r>
                      <a:rPr lang="en-US" altLang="ja-JP" sz="140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Pre-filter</a:t>
                    </a:r>
                    <a:r>
                      <a:rPr lang="en-US" altLang="ja-JP" sz="140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]</a:t>
                    </a:r>
                  </a:p>
                  <a:p>
                    <a:pPr marL="342900" lvl="1" indent="-342900" algn="ctr">
                      <a:buClr>
                        <a:srgbClr val="0000FF"/>
                      </a:buClr>
                    </a:pPr>
                    <a:r>
                      <a:rPr lang="en-US" altLang="ja-JP" sz="120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※</a:t>
                    </a:r>
                    <a:r>
                      <a:rPr lang="ja-JP" altLang="en-US" sz="120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　</a:t>
                    </a:r>
                    <a:r>
                      <a:rPr lang="en-US" altLang="ja-JP" sz="120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key</a:t>
                    </a:r>
                    <a:r>
                      <a:rPr lang="en-US" altLang="ja-JP" sz="120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 component ※</a:t>
                    </a:r>
                  </a:p>
                  <a:p>
                    <a:pPr marL="342900" lvl="1" indent="-342900" algn="ctr">
                      <a:buClr>
                        <a:srgbClr val="0000FF"/>
                      </a:buClr>
                    </a:pPr>
                    <a:r>
                      <a:rPr lang="en-US" altLang="ja-JP" sz="120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t</a:t>
                    </a:r>
                    <a:r>
                      <a:rPr lang="en-US" altLang="ja-JP" sz="1200" b="1" dirty="0" smtClean="0">
                        <a:solidFill>
                          <a:srgbClr val="FF5050"/>
                        </a:solidFill>
                        <a:latin typeface="Verdana" pitchFamily="34" charset="0"/>
                      </a:rPr>
                      <a:t>o prevent corrosion</a:t>
                    </a:r>
                    <a:endParaRPr lang="en-US" altLang="ja-JP" sz="900" b="1" dirty="0" smtClean="0">
                      <a:solidFill>
                        <a:srgbClr val="FF5050"/>
                      </a:solidFill>
                      <a:latin typeface="Verdana" pitchFamily="34" charset="0"/>
                    </a:endParaRPr>
                  </a:p>
                </p:txBody>
              </p:sp>
            </p:grpSp>
            <p:cxnSp>
              <p:nvCxnSpPr>
                <p:cNvPr id="107" name="直線コネクタ 106"/>
                <p:cNvCxnSpPr/>
                <p:nvPr/>
              </p:nvCxnSpPr>
              <p:spPr bwMode="auto">
                <a:xfrm>
                  <a:off x="7308304" y="5805264"/>
                  <a:ext cx="0" cy="72000"/>
                </a:xfrm>
                <a:prstGeom prst="lin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rect">
                    <a:fillToRect l="50000" t="50000" r="50000" b="50000"/>
                  </a:path>
                </a:gra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8" name="直線コネクタ 127"/>
                <p:cNvCxnSpPr/>
                <p:nvPr/>
              </p:nvCxnSpPr>
              <p:spPr bwMode="auto">
                <a:xfrm>
                  <a:off x="6876256" y="5805264"/>
                  <a:ext cx="0" cy="252000"/>
                </a:xfrm>
                <a:prstGeom prst="lin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rect">
                    <a:fillToRect l="50000" t="50000" r="50000" b="50000"/>
                  </a:path>
                </a:gradFill>
                <a:ln w="952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9" name="直線コネクタ 128"/>
                <p:cNvCxnSpPr/>
                <p:nvPr/>
              </p:nvCxnSpPr>
              <p:spPr bwMode="auto">
                <a:xfrm>
                  <a:off x="7956376" y="5805264"/>
                  <a:ext cx="0" cy="252000"/>
                </a:xfrm>
                <a:prstGeom prst="lin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rect">
                    <a:fillToRect l="50000" t="50000" r="50000" b="50000"/>
                  </a:path>
                </a:gradFill>
                <a:ln w="9525" cap="flat" cmpd="sng" algn="ctr">
                  <a:solidFill>
                    <a:schemeClr val="accent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31" name="グループ化 131"/>
                <p:cNvGrpSpPr/>
                <p:nvPr/>
              </p:nvGrpSpPr>
              <p:grpSpPr>
                <a:xfrm rot="5400000" flipV="1">
                  <a:off x="6840000" y="6012000"/>
                  <a:ext cx="72008" cy="45719"/>
                  <a:chOff x="7020272" y="6237312"/>
                  <a:chExt cx="144016" cy="72008"/>
                </a:xfrm>
              </p:grpSpPr>
              <p:sp>
                <p:nvSpPr>
                  <p:cNvPr id="130" name="二等辺三角形 129"/>
                  <p:cNvSpPr/>
                  <p:nvPr/>
                </p:nvSpPr>
                <p:spPr bwMode="auto">
                  <a:xfrm rot="5400000">
                    <a:off x="7020272" y="6237312"/>
                    <a:ext cx="72008" cy="72008"/>
                  </a:xfrm>
                  <a:prstGeom prst="triangle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50" charset="-128"/>
                    </a:endParaRPr>
                  </a:p>
                </p:txBody>
              </p:sp>
              <p:sp>
                <p:nvSpPr>
                  <p:cNvPr id="131" name="二等辺三角形 130"/>
                  <p:cNvSpPr/>
                  <p:nvPr/>
                </p:nvSpPr>
                <p:spPr bwMode="auto">
                  <a:xfrm rot="16200000">
                    <a:off x="7092280" y="6237312"/>
                    <a:ext cx="72008" cy="72008"/>
                  </a:xfrm>
                  <a:prstGeom prst="triangle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50" charset="-128"/>
                    </a:endParaRPr>
                  </a:p>
                </p:txBody>
              </p:sp>
            </p:grpSp>
            <p:grpSp>
              <p:nvGrpSpPr>
                <p:cNvPr id="34" name="グループ化 132"/>
                <p:cNvGrpSpPr/>
                <p:nvPr/>
              </p:nvGrpSpPr>
              <p:grpSpPr>
                <a:xfrm rot="5400000" flipV="1">
                  <a:off x="7920000" y="6012000"/>
                  <a:ext cx="72008" cy="45719"/>
                  <a:chOff x="7020272" y="6237312"/>
                  <a:chExt cx="144016" cy="72008"/>
                </a:xfrm>
              </p:grpSpPr>
              <p:sp>
                <p:nvSpPr>
                  <p:cNvPr id="134" name="二等辺三角形 133"/>
                  <p:cNvSpPr/>
                  <p:nvPr/>
                </p:nvSpPr>
                <p:spPr bwMode="auto">
                  <a:xfrm rot="5400000">
                    <a:off x="7020272" y="6237312"/>
                    <a:ext cx="72008" cy="72008"/>
                  </a:xfrm>
                  <a:prstGeom prst="triangle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50" charset="-128"/>
                    </a:endParaRPr>
                  </a:p>
                </p:txBody>
              </p:sp>
              <p:sp>
                <p:nvSpPr>
                  <p:cNvPr id="135" name="二等辺三角形 134"/>
                  <p:cNvSpPr/>
                  <p:nvPr/>
                </p:nvSpPr>
                <p:spPr bwMode="auto">
                  <a:xfrm rot="16200000">
                    <a:off x="7092280" y="6237312"/>
                    <a:ext cx="72008" cy="72008"/>
                  </a:xfrm>
                  <a:prstGeom prst="triangle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ea typeface="ＭＳ Ｐゴシック" pitchFamily="50" charset="-128"/>
                    </a:endParaRPr>
                  </a:p>
                </p:txBody>
              </p:sp>
            </p:grpSp>
            <p:cxnSp>
              <p:nvCxnSpPr>
                <p:cNvPr id="140" name="直線コネクタ 139"/>
                <p:cNvCxnSpPr>
                  <a:endCxn id="144" idx="2"/>
                </p:cNvCxnSpPr>
                <p:nvPr/>
              </p:nvCxnSpPr>
              <p:spPr bwMode="auto">
                <a:xfrm>
                  <a:off x="4319972" y="6021288"/>
                  <a:ext cx="0" cy="0"/>
                </a:xfrm>
                <a:prstGeom prst="lin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path path="rect">
                    <a:fillToRect l="50000" t="50000" r="50000" b="50000"/>
                  </a:path>
                </a:gradFill>
                <a:ln w="9525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55" name="正方形/長方形 14"/>
              <p:cNvSpPr>
                <a:spLocks noChangeArrowheads="1"/>
              </p:cNvSpPr>
              <p:nvPr/>
            </p:nvSpPr>
            <p:spPr bwMode="auto">
              <a:xfrm>
                <a:off x="899592" y="908720"/>
                <a:ext cx="936475" cy="5770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342900" lvl="1" indent="-342900">
                  <a:buClr>
                    <a:srgbClr val="0000FF"/>
                  </a:buClr>
                </a:pPr>
                <a:r>
                  <a:rPr lang="en-US" altLang="ja-JP" sz="1050" b="1" dirty="0" smtClean="0">
                    <a:solidFill>
                      <a:srgbClr val="0066CC"/>
                    </a:solidFill>
                    <a:latin typeface="Verdana" pitchFamily="34" charset="0"/>
                  </a:rPr>
                  <a:t>Industrial</a:t>
                </a:r>
              </a:p>
              <a:p>
                <a:pPr marL="342900" lvl="1" indent="-342900">
                  <a:buClr>
                    <a:srgbClr val="0000FF"/>
                  </a:buClr>
                </a:pPr>
                <a:r>
                  <a:rPr lang="en-US" altLang="ja-JP" sz="1050" b="1" dirty="0" smtClean="0">
                    <a:solidFill>
                      <a:srgbClr val="0066CC"/>
                    </a:solidFill>
                    <a:latin typeface="Verdana" pitchFamily="34" charset="0"/>
                  </a:rPr>
                  <a:t>water </a:t>
                </a:r>
              </a:p>
              <a:p>
                <a:pPr marL="342900" lvl="1" indent="-342900">
                  <a:buClr>
                    <a:srgbClr val="0000FF"/>
                  </a:buClr>
                </a:pPr>
                <a:r>
                  <a:rPr lang="en-US" altLang="ja-JP" sz="1050" b="1" dirty="0" smtClean="0">
                    <a:solidFill>
                      <a:srgbClr val="0066CC"/>
                    </a:solidFill>
                    <a:latin typeface="Verdana" pitchFamily="34" charset="0"/>
                  </a:rPr>
                  <a:t>supply</a:t>
                </a:r>
                <a:endParaRPr lang="en-US" altLang="ja-JP" sz="1050" b="1" dirty="0">
                  <a:solidFill>
                    <a:srgbClr val="0066CC"/>
                  </a:solidFill>
                  <a:latin typeface="Verdana" pitchFamily="34" charset="0"/>
                </a:endParaRPr>
              </a:p>
            </p:txBody>
          </p:sp>
          <p:sp>
            <p:nvSpPr>
              <p:cNvPr id="159" name="正方形/長方形 14"/>
              <p:cNvSpPr>
                <a:spLocks noChangeArrowheads="1"/>
              </p:cNvSpPr>
              <p:nvPr/>
            </p:nvSpPr>
            <p:spPr bwMode="auto">
              <a:xfrm>
                <a:off x="6804248" y="5888305"/>
                <a:ext cx="80502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342900" lvl="1" indent="-342900">
                  <a:buClr>
                    <a:srgbClr val="0000FF"/>
                  </a:buClr>
                </a:pPr>
                <a:r>
                  <a:rPr lang="en-US" altLang="ja-JP" sz="1200" b="1" dirty="0" smtClean="0">
                    <a:solidFill>
                      <a:srgbClr val="FF5050"/>
                    </a:solidFill>
                    <a:latin typeface="Verdana" pitchFamily="34" charset="0"/>
                  </a:rPr>
                  <a:t>Header</a:t>
                </a:r>
                <a:endParaRPr lang="en-US" altLang="ja-JP" sz="900" b="1" dirty="0" smtClean="0">
                  <a:solidFill>
                    <a:srgbClr val="FF5050"/>
                  </a:solidFill>
                  <a:latin typeface="Verdana" pitchFamily="34" charset="0"/>
                </a:endParaRPr>
              </a:p>
            </p:txBody>
          </p:sp>
        </p:grpSp>
        <p:cxnSp>
          <p:nvCxnSpPr>
            <p:cNvPr id="162" name="直線コネクタ 161"/>
            <p:cNvCxnSpPr/>
            <p:nvPr/>
          </p:nvCxnSpPr>
          <p:spPr bwMode="auto">
            <a:xfrm>
              <a:off x="7884368" y="5661248"/>
              <a:ext cx="936104" cy="0"/>
            </a:xfrm>
            <a:prstGeom prst="lin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9525" cap="flat" cmpd="sng" algn="ctr">
              <a:solidFill>
                <a:srgbClr val="FF5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3" name="正方形/長方形 14"/>
            <p:cNvSpPr>
              <a:spLocks noChangeArrowheads="1"/>
            </p:cNvSpPr>
            <p:nvPr/>
          </p:nvSpPr>
          <p:spPr bwMode="auto">
            <a:xfrm>
              <a:off x="8100392" y="5445224"/>
              <a:ext cx="78098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lvl="1" indent="-342900">
                <a:buClr>
                  <a:srgbClr val="0000FF"/>
                </a:buClr>
              </a:pPr>
              <a:r>
                <a:rPr lang="en-US" altLang="ja-JP" sz="1200" b="1" dirty="0" smtClean="0">
                  <a:solidFill>
                    <a:srgbClr val="FF5050"/>
                  </a:solidFill>
                  <a:latin typeface="Verdana" pitchFamily="34" charset="0"/>
                </a:rPr>
                <a:t>DV/BD</a:t>
              </a:r>
              <a:endParaRPr lang="en-US" altLang="ja-JP" sz="1200" b="1" dirty="0">
                <a:solidFill>
                  <a:srgbClr val="FF5050"/>
                </a:solidFill>
                <a:latin typeface="Verdana" pitchFamily="34" charset="0"/>
              </a:endParaRPr>
            </a:p>
          </p:txBody>
        </p:sp>
      </p:grpSp>
      <p:sp>
        <p:nvSpPr>
          <p:cNvPr id="183" name="正方形/長方形 182"/>
          <p:cNvSpPr/>
          <p:nvPr/>
        </p:nvSpPr>
        <p:spPr>
          <a:xfrm>
            <a:off x="2664409" y="3455422"/>
            <a:ext cx="15071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1" indent="-342900" algn="r">
              <a:buClr>
                <a:srgbClr val="0000FF"/>
              </a:buClr>
            </a:pPr>
            <a:r>
              <a:rPr lang="en-US" altLang="ja-JP" sz="1100" i="1" dirty="0" smtClean="0">
                <a:solidFill>
                  <a:schemeClr val="accent4"/>
                </a:solidFill>
                <a:latin typeface="Verdana" pitchFamily="34" charset="0"/>
              </a:rPr>
              <a:t>[B1F+4.5m stand]</a:t>
            </a:r>
          </a:p>
        </p:txBody>
      </p:sp>
      <p:cxnSp>
        <p:nvCxnSpPr>
          <p:cNvPr id="110" name="直線矢印コネクタ 109"/>
          <p:cNvCxnSpPr/>
          <p:nvPr/>
        </p:nvCxnSpPr>
        <p:spPr bwMode="auto">
          <a:xfrm flipH="1">
            <a:off x="5832761" y="4221088"/>
            <a:ext cx="683455" cy="860321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oval"/>
          </a:ln>
          <a:effectLst/>
        </p:spPr>
      </p:cxnSp>
      <p:sp>
        <p:nvSpPr>
          <p:cNvPr id="116" name="正方形/長方形 14"/>
          <p:cNvSpPr>
            <a:spLocks noChangeArrowheads="1"/>
          </p:cNvSpPr>
          <p:nvPr/>
        </p:nvSpPr>
        <p:spPr bwMode="auto">
          <a:xfrm>
            <a:off x="6156176" y="3861048"/>
            <a:ext cx="12961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lvl="1" indent="-342900" algn="ctr">
              <a:buClr>
                <a:srgbClr val="0000FF"/>
              </a:buClr>
            </a:pPr>
            <a:r>
              <a:rPr lang="en-US" altLang="ja-JP" sz="1100" b="1" dirty="0" smtClean="0">
                <a:solidFill>
                  <a:srgbClr val="FF5050"/>
                </a:solidFill>
                <a:latin typeface="Verdana" pitchFamily="34" charset="0"/>
              </a:rPr>
              <a:t>Centrifugal</a:t>
            </a:r>
          </a:p>
          <a:p>
            <a:pPr marL="342900" lvl="1" indent="-342900" algn="ctr">
              <a:buClr>
                <a:srgbClr val="0000FF"/>
              </a:buClr>
            </a:pPr>
            <a:r>
              <a:rPr lang="en-US" altLang="ja-JP" sz="1100" b="1" dirty="0" smtClean="0">
                <a:solidFill>
                  <a:srgbClr val="FF5050"/>
                </a:solidFill>
                <a:latin typeface="Verdana" pitchFamily="34" charset="0"/>
              </a:rPr>
              <a:t> pumps</a:t>
            </a:r>
          </a:p>
        </p:txBody>
      </p:sp>
      <p:sp>
        <p:nvSpPr>
          <p:cNvPr id="112" name="円/楕円 111"/>
          <p:cNvSpPr/>
          <p:nvPr/>
        </p:nvSpPr>
        <p:spPr bwMode="auto">
          <a:xfrm>
            <a:off x="6444208" y="4869160"/>
            <a:ext cx="288032" cy="288032"/>
          </a:xfrm>
          <a:prstGeom prst="ellipse">
            <a:avLst/>
          </a:prstGeom>
          <a:noFill/>
          <a:ln w="28575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7" name="円/楕円 116"/>
          <p:cNvSpPr/>
          <p:nvPr/>
        </p:nvSpPr>
        <p:spPr bwMode="auto">
          <a:xfrm>
            <a:off x="4139952" y="2924944"/>
            <a:ext cx="288032" cy="288032"/>
          </a:xfrm>
          <a:prstGeom prst="ellipse">
            <a:avLst/>
          </a:prstGeom>
          <a:noFill/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8" name="コンテンツ プレースホルダ 117"/>
          <p:cNvSpPr>
            <a:spLocks noGrp="1"/>
          </p:cNvSpPr>
          <p:nvPr>
            <p:ph idx="1"/>
          </p:nvPr>
        </p:nvSpPr>
        <p:spPr>
          <a:xfrm>
            <a:off x="107950" y="764704"/>
            <a:ext cx="8863013" cy="216024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125" name="正方形/長方形 124"/>
          <p:cNvSpPr/>
          <p:nvPr/>
        </p:nvSpPr>
        <p:spPr>
          <a:xfrm>
            <a:off x="1619672" y="4437112"/>
            <a:ext cx="10155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altLang="ja-JP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Hollow </a:t>
            </a:r>
            <a:endParaRPr lang="en-US" altLang="ja-JP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1"/>
            <a:r>
              <a:rPr lang="en-US" altLang="ja-JP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fiber </a:t>
            </a:r>
          </a:p>
          <a:p>
            <a:pPr marL="0" lvl="1"/>
            <a:r>
              <a:rPr lang="en-US" altLang="ja-JP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membrane</a:t>
            </a:r>
            <a:endParaRPr lang="en-US" altLang="ja-JP" dirty="0" smtClean="0"/>
          </a:p>
        </p:txBody>
      </p:sp>
      <p:grpSp>
        <p:nvGrpSpPr>
          <p:cNvPr id="132" name="グループ化 131"/>
          <p:cNvGrpSpPr/>
          <p:nvPr/>
        </p:nvGrpSpPr>
        <p:grpSpPr>
          <a:xfrm>
            <a:off x="395536" y="4437112"/>
            <a:ext cx="1237784" cy="990228"/>
            <a:chOff x="-828600" y="4149079"/>
            <a:chExt cx="2047875" cy="1638301"/>
          </a:xfrm>
        </p:grpSpPr>
        <p:pic>
          <p:nvPicPr>
            <p:cNvPr id="124" name="Picture 4" descr="中空糸膜脱気・給気モジュール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828600" y="4149080"/>
              <a:ext cx="2047875" cy="1638300"/>
            </a:xfrm>
            <a:prstGeom prst="rect">
              <a:avLst/>
            </a:prstGeom>
            <a:noFill/>
          </p:spPr>
        </p:pic>
        <p:sp>
          <p:nvSpPr>
            <p:cNvPr id="126" name="角丸四角形 125"/>
            <p:cNvSpPr/>
            <p:nvPr/>
          </p:nvSpPr>
          <p:spPr bwMode="auto">
            <a:xfrm>
              <a:off x="-180528" y="4149079"/>
              <a:ext cx="792088" cy="1620000"/>
            </a:xfrm>
            <a:prstGeom prst="roundRect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J-PARC-Nu-2">
  <a:themeElements>
    <a:clrScheme name="NBI06-T2K-Overvi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BI06-T2K-Overview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bg1"/>
            </a:gs>
            <a:gs pos="100000">
              <a:schemeClr val="accent1"/>
            </a:gs>
          </a:gsLst>
          <a:path path="rect">
            <a:fillToRect l="50000" t="50000" r="50000" b="50000"/>
          </a:path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bg1"/>
            </a:gs>
            <a:gs pos="100000">
              <a:schemeClr val="accent1"/>
            </a:gs>
          </a:gsLst>
          <a:path path="rect">
            <a:fillToRect l="50000" t="50000" r="50000" b="50000"/>
          </a:path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NBI06-T2K-Overvi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I06-T2K-Overvi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I06-T2K-Overvi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I06-T2K-Overvi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I06-T2K-Overvi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I06-T2K-Overvi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I06-T2K-Overvi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I06-T2K-Overvi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I06-T2K-Overvi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I06-T2K-Overvi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I06-T2K-Overvi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I06-T2K-Overvi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J-PARC-Nu-2</Template>
  <TotalTime>15500</TotalTime>
  <Words>1958</Words>
  <Application>Microsoft Office PowerPoint</Application>
  <PresentationFormat>画面に合わせる (4:3)</PresentationFormat>
  <Paragraphs>414</Paragraphs>
  <Slides>29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0" baseType="lpstr">
      <vt:lpstr>J-PARC-Nu-2</vt:lpstr>
      <vt:lpstr>Operational Status of  Decay Volume Helium Vessel at J-PARC Neutrino Experimental Facility   </vt:lpstr>
      <vt:lpstr>Contents</vt:lpstr>
      <vt:lpstr>1. The Helium Vessel at J-PARC neutrino beam-line</vt:lpstr>
      <vt:lpstr>Helium Vessel at TS</vt:lpstr>
      <vt:lpstr>TS/DV Helium Vessel Construction</vt:lpstr>
      <vt:lpstr>Inside of TS vessel</vt:lpstr>
      <vt:lpstr>Inside of decay volume</vt:lpstr>
      <vt:lpstr>Plumbing at muon pit</vt:lpstr>
      <vt:lpstr>Cooling Water System [NU3: downstream DV+BD]</vt:lpstr>
      <vt:lpstr> 2. Status of Water cooling [after NBI2012]</vt:lpstr>
      <vt:lpstr>Decrease of cooling water flow rate at NU3 (Feb.2013) </vt:lpstr>
      <vt:lpstr>Flow rate decrease at degasiffier (NU3) [Mar 2014]</vt:lpstr>
      <vt:lpstr>Radioactivity in cooling water  (NU3)</vt:lpstr>
      <vt:lpstr>3. Status of Helium atmosphere in the vessel</vt:lpstr>
      <vt:lpstr>Gas chromatograph measurement [Apr.2013]</vt:lpstr>
      <vt:lpstr>Dried Air Supplier @ NU3</vt:lpstr>
      <vt:lpstr>Drying He Vessel [Sep. 2013 -]</vt:lpstr>
      <vt:lpstr>BD/DV Inspection [Nov.27, 2013]</vt:lpstr>
      <vt:lpstr>スライド 19</vt:lpstr>
      <vt:lpstr>スライド 20</vt:lpstr>
      <vt:lpstr>スライド 21</vt:lpstr>
      <vt:lpstr>Horn-2 dew condensation</vt:lpstr>
      <vt:lpstr>Imprint of puddle at bottom of TS vessel</vt:lpstr>
      <vt:lpstr>Replacing Heat Exchanger (TS) [Dec.2013]</vt:lpstr>
      <vt:lpstr>Source of Vessel Humidity ?</vt:lpstr>
      <vt:lpstr>Bad SWL connections for iron shields</vt:lpstr>
      <vt:lpstr>Summary </vt:lpstr>
      <vt:lpstr>Test Outgas Measurements</vt:lpstr>
      <vt:lpstr>Cooling water flow at 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sho</dc:creator>
  <cp:lastModifiedBy>Ishida</cp:lastModifiedBy>
  <cp:revision>1115</cp:revision>
  <dcterms:created xsi:type="dcterms:W3CDTF">2012-01-20T01:38:38Z</dcterms:created>
  <dcterms:modified xsi:type="dcterms:W3CDTF">2014-09-25T17:42:33Z</dcterms:modified>
</cp:coreProperties>
</file>