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2" r:id="rId2"/>
  </p:sldMasterIdLst>
  <p:notesMasterIdLst>
    <p:notesMasterId r:id="rId26"/>
  </p:notesMasterIdLst>
  <p:handoutMasterIdLst>
    <p:handoutMasterId r:id="rId27"/>
  </p:handoutMasterIdLst>
  <p:sldIdLst>
    <p:sldId id="265" r:id="rId3"/>
    <p:sldId id="267" r:id="rId4"/>
    <p:sldId id="285" r:id="rId5"/>
    <p:sldId id="268" r:id="rId6"/>
    <p:sldId id="269" r:id="rId7"/>
    <p:sldId id="286" r:id="rId8"/>
    <p:sldId id="291" r:id="rId9"/>
    <p:sldId id="272" r:id="rId10"/>
    <p:sldId id="270" r:id="rId11"/>
    <p:sldId id="288" r:id="rId12"/>
    <p:sldId id="290" r:id="rId13"/>
    <p:sldId id="271" r:id="rId14"/>
    <p:sldId id="273" r:id="rId15"/>
    <p:sldId id="292" r:id="rId16"/>
    <p:sldId id="293" r:id="rId17"/>
    <p:sldId id="275" r:id="rId18"/>
    <p:sldId id="277" r:id="rId19"/>
    <p:sldId id="276" r:id="rId20"/>
    <p:sldId id="289" r:id="rId21"/>
    <p:sldId id="278" r:id="rId22"/>
    <p:sldId id="280" r:id="rId23"/>
    <p:sldId id="284" r:id="rId24"/>
    <p:sldId id="279" r:id="rId25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505050"/>
    <a:srgbClr val="000000"/>
    <a:srgbClr val="404040"/>
    <a:srgbClr val="0000FF"/>
    <a:srgbClr val="00FF00"/>
    <a:srgbClr val="004C97"/>
    <a:srgbClr val="63666A"/>
    <a:srgbClr val="A7A8AA"/>
    <a:srgbClr val="003087"/>
    <a:srgbClr val="0F2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80" d="100"/>
          <a:sy n="80" d="100"/>
        </p:scale>
        <p:origin x="-120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itchFamily="124" charset="0"/>
              </a:defRPr>
            </a:lvl1pPr>
          </a:lstStyle>
          <a:p>
            <a:fld id="{A8C138A7-7969-417C-8007-F2CB4C2B1FCF}" type="datetimeFigureOut">
              <a:rPr lang="en-US"/>
              <a:pPr/>
              <a:t>9/23/2014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itchFamily="124" charset="0"/>
              </a:defRPr>
            </a:lvl1pPr>
          </a:lstStyle>
          <a:p>
            <a:fld id="{45C21159-71E4-40E4-85EA-F4734BA52BF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72650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itchFamily="124" charset="0"/>
              </a:defRPr>
            </a:lvl1pPr>
          </a:lstStyle>
          <a:p>
            <a:fld id="{138FB1DE-B15E-4C1A-96F7-09A31A9E2DCE}" type="datetimeFigureOut">
              <a:rPr lang="en-US"/>
              <a:pPr/>
              <a:t>9/23/2014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itchFamily="124" charset="0"/>
              </a:defRPr>
            </a:lvl1pPr>
          </a:lstStyle>
          <a:p>
            <a:fld id="{76193810-C127-4286-84CB-C8E58F74EF9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86780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065517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/>
            </a:lvl1pPr>
          </a:lstStyle>
          <a:p>
            <a:fld id="{042D18BA-D658-40FA-BB1F-C5B03D4365D9}" type="datetime1">
              <a:rPr lang="en-US" smtClean="0"/>
              <a:t>9/23/2014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 smtClean="0"/>
              <a:t>S.D. Reitzner | Analysis of Radionuclide Activity in the NuMI Decay Pipe Shield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9F3BD9-1480-468D-939A-BC9917C73BD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117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fld id="{39C51042-6C9F-40DC-9C13-E5E89BF2CD39}" type="datetime1">
              <a:rPr lang="en-US" smtClean="0"/>
              <a:t>9/23/2014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S.D. Reitzner | Analysis of Radionuclide Activity in the NuMI Decay Pipe Shield</a:t>
            </a:r>
            <a:endParaRPr lang="en-US" b="1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29B40662-9C56-469C-B47A-6D8E3392E26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868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fld id="{58E4B014-5F3A-4508-91CF-28EF37CB2B44}" type="datetime1">
              <a:rPr lang="en-US" smtClean="0"/>
              <a:t>9/23/2014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S.D. Reitzner | Analysis of Radionuclide Activity in the NuMI Decay Pipe Shield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304175FE-626E-4550-9EC6-04F2C681C4C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783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DC62D5-711D-4262-8A07-ECB6AB8FF66C}" type="datetime1">
              <a:rPr lang="en-US" smtClean="0"/>
              <a:t>9/23/2014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S.D. Reitzner | Analysis of Radionuclide Activity in the NuMI Decay Pipe Shield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6A2F5C-1B90-4006-A018-4E8121B8A02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532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CE2AE7-02EB-4814-BC41-1D4DAA9D1DD5}" type="datetime1">
              <a:rPr lang="en-US" smtClean="0"/>
              <a:t>9/23/2014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S.D. Reitzner | Analysis of Radionuclide Activity in the NuMI Decay Pipe Shield</a:t>
            </a:r>
            <a:endParaRPr lang="en-US" b="1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F0C2C4-0D53-4960-92D0-9CE18B42ED8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583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Drag picture to placeholder or click icon to add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26E045-532D-4E5A-A508-D25330D528D5}" type="datetime1">
              <a:rPr lang="en-US" smtClean="0"/>
              <a:t>9/23/2014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S.D. Reitzner | Analysis of Radionuclide Activity in the NuMI Decay Pipe Shield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D1AEF4-62D6-4B46-B7EE-9F96B0BA15F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826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AE3297-CC8C-41FF-8896-F3D1AA207AA4}" type="datetime1">
              <a:rPr lang="en-US" smtClean="0"/>
              <a:t>9/23/2014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S.D. Reitzner | Analysis of Radionuclide Activity in the NuMI Decay Pipe Shield</a:t>
            </a:r>
            <a:endParaRPr lang="en-US" b="1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4BB29C-B10A-4A5B-A88B-36F5C9D2AB5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30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D98A4E-7940-401F-9F2D-D8587D664F78}" type="datetime1">
              <a:rPr lang="en-US" smtClean="0"/>
              <a:t>9/23/2014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S.D. Reitzner | Analysis of Radionuclide Activity in the NuMI Decay Pipe Shield</a:t>
            </a:r>
            <a:endParaRPr lang="en-US" b="1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B77CB0-8BE0-4C12-9926-AE7D90D7FEE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689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4C97"/>
                </a:solidFill>
                <a:latin typeface="Helvetica" pitchFamily="124" charset="0"/>
              </a:defRPr>
            </a:lvl1pPr>
          </a:lstStyle>
          <a:p>
            <a:fld id="{994C3D56-D75E-4AFF-B12F-DDA371093323}" type="datetime1">
              <a:rPr lang="en-US" smtClean="0"/>
              <a:t>9/23/2014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S.D. Reitzner | Analysis of Radionuclide Activity in the NuMI Decay Pipe Shield</a:t>
            </a:r>
            <a:endParaRPr lang="en-US" b="1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4C97"/>
                </a:solidFill>
                <a:latin typeface="Helvetica" pitchFamily="124" charset="0"/>
              </a:defRPr>
            </a:lvl1pPr>
          </a:lstStyle>
          <a:p>
            <a:fld id="{E5E3C253-F01F-4EED-A2B5-19D62AEE8F79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29" name="Picture 2" descr="HeaderFooter_006031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86" r:id="rId1"/>
    <p:sldLayoutId id="2147484087" r:id="rId2"/>
    <p:sldLayoutId id="2147484079" r:id="rId3"/>
    <p:sldLayoutId id="2147484080" r:id="rId4"/>
    <p:sldLayoutId id="2147484081" r:id="rId5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MS PGothic" pitchFamily="34" charset="-128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6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4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2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2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>
              <a:defRPr sz="900">
                <a:solidFill>
                  <a:srgbClr val="004C97"/>
                </a:solidFill>
                <a:latin typeface="Helvetica" pitchFamily="124" charset="0"/>
              </a:defRPr>
            </a:lvl1pPr>
          </a:lstStyle>
          <a:p>
            <a:fld id="{6DCA5F57-B1FC-4A10-9EA4-B16EB3F56FF4}" type="datetime1">
              <a:rPr lang="en-US" smtClean="0"/>
              <a:t>9/23/2014</a:t>
            </a:fld>
            <a:endParaRPr lang="en-US"/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S.D. Reitzner | Analysis of Radionuclide Activity in the NuMI Decay Pipe Shield</a:t>
            </a:r>
            <a:endParaRPr lang="en-US" b="1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pitchFamily="124" charset="0"/>
              </a:defRPr>
            </a:lvl1pPr>
          </a:lstStyle>
          <a:p>
            <a:fld id="{C50B33A3-0B2E-4FDA-950C-C5CBAE0E9A25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7173" name="Picture 1" descr="Footer_06031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82" r:id="rId1"/>
    <p:sldLayoutId id="2147484083" r:id="rId2"/>
    <p:sldLayoutId id="2147484084" r:id="rId3"/>
    <p:sldLayoutId id="2147484085" r:id="rId4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MS PGothic" pitchFamily="34" charset="-128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itchFamily="34" charset="-128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itchFamily="34" charset="-128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itchFamily="34" charset="-128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itchFamily="34" charset="-128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600"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400"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200"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200"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 bwMode="auto">
          <a:xfrm>
            <a:off x="806450" y="3559175"/>
            <a:ext cx="7526338" cy="1139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Helvetica" pitchFamily="124" charset="0"/>
              </a:rPr>
              <a:t>Analysis of Radionuclide Activation in the NuMI Decay Pipe Shield</a:t>
            </a:r>
          </a:p>
        </p:txBody>
      </p:sp>
      <p:sp>
        <p:nvSpPr>
          <p:cNvPr id="14338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806450" y="4841875"/>
            <a:ext cx="7526338" cy="1489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Helvetica" pitchFamily="124" charset="0"/>
              </a:rPr>
              <a:t>S. Diane Reitzner</a:t>
            </a:r>
          </a:p>
          <a:p>
            <a:r>
              <a:rPr lang="en-US" dirty="0" smtClean="0">
                <a:latin typeface="Helvetica" pitchFamily="124" charset="0"/>
              </a:rPr>
              <a:t>NBI 2014</a:t>
            </a:r>
          </a:p>
          <a:p>
            <a:r>
              <a:rPr lang="en-US" dirty="0" smtClean="0">
                <a:latin typeface="Helvetica" pitchFamily="124" charset="0"/>
              </a:rPr>
              <a:t>23-09-2014</a:t>
            </a:r>
          </a:p>
          <a:p>
            <a:endParaRPr lang="en-US" dirty="0" smtClean="0">
              <a:latin typeface="Helvetica" pitchFamily="12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Content Placeholder 15"/>
          <p:cNvPicPr>
            <a:picLocks noGrp="1" noChangeAspect="1"/>
          </p:cNvPicPr>
          <p:nvPr>
            <p:ph sz="half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85566"/>
            <a:ext cx="4251325" cy="3283543"/>
          </a:xfrm>
        </p:spPr>
      </p:pic>
      <p:pic>
        <p:nvPicPr>
          <p:cNvPr id="13" name="Content Placeholder 12"/>
          <p:cNvPicPr>
            <a:picLocks noGrp="1" noChangeAspect="1"/>
          </p:cNvPicPr>
          <p:nvPr>
            <p:ph sz="half" idx="18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550" y="1181888"/>
            <a:ext cx="4260850" cy="3290900"/>
          </a:xfrm>
        </p:spPr>
      </p:pic>
      <p:sp>
        <p:nvSpPr>
          <p:cNvPr id="9" name="Text Placeholder 8"/>
          <p:cNvSpPr>
            <a:spLocks noGrp="1"/>
          </p:cNvSpPr>
          <p:nvPr>
            <p:ph type="body" sz="half" idx="12"/>
          </p:nvPr>
        </p:nvSpPr>
        <p:spPr/>
        <p:txBody>
          <a:bodyPr/>
          <a:lstStyle/>
          <a:p>
            <a:r>
              <a:rPr lang="en-US" dirty="0" smtClean="0"/>
              <a:t>2006</a:t>
            </a:r>
          </a:p>
          <a:p>
            <a:r>
              <a:rPr lang="en-US" dirty="0" smtClean="0"/>
              <a:t>No dehumidifiers in target hall</a:t>
            </a:r>
          </a:p>
          <a:p>
            <a:r>
              <a:rPr lang="en-US" dirty="0" smtClean="0"/>
              <a:t>375 days total, 75 days beam off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r>
              <a:rPr lang="en-US" dirty="0" smtClean="0"/>
              <a:t>2010</a:t>
            </a:r>
          </a:p>
          <a:p>
            <a:r>
              <a:rPr lang="en-US" dirty="0" smtClean="0"/>
              <a:t>Dehumidifiers in target hall</a:t>
            </a:r>
          </a:p>
          <a:p>
            <a:r>
              <a:rPr lang="en-US" dirty="0" smtClean="0"/>
              <a:t>1899 Days total, 28 days beam off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Tritium Activity at Upstream End of Decay Pipe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ACCE2AE7-02EB-4814-BC41-1D4DAA9D1DD5}" type="datetime1">
              <a:rPr lang="en-US" smtClean="0"/>
              <a:t>9/23/2014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S.D. Reitzner | Analysis of Radionuclide Activity in the NuMI Decay Pipe Shield</a:t>
            </a:r>
            <a:endParaRPr lang="en-US" b="1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EEF0C2C4-0D53-4960-92D0-9CE18B42ED81}" type="slidenum">
              <a:rPr lang="en-US" smtClean="0"/>
              <a:pPr/>
              <a:t>10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3910172" y="1555668"/>
            <a:ext cx="0" cy="2576945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8302064" y="1555668"/>
            <a:ext cx="0" cy="2576945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065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half" idx="12"/>
          </p:nvPr>
        </p:nvSpPr>
        <p:spPr/>
        <p:txBody>
          <a:bodyPr/>
          <a:lstStyle/>
          <a:p>
            <a:r>
              <a:rPr lang="en-US" dirty="0" smtClean="0"/>
              <a:t>2006</a:t>
            </a:r>
          </a:p>
          <a:p>
            <a:r>
              <a:rPr lang="en-US" dirty="0"/>
              <a:t>No </a:t>
            </a:r>
            <a:r>
              <a:rPr lang="en-US" dirty="0" smtClean="0"/>
              <a:t>dehumidifiers </a:t>
            </a:r>
            <a:r>
              <a:rPr lang="en-US" dirty="0"/>
              <a:t>in </a:t>
            </a:r>
            <a:r>
              <a:rPr lang="en-US" dirty="0" smtClean="0"/>
              <a:t>absorber hall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r>
              <a:rPr lang="en-US" dirty="0" smtClean="0"/>
              <a:t>2010</a:t>
            </a:r>
          </a:p>
          <a:p>
            <a:r>
              <a:rPr lang="en-US" dirty="0"/>
              <a:t>D</a:t>
            </a:r>
            <a:r>
              <a:rPr lang="en-US" dirty="0" smtClean="0"/>
              <a:t>ehumidifiers </a:t>
            </a:r>
            <a:r>
              <a:rPr lang="en-US" dirty="0"/>
              <a:t>in </a:t>
            </a:r>
            <a:r>
              <a:rPr lang="en-US" dirty="0" smtClean="0"/>
              <a:t>absorber </a:t>
            </a:r>
            <a:r>
              <a:rPr lang="en-US" dirty="0"/>
              <a:t>hall</a:t>
            </a:r>
          </a:p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87471"/>
            <a:ext cx="4251325" cy="3279734"/>
          </a:xfrm>
        </p:spPr>
      </p:pic>
      <p:pic>
        <p:nvPicPr>
          <p:cNvPr id="14" name="Content Placeholder 13"/>
          <p:cNvPicPr>
            <a:picLocks noGrp="1" noChangeAspect="1"/>
          </p:cNvPicPr>
          <p:nvPr>
            <p:ph sz="half" idx="18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550" y="1181888"/>
            <a:ext cx="4260850" cy="32909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Tritium Activity at Downstream End of Decay Pipe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ACCE2AE7-02EB-4814-BC41-1D4DAA9D1DD5}" type="datetime1">
              <a:rPr lang="en-US" smtClean="0"/>
              <a:t>9/23/2014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S.D. Reitzner | Analysis of Radionuclide Activity in the NuMI Decay Pipe Shield</a:t>
            </a:r>
            <a:endParaRPr lang="en-US" b="1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EEF0C2C4-0D53-4960-92D0-9CE18B42ED81}" type="slidenum">
              <a:rPr lang="en-US" smtClean="0"/>
              <a:pPr/>
              <a:t>11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3791419" y="1555668"/>
            <a:ext cx="0" cy="2576945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8183310" y="1555668"/>
            <a:ext cx="0" cy="2576945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390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12"/>
          </p:nvPr>
        </p:nvSpPr>
        <p:spPr/>
        <p:txBody>
          <a:bodyPr/>
          <a:lstStyle/>
          <a:p>
            <a:r>
              <a:rPr lang="en-US" dirty="0" smtClean="0"/>
              <a:t>2006 </a:t>
            </a:r>
          </a:p>
          <a:p>
            <a:r>
              <a:rPr lang="en-US" dirty="0" smtClean="0"/>
              <a:t>Upstream, thin shield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r>
              <a:rPr lang="en-US" dirty="0" smtClean="0"/>
              <a:t>2010 </a:t>
            </a:r>
          </a:p>
          <a:p>
            <a:r>
              <a:rPr lang="en-US" dirty="0" smtClean="0"/>
              <a:t>Upstream, thin shield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85566"/>
            <a:ext cx="4251325" cy="3283543"/>
          </a:xfrm>
        </p:spPr>
      </p:pic>
      <p:pic>
        <p:nvPicPr>
          <p:cNvPr id="11" name="Content Placeholder 10"/>
          <p:cNvPicPr>
            <a:picLocks noGrp="1" noChangeAspect="1"/>
          </p:cNvPicPr>
          <p:nvPr>
            <p:ph sz="half" idx="18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550" y="1183797"/>
            <a:ext cx="4260850" cy="3287082"/>
          </a:xfr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aseline="30000" dirty="0" smtClean="0"/>
              <a:t>22</a:t>
            </a:r>
            <a:r>
              <a:rPr lang="en-US" dirty="0" smtClean="0"/>
              <a:t>Na Gamma vs Leachate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39C51042-6C9F-40DC-9C13-E5E89BF2CD39}" type="datetime1">
              <a:rPr lang="en-US" smtClean="0"/>
              <a:t>9/23/2014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S.D. Reitzner | Analysis of Radionuclide Activity in the NuMI Decay Pipe Shield</a:t>
            </a:r>
            <a:endParaRPr lang="en-US" b="1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29B40662-9C56-469C-B47A-6D8E3392E26B}" type="slidenum">
              <a:rPr lang="en-US" smtClean="0"/>
              <a:pPr/>
              <a:t>12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3769743" y="1518249"/>
            <a:ext cx="0" cy="2622432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8200845" y="1518249"/>
            <a:ext cx="0" cy="2622432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620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Leaching Fraction for </a:t>
            </a:r>
            <a:r>
              <a:rPr lang="en-US" baseline="30000" dirty="0" smtClean="0"/>
              <a:t>22</a:t>
            </a:r>
            <a:r>
              <a:rPr lang="en-US" dirty="0" smtClean="0"/>
              <a:t>Na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831" y="1042988"/>
            <a:ext cx="6458050" cy="4987925"/>
          </a:xfr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E2AE7-02EB-4814-BC41-1D4DAA9D1DD5}" type="datetime1">
              <a:rPr lang="en-US" smtClean="0"/>
              <a:t>9/23/2014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S.D. Reitzner | Analysis of Radionuclide Activity in the NuMI Decay Pipe Shield</a:t>
            </a:r>
            <a:endParaRPr lang="en-US" b="1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0C2C4-0D53-4960-92D0-9CE18B42ED81}" type="slidenum">
              <a:rPr lang="en-US" smtClean="0"/>
              <a:pPr/>
              <a:t>13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H="1" flipV="1">
            <a:off x="6866177" y="1555668"/>
            <a:ext cx="8628" cy="3973865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463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MC Analysis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Direct inventory of tritium is difficult to do for shielding</a:t>
            </a:r>
          </a:p>
          <a:p>
            <a:pPr lvl="1"/>
            <a:r>
              <a:rPr lang="en-US" dirty="0" smtClean="0"/>
              <a:t>Diffusion effects at surface </a:t>
            </a:r>
          </a:p>
          <a:p>
            <a:pPr lvl="1"/>
            <a:r>
              <a:rPr lang="en-US" dirty="0" smtClean="0"/>
              <a:t>Not all tritium leached from shielding for analysis.</a:t>
            </a:r>
          </a:p>
          <a:p>
            <a:r>
              <a:rPr lang="en-US" dirty="0" smtClean="0"/>
              <a:t>Try using MARS to predict tritium activity in shielding.</a:t>
            </a:r>
          </a:p>
          <a:p>
            <a:pPr lvl="1"/>
            <a:r>
              <a:rPr lang="en-US" dirty="0" smtClean="0"/>
              <a:t>Test against other radionuclide production found in the shielding.</a:t>
            </a:r>
          </a:p>
          <a:p>
            <a:pPr lvl="1"/>
            <a:r>
              <a:rPr lang="en-US" dirty="0" smtClean="0"/>
              <a:t>Deduce leaching fraction for tritium by comparing activity ratios of tritium to other radionuclides</a:t>
            </a:r>
          </a:p>
          <a:p>
            <a:r>
              <a:rPr lang="en-US" dirty="0" smtClean="0"/>
              <a:t>Use </a:t>
            </a:r>
            <a:r>
              <a:rPr lang="en-US" dirty="0"/>
              <a:t>simple </a:t>
            </a:r>
            <a:r>
              <a:rPr lang="en-US" dirty="0" smtClean="0"/>
              <a:t>geometry model of NuMI target hall and decay pipe.</a:t>
            </a:r>
          </a:p>
          <a:p>
            <a:r>
              <a:rPr lang="en-US" dirty="0" smtClean="0"/>
              <a:t>Extract out star densities in decay pipe shield for nuclide spatial distributions. </a:t>
            </a:r>
          </a:p>
          <a:p>
            <a:r>
              <a:rPr lang="en-US" dirty="0" smtClean="0"/>
              <a:t>Extract nuclide production per star for R&gt;1.7 m. 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6E045-532D-4E5A-A508-D25330D528D5}" type="datetime1">
              <a:rPr lang="en-US" smtClean="0"/>
              <a:t>9/23/2014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S.D. Reitzner | Analysis of Radionuclide Activity in the NuMI Decay Pipe Shield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1AEF4-62D6-4B46-B7EE-9F96B0BA15F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4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CCE2AE7-02EB-4814-BC41-1D4DAA9D1DD5}" type="datetime1">
              <a:rPr lang="en-US" smtClean="0"/>
              <a:t>9/23/2014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S.D. Reitzner | Analysis of Radionuclide Activity in the NuMI Decay Pipe Shield</a:t>
            </a:r>
            <a:endParaRPr lang="en-US" b="1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EF0C2C4-0D53-4960-92D0-9CE18B42ED81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063" y="155881"/>
            <a:ext cx="5968512" cy="6123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94224" y="323017"/>
            <a:ext cx="17804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NuMI Target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Hall in MARS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80606" y="3306063"/>
            <a:ext cx="822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Horn 1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45477" y="3410235"/>
            <a:ext cx="822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Horn 2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97173" y="1584403"/>
            <a:ext cx="726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Baffle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088470" y="1976310"/>
            <a:ext cx="46299" cy="844952"/>
          </a:xfrm>
          <a:prstGeom prst="straightConnector1">
            <a:avLst/>
          </a:prstGeom>
          <a:noFill/>
          <a:ln w="19050" cap="flat" cmpd="sng" algn="ctr">
            <a:solidFill>
              <a:srgbClr val="292934"/>
            </a:solidFill>
            <a:prstDash val="solid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3770189" y="1631295"/>
            <a:ext cx="764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Target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3354688" y="1924520"/>
            <a:ext cx="591050" cy="919891"/>
          </a:xfrm>
          <a:prstGeom prst="straightConnector1">
            <a:avLst/>
          </a:prstGeom>
          <a:noFill/>
          <a:ln w="19050" cap="flat" cmpd="sng" algn="ctr">
            <a:solidFill>
              <a:srgbClr val="292934"/>
            </a:solidFill>
            <a:prstDash val="solid"/>
            <a:tailEnd type="arrow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7399654" y="2065049"/>
            <a:ext cx="12636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Decay Pipe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Entrance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39403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 Density per Proton in the Decay Pipe Shield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D18BA-D658-40FA-BB1F-C5B03D4365D9}" type="datetime1">
              <a:rPr lang="en-US" smtClean="0"/>
              <a:t>9/23/2014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S.D. Reitzner | Analysis of Radionuclide Activity in the NuMI Decay Pipe Shield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F3BD9-1480-468D-939A-BC9917C73BDF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7" name="Content Placeholder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756" y="1155700"/>
            <a:ext cx="6172200" cy="4762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16200000">
            <a:off x="1136467" y="3423119"/>
            <a:ext cx="9348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+mj-lt"/>
              </a:rPr>
              <a:t>Radius (m)</a:t>
            </a:r>
            <a:endParaRPr lang="en-US" sz="1200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80138" y="1270660"/>
            <a:ext cx="16971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stars/cm</a:t>
            </a:r>
            <a:r>
              <a:rPr lang="en-US" sz="1400" baseline="30000" dirty="0" smtClean="0"/>
              <a:t>3</a:t>
            </a:r>
            <a:r>
              <a:rPr lang="en-US" sz="1400" dirty="0" smtClean="0"/>
              <a:t> per proton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18400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4220570" cy="4994276"/>
          </a:xfr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Extract </a:t>
            </a:r>
            <a:r>
              <a:rPr lang="en-US" dirty="0"/>
              <a:t>nuclide production per proton for R&gt;1.7m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/>
              <a:t>Use DETRA to calculate activity </a:t>
            </a:r>
            <a:r>
              <a:rPr lang="en-US" i="1" dirty="0" err="1" smtClean="0"/>
              <a:t>A</a:t>
            </a:r>
            <a:r>
              <a:rPr lang="en-US" i="1" baseline="-25000" dirty="0" err="1" smtClean="0"/>
              <a:t>tot</a:t>
            </a:r>
            <a:r>
              <a:rPr lang="en-US" dirty="0" smtClean="0"/>
              <a:t>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Intensity </a:t>
            </a:r>
            <a:r>
              <a:rPr lang="en-US" dirty="0"/>
              <a:t>based on NuMI POT </a:t>
            </a:r>
            <a:r>
              <a:rPr lang="en-US" dirty="0" smtClean="0"/>
              <a:t>data.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Integrate </a:t>
            </a:r>
            <a:r>
              <a:rPr lang="en-US" dirty="0"/>
              <a:t>over 375 days </a:t>
            </a:r>
            <a:r>
              <a:rPr lang="en-US" dirty="0" smtClean="0"/>
              <a:t>to compare to 2006 results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800" dirty="0" smtClean="0"/>
              <a:t>300 </a:t>
            </a:r>
            <a:r>
              <a:rPr lang="en-US" sz="1800" dirty="0"/>
              <a:t>day beam </a:t>
            </a:r>
            <a:r>
              <a:rPr lang="en-US" sz="1800" dirty="0" smtClean="0"/>
              <a:t>on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800" dirty="0" smtClean="0"/>
              <a:t>75 </a:t>
            </a:r>
            <a:r>
              <a:rPr lang="en-US" sz="1800" dirty="0"/>
              <a:t>day s beam </a:t>
            </a:r>
            <a:r>
              <a:rPr lang="en-US" sz="1800" dirty="0" smtClean="0"/>
              <a:t>off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Use Ratio of stars per bin over stars for R&gt;1.7 m to scale activity.</a:t>
            </a:r>
            <a:r>
              <a:rPr lang="en-US" sz="2600" dirty="0" smtClean="0"/>
              <a:t> </a:t>
            </a:r>
            <a:endParaRPr lang="en-US" sz="2600" dirty="0"/>
          </a:p>
          <a:p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577" y="1248409"/>
            <a:ext cx="4440830" cy="3699804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Nuclide Production Calculation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58E4B014-5F3A-4508-91CF-28EF37CB2B44}" type="datetime1">
              <a:rPr lang="en-US" smtClean="0"/>
              <a:t>9/23/2014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S.D. Reitzner | Analysis of Radionuclide Activity in the NuMI Decay Pipe Shield</a:t>
            </a:r>
            <a:endParaRPr lang="en-US" b="1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04175FE-626E-4550-9EC6-04F2C681C4C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89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2006 </a:t>
            </a:r>
            <a:r>
              <a:rPr lang="en-US" baseline="30000" dirty="0" smtClean="0"/>
              <a:t>7</a:t>
            </a:r>
            <a:r>
              <a:rPr lang="en-US" dirty="0" smtClean="0"/>
              <a:t>Be Radial Distribution 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081" y="1042988"/>
            <a:ext cx="6465550" cy="4987925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D18BA-D658-40FA-BB1F-C5B03D4365D9}" type="datetime1">
              <a:rPr lang="en-US" smtClean="0"/>
              <a:t>9/23/2014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S.D. Reitzner | Analysis of Radionuclide Activity in the NuMI Decay Pipe Shield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F3BD9-1480-468D-939A-BC9917C73BDF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610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Radial Distribution Fits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D18BA-D658-40FA-BB1F-C5B03D4365D9}" type="datetime1">
              <a:rPr lang="en-US" smtClean="0"/>
              <a:t>9/23/2014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S.D. Reitzner | Analysis of Radionuclide Activity in the NuMI Decay Pipe Shield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F3BD9-1480-468D-939A-BC9917C73BDF}" type="slidenum">
              <a:rPr lang="en-US" smtClean="0"/>
              <a:pPr/>
              <a:t>19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043046"/>
                <a:ext cx="8672513" cy="4987867"/>
              </a:xfrm>
            </p:spPr>
            <p:txBody>
              <a:bodyPr/>
              <a:lstStyle/>
              <a:p>
                <a:r>
                  <a:rPr lang="en-US" dirty="0" smtClean="0">
                    <a:solidFill>
                      <a:srgbClr val="505050"/>
                    </a:solidFill>
                  </a:rPr>
                  <a:t>MARS Fit: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505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505050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solidFill>
                              <a:srgbClr val="50505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solidFill>
                              <a:srgbClr val="50505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505050"/>
                            </a:solidFill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solidFill>
                              <a:srgbClr val="505050"/>
                            </a:solidFill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50505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505050"/>
                                </a:solidFill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50505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505050"/>
                            </a:solidFill>
                            <a:latin typeface="Cambria Math"/>
                          </a:rPr>
                          <m:t>𝑟</m:t>
                        </m:r>
                      </m:sup>
                    </m:sSup>
                    <m:r>
                      <a:rPr lang="en-US" i="1">
                        <a:solidFill>
                          <a:srgbClr val="505050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i="1">
                            <a:solidFill>
                              <a:srgbClr val="505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505050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solidFill>
                              <a:srgbClr val="50505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solidFill>
                              <a:srgbClr val="50505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505050"/>
                            </a:solidFill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solidFill>
                              <a:srgbClr val="505050"/>
                            </a:solidFill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50505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505050"/>
                                </a:solidFill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50505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505050"/>
                            </a:solidFill>
                            <a:latin typeface="Cambria Math"/>
                          </a:rPr>
                          <m:t>𝑟</m:t>
                        </m:r>
                      </m:sup>
                    </m:sSup>
                  </m:oMath>
                </a14:m>
                <a:endParaRPr lang="en-US" dirty="0">
                  <a:solidFill>
                    <a:srgbClr val="505050"/>
                  </a:solidFill>
                </a:endParaRPr>
              </a:p>
              <a:p>
                <a:pPr lvl="1"/>
                <a:r>
                  <a:rPr lang="en-US" dirty="0">
                    <a:solidFill>
                      <a:srgbClr val="505050"/>
                    </a:solidFill>
                  </a:rPr>
                  <a:t>Identify first term with rapid drop-off at small radius</a:t>
                </a:r>
                <a:endParaRPr lang="en-US" i="1" dirty="0">
                  <a:solidFill>
                    <a:srgbClr val="505050"/>
                  </a:solidFill>
                </a:endParaRPr>
              </a:p>
              <a:p>
                <a:pPr lvl="1"/>
                <a:r>
                  <a:rPr lang="en-US" dirty="0">
                    <a:solidFill>
                      <a:srgbClr val="505050"/>
                    </a:solidFill>
                  </a:rPr>
                  <a:t>Identify second term with attenuation at large radius</a:t>
                </a:r>
              </a:p>
              <a:p>
                <a:pPr lvl="1"/>
                <a:r>
                  <a:rPr lang="en-US" i="1" dirty="0">
                    <a:solidFill>
                      <a:srgbClr val="505050"/>
                    </a:solidFill>
                  </a:rPr>
                  <a:t>b</a:t>
                </a:r>
                <a:r>
                  <a:rPr lang="en-US" i="1" baseline="-25000" dirty="0">
                    <a:solidFill>
                      <a:srgbClr val="505050"/>
                    </a:solidFill>
                  </a:rPr>
                  <a:t>1</a:t>
                </a:r>
                <a:r>
                  <a:rPr lang="en-US" dirty="0">
                    <a:solidFill>
                      <a:srgbClr val="505050"/>
                    </a:solidFill>
                  </a:rPr>
                  <a:t> = 0.077±0.002, </a:t>
                </a:r>
                <a:r>
                  <a:rPr lang="en-US" i="1" dirty="0">
                    <a:solidFill>
                      <a:srgbClr val="505050"/>
                    </a:solidFill>
                  </a:rPr>
                  <a:t>b</a:t>
                </a:r>
                <a:r>
                  <a:rPr lang="en-US" i="1" baseline="-25000" dirty="0">
                    <a:solidFill>
                      <a:srgbClr val="505050"/>
                    </a:solidFill>
                  </a:rPr>
                  <a:t>2</a:t>
                </a:r>
                <a:r>
                  <a:rPr lang="en-US" dirty="0">
                    <a:solidFill>
                      <a:srgbClr val="505050"/>
                    </a:solidFill>
                  </a:rPr>
                  <a:t> = 0.024±0.001</a:t>
                </a:r>
              </a:p>
              <a:p>
                <a:r>
                  <a:rPr lang="en-US" dirty="0">
                    <a:solidFill>
                      <a:srgbClr val="505050"/>
                    </a:solidFill>
                  </a:rPr>
                  <a:t>Data Fit:</a:t>
                </a:r>
              </a:p>
              <a:p>
                <a:pPr lvl="1"/>
                <a:r>
                  <a:rPr lang="en-US" dirty="0">
                    <a:solidFill>
                      <a:srgbClr val="505050"/>
                    </a:solidFill>
                  </a:rPr>
                  <a:t>Core samples not deep enough to fit the first term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505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505050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solidFill>
                              <a:srgbClr val="50505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solidFill>
                              <a:srgbClr val="50505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505050"/>
                            </a:solidFill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solidFill>
                              <a:srgbClr val="505050"/>
                            </a:solidFill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50505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505050"/>
                                </a:solidFill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50505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505050"/>
                            </a:solidFill>
                            <a:latin typeface="Cambria Math"/>
                          </a:rPr>
                          <m:t>𝑟</m:t>
                        </m:r>
                      </m:sup>
                    </m:sSup>
                  </m:oMath>
                </a14:m>
                <a:endParaRPr lang="en-US" dirty="0">
                  <a:solidFill>
                    <a:srgbClr val="505050"/>
                  </a:solidFill>
                </a:endParaRPr>
              </a:p>
              <a:p>
                <a:pPr lvl="1"/>
                <a:r>
                  <a:rPr lang="en-US" i="1" dirty="0">
                    <a:solidFill>
                      <a:srgbClr val="505050"/>
                    </a:solidFill>
                  </a:rPr>
                  <a:t>b</a:t>
                </a:r>
                <a:r>
                  <a:rPr lang="en-US" i="1" baseline="-25000" dirty="0">
                    <a:solidFill>
                      <a:srgbClr val="505050"/>
                    </a:solidFill>
                  </a:rPr>
                  <a:t>2</a:t>
                </a:r>
                <a:r>
                  <a:rPr lang="en-US" dirty="0">
                    <a:solidFill>
                      <a:srgbClr val="505050"/>
                    </a:solidFill>
                  </a:rPr>
                  <a:t> = 0.0229±0.0011</a:t>
                </a:r>
              </a:p>
              <a:p>
                <a:endParaRPr lang="en-US" dirty="0">
                  <a:solidFill>
                    <a:srgbClr val="505050"/>
                  </a:solidFill>
                </a:endParaRPr>
              </a:p>
            </p:txBody>
          </p:sp>
        </mc:Choice>
        <mc:Fallback xmlns="">
          <p:sp>
            <p:nvSpPr>
              <p:cNvPr id="7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043046"/>
                <a:ext cx="8672513" cy="4987867"/>
              </a:xfrm>
              <a:blipFill rotWithShape="1">
                <a:blip r:embed="rId2"/>
                <a:stretch>
                  <a:fillRect l="-2039" t="-17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886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Helvetica" pitchFamily="124" charset="0"/>
              </a:rPr>
              <a:t>Outline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 bwMode="auto">
          <a:xfrm>
            <a:off x="228600" y="1042988"/>
            <a:ext cx="8672513" cy="4987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Helvetica" pitchFamily="124" charset="0"/>
              </a:rPr>
              <a:t>Introduction</a:t>
            </a:r>
          </a:p>
          <a:p>
            <a:r>
              <a:rPr lang="en-US" dirty="0" smtClean="0">
                <a:latin typeface="Helvetica" pitchFamily="124" charset="0"/>
              </a:rPr>
              <a:t>NuMI </a:t>
            </a:r>
            <a:r>
              <a:rPr lang="en-US" dirty="0" err="1" smtClean="0">
                <a:latin typeface="Helvetica" pitchFamily="124" charset="0"/>
              </a:rPr>
              <a:t>beamline</a:t>
            </a:r>
            <a:endParaRPr lang="en-US" dirty="0" smtClean="0">
              <a:latin typeface="Helvetica" pitchFamily="124" charset="0"/>
            </a:endParaRPr>
          </a:p>
          <a:p>
            <a:r>
              <a:rPr lang="en-US" dirty="0" smtClean="0">
                <a:latin typeface="Helvetica" pitchFamily="124" charset="0"/>
              </a:rPr>
              <a:t>Activity found in the NuMI decay pipe shield</a:t>
            </a:r>
          </a:p>
          <a:p>
            <a:r>
              <a:rPr lang="en-US" dirty="0" smtClean="0">
                <a:latin typeface="Helvetica" pitchFamily="124" charset="0"/>
              </a:rPr>
              <a:t>Simple MARS model of NuMI for radionuclide production calculations</a:t>
            </a:r>
          </a:p>
          <a:p>
            <a:r>
              <a:rPr lang="en-US" dirty="0" smtClean="0">
                <a:latin typeface="Helvetica" pitchFamily="124" charset="0"/>
              </a:rPr>
              <a:t>Comparison of data to MARS</a:t>
            </a:r>
          </a:p>
          <a:p>
            <a:r>
              <a:rPr lang="en-US" dirty="0" smtClean="0">
                <a:latin typeface="Helvetica" pitchFamily="124" charset="0"/>
              </a:rPr>
              <a:t>Conclusion</a:t>
            </a:r>
          </a:p>
        </p:txBody>
      </p:sp>
      <p:sp>
        <p:nvSpPr>
          <p:cNvPr id="17411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28883114-A524-40BC-B552-B3480EA98715}" type="datetime1">
              <a:rPr lang="en-US" sz="900" smtClean="0">
                <a:solidFill>
                  <a:srgbClr val="004C97"/>
                </a:solidFill>
                <a:latin typeface="Helvetica" pitchFamily="124" charset="0"/>
              </a:rPr>
              <a:t>9/23/2014</a:t>
            </a:fld>
            <a:endParaRPr lang="en-US" sz="900">
              <a:solidFill>
                <a:srgbClr val="004C97"/>
              </a:solidFill>
              <a:latin typeface="Helvetica" pitchFamily="124" charset="0"/>
            </a:endParaRPr>
          </a:p>
        </p:txBody>
      </p:sp>
      <p:sp>
        <p:nvSpPr>
          <p:cNvPr id="17412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900" smtClean="0">
                <a:solidFill>
                  <a:srgbClr val="004C97"/>
                </a:solidFill>
                <a:latin typeface="Helvetica" pitchFamily="124" charset="0"/>
              </a:rPr>
              <a:t>S.D. Reitzner | Analysis of Radionuclide Activity in the NuMI Decay Pipe Shield</a:t>
            </a:r>
            <a:endParaRPr lang="en-US" sz="900" b="1" dirty="0" smtClean="0">
              <a:solidFill>
                <a:srgbClr val="004C97"/>
              </a:solidFill>
              <a:latin typeface="Helvetica" pitchFamily="124" charset="0"/>
            </a:endParaRPr>
          </a:p>
        </p:txBody>
      </p:sp>
      <p:sp>
        <p:nvSpPr>
          <p:cNvPr id="1741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6A62D1DA-FF0C-4E5F-A7F5-4882AB7D1285}" type="slidenum">
              <a:rPr lang="en-US" sz="900">
                <a:solidFill>
                  <a:srgbClr val="004C97"/>
                </a:solidFill>
                <a:latin typeface="Helvetica" pitchFamily="124" charset="0"/>
              </a:rPr>
              <a:pPr eaLnBrk="1" hangingPunct="1"/>
              <a:t>2</a:t>
            </a:fld>
            <a:endParaRPr lang="en-US" sz="900">
              <a:solidFill>
                <a:srgbClr val="004C97"/>
              </a:solidFill>
              <a:latin typeface="Helvetica" pitchFamily="12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Nuclide Activity Comparison</a:t>
            </a:r>
            <a:endParaRPr lang="en-US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9274974"/>
              </p:ext>
            </p:extLst>
          </p:nvPr>
        </p:nvGraphicFramePr>
        <p:xfrm>
          <a:off x="228600" y="1042988"/>
          <a:ext cx="8672515" cy="23977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734503"/>
                <a:gridCol w="1734503"/>
                <a:gridCol w="1734503"/>
                <a:gridCol w="1734503"/>
                <a:gridCol w="1734503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Nuclide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MARS </a:t>
                      </a:r>
                    </a:p>
                    <a:p>
                      <a:pPr algn="l"/>
                      <a:r>
                        <a:rPr lang="en-US" dirty="0" smtClean="0"/>
                        <a:t>Activity</a:t>
                      </a:r>
                      <a:r>
                        <a:rPr lang="en-US" baseline="0" dirty="0" smtClean="0"/>
                        <a:t> (</a:t>
                      </a:r>
                      <a:r>
                        <a:rPr lang="en-US" baseline="0" dirty="0" err="1" smtClean="0"/>
                        <a:t>pCi</a:t>
                      </a:r>
                      <a:r>
                        <a:rPr lang="en-US" baseline="0" dirty="0" smtClean="0"/>
                        <a:t>/g)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DATA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Activity</a:t>
                      </a:r>
                      <a:r>
                        <a:rPr lang="en-US" baseline="0" dirty="0" smtClean="0"/>
                        <a:t> (</a:t>
                      </a:r>
                      <a:r>
                        <a:rPr lang="en-US" baseline="0" dirty="0" err="1" smtClean="0"/>
                        <a:t>pCi</a:t>
                      </a:r>
                      <a:r>
                        <a:rPr lang="en-US" baseline="0" dirty="0" smtClean="0"/>
                        <a:t>/g)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MARS</a:t>
                      </a:r>
                    </a:p>
                    <a:p>
                      <a:r>
                        <a:rPr lang="en-US" dirty="0" smtClean="0"/>
                        <a:t>Ratio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30000" dirty="0" smtClean="0"/>
                        <a:t>7</a:t>
                      </a:r>
                      <a:r>
                        <a:rPr lang="en-US" baseline="0" dirty="0" smtClean="0"/>
                        <a:t>Be/X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Data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Ratio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30000" dirty="0" smtClean="0"/>
                        <a:t>7</a:t>
                      </a:r>
                      <a:r>
                        <a:rPr lang="en-US" baseline="0" dirty="0" smtClean="0"/>
                        <a:t>Be/X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aseline="30000" dirty="0" smtClean="0"/>
                        <a:t>7</a:t>
                      </a:r>
                      <a:r>
                        <a:rPr lang="en-US" dirty="0" smtClean="0"/>
                        <a:t>Be</a:t>
                      </a:r>
                      <a:endParaRPr lang="en-US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454±91</a:t>
                      </a:r>
                      <a:endParaRPr lang="en-US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346±52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91441" marR="9144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aseline="30000" dirty="0" smtClean="0"/>
                        <a:t>22</a:t>
                      </a:r>
                      <a:r>
                        <a:rPr lang="en-US" dirty="0" smtClean="0"/>
                        <a:t>Na</a:t>
                      </a:r>
                      <a:endParaRPr lang="en-US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111±22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78.7±11.9</a:t>
                      </a:r>
                      <a:endParaRPr lang="en-US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4.1±0.7</a:t>
                      </a:r>
                      <a:endParaRPr lang="en-US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4.4±0.9</a:t>
                      </a:r>
                      <a:endParaRPr lang="en-US" dirty="0"/>
                    </a:p>
                  </a:txBody>
                  <a:tcPr marL="91441" marR="9144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aseline="30000" dirty="0" smtClean="0"/>
                        <a:t>54</a:t>
                      </a:r>
                      <a:r>
                        <a:rPr lang="en-US" dirty="0" smtClean="0"/>
                        <a:t>Mn</a:t>
                      </a:r>
                      <a:endParaRPr lang="en-US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25.1±5.0</a:t>
                      </a:r>
                      <a:endParaRPr lang="en-US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19.7±3.0</a:t>
                      </a:r>
                      <a:endParaRPr lang="en-US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18.1±3.4</a:t>
                      </a:r>
                      <a:endParaRPr lang="en-US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17.6±3.7</a:t>
                      </a:r>
                      <a:endParaRPr lang="en-US" dirty="0"/>
                    </a:p>
                  </a:txBody>
                  <a:tcPr marL="91441" marR="9144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aseline="30000" dirty="0" smtClean="0"/>
                        <a:t>3</a:t>
                      </a:r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229±46</a:t>
                      </a:r>
                      <a:endParaRPr lang="en-US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57.9±0.9</a:t>
                      </a:r>
                      <a:endParaRPr lang="en-US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2.0±0.4</a:t>
                      </a:r>
                      <a:endParaRPr lang="en-US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6.0±0.9</a:t>
                      </a:r>
                      <a:endParaRPr lang="en-US" dirty="0"/>
                    </a:p>
                  </a:txBody>
                  <a:tcPr marL="91441" marR="91441"/>
                </a:tc>
              </a:tr>
            </a:tbl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4B014-5F3A-4508-91CF-28EF37CB2B44}" type="datetime1">
              <a:rPr lang="en-US" smtClean="0"/>
              <a:t>9/23/2014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S.D. Reitzner | Analysis of Radionuclide Activity in the NuMI Decay Pipe Shield</a:t>
            </a:r>
            <a:endParaRPr lang="en-US" b="1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175FE-626E-4550-9EC6-04F2C681C4C5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76275" y="3576730"/>
            <a:ext cx="7894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</a:rPr>
              <a:t>The activity at R=2.1 m and Z=93m (from Horn 1) in the NuMI decay pipe for 300 days of beam on followed by 75 days beam off.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</a:endParaRPr>
          </a:p>
        </p:txBody>
      </p:sp>
      <p:sp>
        <p:nvSpPr>
          <p:cNvPr id="12" name="Content Placeholder 9"/>
          <p:cNvSpPr txBox="1">
            <a:spLocks/>
          </p:cNvSpPr>
          <p:nvPr/>
        </p:nvSpPr>
        <p:spPr>
          <a:xfrm>
            <a:off x="808123" y="4368420"/>
            <a:ext cx="7606145" cy="1779794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404040"/>
                </a:solidFill>
              </a:rPr>
              <a:t>Activities for </a:t>
            </a:r>
            <a:r>
              <a:rPr lang="en-US" baseline="30000" dirty="0" smtClean="0">
                <a:solidFill>
                  <a:srgbClr val="404040"/>
                </a:solidFill>
              </a:rPr>
              <a:t>7</a:t>
            </a:r>
            <a:r>
              <a:rPr lang="en-US" dirty="0" smtClean="0">
                <a:solidFill>
                  <a:srgbClr val="404040"/>
                </a:solidFill>
              </a:rPr>
              <a:t>Be, </a:t>
            </a:r>
            <a:r>
              <a:rPr lang="en-US" baseline="30000" dirty="0">
                <a:solidFill>
                  <a:srgbClr val="404040"/>
                </a:solidFill>
              </a:rPr>
              <a:t>22</a:t>
            </a:r>
            <a:r>
              <a:rPr lang="en-US" dirty="0">
                <a:solidFill>
                  <a:srgbClr val="404040"/>
                </a:solidFill>
              </a:rPr>
              <a:t>Na</a:t>
            </a:r>
            <a:r>
              <a:rPr lang="en-US" dirty="0" smtClean="0">
                <a:solidFill>
                  <a:srgbClr val="404040"/>
                </a:solidFill>
              </a:rPr>
              <a:t>, and </a:t>
            </a:r>
            <a:r>
              <a:rPr lang="en-US" baseline="30000" dirty="0" smtClean="0">
                <a:solidFill>
                  <a:srgbClr val="404040"/>
                </a:solidFill>
              </a:rPr>
              <a:t>54</a:t>
            </a:r>
            <a:r>
              <a:rPr lang="en-US" dirty="0" smtClean="0">
                <a:solidFill>
                  <a:srgbClr val="404040"/>
                </a:solidFill>
              </a:rPr>
              <a:t>Mn agree with the activity seen in the core samples.</a:t>
            </a:r>
          </a:p>
          <a:p>
            <a:r>
              <a:rPr lang="en-US" dirty="0" smtClean="0">
                <a:solidFill>
                  <a:srgbClr val="404040"/>
                </a:solidFill>
              </a:rPr>
              <a:t>Ratio of </a:t>
            </a:r>
            <a:r>
              <a:rPr lang="en-US" baseline="30000" dirty="0" smtClean="0">
                <a:solidFill>
                  <a:srgbClr val="404040"/>
                </a:solidFill>
              </a:rPr>
              <a:t>7</a:t>
            </a:r>
            <a:r>
              <a:rPr lang="en-US" dirty="0" smtClean="0">
                <a:solidFill>
                  <a:srgbClr val="404040"/>
                </a:solidFill>
              </a:rPr>
              <a:t>Be/</a:t>
            </a:r>
            <a:r>
              <a:rPr lang="en-US" baseline="30000" dirty="0" smtClean="0">
                <a:solidFill>
                  <a:srgbClr val="404040"/>
                </a:solidFill>
              </a:rPr>
              <a:t>22</a:t>
            </a:r>
            <a:r>
              <a:rPr lang="en-US" dirty="0" smtClean="0">
                <a:solidFill>
                  <a:srgbClr val="404040"/>
                </a:solidFill>
              </a:rPr>
              <a:t>Na, </a:t>
            </a:r>
            <a:r>
              <a:rPr lang="en-US" baseline="30000" dirty="0" smtClean="0">
                <a:solidFill>
                  <a:srgbClr val="404040"/>
                </a:solidFill>
              </a:rPr>
              <a:t>7</a:t>
            </a:r>
            <a:r>
              <a:rPr lang="en-US" dirty="0" smtClean="0">
                <a:solidFill>
                  <a:srgbClr val="404040"/>
                </a:solidFill>
              </a:rPr>
              <a:t>Be/</a:t>
            </a:r>
            <a:r>
              <a:rPr lang="en-US" baseline="30000" dirty="0" smtClean="0">
                <a:solidFill>
                  <a:srgbClr val="404040"/>
                </a:solidFill>
              </a:rPr>
              <a:t>54</a:t>
            </a:r>
            <a:r>
              <a:rPr lang="en-US" dirty="0" smtClean="0">
                <a:solidFill>
                  <a:srgbClr val="404040"/>
                </a:solidFill>
              </a:rPr>
              <a:t>Mn agree very well with data.</a:t>
            </a:r>
          </a:p>
          <a:p>
            <a:r>
              <a:rPr lang="en-US" dirty="0" smtClean="0">
                <a:solidFill>
                  <a:srgbClr val="404040"/>
                </a:solidFill>
              </a:rPr>
              <a:t>MARS reports greater activity for tritium</a:t>
            </a:r>
          </a:p>
          <a:p>
            <a:pPr lvl="1"/>
            <a:r>
              <a:rPr lang="en-US" dirty="0" smtClean="0">
                <a:solidFill>
                  <a:srgbClr val="404040"/>
                </a:solidFill>
              </a:rPr>
              <a:t>Tritium underreported in data as a single leach cycle does not collect all of the tritium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49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Prediction of Leaching Fraction using MARS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Unknown value of leaching fraction L</a:t>
                </a:r>
                <a:r>
                  <a:rPr lang="en-US" baseline="-25000" dirty="0" smtClean="0"/>
                  <a:t>3H</a:t>
                </a:r>
              </a:p>
              <a:p>
                <a:pPr lvl="1"/>
                <a:r>
                  <a:rPr lang="en-US" dirty="0" smtClean="0"/>
                  <a:t>Lower bound of 0.10 from </a:t>
                </a:r>
                <a:r>
                  <a:rPr lang="en-US" baseline="30000" dirty="0" smtClean="0"/>
                  <a:t>22</a:t>
                </a:r>
                <a:r>
                  <a:rPr lang="en-US" dirty="0" smtClean="0"/>
                  <a:t>Na data.</a:t>
                </a:r>
              </a:p>
              <a:p>
                <a:pPr lvl="2"/>
                <a:r>
                  <a:rPr lang="en-US" dirty="0" smtClean="0"/>
                  <a:t>Past experience with soil and sand show that L</a:t>
                </a:r>
                <a:r>
                  <a:rPr lang="en-US" baseline="-25000" dirty="0" smtClean="0"/>
                  <a:t>22Na</a:t>
                </a:r>
                <a:r>
                  <a:rPr lang="en-US" dirty="0" smtClean="0"/>
                  <a:t> is smaller than L</a:t>
                </a:r>
                <a:r>
                  <a:rPr lang="en-US" baseline="-25000" dirty="0" smtClean="0"/>
                  <a:t>3H</a:t>
                </a:r>
              </a:p>
              <a:p>
                <a:pPr lvl="1"/>
                <a:r>
                  <a:rPr lang="en-US" dirty="0" smtClean="0"/>
                  <a:t>Upper bound of 0.81 from multi leaching data assuming that all the tritium is collected in two leaching processes.</a:t>
                </a:r>
              </a:p>
              <a:p>
                <a:r>
                  <a:rPr lang="en-US" dirty="0" smtClean="0"/>
                  <a:t>Use ratio of  </a:t>
                </a:r>
                <a:r>
                  <a:rPr lang="en-US" baseline="30000" dirty="0" smtClean="0"/>
                  <a:t>7</a:t>
                </a:r>
                <a:r>
                  <a:rPr lang="en-US" dirty="0" smtClean="0"/>
                  <a:t>Be/</a:t>
                </a:r>
                <a:r>
                  <a:rPr lang="en-US" baseline="30000" dirty="0" smtClean="0"/>
                  <a:t>3</a:t>
                </a:r>
                <a:r>
                  <a:rPr lang="en-US" dirty="0" smtClean="0"/>
                  <a:t>H from MARS to predict L</a:t>
                </a:r>
                <a:r>
                  <a:rPr lang="en-US" baseline="-25000" dirty="0" smtClean="0"/>
                  <a:t>3H</a:t>
                </a:r>
              </a:p>
              <a:p>
                <a:pPr marL="742950" lvl="2" indent="-342900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𝐿</m:t>
                        </m:r>
                      </m:e>
                      <m:sub>
                        <m:sPre>
                          <m:sPrePr>
                            <m:ctrlPr>
                              <a:rPr lang="en-US" i="1">
                                <a:latin typeface="Cambria Math"/>
                              </a:rPr>
                            </m:ctrlPr>
                          </m:sPrePr>
                          <m:sub/>
                          <m:sup>
                            <m:r>
                              <a:rPr lang="en-US" i="1">
                                <a:latin typeface="Cambria Math"/>
                              </a:rPr>
                              <m:t>3</m:t>
                            </m:r>
                          </m:sup>
                          <m:e>
                            <m:r>
                              <a:rPr lang="en-US" i="1">
                                <a:latin typeface="Cambria Math"/>
                              </a:rPr>
                              <m:t>𝐻</m:t>
                            </m:r>
                          </m:e>
                        </m:sPre>
                      </m:sub>
                    </m:sSub>
                    <m:r>
                      <a:rPr lang="en-US" i="1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(</m:t>
                        </m:r>
                        <m:f>
                          <m:fPr>
                            <m:type m:val="lin"/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sPre>
                              <m:sPre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PrePr>
                              <m:sub/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7</m:t>
                                </m:r>
                              </m:sup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𝐵𝑒</m:t>
                                </m:r>
                              </m:e>
                            </m:sPre>
                          </m:num>
                          <m:den>
                            <m:sPre>
                              <m:sPre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PrePr>
                              <m:sub/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3</m:t>
                                </m:r>
                              </m:sup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𝐻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)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𝑀𝐴𝑅𝑆</m:t>
                                    </m:r>
                                  </m:sub>
                                </m:sSub>
                              </m:e>
                            </m:sPre>
                          </m:den>
                        </m:f>
                      </m:num>
                      <m:den>
                        <m:r>
                          <a:rPr lang="en-US" i="1">
                            <a:latin typeface="Cambria Math"/>
                          </a:rPr>
                          <m:t>(</m:t>
                        </m:r>
                        <m:f>
                          <m:fPr>
                            <m:type m:val="lin"/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sPre>
                              <m:sPre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PrePr>
                              <m:sub/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7</m:t>
                                </m:r>
                              </m:sup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𝐵𝑒</m:t>
                                </m:r>
                              </m:e>
                            </m:sPre>
                          </m:num>
                          <m:den>
                            <m:sPre>
                              <m:sPre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PrePr>
                              <m:sub/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3</m:t>
                                </m:r>
                              </m:sup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𝐻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)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𝐷𝐴𝑇𝐴</m:t>
                                    </m:r>
                                  </m:sub>
                                </m:sSub>
                              </m:e>
                            </m:sPre>
                          </m:den>
                        </m:f>
                      </m:den>
                    </m:f>
                  </m:oMath>
                </a14:m>
                <a:endParaRPr lang="en-US" dirty="0"/>
              </a:p>
              <a:p>
                <a:endParaRPr lang="en-US" baseline="-250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039" t="-1711" r="-1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D18BA-D658-40FA-BB1F-C5B03D4365D9}" type="datetime1">
              <a:rPr lang="en-US" smtClean="0"/>
              <a:t>9/23/2014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S.D. Reitzner | Analysis of Radionuclide Activity in the NuMI Decay Pipe Shield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F3BD9-1480-468D-939A-BC9917C73BDF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795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Predicted Leaching Fraction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2145379"/>
              </p:ext>
            </p:extLst>
          </p:nvPr>
        </p:nvGraphicFramePr>
        <p:xfrm>
          <a:off x="228600" y="1042988"/>
          <a:ext cx="8672515" cy="32359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734503"/>
                <a:gridCol w="1734503"/>
                <a:gridCol w="1734503"/>
                <a:gridCol w="1734503"/>
                <a:gridCol w="173450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Location</a:t>
                      </a:r>
                      <a:r>
                        <a:rPr lang="en-US" baseline="0" dirty="0" smtClean="0"/>
                        <a:t> from </a:t>
                      </a:r>
                    </a:p>
                    <a:p>
                      <a:r>
                        <a:rPr lang="en-US" baseline="0" dirty="0" smtClean="0"/>
                        <a:t>Horn 1 </a:t>
                      </a:r>
                      <a:endParaRPr lang="en-US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Year</a:t>
                      </a:r>
                      <a:endParaRPr lang="en-US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Radius</a:t>
                      </a:r>
                      <a:endParaRPr lang="en-US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30000" dirty="0" smtClean="0"/>
                        <a:t>7</a:t>
                      </a:r>
                      <a:r>
                        <a:rPr lang="en-US" dirty="0" smtClean="0"/>
                        <a:t>Be/</a:t>
                      </a:r>
                      <a:r>
                        <a:rPr lang="en-US" baseline="30000" dirty="0" smtClean="0"/>
                        <a:t>3</a:t>
                      </a:r>
                      <a:r>
                        <a:rPr lang="en-US" dirty="0" smtClean="0"/>
                        <a:t>H from Data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Estimate L</a:t>
                      </a:r>
                      <a:r>
                        <a:rPr lang="en-US" baseline="-25000" dirty="0" smtClean="0"/>
                        <a:t>3H</a:t>
                      </a:r>
                      <a:endParaRPr lang="en-US" dirty="0" smtClean="0"/>
                    </a:p>
                  </a:txBody>
                  <a:tcPr marL="91441" marR="9144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93 m</a:t>
                      </a:r>
                      <a:endParaRPr lang="en-US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2006</a:t>
                      </a:r>
                      <a:endParaRPr lang="en-US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2.1 m</a:t>
                      </a:r>
                      <a:endParaRPr lang="en-US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6.0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0.33±0.09</a:t>
                      </a:r>
                    </a:p>
                  </a:txBody>
                  <a:tcPr marL="91441" marR="9144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683 m</a:t>
                      </a:r>
                      <a:endParaRPr lang="en-US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2006</a:t>
                      </a:r>
                      <a:endParaRPr lang="en-US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1.5</a:t>
                      </a:r>
                      <a:r>
                        <a:rPr lang="en-US" baseline="0" dirty="0" smtClean="0"/>
                        <a:t> m</a:t>
                      </a:r>
                      <a:endParaRPr lang="en-US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8.0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0.25±0.07</a:t>
                      </a:r>
                    </a:p>
                  </a:txBody>
                  <a:tcPr marL="91441" marR="9144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93 m</a:t>
                      </a:r>
                      <a:endParaRPr lang="en-US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2010</a:t>
                      </a:r>
                      <a:endParaRPr lang="en-US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2.1 m</a:t>
                      </a:r>
                      <a:endParaRPr lang="en-US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2.9</a:t>
                      </a:r>
                      <a:endParaRPr lang="en-US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0.41±0.11</a:t>
                      </a:r>
                    </a:p>
                  </a:txBody>
                  <a:tcPr marL="91441" marR="9144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98</a:t>
                      </a:r>
                      <a:r>
                        <a:rPr lang="en-US" baseline="0" dirty="0" smtClean="0"/>
                        <a:t> m</a:t>
                      </a:r>
                      <a:endParaRPr lang="en-US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2010</a:t>
                      </a:r>
                      <a:endParaRPr lang="en-US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3.0 m</a:t>
                      </a:r>
                      <a:endParaRPr lang="en-US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1.8</a:t>
                      </a:r>
                      <a:endParaRPr lang="en-US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0.66±0.17</a:t>
                      </a:r>
                    </a:p>
                  </a:txBody>
                  <a:tcPr marL="91441" marR="9144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249 m</a:t>
                      </a:r>
                      <a:endParaRPr lang="en-US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2010</a:t>
                      </a:r>
                      <a:endParaRPr lang="en-US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3.0 m</a:t>
                      </a:r>
                      <a:endParaRPr lang="en-US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2.9</a:t>
                      </a:r>
                      <a:endParaRPr lang="en-US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0.41±0.11</a:t>
                      </a:r>
                    </a:p>
                  </a:txBody>
                  <a:tcPr marL="91441" marR="9144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693 m</a:t>
                      </a:r>
                      <a:endParaRPr lang="en-US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2010</a:t>
                      </a:r>
                      <a:endParaRPr lang="en-US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1.5 m</a:t>
                      </a:r>
                      <a:endParaRPr lang="en-US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3.0</a:t>
                      </a:r>
                      <a:endParaRPr lang="en-US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0.40±0.10</a:t>
                      </a:r>
                    </a:p>
                  </a:txBody>
                  <a:tcPr marL="91441" marR="9144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Average</a:t>
                      </a:r>
                      <a:endParaRPr lang="en-US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0.41±0.14</a:t>
                      </a:r>
                    </a:p>
                  </a:txBody>
                  <a:tcPr marL="91441" marR="91441"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D18BA-D658-40FA-BB1F-C5B03D4365D9}" type="datetime1">
              <a:rPr lang="en-US" smtClean="0"/>
              <a:t>9/23/2014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S.D. Reitzner | Analysis of Radionuclide Activity in the NuMI Decay Pipe Shield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F3BD9-1480-468D-939A-BC9917C73BDF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206338" y="4619501"/>
            <a:ext cx="27790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Ratio of </a:t>
            </a:r>
            <a:r>
              <a:rPr kumimoji="0" lang="en-US" sz="1800" b="0" i="0" u="none" strike="noStrike" kern="0" cap="none" spc="0" normalizeH="0" baseline="30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7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Be/</a:t>
            </a:r>
            <a:r>
              <a:rPr kumimoji="0" lang="en-US" sz="1800" b="0" i="0" u="none" strike="noStrike" kern="0" cap="none" spc="0" normalizeH="0" baseline="30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3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H from MARS: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2006: 2.0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2010: 1.2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64747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Activity in samples taken from the NuMI decay pipe shielding in 2006 and 2010 demonstrate the mobility of </a:t>
            </a:r>
            <a:r>
              <a:rPr lang="en-US" baseline="30000" dirty="0"/>
              <a:t>3</a:t>
            </a:r>
            <a:r>
              <a:rPr lang="en-US" dirty="0"/>
              <a:t>H.</a:t>
            </a:r>
          </a:p>
          <a:p>
            <a:r>
              <a:rPr lang="en-US" dirty="0"/>
              <a:t>Fixed nuclides like </a:t>
            </a:r>
            <a:r>
              <a:rPr lang="en-US" baseline="30000" dirty="0"/>
              <a:t>7</a:t>
            </a:r>
            <a:r>
              <a:rPr lang="en-US" dirty="0"/>
              <a:t>Be and </a:t>
            </a:r>
            <a:r>
              <a:rPr lang="en-US" baseline="30000" dirty="0"/>
              <a:t>22</a:t>
            </a:r>
            <a:r>
              <a:rPr lang="en-US" dirty="0"/>
              <a:t>Na can be used to benchmark Monte Carlo codes used for radionuclide production in shielding.</a:t>
            </a:r>
          </a:p>
          <a:p>
            <a:pPr lvl="1"/>
            <a:r>
              <a:rPr lang="en-US" dirty="0"/>
              <a:t>MARS prediction of nuclide distributions match data.</a:t>
            </a:r>
          </a:p>
          <a:p>
            <a:pPr lvl="1"/>
            <a:r>
              <a:rPr lang="en-US" dirty="0"/>
              <a:t>Predicted activity of fixed nuclides agree with data. </a:t>
            </a:r>
          </a:p>
          <a:p>
            <a:r>
              <a:rPr lang="en-US" dirty="0"/>
              <a:t>Comparison of tritium activity predicted by MARS to the activity seen in the samples implies that only 41% of the tritium collected in the deep samples.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D18BA-D658-40FA-BB1F-C5B03D4365D9}" type="datetime1">
              <a:rPr lang="en-US" smtClean="0"/>
              <a:t>9/23/2014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S.D. Reitzner | Analysis of Radionuclide Activity in the NuMI Decay Pipe Shield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F3BD9-1480-468D-939A-BC9917C73BDF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77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Tritium is highly mobile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Can transmit as gaseous hydrogen (HT) or as water (HTO) </a:t>
            </a:r>
            <a:endParaRPr lang="en-US" dirty="0"/>
          </a:p>
          <a:p>
            <a:pPr lvl="1"/>
            <a:r>
              <a:rPr lang="en-US" dirty="0" smtClean="0"/>
              <a:t>Able to </a:t>
            </a:r>
            <a:r>
              <a:rPr lang="en-US" dirty="0"/>
              <a:t>t</a:t>
            </a:r>
            <a:r>
              <a:rPr lang="en-US" dirty="0" smtClean="0"/>
              <a:t>ransfers </a:t>
            </a:r>
            <a:r>
              <a:rPr lang="en-US" dirty="0"/>
              <a:t>from one medium to </a:t>
            </a:r>
            <a:r>
              <a:rPr lang="en-US" dirty="0" smtClean="0"/>
              <a:t>another.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s </a:t>
            </a:r>
            <a:r>
              <a:rPr lang="en-US" dirty="0"/>
              <a:t>difficult to contain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Important to understand tritium production </a:t>
            </a:r>
            <a:r>
              <a:rPr lang="en-US" dirty="0" smtClean="0"/>
              <a:t>and </a:t>
            </a:r>
            <a:r>
              <a:rPr lang="en-US" dirty="0" err="1" smtClean="0"/>
              <a:t>behaviour</a:t>
            </a:r>
            <a:r>
              <a:rPr lang="en-US" dirty="0" smtClean="0"/>
              <a:t> in </a:t>
            </a:r>
            <a:r>
              <a:rPr lang="en-US" dirty="0" err="1"/>
              <a:t>beamline</a:t>
            </a:r>
            <a:r>
              <a:rPr lang="en-US" dirty="0"/>
              <a:t>  shielding.</a:t>
            </a:r>
          </a:p>
          <a:p>
            <a:pPr lvl="1"/>
            <a:r>
              <a:rPr lang="en-US" dirty="0" smtClean="0"/>
              <a:t>Use core samples collected in 2006 and 2010 from the NuMI decay pipe shield for tritium studies.</a:t>
            </a:r>
          </a:p>
          <a:p>
            <a:r>
              <a:rPr lang="en-US" smtClean="0"/>
              <a:t>Test </a:t>
            </a:r>
            <a:r>
              <a:rPr lang="en-US" dirty="0"/>
              <a:t>MC </a:t>
            </a:r>
            <a:r>
              <a:rPr lang="en-US" dirty="0" smtClean="0"/>
              <a:t>method </a:t>
            </a:r>
            <a:r>
              <a:rPr lang="en-US" dirty="0"/>
              <a:t>to predict tritium </a:t>
            </a:r>
            <a:r>
              <a:rPr lang="en-US" dirty="0" smtClean="0"/>
              <a:t>production.</a:t>
            </a:r>
          </a:p>
          <a:p>
            <a:pPr lvl="1"/>
            <a:r>
              <a:rPr lang="en-US" dirty="0" smtClean="0"/>
              <a:t>Use non-tritium radionuclides as benchmark.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D18BA-D658-40FA-BB1F-C5B03D4365D9}" type="datetime1">
              <a:rPr lang="en-US" smtClean="0"/>
              <a:t>9/23/2014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S.D. Reitzner | Analysis of Radionuclide Activity in the NuMI Decay Pipe Shield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F3BD9-1480-468D-939A-BC9917C73BD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8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NuMI Target Hall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E3297-CC8C-41FF-8896-F3D1AA207AA4}" type="datetime1">
              <a:rPr lang="en-US" smtClean="0"/>
              <a:t>9/23/2014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S.D. Reitzner | Analysis of Radionuclide Activity in the NuMI Decay Pipe Shield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BB29C-B10A-4A5B-A88B-36F5C9D2AB55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52" y="903866"/>
            <a:ext cx="8712148" cy="320696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4727" y="3027941"/>
            <a:ext cx="14082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</a:rPr>
              <a:t>120 GeV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</a:rPr>
              <a:t>proton beam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04252" y="3037466"/>
            <a:ext cx="8020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Decay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Pipe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22652" y="3875666"/>
            <a:ext cx="822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Horn 2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3264574" y="3235160"/>
            <a:ext cx="139078" cy="716706"/>
          </a:xfrm>
          <a:prstGeom prst="straightConnector1">
            <a:avLst/>
          </a:prstGeom>
          <a:noFill/>
          <a:ln w="31750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1679627" y="3561341"/>
            <a:ext cx="822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Horn 1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1822635" y="3203187"/>
            <a:ext cx="287506" cy="447675"/>
          </a:xfrm>
          <a:prstGeom prst="straightConnector1">
            <a:avLst/>
          </a:prstGeom>
          <a:noFill/>
          <a:ln w="31750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80977" y="1991931"/>
            <a:ext cx="2229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Target/Baffle Carriage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660452" y="2275466"/>
            <a:ext cx="609600" cy="762000"/>
          </a:xfrm>
          <a:prstGeom prst="straightConnector1">
            <a:avLst/>
          </a:prstGeom>
          <a:noFill/>
          <a:ln w="31750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5003852" y="3951866"/>
            <a:ext cx="1608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Steel Shielding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 flipV="1">
            <a:off x="5232452" y="3494666"/>
            <a:ext cx="228600" cy="533400"/>
          </a:xfrm>
          <a:prstGeom prst="straightConnector1">
            <a:avLst/>
          </a:prstGeom>
          <a:noFill/>
          <a:ln w="31750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cxnSp>
        <p:nvCxnSpPr>
          <p:cNvPr id="18" name="Straight Arrow Connector 17"/>
          <p:cNvCxnSpPr/>
          <p:nvPr/>
        </p:nvCxnSpPr>
        <p:spPr>
          <a:xfrm flipV="1">
            <a:off x="5461052" y="3189866"/>
            <a:ext cx="152400" cy="838200"/>
          </a:xfrm>
          <a:prstGeom prst="straightConnector1">
            <a:avLst/>
          </a:prstGeom>
          <a:noFill/>
          <a:ln w="31750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7399765" y="4116141"/>
            <a:ext cx="14695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Flowable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Fill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l-GR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ρ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= 2.2 g/cm</a:t>
            </a:r>
            <a:r>
              <a:rPr kumimoji="0" lang="en-US" sz="1800" b="0" i="0" u="none" strike="noStrike" kern="0" cap="none" spc="0" normalizeH="0" baseline="30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3</a:t>
            </a:r>
            <a:endParaRPr kumimoji="0" lang="en-US" sz="1800" b="0" i="0" u="none" strike="noStrike" kern="0" cap="none" spc="0" normalizeH="0" baseline="3000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8280452" y="3723266"/>
            <a:ext cx="152400" cy="457200"/>
          </a:xfrm>
          <a:prstGeom prst="straightConnector1">
            <a:avLst/>
          </a:prstGeom>
          <a:noFill/>
          <a:ln w="31750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cxnSp>
        <p:nvCxnSpPr>
          <p:cNvPr id="21" name="Straight Arrow Connector 20"/>
          <p:cNvCxnSpPr/>
          <p:nvPr/>
        </p:nvCxnSpPr>
        <p:spPr>
          <a:xfrm>
            <a:off x="212777" y="2970791"/>
            <a:ext cx="1019175" cy="85725"/>
          </a:xfrm>
          <a:prstGeom prst="straightConnector1">
            <a:avLst/>
          </a:prstGeom>
          <a:noFill/>
          <a:ln w="25400" cap="flat" cmpd="sng" algn="ctr">
            <a:solidFill>
              <a:srgbClr val="3333FF"/>
            </a:solidFill>
            <a:prstDash val="solid"/>
            <a:tailEnd type="arrow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2398876" y="2018512"/>
            <a:ext cx="1635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Graphite Target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1548272" y="2316224"/>
            <a:ext cx="1180213" cy="733647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1393933" y="3792975"/>
            <a:ext cx="16971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</a:rPr>
              <a:t>Focus resultant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</a:rPr>
              <a:t>pions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</a:rPr>
              <a:t> and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</a:rPr>
              <a:t>kaons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4726" y="4762472"/>
            <a:ext cx="799925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NuMI </a:t>
            </a:r>
            <a:r>
              <a:rPr lang="en-US" sz="2000" dirty="0" err="1" smtClean="0"/>
              <a:t>Beamline</a:t>
            </a:r>
            <a:r>
              <a:rPr lang="en-US" sz="2000" dirty="0" smtClean="0"/>
              <a:t> is subject to inflow of ground water.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/>
              <a:t>Provides an easy route for tritium  migration.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Dehumidifiers in target hall are used to remove water from the air.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Air from the target hall is moved down the decay pipe passageway.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54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CCE2AE7-02EB-4814-BC41-1D4DAA9D1DD5}" type="datetime1">
              <a:rPr lang="en-US" smtClean="0"/>
              <a:t>9/23/2014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S.D. Reitzner | Analysis of Radionuclide Activity in the NuMI Decay Pipe Shield</a:t>
            </a:r>
            <a:endParaRPr lang="en-US" b="1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EF0C2C4-0D53-4960-92D0-9CE18B42ED81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" t="6666" b="11998"/>
          <a:stretch/>
        </p:blipFill>
        <p:spPr>
          <a:xfrm>
            <a:off x="280258" y="457200"/>
            <a:ext cx="8412480" cy="557784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87829" y="1785257"/>
            <a:ext cx="7924800" cy="1959429"/>
          </a:xfrm>
          <a:prstGeom prst="rect">
            <a:avLst/>
          </a:prstGeom>
          <a:solidFill>
            <a:srgbClr val="FFFFFF"/>
          </a:solidFill>
          <a:ln w="264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3733800" y="685800"/>
            <a:ext cx="0" cy="685800"/>
          </a:xfrm>
          <a:prstGeom prst="line">
            <a:avLst/>
          </a:prstGeom>
          <a:noFill/>
          <a:ln w="19050" cap="flat" cmpd="sng" algn="ctr">
            <a:solidFill>
              <a:srgbClr val="3333FF"/>
            </a:solidFill>
            <a:prstDash val="solid"/>
            <a:tailEnd type="none"/>
          </a:ln>
          <a:effectLst/>
        </p:spPr>
      </p:cxnSp>
      <p:cxnSp>
        <p:nvCxnSpPr>
          <p:cNvPr id="9" name="Straight Connector 8"/>
          <p:cNvCxnSpPr/>
          <p:nvPr/>
        </p:nvCxnSpPr>
        <p:spPr>
          <a:xfrm flipV="1">
            <a:off x="3962400" y="685800"/>
            <a:ext cx="0" cy="685800"/>
          </a:xfrm>
          <a:prstGeom prst="line">
            <a:avLst/>
          </a:prstGeom>
          <a:noFill/>
          <a:ln w="19050" cap="flat" cmpd="sng" algn="ctr">
            <a:solidFill>
              <a:srgbClr val="3333FF"/>
            </a:solidFill>
            <a:prstDash val="solid"/>
            <a:tailEnd type="none"/>
          </a:ln>
          <a:effectLst/>
        </p:spPr>
      </p:cxnSp>
      <p:cxnSp>
        <p:nvCxnSpPr>
          <p:cNvPr id="10" name="Straight Connector 9"/>
          <p:cNvCxnSpPr/>
          <p:nvPr/>
        </p:nvCxnSpPr>
        <p:spPr>
          <a:xfrm flipV="1">
            <a:off x="5334000" y="3962400"/>
            <a:ext cx="0" cy="609600"/>
          </a:xfrm>
          <a:prstGeom prst="line">
            <a:avLst/>
          </a:prstGeom>
          <a:noFill/>
          <a:ln w="19050" cap="flat" cmpd="sng" algn="ctr">
            <a:solidFill>
              <a:srgbClr val="3333FF"/>
            </a:solidFill>
            <a:prstDash val="solid"/>
            <a:tailEnd type="none"/>
          </a:ln>
          <a:effectLst/>
        </p:spPr>
      </p:cxnSp>
      <p:cxnSp>
        <p:nvCxnSpPr>
          <p:cNvPr id="11" name="Straight Arrow Connector 10"/>
          <p:cNvCxnSpPr/>
          <p:nvPr/>
        </p:nvCxnSpPr>
        <p:spPr>
          <a:xfrm flipH="1" flipV="1">
            <a:off x="356260" y="1033154"/>
            <a:ext cx="1050966" cy="5939"/>
          </a:xfrm>
          <a:prstGeom prst="straightConnector1">
            <a:avLst/>
          </a:prstGeom>
          <a:noFill/>
          <a:ln w="19050" cap="flat" cmpd="sng" algn="ctr">
            <a:solidFill>
              <a:srgbClr val="292934"/>
            </a:solidFill>
            <a:prstDash val="solid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3200400" y="1371600"/>
            <a:ext cx="655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</a:rPr>
              <a:t>93 m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10000" y="1295400"/>
            <a:ext cx="655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</a:rPr>
              <a:t>98 m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34000" y="4495800"/>
            <a:ext cx="772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</a:rPr>
              <a:t>249 m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8763000" y="3886200"/>
            <a:ext cx="0" cy="762000"/>
          </a:xfrm>
          <a:prstGeom prst="line">
            <a:avLst/>
          </a:prstGeom>
          <a:noFill/>
          <a:ln w="19050" cap="flat" cmpd="sng" algn="ctr">
            <a:solidFill>
              <a:srgbClr val="3333FF"/>
            </a:solidFill>
            <a:prstDash val="solid"/>
            <a:tailEnd type="none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8399606" y="4572000"/>
            <a:ext cx="772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</a:rPr>
              <a:t>683 m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29400" y="1524000"/>
            <a:ext cx="19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2 m diameter pipe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7239000" y="990600"/>
            <a:ext cx="152400" cy="609600"/>
          </a:xfrm>
          <a:prstGeom prst="straightConnector1">
            <a:avLst/>
          </a:prstGeom>
          <a:noFill/>
          <a:ln w="31750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cxnSp>
        <p:nvCxnSpPr>
          <p:cNvPr id="19" name="Straight Connector 18"/>
          <p:cNvCxnSpPr/>
          <p:nvPr/>
        </p:nvCxnSpPr>
        <p:spPr>
          <a:xfrm>
            <a:off x="2663301" y="1026850"/>
            <a:ext cx="3699" cy="183472"/>
          </a:xfrm>
          <a:prstGeom prst="line">
            <a:avLst/>
          </a:prstGeom>
          <a:noFill/>
          <a:ln w="31750" cap="flat" cmpd="sng" algn="ctr">
            <a:solidFill>
              <a:srgbClr val="79463D"/>
            </a:solidFill>
            <a:prstDash val="solid"/>
            <a:tailEnd type="none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1828800" y="1219200"/>
            <a:ext cx="14468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79463D"/>
                </a:solidFill>
                <a:effectLst/>
                <a:uLnTx/>
                <a:uFillTx/>
              </a:rPr>
              <a:t>2.9 m outer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79463D"/>
                </a:solidFill>
                <a:effectLst/>
                <a:uLnTx/>
                <a:uFillTx/>
              </a:rPr>
              <a:t>radius of shield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79463D"/>
              </a:solidFill>
              <a:effectLst/>
              <a:uLnTx/>
              <a:uFillTx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905000" y="4495800"/>
            <a:ext cx="14468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79463D"/>
                </a:solidFill>
                <a:effectLst/>
                <a:uLnTx/>
                <a:uFillTx/>
              </a:rPr>
              <a:t>3.7 m outer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79463D"/>
                </a:solidFill>
                <a:effectLst/>
                <a:uLnTx/>
                <a:uFillTx/>
              </a:rPr>
              <a:t>radius of shield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79463D"/>
              </a:solidFill>
              <a:effectLst/>
              <a:uLnTx/>
              <a:uFillTx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2514600" y="4258322"/>
            <a:ext cx="0" cy="228600"/>
          </a:xfrm>
          <a:prstGeom prst="line">
            <a:avLst/>
          </a:prstGeom>
          <a:noFill/>
          <a:ln w="31750" cap="flat" cmpd="sng" algn="ctr">
            <a:solidFill>
              <a:srgbClr val="79463D"/>
            </a:solidFill>
            <a:prstDash val="solid"/>
            <a:tailEnd type="none"/>
          </a:ln>
          <a:effectLst/>
        </p:spPr>
      </p:cxnSp>
      <p:sp>
        <p:nvSpPr>
          <p:cNvPr id="23" name="Rectangle 22"/>
          <p:cNvSpPr/>
          <p:nvPr/>
        </p:nvSpPr>
        <p:spPr>
          <a:xfrm>
            <a:off x="7239000" y="4648200"/>
            <a:ext cx="1219200" cy="533400"/>
          </a:xfrm>
          <a:prstGeom prst="rect">
            <a:avLst/>
          </a:prstGeom>
          <a:solidFill>
            <a:srgbClr val="FFFFFF"/>
          </a:solidFill>
          <a:ln w="264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7402286" y="4235435"/>
            <a:ext cx="1304642" cy="14512"/>
          </a:xfrm>
          <a:prstGeom prst="straightConnector1">
            <a:avLst/>
          </a:prstGeom>
          <a:noFill/>
          <a:ln w="28575" cap="flat" cmpd="sng" algn="ctr">
            <a:solidFill>
              <a:srgbClr val="3333FF"/>
            </a:solidFill>
            <a:prstDash val="solid"/>
            <a:tailEnd type="arrow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4876801" y="420915"/>
            <a:ext cx="1050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Dolomite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558971" y="1930400"/>
            <a:ext cx="2859315" cy="885371"/>
          </a:xfrm>
          <a:prstGeom prst="rect">
            <a:avLst/>
          </a:prstGeom>
          <a:solidFill>
            <a:srgbClr val="FFFFFF"/>
          </a:solidFill>
          <a:ln w="264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675086" y="2032000"/>
            <a:ext cx="2101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Decay Pipe Walkway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 flipH="1" flipV="1">
            <a:off x="5962135" y="1291281"/>
            <a:ext cx="133866" cy="784263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sp>
        <p:nvSpPr>
          <p:cNvPr id="29" name="Rectangle 28"/>
          <p:cNvSpPr/>
          <p:nvPr/>
        </p:nvSpPr>
        <p:spPr>
          <a:xfrm>
            <a:off x="4528457" y="2656114"/>
            <a:ext cx="682171" cy="261257"/>
          </a:xfrm>
          <a:prstGeom prst="rect">
            <a:avLst/>
          </a:prstGeom>
          <a:solidFill>
            <a:srgbClr val="FFFFFF"/>
          </a:solidFill>
          <a:ln w="264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42257" y="1458686"/>
            <a:ext cx="1132114" cy="359228"/>
          </a:xfrm>
          <a:prstGeom prst="rect">
            <a:avLst/>
          </a:prstGeom>
          <a:solidFill>
            <a:srgbClr val="FFFFFF"/>
          </a:solidFill>
          <a:ln w="264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46216" y="1495302"/>
            <a:ext cx="10311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To Target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Hall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625178" y="4582355"/>
            <a:ext cx="1727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To Absorber Hall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620000" y="3766868"/>
            <a:ext cx="684362" cy="224287"/>
          </a:xfrm>
          <a:prstGeom prst="rect">
            <a:avLst/>
          </a:prstGeom>
          <a:solidFill>
            <a:srgbClr val="FFFFFF"/>
          </a:solidFill>
          <a:ln w="264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682598" y="3353073"/>
            <a:ext cx="21681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</a:rPr>
              <a:t>Neutrinos to MINOS in Soudan MN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13458" y="5081287"/>
            <a:ext cx="7859210" cy="1105758"/>
          </a:xfrm>
          <a:prstGeom prst="rect">
            <a:avLst/>
          </a:prstGeom>
          <a:solidFill>
            <a:srgbClr val="FFFFFF"/>
          </a:solidFill>
          <a:ln w="264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933271" y="4941009"/>
            <a:ext cx="11587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79463D"/>
                </a:solidFill>
                <a:effectLst/>
                <a:uLnTx/>
                <a:uFillTx/>
              </a:rPr>
              <a:t>2.1 m outer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79463D"/>
                </a:solidFill>
                <a:effectLst/>
                <a:uLnTx/>
                <a:uFillTx/>
              </a:rPr>
              <a:t>radius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79463D"/>
              </a:solidFill>
              <a:effectLst/>
              <a:uLnTx/>
              <a:uFillTx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036180" y="2569027"/>
            <a:ext cx="17894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NuMI Decay Pipe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675 m long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743538" y="5302110"/>
            <a:ext cx="30327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</a:rPr>
              <a:t>Pions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</a:rPr>
              <a:t> and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</a:rPr>
              <a:t>kaons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</a:rPr>
              <a:t>decay to neutrinos and muons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7357713" y="4582355"/>
            <a:ext cx="1255143" cy="5135"/>
          </a:xfrm>
          <a:prstGeom prst="straightConnector1">
            <a:avLst/>
          </a:prstGeom>
          <a:noFill/>
          <a:ln w="19050" cap="flat" cmpd="sng" algn="ctr">
            <a:solidFill>
              <a:srgbClr val="292934"/>
            </a:solidFill>
            <a:prstDash val="soli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43238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/>
          <p:cNvSpPr>
            <a:spLocks noGrp="1"/>
          </p:cNvSpPr>
          <p:nvPr>
            <p:ph type="body" sz="half" idx="12"/>
          </p:nvPr>
        </p:nvSpPr>
        <p:spPr/>
        <p:txBody>
          <a:bodyPr/>
          <a:lstStyle/>
          <a:p>
            <a:r>
              <a:rPr lang="en-US" dirty="0" smtClean="0"/>
              <a:t>Decay pipe cross section. The red lines show locations of samples.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r>
              <a:rPr lang="en-US" dirty="0" smtClean="0"/>
              <a:t>Face of the decay pipe shield where some core samples were collected</a:t>
            </a:r>
            <a:endParaRPr lang="en-US" dirty="0"/>
          </a:p>
        </p:txBody>
      </p: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Locations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ACCE2AE7-02EB-4814-BC41-1D4DAA9D1DD5}" type="datetime1">
              <a:rPr lang="en-US" smtClean="0"/>
              <a:t>9/23/2014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S.D. Reitzner | Analysis of Radionuclide Activity in the NuMI Decay Pipe Shield</a:t>
            </a:r>
            <a:endParaRPr lang="en-US" b="1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EEF0C2C4-0D53-4960-92D0-9CE18B42ED81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218" y="1276414"/>
            <a:ext cx="3967677" cy="2975758"/>
          </a:xfrm>
          <a:prstGeom prst="rect">
            <a:avLst/>
          </a:prstGeom>
        </p:spPr>
      </p:pic>
      <p:pic>
        <p:nvPicPr>
          <p:cNvPr id="14" name="Content Placeholder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2" r="23262"/>
          <a:stretch/>
        </p:blipFill>
        <p:spPr>
          <a:xfrm>
            <a:off x="676275" y="1175728"/>
            <a:ext cx="3278208" cy="3457220"/>
          </a:xfrm>
          <a:prstGeom prst="rect">
            <a:avLst/>
          </a:prstGeom>
        </p:spPr>
      </p:pic>
      <p:cxnSp>
        <p:nvCxnSpPr>
          <p:cNvPr id="19" name="Straight Connector 18"/>
          <p:cNvCxnSpPr/>
          <p:nvPr/>
        </p:nvCxnSpPr>
        <p:spPr>
          <a:xfrm>
            <a:off x="1820276" y="3105579"/>
            <a:ext cx="126330" cy="0"/>
          </a:xfrm>
          <a:prstGeom prst="line">
            <a:avLst/>
          </a:prstGeom>
          <a:ln>
            <a:solidFill>
              <a:srgbClr val="FF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820276" y="3471152"/>
            <a:ext cx="126330" cy="0"/>
          </a:xfrm>
          <a:prstGeom prst="line">
            <a:avLst/>
          </a:prstGeom>
          <a:ln>
            <a:solidFill>
              <a:srgbClr val="FF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 rot="16200000">
            <a:off x="933064" y="2758038"/>
            <a:ext cx="14405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Decay pipe walkway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69896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Analysis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Several samples collected at different depths from each sample location.</a:t>
            </a:r>
          </a:p>
          <a:p>
            <a:pPr lvl="1"/>
            <a:r>
              <a:rPr lang="en-US" dirty="0" smtClean="0"/>
              <a:t>Sample collection occurred after several days of beam off.</a:t>
            </a:r>
          </a:p>
          <a:p>
            <a:r>
              <a:rPr lang="en-US" dirty="0" smtClean="0"/>
              <a:t>Samples first analyzed using a high purity germanium detector for radionuclide activity.</a:t>
            </a:r>
          </a:p>
          <a:p>
            <a:pPr lvl="1"/>
            <a:r>
              <a:rPr lang="en-US" baseline="30000" dirty="0" smtClean="0"/>
              <a:t>7</a:t>
            </a:r>
            <a:r>
              <a:rPr lang="en-US" dirty="0" smtClean="0"/>
              <a:t>Be, </a:t>
            </a:r>
            <a:r>
              <a:rPr lang="en-US" baseline="30000" dirty="0" smtClean="0"/>
              <a:t>22</a:t>
            </a:r>
            <a:r>
              <a:rPr lang="en-US" dirty="0" smtClean="0"/>
              <a:t>Na, </a:t>
            </a:r>
            <a:r>
              <a:rPr lang="en-US" baseline="30000" dirty="0" smtClean="0"/>
              <a:t>54</a:t>
            </a:r>
            <a:r>
              <a:rPr lang="en-US" dirty="0" smtClean="0"/>
              <a:t>Mn, </a:t>
            </a:r>
            <a:r>
              <a:rPr lang="en-US" baseline="30000" dirty="0" smtClean="0"/>
              <a:t>46</a:t>
            </a:r>
            <a:r>
              <a:rPr lang="en-US" dirty="0" smtClean="0"/>
              <a:t>Sc, </a:t>
            </a:r>
            <a:r>
              <a:rPr lang="en-US" baseline="30000" dirty="0" smtClean="0"/>
              <a:t>60</a:t>
            </a:r>
            <a:r>
              <a:rPr lang="en-US" dirty="0" smtClean="0"/>
              <a:t>Co, </a:t>
            </a:r>
            <a:r>
              <a:rPr lang="en-US" baseline="30000" dirty="0" smtClean="0"/>
              <a:t>134</a:t>
            </a:r>
            <a:r>
              <a:rPr lang="en-US" dirty="0" smtClean="0"/>
              <a:t>Cs  and </a:t>
            </a:r>
            <a:r>
              <a:rPr lang="en-US" baseline="30000" dirty="0" smtClean="0"/>
              <a:t>152</a:t>
            </a:r>
            <a:r>
              <a:rPr lang="en-US" dirty="0" smtClean="0"/>
              <a:t>Eu where found.</a:t>
            </a:r>
          </a:p>
          <a:p>
            <a:r>
              <a:rPr lang="en-US" dirty="0" smtClean="0"/>
              <a:t>Tritium’s low beta endpoint energy and no decay gamma means that it cannot be counted directly from the samples.</a:t>
            </a:r>
          </a:p>
          <a:p>
            <a:pPr lvl="1"/>
            <a:r>
              <a:rPr lang="en-US" dirty="0" smtClean="0"/>
              <a:t>Tritium was leached from the samples and the leachate analyzed using a Tri-Carb LSC analyzer.</a:t>
            </a:r>
          </a:p>
          <a:p>
            <a:pPr lvl="2"/>
            <a:r>
              <a:rPr lang="en-US" dirty="0" smtClean="0"/>
              <a:t>Not all tritium is collected from a single leaching process.</a:t>
            </a:r>
          </a:p>
          <a:p>
            <a:pPr lvl="1"/>
            <a:r>
              <a:rPr lang="en-US" baseline="30000" dirty="0" smtClean="0"/>
              <a:t>22</a:t>
            </a:r>
            <a:r>
              <a:rPr lang="en-US" dirty="0" smtClean="0"/>
              <a:t>Na was also detected in the leachate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51042-6C9F-40DC-9C13-E5E89BF2CD39}" type="datetime1">
              <a:rPr lang="en-US" smtClean="0"/>
              <a:t>9/23/2014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S.D. Reitzner | Analysis of Radionuclide Activity in the NuMI Decay Pipe Shield</a:t>
            </a:r>
            <a:endParaRPr lang="en-US" b="1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40662-9C56-469C-B47A-6D8E3392E26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816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831" y="1042988"/>
            <a:ext cx="6458050" cy="4987925"/>
          </a:xfrm>
        </p:spPr>
      </p:pic>
      <p:cxnSp>
        <p:nvCxnSpPr>
          <p:cNvPr id="8" name="Straight Connector 7"/>
          <p:cNvCxnSpPr/>
          <p:nvPr/>
        </p:nvCxnSpPr>
        <p:spPr>
          <a:xfrm flipH="1" flipV="1">
            <a:off x="6697683" y="1543792"/>
            <a:ext cx="2" cy="3918857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 at Upstream End of Decay Pipe 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E2AE7-02EB-4814-BC41-1D4DAA9D1DD5}" type="datetime1">
              <a:rPr lang="en-US" smtClean="0"/>
              <a:t>9/23/2014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S.D. Reitzner | Analysis of Radionuclide Activity in the NuMI Decay Pipe Shield</a:t>
            </a:r>
            <a:endParaRPr lang="en-US" b="1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0C2C4-0D53-4960-92D0-9CE18B42ED8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80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Tritium Activity at Upstream End of Decay Pipe in </a:t>
            </a:r>
            <a:r>
              <a:rPr lang="en-US" dirty="0" smtClean="0"/>
              <a:t>2006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081" y="1042988"/>
            <a:ext cx="6465550" cy="4987925"/>
          </a:xfr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E2AE7-02EB-4814-BC41-1D4DAA9D1DD5}" type="datetime1">
              <a:rPr lang="en-US" smtClean="0"/>
              <a:t>9/23/2014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S.D. Reitzner | Analysis of Radionuclide Activity in the NuMI Decay Pipe Shield</a:t>
            </a:r>
            <a:endParaRPr lang="en-US" b="1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0C2C4-0D53-4960-92D0-9CE18B42ED81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721922" y="1093020"/>
            <a:ext cx="11179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ST9.99  2006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78181" y="2306697"/>
            <a:ext cx="16485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Direct Production</a:t>
            </a:r>
          </a:p>
          <a:p>
            <a:r>
              <a:rPr lang="en-US" sz="1600" dirty="0" smtClean="0">
                <a:solidFill>
                  <a:srgbClr val="000000"/>
                </a:solidFill>
              </a:rPr>
              <a:t>Absorption</a:t>
            </a:r>
          </a:p>
          <a:p>
            <a:r>
              <a:rPr lang="en-US" sz="1600" dirty="0" smtClean="0">
                <a:solidFill>
                  <a:srgbClr val="000000"/>
                </a:solidFill>
              </a:rPr>
              <a:t>Depletion</a:t>
            </a:r>
            <a:endParaRPr lang="en-US" sz="1600" dirty="0">
              <a:solidFill>
                <a:srgbClr val="000000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3726774" y="2501342"/>
            <a:ext cx="892727" cy="1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726774" y="2738665"/>
            <a:ext cx="892727" cy="0"/>
          </a:xfrm>
          <a:prstGeom prst="line">
            <a:avLst/>
          </a:prstGeom>
          <a:ln>
            <a:solidFill>
              <a:srgbClr val="00FF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3726774" y="2975139"/>
            <a:ext cx="892727" cy="1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6868192" y="1615045"/>
            <a:ext cx="0" cy="3859480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7915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NAL_TemplatePC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Fermilab: Footer Only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  <a:prstDash val="dash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FNAL_TemplatePC</Template>
  <TotalTime>1578</TotalTime>
  <Words>1479</Words>
  <Application>Microsoft Office PowerPoint</Application>
  <PresentationFormat>On-screen Show (4:3)</PresentationFormat>
  <Paragraphs>293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FNAL_TemplatePC</vt:lpstr>
      <vt:lpstr>Fermilab: Footer Only</vt:lpstr>
      <vt:lpstr>Analysis of Radionuclide Activation in the NuMI Decay Pipe Shield</vt:lpstr>
      <vt:lpstr>Outline</vt:lpstr>
      <vt:lpstr>Introduction</vt:lpstr>
      <vt:lpstr>NuMI Target Hall</vt:lpstr>
      <vt:lpstr>PowerPoint Presentation</vt:lpstr>
      <vt:lpstr>Sample Locations</vt:lpstr>
      <vt:lpstr>Data Analysis</vt:lpstr>
      <vt:lpstr>Activity at Upstream End of Decay Pipe </vt:lpstr>
      <vt:lpstr>Tritium Activity at Upstream End of Decay Pipe in 2006</vt:lpstr>
      <vt:lpstr>Tritium Activity at Upstream End of Decay Pipe</vt:lpstr>
      <vt:lpstr>Tritium Activity at Downstream End of Decay Pipe</vt:lpstr>
      <vt:lpstr>22Na Gamma vs Leachate</vt:lpstr>
      <vt:lpstr>Leaching Fraction for 22Na</vt:lpstr>
      <vt:lpstr>MC Analysis</vt:lpstr>
      <vt:lpstr>PowerPoint Presentation</vt:lpstr>
      <vt:lpstr>Star Density per Proton in the Decay Pipe Shield</vt:lpstr>
      <vt:lpstr>Nuclide Production Calculation</vt:lpstr>
      <vt:lpstr>2006 7Be Radial Distribution </vt:lpstr>
      <vt:lpstr>Radial Distribution Fits</vt:lpstr>
      <vt:lpstr>Nuclide Activity Comparison</vt:lpstr>
      <vt:lpstr>Prediction of Leaching Fraction using MARS</vt:lpstr>
      <vt:lpstr>Predicted Leaching Fraction</vt:lpstr>
      <vt:lpstr>Conclusions</vt:lpstr>
    </vt:vector>
  </TitlesOfParts>
  <Company>Fermi National Accelerator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Analysis of Radionuclide Activity in the NuMI Decay Pipe Shield</dc:title>
  <dc:creator>Diane Reitzner</dc:creator>
  <cp:lastModifiedBy>Diane Reitzner</cp:lastModifiedBy>
  <cp:revision>66</cp:revision>
  <cp:lastPrinted>2014-01-20T19:40:21Z</cp:lastPrinted>
  <dcterms:created xsi:type="dcterms:W3CDTF">2014-08-26T19:54:00Z</dcterms:created>
  <dcterms:modified xsi:type="dcterms:W3CDTF">2014-09-23T21:11:08Z</dcterms:modified>
</cp:coreProperties>
</file>