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9" r:id="rId4"/>
    <p:sldId id="260" r:id="rId5"/>
    <p:sldId id="261" r:id="rId6"/>
    <p:sldId id="258" r:id="rId7"/>
    <p:sldId id="281" r:id="rId8"/>
    <p:sldId id="263" r:id="rId9"/>
    <p:sldId id="270" r:id="rId10"/>
    <p:sldId id="265" r:id="rId11"/>
    <p:sldId id="264" r:id="rId12"/>
    <p:sldId id="266" r:id="rId13"/>
    <p:sldId id="267" r:id="rId14"/>
    <p:sldId id="282" r:id="rId15"/>
    <p:sldId id="283" r:id="rId16"/>
    <p:sldId id="271" r:id="rId17"/>
    <p:sldId id="285" r:id="rId18"/>
    <p:sldId id="286" r:id="rId19"/>
    <p:sldId id="290" r:id="rId20"/>
    <p:sldId id="272" r:id="rId21"/>
    <p:sldId id="277" r:id="rId22"/>
    <p:sldId id="278" r:id="rId23"/>
    <p:sldId id="291" r:id="rId24"/>
    <p:sldId id="273" r:id="rId25"/>
    <p:sldId id="275" r:id="rId26"/>
    <p:sldId id="274" r:id="rId27"/>
    <p:sldId id="288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0" autoAdjust="0"/>
    <p:restoredTop sz="84759" autoAdjust="0"/>
  </p:normalViewPr>
  <p:slideViewPr>
    <p:cSldViewPr>
      <p:cViewPr>
        <p:scale>
          <a:sx n="70" d="100"/>
          <a:sy n="70" d="100"/>
        </p:scale>
        <p:origin x="-71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48525-F5CC-4E65-9EC8-74D54682BE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9835D-7A8F-45ED-B8FC-A232147DDEA3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algn="ctr"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LBNE 2.4MW Absorber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FF6E0-241C-4AA0-B081-143F52C9C408}" type="parTrans" cxnId="{96FAC59A-E575-4487-B5E8-FDAA04B787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F3802-533F-420F-A969-1CCDDA3D7BA7}" type="sibTrans" cxnId="{96FAC59A-E575-4487-B5E8-FDAA04B787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802E8-7B2A-4D15-893D-BDADCF42C7C2}" type="pres">
      <dgm:prSet presAssocID="{9E648525-F5CC-4E65-9EC8-74D54682BE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30C264-3939-4491-937D-E7EE30EC57C4}" type="pres">
      <dgm:prSet presAssocID="{8779835D-7A8F-45ED-B8FC-A232147DDE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FAC59A-E575-4487-B5E8-FDAA04B7871C}" srcId="{9E648525-F5CC-4E65-9EC8-74D54682BECE}" destId="{8779835D-7A8F-45ED-B8FC-A232147DDEA3}" srcOrd="0" destOrd="0" parTransId="{3ADFF6E0-241C-4AA0-B081-143F52C9C408}" sibTransId="{5FBF3802-533F-420F-A969-1CCDDA3D7BA7}"/>
    <dgm:cxn modelId="{F5E67C8B-786F-4D6B-8C2E-9E7533C5E489}" type="presOf" srcId="{8779835D-7A8F-45ED-B8FC-A232147DDEA3}" destId="{8930C264-3939-4491-937D-E7EE30EC57C4}" srcOrd="0" destOrd="0" presId="urn:microsoft.com/office/officeart/2005/8/layout/vList2"/>
    <dgm:cxn modelId="{3AE22194-05F9-4C7F-84B4-49FF3B395F72}" type="presOf" srcId="{9E648525-F5CC-4E65-9EC8-74D54682BECE}" destId="{3B0802E8-7B2A-4D15-893D-BDADCF42C7C2}" srcOrd="0" destOrd="0" presId="urn:microsoft.com/office/officeart/2005/8/layout/vList2"/>
    <dgm:cxn modelId="{09737713-8BE0-49C6-93CB-B05C13FF5FF8}" type="presParOf" srcId="{3B0802E8-7B2A-4D15-893D-BDADCF42C7C2}" destId="{8930C264-3939-4491-937D-E7EE30EC57C4}" srcOrd="0" destOrd="0" presId="urn:microsoft.com/office/officeart/2005/8/layout/vList2"/>
  </dgm:cxnLst>
  <dgm:bg/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C264-3939-4491-937D-E7EE30EC57C4}">
      <dsp:nvSpPr>
        <dsp:cNvPr id="0" name=""/>
        <dsp:cNvSpPr/>
      </dsp:nvSpPr>
      <dsp:spPr>
        <a:xfrm>
          <a:off x="0" y="103212"/>
          <a:ext cx="7772400" cy="1263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Arial" panose="020B0604020202020204" pitchFamily="34" charset="0"/>
              <a:cs typeface="Arial" panose="020B0604020202020204" pitchFamily="34" charset="0"/>
            </a:rPr>
            <a:t>LBNE 2.4MW Absorber</a:t>
          </a:r>
          <a:endParaRPr lang="en-US" sz="5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684" y="164896"/>
        <a:ext cx="7649032" cy="114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97C1-C76B-4F70-A055-3317FE8E1B4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D954B-1265-4A0D-8334-7BE1AB98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 water line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3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C7A6-C791-4E2E-9CBC-9459EE8FE0E7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D7E7-B333-4FAE-BE4F-B5008EBF8938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A6D4-1BB8-4B28-92F6-D50EB2D4A62C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7C3E-A5C5-4479-8329-5CDAD26DEC3D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AD2-8EC9-44BD-9B53-CDC5F67F3287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D471-E1EA-4006-897A-3C5C9056E9F4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F5FD-130D-4B7B-AEFA-2E6F32688505}" type="datetime1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A334-0BCC-4201-8741-2C67F3C8C53F}" type="datetime1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C230-067E-4D63-A4C3-1723852EAED8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C5B9-3C80-4B0C-8CE9-16D3A1D69804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ABD2-C71F-4749-B4F6-60AE608033A1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4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EA4D-5CAE-4D74-9B94-DDD8238B1E82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C8A6-4B12-4851-812C-4219DEC8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0942403"/>
              </p:ext>
            </p:extLst>
          </p:nvPr>
        </p:nvGraphicFramePr>
        <p:xfrm>
          <a:off x="685800" y="14478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86868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NBI 2014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by Brian Hartsell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 by: Kris Anderson, Yury Eidelman, Jim Hylen, Nikolai Mokhov, Igor Rakhno, Salman Tariq, Vladimir Sidorov</a:t>
            </a:r>
          </a:p>
        </p:txBody>
      </p:sp>
    </p:spTree>
    <p:extLst>
      <p:ext uri="{BB962C8B-B14F-4D97-AF65-F5344CB8AC3E}">
        <p14:creationId xmlns:p14="http://schemas.microsoft.com/office/powerpoint/2010/main" val="56302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a ‘spoiler’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49284"/>
            <a:ext cx="6988402" cy="51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 the shower and allow it space to spread out, reducing peak energy deposition in the downstream blocks.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a ‘spoiler’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11" y="914399"/>
            <a:ext cx="5104389" cy="56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3810000" cy="5943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of an Al spoiler shows a reduction in peak energy deposition to 75% of the previous no-spoiler case.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6457165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from:  Nikolai Mokhov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9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ANSYS Thermal Results – Single Spoiler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"/>
          <a:stretch/>
        </p:blipFill>
        <p:spPr bwMode="auto">
          <a:xfrm>
            <a:off x="4943118" y="2057400"/>
            <a:ext cx="407618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648200" cy="5791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realistic model conditions (convection coefficient on water lines, temperature dependent properties for Al, cylindrical water line geometry), peak temperature of 167C.  Too high!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9222"/>
            <a:ext cx="3276600" cy="322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91" y="617706"/>
            <a:ext cx="3135209" cy="304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6" y="3590766"/>
            <a:ext cx="4303254" cy="32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5860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Iterations – multiple spoilers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91000" y="5029200"/>
            <a:ext cx="647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8438" y="1585607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Spoilers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575" y="4706033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Spoilers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29400" y="3200400"/>
            <a:ext cx="457200" cy="20711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283106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115C – getting closer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8552" y="6519419"/>
            <a:ext cx="2632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MARS runs from:  Igor Rakhno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" y="1524000"/>
            <a:ext cx="4419600" cy="43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6541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Iterations – Sculpting with Single Spoiler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82" y="1828800"/>
            <a:ext cx="46606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410200" y="1676400"/>
            <a:ext cx="457200" cy="189559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1191510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90C – success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819400" y="3724391"/>
            <a:ext cx="762000" cy="260021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6093767"/>
            <a:ext cx="548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But… the temperature here is too high.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8885" y="5785990"/>
            <a:ext cx="2632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MARS runs from:  Igor Rakhno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6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33" y="609600"/>
            <a:ext cx="2948267" cy="29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6541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Iterations - Sculpting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895" y="609601"/>
            <a:ext cx="3064838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531" y="609601"/>
            <a:ext cx="317894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603925"/>
              </p:ext>
            </p:extLst>
          </p:nvPr>
        </p:nvGraphicFramePr>
        <p:xfrm>
          <a:off x="457200" y="3810001"/>
          <a:ext cx="8229600" cy="297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1329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Spoiler details &amp; number of sculpted Al blocks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</a:t>
                      </a:r>
                      <a:r>
                        <a:rPr lang="en-US" sz="1800" baseline="0" dirty="0" smtClean="0"/>
                        <a:t> spoiler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 sculpted Al</a:t>
                      </a:r>
                    </a:p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 solid Al,  downstream of sculpted Al</a:t>
                      </a:r>
                    </a:p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Fe block</a:t>
                      </a:r>
                    </a:p>
                    <a:p>
                      <a:endParaRPr lang="en-US" sz="1800" dirty="0"/>
                    </a:p>
                  </a:txBody>
                  <a:tcPr marT="45724" marB="45724"/>
                </a:tc>
              </a:tr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 12” &amp; 4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2.1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</a:t>
                      </a:r>
                      <a:endParaRPr lang="en-US" sz="2000" dirty="0"/>
                    </a:p>
                  </a:txBody>
                  <a:tcPr marT="45724" marB="45724"/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 12” &amp; 5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1.9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 marT="45724" marB="45724"/>
                </a:tc>
              </a:tr>
              <a:tr h="4211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 12” &amp; 7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1.6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</a:t>
                      </a:r>
                      <a:endParaRPr lang="en-US" sz="2000" dirty="0"/>
                    </a:p>
                  </a:txBody>
                  <a:tcPr marT="45724" marB="45724"/>
                </a:tc>
              </a:tr>
              <a:tr h="5718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 12” &amp; 9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5.3</a:t>
                      </a:r>
                      <a:endParaRPr lang="en-US" sz="20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7715" y="3495406"/>
            <a:ext cx="2632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MARS runs from:  Igor Rakhno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4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Data\!-Projects\LBNE\Absorber\Presentations\2014-07-28\sculpted_block3_struct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9903"/>
            <a:ext cx="3840098" cy="288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line and sculpting optimization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71305"/>
              </p:ext>
            </p:extLst>
          </p:nvPr>
        </p:nvGraphicFramePr>
        <p:xfrm>
          <a:off x="152400" y="838200"/>
          <a:ext cx="8762999" cy="335661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543909"/>
                <a:gridCol w="6403334"/>
                <a:gridCol w="1815756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Description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Max Water Line VM Stress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4-1</a:t>
                      </a:r>
                      <a:r>
                        <a:rPr lang="en-US" sz="1800" u="none" strike="noStrike" dirty="0">
                          <a:effectLst/>
                        </a:rPr>
                        <a:t>" WLs In-Line at </a:t>
                      </a:r>
                      <a:r>
                        <a:rPr lang="en-US" sz="1800" u="none" strike="noStrike" dirty="0" smtClean="0">
                          <a:effectLst/>
                        </a:rPr>
                        <a:t>30cm (Original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config</a:t>
                      </a:r>
                      <a:r>
                        <a:rPr lang="en-US" sz="1800" u="none" strike="noStrike" dirty="0" smtClean="0">
                          <a:effectLst/>
                        </a:rPr>
                        <a:t> presented  7/7)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Down-Up-Up-Down (30cm/35cm spacing)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Down-Up-Up-Down </a:t>
                      </a:r>
                      <a:r>
                        <a:rPr lang="en-US" sz="1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(30cm/40cm</a:t>
                      </a:r>
                      <a:r>
                        <a:rPr lang="en-US" sz="1800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spacing</a:t>
                      </a:r>
                      <a:r>
                        <a:rPr lang="en-US" sz="1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74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 configuration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Base (1.5" </a:t>
                      </a:r>
                      <a:r>
                        <a:rPr lang="en-US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Dia</a:t>
                      </a:r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WL, 30cm Large WL, 40cm Small WLs)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73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Base w/ 1.25" Dia Large WL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Base w/ 1.0" Dia Large WL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Invert V - Small WLs at 30cm, Large at 35cm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b="38527"/>
          <a:stretch/>
        </p:blipFill>
        <p:spPr bwMode="auto">
          <a:xfrm>
            <a:off x="228600" y="4339649"/>
            <a:ext cx="4643482" cy="251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6541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Configuration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09" y="1219200"/>
            <a:ext cx="516971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8862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 sculpted blocks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full Al blocks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Lengthened by 5’ from the CD1 baseline configuration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9485" y="6361319"/>
            <a:ext cx="2632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MARS runs from:  Igor Rakhno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1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NSYS_Base\LBNE_abs\9_spoiler\al\Al_Str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807146"/>
            <a:ext cx="4044408" cy="30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6541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Configuration - Analysis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41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Thermal and structural analysis for maximum energy deposition areas: sculpted block,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block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steel block.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18</a:t>
            </a:fld>
            <a:endParaRPr lang="en-US"/>
          </a:p>
        </p:txBody>
      </p:sp>
      <p:pic>
        <p:nvPicPr>
          <p:cNvPr id="1027" name="Picture 3" descr="C:\ANSYS_Base\LBNE_abs\9_spoiler\al\Al_Te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712796"/>
            <a:ext cx="4114340" cy="30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267200" y="2057400"/>
            <a:ext cx="990600" cy="116999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6541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Configuration - Analysis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10" y="762000"/>
            <a:ext cx="4179358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28" y="3733800"/>
            <a:ext cx="41540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41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Thermal and structural analysis for maximum energy deposition areas: sculpted block, core block, and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block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4" y="840010"/>
            <a:ext cx="7620000" cy="353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349634" y="3430810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9813" y="3877124"/>
            <a:ext cx="313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Absorber and Absorber Hall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9234" y="1068610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Target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68834" y="1437942"/>
            <a:ext cx="998621" cy="107846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2839" y="2821210"/>
            <a:ext cx="5334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717858">
            <a:off x="2651195" y="233174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96295" y="2070096"/>
            <a:ext cx="520004" cy="1360714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LBNE Absorber - Introduction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52400" y="4572000"/>
            <a:ext cx="88392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absorber (a.k.a. beam dump) is to stop left-over beam particles, and provide radiation protection to people and ground-water.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Needs to absorb ~800kW of beam power when running at 2.4MW proton beam with water cooling.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99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Data\!-Projects\LBNE\Absorber\Presentations\2014-09-05 Off Axis Accident, dT, Alternative Spoilers\sculpted_block3_accident_fourline0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"/>
          <a:stretch/>
        </p:blipFill>
        <p:spPr bwMode="auto">
          <a:xfrm>
            <a:off x="5128823" y="3741848"/>
            <a:ext cx="3892348" cy="31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 conditions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8768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cases: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On-axis:  Target is ‘missing’ and beam travels through the sculpted area of the core. (Results not yet available)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Off-axis:  Beam 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-steered around the target but misses the baffle.  Worst case for the absorber is hitting the water line.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C:\UserData\!-Projects\LBNE\Absorber\Presentations\2014-08-25 Off-Axis Accident Large Model\sculpted_block3_accident_fourline0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r="7899" b="25186"/>
          <a:stretch/>
        </p:blipFill>
        <p:spPr bwMode="auto">
          <a:xfrm>
            <a:off x="5181600" y="762000"/>
            <a:ext cx="3837294" cy="28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72000" y="1600200"/>
            <a:ext cx="609600" cy="2514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4114800"/>
            <a:ext cx="914400" cy="685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02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design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r="32212"/>
          <a:stretch/>
        </p:blipFill>
        <p:spPr bwMode="auto">
          <a:xfrm>
            <a:off x="3932830" y="1365732"/>
            <a:ext cx="4677770" cy="454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t="2935" r="39549" b="3721"/>
          <a:stretch/>
        </p:blipFill>
        <p:spPr bwMode="auto">
          <a:xfrm>
            <a:off x="152400" y="860065"/>
            <a:ext cx="2654135" cy="590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05000" y="5334000"/>
            <a:ext cx="1447800" cy="1143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0" y="6391079"/>
            <a:ext cx="406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Gun drilled water cooling loops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860064"/>
            <a:ext cx="522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Each block is removable and replaceable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95700" y="1365731"/>
            <a:ext cx="1889251" cy="236806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76400" y="1365731"/>
            <a:ext cx="2019300" cy="118403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5296" y="5923607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from: Vladimir Sidorov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design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4"/>
          <a:stretch/>
        </p:blipFill>
        <p:spPr bwMode="auto">
          <a:xfrm>
            <a:off x="1905000" y="762000"/>
            <a:ext cx="5546659" cy="34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4233226"/>
            <a:ext cx="8763000" cy="25485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8-1” diameter water lines (4 in/4 out) leading to each block.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Flow rate of 20gpm to each line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771560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from: Vladimir Sidorov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40" y="794423"/>
            <a:ext cx="4360108" cy="59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design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19561" y="6550223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from: Vladimir Sidorov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267200" cy="5867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Stackup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core blocks, outer steel shielding, and concrete shown on image at the right.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Morgue areas shown on the left side.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- 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3067"/>
            <a:ext cx="3276600" cy="2992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3067"/>
            <a:ext cx="3504724" cy="316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" y="3672840"/>
            <a:ext cx="3509963" cy="3185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45" y="3748981"/>
            <a:ext cx="3364834" cy="30328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156396"/>
            <a:ext cx="243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from: Yury Eidelman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7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– Prompt Dose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596"/>
            <a:ext cx="5867399" cy="57116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0486" y="6550223"/>
            <a:ext cx="2430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from: Yury Eidelman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10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– Muon Monitor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93" y="762000"/>
            <a:ext cx="725262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4516" y="6546811"/>
            <a:ext cx="2242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Plots from: Yury Eidelman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Three </a:t>
            </a:r>
            <a:r>
              <a:rPr lang="en-US" sz="2400" dirty="0">
                <a:solidFill>
                  <a:srgbClr val="7030A0"/>
                </a:solidFill>
              </a:rPr>
              <a:t> independent systems provide redundancy </a:t>
            </a:r>
            <a:r>
              <a:rPr lang="en-US" sz="2400" dirty="0" smtClean="0">
                <a:solidFill>
                  <a:srgbClr val="7030A0"/>
                </a:solidFill>
              </a:rPr>
              <a:t/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to pull beam permit quickly in non-normal condition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3657600"/>
            <a:ext cx="4191000" cy="10668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Beam position monitors</a:t>
            </a:r>
            <a:r>
              <a:rPr lang="en-US" sz="1600" dirty="0" smtClean="0"/>
              <a:t> upstream of target</a:t>
            </a:r>
          </a:p>
          <a:p>
            <a:pPr lvl="1"/>
            <a:r>
              <a:rPr lang="en-US" sz="1600" dirty="0" smtClean="0"/>
              <a:t>Pull beam permit after 1 beam spill if proton trajectory is off, misses target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1315" y="5486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/>
              <a:t>Muon</a:t>
            </a:r>
            <a:r>
              <a:rPr lang="en-US" sz="1600" b="1" dirty="0" smtClean="0"/>
              <a:t> monitor </a:t>
            </a:r>
            <a:r>
              <a:rPr lang="en-US" sz="1600" dirty="0" smtClean="0"/>
              <a:t>after absorber combined with </a:t>
            </a:r>
            <a:r>
              <a:rPr lang="en-US" sz="1600" b="1" dirty="0" smtClean="0"/>
              <a:t>Toroid proton monitor </a:t>
            </a:r>
            <a:r>
              <a:rPr lang="en-US" sz="1600" dirty="0" smtClean="0"/>
              <a:t>before target</a:t>
            </a:r>
          </a:p>
          <a:p>
            <a:pPr lvl="1"/>
            <a:r>
              <a:rPr lang="en-US" sz="1600" dirty="0" smtClean="0"/>
              <a:t>Can pull beam permit after 1 beam spill, if </a:t>
            </a:r>
            <a:r>
              <a:rPr lang="en-US" sz="1600" dirty="0" err="1" smtClean="0"/>
              <a:t>muon</a:t>
            </a:r>
            <a:r>
              <a:rPr lang="en-US" sz="1600" dirty="0" smtClean="0"/>
              <a:t> response is not proportional to number of protons in spill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5000" y="4604085"/>
            <a:ext cx="5791200" cy="8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Thermocouples </a:t>
            </a:r>
            <a:r>
              <a:rPr lang="en-US" sz="1600" dirty="0" smtClean="0"/>
              <a:t>in absorber core</a:t>
            </a:r>
          </a:p>
          <a:p>
            <a:pPr lvl="1"/>
            <a:r>
              <a:rPr lang="en-US" sz="1600" dirty="0" smtClean="0"/>
              <a:t>with thermocouple on-axis in shower, provides fast response (detect Energy deposition in thermocouple itself)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8" r="35577" b="17776"/>
          <a:stretch/>
        </p:blipFill>
        <p:spPr bwMode="auto">
          <a:xfrm>
            <a:off x="914400" y="1564104"/>
            <a:ext cx="5105401" cy="18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029200" y="2057400"/>
            <a:ext cx="152400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81600" y="2009274"/>
            <a:ext cx="0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867400" y="1848854"/>
            <a:ext cx="2286000" cy="20373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43000" y="2891590"/>
            <a:ext cx="1143000" cy="25948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438400" y="2809374"/>
            <a:ext cx="228600" cy="17947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96200" y="3886200"/>
            <a:ext cx="457200" cy="1676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Systems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019" y="6550223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from:  Jim Hylen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43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To-Do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viable Al core configuration has been rapidly developed through multiple iterations in only 9 months.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Now that the core configuration has been finalized, work on the radiological and mechanical design portions can continue more quickly and with greater certainty.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analysis needs to be done for the 60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case.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core review in November.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Absorber Requirements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Ability to handle full range of 2.4MW beam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 to 120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1.5e14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0.7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 cycle time (60GeV) to 1.2 sec (120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Configured for the worst case decay pipe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204m in length, helium filled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Lifetime of 30 years, minimal maintenance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Tolerant of any beam accident conditions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8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" y="609600"/>
            <a:ext cx="4591023" cy="6248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Absorber Hall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80523"/>
            <a:ext cx="4724400" cy="365313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3210" r="38736" b="3266"/>
          <a:stretch/>
        </p:blipFill>
        <p:spPr bwMode="auto">
          <a:xfrm>
            <a:off x="3027613" y="652082"/>
            <a:ext cx="5811587" cy="622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14995" y="4479293"/>
            <a:ext cx="193872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36766" y="4077481"/>
            <a:ext cx="129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9888" y="5393693"/>
            <a:ext cx="482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Spoiler</a:t>
            </a:r>
          </a:p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rgbClr val="002060"/>
                </a:solidFill>
              </a:rPr>
              <a:t>Aluminum core</a:t>
            </a:r>
          </a:p>
          <a:p>
            <a:r>
              <a:rPr lang="en-US" b="1" dirty="0" smtClean="0"/>
              <a:t>     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Water-cooled steel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13813" y="4262147"/>
            <a:ext cx="533400" cy="18935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89813" y="4572000"/>
            <a:ext cx="99924" cy="97409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04213" y="4479293"/>
            <a:ext cx="142856" cy="13760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700" y="5546093"/>
            <a:ext cx="47203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152400" y="838200"/>
            <a:ext cx="243840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Poured concrete volume:  24000 ft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Steel shielding:  5,000,000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Aluminum:  77000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Absorber layout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5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14400" y="6498132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 from:  Vladimir Sidorov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3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Desirable material properties for core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838200"/>
            <a:ext cx="883920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Good resistance to thermal impulse (combination of heat capacity, thermal expansion coefficient, modulus of elasticity and yield strength, ductility)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Low density (to spread out shower, decrease energy deposition density)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High thermal conductivity (to conduct heat to water cooling lines)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High radiation damage resistance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High corrosion resistance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Tolerant of high temperatures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Low toxicity (avoid mixed waste if possible)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Good creep and fatigue resistance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Reasonable expectation that it would last the life of the facility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Conducive to modular design, to facilitate replacement of failed section if necessary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Low cost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3019" y="6550223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from:  Jim Hylen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7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selection – look at low density materials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838200"/>
            <a:ext cx="883920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Beryllium would be the ideal selection, except for cost and toxicity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Graphite is a good material, but would probably have to be encapsulated and covered in an inert atmosphere since it oxidizes to a gas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Aluminum 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Forms a protective solid oxide layer as it oxidizes, preventing further oxidation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simple modular construction and the possibility for replacement – no need for encapsulation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Gun-drilled water lines provide simple connection of cooling water to core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Has excellent thermal conductivity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 significantly more radiation resistant than graphite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 not toxic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 reasonably inexpensive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Has worked well for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NuMI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(we have experience)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Issues for Aluminum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keep temperature lower than other materials (avoid creep and fatigue)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Less resistance to thermal impulse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6473321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from:  Jim Hylen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4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Analysis – Previous Work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96" y="3375530"/>
            <a:ext cx="4136654" cy="305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" y="3048000"/>
            <a:ext cx="366222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Previously configured and analyzed (N. Mokhov, I.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Novitski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I. Rakhno, I.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using a solid Al core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Good start, room for further optimization and simulation updates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45" y="3048000"/>
            <a:ext cx="2770753" cy="38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1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66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to achieve?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to model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Convection at the water lines instead of fixed temperature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Cylindrical, gun drilled water line array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Al under 100C for creep and to preserve the temper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Probably on the conservative side, but that’s good for a 30 year life absorber..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1222</Words>
  <Application>Microsoft Office PowerPoint</Application>
  <PresentationFormat>On-screen Show (4:3)</PresentationFormat>
  <Paragraphs>213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Analysis – Previous Work</vt:lpstr>
      <vt:lpstr>What do we want to achieve?</vt:lpstr>
      <vt:lpstr>Addition of a ‘spoiler’</vt:lpstr>
      <vt:lpstr>Addition of a ‘spoiler’</vt:lpstr>
      <vt:lpstr>ANSYS Thermal Results – Single Spoiler</vt:lpstr>
      <vt:lpstr>Iterations – multiple spoilers</vt:lpstr>
      <vt:lpstr>Iterations – Sculpting with Single Spoiler</vt:lpstr>
      <vt:lpstr>Iterations - Sculpting</vt:lpstr>
      <vt:lpstr>Water line and sculpting optimization</vt:lpstr>
      <vt:lpstr>Final Configuration</vt:lpstr>
      <vt:lpstr>Final Configuration - Analysis</vt:lpstr>
      <vt:lpstr>Final Configuration - Analysis</vt:lpstr>
      <vt:lpstr>Accident conditions</vt:lpstr>
      <vt:lpstr>Mechanical design</vt:lpstr>
      <vt:lpstr>Mechanical design</vt:lpstr>
      <vt:lpstr>Mechanical design</vt:lpstr>
      <vt:lpstr>Radiological - Geometry</vt:lpstr>
      <vt:lpstr>Radiological – Prompt Dose</vt:lpstr>
      <vt:lpstr>Radiological – Muon Monitor</vt:lpstr>
      <vt:lpstr>Three  independent systems provide redundancy  to pull beam permit quickly in non-normal condition </vt:lpstr>
      <vt:lpstr>Conclusions and To-Do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Hartsell</dc:creator>
  <cp:lastModifiedBy>Brian Hartsell</cp:lastModifiedBy>
  <cp:revision>107</cp:revision>
  <dcterms:created xsi:type="dcterms:W3CDTF">2014-09-22T13:55:23Z</dcterms:created>
  <dcterms:modified xsi:type="dcterms:W3CDTF">2014-09-25T17:20:38Z</dcterms:modified>
</cp:coreProperties>
</file>