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20" r:id="rId2"/>
    <p:sldId id="921" r:id="rId3"/>
    <p:sldId id="924" r:id="rId4"/>
    <p:sldId id="922" r:id="rId5"/>
    <p:sldId id="925" r:id="rId6"/>
    <p:sldId id="926" r:id="rId7"/>
    <p:sldId id="927" r:id="rId8"/>
    <p:sldId id="928" r:id="rId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  <a:srgbClr val="FFFF00"/>
    <a:srgbClr val="003300"/>
    <a:srgbClr val="FF6600"/>
    <a:srgbClr val="00FFFF"/>
    <a:srgbClr val="FFFFFF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9" autoAdjust="0"/>
    <p:restoredTop sz="69345" autoAdjust="0"/>
  </p:normalViewPr>
  <p:slideViewPr>
    <p:cSldViewPr>
      <p:cViewPr varScale="1">
        <p:scale>
          <a:sx n="85" d="100"/>
          <a:sy n="85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6FBB2B8-98FD-4450-81C8-279250AB6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899"/>
            <a:ext cx="5851496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200">
                <a:latin typeface="Arial" charset="0"/>
              </a:defRPr>
            </a:lvl1pPr>
          </a:lstStyle>
          <a:p>
            <a:fld id="{B578664C-81F3-4FE5-B136-907BE01A6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6020" y="-14868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C:\Users\zwaska\Documents\NBI\poster\NBI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375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Farewell!</a:t>
            </a:r>
            <a:endParaRPr lang="en-US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56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92D050"/>
                </a:solidFill>
              </a:rPr>
              <a:t>A full four days</a:t>
            </a:r>
          </a:p>
          <a:p>
            <a:pPr lvl="1"/>
            <a:r>
              <a:rPr lang="en-US" kern="0" dirty="0">
                <a:solidFill>
                  <a:srgbClr val="92D050"/>
                </a:solidFill>
              </a:rPr>
              <a:t>Plus pre-meetings on Monday</a:t>
            </a:r>
          </a:p>
          <a:p>
            <a:pPr lvl="1"/>
            <a:r>
              <a:rPr lang="en-US" kern="0" dirty="0">
                <a:solidFill>
                  <a:srgbClr val="92D050"/>
                </a:solidFill>
              </a:rPr>
              <a:t>Plus post-meetings tomorrow</a:t>
            </a:r>
          </a:p>
          <a:p>
            <a:endParaRPr lang="en-US" kern="0" dirty="0" smtClean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Personally</a:t>
            </a:r>
            <a:r>
              <a:rPr lang="en-US" kern="0" dirty="0">
                <a:solidFill>
                  <a:srgbClr val="92D050"/>
                </a:solidFill>
              </a:rPr>
              <a:t>, a very stimulating week</a:t>
            </a:r>
          </a:p>
          <a:p>
            <a:endParaRPr lang="en-US" kern="0" dirty="0" smtClean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Hope </a:t>
            </a:r>
            <a:r>
              <a:rPr lang="en-US" kern="0" dirty="0">
                <a:solidFill>
                  <a:srgbClr val="92D050"/>
                </a:solidFill>
              </a:rPr>
              <a:t>that the </a:t>
            </a:r>
            <a:r>
              <a:rPr lang="en-US" kern="0" dirty="0" err="1">
                <a:solidFill>
                  <a:srgbClr val="92D050"/>
                </a:solidFill>
              </a:rPr>
              <a:t>Indico</a:t>
            </a:r>
            <a:r>
              <a:rPr lang="en-US" kern="0" dirty="0">
                <a:solidFill>
                  <a:srgbClr val="92D050"/>
                </a:solidFill>
              </a:rPr>
              <a:t> repository is a resource </a:t>
            </a:r>
            <a:r>
              <a:rPr lang="en-US" kern="0" dirty="0" smtClean="0">
                <a:solidFill>
                  <a:srgbClr val="92D050"/>
                </a:solidFill>
              </a:rPr>
              <a:t>far into the future</a:t>
            </a:r>
            <a:endParaRPr lang="en-US" kern="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2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C:\Users\zwaska\Documents\NBI\poster\NBI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375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Recap: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990600"/>
            <a:ext cx="40386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92D050"/>
                </a:solidFill>
              </a:rPr>
              <a:t>68 Attendees</a:t>
            </a:r>
          </a:p>
          <a:p>
            <a:r>
              <a:rPr lang="en-US" kern="0" dirty="0" smtClean="0">
                <a:solidFill>
                  <a:srgbClr val="92D050"/>
                </a:solidFill>
              </a:rPr>
              <a:t>51 Presentations</a:t>
            </a:r>
          </a:p>
          <a:p>
            <a:r>
              <a:rPr lang="en-US" kern="0" dirty="0" smtClean="0">
                <a:solidFill>
                  <a:srgbClr val="92D050"/>
                </a:solidFill>
              </a:rPr>
              <a:t>Tour of </a:t>
            </a:r>
            <a:r>
              <a:rPr lang="en-US" kern="0" dirty="0" err="1" smtClean="0">
                <a:solidFill>
                  <a:srgbClr val="92D050"/>
                </a:solidFill>
              </a:rPr>
              <a:t>NuMI</a:t>
            </a:r>
            <a:r>
              <a:rPr lang="en-US" kern="0" dirty="0" smtClean="0">
                <a:solidFill>
                  <a:srgbClr val="92D050"/>
                </a:solidFill>
              </a:rPr>
              <a:t> underground and target/horn factory</a:t>
            </a:r>
          </a:p>
          <a:p>
            <a:endParaRPr lang="en-US" kern="0" dirty="0" smtClean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Reception sponsored by URA/FRA</a:t>
            </a:r>
          </a:p>
          <a:p>
            <a:r>
              <a:rPr lang="en-US" kern="0" dirty="0" smtClean="0">
                <a:solidFill>
                  <a:srgbClr val="92D050"/>
                </a:solidFill>
              </a:rPr>
              <a:t>Dinner on a Greek Island</a:t>
            </a:r>
          </a:p>
          <a:p>
            <a:endParaRPr lang="en-US" kern="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0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990600"/>
            <a:ext cx="40386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92D050"/>
                </a:solidFill>
              </a:rPr>
              <a:t>Mike Andrews</a:t>
            </a:r>
          </a:p>
          <a:p>
            <a:r>
              <a:rPr lang="en-US" kern="0" dirty="0" smtClean="0">
                <a:solidFill>
                  <a:srgbClr val="92D050"/>
                </a:solidFill>
              </a:rPr>
              <a:t>Tony Busch</a:t>
            </a:r>
          </a:p>
          <a:p>
            <a:r>
              <a:rPr lang="en-US" kern="0" dirty="0" smtClean="0">
                <a:solidFill>
                  <a:srgbClr val="92D050"/>
                </a:solidFill>
              </a:rPr>
              <a:t>Jim </a:t>
            </a:r>
            <a:r>
              <a:rPr lang="en-US" kern="0" dirty="0" err="1" smtClean="0">
                <a:solidFill>
                  <a:srgbClr val="92D050"/>
                </a:solidFill>
              </a:rPr>
              <a:t>Hylen</a:t>
            </a:r>
            <a:endParaRPr lang="en-US" kern="0" dirty="0">
              <a:solidFill>
                <a:srgbClr val="92D050"/>
              </a:solidFill>
            </a:endParaRPr>
          </a:p>
          <a:p>
            <a:pPr lvl="1"/>
            <a:r>
              <a:rPr lang="en-US" kern="0" dirty="0" smtClean="0">
                <a:solidFill>
                  <a:srgbClr val="92D050"/>
                </a:solidFill>
              </a:rPr>
              <a:t>For organizing a unique </a:t>
            </a:r>
            <a:r>
              <a:rPr lang="en-US" kern="0" dirty="0" err="1" smtClean="0">
                <a:solidFill>
                  <a:srgbClr val="92D050"/>
                </a:solidFill>
              </a:rPr>
              <a:t>NuMI</a:t>
            </a:r>
            <a:r>
              <a:rPr lang="en-US" kern="0" dirty="0" smtClean="0">
                <a:solidFill>
                  <a:srgbClr val="92D050"/>
                </a:solidFill>
              </a:rPr>
              <a:t> tour</a:t>
            </a:r>
          </a:p>
          <a:p>
            <a:r>
              <a:rPr lang="en-US" kern="0" dirty="0" smtClean="0">
                <a:solidFill>
                  <a:srgbClr val="92D050"/>
                </a:solidFill>
              </a:rPr>
              <a:t>Also thanks to:</a:t>
            </a:r>
          </a:p>
          <a:p>
            <a:pPr lvl="1"/>
            <a:r>
              <a:rPr lang="en-US" kern="0" dirty="0" smtClean="0">
                <a:solidFill>
                  <a:srgbClr val="92D050"/>
                </a:solidFill>
              </a:rPr>
              <a:t>Kris Anderson, Cory </a:t>
            </a:r>
            <a:r>
              <a:rPr lang="en-US" kern="0" dirty="0" err="1" smtClean="0">
                <a:solidFill>
                  <a:srgbClr val="92D050"/>
                </a:solidFill>
              </a:rPr>
              <a:t>Crowly</a:t>
            </a:r>
            <a:r>
              <a:rPr lang="en-US" kern="0" dirty="0" smtClean="0">
                <a:solidFill>
                  <a:srgbClr val="92D050"/>
                </a:solidFill>
              </a:rPr>
              <a:t>, Steve Hahn, Frankie Kelly, Gordon Koizumi, </a:t>
            </a:r>
          </a:p>
          <a:p>
            <a:endParaRPr lang="en-US" kern="0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zwaska\Documents\NBI\tou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0575" y="1095377"/>
            <a:ext cx="6324597" cy="47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6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2133600"/>
            <a:ext cx="4038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 smtClean="0">
                <a:solidFill>
                  <a:srgbClr val="92D050"/>
                </a:solidFill>
              </a:rPr>
              <a:t>Vaia</a:t>
            </a:r>
            <a:r>
              <a:rPr lang="en-US" kern="0" dirty="0" smtClean="0">
                <a:solidFill>
                  <a:srgbClr val="92D050"/>
                </a:solidFill>
              </a:rPr>
              <a:t> </a:t>
            </a:r>
            <a:r>
              <a:rPr lang="en-US" kern="0" dirty="0" err="1" smtClean="0">
                <a:solidFill>
                  <a:srgbClr val="92D050"/>
                </a:solidFill>
              </a:rPr>
              <a:t>Papadimtriou</a:t>
            </a:r>
            <a:endParaRPr lang="en-US" kern="0" dirty="0" smtClean="0">
              <a:solidFill>
                <a:srgbClr val="92D050"/>
              </a:solidFill>
            </a:endParaRPr>
          </a:p>
          <a:p>
            <a:pPr lvl="1"/>
            <a:r>
              <a:rPr lang="en-US" kern="0" dirty="0" smtClean="0">
                <a:solidFill>
                  <a:srgbClr val="92D050"/>
                </a:solidFill>
              </a:rPr>
              <a:t>For putting together a very pleasant dinner</a:t>
            </a:r>
            <a:endParaRPr lang="en-US" kern="0" dirty="0">
              <a:solidFill>
                <a:srgbClr val="92D050"/>
              </a:solidFill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57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8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990600"/>
            <a:ext cx="40386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92D050"/>
                </a:solidFill>
              </a:rPr>
              <a:t>Melody </a:t>
            </a:r>
            <a:r>
              <a:rPr lang="en-US" kern="0" dirty="0" err="1" smtClean="0">
                <a:solidFill>
                  <a:srgbClr val="92D050"/>
                </a:solidFill>
              </a:rPr>
              <a:t>Saperston</a:t>
            </a:r>
            <a:endParaRPr lang="en-US" kern="0" dirty="0" smtClean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Cynthia </a:t>
            </a:r>
            <a:r>
              <a:rPr lang="en-US" kern="0" dirty="0" err="1" smtClean="0">
                <a:solidFill>
                  <a:srgbClr val="92D050"/>
                </a:solidFill>
              </a:rPr>
              <a:t>Sazama</a:t>
            </a:r>
            <a:endParaRPr lang="en-US" kern="0" dirty="0" smtClean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Suzanne Weber</a:t>
            </a:r>
          </a:p>
          <a:p>
            <a:endParaRPr lang="en-US" kern="0" dirty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For organization, support, help, idea, …</a:t>
            </a:r>
          </a:p>
          <a:p>
            <a:endParaRPr lang="en-US" kern="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kern="0" dirty="0" smtClean="0">
                <a:solidFill>
                  <a:srgbClr val="92D050"/>
                </a:solidFill>
              </a:rPr>
              <a:t>… And for letting us drag them underground</a:t>
            </a:r>
            <a:endParaRPr lang="en-US" kern="0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zwaska\Documents\NBI\to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 r="62763" b="15893"/>
          <a:stretch/>
        </p:blipFill>
        <p:spPr bwMode="auto">
          <a:xfrm>
            <a:off x="228601" y="609599"/>
            <a:ext cx="4267200" cy="52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8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1524000"/>
            <a:ext cx="4038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92D050"/>
                </a:solidFill>
              </a:rPr>
              <a:t>All of you!</a:t>
            </a:r>
          </a:p>
          <a:p>
            <a:endParaRPr lang="en-US" kern="0" dirty="0">
              <a:solidFill>
                <a:srgbClr val="92D050"/>
              </a:solidFill>
            </a:endParaRPr>
          </a:p>
          <a:p>
            <a:r>
              <a:rPr lang="en-US" kern="0" dirty="0" smtClean="0">
                <a:solidFill>
                  <a:srgbClr val="92D050"/>
                </a:solidFill>
              </a:rPr>
              <a:t>Presentations summarizing vast efforts</a:t>
            </a:r>
            <a:endParaRPr lang="en-US" kern="0" dirty="0">
              <a:solidFill>
                <a:srgbClr val="92D050"/>
              </a:solidFill>
            </a:endParaRPr>
          </a:p>
        </p:txBody>
      </p:sp>
      <p:pic>
        <p:nvPicPr>
          <p:cNvPr id="2050" name="Picture 2" descr="http://www-visualmedia.fnal.gov/VMS_Site/gallery/stillphotos/2014/0200/14-0216-04D.h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r="5394"/>
          <a:stretch/>
        </p:blipFill>
        <p:spPr bwMode="auto">
          <a:xfrm>
            <a:off x="0" y="1371600"/>
            <a:ext cx="537252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2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52401"/>
            <a:ext cx="41148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Personal Thanks: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990600"/>
            <a:ext cx="40386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92D050"/>
                </a:solidFill>
              </a:rPr>
              <a:t>Gail, Patrick, &amp; Abby</a:t>
            </a:r>
          </a:p>
          <a:p>
            <a:endParaRPr lang="en-US" kern="0" dirty="0">
              <a:solidFill>
                <a:srgbClr val="92D050"/>
              </a:solidFill>
            </a:endParaRPr>
          </a:p>
          <a:p>
            <a:endParaRPr lang="en-US" kern="0" dirty="0" smtClean="0">
              <a:solidFill>
                <a:srgbClr val="92D050"/>
              </a:solidFill>
            </a:endParaRPr>
          </a:p>
          <a:p>
            <a:pPr lvl="1"/>
            <a:r>
              <a:rPr lang="en-US" kern="0" dirty="0" smtClean="0">
                <a:solidFill>
                  <a:srgbClr val="92D050"/>
                </a:solidFill>
              </a:rPr>
              <a:t>For support, understanding, and dealing with my absence</a:t>
            </a:r>
          </a:p>
          <a:p>
            <a:endParaRPr lang="en-US" kern="0" dirty="0">
              <a:solidFill>
                <a:srgbClr val="92D050"/>
              </a:solidFill>
            </a:endParaRPr>
          </a:p>
          <a:p>
            <a:endParaRPr lang="en-US" kern="0" dirty="0" smtClean="0">
              <a:solidFill>
                <a:srgbClr val="92D050"/>
              </a:solidFill>
            </a:endParaRPr>
          </a:p>
          <a:p>
            <a:endParaRPr lang="en-US" kern="0" dirty="0">
              <a:solidFill>
                <a:srgbClr val="92D050"/>
              </a:solidFill>
            </a:endParaRPr>
          </a:p>
          <a:p>
            <a:endParaRPr lang="en-US" kern="0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Users\zwaska\Documents\NBI\f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r="23170"/>
          <a:stretch/>
        </p:blipFill>
        <p:spPr bwMode="auto">
          <a:xfrm>
            <a:off x="-13010" y="495301"/>
            <a:ext cx="4515558" cy="57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2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90600"/>
            <a:ext cx="4038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>
              <a:solidFill>
                <a:srgbClr val="92D05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990600"/>
            <a:ext cx="914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4000" kern="0" dirty="0" smtClean="0">
                <a:solidFill>
                  <a:srgbClr val="92D050"/>
                </a:solidFill>
              </a:rPr>
              <a:t>One more note…</a:t>
            </a:r>
          </a:p>
          <a:p>
            <a:pPr marL="0" indent="0" algn="ctr">
              <a:buNone/>
            </a:pPr>
            <a:endParaRPr lang="en-US" sz="3600" kern="0" dirty="0">
              <a:solidFill>
                <a:srgbClr val="92D050"/>
              </a:solidFill>
            </a:endParaRPr>
          </a:p>
          <a:p>
            <a:pPr algn="ctr"/>
            <a:endParaRPr lang="en-US" sz="3600" kern="0" dirty="0">
              <a:solidFill>
                <a:srgbClr val="92D050"/>
              </a:solidFill>
            </a:endParaRPr>
          </a:p>
          <a:p>
            <a:pPr algn="ctr"/>
            <a:r>
              <a:rPr lang="en-US" sz="3600" kern="0" dirty="0" smtClean="0">
                <a:solidFill>
                  <a:srgbClr val="92D050"/>
                </a:solidFill>
              </a:rPr>
              <a:t>Then, Alberto’s Wine &amp; Cheese Seminar       @ 4pm</a:t>
            </a:r>
          </a:p>
          <a:p>
            <a:pPr marL="457200" lvl="1" indent="0" algn="ctr">
              <a:buNone/>
            </a:pPr>
            <a:r>
              <a:rPr lang="en-US" sz="3200" kern="0" dirty="0" smtClean="0">
                <a:solidFill>
                  <a:srgbClr val="92D050"/>
                </a:solidFill>
              </a:rPr>
              <a:t>a.k.a. Joint Experimental-Theoretical Seminar</a:t>
            </a:r>
            <a:endParaRPr lang="en-US" sz="3200" kern="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98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23540</TotalTime>
  <Words>170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Improvement Plan  Robert Zwaska Fermilab  October 19, 2012 NOvA Collaboration Meeting</dc:title>
  <dc:creator>Robert Zwaska</dc:creator>
  <cp:lastModifiedBy>Bob Zwaska x6842 14373N</cp:lastModifiedBy>
  <cp:revision>318</cp:revision>
  <dcterms:created xsi:type="dcterms:W3CDTF">2003-10-22T19:48:10Z</dcterms:created>
  <dcterms:modified xsi:type="dcterms:W3CDTF">2014-09-26T19:56:00Z</dcterms:modified>
</cp:coreProperties>
</file>