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  <p:sldMasterId id="2147484036" r:id="rId3"/>
    <p:sldMasterId id="2147484067" r:id="rId4"/>
    <p:sldMasterId id="2147484071" r:id="rId5"/>
    <p:sldMasterId id="2147484073" r:id="rId6"/>
  </p:sldMasterIdLst>
  <p:notesMasterIdLst>
    <p:notesMasterId r:id="rId59"/>
  </p:notesMasterIdLst>
  <p:handoutMasterIdLst>
    <p:handoutMasterId r:id="rId60"/>
  </p:handoutMasterIdLst>
  <p:sldIdLst>
    <p:sldId id="256" r:id="rId7"/>
    <p:sldId id="257" r:id="rId8"/>
    <p:sldId id="258" r:id="rId9"/>
    <p:sldId id="266" r:id="rId10"/>
    <p:sldId id="273" r:id="rId11"/>
    <p:sldId id="274" r:id="rId12"/>
    <p:sldId id="337" r:id="rId13"/>
    <p:sldId id="338" r:id="rId14"/>
    <p:sldId id="275" r:id="rId15"/>
    <p:sldId id="276" r:id="rId16"/>
    <p:sldId id="340" r:id="rId17"/>
    <p:sldId id="313" r:id="rId18"/>
    <p:sldId id="278" r:id="rId19"/>
    <p:sldId id="299" r:id="rId20"/>
    <p:sldId id="300" r:id="rId21"/>
    <p:sldId id="301" r:id="rId22"/>
    <p:sldId id="341" r:id="rId23"/>
    <p:sldId id="344" r:id="rId24"/>
    <p:sldId id="305" r:id="rId25"/>
    <p:sldId id="323" r:id="rId26"/>
    <p:sldId id="308" r:id="rId27"/>
    <p:sldId id="306" r:id="rId28"/>
    <p:sldId id="309" r:id="rId29"/>
    <p:sldId id="298" r:id="rId30"/>
    <p:sldId id="326" r:id="rId31"/>
    <p:sldId id="325" r:id="rId32"/>
    <p:sldId id="327" r:id="rId33"/>
    <p:sldId id="296" r:id="rId34"/>
    <p:sldId id="269" r:id="rId35"/>
    <p:sldId id="279" r:id="rId36"/>
    <p:sldId id="292" r:id="rId37"/>
    <p:sldId id="345" r:id="rId38"/>
    <p:sldId id="347" r:id="rId39"/>
    <p:sldId id="328" r:id="rId40"/>
    <p:sldId id="348" r:id="rId41"/>
    <p:sldId id="264" r:id="rId42"/>
    <p:sldId id="318" r:id="rId43"/>
    <p:sldId id="336" r:id="rId44"/>
    <p:sldId id="319" r:id="rId45"/>
    <p:sldId id="356" r:id="rId46"/>
    <p:sldId id="334" r:id="rId47"/>
    <p:sldId id="353" r:id="rId48"/>
    <p:sldId id="354" r:id="rId49"/>
    <p:sldId id="355" r:id="rId50"/>
    <p:sldId id="352" r:id="rId51"/>
    <p:sldId id="333" r:id="rId52"/>
    <p:sldId id="357" r:id="rId53"/>
    <p:sldId id="321" r:id="rId54"/>
    <p:sldId id="339" r:id="rId55"/>
    <p:sldId id="324" r:id="rId56"/>
    <p:sldId id="343" r:id="rId57"/>
    <p:sldId id="346" r:id="rId5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38" autoAdjust="0"/>
  </p:normalViewPr>
  <p:slideViewPr>
    <p:cSldViewPr snapToGrid="0" snapToObjects="1">
      <p:cViewPr varScale="1">
        <p:scale>
          <a:sx n="96" d="100"/>
          <a:sy n="96" d="100"/>
        </p:scale>
        <p:origin x="-13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C94EDBA-48A4-184F-9BD1-7C41EE5DCBCC}" type="datetimeFigureOut">
              <a:rPr lang="en-US"/>
              <a:pPr>
                <a:defRPr/>
              </a:pPr>
              <a:t>8/26/14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BD90E6B9-7CEA-A64D-8098-C184CED4A4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275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D2A43C15-2B76-1941-B9C0-8D1D6D5DDE14}" type="datetimeFigureOut">
              <a:rPr lang="en-US"/>
              <a:pPr>
                <a:defRPr/>
              </a:pPr>
              <a:t>8/26/14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EF45891-8959-404E-909D-9AF4782312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12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(a)3D Silicon Woodpile Photonic Crystal waveguide,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(b)2D Glass Photonic band-gap (PBG) hollow--‐core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opCcal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fiber.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1AFB5-F850-AC4C-BD58-776CF525E31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2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you are more familiar with the requirements</a:t>
            </a:r>
            <a:r>
              <a:rPr lang="en-US" baseline="0" dirty="0" smtClean="0"/>
              <a:t> on the accelerator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45891-8959-404E-909D-9AF47823124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55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31C01-35D7-B34D-BF2C-4A1119AB0DC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63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Bella: </a:t>
            </a:r>
            <a:r>
              <a:rPr lang="en-US" dirty="0" err="1" smtClean="0"/>
              <a:t>Nx</a:t>
            </a:r>
            <a:r>
              <a:rPr lang="en-US" dirty="0" smtClean="0"/>
              <a:t>=100*</a:t>
            </a:r>
            <a:r>
              <a:rPr lang="en-US" dirty="0" err="1" smtClean="0"/>
              <a:t>Ny</a:t>
            </a:r>
            <a:r>
              <a:rPr lang="en-US" dirty="0" smtClean="0"/>
              <a:t>=100*</a:t>
            </a:r>
            <a:r>
              <a:rPr lang="en-US" dirty="0" err="1" smtClean="0"/>
              <a:t>Nz</a:t>
            </a:r>
            <a:r>
              <a:rPr lang="en-US" dirty="0" smtClean="0"/>
              <a:t>=10,000*</a:t>
            </a:r>
            <a:r>
              <a:rPr lang="en-US" dirty="0" err="1" smtClean="0"/>
              <a:t>Nt</a:t>
            </a:r>
            <a:r>
              <a:rPr lang="en-US" dirty="0" smtClean="0"/>
              <a:t>=40e6~40e14</a:t>
            </a:r>
          </a:p>
          <a:p>
            <a:r>
              <a:rPr lang="en-US" dirty="0" err="1" smtClean="0"/>
              <a:t>Colider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dirty="0" err="1" smtClean="0"/>
              <a:t>Nx</a:t>
            </a:r>
            <a:r>
              <a:rPr lang="en-US" dirty="0" smtClean="0"/>
              <a:t>=1000*</a:t>
            </a:r>
            <a:r>
              <a:rPr lang="en-US" dirty="0" err="1" smtClean="0"/>
              <a:t>Ny</a:t>
            </a:r>
            <a:r>
              <a:rPr lang="en-US" dirty="0" smtClean="0"/>
              <a:t>=1000*</a:t>
            </a:r>
            <a:r>
              <a:rPr lang="en-US" dirty="0" err="1" smtClean="0"/>
              <a:t>Nz</a:t>
            </a:r>
            <a:r>
              <a:rPr lang="en-US" dirty="0" smtClean="0"/>
              <a:t>=10,000*</a:t>
            </a:r>
            <a:r>
              <a:rPr lang="en-US" dirty="0" err="1" smtClean="0"/>
              <a:t>Nt</a:t>
            </a:r>
            <a:r>
              <a:rPr lang="en-US" dirty="0" smtClean="0"/>
              <a:t>=40e6*Nstages~100~40e18</a:t>
            </a:r>
          </a:p>
          <a:p>
            <a:endParaRPr lang="en-US" dirty="0" smtClean="0"/>
          </a:p>
          <a:p>
            <a:r>
              <a:rPr lang="en-US" dirty="0" smtClean="0"/>
              <a:t>Bella ~</a:t>
            </a:r>
            <a:r>
              <a:rPr lang="en-US" baseline="0" dirty="0" smtClean="0"/>
              <a:t> 1e8 CPU-hour in lab frame</a:t>
            </a:r>
          </a:p>
          <a:p>
            <a:r>
              <a:rPr lang="en-US" baseline="0" dirty="0" smtClean="0"/>
              <a:t>Collider ~ 1e12 CPU-hour in lab frame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Bella ~</a:t>
            </a:r>
            <a:r>
              <a:rPr lang="en-US" baseline="0" dirty="0" smtClean="0"/>
              <a:t> 1e4 CPU-hour in boosted frame</a:t>
            </a:r>
          </a:p>
          <a:p>
            <a:r>
              <a:rPr lang="en-US" baseline="0" dirty="0" smtClean="0"/>
              <a:t>Collider ~ 1e8 CPU-hour in boosted frame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31C01-35D7-B34D-BF2C-4A1119AB0D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77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716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31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7AFBB-26F8-8F4F-B622-41B2F6FDB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743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45D2A-40F6-5F4B-AD22-43E5F45D8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1871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0AC56-DE42-FC46-8F38-969536A85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2681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7B555-2420-BA40-8B98-9E2F97B94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2379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88" y="1295400"/>
            <a:ext cx="8226425" cy="0"/>
          </a:xfrm>
          <a:prstGeom prst="line">
            <a:avLst/>
          </a:prstGeom>
          <a:noFill/>
          <a:ln w="762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defTabSz="914400" eaLnBrk="0" hangingPunct="0">
              <a:lnSpc>
                <a:spcPct val="80000"/>
              </a:lnSpc>
              <a:spcBef>
                <a:spcPct val="20000"/>
              </a:spcBef>
              <a:buFont typeface="Times New Roman" charset="0"/>
              <a:buChar char="•"/>
              <a:defRPr/>
            </a:pPr>
            <a:endParaRPr lang="en-US" sz="2200" i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152400"/>
            <a:ext cx="1689100" cy="722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324" y="6352330"/>
            <a:ext cx="8777279" cy="4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67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82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88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267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2672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7159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61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5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E9031C77-CE48-1D44-B995-BE8D368325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340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58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1" y="228600"/>
            <a:ext cx="6248400" cy="685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143003"/>
            <a:ext cx="4953000" cy="4983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1931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2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039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65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143000"/>
            <a:ext cx="21717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43000"/>
            <a:ext cx="63627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6858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8686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3771900"/>
            <a:ext cx="8686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37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705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2672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2672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30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19200"/>
            <a:ext cx="42672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2672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228600" y="3771900"/>
            <a:ext cx="8686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12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6934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2672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2672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42672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02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6934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8686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3771900"/>
            <a:ext cx="8686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37B61-FD74-5146-B427-3A88F3121D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7919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6858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2672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219200"/>
            <a:ext cx="4267200" cy="4953000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568827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2672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2672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>
          <a:xfrm>
            <a:off x="4648200" y="3771900"/>
            <a:ext cx="42672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76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1822" y="0"/>
            <a:ext cx="8103570" cy="753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228600" y="6467474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</a:rPr>
              <a:t>Panagiotis Spentzouris | Accelerator R&amp;D HEPAP Subpanel meeting 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88212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26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1822" y="0"/>
            <a:ext cx="8103570" cy="753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228600" y="6467474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</a:rPr>
              <a:t>Panagiotis Spentzouris | Accelerator R&amp;D HEPAP Subpanel meeting 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88212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24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734D9-16DF-D148-B6FD-E28835338E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13218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3825"/>
            <a:ext cx="8340725" cy="736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62ACF-5311-B246-B35D-A6BDC91E67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67440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5C6AA-EC0B-1C4F-AFEF-94C375FE0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48072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3825"/>
            <a:ext cx="8340725" cy="736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11238"/>
            <a:ext cx="4114800" cy="5376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1238"/>
            <a:ext cx="4114800" cy="5376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C75C8-FC6A-3F47-9030-FD6218DA78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98277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D7C2B-AC4B-3A4C-B500-520EDEFBEA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88755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3825"/>
            <a:ext cx="8340725" cy="736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9C669-A1B5-E14F-BADE-1285B8EE0C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46684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79EC5-48F4-F145-8A7F-875A7F54DF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8047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55119-D6E5-4448-A8EA-57000BD189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61353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08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22087-624F-A44C-B73D-FF415ACF74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011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7056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2672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2672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2758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7056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0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55119-D6E5-4448-A8EA-57000BD18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2067256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19200"/>
            <a:ext cx="42672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2672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228600" y="3771900"/>
            <a:ext cx="86868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8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10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1.xml"/><Relationship Id="rId19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theme" Target="../theme/theme6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D4DCC601-E7CA-7944-9487-D73F9D8266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1" r:id="rId3"/>
    <p:sldLayoutId id="2147484012" r:id="rId4"/>
    <p:sldLayoutId id="2147484013" r:id="rId5"/>
    <p:sldLayoutId id="2147484021" r:id="rId6"/>
    <p:sldLayoutId id="2147484022" r:id="rId7"/>
    <p:sldLayoutId id="2147484055" r:id="rId8"/>
    <p:sldLayoutId id="2147484069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F6ED5120-CAC1-A04D-ABA6-6FC72AAC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52400"/>
            <a:ext cx="670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US" altLang="zh-CN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19200"/>
            <a:ext cx="8686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altLang="zh-CN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230188" y="1066800"/>
            <a:ext cx="8683625" cy="0"/>
          </a:xfrm>
          <a:prstGeom prst="line">
            <a:avLst/>
          </a:prstGeom>
          <a:noFill/>
          <a:ln w="762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defTabSz="914400" eaLnBrk="0" hangingPunct="0">
              <a:lnSpc>
                <a:spcPct val="80000"/>
              </a:lnSpc>
              <a:spcBef>
                <a:spcPct val="20000"/>
              </a:spcBef>
              <a:buFont typeface="Times New Roman" charset="0"/>
              <a:buChar char="•"/>
              <a:defRPr/>
            </a:pPr>
            <a:endParaRPr lang="en-US" sz="2200" i="1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4800" y="152400"/>
            <a:ext cx="1689100" cy="722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324" y="6352330"/>
            <a:ext cx="8777279" cy="4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6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A50021"/>
          </a:solidFill>
          <a:latin typeface="+mj-lt"/>
          <a:ea typeface="+mj-ea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A5002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A5002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A5002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A50021"/>
          </a:solidFill>
          <a:latin typeface="Arial" charset="0"/>
          <a:ea typeface="ＭＳ Ｐゴシック" charset="0"/>
          <a:cs typeface="ＭＳ Ｐゴシック" charset="0"/>
        </a:defRPr>
      </a:lvl5pPr>
      <a:lvl6pPr marL="45713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A50021"/>
          </a:solidFill>
          <a:latin typeface="Arial" charset="0"/>
          <a:ea typeface="ＭＳ Ｐゴシック" charset="0"/>
        </a:defRPr>
      </a:lvl6pPr>
      <a:lvl7pPr marL="91425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A50021"/>
          </a:solidFill>
          <a:latin typeface="Arial" charset="0"/>
          <a:ea typeface="ＭＳ Ｐゴシック" charset="0"/>
        </a:defRPr>
      </a:lvl7pPr>
      <a:lvl8pPr marL="137139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A50021"/>
          </a:solidFill>
          <a:latin typeface="Arial" charset="0"/>
          <a:ea typeface="ＭＳ Ｐゴシック" charset="0"/>
        </a:defRPr>
      </a:lvl8pPr>
      <a:lvl9pPr marL="182851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A50021"/>
          </a:solidFill>
          <a:latin typeface="Arial" charset="0"/>
          <a:ea typeface="ＭＳ Ｐゴシック" charset="0"/>
        </a:defRPr>
      </a:lvl9pPr>
    </p:titleStyle>
    <p:bodyStyle>
      <a:lvl1pPr marL="342848" indent="-342848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rgbClr val="000066"/>
          </a:solidFill>
          <a:latin typeface="+mn-lt"/>
          <a:ea typeface="+mn-ea"/>
          <a:cs typeface="ＭＳ Ｐゴシック" charset="0"/>
        </a:defRPr>
      </a:lvl1pPr>
      <a:lvl2pPr marL="684108" indent="-226978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rgbClr val="006600"/>
          </a:solidFill>
          <a:latin typeface="+mn-lt"/>
          <a:ea typeface="+mn-ea"/>
        </a:defRPr>
      </a:lvl2pPr>
      <a:lvl3pPr marL="1028542" indent="-230152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  <a:ea typeface="+mn-ea"/>
        </a:defRPr>
      </a:lvl3pPr>
      <a:lvl4pPr marL="1368215" indent="-225389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715824" indent="-23173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CC6600"/>
          </a:solidFill>
          <a:latin typeface="+mn-lt"/>
          <a:ea typeface="+mn-ea"/>
        </a:defRPr>
      </a:lvl5pPr>
      <a:lvl6pPr marL="2172954" indent="-23173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CC6600"/>
          </a:solidFill>
          <a:latin typeface="+mn-lt"/>
          <a:ea typeface="+mn-ea"/>
        </a:defRPr>
      </a:lvl6pPr>
      <a:lvl7pPr marL="2630083" indent="-23173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CC6600"/>
          </a:solidFill>
          <a:latin typeface="+mn-lt"/>
          <a:ea typeface="+mn-ea"/>
        </a:defRPr>
      </a:lvl7pPr>
      <a:lvl8pPr marL="3087214" indent="-23173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CC6600"/>
          </a:solidFill>
          <a:latin typeface="+mn-lt"/>
          <a:ea typeface="+mn-ea"/>
        </a:defRPr>
      </a:lvl8pPr>
      <a:lvl9pPr marL="3544343" indent="-23173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CC66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Panagiotis Spentzouris | Accelerator R&amp;D HEPAP Subpanel meeting </a:t>
            </a: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3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Panagiotis Spentzouris | Accelerator R&amp;D HEPAP Subpanel meeting 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09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11238"/>
            <a:ext cx="8382000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553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defTabSz="914400" eaLnBrk="0" hangingPunct="0">
              <a:defRPr/>
            </a:pPr>
            <a:fld id="{FDAB076E-30B6-DF4F-ACA5-815A2F56748D}" type="slidenum">
              <a:rPr lang="en-US">
                <a:solidFill>
                  <a:srgbClr val="000000"/>
                </a:solidFill>
                <a:latin typeface="Arial" charset="0"/>
              </a:rPr>
              <a:pPr defTabSz="914400"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0" y="0"/>
            <a:ext cx="9144000" cy="871538"/>
          </a:xfrm>
          <a:prstGeom prst="rect">
            <a:avLst/>
          </a:prstGeom>
          <a:solidFill>
            <a:srgbClr val="022A49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62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</p:sldLayoutIdLst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69913" indent="-2301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900" b="1">
          <a:solidFill>
            <a:schemeClr val="tx1"/>
          </a:solidFill>
          <a:latin typeface="+mn-lt"/>
          <a:ea typeface="+mn-ea"/>
        </a:defRPr>
      </a:lvl2pPr>
      <a:lvl3pPr marL="804863" indent="-31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-"/>
        <a:defRPr b="1">
          <a:solidFill>
            <a:schemeClr val="tx1"/>
          </a:solidFill>
          <a:latin typeface="+mn-lt"/>
          <a:ea typeface="+mn-ea"/>
        </a:defRPr>
      </a:lvl3pPr>
      <a:lvl4pPr marL="1143000" indent="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700" b="1">
          <a:solidFill>
            <a:schemeClr val="tx1"/>
          </a:solidFill>
          <a:latin typeface="+mn-lt"/>
          <a:ea typeface="+mn-ea"/>
        </a:defRPr>
      </a:lvl4pPr>
      <a:lvl5pPr marL="1485900" indent="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600" b="1">
          <a:solidFill>
            <a:schemeClr val="tx1"/>
          </a:solidFill>
          <a:latin typeface="+mn-lt"/>
          <a:ea typeface="+mn-ea"/>
        </a:defRPr>
      </a:lvl5pPr>
      <a:lvl6pPr marL="1943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600" b="1">
          <a:solidFill>
            <a:schemeClr val="tx1"/>
          </a:solidFill>
          <a:latin typeface="+mn-lt"/>
          <a:ea typeface="+mn-ea"/>
        </a:defRPr>
      </a:lvl6pPr>
      <a:lvl7pPr marL="24003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600" b="1">
          <a:solidFill>
            <a:schemeClr val="tx1"/>
          </a:solidFill>
          <a:latin typeface="+mn-lt"/>
          <a:ea typeface="+mn-ea"/>
        </a:defRPr>
      </a:lvl7pPr>
      <a:lvl8pPr marL="28575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600" b="1">
          <a:solidFill>
            <a:schemeClr val="tx1"/>
          </a:solidFill>
          <a:latin typeface="+mn-lt"/>
          <a:ea typeface="+mn-ea"/>
        </a:defRPr>
      </a:lvl8pPr>
      <a:lvl9pPr marL="33147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0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lac.stanford.edu/display/AdvComp/Materials+for+cw11" TargetMode="External"/><Relationship Id="rId4" Type="http://schemas.openxmlformats.org/officeDocument/2006/relationships/hyperlink" Target="http://www-ap.fnal.gov/MAR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eb.fnal.gov/sites/Synergia/SitePages/Synergia%20Home.aspx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hyperlink" Target="http://hifweb.lbl.gov/public/CAMPA/white_papers/" TargetMode="External"/><Relationship Id="rId3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4" Type="http://schemas.openxmlformats.org/officeDocument/2006/relationships/image" Target="../media/image59.gif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for US Modeling and Design Tools for Long Term Accelerator R&amp;D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P. Spentzouris, with input from J-L. </a:t>
            </a:r>
            <a:r>
              <a:rPr lang="en-US" dirty="0" err="1" smtClean="0"/>
              <a:t>Vay</a:t>
            </a:r>
            <a:r>
              <a:rPr lang="en-US" dirty="0" smtClean="0"/>
              <a:t> et al (LBNL), C. Ng et al (SLAC), W. Mori (UCLA), J. Cary (Univ. of Colorado &amp; Tech-X)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9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ComPASS</a:t>
            </a:r>
            <a:r>
              <a:rPr lang="en-US" dirty="0" smtClean="0"/>
              <a:t> under </a:t>
            </a:r>
            <a:r>
              <a:rPr lang="en-US" dirty="0" err="1" smtClean="0"/>
              <a:t>SciDAC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599" y="958380"/>
            <a:ext cx="8554864" cy="540573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ComPASS</a:t>
            </a:r>
            <a:r>
              <a:rPr lang="en-US" dirty="0"/>
              <a:t> goals </a:t>
            </a:r>
            <a:r>
              <a:rPr lang="en-US" dirty="0" smtClean="0"/>
              <a:t>(2007 </a:t>
            </a:r>
            <a:r>
              <a:rPr lang="en-US" dirty="0"/>
              <a:t>SciDAC2 proposal):</a:t>
            </a:r>
          </a:p>
          <a:p>
            <a:pPr lvl="1"/>
            <a:r>
              <a:rPr lang="en-US" dirty="0"/>
              <a:t>“</a:t>
            </a:r>
            <a:r>
              <a:rPr lang="en-US" i="1" dirty="0"/>
              <a:t>Our vision is to develop a comprehensive suite of interoperable accelerator modeling tools which will enable </a:t>
            </a:r>
            <a:r>
              <a:rPr lang="en-US" i="1" dirty="0">
                <a:solidFill>
                  <a:srgbClr val="BD1F24"/>
                </a:solidFill>
              </a:rPr>
              <a:t>Virtual Prototyping </a:t>
            </a:r>
            <a:r>
              <a:rPr lang="en-US" i="1" dirty="0"/>
              <a:t>of the design and optimization of accelerator components, and </a:t>
            </a:r>
            <a:r>
              <a:rPr lang="en-US" i="1" dirty="0">
                <a:solidFill>
                  <a:srgbClr val="BD1F24"/>
                </a:solidFill>
              </a:rPr>
              <a:t>multi-physics Virtual Accelerator Modeling</a:t>
            </a:r>
            <a:r>
              <a:rPr lang="en-US" i="1" dirty="0"/>
              <a:t>…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well matched to the 2014 P5 </a:t>
            </a:r>
            <a:r>
              <a:rPr lang="en-US" dirty="0" smtClean="0"/>
              <a:t>recommendations</a:t>
            </a:r>
          </a:p>
          <a:p>
            <a:r>
              <a:rPr lang="en-US" dirty="0" err="1" smtClean="0"/>
              <a:t>SciDAC</a:t>
            </a:r>
            <a:r>
              <a:rPr lang="en-US" dirty="0" smtClean="0"/>
              <a:t> is a </a:t>
            </a:r>
            <a:r>
              <a:rPr lang="en-US" dirty="0" smtClean="0">
                <a:solidFill>
                  <a:srgbClr val="BD1F24"/>
                </a:solidFill>
              </a:rPr>
              <a:t>partnership </a:t>
            </a:r>
            <a:r>
              <a:rPr lang="en-US" dirty="0" smtClean="0"/>
              <a:t>of ASCR with other DOE offices, now in its 3</a:t>
            </a:r>
            <a:r>
              <a:rPr lang="en-US" baseline="30000" dirty="0" smtClean="0"/>
              <a:t>rd</a:t>
            </a:r>
            <a:r>
              <a:rPr lang="en-US" dirty="0" smtClean="0"/>
              <a:t> cycle (5 year cycles).  </a:t>
            </a:r>
            <a:r>
              <a:rPr lang="en-US" dirty="0" err="1" smtClean="0"/>
              <a:t>ComPASS</a:t>
            </a:r>
            <a:r>
              <a:rPr lang="en-US" dirty="0" smtClean="0"/>
              <a:t> under </a:t>
            </a:r>
          </a:p>
          <a:p>
            <a:pPr lvl="1"/>
            <a:r>
              <a:rPr lang="en-US" dirty="0" smtClean="0"/>
              <a:t>SciDAC2 a partnership of </a:t>
            </a:r>
            <a:r>
              <a:rPr lang="en-US" b="1" dirty="0" smtClean="0"/>
              <a:t>ASCR</a:t>
            </a:r>
            <a:r>
              <a:rPr lang="en-US" dirty="0" smtClean="0"/>
              <a:t>, </a:t>
            </a:r>
            <a:r>
              <a:rPr lang="en-US" b="1" dirty="0" smtClean="0"/>
              <a:t>HEP</a:t>
            </a:r>
            <a:r>
              <a:rPr lang="en-US" dirty="0" smtClean="0"/>
              <a:t>, </a:t>
            </a:r>
            <a:r>
              <a:rPr lang="en-US" b="1" dirty="0" smtClean="0"/>
              <a:t>NP</a:t>
            </a:r>
            <a:r>
              <a:rPr lang="en-US" dirty="0" smtClean="0"/>
              <a:t>, and </a:t>
            </a:r>
            <a:r>
              <a:rPr lang="en-US" b="1" dirty="0" smtClean="0"/>
              <a:t>BES</a:t>
            </a:r>
            <a:r>
              <a:rPr lang="en-US" dirty="0" smtClean="0"/>
              <a:t>, at ~$3M/year</a:t>
            </a:r>
          </a:p>
          <a:p>
            <a:pPr lvl="1"/>
            <a:r>
              <a:rPr lang="en-US" dirty="0" smtClean="0"/>
              <a:t>SciDAC3 just </a:t>
            </a:r>
            <a:r>
              <a:rPr lang="en-US" b="1" dirty="0" smtClean="0"/>
              <a:t>ASCR</a:t>
            </a:r>
            <a:r>
              <a:rPr lang="en-US" dirty="0" smtClean="0"/>
              <a:t> and </a:t>
            </a:r>
            <a:r>
              <a:rPr lang="en-US" b="1" dirty="0" smtClean="0"/>
              <a:t>HEP</a:t>
            </a:r>
            <a:r>
              <a:rPr lang="en-US" dirty="0" smtClean="0"/>
              <a:t>, at $1.8M/year (50/50 split)</a:t>
            </a:r>
          </a:p>
          <a:p>
            <a:pPr lvl="2"/>
            <a:r>
              <a:rPr lang="en-US" dirty="0" smtClean="0"/>
              <a:t>The HEP share comes from </a:t>
            </a:r>
            <a:r>
              <a:rPr lang="en-US" b="1" dirty="0" smtClean="0">
                <a:solidFill>
                  <a:srgbClr val="BD1F24"/>
                </a:solidFill>
              </a:rPr>
              <a:t>Comp. HEP</a:t>
            </a:r>
            <a:r>
              <a:rPr lang="en-US" dirty="0" smtClean="0"/>
              <a:t>, not </a:t>
            </a:r>
            <a:r>
              <a:rPr lang="en-US" b="1" dirty="0" smtClean="0"/>
              <a:t>GARD</a:t>
            </a:r>
            <a:r>
              <a:rPr lang="en-US" dirty="0" smtClean="0"/>
              <a:t>.  </a:t>
            </a:r>
            <a:endParaRPr lang="en-US" dirty="0"/>
          </a:p>
          <a:p>
            <a:pPr lvl="1"/>
            <a:r>
              <a:rPr lang="en-US" dirty="0" err="1" smtClean="0"/>
              <a:t>SciDAC</a:t>
            </a:r>
            <a:r>
              <a:rPr lang="en-US" dirty="0" smtClean="0"/>
              <a:t> enables collaboration and leveraging of non-HEP resources, but not truly programmatic for accelerator science</a:t>
            </a:r>
          </a:p>
          <a:p>
            <a:pPr lvl="2"/>
            <a:r>
              <a:rPr lang="en-US" dirty="0" smtClean="0"/>
              <a:t>difficult to sustain a program with long term goals if many different funding sources</a:t>
            </a:r>
            <a:r>
              <a:rPr lang="en-US" dirty="0"/>
              <a:t> </a:t>
            </a:r>
            <a:r>
              <a:rPr lang="en-US" dirty="0" smtClean="0"/>
              <a:t>with different funding cycles,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support long-term accelerator R&amp;D we need a healthy GARD program for this activity area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0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52679"/>
            <a:ext cx="2057400" cy="1908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14" y="226031"/>
            <a:ext cx="8867085" cy="595808"/>
          </a:xfrm>
        </p:spPr>
        <p:txBody>
          <a:bodyPr>
            <a:noAutofit/>
          </a:bodyPr>
          <a:lstStyle/>
          <a:p>
            <a:r>
              <a:rPr lang="en-US" sz="2600" dirty="0" smtClean="0"/>
              <a:t>Codes currently (partially) supported under </a:t>
            </a:r>
            <a:r>
              <a:rPr lang="en-US" sz="2600" dirty="0" err="1" smtClean="0"/>
              <a:t>ComPASS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1" y="1851139"/>
            <a:ext cx="2869884" cy="1987083"/>
          </a:xfrm>
        </p:spPr>
        <p:txBody>
          <a:bodyPr>
            <a:normAutofit fontScale="62500" lnSpcReduction="20000"/>
          </a:bodyPr>
          <a:lstStyle/>
          <a:p>
            <a:pPr marL="168275" indent="-168275"/>
            <a:r>
              <a:rPr lang="en-US" dirty="0">
                <a:solidFill>
                  <a:srgbClr val="3366FF"/>
                </a:solidFill>
              </a:rPr>
              <a:t>Beam </a:t>
            </a:r>
            <a:r>
              <a:rPr lang="en-US" dirty="0" smtClean="0">
                <a:solidFill>
                  <a:srgbClr val="3366FF"/>
                </a:solidFill>
              </a:rPr>
              <a:t>Dynamics focus</a:t>
            </a:r>
            <a:endParaRPr lang="en-US" dirty="0">
              <a:solidFill>
                <a:srgbClr val="3366FF"/>
              </a:solidFill>
            </a:endParaRPr>
          </a:p>
          <a:p>
            <a:pPr lvl="1"/>
            <a:r>
              <a:rPr lang="en-US" dirty="0" smtClean="0"/>
              <a:t>Single and multi-particle dynamics and collective effects</a:t>
            </a:r>
          </a:p>
          <a:p>
            <a:pPr lvl="1"/>
            <a:r>
              <a:rPr lang="en-US" dirty="0" smtClean="0"/>
              <a:t>Multi-physics, multi-scale modeling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Applies to all GARD thrust areas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7885" y="1851140"/>
            <a:ext cx="3073714" cy="18800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519A24"/>
                </a:solidFill>
              </a:rPr>
              <a:t>Plasma focus</a:t>
            </a:r>
            <a:endParaRPr lang="en-US" dirty="0">
              <a:solidFill>
                <a:srgbClr val="519A24"/>
              </a:solidFill>
            </a:endParaRPr>
          </a:p>
          <a:p>
            <a:pPr lvl="1"/>
            <a:r>
              <a:rPr lang="en-US" dirty="0" smtClean="0"/>
              <a:t>Laser and beam-driven </a:t>
            </a:r>
            <a:r>
              <a:rPr lang="en-US" dirty="0" err="1" smtClean="0"/>
              <a:t>wakefields</a:t>
            </a:r>
            <a:r>
              <a:rPr lang="en-US" dirty="0" smtClean="0"/>
              <a:t>  in plasmas</a:t>
            </a:r>
          </a:p>
          <a:p>
            <a:pPr lvl="1"/>
            <a:r>
              <a:rPr lang="en-US" dirty="0" smtClean="0"/>
              <a:t>Multi-physics and scale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Applies to the Advanced Accelerator Concept thrust</a:t>
            </a:r>
            <a:endParaRPr lang="en-US" b="1" dirty="0">
              <a:solidFill>
                <a:srgbClr val="660066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37" y="3501880"/>
            <a:ext cx="2620962" cy="191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 txBox="1">
            <a:spLocks/>
          </p:cNvSpPr>
          <p:nvPr/>
        </p:nvSpPr>
        <p:spPr bwMode="auto">
          <a:xfrm>
            <a:off x="304800" y="922451"/>
            <a:ext cx="8686799" cy="78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848" indent="-34284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000066"/>
                </a:solidFill>
                <a:latin typeface="+mn-lt"/>
                <a:ea typeface="+mn-ea"/>
                <a:cs typeface="ＭＳ Ｐゴシック" charset="0"/>
              </a:defRPr>
            </a:lvl1pPr>
            <a:lvl2pPr marL="684108" indent="-226978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rgbClr val="006600"/>
                </a:solidFill>
                <a:latin typeface="+mn-lt"/>
                <a:ea typeface="+mn-ea"/>
              </a:defRPr>
            </a:lvl2pPr>
            <a:lvl3pPr marL="1028542" indent="-23015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  <a:ea typeface="+mn-ea"/>
              </a:defRPr>
            </a:lvl3pPr>
            <a:lvl4pPr marL="1368215" indent="-225389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1715824" indent="-2317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CC6600"/>
                </a:solidFill>
                <a:latin typeface="+mn-lt"/>
                <a:ea typeface="+mn-ea"/>
              </a:defRPr>
            </a:lvl5pPr>
            <a:lvl6pPr marL="2172954" indent="-2317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CC6600"/>
                </a:solidFill>
                <a:latin typeface="+mn-lt"/>
                <a:ea typeface="+mn-ea"/>
              </a:defRPr>
            </a:lvl6pPr>
            <a:lvl7pPr marL="2630083" indent="-2317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CC6600"/>
                </a:solidFill>
                <a:latin typeface="+mn-lt"/>
                <a:ea typeface="+mn-ea"/>
              </a:defRPr>
            </a:lvl7pPr>
            <a:lvl8pPr marL="3087214" indent="-2317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CC6600"/>
                </a:solidFill>
                <a:latin typeface="+mn-lt"/>
                <a:ea typeface="+mn-ea"/>
              </a:defRPr>
            </a:lvl8pPr>
            <a:lvl9pPr marL="3544343" indent="-2317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CC6600"/>
                </a:solidFill>
                <a:latin typeface="+mn-lt"/>
                <a:ea typeface="+mn-ea"/>
              </a:defRPr>
            </a:lvl9pPr>
          </a:lstStyle>
          <a:p>
            <a:r>
              <a:rPr lang="en-US" b="1" dirty="0" err="1">
                <a:latin typeface="Arial"/>
              </a:rPr>
              <a:t>ComPASS</a:t>
            </a:r>
            <a:r>
              <a:rPr lang="en-US" b="1" dirty="0">
                <a:latin typeface="Arial"/>
              </a:rPr>
              <a:t> toolkit: </a:t>
            </a:r>
            <a:r>
              <a:rPr lang="en-US" b="1" dirty="0" smtClean="0">
                <a:solidFill>
                  <a:schemeClr val="tx2"/>
                </a:solidFill>
                <a:latin typeface="Arial"/>
              </a:rPr>
              <a:t>ACE3P (SLAC), Osiris &amp; </a:t>
            </a:r>
            <a:r>
              <a:rPr lang="en-US" b="1" dirty="0" err="1" smtClean="0">
                <a:solidFill>
                  <a:schemeClr val="tx2"/>
                </a:solidFill>
                <a:latin typeface="Arial"/>
              </a:rPr>
              <a:t>QuickPIC</a:t>
            </a:r>
            <a:r>
              <a:rPr lang="en-US" b="1" dirty="0" smtClean="0">
                <a:solidFill>
                  <a:schemeClr val="tx2"/>
                </a:solidFill>
                <a:latin typeface="Arial"/>
              </a:rPr>
              <a:t> (UCLA), </a:t>
            </a:r>
            <a:r>
              <a:rPr lang="en-US" b="1" dirty="0" err="1" smtClean="0">
                <a:solidFill>
                  <a:schemeClr val="tx2"/>
                </a:solidFill>
                <a:latin typeface="Arial"/>
              </a:rPr>
              <a:t>Synergia</a:t>
            </a:r>
            <a:r>
              <a:rPr lang="en-US" b="1" dirty="0" smtClean="0">
                <a:solidFill>
                  <a:schemeClr val="tx2"/>
                </a:solidFill>
                <a:latin typeface="Arial"/>
              </a:rPr>
              <a:t> (FNAL), </a:t>
            </a:r>
            <a:r>
              <a:rPr lang="en-US" b="1" dirty="0" err="1" smtClean="0">
                <a:solidFill>
                  <a:schemeClr val="tx2"/>
                </a:solidFill>
                <a:latin typeface="Arial"/>
              </a:rPr>
              <a:t>Vorpal</a:t>
            </a:r>
            <a:r>
              <a:rPr lang="en-US" b="1" dirty="0" smtClean="0">
                <a:solidFill>
                  <a:schemeClr val="tx2"/>
                </a:solidFill>
                <a:latin typeface="Arial"/>
              </a:rPr>
              <a:t> (Tech-X), Warp (LBNL), in 3 focus areas</a:t>
            </a:r>
            <a:endParaRPr lang="en-US" b="1" dirty="0">
              <a:solidFill>
                <a:schemeClr val="tx2"/>
              </a:solidFill>
              <a:latin typeface="Arial"/>
            </a:endParaRPr>
          </a:p>
        </p:txBody>
      </p:sp>
      <p:pic>
        <p:nvPicPr>
          <p:cNvPr id="9" name="Picture 8" descr="synergia-pic-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29" y="3710899"/>
            <a:ext cx="2656818" cy="1547597"/>
          </a:xfrm>
          <a:prstGeom prst="rect">
            <a:avLst/>
          </a:prstGeom>
        </p:spPr>
      </p:pic>
      <p:sp>
        <p:nvSpPr>
          <p:cNvPr id="8" name="Text Placeholder 6"/>
          <p:cNvSpPr txBox="1">
            <a:spLocks/>
          </p:cNvSpPr>
          <p:nvPr/>
        </p:nvSpPr>
        <p:spPr bwMode="auto">
          <a:xfrm>
            <a:off x="124514" y="5559778"/>
            <a:ext cx="8867085" cy="87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848" indent="-34284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000066"/>
                </a:solidFill>
                <a:latin typeface="+mn-lt"/>
                <a:ea typeface="+mn-ea"/>
                <a:cs typeface="ＭＳ Ｐゴシック" charset="0"/>
              </a:defRPr>
            </a:lvl1pPr>
            <a:lvl2pPr marL="684108" indent="-226978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rgbClr val="006600"/>
                </a:solidFill>
                <a:latin typeface="+mn-lt"/>
                <a:ea typeface="+mn-ea"/>
              </a:defRPr>
            </a:lvl2pPr>
            <a:lvl3pPr marL="1028542" indent="-23015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  <a:ea typeface="+mn-ea"/>
              </a:defRPr>
            </a:lvl3pPr>
            <a:lvl4pPr marL="1368215" indent="-225389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1715824" indent="-2317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CC6600"/>
                </a:solidFill>
                <a:latin typeface="+mn-lt"/>
                <a:ea typeface="+mn-ea"/>
              </a:defRPr>
            </a:lvl5pPr>
            <a:lvl6pPr marL="2172954" indent="-2317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CC6600"/>
                </a:solidFill>
                <a:latin typeface="+mn-lt"/>
                <a:ea typeface="+mn-ea"/>
              </a:defRPr>
            </a:lvl6pPr>
            <a:lvl7pPr marL="2630083" indent="-2317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CC6600"/>
                </a:solidFill>
                <a:latin typeface="+mn-lt"/>
                <a:ea typeface="+mn-ea"/>
              </a:defRPr>
            </a:lvl7pPr>
            <a:lvl8pPr marL="3087214" indent="-2317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CC6600"/>
                </a:solidFill>
                <a:latin typeface="+mn-lt"/>
                <a:ea typeface="+mn-ea"/>
              </a:defRPr>
            </a:lvl8pPr>
            <a:lvl9pPr marL="3544343" indent="-2317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CC66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/>
              </a:rPr>
              <a:t>A</a:t>
            </a:r>
            <a:r>
              <a:rPr lang="en-US" b="1" dirty="0" smtClean="0">
                <a:latin typeface="Arial"/>
              </a:rPr>
              <a:t>lthough they share low-level numerical algorithms, the physics, and numerical optimization have different requirements, thus require separate development effort</a:t>
            </a:r>
            <a:endParaRPr lang="en-US" b="1" dirty="0">
              <a:latin typeface="Arial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6690" y="1831123"/>
            <a:ext cx="3364090" cy="226109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-168275"/>
            <a:r>
              <a:rPr lang="en-US" dirty="0" smtClean="0">
                <a:solidFill>
                  <a:schemeClr val="accent3"/>
                </a:solidFill>
              </a:rPr>
              <a:t>Accelerator structure focus</a:t>
            </a:r>
          </a:p>
          <a:p>
            <a:pPr marL="401638" lvl="1" indent="-168275"/>
            <a:r>
              <a:rPr lang="en-US" dirty="0" smtClean="0"/>
              <a:t>Cavity modeling</a:t>
            </a:r>
          </a:p>
          <a:p>
            <a:pPr marL="569913" lvl="2" indent="-168275"/>
            <a:r>
              <a:rPr lang="en-US" dirty="0" smtClean="0"/>
              <a:t>Interaction of fields and particles with environment </a:t>
            </a:r>
          </a:p>
          <a:p>
            <a:pPr marL="406400" lvl="1" indent="-173038"/>
            <a:r>
              <a:rPr lang="en-US" dirty="0" smtClean="0"/>
              <a:t>Multi-physics analysis</a:t>
            </a:r>
          </a:p>
          <a:p>
            <a:pPr marL="573088" lvl="2" indent="-171450"/>
            <a:r>
              <a:rPr lang="en-US" dirty="0" smtClean="0"/>
              <a:t>Integrated EM, thermal and mechanical effects</a:t>
            </a:r>
          </a:p>
          <a:p>
            <a:pPr marL="173038" lvl="1" indent="-171450"/>
            <a:r>
              <a:rPr lang="en-US" dirty="0"/>
              <a:t> </a:t>
            </a:r>
            <a:r>
              <a:rPr lang="en-US" b="1" dirty="0" smtClean="0">
                <a:solidFill>
                  <a:srgbClr val="660066"/>
                </a:solidFill>
              </a:rPr>
              <a:t>Applies to all GARD thrust areas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428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7226"/>
            <a:ext cx="8686800" cy="641739"/>
          </a:xfrm>
        </p:spPr>
        <p:txBody>
          <a:bodyPr/>
          <a:lstStyle/>
          <a:p>
            <a:r>
              <a:rPr lang="en-US" sz="3200" dirty="0"/>
              <a:t>M</a:t>
            </a:r>
            <a:r>
              <a:rPr lang="en-US" sz="3200" dirty="0" smtClean="0"/>
              <a:t>any more codes with broad applicability are currently actively developed and used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Codes that have HPC capabilities (partially developed under </a:t>
            </a:r>
            <a:r>
              <a:rPr lang="en-US" dirty="0" err="1" smtClean="0"/>
              <a:t>SCiDAC</a:t>
            </a:r>
            <a:r>
              <a:rPr lang="en-US" dirty="0" smtClean="0"/>
              <a:t> in the past), i.e. </a:t>
            </a:r>
          </a:p>
          <a:p>
            <a:pPr lvl="1"/>
            <a:r>
              <a:rPr lang="en-US" dirty="0" smtClean="0"/>
              <a:t>IMPACT and BeamBeam3d (LBNL)</a:t>
            </a:r>
          </a:p>
          <a:p>
            <a:r>
              <a:rPr lang="en-US" dirty="0" smtClean="0"/>
              <a:t>Codes initially developed to target a particular need for one application, i.e. </a:t>
            </a:r>
          </a:p>
          <a:p>
            <a:pPr lvl="1"/>
            <a:r>
              <a:rPr lang="en-US" dirty="0" smtClean="0"/>
              <a:t>Elegant (APS control room), Orbit (SNS design)</a:t>
            </a:r>
          </a:p>
          <a:p>
            <a:pPr lvl="1"/>
            <a:r>
              <a:rPr lang="en-US" dirty="0" smtClean="0"/>
              <a:t>also codes developed for the </a:t>
            </a:r>
            <a:r>
              <a:rPr lang="en-US" dirty="0" err="1" smtClean="0"/>
              <a:t>Muon</a:t>
            </a:r>
            <a:r>
              <a:rPr lang="en-US" dirty="0" smtClean="0"/>
              <a:t> Accelerator Program </a:t>
            </a:r>
          </a:p>
          <a:p>
            <a:pPr lvl="2"/>
            <a:r>
              <a:rPr lang="en-US" dirty="0" smtClean="0"/>
              <a:t>G4beamline, …</a:t>
            </a:r>
          </a:p>
          <a:p>
            <a:r>
              <a:rPr lang="en-US" dirty="0" smtClean="0"/>
              <a:t>University developed beam dynamics codes</a:t>
            </a:r>
          </a:p>
          <a:p>
            <a:pPr lvl="1"/>
            <a:r>
              <a:rPr lang="en-US" dirty="0"/>
              <a:t>COSY-INFINITY </a:t>
            </a:r>
            <a:r>
              <a:rPr lang="en-US" dirty="0" smtClean="0"/>
              <a:t>(MSU), </a:t>
            </a:r>
            <a:r>
              <a:rPr lang="en-US" dirty="0" err="1" smtClean="0"/>
              <a:t>MaryLie</a:t>
            </a:r>
            <a:r>
              <a:rPr lang="en-US" dirty="0" smtClean="0"/>
              <a:t> (Maryland)</a:t>
            </a:r>
          </a:p>
          <a:p>
            <a:r>
              <a:rPr lang="en-US" dirty="0" smtClean="0"/>
              <a:t>Specialized codes for activation and shielding calculations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</a:t>
            </a:r>
          </a:p>
          <a:p>
            <a:r>
              <a:rPr lang="en-US" dirty="0" smtClean="0"/>
              <a:t>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0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State of-the-art codes, such as the </a:t>
            </a:r>
            <a:r>
              <a:rPr lang="en-US" dirty="0" err="1" smtClean="0"/>
              <a:t>ComPASS</a:t>
            </a:r>
            <a:r>
              <a:rPr lang="en-US" dirty="0" smtClean="0"/>
              <a:t> codes, are able to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imulate multi-particle and collective effects with millions of macro-particles, using higher-order optics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odel complete accelerator structures with complicated shapes and millions of degrees of freedom</a:t>
            </a:r>
          </a:p>
          <a:p>
            <a:pPr lvl="1"/>
            <a:r>
              <a:rPr lang="en-US" dirty="0" smtClean="0"/>
              <a:t>Model laser and beam propagation in plasmas and relevant physics </a:t>
            </a:r>
          </a:p>
          <a:p>
            <a:r>
              <a:rPr lang="en-US" dirty="0" err="1" smtClean="0"/>
              <a:t>ComPASS</a:t>
            </a:r>
            <a:r>
              <a:rPr lang="en-US" dirty="0" smtClean="0"/>
              <a:t> codes have been (and are) </a:t>
            </a:r>
            <a:r>
              <a:rPr lang="en-US" dirty="0" smtClean="0">
                <a:solidFill>
                  <a:schemeClr val="accent4"/>
                </a:solidFill>
              </a:rPr>
              <a:t>used for every HEP high-priority </a:t>
            </a:r>
            <a:r>
              <a:rPr lang="en-US" dirty="0" smtClean="0"/>
              <a:t>operations or design application, e.g. </a:t>
            </a:r>
          </a:p>
          <a:p>
            <a:pPr lvl="1"/>
            <a:r>
              <a:rPr lang="en-US" dirty="0" smtClean="0"/>
              <a:t>PEP-II, ILC, LHC, FNAL Run II accelerators, FNAL PIP I and II, experiments at FACET and BELLA, MAP,… (and also non-HEP, such as CEBAF, RHIC, SNS, LCLS, …)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an excellent demonstration of the effectiveness and reach of a coordinated program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4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7502"/>
            <a:ext cx="8686800" cy="641739"/>
          </a:xfrm>
        </p:spPr>
        <p:txBody>
          <a:bodyPr/>
          <a:lstStyle/>
          <a:p>
            <a:r>
              <a:rPr lang="en-US" sz="3200" dirty="0" smtClean="0"/>
              <a:t>Examples of Advanced Accelerator Concept applications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28600" y="1468726"/>
            <a:ext cx="4800601" cy="456818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Plasma-based </a:t>
            </a:r>
            <a:r>
              <a:rPr lang="en-US" dirty="0" smtClean="0"/>
              <a:t>acceleration: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</a:t>
            </a:r>
            <a:r>
              <a:rPr lang="en-US" dirty="0" smtClean="0"/>
              <a:t>upport the BELLA (laser) and </a:t>
            </a:r>
            <a:r>
              <a:rPr lang="en-US" dirty="0"/>
              <a:t>FACET </a:t>
            </a:r>
            <a:r>
              <a:rPr lang="en-US" dirty="0" smtClean="0"/>
              <a:t>(beam) experimental programs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improve staging </a:t>
            </a:r>
            <a:r>
              <a:rPr lang="en-US" dirty="0"/>
              <a:t>for future lepton collider </a:t>
            </a:r>
            <a:r>
              <a:rPr lang="en-US" dirty="0" smtClean="0"/>
              <a:t>concepts.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Dielectric </a:t>
            </a:r>
            <a:r>
              <a:rPr lang="en-US" dirty="0"/>
              <a:t>laser </a:t>
            </a:r>
            <a:r>
              <a:rPr lang="en-US" dirty="0" smtClean="0"/>
              <a:t>acceleration: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design </a:t>
            </a:r>
            <a:r>
              <a:rPr lang="en-US" dirty="0"/>
              <a:t>structures </a:t>
            </a:r>
            <a:r>
              <a:rPr lang="en-US" dirty="0" smtClean="0"/>
              <a:t>able to accelerate </a:t>
            </a:r>
            <a:r>
              <a:rPr lang="en-US" dirty="0"/>
              <a:t>high quality beams </a:t>
            </a:r>
          </a:p>
        </p:txBody>
      </p:sp>
      <p:pic>
        <p:nvPicPr>
          <p:cNvPr id="8" name="Picture 7" descr="pic0008.png"/>
          <p:cNvPicPr/>
          <p:nvPr/>
        </p:nvPicPr>
        <p:blipFill>
          <a:blip r:embed="rId3">
            <a:lum bright="6000"/>
          </a:blip>
          <a:srcRect t="26577" r="8547" b="25450"/>
          <a:stretch>
            <a:fillRect/>
          </a:stretch>
        </p:blipFill>
        <p:spPr>
          <a:xfrm>
            <a:off x="7136724" y="1219201"/>
            <a:ext cx="1979813" cy="957916"/>
          </a:xfrm>
          <a:prstGeom prst="rect">
            <a:avLst/>
          </a:prstGeom>
        </p:spPr>
      </p:pic>
      <p:pic>
        <p:nvPicPr>
          <p:cNvPr id="12" name="Picture 11" descr="Screen Shot 2014-07-10 at 4.53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971801"/>
            <a:ext cx="2194699" cy="1619637"/>
          </a:xfrm>
          <a:prstGeom prst="rect">
            <a:avLst/>
          </a:prstGeom>
        </p:spPr>
      </p:pic>
      <p:pic>
        <p:nvPicPr>
          <p:cNvPr id="13" name="Picture 12" descr="grat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13" y="5199311"/>
            <a:ext cx="1323986" cy="992989"/>
          </a:xfrm>
          <a:prstGeom prst="rect">
            <a:avLst/>
          </a:prstGeom>
        </p:spPr>
      </p:pic>
      <p:pic>
        <p:nvPicPr>
          <p:cNvPr id="14" name="Picture 13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3" y="4800601"/>
            <a:ext cx="1556229" cy="1453701"/>
          </a:xfrm>
          <a:prstGeom prst="rect">
            <a:avLst/>
          </a:prstGeom>
        </p:spPr>
      </p:pic>
      <p:pic>
        <p:nvPicPr>
          <p:cNvPr id="18" name="Picture 17" descr="Screen Shot 2012-09-05 at 3.54.09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70" t="7183" r="4529" b="6362"/>
          <a:stretch/>
        </p:blipFill>
        <p:spPr>
          <a:xfrm>
            <a:off x="5181601" y="1828800"/>
            <a:ext cx="1901173" cy="9657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29201" y="1600201"/>
            <a:ext cx="2107055" cy="27186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914400" eaLnBrk="0" hangingPunct="0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US" sz="1400" dirty="0">
                <a:solidFill>
                  <a:srgbClr val="000066"/>
                </a:solidFill>
                <a:latin typeface="Arial" charset="0"/>
              </a:rPr>
              <a:t>FACET stage, </a:t>
            </a:r>
            <a:r>
              <a:rPr lang="en-US" sz="1400" dirty="0" err="1">
                <a:solidFill>
                  <a:srgbClr val="000066"/>
                </a:solidFill>
                <a:latin typeface="Arial" charset="0"/>
              </a:rPr>
              <a:t>QuickPIC</a:t>
            </a:r>
            <a:endParaRPr lang="en-US" sz="14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2220" y="2209803"/>
            <a:ext cx="2110824" cy="487313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algn="ctr" defTabSz="914400" eaLnBrk="0" hangingPunct="0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US" sz="1400" dirty="0">
                <a:solidFill>
                  <a:srgbClr val="000066"/>
                </a:solidFill>
                <a:latin typeface="Arial" charset="0"/>
              </a:rPr>
              <a:t>Colliding pulse injection,</a:t>
            </a:r>
          </a:p>
          <a:p>
            <a:pPr algn="ctr" defTabSz="914400" eaLnBrk="0" hangingPunct="0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US" sz="1400" dirty="0" err="1">
                <a:solidFill>
                  <a:srgbClr val="000066"/>
                </a:solidFill>
                <a:latin typeface="Arial" charset="0"/>
              </a:rPr>
              <a:t>Vorpal</a:t>
            </a:r>
            <a:endParaRPr lang="en-US" sz="14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3429001"/>
            <a:ext cx="1066800" cy="61657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914400" eaLnBrk="0" hangingPunct="0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US" sz="1400" dirty="0">
                <a:solidFill>
                  <a:srgbClr val="000066"/>
                </a:solidFill>
                <a:latin typeface="Arial" charset="0"/>
              </a:rPr>
              <a:t>2-color injection, WARP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6800" y="4724400"/>
            <a:ext cx="2037537" cy="27186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914400" eaLnBrk="0" hangingPunct="0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US" sz="1400" dirty="0">
                <a:solidFill>
                  <a:srgbClr val="000066"/>
                </a:solidFill>
                <a:latin typeface="Arial" charset="0"/>
              </a:rPr>
              <a:t>PBG </a:t>
            </a:r>
            <a:r>
              <a:rPr lang="en-US" sz="1400" dirty="0" err="1">
                <a:solidFill>
                  <a:srgbClr val="000066"/>
                </a:solidFill>
                <a:latin typeface="Arial" charset="0"/>
              </a:rPr>
              <a:t>wakefield</a:t>
            </a:r>
            <a:r>
              <a:rPr lang="en-US" sz="1400" dirty="0">
                <a:solidFill>
                  <a:srgbClr val="000066"/>
                </a:solidFill>
                <a:latin typeface="Arial" charset="0"/>
              </a:rPr>
              <a:t>, ACE3P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6945" y="4724403"/>
            <a:ext cx="2270022" cy="487313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algn="ctr" defTabSz="914400" eaLnBrk="0" hangingPunct="0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US" sz="1400" dirty="0">
                <a:solidFill>
                  <a:srgbClr val="000066"/>
                </a:solidFill>
                <a:latin typeface="Arial" charset="0"/>
              </a:rPr>
              <a:t>Dielectric grating structure</a:t>
            </a:r>
          </a:p>
          <a:p>
            <a:pPr algn="ctr" defTabSz="914400" eaLnBrk="0" hangingPunct="0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US" sz="1400" dirty="0" err="1">
                <a:solidFill>
                  <a:srgbClr val="000066"/>
                </a:solidFill>
                <a:latin typeface="Arial" charset="0"/>
              </a:rPr>
              <a:t>Vorpal</a:t>
            </a:r>
            <a:endParaRPr lang="en-US" sz="14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81180"/>
            <a:ext cx="6705600" cy="762000"/>
          </a:xfrm>
        </p:spPr>
        <p:txBody>
          <a:bodyPr>
            <a:normAutofit fontScale="90000"/>
          </a:bodyPr>
          <a:lstStyle/>
          <a:p>
            <a:pPr defTabSz="457130"/>
            <a:r>
              <a:rPr lang="en-US" sz="2400" dirty="0" smtClean="0">
                <a:solidFill>
                  <a:srgbClr val="800000"/>
                </a:solidFill>
                <a:latin typeface="Calibri"/>
                <a:cs typeface="Calibri"/>
              </a:rPr>
              <a:t>Multi-scale </a:t>
            </a:r>
            <a:r>
              <a:rPr lang="en-US" sz="2400" dirty="0">
                <a:solidFill>
                  <a:srgbClr val="800000"/>
                </a:solidFill>
                <a:latin typeface="Calibri"/>
                <a:cs typeface="Calibri"/>
              </a:rPr>
              <a:t>3-D simulations validate a new concept </a:t>
            </a:r>
            <a:br>
              <a:rPr lang="en-US" sz="2400" dirty="0">
                <a:solidFill>
                  <a:srgbClr val="800000"/>
                </a:solidFill>
                <a:latin typeface="Calibri"/>
                <a:cs typeface="Calibri"/>
              </a:rPr>
            </a:br>
            <a:r>
              <a:rPr lang="en-US" sz="2400" dirty="0">
                <a:solidFill>
                  <a:srgbClr val="800000"/>
                </a:solidFill>
                <a:latin typeface="Calibri"/>
                <a:cs typeface="Calibri"/>
              </a:rPr>
              <a:t>for injection of very high-quality beams*</a:t>
            </a:r>
            <a:br>
              <a:rPr lang="en-US" sz="2400" dirty="0">
                <a:solidFill>
                  <a:srgbClr val="800000"/>
                </a:solidFill>
                <a:latin typeface="Calibri"/>
                <a:cs typeface="Calibri"/>
              </a:rPr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19" t="21526" r="37071" b="36111"/>
          <a:stretch/>
        </p:blipFill>
        <p:spPr>
          <a:xfrm>
            <a:off x="0" y="872055"/>
            <a:ext cx="9117778" cy="4174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7200" y="2900659"/>
            <a:ext cx="1447800" cy="677334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</a:pPr>
            <a:endParaRPr lang="en-US" sz="180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" r="6760"/>
          <a:stretch/>
        </p:blipFill>
        <p:spPr>
          <a:xfrm>
            <a:off x="42337" y="826689"/>
            <a:ext cx="3335867" cy="1797965"/>
          </a:xfrm>
          <a:prstGeom prst="rect">
            <a:avLst/>
          </a:prstGeom>
          <a:ln w="28575" cmpd="sng">
            <a:solidFill>
              <a:srgbClr val="FF000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324600" y="2514577"/>
            <a:ext cx="1363132" cy="654986"/>
          </a:xfrm>
          <a:prstGeom prst="rect">
            <a:avLst/>
          </a:prstGeom>
          <a:solidFill>
            <a:srgbClr val="FFFFA0">
              <a:alpha val="80000"/>
            </a:srgbClr>
          </a:solidFill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/>
              </a:rPr>
              <a:t>Pump laser pulse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8200" y="3852311"/>
            <a:ext cx="1363132" cy="654986"/>
          </a:xfrm>
          <a:prstGeom prst="rect">
            <a:avLst/>
          </a:prstGeom>
          <a:solidFill>
            <a:srgbClr val="FFFFA0">
              <a:alpha val="80000"/>
            </a:srgbClr>
          </a:solidFill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/>
              </a:rPr>
              <a:t>Injection laser pulse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3539071" y="3378177"/>
            <a:ext cx="237065" cy="474132"/>
          </a:xfrm>
          <a:prstGeom prst="line">
            <a:avLst/>
          </a:prstGeom>
          <a:ln>
            <a:solidFill>
              <a:srgbClr val="FFFF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63934" y="2497646"/>
            <a:ext cx="1363132" cy="373659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lIns="91425" tIns="45713" rIns="91425" bIns="45713" rtlCol="0">
            <a:spAutoFit/>
          </a:bodyPr>
          <a:lstStyle/>
          <a:p>
            <a:pPr algn="r" defTabSz="457130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/>
              </a:rPr>
              <a:t>Plasma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772403" y="2734735"/>
            <a:ext cx="575730" cy="42311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3936" y="5029200"/>
            <a:ext cx="8830733" cy="830983"/>
          </a:xfrm>
          <a:prstGeom prst="rect">
            <a:avLst/>
          </a:prstGeom>
          <a:solidFill>
            <a:srgbClr val="000050">
              <a:alpha val="89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13" rIns="91425" bIns="45713" rtlCol="0">
            <a:spAutoFit/>
          </a:bodyPr>
          <a:lstStyle/>
          <a:p>
            <a:pPr marL="169837" indent="-169837" defTabSz="457130" fontAlgn="auto">
              <a:spcBef>
                <a:spcPts val="0"/>
              </a:spcBef>
              <a:spcAft>
                <a:spcPts val="0"/>
              </a:spcAft>
              <a:buFont typeface="Wingdings" charset="2"/>
              <a:buAutoNum type="arabicPlain"/>
            </a:pPr>
            <a:r>
              <a:rPr lang="en-US" sz="1600" dirty="0">
                <a:solidFill>
                  <a:prstClr val="white"/>
                </a:solidFill>
                <a:latin typeface="Calibri"/>
                <a:ea typeface="ＭＳ Ｐゴシック"/>
              </a:rPr>
              <a:t>- Pump laser pulse creates accelerating wake in plasma.</a:t>
            </a:r>
          </a:p>
          <a:p>
            <a:pPr marL="169837" indent="-169837" defTabSz="457130" fontAlgn="auto">
              <a:spcBef>
                <a:spcPts val="0"/>
              </a:spcBef>
              <a:spcAft>
                <a:spcPts val="0"/>
              </a:spcAft>
              <a:buFont typeface="Wingdings" charset="2"/>
              <a:buAutoNum type="arabicPlain"/>
            </a:pPr>
            <a:r>
              <a:rPr lang="en-US" sz="1600" dirty="0">
                <a:solidFill>
                  <a:prstClr val="white"/>
                </a:solidFill>
                <a:latin typeface="Calibri"/>
                <a:ea typeface="ＭＳ Ｐゴシック"/>
              </a:rPr>
              <a:t>- Injection laser ionizes pocket of Krypton gas, creating very high-quality electron beam.</a:t>
            </a:r>
          </a:p>
          <a:p>
            <a:pPr marL="169837" indent="-169837" defTabSz="457130" fontAlgn="auto">
              <a:spcBef>
                <a:spcPts val="0"/>
              </a:spcBef>
              <a:spcAft>
                <a:spcPts val="0"/>
              </a:spcAft>
              <a:buFont typeface="Wingdings" charset="2"/>
              <a:buAutoNum type="arabicPlain"/>
            </a:pPr>
            <a:r>
              <a:rPr lang="en-US" sz="1600" dirty="0">
                <a:solidFill>
                  <a:prstClr val="white"/>
                </a:solidFill>
                <a:latin typeface="Calibri"/>
                <a:ea typeface="ＭＳ Ｐゴシック"/>
              </a:rPr>
              <a:t>- Electron beam is accelerated to high energy in short distance by wake.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79732" y="4402637"/>
            <a:ext cx="1778000" cy="584776"/>
          </a:xfrm>
          <a:prstGeom prst="rect">
            <a:avLst/>
          </a:prstGeom>
          <a:solidFill>
            <a:srgbClr val="FFFFFF">
              <a:alpha val="7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</a:pP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/>
              </a:rPr>
              <a:t>Simulations: </a:t>
            </a:r>
            <a:r>
              <a:rPr lang="en-US" sz="1600" b="1" dirty="0">
                <a:solidFill>
                  <a:prstClr val="black"/>
                </a:solidFill>
                <a:latin typeface="Calibri"/>
                <a:ea typeface="ＭＳ Ｐゴシック"/>
              </a:rPr>
              <a:t>Warp</a:t>
            </a:r>
          </a:p>
          <a:p>
            <a:pPr defTabSz="457130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</a:pP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/>
              </a:rPr>
              <a:t>Visualization: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ＭＳ Ｐゴシック"/>
              </a:rPr>
              <a:t>VisIt</a:t>
            </a:r>
            <a:endParaRPr 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3936" y="5791200"/>
            <a:ext cx="8830733" cy="373659"/>
          </a:xfrm>
          <a:prstGeom prst="rect">
            <a:avLst/>
          </a:prstGeom>
          <a:solidFill>
            <a:srgbClr val="FCFFB4">
              <a:alpha val="89000"/>
            </a:srgbClr>
          </a:solidFill>
          <a:ln>
            <a:solidFill>
              <a:srgbClr val="000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</a:pPr>
            <a:r>
              <a:rPr lang="en-US" sz="1800" dirty="0">
                <a:solidFill>
                  <a:srgbClr val="000050"/>
                </a:solidFill>
                <a:latin typeface="Calibri"/>
                <a:ea typeface="ＭＳ Ｐゴシック"/>
              </a:rPr>
              <a:t>Parametric runs necessitated over a million hours; typical 3-D run around 100k core-hours.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4734" y="6124524"/>
            <a:ext cx="8889472" cy="276276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</a:pPr>
            <a:r>
              <a:rPr lang="en-US" sz="12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*L.-L. Yu, E.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Esarey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, C. B. Schroeder, J.-L. Vay, C. Benedetti, C. G. R. Geddes, M. Chen, and W. P. </a:t>
            </a:r>
            <a:r>
              <a:rPr lang="en-US" sz="1200" dirty="0" err="1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Leemans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, </a:t>
            </a:r>
            <a:r>
              <a:rPr lang="en-US" sz="1200" i="1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Phys. Rev. </a:t>
            </a:r>
            <a:r>
              <a:rPr lang="en-US" sz="1200" i="1" dirty="0" err="1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Lett</a:t>
            </a:r>
            <a:r>
              <a:rPr lang="en-US" sz="1200" i="1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.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112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, 125001 (2014)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88534" y="863591"/>
            <a:ext cx="1549399" cy="654986"/>
          </a:xfrm>
          <a:prstGeom prst="rect">
            <a:avLst/>
          </a:prstGeom>
          <a:solidFill>
            <a:srgbClr val="FFFFA0">
              <a:alpha val="80000"/>
            </a:srgbClr>
          </a:solidFill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/>
              </a:rPr>
              <a:t>High quality injected beam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1989670" y="1498587"/>
            <a:ext cx="372533" cy="1693346"/>
          </a:xfrm>
          <a:prstGeom prst="line">
            <a:avLst/>
          </a:prstGeom>
          <a:ln>
            <a:solidFill>
              <a:srgbClr val="FFFF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727200" y="1498600"/>
            <a:ext cx="254000" cy="220120"/>
          </a:xfrm>
          <a:prstGeom prst="line">
            <a:avLst/>
          </a:prstGeom>
          <a:ln>
            <a:solidFill>
              <a:srgbClr val="FFFF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11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29110"/>
            <a:ext cx="9072080" cy="762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Gill Sans"/>
                <a:ea typeface="Gill Sans"/>
                <a:cs typeface="Gill Sans"/>
                <a:sym typeface="Gill Sans"/>
              </a:rPr>
              <a:t>Large scale simulations show that </a:t>
            </a:r>
            <a:r>
              <a:rPr lang="en-US" sz="2400" dirty="0" err="1">
                <a:solidFill>
                  <a:srgbClr val="800000"/>
                </a:solidFill>
                <a:latin typeface="Gill Sans"/>
                <a:ea typeface="Gill Sans"/>
                <a:cs typeface="Gill Sans"/>
                <a:sym typeface="Gill Sans"/>
              </a:rPr>
              <a:t>emittance</a:t>
            </a:r>
            <a:r>
              <a:rPr lang="en-US" sz="2400" dirty="0">
                <a:solidFill>
                  <a:srgbClr val="800000"/>
                </a:solidFill>
                <a:latin typeface="Gill Sans"/>
                <a:ea typeface="Gill Sans"/>
                <a:cs typeface="Gill Sans"/>
                <a:sym typeface="Gill Sans"/>
              </a:rPr>
              <a:t> growth from ion motion is less severe than </a:t>
            </a:r>
            <a:r>
              <a:rPr lang="en-US" sz="2400" dirty="0" smtClean="0">
                <a:solidFill>
                  <a:srgbClr val="800000"/>
                </a:solidFill>
                <a:latin typeface="Gill Sans"/>
                <a:ea typeface="Gill Sans"/>
                <a:cs typeface="Gill Sans"/>
                <a:sym typeface="Gill Sans"/>
              </a:rPr>
              <a:t>expected in PWFA blowout regime</a:t>
            </a:r>
            <a:r>
              <a:rPr lang="en-US" sz="1600" dirty="0" smtClean="0">
                <a:solidFill>
                  <a:srgbClr val="00004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222952" y="1142881"/>
            <a:ext cx="4897038" cy="4911664"/>
            <a:chOff x="222952" y="1142881"/>
            <a:chExt cx="4897038" cy="4911664"/>
          </a:xfrm>
        </p:grpSpPr>
        <p:pic>
          <p:nvPicPr>
            <p:cNvPr id="6" name="den.png"/>
            <p:cNvPicPr/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222952" y="1866841"/>
              <a:ext cx="4897038" cy="34279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Shape 42"/>
            <p:cNvSpPr/>
            <p:nvPr/>
          </p:nvSpPr>
          <p:spPr>
            <a:xfrm>
              <a:off x="398511" y="5308007"/>
              <a:ext cx="4545979" cy="7465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27559" marR="27559" defTabSz="321440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Times New Roman" charset="0"/>
                <a:buNone/>
                <a:tabLst>
                  <a:tab pos="535735" algn="l"/>
                  <a:tab pos="1044683" algn="l"/>
                  <a:tab pos="1553630" algn="l"/>
                  <a:tab pos="2062578" algn="l"/>
                  <a:tab pos="2571527" algn="l"/>
                  <a:tab pos="3080475" algn="l"/>
                  <a:tab pos="3589423" algn="l"/>
                  <a:tab pos="4098371" algn="l"/>
                  <a:tab pos="4607319" algn="l"/>
                  <a:tab pos="5116267" algn="l"/>
                  <a:tab pos="5625215" algn="l"/>
                  <a:tab pos="6134163" algn="l"/>
                  <a:tab pos="6643111" algn="l"/>
                  <a:tab pos="6777045" algn="l"/>
                </a:tabLst>
                <a:defRPr sz="1800"/>
              </a:pP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Trailing Beam: </a:t>
              </a:r>
              <a:r>
                <a:rPr sz="1300" kern="0" baseline="33111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σ</a:t>
              </a:r>
              <a:r>
                <a:rPr sz="1300" kern="0" baseline="-3600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z</a:t>
              </a: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= 10.0 μm , N = 1.0 x 10</a:t>
              </a:r>
              <a:r>
                <a:rPr sz="1300" kern="0" baseline="33111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10 </a:t>
              </a: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,</a:t>
              </a:r>
            </a:p>
            <a:p>
              <a:pPr marL="27559" marR="27559" defTabSz="321440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Times New Roman" charset="0"/>
                <a:buNone/>
                <a:tabLst>
                  <a:tab pos="535735" algn="l"/>
                  <a:tab pos="1044683" algn="l"/>
                  <a:tab pos="1553630" algn="l"/>
                  <a:tab pos="2062578" algn="l"/>
                  <a:tab pos="2571527" algn="l"/>
                  <a:tab pos="3080475" algn="l"/>
                  <a:tab pos="3589423" algn="l"/>
                  <a:tab pos="4098371" algn="l"/>
                  <a:tab pos="4607319" algn="l"/>
                  <a:tab pos="5116267" algn="l"/>
                  <a:tab pos="5625215" algn="l"/>
                  <a:tab pos="6134163" algn="l"/>
                  <a:tab pos="6643111" algn="l"/>
                  <a:tab pos="6777045" algn="l"/>
                </a:tabLst>
                <a:defRPr sz="1800"/>
              </a:pP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σ</a:t>
              </a:r>
              <a:r>
                <a:rPr sz="1300" kern="0" baseline="-3600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= 0.463 μm , ε</a:t>
              </a:r>
              <a:r>
                <a:rPr sz="1200" kern="0" baseline="-5999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Nx</a:t>
              </a: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= </a:t>
              </a:r>
              <a:r>
                <a:rPr sz="1300" b="1" kern="0">
                  <a:solidFill>
                    <a:srgbClr val="B51A00"/>
                  </a:solidFill>
                  <a:uFill>
                    <a:solidFill>
                      <a:srgbClr val="B51A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2.0</a:t>
              </a: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sz="1300" b="1" kern="0">
                  <a:solidFill>
                    <a:srgbClr val="B51A00"/>
                  </a:solidFill>
                  <a:uFill>
                    <a:solidFill>
                      <a:srgbClr val="B51A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mm∙mrad</a:t>
              </a:r>
              <a:r>
                <a:rPr sz="11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, </a:t>
              </a:r>
            </a:p>
            <a:p>
              <a:pPr marL="27559" marR="27559" defTabSz="321440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Times New Roman" charset="0"/>
                <a:buNone/>
                <a:tabLst>
                  <a:tab pos="535735" algn="l"/>
                  <a:tab pos="1044683" algn="l"/>
                  <a:tab pos="1553630" algn="l"/>
                  <a:tab pos="2062578" algn="l"/>
                  <a:tab pos="2571527" algn="l"/>
                  <a:tab pos="3080475" algn="l"/>
                  <a:tab pos="3589423" algn="l"/>
                  <a:tab pos="4098371" algn="l"/>
                  <a:tab pos="4607319" algn="l"/>
                  <a:tab pos="5116267" algn="l"/>
                  <a:tab pos="5625215" algn="l"/>
                  <a:tab pos="6134163" algn="l"/>
                  <a:tab pos="6643111" algn="l"/>
                  <a:tab pos="6777045" algn="l"/>
                </a:tabLst>
                <a:defRPr sz="1800"/>
              </a:pP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σ</a:t>
              </a:r>
              <a:r>
                <a:rPr sz="1300" kern="0" baseline="-3600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y</a:t>
              </a: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= 0.0733 μm , ε</a:t>
              </a:r>
              <a:r>
                <a:rPr sz="1200" kern="0" baseline="-5999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Ny</a:t>
              </a: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= </a:t>
              </a:r>
              <a:r>
                <a:rPr sz="1300" b="1" kern="0">
                  <a:solidFill>
                    <a:srgbClr val="B51A00"/>
                  </a:solidFill>
                  <a:uFill>
                    <a:solidFill>
                      <a:srgbClr val="B51A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0.05</a:t>
              </a: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sz="1300" b="1" kern="0">
                  <a:solidFill>
                    <a:srgbClr val="B51A00"/>
                  </a:solidFill>
                  <a:uFill>
                    <a:solidFill>
                      <a:srgbClr val="B51A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mm∙mrad</a:t>
              </a:r>
            </a:p>
            <a:p>
              <a:pPr marL="27559" marR="27559" defTabSz="321440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Times New Roman" charset="0"/>
                <a:buNone/>
                <a:tabLst>
                  <a:tab pos="535735" algn="l"/>
                  <a:tab pos="1044683" algn="l"/>
                  <a:tab pos="1553630" algn="l"/>
                  <a:tab pos="2062578" algn="l"/>
                  <a:tab pos="2571527" algn="l"/>
                  <a:tab pos="3080475" algn="l"/>
                  <a:tab pos="3589423" algn="l"/>
                  <a:tab pos="4098371" algn="l"/>
                  <a:tab pos="4607319" algn="l"/>
                  <a:tab pos="5116267" algn="l"/>
                  <a:tab pos="5625215" algn="l"/>
                  <a:tab pos="6134163" algn="l"/>
                  <a:tab pos="6643111" algn="l"/>
                  <a:tab pos="6777045" algn="l"/>
                </a:tabLst>
                <a:defRPr sz="1800"/>
              </a:pPr>
              <a:r>
                <a:rPr sz="1300" b="1" kern="0">
                  <a:solidFill>
                    <a:srgbClr val="B51A00"/>
                  </a:solidFill>
                  <a:uFill>
                    <a:solidFill>
                      <a:srgbClr val="B51A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Υ = 48923.7 (25 GeV), </a:t>
              </a: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Plasma Density : </a:t>
              </a:r>
              <a:r>
                <a:rPr sz="1300" kern="0">
                  <a:solidFill>
                    <a:srgbClr val="B51A00"/>
                  </a:solidFill>
                  <a:uFill>
                    <a:solidFill>
                      <a:srgbClr val="B51A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1.0 x 10</a:t>
              </a:r>
              <a:r>
                <a:rPr sz="1300" kern="0" baseline="33111">
                  <a:solidFill>
                    <a:srgbClr val="B51A00"/>
                  </a:solidFill>
                  <a:uFill>
                    <a:solidFill>
                      <a:srgbClr val="B51A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17</a:t>
              </a:r>
              <a:r>
                <a:rPr sz="1300" kern="0" baseline="33111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sz="1300" kern="0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cm</a:t>
              </a:r>
              <a:r>
                <a:rPr sz="1300" kern="0" baseline="33111">
                  <a:solidFill>
                    <a:srgbClr val="2C1376"/>
                  </a:solidFill>
                  <a:uFill>
                    <a:solidFill>
                      <a:srgbClr val="2C1376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-3</a:t>
              </a:r>
            </a:p>
          </p:txBody>
        </p:sp>
        <p:sp>
          <p:nvSpPr>
            <p:cNvPr id="8" name="Shape 44"/>
            <p:cNvSpPr/>
            <p:nvPr/>
          </p:nvSpPr>
          <p:spPr>
            <a:xfrm>
              <a:off x="569391" y="3999601"/>
              <a:ext cx="825749" cy="519373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1073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/>
              </a:pPr>
              <a:r>
                <a:rPr sz="11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Resolution:</a:t>
              </a:r>
            </a:p>
            <a:p>
              <a:pPr algn="ctr" defTabSz="41073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/>
              </a:pPr>
              <a:r>
                <a:rPr sz="11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σ</a:t>
              </a:r>
              <a:r>
                <a:rPr sz="1100" kern="0" baseline="-5999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x </a:t>
              </a:r>
              <a:r>
                <a:rPr sz="11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/ Δ</a:t>
              </a:r>
              <a:r>
                <a:rPr sz="1100" kern="0" baseline="-5999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⊥ </a:t>
              </a:r>
              <a:r>
                <a:rPr sz="11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= 75.9</a:t>
              </a:r>
            </a:p>
            <a:p>
              <a:pPr algn="ctr" defTabSz="41073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/>
              </a:pPr>
              <a:r>
                <a:rPr sz="11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σ</a:t>
              </a:r>
              <a:r>
                <a:rPr sz="1100" kern="0" baseline="-5999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y </a:t>
              </a:r>
              <a:r>
                <a:rPr sz="11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/ Δ</a:t>
              </a:r>
              <a:r>
                <a:rPr sz="1100" kern="0" baseline="-5999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⊥ </a:t>
              </a:r>
              <a:r>
                <a:rPr sz="11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= 12.0</a:t>
              </a:r>
            </a:p>
          </p:txBody>
        </p:sp>
        <p:sp>
          <p:nvSpPr>
            <p:cNvPr id="9" name="Shape 45"/>
            <p:cNvSpPr/>
            <p:nvPr/>
          </p:nvSpPr>
          <p:spPr>
            <a:xfrm>
              <a:off x="488851" y="1142881"/>
              <a:ext cx="4165800" cy="6347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5" tIns="35715" rIns="35715" bIns="35715" anchor="ctr">
              <a:spAutoFit/>
            </a:bodyPr>
            <a:lstStyle/>
            <a:p>
              <a:pPr algn="ctr" defTabSz="41073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/>
              </a:pPr>
              <a:r>
                <a:rPr sz="1800" b="1" kern="0">
                  <a:solidFill>
                    <a:srgbClr val="A37512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Density Isosurfaces of the Ion Collapse</a:t>
              </a:r>
            </a:p>
            <a:p>
              <a:pPr algn="ctr" defTabSz="41073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/>
              </a:pPr>
              <a:r>
                <a:rPr sz="1800" b="1" kern="0">
                  <a:solidFill>
                    <a:srgbClr val="A37512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in a Hydrogen Plasma</a:t>
              </a:r>
            </a:p>
          </p:txBody>
        </p:sp>
        <p:sp>
          <p:nvSpPr>
            <p:cNvPr id="10" name="Shape 46"/>
            <p:cNvSpPr/>
            <p:nvPr/>
          </p:nvSpPr>
          <p:spPr>
            <a:xfrm>
              <a:off x="1079108" y="4930987"/>
              <a:ext cx="3184786" cy="2721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5" tIns="35715" rIns="35715" bIns="35715" anchor="ctr">
              <a:spAutoFit/>
            </a:bodyPr>
            <a:lstStyle>
              <a:lvl1pPr>
                <a:defRPr sz="2300" b="1">
                  <a:solidFill>
                    <a:srgbClr val="002452"/>
                  </a:solidFill>
                </a:defRPr>
              </a:lvl1pPr>
            </a:lstStyle>
            <a:p>
              <a:pPr algn="ctr" defTabSz="41073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 b="0">
                  <a:solidFill>
                    <a:srgbClr val="000000"/>
                  </a:solidFill>
                </a:defRPr>
              </a:pPr>
              <a:r>
                <a:rPr sz="1300" b="0" kern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Electron Beam with Asymmetric Spot Size</a:t>
              </a:r>
            </a:p>
          </p:txBody>
        </p:sp>
        <p:sp>
          <p:nvSpPr>
            <p:cNvPr id="11" name="Shape 47"/>
            <p:cNvSpPr/>
            <p:nvPr/>
          </p:nvSpPr>
          <p:spPr>
            <a:xfrm>
              <a:off x="2038699" y="1904880"/>
              <a:ext cx="1816195" cy="2721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5" tIns="35715" rIns="35715" bIns="35715" anchor="ctr">
              <a:spAutoFit/>
            </a:bodyPr>
            <a:lstStyle>
              <a:lvl1pPr>
                <a:defRPr sz="2600" b="1">
                  <a:solidFill>
                    <a:srgbClr val="002452"/>
                  </a:solidFill>
                </a:defRPr>
              </a:lvl1pPr>
            </a:lstStyle>
            <a:p>
              <a:pPr algn="ctr" defTabSz="41073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 b="0">
                  <a:solidFill>
                    <a:srgbClr val="000000"/>
                  </a:solidFill>
                </a:defRPr>
              </a:pPr>
              <a:r>
                <a:rPr sz="1300" b="0" kern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Ion Density Isosurfaces</a:t>
              </a:r>
            </a:p>
          </p:txBody>
        </p:sp>
        <p:sp>
          <p:nvSpPr>
            <p:cNvPr id="12" name="Shape 48"/>
            <p:cNvSpPr/>
            <p:nvPr/>
          </p:nvSpPr>
          <p:spPr>
            <a:xfrm flipH="1">
              <a:off x="2017597" y="2297647"/>
              <a:ext cx="824032" cy="590841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defTabSz="32144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00" kern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3" name="Shape 49"/>
            <p:cNvSpPr/>
            <p:nvPr/>
          </p:nvSpPr>
          <p:spPr>
            <a:xfrm>
              <a:off x="3181451" y="2298401"/>
              <a:ext cx="532879" cy="1006230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defTabSz="32144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00" kern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4" name="Shape 50"/>
            <p:cNvSpPr/>
            <p:nvPr/>
          </p:nvSpPr>
          <p:spPr>
            <a:xfrm flipV="1">
              <a:off x="2959116" y="4545150"/>
              <a:ext cx="635054" cy="340343"/>
            </a:xfrm>
            <a:prstGeom prst="line">
              <a:avLst/>
            </a:prstGeom>
            <a:ln w="25400">
              <a:solidFill/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defTabSz="32144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00" kern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05928" y="1233675"/>
            <a:ext cx="3981731" cy="5067452"/>
            <a:chOff x="5005928" y="1233675"/>
            <a:chExt cx="3981731" cy="5067452"/>
          </a:xfrm>
        </p:grpSpPr>
        <p:sp>
          <p:nvSpPr>
            <p:cNvPr id="16" name="Shape 51"/>
            <p:cNvSpPr/>
            <p:nvPr/>
          </p:nvSpPr>
          <p:spPr>
            <a:xfrm>
              <a:off x="5005928" y="5287090"/>
              <a:ext cx="3958459" cy="810791"/>
            </a:xfrm>
            <a:prstGeom prst="rect">
              <a:avLst/>
            </a:prstGeom>
            <a:solidFill>
              <a:srgbClr val="FCFFB4">
                <a:alpha val="55000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5715" tIns="35715" rIns="35715" bIns="35715" anchor="ctr">
              <a:spAutoFit/>
            </a:bodyPr>
            <a:lstStyle>
              <a:lvl1pPr algn="l" defTabSz="457200">
                <a:defRPr sz="1800" b="1">
                  <a:solidFill>
                    <a:srgbClr val="00245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b="0">
                  <a:solidFill>
                    <a:srgbClr val="000000"/>
                  </a:solidFill>
                </a:defRPr>
              </a:pPr>
              <a:r>
                <a:rPr sz="1600" b="0" kern="0" dirty="0">
                  <a:solidFill>
                    <a:srgbClr val="000000"/>
                  </a:solidFill>
                </a:rPr>
                <a:t>This study </a:t>
              </a:r>
              <a:r>
                <a:rPr lang="en-US" sz="1600" b="0" kern="0" dirty="0" smtClean="0">
                  <a:solidFill>
                    <a:srgbClr val="000000"/>
                  </a:solidFill>
                </a:rPr>
                <a:t>required </a:t>
              </a:r>
              <a:r>
                <a:rPr lang="en-US" sz="1600" kern="0" dirty="0" smtClean="0">
                  <a:solidFill>
                    <a:srgbClr val="000000"/>
                  </a:solidFill>
                </a:rPr>
                <a:t>QuickPIC</a:t>
              </a:r>
              <a:r>
                <a:rPr lang="en-US" sz="1600" b="0" kern="0" dirty="0" smtClean="0">
                  <a:solidFill>
                    <a:srgbClr val="000000"/>
                  </a:solidFill>
                </a:rPr>
                <a:t> runs</a:t>
              </a:r>
              <a:r>
                <a:rPr sz="1600" b="0" kern="0" dirty="0" smtClean="0">
                  <a:solidFill>
                    <a:srgbClr val="000000"/>
                  </a:solidFill>
                </a:rPr>
                <a:t> </a:t>
              </a:r>
              <a:r>
                <a:rPr sz="1600" b="0" kern="0" dirty="0">
                  <a:solidFill>
                    <a:srgbClr val="000000"/>
                  </a:solidFill>
                </a:rPr>
                <a:t>with 16384 x 16384 x 2048 cells </a:t>
              </a:r>
              <a:r>
                <a:rPr sz="1600" b="0" kern="0" dirty="0" smtClean="0">
                  <a:solidFill>
                    <a:srgbClr val="000000"/>
                  </a:solidFill>
                </a:rPr>
                <a:t>on </a:t>
              </a:r>
              <a:r>
                <a:rPr sz="1600" b="0" kern="0" dirty="0">
                  <a:solidFill>
                    <a:srgbClr val="000000"/>
                  </a:solidFill>
                </a:rPr>
                <a:t>32768 </a:t>
              </a:r>
              <a:r>
                <a:rPr sz="1600" b="0" kern="0" dirty="0" smtClean="0">
                  <a:solidFill>
                    <a:srgbClr val="000000"/>
                  </a:solidFill>
                </a:rPr>
                <a:t>processors</a:t>
              </a:r>
              <a:endParaRPr b="0" kern="0" dirty="0">
                <a:solidFill>
                  <a:srgbClr val="000000"/>
                </a:solidFill>
              </a:endParaRPr>
            </a:p>
          </p:txBody>
        </p:sp>
        <p:pic>
          <p:nvPicPr>
            <p:cNvPr id="17" name="emit2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57732" y="1504278"/>
              <a:ext cx="3654850" cy="258500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Shape 53"/>
            <p:cNvSpPr/>
            <p:nvPr/>
          </p:nvSpPr>
          <p:spPr>
            <a:xfrm>
              <a:off x="5029200" y="4038600"/>
              <a:ext cx="3958459" cy="11493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5715" tIns="35715" rIns="35715" bIns="35715" anchor="ctr">
              <a:spAutoFit/>
            </a:bodyPr>
            <a:lstStyle/>
            <a:p>
              <a:pPr defTabSz="41073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/>
              </a:pPr>
              <a:r>
                <a:rPr sz="1400" b="1" kern="0" dirty="0">
                  <a:solidFill>
                    <a:srgbClr val="0365C0"/>
                  </a:solidFill>
                  <a:latin typeface="Gill Sans"/>
                  <a:ea typeface="Gill Sans"/>
                  <a:cs typeface="Gill Sans"/>
                  <a:sym typeface="Gill Sans"/>
                </a:rPr>
                <a:t>In Li, the emittance in x does not change, and in y direction it only increase by 20%.</a:t>
              </a:r>
            </a:p>
            <a:p>
              <a:pPr defTabSz="41073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/>
              </a:pPr>
              <a:endParaRPr sz="1400" b="1" kern="0" dirty="0">
                <a:solidFill>
                  <a:srgbClr val="0365C0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defTabSz="41073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/>
              </a:pPr>
              <a:r>
                <a:rPr sz="1400" b="1" kern="0" dirty="0">
                  <a:solidFill>
                    <a:srgbClr val="0365C0"/>
                  </a:solidFill>
                  <a:latin typeface="Gill Sans"/>
                  <a:ea typeface="Gill Sans"/>
                  <a:cs typeface="Gill Sans"/>
                  <a:sym typeface="Gill Sans"/>
                </a:rPr>
                <a:t>In H, the emittance in x increase by 10%, and in y direction it increases by 70%.</a:t>
              </a:r>
            </a:p>
          </p:txBody>
        </p:sp>
        <p:sp>
          <p:nvSpPr>
            <p:cNvPr id="19" name="Shape 54"/>
            <p:cNvSpPr/>
            <p:nvPr/>
          </p:nvSpPr>
          <p:spPr>
            <a:xfrm>
              <a:off x="6219369" y="1233675"/>
              <a:ext cx="1295121" cy="2721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5" tIns="35715" rIns="35715" bIns="35715" anchor="ctr">
              <a:spAutoFit/>
            </a:bodyPr>
            <a:lstStyle>
              <a:lvl1pPr>
                <a:defRPr sz="3100" b="1">
                  <a:solidFill>
                    <a:srgbClr val="A37512"/>
                  </a:solidFill>
                </a:defRPr>
              </a:lvl1pPr>
            </a:lstStyle>
            <a:p>
              <a:pPr algn="ctr" defTabSz="410730"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 b="0">
                  <a:solidFill>
                    <a:srgbClr val="000000"/>
                  </a:solidFill>
                </a:defRPr>
              </a:pPr>
              <a:r>
                <a:rPr sz="1300" b="0" kern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Beam Emittance</a:t>
              </a:r>
            </a:p>
          </p:txBody>
        </p:sp>
        <p:sp>
          <p:nvSpPr>
            <p:cNvPr id="20" name="Shape 56"/>
            <p:cNvSpPr/>
            <p:nvPr/>
          </p:nvSpPr>
          <p:spPr>
            <a:xfrm>
              <a:off x="6100656" y="6019800"/>
              <a:ext cx="1211689" cy="2813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 defTabSz="457200">
                <a:defRPr sz="2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Times New Roman" charset="0"/>
                <a:buNone/>
                <a:defRPr sz="1800"/>
              </a:pPr>
              <a:r>
                <a:rPr sz="1800" kern="0" dirty="0">
                  <a:solidFill>
                    <a:sysClr val="windowText" lastClr="000000"/>
                  </a:solidFill>
                </a:rPr>
                <a:t>W. An et 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180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90600" y="0"/>
            <a:ext cx="7239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3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6455" y="837497"/>
            <a:ext cx="5580945" cy="563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LHC upgrades are a high priority for the US program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4268"/>
            <a:ext cx="3059202" cy="230591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48000" y="2370667"/>
            <a:ext cx="2819400" cy="1744133"/>
          </a:xfrm>
          <a:prstGeom prst="rect">
            <a:avLst/>
          </a:prstGeom>
          <a:solidFill>
            <a:srgbClr val="FCFFB4">
              <a:alpha val="89000"/>
            </a:srgbClr>
          </a:solidFill>
          <a:ln>
            <a:noFill/>
          </a:ln>
          <a:effectLst/>
          <a:extLst/>
        </p:spPr>
        <p:txBody>
          <a:bodyPr lIns="90000" tIns="45000" rIns="90000" bIns="45000">
            <a:normAutofit/>
          </a:bodyPr>
          <a:lstStyle/>
          <a:p>
            <a:pPr marL="285750" indent="-285750" defTabSz="914400" eaLnBrk="0" fontAlgn="auto" hangingPunct="0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altLang="en-US" sz="1200" i="1" dirty="0">
                <a:solidFill>
                  <a:srgbClr val="000066"/>
                </a:solidFill>
                <a:latin typeface="Arial" charset="0"/>
                <a:ea typeface="+mn-ea"/>
                <a:cs typeface="+mn-cs"/>
              </a:rPr>
              <a:t>71 steps/</a:t>
            </a:r>
            <a:r>
              <a:rPr lang="en-US" altLang="en-US" sz="1200" i="1" dirty="0" smtClean="0">
                <a:solidFill>
                  <a:srgbClr val="000066"/>
                </a:solidFill>
                <a:latin typeface="Arial" charset="0"/>
                <a:ea typeface="+mn-ea"/>
                <a:cs typeface="+mn-cs"/>
              </a:rPr>
              <a:t>turn</a:t>
            </a:r>
          </a:p>
          <a:p>
            <a:pPr marL="285750" indent="-285750" defTabSz="914400" eaLnBrk="0" fontAlgn="auto" hangingPunct="0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altLang="en-US" sz="1200" i="1" dirty="0" smtClean="0">
                <a:solidFill>
                  <a:srgbClr val="000066"/>
                </a:solidFill>
                <a:latin typeface="Arial" charset="0"/>
                <a:ea typeface="+mn-ea"/>
                <a:cs typeface="+mn-cs"/>
              </a:rPr>
              <a:t>100k turns</a:t>
            </a:r>
            <a:endParaRPr lang="en-US" altLang="en-US" sz="1200" i="1" dirty="0">
              <a:solidFill>
                <a:srgbClr val="000066"/>
              </a:solidFill>
              <a:latin typeface="Arial" charset="0"/>
              <a:ea typeface="+mn-ea"/>
              <a:cs typeface="+mn-cs"/>
            </a:endParaRPr>
          </a:p>
          <a:p>
            <a:pPr marL="285750" indent="-285750" defTabSz="914400" eaLnBrk="0" fontAlgn="auto" hangingPunct="0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altLang="en-US" sz="1200" i="1" dirty="0">
                <a:solidFill>
                  <a:srgbClr val="000066"/>
                </a:solidFill>
                <a:latin typeface="Arial" charset="0"/>
                <a:ea typeface="+mn-ea"/>
                <a:cs typeface="+mn-cs"/>
              </a:rPr>
              <a:t>7,100,000 steps</a:t>
            </a:r>
          </a:p>
          <a:p>
            <a:pPr marL="285750" indent="-285750" defTabSz="914400" eaLnBrk="0" fontAlgn="auto" hangingPunct="0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altLang="en-US" sz="1200" i="1" dirty="0">
                <a:solidFill>
                  <a:srgbClr val="000066"/>
                </a:solidFill>
                <a:latin typeface="Arial" charset="0"/>
                <a:ea typeface="+mn-ea"/>
                <a:cs typeface="+mn-cs"/>
              </a:rPr>
              <a:t>4,194,304 particles</a:t>
            </a:r>
          </a:p>
          <a:p>
            <a:pPr marL="285750" indent="-285750" defTabSz="914400" eaLnBrk="0" fontAlgn="auto" hangingPunct="0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altLang="en-US" sz="1200" i="1" dirty="0">
                <a:solidFill>
                  <a:srgbClr val="000066"/>
                </a:solidFill>
                <a:latin typeface="Arial" charset="0"/>
                <a:ea typeface="+mn-ea"/>
                <a:cs typeface="+mn-cs"/>
              </a:rPr>
              <a:t>29,779,558,400,000 particle-steps</a:t>
            </a:r>
          </a:p>
          <a:p>
            <a:pPr marL="285750" indent="-285750" defTabSz="914400" eaLnBrk="0" fontAlgn="auto" hangingPunct="0"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altLang="en-US" sz="1200" i="1" dirty="0" smtClean="0">
                <a:solidFill>
                  <a:srgbClr val="000066"/>
                </a:solidFill>
                <a:latin typeface="Arial" charset="0"/>
                <a:ea typeface="+mn-ea"/>
                <a:cs typeface="+mn-cs"/>
              </a:rPr>
              <a:t>1,238,158,540,800,000 propagator calls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878425" y="762000"/>
            <a:ext cx="338215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BeamBeam3D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is used to support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LHC and LHC upgrade with Crab Cavity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8159" y="6056195"/>
            <a:ext cx="2816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S. White et al., PRST-AB 17, 041002, 2014.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348214"/>
            <a:ext cx="2971800" cy="215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04800" y="1211509"/>
            <a:ext cx="556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ollaboration with CERN scientists to utilize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Synergia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the LHC Injector Upgrade (LIU). Massive simulations to validate using GSI SIS18 ring data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478740"/>
            <a:ext cx="3200400" cy="2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410200" y="5572700"/>
            <a:ext cx="37168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Synchro-betatron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modes as a function of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the  beam-beam parameter at LHC.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23" y="152400"/>
            <a:ext cx="8974126" cy="762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1F497D"/>
                </a:solidFill>
                <a:latin typeface="Calibri"/>
              </a:rPr>
              <a:t>Advanced Modeling Benefits LHC and LHC </a:t>
            </a:r>
            <a:r>
              <a:rPr lang="en-US" sz="3200" dirty="0" smtClean="0">
                <a:solidFill>
                  <a:srgbClr val="1F497D"/>
                </a:solidFill>
                <a:latin typeface="Calibri"/>
              </a:rPr>
              <a:t>Upgrades</a:t>
            </a:r>
            <a:r>
              <a:rPr lang="en-US" sz="2000" dirty="0">
                <a:solidFill>
                  <a:srgbClr val="1F497D"/>
                </a:solidFill>
                <a:latin typeface="Calibri"/>
              </a:rPr>
              <a:t/>
            </a:r>
            <a:br>
              <a:rPr lang="en-US" sz="2000" dirty="0">
                <a:solidFill>
                  <a:srgbClr val="1F497D"/>
                </a:solidFill>
                <a:latin typeface="Calibri"/>
              </a:rPr>
            </a:br>
            <a:endParaRPr lang="en-US" sz="1800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53853"/>
            <a:ext cx="2386694" cy="201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237360" y="4475143"/>
            <a:ext cx="2590799" cy="646331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en-US" b="1" dirty="0" smtClean="0"/>
              <a:t>HL-LHC </a:t>
            </a:r>
            <a:r>
              <a:rPr lang="en-US" dirty="0" smtClean="0"/>
              <a:t>– Prototyping of crab cavity using </a:t>
            </a:r>
            <a:r>
              <a:rPr lang="en-US" b="1" dirty="0" smtClean="0"/>
              <a:t>ACE3P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571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>
                <a:latin typeface="Calibri" charset="0"/>
                <a:cs typeface="Calibri" charset="0"/>
              </a:rPr>
              <a:t>MARS: interaction region design for the LHC</a:t>
            </a:r>
            <a:endParaRPr lang="en-US" sz="3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2887" y="969890"/>
            <a:ext cx="8672513" cy="4987867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1800"/>
              </a:spcBef>
            </a:pPr>
            <a:r>
              <a:rPr lang="en-US" dirty="0">
                <a:solidFill>
                  <a:schemeClr val="tx1"/>
                </a:solidFill>
                <a:latin typeface="Helvetica" charset="0"/>
              </a:rPr>
              <a:t>M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ARS simulations </a:t>
            </a:r>
            <a:r>
              <a:rPr lang="en-US" dirty="0">
                <a:solidFill>
                  <a:schemeClr val="tx1"/>
                </a:solidFill>
                <a:latin typeface="Helvetica" charset="0"/>
              </a:rPr>
              <a:t>in 1996 to 2003 helped design the optimal high-luminosity Interaction Regions IR1 and IR5 of LHC,  including their </a:t>
            </a:r>
            <a:r>
              <a:rPr lang="en-US" dirty="0" smtClean="0">
                <a:solidFill>
                  <a:schemeClr val="tx1"/>
                </a:solidFill>
                <a:latin typeface="Helvetica" charset="0"/>
              </a:rPr>
              <a:t>absorbers</a:t>
            </a:r>
            <a:r>
              <a:rPr lang="en-US" dirty="0">
                <a:solidFill>
                  <a:schemeClr val="tx1"/>
                </a:solidFill>
                <a:latin typeface="Helvetica" charset="0"/>
              </a:rPr>
              <a:t>, and predict superconducting magnet short-term (quench stability) and long-term (lifetime) performances.</a:t>
            </a:r>
          </a:p>
          <a:p>
            <a:pPr algn="just">
              <a:spcBef>
                <a:spcPts val="1800"/>
              </a:spcBef>
            </a:pPr>
            <a:r>
              <a:rPr lang="en-US" dirty="0">
                <a:solidFill>
                  <a:srgbClr val="3366FF"/>
                </a:solidFill>
                <a:latin typeface="Helvetica" charset="0"/>
              </a:rPr>
              <a:t>“</a:t>
            </a: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MARS predictions </a:t>
            </a:r>
            <a:r>
              <a:rPr lang="en-US" dirty="0">
                <a:solidFill>
                  <a:srgbClr val="3366FF"/>
                </a:solidFill>
                <a:latin typeface="Helvetica" charset="0"/>
              </a:rPr>
              <a:t>of 16 years ago of energy deposition in the low-beta quads agree within 20% with recent measurements in the real LHC machine. No beam-induced quench has been observed at LHC”. </a:t>
            </a:r>
            <a:r>
              <a:rPr lang="en-US" i="1" dirty="0" err="1">
                <a:solidFill>
                  <a:srgbClr val="3366FF"/>
                </a:solidFill>
                <a:latin typeface="Helvetica" charset="0"/>
              </a:rPr>
              <a:t>Lucio</a:t>
            </a:r>
            <a:r>
              <a:rPr lang="en-US" i="1" dirty="0">
                <a:solidFill>
                  <a:srgbClr val="3366FF"/>
                </a:solidFill>
                <a:latin typeface="Helvetica" charset="0"/>
              </a:rPr>
              <a:t> Rossi</a:t>
            </a:r>
            <a:r>
              <a:rPr lang="en-US" dirty="0">
                <a:solidFill>
                  <a:srgbClr val="3366FF"/>
                </a:solidFill>
                <a:latin typeface="Helvetica" charset="0"/>
              </a:rPr>
              <a:t>, talk at Fermilab, February 2014.</a:t>
            </a:r>
          </a:p>
          <a:p>
            <a:pPr algn="just">
              <a:spcBef>
                <a:spcPts val="1800"/>
              </a:spcBef>
            </a:pPr>
            <a:r>
              <a:rPr lang="en-US" dirty="0">
                <a:latin typeface="Helvetica" charset="0"/>
              </a:rPr>
              <a:t>O</a:t>
            </a:r>
            <a:r>
              <a:rPr lang="en-US" dirty="0" smtClean="0">
                <a:latin typeface="Helvetica" charset="0"/>
              </a:rPr>
              <a:t>ne </a:t>
            </a:r>
            <a:r>
              <a:rPr lang="en-US" dirty="0">
                <a:latin typeface="Helvetica" charset="0"/>
              </a:rPr>
              <a:t>and a half decades ago there was no experimental data above 1 </a:t>
            </a:r>
            <a:r>
              <a:rPr lang="en-US" dirty="0" err="1">
                <a:latin typeface="Helvetica" charset="0"/>
              </a:rPr>
              <a:t>TeV</a:t>
            </a:r>
            <a:r>
              <a:rPr lang="en-US" dirty="0">
                <a:latin typeface="Helvetica" charset="0"/>
              </a:rPr>
              <a:t> to verify the code’s physics models. </a:t>
            </a:r>
            <a:r>
              <a:rPr lang="en-US" dirty="0" smtClean="0">
                <a:latin typeface="Helvetica" charset="0"/>
              </a:rPr>
              <a:t>Today </a:t>
            </a:r>
            <a:r>
              <a:rPr lang="en-US" dirty="0">
                <a:latin typeface="Helvetica" charset="0"/>
              </a:rPr>
              <a:t>– working on the </a:t>
            </a:r>
            <a:r>
              <a:rPr lang="en-US" dirty="0" err="1">
                <a:latin typeface="Helvetica" charset="0"/>
              </a:rPr>
              <a:t>HiLumi</a:t>
            </a:r>
            <a:r>
              <a:rPr lang="en-US" dirty="0">
                <a:latin typeface="Helvetica" charset="0"/>
              </a:rPr>
              <a:t> LHC upgrade </a:t>
            </a:r>
            <a:r>
              <a:rPr lang="en-US" dirty="0" smtClean="0">
                <a:latin typeface="Helvetica" charset="0"/>
              </a:rPr>
              <a:t>–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FLUKA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and MARS </a:t>
            </a:r>
            <a:r>
              <a:rPr lang="en-US" dirty="0">
                <a:latin typeface="Helvetica" charset="0"/>
              </a:rPr>
              <a:t>codes </a:t>
            </a:r>
            <a:r>
              <a:rPr lang="en-US" dirty="0" smtClean="0">
                <a:latin typeface="Helvetica" charset="0"/>
              </a:rPr>
              <a:t>are benchmarked </a:t>
            </a:r>
            <a:r>
              <a:rPr lang="en-US" dirty="0">
                <a:latin typeface="Helvetica" charset="0"/>
              </a:rPr>
              <a:t>in the </a:t>
            </a:r>
            <a:r>
              <a:rPr lang="en-US" dirty="0" err="1">
                <a:latin typeface="Helvetica" charset="0"/>
              </a:rPr>
              <a:t>TeV</a:t>
            </a:r>
            <a:r>
              <a:rPr lang="en-US" dirty="0">
                <a:latin typeface="Helvetica" charset="0"/>
              </a:rPr>
              <a:t> energy </a:t>
            </a:r>
            <a:r>
              <a:rPr lang="en-US" dirty="0" smtClean="0">
                <a:latin typeface="Helvetica" charset="0"/>
              </a:rPr>
              <a:t>range.</a:t>
            </a:r>
          </a:p>
          <a:p>
            <a:pPr algn="just">
              <a:spcBef>
                <a:spcPts val="1800"/>
              </a:spcBef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MARS provides another demonstration of the </a:t>
            </a:r>
            <a:r>
              <a:rPr lang="en-US" dirty="0" smtClean="0">
                <a:solidFill>
                  <a:srgbClr val="BD1F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effectiveness and reach of a long development program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 (over 30 years development)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2909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37" y="140530"/>
            <a:ext cx="8819070" cy="76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Examples of applications for high-intensity beams</a:t>
            </a:r>
            <a:endParaRPr lang="en-US" sz="28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136134" y="1219200"/>
            <a:ext cx="42672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 Proton Improvement Plan (PIP)</a:t>
            </a:r>
          </a:p>
          <a:p>
            <a:pPr lvl="1"/>
            <a:r>
              <a:rPr lang="en-US" dirty="0" smtClean="0"/>
              <a:t>Booster, Main Injector (MI), Recycler: instability control and mitigation,  loss minimization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Mu2e upgrades</a:t>
            </a:r>
          </a:p>
          <a:p>
            <a:pPr lvl="1"/>
            <a:r>
              <a:rPr lang="en-US" dirty="0" smtClean="0"/>
              <a:t>Delivery Ring extraction design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srf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Linac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(PIP-II)</a:t>
            </a:r>
          </a:p>
          <a:p>
            <a:pPr lvl="1"/>
            <a:r>
              <a:rPr lang="en-US" dirty="0" err="1" smtClean="0"/>
              <a:t>Linac</a:t>
            </a:r>
            <a:r>
              <a:rPr lang="en-US" dirty="0" smtClean="0"/>
              <a:t> design: </a:t>
            </a:r>
            <a:r>
              <a:rPr lang="en-US" dirty="0" err="1" smtClean="0"/>
              <a:t>wakefields</a:t>
            </a:r>
            <a:endParaRPr lang="en-US" dirty="0"/>
          </a:p>
        </p:txBody>
      </p:sp>
      <p:pic>
        <p:nvPicPr>
          <p:cNvPr id="9" name="Picture Placeholder 11" descr="Accelerator Compl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" r="-848"/>
          <a:stretch>
            <a:fillRect/>
          </a:stretch>
        </p:blipFill>
        <p:spPr bwMode="auto">
          <a:xfrm>
            <a:off x="4800600" y="1219200"/>
            <a:ext cx="3762381" cy="282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67" y="3962400"/>
            <a:ext cx="1698250" cy="2215230"/>
          </a:xfrm>
          <a:prstGeom prst="rect">
            <a:avLst/>
          </a:prstGeom>
        </p:spPr>
      </p:pic>
      <p:pic>
        <p:nvPicPr>
          <p:cNvPr id="8" name="Picture 7" descr="pdelive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40" y="4572000"/>
            <a:ext cx="2712081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0022" y="4038600"/>
            <a:ext cx="2895599" cy="685800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algn="ctr" defTabSz="914400" eaLnBrk="0" hangingPunct="0">
              <a:spcBef>
                <a:spcPct val="20000"/>
              </a:spcBef>
              <a:buFont typeface="Times New Roman" charset="0"/>
              <a:buNone/>
            </a:pPr>
            <a:r>
              <a:rPr lang="en-US" sz="2200" dirty="0" smtClean="0">
                <a:solidFill>
                  <a:srgbClr val="000066"/>
                </a:solidFill>
                <a:latin typeface="Arial" charset="0"/>
              </a:rPr>
              <a:t>Power increase: 300 kW to 700 kW</a:t>
            </a:r>
            <a:r>
              <a:rPr lang="en-US" sz="22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2200" dirty="0" smtClean="0">
                <a:solidFill>
                  <a:srgbClr val="000066"/>
                </a:solidFill>
                <a:latin typeface="Arial" charset="0"/>
              </a:rPr>
              <a:t>to 1.2 MW</a:t>
            </a:r>
            <a:endParaRPr lang="en-US" sz="22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015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 for medium- and long-term U.S. program</a:t>
            </a:r>
          </a:p>
          <a:p>
            <a:r>
              <a:rPr lang="en-US" dirty="0" smtClean="0"/>
              <a:t>Scope of the current medium- and long-term program</a:t>
            </a:r>
          </a:p>
          <a:p>
            <a:r>
              <a:rPr lang="en-US" dirty="0" smtClean="0"/>
              <a:t>Execution plan and resources necessary for this program</a:t>
            </a:r>
          </a:p>
          <a:p>
            <a:r>
              <a:rPr lang="en-US" dirty="0" smtClean="0"/>
              <a:t>Impact of R&amp;D (this area) on training </a:t>
            </a:r>
          </a:p>
          <a:p>
            <a:r>
              <a:rPr lang="en-US" dirty="0" smtClean="0"/>
              <a:t>Impact of potential funding increase in long-term R&amp;D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7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de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0250"/>
            <a:ext cx="9144000" cy="584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84" y="152400"/>
            <a:ext cx="8168316" cy="7620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/>
              <a:t>Full </a:t>
            </a:r>
            <a:r>
              <a:rPr lang="en-US" sz="3000" dirty="0" err="1" smtClean="0"/>
              <a:t>cryomodule</a:t>
            </a:r>
            <a:r>
              <a:rPr lang="en-US" sz="3000" dirty="0" smtClean="0"/>
              <a:t> model for PIP-II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-476216" y="51784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1501" y="1225491"/>
            <a:ext cx="860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/>
              <a:t>PIP-II</a:t>
            </a:r>
            <a:r>
              <a:rPr lang="en-US" sz="2000" dirty="0" smtClean="0"/>
              <a:t> – </a:t>
            </a:r>
            <a:r>
              <a:rPr lang="en-US" sz="2000" dirty="0"/>
              <a:t>T</a:t>
            </a:r>
            <a:r>
              <a:rPr lang="en-US" sz="2000" dirty="0" smtClean="0"/>
              <a:t>rapped mode in PIP2 650 MHz </a:t>
            </a:r>
            <a:r>
              <a:rPr lang="en-US" sz="2000" dirty="0" err="1" smtClean="0"/>
              <a:t>cryomodule</a:t>
            </a:r>
            <a:r>
              <a:rPr lang="en-US" sz="2000" dirty="0" smtClean="0"/>
              <a:t> consisting of 8  SRF cavities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0" y="2172506"/>
            <a:ext cx="1066799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MP locations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501" y="2810179"/>
            <a:ext cx="8603899" cy="1200329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>
              <a:buClr>
                <a:schemeClr val="tx1"/>
              </a:buClr>
            </a:pPr>
            <a:r>
              <a:rPr lang="en-US" b="1" i="1" dirty="0" err="1" smtClean="0">
                <a:solidFill>
                  <a:srgbClr val="000090"/>
                </a:solidFill>
              </a:rPr>
              <a:t>SciDAC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collaboration in scalable solvers enables fast solution in such large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problems using </a:t>
            </a:r>
            <a:r>
              <a:rPr lang="en-US" b="1" dirty="0" smtClean="0">
                <a:solidFill>
                  <a:srgbClr val="000090"/>
                </a:solidFill>
              </a:rPr>
              <a:t>ACE3P</a:t>
            </a:r>
            <a:r>
              <a:rPr lang="en-US" dirty="0" smtClean="0">
                <a:solidFill>
                  <a:srgbClr val="000090"/>
                </a:solidFill>
              </a:rPr>
              <a:t>. </a:t>
            </a:r>
            <a:r>
              <a:rPr lang="en-US" dirty="0">
                <a:solidFill>
                  <a:srgbClr val="000090"/>
                </a:solidFill>
              </a:rPr>
              <a:t>It took 3 min to calculate a mode frequency and its damping using 300 cores, 1.1 </a:t>
            </a:r>
            <a:r>
              <a:rPr lang="en-US" dirty="0" err="1">
                <a:solidFill>
                  <a:srgbClr val="000090"/>
                </a:solidFill>
              </a:rPr>
              <a:t>Tbytes</a:t>
            </a:r>
            <a:r>
              <a:rPr lang="en-US" dirty="0">
                <a:solidFill>
                  <a:srgbClr val="000090"/>
                </a:solidFill>
              </a:rPr>
              <a:t> of memory for a mesh with 14M degrees of freedom on </a:t>
            </a:r>
            <a:r>
              <a:rPr lang="en-US" dirty="0" smtClean="0">
                <a:solidFill>
                  <a:srgbClr val="000090"/>
                </a:solidFill>
              </a:rPr>
              <a:t>the NERSC </a:t>
            </a:r>
            <a:r>
              <a:rPr lang="en-US" dirty="0">
                <a:solidFill>
                  <a:srgbClr val="000090"/>
                </a:solidFill>
              </a:rPr>
              <a:t>Edison supercomputer</a:t>
            </a:r>
            <a:r>
              <a:rPr lang="en-US" dirty="0" smtClean="0">
                <a:solidFill>
                  <a:srgbClr val="000090"/>
                </a:solidFill>
              </a:rPr>
              <a:t>.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3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Recycler slip-stacking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56" y="1092200"/>
            <a:ext cx="4837290" cy="515902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Slip-stacking of Booster bunches increases intensity downstream</a:t>
            </a:r>
          </a:p>
          <a:p>
            <a:pPr lvl="1"/>
            <a:r>
              <a:rPr lang="en-US" dirty="0" smtClean="0"/>
              <a:t>In the past, done in the MI</a:t>
            </a:r>
          </a:p>
          <a:p>
            <a:r>
              <a:rPr lang="en-US" dirty="0" smtClean="0"/>
              <a:t>Under PIP, slip-stacking moved to the Recycler to increase the MI ramp rate (thus beam power)</a:t>
            </a:r>
          </a:p>
          <a:p>
            <a:pPr lvl="1"/>
            <a:r>
              <a:rPr lang="en-US" dirty="0" smtClean="0"/>
              <a:t>Must</a:t>
            </a:r>
            <a:r>
              <a:rPr lang="en-US" dirty="0"/>
              <a:t> </a:t>
            </a:r>
            <a:r>
              <a:rPr lang="en-US" dirty="0" smtClean="0"/>
              <a:t>model the whole process to characterize localized losses and evaluate mitigation techniques</a:t>
            </a:r>
          </a:p>
          <a:p>
            <a:pPr lvl="1"/>
            <a:r>
              <a:rPr lang="en-US" dirty="0" smtClean="0"/>
              <a:t>A very complex model, the simulation campaign underway</a:t>
            </a:r>
          </a:p>
          <a:p>
            <a:pPr lvl="2"/>
            <a:r>
              <a:rPr lang="en-US" dirty="0" smtClean="0"/>
              <a:t>Include apertures, field measurements, impedance, …</a:t>
            </a:r>
            <a:endParaRPr lang="en-US" dirty="0"/>
          </a:p>
        </p:txBody>
      </p:sp>
      <p:pic>
        <p:nvPicPr>
          <p:cNvPr id="7" name="slip_and_capture.mp4">
            <a:hlinkClick r:id="" action="ppaction://media"/>
            <a:hlinkHover r:id="" action="ppaction://ole?verb=0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1088" y="1597416"/>
            <a:ext cx="4267200" cy="3200400"/>
          </a:xfrm>
        </p:spPr>
      </p:pic>
      <p:sp>
        <p:nvSpPr>
          <p:cNvPr id="8" name="TextBox 7"/>
          <p:cNvSpPr txBox="1"/>
          <p:nvPr/>
        </p:nvSpPr>
        <p:spPr>
          <a:xfrm>
            <a:off x="5065889" y="5311086"/>
            <a:ext cx="370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Synergia</a:t>
            </a:r>
            <a:r>
              <a:rPr lang="en-US" b="1" dirty="0" smtClean="0"/>
              <a:t> simulations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638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Booster PIP</a:t>
            </a:r>
            <a:endParaRPr lang="en-US" sz="2800" dirty="0"/>
          </a:p>
        </p:txBody>
      </p:sp>
      <p:pic>
        <p:nvPicPr>
          <p:cNvPr id="28" name="Picture 27" descr="boosterinstabil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91" y="4054364"/>
            <a:ext cx="5244209" cy="17353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81" y="1044222"/>
            <a:ext cx="4173319" cy="512797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5B"/>
                </a:solidFill>
              </a:rPr>
              <a:t>Horizontal</a:t>
            </a:r>
            <a:r>
              <a:rPr lang="en-US" dirty="0" smtClean="0"/>
              <a:t> plane coherent instability near injection</a:t>
            </a:r>
          </a:p>
          <a:p>
            <a:pPr lvl="1"/>
            <a:r>
              <a:rPr lang="en-US" dirty="0" smtClean="0"/>
              <a:t>Mitigated by empirically changing chromaticity at a counterintuitive value </a:t>
            </a:r>
          </a:p>
          <a:p>
            <a:r>
              <a:rPr lang="en-US" b="1" kern="1200" dirty="0" err="1" smtClean="0">
                <a:solidFill>
                  <a:srgbClr val="000042"/>
                </a:solidFill>
                <a:latin typeface="Calibri" panose="020F0502020204030204" pitchFamily="34" charset="0"/>
              </a:rPr>
              <a:t>Synergia</a:t>
            </a:r>
            <a:r>
              <a:rPr lang="en-US" kern="1200" dirty="0" smtClean="0">
                <a:solidFill>
                  <a:srgbClr val="000042"/>
                </a:solidFill>
                <a:latin typeface="Calibri" panose="020F0502020204030204" pitchFamily="34" charset="0"/>
              </a:rPr>
              <a:t> </a:t>
            </a:r>
            <a:r>
              <a:rPr lang="en-US" kern="1200" dirty="0">
                <a:solidFill>
                  <a:srgbClr val="000042"/>
                </a:solidFill>
                <a:latin typeface="Calibri" panose="020F0502020204030204" pitchFamily="34" charset="0"/>
              </a:rPr>
              <a:t>multi-bunch </a:t>
            </a:r>
            <a:r>
              <a:rPr lang="en-US" kern="1200" dirty="0" smtClean="0">
                <a:solidFill>
                  <a:srgbClr val="000042"/>
                </a:solidFill>
                <a:latin typeface="Calibri" panose="020F0502020204030204" pitchFamily="34" charset="0"/>
              </a:rPr>
              <a:t>simulations revealed the source </a:t>
            </a:r>
            <a:r>
              <a:rPr lang="en-US" kern="1200" dirty="0">
                <a:solidFill>
                  <a:srgbClr val="000042"/>
                </a:solidFill>
                <a:latin typeface="Calibri" panose="020F0502020204030204" pitchFamily="34" charset="0"/>
              </a:rPr>
              <a:t>of </a:t>
            </a:r>
            <a:r>
              <a:rPr lang="en-US" kern="1200" dirty="0" smtClean="0">
                <a:solidFill>
                  <a:srgbClr val="000042"/>
                </a:solidFill>
                <a:latin typeface="Calibri" panose="020F0502020204030204" pitchFamily="34" charset="0"/>
              </a:rPr>
              <a:t>the </a:t>
            </a:r>
            <a:r>
              <a:rPr lang="en-US" kern="1200" dirty="0" err="1">
                <a:solidFill>
                  <a:srgbClr val="000042"/>
                </a:solidFill>
                <a:latin typeface="Calibri" panose="020F0502020204030204" pitchFamily="34" charset="0"/>
              </a:rPr>
              <a:t>wakefield</a:t>
            </a:r>
            <a:r>
              <a:rPr lang="en-US" kern="1200" dirty="0" smtClean="0">
                <a:solidFill>
                  <a:srgbClr val="000042"/>
                </a:solidFill>
                <a:latin typeface="Calibri" panose="020F0502020204030204" pitchFamily="34" charset="0"/>
              </a:rPr>
              <a:t>-</a:t>
            </a:r>
            <a:r>
              <a:rPr lang="en-US" dirty="0" smtClean="0">
                <a:solidFill>
                  <a:srgbClr val="000042"/>
                </a:solidFill>
                <a:latin typeface="Calibri" panose="020F0502020204030204" pitchFamily="34" charset="0"/>
              </a:rPr>
              <a:t>caused </a:t>
            </a:r>
            <a:r>
              <a:rPr lang="en-US" kern="1200" dirty="0" smtClean="0">
                <a:solidFill>
                  <a:srgbClr val="000042"/>
                </a:solidFill>
                <a:latin typeface="Calibri" panose="020F0502020204030204" pitchFamily="34" charset="0"/>
              </a:rPr>
              <a:t>instability</a:t>
            </a:r>
            <a:endParaRPr lang="en-US" dirty="0">
              <a:solidFill>
                <a:srgbClr val="000042"/>
              </a:solidFill>
            </a:endParaRPr>
          </a:p>
          <a:p>
            <a:pPr lvl="1"/>
            <a:r>
              <a:rPr lang="en-US" dirty="0" smtClean="0"/>
              <a:t>Work closely with machine physicists to collect data for validation</a:t>
            </a:r>
          </a:p>
          <a:p>
            <a:pPr lvl="1"/>
            <a:r>
              <a:rPr lang="en-US" dirty="0" smtClean="0"/>
              <a:t>Excellent example of the impact of long-term R&amp;D on short term activities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914400"/>
            <a:ext cx="4499638" cy="295528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91000" y="5943600"/>
            <a:ext cx="4499109" cy="543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hangingPunct="0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fr-FR" sz="1600" i="1" dirty="0">
                <a:solidFill>
                  <a:srgbClr val="000066"/>
                </a:solidFill>
                <a:latin typeface="Arial" charset="0"/>
              </a:rPr>
              <a:t>A. </a:t>
            </a:r>
            <a:r>
              <a:rPr lang="fr-FR" sz="1600" i="1" dirty="0" err="1">
                <a:solidFill>
                  <a:srgbClr val="000066"/>
                </a:solidFill>
                <a:latin typeface="Arial" charset="0"/>
              </a:rPr>
              <a:t>Macridin</a:t>
            </a:r>
            <a:r>
              <a:rPr lang="fr-FR" sz="1600" i="1" dirty="0">
                <a:solidFill>
                  <a:srgbClr val="000066"/>
                </a:solidFill>
                <a:latin typeface="Arial" charset="0"/>
              </a:rPr>
              <a:t>, et al., PRST-AB 16, 121001 (2013)</a:t>
            </a:r>
            <a:endParaRPr lang="fr-FR" sz="1600" dirty="0">
              <a:solidFill>
                <a:srgbClr val="000066"/>
              </a:solidFill>
              <a:latin typeface="Arial" charset="0"/>
            </a:endParaRPr>
          </a:p>
          <a:p>
            <a:pPr defTabSz="914400" eaLnBrk="0" hangingPunct="0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endParaRPr lang="en-US" sz="16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206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713" y="8562"/>
            <a:ext cx="8452488" cy="762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Very large computations: </a:t>
            </a:r>
            <a:r>
              <a:rPr lang="en-US" sz="2400" dirty="0" err="1" smtClean="0"/>
              <a:t>Synergia</a:t>
            </a:r>
            <a:r>
              <a:rPr lang="en-US" sz="2400" dirty="0" smtClean="0"/>
              <a:t> </a:t>
            </a:r>
            <a:r>
              <a:rPr lang="en-US" sz="2400" dirty="0"/>
              <a:t>s</a:t>
            </a:r>
            <a:r>
              <a:rPr lang="en-US" sz="2400" dirty="0" smtClean="0"/>
              <a:t>imulation campaign for PIP (I &amp; II)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872482"/>
            <a:ext cx="5672668" cy="22037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Single job size for production</a:t>
            </a:r>
          </a:p>
          <a:p>
            <a:pPr lvl="1"/>
            <a:r>
              <a:rPr lang="en-US" dirty="0" smtClean="0"/>
              <a:t>Booster </a:t>
            </a:r>
            <a:r>
              <a:rPr lang="en-US" dirty="0" smtClean="0">
                <a:solidFill>
                  <a:srgbClr val="BD1F24"/>
                </a:solidFill>
              </a:rPr>
              <a:t>20k core</a:t>
            </a:r>
          </a:p>
          <a:p>
            <a:pPr lvl="1"/>
            <a:r>
              <a:rPr lang="en-US" dirty="0" smtClean="0"/>
              <a:t>MI/Recycler </a:t>
            </a:r>
            <a:r>
              <a:rPr lang="en-US" dirty="0" smtClean="0">
                <a:solidFill>
                  <a:srgbClr val="BD1F24"/>
                </a:solidFill>
              </a:rPr>
              <a:t>64 k core</a:t>
            </a:r>
          </a:p>
          <a:p>
            <a:pPr lvl="1"/>
            <a:r>
              <a:rPr lang="en-US" dirty="0" smtClean="0"/>
              <a:t>Optimization scans </a:t>
            </a:r>
            <a:r>
              <a:rPr lang="en-US" dirty="0" smtClean="0">
                <a:solidFill>
                  <a:srgbClr val="BD1F24"/>
                </a:solidFill>
              </a:rPr>
              <a:t>131k core</a:t>
            </a:r>
          </a:p>
          <a:p>
            <a:pPr marL="0" indent="0">
              <a:buNone/>
            </a:pPr>
            <a:r>
              <a:rPr lang="en-US" dirty="0" smtClean="0"/>
              <a:t>12 month simulation campaign </a:t>
            </a:r>
            <a:r>
              <a:rPr lang="en-US" dirty="0" smtClean="0">
                <a:solidFill>
                  <a:schemeClr val="accent4"/>
                </a:solidFill>
              </a:rPr>
              <a:t>used 80M core hours </a:t>
            </a:r>
            <a:r>
              <a:rPr lang="en-US" dirty="0" smtClean="0"/>
              <a:t>at the ANL Leadership Computing Facility (LCF)</a:t>
            </a:r>
            <a:endParaRPr lang="en-US" dirty="0"/>
          </a:p>
        </p:txBody>
      </p:sp>
      <p:pic>
        <p:nvPicPr>
          <p:cNvPr id="5" name="Content Placeholder 6" descr="intrep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5" b="12535"/>
          <a:stretch>
            <a:fillRect/>
          </a:stretch>
        </p:blipFill>
        <p:spPr>
          <a:xfrm>
            <a:off x="228600" y="2884801"/>
            <a:ext cx="4707173" cy="2707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67" y="1051365"/>
            <a:ext cx="3349563" cy="25121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29752" y="3486443"/>
            <a:ext cx="2748796" cy="2199991"/>
            <a:chOff x="5929752" y="3712219"/>
            <a:chExt cx="2748796" cy="21999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752" y="3712219"/>
              <a:ext cx="2748796" cy="219999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85177" y="3917760"/>
              <a:ext cx="18788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Strong scaling from 16 to 16,384 cores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531850" y="867922"/>
            <a:ext cx="3612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Weak scaling from 8192 to 131072 cores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713" y="5577070"/>
            <a:ext cx="9028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Note, time allocation to LCFs through competitive proposals; success depends on code scaling and performance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0045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Prototyping using ACE3P</a:t>
            </a:r>
            <a:endParaRPr lang="en-US" dirty="0"/>
          </a:p>
        </p:txBody>
      </p:sp>
      <p:pic>
        <p:nvPicPr>
          <p:cNvPr id="4" name="FR101_M8.mov">
            <a:hlinkClick r:id="" action="ppaction://media"/>
            <a:hlinkHover r:id="" action="ppaction://ole?verb=0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7307" y="1622286"/>
            <a:ext cx="5186858" cy="3890144"/>
          </a:xfrm>
        </p:spPr>
      </p:pic>
      <p:sp>
        <p:nvSpPr>
          <p:cNvPr id="3" name="TextBox 2"/>
          <p:cNvSpPr txBox="1"/>
          <p:nvPr/>
        </p:nvSpPr>
        <p:spPr>
          <a:xfrm>
            <a:off x="2563822" y="66591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49250" y="914400"/>
            <a:ext cx="8718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0975" indent="-7938">
              <a:spcBef>
                <a:spcPct val="20000"/>
              </a:spcBef>
              <a:buClr>
                <a:srgbClr val="CC0000"/>
              </a:buCl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000" dirty="0" smtClean="0">
                <a:solidFill>
                  <a:srgbClr val="000066"/>
                </a:solidFill>
              </a:rPr>
              <a:t>Optimize the </a:t>
            </a:r>
            <a:r>
              <a:rPr lang="en-US" sz="2000" dirty="0">
                <a:solidFill>
                  <a:srgbClr val="000066"/>
                </a:solidFill>
              </a:rPr>
              <a:t>performance of the choke mode cavity </a:t>
            </a:r>
            <a:r>
              <a:rPr lang="en-US" sz="2000" dirty="0" smtClean="0">
                <a:solidFill>
                  <a:srgbClr val="000066"/>
                </a:solidFill>
              </a:rPr>
              <a:t>for high gradient acceleration by </a:t>
            </a:r>
            <a:r>
              <a:rPr lang="en-US" sz="2000" dirty="0">
                <a:solidFill>
                  <a:srgbClr val="000066"/>
                </a:solidFill>
              </a:rPr>
              <a:t>improving the damping of the higher-order dipole </a:t>
            </a:r>
            <a:r>
              <a:rPr lang="en-US" sz="2000" dirty="0" smtClean="0">
                <a:solidFill>
                  <a:srgbClr val="000066"/>
                </a:solidFill>
              </a:rPr>
              <a:t>modes. </a:t>
            </a:r>
            <a:endParaRPr lang="en-GB" sz="2000" dirty="0">
              <a:solidFill>
                <a:srgbClr val="00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508269"/>
            <a:ext cx="8305800" cy="76944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Parallel computation with advanced shape optimization techniques allows fast turnaround time to obtain the best design</a:t>
            </a:r>
            <a:r>
              <a:rPr lang="en-US" i="1" dirty="0"/>
              <a:t>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1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Community support, training and education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Web based documentation and code downloads.  Examples:</a:t>
            </a:r>
          </a:p>
          <a:p>
            <a:pPr lvl="1"/>
            <a:r>
              <a:rPr lang="en-US" dirty="0" err="1" smtClean="0"/>
              <a:t>blast.lbl.gov</a:t>
            </a:r>
            <a:r>
              <a:rPr lang="en-US" dirty="0" smtClean="0"/>
              <a:t> (LBNL BLAST code set)</a:t>
            </a:r>
          </a:p>
          <a:p>
            <a:pPr lvl="1"/>
            <a:r>
              <a:rPr lang="en-US" dirty="0">
                <a:hlinkClick r:id="rId2"/>
              </a:rPr>
              <a:t>https://web.fnal.gov/sites/Synergia/SitePages/Synergia%</a:t>
            </a:r>
            <a:r>
              <a:rPr lang="en-US" dirty="0" smtClean="0">
                <a:hlinkClick r:id="rId2"/>
              </a:rPr>
              <a:t>20Home.aspx</a:t>
            </a:r>
            <a:r>
              <a:rPr lang="en-US" dirty="0" smtClean="0"/>
              <a:t> (FNAL </a:t>
            </a:r>
            <a:r>
              <a:rPr lang="en-US" dirty="0" err="1" smtClean="0"/>
              <a:t>Synergia</a:t>
            </a:r>
            <a:r>
              <a:rPr lang="en-US" dirty="0" smtClean="0"/>
              <a:t> framework)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  <a:hlinkClick r:id="rId3"/>
              </a:rPr>
              <a:t>https://confluence.slac.stanford.edu/display/AdvComp/Materials+for+</a:t>
            </a:r>
            <a:r>
              <a:rPr lang="en-US" sz="2400" dirty="0" smtClean="0">
                <a:solidFill>
                  <a:srgbClr val="0000FF"/>
                </a:solidFill>
                <a:hlinkClick r:id="rId3"/>
              </a:rPr>
              <a:t>cw11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(SLAC ACE3P framework, documentation and tutorials)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hlinkClick r:id="rId4"/>
              </a:rPr>
              <a:t>http://www-ap.fnal.gov/MARS</a:t>
            </a:r>
            <a:r>
              <a:rPr lang="en-US" sz="2400" dirty="0" smtClean="0">
                <a:solidFill>
                  <a:schemeClr val="tx1"/>
                </a:solidFill>
                <a:hlinkClick r:id="rId4"/>
              </a:rPr>
              <a:t>/</a:t>
            </a:r>
            <a:r>
              <a:rPr lang="en-US" sz="2400" dirty="0" smtClean="0">
                <a:solidFill>
                  <a:schemeClr val="tx1"/>
                </a:solidFill>
              </a:rPr>
              <a:t> (MARS code system)</a:t>
            </a:r>
          </a:p>
          <a:p>
            <a:r>
              <a:rPr lang="en-US" dirty="0" smtClean="0"/>
              <a:t>No rigorous user support process</a:t>
            </a:r>
          </a:p>
          <a:p>
            <a:r>
              <a:rPr lang="en-US" dirty="0">
                <a:solidFill>
                  <a:schemeClr val="tx1"/>
                </a:solidFill>
                <a:cs typeface="Calibri" charset="0"/>
                <a:sym typeface="Calibri" charset="0"/>
              </a:rPr>
              <a:t>C</a:t>
            </a:r>
            <a:r>
              <a:rPr lang="en-US" dirty="0" smtClean="0">
                <a:solidFill>
                  <a:schemeClr val="tx1"/>
                </a:solidFill>
                <a:cs typeface="Calibri" charset="0"/>
                <a:sym typeface="Calibri" charset="0"/>
              </a:rPr>
              <a:t>odes used at USPAS, while developers serve as instructors</a:t>
            </a:r>
          </a:p>
          <a:p>
            <a:r>
              <a:rPr lang="en-US" dirty="0" smtClean="0">
                <a:solidFill>
                  <a:schemeClr val="tx1"/>
                </a:solidFill>
                <a:cs typeface="Calibri" charset="0"/>
                <a:sym typeface="Calibri" charset="0"/>
              </a:rPr>
              <a:t>Very rarely, code workshops and tutorials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cs typeface="Calibri" charset="0"/>
                <a:sym typeface="Calibri" charset="0"/>
              </a:rPr>
              <a:t>SLAC group a notable exception, holds them regularly</a:t>
            </a:r>
          </a:p>
          <a:p>
            <a:r>
              <a:rPr lang="en-US" dirty="0" smtClean="0">
                <a:solidFill>
                  <a:schemeClr val="tx1"/>
                </a:solidFill>
                <a:cs typeface="Calibri" charset="0"/>
                <a:sym typeface="Calibri" charset="0"/>
              </a:rPr>
              <a:t>Few universities provide academic computational accelerator physics training (e.g. MSU), some train students on computation through participation in research programs (e.g. UCLA at FACET)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8707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067675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9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0" y="6515100"/>
            <a:ext cx="447675" cy="241300"/>
          </a:xfrm>
        </p:spPr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6450" y="2562690"/>
            <a:ext cx="7526338" cy="1139271"/>
          </a:xfrm>
        </p:spPr>
        <p:txBody>
          <a:bodyPr/>
          <a:lstStyle/>
          <a:p>
            <a:r>
              <a:rPr lang="en-US" sz="3600" dirty="0" smtClean="0"/>
              <a:t>Accelerator Modeling and Design Tools: Moving Forward </a:t>
            </a:r>
            <a:br>
              <a:rPr lang="en-US" sz="3600" dirty="0" smtClean="0"/>
            </a:br>
            <a:r>
              <a:rPr lang="en-US" sz="3600" dirty="0"/>
              <a:t> </a:t>
            </a:r>
            <a:r>
              <a:rPr lang="en-US" sz="3600" dirty="0" smtClean="0"/>
              <a:t>    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885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Drivers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accelerator designs and concepts have increasingly stringent performance requirements, calling for</a:t>
            </a:r>
          </a:p>
          <a:p>
            <a:pPr lvl="1"/>
            <a:r>
              <a:rPr lang="en-US" dirty="0" smtClean="0"/>
              <a:t>Higher fidelity, faster codes</a:t>
            </a:r>
          </a:p>
          <a:p>
            <a:r>
              <a:rPr lang="en-US" dirty="0" smtClean="0"/>
              <a:t>New computing architectures require changes in computational paradigm	</a:t>
            </a:r>
          </a:p>
          <a:p>
            <a:pPr lvl="1"/>
            <a:r>
              <a:rPr lang="en-US" dirty="0" smtClean="0"/>
              <a:t>New numerical algorithms, workflows, infrastructure</a:t>
            </a:r>
          </a:p>
          <a:p>
            <a:r>
              <a:rPr lang="en-US" dirty="0" smtClean="0"/>
              <a:t>Need to provide better training and user support while maintaining development effort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7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by the P5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Recommendation </a:t>
            </a:r>
            <a:r>
              <a:rPr lang="en-US" b="1" dirty="0">
                <a:solidFill>
                  <a:schemeClr val="tx1"/>
                </a:solidFill>
              </a:rPr>
              <a:t>14 : </a:t>
            </a:r>
            <a:r>
              <a:rPr lang="en-US" dirty="0"/>
              <a:t>Upgrade the Fermilab proton </a:t>
            </a:r>
            <a:r>
              <a:rPr lang="en-US" dirty="0" smtClean="0"/>
              <a:t>accelerator complex… </a:t>
            </a:r>
            <a:r>
              <a:rPr lang="en-US" dirty="0" smtClean="0">
                <a:solidFill>
                  <a:srgbClr val="BD1F24"/>
                </a:solidFill>
              </a:rPr>
              <a:t>to </a:t>
            </a:r>
            <a:r>
              <a:rPr lang="en-US" dirty="0">
                <a:solidFill>
                  <a:srgbClr val="BD1F24"/>
                </a:solidFill>
              </a:rPr>
              <a:t>provide proton beams of &gt;1 </a:t>
            </a:r>
            <a:r>
              <a:rPr lang="en-US" dirty="0" smtClean="0">
                <a:solidFill>
                  <a:srgbClr val="BD1F24"/>
                </a:solidFill>
              </a:rPr>
              <a:t>MW</a:t>
            </a:r>
            <a:r>
              <a:rPr lang="en-US" dirty="0" smtClean="0"/>
              <a:t>…</a:t>
            </a:r>
          </a:p>
          <a:p>
            <a:r>
              <a:rPr lang="en-US" dirty="0" smtClean="0">
                <a:solidFill>
                  <a:srgbClr val="BD1F24"/>
                </a:solidFill>
              </a:rPr>
              <a:t> </a:t>
            </a:r>
            <a:r>
              <a:rPr lang="en-US" b="1" dirty="0" smtClean="0"/>
              <a:t>Recommendation </a:t>
            </a:r>
            <a:r>
              <a:rPr lang="en-US" b="1" dirty="0"/>
              <a:t>23 : </a:t>
            </a:r>
            <a:r>
              <a:rPr lang="en-US" dirty="0" smtClean="0"/>
              <a:t>Support… accelerator science… through </a:t>
            </a:r>
            <a:r>
              <a:rPr lang="en-US" dirty="0">
                <a:solidFill>
                  <a:srgbClr val="BD1F24"/>
                </a:solidFill>
              </a:rPr>
              <a:t>advanced accelerator facilities </a:t>
            </a:r>
            <a:r>
              <a:rPr lang="en-US" dirty="0" smtClean="0"/>
              <a:t>…</a:t>
            </a:r>
            <a:r>
              <a:rPr lang="en-US" dirty="0" smtClean="0">
                <a:solidFill>
                  <a:srgbClr val="BD1F24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Strengthen</a:t>
            </a:r>
            <a:r>
              <a:rPr lang="en-US" dirty="0" smtClean="0">
                <a:solidFill>
                  <a:srgbClr val="BD1F24"/>
                </a:solidFill>
              </a:rPr>
              <a:t> </a:t>
            </a:r>
            <a:r>
              <a:rPr lang="en-US" dirty="0">
                <a:solidFill>
                  <a:srgbClr val="BD1F24"/>
                </a:solidFill>
              </a:rPr>
              <a:t>national laboratory</a:t>
            </a:r>
            <a:r>
              <a:rPr lang="en-US" dirty="0" smtClean="0">
                <a:solidFill>
                  <a:srgbClr val="BD1F24"/>
                </a:solidFill>
              </a:rPr>
              <a:t>-university </a:t>
            </a:r>
            <a:r>
              <a:rPr lang="en-US" dirty="0">
                <a:solidFill>
                  <a:srgbClr val="BD1F24"/>
                </a:solidFill>
              </a:rPr>
              <a:t>R&amp;D </a:t>
            </a:r>
            <a:r>
              <a:rPr lang="en-US" dirty="0" smtClean="0">
                <a:solidFill>
                  <a:srgbClr val="BD1F24"/>
                </a:solidFill>
              </a:rPr>
              <a:t>partnerships…</a:t>
            </a:r>
            <a:endParaRPr lang="en-US" dirty="0" smtClean="0"/>
          </a:p>
          <a:p>
            <a:r>
              <a:rPr lang="en-US" b="1" dirty="0" smtClean="0"/>
              <a:t>Recommendation </a:t>
            </a:r>
            <a:r>
              <a:rPr lang="en-US" b="1" dirty="0"/>
              <a:t>26 </a:t>
            </a:r>
            <a:r>
              <a:rPr lang="en-US" dirty="0"/>
              <a:t>: </a:t>
            </a:r>
            <a:r>
              <a:rPr lang="en-US" dirty="0" smtClean="0"/>
              <a:t>Align </a:t>
            </a:r>
            <a:r>
              <a:rPr lang="en-US" dirty="0"/>
              <a:t>the </a:t>
            </a:r>
            <a:r>
              <a:rPr lang="en-US" dirty="0" smtClean="0"/>
              <a:t>present R</a:t>
            </a:r>
            <a:r>
              <a:rPr lang="en-US" dirty="0"/>
              <a:t>&amp;D program </a:t>
            </a:r>
            <a:r>
              <a:rPr lang="en-US" dirty="0">
                <a:solidFill>
                  <a:srgbClr val="BD1F24"/>
                </a:solidFill>
              </a:rPr>
              <a:t>with the P5 priorities </a:t>
            </a:r>
            <a:r>
              <a:rPr lang="en-US" dirty="0" smtClean="0"/>
              <a:t>…outcomes </a:t>
            </a:r>
            <a:r>
              <a:rPr lang="en-US" dirty="0"/>
              <a:t>and capabilities that will </a:t>
            </a:r>
            <a:r>
              <a:rPr lang="en-US" dirty="0" smtClean="0">
                <a:solidFill>
                  <a:srgbClr val="BD1F24"/>
                </a:solidFill>
              </a:rPr>
              <a:t>dramatically improve </a:t>
            </a:r>
            <a:r>
              <a:rPr lang="en-US" dirty="0">
                <a:solidFill>
                  <a:srgbClr val="BD1F24"/>
                </a:solidFill>
              </a:rPr>
              <a:t>cost effectiveness </a:t>
            </a:r>
            <a:r>
              <a:rPr lang="en-US" dirty="0"/>
              <a:t>for mid-term and far-</a:t>
            </a:r>
            <a:r>
              <a:rPr lang="en-US" dirty="0" smtClean="0"/>
              <a:t>term accelerators.</a:t>
            </a:r>
          </a:p>
          <a:p>
            <a:r>
              <a:rPr lang="en-US" b="1" dirty="0"/>
              <a:t>Recommendation 29: </a:t>
            </a:r>
            <a:r>
              <a:rPr lang="en-US" dirty="0"/>
              <a:t>Strengthen the </a:t>
            </a:r>
            <a:r>
              <a:rPr lang="en-US" dirty="0">
                <a:solidFill>
                  <a:schemeClr val="accent4"/>
                </a:solidFill>
              </a:rPr>
              <a:t>global</a:t>
            </a:r>
            <a:r>
              <a:rPr lang="en-US" dirty="0"/>
              <a:t> </a:t>
            </a:r>
            <a:r>
              <a:rPr lang="en-US" dirty="0" smtClean="0">
                <a:solidFill>
                  <a:srgbClr val="BD1F24"/>
                </a:solidFill>
              </a:rPr>
              <a:t>cooperation…</a:t>
            </a:r>
            <a:r>
              <a:rPr lang="en-US" dirty="0" smtClean="0"/>
              <a:t>to </a:t>
            </a:r>
            <a:r>
              <a:rPr lang="en-US" dirty="0"/>
              <a:t>address computing and </a:t>
            </a:r>
            <a:r>
              <a:rPr lang="en-US" dirty="0" smtClean="0"/>
              <a:t>scientific software </a:t>
            </a:r>
            <a:r>
              <a:rPr lang="en-US" dirty="0"/>
              <a:t>needs</a:t>
            </a:r>
            <a:r>
              <a:rPr lang="en-US" dirty="0">
                <a:solidFill>
                  <a:srgbClr val="BD1F24"/>
                </a:solidFill>
              </a:rPr>
              <a:t>, and provide efficient training</a:t>
            </a:r>
            <a:r>
              <a:rPr lang="en-US" dirty="0"/>
              <a:t> in next-</a:t>
            </a:r>
            <a:r>
              <a:rPr lang="en-US" dirty="0" smtClean="0"/>
              <a:t>generation hardware… Investigate </a:t>
            </a:r>
            <a:r>
              <a:rPr lang="en-US" dirty="0"/>
              <a:t>models for the </a:t>
            </a:r>
            <a:r>
              <a:rPr lang="en-US" dirty="0">
                <a:solidFill>
                  <a:srgbClr val="BD1F24"/>
                </a:solidFill>
              </a:rPr>
              <a:t>development and </a:t>
            </a:r>
            <a:r>
              <a:rPr lang="en-US" dirty="0" smtClean="0">
                <a:solidFill>
                  <a:srgbClr val="BD1F24"/>
                </a:solidFill>
              </a:rPr>
              <a:t>maintenance of </a:t>
            </a:r>
            <a:r>
              <a:rPr lang="en-US" dirty="0">
                <a:solidFill>
                  <a:srgbClr val="BD1F24"/>
                </a:solidFill>
              </a:rPr>
              <a:t>major </a:t>
            </a:r>
            <a:r>
              <a:rPr lang="en-US" dirty="0" smtClean="0">
                <a:solidFill>
                  <a:srgbClr val="BD1F24"/>
                </a:solidFill>
              </a:rPr>
              <a:t>software</a:t>
            </a:r>
            <a:r>
              <a:rPr lang="en-US" dirty="0" smtClean="0"/>
              <a:t>….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1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6404"/>
            <a:ext cx="8686800" cy="641739"/>
          </a:xfrm>
        </p:spPr>
        <p:txBody>
          <a:bodyPr/>
          <a:lstStyle/>
          <a:p>
            <a:r>
              <a:rPr lang="en-US" sz="3200" dirty="0" smtClean="0"/>
              <a:t>Snowmass 2013: capability </a:t>
            </a:r>
            <a:r>
              <a:rPr lang="en-US" sz="3200" dirty="0"/>
              <a:t>r</a:t>
            </a:r>
            <a:r>
              <a:rPr lang="en-US" sz="3200" dirty="0" smtClean="0"/>
              <a:t>equirements for future accelerators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fontAlgn="base"/>
            <a:r>
              <a:rPr lang="en-US" dirty="0" smtClean="0"/>
              <a:t>High intensity accelerator </a:t>
            </a:r>
            <a:r>
              <a:rPr lang="en-US" dirty="0"/>
              <a:t>needs</a:t>
            </a:r>
          </a:p>
          <a:p>
            <a:pPr lvl="1" fontAlgn="base"/>
            <a:r>
              <a:rPr lang="en-US" dirty="0" smtClean="0"/>
              <a:t>quantitative beam </a:t>
            </a:r>
            <a:r>
              <a:rPr lang="en-US" dirty="0"/>
              <a:t>loss characterization and </a:t>
            </a:r>
            <a:r>
              <a:rPr lang="en-US" dirty="0" smtClean="0"/>
              <a:t>mitigation</a:t>
            </a:r>
            <a:endParaRPr lang="en-US" dirty="0"/>
          </a:p>
          <a:p>
            <a:pPr lvl="1" fontAlgn="base"/>
            <a:r>
              <a:rPr lang="en-US" dirty="0" smtClean="0"/>
              <a:t>ability to compare beam </a:t>
            </a:r>
            <a:r>
              <a:rPr lang="en-US" dirty="0"/>
              <a:t>diagnostics </a:t>
            </a:r>
            <a:r>
              <a:rPr lang="en-US" dirty="0" smtClean="0"/>
              <a:t>data to </a:t>
            </a:r>
            <a:r>
              <a:rPr lang="en-US" dirty="0"/>
              <a:t>simulated </a:t>
            </a:r>
            <a:r>
              <a:rPr lang="en-US" dirty="0" smtClean="0"/>
              <a:t>data</a:t>
            </a:r>
            <a:endParaRPr lang="en-US" dirty="0"/>
          </a:p>
          <a:p>
            <a:pPr lvl="0" fontAlgn="base"/>
            <a:r>
              <a:rPr lang="en-US" dirty="0" smtClean="0"/>
              <a:t>High Energy </a:t>
            </a:r>
            <a:r>
              <a:rPr lang="en-US" dirty="0"/>
              <a:t>accelerator needs</a:t>
            </a:r>
          </a:p>
          <a:p>
            <a:pPr lvl="1" fontAlgn="base"/>
            <a:r>
              <a:rPr lang="en-US" dirty="0"/>
              <a:t>beam stability characterization</a:t>
            </a:r>
          </a:p>
          <a:p>
            <a:pPr lvl="1" fontAlgn="base"/>
            <a:r>
              <a:rPr lang="en-US" dirty="0" smtClean="0"/>
              <a:t>ability </a:t>
            </a:r>
            <a:r>
              <a:rPr lang="en-US" dirty="0"/>
              <a:t>to produce end-to-end designs</a:t>
            </a:r>
          </a:p>
          <a:p>
            <a:pPr lvl="1" fontAlgn="base"/>
            <a:r>
              <a:rPr lang="en-US" dirty="0" smtClean="0"/>
              <a:t>new </a:t>
            </a:r>
            <a:r>
              <a:rPr lang="en-US" dirty="0"/>
              <a:t>physics model capabilities (e.g., </a:t>
            </a:r>
            <a:r>
              <a:rPr lang="en-US" dirty="0" smtClean="0"/>
              <a:t>radiation, scattering</a:t>
            </a:r>
            <a:r>
              <a:rPr lang="en-US" dirty="0"/>
              <a:t>)</a:t>
            </a:r>
          </a:p>
          <a:p>
            <a:pPr lvl="0" fontAlgn="base"/>
            <a:r>
              <a:rPr lang="en-US" dirty="0" smtClean="0"/>
              <a:t>All applications </a:t>
            </a:r>
          </a:p>
          <a:p>
            <a:pPr lvl="1"/>
            <a:r>
              <a:rPr lang="en-US" dirty="0"/>
              <a:t>control room feedback: </a:t>
            </a:r>
            <a:r>
              <a:rPr lang="en-US" dirty="0" smtClean="0"/>
              <a:t>fast </a:t>
            </a:r>
            <a:r>
              <a:rPr lang="en-US" dirty="0"/>
              <a:t>turnaround of </a:t>
            </a:r>
            <a:r>
              <a:rPr lang="en-US" dirty="0" smtClean="0"/>
              <a:t>simulations</a:t>
            </a:r>
          </a:p>
          <a:p>
            <a:pPr lvl="1" fontAlgn="base"/>
            <a:r>
              <a:rPr lang="en-US" dirty="0" smtClean="0"/>
              <a:t>integrated </a:t>
            </a:r>
            <a:r>
              <a:rPr lang="en-US" dirty="0"/>
              <a:t>/ multi physics modeling: </a:t>
            </a:r>
            <a:r>
              <a:rPr lang="en-US" dirty="0" smtClean="0"/>
              <a:t>improve algorithms to take advantage of massive </a:t>
            </a:r>
            <a:r>
              <a:rPr lang="en-US" dirty="0"/>
              <a:t>computing resources </a:t>
            </a:r>
            <a:endParaRPr lang="en-US" dirty="0" smtClean="0"/>
          </a:p>
          <a:p>
            <a:pPr lvl="1"/>
            <a:r>
              <a:rPr lang="en-US" dirty="0" smtClean="0"/>
              <a:t>common interfaces, geometry and parameter description, workflow tools from tablet to supercomputer.</a:t>
            </a:r>
          </a:p>
          <a:p>
            <a:pPr lvl="1"/>
            <a:r>
              <a:rPr lang="en-US" dirty="0"/>
              <a:t>better numerical models (less numerical noise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 point to complex models in need of HPC</a:t>
            </a:r>
            <a:endParaRPr lang="en-US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3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134" y="858111"/>
            <a:ext cx="8915400" cy="4987867"/>
          </a:xfrm>
        </p:spPr>
        <p:txBody>
          <a:bodyPr>
            <a:noAutofit/>
          </a:bodyPr>
          <a:lstStyle/>
          <a:p>
            <a:r>
              <a:rPr lang="en-US" dirty="0" smtClean="0"/>
              <a:t>Modeling and design tools are </a:t>
            </a:r>
            <a:r>
              <a:rPr lang="en-US" dirty="0"/>
              <a:t>necessary for </a:t>
            </a:r>
            <a:endParaRPr lang="en-US" dirty="0" smtClean="0"/>
          </a:p>
          <a:p>
            <a:pPr lvl="1"/>
            <a:r>
              <a:rPr lang="en-US" sz="2000" dirty="0" smtClean="0"/>
              <a:t>optimizing </a:t>
            </a:r>
            <a:r>
              <a:rPr lang="en-US" sz="2000" dirty="0"/>
              <a:t>the performance </a:t>
            </a:r>
            <a:r>
              <a:rPr lang="en-US" sz="2000" dirty="0" smtClean="0"/>
              <a:t>of existing accelerators</a:t>
            </a:r>
            <a:r>
              <a:rPr lang="en-US" sz="2000" dirty="0"/>
              <a:t>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o</a:t>
            </a:r>
            <a:r>
              <a:rPr lang="en-US" sz="2000" dirty="0" smtClean="0">
                <a:solidFill>
                  <a:schemeClr val="tx1"/>
                </a:solidFill>
              </a:rPr>
              <a:t>ptimizing the </a:t>
            </a:r>
            <a:r>
              <a:rPr lang="en-US" sz="2000" dirty="0">
                <a:solidFill>
                  <a:schemeClr val="tx1"/>
                </a:solidFill>
              </a:rPr>
              <a:t>design and cost </a:t>
            </a:r>
            <a:r>
              <a:rPr lang="en-US" sz="2000" dirty="0" smtClean="0">
                <a:solidFill>
                  <a:schemeClr val="tx1"/>
                </a:solidFill>
              </a:rPr>
              <a:t>of </a:t>
            </a:r>
            <a:r>
              <a:rPr lang="en-US" sz="2000" dirty="0">
                <a:solidFill>
                  <a:schemeClr val="tx1"/>
                </a:solidFill>
              </a:rPr>
              <a:t>future </a:t>
            </a:r>
            <a:r>
              <a:rPr lang="en-US" sz="2000" dirty="0" smtClean="0">
                <a:solidFill>
                  <a:schemeClr val="tx1"/>
                </a:solidFill>
              </a:rPr>
              <a:t>accelerators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developing new, cost effective, accelerator techniques </a:t>
            </a: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n-US" sz="2000" dirty="0" smtClean="0">
                <a:solidFill>
                  <a:schemeClr val="tx1"/>
                </a:solidFill>
              </a:rPr>
              <a:t>technologies.</a:t>
            </a:r>
            <a:endParaRPr lang="en-US" sz="2000" dirty="0" smtClean="0">
              <a:solidFill>
                <a:srgbClr val="4596E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P5 </a:t>
            </a:r>
            <a:r>
              <a:rPr lang="en-US" b="1" dirty="0" smtClean="0"/>
              <a:t> report:</a:t>
            </a:r>
          </a:p>
          <a:p>
            <a:pPr lvl="1"/>
            <a:r>
              <a:rPr lang="en-US" sz="2400" dirty="0"/>
              <a:t>Accelerator Research:</a:t>
            </a:r>
          </a:p>
          <a:p>
            <a:pPr lvl="2"/>
            <a:r>
              <a:rPr lang="en-US" dirty="0"/>
              <a:t>“The future of particle physics depends critically on </a:t>
            </a:r>
            <a:r>
              <a:rPr lang="en-US" dirty="0">
                <a:solidFill>
                  <a:schemeClr val="accent4"/>
                </a:solidFill>
              </a:rPr>
              <a:t>transformational accelerator R&amp;D</a:t>
            </a:r>
            <a:r>
              <a:rPr lang="en-US" dirty="0"/>
              <a:t> to enable </a:t>
            </a:r>
            <a:r>
              <a:rPr lang="en-US" dirty="0">
                <a:solidFill>
                  <a:srgbClr val="BD1F24"/>
                </a:solidFill>
              </a:rPr>
              <a:t>new capabilities </a:t>
            </a:r>
            <a:r>
              <a:rPr lang="en-US" dirty="0"/>
              <a:t>and to </a:t>
            </a:r>
            <a:r>
              <a:rPr lang="en-US" dirty="0">
                <a:solidFill>
                  <a:srgbClr val="BD1F24"/>
                </a:solidFill>
              </a:rPr>
              <a:t>advance existing technologies at lower cost</a:t>
            </a:r>
            <a:r>
              <a:rPr lang="en-US" dirty="0"/>
              <a:t>. </a:t>
            </a:r>
            <a:r>
              <a:rPr lang="en-US" dirty="0" smtClean="0"/>
              <a:t>“</a:t>
            </a:r>
            <a:endParaRPr lang="en-US" dirty="0"/>
          </a:p>
          <a:p>
            <a:pPr lvl="1"/>
            <a:r>
              <a:rPr lang="en-US" sz="2400" dirty="0"/>
              <a:t>Computing:</a:t>
            </a:r>
          </a:p>
          <a:p>
            <a:pPr lvl="2"/>
            <a:r>
              <a:rPr lang="en-US" dirty="0"/>
              <a:t>“The use of </a:t>
            </a:r>
            <a:r>
              <a:rPr lang="en-US" dirty="0">
                <a:solidFill>
                  <a:srgbClr val="BD1F24"/>
                </a:solidFill>
              </a:rPr>
              <a:t>high-performance computing</a:t>
            </a:r>
            <a:r>
              <a:rPr lang="en-US" dirty="0"/>
              <a:t>, combined with </a:t>
            </a:r>
            <a:r>
              <a:rPr lang="en-US" dirty="0">
                <a:solidFill>
                  <a:srgbClr val="BD1F24"/>
                </a:solidFill>
              </a:rPr>
              <a:t>new algorithms</a:t>
            </a:r>
            <a:r>
              <a:rPr lang="en-US" dirty="0"/>
              <a:t>, is advancing full 3-D simulations at </a:t>
            </a:r>
            <a:r>
              <a:rPr lang="en-US" dirty="0">
                <a:solidFill>
                  <a:srgbClr val="BD1F24"/>
                </a:solidFill>
              </a:rPr>
              <a:t>realistic beam intensities of nearly all types of accelerators</a:t>
            </a:r>
            <a:r>
              <a:rPr lang="en-US" dirty="0"/>
              <a:t>.”</a:t>
            </a:r>
          </a:p>
          <a:p>
            <a:pPr lvl="2"/>
            <a:r>
              <a:rPr lang="en-US" dirty="0"/>
              <a:t>“This will enable </a:t>
            </a:r>
            <a:r>
              <a:rPr lang="en-US" dirty="0">
                <a:solidFill>
                  <a:srgbClr val="BD1F24"/>
                </a:solidFill>
              </a:rPr>
              <a:t>“virtual prototyping” </a:t>
            </a:r>
            <a:r>
              <a:rPr lang="en-US" dirty="0"/>
              <a:t>of </a:t>
            </a:r>
            <a:r>
              <a:rPr lang="en-US" dirty="0" smtClean="0"/>
              <a:t>accelerator </a:t>
            </a:r>
            <a:r>
              <a:rPr lang="en-US" dirty="0"/>
              <a:t>components on a larger scale than is currently possible.”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daptToSurv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0" y="3493449"/>
            <a:ext cx="2364128" cy="2810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04" y="103664"/>
            <a:ext cx="8686800" cy="641739"/>
          </a:xfrm>
        </p:spPr>
        <p:txBody>
          <a:bodyPr/>
          <a:lstStyle/>
          <a:p>
            <a:r>
              <a:rPr lang="en-US" sz="3200" dirty="0" smtClean="0"/>
              <a:t>Challenge: change of computing paradigm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392" y="906849"/>
            <a:ext cx="8664475" cy="3326689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We spent the last decade </a:t>
            </a:r>
            <a:r>
              <a:rPr lang="en-US" sz="2800" dirty="0" smtClean="0">
                <a:solidFill>
                  <a:schemeClr val="tx1"/>
                </a:solidFill>
              </a:rPr>
              <a:t>optimizing our codes on distributed memory systems.</a:t>
            </a:r>
            <a:r>
              <a:rPr lang="en-US" sz="2800" dirty="0" smtClean="0"/>
              <a:t>  However, due to commercial pressure, computing architectures are moving to </a:t>
            </a:r>
            <a:r>
              <a:rPr lang="en-US" sz="2800" dirty="0" smtClean="0">
                <a:solidFill>
                  <a:schemeClr val="accent4"/>
                </a:solidFill>
              </a:rPr>
              <a:t>multi-core systems and accelerators</a:t>
            </a:r>
            <a:r>
              <a:rPr lang="en-US" sz="2800" dirty="0" smtClean="0"/>
              <a:t> (GPUs, …)</a:t>
            </a:r>
          </a:p>
          <a:p>
            <a:pPr marL="685800" lvl="1">
              <a:buFont typeface="Arial" pitchFamily="34" charset="0"/>
              <a:buChar char="•"/>
            </a:pPr>
            <a:r>
              <a:rPr lang="en-US" sz="2600" dirty="0" smtClean="0"/>
              <a:t>Shared memory, </a:t>
            </a:r>
            <a:r>
              <a:rPr lang="en-US" sz="2600" dirty="0" err="1" smtClean="0"/>
              <a:t>vectorization</a:t>
            </a:r>
            <a:r>
              <a:rPr lang="en-US" sz="2600" dirty="0" smtClean="0"/>
              <a:t>, multi-level parallelism</a:t>
            </a:r>
          </a:p>
          <a:p>
            <a:pPr marL="285750">
              <a:buFont typeface="Arial" pitchFamily="34" charset="0"/>
              <a:buChar char="•"/>
            </a:pPr>
            <a:r>
              <a:rPr lang="en-US" sz="3300" dirty="0" smtClean="0"/>
              <a:t>Changes </a:t>
            </a:r>
            <a:r>
              <a:rPr lang="en-US" sz="3300" dirty="0"/>
              <a:t>in programing paradigm </a:t>
            </a:r>
            <a:r>
              <a:rPr lang="en-US" sz="3300" dirty="0" smtClean="0"/>
              <a:t>needed</a:t>
            </a:r>
          </a:p>
          <a:p>
            <a:pPr marL="685800" lvl="1">
              <a:buFont typeface="Arial" pitchFamily="34" charset="0"/>
              <a:buChar char="•"/>
            </a:pPr>
            <a:r>
              <a:rPr lang="en-US" sz="2600" dirty="0" smtClean="0"/>
              <a:t>But, a great opportunity for multi</a:t>
            </a:r>
            <a:r>
              <a:rPr lang="en-US" sz="2600" dirty="0"/>
              <a:t>-</a:t>
            </a:r>
            <a:r>
              <a:rPr lang="en-US" sz="2600" dirty="0" smtClean="0"/>
              <a:t>physics, multi-scale simulation leading to  “Virtual accelerator” modeling</a:t>
            </a:r>
            <a:endParaRPr lang="en-US" sz="2600" dirty="0"/>
          </a:p>
          <a:p>
            <a:pPr marL="285750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Continuing R&amp;D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new architectures necessary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28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874" y="4352605"/>
            <a:ext cx="1895352" cy="1832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934" y="4392027"/>
            <a:ext cx="2736135" cy="16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5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/>
          <a:stretch/>
        </p:blipFill>
        <p:spPr bwMode="auto">
          <a:xfrm>
            <a:off x="533400" y="1143000"/>
            <a:ext cx="40386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6332" y="39386"/>
            <a:ext cx="6705600" cy="762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Already progress under </a:t>
            </a:r>
            <a:r>
              <a:rPr lang="en-US" sz="2400" dirty="0" err="1" smtClean="0"/>
              <a:t>SciDAC</a:t>
            </a:r>
            <a:r>
              <a:rPr lang="en-US" sz="2400" dirty="0" smtClean="0"/>
              <a:t>/</a:t>
            </a:r>
            <a:r>
              <a:rPr lang="en-US" sz="2400" dirty="0" err="1" smtClean="0"/>
              <a:t>ComPASS</a:t>
            </a:r>
            <a:r>
              <a:rPr lang="en-US" sz="2400" dirty="0" smtClean="0"/>
              <a:t> on GPU (CUDA) and MIC based systems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38060B-AC4B-EA4F-A05E-5FBF3590702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71800"/>
            <a:ext cx="3875350" cy="310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410685" y="853051"/>
            <a:ext cx="4560909" cy="251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  <a:noAutofit/>
          </a:bodyPr>
          <a:lstStyle/>
          <a:p>
            <a:pPr marL="60960" lvl="1" indent="0">
              <a:lnSpc>
                <a:spcPct val="110000"/>
              </a:lnSpc>
              <a:spcBef>
                <a:spcPct val="0"/>
              </a:spcBef>
              <a:spcAft>
                <a:spcPts val="2880"/>
              </a:spcAft>
              <a:buFontTx/>
              <a:buNone/>
              <a:defRPr/>
            </a:pPr>
            <a:r>
              <a:rPr lang="en-US" b="1" kern="1200" dirty="0" smtClean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Explicit</a:t>
            </a:r>
            <a:r>
              <a:rPr lang="en-US" kern="1200" dirty="0" smtClean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n-US" kern="1200" dirty="0" err="1" smtClean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vectorization</a:t>
            </a:r>
            <a:r>
              <a:rPr lang="en-US" kern="1200" dirty="0" smtClean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 of </a:t>
            </a:r>
            <a:r>
              <a:rPr lang="en-US" kern="1200" dirty="0" err="1" smtClean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Synergia</a:t>
            </a:r>
            <a:r>
              <a:rPr lang="en-US" kern="1200" dirty="0" smtClean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 leads to a large performance enhancement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on each</a:t>
            </a:r>
            <a:r>
              <a:rPr lang="en-US" kern="1200" dirty="0" smtClean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 architecture,  </a:t>
            </a:r>
            <a:r>
              <a:rPr lang="en-US" b="1" dirty="0">
                <a:solidFill>
                  <a:schemeClr val="accent2"/>
                </a:solidFill>
                <a:ea typeface="ヒラギノ角ゴ Pro W3" charset="0"/>
                <a:cs typeface="ヒラギノ角ゴ Pro W3" charset="0"/>
              </a:rPr>
              <a:t>b</a:t>
            </a:r>
            <a:r>
              <a:rPr lang="en-US" b="1" kern="1200" dirty="0" smtClean="0">
                <a:solidFill>
                  <a:schemeClr val="accent2"/>
                </a:solidFill>
                <a:ea typeface="ヒラギノ角ゴ Pro W3" charset="0"/>
                <a:cs typeface="ヒラギノ角ゴ Pro W3" charset="0"/>
              </a:rPr>
              <a:t>ut, </a:t>
            </a:r>
            <a:r>
              <a:rPr lang="en-US" b="1" dirty="0" smtClean="0">
                <a:solidFill>
                  <a:schemeClr val="accent2"/>
                </a:solidFill>
                <a:ea typeface="ヒラギノ角ゴ Pro W3" charset="0"/>
                <a:cs typeface="ヒラギノ角ゴ Pro W3" charset="0"/>
              </a:rPr>
              <a:t>requires a lot of effort!</a:t>
            </a:r>
            <a:endParaRPr lang="en-US" b="1" kern="1200" dirty="0" smtClean="0">
              <a:solidFill>
                <a:schemeClr val="accent2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04800" y="3733800"/>
            <a:ext cx="4926530" cy="135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  <a:spAutoFit/>
          </a:bodyPr>
          <a:lstStyle/>
          <a:p>
            <a:pPr marL="60960" lvl="1" indent="0">
              <a:lnSpc>
                <a:spcPct val="110000"/>
              </a:lnSpc>
              <a:spcBef>
                <a:spcPct val="0"/>
              </a:spcBef>
              <a:spcAft>
                <a:spcPts val="2880"/>
              </a:spcAft>
              <a:buFontTx/>
              <a:buNone/>
              <a:defRPr/>
            </a:pPr>
            <a:r>
              <a:rPr lang="en-US" sz="1800" kern="1200" dirty="0" smtClean="0">
                <a:latin typeface="Calibri" charset="0"/>
                <a:ea typeface="ヒラギノ角ゴ Pro W3" charset="0"/>
                <a:cs typeface="ヒラギノ角ゴ Pro W3" charset="0"/>
              </a:rPr>
              <a:t>GPU-enhanced Synergia achieves better overall performance with 4 GPUs than an </a:t>
            </a:r>
            <a:r>
              <a:rPr lang="en-US" sz="1800" dirty="0" smtClean="0">
                <a:latin typeface="Calibri" charset="0"/>
                <a:ea typeface="ヒラギノ角ゴ Pro W3" charset="0"/>
                <a:cs typeface="ヒラギノ角ゴ Pro W3" charset="0"/>
              </a:rPr>
              <a:t>128 node</a:t>
            </a:r>
            <a:r>
              <a:rPr lang="en-US" sz="1800" kern="1200" dirty="0" smtClean="0">
                <a:latin typeface="Calibri" charset="0"/>
                <a:ea typeface="ヒラギノ角ゴ Pro W3" charset="0"/>
                <a:cs typeface="ヒラギノ角ゴ Pro W3" charset="0"/>
              </a:rPr>
              <a:t> Linux 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5943600"/>
            <a:ext cx="3611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/>
              <a:t>ASCR funded work at FNAL</a:t>
            </a:r>
            <a:endParaRPr lang="en-US" i="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4953000"/>
            <a:ext cx="4114800" cy="916148"/>
          </a:xfrm>
          <a:prstGeom prst="rect">
            <a:avLst/>
          </a:prstGeom>
          <a:solidFill>
            <a:srgbClr val="FCFFB4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i="0" dirty="0" smtClean="0">
                <a:solidFill>
                  <a:srgbClr val="3366FF"/>
                </a:solidFill>
              </a:rPr>
              <a:t>First production </a:t>
            </a:r>
            <a:r>
              <a:rPr lang="en-US" b="1" i="0" dirty="0" err="1" smtClean="0">
                <a:solidFill>
                  <a:srgbClr val="3366FF"/>
                </a:solidFill>
              </a:rPr>
              <a:t>Synergia</a:t>
            </a:r>
            <a:r>
              <a:rPr lang="en-US" b="1" i="0" dirty="0" smtClean="0">
                <a:solidFill>
                  <a:srgbClr val="3366FF"/>
                </a:solidFill>
              </a:rPr>
              <a:t> runs on the GPU: Mu2e extraction</a:t>
            </a:r>
            <a:endParaRPr lang="en-US" b="1" i="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0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21439"/>
          </a:xfrm>
        </p:spPr>
        <p:txBody>
          <a:bodyPr>
            <a:normAutofit/>
          </a:bodyPr>
          <a:lstStyle/>
          <a:p>
            <a:r>
              <a:rPr lang="en-US" dirty="0" smtClean="0"/>
              <a:t>Running multi-physics codes on the next generation of supercomputers requires large investment </a:t>
            </a:r>
          </a:p>
          <a:p>
            <a:pPr lvl="1"/>
            <a:r>
              <a:rPr lang="en-US" dirty="0" smtClean="0"/>
              <a:t>need </a:t>
            </a:r>
            <a:r>
              <a:rPr lang="en-US" dirty="0"/>
              <a:t>for better integration of modeling </a:t>
            </a:r>
            <a:r>
              <a:rPr lang="en-US" dirty="0" smtClean="0"/>
              <a:t>efforts and planning</a:t>
            </a:r>
          </a:p>
          <a:p>
            <a:r>
              <a:rPr lang="en-US" dirty="0"/>
              <a:t>N</a:t>
            </a:r>
            <a:r>
              <a:rPr lang="en-US" dirty="0" smtClean="0"/>
              <a:t>o platform for sharing code or providing support</a:t>
            </a:r>
            <a:endParaRPr lang="en-US" dirty="0"/>
          </a:p>
          <a:p>
            <a:pPr lvl="1"/>
            <a:r>
              <a:rPr lang="en-US" dirty="0"/>
              <a:t>elements exist in </a:t>
            </a:r>
            <a:r>
              <a:rPr lang="en-US" dirty="0" smtClean="0"/>
              <a:t>projects such </a:t>
            </a:r>
            <a:r>
              <a:rPr lang="en-US" dirty="0"/>
              <a:t>as </a:t>
            </a:r>
            <a:r>
              <a:rPr lang="en-US" dirty="0" err="1"/>
              <a:t>ComPASS</a:t>
            </a:r>
            <a:r>
              <a:rPr lang="en-US" dirty="0"/>
              <a:t>, but not globally</a:t>
            </a:r>
          </a:p>
          <a:p>
            <a:r>
              <a:rPr lang="en-US" dirty="0"/>
              <a:t>New LBNL-SLAC-FNAL initiative: 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Consortium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Advanced Modeling of Particle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Accelerators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CAMPA) </a:t>
            </a:r>
            <a:r>
              <a:rPr lang="en-US" dirty="0" smtClean="0">
                <a:solidFill>
                  <a:schemeClr val="tx1"/>
                </a:solidFill>
              </a:rPr>
              <a:t>aims to</a:t>
            </a:r>
            <a:endParaRPr lang="en-US" dirty="0">
              <a:solidFill>
                <a:schemeClr val="accent3"/>
              </a:solidFill>
            </a:endParaRPr>
          </a:p>
          <a:p>
            <a:pPr lvl="1"/>
            <a:r>
              <a:rPr lang="en-US" dirty="0" smtClean="0"/>
              <a:t>develop, maintain</a:t>
            </a:r>
            <a:r>
              <a:rPr lang="en-US" dirty="0"/>
              <a:t> </a:t>
            </a:r>
            <a:r>
              <a:rPr lang="en-US" dirty="0" smtClean="0"/>
              <a:t>&amp; support an integrated </a:t>
            </a:r>
            <a:r>
              <a:rPr lang="en-US" dirty="0"/>
              <a:t>suite of </a:t>
            </a:r>
            <a:r>
              <a:rPr lang="en-US" dirty="0" smtClean="0"/>
              <a:t>codes</a:t>
            </a:r>
            <a:endParaRPr lang="en-US" dirty="0"/>
          </a:p>
          <a:p>
            <a:pPr lvl="1"/>
            <a:r>
              <a:rPr lang="en-US" dirty="0" smtClean="0"/>
              <a:t>train the next </a:t>
            </a:r>
            <a:r>
              <a:rPr lang="en-US" dirty="0"/>
              <a:t>generation </a:t>
            </a:r>
            <a:r>
              <a:rPr lang="en-US" dirty="0" smtClean="0"/>
              <a:t>of computational physicists in accelerator modeling on </a:t>
            </a:r>
            <a:r>
              <a:rPr lang="en-US" dirty="0"/>
              <a:t>the latest hardware</a:t>
            </a:r>
          </a:p>
          <a:p>
            <a:r>
              <a:rPr lang="en-US" dirty="0" smtClean="0"/>
              <a:t>Modest initial investment </a:t>
            </a:r>
          </a:p>
          <a:p>
            <a:pPr lvl="1"/>
            <a:r>
              <a:rPr lang="en-US" dirty="0" smtClean="0"/>
              <a:t>First year activity $250k in FY14 by LBNL-SLAC </a:t>
            </a:r>
          </a:p>
          <a:p>
            <a:pPr lvl="1"/>
            <a:r>
              <a:rPr lang="en-US" dirty="0"/>
              <a:t>Second year activity $500k in </a:t>
            </a:r>
            <a:r>
              <a:rPr lang="en-US" dirty="0" smtClean="0"/>
              <a:t>FY15 </a:t>
            </a:r>
            <a:r>
              <a:rPr lang="en-US" dirty="0"/>
              <a:t>by LBNL-SLAC-FNAL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6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" y="152407"/>
            <a:ext cx="9144000" cy="64467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CAMPA Strategy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CAMPA strategy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Building on the success of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ComPASS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, organize efforts from LBNL-SLAC-FNAL to work on 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Interoperability of existing codes and capability consolidation 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Common workflow, interface, data representation, analysis tools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Coordinate with other national projects (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SciDAC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, SBIR,…) and University (NSF) efforts to develop 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ew physics and numerical models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orting to new hardware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Develop infrastructure and user support process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Code distribution, release and documentation standards, repositories,…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62ACF-5311-B246-B35D-A6BDC91E679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975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participation is essential </a:t>
            </a:r>
            <a:r>
              <a:rPr lang="en-US" dirty="0" smtClean="0"/>
              <a:t>for success, providing access to</a:t>
            </a:r>
          </a:p>
          <a:p>
            <a:pPr lvl="1"/>
            <a:r>
              <a:rPr lang="en-US" dirty="0" smtClean="0"/>
              <a:t>students and post docs: the health of our field depends on training young scientists on all aspects of our activities </a:t>
            </a:r>
          </a:p>
          <a:p>
            <a:pPr lvl="1"/>
            <a:r>
              <a:rPr lang="en-US" dirty="0" smtClean="0"/>
              <a:t>funding sources not available to labs (such as NSF)</a:t>
            </a:r>
          </a:p>
          <a:p>
            <a:r>
              <a:rPr lang="en-US" dirty="0" smtClean="0"/>
              <a:t>University computational physicists </a:t>
            </a:r>
            <a:r>
              <a:rPr lang="en-US" dirty="0"/>
              <a:t>have well </a:t>
            </a:r>
            <a:r>
              <a:rPr lang="en-US" dirty="0" smtClean="0"/>
              <a:t>established connections </a:t>
            </a:r>
            <a:r>
              <a:rPr lang="en-US" dirty="0"/>
              <a:t>to both lab and university </a:t>
            </a:r>
            <a:r>
              <a:rPr lang="en-US" dirty="0" smtClean="0"/>
              <a:t>experimental programs, increasing collaboration possibilities</a:t>
            </a:r>
          </a:p>
          <a:p>
            <a:r>
              <a:rPr lang="en-US" dirty="0" smtClean="0"/>
              <a:t>Universities provide access to multi-disciplinary research </a:t>
            </a:r>
          </a:p>
          <a:p>
            <a:pPr lvl="1"/>
            <a:r>
              <a:rPr lang="en-US" dirty="0" smtClean="0"/>
              <a:t>Increasing program breadth and innovation possibilities </a:t>
            </a:r>
          </a:p>
          <a:p>
            <a:r>
              <a:rPr lang="en-US" dirty="0" smtClean="0"/>
              <a:t>For universities, a coherent program will provide </a:t>
            </a:r>
          </a:p>
          <a:p>
            <a:pPr lvl="1"/>
            <a:r>
              <a:rPr lang="en-US" dirty="0" smtClean="0"/>
              <a:t>The means to support technical staff, not done traditionally in academia </a:t>
            </a:r>
          </a:p>
          <a:p>
            <a:pPr lvl="1"/>
            <a:r>
              <a:rPr lang="en-US" dirty="0" smtClean="0"/>
              <a:t>The visibility necessary to attract the best students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197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26"/>
          <p:cNvSpPr>
            <a:spLocks noChangeArrowheads="1"/>
          </p:cNvSpPr>
          <p:nvPr/>
        </p:nvSpPr>
        <p:spPr bwMode="auto">
          <a:xfrm>
            <a:off x="104102" y="2128733"/>
            <a:ext cx="5973098" cy="3720257"/>
          </a:xfrm>
          <a:prstGeom prst="rect">
            <a:avLst/>
          </a:prstGeom>
          <a:noFill/>
          <a:ln w="19050" cmpd="sng">
            <a:solidFill>
              <a:schemeClr val="tx2">
                <a:lumMod val="65000"/>
                <a:lumOff val="35000"/>
              </a:schemeClr>
            </a:solidFill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93" name="Rectangle 26"/>
          <p:cNvSpPr>
            <a:spLocks noChangeArrowheads="1"/>
          </p:cNvSpPr>
          <p:nvPr/>
        </p:nvSpPr>
        <p:spPr bwMode="auto">
          <a:xfrm>
            <a:off x="6172202" y="2128733"/>
            <a:ext cx="1257368" cy="3720257"/>
          </a:xfrm>
          <a:prstGeom prst="rect">
            <a:avLst/>
          </a:prstGeom>
          <a:noFill/>
          <a:ln w="19050" cmpd="sng">
            <a:solidFill>
              <a:srgbClr val="660066"/>
            </a:solidFill>
            <a:prstDash val="dash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16676"/>
            <a:ext cx="9193402" cy="45524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CAMPA 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its in larger picture </a:t>
            </a:r>
            <a:endParaRPr lang="en-US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37" name="Straight Connector 36"/>
          <p:cNvCxnSpPr>
            <a:stCxn id="8" idx="0"/>
            <a:endCxn id="42" idx="2"/>
          </p:cNvCxnSpPr>
          <p:nvPr/>
        </p:nvCxnSpPr>
        <p:spPr>
          <a:xfrm flipV="1">
            <a:off x="982128" y="2467288"/>
            <a:ext cx="2642934" cy="12775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5" idx="0"/>
          </p:cNvCxnSpPr>
          <p:nvPr/>
        </p:nvCxnSpPr>
        <p:spPr>
          <a:xfrm flipV="1">
            <a:off x="2600598" y="2480580"/>
            <a:ext cx="978380" cy="1275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212128" y="2128734"/>
            <a:ext cx="825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CAMPA</a:t>
            </a:r>
            <a:endParaRPr lang="en-US" b="1" dirty="0">
              <a:latin typeface="Calibri"/>
              <a:cs typeface="Calibri"/>
            </a:endParaRPr>
          </a:p>
        </p:txBody>
      </p:sp>
      <p:cxnSp>
        <p:nvCxnSpPr>
          <p:cNvPr id="45" name="Straight Connector 44"/>
          <p:cNvCxnSpPr>
            <a:stCxn id="42" idx="0"/>
            <a:endCxn id="56" idx="2"/>
          </p:cNvCxnSpPr>
          <p:nvPr/>
        </p:nvCxnSpPr>
        <p:spPr>
          <a:xfrm flipV="1">
            <a:off x="3625062" y="1655964"/>
            <a:ext cx="591070" cy="47277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12008" y="1132744"/>
            <a:ext cx="760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Calibri"/>
                <a:cs typeface="Calibri"/>
              </a:rPr>
              <a:t>HEP Forum </a:t>
            </a:r>
            <a:r>
              <a:rPr lang="en-US" sz="2800" b="1" dirty="0">
                <a:latin typeface="Calibri"/>
                <a:cs typeface="Calibri"/>
              </a:rPr>
              <a:t>for Computational </a:t>
            </a:r>
            <a:r>
              <a:rPr lang="en-US" sz="2800" b="1" dirty="0" smtClean="0">
                <a:latin typeface="Calibri"/>
                <a:cs typeface="Calibri"/>
              </a:rPr>
              <a:t>Accelerator Physics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62" name="Straight Connector 61"/>
          <p:cNvCxnSpPr>
            <a:stCxn id="23" idx="0"/>
            <a:endCxn id="42" idx="2"/>
          </p:cNvCxnSpPr>
          <p:nvPr/>
        </p:nvCxnSpPr>
        <p:spPr>
          <a:xfrm flipH="1" flipV="1">
            <a:off x="3625062" y="2467288"/>
            <a:ext cx="1853580" cy="128832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1" idx="0"/>
          </p:cNvCxnSpPr>
          <p:nvPr/>
        </p:nvCxnSpPr>
        <p:spPr>
          <a:xfrm flipH="1" flipV="1">
            <a:off x="3610900" y="2453118"/>
            <a:ext cx="427095" cy="12695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7203812" y="4538066"/>
            <a:ext cx="223163" cy="1564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0" y="1764781"/>
            <a:ext cx="1578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HEP</a:t>
            </a:r>
            <a:endParaRPr lang="en-US" sz="1400" dirty="0" smtClean="0">
              <a:latin typeface="Calibri"/>
              <a:cs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55292" y="1750692"/>
            <a:ext cx="1365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NSF</a:t>
            </a:r>
            <a:endParaRPr lang="en-US" sz="1400" dirty="0" smtClean="0">
              <a:latin typeface="Calibri"/>
              <a:cs typeface="Calibri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142605" y="4413134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138891" y="5848991"/>
            <a:ext cx="8765003" cy="50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dirty="0" smtClean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Could also expand - or link </a:t>
            </a:r>
            <a:r>
              <a:rPr lang="en-US" sz="18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1800" dirty="0" smtClean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to other DOE programs (BES, NP, FES) accelerator activities.  </a:t>
            </a: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LBNLCra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06" y="3744842"/>
            <a:ext cx="1193044" cy="1347697"/>
          </a:xfrm>
          <a:prstGeom prst="rect">
            <a:avLst/>
          </a:prstGeom>
        </p:spPr>
      </p:pic>
      <p:pic>
        <p:nvPicPr>
          <p:cNvPr id="11" name="Picture 10" descr="SLACCrap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498" y="3722667"/>
            <a:ext cx="1226993" cy="1380933"/>
          </a:xfrm>
          <a:prstGeom prst="rect">
            <a:avLst/>
          </a:prstGeom>
        </p:spPr>
      </p:pic>
      <p:pic>
        <p:nvPicPr>
          <p:cNvPr id="15" name="Picture 14" descr="FNALCrap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406" y="3755612"/>
            <a:ext cx="1228383" cy="1387030"/>
          </a:xfrm>
          <a:prstGeom prst="rect">
            <a:avLst/>
          </a:prstGeom>
        </p:spPr>
      </p:pic>
      <p:pic>
        <p:nvPicPr>
          <p:cNvPr id="23" name="Picture 22" descr="ABCCrap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083" y="3755612"/>
            <a:ext cx="1197117" cy="1336927"/>
          </a:xfrm>
          <a:prstGeom prst="rect">
            <a:avLst/>
          </a:prstGeom>
        </p:spPr>
      </p:pic>
      <p:pic>
        <p:nvPicPr>
          <p:cNvPr id="25" name="Picture 24" descr="UCLACrap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590" y="3755612"/>
            <a:ext cx="1223850" cy="138703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31" name="Rectangle 30"/>
          <p:cNvSpPr/>
          <p:nvPr/>
        </p:nvSpPr>
        <p:spPr>
          <a:xfrm>
            <a:off x="7620513" y="2136726"/>
            <a:ext cx="1283381" cy="2955813"/>
          </a:xfrm>
          <a:prstGeom prst="rect">
            <a:avLst/>
          </a:prstGeom>
          <a:noFill/>
          <a:ln w="317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703334" y="1734411"/>
            <a:ext cx="85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ASCR</a:t>
            </a:r>
            <a:endParaRPr lang="en-US" b="1" dirty="0"/>
          </a:p>
        </p:txBody>
      </p:sp>
      <p:cxnSp>
        <p:nvCxnSpPr>
          <p:cNvPr id="80" name="Straight Connector 79"/>
          <p:cNvCxnSpPr>
            <a:endCxn id="56" idx="2"/>
          </p:cNvCxnSpPr>
          <p:nvPr/>
        </p:nvCxnSpPr>
        <p:spPr>
          <a:xfrm flipH="1" flipV="1">
            <a:off x="4216132" y="1655964"/>
            <a:ext cx="2454552" cy="43328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endCxn id="56" idx="2"/>
          </p:cNvCxnSpPr>
          <p:nvPr/>
        </p:nvCxnSpPr>
        <p:spPr>
          <a:xfrm flipH="1" flipV="1">
            <a:off x="4216132" y="1655964"/>
            <a:ext cx="3605898" cy="43328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620513" y="2132627"/>
            <a:ext cx="12833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600" dirty="0" smtClean="0"/>
              <a:t>Partnerships with math and CS, such as </a:t>
            </a:r>
            <a:r>
              <a:rPr lang="en-US" sz="1600" dirty="0" err="1" smtClean="0"/>
              <a:t>SciDAC</a:t>
            </a:r>
            <a:endParaRPr lang="en-US" sz="1600" dirty="0"/>
          </a:p>
        </p:txBody>
      </p:sp>
      <p:sp>
        <p:nvSpPr>
          <p:cNvPr id="88" name="TextBox 87"/>
          <p:cNvSpPr txBox="1"/>
          <p:nvPr/>
        </p:nvSpPr>
        <p:spPr>
          <a:xfrm>
            <a:off x="4580271" y="453806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60408" y="-5086"/>
            <a:ext cx="9032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CAMPA could help establish a broader forum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4102" y="5270363"/>
            <a:ext cx="732287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Common set of libraries (numerical algorithms, physics, utilities, …)</a:t>
            </a:r>
            <a:endParaRPr lang="en-US" sz="20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6952"/>
            <a:ext cx="8686800" cy="641739"/>
          </a:xfrm>
        </p:spPr>
        <p:txBody>
          <a:bodyPr/>
          <a:lstStyle/>
          <a:p>
            <a:r>
              <a:rPr lang="en-US" sz="3200" dirty="0" smtClean="0"/>
              <a:t>Forum for Computational Accelerator Physics </a:t>
            </a:r>
            <a:r>
              <a:rPr lang="en-US" sz="3200" i="1" dirty="0" smtClean="0"/>
              <a:t>(scenario C)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With more resources available, consortium could </a:t>
            </a:r>
            <a:r>
              <a:rPr lang="en-US" dirty="0" smtClean="0">
                <a:solidFill>
                  <a:srgbClr val="BD1F24"/>
                </a:solidFill>
              </a:rPr>
              <a:t>expand to create a forum</a:t>
            </a:r>
            <a:r>
              <a:rPr lang="en-US" dirty="0" smtClean="0"/>
              <a:t>.  Participating institutes would: </a:t>
            </a:r>
          </a:p>
          <a:p>
            <a:pPr lvl="1"/>
            <a:r>
              <a:rPr lang="en-US" dirty="0" smtClean="0"/>
              <a:t>contribute to a </a:t>
            </a:r>
            <a:r>
              <a:rPr lang="en-US" dirty="0" smtClean="0">
                <a:solidFill>
                  <a:srgbClr val="BD1F24"/>
                </a:solidFill>
              </a:rPr>
              <a:t>common set of librari</a:t>
            </a:r>
            <a:r>
              <a:rPr lang="en-US" dirty="0" smtClean="0">
                <a:solidFill>
                  <a:schemeClr val="accent4"/>
                </a:solidFill>
              </a:rPr>
              <a:t>es</a:t>
            </a:r>
            <a:r>
              <a:rPr lang="en-US" dirty="0" smtClean="0"/>
              <a:t> of numerical tools</a:t>
            </a:r>
          </a:p>
          <a:p>
            <a:pPr lvl="1"/>
            <a:r>
              <a:rPr lang="en-US" dirty="0" smtClean="0">
                <a:solidFill>
                  <a:srgbClr val="BD1F24"/>
                </a:solidFill>
              </a:rPr>
              <a:t>maintain and support </a:t>
            </a:r>
            <a:r>
              <a:rPr lang="en-US" dirty="0" smtClean="0"/>
              <a:t>these libraries and provide consultation. </a:t>
            </a:r>
          </a:p>
          <a:p>
            <a:pPr lvl="1"/>
            <a:r>
              <a:rPr lang="en-US" dirty="0" smtClean="0">
                <a:solidFill>
                  <a:srgbClr val="BD1F24"/>
                </a:solidFill>
              </a:rPr>
              <a:t>s</a:t>
            </a:r>
            <a:r>
              <a:rPr lang="en-US" dirty="0" smtClean="0">
                <a:solidFill>
                  <a:schemeClr val="accent4"/>
                </a:solidFill>
              </a:rPr>
              <a:t>ponsor</a:t>
            </a:r>
            <a:r>
              <a:rPr lang="en-US" dirty="0" smtClean="0"/>
              <a:t> student and computational researcher </a:t>
            </a:r>
            <a:r>
              <a:rPr lang="en-US" dirty="0" smtClean="0">
                <a:solidFill>
                  <a:srgbClr val="BD1F24"/>
                </a:solidFill>
              </a:rPr>
              <a:t>fellowships</a:t>
            </a:r>
          </a:p>
          <a:p>
            <a:r>
              <a:rPr lang="en-US" dirty="0" smtClean="0"/>
              <a:t>In order to create such an organization, we need </a:t>
            </a:r>
          </a:p>
          <a:p>
            <a:pPr lvl="1"/>
            <a:r>
              <a:rPr lang="en-US" dirty="0" smtClean="0"/>
              <a:t>Incentives (funding, enhanced opportunities for research,…)</a:t>
            </a:r>
          </a:p>
          <a:p>
            <a:pPr lvl="1"/>
            <a:r>
              <a:rPr lang="en-US" dirty="0" smtClean="0"/>
              <a:t>An inclusive governance model</a:t>
            </a:r>
          </a:p>
          <a:p>
            <a:r>
              <a:rPr lang="en-US" dirty="0" smtClean="0"/>
              <a:t>The forum should be funded for developing and deploying the common infrastructure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oftware libraries, repositories, code release and testing, user support and  documentation, and fellowships</a:t>
            </a:r>
          </a:p>
          <a:p>
            <a:r>
              <a:rPr lang="en-US" dirty="0" smtClean="0"/>
              <a:t>This funding is in addition to development funding (at todays </a:t>
            </a:r>
            <a:r>
              <a:rPr lang="en-US" dirty="0" err="1" smtClean="0"/>
              <a:t>SciDAC</a:t>
            </a:r>
            <a:r>
              <a:rPr lang="en-US" dirty="0" smtClean="0"/>
              <a:t> levels) and CAMPA interoperability effort  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[scenario B</a:t>
            </a:r>
            <a:r>
              <a:rPr lang="en-US" i="1" dirty="0" smtClean="0"/>
              <a:t>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6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and design tools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Development driven by the needs of long-term program (P5)</a:t>
            </a:r>
          </a:p>
          <a:p>
            <a:pPr lvl="1"/>
            <a:r>
              <a:rPr lang="en-US" dirty="0" smtClean="0"/>
              <a:t>Design of multi-MW facilities, 100 </a:t>
            </a:r>
            <a:r>
              <a:rPr lang="en-US" dirty="0" err="1" smtClean="0"/>
              <a:t>TeV</a:t>
            </a:r>
            <a:r>
              <a:rPr lang="en-US" dirty="0" smtClean="0"/>
              <a:t> scale </a:t>
            </a:r>
            <a:r>
              <a:rPr lang="en-US" dirty="0" err="1" smtClean="0"/>
              <a:t>pp</a:t>
            </a:r>
            <a:r>
              <a:rPr lang="en-US" dirty="0" smtClean="0"/>
              <a:t> and </a:t>
            </a:r>
            <a:r>
              <a:rPr lang="en-US" dirty="0" err="1" smtClean="0"/>
              <a:t>TeV</a:t>
            </a:r>
            <a:r>
              <a:rPr lang="en-US" dirty="0" smtClean="0"/>
              <a:t> scale lepton colliders</a:t>
            </a:r>
          </a:p>
          <a:p>
            <a:r>
              <a:rPr lang="en-US" dirty="0"/>
              <a:t>D</a:t>
            </a:r>
            <a:r>
              <a:rPr lang="en-US" dirty="0" smtClean="0"/>
              <a:t>evelopment also benefits mid-term activities, as more advanced tools become available</a:t>
            </a:r>
          </a:p>
          <a:p>
            <a:r>
              <a:rPr lang="en-US" dirty="0" smtClean="0"/>
              <a:t>For the success of modeling and design applications it is essential to </a:t>
            </a:r>
            <a:r>
              <a:rPr lang="en-US" dirty="0" smtClean="0">
                <a:solidFill>
                  <a:schemeClr val="accent4"/>
                </a:solidFill>
              </a:rPr>
              <a:t>work closely with machine physicists</a:t>
            </a:r>
          </a:p>
          <a:p>
            <a:pPr lvl="1"/>
            <a:r>
              <a:rPr lang="en-US" dirty="0" smtClean="0"/>
              <a:t>FNAL team experience with RUN II and PIP, LBNL with BELLA, SLAC with MI, UCLA with FACET,… supports this.</a:t>
            </a:r>
          </a:p>
          <a:p>
            <a:r>
              <a:rPr lang="en-US" dirty="0" smtClean="0"/>
              <a:t>Applications should be driven by </a:t>
            </a:r>
            <a:r>
              <a:rPr lang="en-US" dirty="0" smtClean="0">
                <a:solidFill>
                  <a:srgbClr val="BD1F24"/>
                </a:solidFill>
              </a:rPr>
              <a:t>individual partnerships </a:t>
            </a:r>
            <a:r>
              <a:rPr lang="en-US" dirty="0" smtClean="0"/>
              <a:t>of </a:t>
            </a:r>
            <a:r>
              <a:rPr lang="en-US" dirty="0" smtClean="0">
                <a:solidFill>
                  <a:srgbClr val="BD1F24"/>
                </a:solidFill>
              </a:rPr>
              <a:t>computational teams </a:t>
            </a:r>
            <a:r>
              <a:rPr lang="en-US" dirty="0" smtClean="0">
                <a:solidFill>
                  <a:schemeClr val="tx1"/>
                </a:solidFill>
              </a:rPr>
              <a:t>with</a:t>
            </a:r>
            <a:r>
              <a:rPr lang="en-US" dirty="0" smtClean="0">
                <a:solidFill>
                  <a:srgbClr val="BD1F24"/>
                </a:solidFill>
              </a:rPr>
              <a:t> accelerator projects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BD1F24"/>
                </a:solidFill>
              </a:rPr>
              <a:t> facilities</a:t>
            </a:r>
            <a:r>
              <a:rPr lang="en-US" dirty="0" smtClean="0"/>
              <a:t>, according to </a:t>
            </a:r>
            <a:r>
              <a:rPr lang="en-US" dirty="0" smtClean="0">
                <a:solidFill>
                  <a:srgbClr val="BD1F24"/>
                </a:solidFill>
              </a:rPr>
              <a:t>accelerator R&amp;D priorities</a:t>
            </a:r>
            <a:r>
              <a:rPr lang="en-US" dirty="0" smtClean="0"/>
              <a:t> and individual group research interests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05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067675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0179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0" y="6515100"/>
            <a:ext cx="447675" cy="241300"/>
          </a:xfrm>
        </p:spPr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6450" y="2757899"/>
            <a:ext cx="7526338" cy="1139271"/>
          </a:xfrm>
        </p:spPr>
        <p:txBody>
          <a:bodyPr/>
          <a:lstStyle/>
          <a:p>
            <a:r>
              <a:rPr lang="en-US" sz="4000" dirty="0" smtClean="0"/>
              <a:t>Accelerator Modeling and Design Tools: </a:t>
            </a:r>
            <a:br>
              <a:rPr lang="en-US" sz="4000" dirty="0" smtClean="0"/>
            </a:br>
            <a:r>
              <a:rPr lang="en-US" sz="4000" dirty="0" smtClean="0"/>
              <a:t>Application focus and resource needs     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2355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vision, assets, and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043045"/>
            <a:ext cx="8915400" cy="5151733"/>
          </a:xfrm>
        </p:spPr>
        <p:txBody>
          <a:bodyPr>
            <a:normAutofit/>
          </a:bodyPr>
          <a:lstStyle/>
          <a:p>
            <a:r>
              <a:rPr lang="en-US" dirty="0" smtClean="0"/>
              <a:t>FNAL vision, within the national program, is to </a:t>
            </a:r>
          </a:p>
          <a:p>
            <a:pPr lvl="1"/>
            <a:r>
              <a:rPr lang="en-US" dirty="0" smtClean="0"/>
              <a:t>become </a:t>
            </a:r>
            <a:r>
              <a:rPr lang="en-US" i="1" dirty="0"/>
              <a:t>a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“center of excellence” </a:t>
            </a:r>
            <a:r>
              <a:rPr lang="en-US" dirty="0"/>
              <a:t>for </a:t>
            </a:r>
            <a:r>
              <a:rPr lang="en-US" dirty="0" smtClean="0"/>
              <a:t>numerical </a:t>
            </a:r>
            <a:r>
              <a:rPr lang="en-US" dirty="0"/>
              <a:t>simulations of high-intensity</a:t>
            </a:r>
            <a:r>
              <a:rPr lang="en-US" i="1" dirty="0"/>
              <a:t> </a:t>
            </a:r>
            <a:r>
              <a:rPr lang="en-US" dirty="0" smtClean="0"/>
              <a:t>beams and </a:t>
            </a:r>
            <a:r>
              <a:rPr lang="en-US" dirty="0"/>
              <a:t>beam-material </a:t>
            </a:r>
            <a:r>
              <a:rPr lang="en-US" dirty="0" smtClean="0"/>
              <a:t>interactions (energy </a:t>
            </a:r>
            <a:r>
              <a:rPr lang="en-US" dirty="0"/>
              <a:t>deposition and radiological </a:t>
            </a:r>
            <a:r>
              <a:rPr lang="en-US" dirty="0" smtClean="0"/>
              <a:t>effects) to support multi-MW driver design, while enhancing capabilities of the mid-term program</a:t>
            </a:r>
          </a:p>
          <a:p>
            <a:r>
              <a:rPr lang="en-US" dirty="0" smtClean="0"/>
              <a:t>Main emphasis on numerical tools for R&amp;D studies for a ring multi-MW driver option</a:t>
            </a:r>
          </a:p>
          <a:p>
            <a:pPr lvl="1"/>
            <a:r>
              <a:rPr lang="en-US" dirty="0" smtClean="0"/>
              <a:t>Quantitative beam loss prediction </a:t>
            </a:r>
          </a:p>
          <a:p>
            <a:pPr lvl="1"/>
            <a:r>
              <a:rPr lang="en-US" dirty="0" smtClean="0"/>
              <a:t>Passive and active mitigation techniques</a:t>
            </a:r>
          </a:p>
          <a:p>
            <a:pPr lvl="1"/>
            <a:r>
              <a:rPr lang="en-US" dirty="0" smtClean="0"/>
              <a:t>New design concepts</a:t>
            </a:r>
          </a:p>
          <a:p>
            <a:r>
              <a:rPr lang="en-US" dirty="0" smtClean="0"/>
              <a:t>Utilize the multi-physics </a:t>
            </a:r>
            <a:r>
              <a:rPr lang="en-US" dirty="0" err="1" smtClean="0"/>
              <a:t>Synergia</a:t>
            </a:r>
            <a:r>
              <a:rPr lang="en-US" dirty="0" smtClean="0"/>
              <a:t> framework, MARS (and other codes -through CAMPA- where appropriate)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47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9210"/>
            <a:ext cx="8672513" cy="4987867"/>
          </a:xfrm>
        </p:spPr>
        <p:txBody>
          <a:bodyPr/>
          <a:lstStyle/>
          <a:p>
            <a:r>
              <a:rPr lang="en-US" sz="2800" dirty="0"/>
              <a:t>C</a:t>
            </a:r>
            <a:r>
              <a:rPr lang="en-US" sz="2800" dirty="0" smtClean="0"/>
              <a:t>reate </a:t>
            </a:r>
            <a:r>
              <a:rPr lang="en-US" sz="2800" dirty="0"/>
              <a:t>a fully </a:t>
            </a:r>
            <a:r>
              <a:rPr lang="en-US" sz="2800" dirty="0">
                <a:solidFill>
                  <a:srgbClr val="BD1F24"/>
                </a:solidFill>
              </a:rPr>
              <a:t>coordinated national program </a:t>
            </a:r>
            <a:r>
              <a:rPr lang="en-US" sz="2800" dirty="0" smtClean="0"/>
              <a:t>providing </a:t>
            </a:r>
            <a:r>
              <a:rPr lang="en-US" sz="2800" dirty="0"/>
              <a:t>the community with a comprehensive, interoperable set of </a:t>
            </a:r>
            <a:r>
              <a:rPr lang="en-US" sz="2800" dirty="0" smtClean="0"/>
              <a:t>numerical </a:t>
            </a:r>
            <a:r>
              <a:rPr lang="en-US" sz="2800" dirty="0"/>
              <a:t>tools for multi‐scale, multi‐physics accelerator design, to enable </a:t>
            </a:r>
          </a:p>
          <a:p>
            <a:pPr lvl="1"/>
            <a:r>
              <a:rPr lang="en-US" sz="2400" dirty="0"/>
              <a:t>“Virtual Prototyping” of accelerator components</a:t>
            </a:r>
          </a:p>
          <a:p>
            <a:pPr lvl="1"/>
            <a:r>
              <a:rPr lang="en-US" sz="2400" dirty="0"/>
              <a:t>“Virtual Accelerator Modeling” of </a:t>
            </a:r>
            <a:r>
              <a:rPr lang="en-US" sz="2400" dirty="0" smtClean="0"/>
              <a:t>beam dynamics</a:t>
            </a:r>
          </a:p>
          <a:p>
            <a:r>
              <a:rPr lang="en-US" sz="2800" dirty="0" smtClean="0"/>
              <a:t>Our strategy is to build a collaboration that will </a:t>
            </a:r>
            <a:r>
              <a:rPr lang="en-US" sz="2800" dirty="0" smtClean="0">
                <a:solidFill>
                  <a:srgbClr val="BD1F24"/>
                </a:solidFill>
              </a:rPr>
              <a:t>develop, maintain and support </a:t>
            </a:r>
            <a:r>
              <a:rPr lang="en-US" sz="2800" dirty="0" smtClean="0"/>
              <a:t>a </a:t>
            </a:r>
            <a:r>
              <a:rPr lang="en-US" sz="2800" dirty="0" smtClean="0">
                <a:solidFill>
                  <a:srgbClr val="BD1F24"/>
                </a:solidFill>
              </a:rPr>
              <a:t>common set of libraries and codes </a:t>
            </a:r>
            <a:r>
              <a:rPr lang="en-US" sz="2800" dirty="0" smtClean="0"/>
              <a:t>capable of utilizing high-performance computing</a:t>
            </a:r>
          </a:p>
          <a:p>
            <a:pPr lvl="1"/>
            <a:r>
              <a:rPr lang="en-US" sz="2400" dirty="0" smtClean="0"/>
              <a:t>To </a:t>
            </a:r>
            <a:r>
              <a:rPr lang="en-US" sz="2400" dirty="0" smtClean="0">
                <a:solidFill>
                  <a:schemeClr val="accent4"/>
                </a:solidFill>
              </a:rPr>
              <a:t>enable long-term planning </a:t>
            </a:r>
            <a:r>
              <a:rPr lang="en-US" sz="2400" dirty="0" smtClean="0"/>
              <a:t>required for long-term applications across all accelerator R&amp;D thrusts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8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development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</a:t>
            </a:r>
            <a:r>
              <a:rPr lang="en-US" dirty="0"/>
              <a:t>-processor </a:t>
            </a:r>
            <a:r>
              <a:rPr lang="en-US" dirty="0" smtClean="0"/>
              <a:t>algorithms, </a:t>
            </a:r>
            <a:r>
              <a:rPr lang="en-US" dirty="0"/>
              <a:t>capable of multi-million step simulations for accurate beam loss </a:t>
            </a:r>
            <a:r>
              <a:rPr lang="en-US" dirty="0" smtClean="0"/>
              <a:t>modeling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Synergia</a:t>
            </a:r>
            <a:r>
              <a:rPr lang="en-US" dirty="0" smtClean="0"/>
              <a:t>.  </a:t>
            </a:r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driven model validation at FNAL accelerator </a:t>
            </a:r>
            <a:r>
              <a:rPr lang="en-US" dirty="0" smtClean="0"/>
              <a:t>complex</a:t>
            </a:r>
            <a:endParaRPr lang="en-US" dirty="0"/>
          </a:p>
          <a:p>
            <a:r>
              <a:rPr lang="en-US" dirty="0" smtClean="0">
                <a:solidFill>
                  <a:srgbClr val="002060"/>
                </a:solidFill>
              </a:rPr>
              <a:t>Improved </a:t>
            </a:r>
            <a:r>
              <a:rPr lang="en-US" dirty="0">
                <a:solidFill>
                  <a:srgbClr val="002060"/>
                </a:solidFill>
              </a:rPr>
              <a:t>MARS models for highly-accurate large scale simulation of beam interactions with accelerator and target </a:t>
            </a:r>
            <a:r>
              <a:rPr lang="en-US" dirty="0" smtClean="0">
                <a:solidFill>
                  <a:srgbClr val="002060"/>
                </a:solidFill>
              </a:rPr>
              <a:t>components.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/>
              <a:t>I</a:t>
            </a:r>
            <a:r>
              <a:rPr lang="en-US" dirty="0" smtClean="0"/>
              <a:t>nterface </a:t>
            </a:r>
            <a:r>
              <a:rPr lang="en-US" dirty="0" err="1" smtClean="0"/>
              <a:t>Synergia</a:t>
            </a:r>
            <a:r>
              <a:rPr lang="en-US" dirty="0" smtClean="0"/>
              <a:t> with </a:t>
            </a:r>
            <a:r>
              <a:rPr lang="en-US" dirty="0"/>
              <a:t>MARS for </a:t>
            </a:r>
            <a:r>
              <a:rPr lang="en-US" dirty="0" smtClean="0"/>
              <a:t>accurate characterization </a:t>
            </a:r>
            <a:r>
              <a:rPr lang="en-US" dirty="0"/>
              <a:t>of activation and </a:t>
            </a:r>
            <a:r>
              <a:rPr lang="en-US" dirty="0" smtClean="0"/>
              <a:t>for design </a:t>
            </a:r>
            <a:r>
              <a:rPr lang="en-US" dirty="0"/>
              <a:t>of </a:t>
            </a:r>
            <a:r>
              <a:rPr lang="en-US" dirty="0" smtClean="0"/>
              <a:t>shielding</a:t>
            </a:r>
            <a:r>
              <a:rPr lang="en-US" dirty="0"/>
              <a:t>, </a:t>
            </a:r>
            <a:r>
              <a:rPr lang="en-US" dirty="0" smtClean="0"/>
              <a:t>collimators</a:t>
            </a:r>
            <a:r>
              <a:rPr lang="en-US" dirty="0" smtClean="0"/>
              <a:t>, …</a:t>
            </a:r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Common interfaces and data representations for interoperability between </a:t>
            </a:r>
            <a:r>
              <a:rPr lang="en-US" dirty="0" err="1">
                <a:solidFill>
                  <a:srgbClr val="002060"/>
                </a:solidFill>
              </a:rPr>
              <a:t>Synergia</a:t>
            </a:r>
            <a:r>
              <a:rPr lang="en-US" dirty="0">
                <a:solidFill>
                  <a:srgbClr val="002060"/>
                </a:solidFill>
              </a:rPr>
              <a:t> and other codes (CAMPA)</a:t>
            </a:r>
          </a:p>
          <a:p>
            <a:r>
              <a:rPr lang="en-US" dirty="0"/>
              <a:t>Numerical models for non-linear </a:t>
            </a:r>
            <a:r>
              <a:rPr lang="en-US" dirty="0" smtClean="0"/>
              <a:t>elements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Synergia</a:t>
            </a:r>
            <a:r>
              <a:rPr lang="en-US" dirty="0" smtClean="0"/>
              <a:t>.  </a:t>
            </a:r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driven model validation </a:t>
            </a:r>
            <a:r>
              <a:rPr lang="en-US" dirty="0" smtClean="0"/>
              <a:t>from the IOTA </a:t>
            </a:r>
            <a:r>
              <a:rPr lang="en-US" dirty="0"/>
              <a:t>facility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Detailed RF models in </a:t>
            </a:r>
            <a:r>
              <a:rPr lang="en-US" dirty="0" err="1" smtClean="0">
                <a:solidFill>
                  <a:srgbClr val="002060"/>
                </a:solidFill>
              </a:rPr>
              <a:t>Synergia</a:t>
            </a:r>
            <a:r>
              <a:rPr lang="en-US" dirty="0" smtClean="0">
                <a:solidFill>
                  <a:srgbClr val="002060"/>
                </a:solidFill>
              </a:rPr>
              <a:t> for </a:t>
            </a:r>
            <a:r>
              <a:rPr lang="en-US" dirty="0" err="1">
                <a:solidFill>
                  <a:srgbClr val="002060"/>
                </a:solidFill>
              </a:rPr>
              <a:t>linac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simulations</a:t>
            </a:r>
          </a:p>
          <a:p>
            <a:r>
              <a:rPr lang="en-US" dirty="0" smtClean="0"/>
              <a:t>User </a:t>
            </a:r>
            <a:r>
              <a:rPr lang="en-US" dirty="0"/>
              <a:t>and application deployment support and consortium infrastructure support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3108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application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7926"/>
            <a:ext cx="6221413" cy="535504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Booster</a:t>
            </a:r>
            <a:r>
              <a:rPr lang="en-US" dirty="0"/>
              <a:t>, Recycler, and MI applications </a:t>
            </a:r>
            <a:r>
              <a:rPr lang="en-US" dirty="0" smtClean="0"/>
              <a:t>at </a:t>
            </a:r>
            <a:r>
              <a:rPr lang="en-US" dirty="0"/>
              <a:t>700KW </a:t>
            </a:r>
            <a:r>
              <a:rPr lang="en-US" dirty="0" smtClean="0"/>
              <a:t>operation (guidance </a:t>
            </a:r>
            <a:r>
              <a:rPr lang="en-US" dirty="0"/>
              <a:t>for </a:t>
            </a:r>
            <a:r>
              <a:rPr lang="en-US" dirty="0" smtClean="0"/>
              <a:t>loss modeling studies</a:t>
            </a:r>
            <a:r>
              <a:rPr lang="en-US" dirty="0" smtClean="0"/>
              <a:t>)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PIP</a:t>
            </a:r>
            <a:r>
              <a:rPr lang="en-US" dirty="0"/>
              <a:t>-II accelerator chain for performance optimization, leading to 1.2MW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Support of the IOTA R&amp;D program (see A. </a:t>
            </a:r>
            <a:r>
              <a:rPr lang="en-US" dirty="0" err="1" smtClean="0"/>
              <a:t>Valishev’s</a:t>
            </a:r>
            <a:r>
              <a:rPr lang="en-US" dirty="0" smtClean="0"/>
              <a:t> talk)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Support of instability and halo control experimental program (see B. </a:t>
            </a:r>
            <a:r>
              <a:rPr lang="en-US" dirty="0" err="1" smtClean="0"/>
              <a:t>Zwaska’s</a:t>
            </a:r>
            <a:r>
              <a:rPr lang="en-US" dirty="0" smtClean="0"/>
              <a:t> talk)</a:t>
            </a:r>
            <a:endParaRPr lang="en-US" dirty="0"/>
          </a:p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Design </a:t>
            </a:r>
            <a:r>
              <a:rPr lang="en-US" dirty="0"/>
              <a:t>concept development for the next-generation booster for a</a:t>
            </a:r>
            <a:r>
              <a:rPr lang="en-US" dirty="0" smtClean="0"/>
              <a:t> </a:t>
            </a:r>
            <a:r>
              <a:rPr lang="en-US" dirty="0"/>
              <a:t>post-PIP-II multi-MW accelerator complex upgrade.</a:t>
            </a:r>
          </a:p>
          <a:p>
            <a:pPr marL="457200" indent="-457200">
              <a:buFont typeface="+mj-lt"/>
              <a:buAutoNum type="alphaLcPeriod"/>
            </a:pPr>
            <a:r>
              <a:rPr lang="en-US" dirty="0" smtClean="0"/>
              <a:t>Support </a:t>
            </a:r>
            <a:r>
              <a:rPr lang="en-US" dirty="0"/>
              <a:t>upgrades of existing and design of next-generation proton-proton </a:t>
            </a:r>
            <a:r>
              <a:rPr lang="en-US" dirty="0" smtClean="0"/>
              <a:t>colliders.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13" y="847686"/>
            <a:ext cx="2314787" cy="1736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74" y="2329257"/>
            <a:ext cx="2282225" cy="1711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33175" y="4001739"/>
            <a:ext cx="237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Synergia</a:t>
            </a:r>
            <a:r>
              <a:rPr lang="en-US" sz="1800" dirty="0" smtClean="0"/>
              <a:t> simulations of IOTA, D. </a:t>
            </a:r>
            <a:r>
              <a:rPr lang="en-US" sz="1800" dirty="0" err="1" smtClean="0"/>
              <a:t>Bruhwiler</a:t>
            </a:r>
            <a:endParaRPr lang="en-US" sz="1800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r="-1300" b="2176"/>
          <a:stretch/>
        </p:blipFill>
        <p:spPr bwMode="auto">
          <a:xfrm>
            <a:off x="6493669" y="4729471"/>
            <a:ext cx="2465213" cy="136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72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516" y="770753"/>
            <a:ext cx="9144000" cy="598129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marL="342900" indent="-342900" defTabSz="914400" eaLnBrk="0" hangingPunct="0">
              <a:lnSpc>
                <a:spcPct val="110000"/>
              </a:lnSpc>
              <a:buFont typeface="Wingdings" charset="2"/>
              <a:buChar char="§"/>
            </a:pPr>
            <a:r>
              <a:rPr lang="en-US" sz="2000" b="1" dirty="0" smtClean="0">
                <a:solidFill>
                  <a:srgbClr val="01186C"/>
                </a:solidFill>
                <a:latin typeface="Calibri"/>
                <a:cs typeface="Calibri"/>
              </a:rPr>
              <a:t>LBNL Center of excellence in accelerator/plasma modeling &amp; hub for computational accelerator physics </a:t>
            </a:r>
            <a:r>
              <a:rPr lang="en-US" sz="2000" b="1" dirty="0">
                <a:solidFill>
                  <a:srgbClr val="01186C"/>
                </a:solidFill>
                <a:latin typeface="Calibri"/>
                <a:cs typeface="Calibri"/>
              </a:rPr>
              <a:t>  </a:t>
            </a:r>
            <a:endParaRPr lang="en-US" b="1" dirty="0">
              <a:solidFill>
                <a:srgbClr val="01186C"/>
              </a:solidFill>
              <a:latin typeface="Calibri"/>
              <a:cs typeface="Calibri"/>
            </a:endParaRPr>
          </a:p>
          <a:p>
            <a:pPr marL="454025" lvl="1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Berkeley Lab Accelerator Simulation Toolkit spans breadth of DOE/SC </a:t>
            </a:r>
          </a:p>
          <a:p>
            <a:pPr marL="911225" lvl="2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Intense multiphysics beam dynamics (space charge, beam-beam, ecloud), Advanced light sources, Plasma based accelerators</a:t>
            </a:r>
          </a:p>
          <a:p>
            <a:pPr marL="454025" lvl="1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Breakthrough algorithms – e.g. boosted frame, spectral Maxwell solver</a:t>
            </a:r>
          </a:p>
          <a:p>
            <a:pPr marL="454025" lvl="1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Worldwide users: &gt; 40 institutes use BeamBeam3D, IMPACT, Posinst, Warp (blast.lbl.gov)</a:t>
            </a:r>
          </a:p>
          <a:p>
            <a:pPr marL="911225" lvl="2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current HEP: BELLA, LHC, ILC, Tevatron, MI, NML injector, SPS, PS, CESR-TA, MAP</a:t>
            </a:r>
          </a:p>
          <a:p>
            <a:pPr marL="1368425" lvl="3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e.g.: beam-beam for increased Tevatron luminosity, SPS/LHC e-cloud modeling/mitigation</a:t>
            </a:r>
          </a:p>
          <a:p>
            <a:pPr marL="911225" lvl="2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current NP: FRIB, RHIC, eRHIC, ELIC, BES: LAS, APS, SNS, LCLS, NSLS-II, LCLS-II, FES: NDCX-II </a:t>
            </a:r>
          </a:p>
          <a:p>
            <a:pPr defTabSz="914400" eaLnBrk="0" hangingPunct="0">
              <a:lnSpc>
                <a:spcPct val="110000"/>
              </a:lnSpc>
            </a:pPr>
            <a:endParaRPr lang="en-US" sz="1000" b="1" dirty="0">
              <a:solidFill>
                <a:srgbClr val="01186C"/>
              </a:solidFill>
              <a:latin typeface="Calibri"/>
              <a:cs typeface="Calibri"/>
            </a:endParaRPr>
          </a:p>
          <a:p>
            <a:pPr marL="342900" indent="-342900" defTabSz="914400" eaLnBrk="0" hangingPunct="0">
              <a:lnSpc>
                <a:spcPct val="110000"/>
              </a:lnSpc>
              <a:buFont typeface="Wingdings" charset="2"/>
              <a:buChar char="§"/>
            </a:pPr>
            <a:r>
              <a:rPr lang="en-US" sz="2000" b="1" dirty="0">
                <a:solidFill>
                  <a:srgbClr val="01186C"/>
                </a:solidFill>
                <a:latin typeface="Calibri"/>
                <a:cs typeface="Calibri"/>
              </a:rPr>
              <a:t>Team work for integration of multi-physics packages &amp; algorithmic advances </a:t>
            </a:r>
          </a:p>
          <a:p>
            <a:pPr marL="454025" lvl="1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Established CAMPA collaboration (LBNL+SLAC+FNAL) for integrated accelerator modeling</a:t>
            </a:r>
          </a:p>
          <a:p>
            <a:pPr marL="625475" lvl="2" indent="-165100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White paper of CAMPA, input to P5 &amp; to Snowmass: </a:t>
            </a:r>
            <a:r>
              <a:rPr lang="en-US" sz="1400" u="sng" dirty="0">
                <a:solidFill>
                  <a:srgbClr val="000000"/>
                </a:solidFill>
                <a:latin typeface="Calibri"/>
                <a:cs typeface="Calibri"/>
                <a:hlinkClick r:id="rId2"/>
              </a:rPr>
              <a:t>http://hifweb.lbl.gov/public/CAMPA/white_papers/</a:t>
            </a:r>
            <a:endParaRPr lang="en-US" sz="1400" u="sng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4025" lvl="1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Strong computational collabations: e.g. NERSC, LBNL Computer Science Division, U. Md…</a:t>
            </a:r>
            <a:endParaRPr lang="en-US" sz="1400" u="sng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60375" lvl="2" defTabSz="914400" eaLnBrk="0" hangingPunct="0">
              <a:lnSpc>
                <a:spcPct val="110000"/>
              </a:lnSpc>
            </a:pPr>
            <a:endParaRPr lang="en-US" sz="800" b="1" dirty="0">
              <a:solidFill>
                <a:srgbClr val="01186C"/>
              </a:solidFill>
              <a:latin typeface="Calibri"/>
              <a:cs typeface="Calibri"/>
            </a:endParaRPr>
          </a:p>
          <a:p>
            <a:pPr marL="342900" indent="-342900" defTabSz="914400" eaLnBrk="0" hangingPunct="0">
              <a:lnSpc>
                <a:spcPct val="110000"/>
              </a:lnSpc>
              <a:buFont typeface="Wingdings" charset="2"/>
              <a:buChar char="§"/>
            </a:pPr>
            <a:r>
              <a:rPr lang="en-US" sz="2000" b="1" dirty="0" smtClean="0">
                <a:solidFill>
                  <a:srgbClr val="01186C"/>
                </a:solidFill>
                <a:latin typeface="Calibri"/>
                <a:cs typeface="Calibri"/>
              </a:rPr>
              <a:t>Implementation requires core programmatic support of several FTE (+ postdocs):</a:t>
            </a:r>
          </a:p>
          <a:p>
            <a:pPr marL="454025" lvl="1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new algorithms/physics/architectures, modularization, validation and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 maintenance </a:t>
            </a:r>
          </a:p>
          <a:p>
            <a:pPr marL="454025" lvl="1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documentation, distribution (incl. website), user support, training and management</a:t>
            </a:r>
          </a:p>
          <a:p>
            <a:pPr marL="454025" lvl="1" indent="-223838" defTabSz="914400" eaLnBrk="0" hangingPunct="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Funding-dependent additional efforts: integration of additional codes, consolidation, innovative accelerator concepts &amp; technologies (not covered by existing projects), improved human interface </a:t>
            </a:r>
            <a:endParaRPr lang="en-US" sz="2200" b="1" dirty="0">
              <a:solidFill>
                <a:srgbClr val="01186C"/>
              </a:solidFill>
              <a:latin typeface="Calibri"/>
              <a:cs typeface="Calibri"/>
            </a:endParaRPr>
          </a:p>
          <a:p>
            <a:pPr indent="-227013" defTabSz="914400" eaLnBrk="0" hangingPunct="0">
              <a:lnSpc>
                <a:spcPct val="150000"/>
              </a:lnSpc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 defTabSz="914400" eaLnBrk="0" hangingPunct="0">
              <a:lnSpc>
                <a:spcPct val="150000"/>
              </a:lnSpc>
              <a:buFont typeface="Wingdings" charset="2"/>
              <a:buChar char="§"/>
            </a:pPr>
            <a:endParaRPr lang="en-US" sz="800" b="1" dirty="0" smtClean="0">
              <a:solidFill>
                <a:srgbClr val="01186C"/>
              </a:solidFill>
              <a:latin typeface="Calibri"/>
              <a:cs typeface="Calibri"/>
            </a:endParaRPr>
          </a:p>
          <a:p>
            <a:pPr marL="230188" lvl="1" defTabSz="914400" eaLnBrk="0" hangingPunct="0">
              <a:lnSpc>
                <a:spcPct val="150000"/>
              </a:lnSpc>
            </a:pPr>
            <a:endParaRPr lang="en-US" sz="12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800100" lvl="1" indent="-342900" defTabSz="914400" eaLnBrk="0" hangingPunct="0">
              <a:lnSpc>
                <a:spcPct val="150000"/>
              </a:lnSpc>
              <a:buFont typeface="Wingdings" charset="2"/>
              <a:buChar char="§"/>
            </a:pPr>
            <a:endParaRPr lang="en-US" sz="22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800100" lvl="1" indent="-342900" defTabSz="914400" eaLnBrk="0" hangingPunct="0">
              <a:lnSpc>
                <a:spcPct val="150000"/>
              </a:lnSpc>
              <a:buFont typeface="Wingdings" charset="2"/>
              <a:buChar char="§"/>
            </a:pPr>
            <a:endParaRPr lang="en-US" sz="22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800100" lvl="1" indent="-342900" defTabSz="914400" eaLnBrk="0" hangingPunct="0">
              <a:lnSpc>
                <a:spcPct val="150000"/>
              </a:lnSpc>
              <a:buFont typeface="Wingdings" charset="2"/>
              <a:buChar char="§"/>
            </a:pPr>
            <a:endParaRPr lang="en-US" sz="800" b="1" dirty="0" smtClean="0">
              <a:solidFill>
                <a:srgbClr val="01186C"/>
              </a:solidFill>
              <a:latin typeface="Calibri"/>
              <a:cs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576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LBNL vision, assets and strategy for accelerator modeling</a:t>
            </a:r>
          </a:p>
        </p:txBody>
      </p:sp>
      <p:pic>
        <p:nvPicPr>
          <p:cNvPr id="6" name="Picture 5" descr="LBNL_Full_Logo_Final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00" y="396875"/>
            <a:ext cx="542925" cy="4635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62ACF-5311-B246-B35D-A6BDC91E67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384"/>
      </p:ext>
    </p:extLst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694667" y="943375"/>
            <a:ext cx="4449333" cy="3739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173038" defTabSz="914400" eaLnBrk="0" hangingPunct="0">
              <a:lnSpc>
                <a:spcPct val="120000"/>
              </a:lnSpc>
              <a:buFont typeface="Lucida Grande"/>
              <a:buChar char="-"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Accelerator: EM + plasma + beam </a:t>
            </a: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Current: PIC-MPI: meter scale, 10 GeV, </a:t>
            </a:r>
            <a:r>
              <a:rPr lang="en-US" sz="1400" dirty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~0.1µm</a:t>
            </a:r>
          </a:p>
          <a:p>
            <a:pPr marL="971550" lvl="2" defTabSz="914400" eaLnBrk="0" hangingPunct="0">
              <a:lnSpc>
                <a:spcPct val="120000"/>
              </a:lnSpc>
              <a:tabLst>
                <a:tab pos="166688" algn="l"/>
              </a:tabLst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141413" lvl="2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141413" lvl="2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141413" lvl="2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39725" indent="-173038" defTabSz="914400" eaLnBrk="0" hangingPunct="0">
              <a:lnSpc>
                <a:spcPct val="120000"/>
              </a:lnSpc>
              <a:buFont typeface="Lucida Grande"/>
              <a:buChar char="-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Target plasma + guide: hydrodynamics</a:t>
            </a: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Current: 1D MHD plasmas, commercial gas flow</a:t>
            </a: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141413" lvl="2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39725" indent="-173038" defTabSz="914400" eaLnBrk="0" hangingPunct="0">
              <a:lnSpc>
                <a:spcPct val="120000"/>
              </a:lnSpc>
              <a:buFont typeface="Lucida Grande"/>
              <a:buChar char="-"/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736" y="1240118"/>
            <a:ext cx="4581144" cy="15613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2618" y="1358901"/>
            <a:ext cx="2906059" cy="628275"/>
            <a:chOff x="1509417" y="1104900"/>
            <a:chExt cx="6618583" cy="263524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9417" y="1104900"/>
              <a:ext cx="6618583" cy="177127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7618" y="2862774"/>
              <a:ext cx="6380382" cy="87737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677" y="2087284"/>
            <a:ext cx="2711825" cy="68430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862728"/>
            <a:ext cx="4581144" cy="369332"/>
          </a:xfrm>
          <a:prstGeom prst="rect">
            <a:avLst/>
          </a:prstGeom>
          <a:solidFill>
            <a:srgbClr val="022A49"/>
          </a:solidFill>
          <a:ln>
            <a:solidFill>
              <a:srgbClr val="022A4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5613" eaLnBrk="0" hangingPunct="0"/>
            <a:r>
              <a:rPr lang="en-US" sz="1800" b="1" dirty="0">
                <a:solidFill>
                  <a:srgbClr val="FFFFFF"/>
                </a:solidFill>
                <a:latin typeface="Calibri"/>
                <a:ea typeface="ヒラギノ角ゴ ProN W6" charset="0"/>
                <a:cs typeface="Calibri"/>
                <a:sym typeface="Arial" charset="0"/>
              </a:rPr>
              <a:t>Multi-GeV beam/laser plasma accelerators</a:t>
            </a:r>
            <a:endParaRPr lang="en-US" sz="1800" dirty="0">
              <a:solidFill>
                <a:srgbClr val="FFFFFF"/>
              </a:solidFill>
              <a:latin typeface="Calibri"/>
              <a:ea typeface="ヒラギノ角ゴ ProN W6" charset="0"/>
              <a:cs typeface="Calibri"/>
              <a:sym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6382" y="1479177"/>
            <a:ext cx="842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FACET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5958" y="2288989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hangingPunct="0"/>
            <a:r>
              <a:rPr lang="en-US" sz="1600">
                <a:solidFill>
                  <a:srgbClr val="FFFFFF"/>
                </a:solidFill>
                <a:latin typeface="Arial" charset="0"/>
              </a:rPr>
              <a:t>BELLA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2809563"/>
            <a:ext cx="4591603" cy="4048437"/>
            <a:chOff x="0" y="2809563"/>
            <a:chExt cx="4591603" cy="40484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/>
            <p:cNvSpPr/>
            <p:nvPr/>
          </p:nvSpPr>
          <p:spPr>
            <a:xfrm>
              <a:off x="7470" y="2809563"/>
              <a:ext cx="4581144" cy="646331"/>
            </a:xfrm>
            <a:prstGeom prst="rect">
              <a:avLst/>
            </a:prstGeom>
            <a:solidFill>
              <a:srgbClr val="022A49"/>
            </a:solidFill>
            <a:ln>
              <a:solidFill>
                <a:srgbClr val="022A49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 defTabSz="455613" eaLnBrk="0" hangingPunct="0"/>
              <a:r>
                <a:rPr lang="en-US" sz="1800" b="1" dirty="0">
                  <a:solidFill>
                    <a:srgbClr val="FFFFFF"/>
                  </a:solidFill>
                  <a:latin typeface="Calibri"/>
                  <a:ea typeface="ヒラギノ角ゴ ProN W6" charset="0"/>
                  <a:cs typeface="Calibri"/>
                  <a:sym typeface="Arial" charset="0"/>
                </a:rPr>
                <a:t>Laser-plasma (LPA) collider concept:</a:t>
              </a:r>
            </a:p>
            <a:p>
              <a:pPr algn="ctr" defTabSz="455613" eaLnBrk="0" hangingPunct="0"/>
              <a:r>
                <a:rPr lang="en-US" sz="1800" dirty="0">
                  <a:solidFill>
                    <a:srgbClr val="FFFFFF"/>
                  </a:solidFill>
                  <a:latin typeface="Calibri"/>
                  <a:ea typeface="ヒラギノ角ゴ ProN W6" charset="0"/>
                  <a:cs typeface="Calibri"/>
                  <a:sym typeface="Arial" charset="0"/>
                </a:rPr>
                <a:t>100x 10 GeV stages (1m ea.), injector, focus, e+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" y="3470375"/>
              <a:ext cx="4581144" cy="2741601"/>
            </a:xfrm>
            <a:prstGeom prst="rect">
              <a:avLst/>
            </a:prstGeom>
            <a:ln>
              <a:solidFill>
                <a:srgbClr val="333399"/>
              </a:solidFill>
            </a:ln>
            <a:effectLst/>
          </p:spPr>
        </p:pic>
        <p:sp>
          <p:nvSpPr>
            <p:cNvPr id="19" name="Rectangle 18"/>
            <p:cNvSpPr/>
            <p:nvPr/>
          </p:nvSpPr>
          <p:spPr>
            <a:xfrm>
              <a:off x="0" y="6211669"/>
              <a:ext cx="4591603" cy="646331"/>
            </a:xfrm>
            <a:prstGeom prst="rect">
              <a:avLst/>
            </a:prstGeom>
            <a:solidFill>
              <a:srgbClr val="022A49"/>
            </a:solidFill>
            <a:ln>
              <a:solidFill>
                <a:srgbClr val="022A49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 defTabSz="455613" eaLnBrk="0" hangingPunct="0"/>
              <a:r>
                <a:rPr lang="en-US" sz="1800" b="1" dirty="0">
                  <a:solidFill>
                    <a:srgbClr val="FFFFFF"/>
                  </a:solidFill>
                  <a:latin typeface="Calibri"/>
                  <a:ea typeface="ヒラギノ角ゴ ProN W6" charset="0"/>
                  <a:cs typeface="Calibri"/>
                  <a:sym typeface="Arial" charset="0"/>
                </a:rPr>
                <a:t>Beam driven-plasma collider concept:</a:t>
              </a:r>
            </a:p>
            <a:p>
              <a:pPr algn="ctr" defTabSz="455613" eaLnBrk="0" hangingPunct="0"/>
              <a:r>
                <a:rPr lang="en-US" sz="1800" dirty="0">
                  <a:solidFill>
                    <a:srgbClr val="FFFFFF"/>
                  </a:solidFill>
                  <a:latin typeface="Calibri"/>
                  <a:ea typeface="ヒラギノ角ゴ ProN W6" charset="0"/>
                  <a:cs typeface="Calibri"/>
                  <a:sym typeface="Arial" charset="0"/>
                </a:rPr>
                <a:t>40x25 GeV stages (1m ea.), injector, focus, e+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8207" y="3470445"/>
              <a:ext cx="27849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hangingPunct="0"/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Talks: Leemans, Esarey, Joshi, Downer… </a:t>
              </a:r>
            </a:p>
            <a:p>
              <a:pPr defTabSz="914400" eaLnBrk="0" hangingPunct="0"/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[SLAC meeting]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694667" y="943375"/>
            <a:ext cx="4449333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173038" defTabSz="914400" eaLnBrk="0" hangingPunct="0">
              <a:lnSpc>
                <a:spcPct val="120000"/>
              </a:lnSpc>
              <a:buFont typeface="Lucida Grande"/>
              <a:buChar char="-"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Accelerator: EM + plasma + beam </a:t>
            </a: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Current: PIC-MPI: meter scale, 10 GeV, </a:t>
            </a:r>
            <a:r>
              <a:rPr lang="en-US" sz="1400" dirty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~0.1µm</a:t>
            </a: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Goal: 100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m scale, 1 TeV, </a:t>
            </a:r>
            <a:r>
              <a:rPr lang="en-US" sz="1400" dirty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~0.01µm </a:t>
            </a:r>
          </a:p>
          <a:p>
            <a:pPr marL="1141413" lvl="2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Radiation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scattering, e+ production</a:t>
            </a:r>
          </a:p>
          <a:p>
            <a:pPr marL="1141413" lvl="2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39725" indent="-173038" defTabSz="914400" eaLnBrk="0" hangingPunct="0">
              <a:lnSpc>
                <a:spcPct val="120000"/>
              </a:lnSpc>
              <a:buFont typeface="Lucida Grande"/>
              <a:buChar char="-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Target plasma + guide: hydrodynamics</a:t>
            </a: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Current: 1D MHD plasmas, commercial gas flow</a:t>
            </a: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G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oal: 3D shaped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plasmas + kHz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operation + heat</a:t>
            </a: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39725" indent="-173038" defTabSz="914400" eaLnBrk="0" hangingPunct="0">
              <a:lnSpc>
                <a:spcPct val="120000"/>
              </a:lnSpc>
              <a:buFont typeface="Lucida Grande"/>
              <a:buChar char="-"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Beam transport + focusing</a:t>
            </a: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Goal: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  <a:cs typeface="Calibri"/>
              </a:rPr>
              <a:t>fs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kA beams, focusing and intera</a:t>
            </a:r>
          </a:p>
          <a:p>
            <a:pPr marL="339725" lvl="1" indent="-173038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39725" indent="-173038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High average power lasers</a:t>
            </a: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Goal: materials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dammage, optical propagation  </a:t>
            </a: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4213" lvl="1" indent="-169863" defTabSz="914400" eaLnBrk="0" hangingPunct="0">
              <a:lnSpc>
                <a:spcPct val="120000"/>
              </a:lnSpc>
              <a:buFont typeface="Lucida Grande"/>
              <a:buChar char="-"/>
              <a:tabLst>
                <a:tab pos="166688" algn="l"/>
              </a:tabLst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39725" indent="-173038" defTabSz="914400" eaLnBrk="0" hangingPunct="0">
              <a:lnSpc>
                <a:spcPct val="120000"/>
              </a:lnSpc>
              <a:buFont typeface="Lucida Grande"/>
              <a:buChar char="-"/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5765"/>
          </a:xfrm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Future-generation accelerators at dramatically lower cost</a:t>
            </a:r>
            <a:br>
              <a:rPr lang="en-US" dirty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advances in modeling will offer new opportunities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93310" y="5731726"/>
            <a:ext cx="4085669" cy="1085745"/>
            <a:chOff x="4993310" y="5731726"/>
            <a:chExt cx="4085669" cy="1085745"/>
          </a:xfrm>
        </p:grpSpPr>
        <p:sp>
          <p:nvSpPr>
            <p:cNvPr id="32" name="TextBox 31"/>
            <p:cNvSpPr txBox="1"/>
            <p:nvPr/>
          </p:nvSpPr>
          <p:spPr>
            <a:xfrm>
              <a:off x="4993310" y="5731726"/>
              <a:ext cx="401635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0" hangingPunct="0"/>
              <a:r>
                <a:rPr lang="en-US" sz="1800" dirty="0" smtClean="0">
                  <a:solidFill>
                    <a:srgbClr val="800000"/>
                  </a:solidFill>
                  <a:latin typeface="Calibri"/>
                  <a:cs typeface="Calibri"/>
                </a:rPr>
                <a:t>Advances in computers &amp; algorithms: </a:t>
              </a:r>
            </a:p>
            <a:p>
              <a:pPr marL="401638" indent="-228600" defTabSz="914400" eaLnBrk="0" hangingPunct="0">
                <a:buFont typeface="Arial"/>
                <a:buChar char="•"/>
              </a:pPr>
              <a:r>
                <a:rPr lang="en-US" sz="1600" dirty="0" smtClean="0">
                  <a:solidFill>
                    <a:srgbClr val="800000"/>
                  </a:solidFill>
                  <a:latin typeface="Calibri"/>
                  <a:cs typeface="Calibri"/>
                </a:rPr>
                <a:t>real-time of single stages on clusters, </a:t>
              </a:r>
            </a:p>
            <a:p>
              <a:pPr marL="401638" indent="-228600" defTabSz="914400" eaLnBrk="0" hangingPunct="0">
                <a:buFont typeface="Arial"/>
                <a:buChar char="•"/>
              </a:pPr>
              <a:r>
                <a:rPr lang="en-US" sz="1600" dirty="0" smtClean="0">
                  <a:solidFill>
                    <a:srgbClr val="800000"/>
                  </a:solidFill>
                  <a:latin typeface="Calibri"/>
                  <a:cs typeface="Calibri"/>
                </a:rPr>
                <a:t>design of colliders on supercomputers.</a:t>
              </a:r>
              <a:endParaRPr lang="en-US" sz="1600" dirty="0">
                <a:solidFill>
                  <a:srgbClr val="800000"/>
                </a:solidFill>
                <a:latin typeface="Calibri"/>
                <a:cs typeface="Calibri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599590" y="6472161"/>
              <a:ext cx="12521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hangingPunct="0"/>
              <a:r>
                <a:rPr lang="en-US" sz="1600">
                  <a:solidFill>
                    <a:srgbClr val="000000"/>
                  </a:solidFill>
                  <a:latin typeface="Calibri"/>
                  <a:cs typeface="Calibri"/>
                </a:rPr>
                <a:t>LPA example</a:t>
              </a:r>
            </a:p>
          </p:txBody>
        </p:sp>
        <p:sp>
          <p:nvSpPr>
            <p:cNvPr id="4" name="Right Arrow 3"/>
            <p:cNvSpPr/>
            <p:nvPr/>
          </p:nvSpPr>
          <p:spPr bwMode="auto">
            <a:xfrm>
              <a:off x="8802016" y="6545583"/>
              <a:ext cx="276963" cy="271888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hangingPunct="0"/>
              <a:endParaRPr lang="en-US" sz="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33" name="Picture 32" descr="LBNL_Full_Logo_Final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00" y="406077"/>
            <a:ext cx="542925" cy="4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5765"/>
          </a:xfrm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Future-generation accelerators at dramatically lower cost</a:t>
            </a:r>
            <a:br>
              <a:rPr lang="en-US" dirty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advances in modeling will offer new opportunities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736" y="1240118"/>
            <a:ext cx="4581144" cy="15613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862728"/>
            <a:ext cx="4581144" cy="369332"/>
          </a:xfrm>
          <a:prstGeom prst="rect">
            <a:avLst/>
          </a:prstGeom>
          <a:solidFill>
            <a:srgbClr val="022A49"/>
          </a:solidFill>
          <a:ln>
            <a:solidFill>
              <a:srgbClr val="022A4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5613" eaLnBrk="0" hangingPunct="0"/>
            <a:r>
              <a:rPr lang="en-US" sz="1800" b="1" dirty="0">
                <a:solidFill>
                  <a:srgbClr val="FFFFFF"/>
                </a:solidFill>
                <a:latin typeface="Calibri"/>
                <a:ea typeface="ヒラギノ角ゴ ProN W6" charset="0"/>
                <a:cs typeface="Calibri"/>
                <a:sym typeface="Arial" charset="0"/>
              </a:rPr>
              <a:t>Multi-</a:t>
            </a:r>
            <a:r>
              <a:rPr lang="en-US" sz="1800" b="1" dirty="0" err="1">
                <a:solidFill>
                  <a:srgbClr val="FFFFFF"/>
                </a:solidFill>
                <a:latin typeface="Calibri"/>
                <a:ea typeface="ヒラギノ角ゴ ProN W6" charset="0"/>
                <a:cs typeface="Calibri"/>
                <a:sym typeface="Arial" charset="0"/>
              </a:rPr>
              <a:t>GeV</a:t>
            </a:r>
            <a:r>
              <a:rPr lang="en-US" sz="1800" b="1" dirty="0">
                <a:solidFill>
                  <a:srgbClr val="FFFFFF"/>
                </a:solidFill>
                <a:latin typeface="Calibri"/>
                <a:ea typeface="ヒラギノ角ゴ ProN W6" charset="0"/>
                <a:cs typeface="Calibri"/>
                <a:sym typeface="Arial" charset="0"/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  <a:latin typeface="Calibri"/>
                <a:ea typeface="ヒラギノ角ゴ ProN W6" charset="0"/>
                <a:cs typeface="Calibri"/>
                <a:sym typeface="Arial" charset="0"/>
              </a:rPr>
              <a:t>laser </a:t>
            </a:r>
            <a:r>
              <a:rPr lang="en-US" sz="1800" b="1" dirty="0">
                <a:solidFill>
                  <a:srgbClr val="FFFFFF"/>
                </a:solidFill>
                <a:latin typeface="Calibri"/>
                <a:ea typeface="ヒラギノ角ゴ ProN W6" charset="0"/>
                <a:cs typeface="Calibri"/>
                <a:sym typeface="Arial" charset="0"/>
              </a:rPr>
              <a:t>plasma accelerators</a:t>
            </a:r>
            <a:endParaRPr lang="en-US" sz="1800" dirty="0">
              <a:solidFill>
                <a:srgbClr val="FFFFFF"/>
              </a:solidFill>
              <a:latin typeface="Calibri"/>
              <a:ea typeface="ヒラギノ角ゴ ProN W6" charset="0"/>
              <a:cs typeface="Calibri"/>
              <a:sym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74" y="2809563"/>
            <a:ext cx="4587840" cy="3402413"/>
            <a:chOff x="774" y="2809563"/>
            <a:chExt cx="4587840" cy="3402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/>
            <p:cNvSpPr/>
            <p:nvPr/>
          </p:nvSpPr>
          <p:spPr>
            <a:xfrm>
              <a:off x="7470" y="2809563"/>
              <a:ext cx="4581144" cy="646331"/>
            </a:xfrm>
            <a:prstGeom prst="rect">
              <a:avLst/>
            </a:prstGeom>
            <a:solidFill>
              <a:srgbClr val="022A49"/>
            </a:solidFill>
            <a:ln>
              <a:solidFill>
                <a:srgbClr val="022A49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 defTabSz="455613" eaLnBrk="0" hangingPunct="0"/>
              <a:r>
                <a:rPr lang="en-US" sz="1800" b="1" dirty="0">
                  <a:solidFill>
                    <a:srgbClr val="FFFFFF"/>
                  </a:solidFill>
                  <a:latin typeface="Calibri"/>
                  <a:ea typeface="ヒラギノ角ゴ ProN W6" charset="0"/>
                  <a:cs typeface="Calibri"/>
                  <a:sym typeface="Arial" charset="0"/>
                </a:rPr>
                <a:t>Laser-plasma (LPA) collider concept:</a:t>
              </a:r>
            </a:p>
            <a:p>
              <a:pPr algn="ctr" defTabSz="455613" eaLnBrk="0" hangingPunct="0"/>
              <a:r>
                <a:rPr lang="en-US" sz="1800" dirty="0">
                  <a:solidFill>
                    <a:srgbClr val="FFFFFF"/>
                  </a:solidFill>
                  <a:latin typeface="Calibri"/>
                  <a:ea typeface="ヒラギノ角ゴ ProN W6" charset="0"/>
                  <a:cs typeface="Calibri"/>
                  <a:sym typeface="Arial" charset="0"/>
                </a:rPr>
                <a:t>100x 10 GeV stages (1m ea.), injector, focus, e+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" y="3470375"/>
              <a:ext cx="4581144" cy="2741601"/>
            </a:xfrm>
            <a:prstGeom prst="rect">
              <a:avLst/>
            </a:prstGeom>
            <a:ln>
              <a:solidFill>
                <a:srgbClr val="333399"/>
              </a:solidFill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1788207" y="3470445"/>
              <a:ext cx="278491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hangingPunct="0"/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Talks: Leemans, Esarey, Joshi, Downer… </a:t>
              </a:r>
            </a:p>
            <a:p>
              <a:pPr defTabSz="914400" eaLnBrk="0" hangingPunct="0"/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[SLAC meeting]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694667" y="878241"/>
            <a:ext cx="4449333" cy="1412694"/>
            <a:chOff x="4694667" y="878241"/>
            <a:chExt cx="4449333" cy="1412694"/>
          </a:xfrm>
        </p:grpSpPr>
        <p:sp>
          <p:nvSpPr>
            <p:cNvPr id="60" name="Rectangle 59"/>
            <p:cNvSpPr/>
            <p:nvPr/>
          </p:nvSpPr>
          <p:spPr>
            <a:xfrm>
              <a:off x="4694667" y="878241"/>
              <a:ext cx="4449333" cy="1412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39725" indent="-173038" defTabSz="914400" eaLnBrk="0" hangingPunct="0">
                <a:lnSpc>
                  <a:spcPct val="120000"/>
                </a:lnSpc>
                <a:buFont typeface="Lucida Grande"/>
                <a:buChar char="-"/>
              </a:pPr>
              <a:r>
                <a:rPr lang="en-US" sz="1800" dirty="0" smtClean="0">
                  <a:solidFill>
                    <a:srgbClr val="000000"/>
                  </a:solidFill>
                  <a:latin typeface="Calibri"/>
                  <a:cs typeface="Calibri"/>
                </a:rPr>
                <a:t>Accelerator: EM + plasma + beam </a:t>
              </a:r>
            </a:p>
            <a:p>
              <a:pPr marL="339725" indent="-173038" defTabSz="914400" eaLnBrk="0" hangingPunct="0">
                <a:lnSpc>
                  <a:spcPct val="120000"/>
                </a:lnSpc>
                <a:buFont typeface="Lucida Grande"/>
                <a:buChar char="-"/>
              </a:pPr>
              <a:endParaRPr lang="en-US" sz="1800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 marL="166687" defTabSz="914400" eaLnBrk="0" hangingPunct="0">
                <a:lnSpc>
                  <a:spcPct val="120000"/>
                </a:lnSpc>
              </a:pPr>
              <a:r>
                <a:rPr lang="en-US" sz="1800" dirty="0" smtClean="0">
                  <a:solidFill>
                    <a:srgbClr val="000000"/>
                  </a:solidFill>
                  <a:latin typeface="Calibri"/>
                  <a:cs typeface="Calibri"/>
                </a:rPr>
                <a:t>3-D full PIC</a:t>
              </a:r>
              <a:endParaRPr lang="en-US" sz="1400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 marL="339725" indent="-173038" defTabSz="914400" eaLnBrk="0" hangingPunct="0">
                <a:lnSpc>
                  <a:spcPct val="120000"/>
                </a:lnSpc>
                <a:buFont typeface="Lucida Grande"/>
                <a:buChar char="-"/>
              </a:pPr>
              <a:endParaRPr lang="en-US" sz="1800" dirty="0" smtClean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157312" y="1368219"/>
              <a:ext cx="1289450" cy="859741"/>
              <a:chOff x="6092181" y="1346513"/>
              <a:chExt cx="1289450" cy="859741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6092181" y="1346513"/>
                <a:ext cx="1289450" cy="33855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 eaLnBrk="0" hangingPunct="0"/>
                <a:r>
                  <a:rPr lang="en-US" sz="16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K-BELLA</a:t>
                </a:r>
                <a:endParaRPr lang="en-US" sz="16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092181" y="1683034"/>
                <a:ext cx="1289450" cy="523220"/>
              </a:xfrm>
              <a:prstGeom prst="rect">
                <a:avLst/>
              </a:prstGeom>
              <a:noFill/>
              <a:ln>
                <a:solidFill>
                  <a:srgbClr val="59595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 eaLnBrk="0" hangingPunct="0"/>
                <a:r>
                  <a:rPr lang="en-US" sz="1400" dirty="0" smtClean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sz="1400" baseline="-25000" dirty="0" smtClean="0">
                    <a:solidFill>
                      <a:srgbClr val="000000"/>
                    </a:solidFill>
                    <a:latin typeface="Arial" charset="0"/>
                  </a:rPr>
                  <a:t>x,beam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charset="0"/>
                  </a:rPr>
                  <a:t>~1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m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charset="0"/>
                  </a:rPr>
                  <a:t>m</a:t>
                </a:r>
              </a:p>
              <a:p>
                <a:pPr algn="ctr" defTabSz="914400" eaLnBrk="0" hangingPunct="0"/>
                <a:r>
                  <a:rPr lang="en-US" sz="1400" dirty="0" smtClean="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r>
                  <a:rPr lang="en-US" sz="1400" baseline="-25000" dirty="0" smtClean="0">
                    <a:solidFill>
                      <a:srgbClr val="000000"/>
                    </a:solidFill>
                    <a:latin typeface="Arial" charset="0"/>
                  </a:rPr>
                  <a:t>acc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charset="0"/>
                  </a:rPr>
                  <a:t>~1m</a:t>
                </a:r>
                <a:endParaRPr lang="en-US" sz="14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585176" y="1368219"/>
              <a:ext cx="1289450" cy="860165"/>
              <a:chOff x="7639451" y="1335656"/>
              <a:chExt cx="1289450" cy="860165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7639451" y="1335656"/>
                <a:ext cx="1289450" cy="33855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400" eaLnBrk="0" hangingPunct="0"/>
                <a:r>
                  <a:rPr lang="en-US" sz="16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Collider</a:t>
                </a:r>
                <a:endParaRPr lang="en-US" sz="16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639451" y="1672601"/>
                <a:ext cx="1289450" cy="523220"/>
              </a:xfrm>
              <a:prstGeom prst="rect">
                <a:avLst/>
              </a:prstGeom>
              <a:noFill/>
              <a:ln>
                <a:solidFill>
                  <a:srgbClr val="59595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 eaLnBrk="0" hangingPunct="0"/>
                <a:r>
                  <a:rPr lang="en-US" sz="1400" dirty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sz="1400" baseline="-25000" dirty="0">
                    <a:solidFill>
                      <a:srgbClr val="000000"/>
                    </a:solidFill>
                    <a:latin typeface="Arial" charset="0"/>
                  </a:rPr>
                  <a:t>x,beam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charset="0"/>
                  </a:rPr>
                  <a:t>~0.1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m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charset="0"/>
                  </a:rPr>
                  <a:t>m L</a:t>
                </a:r>
                <a:r>
                  <a:rPr lang="en-US" sz="1400" baseline="-25000" dirty="0">
                    <a:solidFill>
                      <a:srgbClr val="000000"/>
                    </a:solidFill>
                    <a:latin typeface="Arial" charset="0"/>
                  </a:rPr>
                  <a:t>acc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charset="0"/>
                  </a:rPr>
                  <a:t>~100m</a:t>
                </a:r>
                <a:endParaRPr lang="en-US" sz="14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769426" y="2409930"/>
            <a:ext cx="4211749" cy="1042133"/>
            <a:chOff x="4812846" y="2681323"/>
            <a:chExt cx="4211749" cy="1042133"/>
          </a:xfrm>
        </p:grpSpPr>
        <p:grpSp>
          <p:nvGrpSpPr>
            <p:cNvPr id="11" name="Group 10"/>
            <p:cNvGrpSpPr/>
            <p:nvPr/>
          </p:nvGrpSpPr>
          <p:grpSpPr>
            <a:xfrm>
              <a:off x="4812846" y="2681323"/>
              <a:ext cx="4211749" cy="1042133"/>
              <a:chOff x="4841340" y="2366512"/>
              <a:chExt cx="4211749" cy="1042133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4841340" y="2366512"/>
                <a:ext cx="4211749" cy="1042133"/>
              </a:xfrm>
              <a:prstGeom prst="rect">
                <a:avLst/>
              </a:prstGeom>
              <a:ln>
                <a:solidFill>
                  <a:schemeClr val="bg2"/>
                </a:solidFill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034689" y="2475069"/>
                <a:ext cx="917188" cy="769441"/>
              </a:xfrm>
              <a:prstGeom prst="rect">
                <a:avLst/>
              </a:prstGeom>
              <a:solidFill>
                <a:srgbClr val="022A49"/>
              </a:solidFill>
            </p:spPr>
            <p:txBody>
              <a:bodyPr wrap="none" rtlCol="0">
                <a:spAutoFit/>
              </a:bodyPr>
              <a:lstStyle/>
              <a:p>
                <a:pPr algn="ctr" defTabSz="914400" eaLnBrk="0" hangingPunct="0"/>
                <a:r>
                  <a:rPr lang="en-US" sz="16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Now</a:t>
                </a:r>
              </a:p>
              <a:p>
                <a:pPr algn="ctr" defTabSz="914400" eaLnBrk="0" hangingPunct="0"/>
                <a:r>
                  <a:rPr lang="en-US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Lab frame</a:t>
                </a:r>
              </a:p>
              <a:p>
                <a:pPr algn="ctr" defTabSz="914400" eaLnBrk="0" hangingPunct="0"/>
                <a:r>
                  <a:rPr lang="en-US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10</a:t>
                </a:r>
                <a:r>
                  <a:rPr lang="en-US" sz="1400" baseline="300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4</a:t>
                </a:r>
                <a:r>
                  <a:rPr lang="en-US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 cores</a:t>
                </a:r>
                <a:endParaRPr lang="en-US" sz="1400" dirty="0">
                  <a:solidFill>
                    <a:srgbClr val="FFFF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212017" y="2496787"/>
                <a:ext cx="1289450" cy="33855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59595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 eaLnBrk="0" hangingPunct="0"/>
                <a:r>
                  <a:rPr lang="en-US" sz="16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~ 1year</a:t>
                </a:r>
                <a:endParaRPr lang="en-US" sz="16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667020" y="2496787"/>
                <a:ext cx="1289450" cy="33855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59595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 eaLnBrk="0" hangingPunct="0"/>
                <a:r>
                  <a:rPr lang="en-US" sz="16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~ 10</a:t>
                </a:r>
                <a:r>
                  <a:rPr lang="en-US" sz="1600" baseline="300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4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year</a:t>
                </a:r>
                <a:endParaRPr lang="en-US" sz="16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6922095" y="3235386"/>
              <a:ext cx="128945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 eaLnBrk="0" hangingPunct="0"/>
              <a:r>
                <a:rPr lang="en-US" sz="1600" dirty="0" smtClean="0">
                  <a:solidFill>
                    <a:srgbClr val="000000"/>
                  </a:solidFill>
                  <a:latin typeface="Calibri"/>
                  <a:cs typeface="Calibri"/>
                </a:rPr>
                <a:t>impractical</a:t>
              </a:r>
              <a:endParaRPr lang="en-US" sz="16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69426" y="3018265"/>
            <a:ext cx="4211749" cy="1042133"/>
            <a:chOff x="1143848" y="3246240"/>
            <a:chExt cx="4211749" cy="1042133"/>
          </a:xfrm>
        </p:grpSpPr>
        <p:grpSp>
          <p:nvGrpSpPr>
            <p:cNvPr id="13" name="Group 12"/>
            <p:cNvGrpSpPr/>
            <p:nvPr/>
          </p:nvGrpSpPr>
          <p:grpSpPr>
            <a:xfrm>
              <a:off x="1143848" y="3246240"/>
              <a:ext cx="4211749" cy="1042133"/>
              <a:chOff x="4812846" y="3289662"/>
              <a:chExt cx="4211749" cy="1042133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4812846" y="3289662"/>
                <a:ext cx="4211749" cy="1042133"/>
                <a:chOff x="4841340" y="2366512"/>
                <a:chExt cx="4211749" cy="1042133"/>
              </a:xfrm>
            </p:grpSpPr>
            <p:sp>
              <p:nvSpPr>
                <p:cNvPr id="46" name="Rectangle 45"/>
                <p:cNvSpPr/>
                <p:nvPr/>
              </p:nvSpPr>
              <p:spPr bwMode="auto">
                <a:xfrm>
                  <a:off x="4841340" y="2366512"/>
                  <a:ext cx="4211749" cy="1042133"/>
                </a:xfrm>
                <a:prstGeom prst="rect">
                  <a:avLst/>
                </a:prstGeom>
                <a:ln>
                  <a:solidFill>
                    <a:srgbClr val="919191"/>
                  </a:solidFill>
                  <a:headEnd type="none" w="med" len="med"/>
                  <a:tailEnd type="none" w="med" len="med"/>
                </a:ln>
                <a:extLst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862078" y="2475069"/>
                  <a:ext cx="1262410" cy="769441"/>
                </a:xfrm>
                <a:prstGeom prst="rect">
                  <a:avLst/>
                </a:prstGeom>
                <a:solidFill>
                  <a:srgbClr val="022A49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 defTabSz="914400" eaLnBrk="0" hangingPunct="0"/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N</a:t>
                  </a:r>
                  <a:r>
                    <a:rPr lang="en-US" sz="1600" dirty="0" smtClean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ow</a:t>
                  </a:r>
                </a:p>
                <a:p>
                  <a:pPr algn="ctr" defTabSz="914400" eaLnBrk="0" hangingPunct="0"/>
                  <a:r>
                    <a:rPr lang="en-US" sz="1400" dirty="0" smtClean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Boosted frame</a:t>
                  </a:r>
                </a:p>
                <a:p>
                  <a:pPr algn="ctr" defTabSz="914400" eaLnBrk="0" hangingPunct="0"/>
                  <a:r>
                    <a:rPr lang="en-US" sz="1400" dirty="0" smtClean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10</a:t>
                  </a:r>
                  <a:r>
                    <a:rPr lang="en-US" sz="1400" baseline="30000" dirty="0" smtClean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4</a:t>
                  </a:r>
                  <a:r>
                    <a:rPr lang="en-US" sz="1400" dirty="0" smtClean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 cores</a:t>
                  </a:r>
                  <a:endParaRPr lang="en-US" sz="1400" dirty="0">
                    <a:solidFill>
                      <a:srgbClr val="FFFFFF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6212017" y="2485925"/>
                  <a:ext cx="1289450" cy="33855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95959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914400" eaLnBrk="0" hangingPunct="0"/>
                  <a:r>
                    <a:rPr lang="en-US" sz="1600" dirty="0" smtClean="0">
                      <a:solidFill>
                        <a:srgbClr val="000000"/>
                      </a:solidFill>
                      <a:latin typeface="Calibri"/>
                      <a:cs typeface="Calibri"/>
                    </a:rPr>
                    <a:t>~ 1hour</a:t>
                  </a:r>
                  <a:endParaRPr lang="en-US" sz="1600" dirty="0">
                    <a:solidFill>
                      <a:srgbClr val="000000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667020" y="2485925"/>
                  <a:ext cx="1289450" cy="33855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595959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914400" eaLnBrk="0" hangingPunct="0"/>
                  <a:r>
                    <a:rPr lang="en-US" sz="1600" dirty="0" smtClean="0">
                      <a:solidFill>
                        <a:srgbClr val="000000"/>
                      </a:solidFill>
                      <a:latin typeface="Calibri"/>
                      <a:cs typeface="Calibri"/>
                    </a:rPr>
                    <a:t>~ 1 year</a:t>
                  </a:r>
                  <a:endParaRPr lang="en-US" sz="1600" dirty="0">
                    <a:solidFill>
                      <a:srgbClr val="000000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7663647" y="3865007"/>
                <a:ext cx="127003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914400" eaLnBrk="0" hangingPunct="0"/>
                <a:r>
                  <a:rPr lang="en-US" sz="14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impractical</a:t>
                </a:r>
                <a:endParaRPr lang="en-US" sz="14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2518795" y="3680880"/>
              <a:ext cx="127003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  <a:cs typeface="Calibri"/>
                </a:rPr>
                <a:t>p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cs typeface="Calibri"/>
                </a:rPr>
                <a:t>arametric studies</a:t>
              </a:r>
              <a:endParaRPr lang="en-US" sz="14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769426" y="3626616"/>
            <a:ext cx="4211749" cy="1042133"/>
            <a:chOff x="905038" y="5070405"/>
            <a:chExt cx="4211749" cy="1042133"/>
          </a:xfrm>
        </p:grpSpPr>
        <p:grpSp>
          <p:nvGrpSpPr>
            <p:cNvPr id="14" name="Group 13"/>
            <p:cNvGrpSpPr/>
            <p:nvPr/>
          </p:nvGrpSpPr>
          <p:grpSpPr>
            <a:xfrm>
              <a:off x="905038" y="5070405"/>
              <a:ext cx="4211749" cy="1042133"/>
              <a:chOff x="4812846" y="3898005"/>
              <a:chExt cx="4211749" cy="1042133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4812846" y="3898005"/>
                <a:ext cx="4211749" cy="1042133"/>
                <a:chOff x="4841340" y="2366512"/>
                <a:chExt cx="4211749" cy="1042133"/>
              </a:xfrm>
            </p:grpSpPr>
            <p:sp>
              <p:nvSpPr>
                <p:cNvPr id="51" name="Rectangle 50"/>
                <p:cNvSpPr/>
                <p:nvPr/>
              </p:nvSpPr>
              <p:spPr bwMode="auto">
                <a:xfrm>
                  <a:off x="4841340" y="2366512"/>
                  <a:ext cx="4211749" cy="1042133"/>
                </a:xfrm>
                <a:prstGeom prst="rect">
                  <a:avLst/>
                </a:prstGeom>
                <a:ln>
                  <a:solidFill>
                    <a:srgbClr val="919191"/>
                  </a:solidFill>
                  <a:headEnd type="none" w="med" len="med"/>
                  <a:tailEnd type="none" w="med" len="med"/>
                </a:ln>
                <a:extLst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hangingPunct="0"/>
                  <a:endParaRPr lang="en-US" sz="400">
                    <a:solidFill>
                      <a:srgbClr val="000000"/>
                    </a:solidFill>
                    <a:latin typeface="Calibri"/>
                    <a:ea typeface="ＭＳ Ｐゴシック" charset="0"/>
                    <a:cs typeface="Calibri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4862078" y="2475069"/>
                  <a:ext cx="1262410" cy="769441"/>
                </a:xfrm>
                <a:prstGeom prst="rect">
                  <a:avLst/>
                </a:prstGeom>
                <a:solidFill>
                  <a:srgbClr val="008080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 defTabSz="914400" eaLnBrk="0" hangingPunct="0"/>
                  <a:r>
                    <a:rPr lang="en-US" sz="1600" dirty="0" smtClean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Goal 2024</a:t>
                  </a:r>
                </a:p>
                <a:p>
                  <a:pPr algn="ctr" defTabSz="914400" eaLnBrk="0" hangingPunct="0"/>
                  <a:r>
                    <a:rPr lang="en-US" sz="1400" dirty="0" smtClean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Boosted frame</a:t>
                  </a:r>
                </a:p>
                <a:p>
                  <a:pPr algn="ctr" defTabSz="914400" eaLnBrk="0" hangingPunct="0"/>
                  <a:r>
                    <a:rPr lang="en-US" sz="1400" dirty="0" smtClean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10</a:t>
                  </a:r>
                  <a:r>
                    <a:rPr lang="en-US" sz="1400" baseline="30000" dirty="0" smtClean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6</a:t>
                  </a:r>
                  <a:r>
                    <a:rPr lang="en-US" sz="1400" dirty="0" smtClean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 cores</a:t>
                  </a:r>
                  <a:endParaRPr lang="en-US" sz="1400" dirty="0">
                    <a:solidFill>
                      <a:srgbClr val="FFFFFF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212017" y="2485925"/>
                  <a:ext cx="1289450" cy="33855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595959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914400" eaLnBrk="0" hangingPunct="0"/>
                  <a:r>
                    <a:rPr lang="en-US" sz="1600" dirty="0">
                      <a:solidFill>
                        <a:srgbClr val="000000"/>
                      </a:solidFill>
                      <a:latin typeface="Calibri"/>
                      <a:cs typeface="Calibri"/>
                    </a:rPr>
                    <a:t>&lt;</a:t>
                  </a:r>
                  <a:r>
                    <a:rPr lang="en-US" sz="1600" dirty="0" smtClean="0">
                      <a:solidFill>
                        <a:srgbClr val="000000"/>
                      </a:solidFill>
                      <a:latin typeface="Calibri"/>
                      <a:cs typeface="Calibri"/>
                    </a:rPr>
                    <a:t>1min</a:t>
                  </a:r>
                  <a:endParaRPr lang="en-US" sz="1600" dirty="0">
                    <a:solidFill>
                      <a:srgbClr val="000000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7667020" y="2485925"/>
                  <a:ext cx="1289450" cy="33855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595959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914400" eaLnBrk="0" hangingPunct="0"/>
                  <a:r>
                    <a:rPr lang="en-US" sz="1600" dirty="0" smtClean="0">
                      <a:solidFill>
                        <a:srgbClr val="000000"/>
                      </a:solidFill>
                      <a:latin typeface="Calibri"/>
                      <a:cs typeface="Calibri"/>
                    </a:rPr>
                    <a:t>~ 3-4 days</a:t>
                  </a:r>
                  <a:endParaRPr lang="en-US" sz="1600" dirty="0">
                    <a:solidFill>
                      <a:srgbClr val="000000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63" name="TextBox 62"/>
              <p:cNvSpPr txBox="1"/>
              <p:nvPr/>
            </p:nvSpPr>
            <p:spPr>
              <a:xfrm>
                <a:off x="6162242" y="4331795"/>
                <a:ext cx="140370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914400" eaLnBrk="0" hangingPunct="0"/>
                <a:r>
                  <a:rPr lang="en-US" sz="1400" dirty="0">
                    <a:solidFill>
                      <a:srgbClr val="000000"/>
                    </a:solidFill>
                    <a:latin typeface="Calibri"/>
                    <a:cs typeface="Calibri"/>
                  </a:rPr>
                  <a:t>r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eal-time on supercomputers</a:t>
                </a:r>
                <a:endParaRPr lang="en-US" sz="14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3655162" y="5624032"/>
              <a:ext cx="1403709" cy="307777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 eaLnBrk="0" hangingPunct="0"/>
              <a:r>
                <a:rPr lang="en-US" sz="1400" dirty="0" smtClean="0">
                  <a:solidFill>
                    <a:srgbClr val="000000"/>
                  </a:solidFill>
                  <a:latin typeface="Calibri"/>
                  <a:cs typeface="Calibri"/>
                </a:rPr>
                <a:t>~OK</a:t>
              </a:r>
              <a:endParaRPr lang="en-US" sz="14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769856" y="4245796"/>
            <a:ext cx="4211749" cy="1214547"/>
            <a:chOff x="4791566" y="4538901"/>
            <a:chExt cx="4211749" cy="1214547"/>
          </a:xfrm>
        </p:grpSpPr>
        <p:grpSp>
          <p:nvGrpSpPr>
            <p:cNvPr id="55" name="Group 54"/>
            <p:cNvGrpSpPr/>
            <p:nvPr/>
          </p:nvGrpSpPr>
          <p:grpSpPr>
            <a:xfrm>
              <a:off x="4791566" y="4538901"/>
              <a:ext cx="4211749" cy="1214547"/>
              <a:chOff x="4841340" y="2366511"/>
              <a:chExt cx="4211749" cy="1214547"/>
            </a:xfrm>
          </p:grpSpPr>
          <p:sp>
            <p:nvSpPr>
              <p:cNvPr id="56" name="Rectangle 55"/>
              <p:cNvSpPr/>
              <p:nvPr/>
            </p:nvSpPr>
            <p:spPr bwMode="auto">
              <a:xfrm>
                <a:off x="4841340" y="2366511"/>
                <a:ext cx="4211749" cy="1214547"/>
              </a:xfrm>
              <a:prstGeom prst="rect">
                <a:avLst/>
              </a:prstGeom>
              <a:ln>
                <a:solidFill>
                  <a:srgbClr val="919191"/>
                </a:solidFill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4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862078" y="2475069"/>
                <a:ext cx="1262410" cy="984885"/>
              </a:xfrm>
              <a:prstGeom prst="rect">
                <a:avLst/>
              </a:prstGeom>
              <a:solidFill>
                <a:srgbClr val="008080"/>
              </a:solidFill>
            </p:spPr>
            <p:txBody>
              <a:bodyPr wrap="none" rtlCol="0">
                <a:spAutoFit/>
              </a:bodyPr>
              <a:lstStyle/>
              <a:p>
                <a:pPr algn="ctr" defTabSz="914400" eaLnBrk="0" hangingPunct="0"/>
                <a:r>
                  <a:rPr lang="en-US" sz="16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Goal 2024</a:t>
                </a:r>
              </a:p>
              <a:p>
                <a:pPr algn="ctr" defTabSz="914400" eaLnBrk="0" hangingPunct="0"/>
                <a:r>
                  <a:rPr lang="en-US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Boosted frame</a:t>
                </a:r>
              </a:p>
              <a:p>
                <a:pPr algn="ctr" defTabSz="914400" eaLnBrk="0" hangingPunct="0"/>
                <a:r>
                  <a:rPr lang="en-US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+ AMR + </a:t>
                </a:r>
                <a:r>
                  <a:rPr lang="en-US" sz="1400" dirty="0" err="1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env</a:t>
                </a:r>
                <a:r>
                  <a:rPr lang="en-US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.</a:t>
                </a:r>
              </a:p>
              <a:p>
                <a:pPr algn="ctr" defTabSz="914400" eaLnBrk="0" hangingPunct="0"/>
                <a:r>
                  <a:rPr lang="en-US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10</a:t>
                </a:r>
                <a:r>
                  <a:rPr lang="en-US" sz="1400" baseline="300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6</a:t>
                </a:r>
                <a:r>
                  <a:rPr lang="en-US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 cores</a:t>
                </a:r>
                <a:endParaRPr lang="en-US" sz="1400" dirty="0">
                  <a:solidFill>
                    <a:srgbClr val="FFFF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212017" y="2485925"/>
                <a:ext cx="1289450" cy="33855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9595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 eaLnBrk="0" hangingPunct="0"/>
                <a:r>
                  <a:rPr lang="en-US" sz="1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&lt;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10ms</a:t>
                </a:r>
                <a:endParaRPr lang="en-US" sz="16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667020" y="2485925"/>
                <a:ext cx="1289450" cy="33855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59595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 eaLnBrk="0" hangingPunct="0"/>
                <a:r>
                  <a:rPr lang="en-US" sz="16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~ 1 hour</a:t>
                </a:r>
                <a:endParaRPr lang="en-US" sz="16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6086686" y="5081255"/>
              <a:ext cx="1403709" cy="52322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  <a:cs typeface="Calibri"/>
                </a:rPr>
                <a:t>r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cs typeface="Calibri"/>
                </a:rPr>
                <a:t>eal-time on clusters</a:t>
              </a:r>
              <a:endParaRPr lang="en-US" sz="14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552544" y="4972695"/>
              <a:ext cx="1403709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  <a:cs typeface="Calibri"/>
                </a:rPr>
                <a:t>p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cs typeface="Calibri"/>
                </a:rPr>
                <a:t>arametric studies on supercomputers</a:t>
              </a:r>
              <a:endParaRPr lang="en-US" sz="14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2" name="Rectangle 71"/>
          <p:cNvSpPr/>
          <p:nvPr/>
        </p:nvSpPr>
        <p:spPr bwMode="auto">
          <a:xfrm>
            <a:off x="2736" y="1240118"/>
            <a:ext cx="4581144" cy="15613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32618" y="1358901"/>
            <a:ext cx="2906059" cy="628275"/>
            <a:chOff x="1509417" y="1104900"/>
            <a:chExt cx="6618583" cy="263524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9417" y="1104900"/>
              <a:ext cx="6618583" cy="1771275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7618" y="2862774"/>
              <a:ext cx="6380382" cy="877370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677" y="2087284"/>
            <a:ext cx="2711825" cy="684305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346382" y="1479177"/>
            <a:ext cx="842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hangingPunct="0"/>
            <a:r>
              <a:rPr lang="en-US" sz="1600">
                <a:solidFill>
                  <a:srgbClr val="000000"/>
                </a:solidFill>
                <a:latin typeface="Arial" charset="0"/>
              </a:rPr>
              <a:t>FACET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485958" y="2288989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hangingPunct="0"/>
            <a:r>
              <a:rPr lang="en-US" sz="1600">
                <a:solidFill>
                  <a:srgbClr val="FFFFFF"/>
                </a:solidFill>
                <a:latin typeface="Arial" charset="0"/>
              </a:rPr>
              <a:t>BELLA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754" y="1249672"/>
            <a:ext cx="4573267" cy="756559"/>
          </a:xfrm>
          <a:prstGeom prst="rect">
            <a:avLst/>
          </a:prstGeom>
          <a:solidFill>
            <a:schemeClr val="bg2">
              <a:alpha val="7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4478694" y="2148086"/>
            <a:ext cx="290473" cy="4931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993310" y="5731726"/>
            <a:ext cx="40163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hangingPunct="0"/>
            <a:r>
              <a:rPr lang="en-US" sz="1800" dirty="0" smtClean="0">
                <a:solidFill>
                  <a:srgbClr val="800000"/>
                </a:solidFill>
                <a:latin typeface="Calibri"/>
                <a:cs typeface="Calibri"/>
              </a:rPr>
              <a:t>Advances in computers &amp; algorithms: </a:t>
            </a:r>
          </a:p>
          <a:p>
            <a:pPr marL="401638" indent="-228600" defTabSz="914400" eaLnBrk="0" hangingPunct="0">
              <a:buFont typeface="Arial"/>
              <a:buChar char="•"/>
            </a:pPr>
            <a:r>
              <a:rPr lang="en-US" sz="1600" dirty="0" smtClean="0">
                <a:solidFill>
                  <a:srgbClr val="800000"/>
                </a:solidFill>
                <a:latin typeface="Calibri"/>
                <a:cs typeface="Calibri"/>
              </a:rPr>
              <a:t>real-time of single stages on clusters, </a:t>
            </a:r>
          </a:p>
          <a:p>
            <a:pPr marL="401638" indent="-228600" defTabSz="914400" eaLnBrk="0" hangingPunct="0">
              <a:buFont typeface="Arial"/>
              <a:buChar char="•"/>
            </a:pPr>
            <a:r>
              <a:rPr lang="en-US" sz="1600" dirty="0" smtClean="0">
                <a:solidFill>
                  <a:srgbClr val="800000"/>
                </a:solidFill>
                <a:latin typeface="Calibri"/>
                <a:cs typeface="Calibri"/>
              </a:rPr>
              <a:t>design of colliders on supercomputers.</a:t>
            </a:r>
            <a:endParaRPr lang="en-US" sz="16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pic>
        <p:nvPicPr>
          <p:cNvPr id="70" name="Picture 69" descr="LBNL_Full_Logo_Final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00" y="396875"/>
            <a:ext cx="542925" cy="4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7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 smtClean="0"/>
              <a:t>SLAC R&amp;D Plans</a:t>
            </a:r>
            <a:endParaRPr lang="en-US" sz="30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4518" y="926842"/>
            <a:ext cx="8630564" cy="5207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182880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600"/>
              </a:spcBef>
              <a:spcAft>
                <a:spcPts val="600"/>
              </a:spcAft>
            </a:pPr>
            <a:r>
              <a:rPr lang="en-US" sz="1700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Key thrusts of advanced accelerator computation at SLAC</a:t>
            </a:r>
          </a:p>
          <a:p>
            <a:pPr marL="225425" lvl="1" indent="-225425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Maintain </a:t>
            </a:r>
            <a:r>
              <a:rPr lang="en-CA" sz="1700" b="1" dirty="0" smtClean="0">
                <a:solidFill>
                  <a:srgbClr val="981E32"/>
                </a:solidFill>
                <a:latin typeface="Arial"/>
              </a:rPr>
              <a:t>ACE3P</a:t>
            </a: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 as the premier parallel EM software for accelerator modeling through development of novel numerical algorithms in coordination with </a:t>
            </a:r>
            <a:r>
              <a:rPr lang="en-CA" sz="1700" dirty="0" err="1" smtClean="0">
                <a:solidFill>
                  <a:srgbClr val="000000"/>
                </a:solidFill>
                <a:latin typeface="Arial"/>
              </a:rPr>
              <a:t>SciDAC</a:t>
            </a: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.</a:t>
            </a:r>
            <a:endParaRPr lang="en-CA" sz="1700" b="1" i="1" dirty="0" smtClean="0">
              <a:solidFill>
                <a:srgbClr val="0000FF"/>
              </a:solidFill>
              <a:latin typeface="Arial"/>
            </a:endParaRPr>
          </a:p>
          <a:p>
            <a:pPr marL="225425" lvl="1" indent="-225425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Collaborate under the CAMPA initiative on code integration in EM and beam dynamics for enhancing accelerator system simulation.</a:t>
            </a:r>
          </a:p>
          <a:p>
            <a:pPr marL="0" lvl="1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CA" sz="1700" b="1" dirty="0" smtClean="0">
                <a:solidFill>
                  <a:srgbClr val="3366FF"/>
                </a:solidFill>
                <a:latin typeface="Arial"/>
              </a:rPr>
              <a:t>Medium-term Plan</a:t>
            </a:r>
          </a:p>
          <a:p>
            <a:pPr marL="285750" lvl="1" indent="-285750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Develop a multi-physics modeling toolset including integrated EM, thermal and mechanical effects for SRF cavities. </a:t>
            </a:r>
          </a:p>
          <a:p>
            <a:pPr marL="285750" lvl="1" indent="-285750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Integrate </a:t>
            </a:r>
            <a:r>
              <a:rPr lang="en-CA" sz="1700" b="1" dirty="0" smtClean="0">
                <a:solidFill>
                  <a:srgbClr val="800000"/>
                </a:solidFill>
                <a:latin typeface="Arial"/>
              </a:rPr>
              <a:t>ACE3P</a:t>
            </a: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 with IMPACT for system-scale accelerator simulation.</a:t>
            </a:r>
          </a:p>
          <a:p>
            <a:pPr marL="285750" lvl="1" indent="-285750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Implement new algorithms in </a:t>
            </a:r>
            <a:r>
              <a:rPr lang="en-CA" sz="1700" b="1" dirty="0" smtClean="0">
                <a:solidFill>
                  <a:srgbClr val="800000"/>
                </a:solidFill>
                <a:latin typeface="Arial"/>
              </a:rPr>
              <a:t>ACE3P</a:t>
            </a: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 for efficient and accurate modeling of space-charge dominated devices such as klystrons.</a:t>
            </a:r>
          </a:p>
          <a:p>
            <a:pPr marL="285750" lvl="1" indent="-285750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CA" sz="1700" dirty="0">
                <a:solidFill>
                  <a:srgbClr val="000000"/>
                </a:solidFill>
                <a:latin typeface="Arial"/>
              </a:rPr>
              <a:t>Collaborate with CS/AM scientists in nonlinear </a:t>
            </a:r>
            <a:r>
              <a:rPr lang="en-CA" sz="1700" dirty="0" err="1">
                <a:solidFill>
                  <a:srgbClr val="000000"/>
                </a:solidFill>
                <a:latin typeface="Arial"/>
              </a:rPr>
              <a:t>eigensolver</a:t>
            </a:r>
            <a:r>
              <a:rPr lang="en-CA" sz="1700" dirty="0">
                <a:solidFill>
                  <a:srgbClr val="000000"/>
                </a:solidFill>
                <a:latin typeface="Arial"/>
              </a:rPr>
              <a:t> and parallel adaptive </a:t>
            </a: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mesh refinement </a:t>
            </a:r>
            <a:r>
              <a:rPr lang="en-CA" sz="1700" dirty="0">
                <a:solidFill>
                  <a:srgbClr val="000000"/>
                </a:solidFill>
                <a:latin typeface="Arial"/>
              </a:rPr>
              <a:t>for virtual prototyping of accelerators.</a:t>
            </a:r>
          </a:p>
          <a:p>
            <a:pPr marL="285750" lvl="1" indent="-285750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Code support for </a:t>
            </a:r>
            <a:r>
              <a:rPr lang="en-CA" sz="1700" b="1" dirty="0" smtClean="0">
                <a:solidFill>
                  <a:srgbClr val="800000"/>
                </a:solidFill>
                <a:latin typeface="Arial"/>
              </a:rPr>
              <a:t>ACE3P</a:t>
            </a: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 user community (~50 users &amp; growing). </a:t>
            </a:r>
          </a:p>
          <a:p>
            <a:pPr marL="0" lvl="1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CA" sz="1700" b="1" dirty="0" smtClean="0">
                <a:solidFill>
                  <a:srgbClr val="0000FF"/>
                </a:solidFill>
                <a:latin typeface="Arial"/>
              </a:rPr>
              <a:t>Long-term Plan</a:t>
            </a:r>
          </a:p>
          <a:p>
            <a:pPr marL="285750" lvl="1" indent="-285750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Develop parallel optimization for multi-physics modeling of accelerators.</a:t>
            </a:r>
          </a:p>
          <a:p>
            <a:pPr marL="285750" lvl="1" indent="-285750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CA" sz="1700" dirty="0" smtClean="0">
                <a:solidFill>
                  <a:srgbClr val="000000"/>
                </a:solidFill>
                <a:latin typeface="Arial"/>
              </a:rPr>
              <a:t>Perform simulations for accelerator projects such as PIP2 and ILC to ensure operation reliability for specified machine design goals.</a:t>
            </a:r>
          </a:p>
        </p:txBody>
      </p:sp>
    </p:spTree>
    <p:extLst>
      <p:ext uri="{BB962C8B-B14F-4D97-AF65-F5344CB8AC3E}">
        <p14:creationId xmlns:p14="http://schemas.microsoft.com/office/powerpoint/2010/main" val="241034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 smtClean="0"/>
              <a:t>Multi-Physics Analysis for SRF Cavities</a:t>
            </a:r>
            <a:endParaRPr lang="en-US" sz="30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4518" y="914400"/>
            <a:ext cx="8630564" cy="24622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182880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Develop an 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integrated modeling toolset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including EM, thermal and mechanical effects for SRF cavities with emphasis on enhancing the following simulation capabilities.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Study effects of </a:t>
            </a:r>
            <a:r>
              <a:rPr lang="en-US" sz="1800" i="1" dirty="0" smtClean="0">
                <a:solidFill>
                  <a:srgbClr val="0000FF"/>
                </a:solidFill>
                <a:latin typeface="Arial"/>
                <a:ea typeface="宋体" charset="-122"/>
                <a:cs typeface="宋体" charset="-122"/>
              </a:rPr>
              <a:t>cavity imperfection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 on higher-order-modes. </a:t>
            </a:r>
            <a:endParaRPr lang="en-US" sz="1800" dirty="0">
              <a:solidFill>
                <a:srgbClr val="000000"/>
              </a:solidFill>
              <a:latin typeface="Arial"/>
              <a:ea typeface="宋体" charset="-122"/>
              <a:cs typeface="宋体" charset="-122"/>
            </a:endParaRPr>
          </a:p>
          <a:p>
            <a:pPr marL="342900" indent="-342900" defTabSz="914400" fontAlgn="auto">
              <a:spcBef>
                <a:spcPts val="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Simulate </a:t>
            </a:r>
            <a:r>
              <a:rPr lang="en-US" sz="1800" i="1" dirty="0" smtClean="0">
                <a:solidFill>
                  <a:srgbClr val="0000FF"/>
                </a:solidFill>
                <a:latin typeface="Arial"/>
                <a:ea typeface="宋体" charset="-122"/>
                <a:cs typeface="宋体" charset="-122"/>
              </a:rPr>
              <a:t>dark current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in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cryomodule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and evaluate its radiation effects through the cavity wall.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Determine </a:t>
            </a:r>
            <a:r>
              <a:rPr lang="en-US" sz="1800" i="1" dirty="0" smtClean="0">
                <a:solidFill>
                  <a:srgbClr val="0000FF"/>
                </a:solidFill>
                <a:latin typeface="Arial"/>
                <a:ea typeface="宋体" charset="-122"/>
                <a:cs typeface="宋体" charset="-122"/>
              </a:rPr>
              <a:t>Lorentz force detuning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and study </a:t>
            </a:r>
            <a:r>
              <a:rPr lang="en-US" sz="1800" i="1" dirty="0" err="1" smtClean="0">
                <a:solidFill>
                  <a:srgbClr val="0000FF"/>
                </a:solidFill>
                <a:latin typeface="Arial"/>
                <a:ea typeface="宋体" charset="-122"/>
                <a:cs typeface="宋体" charset="-122"/>
              </a:rPr>
              <a:t>microphonics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宋体" charset="-122"/>
                <a:cs typeface="宋体" charset="-122"/>
              </a:rPr>
              <a:t> of SRF cavities for pulsed and CW operations.</a:t>
            </a:r>
          </a:p>
        </p:txBody>
      </p:sp>
      <p:pic>
        <p:nvPicPr>
          <p:cNvPr id="10" name="Picture 9" descr="therm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33800"/>
            <a:ext cx="2895600" cy="19276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6059269"/>
            <a:ext cx="850408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Aim at providing </a:t>
            </a:r>
            <a:r>
              <a:rPr lang="en-US" sz="180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 transformative modeling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capability </a:t>
            </a:r>
            <a:r>
              <a:rPr lang="en-US" sz="180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that can facilitate a full, realistic design for optimal machine performance and operation reliability.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5986" y="5638800"/>
            <a:ext cx="2986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 smtClean="0">
                <a:solidFill>
                  <a:srgbClr val="981E32"/>
                </a:solidFill>
                <a:latin typeface="Arial"/>
                <a:ea typeface="+mn-ea"/>
                <a:cs typeface="+mn-cs"/>
              </a:rPr>
              <a:t>ACE3P</a:t>
            </a:r>
            <a:r>
              <a:rPr lang="en-US" sz="1600" u="sng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multi-physics modeling</a:t>
            </a:r>
            <a:endParaRPr lang="en-US" sz="1600" u="sng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800" y="3415345"/>
            <a:ext cx="4100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 Mechanical modes of dressed TTF cavity</a:t>
            </a:r>
            <a:endParaRPr lang="en-US" sz="1600" dirty="0">
              <a:solidFill>
                <a:srgbClr val="00009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884" y="3402540"/>
            <a:ext cx="3762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90"/>
                </a:solidFill>
                <a:latin typeface="Arial"/>
                <a:ea typeface="+mn-ea"/>
                <a:cs typeface="+mn-cs"/>
              </a:rPr>
              <a:t>Temperature distribution in TTF coupler</a:t>
            </a:r>
            <a:endParaRPr lang="en-US" sz="1600" dirty="0">
              <a:solidFill>
                <a:srgbClr val="00009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 descr="Freq_128.861963506Hz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29959"/>
            <a:ext cx="3657600" cy="994441"/>
          </a:xfrm>
          <a:prstGeom prst="rect">
            <a:avLst/>
          </a:prstGeom>
        </p:spPr>
      </p:pic>
      <p:pic>
        <p:nvPicPr>
          <p:cNvPr id="17" name="Picture 16" descr="Freq_295.36940243Hz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725410"/>
            <a:ext cx="3657600" cy="98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Resource needs (US wide)</a:t>
            </a:r>
            <a:endParaRPr lang="en-US" sz="36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904316"/>
              </p:ext>
            </p:extLst>
          </p:nvPr>
        </p:nvGraphicFramePr>
        <p:xfrm>
          <a:off x="228600" y="910688"/>
          <a:ext cx="8672514" cy="4348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0838"/>
                <a:gridCol w="2890838"/>
                <a:gridCol w="289083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Scenario B (FTE)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Scenario C (FTE)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Development</a:t>
                      </a:r>
                      <a:r>
                        <a:rPr lang="en-US" baseline="0" dirty="0" smtClean="0"/>
                        <a:t> for AA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Development for multi-MW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Development for structures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Development for energy deposition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Common Interfaces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Common Libraries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 Support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Accel</a:t>
                      </a:r>
                      <a:r>
                        <a:rPr lang="en-US" baseline="0" dirty="0" smtClean="0"/>
                        <a:t>. Fellows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postdocs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600" y="5225918"/>
            <a:ext cx="87695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Summary of resource requests assuming effort in accelerator R&amp;D thrusts remains the same as today.  If will be adjusted if the overall program changes.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7B555-2420-BA40-8B98-9E2F97B94D9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895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8334"/>
            <a:ext cx="8686800" cy="547205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Machines planned </a:t>
            </a:r>
            <a:r>
              <a:rPr lang="en-US" dirty="0">
                <a:solidFill>
                  <a:srgbClr val="002060"/>
                </a:solidFill>
              </a:rPr>
              <a:t>under the P5 advised </a:t>
            </a:r>
            <a:r>
              <a:rPr lang="en-US" dirty="0" smtClean="0">
                <a:solidFill>
                  <a:srgbClr val="002060"/>
                </a:solidFill>
              </a:rPr>
              <a:t>program have increased complexity and stringent design requirements</a:t>
            </a:r>
          </a:p>
          <a:p>
            <a:pPr lvl="1"/>
            <a:r>
              <a:rPr lang="en-US" dirty="0" smtClean="0"/>
              <a:t>need for multi</a:t>
            </a:r>
            <a:r>
              <a:rPr lang="en-US" dirty="0"/>
              <a:t>-physics </a:t>
            </a:r>
            <a:r>
              <a:rPr lang="en-US" dirty="0" smtClean="0"/>
              <a:t>models and HPC capabilities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Evolution of computing architectures requires continuing R&amp;D on numerical algorithms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To move forward we need a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coherent, coordinated program </a:t>
            </a:r>
          </a:p>
          <a:p>
            <a:pPr lvl="1"/>
            <a:r>
              <a:rPr lang="en-US" dirty="0" smtClean="0"/>
              <a:t>Start </a:t>
            </a:r>
            <a:r>
              <a:rPr lang="en-US" dirty="0"/>
              <a:t>with a consortium of </a:t>
            </a:r>
            <a:r>
              <a:rPr lang="en-US" dirty="0" smtClean="0"/>
              <a:t>developers (building on </a:t>
            </a:r>
            <a:r>
              <a:rPr lang="en-US" dirty="0" err="1" smtClean="0"/>
              <a:t>ComPASS</a:t>
            </a:r>
            <a:r>
              <a:rPr lang="en-US" dirty="0" smtClean="0"/>
              <a:t> success)</a:t>
            </a:r>
          </a:p>
          <a:p>
            <a:pPr lvl="1"/>
            <a:r>
              <a:rPr lang="en-US" dirty="0" smtClean="0"/>
              <a:t>Funded at the same level as the current individual efforts and projects, with modest increase for interoperability/coordination  </a:t>
            </a:r>
          </a:p>
          <a:p>
            <a:pPr lvl="1"/>
            <a:r>
              <a:rPr lang="en-US" dirty="0" smtClean="0"/>
              <a:t>If additional funding, establish a forum to develop and maintain common numerical and physics libraries</a:t>
            </a:r>
          </a:p>
          <a:p>
            <a:pPr lvl="2"/>
            <a:r>
              <a:rPr lang="en-US" dirty="0" smtClean="0"/>
              <a:t>With increased training and education reach, through fellowships and additional opportunities for students, through enhanced </a:t>
            </a:r>
            <a:r>
              <a:rPr lang="en-US" dirty="0"/>
              <a:t>U</a:t>
            </a:r>
            <a:r>
              <a:rPr lang="en-US" dirty="0" smtClean="0"/>
              <a:t>niversity participation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93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854079" y="152400"/>
            <a:ext cx="8137522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400" dirty="0" smtClean="0">
                <a:cs typeface="+mj-cs"/>
              </a:rPr>
              <a:t>Why HPC: accelerator numerical models span a wide range of physics and scales</a:t>
            </a:r>
            <a:endParaRPr lang="en-US" sz="2400" dirty="0">
              <a:cs typeface="+mj-cs"/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" y="4076703"/>
            <a:ext cx="8686800" cy="22193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Wide range of scales: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accelerator complex (10</a:t>
            </a:r>
            <a:r>
              <a:rPr lang="en-US" sz="2000" baseline="30000" dirty="0">
                <a:latin typeface="Arial" charset="0"/>
                <a:ea typeface="ＭＳ Ｐゴシック" charset="0"/>
              </a:rPr>
              <a:t>3</a:t>
            </a:r>
            <a:r>
              <a:rPr lang="en-US" sz="2000" dirty="0">
                <a:latin typeface="Arial" charset="0"/>
                <a:ea typeface="ＭＳ Ｐゴシック" charset="0"/>
              </a:rPr>
              <a:t>m) 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→ EM wavelength (10</a:t>
            </a:r>
            <a:r>
              <a:rPr lang="en-US" sz="2000" baseline="30000" dirty="0">
                <a:latin typeface="Arial" charset="0"/>
                <a:ea typeface="ＭＳ Ｐゴシック" charset="0"/>
                <a:cs typeface="Arial" charset="0"/>
              </a:rPr>
              <a:t>2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-10 m) → component (10-1 m) → particle bunch (10</a:t>
            </a:r>
            <a:r>
              <a:rPr lang="en-US" sz="2000" baseline="30000" dirty="0">
                <a:latin typeface="Arial" charset="0"/>
                <a:ea typeface="ＭＳ Ｐゴシック" charset="0"/>
                <a:cs typeface="Arial" charset="0"/>
              </a:rPr>
              <a:t>-3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 m) → beam in plasma </a:t>
            </a:r>
            <a:r>
              <a:rPr lang="en-US" sz="2000" dirty="0" err="1">
                <a:latin typeface="Arial" charset="0"/>
                <a:ea typeface="ＭＳ Ｐゴシック" charset="0"/>
                <a:cs typeface="Arial" charset="0"/>
              </a:rPr>
              <a:t>wakefields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 (10</a:t>
            </a:r>
            <a:r>
              <a:rPr lang="en-US" sz="2000" baseline="30000" dirty="0">
                <a:latin typeface="Arial" charset="0"/>
                <a:ea typeface="ＭＳ Ｐゴシック" charset="0"/>
                <a:cs typeface="Arial" charset="0"/>
              </a:rPr>
              <a:t>-8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)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Advancing accelerator science requires development of a wide range of mathematical models and numerical algorithms!</a:t>
            </a:r>
          </a:p>
        </p:txBody>
      </p:sp>
      <p:pic>
        <p:nvPicPr>
          <p:cNvPr id="95240" name="Picture 8" descr="MI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4078" y="1485900"/>
            <a:ext cx="3014663" cy="2400300"/>
          </a:xfrm>
        </p:spPr>
      </p:pic>
      <p:pic>
        <p:nvPicPr>
          <p:cNvPr id="95241" name="Picture 9" descr="MImagne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1" y="1263650"/>
            <a:ext cx="1892300" cy="1487488"/>
          </a:xfrm>
        </p:spPr>
      </p:pic>
      <p:pic>
        <p:nvPicPr>
          <p:cNvPr id="23557" name="Picture 10" descr="phi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3" y="1484314"/>
            <a:ext cx="1909763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Line 11"/>
          <p:cNvSpPr>
            <a:spLocks noChangeShapeType="1"/>
          </p:cNvSpPr>
          <p:nvPr/>
        </p:nvSpPr>
        <p:spPr bwMode="auto">
          <a:xfrm flipV="1">
            <a:off x="3429000" y="3429000"/>
            <a:ext cx="838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3" rIns="91425" bIns="45713">
            <a:spAutoFit/>
          </a:bodyPr>
          <a:lstStyle/>
          <a:p>
            <a:endParaRPr lang="en-US"/>
          </a:p>
        </p:txBody>
      </p:sp>
      <p:sp>
        <p:nvSpPr>
          <p:cNvPr id="23559" name="Line 12"/>
          <p:cNvSpPr>
            <a:spLocks noChangeShapeType="1"/>
          </p:cNvSpPr>
          <p:nvPr/>
        </p:nvSpPr>
        <p:spPr bwMode="auto">
          <a:xfrm flipV="1">
            <a:off x="5334000" y="3200400"/>
            <a:ext cx="1143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3" rIns="91425" bIns="45713">
            <a:spAutoFit/>
          </a:bodyPr>
          <a:lstStyle/>
          <a:p>
            <a:endParaRPr lang="en-US"/>
          </a:p>
        </p:txBody>
      </p:sp>
      <p:pic>
        <p:nvPicPr>
          <p:cNvPr id="23560" name="Picture 13" descr="rho_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3" y="2971800"/>
            <a:ext cx="1909763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2768600"/>
            <a:ext cx="11303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2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85479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05216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Panagiotis</a:t>
            </a:r>
            <a:r>
              <a:rPr lang="en-US" dirty="0" smtClean="0"/>
              <a:t> </a:t>
            </a:r>
            <a:r>
              <a:rPr lang="en-US" dirty="0" err="1" smtClean="0"/>
              <a:t>Spentzouris</a:t>
            </a:r>
            <a:r>
              <a:rPr lang="en-US" dirty="0" smtClean="0"/>
              <a:t>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77398" y="6515100"/>
            <a:ext cx="447675" cy="241300"/>
          </a:xfrm>
        </p:spPr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2337" y="2665431"/>
            <a:ext cx="7526338" cy="1139271"/>
          </a:xfrm>
        </p:spPr>
        <p:txBody>
          <a:bodyPr/>
          <a:lstStyle/>
          <a:p>
            <a:r>
              <a:rPr lang="en-US" sz="4000" dirty="0" smtClean="0"/>
              <a:t>Accelerator Modeling and Design Tools: </a:t>
            </a:r>
            <a:br>
              <a:rPr lang="en-US" sz="4000" dirty="0" smtClean="0"/>
            </a:br>
            <a:r>
              <a:rPr lang="en-US" sz="4000" dirty="0" smtClean="0"/>
              <a:t>Current Program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> </a:t>
            </a:r>
            <a:r>
              <a:rPr lang="en-US" sz="2000" dirty="0" smtClean="0"/>
              <a:t>    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398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042537"/>
            <a:ext cx="8765003" cy="222492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Impact (LBNL), </a:t>
            </a:r>
            <a:r>
              <a:rPr lang="en-US" dirty="0" err="1" smtClean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Synergia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(FNAL), and WARP (LBNL) selected for the NERSC </a:t>
            </a:r>
            <a:r>
              <a:rPr lang="en-US" dirty="0" err="1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Exascale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Science Applications Program (NESAP</a:t>
            </a:r>
            <a:r>
              <a:rPr lang="en-US" dirty="0" smtClean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)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early access to new architecture with help from NERSC, Cray &amp; Intel staff</a:t>
            </a:r>
          </a:p>
          <a:p>
            <a:r>
              <a:rPr lang="en-US" dirty="0" err="1" smtClean="0">
                <a:latin typeface="Calibri"/>
                <a:cs typeface="Calibri"/>
              </a:rPr>
              <a:t>Synergia</a:t>
            </a:r>
            <a:r>
              <a:rPr lang="en-US" dirty="0" smtClean="0">
                <a:latin typeface="Calibri"/>
                <a:cs typeface="Calibri"/>
              </a:rPr>
              <a:t> and OSIRIS (UCLA) already ported on GPU and MIC 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CAMPA could provide the means to 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Propagate know-how to other codes and, eventually, 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development of common infrastructure optimized for new architectures</a:t>
            </a: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62ACF-5311-B246-B35D-A6BDC91E679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5" name="Picture 4" descr="NERS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0" y="933909"/>
            <a:ext cx="5201985" cy="2926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Readiness for </a:t>
            </a:r>
            <a:r>
              <a:rPr lang="en-US" sz="2400" dirty="0" err="1" smtClean="0"/>
              <a:t>exascale</a:t>
            </a:r>
            <a:r>
              <a:rPr lang="en-US" sz="2400" dirty="0" smtClean="0"/>
              <a:t> computing on new architectures essential for Virtual Accelerator Modeling and Prototyping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086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562600"/>
          </a:xfrm>
        </p:spPr>
        <p:txBody>
          <a:bodyPr/>
          <a:lstStyle/>
          <a:p>
            <a:pPr marL="338138" indent="-338138" defTabSz="452438" eaLnBrk="1">
              <a:lnSpc>
                <a:spcPct val="80000"/>
              </a:lnSpc>
              <a:spcBef>
                <a:spcPts val="700"/>
              </a:spcBef>
              <a:buClr>
                <a:srgbClr val="000000"/>
              </a:buClr>
              <a:buFontTx/>
              <a:buChar char="•"/>
            </a:pPr>
            <a:r>
              <a:rPr lang="en-US" sz="2400" dirty="0">
                <a:solidFill>
                  <a:srgbClr val="0070C0"/>
                </a:solidFill>
                <a:latin typeface="Calibri" charset="0"/>
                <a:cs typeface="Calibri" charset="0"/>
                <a:sym typeface="Calibri" charset="0"/>
              </a:rPr>
              <a:t>MARS15 is a general purpose Monte-Carlo code for simulation of </a:t>
            </a:r>
            <a:r>
              <a:rPr lang="en-US" sz="2400" dirty="0" err="1">
                <a:solidFill>
                  <a:srgbClr val="0070C0"/>
                </a:solidFill>
                <a:latin typeface="Calibri" charset="0"/>
                <a:cs typeface="Calibri" charset="0"/>
                <a:sym typeface="Calibri" charset="0"/>
              </a:rPr>
              <a:t>hadronic</a:t>
            </a:r>
            <a:r>
              <a:rPr lang="en-US" sz="2400" dirty="0">
                <a:solidFill>
                  <a:srgbClr val="0070C0"/>
                </a:solidFill>
                <a:latin typeface="Calibri" charset="0"/>
                <a:cs typeface="Calibri" charset="0"/>
                <a:sym typeface="Calibri" charset="0"/>
              </a:rPr>
              <a:t> and electromagnetic cascades that is used worldwide for shielding, accelerator and detector applications.</a:t>
            </a:r>
          </a:p>
          <a:p>
            <a:pPr marL="735013" lvl="1" indent="-282575" defTabSz="452438" eaLnBrk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Char char="–"/>
            </a:pPr>
            <a:r>
              <a:rPr lang="en-US" sz="20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Originated in 1974 at IHEP (Russia) and is developed since early 80’s at Fermilab</a:t>
            </a:r>
          </a:p>
          <a:p>
            <a:pPr marL="735013" lvl="1" indent="-282575" defTabSz="452438" eaLnBrk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Char char="–"/>
            </a:pPr>
            <a:r>
              <a:rPr lang="en-US" sz="20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Used in design of numerous accelerator systems and machine-detector interfaces in USA (</a:t>
            </a:r>
            <a:r>
              <a:rPr lang="en-US" sz="2000" dirty="0" err="1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Tevatron</a:t>
            </a:r>
            <a:r>
              <a:rPr lang="en-US" sz="20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, Main Injector, </a:t>
            </a:r>
            <a:r>
              <a:rPr lang="en-US" sz="2000" dirty="0" err="1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Muon</a:t>
            </a:r>
            <a:r>
              <a:rPr lang="en-US" sz="20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Collider, ILC etc.), Japan (J-PARC) and Europe (LHC, GSI, PSI, ESS </a:t>
            </a:r>
            <a:r>
              <a:rPr lang="en-US" sz="2000" dirty="0" err="1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etc</a:t>
            </a:r>
            <a:r>
              <a:rPr lang="en-US" sz="20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).</a:t>
            </a:r>
          </a:p>
          <a:p>
            <a:pPr marL="735013" lvl="1" indent="-282575" defTabSz="452438" eaLnBrk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Char char="–"/>
            </a:pPr>
            <a:r>
              <a:rPr lang="en-US" sz="20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Success proven by performance of the above systems and by overwhelming performance in international benchmarking over last two decades.</a:t>
            </a:r>
          </a:p>
          <a:p>
            <a:pPr marL="338138" indent="-338138" defTabSz="452438" eaLnBrk="1">
              <a:lnSpc>
                <a:spcPct val="80000"/>
              </a:lnSpc>
              <a:spcBef>
                <a:spcPts val="700"/>
              </a:spcBef>
              <a:buClr>
                <a:srgbClr val="000000"/>
              </a:buClr>
              <a:buFontTx/>
              <a:buChar char="•"/>
            </a:pPr>
            <a:r>
              <a:rPr lang="en-US" sz="2400" dirty="0">
                <a:solidFill>
                  <a:srgbClr val="0070C0"/>
                </a:solidFill>
                <a:latin typeface="Calibri" charset="0"/>
                <a:cs typeface="Calibri" charset="0"/>
                <a:sym typeface="Calibri" charset="0"/>
              </a:rPr>
              <a:t>Current State</a:t>
            </a:r>
          </a:p>
          <a:p>
            <a:pPr marL="735013" lvl="1" indent="-282575" defTabSz="452438" eaLnBrk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Char char="–"/>
            </a:pPr>
            <a:r>
              <a:rPr lang="en-US" sz="20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It is unique in quality of description of physics processes from multi-</a:t>
            </a:r>
            <a:r>
              <a:rPr lang="en-US" sz="2000" dirty="0" err="1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TeV</a:t>
            </a:r>
            <a:r>
              <a:rPr lang="en-US" sz="20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energies down to a fraction of electron-volt, with user-controlled possibilities to enhance certain phase-space regions.</a:t>
            </a:r>
          </a:p>
          <a:p>
            <a:pPr marL="735013" lvl="1" indent="-282575" defTabSz="452438" eaLnBrk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Char char="–"/>
            </a:pPr>
            <a:r>
              <a:rPr lang="en-US" sz="20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It is unique in modeling of the 3D magnetic systems ranging in size from many kilometers to microns in the same setup, e.g. the entire 27-km LHC collider with tiny machine and detector components of interest.</a:t>
            </a:r>
          </a:p>
          <a:p>
            <a:pPr marL="735013" lvl="1" indent="-282575" defTabSz="452438" eaLnBrk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Char char="–"/>
            </a:pPr>
            <a:r>
              <a:rPr lang="en-US" sz="2000" dirty="0">
                <a:solidFill>
                  <a:srgbClr val="0070C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40 MARS installations worldwide with 300 users at ~33 Labs/Universities.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86" y="51370"/>
            <a:ext cx="8672671" cy="762000"/>
          </a:xfrm>
        </p:spPr>
        <p:txBody>
          <a:bodyPr/>
          <a:lstStyle/>
          <a:p>
            <a:pPr algn="ctr"/>
            <a:r>
              <a:rPr lang="en-US" sz="3000" dirty="0" smtClean="0"/>
              <a:t>First-Year Accomplishments under CAMPA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228600" y="855440"/>
            <a:ext cx="8699758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LBNL and SLAC have started integrating </a:t>
            </a:r>
            <a:r>
              <a:rPr lang="en-US" sz="1800" b="1" dirty="0" smtClean="0">
                <a:solidFill>
                  <a:srgbClr val="800000"/>
                </a:solidFill>
                <a:latin typeface="Arial"/>
                <a:ea typeface="+mn-ea"/>
                <a:cs typeface="+mn-cs"/>
              </a:rPr>
              <a:t>ACE3P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EM and </a:t>
            </a:r>
            <a:r>
              <a:rPr lang="en-US" sz="1800" b="1" dirty="0" smtClean="0">
                <a:solidFill>
                  <a:srgbClr val="800000"/>
                </a:solidFill>
                <a:latin typeface="Arial"/>
                <a:ea typeface="+mn-ea"/>
                <a:cs typeface="+mn-cs"/>
              </a:rPr>
              <a:t>BLAST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beam dynamics codes’ simulation capabilities.</a:t>
            </a:r>
            <a:endParaRPr lang="en-US" sz="1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33363" indent="-233363" defTabSz="914400" fontAlgn="auto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 typeface="Wingdings" charset="2"/>
              <a:buChar char="§"/>
            </a:pPr>
            <a:r>
              <a:rPr lang="en-US" sz="1800" b="1" dirty="0" smtClean="0">
                <a:solidFill>
                  <a:srgbClr val="800000"/>
                </a:solidFill>
                <a:latin typeface="Arial"/>
                <a:ea typeface="+mn-ea"/>
                <a:cs typeface="+mn-cs"/>
              </a:rPr>
              <a:t>ACE3P</a:t>
            </a:r>
            <a:r>
              <a:rPr lang="en-US" sz="1800" dirty="0" smtClean="0">
                <a:solidFill>
                  <a:srgbClr val="981E32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and </a:t>
            </a:r>
            <a:r>
              <a:rPr lang="en-US" sz="1800" b="1" dirty="0" smtClean="0">
                <a:solidFill>
                  <a:srgbClr val="800000"/>
                </a:solidFill>
                <a:latin typeface="Arial"/>
                <a:ea typeface="+mn-ea"/>
                <a:cs typeface="+mn-cs"/>
              </a:rPr>
              <a:t>IMPACT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for beam dynamics 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simulations with realistic models of electromagnetic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elements - Impacts 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our ability to confidently predict performance including nonlinear effects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96875" indent="-228600" defTabSz="9144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88" y="2521157"/>
            <a:ext cx="4746190" cy="742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029" y="2438400"/>
            <a:ext cx="3498971" cy="167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2978" y="3324303"/>
            <a:ext cx="40888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Cavity geometry modeled with ACE3P to produce a 3D field map, followed by IMPACT tracking of a low energy beam using the field map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4079996"/>
            <a:ext cx="8699758" cy="2300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 defTabSz="914400" fontAlgn="auto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 typeface="Wingdings" charset="2"/>
              <a:buChar char="§"/>
            </a:pPr>
            <a:r>
              <a:rPr lang="en-US" sz="1800" b="1" dirty="0" smtClean="0">
                <a:solidFill>
                  <a:srgbClr val="800000"/>
                </a:solidFill>
                <a:latin typeface="Arial"/>
                <a:ea typeface="+mn-ea"/>
                <a:cs typeface="+mn-cs"/>
              </a:rPr>
              <a:t>BLAST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codes integration for electron cloud simulation</a:t>
            </a:r>
          </a:p>
          <a:p>
            <a:pPr marL="519112" lvl="1" indent="-285750" defTabSz="914400" fontAlgn="auto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 typeface="Lucida Grande"/>
              <a:buChar char="-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Modularization 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of IMPACT mapping routines for future inclusion in </a:t>
            </a:r>
            <a:r>
              <a:rPr lang="en-US" sz="18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multibunch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Warp-</a:t>
            </a:r>
            <a:r>
              <a:rPr lang="en-US" sz="18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Posinst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ecloud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effects simulations</a:t>
            </a:r>
            <a:endParaRPr lang="en-US" sz="1800" dirty="0" smtClean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33363" indent="-233363" defTabSz="914400" fontAlgn="auto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Font typeface="Wingdings" charset="2"/>
              <a:buChar char="§"/>
            </a:pPr>
            <a:r>
              <a:rPr lang="en-US" sz="1800" b="1" dirty="0" smtClean="0">
                <a:solidFill>
                  <a:srgbClr val="800000"/>
                </a:solidFill>
                <a:latin typeface="Arial"/>
                <a:ea typeface="+mn-ea"/>
                <a:cs typeface="+mn-cs"/>
              </a:rPr>
              <a:t>ACE3P</a:t>
            </a:r>
            <a:r>
              <a:rPr lang="en-US" sz="1800" dirty="0" smtClean="0">
                <a:solidFill>
                  <a:srgbClr val="981E32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and </a:t>
            </a:r>
            <a:r>
              <a:rPr lang="en-US" sz="1800" b="1" dirty="0" err="1" smtClean="0">
                <a:solidFill>
                  <a:srgbClr val="800000"/>
                </a:solidFill>
                <a:latin typeface="Arial"/>
                <a:ea typeface="+mn-ea"/>
                <a:cs typeface="+mn-cs"/>
              </a:rPr>
              <a:t>Posinst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for secondary electron emission</a:t>
            </a:r>
          </a:p>
          <a:p>
            <a:pPr marL="454025" lvl="2" indent="-220663" defTabSz="914400" fontAlgn="auto">
              <a:spcBef>
                <a:spcPts val="0"/>
              </a:spcBef>
              <a:spcAft>
                <a:spcPts val="0"/>
              </a:spcAft>
              <a:buFont typeface="Lucida Grande"/>
              <a:buChar char="‐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Enables </a:t>
            </a:r>
            <a:r>
              <a:rPr lang="en-US" sz="1800" i="1" dirty="0" smtClean="0">
                <a:solidFill>
                  <a:srgbClr val="0000FF"/>
                </a:solidFill>
                <a:latin typeface="Arial"/>
                <a:ea typeface="+mn-ea"/>
                <a:cs typeface="+mn-cs"/>
              </a:rPr>
              <a:t>high fidelity modeling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of realistic secondary electron emission provided by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Posinst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on accurate representation of cavity surface in ACE3P simulation.  </a:t>
            </a:r>
          </a:p>
          <a:p>
            <a:pPr marL="61912" lvl="1" indent="-285750" defTabSz="914400" fontAlgn="auto">
              <a:spcBef>
                <a:spcPts val="60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User support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including email &amp; phone exchanges, documentation and workshops</a:t>
            </a:r>
          </a:p>
        </p:txBody>
      </p:sp>
    </p:spTree>
    <p:extLst>
      <p:ext uri="{BB962C8B-B14F-4D97-AF65-F5344CB8AC3E}">
        <p14:creationId xmlns:p14="http://schemas.microsoft.com/office/powerpoint/2010/main" val="203745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</a:t>
            </a:r>
            <a:r>
              <a:rPr lang="en-US" sz="3200" dirty="0" smtClean="0"/>
              <a:t>evelopment drivers for numerical tools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043046"/>
            <a:ext cx="8686800" cy="49878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Development of physics models is driven by </a:t>
            </a:r>
            <a:r>
              <a:rPr lang="en-US" dirty="0">
                <a:solidFill>
                  <a:schemeClr val="accent4"/>
                </a:solidFill>
              </a:rPr>
              <a:t>a</a:t>
            </a:r>
            <a:r>
              <a:rPr lang="en-US" dirty="0" smtClean="0">
                <a:solidFill>
                  <a:schemeClr val="accent4"/>
                </a:solidFill>
              </a:rPr>
              <a:t>ccelerator science needs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ode sophistication (multi-physics, …) is driven by </a:t>
            </a:r>
            <a:r>
              <a:rPr lang="en-US" dirty="0" smtClean="0">
                <a:solidFill>
                  <a:srgbClr val="BD1F24"/>
                </a:solidFill>
              </a:rPr>
              <a:t>design tolerances </a:t>
            </a:r>
            <a:r>
              <a:rPr lang="en-US" dirty="0" smtClean="0"/>
              <a:t>(beam loss, stability, …) </a:t>
            </a:r>
          </a:p>
          <a:p>
            <a:r>
              <a:rPr lang="en-US" dirty="0" smtClean="0"/>
              <a:t>High</a:t>
            </a:r>
            <a:r>
              <a:rPr lang="en-US" dirty="0"/>
              <a:t>-performance-computing (HPC</a:t>
            </a:r>
            <a:r>
              <a:rPr lang="en-US" dirty="0" smtClean="0"/>
              <a:t>) needs are driven by the </a:t>
            </a:r>
            <a:r>
              <a:rPr lang="en-US" dirty="0" smtClean="0">
                <a:solidFill>
                  <a:srgbClr val="BD1F24"/>
                </a:solidFill>
              </a:rPr>
              <a:t>demand for sophisticated, higher fidelity simulations </a:t>
            </a:r>
          </a:p>
          <a:p>
            <a:r>
              <a:rPr lang="en-US" dirty="0" smtClean="0"/>
              <a:t>R&amp;D on numerical algorithms is driven by the </a:t>
            </a:r>
            <a:r>
              <a:rPr lang="en-US" dirty="0" smtClean="0">
                <a:solidFill>
                  <a:srgbClr val="BD1F24"/>
                </a:solidFill>
              </a:rPr>
              <a:t>evolution of computing architectures </a:t>
            </a:r>
            <a:r>
              <a:rPr lang="en-US" dirty="0" smtClean="0"/>
              <a:t>and HPC</a:t>
            </a:r>
          </a:p>
          <a:p>
            <a:pPr lvl="1"/>
            <a:r>
              <a:rPr lang="en-US" dirty="0" smtClean="0"/>
              <a:t>There is always tension between the need to “keep up” with computing technologies and “support” applications using current codes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4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0"/>
            <a:ext cx="8524940" cy="762000"/>
          </a:xfrm>
        </p:spPr>
        <p:txBody>
          <a:bodyPr/>
          <a:lstStyle/>
          <a:p>
            <a:r>
              <a:rPr lang="en-US" sz="3600" dirty="0" smtClean="0"/>
              <a:t>Many codes “available” for research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28600" y="884099"/>
            <a:ext cx="5710720" cy="5631001"/>
          </a:xfrm>
        </p:spPr>
        <p:txBody>
          <a:bodyPr>
            <a:normAutofit/>
          </a:bodyPr>
          <a:lstStyle/>
          <a:p>
            <a:r>
              <a:rPr lang="en-US" dirty="0" smtClean="0"/>
              <a:t>Covering different focus areas</a:t>
            </a:r>
            <a:endParaRPr lang="en-US" dirty="0"/>
          </a:p>
          <a:p>
            <a:pPr lvl="1"/>
            <a:r>
              <a:rPr lang="en-US" dirty="0" smtClean="0"/>
              <a:t>beam dynamics, accelerating structures, plasmas</a:t>
            </a:r>
            <a:endParaRPr lang="en-US" dirty="0"/>
          </a:p>
          <a:p>
            <a:r>
              <a:rPr lang="en-US" dirty="0" smtClean="0"/>
              <a:t>Some specialized </a:t>
            </a:r>
            <a:r>
              <a:rPr lang="en-US" dirty="0"/>
              <a:t>to a particular type of </a:t>
            </a:r>
            <a:r>
              <a:rPr lang="en-US" dirty="0" smtClean="0"/>
              <a:t>accelerator </a:t>
            </a:r>
          </a:p>
          <a:p>
            <a:r>
              <a:rPr lang="en-US" dirty="0"/>
              <a:t>S</a:t>
            </a:r>
            <a:r>
              <a:rPr lang="en-US" dirty="0" smtClean="0"/>
              <a:t>ome to </a:t>
            </a:r>
            <a:r>
              <a:rPr lang="en-US" dirty="0"/>
              <a:t>particular physics, with different approximations</a:t>
            </a:r>
          </a:p>
          <a:p>
            <a:r>
              <a:rPr lang="en-US" dirty="0"/>
              <a:t>F</a:t>
            </a:r>
            <a:r>
              <a:rPr lang="en-US" dirty="0" smtClean="0"/>
              <a:t>ew </a:t>
            </a:r>
            <a:r>
              <a:rPr lang="en-US" dirty="0"/>
              <a:t>are </a:t>
            </a:r>
            <a:r>
              <a:rPr lang="en-US" dirty="0">
                <a:solidFill>
                  <a:srgbClr val="BD1F24"/>
                </a:solidFill>
              </a:rPr>
              <a:t>frameworks </a:t>
            </a:r>
            <a:r>
              <a:rPr lang="en-US" dirty="0">
                <a:solidFill>
                  <a:schemeClr val="tx1"/>
                </a:solidFill>
              </a:rPr>
              <a:t>capable of incorporating</a:t>
            </a:r>
            <a:r>
              <a:rPr lang="en-US" dirty="0">
                <a:solidFill>
                  <a:srgbClr val="BD1F24"/>
                </a:solidFill>
              </a:rPr>
              <a:t> </a:t>
            </a:r>
            <a:r>
              <a:rPr lang="en-US" dirty="0" smtClean="0">
                <a:solidFill>
                  <a:srgbClr val="BD1F24"/>
                </a:solidFill>
              </a:rPr>
              <a:t>multi-physics</a:t>
            </a:r>
          </a:p>
          <a:p>
            <a:r>
              <a:rPr lang="en-US" dirty="0" smtClean="0">
                <a:solidFill>
                  <a:srgbClr val="40404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 is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 overall coordination</a:t>
            </a:r>
          </a:p>
          <a:p>
            <a:pPr lvl="1"/>
            <a:r>
              <a:rPr lang="en-US" dirty="0" smtClean="0">
                <a:solidFill>
                  <a:srgbClr val="404040"/>
                </a:solidFill>
              </a:rPr>
              <a:t>Inefficient use of resources, difficult to support, thus difficult to use </a:t>
            </a:r>
            <a:endParaRPr lang="en-US" dirty="0">
              <a:solidFill>
                <a:srgbClr val="404040"/>
              </a:solidFill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515100"/>
            <a:ext cx="447675" cy="241300"/>
          </a:xfrm>
        </p:spPr>
        <p:txBody>
          <a:bodyPr/>
          <a:lstStyle/>
          <a:p>
            <a:pPr>
              <a:defRPr/>
            </a:pPr>
            <a:fld id="{3C155119-D6E5-4448-A8EA-57000BD18970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67497" y="884099"/>
            <a:ext cx="3280182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~70 different codes , U.S. and international, not all actively developed and maintained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837661" y="2622074"/>
            <a:ext cx="3120481" cy="3230646"/>
            <a:chOff x="5794919" y="1082444"/>
            <a:chExt cx="3120481" cy="3230646"/>
          </a:xfrm>
        </p:grpSpPr>
        <p:pic>
          <p:nvPicPr>
            <p:cNvPr id="4" name="Picture 3" descr="Screen Shot 2013-11-21 at 4.11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919" y="1623434"/>
              <a:ext cx="3120481" cy="26896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901970" y="1082444"/>
              <a:ext cx="2851570" cy="64633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List of codes from the accelerator </a:t>
              </a:r>
              <a:r>
                <a:rPr lang="en-US" sz="1800" dirty="0" smtClean="0"/>
                <a:t>handbook (x3)</a:t>
              </a:r>
              <a:endParaRPr lang="en-US" sz="18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24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4387" y="152400"/>
            <a:ext cx="8751013" cy="762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Evolution of numerical tools timeline (a simplified view…)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Panagiotis Spentzouris | Accelerator R&amp;D HEPAP Subpanel meeting </a:t>
            </a:r>
            <a:endParaRPr lang="en-US" b="1" dirty="0"/>
          </a:p>
        </p:txBody>
      </p:sp>
      <p:pic>
        <p:nvPicPr>
          <p:cNvPr id="8" name="Picture 7" descr="development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8528304" cy="48646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46835" y="3215923"/>
            <a:ext cx="513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</a:t>
            </a:r>
            <a:endParaRPr lang="en-US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2724" y="2750025"/>
            <a:ext cx="513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</a:t>
            </a:r>
            <a:endParaRPr lang="en-US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4999" y="1580444"/>
            <a:ext cx="2808111" cy="2455334"/>
          </a:xfrm>
          <a:prstGeom prst="rect">
            <a:avLst/>
          </a:prstGeom>
          <a:solidFill>
            <a:schemeClr val="accent1">
              <a:lumMod val="20000"/>
              <a:lumOff val="80000"/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76547" y="4600222"/>
            <a:ext cx="2017889" cy="1058334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2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23983" y="59934"/>
            <a:ext cx="8340047" cy="762000"/>
          </a:xfrm>
        </p:spPr>
        <p:txBody>
          <a:bodyPr/>
          <a:lstStyle/>
          <a:p>
            <a:r>
              <a:rPr lang="en-US" sz="2400" dirty="0" smtClean="0"/>
              <a:t>Coordinated efforts for Modeling and Design in the last decade: </a:t>
            </a:r>
            <a:r>
              <a:rPr lang="en-US" sz="2400" dirty="0" err="1" smtClean="0"/>
              <a:t>ComPASS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015279"/>
            <a:ext cx="4502690" cy="5118926"/>
          </a:xfrm>
        </p:spPr>
        <p:txBody>
          <a:bodyPr>
            <a:normAutofit fontScale="92500"/>
          </a:bodyPr>
          <a:lstStyle/>
          <a:p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, funded by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SciDAC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develops modeling and design tools with emphasis on HPC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GARD (or predecessor) and projects (in more recent years) support applications 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Code maintenance and user support not explicitly funded, thus not adequate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067675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8/27/2014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3983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Panagiotis</a:t>
            </a:r>
            <a:r>
              <a:rPr lang="en-US" dirty="0" smtClean="0"/>
              <a:t> </a:t>
            </a:r>
            <a:r>
              <a:rPr lang="en-US" dirty="0" err="1" smtClean="0"/>
              <a:t>Spentzouris</a:t>
            </a:r>
            <a:r>
              <a:rPr lang="en-US" dirty="0" smtClean="0"/>
              <a:t> | Accelerator R&amp;D HEPAP Subpanel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0" y="6515100"/>
            <a:ext cx="447675" cy="241300"/>
          </a:xfrm>
        </p:spPr>
        <p:txBody>
          <a:bodyPr/>
          <a:lstStyle/>
          <a:p>
            <a:pPr>
              <a:defRPr/>
            </a:pPr>
            <a:fld id="{E9031C77-CE48-1D44-B995-BE8D368325D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Content Placeholder 14" descr="ComPASSSciDAC3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8" b="-794"/>
          <a:stretch/>
        </p:blipFill>
        <p:spPr>
          <a:xfrm>
            <a:off x="4417477" y="2135000"/>
            <a:ext cx="4663263" cy="3424155"/>
          </a:xfrm>
        </p:spPr>
      </p:pic>
      <p:sp>
        <p:nvSpPr>
          <p:cNvPr id="11" name="TextBox 10"/>
          <p:cNvSpPr txBox="1"/>
          <p:nvPr/>
        </p:nvSpPr>
        <p:spPr>
          <a:xfrm>
            <a:off x="4674081" y="934671"/>
            <a:ext cx="4189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tx2"/>
                </a:solidFill>
              </a:rPr>
              <a:t>SciDAC</a:t>
            </a:r>
            <a:r>
              <a:rPr lang="en-US" sz="1800" b="1" dirty="0" smtClean="0">
                <a:solidFill>
                  <a:schemeClr val="tx2"/>
                </a:solidFill>
              </a:rPr>
              <a:t>: </a:t>
            </a:r>
            <a:r>
              <a:rPr lang="en-US" sz="1800" dirty="0" smtClean="0">
                <a:solidFill>
                  <a:schemeClr val="tx2"/>
                </a:solidFill>
              </a:rPr>
              <a:t>Scientific Discovery through Advanced Computing </a:t>
            </a:r>
          </a:p>
          <a:p>
            <a:r>
              <a:rPr lang="en-US" sz="1800" b="1" dirty="0" err="1" smtClean="0">
                <a:solidFill>
                  <a:schemeClr val="tx2"/>
                </a:solidFill>
              </a:rPr>
              <a:t>ComPASS</a:t>
            </a:r>
            <a:r>
              <a:rPr lang="en-US" sz="1800" b="1" dirty="0" smtClean="0">
                <a:solidFill>
                  <a:schemeClr val="tx2"/>
                </a:solidFill>
              </a:rPr>
              <a:t>: </a:t>
            </a:r>
            <a:r>
              <a:rPr lang="en-US" sz="1800" dirty="0" smtClean="0">
                <a:solidFill>
                  <a:schemeClr val="tx2"/>
                </a:solidFill>
              </a:rPr>
              <a:t>Community Project for Accelerator Science and Simulation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5200" y="5641893"/>
            <a:ext cx="426770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the only current development activity organized as a national project </a:t>
            </a:r>
            <a:endParaRPr lang="en-US" sz="18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46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Mac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ciDAC3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Times New Roman" charset="0"/>
          <a:buChar char="•"/>
          <a:tabLst/>
          <a:defRPr kumimoji="0" lang="en-US" sz="2200" b="0" i="1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Times New Roman" charset="0"/>
          <a:buChar char="•"/>
          <a:tabLst/>
          <a:defRPr kumimoji="0" lang="en-US" sz="2200" b="0" i="1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   HIFS VNL blue title box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800000"/>
      </a:folHlink>
    </a:clrScheme>
    <a:fontScheme name="   HIFS VNL blue title box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   HIFS VNL blue title bo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HIFS VNL blue title box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  HIFS VNL blue title box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HIFS VNL blue title box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HIFS VNL blue title box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HIFS VNL blue title box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HIFS VNL blue title box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FNALMac.potx</Template>
  <TotalTime>19561</TotalTime>
  <Words>6178</Words>
  <Application>Microsoft Macintosh PowerPoint</Application>
  <PresentationFormat>On-screen Show (4:3)</PresentationFormat>
  <Paragraphs>664</Paragraphs>
  <Slides>52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FNALMac</vt:lpstr>
      <vt:lpstr>Fermilab: Footer Only</vt:lpstr>
      <vt:lpstr>SciDAC3</vt:lpstr>
      <vt:lpstr>1_Blank</vt:lpstr>
      <vt:lpstr>2_Blank</vt:lpstr>
      <vt:lpstr>   HIFS VNL blue title box</vt:lpstr>
      <vt:lpstr>Vision for US Modeling and Design Tools for Long Term Accelerator R&amp;D</vt:lpstr>
      <vt:lpstr>Presentation guidance</vt:lpstr>
      <vt:lpstr>Motivation </vt:lpstr>
      <vt:lpstr>Vision</vt:lpstr>
      <vt:lpstr>Accelerator Modeling and Design Tools:  Current Program         </vt:lpstr>
      <vt:lpstr>Development drivers for numerical tools</vt:lpstr>
      <vt:lpstr>Many codes “available” for research</vt:lpstr>
      <vt:lpstr>Evolution of numerical tools timeline (a simplified view…)</vt:lpstr>
      <vt:lpstr>Coordinated efforts for Modeling and Design in the last decade: ComPASS</vt:lpstr>
      <vt:lpstr>ComPASS under SciDAC</vt:lpstr>
      <vt:lpstr>Codes currently (partially) supported under ComPASS </vt:lpstr>
      <vt:lpstr>Many more codes with broad applicability are currently actively developed and used</vt:lpstr>
      <vt:lpstr>Capabilities</vt:lpstr>
      <vt:lpstr>Examples of Advanced Accelerator Concept applications</vt:lpstr>
      <vt:lpstr>Multi-scale 3-D simulations validate a new concept  for injection of very high-quality beams* </vt:lpstr>
      <vt:lpstr>Large scale simulations show that emittance growth from ion motion is less severe than expected in PWFA blowout regime </vt:lpstr>
      <vt:lpstr>Advanced Modeling Benefits LHC and LHC Upgrades </vt:lpstr>
      <vt:lpstr>MARS: interaction region design for the LHC</vt:lpstr>
      <vt:lpstr>Examples of applications for high-intensity beams</vt:lpstr>
      <vt:lpstr>Full cryomodule model for PIP-II</vt:lpstr>
      <vt:lpstr>Recycler slip-stacking </vt:lpstr>
      <vt:lpstr>Booster PIP</vt:lpstr>
      <vt:lpstr>Very large computations: Synergia simulation campaign for PIP (I &amp; II)</vt:lpstr>
      <vt:lpstr>Virtual Prototyping using ACE3P</vt:lpstr>
      <vt:lpstr>Community support, training and education</vt:lpstr>
      <vt:lpstr>Accelerator Modeling and Design Tools: Moving Forward         </vt:lpstr>
      <vt:lpstr>R&amp;D Drivers</vt:lpstr>
      <vt:lpstr>Guided by the P5 recommendations</vt:lpstr>
      <vt:lpstr>Snowmass 2013: capability requirements for future accelerators</vt:lpstr>
      <vt:lpstr>Challenge: change of computing paradigm </vt:lpstr>
      <vt:lpstr>Already progress under SciDAC/ComPASS on GPU (CUDA) and MIC based systems</vt:lpstr>
      <vt:lpstr>CAMPA</vt:lpstr>
      <vt:lpstr>CAMPA strategy</vt:lpstr>
      <vt:lpstr>University role</vt:lpstr>
      <vt:lpstr>PowerPoint Presentation</vt:lpstr>
      <vt:lpstr>Forum for Computational Accelerator Physics (scenario C)</vt:lpstr>
      <vt:lpstr>Modeling and design tools applications</vt:lpstr>
      <vt:lpstr>Accelerator Modeling and Design Tools:  Application focus and resource needs       </vt:lpstr>
      <vt:lpstr>FNAL vision, assets, and strategy</vt:lpstr>
      <vt:lpstr>FNAL development focus</vt:lpstr>
      <vt:lpstr>FNAL application focus</vt:lpstr>
      <vt:lpstr>LBNL vision, assets and strategy for accelerator modeling</vt:lpstr>
      <vt:lpstr>Future-generation accelerators at dramatically lower cost advances in modeling will offer new opportunities</vt:lpstr>
      <vt:lpstr>Future-generation accelerators at dramatically lower cost advances in modeling will offer new opportunities</vt:lpstr>
      <vt:lpstr>SLAC R&amp;D Plans</vt:lpstr>
      <vt:lpstr>Multi-Physics Analysis for SRF Cavities</vt:lpstr>
      <vt:lpstr>Resource needs (US wide)</vt:lpstr>
      <vt:lpstr>Summary</vt:lpstr>
      <vt:lpstr>Why HPC: accelerator numerical models span a wide range of physics and scales</vt:lpstr>
      <vt:lpstr>Readiness for exascale computing on new architectures essential for Virtual Accelerator Modeling and Prototyping</vt:lpstr>
      <vt:lpstr>MARS</vt:lpstr>
      <vt:lpstr>First-Year Accomplishments under CAMPA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Panagiotis Spentzouris</cp:lastModifiedBy>
  <cp:revision>596</cp:revision>
  <cp:lastPrinted>2014-01-20T19:40:21Z</cp:lastPrinted>
  <dcterms:created xsi:type="dcterms:W3CDTF">2014-01-03T20:18:13Z</dcterms:created>
  <dcterms:modified xsi:type="dcterms:W3CDTF">2014-08-27T01:46:14Z</dcterms:modified>
</cp:coreProperties>
</file>