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6" r:id="rId2"/>
    <p:sldId id="262" r:id="rId3"/>
    <p:sldId id="263" r:id="rId4"/>
    <p:sldId id="260" r:id="rId5"/>
    <p:sldId id="258" r:id="rId6"/>
    <p:sldId id="264" r:id="rId7"/>
    <p:sldId id="261" r:id="rId8"/>
    <p:sldId id="271" r:id="rId9"/>
    <p:sldId id="270" r:id="rId10"/>
    <p:sldId id="265" r:id="rId11"/>
    <p:sldId id="278" r:id="rId12"/>
    <p:sldId id="277" r:id="rId13"/>
    <p:sldId id="275" r:id="rId14"/>
    <p:sldId id="276" r:id="rId15"/>
    <p:sldId id="273" r:id="rId16"/>
    <p:sldId id="291" r:id="rId17"/>
    <p:sldId id="287" r:id="rId18"/>
    <p:sldId id="290" r:id="rId19"/>
    <p:sldId id="295" r:id="rId20"/>
    <p:sldId id="279" r:id="rId21"/>
    <p:sldId id="281" r:id="rId22"/>
    <p:sldId id="282" r:id="rId23"/>
    <p:sldId id="284" r:id="rId24"/>
    <p:sldId id="285" r:id="rId25"/>
    <p:sldId id="293" r:id="rId26"/>
    <p:sldId id="267"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967" autoAdjust="0"/>
  </p:normalViewPr>
  <p:slideViewPr>
    <p:cSldViewPr snapToGrid="0" snapToObjects="1">
      <p:cViewPr>
        <p:scale>
          <a:sx n="150" d="100"/>
          <a:sy n="150" d="100"/>
        </p:scale>
        <p:origin x="-808"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725969-F28A-5B45-81BD-4249DB00ECC9}" type="datetimeFigureOut">
              <a:rPr lang="en-US" smtClean="0"/>
              <a:t>8/22/14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20EA74B-60AA-9446-BCE8-2D7E559A5DCA}" type="slidenum">
              <a:rPr lang="en-US" smtClean="0"/>
              <a:t>‹#›</a:t>
            </a:fld>
            <a:endParaRPr lang="en-US"/>
          </a:p>
        </p:txBody>
      </p:sp>
    </p:spTree>
    <p:extLst>
      <p:ext uri="{BB962C8B-B14F-4D97-AF65-F5344CB8AC3E}">
        <p14:creationId xmlns:p14="http://schemas.microsoft.com/office/powerpoint/2010/main" val="13467748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89E8B9-3152-EB45-ADCF-F80FE96F9BA8}" type="datetimeFigureOut">
              <a:rPr lang="en-US" smtClean="0"/>
              <a:t>8/22/14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2B8F9-5099-7F44-AD13-E00D74EFD809}" type="slidenum">
              <a:rPr lang="en-US" smtClean="0"/>
              <a:t>‹#›</a:t>
            </a:fld>
            <a:endParaRPr lang="en-US"/>
          </a:p>
        </p:txBody>
      </p:sp>
    </p:spTree>
    <p:extLst>
      <p:ext uri="{BB962C8B-B14F-4D97-AF65-F5344CB8AC3E}">
        <p14:creationId xmlns:p14="http://schemas.microsoft.com/office/powerpoint/2010/main" val="3606117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935"/>
            <a:ext cx="7772400" cy="2089895"/>
          </a:xfrm>
        </p:spPr>
        <p:txBody>
          <a:bodyPr/>
          <a:lstStyle>
            <a:lvl1pPr>
              <a:defRPr>
                <a:solidFill>
                  <a:srgbClr val="17375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6">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903066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311669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82139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6934" y="6556849"/>
            <a:ext cx="1732895" cy="285745"/>
          </a:xfrm>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34188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6">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2852049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August 27, 2014</a:t>
            </a:r>
            <a:endParaRPr lang="en-US"/>
          </a:p>
        </p:txBody>
      </p:sp>
      <p:sp>
        <p:nvSpPr>
          <p:cNvPr id="6" name="Footer Placeholder 5"/>
          <p:cNvSpPr>
            <a:spLocks noGrp="1"/>
          </p:cNvSpPr>
          <p:nvPr>
            <p:ph type="ftr" sz="quarter" idx="11"/>
          </p:nvPr>
        </p:nvSpPr>
        <p:spPr/>
        <p:txBody>
          <a:bodyPr/>
          <a:lstStyle/>
          <a:p>
            <a:r>
              <a:rPr lang="en-US" smtClean="0"/>
              <a:t>HEPAP Accelerator R&amp;D Sub-Panel</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385129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August 27, 2014</a:t>
            </a:r>
            <a:endParaRPr lang="en-US"/>
          </a:p>
        </p:txBody>
      </p:sp>
      <p:sp>
        <p:nvSpPr>
          <p:cNvPr id="8" name="Footer Placeholder 7"/>
          <p:cNvSpPr>
            <a:spLocks noGrp="1"/>
          </p:cNvSpPr>
          <p:nvPr>
            <p:ph type="ftr" sz="quarter" idx="11"/>
          </p:nvPr>
        </p:nvSpPr>
        <p:spPr/>
        <p:txBody>
          <a:bodyPr/>
          <a:lstStyle/>
          <a:p>
            <a:r>
              <a:rPr lang="en-US" smtClean="0"/>
              <a:t>HEPAP Accelerator R&amp;D Sub-Panel</a:t>
            </a:r>
            <a:endParaRPr lang="en-US"/>
          </a:p>
        </p:txBody>
      </p:sp>
      <p:sp>
        <p:nvSpPr>
          <p:cNvPr id="9" name="Slide Number Placeholder 8"/>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2552279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August 27, 2014</a:t>
            </a:r>
            <a:endParaRPr lang="en-US"/>
          </a:p>
        </p:txBody>
      </p:sp>
      <p:sp>
        <p:nvSpPr>
          <p:cNvPr id="4" name="Footer Placeholder 3"/>
          <p:cNvSpPr>
            <a:spLocks noGrp="1"/>
          </p:cNvSpPr>
          <p:nvPr>
            <p:ph type="ftr" sz="quarter" idx="11"/>
          </p:nvPr>
        </p:nvSpPr>
        <p:spPr/>
        <p:txBody>
          <a:bodyPr/>
          <a:lstStyle/>
          <a:p>
            <a:r>
              <a:rPr lang="en-US" smtClean="0"/>
              <a:t>HEPAP Accelerator R&amp;D Sub-Panel</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9436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August 27, 2014</a:t>
            </a:r>
            <a:endParaRPr lang="en-US"/>
          </a:p>
        </p:txBody>
      </p:sp>
      <p:sp>
        <p:nvSpPr>
          <p:cNvPr id="3" name="Footer Placeholder 2"/>
          <p:cNvSpPr>
            <a:spLocks noGrp="1"/>
          </p:cNvSpPr>
          <p:nvPr>
            <p:ph type="ftr" sz="quarter" idx="11"/>
          </p:nvPr>
        </p:nvSpPr>
        <p:spPr/>
        <p:txBody>
          <a:bodyPr/>
          <a:lstStyle/>
          <a:p>
            <a:r>
              <a:rPr lang="en-US" smtClean="0"/>
              <a:t>HEPAP Accelerator R&amp;D Sub-Panel</a:t>
            </a:r>
            <a:endParaRPr lang="en-US"/>
          </a:p>
        </p:txBody>
      </p:sp>
      <p:sp>
        <p:nvSpPr>
          <p:cNvPr id="4" name="Slide Number Placeholder 3"/>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128082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August 27, 2014</a:t>
            </a:r>
            <a:endParaRPr lang="en-US"/>
          </a:p>
        </p:txBody>
      </p:sp>
      <p:sp>
        <p:nvSpPr>
          <p:cNvPr id="6" name="Footer Placeholder 5"/>
          <p:cNvSpPr>
            <a:spLocks noGrp="1"/>
          </p:cNvSpPr>
          <p:nvPr>
            <p:ph type="ftr" sz="quarter" idx="11"/>
          </p:nvPr>
        </p:nvSpPr>
        <p:spPr/>
        <p:txBody>
          <a:bodyPr/>
          <a:lstStyle/>
          <a:p>
            <a:r>
              <a:rPr lang="en-US" smtClean="0"/>
              <a:t>HEPAP Accelerator R&amp;D Sub-Panel</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2277859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August 27, 2014</a:t>
            </a:r>
            <a:endParaRPr lang="en-US"/>
          </a:p>
        </p:txBody>
      </p:sp>
      <p:sp>
        <p:nvSpPr>
          <p:cNvPr id="6" name="Footer Placeholder 5"/>
          <p:cNvSpPr>
            <a:spLocks noGrp="1"/>
          </p:cNvSpPr>
          <p:nvPr>
            <p:ph type="ftr" sz="quarter" idx="11"/>
          </p:nvPr>
        </p:nvSpPr>
        <p:spPr/>
        <p:txBody>
          <a:bodyPr/>
          <a:lstStyle/>
          <a:p>
            <a:r>
              <a:rPr lang="en-US" smtClean="0"/>
              <a:t>HEPAP Accelerator R&amp;D Sub-Panel</a:t>
            </a:r>
            <a:endParaRPr lang="en-US"/>
          </a:p>
        </p:txBody>
      </p:sp>
      <p:sp>
        <p:nvSpPr>
          <p:cNvPr id="7" name="Slide Number Placeholder 6"/>
          <p:cNvSpPr>
            <a:spLocks noGrp="1"/>
          </p:cNvSpPr>
          <p:nvPr>
            <p:ph type="sldNum" sz="quarter" idx="12"/>
          </p:nvPr>
        </p:nvSpPr>
        <p:spPr/>
        <p:txBody>
          <a:bodyPr/>
          <a:lstStyle/>
          <a:p>
            <a:fld id="{8A5FAC83-C8C4-8046-B35B-A89823688311}" type="slidenum">
              <a:rPr lang="en-US" smtClean="0"/>
              <a:t>‹#›</a:t>
            </a:fld>
            <a:endParaRPr lang="en-US"/>
          </a:p>
        </p:txBody>
      </p:sp>
    </p:spTree>
    <p:extLst>
      <p:ext uri="{BB962C8B-B14F-4D97-AF65-F5344CB8AC3E}">
        <p14:creationId xmlns:p14="http://schemas.microsoft.com/office/powerpoint/2010/main" val="19663305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2700"/>
            <a:ext cx="9152990" cy="98477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19053" y="-3192"/>
            <a:ext cx="8150231" cy="98796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9053" y="990544"/>
            <a:ext cx="8915813" cy="55570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228" y="6558965"/>
            <a:ext cx="1732895" cy="285745"/>
          </a:xfrm>
          <a:prstGeom prst="rect">
            <a:avLst/>
          </a:prstGeom>
        </p:spPr>
        <p:txBody>
          <a:bodyPr vert="horz" lIns="91440" tIns="45720" rIns="91440" bIns="45720" rtlCol="0" anchor="ctr"/>
          <a:lstStyle>
            <a:lvl1pPr algn="l">
              <a:defRPr sz="1200">
                <a:solidFill>
                  <a:srgbClr val="17375E"/>
                </a:solidFill>
              </a:defRPr>
            </a:lvl1pPr>
          </a:lstStyle>
          <a:p>
            <a:r>
              <a:rPr lang="en-US" smtClean="0"/>
              <a:t>August 27, 2014</a:t>
            </a:r>
            <a:endParaRPr lang="en-US" dirty="0"/>
          </a:p>
        </p:txBody>
      </p:sp>
      <p:sp>
        <p:nvSpPr>
          <p:cNvPr id="5" name="Footer Placeholder 4"/>
          <p:cNvSpPr>
            <a:spLocks noGrp="1"/>
          </p:cNvSpPr>
          <p:nvPr>
            <p:ph type="ftr" sz="quarter" idx="3"/>
          </p:nvPr>
        </p:nvSpPr>
        <p:spPr>
          <a:xfrm>
            <a:off x="1732895" y="6547616"/>
            <a:ext cx="5674901" cy="310384"/>
          </a:xfrm>
          <a:prstGeom prst="rect">
            <a:avLst/>
          </a:prstGeom>
        </p:spPr>
        <p:txBody>
          <a:bodyPr vert="horz" lIns="91440" tIns="45720" rIns="91440" bIns="45720" rtlCol="0" anchor="ctr"/>
          <a:lstStyle>
            <a:lvl1pPr algn="ctr">
              <a:defRPr sz="1200">
                <a:solidFill>
                  <a:srgbClr val="17375E"/>
                </a:solidFill>
              </a:defRPr>
            </a:lvl1pPr>
          </a:lstStyle>
          <a:p>
            <a:r>
              <a:rPr lang="en-US" smtClean="0"/>
              <a:t>HEPAP Accelerator R&amp;D Sub-Panel</a:t>
            </a:r>
            <a:endParaRPr lang="en-US" dirty="0"/>
          </a:p>
        </p:txBody>
      </p:sp>
      <p:sp>
        <p:nvSpPr>
          <p:cNvPr id="6" name="Slide Number Placeholder 5"/>
          <p:cNvSpPr>
            <a:spLocks noGrp="1"/>
          </p:cNvSpPr>
          <p:nvPr>
            <p:ph type="sldNum" sz="quarter" idx="4"/>
          </p:nvPr>
        </p:nvSpPr>
        <p:spPr>
          <a:xfrm>
            <a:off x="7407796" y="6547616"/>
            <a:ext cx="1736203" cy="310384"/>
          </a:xfrm>
          <a:prstGeom prst="rect">
            <a:avLst/>
          </a:prstGeom>
        </p:spPr>
        <p:txBody>
          <a:bodyPr vert="horz" lIns="91440" tIns="45720" rIns="91440" bIns="45720" rtlCol="0" anchor="ctr"/>
          <a:lstStyle>
            <a:lvl1pPr algn="r">
              <a:defRPr sz="1200">
                <a:solidFill>
                  <a:srgbClr val="17375E"/>
                </a:solidFill>
              </a:defRPr>
            </a:lvl1pPr>
          </a:lstStyle>
          <a:p>
            <a:fld id="{8A5FAC83-C8C4-8046-B35B-A89823688311}" type="slidenum">
              <a:rPr lang="en-US" smtClean="0"/>
              <a:pPr/>
              <a:t>‹#›</a:t>
            </a:fld>
            <a:endParaRPr lang="en-US" dirty="0"/>
          </a:p>
        </p:txBody>
      </p:sp>
      <p:pic>
        <p:nvPicPr>
          <p:cNvPr id="9" name="Picture 2" descr="C:\Documents and Settings\sgeer\My Documents\MAP\MAP-LOGO.png"/>
          <p:cNvPicPr>
            <a:picLocks noChangeAspect="1" noChangeArrowheads="1"/>
          </p:cNvPicPr>
          <p:nvPr/>
        </p:nvPicPr>
        <p:blipFill>
          <a:blip r:embed="rId13"/>
          <a:srcRect/>
          <a:stretch>
            <a:fillRect/>
          </a:stretch>
        </p:blipFill>
        <p:spPr bwMode="auto">
          <a:xfrm>
            <a:off x="8294684" y="-10111"/>
            <a:ext cx="857250" cy="974725"/>
          </a:xfrm>
          <a:prstGeom prst="rect">
            <a:avLst/>
          </a:prstGeom>
          <a:noFill/>
          <a:ln w="50800">
            <a:noFill/>
          </a:ln>
          <a:effectLst/>
        </p:spPr>
      </p:pic>
      <p:sp>
        <p:nvSpPr>
          <p:cNvPr id="11" name="Rectangle 10"/>
          <p:cNvSpPr/>
          <p:nvPr/>
        </p:nvSpPr>
        <p:spPr>
          <a:xfrm>
            <a:off x="0" y="0"/>
            <a:ext cx="1243452" cy="97731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13228" y="6547616"/>
            <a:ext cx="9126534"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990544"/>
            <a:ext cx="9152990" cy="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8450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p:txStyles>
    <p:titleStyle>
      <a:lvl1pPr algn="ctr" defTabSz="4572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oleObject" Target="../embeddings/oleObject1.bin"/><Relationship Id="rId5" Type="http://schemas.openxmlformats.org/officeDocument/2006/relationships/image" Target="../media/image9.wmf"/><Relationship Id="rId6" Type="http://schemas.openxmlformats.org/officeDocument/2006/relationships/oleObject" Target="../embeddings/oleObject2.bin"/><Relationship Id="rId7" Type="http://schemas.openxmlformats.org/officeDocument/2006/relationships/image" Target="../media/image10.wmf"/><Relationship Id="rId8" Type="http://schemas.openxmlformats.org/officeDocument/2006/relationships/oleObject" Target="../embeddings/oleObject3.bin"/><Relationship Id="rId9" Type="http://schemas.openxmlformats.org/officeDocument/2006/relationships/image" Target="../media/image11.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jpeg"/><Relationship Id="rId8" Type="http://schemas.openxmlformats.org/officeDocument/2006/relationships/image" Target="../media/image19.jpeg"/><Relationship Id="rId9" Type="http://schemas.openxmlformats.org/officeDocument/2006/relationships/image" Target="../media/image20.jpeg"/><Relationship Id="rId10"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ndico.fnal.gov/getFile.py/access?contribId=13&amp;sessionId=0&amp;resId=0&amp;materialId=slides&amp;confId=832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Muon Accelerator Activities</a:t>
            </a:r>
            <a:br>
              <a:rPr lang="en-US" dirty="0" smtClean="0"/>
            </a:br>
            <a:r>
              <a:rPr lang="en-US" dirty="0" smtClean="0"/>
              <a:t>for the General Accelerator R&amp;D Portfolio</a:t>
            </a:r>
            <a:br>
              <a:rPr lang="en-US" dirty="0" smtClean="0"/>
            </a:br>
            <a:r>
              <a:rPr lang="en-US" dirty="0" smtClean="0"/>
              <a:t/>
            </a:r>
            <a:br>
              <a:rPr lang="en-US" dirty="0" smtClean="0"/>
            </a:br>
            <a:r>
              <a:rPr lang="en-US" i="1" dirty="0" smtClean="0"/>
              <a:t>presented to the HEPAP Accelerator R&amp;D Sub-Panel</a:t>
            </a:r>
            <a:endParaRPr lang="en-US" dirty="0"/>
          </a:p>
        </p:txBody>
      </p:sp>
      <p:sp>
        <p:nvSpPr>
          <p:cNvPr id="3" name="Subtitle 2"/>
          <p:cNvSpPr>
            <a:spLocks noGrp="1"/>
          </p:cNvSpPr>
          <p:nvPr>
            <p:ph type="subTitle" idx="1"/>
          </p:nvPr>
        </p:nvSpPr>
        <p:spPr/>
        <p:txBody>
          <a:bodyPr/>
          <a:lstStyle/>
          <a:p>
            <a:r>
              <a:rPr lang="en-US" dirty="0" smtClean="0"/>
              <a:t>Mark Palmer</a:t>
            </a:r>
            <a:endParaRPr lang="en-US" dirty="0" smtClean="0"/>
          </a:p>
          <a:p>
            <a:r>
              <a:rPr lang="en-US" i="1" dirty="0" smtClean="0"/>
              <a:t>Fermilab</a:t>
            </a:r>
            <a:endParaRPr lang="en-US" i="1" dirty="0" smtClean="0"/>
          </a:p>
          <a:p>
            <a:r>
              <a:rPr lang="en-US" i="1" dirty="0" smtClean="0"/>
              <a:t>August 27, 2014</a:t>
            </a:r>
            <a:endParaRPr lang="en-US" i="1" dirty="0"/>
          </a:p>
        </p:txBody>
      </p:sp>
    </p:spTree>
    <p:extLst>
      <p:ext uri="{BB962C8B-B14F-4D97-AF65-F5344CB8AC3E}">
        <p14:creationId xmlns:p14="http://schemas.microsoft.com/office/powerpoint/2010/main" val="211740014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Proposed Activities</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10</a:t>
            </a:fld>
            <a:endParaRPr lang="en-US"/>
          </a:p>
        </p:txBody>
      </p:sp>
    </p:spTree>
    <p:extLst>
      <p:ext uri="{BB962C8B-B14F-4D97-AF65-F5344CB8AC3E}">
        <p14:creationId xmlns:p14="http://schemas.microsoft.com/office/powerpoint/2010/main" val="390232194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Proposed Activities</a:t>
            </a:r>
            <a:endParaRPr lang="en-US" dirty="0"/>
          </a:p>
        </p:txBody>
      </p:sp>
      <p:sp>
        <p:nvSpPr>
          <p:cNvPr id="8" name="Content Placeholder 7"/>
          <p:cNvSpPr>
            <a:spLocks noGrp="1"/>
          </p:cNvSpPr>
          <p:nvPr>
            <p:ph idx="1"/>
          </p:nvPr>
        </p:nvSpPr>
        <p:spPr/>
        <p:txBody>
          <a:bodyPr>
            <a:normAutofit fontScale="70000" lnSpcReduction="20000"/>
          </a:bodyPr>
          <a:lstStyle/>
          <a:p>
            <a:r>
              <a:rPr lang="en-US" dirty="0" smtClean="0"/>
              <a:t>While a directed facility R&amp;D effort no longer fits within the US HEP portfolio, MAP management feels that two component activities that are key to enabling a long-term neutrino factory capability deserve consideration for GARD funding starting in FY16:</a:t>
            </a:r>
            <a:br>
              <a:rPr lang="en-US" dirty="0" smtClean="0"/>
            </a:br>
            <a:endParaRPr lang="en-US" dirty="0" smtClean="0"/>
          </a:p>
          <a:p>
            <a:pPr marL="971550" lvl="1" indent="-514350">
              <a:buFont typeface="+mj-lt"/>
              <a:buAutoNum type="arabicPeriod"/>
            </a:pPr>
            <a:r>
              <a:rPr lang="en-US" dirty="0" smtClean="0"/>
              <a:t>MAP’s Muon Accelerator Staging Study has identified a staged and more cost-effective approach to achieving NF capabilities.  The design effort for these capabilities is closely aligned with plans for US long baseline neutrino capabilities. Thus, research into </a:t>
            </a:r>
            <a:r>
              <a:rPr lang="en-US" i="1" dirty="0" smtClean="0">
                <a:solidFill>
                  <a:srgbClr val="FF6600"/>
                </a:solidFill>
              </a:rPr>
              <a:t>Advanced Concepts for Muon and Neutrino Sources</a:t>
            </a:r>
            <a:r>
              <a:rPr lang="en-US" dirty="0" smtClean="0"/>
              <a:t> should be continued to ensure an optimal path beyond LBNF.</a:t>
            </a:r>
            <a:br>
              <a:rPr lang="en-US" dirty="0" smtClean="0"/>
            </a:br>
            <a:endParaRPr lang="en-US" dirty="0" smtClean="0"/>
          </a:p>
          <a:p>
            <a:pPr marL="971550" lvl="1" indent="-514350">
              <a:buFont typeface="+mj-lt"/>
              <a:buAutoNum type="arabicPeriod"/>
            </a:pPr>
            <a:r>
              <a:rPr lang="en-US" dirty="0" smtClean="0"/>
              <a:t>Key progress has been made over the last 3 years to provide the necessary technology solutions for the cooling channels required to provide high brightness muon beams.  The </a:t>
            </a:r>
            <a:r>
              <a:rPr lang="en-US" i="1" dirty="0" smtClean="0">
                <a:solidFill>
                  <a:srgbClr val="FF6600"/>
                </a:solidFill>
              </a:rPr>
              <a:t>RF in magnetic field R&amp;D program</a:t>
            </a:r>
            <a:r>
              <a:rPr lang="en-US" dirty="0" smtClean="0"/>
              <a:t> is at a critical junction in terms of developing our understanding of operating high field RF cavities in magnetic fields. Thus, these efforts should be continued to obtain the next set of experimental results and enable an option for muon accelerator based capabilities beyond LBNF.</a:t>
            </a:r>
            <a:endParaRPr lang="en-US" dirty="0"/>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11</a:t>
            </a:fld>
            <a:endParaRPr lang="en-US"/>
          </a:p>
        </p:txBody>
      </p:sp>
    </p:spTree>
    <p:extLst>
      <p:ext uri="{BB962C8B-B14F-4D97-AF65-F5344CB8AC3E}">
        <p14:creationId xmlns:p14="http://schemas.microsoft.com/office/powerpoint/2010/main" val="155792386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Activity 1:  Advanced Concepts for Muon and Neutrino Sources</a:t>
            </a:r>
            <a:endParaRPr lang="en-US" dirty="0"/>
          </a:p>
        </p:txBody>
      </p:sp>
      <p:sp>
        <p:nvSpPr>
          <p:cNvPr id="3" name="Content Placeholder 2"/>
          <p:cNvSpPr>
            <a:spLocks noGrp="1"/>
          </p:cNvSpPr>
          <p:nvPr>
            <p:ph idx="1"/>
          </p:nvPr>
        </p:nvSpPr>
        <p:spPr>
          <a:xfrm>
            <a:off x="119053" y="990544"/>
            <a:ext cx="8915813" cy="5557072"/>
          </a:xfrm>
        </p:spPr>
        <p:txBody>
          <a:bodyPr>
            <a:normAutofit fontScale="92500" lnSpcReduction="10000"/>
          </a:bodyPr>
          <a:lstStyle/>
          <a:p>
            <a:pPr>
              <a:lnSpc>
                <a:spcPct val="120000"/>
              </a:lnSpc>
            </a:pPr>
            <a:r>
              <a:rPr lang="en-US" sz="2400" dirty="0" smtClean="0"/>
              <a:t>The long-term future of our domestic HEP program is now firmly focused on short- and long-baseline neutrino physics capabilities</a:t>
            </a:r>
            <a:br>
              <a:rPr lang="en-US" sz="2400" dirty="0" smtClean="0"/>
            </a:br>
            <a:endParaRPr lang="en-US" sz="2400" dirty="0" smtClean="0"/>
          </a:p>
          <a:p>
            <a:pPr>
              <a:lnSpc>
                <a:spcPct val="120000"/>
              </a:lnSpc>
            </a:pPr>
            <a:r>
              <a:rPr lang="en-US" sz="2400" dirty="0" smtClean="0"/>
              <a:t>As noted by P5, while the near-term effort may not require NF capabilities, these capabilities point the way to controlling systematics, thus providing the ultimate high precision and accuracy measurements for the field.</a:t>
            </a:r>
            <a:br>
              <a:rPr lang="en-US" sz="2400" dirty="0" smtClean="0"/>
            </a:br>
            <a:endParaRPr lang="en-US" sz="2400" dirty="0" smtClean="0"/>
          </a:p>
          <a:p>
            <a:pPr>
              <a:lnSpc>
                <a:spcPct val="120000"/>
              </a:lnSpc>
            </a:pPr>
            <a:r>
              <a:rPr lang="en-US" sz="2400" dirty="0" smtClean="0"/>
              <a:t>Thus we feel that there should be a GARD-supported activity to </a:t>
            </a:r>
          </a:p>
          <a:p>
            <a:pPr lvl="1"/>
            <a:r>
              <a:rPr lang="en-US" sz="2400" dirty="0" smtClean="0"/>
              <a:t>Continue to develop these concepts;</a:t>
            </a:r>
          </a:p>
          <a:p>
            <a:pPr lvl="1"/>
            <a:r>
              <a:rPr lang="en-US" sz="2400" dirty="0"/>
              <a:t>E</a:t>
            </a:r>
            <a:r>
              <a:rPr lang="en-US" sz="2400" dirty="0" smtClean="0"/>
              <a:t>nsure that a viable path to these capabilities is preserved within the US program; and</a:t>
            </a:r>
          </a:p>
          <a:p>
            <a:pPr lvl="1"/>
            <a:r>
              <a:rPr lang="en-US" sz="2400" dirty="0" smtClean="0"/>
              <a:t>Enable their implementation when they are needed</a:t>
            </a:r>
          </a:p>
          <a:p>
            <a:pPr marL="0" indent="0">
              <a:buNone/>
            </a:pPr>
            <a:r>
              <a:rPr lang="en-US" sz="2800" dirty="0"/>
              <a:t>	</a:t>
            </a:r>
            <a:endParaRPr lang="en-US" sz="2800" dirty="0" smtClean="0"/>
          </a:p>
          <a:p>
            <a:pPr lvl="1"/>
            <a:endParaRPr lang="en-US" dirty="0"/>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12</a:t>
            </a:fld>
            <a:endParaRPr lang="en-US"/>
          </a:p>
        </p:txBody>
      </p:sp>
    </p:spTree>
    <p:extLst>
      <p:ext uri="{BB962C8B-B14F-4D97-AF65-F5344CB8AC3E}">
        <p14:creationId xmlns:p14="http://schemas.microsoft.com/office/powerpoint/2010/main" val="369770771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Intensity </a:t>
            </a:r>
            <a:r>
              <a:rPr lang="en-US" dirty="0" err="1" smtClean="0"/>
              <a:t>Muon</a:t>
            </a:r>
            <a:r>
              <a:rPr lang="en-US" dirty="0" smtClean="0"/>
              <a:t> Sources</a:t>
            </a:r>
            <a:endParaRPr lang="en-US" dirty="0"/>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13</a:t>
            </a:fld>
            <a:endParaRPr lang="en-US"/>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3243" t="20663" r="15871" b="43999"/>
          <a:stretch/>
        </p:blipFill>
        <p:spPr>
          <a:xfrm>
            <a:off x="383743" y="1108710"/>
            <a:ext cx="4523188" cy="1482090"/>
          </a:xfrm>
          <a:prstGeom prst="rect">
            <a:avLst/>
          </a:prstGeom>
          <a:ln>
            <a:solidFill>
              <a:schemeClr val="tx1"/>
            </a:solidFill>
          </a:ln>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l="2171" t="35606" r="1813" b="38068"/>
          <a:stretch>
            <a:fillRect/>
          </a:stretch>
        </p:blipFill>
        <p:spPr bwMode="auto">
          <a:xfrm>
            <a:off x="0" y="2802657"/>
            <a:ext cx="5348287" cy="1954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953" y="5159964"/>
            <a:ext cx="5013334" cy="1137778"/>
          </a:xfrm>
          <a:prstGeom prst="rect">
            <a:avLst/>
          </a:prstGeom>
          <a:ln>
            <a:solidFill>
              <a:schemeClr val="tx1"/>
            </a:solidFill>
          </a:ln>
        </p:spPr>
      </p:pic>
      <p:sp>
        <p:nvSpPr>
          <p:cNvPr id="11" name="Content Placeholder 2"/>
          <p:cNvSpPr txBox="1">
            <a:spLocks/>
          </p:cNvSpPr>
          <p:nvPr/>
        </p:nvSpPr>
        <p:spPr>
          <a:xfrm>
            <a:off x="5348287" y="1164704"/>
            <a:ext cx="3795712" cy="28521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High Intensity R&amp;D Activities:</a:t>
            </a:r>
          </a:p>
          <a:p>
            <a:r>
              <a:rPr lang="en-US" sz="2000" dirty="0" smtClean="0"/>
              <a:t>Energy </a:t>
            </a:r>
            <a:r>
              <a:rPr lang="en-US" sz="2000" dirty="0" smtClean="0"/>
              <a:t>deposition</a:t>
            </a:r>
          </a:p>
          <a:p>
            <a:r>
              <a:rPr lang="en-US" sz="2000" dirty="0"/>
              <a:t>G</a:t>
            </a:r>
            <a:r>
              <a:rPr lang="en-US" sz="2000" dirty="0" smtClean="0"/>
              <a:t>as</a:t>
            </a:r>
            <a:r>
              <a:rPr lang="en-US" sz="2000" dirty="0" smtClean="0"/>
              <a:t>-filled cavities in </a:t>
            </a:r>
            <a:r>
              <a:rPr lang="en-US" sz="2000" dirty="0" err="1" smtClean="0"/>
              <a:t>buncher</a:t>
            </a:r>
            <a:r>
              <a:rPr lang="en-US" sz="2000" dirty="0" smtClean="0"/>
              <a:t>/rotator</a:t>
            </a:r>
          </a:p>
          <a:p>
            <a:r>
              <a:rPr lang="en-US" sz="2000" dirty="0" smtClean="0"/>
              <a:t>C</a:t>
            </a:r>
            <a:r>
              <a:rPr lang="en-US" sz="2000" dirty="0" smtClean="0"/>
              <a:t>ost</a:t>
            </a:r>
            <a:r>
              <a:rPr lang="en-US" sz="2000" dirty="0" smtClean="0"/>
              <a:t>/performance tradeoffs</a:t>
            </a:r>
          </a:p>
          <a:p>
            <a:pPr marL="0" indent="0">
              <a:buNone/>
            </a:pPr>
            <a:endParaRPr lang="en-US" sz="2000" dirty="0"/>
          </a:p>
        </p:txBody>
      </p:sp>
      <p:sp>
        <p:nvSpPr>
          <p:cNvPr id="3" name="Date Placeholder 2"/>
          <p:cNvSpPr>
            <a:spLocks noGrp="1"/>
          </p:cNvSpPr>
          <p:nvPr>
            <p:ph type="dt" sz="half" idx="10"/>
          </p:nvPr>
        </p:nvSpPr>
        <p:spPr/>
        <p:txBody>
          <a:bodyPr/>
          <a:lstStyle/>
          <a:p>
            <a:r>
              <a:rPr lang="en-US" smtClean="0"/>
              <a:t>August 27, 2014</a:t>
            </a:r>
            <a:endParaRPr lang="en-US"/>
          </a:p>
        </p:txBody>
      </p:sp>
    </p:spTree>
    <p:extLst>
      <p:ext uri="{BB962C8B-B14F-4D97-AF65-F5344CB8AC3E}">
        <p14:creationId xmlns:p14="http://schemas.microsoft.com/office/powerpoint/2010/main" val="19545314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Bright </a:t>
            </a:r>
            <a:r>
              <a:rPr lang="en-US" dirty="0" err="1" smtClean="0"/>
              <a:t>Muon</a:t>
            </a:r>
            <a:r>
              <a:rPr lang="en-US" dirty="0" smtClean="0"/>
              <a:t> Sources</a:t>
            </a:r>
            <a:endParaRPr lang="en-US" dirty="0"/>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14</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053" y="3836967"/>
            <a:ext cx="4197215" cy="2576046"/>
          </a:xfrm>
          <a:prstGeom prst="rect">
            <a:avLst/>
          </a:prstGeom>
        </p:spPr>
      </p:pic>
      <p:sp>
        <p:nvSpPr>
          <p:cNvPr id="3" name="Oval 2"/>
          <p:cNvSpPr/>
          <p:nvPr/>
        </p:nvSpPr>
        <p:spPr>
          <a:xfrm>
            <a:off x="2458710" y="4856480"/>
            <a:ext cx="1696720" cy="609600"/>
          </a:xfrm>
          <a:prstGeom prst="ellipse">
            <a:avLst/>
          </a:prstGeom>
          <a:solidFill>
            <a:schemeClr val="accent6">
              <a:alpha val="50000"/>
            </a:schemeClr>
          </a:solidFill>
          <a:effectLst/>
          <a:scene3d>
            <a:camera prst="orthographicFront">
              <a:rot lat="0" lon="0" rev="276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4368790" y="3767537"/>
            <a:ext cx="4775210" cy="2862323"/>
          </a:xfrm>
          <a:prstGeom prst="rect">
            <a:avLst/>
          </a:prstGeom>
          <a:noFill/>
        </p:spPr>
        <p:txBody>
          <a:bodyPr wrap="square" rtlCol="0">
            <a:spAutoFit/>
          </a:bodyPr>
          <a:lstStyle/>
          <a:p>
            <a:r>
              <a:rPr lang="en-US" dirty="0" smtClean="0"/>
              <a:t>In contrast to MAP cooling effort which considered entire cooling system for collider, the refocused effort under </a:t>
            </a:r>
            <a:r>
              <a:rPr lang="en-US" dirty="0" smtClean="0"/>
              <a:t>GARD would emphasize </a:t>
            </a:r>
            <a:r>
              <a:rPr lang="en-US" dirty="0" smtClean="0">
                <a:solidFill>
                  <a:schemeClr val="accent6"/>
                </a:solidFill>
              </a:rPr>
              <a:t>this</a:t>
            </a:r>
            <a:r>
              <a:rPr lang="en-US" dirty="0" smtClean="0"/>
              <a:t> region which impacts the </a:t>
            </a:r>
            <a:r>
              <a:rPr lang="en-US" dirty="0" smtClean="0"/>
              <a:t>cost, staging </a:t>
            </a:r>
            <a:r>
              <a:rPr lang="en-US" dirty="0" smtClean="0"/>
              <a:t>and</a:t>
            </a:r>
            <a:r>
              <a:rPr lang="en-US" dirty="0" smtClean="0"/>
              <a:t> </a:t>
            </a:r>
            <a:r>
              <a:rPr lang="en-US" dirty="0" smtClean="0"/>
              <a:t>performance of a future neutrino factory </a:t>
            </a:r>
          </a:p>
          <a:p>
            <a:endParaRPr lang="en-US" dirty="0"/>
          </a:p>
          <a:p>
            <a:r>
              <a:rPr lang="en-US" dirty="0" smtClean="0"/>
              <a:t>Would also enable consideration of</a:t>
            </a:r>
            <a:r>
              <a:rPr lang="en-US" dirty="0" smtClean="0"/>
              <a:t> </a:t>
            </a:r>
            <a:r>
              <a:rPr lang="en-US" dirty="0" smtClean="0"/>
              <a:t>other </a:t>
            </a:r>
            <a:r>
              <a:rPr lang="en-US" dirty="0" smtClean="0"/>
              <a:t>potential applications </a:t>
            </a:r>
            <a:r>
              <a:rPr lang="en-US" dirty="0" smtClean="0"/>
              <a:t>of cold muons </a:t>
            </a:r>
            <a:r>
              <a:rPr lang="en-US" dirty="0" smtClean="0"/>
              <a:t>such as a M</a:t>
            </a:r>
            <a:r>
              <a:rPr lang="en-US" dirty="0" smtClean="0"/>
              <a:t>u2e </a:t>
            </a:r>
            <a:r>
              <a:rPr lang="en-US" dirty="0" smtClean="0"/>
              <a:t>upgrade</a:t>
            </a:r>
            <a:endParaRPr lang="en-US" dirty="0"/>
          </a:p>
        </p:txBody>
      </p:sp>
      <p:sp>
        <p:nvSpPr>
          <p:cNvPr id="8" name="Content Placeholder 2"/>
          <p:cNvSpPr txBox="1">
            <a:spLocks/>
          </p:cNvSpPr>
          <p:nvPr/>
        </p:nvSpPr>
        <p:spPr>
          <a:xfrm>
            <a:off x="-1" y="984775"/>
            <a:ext cx="9144000" cy="285219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3">
                    <a:lumMod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2">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4">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MAP cooling effort has been remarkably successful</a:t>
            </a:r>
          </a:p>
          <a:p>
            <a:pPr lvl="1"/>
            <a:r>
              <a:rPr lang="en-US" sz="2000" dirty="0"/>
              <a:t>T</a:t>
            </a:r>
            <a:r>
              <a:rPr lang="en-US" sz="2000" dirty="0" smtClean="0"/>
              <a:t>echnology</a:t>
            </a:r>
            <a:r>
              <a:rPr lang="en-US" sz="2000" dirty="0" smtClean="0"/>
              <a:t>: experiments show</a:t>
            </a:r>
          </a:p>
          <a:p>
            <a:pPr lvl="2"/>
            <a:r>
              <a:rPr lang="en-US" sz="1600" dirty="0" smtClean="0"/>
              <a:t>HPRF can prevent breakdown &amp; operate at high beam intensity</a:t>
            </a:r>
          </a:p>
          <a:p>
            <a:pPr lvl="2"/>
            <a:r>
              <a:rPr lang="en-US" sz="1600" dirty="0" smtClean="0"/>
              <a:t>dielectrics have the potential to reduce cavity size in cooling systems</a:t>
            </a:r>
          </a:p>
          <a:p>
            <a:pPr lvl="2"/>
            <a:r>
              <a:rPr lang="en-US" sz="1600" dirty="0" smtClean="0"/>
              <a:t>careful cavity design prevents continuous gradient loss at high B</a:t>
            </a:r>
          </a:p>
          <a:p>
            <a:pPr lvl="1"/>
            <a:r>
              <a:rPr lang="en-US" sz="2000" dirty="0"/>
              <a:t>D</a:t>
            </a:r>
            <a:r>
              <a:rPr lang="en-US" sz="2000" dirty="0" smtClean="0"/>
              <a:t>esign</a:t>
            </a:r>
            <a:r>
              <a:rPr lang="en-US" sz="2000" dirty="0" smtClean="0"/>
              <a:t>:</a:t>
            </a:r>
          </a:p>
          <a:p>
            <a:pPr lvl="2"/>
            <a:r>
              <a:rPr lang="en-US" sz="1600" dirty="0" smtClean="0"/>
              <a:t>realistic designs to "bottom" of cooling diagram cool </a:t>
            </a:r>
            <a:r>
              <a:rPr lang="en-US" sz="2600" dirty="0" smtClean="0">
                <a:latin typeface="Symbol"/>
              </a:rPr>
              <a:t>e</a:t>
            </a:r>
            <a:r>
              <a:rPr lang="en-US" sz="1600" baseline="-25000" dirty="0" smtClean="0"/>
              <a:t>6D</a:t>
            </a:r>
            <a:r>
              <a:rPr lang="en-US" sz="1600" dirty="0" smtClean="0"/>
              <a:t> by </a:t>
            </a:r>
            <a:r>
              <a:rPr lang="en-US" sz="1600" u="sng" dirty="0" smtClean="0">
                <a:solidFill>
                  <a:schemeClr val="tx1"/>
                </a:solidFill>
              </a:rPr>
              <a:t>5 orders of magnitude!</a:t>
            </a:r>
            <a:r>
              <a:rPr lang="en-US" sz="1600" dirty="0" smtClean="0"/>
              <a:t> </a:t>
            </a:r>
            <a:endParaRPr lang="en-US" sz="1600" dirty="0"/>
          </a:p>
        </p:txBody>
      </p:sp>
      <p:sp>
        <p:nvSpPr>
          <p:cNvPr id="9" name="Date Placeholder 8"/>
          <p:cNvSpPr>
            <a:spLocks noGrp="1"/>
          </p:cNvSpPr>
          <p:nvPr>
            <p:ph type="dt" sz="half" idx="10"/>
          </p:nvPr>
        </p:nvSpPr>
        <p:spPr/>
        <p:txBody>
          <a:bodyPr/>
          <a:lstStyle/>
          <a:p>
            <a:r>
              <a:rPr lang="en-US" smtClean="0"/>
              <a:t>August 27, 2014</a:t>
            </a:r>
            <a:endParaRPr lang="en-US"/>
          </a:p>
        </p:txBody>
      </p:sp>
    </p:spTree>
    <p:extLst>
      <p:ext uri="{BB962C8B-B14F-4D97-AF65-F5344CB8AC3E}">
        <p14:creationId xmlns:p14="http://schemas.microsoft.com/office/powerpoint/2010/main" val="291023477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Advanced Neutrino Source</a:t>
            </a:r>
            <a:endParaRPr lang="en-US" dirty="0"/>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15</a:t>
            </a:fld>
            <a:endParaRPr lang="en-US"/>
          </a:p>
        </p:txBody>
      </p:sp>
      <p:pic>
        <p:nvPicPr>
          <p:cNvPr id="7" name="Content Placeholder 8" descr="Block_Diagrams_R16_NuMAX.pdf"/>
          <p:cNvPicPr>
            <a:picLocks noGrp="1" noChangeAspect="1"/>
          </p:cNvPicPr>
          <p:nvPr>
            <p:ph idx="1"/>
          </p:nvPr>
        </p:nvPicPr>
        <p:blipFill>
          <a:blip r:embed="rId2">
            <a:extLst>
              <a:ext uri="{28A0092B-C50C-407E-A947-70E740481C1C}">
                <a14:useLocalDpi xmlns:a14="http://schemas.microsoft.com/office/drawing/2010/main" val="0"/>
              </a:ext>
            </a:extLst>
          </a:blip>
          <a:srcRect l="-5228" r="-5228"/>
          <a:stretch>
            <a:fillRect/>
          </a:stretch>
        </p:blipFill>
        <p:spPr/>
      </p:pic>
      <p:sp>
        <p:nvSpPr>
          <p:cNvPr id="8" name="Rounded Rectangle 7"/>
          <p:cNvSpPr/>
          <p:nvPr/>
        </p:nvSpPr>
        <p:spPr>
          <a:xfrm>
            <a:off x="6477000" y="4089402"/>
            <a:ext cx="2609850" cy="2438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NuMAX Staging:</a:t>
            </a:r>
          </a:p>
          <a:p>
            <a:pPr marL="228600" indent="-228600">
              <a:buFont typeface="Arial"/>
              <a:buChar char="•"/>
            </a:pPr>
            <a:r>
              <a:rPr lang="en-US" sz="1600" b="1" i="1" dirty="0" smtClean="0"/>
              <a:t>Commissioning</a:t>
            </a:r>
            <a:r>
              <a:rPr lang="en-US" sz="1600" dirty="0" smtClean="0"/>
              <a:t> </a:t>
            </a:r>
          </a:p>
          <a:p>
            <a:pPr lvl="1" indent="-228600">
              <a:buFont typeface="Wingdings" charset="2"/>
              <a:buChar char="²"/>
            </a:pPr>
            <a:r>
              <a:rPr lang="en-US" sz="1600" dirty="0" smtClean="0"/>
              <a:t>1MW Target</a:t>
            </a:r>
          </a:p>
          <a:p>
            <a:pPr lvl="1" indent="-228600">
              <a:buFont typeface="Wingdings" charset="2"/>
              <a:buChar char="²"/>
            </a:pPr>
            <a:r>
              <a:rPr lang="en-US" sz="1600" dirty="0" smtClean="0"/>
              <a:t>No Cooling</a:t>
            </a:r>
          </a:p>
          <a:p>
            <a:pPr lvl="1" indent="-228600">
              <a:buFont typeface="Wingdings" charset="2"/>
              <a:buChar char="²"/>
            </a:pPr>
            <a:r>
              <a:rPr lang="en-US" sz="1600" dirty="0" smtClean="0"/>
              <a:t>10kT Detector</a:t>
            </a:r>
          </a:p>
          <a:p>
            <a:pPr marL="228600" indent="-228600">
              <a:buFont typeface="Arial"/>
              <a:buChar char="•"/>
            </a:pPr>
            <a:r>
              <a:rPr lang="en-US" sz="1600" b="1" i="1" dirty="0" smtClean="0"/>
              <a:t>NuMAX+</a:t>
            </a:r>
          </a:p>
          <a:p>
            <a:pPr lvl="1" indent="-228600">
              <a:buFont typeface="Wingdings" charset="2"/>
              <a:buChar char="²"/>
            </a:pPr>
            <a:r>
              <a:rPr lang="en-US" sz="1600" dirty="0" smtClean="0"/>
              <a:t>2.75 MW Target</a:t>
            </a:r>
          </a:p>
          <a:p>
            <a:pPr lvl="1" indent="-228600">
              <a:buFont typeface="Wingdings" charset="2"/>
              <a:buChar char="²"/>
            </a:pPr>
            <a:r>
              <a:rPr lang="en-US" sz="1600" dirty="0" smtClean="0"/>
              <a:t>6D Cooling</a:t>
            </a:r>
          </a:p>
          <a:p>
            <a:pPr lvl="1" indent="-228600">
              <a:buFont typeface="Wingdings" charset="2"/>
              <a:buChar char="²"/>
            </a:pPr>
            <a:r>
              <a:rPr lang="en-US" sz="1600" dirty="0" smtClean="0"/>
              <a:t>34kT Detector</a:t>
            </a:r>
            <a:endParaRPr lang="en-US" sz="1600" dirty="0"/>
          </a:p>
        </p:txBody>
      </p:sp>
    </p:spTree>
    <p:extLst>
      <p:ext uri="{BB962C8B-B14F-4D97-AF65-F5344CB8AC3E}">
        <p14:creationId xmlns:p14="http://schemas.microsoft.com/office/powerpoint/2010/main" val="35486445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Advanced Concepts for Muon and Neutrino Sources</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Bright muon sources serve as the basis for the ultimate neutrino source capabilities</a:t>
            </a:r>
            <a:br>
              <a:rPr lang="en-US" sz="2800" dirty="0" smtClean="0"/>
            </a:br>
            <a:endParaRPr lang="en-US" sz="2800" dirty="0" smtClean="0"/>
          </a:p>
          <a:p>
            <a:r>
              <a:rPr lang="en-US" sz="2800" dirty="0" smtClean="0"/>
              <a:t>A small and tightly focused effort to continue the design and simulation efforts warrants consideration in the GARD portfolio</a:t>
            </a:r>
          </a:p>
          <a:p>
            <a:pPr lvl="1"/>
            <a:r>
              <a:rPr lang="en-US" sz="2400" dirty="0" smtClean="0"/>
              <a:t>Estimated effort in FY16:  8 FTEs</a:t>
            </a:r>
            <a:br>
              <a:rPr lang="en-US" sz="2400" dirty="0" smtClean="0"/>
            </a:br>
            <a:endParaRPr lang="en-US" sz="2400" dirty="0" smtClean="0"/>
          </a:p>
          <a:p>
            <a:r>
              <a:rPr lang="en-US" sz="2800" dirty="0" smtClean="0"/>
              <a:t>This effort will also serve to ensure that plans maintained in a consistent fashion with the evolution of the Fermilab accelerator complex</a:t>
            </a:r>
          </a:p>
          <a:p>
            <a:pPr lvl="1"/>
            <a:r>
              <a:rPr lang="en-US" sz="2400" dirty="0" smtClean="0"/>
              <a:t>Thus ensuring that a viable option to achieve these capabilities is preserved</a:t>
            </a:r>
            <a:endParaRPr lang="en-US" sz="2400" dirty="0"/>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16</a:t>
            </a:fld>
            <a:endParaRPr lang="en-US"/>
          </a:p>
        </p:txBody>
      </p:sp>
    </p:spTree>
    <p:extLst>
      <p:ext uri="{BB962C8B-B14F-4D97-AF65-F5344CB8AC3E}">
        <p14:creationId xmlns:p14="http://schemas.microsoft.com/office/powerpoint/2010/main" val="9723252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a:stCxn id="14" idx="2"/>
            <a:endCxn id="17" idx="0"/>
          </p:cNvCxnSpPr>
          <p:nvPr/>
        </p:nvCxnSpPr>
        <p:spPr>
          <a:xfrm>
            <a:off x="4583716" y="3619328"/>
            <a:ext cx="4815" cy="409792"/>
          </a:xfrm>
          <a:prstGeom prst="line">
            <a:avLst/>
          </a:prstGeom>
          <a:ln w="127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 y="-3192"/>
            <a:ext cx="8269284" cy="987967"/>
          </a:xfrm>
        </p:spPr>
        <p:txBody>
          <a:bodyPr>
            <a:normAutofit/>
          </a:bodyPr>
          <a:lstStyle/>
          <a:p>
            <a:r>
              <a:rPr lang="en-US" dirty="0"/>
              <a:t>Activity 2:  RF in Magnetic Field R&amp;D</a:t>
            </a:r>
            <a:endParaRPr lang="en-US" dirty="0">
              <a:latin typeface="Calibri" pitchFamily="34" charset="0"/>
            </a:endParaRPr>
          </a:p>
        </p:txBody>
      </p:sp>
      <p:sp>
        <p:nvSpPr>
          <p:cNvPr id="4" name="Date Placeholder 3"/>
          <p:cNvSpPr>
            <a:spLocks noGrp="1"/>
          </p:cNvSpPr>
          <p:nvPr>
            <p:ph type="dt" sz="half" idx="10"/>
          </p:nvPr>
        </p:nvSpPr>
        <p:spPr/>
        <p:txBody>
          <a:bodyPr/>
          <a:lstStyle/>
          <a:p>
            <a:r>
              <a:rPr lang="en-US" smtClean="0">
                <a:latin typeface="Calibri" pitchFamily="34" charset="0"/>
              </a:rPr>
              <a:t>August 27, 2014</a:t>
            </a:r>
            <a:endParaRPr lang="en-US">
              <a:latin typeface="Calibri" pitchFamily="34" charset="0"/>
            </a:endParaRPr>
          </a:p>
        </p:txBody>
      </p:sp>
      <p:sp>
        <p:nvSpPr>
          <p:cNvPr id="5" name="Footer Placeholder 4"/>
          <p:cNvSpPr>
            <a:spLocks noGrp="1"/>
          </p:cNvSpPr>
          <p:nvPr>
            <p:ph type="ftr" sz="quarter" idx="11"/>
          </p:nvPr>
        </p:nvSpPr>
        <p:spPr/>
        <p:txBody>
          <a:bodyPr/>
          <a:lstStyle/>
          <a:p>
            <a:r>
              <a:rPr lang="en-US" smtClean="0">
                <a:latin typeface="Calibri" pitchFamily="34" charset="0"/>
              </a:rPr>
              <a:t>HEPAP Accelerator R&amp;D Sub-Panel</a:t>
            </a:r>
            <a:endParaRPr lang="en-US">
              <a:latin typeface="Calibri" pitchFamily="34" charset="0"/>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latin typeface="Calibri" pitchFamily="34" charset="0"/>
              </a:rPr>
              <a:pPr/>
              <a:t>17</a:t>
            </a:fld>
            <a:endParaRPr lang="en-US">
              <a:latin typeface="Calibri" pitchFamily="34" charset="0"/>
            </a:endParaRPr>
          </a:p>
        </p:txBody>
      </p:sp>
      <p:grpSp>
        <p:nvGrpSpPr>
          <p:cNvPr id="11" name="Group 37"/>
          <p:cNvGrpSpPr>
            <a:grpSpLocks/>
          </p:cNvGrpSpPr>
          <p:nvPr/>
        </p:nvGrpSpPr>
        <p:grpSpPr bwMode="auto">
          <a:xfrm>
            <a:off x="502490" y="3160058"/>
            <a:ext cx="8157324" cy="3158677"/>
            <a:chOff x="789420" y="1216444"/>
            <a:chExt cx="7659255" cy="2768029"/>
          </a:xfrm>
        </p:grpSpPr>
        <p:sp>
          <p:nvSpPr>
            <p:cNvPr id="12" name="Line 17"/>
            <p:cNvSpPr>
              <a:spLocks noChangeShapeType="1"/>
            </p:cNvSpPr>
            <p:nvPr/>
          </p:nvSpPr>
          <p:spPr bwMode="auto">
            <a:xfrm>
              <a:off x="5436378" y="1427576"/>
              <a:ext cx="1585135" cy="504412"/>
            </a:xfrm>
            <a:prstGeom prst="line">
              <a:avLst/>
            </a:prstGeom>
            <a:noFill/>
            <a:ln w="12700">
              <a:solidFill>
                <a:schemeClr val="tx1"/>
              </a:solidFill>
              <a:round/>
              <a:headEnd/>
              <a:tailEnd type="arrow" w="med" len="med"/>
            </a:ln>
          </p:spPr>
          <p:txBody>
            <a:bodyPr/>
            <a:lstStyle/>
            <a:p>
              <a:endParaRPr lang="en-US">
                <a:latin typeface="Calibri" pitchFamily="34" charset="0"/>
              </a:endParaRPr>
            </a:p>
          </p:txBody>
        </p:sp>
        <p:sp>
          <p:nvSpPr>
            <p:cNvPr id="14" name="Text Box 8"/>
            <p:cNvSpPr txBox="1">
              <a:spLocks noChangeArrowheads="1"/>
            </p:cNvSpPr>
            <p:nvPr/>
          </p:nvSpPr>
          <p:spPr bwMode="auto">
            <a:xfrm>
              <a:off x="3875475" y="1216444"/>
              <a:ext cx="1491960" cy="402470"/>
            </a:xfrm>
            <a:prstGeom prst="rect">
              <a:avLst/>
            </a:prstGeom>
            <a:noFill/>
            <a:ln w="12700">
              <a:solidFill>
                <a:schemeClr val="tx1"/>
              </a:solidFill>
              <a:miter lim="800000"/>
              <a:headEnd/>
              <a:tailEnd/>
            </a:ln>
            <a:effectLst/>
          </p:spPr>
          <p:txBody>
            <a:bodyPr wrap="none">
              <a:spAutoFit/>
            </a:bodyPr>
            <a:lstStyle/>
            <a:p>
              <a:pPr algn="ctr" fontAlgn="auto">
                <a:spcBef>
                  <a:spcPts val="0"/>
                </a:spcBef>
                <a:spcAft>
                  <a:spcPts val="0"/>
                </a:spcAft>
                <a:defRPr/>
              </a:pPr>
              <a:r>
                <a:rPr lang="en-US" altLang="zh-CN" dirty="0">
                  <a:latin typeface="Calibri" pitchFamily="34" charset="0"/>
                </a:rPr>
                <a:t>LH Absorbers</a:t>
              </a:r>
            </a:p>
          </p:txBody>
        </p:sp>
        <p:sp>
          <p:nvSpPr>
            <p:cNvPr id="15" name="AutoShape 9"/>
            <p:cNvSpPr>
              <a:spLocks noChangeArrowheads="1"/>
            </p:cNvSpPr>
            <p:nvPr/>
          </p:nvSpPr>
          <p:spPr bwMode="auto">
            <a:xfrm>
              <a:off x="789420" y="2050474"/>
              <a:ext cx="906463" cy="761998"/>
            </a:xfrm>
            <a:prstGeom prst="rightArrow">
              <a:avLst>
                <a:gd name="adj1" fmla="val 50000"/>
                <a:gd name="adj2" fmla="val 48889"/>
              </a:avLst>
            </a:prstGeom>
            <a:gradFill rotWithShape="0">
              <a:gsLst>
                <a:gs pos="0">
                  <a:srgbClr val="FF3300"/>
                </a:gs>
                <a:gs pos="50000">
                  <a:srgbClr val="761800"/>
                </a:gs>
                <a:gs pos="100000">
                  <a:srgbClr val="FF3300"/>
                </a:gs>
              </a:gsLst>
              <a:lin ang="5400000" scaled="1"/>
            </a:gradFill>
            <a:ln w="12700">
              <a:solidFill>
                <a:schemeClr val="tx1"/>
              </a:solidFill>
              <a:miter lim="800000"/>
              <a:headEnd/>
              <a:tailEnd/>
            </a:ln>
          </p:spPr>
          <p:txBody>
            <a:bodyPr wrap="none" anchor="ctr"/>
            <a:lstStyle/>
            <a:p>
              <a:endParaRPr lang="en-US">
                <a:latin typeface="Calibri" pitchFamily="34" charset="0"/>
              </a:endParaRPr>
            </a:p>
          </p:txBody>
        </p:sp>
        <p:sp>
          <p:nvSpPr>
            <p:cNvPr id="16" name="Oval 10"/>
            <p:cNvSpPr>
              <a:spLocks noChangeArrowheads="1"/>
            </p:cNvSpPr>
            <p:nvPr/>
          </p:nvSpPr>
          <p:spPr bwMode="auto">
            <a:xfrm>
              <a:off x="1774825" y="1978025"/>
              <a:ext cx="777875" cy="928688"/>
            </a:xfrm>
            <a:prstGeom prst="ellipse">
              <a:avLst/>
            </a:prstGeom>
            <a:blipFill dpi="0" rotWithShape="0">
              <a:blip r:embed="rId3" cstate="print">
                <a:duotone>
                  <a:prstClr val="black"/>
                  <a:schemeClr val="accent1">
                    <a:tint val="45000"/>
                    <a:satMod val="400000"/>
                  </a:schemeClr>
                </a:duotone>
              </a:blip>
              <a:srcRect/>
              <a:tile tx="0" ty="0" sx="100000" sy="100000" flip="none" algn="tl"/>
            </a:blipFill>
            <a:ln w="12700">
              <a:solidFill>
                <a:schemeClr val="tx1"/>
              </a:solidFill>
              <a:round/>
              <a:headEnd/>
              <a:tailEnd/>
            </a:ln>
            <a:effectLst/>
          </p:spPr>
          <p:txBody>
            <a:bodyPr wrap="none" anchor="ctr"/>
            <a:lstStyle/>
            <a:p>
              <a:pPr fontAlgn="auto">
                <a:spcBef>
                  <a:spcPts val="0"/>
                </a:spcBef>
                <a:spcAft>
                  <a:spcPts val="0"/>
                </a:spcAft>
                <a:defRPr/>
              </a:pPr>
              <a:endParaRPr lang="en-US" dirty="0">
                <a:latin typeface="Calibri" pitchFamily="34" charset="0"/>
              </a:endParaRPr>
            </a:p>
          </p:txBody>
        </p:sp>
        <p:sp>
          <p:nvSpPr>
            <p:cNvPr id="17" name="Oval 11"/>
            <p:cNvSpPr>
              <a:spLocks noChangeArrowheads="1"/>
            </p:cNvSpPr>
            <p:nvPr/>
          </p:nvSpPr>
          <p:spPr bwMode="auto">
            <a:xfrm>
              <a:off x="4237038" y="1978025"/>
              <a:ext cx="777875" cy="928688"/>
            </a:xfrm>
            <a:prstGeom prst="ellipse">
              <a:avLst/>
            </a:prstGeom>
            <a:blipFill dpi="0" rotWithShape="0">
              <a:blip r:embed="rId3" cstate="print">
                <a:duotone>
                  <a:prstClr val="black"/>
                  <a:schemeClr val="accent1">
                    <a:tint val="45000"/>
                    <a:satMod val="400000"/>
                  </a:schemeClr>
                </a:duotone>
              </a:blip>
              <a:srcRect/>
              <a:tile tx="0" ty="0" sx="100000" sy="100000" flip="none" algn="tl"/>
            </a:blipFill>
            <a:ln w="12700">
              <a:solidFill>
                <a:schemeClr val="tx1"/>
              </a:solidFill>
              <a:round/>
              <a:headEnd/>
              <a:tailEnd/>
            </a:ln>
            <a:effectLst/>
          </p:spPr>
          <p:txBody>
            <a:bodyPr wrap="none" anchor="ctr"/>
            <a:lstStyle/>
            <a:p>
              <a:pPr fontAlgn="auto">
                <a:spcBef>
                  <a:spcPts val="0"/>
                </a:spcBef>
                <a:spcAft>
                  <a:spcPts val="0"/>
                </a:spcAft>
                <a:defRPr/>
              </a:pPr>
              <a:endParaRPr lang="en-US" dirty="0">
                <a:latin typeface="Calibri" pitchFamily="34" charset="0"/>
              </a:endParaRPr>
            </a:p>
          </p:txBody>
        </p:sp>
        <p:sp>
          <p:nvSpPr>
            <p:cNvPr id="18" name="AutoShape 12"/>
            <p:cNvSpPr>
              <a:spLocks noChangeArrowheads="1"/>
            </p:cNvSpPr>
            <p:nvPr/>
          </p:nvSpPr>
          <p:spPr bwMode="auto">
            <a:xfrm>
              <a:off x="7542213" y="2369280"/>
              <a:ext cx="906462" cy="95883"/>
            </a:xfrm>
            <a:prstGeom prst="rightArrow">
              <a:avLst>
                <a:gd name="adj1" fmla="val 50000"/>
                <a:gd name="adj2" fmla="val 97777"/>
              </a:avLst>
            </a:prstGeom>
            <a:gradFill rotWithShape="0">
              <a:gsLst>
                <a:gs pos="0">
                  <a:srgbClr val="FF0000"/>
                </a:gs>
                <a:gs pos="50000">
                  <a:srgbClr val="760000"/>
                </a:gs>
                <a:gs pos="100000">
                  <a:srgbClr val="FF0000"/>
                </a:gs>
              </a:gsLst>
              <a:lin ang="5400000" scaled="1"/>
            </a:gradFill>
            <a:ln w="12700">
              <a:solidFill>
                <a:schemeClr val="tx1"/>
              </a:solidFill>
              <a:miter lim="800000"/>
              <a:headEnd/>
              <a:tailEnd/>
            </a:ln>
          </p:spPr>
          <p:txBody>
            <a:bodyPr wrap="none" anchor="ctr"/>
            <a:lstStyle/>
            <a:p>
              <a:endParaRPr lang="en-US">
                <a:latin typeface="Calibri" pitchFamily="34" charset="0"/>
              </a:endParaRPr>
            </a:p>
          </p:txBody>
        </p:sp>
        <p:sp>
          <p:nvSpPr>
            <p:cNvPr id="19" name="AutoShape 14"/>
            <p:cNvSpPr>
              <a:spLocks noChangeArrowheads="1"/>
            </p:cNvSpPr>
            <p:nvPr/>
          </p:nvSpPr>
          <p:spPr bwMode="auto">
            <a:xfrm rot="5400000">
              <a:off x="5300663" y="1650999"/>
              <a:ext cx="1112838" cy="1554163"/>
            </a:xfrm>
            <a:prstGeom prst="can">
              <a:avLst>
                <a:gd name="adj" fmla="val 34914"/>
              </a:avLst>
            </a:prstGeom>
            <a:gradFill>
              <a:gsLst>
                <a:gs pos="0">
                  <a:srgbClr val="E6DCAC"/>
                </a:gs>
                <a:gs pos="12000">
                  <a:srgbClr val="E6D78A"/>
                </a:gs>
                <a:gs pos="30000">
                  <a:srgbClr val="C7AC4C"/>
                </a:gs>
                <a:gs pos="45000">
                  <a:srgbClr val="E6D78A"/>
                </a:gs>
                <a:gs pos="77000">
                  <a:srgbClr val="C7AC4C"/>
                </a:gs>
                <a:gs pos="100000">
                  <a:srgbClr val="E6DCAC"/>
                </a:gs>
              </a:gsLst>
              <a:lin ang="10800000" scaled="0"/>
            </a:gradFill>
            <a:ln w="12700">
              <a:solidFill>
                <a:schemeClr val="tx1"/>
              </a:solidFill>
              <a:round/>
              <a:headEnd/>
              <a:tailEnd/>
            </a:ln>
          </p:spPr>
          <p:txBody>
            <a:bodyPr rot="10800000" vert="eaVert" wrap="none" anchor="ctr"/>
            <a:lstStyle/>
            <a:p>
              <a:endParaRPr lang="en-US">
                <a:latin typeface="Calibri" pitchFamily="34" charset="0"/>
              </a:endParaRPr>
            </a:p>
          </p:txBody>
        </p:sp>
        <p:sp>
          <p:nvSpPr>
            <p:cNvPr id="20" name="Oval 15"/>
            <p:cNvSpPr>
              <a:spLocks noChangeArrowheads="1"/>
            </p:cNvSpPr>
            <p:nvPr/>
          </p:nvSpPr>
          <p:spPr bwMode="auto">
            <a:xfrm>
              <a:off x="6699250" y="1978025"/>
              <a:ext cx="777875" cy="928688"/>
            </a:xfrm>
            <a:prstGeom prst="ellipse">
              <a:avLst/>
            </a:prstGeom>
            <a:blipFill dpi="0" rotWithShape="0">
              <a:blip r:embed="rId3" cstate="print">
                <a:duotone>
                  <a:prstClr val="black"/>
                  <a:schemeClr val="accent1">
                    <a:tint val="45000"/>
                    <a:satMod val="400000"/>
                  </a:schemeClr>
                </a:duotone>
              </a:blip>
              <a:srcRect/>
              <a:tile tx="0" ty="0" sx="100000" sy="100000" flip="none" algn="tl"/>
            </a:blipFill>
            <a:ln w="12700">
              <a:solidFill>
                <a:schemeClr val="tx1"/>
              </a:solidFill>
              <a:round/>
              <a:headEnd/>
              <a:tailEnd/>
            </a:ln>
            <a:effectLst/>
          </p:spPr>
          <p:txBody>
            <a:bodyPr wrap="none" anchor="ctr"/>
            <a:lstStyle/>
            <a:p>
              <a:pPr fontAlgn="auto">
                <a:spcBef>
                  <a:spcPts val="0"/>
                </a:spcBef>
                <a:spcAft>
                  <a:spcPts val="0"/>
                </a:spcAft>
                <a:defRPr/>
              </a:pPr>
              <a:endParaRPr lang="en-US" dirty="0">
                <a:latin typeface="Calibri" pitchFamily="34" charset="0"/>
              </a:endParaRPr>
            </a:p>
          </p:txBody>
        </p:sp>
        <p:sp>
          <p:nvSpPr>
            <p:cNvPr id="21" name="Line 16"/>
            <p:cNvSpPr>
              <a:spLocks noChangeShapeType="1"/>
            </p:cNvSpPr>
            <p:nvPr/>
          </p:nvSpPr>
          <p:spPr bwMode="auto">
            <a:xfrm flipH="1">
              <a:off x="2259013" y="1427576"/>
              <a:ext cx="1545605" cy="448850"/>
            </a:xfrm>
            <a:prstGeom prst="line">
              <a:avLst/>
            </a:prstGeom>
            <a:noFill/>
            <a:ln w="12700">
              <a:solidFill>
                <a:schemeClr val="tx1"/>
              </a:solidFill>
              <a:round/>
              <a:headEnd/>
              <a:tailEnd type="arrow" w="med" len="med"/>
            </a:ln>
          </p:spPr>
          <p:txBody>
            <a:bodyPr/>
            <a:lstStyle/>
            <a:p>
              <a:endParaRPr lang="en-US">
                <a:latin typeface="Calibri" pitchFamily="34" charset="0"/>
              </a:endParaRPr>
            </a:p>
          </p:txBody>
        </p:sp>
        <p:sp>
          <p:nvSpPr>
            <p:cNvPr id="22" name="Text Box 18"/>
            <p:cNvSpPr txBox="1">
              <a:spLocks noChangeArrowheads="1"/>
            </p:cNvSpPr>
            <p:nvPr/>
          </p:nvSpPr>
          <p:spPr bwMode="auto">
            <a:xfrm>
              <a:off x="4016500" y="3548463"/>
              <a:ext cx="1370123" cy="436010"/>
            </a:xfrm>
            <a:prstGeom prst="rect">
              <a:avLst/>
            </a:prstGeom>
            <a:noFill/>
            <a:ln w="12700">
              <a:solidFill>
                <a:schemeClr val="tx1"/>
              </a:solidFill>
              <a:miter lim="800000"/>
              <a:headEnd/>
              <a:tailEnd/>
            </a:ln>
            <a:effectLst/>
          </p:spPr>
          <p:txBody>
            <a:bodyPr wrap="none">
              <a:spAutoFit/>
            </a:bodyPr>
            <a:lstStyle/>
            <a:p>
              <a:pPr fontAlgn="auto">
                <a:spcBef>
                  <a:spcPts val="0"/>
                </a:spcBef>
                <a:spcAft>
                  <a:spcPts val="0"/>
                </a:spcAft>
                <a:defRPr/>
              </a:pPr>
              <a:r>
                <a:rPr lang="en-US" altLang="zh-CN" sz="2000" dirty="0">
                  <a:latin typeface="Calibri" pitchFamily="34" charset="0"/>
                </a:rPr>
                <a:t>RF Cavities</a:t>
              </a:r>
            </a:p>
          </p:txBody>
        </p:sp>
        <p:sp>
          <p:nvSpPr>
            <p:cNvPr id="23" name="Line 19"/>
            <p:cNvSpPr>
              <a:spLocks noChangeShapeType="1"/>
            </p:cNvSpPr>
            <p:nvPr/>
          </p:nvSpPr>
          <p:spPr bwMode="auto">
            <a:xfrm flipV="1">
              <a:off x="5338764" y="2876549"/>
              <a:ext cx="623886" cy="676275"/>
            </a:xfrm>
            <a:prstGeom prst="line">
              <a:avLst/>
            </a:prstGeom>
            <a:noFill/>
            <a:ln w="12700">
              <a:solidFill>
                <a:schemeClr val="tx1"/>
              </a:solidFill>
              <a:round/>
              <a:headEnd/>
              <a:tailEnd type="arrow" w="med" len="med"/>
            </a:ln>
          </p:spPr>
          <p:txBody>
            <a:bodyPr/>
            <a:lstStyle/>
            <a:p>
              <a:endParaRPr lang="en-US">
                <a:latin typeface="Calibri" pitchFamily="34" charset="0"/>
              </a:endParaRPr>
            </a:p>
          </p:txBody>
        </p:sp>
        <p:graphicFrame>
          <p:nvGraphicFramePr>
            <p:cNvPr id="24" name="Object 31"/>
            <p:cNvGraphicFramePr>
              <a:graphicFrameLocks noChangeAspect="1"/>
            </p:cNvGraphicFramePr>
            <p:nvPr/>
          </p:nvGraphicFramePr>
          <p:xfrm>
            <a:off x="1857375" y="3011488"/>
            <a:ext cx="536575" cy="557212"/>
          </p:xfrm>
          <a:graphic>
            <a:graphicData uri="http://schemas.openxmlformats.org/presentationml/2006/ole">
              <mc:AlternateContent xmlns:mc="http://schemas.openxmlformats.org/markup-compatibility/2006">
                <mc:Choice xmlns:v="urn:schemas-microsoft-com:vml" Requires="v">
                  <p:oleObj spid="_x0000_s1058" name="Equation" r:id="rId4" imgW="177708" imgH="228325" progId="">
                    <p:embed/>
                  </p:oleObj>
                </mc:Choice>
                <mc:Fallback>
                  <p:oleObj name="Equation" r:id="rId4" imgW="177708" imgH="22832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7375" y="3011488"/>
                          <a:ext cx="536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5" name="Object 32"/>
            <p:cNvGraphicFramePr>
              <a:graphicFrameLocks noChangeAspect="1"/>
            </p:cNvGraphicFramePr>
            <p:nvPr/>
          </p:nvGraphicFramePr>
          <p:xfrm>
            <a:off x="4384675" y="3021013"/>
            <a:ext cx="536575" cy="557212"/>
          </p:xfrm>
          <a:graphic>
            <a:graphicData uri="http://schemas.openxmlformats.org/presentationml/2006/ole">
              <mc:AlternateContent xmlns:mc="http://schemas.openxmlformats.org/markup-compatibility/2006">
                <mc:Choice xmlns:v="urn:schemas-microsoft-com:vml" Requires="v">
                  <p:oleObj spid="_x0000_s1059" name="Equation" r:id="rId6" imgW="177708" imgH="228325" progId="Equation.3">
                    <p:embed/>
                  </p:oleObj>
                </mc:Choice>
                <mc:Fallback>
                  <p:oleObj name="Equation" r:id="rId6" imgW="177708" imgH="22832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84675" y="3021013"/>
                          <a:ext cx="5365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26" name="Object 33"/>
            <p:cNvGraphicFramePr>
              <a:graphicFrameLocks noChangeAspect="1"/>
            </p:cNvGraphicFramePr>
            <p:nvPr/>
          </p:nvGraphicFramePr>
          <p:xfrm>
            <a:off x="6891647" y="2982913"/>
            <a:ext cx="478146" cy="557212"/>
          </p:xfrm>
          <a:graphic>
            <a:graphicData uri="http://schemas.openxmlformats.org/presentationml/2006/ole">
              <mc:AlternateContent xmlns:mc="http://schemas.openxmlformats.org/markup-compatibility/2006">
                <mc:Choice xmlns:v="urn:schemas-microsoft-com:vml" Requires="v">
                  <p:oleObj spid="_x0000_s1060" name="Equation" r:id="rId8" imgW="177708" imgH="228325" progId="Equation.DSMT4">
                    <p:embed/>
                  </p:oleObj>
                </mc:Choice>
                <mc:Fallback>
                  <p:oleObj name="Equation" r:id="rId8" imgW="177708" imgH="228325"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91647" y="2982913"/>
                          <a:ext cx="478146"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Oval 25"/>
            <p:cNvSpPr>
              <a:spLocks noChangeArrowheads="1"/>
            </p:cNvSpPr>
            <p:nvPr/>
          </p:nvSpPr>
          <p:spPr bwMode="auto">
            <a:xfrm>
              <a:off x="6348413" y="2163763"/>
              <a:ext cx="206375" cy="569912"/>
            </a:xfrm>
            <a:prstGeom prst="ellipse">
              <a:avLst/>
            </a:prstGeom>
            <a:solidFill>
              <a:srgbClr val="C0C0C0"/>
            </a:solidFill>
            <a:ln w="12700">
              <a:solidFill>
                <a:schemeClr val="tx1"/>
              </a:solidFill>
              <a:round/>
              <a:headEnd/>
              <a:tailEnd/>
            </a:ln>
          </p:spPr>
          <p:txBody>
            <a:bodyPr wrap="none" anchor="ctr"/>
            <a:lstStyle/>
            <a:p>
              <a:endParaRPr lang="en-US">
                <a:latin typeface="Calibri" pitchFamily="34" charset="0"/>
              </a:endParaRPr>
            </a:p>
          </p:txBody>
        </p:sp>
        <p:grpSp>
          <p:nvGrpSpPr>
            <p:cNvPr id="28" name="Group 26"/>
            <p:cNvGrpSpPr>
              <a:grpSpLocks/>
            </p:cNvGrpSpPr>
            <p:nvPr/>
          </p:nvGrpSpPr>
          <p:grpSpPr bwMode="auto">
            <a:xfrm>
              <a:off x="5233988" y="2195513"/>
              <a:ext cx="849312" cy="503237"/>
              <a:chOff x="3376" y="1802"/>
              <a:chExt cx="592" cy="424"/>
            </a:xfrm>
          </p:grpSpPr>
          <p:sp>
            <p:nvSpPr>
              <p:cNvPr id="41" name="Line 27"/>
              <p:cNvSpPr>
                <a:spLocks noChangeShapeType="1"/>
              </p:cNvSpPr>
              <p:nvPr/>
            </p:nvSpPr>
            <p:spPr bwMode="auto">
              <a:xfrm>
                <a:off x="3376" y="2010"/>
                <a:ext cx="592" cy="0"/>
              </a:xfrm>
              <a:prstGeom prst="line">
                <a:avLst/>
              </a:prstGeom>
              <a:noFill/>
              <a:ln w="12700">
                <a:solidFill>
                  <a:schemeClr val="tx1"/>
                </a:solidFill>
                <a:round/>
                <a:headEnd/>
                <a:tailEnd type="arrow" w="med" len="med"/>
              </a:ln>
            </p:spPr>
            <p:txBody>
              <a:bodyPr/>
              <a:lstStyle/>
              <a:p>
                <a:endParaRPr lang="en-US">
                  <a:latin typeface="Calibri" pitchFamily="34" charset="0"/>
                </a:endParaRPr>
              </a:p>
            </p:txBody>
          </p:sp>
          <p:sp>
            <p:nvSpPr>
              <p:cNvPr id="42" name="Line 28"/>
              <p:cNvSpPr>
                <a:spLocks noChangeShapeType="1"/>
              </p:cNvSpPr>
              <p:nvPr/>
            </p:nvSpPr>
            <p:spPr bwMode="auto">
              <a:xfrm>
                <a:off x="3472" y="2226"/>
                <a:ext cx="480" cy="0"/>
              </a:xfrm>
              <a:prstGeom prst="line">
                <a:avLst/>
              </a:prstGeom>
              <a:noFill/>
              <a:ln w="12700">
                <a:solidFill>
                  <a:schemeClr val="tx1"/>
                </a:solidFill>
                <a:round/>
                <a:headEnd/>
                <a:tailEnd type="arrow" w="med" len="med"/>
              </a:ln>
            </p:spPr>
            <p:txBody>
              <a:bodyPr/>
              <a:lstStyle/>
              <a:p>
                <a:endParaRPr lang="en-US">
                  <a:latin typeface="Calibri" pitchFamily="34" charset="0"/>
                </a:endParaRPr>
              </a:p>
            </p:txBody>
          </p:sp>
          <p:sp>
            <p:nvSpPr>
              <p:cNvPr id="43" name="Line 29"/>
              <p:cNvSpPr>
                <a:spLocks noChangeShapeType="1"/>
              </p:cNvSpPr>
              <p:nvPr/>
            </p:nvSpPr>
            <p:spPr bwMode="auto">
              <a:xfrm>
                <a:off x="3456" y="1802"/>
                <a:ext cx="480" cy="0"/>
              </a:xfrm>
              <a:prstGeom prst="line">
                <a:avLst/>
              </a:prstGeom>
              <a:noFill/>
              <a:ln w="12700">
                <a:solidFill>
                  <a:schemeClr val="tx1"/>
                </a:solidFill>
                <a:round/>
                <a:headEnd/>
                <a:tailEnd type="arrow" w="med" len="med"/>
              </a:ln>
            </p:spPr>
            <p:txBody>
              <a:bodyPr/>
              <a:lstStyle/>
              <a:p>
                <a:endParaRPr lang="en-US">
                  <a:latin typeface="Calibri" pitchFamily="34" charset="0"/>
                </a:endParaRPr>
              </a:p>
            </p:txBody>
          </p:sp>
        </p:grpSp>
        <p:grpSp>
          <p:nvGrpSpPr>
            <p:cNvPr id="29" name="Group 43"/>
            <p:cNvGrpSpPr>
              <a:grpSpLocks/>
            </p:cNvGrpSpPr>
            <p:nvPr/>
          </p:nvGrpSpPr>
          <p:grpSpPr bwMode="auto">
            <a:xfrm>
              <a:off x="2617788" y="1885949"/>
              <a:ext cx="1554162" cy="1112838"/>
              <a:chOff x="1649" y="1188"/>
              <a:chExt cx="979" cy="701"/>
            </a:xfrm>
          </p:grpSpPr>
          <p:sp>
            <p:nvSpPr>
              <p:cNvPr id="35" name="AutoShape 13"/>
              <p:cNvSpPr>
                <a:spLocks noChangeArrowheads="1"/>
              </p:cNvSpPr>
              <p:nvPr/>
            </p:nvSpPr>
            <p:spPr bwMode="auto">
              <a:xfrm rot="5400000">
                <a:off x="1788" y="1049"/>
                <a:ext cx="701" cy="979"/>
              </a:xfrm>
              <a:prstGeom prst="can">
                <a:avLst>
                  <a:gd name="adj" fmla="val 34914"/>
                </a:avLst>
              </a:prstGeom>
              <a:gradFill>
                <a:gsLst>
                  <a:gs pos="0">
                    <a:srgbClr val="E6DCAC"/>
                  </a:gs>
                  <a:gs pos="12000">
                    <a:srgbClr val="E6D78A"/>
                  </a:gs>
                  <a:gs pos="30000">
                    <a:srgbClr val="C7AC4C"/>
                  </a:gs>
                  <a:gs pos="45000">
                    <a:srgbClr val="E6D78A"/>
                  </a:gs>
                  <a:gs pos="77000">
                    <a:srgbClr val="C7AC4C"/>
                  </a:gs>
                  <a:gs pos="100000">
                    <a:srgbClr val="E6DCAC"/>
                  </a:gs>
                </a:gsLst>
                <a:lin ang="10800000" scaled="0"/>
              </a:gradFill>
              <a:ln w="12700">
                <a:solidFill>
                  <a:schemeClr val="tx1"/>
                </a:solidFill>
                <a:round/>
                <a:headEnd/>
                <a:tailEnd/>
              </a:ln>
            </p:spPr>
            <p:txBody>
              <a:bodyPr rot="10800000" vert="eaVert" wrap="none" anchor="ctr"/>
              <a:lstStyle/>
              <a:p>
                <a:endParaRPr lang="en-US">
                  <a:latin typeface="Calibri" pitchFamily="34" charset="0"/>
                </a:endParaRPr>
              </a:p>
            </p:txBody>
          </p:sp>
          <p:sp>
            <p:nvSpPr>
              <p:cNvPr id="36" name="Oval 24"/>
              <p:cNvSpPr>
                <a:spLocks noChangeArrowheads="1"/>
              </p:cNvSpPr>
              <p:nvPr/>
            </p:nvSpPr>
            <p:spPr bwMode="auto">
              <a:xfrm>
                <a:off x="2451" y="1357"/>
                <a:ext cx="130" cy="359"/>
              </a:xfrm>
              <a:prstGeom prst="ellipse">
                <a:avLst/>
              </a:prstGeom>
              <a:solidFill>
                <a:srgbClr val="C0C0C0"/>
              </a:solidFill>
              <a:ln w="12700">
                <a:solidFill>
                  <a:schemeClr val="tx1"/>
                </a:solidFill>
                <a:round/>
                <a:headEnd/>
                <a:tailEnd/>
              </a:ln>
            </p:spPr>
            <p:txBody>
              <a:bodyPr wrap="none" anchor="ctr"/>
              <a:lstStyle/>
              <a:p>
                <a:endParaRPr lang="en-US">
                  <a:latin typeface="Calibri" pitchFamily="34" charset="0"/>
                </a:endParaRPr>
              </a:p>
            </p:txBody>
          </p:sp>
          <p:grpSp>
            <p:nvGrpSpPr>
              <p:cNvPr id="37" name="Group 30"/>
              <p:cNvGrpSpPr>
                <a:grpSpLocks/>
              </p:cNvGrpSpPr>
              <p:nvPr/>
            </p:nvGrpSpPr>
            <p:grpSpPr bwMode="auto">
              <a:xfrm>
                <a:off x="1750" y="1392"/>
                <a:ext cx="535" cy="309"/>
                <a:chOff x="3376" y="1362"/>
                <a:chExt cx="592" cy="309"/>
              </a:xfrm>
            </p:grpSpPr>
            <p:sp>
              <p:nvSpPr>
                <p:cNvPr id="38" name="Line 31"/>
                <p:cNvSpPr>
                  <a:spLocks noChangeShapeType="1"/>
                </p:cNvSpPr>
                <p:nvPr/>
              </p:nvSpPr>
              <p:spPr bwMode="auto">
                <a:xfrm>
                  <a:off x="3376" y="1521"/>
                  <a:ext cx="592" cy="0"/>
                </a:xfrm>
                <a:prstGeom prst="line">
                  <a:avLst/>
                </a:prstGeom>
                <a:noFill/>
                <a:ln w="12700">
                  <a:solidFill>
                    <a:schemeClr val="tx1"/>
                  </a:solidFill>
                  <a:round/>
                  <a:headEnd/>
                  <a:tailEnd type="arrow" w="med" len="med"/>
                </a:ln>
              </p:spPr>
              <p:txBody>
                <a:bodyPr/>
                <a:lstStyle/>
                <a:p>
                  <a:endParaRPr lang="en-US">
                    <a:latin typeface="Calibri" pitchFamily="34" charset="0"/>
                  </a:endParaRPr>
                </a:p>
              </p:txBody>
            </p:sp>
            <p:sp>
              <p:nvSpPr>
                <p:cNvPr id="39" name="Line 32"/>
                <p:cNvSpPr>
                  <a:spLocks noChangeShapeType="1"/>
                </p:cNvSpPr>
                <p:nvPr/>
              </p:nvSpPr>
              <p:spPr bwMode="auto">
                <a:xfrm>
                  <a:off x="3462" y="1362"/>
                  <a:ext cx="480" cy="0"/>
                </a:xfrm>
                <a:prstGeom prst="line">
                  <a:avLst/>
                </a:prstGeom>
                <a:noFill/>
                <a:ln w="12700">
                  <a:solidFill>
                    <a:schemeClr val="tx1"/>
                  </a:solidFill>
                  <a:round/>
                  <a:headEnd/>
                  <a:tailEnd type="arrow" w="med" len="med"/>
                </a:ln>
              </p:spPr>
              <p:txBody>
                <a:bodyPr/>
                <a:lstStyle/>
                <a:p>
                  <a:endParaRPr lang="en-US">
                    <a:latin typeface="Calibri" pitchFamily="34" charset="0"/>
                  </a:endParaRPr>
                </a:p>
              </p:txBody>
            </p:sp>
            <p:sp>
              <p:nvSpPr>
                <p:cNvPr id="40" name="Line 33"/>
                <p:cNvSpPr>
                  <a:spLocks noChangeShapeType="1"/>
                </p:cNvSpPr>
                <p:nvPr/>
              </p:nvSpPr>
              <p:spPr bwMode="auto">
                <a:xfrm>
                  <a:off x="3446" y="1671"/>
                  <a:ext cx="480" cy="0"/>
                </a:xfrm>
                <a:prstGeom prst="line">
                  <a:avLst/>
                </a:prstGeom>
                <a:noFill/>
                <a:ln w="12700">
                  <a:solidFill>
                    <a:schemeClr val="tx1"/>
                  </a:solidFill>
                  <a:round/>
                  <a:headEnd/>
                  <a:tailEnd type="arrow" w="med" len="med"/>
                </a:ln>
              </p:spPr>
              <p:txBody>
                <a:bodyPr/>
                <a:lstStyle/>
                <a:p>
                  <a:endParaRPr lang="en-US">
                    <a:latin typeface="Calibri" pitchFamily="34" charset="0"/>
                  </a:endParaRPr>
                </a:p>
              </p:txBody>
            </p:sp>
          </p:grpSp>
        </p:grpSp>
        <p:sp>
          <p:nvSpPr>
            <p:cNvPr id="30" name="Line 34"/>
            <p:cNvSpPr>
              <a:spLocks noChangeShapeType="1"/>
            </p:cNvSpPr>
            <p:nvPr/>
          </p:nvSpPr>
          <p:spPr bwMode="auto">
            <a:xfrm flipV="1">
              <a:off x="2622550" y="1814513"/>
              <a:ext cx="3913188" cy="17462"/>
            </a:xfrm>
            <a:prstGeom prst="line">
              <a:avLst/>
            </a:prstGeom>
            <a:noFill/>
            <a:ln w="50800">
              <a:gradFill>
                <a:gsLst>
                  <a:gs pos="0">
                    <a:srgbClr val="FFC000"/>
                  </a:gs>
                  <a:gs pos="45000">
                    <a:srgbClr val="FF7A00"/>
                  </a:gs>
                  <a:gs pos="70000">
                    <a:srgbClr val="FF0300"/>
                  </a:gs>
                  <a:gs pos="100000">
                    <a:srgbClr val="4D0808"/>
                  </a:gs>
                </a:gsLst>
                <a:lin ang="21594000" scaled="0"/>
              </a:gradFill>
              <a:round/>
              <a:headEnd/>
              <a:tailEnd/>
            </a:ln>
          </p:spPr>
          <p:txBody>
            <a:bodyPr/>
            <a:lstStyle/>
            <a:p>
              <a:endParaRPr lang="en-US">
                <a:latin typeface="Calibri" pitchFamily="34" charset="0"/>
              </a:endParaRPr>
            </a:p>
          </p:txBody>
        </p:sp>
        <p:sp>
          <p:nvSpPr>
            <p:cNvPr id="31" name="Line 35"/>
            <p:cNvSpPr>
              <a:spLocks noChangeShapeType="1"/>
            </p:cNvSpPr>
            <p:nvPr/>
          </p:nvSpPr>
          <p:spPr bwMode="auto">
            <a:xfrm flipV="1">
              <a:off x="2654300" y="3046413"/>
              <a:ext cx="3913188" cy="17462"/>
            </a:xfrm>
            <a:prstGeom prst="line">
              <a:avLst/>
            </a:prstGeom>
            <a:noFill/>
            <a:ln w="53975">
              <a:gradFill>
                <a:gsLst>
                  <a:gs pos="0">
                    <a:srgbClr val="FFC000"/>
                  </a:gs>
                  <a:gs pos="45000">
                    <a:srgbClr val="FF7A00"/>
                  </a:gs>
                  <a:gs pos="70000">
                    <a:srgbClr val="FF0300"/>
                  </a:gs>
                  <a:gs pos="100000">
                    <a:srgbClr val="4D0808"/>
                  </a:gs>
                </a:gsLst>
                <a:lin ang="21594000" scaled="0"/>
              </a:gradFill>
              <a:round/>
              <a:headEnd/>
              <a:tailEnd/>
            </a:ln>
          </p:spPr>
          <p:txBody>
            <a:bodyPr/>
            <a:lstStyle/>
            <a:p>
              <a:endParaRPr lang="en-US">
                <a:latin typeface="Calibri" pitchFamily="34" charset="0"/>
              </a:endParaRPr>
            </a:p>
          </p:txBody>
        </p:sp>
        <p:sp>
          <p:nvSpPr>
            <p:cNvPr id="32" name="Line 36"/>
            <p:cNvSpPr>
              <a:spLocks noChangeShapeType="1"/>
            </p:cNvSpPr>
            <p:nvPr/>
          </p:nvSpPr>
          <p:spPr bwMode="auto">
            <a:xfrm>
              <a:off x="6229350" y="3048000"/>
              <a:ext cx="373063" cy="525463"/>
            </a:xfrm>
            <a:prstGeom prst="line">
              <a:avLst/>
            </a:prstGeom>
            <a:noFill/>
            <a:ln w="12700">
              <a:solidFill>
                <a:schemeClr val="tx1"/>
              </a:solidFill>
              <a:round/>
              <a:headEnd type="arrow" w="med" len="med"/>
              <a:tailEnd/>
            </a:ln>
          </p:spPr>
          <p:txBody>
            <a:bodyPr/>
            <a:lstStyle/>
            <a:p>
              <a:endParaRPr lang="en-US">
                <a:latin typeface="Calibri" pitchFamily="34" charset="0"/>
              </a:endParaRPr>
            </a:p>
          </p:txBody>
        </p:sp>
        <p:sp>
          <p:nvSpPr>
            <p:cNvPr id="33" name="Text Box 37"/>
            <p:cNvSpPr txBox="1">
              <a:spLocks noChangeArrowheads="1"/>
            </p:cNvSpPr>
            <p:nvPr/>
          </p:nvSpPr>
          <p:spPr bwMode="auto">
            <a:xfrm>
              <a:off x="6176473" y="3576831"/>
              <a:ext cx="1326011" cy="402470"/>
            </a:xfrm>
            <a:prstGeom prst="rect">
              <a:avLst/>
            </a:prstGeom>
            <a:noFill/>
            <a:ln w="12700">
              <a:solidFill>
                <a:schemeClr val="tx1"/>
              </a:solidFill>
              <a:miter lim="800000"/>
              <a:headEnd/>
              <a:tailEnd/>
            </a:ln>
            <a:effectLst/>
          </p:spPr>
          <p:txBody>
            <a:bodyPr wrap="none">
              <a:spAutoFit/>
            </a:bodyPr>
            <a:lstStyle/>
            <a:p>
              <a:pPr fontAlgn="auto">
                <a:spcBef>
                  <a:spcPts val="0"/>
                </a:spcBef>
                <a:spcAft>
                  <a:spcPts val="0"/>
                </a:spcAft>
                <a:defRPr/>
              </a:pPr>
              <a:r>
                <a:rPr lang="en-US" altLang="zh-CN" dirty="0">
                  <a:latin typeface="Calibri" pitchFamily="34" charset="0"/>
                </a:rPr>
                <a:t>SC magnets</a:t>
              </a:r>
            </a:p>
          </p:txBody>
        </p:sp>
        <p:sp>
          <p:nvSpPr>
            <p:cNvPr id="34" name="Line 20"/>
            <p:cNvSpPr>
              <a:spLocks noChangeShapeType="1"/>
            </p:cNvSpPr>
            <p:nvPr/>
          </p:nvSpPr>
          <p:spPr bwMode="auto">
            <a:xfrm flipH="1" flipV="1">
              <a:off x="3271837" y="2881312"/>
              <a:ext cx="742950" cy="676275"/>
            </a:xfrm>
            <a:prstGeom prst="line">
              <a:avLst/>
            </a:prstGeom>
            <a:noFill/>
            <a:ln w="12700">
              <a:solidFill>
                <a:schemeClr val="tx1"/>
              </a:solidFill>
              <a:round/>
              <a:headEnd/>
              <a:tailEnd type="arrow" w="med" len="med"/>
            </a:ln>
          </p:spPr>
          <p:txBody>
            <a:bodyPr/>
            <a:lstStyle/>
            <a:p>
              <a:endParaRPr lang="en-US">
                <a:latin typeface="Calibri" pitchFamily="34" charset="0"/>
              </a:endParaRPr>
            </a:p>
          </p:txBody>
        </p:sp>
      </p:grpSp>
      <p:sp>
        <p:nvSpPr>
          <p:cNvPr id="45" name="Text Box 6"/>
          <p:cNvSpPr txBox="1">
            <a:spLocks noChangeArrowheads="1"/>
          </p:cNvSpPr>
          <p:nvPr/>
        </p:nvSpPr>
        <p:spPr bwMode="auto">
          <a:xfrm>
            <a:off x="273890" y="1064186"/>
            <a:ext cx="8614523" cy="1938992"/>
          </a:xfrm>
          <a:prstGeom prst="rect">
            <a:avLst/>
          </a:prstGeom>
          <a:noFill/>
          <a:ln w="19050">
            <a:noFill/>
            <a:miter lim="800000"/>
            <a:headEnd/>
            <a:tailEnd/>
          </a:ln>
          <a:effectLst/>
        </p:spPr>
        <p:txBody>
          <a:bodyPr wrap="square">
            <a:spAutoFit/>
          </a:bodyPr>
          <a:lstStyle/>
          <a:p>
            <a:pPr marL="349250" indent="-349250" fontAlgn="auto">
              <a:spcBef>
                <a:spcPts val="0"/>
              </a:spcBef>
              <a:spcAft>
                <a:spcPts val="0"/>
              </a:spcAft>
              <a:buFont typeface="Courier New" pitchFamily="49" charset="0"/>
              <a:buChar char="o"/>
              <a:defRPr/>
            </a:pPr>
            <a:r>
              <a:rPr lang="en-US" altLang="zh-CN" sz="2400" dirty="0" smtClean="0">
                <a:latin typeface="Calibri" pitchFamily="34" charset="0"/>
              </a:rPr>
              <a:t>Muons </a:t>
            </a:r>
            <a:r>
              <a:rPr lang="en-US" altLang="zh-CN" sz="2400" dirty="0">
                <a:latin typeface="Calibri" pitchFamily="34" charset="0"/>
              </a:rPr>
              <a:t>have short lifetime </a:t>
            </a:r>
            <a:r>
              <a:rPr lang="en-US" altLang="zh-CN" sz="2400" dirty="0" smtClean="0">
                <a:latin typeface="Calibri" pitchFamily="34" charset="0"/>
              </a:rPr>
              <a:t>(</a:t>
            </a:r>
            <a:r>
              <a:rPr lang="en-US" altLang="zh-CN" sz="2400" dirty="0" smtClean="0">
                <a:latin typeface="Calibri" pitchFamily="34" charset="0"/>
                <a:sym typeface="Symbol"/>
              </a:rPr>
              <a:t>2.2 </a:t>
            </a:r>
            <a:r>
              <a:rPr lang="en-US" altLang="zh-CN" sz="2400" dirty="0">
                <a:latin typeface="Calibri" pitchFamily="34" charset="0"/>
                <a:sym typeface="Symbol"/>
              </a:rPr>
              <a:t></a:t>
            </a:r>
            <a:r>
              <a:rPr lang="en-US" altLang="zh-CN" sz="2400" dirty="0" smtClean="0">
                <a:latin typeface="Calibri" pitchFamily="34" charset="0"/>
                <a:sym typeface="Symbol"/>
              </a:rPr>
              <a:t>s @ rest) </a:t>
            </a:r>
            <a:r>
              <a:rPr lang="en-US" altLang="zh-CN" sz="2400" dirty="0">
                <a:latin typeface="Calibri" pitchFamily="34" charset="0"/>
                <a:sym typeface="Symbol"/>
              </a:rPr>
              <a:t>and</a:t>
            </a:r>
            <a:r>
              <a:rPr lang="en-US" altLang="zh-CN" sz="2400" dirty="0">
                <a:latin typeface="Calibri" pitchFamily="34" charset="0"/>
              </a:rPr>
              <a:t> must be manipulated </a:t>
            </a:r>
            <a:r>
              <a:rPr lang="en-US" altLang="zh-CN" sz="2400" dirty="0" smtClean="0">
                <a:latin typeface="Calibri" pitchFamily="34" charset="0"/>
              </a:rPr>
              <a:t>quickly</a:t>
            </a:r>
            <a:endParaRPr lang="en-US" altLang="zh-CN" sz="2400" dirty="0">
              <a:latin typeface="Calibri" pitchFamily="34" charset="0"/>
            </a:endParaRPr>
          </a:p>
          <a:p>
            <a:pPr marL="349250" indent="-349250" fontAlgn="auto">
              <a:spcBef>
                <a:spcPts val="0"/>
              </a:spcBef>
              <a:spcAft>
                <a:spcPts val="0"/>
              </a:spcAft>
              <a:buFont typeface="Courier New" pitchFamily="49" charset="0"/>
              <a:buChar char="o"/>
              <a:defRPr/>
            </a:pPr>
            <a:r>
              <a:rPr lang="en-US" altLang="zh-CN" sz="2400" dirty="0" smtClean="0">
                <a:latin typeface="Calibri" pitchFamily="34" charset="0"/>
              </a:rPr>
              <a:t>High </a:t>
            </a:r>
            <a:r>
              <a:rPr lang="en-US" altLang="zh-CN" sz="2400" dirty="0">
                <a:latin typeface="Calibri" pitchFamily="34" charset="0"/>
              </a:rPr>
              <a:t>gradient RF cavities compensate for lost longitudinal energy </a:t>
            </a:r>
            <a:r>
              <a:rPr lang="en-US" altLang="zh-CN" sz="2400" dirty="0" smtClean="0">
                <a:latin typeface="Calibri" pitchFamily="34" charset="0"/>
              </a:rPr>
              <a:t>in </a:t>
            </a:r>
            <a:r>
              <a:rPr lang="en-US" altLang="zh-CN" sz="2400" dirty="0" smtClean="0">
                <a:latin typeface="Calibri" pitchFamily="34" charset="0"/>
              </a:rPr>
              <a:t>low Z</a:t>
            </a:r>
            <a:r>
              <a:rPr lang="en-US" altLang="zh-CN" sz="2400" dirty="0" smtClean="0">
                <a:latin typeface="Calibri" pitchFamily="34" charset="0"/>
              </a:rPr>
              <a:t> </a:t>
            </a:r>
            <a:r>
              <a:rPr lang="en-US" altLang="zh-CN" sz="2400" dirty="0" smtClean="0">
                <a:latin typeface="Calibri" pitchFamily="34" charset="0"/>
              </a:rPr>
              <a:t>absorbers</a:t>
            </a:r>
            <a:endParaRPr lang="en-US" altLang="zh-CN" sz="2400" dirty="0">
              <a:latin typeface="Calibri" pitchFamily="34" charset="0"/>
            </a:endParaRPr>
          </a:p>
          <a:p>
            <a:pPr fontAlgn="auto">
              <a:spcBef>
                <a:spcPts val="0"/>
              </a:spcBef>
              <a:spcAft>
                <a:spcPts val="0"/>
              </a:spcAft>
              <a:buFont typeface="Courier New" pitchFamily="49" charset="0"/>
              <a:buChar char="o"/>
              <a:defRPr/>
            </a:pPr>
            <a:r>
              <a:rPr lang="en-US" altLang="zh-CN" sz="2400" dirty="0">
                <a:latin typeface="Calibri" pitchFamily="34" charset="0"/>
              </a:rPr>
              <a:t> </a:t>
            </a:r>
            <a:r>
              <a:rPr lang="en-US" altLang="zh-CN" sz="2400" dirty="0" smtClean="0">
                <a:latin typeface="Calibri" pitchFamily="34" charset="0"/>
              </a:rPr>
              <a:t> Strong </a:t>
            </a:r>
            <a:r>
              <a:rPr lang="en-US" altLang="zh-CN" sz="2400" dirty="0">
                <a:latin typeface="Calibri" pitchFamily="34" charset="0"/>
              </a:rPr>
              <a:t>magnetic field to confine muon beams</a:t>
            </a:r>
            <a:endParaRPr lang="en-US" altLang="zh-CN" sz="2800" dirty="0">
              <a:latin typeface="Calibri" pitchFamily="34" charset="0"/>
            </a:endParaRPr>
          </a:p>
        </p:txBody>
      </p:sp>
    </p:spTree>
    <p:extLst>
      <p:ext uri="{BB962C8B-B14F-4D97-AF65-F5344CB8AC3E}">
        <p14:creationId xmlns:p14="http://schemas.microsoft.com/office/powerpoint/2010/main" val="260595893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Thrusts in MAP</a:t>
            </a:r>
            <a:endParaRPr lang="en-US" dirty="0"/>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pPr/>
              <a:t>18</a:t>
            </a:fld>
            <a:endParaRPr lang="en-US"/>
          </a:p>
        </p:txBody>
      </p:sp>
      <p:sp>
        <p:nvSpPr>
          <p:cNvPr id="7" name="Rectangle 6"/>
          <p:cNvSpPr/>
          <p:nvPr/>
        </p:nvSpPr>
        <p:spPr>
          <a:xfrm>
            <a:off x="163894" y="984775"/>
            <a:ext cx="8790317" cy="5683093"/>
          </a:xfrm>
          <a:prstGeom prst="rect">
            <a:avLst/>
          </a:prstGeom>
        </p:spPr>
        <p:txBody>
          <a:bodyPr wrap="square">
            <a:spAutoFit/>
          </a:bodyPr>
          <a:lstStyle/>
          <a:p>
            <a:pPr marL="457200" indent="-457200">
              <a:lnSpc>
                <a:spcPct val="85000"/>
              </a:lnSpc>
              <a:spcBef>
                <a:spcPts val="600"/>
              </a:spcBef>
              <a:buFont typeface="Arial" panose="020B0604020202020204" pitchFamily="34" charset="0"/>
              <a:buChar char="•"/>
            </a:pPr>
            <a:r>
              <a:rPr lang="en-US" sz="2800" b="1" dirty="0" smtClean="0">
                <a:latin typeface="Calibri" pitchFamily="34" charset="0"/>
              </a:rPr>
              <a:t>Mission:</a:t>
            </a:r>
          </a:p>
          <a:p>
            <a:pPr marL="739775" lvl="1" indent="-282575">
              <a:lnSpc>
                <a:spcPct val="85000"/>
              </a:lnSpc>
              <a:spcBef>
                <a:spcPts val="600"/>
              </a:spcBef>
              <a:buFont typeface="Arial" pitchFamily="34" charset="0"/>
              <a:buChar char="•"/>
            </a:pPr>
            <a:r>
              <a:rPr lang="en-US" sz="2400" dirty="0" smtClean="0">
                <a:latin typeface="Calibri" pitchFamily="34" charset="0"/>
              </a:rPr>
              <a:t>Design, construction and testing of high gradient NCRF cavities and demonstrate </a:t>
            </a:r>
            <a:r>
              <a:rPr lang="en-US" sz="2400" dirty="0" smtClean="0">
                <a:solidFill>
                  <a:srgbClr val="008000"/>
                </a:solidFill>
                <a:latin typeface="Calibri" pitchFamily="34" charset="0"/>
              </a:rPr>
              <a:t>their</a:t>
            </a:r>
            <a:r>
              <a:rPr lang="en-US" sz="2400" dirty="0" smtClean="0">
                <a:latin typeface="Calibri" pitchFamily="34" charset="0"/>
              </a:rPr>
              <a:t> RF operation in strong magnetic field.  </a:t>
            </a:r>
          </a:p>
          <a:p>
            <a:pPr marL="739775" lvl="1" indent="-282575">
              <a:lnSpc>
                <a:spcPct val="85000"/>
              </a:lnSpc>
              <a:spcBef>
                <a:spcPts val="600"/>
              </a:spcBef>
              <a:buFont typeface="Arial" pitchFamily="34" charset="0"/>
              <a:buChar char="•"/>
            </a:pPr>
            <a:r>
              <a:rPr lang="en-US" sz="2400" dirty="0" smtClean="0">
                <a:latin typeface="Calibri" pitchFamily="34" charset="0"/>
              </a:rPr>
              <a:t>Goals:</a:t>
            </a:r>
          </a:p>
          <a:p>
            <a:pPr lvl="2">
              <a:lnSpc>
                <a:spcPct val="85000"/>
              </a:lnSpc>
              <a:spcBef>
                <a:spcPts val="600"/>
              </a:spcBef>
            </a:pPr>
            <a:r>
              <a:rPr lang="en-US" sz="2000" dirty="0" smtClean="0">
                <a:solidFill>
                  <a:schemeClr val="tx2"/>
                </a:solidFill>
                <a:latin typeface="Calibri" pitchFamily="34" charset="0"/>
                <a:sym typeface="Symbol"/>
              </a:rPr>
              <a:t> </a:t>
            </a:r>
            <a:r>
              <a:rPr lang="en-US" sz="2000" dirty="0" smtClean="0">
                <a:solidFill>
                  <a:schemeClr val="tx2"/>
                </a:solidFill>
                <a:latin typeface="Calibri" pitchFamily="34" charset="0"/>
              </a:rPr>
              <a:t>25 MV/m at 805 MHz @ 3T</a:t>
            </a:r>
          </a:p>
          <a:p>
            <a:pPr lvl="2">
              <a:lnSpc>
                <a:spcPct val="85000"/>
              </a:lnSpc>
              <a:spcBef>
                <a:spcPts val="600"/>
              </a:spcBef>
            </a:pPr>
            <a:r>
              <a:rPr lang="en-US" sz="2000" dirty="0" smtClean="0">
                <a:solidFill>
                  <a:schemeClr val="tx2"/>
                </a:solidFill>
                <a:latin typeface="Calibri" pitchFamily="34" charset="0"/>
                <a:sym typeface="Symbol"/>
              </a:rPr>
              <a:t> </a:t>
            </a:r>
            <a:r>
              <a:rPr lang="en-US" sz="2000" dirty="0" smtClean="0">
                <a:solidFill>
                  <a:schemeClr val="tx2"/>
                </a:solidFill>
                <a:latin typeface="Calibri" pitchFamily="34" charset="0"/>
              </a:rPr>
              <a:t>16 MV/m at 201 </a:t>
            </a:r>
            <a:r>
              <a:rPr lang="en-US" sz="2000" dirty="0" smtClean="0">
                <a:solidFill>
                  <a:schemeClr val="tx2"/>
                </a:solidFill>
                <a:latin typeface="Calibri" pitchFamily="34" charset="0"/>
              </a:rPr>
              <a:t>MHz @ </a:t>
            </a:r>
            <a:r>
              <a:rPr lang="en-US" sz="2000" dirty="0" smtClean="0">
                <a:solidFill>
                  <a:schemeClr val="tx2"/>
                </a:solidFill>
                <a:latin typeface="Calibri" pitchFamily="34" charset="0"/>
              </a:rPr>
              <a:t>3T</a:t>
            </a:r>
          </a:p>
          <a:p>
            <a:pPr marL="457200" indent="-457200">
              <a:lnSpc>
                <a:spcPct val="85000"/>
              </a:lnSpc>
              <a:spcBef>
                <a:spcPts val="600"/>
              </a:spcBef>
              <a:buFont typeface="Arial" panose="020B0604020202020204" pitchFamily="34" charset="0"/>
              <a:buChar char="•"/>
            </a:pPr>
            <a:r>
              <a:rPr lang="en-US" sz="2800" b="1" dirty="0" smtClean="0">
                <a:latin typeface="Calibri" pitchFamily="34" charset="0"/>
              </a:rPr>
              <a:t>Thrusts:</a:t>
            </a:r>
          </a:p>
          <a:p>
            <a:pPr marL="739775" lvl="1" indent="-282575">
              <a:lnSpc>
                <a:spcPct val="85000"/>
              </a:lnSpc>
              <a:spcBef>
                <a:spcPts val="600"/>
              </a:spcBef>
              <a:buFont typeface="Arial" pitchFamily="34" charset="0"/>
              <a:buChar char="•"/>
            </a:pPr>
            <a:r>
              <a:rPr kumimoji="1" lang="en-US" altLang="ja-JP" sz="2400" dirty="0" smtClean="0">
                <a:latin typeface="Calibri" pitchFamily="34" charset="0"/>
              </a:rPr>
              <a:t>Vacuum RF </a:t>
            </a:r>
            <a:r>
              <a:rPr kumimoji="1" lang="en-US" altLang="ja-JP" sz="2400" dirty="0" smtClean="0">
                <a:latin typeface="Calibri" pitchFamily="34" charset="0"/>
              </a:rPr>
              <a:t>cavity development</a:t>
            </a:r>
          </a:p>
          <a:p>
            <a:pPr marL="1196975" lvl="2" indent="-282575">
              <a:lnSpc>
                <a:spcPct val="85000"/>
              </a:lnSpc>
              <a:spcBef>
                <a:spcPts val="600"/>
              </a:spcBef>
              <a:buFont typeface="Arial" pitchFamily="34" charset="0"/>
              <a:buChar char="•"/>
            </a:pPr>
            <a:r>
              <a:rPr kumimoji="1" lang="en-US" altLang="ja-JP" sz="2000" dirty="0" smtClean="0">
                <a:latin typeface="Calibri" pitchFamily="34" charset="0"/>
              </a:rPr>
              <a:t>Utilize SCRF surface preparation</a:t>
            </a:r>
          </a:p>
          <a:p>
            <a:pPr marL="1196975" lvl="2" indent="-282575">
              <a:lnSpc>
                <a:spcPct val="85000"/>
              </a:lnSpc>
              <a:spcBef>
                <a:spcPts val="600"/>
              </a:spcBef>
              <a:buFont typeface="Arial" pitchFamily="34" charset="0"/>
              <a:buChar char="•"/>
            </a:pPr>
            <a:r>
              <a:rPr kumimoji="1" lang="en-US" altLang="ja-JP" sz="2000" dirty="0" smtClean="0">
                <a:latin typeface="Calibri" pitchFamily="34" charset="0"/>
              </a:rPr>
              <a:t>Detailed simulation to characterize performance-limiting issues in magnetic field</a:t>
            </a:r>
            <a:endParaRPr kumimoji="1" lang="en-US" altLang="ja-JP" sz="2000" dirty="0" smtClean="0">
              <a:latin typeface="Calibri" pitchFamily="34" charset="0"/>
            </a:endParaRPr>
          </a:p>
          <a:p>
            <a:pPr marL="739775" lvl="1" indent="-282575">
              <a:lnSpc>
                <a:spcPct val="85000"/>
              </a:lnSpc>
              <a:spcBef>
                <a:spcPts val="600"/>
              </a:spcBef>
              <a:buFont typeface="Arial" pitchFamily="34" charset="0"/>
              <a:buChar char="•"/>
            </a:pPr>
            <a:r>
              <a:rPr kumimoji="1" lang="en-US" altLang="ja-JP" sz="2400" dirty="0" smtClean="0">
                <a:latin typeface="Calibri" pitchFamily="34" charset="0"/>
              </a:rPr>
              <a:t>High Pressure gas RF cavity</a:t>
            </a:r>
          </a:p>
          <a:p>
            <a:pPr marL="1143000" lvl="2" indent="-228600">
              <a:lnSpc>
                <a:spcPct val="85000"/>
              </a:lnSpc>
              <a:spcBef>
                <a:spcPts val="600"/>
              </a:spcBef>
              <a:buFont typeface="Arial" pitchFamily="34" charset="0"/>
              <a:buChar char="•"/>
            </a:pPr>
            <a:r>
              <a:rPr kumimoji="1" lang="en-US" altLang="ja-JP" sz="2000" dirty="0" smtClean="0">
                <a:latin typeface="Calibri" pitchFamily="34" charset="0"/>
              </a:rPr>
              <a:t>Suppress the effects of dark current with HP H</a:t>
            </a:r>
            <a:r>
              <a:rPr kumimoji="1" lang="en-US" altLang="ja-JP" sz="2000" baseline="-25000" dirty="0" smtClean="0">
                <a:latin typeface="Calibri" pitchFamily="34" charset="0"/>
              </a:rPr>
              <a:t>2</a:t>
            </a:r>
            <a:r>
              <a:rPr kumimoji="1" lang="en-US" altLang="ja-JP" sz="2000" dirty="0" smtClean="0">
                <a:latin typeface="Calibri" pitchFamily="34" charset="0"/>
              </a:rPr>
              <a:t> gas</a:t>
            </a:r>
          </a:p>
          <a:p>
            <a:pPr marL="1143000" lvl="2" indent="-228600">
              <a:lnSpc>
                <a:spcPct val="85000"/>
              </a:lnSpc>
              <a:spcBef>
                <a:spcPts val="600"/>
              </a:spcBef>
              <a:buFont typeface="Arial" pitchFamily="34" charset="0"/>
              <a:buChar char="•"/>
            </a:pPr>
            <a:r>
              <a:rPr kumimoji="1" lang="en-US" altLang="ja-JP" sz="2000" dirty="0" smtClean="0">
                <a:latin typeface="Calibri" pitchFamily="34" charset="0"/>
              </a:rPr>
              <a:t>Using HP H</a:t>
            </a:r>
            <a:r>
              <a:rPr kumimoji="1" lang="en-US" altLang="ja-JP" sz="2000" baseline="-25000" dirty="0" smtClean="0">
                <a:latin typeface="Calibri" pitchFamily="34" charset="0"/>
              </a:rPr>
              <a:t>2</a:t>
            </a:r>
            <a:r>
              <a:rPr kumimoji="1" lang="en-US" altLang="ja-JP" sz="2000" dirty="0" smtClean="0">
                <a:latin typeface="Calibri" pitchFamily="34" charset="0"/>
              </a:rPr>
              <a:t> gas to cool muons</a:t>
            </a:r>
            <a:endParaRPr kumimoji="1" lang="en-US" altLang="ja-JP" sz="2400" dirty="0" smtClean="0">
              <a:latin typeface="Calibri" pitchFamily="34" charset="0"/>
            </a:endParaRPr>
          </a:p>
          <a:p>
            <a:pPr marL="739775" lvl="1" indent="-282575">
              <a:lnSpc>
                <a:spcPct val="85000"/>
              </a:lnSpc>
              <a:spcBef>
                <a:spcPts val="600"/>
              </a:spcBef>
              <a:buFont typeface="Arial" pitchFamily="34" charset="0"/>
              <a:buChar char="•"/>
            </a:pPr>
            <a:r>
              <a:rPr lang="en-US" sz="2400" dirty="0" smtClean="0">
                <a:latin typeface="Calibri" pitchFamily="34" charset="0"/>
                <a:cs typeface="Calibri" pitchFamily="34" charset="0"/>
              </a:rPr>
              <a:t>Support </a:t>
            </a:r>
            <a:r>
              <a:rPr lang="en-US" sz="2400" dirty="0" smtClean="0">
                <a:latin typeface="Calibri" pitchFamily="34" charset="0"/>
                <a:cs typeface="Calibri" pitchFamily="34" charset="0"/>
              </a:rPr>
              <a:t>for the implementation of the</a:t>
            </a:r>
            <a:r>
              <a:rPr lang="en-US" sz="2400" dirty="0" smtClean="0">
                <a:latin typeface="Calibri" pitchFamily="34" charset="0"/>
                <a:cs typeface="Calibri" pitchFamily="34" charset="0"/>
              </a:rPr>
              <a:t> </a:t>
            </a:r>
            <a:r>
              <a:rPr lang="en-US" sz="2400" dirty="0" smtClean="0">
                <a:latin typeface="Calibri" pitchFamily="34" charset="0"/>
                <a:cs typeface="Calibri" pitchFamily="34" charset="0"/>
              </a:rPr>
              <a:t>MICE </a:t>
            </a:r>
            <a:r>
              <a:rPr lang="en-US" sz="2400" dirty="0" smtClean="0">
                <a:latin typeface="Calibri" pitchFamily="34" charset="0"/>
                <a:cs typeface="Calibri" pitchFamily="34" charset="0"/>
              </a:rPr>
              <a:t>RF system</a:t>
            </a:r>
            <a:endParaRPr lang="en-US" sz="2800" dirty="0" smtClean="0">
              <a:latin typeface="Calibri" pitchFamily="34" charset="0"/>
              <a:cs typeface="Calibri" pitchFamily="34" charset="0"/>
            </a:endParaRPr>
          </a:p>
        </p:txBody>
      </p:sp>
    </p:spTree>
    <p:extLst>
      <p:ext uri="{BB962C8B-B14F-4D97-AF65-F5344CB8AC3E}">
        <p14:creationId xmlns:p14="http://schemas.microsoft.com/office/powerpoint/2010/main" val="25622442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sz="4000" dirty="0" smtClean="0"/>
              <a:t>MuCool Test Area</a:t>
            </a:r>
            <a:br>
              <a:rPr lang="en-US" sz="4000" dirty="0" smtClean="0"/>
            </a:br>
            <a:r>
              <a:rPr lang="en-US" sz="2200" dirty="0" smtClean="0"/>
              <a:t>(http://mice.iit.edu/mta/)</a:t>
            </a:r>
            <a:endParaRPr lang="en-US" sz="2200" dirty="0"/>
          </a:p>
        </p:txBody>
      </p:sp>
      <p:sp>
        <p:nvSpPr>
          <p:cNvPr id="9" name="Content Placeholder 8"/>
          <p:cNvSpPr>
            <a:spLocks noGrp="1"/>
          </p:cNvSpPr>
          <p:nvPr>
            <p:ph idx="1"/>
          </p:nvPr>
        </p:nvSpPr>
        <p:spPr>
          <a:xfrm>
            <a:off x="200055" y="1031488"/>
            <a:ext cx="4904207" cy="4165099"/>
          </a:xfrm>
        </p:spPr>
        <p:txBody>
          <a:bodyPr>
            <a:normAutofit fontScale="85000" lnSpcReduction="20000"/>
          </a:bodyPr>
          <a:lstStyle/>
          <a:p>
            <a:r>
              <a:rPr lang="en-US" sz="2600" b="1" dirty="0" smtClean="0">
                <a:latin typeface="Calibri" pitchFamily="34" charset="0"/>
              </a:rPr>
              <a:t>Dedicated facility at the end of the </a:t>
            </a:r>
            <a:r>
              <a:rPr lang="en-US" sz="2600" b="1" dirty="0" err="1" smtClean="0">
                <a:latin typeface="Calibri" pitchFamily="34" charset="0"/>
              </a:rPr>
              <a:t>Linac</a:t>
            </a:r>
            <a:r>
              <a:rPr lang="en-US" sz="2600" b="1" dirty="0">
                <a:latin typeface="Calibri" pitchFamily="34" charset="0"/>
              </a:rPr>
              <a:t> </a:t>
            </a:r>
            <a:r>
              <a:rPr lang="en-US" sz="2600" b="1" dirty="0" smtClean="0">
                <a:latin typeface="Calibri" pitchFamily="34" charset="0"/>
              </a:rPr>
              <a:t>for </a:t>
            </a:r>
            <a:r>
              <a:rPr lang="en-US" sz="2600" b="1" dirty="0" err="1" smtClean="0">
                <a:latin typeface="Calibri" pitchFamily="34" charset="0"/>
              </a:rPr>
              <a:t>MuCool</a:t>
            </a:r>
            <a:r>
              <a:rPr lang="en-US" sz="2600" b="1" dirty="0" smtClean="0">
                <a:latin typeface="Calibri" pitchFamily="34" charset="0"/>
              </a:rPr>
              <a:t> R&amp;D</a:t>
            </a:r>
            <a:endParaRPr lang="en-US" sz="2600" b="1" dirty="0">
              <a:latin typeface="Calibri" pitchFamily="34" charset="0"/>
            </a:endParaRPr>
          </a:p>
          <a:p>
            <a:pPr lvl="1"/>
            <a:r>
              <a:rPr lang="en-US" sz="1800" b="1" dirty="0" smtClean="0">
                <a:latin typeface="Calibri" pitchFamily="34" charset="0"/>
              </a:rPr>
              <a:t>RF power</a:t>
            </a:r>
          </a:p>
          <a:p>
            <a:pPr lvl="2"/>
            <a:r>
              <a:rPr lang="en-US" sz="1500" dirty="0" smtClean="0">
                <a:solidFill>
                  <a:schemeClr val="tx2"/>
                </a:solidFill>
                <a:latin typeface="Calibri" pitchFamily="34" charset="0"/>
              </a:rPr>
              <a:t>12  MW @ 805 MHz                    </a:t>
            </a:r>
          </a:p>
          <a:p>
            <a:pPr lvl="2"/>
            <a:r>
              <a:rPr lang="en-US" sz="1500" dirty="0" smtClean="0">
                <a:solidFill>
                  <a:schemeClr val="tx2"/>
                </a:solidFill>
                <a:latin typeface="Calibri" pitchFamily="34" charset="0"/>
              </a:rPr>
              <a:t>4.5 MW @ 201 MHz</a:t>
            </a:r>
          </a:p>
          <a:p>
            <a:pPr lvl="1"/>
            <a:r>
              <a:rPr lang="en-US" sz="1800" b="1" dirty="0" smtClean="0">
                <a:latin typeface="Calibri" pitchFamily="34" charset="0"/>
              </a:rPr>
              <a:t>Large-bore 5T SC solenoid</a:t>
            </a:r>
          </a:p>
          <a:p>
            <a:pPr lvl="2"/>
            <a:r>
              <a:rPr lang="en-US" sz="1500" dirty="0" smtClean="0">
                <a:latin typeface="Calibri" pitchFamily="34" charset="0"/>
              </a:rPr>
              <a:t>Larger one (CC) on the way</a:t>
            </a:r>
          </a:p>
          <a:p>
            <a:pPr lvl="1"/>
            <a:r>
              <a:rPr lang="en-US" sz="1800" b="1" dirty="0" smtClean="0">
                <a:latin typeface="Calibri" pitchFamily="34" charset="0"/>
              </a:rPr>
              <a:t>Cryogenic plant</a:t>
            </a:r>
          </a:p>
          <a:p>
            <a:pPr lvl="1"/>
            <a:r>
              <a:rPr lang="en-US" sz="1800" b="1" dirty="0" smtClean="0">
                <a:latin typeface="Calibri" pitchFamily="34" charset="0"/>
              </a:rPr>
              <a:t>400-MeV H</a:t>
            </a:r>
            <a:r>
              <a:rPr lang="en-US" sz="1800" b="1" baseline="30000" dirty="0" smtClean="0">
                <a:latin typeface="Calibri" pitchFamily="34" charset="0"/>
              </a:rPr>
              <a:t>-</a:t>
            </a:r>
            <a:r>
              <a:rPr lang="en-US" sz="1800" b="1" dirty="0" smtClean="0">
                <a:latin typeface="Calibri" pitchFamily="34" charset="0"/>
              </a:rPr>
              <a:t> </a:t>
            </a:r>
            <a:r>
              <a:rPr lang="en-US" sz="1800" b="1" dirty="0" err="1" smtClean="0">
                <a:latin typeface="Calibri" pitchFamily="34" charset="0"/>
              </a:rPr>
              <a:t>beamline</a:t>
            </a:r>
            <a:endParaRPr lang="en-US" sz="1800" b="1" dirty="0" smtClean="0">
              <a:latin typeface="Calibri" pitchFamily="34" charset="0"/>
            </a:endParaRPr>
          </a:p>
          <a:p>
            <a:pPr lvl="1"/>
            <a:r>
              <a:rPr lang="en-US" sz="1800" b="1" dirty="0" smtClean="0">
                <a:latin typeface="Calibri" pitchFamily="34" charset="0"/>
              </a:rPr>
              <a:t>Class-100 portable clean room</a:t>
            </a:r>
          </a:p>
          <a:p>
            <a:pPr lvl="1"/>
            <a:r>
              <a:rPr lang="en-US" sz="1800" b="1" dirty="0" smtClean="0">
                <a:latin typeface="Calibri" pitchFamily="34" charset="0"/>
              </a:rPr>
              <a:t>H</a:t>
            </a:r>
            <a:r>
              <a:rPr lang="en-US" sz="1800" b="1" baseline="-25000" dirty="0" smtClean="0">
                <a:latin typeface="Calibri" pitchFamily="34" charset="0"/>
              </a:rPr>
              <a:t>2</a:t>
            </a:r>
            <a:r>
              <a:rPr lang="en-US" sz="1800" b="1" dirty="0" smtClean="0">
                <a:latin typeface="Calibri" pitchFamily="34" charset="0"/>
              </a:rPr>
              <a:t> safety infrastructure</a:t>
            </a:r>
          </a:p>
          <a:p>
            <a:pPr lvl="1"/>
            <a:r>
              <a:rPr lang="en-US" sz="1800" b="1" dirty="0" smtClean="0">
                <a:latin typeface="Calibri" pitchFamily="34" charset="0"/>
              </a:rPr>
              <a:t>Extensive </a:t>
            </a:r>
            <a:r>
              <a:rPr lang="en-US" sz="1800" b="1" dirty="0" smtClean="0">
                <a:latin typeface="Calibri" pitchFamily="34" charset="0"/>
              </a:rPr>
              <a:t>diagnostics</a:t>
            </a:r>
          </a:p>
          <a:p>
            <a:r>
              <a:rPr lang="en-US" sz="2200" b="1" dirty="0">
                <a:solidFill>
                  <a:srgbClr val="FF0000"/>
                </a:solidFill>
              </a:rPr>
              <a:t>Combination of capabilities </a:t>
            </a:r>
            <a:r>
              <a:rPr lang="en-US" sz="2200" b="1" dirty="0" smtClean="0">
                <a:solidFill>
                  <a:srgbClr val="FF0000"/>
                </a:solidFill>
              </a:rPr>
              <a:t/>
            </a:r>
            <a:br>
              <a:rPr lang="en-US" sz="2200" b="1" dirty="0" smtClean="0">
                <a:solidFill>
                  <a:srgbClr val="FF0000"/>
                </a:solidFill>
              </a:rPr>
            </a:br>
            <a:r>
              <a:rPr lang="en-US" sz="2200" b="1" dirty="0" smtClean="0">
                <a:solidFill>
                  <a:srgbClr val="FF0000"/>
                </a:solidFill>
              </a:rPr>
              <a:t>unique </a:t>
            </a:r>
            <a:r>
              <a:rPr lang="en-US" sz="2200" b="1" dirty="0">
                <a:solidFill>
                  <a:srgbClr val="FF0000"/>
                </a:solidFill>
              </a:rPr>
              <a:t>in the world</a:t>
            </a:r>
          </a:p>
          <a:p>
            <a:r>
              <a:rPr lang="en-US" sz="2200" b="1" dirty="0">
                <a:solidFill>
                  <a:srgbClr val="000000"/>
                </a:solidFill>
              </a:rPr>
              <a:t>Well-matched to the proposed </a:t>
            </a:r>
            <a:r>
              <a:rPr lang="en-US" sz="2200" b="1" dirty="0" smtClean="0">
                <a:solidFill>
                  <a:srgbClr val="000000"/>
                </a:solidFill>
              </a:rPr>
              <a:t>program</a:t>
            </a:r>
            <a:endParaRPr lang="en-US" sz="2200" b="1" dirty="0">
              <a:solidFill>
                <a:srgbClr val="000000"/>
              </a:solidFill>
            </a:endParaRPr>
          </a:p>
        </p:txBody>
      </p:sp>
      <p:sp>
        <p:nvSpPr>
          <p:cNvPr id="6" name="Slide Number Placeholder 5"/>
          <p:cNvSpPr>
            <a:spLocks noGrp="1"/>
          </p:cNvSpPr>
          <p:nvPr>
            <p:ph type="sldNum" sz="quarter" idx="12"/>
          </p:nvPr>
        </p:nvSpPr>
        <p:spPr/>
        <p:txBody>
          <a:bodyPr/>
          <a:lstStyle/>
          <a:p>
            <a:fld id="{8A5FAC83-C8C4-8046-B35B-A89823688311}" type="slidenum">
              <a:rPr lang="en-US" smtClean="0"/>
              <a:pPr/>
              <a:t>19</a:t>
            </a:fld>
            <a:endParaRPr lang="en-US"/>
          </a:p>
        </p:txBody>
      </p:sp>
      <p:pic>
        <p:nvPicPr>
          <p:cNvPr id="2" name="Picture 1" descr="jn9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 y="5028718"/>
            <a:ext cx="2201333" cy="1474107"/>
          </a:xfrm>
          <a:prstGeom prst="rect">
            <a:avLst/>
          </a:prstGeom>
        </p:spPr>
      </p:pic>
      <p:pic>
        <p:nvPicPr>
          <p:cNvPr id="3" name="Picture 2" descr="x2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915" y="5023992"/>
            <a:ext cx="2218248" cy="1478833"/>
          </a:xfrm>
          <a:prstGeom prst="rect">
            <a:avLst/>
          </a:prstGeom>
        </p:spPr>
      </p:pic>
      <p:pic>
        <p:nvPicPr>
          <p:cNvPr id="7" name="Picture 6" descr="t475.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850" y="5023992"/>
            <a:ext cx="2209792" cy="1473195"/>
          </a:xfrm>
          <a:prstGeom prst="rect">
            <a:avLst/>
          </a:prstGeom>
        </p:spPr>
      </p:pic>
      <p:pic>
        <p:nvPicPr>
          <p:cNvPr id="10" name="Picture 9" descr="hallc.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6492" y="2521589"/>
            <a:ext cx="2858962" cy="2439648"/>
          </a:xfrm>
          <a:prstGeom prst="rect">
            <a:avLst/>
          </a:prstGeom>
        </p:spPr>
      </p:pic>
      <p:pic>
        <p:nvPicPr>
          <p:cNvPr id="11" name="Picture 10" descr="beamlin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0341" y="5001415"/>
            <a:ext cx="2243658" cy="1495772"/>
          </a:xfrm>
          <a:prstGeom prst="rect">
            <a:avLst/>
          </a:prstGeom>
        </p:spPr>
      </p:pic>
      <p:pic>
        <p:nvPicPr>
          <p:cNvPr id="12" name="Picture 11" descr="i4_841m.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8580" y="1060246"/>
            <a:ext cx="1868440" cy="1395563"/>
          </a:xfrm>
          <a:prstGeom prst="rect">
            <a:avLst/>
          </a:prstGeom>
        </p:spPr>
      </p:pic>
      <p:pic>
        <p:nvPicPr>
          <p:cNvPr id="13" name="Picture 12" descr="i4_694s.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17274" y="1088677"/>
            <a:ext cx="1736204" cy="1296795"/>
          </a:xfrm>
          <a:prstGeom prst="rect">
            <a:avLst/>
          </a:prstGeom>
        </p:spPr>
      </p:pic>
      <p:pic>
        <p:nvPicPr>
          <p:cNvPr id="14" name="Picture 13" descr="x9238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36229" y="2512112"/>
            <a:ext cx="1721625" cy="1147750"/>
          </a:xfrm>
          <a:prstGeom prst="rect">
            <a:avLst/>
          </a:prstGeom>
        </p:spPr>
      </p:pic>
      <p:pic>
        <p:nvPicPr>
          <p:cNvPr id="15" name="Picture 14" descr="x8704s.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36230" y="3764630"/>
            <a:ext cx="1721624" cy="1147749"/>
          </a:xfrm>
          <a:prstGeom prst="rect">
            <a:avLst/>
          </a:prstGeom>
        </p:spPr>
      </p:pic>
      <p:sp>
        <p:nvSpPr>
          <p:cNvPr id="16" name="Date Placeholder 15"/>
          <p:cNvSpPr>
            <a:spLocks noGrp="1"/>
          </p:cNvSpPr>
          <p:nvPr>
            <p:ph type="dt" sz="half" idx="10"/>
          </p:nvPr>
        </p:nvSpPr>
        <p:spPr/>
        <p:txBody>
          <a:bodyPr/>
          <a:lstStyle/>
          <a:p>
            <a:r>
              <a:rPr lang="en-US" smtClean="0"/>
              <a:t>August 27, 2014</a:t>
            </a:r>
            <a:endParaRPr lang="en-US"/>
          </a:p>
        </p:txBody>
      </p:sp>
      <p:sp>
        <p:nvSpPr>
          <p:cNvPr id="17" name="Footer Placeholder 16"/>
          <p:cNvSpPr>
            <a:spLocks noGrp="1"/>
          </p:cNvSpPr>
          <p:nvPr>
            <p:ph type="ftr" sz="quarter" idx="11"/>
          </p:nvPr>
        </p:nvSpPr>
        <p:spPr/>
        <p:txBody>
          <a:bodyPr/>
          <a:lstStyle/>
          <a:p>
            <a:r>
              <a:rPr lang="en-US" smtClean="0"/>
              <a:t>HEPAP Accelerator R&amp;D Sub-Panel</a:t>
            </a:r>
            <a:endParaRPr lang="en-US" dirty="0"/>
          </a:p>
        </p:txBody>
      </p:sp>
    </p:spTree>
    <p:extLst>
      <p:ext uri="{BB962C8B-B14F-4D97-AF65-F5344CB8AC3E}">
        <p14:creationId xmlns:p14="http://schemas.microsoft.com/office/powerpoint/2010/main" val="11763770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P5 Context and MAP</a:t>
            </a:r>
          </a:p>
          <a:p>
            <a:r>
              <a:rPr lang="en-US" dirty="0" smtClean="0"/>
              <a:t>Context of Proposed Work</a:t>
            </a:r>
          </a:p>
          <a:p>
            <a:r>
              <a:rPr lang="en-US" dirty="0" smtClean="0"/>
              <a:t>Proposed Activities</a:t>
            </a:r>
          </a:p>
          <a:p>
            <a:pPr lvl="1"/>
            <a:r>
              <a:rPr lang="en-US" dirty="0" smtClean="0"/>
              <a:t>Advanced Concepts for Muon and Neutrino Sources</a:t>
            </a:r>
          </a:p>
          <a:p>
            <a:pPr lvl="1"/>
            <a:r>
              <a:rPr lang="en-US" dirty="0" smtClean="0"/>
              <a:t>RF in Magnetic Field</a:t>
            </a:r>
          </a:p>
          <a:p>
            <a:r>
              <a:rPr lang="en-US" dirty="0" smtClean="0"/>
              <a:t>Conclusion</a:t>
            </a:r>
          </a:p>
          <a:p>
            <a:endParaRPr lang="en-US" dirty="0"/>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2</a:t>
            </a:fld>
            <a:endParaRPr lang="en-US"/>
          </a:p>
        </p:txBody>
      </p:sp>
    </p:spTree>
    <p:extLst>
      <p:ext uri="{BB962C8B-B14F-4D97-AF65-F5344CB8AC3E}">
        <p14:creationId xmlns:p14="http://schemas.microsoft.com/office/powerpoint/2010/main" val="317960865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SC_dat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051" y="3743913"/>
            <a:ext cx="3738190" cy="2638125"/>
          </a:xfrm>
          <a:prstGeom prst="rect">
            <a:avLst/>
          </a:prstGeom>
        </p:spPr>
      </p:pic>
      <p:sp>
        <p:nvSpPr>
          <p:cNvPr id="2" name="Title 1"/>
          <p:cNvSpPr>
            <a:spLocks noGrp="1"/>
          </p:cNvSpPr>
          <p:nvPr>
            <p:ph type="title"/>
          </p:nvPr>
        </p:nvSpPr>
        <p:spPr>
          <a:xfrm>
            <a:off x="16935" y="-3192"/>
            <a:ext cx="8252350" cy="987967"/>
          </a:xfrm>
        </p:spPr>
        <p:txBody>
          <a:bodyPr>
            <a:noAutofit/>
          </a:bodyPr>
          <a:lstStyle/>
          <a:p>
            <a:r>
              <a:rPr kumimoji="1" lang="en-US" altLang="ja-JP" sz="3200" dirty="0" smtClean="0"/>
              <a:t>Recent </a:t>
            </a:r>
            <a:r>
              <a:rPr kumimoji="1" lang="en-US" altLang="ja-JP" sz="3200" dirty="0" smtClean="0"/>
              <a:t>Vacuum RF Cavity R&amp;D Results</a:t>
            </a:r>
            <a:endParaRPr kumimoji="1" lang="ja-JP" altLang="en-US" sz="3200" dirty="0"/>
          </a:p>
        </p:txBody>
      </p:sp>
      <p:sp>
        <p:nvSpPr>
          <p:cNvPr id="3" name="Content Placeholder 2"/>
          <p:cNvSpPr>
            <a:spLocks noGrp="1"/>
          </p:cNvSpPr>
          <p:nvPr>
            <p:ph idx="1"/>
          </p:nvPr>
        </p:nvSpPr>
        <p:spPr>
          <a:xfrm>
            <a:off x="119053" y="1236132"/>
            <a:ext cx="8915813" cy="5311483"/>
          </a:xfrm>
        </p:spPr>
        <p:txBody>
          <a:bodyPr>
            <a:normAutofit/>
          </a:bodyPr>
          <a:lstStyle/>
          <a:p>
            <a:pPr marL="228600" indent="-228600">
              <a:lnSpc>
                <a:spcPct val="80000"/>
              </a:lnSpc>
            </a:pPr>
            <a:r>
              <a:rPr kumimoji="1" lang="en-US" altLang="ja-JP" sz="2400" dirty="0" smtClean="0">
                <a:latin typeface="Calibri" pitchFamily="34" charset="0"/>
              </a:rPr>
              <a:t>Study </a:t>
            </a:r>
            <a:r>
              <a:rPr kumimoji="1" lang="en-US" altLang="ja-JP" sz="2400" dirty="0" smtClean="0">
                <a:latin typeface="Calibri" pitchFamily="34" charset="0"/>
              </a:rPr>
              <a:t>a new structure: All Seasons Cavity (ASC)</a:t>
            </a:r>
          </a:p>
          <a:p>
            <a:pPr marL="511175" lvl="1" indent="-282575">
              <a:lnSpc>
                <a:spcPct val="80000"/>
              </a:lnSpc>
            </a:pPr>
            <a:r>
              <a:rPr lang="en-US" altLang="ja-JP" sz="2000" dirty="0">
                <a:latin typeface="Calibri" pitchFamily="34" charset="0"/>
              </a:rPr>
              <a:t>Modular pillbox with replaceable endplates</a:t>
            </a:r>
          </a:p>
          <a:p>
            <a:pPr marL="806450" lvl="2" indent="-282575">
              <a:lnSpc>
                <a:spcPct val="80000"/>
              </a:lnSpc>
            </a:pPr>
            <a:r>
              <a:rPr lang="en-US" altLang="ja-JP" sz="1800" dirty="0">
                <a:latin typeface="Calibri" pitchFamily="34" charset="0"/>
              </a:rPr>
              <a:t>Designed for both vacuum and high pressure</a:t>
            </a:r>
          </a:p>
          <a:p>
            <a:pPr marL="806450" lvl="2" indent="-282575">
              <a:lnSpc>
                <a:spcPct val="80000"/>
              </a:lnSpc>
            </a:pPr>
            <a:r>
              <a:rPr lang="en-US" altLang="ja-JP" sz="1800" dirty="0">
                <a:latin typeface="Calibri" pitchFamily="34" charset="0"/>
              </a:rPr>
              <a:t>316SS with </a:t>
            </a:r>
            <a:r>
              <a:rPr lang="en-US" altLang="ja-JP" sz="1800" dirty="0" smtClean="0">
                <a:latin typeface="Calibri" pitchFamily="34" charset="0"/>
              </a:rPr>
              <a:t>25-um </a:t>
            </a:r>
            <a:r>
              <a:rPr lang="en-US" altLang="ja-JP" sz="1800" dirty="0">
                <a:latin typeface="Calibri" pitchFamily="34" charset="0"/>
              </a:rPr>
              <a:t>Cu </a:t>
            </a:r>
            <a:r>
              <a:rPr lang="en-US" altLang="ja-JP" sz="1800" dirty="0" smtClean="0">
                <a:latin typeface="Calibri" pitchFamily="34" charset="0"/>
              </a:rPr>
              <a:t>coating and 3.9/6.6/2.7-cm-thick center </a:t>
            </a:r>
            <a:r>
              <a:rPr lang="en-US" altLang="ja-JP" sz="1800" dirty="0">
                <a:latin typeface="Calibri" pitchFamily="34" charset="0"/>
              </a:rPr>
              <a:t>ring/outer/inner </a:t>
            </a:r>
            <a:r>
              <a:rPr lang="en-US" altLang="ja-JP" sz="1800" dirty="0" smtClean="0">
                <a:latin typeface="Calibri" pitchFamily="34" charset="0"/>
              </a:rPr>
              <a:t>plates</a:t>
            </a:r>
            <a:endParaRPr lang="en-US" altLang="ja-JP" sz="2000" strike="sngStrike" dirty="0">
              <a:solidFill>
                <a:srgbClr val="008000"/>
              </a:solidFill>
              <a:latin typeface="Calibri" pitchFamily="34" charset="0"/>
            </a:endParaRPr>
          </a:p>
          <a:p>
            <a:pPr marL="511175" lvl="1" indent="-282575">
              <a:lnSpc>
                <a:spcPct val="80000"/>
              </a:lnSpc>
            </a:pPr>
            <a:r>
              <a:rPr lang="en-US" altLang="ja-JP" sz="2000" dirty="0">
                <a:latin typeface="Calibri" pitchFamily="34" charset="0"/>
              </a:rPr>
              <a:t>Q </a:t>
            </a:r>
            <a:r>
              <a:rPr lang="en-US" altLang="ja-JP" sz="2000" dirty="0" smtClean="0">
                <a:latin typeface="Calibri" pitchFamily="34" charset="0"/>
                <a:sym typeface="Symbol"/>
              </a:rPr>
              <a:t></a:t>
            </a:r>
            <a:r>
              <a:rPr lang="en-US" altLang="ja-JP" sz="2000" dirty="0" smtClean="0">
                <a:latin typeface="Calibri" pitchFamily="34" charset="0"/>
              </a:rPr>
              <a:t> </a:t>
            </a:r>
            <a:r>
              <a:rPr lang="en-US" altLang="ja-JP" sz="2000" dirty="0">
                <a:latin typeface="Calibri" pitchFamily="34" charset="0"/>
              </a:rPr>
              <a:t>28k, frequency 810.+ </a:t>
            </a:r>
            <a:r>
              <a:rPr lang="en-US" altLang="ja-JP" sz="2000" dirty="0" smtClean="0">
                <a:latin typeface="Calibri" pitchFamily="34" charset="0"/>
              </a:rPr>
              <a:t>MHz and 1.2 MW </a:t>
            </a:r>
            <a:r>
              <a:rPr lang="en-US" altLang="ja-JP" sz="2000" dirty="0">
                <a:latin typeface="Calibri" pitchFamily="34" charset="0"/>
              </a:rPr>
              <a:t>@ 25 MV/</a:t>
            </a:r>
            <a:r>
              <a:rPr lang="en-US" altLang="ja-JP" sz="2000" dirty="0" smtClean="0">
                <a:latin typeface="Calibri" pitchFamily="34" charset="0"/>
              </a:rPr>
              <a:t>m</a:t>
            </a:r>
            <a:endParaRPr lang="en-US" altLang="ja-JP" sz="2000" dirty="0">
              <a:latin typeface="Calibri" pitchFamily="34" charset="0"/>
            </a:endParaRPr>
          </a:p>
          <a:p>
            <a:pPr marL="0" indent="0">
              <a:lnSpc>
                <a:spcPct val="80000"/>
              </a:lnSpc>
              <a:buNone/>
            </a:pPr>
            <a:r>
              <a:rPr kumimoji="1" lang="en-US" altLang="ja-JP" sz="2400" b="1" dirty="0" smtClean="0">
                <a:solidFill>
                  <a:srgbClr val="FF0000"/>
                </a:solidFill>
                <a:latin typeface="Calibri" pitchFamily="34" charset="0"/>
              </a:rPr>
              <a:t>In contrast to tests with earlier cavities, the ASC</a:t>
            </a:r>
            <a:r>
              <a:rPr kumimoji="1" lang="en-US" altLang="ja-JP" sz="2400" b="1" dirty="0" smtClean="0">
                <a:solidFill>
                  <a:srgbClr val="FF0000"/>
                </a:solidFill>
                <a:latin typeface="Calibri" pitchFamily="34" charset="0"/>
              </a:rPr>
              <a:t> performance is </a:t>
            </a:r>
            <a:r>
              <a:rPr kumimoji="1" lang="en-US" altLang="ja-JP" sz="2400" b="1" dirty="0" smtClean="0">
                <a:solidFill>
                  <a:srgbClr val="FF0000"/>
                </a:solidFill>
                <a:latin typeface="Calibri" pitchFamily="34" charset="0"/>
              </a:rPr>
              <a:t>consistent with our basic physics model for cavity operation in magnetic fields</a:t>
            </a:r>
            <a:endParaRPr lang="en-US" altLang="ja-JP" sz="2000" i="1" dirty="0" smtClean="0">
              <a:solidFill>
                <a:srgbClr val="FF0000"/>
              </a:solidFill>
              <a:latin typeface="Calibri" pitchFamily="34" charset="0"/>
            </a:endParaRPr>
          </a:p>
          <a:p>
            <a:pPr marL="0" indent="0">
              <a:lnSpc>
                <a:spcPct val="80000"/>
              </a:lnSpc>
              <a:buNone/>
            </a:pPr>
            <a:endParaRPr lang="en-US" altLang="ja-JP" sz="2000" i="1" dirty="0" smtClean="0">
              <a:solidFill>
                <a:srgbClr val="FF0000"/>
              </a:solidFill>
              <a:latin typeface="Calibri" pitchFamily="34" charset="0"/>
            </a:endParaRPr>
          </a:p>
          <a:p>
            <a:pPr marL="0" indent="0">
              <a:lnSpc>
                <a:spcPct val="80000"/>
              </a:lnSpc>
              <a:buNone/>
            </a:pPr>
            <a:endParaRPr lang="en-US" altLang="ja-JP" sz="2000" i="1" dirty="0" smtClean="0">
              <a:solidFill>
                <a:srgbClr val="FF0000"/>
              </a:solidFill>
              <a:latin typeface="Calibri" pitchFamily="34" charset="0"/>
            </a:endParaRPr>
          </a:p>
          <a:p>
            <a:pPr marL="0" indent="0">
              <a:lnSpc>
                <a:spcPct val="80000"/>
              </a:lnSpc>
              <a:buNone/>
            </a:pPr>
            <a:endParaRPr lang="en-US" altLang="ja-JP" sz="2000" i="1" dirty="0" smtClean="0">
              <a:solidFill>
                <a:srgbClr val="FF0000"/>
              </a:solidFill>
              <a:latin typeface="Calibri" pitchFamily="34" charset="0"/>
            </a:endParaRPr>
          </a:p>
          <a:p>
            <a:pPr marL="0" indent="0">
              <a:lnSpc>
                <a:spcPct val="80000"/>
              </a:lnSpc>
              <a:buNone/>
            </a:pPr>
            <a:endParaRPr lang="en-US" altLang="ja-JP" sz="2000" i="1" dirty="0" smtClean="0">
              <a:solidFill>
                <a:srgbClr val="FF0000"/>
              </a:solidFill>
              <a:latin typeface="Calibri" pitchFamily="34" charset="0"/>
            </a:endParaRPr>
          </a:p>
          <a:p>
            <a:pPr marL="0" indent="0">
              <a:lnSpc>
                <a:spcPct val="80000"/>
              </a:lnSpc>
              <a:buNone/>
            </a:pPr>
            <a:r>
              <a:rPr lang="en-US" altLang="ja-JP" sz="2000" i="1" dirty="0" smtClean="0">
                <a:solidFill>
                  <a:srgbClr val="FF0000"/>
                </a:solidFill>
                <a:latin typeface="Calibri" pitchFamily="34" charset="0"/>
              </a:rPr>
              <a:t>          </a:t>
            </a:r>
            <a:endParaRPr lang="en-US" altLang="ja-JP" sz="2000" i="1" dirty="0">
              <a:solidFill>
                <a:schemeClr val="tx2"/>
              </a:solidFill>
              <a:latin typeface="Calibri" pitchFamily="34" charset="0"/>
            </a:endParaRPr>
          </a:p>
          <a:p>
            <a:pPr>
              <a:lnSpc>
                <a:spcPct val="80000"/>
              </a:lnSpc>
              <a:buNone/>
            </a:pPr>
            <a:endParaRPr kumimoji="1" lang="ja-JP" altLang="en-US" sz="2000" dirty="0">
              <a:latin typeface="Calibri" pitchFamily="34" charset="0"/>
            </a:endParaRPr>
          </a:p>
        </p:txBody>
      </p:sp>
      <p:sp>
        <p:nvSpPr>
          <p:cNvPr id="5" name="Slide Number Placeholder 4"/>
          <p:cNvSpPr>
            <a:spLocks noGrp="1"/>
          </p:cNvSpPr>
          <p:nvPr>
            <p:ph type="sldNum" sz="quarter" idx="12"/>
          </p:nvPr>
        </p:nvSpPr>
        <p:spPr/>
        <p:txBody>
          <a:bodyPr/>
          <a:lstStyle/>
          <a:p>
            <a:fld id="{8A5FAC83-C8C4-8046-B35B-A89823688311}" type="slidenum">
              <a:rPr lang="en-US" smtClean="0">
                <a:solidFill>
                  <a:prstClr val="black">
                    <a:tint val="75000"/>
                  </a:prstClr>
                </a:solidFill>
                <a:latin typeface="Arial"/>
              </a:rPr>
              <a:pPr/>
              <a:t>20</a:t>
            </a:fld>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Arial"/>
              </a:rPr>
              <a:t>HEPAP Accelerator R&amp;D Sub-Panel</a:t>
            </a:r>
            <a:endParaRPr lang="en-US" dirty="0">
              <a:solidFill>
                <a:prstClr val="black">
                  <a:tint val="75000"/>
                </a:prstClr>
              </a:solidFill>
              <a:latin typeface="Arial"/>
            </a:endParaRPr>
          </a:p>
        </p:txBody>
      </p:sp>
      <p:sp>
        <p:nvSpPr>
          <p:cNvPr id="7" name="Date Placeholder 6"/>
          <p:cNvSpPr>
            <a:spLocks noGrp="1"/>
          </p:cNvSpPr>
          <p:nvPr>
            <p:ph type="dt" sz="half" idx="10"/>
          </p:nvPr>
        </p:nvSpPr>
        <p:spPr/>
        <p:txBody>
          <a:bodyPr/>
          <a:lstStyle/>
          <a:p>
            <a:r>
              <a:rPr lang="en-US" smtClean="0"/>
              <a:t>August 27, 2014</a:t>
            </a:r>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0959" y="3694941"/>
            <a:ext cx="3662054" cy="2647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10800000">
            <a:off x="320701" y="3878383"/>
            <a:ext cx="400110" cy="2370201"/>
          </a:xfrm>
          <a:prstGeom prst="rect">
            <a:avLst/>
          </a:prstGeom>
          <a:noFill/>
        </p:spPr>
        <p:txBody>
          <a:bodyPr vert="eaVert" wrap="none" rtlCol="0">
            <a:spAutoFit/>
          </a:bodyPr>
          <a:lstStyle/>
          <a:p>
            <a:r>
              <a:rPr kumimoji="1" lang="en-US" altLang="ja-JP" sz="1400" dirty="0">
                <a:solidFill>
                  <a:prstClr val="black"/>
                </a:solidFill>
                <a:latin typeface="Arial"/>
                <a:ea typeface="ＭＳ Ｐゴシック"/>
              </a:rPr>
              <a:t>Max. Stable </a:t>
            </a:r>
            <a:r>
              <a:rPr kumimoji="1" lang="en-US" altLang="ja-JP" sz="1400" dirty="0" smtClean="0">
                <a:solidFill>
                  <a:prstClr val="black"/>
                </a:solidFill>
                <a:latin typeface="Arial"/>
                <a:ea typeface="ＭＳ Ｐゴシック"/>
              </a:rPr>
              <a:t>gradient </a:t>
            </a:r>
            <a:r>
              <a:rPr kumimoji="1" lang="en-US" altLang="ja-JP" sz="1400" dirty="0">
                <a:solidFill>
                  <a:prstClr val="black"/>
                </a:solidFill>
                <a:latin typeface="Arial"/>
                <a:ea typeface="ＭＳ Ｐゴシック"/>
              </a:rPr>
              <a:t>(MV/m)</a:t>
            </a:r>
            <a:endParaRPr kumimoji="1" lang="ja-JP" altLang="en-US" sz="1400" dirty="0">
              <a:solidFill>
                <a:prstClr val="black"/>
              </a:solidFill>
              <a:latin typeface="Arial"/>
              <a:ea typeface="ＭＳ Ｐゴシック"/>
            </a:endParaRPr>
          </a:p>
        </p:txBody>
      </p:sp>
      <p:sp>
        <p:nvSpPr>
          <p:cNvPr id="12" name="TextBox 11"/>
          <p:cNvSpPr txBox="1"/>
          <p:nvPr/>
        </p:nvSpPr>
        <p:spPr>
          <a:xfrm>
            <a:off x="4437062" y="6128535"/>
            <a:ext cx="965926" cy="276999"/>
          </a:xfrm>
          <a:prstGeom prst="rect">
            <a:avLst/>
          </a:prstGeom>
          <a:noFill/>
        </p:spPr>
        <p:txBody>
          <a:bodyPr wrap="square" rtlCol="0">
            <a:spAutoFit/>
          </a:bodyPr>
          <a:lstStyle/>
          <a:p>
            <a:r>
              <a:rPr kumimoji="1" lang="en-US" altLang="ja-JP" sz="1200" b="1" dirty="0">
                <a:solidFill>
                  <a:prstClr val="black"/>
                </a:solidFill>
                <a:latin typeface="Arial"/>
                <a:ea typeface="ＭＳ Ｐゴシック"/>
              </a:rPr>
              <a:t>B(T)</a:t>
            </a:r>
            <a:endParaRPr kumimoji="1" lang="ja-JP" altLang="en-US" sz="1200" b="1" dirty="0">
              <a:solidFill>
                <a:prstClr val="black"/>
              </a:solidFill>
              <a:latin typeface="Arial"/>
              <a:ea typeface="ＭＳ Ｐゴシック"/>
            </a:endParaRPr>
          </a:p>
        </p:txBody>
      </p:sp>
      <p:sp>
        <p:nvSpPr>
          <p:cNvPr id="13" name="TextBox 12"/>
          <p:cNvSpPr txBox="1"/>
          <p:nvPr/>
        </p:nvSpPr>
        <p:spPr>
          <a:xfrm>
            <a:off x="1506699" y="4817015"/>
            <a:ext cx="2271923" cy="1338828"/>
          </a:xfrm>
          <a:prstGeom prst="rect">
            <a:avLst/>
          </a:prstGeom>
          <a:solidFill>
            <a:schemeClr val="bg1"/>
          </a:solidFill>
        </p:spPr>
        <p:txBody>
          <a:bodyPr wrap="square" rtlCol="0">
            <a:spAutoFit/>
          </a:bodyPr>
          <a:lstStyle/>
          <a:p>
            <a:pPr marL="0" lvl="1">
              <a:spcBef>
                <a:spcPts val="300"/>
              </a:spcBef>
            </a:pPr>
            <a:r>
              <a:rPr lang="en-US" altLang="ja-JP" sz="1600" dirty="0" smtClean="0">
                <a:solidFill>
                  <a:schemeClr val="tx2"/>
                </a:solidFill>
              </a:rPr>
              <a:t>Operated in magnet: </a:t>
            </a:r>
            <a:br>
              <a:rPr lang="en-US" altLang="ja-JP" sz="1600" dirty="0" smtClean="0">
                <a:solidFill>
                  <a:schemeClr val="tx2"/>
                </a:solidFill>
              </a:rPr>
            </a:br>
            <a:r>
              <a:rPr lang="en-US" altLang="ja-JP" sz="1600" dirty="0" smtClean="0">
                <a:solidFill>
                  <a:schemeClr val="tx2"/>
                </a:solidFill>
              </a:rPr>
              <a:t>25 MV/m at B=0</a:t>
            </a:r>
            <a:endParaRPr lang="en-US" altLang="ja-JP" sz="1000" dirty="0" smtClean="0"/>
          </a:p>
          <a:p>
            <a:pPr marL="0" lvl="1">
              <a:spcBef>
                <a:spcPts val="300"/>
              </a:spcBef>
            </a:pPr>
            <a:r>
              <a:rPr lang="en-US" altLang="ja-JP" sz="1600" dirty="0" smtClean="0">
                <a:solidFill>
                  <a:schemeClr val="tx2"/>
                </a:solidFill>
              </a:rPr>
              <a:t>Re-run with RF pickup</a:t>
            </a:r>
          </a:p>
          <a:p>
            <a:pPr marL="0" lvl="1">
              <a:spcBef>
                <a:spcPts val="300"/>
              </a:spcBef>
            </a:pPr>
            <a:r>
              <a:rPr lang="en-US" altLang="ja-JP" sz="1400" b="1" dirty="0" smtClean="0"/>
              <a:t>   Confirmed B=0 data</a:t>
            </a:r>
            <a:br>
              <a:rPr lang="en-US" altLang="ja-JP" sz="1400" b="1" dirty="0" smtClean="0"/>
            </a:br>
            <a:r>
              <a:rPr lang="en-US" altLang="ja-JP" sz="1400" b="1" dirty="0" smtClean="0"/>
              <a:t>   20-22 MV/m to 5T</a:t>
            </a:r>
          </a:p>
        </p:txBody>
      </p:sp>
    </p:spTree>
    <p:extLst>
      <p:ext uri="{BB962C8B-B14F-4D97-AF65-F5344CB8AC3E}">
        <p14:creationId xmlns:p14="http://schemas.microsoft.com/office/powerpoint/2010/main" val="9035326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Modular Cavity Design</a:t>
            </a:r>
            <a:endParaRPr lang="en-US" dirty="0"/>
          </a:p>
        </p:txBody>
      </p:sp>
      <p:sp>
        <p:nvSpPr>
          <p:cNvPr id="4" name="Footer Placeholder 3"/>
          <p:cNvSpPr>
            <a:spLocks noGrp="1"/>
          </p:cNvSpPr>
          <p:nvPr>
            <p:ph type="ftr" sz="quarter" idx="11"/>
          </p:nvPr>
        </p:nvSpPr>
        <p:spPr/>
        <p:txBody>
          <a:bodyPr/>
          <a:lstStyle/>
          <a:p>
            <a:r>
              <a:rPr lang="en-US" smtClean="0"/>
              <a:t>HEPAP Accelerator R&amp;D Sub-Panel</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pPr/>
              <a:t>21</a:t>
            </a:fld>
            <a:endParaRPr lang="en-US"/>
          </a:p>
        </p:txBody>
      </p:sp>
      <p:sp>
        <p:nvSpPr>
          <p:cNvPr id="14" name="Content Placeholder 2"/>
          <p:cNvSpPr>
            <a:spLocks noGrp="1"/>
          </p:cNvSpPr>
          <p:nvPr>
            <p:ph idx="1"/>
          </p:nvPr>
        </p:nvSpPr>
        <p:spPr>
          <a:xfrm>
            <a:off x="36211" y="966117"/>
            <a:ext cx="9006920" cy="5517033"/>
          </a:xfrm>
        </p:spPr>
        <p:txBody>
          <a:bodyPr>
            <a:noAutofit/>
          </a:bodyPr>
          <a:lstStyle/>
          <a:p>
            <a:pPr>
              <a:lnSpc>
                <a:spcPct val="90000"/>
              </a:lnSpc>
              <a:spcBef>
                <a:spcPts val="0"/>
              </a:spcBef>
            </a:pPr>
            <a:r>
              <a:rPr lang="en-US" sz="2000" dirty="0">
                <a:sym typeface="Symbol"/>
              </a:rPr>
              <a:t>Previous </a:t>
            </a:r>
            <a:r>
              <a:rPr lang="en-US" sz="2000" dirty="0" smtClean="0">
                <a:sym typeface="Symbol"/>
              </a:rPr>
              <a:t>vacuum cavity experimental </a:t>
            </a:r>
            <a:r>
              <a:rPr lang="en-US" sz="2000" dirty="0">
                <a:sym typeface="Symbol"/>
              </a:rPr>
              <a:t>results limited by </a:t>
            </a:r>
            <a:r>
              <a:rPr lang="en-US" sz="2000" dirty="0" smtClean="0">
                <a:sym typeface="Symbol"/>
              </a:rPr>
              <a:t>field emission</a:t>
            </a:r>
            <a:r>
              <a:rPr lang="en-US" sz="2000" dirty="0" smtClean="0">
                <a:sym typeface="Symbol"/>
              </a:rPr>
              <a:t>/</a:t>
            </a:r>
            <a:r>
              <a:rPr lang="en-US" sz="2000" dirty="0">
                <a:sym typeface="Symbol"/>
              </a:rPr>
              <a:t>dark current at high peak field regions (coupling slot and iris) </a:t>
            </a:r>
          </a:p>
          <a:p>
            <a:pPr lvl="1">
              <a:lnSpc>
                <a:spcPct val="90000"/>
              </a:lnSpc>
              <a:spcBef>
                <a:spcPts val="0"/>
              </a:spcBef>
            </a:pPr>
            <a:r>
              <a:rPr lang="en-US" sz="2000" dirty="0">
                <a:sym typeface="Symbol"/>
              </a:rPr>
              <a:t>Surface damage at coupling slot and beam iris regions </a:t>
            </a:r>
          </a:p>
          <a:p>
            <a:pPr lvl="1">
              <a:lnSpc>
                <a:spcPct val="90000"/>
              </a:lnSpc>
              <a:spcBef>
                <a:spcPts val="0"/>
              </a:spcBef>
            </a:pPr>
            <a:r>
              <a:rPr lang="en-US" sz="2000" dirty="0" smtClean="0">
                <a:sym typeface="Symbol"/>
              </a:rPr>
              <a:t>Contaminated </a:t>
            </a:r>
            <a:r>
              <a:rPr lang="en-US" sz="2000" dirty="0">
                <a:sym typeface="Symbol"/>
              </a:rPr>
              <a:t>coaxial </a:t>
            </a:r>
            <a:r>
              <a:rPr lang="en-US" sz="2000" dirty="0" smtClean="0">
                <a:sym typeface="Symbol"/>
              </a:rPr>
              <a:t>&amp; loop </a:t>
            </a:r>
            <a:r>
              <a:rPr lang="en-US" sz="2000" dirty="0">
                <a:sym typeface="Symbol"/>
              </a:rPr>
              <a:t>coupler/ceramic RF windows (201-MHz</a:t>
            </a:r>
            <a:r>
              <a:rPr lang="en-US" sz="2000" dirty="0" smtClean="0">
                <a:sym typeface="Symbol"/>
              </a:rPr>
              <a:t>)</a:t>
            </a:r>
            <a:br>
              <a:rPr lang="en-US" sz="2000" dirty="0" smtClean="0">
                <a:sym typeface="Symbol"/>
              </a:rPr>
            </a:br>
            <a:endParaRPr lang="en-US" sz="1100" dirty="0">
              <a:sym typeface="Symbol"/>
            </a:endParaRPr>
          </a:p>
          <a:p>
            <a:pPr>
              <a:lnSpc>
                <a:spcPct val="90000"/>
              </a:lnSpc>
              <a:spcBef>
                <a:spcPts val="0"/>
              </a:spcBef>
            </a:pPr>
            <a:r>
              <a:rPr lang="en-US" sz="2000" dirty="0" smtClean="0">
                <a:sym typeface="Symbol"/>
              </a:rPr>
              <a:t>Develop</a:t>
            </a:r>
            <a:r>
              <a:rPr lang="en-US" sz="2000" dirty="0" smtClean="0">
                <a:sym typeface="Symbol"/>
              </a:rPr>
              <a:t> </a:t>
            </a:r>
            <a:r>
              <a:rPr lang="en-US" sz="2000" dirty="0">
                <a:sym typeface="Symbol"/>
              </a:rPr>
              <a:t>a </a:t>
            </a:r>
            <a:r>
              <a:rPr lang="en-US" sz="2000" b="1" dirty="0">
                <a:solidFill>
                  <a:srgbClr val="FF0000"/>
                </a:solidFill>
                <a:sym typeface="Symbol"/>
              </a:rPr>
              <a:t>new</a:t>
            </a:r>
            <a:r>
              <a:rPr lang="en-US" sz="2000" dirty="0">
                <a:sym typeface="Symbol"/>
              </a:rPr>
              <a:t> cavity </a:t>
            </a:r>
            <a:r>
              <a:rPr lang="en-US" sz="2000" dirty="0" smtClean="0">
                <a:sym typeface="Symbol"/>
              </a:rPr>
              <a:t>to enable a systematic </a:t>
            </a:r>
            <a:br>
              <a:rPr lang="en-US" sz="2000" dirty="0" smtClean="0">
                <a:sym typeface="Symbol"/>
              </a:rPr>
            </a:br>
            <a:r>
              <a:rPr lang="en-US" sz="2000" dirty="0" smtClean="0">
                <a:sym typeface="Symbol"/>
              </a:rPr>
              <a:t>experimental study of the gradient-limiting </a:t>
            </a:r>
            <a:br>
              <a:rPr lang="en-US" sz="2000" dirty="0" smtClean="0">
                <a:sym typeface="Symbol"/>
              </a:rPr>
            </a:br>
            <a:r>
              <a:rPr lang="en-US" sz="2000" dirty="0" smtClean="0">
                <a:sym typeface="Symbol"/>
              </a:rPr>
              <a:t>and damage effects</a:t>
            </a:r>
            <a:endParaRPr lang="en-US" altLang="ja-JP" sz="2000" dirty="0" smtClean="0">
              <a:solidFill>
                <a:srgbClr val="FF0000"/>
              </a:solidFill>
            </a:endParaRPr>
          </a:p>
          <a:p>
            <a:pPr marL="635000" lvl="1">
              <a:lnSpc>
                <a:spcPct val="85000"/>
              </a:lnSpc>
            </a:pPr>
            <a:r>
              <a:rPr lang="en-US" altLang="ja-JP" sz="2000" dirty="0" smtClean="0"/>
              <a:t>Modular design for easy assembly, </a:t>
            </a:r>
            <a:r>
              <a:rPr lang="en-US" altLang="ja-JP" sz="2000" dirty="0" smtClean="0"/>
              <a:t/>
            </a:r>
            <a:br>
              <a:rPr lang="en-US" altLang="ja-JP" sz="2000" dirty="0" smtClean="0"/>
            </a:br>
            <a:r>
              <a:rPr lang="en-US" altLang="ja-JP" sz="2000" dirty="0" smtClean="0"/>
              <a:t>inspection</a:t>
            </a:r>
            <a:r>
              <a:rPr lang="en-US" altLang="ja-JP" sz="2000" dirty="0" smtClean="0"/>
              <a:t>, </a:t>
            </a:r>
            <a:r>
              <a:rPr lang="en-US" altLang="ja-JP" sz="2000" dirty="0" smtClean="0"/>
              <a:t>parts </a:t>
            </a:r>
            <a:r>
              <a:rPr lang="en-US" altLang="ja-JP" sz="2000" dirty="0" smtClean="0"/>
              <a:t>replacement </a:t>
            </a:r>
          </a:p>
          <a:p>
            <a:pPr marL="635000" lvl="1">
              <a:lnSpc>
                <a:spcPct val="85000"/>
              </a:lnSpc>
            </a:pPr>
            <a:r>
              <a:rPr lang="en-US" altLang="ja-JP" sz="2000" dirty="0" smtClean="0"/>
              <a:t>Replaceable </a:t>
            </a:r>
            <a:r>
              <a:rPr lang="en-US" altLang="ja-JP" sz="2000" dirty="0" smtClean="0"/>
              <a:t>endplates </a:t>
            </a:r>
            <a:r>
              <a:rPr lang="en-US" altLang="ja-JP" sz="2000" dirty="0" smtClean="0"/>
              <a:t>(vary materials and </a:t>
            </a:r>
            <a:br>
              <a:rPr lang="en-US" altLang="ja-JP" sz="2000" dirty="0" smtClean="0"/>
            </a:br>
            <a:r>
              <a:rPr lang="en-US" altLang="ja-JP" sz="2000" dirty="0" smtClean="0"/>
              <a:t>surface treatments)</a:t>
            </a:r>
            <a:endParaRPr lang="en-US" altLang="ja-JP" sz="2000" dirty="0" smtClean="0"/>
          </a:p>
          <a:p>
            <a:pPr marL="635000" lvl="1">
              <a:lnSpc>
                <a:spcPct val="85000"/>
              </a:lnSpc>
            </a:pPr>
            <a:r>
              <a:rPr lang="en-US" altLang="ja-JP" sz="2000" dirty="0" smtClean="0"/>
              <a:t>Coupling iris moved to center ring and </a:t>
            </a:r>
            <a:br>
              <a:rPr lang="en-US" altLang="ja-JP" sz="2000" dirty="0" smtClean="0"/>
            </a:br>
            <a:r>
              <a:rPr lang="en-US" altLang="ja-JP" sz="2000" dirty="0" smtClean="0"/>
              <a:t>field reduced (</a:t>
            </a:r>
            <a:r>
              <a:rPr lang="en-US" altLang="ja-JP" sz="2000" i="1" dirty="0" smtClean="0"/>
              <a:t>more realistic design for </a:t>
            </a:r>
            <a:br>
              <a:rPr lang="en-US" altLang="ja-JP" sz="2000" i="1" dirty="0" smtClean="0"/>
            </a:br>
            <a:r>
              <a:rPr lang="en-US" altLang="ja-JP" sz="2000" i="1" dirty="0" smtClean="0"/>
              <a:t>a cooling </a:t>
            </a:r>
            <a:r>
              <a:rPr lang="en-US" altLang="ja-JP" sz="2000" i="1" dirty="0" smtClean="0"/>
              <a:t>channel</a:t>
            </a:r>
            <a:r>
              <a:rPr lang="en-US" altLang="ja-JP" sz="2000" dirty="0" smtClean="0"/>
              <a:t>)</a:t>
            </a:r>
          </a:p>
          <a:p>
            <a:pPr marL="635000" lvl="1">
              <a:lnSpc>
                <a:spcPct val="85000"/>
              </a:lnSpc>
            </a:pPr>
            <a:r>
              <a:rPr lang="en-US" altLang="ja-JP" sz="2000" dirty="0" smtClean="0"/>
              <a:t>RF design validated by detailed </a:t>
            </a:r>
            <a:r>
              <a:rPr lang="en-US" altLang="ja-JP" sz="2000" dirty="0" smtClean="0"/>
              <a:t>simulation</a:t>
            </a:r>
          </a:p>
          <a:p>
            <a:pPr marL="635000" lvl="1">
              <a:lnSpc>
                <a:spcPct val="85000"/>
              </a:lnSpc>
            </a:pPr>
            <a:endParaRPr lang="en-US" altLang="ja-JP" sz="600" dirty="0" smtClean="0"/>
          </a:p>
          <a:p>
            <a:pPr>
              <a:lnSpc>
                <a:spcPct val="85000"/>
              </a:lnSpc>
            </a:pPr>
            <a:r>
              <a:rPr lang="en-US" altLang="ja-JP" sz="2000" b="1" i="1" dirty="0" smtClean="0">
                <a:solidFill>
                  <a:srgbClr val="FF0000"/>
                </a:solidFill>
              </a:rPr>
              <a:t>Design i</a:t>
            </a:r>
            <a:r>
              <a:rPr lang="en-US" altLang="ja-JP" sz="2000" b="1" i="1" dirty="0" smtClean="0">
                <a:solidFill>
                  <a:srgbClr val="FF0000"/>
                </a:solidFill>
              </a:rPr>
              <a:t>ncorporates </a:t>
            </a:r>
            <a:r>
              <a:rPr lang="en-US" altLang="ja-JP" sz="2000" b="1" i="1" dirty="0" smtClean="0">
                <a:solidFill>
                  <a:srgbClr val="FF0000"/>
                </a:solidFill>
              </a:rPr>
              <a:t>all lessons </a:t>
            </a:r>
            <a:r>
              <a:rPr lang="en-US" altLang="ja-JP" sz="2000" b="1" i="1" dirty="0" smtClean="0">
                <a:solidFill>
                  <a:srgbClr val="FF0000"/>
                </a:solidFill>
              </a:rPr>
              <a:t>learned</a:t>
            </a:r>
          </a:p>
          <a:p>
            <a:pPr>
              <a:lnSpc>
                <a:spcPct val="85000"/>
              </a:lnSpc>
            </a:pPr>
            <a:r>
              <a:rPr lang="en-US" sz="2000" b="1" i="1" dirty="0" smtClean="0">
                <a:solidFill>
                  <a:srgbClr val="FF0000"/>
                </a:solidFill>
              </a:rPr>
              <a:t>Ready to begin systematic test program</a:t>
            </a:r>
            <a:endParaRPr lang="en-US" sz="1600" b="1" i="1" dirty="0" smtClean="0">
              <a:solidFill>
                <a:srgbClr val="FF0000"/>
              </a:solidFill>
            </a:endParaRPr>
          </a:p>
        </p:txBody>
      </p:sp>
      <p:pic>
        <p:nvPicPr>
          <p:cNvPr id="17" name="Picture 1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flipH="1">
            <a:off x="5853406" y="4347534"/>
            <a:ext cx="1555274" cy="1724455"/>
          </a:xfrm>
          <a:prstGeom prst="rect">
            <a:avLst/>
          </a:prstGeom>
        </p:spPr>
      </p:pic>
      <p:pic>
        <p:nvPicPr>
          <p:cNvPr id="18" name="Picture 17"/>
          <p:cNvPicPr>
            <a:picLocks noChangeAspect="1"/>
          </p:cNvPicPr>
          <p:nvPr/>
        </p:nvPicPr>
        <p:blipFill>
          <a:blip r:embed="rId3" cstate="screen"/>
          <a:stretch>
            <a:fillRect/>
          </a:stretch>
        </p:blipFill>
        <p:spPr>
          <a:xfrm flipH="1">
            <a:off x="7472252" y="4338390"/>
            <a:ext cx="1570879" cy="1724456"/>
          </a:xfrm>
          <a:prstGeom prst="rect">
            <a:avLst/>
          </a:prstGeom>
        </p:spPr>
      </p:pic>
      <p:sp>
        <p:nvSpPr>
          <p:cNvPr id="19" name="TextBox 18"/>
          <p:cNvSpPr txBox="1"/>
          <p:nvPr/>
        </p:nvSpPr>
        <p:spPr>
          <a:xfrm>
            <a:off x="5583259" y="6113818"/>
            <a:ext cx="3435108" cy="369332"/>
          </a:xfrm>
          <a:prstGeom prst="rect">
            <a:avLst/>
          </a:prstGeom>
          <a:noFill/>
        </p:spPr>
        <p:txBody>
          <a:bodyPr wrap="none" rtlCol="0">
            <a:spAutoFit/>
          </a:bodyPr>
          <a:lstStyle/>
          <a:p>
            <a:r>
              <a:rPr lang="en-US" dirty="0" smtClean="0">
                <a:solidFill>
                  <a:srgbClr val="C00000"/>
                </a:solidFill>
                <a:latin typeface="+mj-lt"/>
              </a:rPr>
              <a:t>MP with &amp; without external B field</a:t>
            </a:r>
          </a:p>
        </p:txBody>
      </p:sp>
      <p:sp>
        <p:nvSpPr>
          <p:cNvPr id="10" name="Date Placeholder 9"/>
          <p:cNvSpPr>
            <a:spLocks noGrp="1"/>
          </p:cNvSpPr>
          <p:nvPr>
            <p:ph type="dt" sz="half" idx="10"/>
          </p:nvPr>
        </p:nvSpPr>
        <p:spPr/>
        <p:txBody>
          <a:bodyPr/>
          <a:lstStyle/>
          <a:p>
            <a:r>
              <a:rPr lang="en-US" smtClean="0"/>
              <a:t>August 27, 2014</a:t>
            </a:r>
            <a:endParaRPr lang="en-US" dirty="0"/>
          </a:p>
        </p:txBody>
      </p:sp>
      <p:sp>
        <p:nvSpPr>
          <p:cNvPr id="3" name="AutoShape 2" descr="imap://dli%40lbl%2Egov@imap.gmail.com:993/fetch%3EUID%3E/INBOX%3E55481?part=1.2&amp;type=image/jpeg&amp;filename=M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9598" b="11985"/>
          <a:stretch/>
        </p:blipFill>
        <p:spPr>
          <a:xfrm>
            <a:off x="5875895" y="2577595"/>
            <a:ext cx="3151616" cy="1647588"/>
          </a:xfrm>
          <a:prstGeom prst="rect">
            <a:avLst/>
          </a:prstGeom>
        </p:spPr>
      </p:pic>
    </p:spTree>
    <p:extLst>
      <p:ext uri="{BB962C8B-B14F-4D97-AF65-F5344CB8AC3E}">
        <p14:creationId xmlns:p14="http://schemas.microsoft.com/office/powerpoint/2010/main" val="39868934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Cavity </a:t>
            </a:r>
            <a:r>
              <a:rPr lang="en-US" dirty="0" smtClean="0"/>
              <a:t>Preparation</a:t>
            </a:r>
            <a:r>
              <a:rPr lang="en-US" dirty="0" smtClean="0"/>
              <a:t> </a:t>
            </a:r>
            <a:r>
              <a:rPr lang="en-US" dirty="0" smtClean="0"/>
              <a:t>at </a:t>
            </a:r>
            <a:r>
              <a:rPr lang="en-US" dirty="0" smtClean="0"/>
              <a:t>SLAC</a:t>
            </a:r>
            <a:br>
              <a:rPr lang="en-US" dirty="0" smtClean="0"/>
            </a:br>
            <a:r>
              <a:rPr lang="en-US" sz="2200" dirty="0" smtClean="0"/>
              <a:t>[Now at FNAL being prepped for operation at the MTA]</a:t>
            </a:r>
            <a:endParaRPr lang="en-US" sz="2200" dirty="0"/>
          </a:p>
        </p:txBody>
      </p:sp>
      <p:sp>
        <p:nvSpPr>
          <p:cNvPr id="4" name="Footer Placeholder 3"/>
          <p:cNvSpPr>
            <a:spLocks noGrp="1"/>
          </p:cNvSpPr>
          <p:nvPr>
            <p:ph type="ftr" sz="quarter" idx="11"/>
          </p:nvPr>
        </p:nvSpPr>
        <p:spPr/>
        <p:txBody>
          <a:bodyPr/>
          <a:lstStyle/>
          <a:p>
            <a:r>
              <a:rPr lang="en-US" smtClean="0"/>
              <a:t>HEPAP Accelerator R&amp;D Sub-Panel</a:t>
            </a:r>
            <a:endParaRPr lang="en-US"/>
          </a:p>
        </p:txBody>
      </p:sp>
      <p:sp>
        <p:nvSpPr>
          <p:cNvPr id="5" name="Slide Number Placeholder 4"/>
          <p:cNvSpPr>
            <a:spLocks noGrp="1"/>
          </p:cNvSpPr>
          <p:nvPr>
            <p:ph type="sldNum" sz="quarter" idx="12"/>
          </p:nvPr>
        </p:nvSpPr>
        <p:spPr/>
        <p:txBody>
          <a:bodyPr/>
          <a:lstStyle/>
          <a:p>
            <a:fld id="{8A5FAC83-C8C4-8046-B35B-A89823688311}" type="slidenum">
              <a:rPr lang="en-US" smtClean="0"/>
              <a:pPr/>
              <a:t>22</a:t>
            </a:fld>
            <a:endParaRPr lang="en-US"/>
          </a:p>
        </p:txBody>
      </p:sp>
      <p:pic>
        <p:nvPicPr>
          <p:cNvPr id="6" name="Picture 5" descr="photo1.jpg"/>
          <p:cNvPicPr>
            <a:picLocks noChangeAspect="1"/>
          </p:cNvPicPr>
          <p:nvPr/>
        </p:nvPicPr>
        <p:blipFill>
          <a:blip r:embed="rId2"/>
          <a:srcRect l="12500" t="3778" r="16333"/>
          <a:stretch>
            <a:fillRect/>
          </a:stretch>
        </p:blipFill>
        <p:spPr>
          <a:xfrm rot="5400000">
            <a:off x="3967173" y="1249734"/>
            <a:ext cx="4892040" cy="4960780"/>
          </a:xfrm>
          <a:prstGeom prst="rect">
            <a:avLst/>
          </a:prstGeom>
        </p:spPr>
      </p:pic>
      <p:pic>
        <p:nvPicPr>
          <p:cNvPr id="7" name="Picture 6" descr="ExplodeCavity.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98764" y="1284577"/>
            <a:ext cx="3657600" cy="2115429"/>
          </a:xfrm>
          <a:prstGeom prst="rect">
            <a:avLst/>
          </a:prstGeom>
        </p:spPr>
      </p:pic>
      <p:pic>
        <p:nvPicPr>
          <p:cNvPr id="8" name="Picture 7"/>
          <p:cNvPicPr>
            <a:picLocks noChangeAspect="1" noChangeArrowheads="1"/>
          </p:cNvPicPr>
          <p:nvPr/>
        </p:nvPicPr>
        <p:blipFill>
          <a:blip r:embed="rId4" cstate="print"/>
          <a:srcRect/>
          <a:stretch>
            <a:fillRect/>
          </a:stretch>
        </p:blipFill>
        <p:spPr bwMode="auto">
          <a:xfrm>
            <a:off x="200512" y="3502567"/>
            <a:ext cx="3657600" cy="2675890"/>
          </a:xfrm>
          <a:prstGeom prst="rect">
            <a:avLst/>
          </a:prstGeom>
          <a:noFill/>
          <a:ln w="12700" cap="flat">
            <a:noFill/>
            <a:miter lim="800000"/>
            <a:headEnd/>
            <a:tailEnd/>
          </a:ln>
        </p:spPr>
      </p:pic>
      <p:sp>
        <p:nvSpPr>
          <p:cNvPr id="10" name="Date Placeholder 9"/>
          <p:cNvSpPr>
            <a:spLocks noGrp="1"/>
          </p:cNvSpPr>
          <p:nvPr>
            <p:ph type="dt" sz="half" idx="10"/>
          </p:nvPr>
        </p:nvSpPr>
        <p:spPr/>
        <p:txBody>
          <a:bodyPr/>
          <a:lstStyle/>
          <a:p>
            <a:r>
              <a:rPr lang="en-US" smtClean="0"/>
              <a:t>August 27, 2014</a:t>
            </a:r>
            <a:endParaRPr lang="en-US" dirty="0"/>
          </a:p>
        </p:txBody>
      </p:sp>
    </p:spTree>
    <p:extLst>
      <p:ext uri="{BB962C8B-B14F-4D97-AF65-F5344CB8AC3E}">
        <p14:creationId xmlns:p14="http://schemas.microsoft.com/office/powerpoint/2010/main" val="14979972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kumimoji="1" lang="en-US" altLang="ja-JP" sz="4400" dirty="0" smtClean="0">
                <a:latin typeface="Calibri" pitchFamily="34" charset="0"/>
              </a:rPr>
              <a:t>High Pressure H</a:t>
            </a:r>
            <a:r>
              <a:rPr kumimoji="1" lang="en-US" altLang="ja-JP" sz="4400" baseline="-25000" dirty="0" smtClean="0">
                <a:latin typeface="Calibri" pitchFamily="34" charset="0"/>
              </a:rPr>
              <a:t>2</a:t>
            </a:r>
            <a:r>
              <a:rPr kumimoji="1" lang="en-US" altLang="ja-JP" sz="4400" dirty="0" smtClean="0">
                <a:latin typeface="Calibri" pitchFamily="34" charset="0"/>
              </a:rPr>
              <a:t> Filled RF Cavity</a:t>
            </a:r>
            <a:endParaRPr kumimoji="1" lang="ja-JP" altLang="en-US" sz="4400" dirty="0">
              <a:latin typeface="Calibri" pitchFamily="34" charset="0"/>
            </a:endParaRPr>
          </a:p>
        </p:txBody>
      </p:sp>
      <p:sp>
        <p:nvSpPr>
          <p:cNvPr id="3" name="Content Placeholder 2"/>
          <p:cNvSpPr>
            <a:spLocks noGrp="1"/>
          </p:cNvSpPr>
          <p:nvPr>
            <p:ph idx="1"/>
          </p:nvPr>
        </p:nvSpPr>
        <p:spPr/>
        <p:txBody>
          <a:bodyPr>
            <a:noAutofit/>
          </a:bodyPr>
          <a:lstStyle/>
          <a:p>
            <a:pPr marL="341313" lvl="1" indent="-287338">
              <a:spcBef>
                <a:spcPts val="0"/>
              </a:spcBef>
              <a:tabLst>
                <a:tab pos="2057400" algn="l"/>
              </a:tabLst>
            </a:pPr>
            <a:r>
              <a:rPr kumimoji="1" lang="en-US" altLang="ja-JP" sz="2400" b="1" dirty="0" smtClean="0">
                <a:solidFill>
                  <a:srgbClr val="C00000"/>
                </a:solidFill>
                <a:latin typeface="Calibri" pitchFamily="34" charset="0"/>
              </a:rPr>
              <a:t>HPRF demonstrated a solution for RF in a strong magnetic field</a:t>
            </a:r>
          </a:p>
          <a:p>
            <a:pPr marL="341313" lvl="1" indent="-287338">
              <a:spcBef>
                <a:spcPts val="0"/>
              </a:spcBef>
            </a:pPr>
            <a:r>
              <a:rPr kumimoji="1" lang="en-US" altLang="ja-JP" sz="2400" dirty="0" smtClean="0">
                <a:latin typeface="Calibri" pitchFamily="34" charset="0"/>
              </a:rPr>
              <a:t>Fundamental Question: </a:t>
            </a:r>
            <a:r>
              <a:rPr kumimoji="1" lang="en-US" altLang="ja-JP" sz="2400" i="1" dirty="0" smtClean="0">
                <a:latin typeface="Calibri" pitchFamily="34" charset="0"/>
              </a:rPr>
              <a:t>“What happens when intense beam passes through cavity?”</a:t>
            </a:r>
            <a:r>
              <a:rPr kumimoji="1" lang="en-US" altLang="ja-JP" sz="2400" dirty="0" smtClean="0">
                <a:latin typeface="Calibri" pitchFamily="34" charset="0"/>
              </a:rPr>
              <a:t>.</a:t>
            </a:r>
          </a:p>
          <a:p>
            <a:pPr marL="744538" lvl="2" indent="-287338">
              <a:spcBef>
                <a:spcPts val="0"/>
              </a:spcBef>
            </a:pPr>
            <a:r>
              <a:rPr kumimoji="1" lang="en-US" altLang="ja-JP" sz="2000" dirty="0" smtClean="0">
                <a:latin typeface="Calibri" pitchFamily="34" charset="0"/>
              </a:rPr>
              <a:t>Beam testing at MTA and testing results published</a:t>
            </a:r>
          </a:p>
          <a:p>
            <a:pPr marL="1147763" lvl="3" indent="-287338">
              <a:spcBef>
                <a:spcPts val="0"/>
              </a:spcBef>
            </a:pPr>
            <a:r>
              <a:rPr lang="en-US" sz="1600" dirty="0" smtClean="0"/>
              <a:t>M. Chung et al., </a:t>
            </a:r>
            <a:r>
              <a:rPr lang="en-US" sz="1600" b="1" i="1" dirty="0" smtClean="0"/>
              <a:t>PRL 111, 184802, 2013 </a:t>
            </a:r>
            <a:endParaRPr lang="en-US" altLang="ja-JP" dirty="0" smtClean="0">
              <a:latin typeface="Calibri" pitchFamily="34" charset="0"/>
            </a:endParaRPr>
          </a:p>
          <a:p>
            <a:pPr marL="744538" lvl="2" indent="-287338">
              <a:spcBef>
                <a:spcPts val="0"/>
              </a:spcBef>
            </a:pPr>
            <a:r>
              <a:rPr lang="en-US" sz="2000" dirty="0" smtClean="0">
                <a:latin typeface="Calibri" pitchFamily="34" charset="0"/>
              </a:rPr>
              <a:t>Quantitative theory validated by measurement of energy in H2/D2+dopant</a:t>
            </a:r>
          </a:p>
          <a:p>
            <a:pPr marL="744538" lvl="2" indent="-287338">
              <a:spcBef>
                <a:spcPts val="0"/>
              </a:spcBef>
            </a:pPr>
            <a:r>
              <a:rPr lang="en-US" sz="2000" dirty="0" smtClean="0">
                <a:latin typeface="Calibri" pitchFamily="34" charset="0"/>
              </a:rPr>
              <a:t>Electronegative dopants turn mobile ionization electrons into heavy ions, reducing RF losses by large factor</a:t>
            </a:r>
          </a:p>
        </p:txBody>
      </p:sp>
      <p:sp>
        <p:nvSpPr>
          <p:cNvPr id="5" name="Slide Number Placeholder 4"/>
          <p:cNvSpPr>
            <a:spLocks noGrp="1"/>
          </p:cNvSpPr>
          <p:nvPr>
            <p:ph type="sldNum" sz="quarter" idx="12"/>
          </p:nvPr>
        </p:nvSpPr>
        <p:spPr/>
        <p:txBody>
          <a:bodyPr/>
          <a:lstStyle/>
          <a:p>
            <a:fld id="{8A5FAC83-C8C4-8046-B35B-A89823688311}" type="slidenum">
              <a:rPr lang="en-US" smtClean="0">
                <a:solidFill>
                  <a:prstClr val="black">
                    <a:tint val="75000"/>
                  </a:prstClr>
                </a:solidFill>
                <a:latin typeface="Arial"/>
              </a:rPr>
              <a:pPr/>
              <a:t>23</a:t>
            </a:fld>
            <a:endParaRPr lang="en-US">
              <a:solidFill>
                <a:prstClr val="black">
                  <a:tint val="75000"/>
                </a:prstClr>
              </a:solidFill>
              <a:latin typeface="Aria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Arial"/>
              </a:rPr>
              <a:t>HEPAP Accelerator R&amp;D Sub-Panel</a:t>
            </a:r>
            <a:endParaRPr lang="en-US">
              <a:solidFill>
                <a:prstClr val="black">
                  <a:tint val="75000"/>
                </a:prstClr>
              </a:solidFill>
              <a:latin typeface="Arial"/>
            </a:endParaRPr>
          </a:p>
        </p:txBody>
      </p:sp>
      <p:sp>
        <p:nvSpPr>
          <p:cNvPr id="7" name="Date Placeholder 6"/>
          <p:cNvSpPr>
            <a:spLocks noGrp="1"/>
          </p:cNvSpPr>
          <p:nvPr>
            <p:ph type="dt" sz="half" idx="10"/>
          </p:nvPr>
        </p:nvSpPr>
        <p:spPr/>
        <p:txBody>
          <a:bodyPr/>
          <a:lstStyle/>
          <a:p>
            <a:r>
              <a:rPr lang="en-US" smtClean="0"/>
              <a:t>August 27, 2014</a:t>
            </a:r>
            <a:endParaRPr lang="en-US" dirty="0"/>
          </a:p>
        </p:txBody>
      </p:sp>
      <p:pic>
        <p:nvPicPr>
          <p:cNvPr id="8" name="Picture 7" descr="hprfwaveforms.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261" y="3716820"/>
            <a:ext cx="3649779" cy="2384522"/>
          </a:xfrm>
          <a:prstGeom prst="rect">
            <a:avLst/>
          </a:prstGeom>
        </p:spPr>
      </p:pic>
      <p:sp>
        <p:nvSpPr>
          <p:cNvPr id="9" name="TextBox 8"/>
          <p:cNvSpPr txBox="1"/>
          <p:nvPr/>
        </p:nvSpPr>
        <p:spPr>
          <a:xfrm>
            <a:off x="461639" y="6084783"/>
            <a:ext cx="4030132" cy="338554"/>
          </a:xfrm>
          <a:prstGeom prst="rect">
            <a:avLst/>
          </a:prstGeom>
          <a:noFill/>
        </p:spPr>
        <p:txBody>
          <a:bodyPr wrap="square" rtlCol="0">
            <a:spAutoFit/>
          </a:bodyPr>
          <a:lstStyle/>
          <a:p>
            <a:r>
              <a:rPr lang="en-US" sz="1600" b="1" dirty="0">
                <a:solidFill>
                  <a:prstClr val="black"/>
                </a:solidFill>
                <a:latin typeface="Arial"/>
              </a:rPr>
              <a:t>1470psi H</a:t>
            </a:r>
            <a:r>
              <a:rPr lang="en-US" sz="1600" b="1" baseline="-25000" dirty="0">
                <a:solidFill>
                  <a:prstClr val="black"/>
                </a:solidFill>
                <a:latin typeface="Arial"/>
              </a:rPr>
              <a:t>2</a:t>
            </a:r>
            <a:r>
              <a:rPr lang="en-US" sz="1600" b="1" dirty="0">
                <a:solidFill>
                  <a:prstClr val="black"/>
                </a:solidFill>
                <a:latin typeface="Arial"/>
              </a:rPr>
              <a:t> </a:t>
            </a:r>
            <a:r>
              <a:rPr lang="en-US" sz="1600" b="1" dirty="0">
                <a:solidFill>
                  <a:srgbClr val="FF0000"/>
                </a:solidFill>
                <a:latin typeface="Wingdings 3" charset="2"/>
                <a:cs typeface="Wingdings 3" charset="2"/>
              </a:rPr>
              <a:t>a</a:t>
            </a:r>
            <a:r>
              <a:rPr lang="en-US" sz="1600" b="1" dirty="0">
                <a:solidFill>
                  <a:prstClr val="black"/>
                </a:solidFill>
                <a:latin typeface="Arial"/>
              </a:rPr>
              <a:t> </a:t>
            </a:r>
            <a:r>
              <a:rPr lang="en-US" sz="1600" b="1" dirty="0">
                <a:solidFill>
                  <a:srgbClr val="FF0000"/>
                </a:solidFill>
                <a:latin typeface="Arial"/>
              </a:rPr>
              <a:t>w/beam</a:t>
            </a:r>
            <a:r>
              <a:rPr lang="en-US" sz="1600" b="1" dirty="0">
                <a:solidFill>
                  <a:prstClr val="black"/>
                </a:solidFill>
                <a:latin typeface="Arial"/>
              </a:rPr>
              <a:t> </a:t>
            </a:r>
            <a:r>
              <a:rPr lang="en-US" sz="1600" b="1" dirty="0">
                <a:solidFill>
                  <a:srgbClr val="0000FF"/>
                </a:solidFill>
                <a:latin typeface="Wingdings 3" charset="2"/>
                <a:cs typeface="Wingdings 3" charset="2"/>
              </a:rPr>
              <a:t>a</a:t>
            </a:r>
            <a:r>
              <a:rPr lang="en-US" sz="1600" b="1" dirty="0">
                <a:solidFill>
                  <a:prstClr val="black"/>
                </a:solidFill>
                <a:latin typeface="Arial"/>
              </a:rPr>
              <a:t> </a:t>
            </a:r>
            <a:r>
              <a:rPr lang="en-US" sz="1600" b="1" dirty="0">
                <a:solidFill>
                  <a:srgbClr val="0000FF"/>
                </a:solidFill>
                <a:latin typeface="Arial"/>
              </a:rPr>
              <a:t>add 1% dry air</a:t>
            </a:r>
          </a:p>
        </p:txBody>
      </p:sp>
      <p:pic>
        <p:nvPicPr>
          <p:cNvPr id="11" name="Picture 10" descr="abstract_Phys. Rev. Lett. 111, 184802 (2013): Pressurized &lt;span class=&quot;aps-inline-formula&quot;&gt;&lt;math display=&quot;inline&quot;&gt;&lt;msub&gt;&lt;mi mathvariant=&quot;bold&quot;&gt;H&lt;:mi&gt;&lt;mn&gt;2&lt;:mn&gt;&lt;:msub&gt;&lt;:math&gt;&lt;:span&gt; rf Cavities in Ionizing Beams and Magnetic Fields.pdf"/>
          <p:cNvPicPr>
            <a:picLocks noChangeAspect="1"/>
          </p:cNvPicPr>
          <p:nvPr/>
        </p:nvPicPr>
        <p:blipFill rotWithShape="1">
          <a:blip r:embed="rId3">
            <a:extLst>
              <a:ext uri="{28A0092B-C50C-407E-A947-70E740481C1C}">
                <a14:useLocalDpi xmlns:a14="http://schemas.microsoft.com/office/drawing/2010/main" val="0"/>
              </a:ext>
            </a:extLst>
          </a:blip>
          <a:srcRect l="4779" t="28542" r="37807" b="62039"/>
          <a:stretch/>
        </p:blipFill>
        <p:spPr>
          <a:xfrm>
            <a:off x="6383026" y="2169562"/>
            <a:ext cx="2461930" cy="522650"/>
          </a:xfrm>
          <a:prstGeom prst="rect">
            <a:avLst/>
          </a:prstGeom>
        </p:spPr>
      </p:pic>
      <p:pic>
        <p:nvPicPr>
          <p:cNvPr id="20" name="Picture 19" descr="yt8930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0370" y="3571254"/>
            <a:ext cx="4138033" cy="2758688"/>
          </a:xfrm>
          <a:prstGeom prst="rect">
            <a:avLst/>
          </a:prstGeom>
        </p:spPr>
      </p:pic>
      <p:sp>
        <p:nvSpPr>
          <p:cNvPr id="4" name="Rectangle 3"/>
          <p:cNvSpPr/>
          <p:nvPr/>
        </p:nvSpPr>
        <p:spPr>
          <a:xfrm>
            <a:off x="1972733" y="5579533"/>
            <a:ext cx="550334" cy="203200"/>
          </a:xfrm>
          <a:prstGeom prst="rect">
            <a:avLst/>
          </a:prstGeom>
          <a:effectLst/>
        </p:spPr>
        <p:style>
          <a:lnRef idx="1">
            <a:schemeClr val="dk1"/>
          </a:lnRef>
          <a:fillRef idx="3">
            <a:schemeClr val="dk1"/>
          </a:fillRef>
          <a:effectRef idx="2">
            <a:schemeClr val="dk1"/>
          </a:effectRef>
          <a:fontRef idx="minor">
            <a:schemeClr val="lt1"/>
          </a:fontRef>
        </p:style>
        <p:txBody>
          <a:bodyPr rtlCol="0" anchor="ctr"/>
          <a:lstStyle/>
          <a:p>
            <a:pPr algn="ctr"/>
            <a:r>
              <a:rPr lang="en-US" sz="1100" dirty="0" smtClean="0"/>
              <a:t>Beam</a:t>
            </a:r>
            <a:endParaRPr lang="en-US" sz="1100" dirty="0"/>
          </a:p>
        </p:txBody>
      </p:sp>
    </p:spTree>
    <p:extLst>
      <p:ext uri="{BB962C8B-B14F-4D97-AF65-F5344CB8AC3E}">
        <p14:creationId xmlns:p14="http://schemas.microsoft.com/office/powerpoint/2010/main" val="265863493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kumimoji="1" lang="en-US" altLang="ja-JP" sz="4400" dirty="0">
                <a:latin typeface="Calibri" pitchFamily="34" charset="0"/>
              </a:rPr>
              <a:t>High Pressure H</a:t>
            </a:r>
            <a:r>
              <a:rPr kumimoji="1" lang="en-US" altLang="ja-JP" sz="4400" baseline="-25000" dirty="0">
                <a:latin typeface="Calibri" pitchFamily="34" charset="0"/>
              </a:rPr>
              <a:t>2</a:t>
            </a:r>
            <a:r>
              <a:rPr kumimoji="1" lang="en-US" altLang="ja-JP" sz="4400" dirty="0">
                <a:latin typeface="Calibri" pitchFamily="34" charset="0"/>
              </a:rPr>
              <a:t> Filled RF Cavity</a:t>
            </a:r>
            <a:endParaRPr lang="en-US" sz="4400" dirty="0">
              <a:latin typeface="Calibri" pitchFamily="34" charset="0"/>
            </a:endParaRPr>
          </a:p>
        </p:txBody>
      </p:sp>
      <p:sp>
        <p:nvSpPr>
          <p:cNvPr id="9" name="Content Placeholder 8"/>
          <p:cNvSpPr>
            <a:spLocks noGrp="1"/>
          </p:cNvSpPr>
          <p:nvPr>
            <p:ph idx="1"/>
          </p:nvPr>
        </p:nvSpPr>
        <p:spPr>
          <a:xfrm>
            <a:off x="3737" y="1008473"/>
            <a:ext cx="9090348" cy="5557073"/>
          </a:xfrm>
        </p:spPr>
        <p:txBody>
          <a:bodyPr>
            <a:noAutofit/>
          </a:bodyPr>
          <a:lstStyle/>
          <a:p>
            <a:pPr>
              <a:lnSpc>
                <a:spcPct val="88000"/>
              </a:lnSpc>
              <a:spcBef>
                <a:spcPts val="0"/>
              </a:spcBef>
            </a:pPr>
            <a:r>
              <a:rPr lang="en-US" sz="2800" b="1" dirty="0" smtClean="0">
                <a:solidFill>
                  <a:srgbClr val="C00000"/>
                </a:solidFill>
                <a:latin typeface="Calibri" pitchFamily="34" charset="0"/>
              </a:rPr>
              <a:t>We have demonstrated an ionization cooling solution using HPRF cavities</a:t>
            </a:r>
          </a:p>
          <a:p>
            <a:pPr>
              <a:lnSpc>
                <a:spcPct val="88000"/>
              </a:lnSpc>
              <a:spcBef>
                <a:spcPts val="0"/>
              </a:spcBef>
            </a:pPr>
            <a:r>
              <a:rPr lang="en-US" sz="2800" dirty="0" smtClean="0">
                <a:latin typeface="Calibri" pitchFamily="34" charset="0"/>
              </a:rPr>
              <a:t>The results extrapolate well to Neutrino </a:t>
            </a:r>
            <a:r>
              <a:rPr lang="en-US" sz="2800" dirty="0">
                <a:latin typeface="Calibri" pitchFamily="34" charset="0"/>
              </a:rPr>
              <a:t>F</a:t>
            </a:r>
            <a:r>
              <a:rPr lang="en-US" sz="2800" dirty="0" smtClean="0">
                <a:latin typeface="Calibri" pitchFamily="34" charset="0"/>
              </a:rPr>
              <a:t>actory operation </a:t>
            </a:r>
            <a:r>
              <a:rPr lang="en-US" sz="2800" dirty="0" smtClean="0">
                <a:latin typeface="Calibri" pitchFamily="34" charset="0"/>
              </a:rPr>
              <a:t>(and to a </a:t>
            </a:r>
            <a:r>
              <a:rPr lang="en-US" sz="2800" dirty="0" smtClean="0">
                <a:latin typeface="Calibri" pitchFamily="34" charset="0"/>
              </a:rPr>
              <a:t>range of MC beam </a:t>
            </a:r>
            <a:r>
              <a:rPr lang="en-US" sz="2800" dirty="0" smtClean="0">
                <a:latin typeface="Calibri" pitchFamily="34" charset="0"/>
              </a:rPr>
              <a:t>parameters)</a:t>
            </a:r>
            <a:endParaRPr lang="en-US" sz="2800" dirty="0" smtClean="0">
              <a:latin typeface="Calibri" pitchFamily="34" charset="0"/>
            </a:endParaRPr>
          </a:p>
          <a:p>
            <a:pPr lvl="1">
              <a:lnSpc>
                <a:spcPct val="88000"/>
              </a:lnSpc>
              <a:spcBef>
                <a:spcPts val="0"/>
              </a:spcBef>
            </a:pPr>
            <a:r>
              <a:rPr lang="en-US" sz="2000" dirty="0" smtClean="0">
                <a:latin typeface="Calibri" pitchFamily="34" charset="0"/>
              </a:rPr>
              <a:t>Includes </a:t>
            </a:r>
            <a:r>
              <a:rPr lang="en-US" sz="2000" dirty="0" smtClean="0">
                <a:latin typeface="Calibri" pitchFamily="34" charset="0"/>
              </a:rPr>
              <a:t>beam-induced p</a:t>
            </a:r>
            <a:r>
              <a:rPr lang="en-US" sz="2000" dirty="0" smtClean="0">
                <a:latin typeface="Calibri" pitchFamily="34" charset="0"/>
              </a:rPr>
              <a:t>lasma </a:t>
            </a:r>
            <a:br>
              <a:rPr lang="en-US" sz="2000" dirty="0" smtClean="0">
                <a:latin typeface="Calibri" pitchFamily="34" charset="0"/>
              </a:rPr>
            </a:br>
            <a:r>
              <a:rPr lang="en-US" sz="2000" dirty="0" smtClean="0">
                <a:latin typeface="Calibri" pitchFamily="34" charset="0"/>
              </a:rPr>
              <a:t>loading of the RF system </a:t>
            </a:r>
            <a:endParaRPr lang="en-US" sz="2000" dirty="0" smtClean="0">
              <a:latin typeface="Calibri" pitchFamily="34" charset="0"/>
            </a:endParaRPr>
          </a:p>
          <a:p>
            <a:pPr lvl="1">
              <a:lnSpc>
                <a:spcPct val="88000"/>
              </a:lnSpc>
              <a:spcBef>
                <a:spcPts val="0"/>
              </a:spcBef>
            </a:pPr>
            <a:r>
              <a:rPr lang="en-US" sz="2000" dirty="0">
                <a:latin typeface="Calibri" pitchFamily="34" charset="0"/>
              </a:rPr>
              <a:t>B</a:t>
            </a:r>
            <a:r>
              <a:rPr lang="en-US" sz="2000" dirty="0" smtClean="0">
                <a:latin typeface="Calibri" pitchFamily="34" charset="0"/>
              </a:rPr>
              <a:t>unch intensity limits </a:t>
            </a:r>
            <a:br>
              <a:rPr lang="en-US" sz="2000" dirty="0" smtClean="0">
                <a:latin typeface="Calibri" pitchFamily="34" charset="0"/>
              </a:rPr>
            </a:br>
            <a:r>
              <a:rPr lang="en-US" sz="2000" dirty="0" smtClean="0">
                <a:latin typeface="Calibri" pitchFamily="34" charset="0"/>
              </a:rPr>
              <a:t>evaluated</a:t>
            </a:r>
          </a:p>
          <a:p>
            <a:pPr>
              <a:lnSpc>
                <a:spcPct val="88000"/>
              </a:lnSpc>
              <a:spcBef>
                <a:spcPts val="0"/>
              </a:spcBef>
            </a:pPr>
            <a:r>
              <a:rPr lang="en-US" sz="2800" dirty="0" smtClean="0">
                <a:latin typeface="Calibri" pitchFamily="34" charset="0"/>
              </a:rPr>
              <a:t>Compact d</a:t>
            </a:r>
            <a:r>
              <a:rPr lang="en-US" sz="2800" dirty="0" smtClean="0">
                <a:latin typeface="Calibri" pitchFamily="34" charset="0"/>
              </a:rPr>
              <a:t>ielectric</a:t>
            </a:r>
            <a:r>
              <a:rPr lang="en-US" sz="2800" dirty="0" smtClean="0">
                <a:latin typeface="Calibri" pitchFamily="34" charset="0"/>
              </a:rPr>
              <a:t>-</a:t>
            </a:r>
            <a:r>
              <a:rPr lang="en-US" sz="2800" dirty="0" smtClean="0">
                <a:latin typeface="Calibri" pitchFamily="34" charset="0"/>
              </a:rPr>
              <a:t>loaded</a:t>
            </a:r>
            <a:br>
              <a:rPr lang="en-US" sz="2800" dirty="0" smtClean="0">
                <a:latin typeface="Calibri" pitchFamily="34" charset="0"/>
              </a:rPr>
            </a:br>
            <a:r>
              <a:rPr lang="en-US" sz="2800" dirty="0" smtClean="0">
                <a:latin typeface="Calibri" pitchFamily="34" charset="0"/>
              </a:rPr>
              <a:t>HPRF cavity </a:t>
            </a:r>
            <a:r>
              <a:rPr lang="en-US" sz="2800" dirty="0" smtClean="0">
                <a:latin typeface="Calibri" pitchFamily="34" charset="0"/>
              </a:rPr>
              <a:t>structures </a:t>
            </a:r>
            <a:br>
              <a:rPr lang="en-US" sz="2800" dirty="0" smtClean="0">
                <a:latin typeface="Calibri" pitchFamily="34" charset="0"/>
              </a:rPr>
            </a:br>
            <a:r>
              <a:rPr lang="en-US" sz="2800" dirty="0" smtClean="0">
                <a:latin typeface="Calibri" pitchFamily="34" charset="0"/>
              </a:rPr>
              <a:t>represent</a:t>
            </a:r>
            <a:r>
              <a:rPr lang="en-US" sz="2800" dirty="0">
                <a:latin typeface="Calibri" pitchFamily="34" charset="0"/>
              </a:rPr>
              <a:t> </a:t>
            </a:r>
            <a:r>
              <a:rPr lang="en-US" sz="2800" dirty="0" smtClean="0">
                <a:latin typeface="Calibri" pitchFamily="34" charset="0"/>
              </a:rPr>
              <a:t>the next key step </a:t>
            </a:r>
            <a:br>
              <a:rPr lang="en-US" sz="2800" dirty="0" smtClean="0">
                <a:latin typeface="Calibri" pitchFamily="34" charset="0"/>
              </a:rPr>
            </a:br>
            <a:r>
              <a:rPr lang="en-US" sz="2800" dirty="0" smtClean="0">
                <a:latin typeface="Calibri" pitchFamily="34" charset="0"/>
              </a:rPr>
              <a:t>in development</a:t>
            </a:r>
            <a:endParaRPr lang="en-US" sz="2800" dirty="0" smtClean="0">
              <a:latin typeface="Calibri" pitchFamily="34" charset="0"/>
            </a:endParaRPr>
          </a:p>
          <a:p>
            <a:pPr marL="739775" lvl="1" indent="-282575">
              <a:lnSpc>
                <a:spcPct val="88000"/>
              </a:lnSpc>
              <a:spcBef>
                <a:spcPts val="0"/>
              </a:spcBef>
            </a:pPr>
            <a:r>
              <a:rPr lang="en-US" sz="2000" dirty="0" smtClean="0">
                <a:latin typeface="Calibri" pitchFamily="34" charset="0"/>
              </a:rPr>
              <a:t>Dielectric material tested up </a:t>
            </a:r>
            <a:br>
              <a:rPr lang="en-US" sz="2000" dirty="0" smtClean="0">
                <a:latin typeface="Calibri" pitchFamily="34" charset="0"/>
              </a:rPr>
            </a:br>
            <a:r>
              <a:rPr lang="en-US" sz="2000" dirty="0" smtClean="0">
                <a:latin typeface="Calibri" pitchFamily="34" charset="0"/>
              </a:rPr>
              <a:t>to  equivalent of </a:t>
            </a:r>
            <a:r>
              <a:rPr lang="en-US" sz="2000" dirty="0" smtClean="0">
                <a:latin typeface="Calibri" pitchFamily="34" charset="0"/>
                <a:sym typeface="Symbol"/>
              </a:rPr>
              <a:t> </a:t>
            </a:r>
            <a:r>
              <a:rPr lang="en-US" sz="2000" dirty="0" smtClean="0">
                <a:latin typeface="Calibri" pitchFamily="34" charset="0"/>
              </a:rPr>
              <a:t>25 MV/m </a:t>
            </a:r>
            <a:br>
              <a:rPr lang="en-US" sz="2000" dirty="0" smtClean="0">
                <a:latin typeface="Calibri" pitchFamily="34" charset="0"/>
              </a:rPr>
            </a:br>
            <a:r>
              <a:rPr lang="en-US" sz="2000" dirty="0" smtClean="0">
                <a:latin typeface="Calibri" pitchFamily="34" charset="0"/>
              </a:rPr>
              <a:t>on axis acceleration gradient </a:t>
            </a:r>
            <a:br>
              <a:rPr lang="en-US" sz="2000" dirty="0" smtClean="0">
                <a:latin typeface="Calibri" pitchFamily="34" charset="0"/>
              </a:rPr>
            </a:br>
            <a:r>
              <a:rPr lang="en-US" sz="2000" dirty="0" smtClean="0">
                <a:latin typeface="Calibri" pitchFamily="34" charset="0"/>
              </a:rPr>
              <a:t>with 99.8 % Al2O3 (Alumina)</a:t>
            </a:r>
            <a:br>
              <a:rPr lang="en-US" sz="2000" dirty="0" smtClean="0">
                <a:latin typeface="Calibri" pitchFamily="34" charset="0"/>
              </a:rPr>
            </a:br>
            <a:r>
              <a:rPr lang="en-US" sz="2000" dirty="0" smtClean="0">
                <a:latin typeface="Calibri" pitchFamily="34" charset="0"/>
              </a:rPr>
              <a:t>(Dr. K. </a:t>
            </a:r>
            <a:r>
              <a:rPr lang="en-US" sz="2000" dirty="0" err="1" smtClean="0">
                <a:latin typeface="Calibri" pitchFamily="34" charset="0"/>
              </a:rPr>
              <a:t>Yonehara</a:t>
            </a:r>
            <a:r>
              <a:rPr lang="en-US" sz="2000" dirty="0" smtClean="0">
                <a:latin typeface="Calibri" pitchFamily="34" charset="0"/>
              </a:rPr>
              <a:t>)</a:t>
            </a:r>
          </a:p>
          <a:p>
            <a:pPr lvl="1">
              <a:lnSpc>
                <a:spcPct val="90000"/>
              </a:lnSpc>
              <a:spcBef>
                <a:spcPts val="0"/>
              </a:spcBef>
              <a:buNone/>
            </a:pPr>
            <a:endParaRPr lang="en-US" dirty="0" smtClean="0">
              <a:latin typeface="Calibri" pitchFamily="34" charset="0"/>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Arial"/>
              </a:rPr>
              <a:t>HEPAP Accelerator R&amp;D Sub-Panel</a:t>
            </a:r>
            <a:endParaRPr lang="en-US">
              <a:solidFill>
                <a:prstClr val="black">
                  <a:tint val="75000"/>
                </a:prstClr>
              </a:solidFill>
              <a:latin typeface="Arial"/>
            </a:endParaRPr>
          </a:p>
        </p:txBody>
      </p:sp>
      <p:sp>
        <p:nvSpPr>
          <p:cNvPr id="10" name="Date Placeholder 9"/>
          <p:cNvSpPr>
            <a:spLocks noGrp="1"/>
          </p:cNvSpPr>
          <p:nvPr>
            <p:ph type="dt" sz="half" idx="10"/>
          </p:nvPr>
        </p:nvSpPr>
        <p:spPr/>
        <p:txBody>
          <a:bodyPr/>
          <a:lstStyle/>
          <a:p>
            <a:r>
              <a:rPr lang="en-US" smtClean="0"/>
              <a:t>August 27, 2014</a:t>
            </a:r>
            <a:endParaRPr lang="en-US" dirty="0"/>
          </a:p>
        </p:txBody>
      </p:sp>
      <p:pic>
        <p:nvPicPr>
          <p:cNvPr id="18" name="Picture 17" descr="fig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2325" y="3192170"/>
            <a:ext cx="4675422" cy="3201015"/>
          </a:xfrm>
          <a:prstGeom prst="rect">
            <a:avLst/>
          </a:prstGeom>
        </p:spPr>
      </p:pic>
      <p:sp>
        <p:nvSpPr>
          <p:cNvPr id="19" name="TextBox 18"/>
          <p:cNvSpPr txBox="1"/>
          <p:nvPr/>
        </p:nvSpPr>
        <p:spPr>
          <a:xfrm>
            <a:off x="6277720" y="4565013"/>
            <a:ext cx="312906" cy="400110"/>
          </a:xfrm>
          <a:prstGeom prst="rect">
            <a:avLst/>
          </a:prstGeom>
          <a:noFill/>
        </p:spPr>
        <p:txBody>
          <a:bodyPr wrap="none" rtlCol="0">
            <a:spAutoFit/>
          </a:bodyPr>
          <a:lstStyle/>
          <a:p>
            <a:r>
              <a:rPr lang="en-US" sz="2000" b="1" dirty="0" smtClean="0">
                <a:solidFill>
                  <a:srgbClr val="0000FF"/>
                </a:solidFill>
              </a:rPr>
              <a:t>▵</a:t>
            </a:r>
            <a:endParaRPr lang="en-US" sz="2000" b="1" dirty="0">
              <a:solidFill>
                <a:srgbClr val="0000FF"/>
              </a:solidFill>
            </a:endParaRPr>
          </a:p>
        </p:txBody>
      </p:sp>
      <p:sp>
        <p:nvSpPr>
          <p:cNvPr id="20" name="TextBox 19"/>
          <p:cNvSpPr txBox="1"/>
          <p:nvPr/>
        </p:nvSpPr>
        <p:spPr>
          <a:xfrm>
            <a:off x="7635107" y="4585625"/>
            <a:ext cx="1458978" cy="461665"/>
          </a:xfrm>
          <a:prstGeom prst="rect">
            <a:avLst/>
          </a:prstGeom>
          <a:noFill/>
        </p:spPr>
        <p:txBody>
          <a:bodyPr wrap="none" rtlCol="0">
            <a:spAutoFit/>
          </a:bodyPr>
          <a:lstStyle/>
          <a:p>
            <a:r>
              <a:rPr lang="en-US" sz="1200" dirty="0" smtClean="0">
                <a:solidFill>
                  <a:srgbClr val="0000FF"/>
                </a:solidFill>
              </a:rPr>
              <a:t>This measurement</a:t>
            </a:r>
          </a:p>
          <a:p>
            <a:r>
              <a:rPr lang="en-US" sz="1200" dirty="0" smtClean="0">
                <a:solidFill>
                  <a:srgbClr val="0000FF"/>
                </a:solidFill>
              </a:rPr>
              <a:t>(Preliminary)</a:t>
            </a:r>
            <a:endParaRPr lang="en-US" sz="1200" dirty="0">
              <a:solidFill>
                <a:srgbClr val="0000FF"/>
              </a:solidFill>
            </a:endParaRPr>
          </a:p>
        </p:txBody>
      </p:sp>
      <p:sp>
        <p:nvSpPr>
          <p:cNvPr id="21" name="TextBox 20"/>
          <p:cNvSpPr txBox="1"/>
          <p:nvPr/>
        </p:nvSpPr>
        <p:spPr>
          <a:xfrm>
            <a:off x="8157272" y="4965123"/>
            <a:ext cx="684803" cy="400110"/>
          </a:xfrm>
          <a:prstGeom prst="rect">
            <a:avLst/>
          </a:prstGeom>
          <a:noFill/>
        </p:spPr>
        <p:txBody>
          <a:bodyPr wrap="none" rtlCol="0">
            <a:spAutoFit/>
          </a:bodyPr>
          <a:lstStyle/>
          <a:p>
            <a:r>
              <a:rPr lang="en-US" sz="2000" b="1" dirty="0" smtClean="0">
                <a:solidFill>
                  <a:srgbClr val="0000FF"/>
                </a:solidFill>
              </a:rPr>
              <a:t>▵ </a:t>
            </a:r>
            <a:r>
              <a:rPr lang="en-US" sz="1200" dirty="0" smtClean="0">
                <a:solidFill>
                  <a:srgbClr val="0000FF"/>
                </a:solidFill>
              </a:rPr>
              <a:t>99.5</a:t>
            </a:r>
            <a:endParaRPr lang="en-US" sz="1200" dirty="0">
              <a:solidFill>
                <a:srgbClr val="0000FF"/>
              </a:solidFill>
            </a:endParaRPr>
          </a:p>
        </p:txBody>
      </p:sp>
      <p:sp>
        <p:nvSpPr>
          <p:cNvPr id="23" name="TextBox 22"/>
          <p:cNvSpPr txBox="1"/>
          <p:nvPr/>
        </p:nvSpPr>
        <p:spPr>
          <a:xfrm>
            <a:off x="5318645" y="2814041"/>
            <a:ext cx="3367781" cy="338554"/>
          </a:xfrm>
          <a:prstGeom prst="rect">
            <a:avLst/>
          </a:prstGeom>
          <a:noFill/>
        </p:spPr>
        <p:txBody>
          <a:bodyPr wrap="none" rtlCol="0">
            <a:spAutoFit/>
          </a:bodyPr>
          <a:lstStyle/>
          <a:p>
            <a:r>
              <a:rPr lang="en-US" sz="1600" b="1" dirty="0" smtClean="0">
                <a:solidFill>
                  <a:srgbClr val="C00000"/>
                </a:solidFill>
              </a:rPr>
              <a:t>New Test Result (FY14): Alumina</a:t>
            </a:r>
            <a:endParaRPr lang="en-US" sz="1600" b="1" dirty="0">
              <a:solidFill>
                <a:srgbClr val="C00000"/>
              </a:solidFill>
            </a:endParaRPr>
          </a:p>
        </p:txBody>
      </p:sp>
      <p:sp>
        <p:nvSpPr>
          <p:cNvPr id="2" name="Slide Number Placeholder 1"/>
          <p:cNvSpPr>
            <a:spLocks noGrp="1"/>
          </p:cNvSpPr>
          <p:nvPr>
            <p:ph type="sldNum" sz="quarter" idx="12"/>
          </p:nvPr>
        </p:nvSpPr>
        <p:spPr/>
        <p:txBody>
          <a:bodyPr/>
          <a:lstStyle/>
          <a:p>
            <a:fld id="{8A5FAC83-C8C4-8046-B35B-A89823688311}" type="slidenum">
              <a:rPr lang="en-US" smtClean="0"/>
              <a:t>24</a:t>
            </a:fld>
            <a:endParaRPr lang="en-US"/>
          </a:p>
        </p:txBody>
      </p:sp>
    </p:spTree>
    <p:extLst>
      <p:ext uri="{BB962C8B-B14F-4D97-AF65-F5344CB8AC3E}">
        <p14:creationId xmlns:p14="http://schemas.microsoft.com/office/powerpoint/2010/main" val="314804508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dirty="0"/>
              <a:t>RF in Magnetic Field R&amp;D</a:t>
            </a:r>
          </a:p>
        </p:txBody>
      </p:sp>
      <p:sp>
        <p:nvSpPr>
          <p:cNvPr id="3" name="Content Placeholder 2"/>
          <p:cNvSpPr>
            <a:spLocks noGrp="1"/>
          </p:cNvSpPr>
          <p:nvPr>
            <p:ph idx="1"/>
          </p:nvPr>
        </p:nvSpPr>
        <p:spPr/>
        <p:txBody>
          <a:bodyPr>
            <a:noAutofit/>
          </a:bodyPr>
          <a:lstStyle/>
          <a:p>
            <a:r>
              <a:rPr lang="en-US" sz="2400" dirty="0" smtClean="0"/>
              <a:t>Completing key elements of the MAP-developed experimental program in the MTA are key to enabling a future muon accelerator capability </a:t>
            </a:r>
            <a:r>
              <a:rPr lang="en-US" sz="2400" dirty="0" smtClean="0">
                <a:solidFill>
                  <a:srgbClr val="FF0000"/>
                </a:solidFill>
                <a:latin typeface="Wingdings 3" charset="2"/>
                <a:cs typeface="Wingdings 3" charset="2"/>
              </a:rPr>
              <a:t>a</a:t>
            </a:r>
            <a:r>
              <a:rPr lang="en-US" sz="2400" dirty="0" smtClean="0">
                <a:solidFill>
                  <a:srgbClr val="FF0000"/>
                </a:solidFill>
                <a:cs typeface="Wingdings 3" charset="2"/>
              </a:rPr>
              <a:t> NF option as noted by P5</a:t>
            </a:r>
            <a:br>
              <a:rPr lang="en-US" sz="2400" dirty="0" smtClean="0">
                <a:solidFill>
                  <a:srgbClr val="FF0000"/>
                </a:solidFill>
                <a:cs typeface="Wingdings 3" charset="2"/>
              </a:rPr>
            </a:br>
            <a:endParaRPr lang="en-US" sz="2400" dirty="0" smtClean="0"/>
          </a:p>
          <a:p>
            <a:r>
              <a:rPr lang="en-US" sz="2400" dirty="0" smtClean="0"/>
              <a:t>Furthermore these studies will expand our fundamental understanding of breakdown behaviors in RF cavities</a:t>
            </a:r>
          </a:p>
          <a:p>
            <a:pPr lvl="1"/>
            <a:r>
              <a:rPr lang="en-US" sz="2000" dirty="0" smtClean="0"/>
              <a:t>Important fundamental knowledge for accelerator physics</a:t>
            </a:r>
            <a:br>
              <a:rPr lang="en-US" sz="2000" dirty="0" smtClean="0"/>
            </a:br>
            <a:endParaRPr lang="en-US" sz="2000" dirty="0" smtClean="0"/>
          </a:p>
          <a:p>
            <a:r>
              <a:rPr lang="en-US" sz="2400" dirty="0" smtClean="0"/>
              <a:t>Taking the present opportunity to leverage the investment in capabilities that has been made in the MTA would be a wise GARD investment</a:t>
            </a:r>
          </a:p>
          <a:p>
            <a:pPr lvl="1"/>
            <a:r>
              <a:rPr lang="en-US" sz="2000" dirty="0" smtClean="0"/>
              <a:t>Estimated FY16 Effort:  ~10 FTEs </a:t>
            </a:r>
          </a:p>
          <a:p>
            <a:pPr lvl="1"/>
            <a:r>
              <a:rPr lang="en-US" sz="2000" dirty="0"/>
              <a:t>Re-constituting the full range of MTA capabilities non-trivial if abandoned</a:t>
            </a:r>
          </a:p>
          <a:p>
            <a:pPr lvl="1"/>
            <a:r>
              <a:rPr lang="en-US" sz="2000" dirty="0" smtClean="0"/>
              <a:t>Critical results achievable on the 2-3 year timescale</a:t>
            </a:r>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25</a:t>
            </a:fld>
            <a:endParaRPr lang="en-US"/>
          </a:p>
        </p:txBody>
      </p:sp>
    </p:spTree>
    <p:extLst>
      <p:ext uri="{BB962C8B-B14F-4D97-AF65-F5344CB8AC3E}">
        <p14:creationId xmlns:p14="http://schemas.microsoft.com/office/powerpoint/2010/main" val="16541218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119053" y="1185332"/>
            <a:ext cx="8915813" cy="5362283"/>
          </a:xfrm>
        </p:spPr>
        <p:txBody>
          <a:bodyPr>
            <a:normAutofit fontScale="85000" lnSpcReduction="10000"/>
          </a:bodyPr>
          <a:lstStyle/>
          <a:p>
            <a:r>
              <a:rPr lang="en-US" sz="2600" dirty="0" smtClean="0"/>
              <a:t>With the recent P5 recommendations, the US HEP program is focused on the delivery of long- and short-baseline neutrino oscillation capabilities</a:t>
            </a:r>
          </a:p>
          <a:p>
            <a:pPr marL="0" indent="0">
              <a:buNone/>
            </a:pPr>
            <a:endParaRPr lang="en-US" sz="2600" dirty="0" smtClean="0"/>
          </a:p>
          <a:p>
            <a:r>
              <a:rPr lang="en-US" sz="2600" dirty="0" smtClean="0"/>
              <a:t>Enabling the precise and accurate measurements required for a long-term future likely rests on the development of muon accelerator capabilities</a:t>
            </a:r>
          </a:p>
          <a:p>
            <a:pPr marL="0" indent="0">
              <a:buNone/>
            </a:pPr>
            <a:endParaRPr lang="en-US" sz="2600" dirty="0" smtClean="0"/>
          </a:p>
          <a:p>
            <a:r>
              <a:rPr lang="en-US" sz="2600" dirty="0" smtClean="0"/>
              <a:t>The two activities that we have proposed for inclusion in the GARD portfolio starting in FY16 both represent enabling research to be able to deploy those capabilities when required</a:t>
            </a:r>
          </a:p>
          <a:p>
            <a:pPr lvl="1">
              <a:lnSpc>
                <a:spcPct val="110000"/>
              </a:lnSpc>
            </a:pPr>
            <a:r>
              <a:rPr lang="en-US" sz="2200" dirty="0" smtClean="0">
                <a:solidFill>
                  <a:schemeClr val="accent1">
                    <a:lumMod val="50000"/>
                  </a:schemeClr>
                </a:solidFill>
              </a:rPr>
              <a:t>Recommendation from August 12-14, 2014 DOE Review:</a:t>
            </a:r>
            <a:br>
              <a:rPr lang="en-US" sz="2200" dirty="0" smtClean="0">
                <a:solidFill>
                  <a:schemeClr val="accent1">
                    <a:lumMod val="50000"/>
                  </a:schemeClr>
                </a:solidFill>
              </a:rPr>
            </a:br>
            <a:r>
              <a:rPr lang="en-US" sz="2200" i="1" dirty="0" smtClean="0">
                <a:solidFill>
                  <a:srgbClr val="FF0000"/>
                </a:solidFill>
              </a:rPr>
              <a:t>“</a:t>
            </a:r>
            <a:r>
              <a:rPr lang="en-US" sz="2200" i="1" dirty="0">
                <a:solidFill>
                  <a:srgbClr val="FF0000"/>
                </a:solidFill>
              </a:rPr>
              <a:t>Move forward with Non-MICE MAP activities according to normal </a:t>
            </a:r>
            <a:r>
              <a:rPr lang="en-US" sz="2200" i="1" dirty="0" smtClean="0">
                <a:solidFill>
                  <a:srgbClr val="FF0000"/>
                </a:solidFill>
              </a:rPr>
              <a:t/>
            </a:r>
            <a:br>
              <a:rPr lang="en-US" sz="2200" i="1" dirty="0" smtClean="0">
                <a:solidFill>
                  <a:srgbClr val="FF0000"/>
                </a:solidFill>
              </a:rPr>
            </a:br>
            <a:r>
              <a:rPr lang="en-US" sz="2200" i="1" dirty="0" smtClean="0">
                <a:solidFill>
                  <a:srgbClr val="FF0000"/>
                </a:solidFill>
              </a:rPr>
              <a:t>DOE </a:t>
            </a:r>
            <a:r>
              <a:rPr lang="en-US" sz="2200" i="1" dirty="0">
                <a:solidFill>
                  <a:srgbClr val="FF0000"/>
                </a:solidFill>
              </a:rPr>
              <a:t>R&amp;D guidelines within the advanced concepts activities of GARD</a:t>
            </a:r>
            <a:r>
              <a:rPr lang="en-US" sz="2200" i="1" dirty="0" smtClean="0">
                <a:solidFill>
                  <a:srgbClr val="FF0000"/>
                </a:solidFill>
              </a:rPr>
              <a:t>.”</a:t>
            </a:r>
          </a:p>
          <a:p>
            <a:pPr lvl="1">
              <a:lnSpc>
                <a:spcPct val="110000"/>
              </a:lnSpc>
            </a:pPr>
            <a:endParaRPr lang="en-US" sz="2200" i="1" dirty="0">
              <a:solidFill>
                <a:srgbClr val="FF0000"/>
              </a:solidFill>
            </a:endParaRPr>
          </a:p>
          <a:p>
            <a:pPr marL="457200" lvl="1" indent="0">
              <a:lnSpc>
                <a:spcPct val="110000"/>
              </a:lnSpc>
              <a:buNone/>
            </a:pPr>
            <a:r>
              <a:rPr lang="en-US" sz="2200" i="1" dirty="0" smtClean="0">
                <a:solidFill>
                  <a:schemeClr val="accent1">
                    <a:lumMod val="50000"/>
                  </a:schemeClr>
                </a:solidFill>
              </a:rPr>
              <a:t>[Also see the supporting materials uploaded along with </a:t>
            </a:r>
            <a:r>
              <a:rPr lang="en-US" sz="2200" i="1" smtClean="0">
                <a:solidFill>
                  <a:schemeClr val="accent1">
                    <a:lumMod val="50000"/>
                  </a:schemeClr>
                </a:solidFill>
              </a:rPr>
              <a:t>this talk]</a:t>
            </a:r>
            <a:endParaRPr lang="en-US" sz="2200" i="1" dirty="0">
              <a:solidFill>
                <a:schemeClr val="accent1">
                  <a:lumMod val="50000"/>
                </a:schemeClr>
              </a:solidFill>
            </a:endParaRPr>
          </a:p>
          <a:p>
            <a:pPr lvl="1"/>
            <a:endParaRPr lang="en-US" sz="2200" dirty="0" smtClean="0"/>
          </a:p>
          <a:p>
            <a:pPr marL="0" indent="0">
              <a:buNone/>
            </a:pPr>
            <a:endParaRPr lang="en-US" dirty="0" smtClean="0"/>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26</a:t>
            </a:fld>
            <a:endParaRPr lang="en-US"/>
          </a:p>
        </p:txBody>
      </p:sp>
    </p:spTree>
    <p:extLst>
      <p:ext uri="{BB962C8B-B14F-4D97-AF65-F5344CB8AC3E}">
        <p14:creationId xmlns:p14="http://schemas.microsoft.com/office/powerpoint/2010/main" val="41419280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P5 Context and MAP</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3</a:t>
            </a:fld>
            <a:endParaRPr lang="en-US"/>
          </a:p>
        </p:txBody>
      </p:sp>
    </p:spTree>
    <p:extLst>
      <p:ext uri="{BB962C8B-B14F-4D97-AF65-F5344CB8AC3E}">
        <p14:creationId xmlns:p14="http://schemas.microsoft.com/office/powerpoint/2010/main" val="339528385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Muon Accelerator Activities in GARD</a:t>
            </a:r>
            <a:endParaRPr lang="en-US" dirty="0"/>
          </a:p>
        </p:txBody>
      </p:sp>
      <p:sp>
        <p:nvSpPr>
          <p:cNvPr id="3" name="Content Placeholder 2"/>
          <p:cNvSpPr>
            <a:spLocks noGrp="1"/>
          </p:cNvSpPr>
          <p:nvPr>
            <p:ph idx="1"/>
          </p:nvPr>
        </p:nvSpPr>
        <p:spPr/>
        <p:txBody>
          <a:bodyPr>
            <a:normAutofit/>
          </a:bodyPr>
          <a:lstStyle/>
          <a:p>
            <a:r>
              <a:rPr lang="en-US" sz="2400" dirty="0" smtClean="0"/>
              <a:t>P5 Recommendations Relevant to Muons</a:t>
            </a:r>
          </a:p>
          <a:p>
            <a:pPr lvl="1"/>
            <a:r>
              <a:rPr lang="en-US" sz="2000" dirty="0" smtClean="0"/>
              <a:t>Recommendation 25:	</a:t>
            </a:r>
            <a:br>
              <a:rPr lang="en-US" sz="2000" dirty="0" smtClean="0"/>
            </a:br>
            <a:r>
              <a:rPr lang="en-US" sz="2000" dirty="0" smtClean="0"/>
              <a:t>Reassess </a:t>
            </a:r>
            <a:r>
              <a:rPr lang="en-US" sz="2000" dirty="0"/>
              <a:t>MAP. Incorporate into the GARD program the MAP activities that are of general importance to accelerator R&amp;D, and consult </a:t>
            </a:r>
            <a:r>
              <a:rPr lang="en-US" sz="2000" dirty="0" smtClean="0"/>
              <a:t/>
            </a:r>
            <a:br>
              <a:rPr lang="en-US" sz="2000" dirty="0" smtClean="0"/>
            </a:br>
            <a:r>
              <a:rPr lang="en-US" sz="2000" dirty="0" smtClean="0"/>
              <a:t>with </a:t>
            </a:r>
            <a:r>
              <a:rPr lang="en-US" sz="2000" dirty="0"/>
              <a:t>international partners on the early termination of MICE</a:t>
            </a:r>
            <a:r>
              <a:rPr lang="en-US" sz="2000" dirty="0" smtClean="0"/>
              <a:t>.</a:t>
            </a:r>
            <a:br>
              <a:rPr lang="en-US" sz="2000" dirty="0" smtClean="0"/>
            </a:br>
            <a:endParaRPr lang="en-US" sz="2000" dirty="0"/>
          </a:p>
          <a:p>
            <a:pPr lvl="1"/>
            <a:r>
              <a:rPr lang="en-US" sz="2000" dirty="0" smtClean="0"/>
              <a:t>Recommendation 26:</a:t>
            </a:r>
            <a:r>
              <a:rPr lang="en-US" sz="2000" dirty="0"/>
              <a:t/>
            </a:r>
            <a:br>
              <a:rPr lang="en-US" sz="2000" dirty="0"/>
            </a:br>
            <a:r>
              <a:rPr lang="en-US" sz="2000" dirty="0"/>
              <a:t>Pursue accelerator R&amp;D with </a:t>
            </a:r>
            <a:r>
              <a:rPr lang="en-US" sz="2000" dirty="0" smtClean="0"/>
              <a:t>high priority </a:t>
            </a:r>
            <a:r>
              <a:rPr lang="en-US" sz="2000" dirty="0"/>
              <a:t>at levels consistent with budget constraints. </a:t>
            </a:r>
            <a:r>
              <a:rPr lang="en-US" sz="2000" dirty="0" smtClean="0"/>
              <a:t>Align the </a:t>
            </a:r>
            <a:r>
              <a:rPr lang="en-US" sz="2000" dirty="0"/>
              <a:t>present R&amp;D program with the P5 priorities and </a:t>
            </a:r>
            <a:r>
              <a:rPr lang="en-US" sz="2000" dirty="0" smtClean="0"/>
              <a:t>long term vision</a:t>
            </a:r>
            <a:r>
              <a:rPr lang="en-US" sz="2000" dirty="0"/>
              <a:t>, with an appropriate balance among </a:t>
            </a:r>
            <a:r>
              <a:rPr lang="en-US" sz="2000" dirty="0" smtClean="0"/>
              <a:t>general R</a:t>
            </a:r>
            <a:r>
              <a:rPr lang="en-US" sz="2000" dirty="0"/>
              <a:t>&amp;D, directed R&amp;D, and accelerator test facilities and </a:t>
            </a:r>
            <a:r>
              <a:rPr lang="en-US" sz="2000" dirty="0" smtClean="0"/>
              <a:t>among short</a:t>
            </a:r>
            <a:r>
              <a:rPr lang="en-US" sz="2000" dirty="0"/>
              <a:t>-, medium-, and long-term efforts. Focus on </a:t>
            </a:r>
            <a:r>
              <a:rPr lang="en-US" sz="2000" dirty="0" smtClean="0"/>
              <a:t>outcomes and </a:t>
            </a:r>
            <a:r>
              <a:rPr lang="en-US" sz="2000" dirty="0"/>
              <a:t>capabilities that will dramatically improve cost </a:t>
            </a:r>
            <a:r>
              <a:rPr lang="en-US" sz="2000" dirty="0" smtClean="0"/>
              <a:t>effectiveness for mid-term </a:t>
            </a:r>
            <a:r>
              <a:rPr lang="en-US" sz="2000" dirty="0"/>
              <a:t>and far-term accelerators.</a:t>
            </a:r>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4</a:t>
            </a:fld>
            <a:endParaRPr lang="en-US"/>
          </a:p>
        </p:txBody>
      </p:sp>
    </p:spTree>
    <p:extLst>
      <p:ext uri="{BB962C8B-B14F-4D97-AF65-F5344CB8AC3E}">
        <p14:creationId xmlns:p14="http://schemas.microsoft.com/office/powerpoint/2010/main" val="38945576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Relevant P5 Comments</a:t>
            </a:r>
            <a:endParaRPr lang="en-US" dirty="0"/>
          </a:p>
        </p:txBody>
      </p:sp>
      <p:sp>
        <p:nvSpPr>
          <p:cNvPr id="3" name="Content Placeholder 2"/>
          <p:cNvSpPr>
            <a:spLocks noGrp="1"/>
          </p:cNvSpPr>
          <p:nvPr>
            <p:ph idx="1"/>
          </p:nvPr>
        </p:nvSpPr>
        <p:spPr>
          <a:xfrm>
            <a:off x="16935" y="990544"/>
            <a:ext cx="9017932" cy="5557072"/>
          </a:xfrm>
        </p:spPr>
        <p:txBody>
          <a:bodyPr>
            <a:normAutofit fontScale="92500" lnSpcReduction="10000"/>
          </a:bodyPr>
          <a:lstStyle/>
          <a:p>
            <a:r>
              <a:rPr lang="en-US" sz="2200" dirty="0" smtClean="0"/>
              <a:t>Neutrino Factories in the Report:</a:t>
            </a:r>
          </a:p>
          <a:p>
            <a:pPr lvl="1"/>
            <a:r>
              <a:rPr lang="en-US" sz="2200" i="1" dirty="0">
                <a:solidFill>
                  <a:srgbClr val="FF6600"/>
                </a:solidFill>
              </a:rPr>
              <a:t>Neutrino factories based on muon storage rings could provide higher intensity and higher quality neutrino beams than conventional high power proton beams on targets. This concept would be attractive for an international long-baseline neutrino program offering more precise and complete studies of neutrino physics beyond short-term and mid-term facilities. </a:t>
            </a:r>
          </a:p>
          <a:p>
            <a:pPr lvl="1"/>
            <a:r>
              <a:rPr lang="en-US" sz="2200" dirty="0">
                <a:solidFill>
                  <a:schemeClr val="accent1">
                    <a:lumMod val="50000"/>
                  </a:schemeClr>
                </a:solidFill>
              </a:rPr>
              <a:t>The construction of PIP-II and the </a:t>
            </a:r>
            <a:r>
              <a:rPr lang="en-US" sz="2200" dirty="0" err="1">
                <a:solidFill>
                  <a:schemeClr val="accent1">
                    <a:lumMod val="50000"/>
                  </a:schemeClr>
                </a:solidFill>
              </a:rPr>
              <a:t>beamline</a:t>
            </a:r>
            <a:r>
              <a:rPr lang="en-US" sz="2200" dirty="0">
                <a:solidFill>
                  <a:schemeClr val="accent1">
                    <a:lumMod val="50000"/>
                  </a:schemeClr>
                </a:solidFill>
              </a:rPr>
              <a:t> for LBNF will be major advances in accelerator technology in the areas of SCRF and </a:t>
            </a:r>
            <a:r>
              <a:rPr lang="en-US" sz="2200" dirty="0" err="1">
                <a:solidFill>
                  <a:schemeClr val="accent1">
                    <a:lumMod val="50000"/>
                  </a:schemeClr>
                </a:solidFill>
              </a:rPr>
              <a:t>targetry</a:t>
            </a:r>
            <a:r>
              <a:rPr lang="en-US" sz="2200" dirty="0">
                <a:solidFill>
                  <a:schemeClr val="accent1">
                    <a:lumMod val="50000"/>
                  </a:schemeClr>
                </a:solidFill>
              </a:rPr>
              <a:t> </a:t>
            </a:r>
            <a:r>
              <a:rPr lang="en-US" sz="2200" i="1" dirty="0">
                <a:solidFill>
                  <a:srgbClr val="FF6600"/>
                </a:solidFill>
              </a:rPr>
              <a:t>and lay the foundation for a possible future neutrino factory</a:t>
            </a:r>
            <a:r>
              <a:rPr lang="en-US" sz="2200" i="1" dirty="0" smtClean="0">
                <a:solidFill>
                  <a:schemeClr val="accent1">
                    <a:lumMod val="50000"/>
                  </a:schemeClr>
                </a:solidFill>
              </a:rPr>
              <a:t>.</a:t>
            </a:r>
            <a:endParaRPr lang="en-US" sz="2200" dirty="0"/>
          </a:p>
          <a:p>
            <a:r>
              <a:rPr lang="en-US" sz="2200" dirty="0" smtClean="0">
                <a:solidFill>
                  <a:srgbClr val="000000"/>
                </a:solidFill>
              </a:rPr>
              <a:t>Comments from Joe </a:t>
            </a:r>
            <a:r>
              <a:rPr lang="en-US" sz="2200" dirty="0" err="1" smtClean="0">
                <a:solidFill>
                  <a:srgbClr val="000000"/>
                </a:solidFill>
              </a:rPr>
              <a:t>Lykken</a:t>
            </a:r>
            <a:r>
              <a:rPr lang="en-US" sz="2200" dirty="0" smtClean="0">
                <a:solidFill>
                  <a:srgbClr val="000000"/>
                </a:solidFill>
              </a:rPr>
              <a:t> addressing the </a:t>
            </a:r>
            <a:r>
              <a:rPr lang="en-US" sz="2200" dirty="0">
                <a:solidFill>
                  <a:srgbClr val="000000"/>
                </a:solidFill>
              </a:rPr>
              <a:t>MAP Collaboration</a:t>
            </a:r>
            <a:br>
              <a:rPr lang="en-US" sz="2200" dirty="0">
                <a:solidFill>
                  <a:srgbClr val="000000"/>
                </a:solidFill>
              </a:rPr>
            </a:br>
            <a:r>
              <a:rPr lang="en-US" sz="1200" dirty="0">
                <a:solidFill>
                  <a:srgbClr val="000000"/>
                </a:solidFill>
                <a:hlinkClick r:id="rId2"/>
              </a:rPr>
              <a:t>https://</a:t>
            </a:r>
            <a:r>
              <a:rPr lang="en-US" sz="1200" dirty="0" err="1">
                <a:solidFill>
                  <a:srgbClr val="000000"/>
                </a:solidFill>
                <a:hlinkClick r:id="rId2"/>
              </a:rPr>
              <a:t>indico.fnal.gov</a:t>
            </a:r>
            <a:r>
              <a:rPr lang="en-US" sz="1200" dirty="0">
                <a:solidFill>
                  <a:srgbClr val="000000"/>
                </a:solidFill>
                <a:hlinkClick r:id="rId2"/>
              </a:rPr>
              <a:t>/</a:t>
            </a:r>
            <a:r>
              <a:rPr lang="en-US" sz="1200" dirty="0" err="1">
                <a:solidFill>
                  <a:srgbClr val="000000"/>
                </a:solidFill>
                <a:hlinkClick r:id="rId2"/>
              </a:rPr>
              <a:t>getFile.py</a:t>
            </a:r>
            <a:r>
              <a:rPr lang="en-US" sz="1200" dirty="0">
                <a:solidFill>
                  <a:srgbClr val="000000"/>
                </a:solidFill>
                <a:hlinkClick r:id="rId2"/>
              </a:rPr>
              <a:t>/</a:t>
            </a:r>
            <a:r>
              <a:rPr lang="en-US" sz="1200" dirty="0" err="1">
                <a:solidFill>
                  <a:srgbClr val="000000"/>
                </a:solidFill>
                <a:hlinkClick r:id="rId2"/>
              </a:rPr>
              <a:t>access?contribId</a:t>
            </a:r>
            <a:r>
              <a:rPr lang="en-US" sz="1200" dirty="0">
                <a:solidFill>
                  <a:srgbClr val="000000"/>
                </a:solidFill>
                <a:hlinkClick r:id="rId2"/>
              </a:rPr>
              <a:t>=13&amp;sessionId=0&amp;resId=0&amp;materialId=</a:t>
            </a:r>
            <a:r>
              <a:rPr lang="en-US" sz="1200" dirty="0" err="1">
                <a:solidFill>
                  <a:srgbClr val="000000"/>
                </a:solidFill>
                <a:hlinkClick r:id="rId2"/>
              </a:rPr>
              <a:t>slides&amp;confId</a:t>
            </a:r>
            <a:r>
              <a:rPr lang="en-US" sz="1200" dirty="0">
                <a:solidFill>
                  <a:srgbClr val="000000"/>
                </a:solidFill>
                <a:hlinkClick r:id="rId2"/>
              </a:rPr>
              <a:t>=8326</a:t>
            </a:r>
            <a:endParaRPr lang="en-US" sz="1200" dirty="0">
              <a:solidFill>
                <a:srgbClr val="000000"/>
              </a:solidFill>
            </a:endParaRPr>
          </a:p>
          <a:p>
            <a:pPr lvl="1"/>
            <a:r>
              <a:rPr lang="en-US" sz="2200" i="1" dirty="0" smtClean="0">
                <a:solidFill>
                  <a:schemeClr val="accent1">
                    <a:lumMod val="50000"/>
                  </a:schemeClr>
                </a:solidFill>
              </a:rPr>
              <a:t>“This </a:t>
            </a:r>
            <a:r>
              <a:rPr lang="en-US" sz="2200" i="1" dirty="0">
                <a:solidFill>
                  <a:schemeClr val="accent1">
                    <a:lumMod val="50000"/>
                  </a:schemeClr>
                </a:solidFill>
              </a:rPr>
              <a:t>was a programmatic recommendation about the </a:t>
            </a:r>
            <a:r>
              <a:rPr lang="en-US" sz="2200" i="1" dirty="0" smtClean="0">
                <a:solidFill>
                  <a:schemeClr val="accent1">
                    <a:lumMod val="50000"/>
                  </a:schemeClr>
                </a:solidFill>
              </a:rPr>
              <a:t>advisability </a:t>
            </a:r>
            <a:r>
              <a:rPr lang="en-US" sz="2200" i="1" dirty="0">
                <a:solidFill>
                  <a:schemeClr val="accent1">
                    <a:lumMod val="50000"/>
                  </a:schemeClr>
                </a:solidFill>
              </a:rPr>
              <a:t>of carving out MAP as a directed R&amp;D program, versus supporting MAP activities within </a:t>
            </a:r>
            <a:r>
              <a:rPr lang="en-US" sz="2200" i="1" dirty="0" smtClean="0">
                <a:solidFill>
                  <a:schemeClr val="accent1">
                    <a:lumMod val="50000"/>
                  </a:schemeClr>
                </a:solidFill>
              </a:rPr>
              <a:t>GARD”</a:t>
            </a:r>
          </a:p>
          <a:p>
            <a:pPr lvl="1"/>
            <a:r>
              <a:rPr lang="en-US" sz="2200" i="1" dirty="0" smtClean="0"/>
              <a:t>“The </a:t>
            </a:r>
            <a:r>
              <a:rPr lang="en-US" sz="2200" i="1" dirty="0"/>
              <a:t>P5 plan launches the U.S. toward a long term comprehensive neutrino </a:t>
            </a:r>
            <a:r>
              <a:rPr lang="en-US" sz="2200" i="1" dirty="0" smtClean="0"/>
              <a:t>program”</a:t>
            </a:r>
          </a:p>
          <a:p>
            <a:pPr lvl="2"/>
            <a:r>
              <a:rPr lang="en-US" sz="2200" i="1" dirty="0" smtClean="0"/>
              <a:t>“This </a:t>
            </a:r>
            <a:r>
              <a:rPr lang="en-US" sz="2200" i="1" dirty="0"/>
              <a:t>program should include a home for people thinking about neutrino </a:t>
            </a:r>
            <a:r>
              <a:rPr lang="en-US" sz="2200" i="1" dirty="0" smtClean="0"/>
              <a:t>factories”</a:t>
            </a:r>
            <a:endParaRPr lang="en-US" sz="2200" dirty="0">
              <a:solidFill>
                <a:schemeClr val="accent1">
                  <a:lumMod val="50000"/>
                </a:schemeClr>
              </a:solidFill>
            </a:endParaRPr>
          </a:p>
          <a:p>
            <a:pPr lvl="1"/>
            <a:endParaRPr lang="en-US" sz="2000" dirty="0">
              <a:solidFill>
                <a:schemeClr val="accent1">
                  <a:lumMod val="50000"/>
                </a:schemeClr>
              </a:solidFill>
            </a:endParaRPr>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5</a:t>
            </a:fld>
            <a:endParaRPr lang="en-US"/>
          </a:p>
        </p:txBody>
      </p:sp>
    </p:spTree>
    <p:extLst>
      <p:ext uri="{BB962C8B-B14F-4D97-AF65-F5344CB8AC3E}">
        <p14:creationId xmlns:p14="http://schemas.microsoft.com/office/powerpoint/2010/main" val="34321718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2313" y="4406900"/>
            <a:ext cx="8328554" cy="1362075"/>
          </a:xfrm>
        </p:spPr>
        <p:txBody>
          <a:bodyPr/>
          <a:lstStyle/>
          <a:p>
            <a:r>
              <a:rPr lang="en-US" dirty="0" smtClean="0"/>
              <a:t>Context of proposed work</a:t>
            </a:r>
            <a:endParaRPr lang="en-US" dirty="0"/>
          </a:p>
        </p:txBody>
      </p:sp>
      <p:sp>
        <p:nvSpPr>
          <p:cNvPr id="8" name="Text Placeholder 7"/>
          <p:cNvSpPr>
            <a:spLocks noGrp="1"/>
          </p:cNvSpPr>
          <p:nvPr>
            <p:ph type="body" idx="1"/>
          </p:nvPr>
        </p:nvSpPr>
        <p:spPr/>
        <p:txBody>
          <a:bodyPr/>
          <a:lstStyle/>
          <a:p>
            <a:endParaRPr lang="en-US"/>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6</a:t>
            </a:fld>
            <a:endParaRPr lang="en-US"/>
          </a:p>
        </p:txBody>
      </p:sp>
    </p:spTree>
    <p:extLst>
      <p:ext uri="{BB962C8B-B14F-4D97-AF65-F5344CB8AC3E}">
        <p14:creationId xmlns:p14="http://schemas.microsoft.com/office/powerpoint/2010/main" val="9328259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Issues I</a:t>
            </a:r>
            <a:endParaRPr lang="en-US" dirty="0"/>
          </a:p>
        </p:txBody>
      </p:sp>
      <p:sp>
        <p:nvSpPr>
          <p:cNvPr id="3" name="Content Placeholder 2"/>
          <p:cNvSpPr>
            <a:spLocks noGrp="1"/>
          </p:cNvSpPr>
          <p:nvPr>
            <p:ph idx="1"/>
          </p:nvPr>
        </p:nvSpPr>
        <p:spPr>
          <a:xfrm>
            <a:off x="119053" y="990544"/>
            <a:ext cx="9024947" cy="5557072"/>
          </a:xfrm>
        </p:spPr>
        <p:txBody>
          <a:bodyPr>
            <a:normAutofit fontScale="70000" lnSpcReduction="20000"/>
          </a:bodyPr>
          <a:lstStyle/>
          <a:p>
            <a:pPr marL="0" indent="0">
              <a:buNone/>
            </a:pPr>
            <a:r>
              <a:rPr lang="en-US" b="1" i="1" u="sng" dirty="0" smtClean="0"/>
              <a:t>Precision and Accuracy</a:t>
            </a:r>
            <a:r>
              <a:rPr lang="en-US" dirty="0" smtClean="0"/>
              <a:t> </a:t>
            </a:r>
            <a:endParaRPr lang="en-US" b="1" i="1" u="sng" dirty="0" smtClean="0"/>
          </a:p>
          <a:p>
            <a:r>
              <a:rPr lang="en-US" sz="2800" dirty="0"/>
              <a:t>The usual metric for a neutrino experiment:</a:t>
            </a:r>
            <a:br>
              <a:rPr lang="en-US" sz="2800" dirty="0"/>
            </a:br>
            <a:r>
              <a:rPr lang="en-US" sz="2400" dirty="0">
                <a:solidFill>
                  <a:srgbClr val="FF6600"/>
                </a:solidFill>
              </a:rPr>
              <a:t>Beam Power × Detector Mass × Operation Time</a:t>
            </a:r>
            <a:endParaRPr lang="en-US" sz="2400" dirty="0"/>
          </a:p>
          <a:p>
            <a:r>
              <a:rPr lang="en-US" sz="2800" dirty="0"/>
              <a:t>Ultimately, the validity of our oscillation measurements is determined by our:</a:t>
            </a:r>
          </a:p>
          <a:p>
            <a:pPr lvl="1"/>
            <a:r>
              <a:rPr lang="en-US" sz="2600" dirty="0"/>
              <a:t>Understanding of the source (</a:t>
            </a:r>
            <a:r>
              <a:rPr lang="en-US" sz="2600" dirty="0" err="1"/>
              <a:t>ie</a:t>
            </a:r>
            <a:r>
              <a:rPr lang="en-US" sz="2600" dirty="0"/>
              <a:t>, the beam)</a:t>
            </a:r>
          </a:p>
          <a:p>
            <a:pPr lvl="1"/>
            <a:r>
              <a:rPr lang="en-US" sz="2600" dirty="0"/>
              <a:t>Understanding of the interactions in the </a:t>
            </a:r>
            <a:r>
              <a:rPr lang="en-US" sz="2600" dirty="0" smtClean="0"/>
              <a:t>detector</a:t>
            </a:r>
          </a:p>
          <a:p>
            <a:pPr marL="744538" lvl="1" indent="0">
              <a:buNone/>
            </a:pPr>
            <a:r>
              <a:rPr lang="en-US" sz="2600" dirty="0" smtClean="0">
                <a:solidFill>
                  <a:srgbClr val="FF6600"/>
                </a:solidFill>
              </a:rPr>
              <a:t>And neutrino oscillation experiments are targeting understanding at the &lt;1% scale</a:t>
            </a:r>
          </a:p>
          <a:p>
            <a:r>
              <a:rPr lang="en-US" sz="2900" dirty="0" smtClean="0"/>
              <a:t>In disappearance measurements, strong cancellation of systematics can be achieved by measuring:</a:t>
            </a:r>
          </a:p>
          <a:p>
            <a:pPr marL="971550" lvl="1" indent="-514350">
              <a:buFont typeface="+mj-lt"/>
              <a:buAutoNum type="arabicPeriod"/>
            </a:pPr>
            <a:r>
              <a:rPr lang="en-US" sz="2600" dirty="0"/>
              <a:t>T</a:t>
            </a:r>
            <a:r>
              <a:rPr lang="en-US" sz="2600" dirty="0" smtClean="0"/>
              <a:t>he event rate before oscillation at near detector</a:t>
            </a:r>
          </a:p>
          <a:p>
            <a:pPr marL="971550" lvl="1" indent="-514350">
              <a:buFont typeface="+mj-lt"/>
              <a:buAutoNum type="arabicPeriod"/>
            </a:pPr>
            <a:r>
              <a:rPr lang="en-US" sz="2600" dirty="0" smtClean="0"/>
              <a:t>The oscillated event rate at a far detector which has identical technology and acceptance </a:t>
            </a:r>
          </a:p>
          <a:p>
            <a:r>
              <a:rPr lang="en-US" sz="2900" dirty="0" smtClean="0"/>
              <a:t>In appearance measurements, this cancellation does not apply, and one requires:</a:t>
            </a:r>
          </a:p>
          <a:p>
            <a:pPr marL="914400" lvl="1" indent="-457200">
              <a:buFont typeface="+mj-lt"/>
              <a:buAutoNum type="arabicPeriod"/>
            </a:pPr>
            <a:r>
              <a:rPr lang="en-US" sz="2500" dirty="0"/>
              <a:t>P</a:t>
            </a:r>
            <a:r>
              <a:rPr lang="en-US" sz="2500" dirty="0" smtClean="0"/>
              <a:t>recise knowledge of the source flux</a:t>
            </a:r>
          </a:p>
          <a:p>
            <a:pPr marL="914400" lvl="1" indent="-457200">
              <a:buFont typeface="+mj-lt"/>
              <a:buAutoNum type="arabicPeriod"/>
            </a:pPr>
            <a:r>
              <a:rPr lang="en-US" sz="2500" dirty="0" smtClean="0"/>
              <a:t>Precise knowledge of the energy-dependent cross-section × efficiency, </a:t>
            </a:r>
            <a:r>
              <a:rPr lang="en-US" sz="2500" dirty="0" err="1" smtClean="0">
                <a:latin typeface="Symbol" charset="2"/>
                <a:cs typeface="Symbol" charset="2"/>
              </a:rPr>
              <a:t>s</a:t>
            </a:r>
            <a:r>
              <a:rPr lang="en-US" sz="2500" baseline="-25000" dirty="0" err="1" smtClean="0">
                <a:latin typeface="Symbol" charset="2"/>
                <a:cs typeface="Symbol" charset="2"/>
              </a:rPr>
              <a:t>a</a:t>
            </a:r>
            <a:r>
              <a:rPr lang="en-US" sz="2500" dirty="0" smtClean="0">
                <a:latin typeface="Symbol" charset="2"/>
                <a:cs typeface="Symbol" charset="2"/>
              </a:rPr>
              <a:t>(</a:t>
            </a:r>
            <a:r>
              <a:rPr lang="en-US" sz="2500" dirty="0" smtClean="0">
                <a:cs typeface="Symbol" charset="2"/>
              </a:rPr>
              <a:t>E)</a:t>
            </a:r>
            <a:r>
              <a:rPr lang="en-US" sz="2500" dirty="0" err="1" smtClean="0">
                <a:latin typeface="Symbol" charset="2"/>
                <a:cs typeface="Symbol" charset="2"/>
              </a:rPr>
              <a:t>e</a:t>
            </a:r>
            <a:r>
              <a:rPr lang="en-US" sz="2500" baseline="-25000" dirty="0" err="1" smtClean="0">
                <a:latin typeface="Symbol" charset="2"/>
                <a:cs typeface="Symbol" charset="2"/>
              </a:rPr>
              <a:t>a</a:t>
            </a:r>
            <a:r>
              <a:rPr lang="en-US" sz="2500" dirty="0" smtClean="0">
                <a:cs typeface="Symbol" charset="2"/>
              </a:rPr>
              <a:t>(E),</a:t>
            </a:r>
            <a:r>
              <a:rPr lang="en-US" sz="2500" dirty="0" smtClean="0"/>
              <a:t> for each mode</a:t>
            </a:r>
            <a:endParaRPr lang="en-US" sz="2000" dirty="0"/>
          </a:p>
          <a:p>
            <a:pPr lvl="1"/>
            <a:endParaRPr lang="en-US" sz="2400" dirty="0" smtClean="0"/>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7</a:t>
            </a:fld>
            <a:endParaRPr lang="en-US"/>
          </a:p>
        </p:txBody>
      </p:sp>
    </p:spTree>
    <p:extLst>
      <p:ext uri="{BB962C8B-B14F-4D97-AF65-F5344CB8AC3E}">
        <p14:creationId xmlns:p14="http://schemas.microsoft.com/office/powerpoint/2010/main" val="29984839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Issues II</a:t>
            </a:r>
            <a:endParaRPr lang="en-US" dirty="0"/>
          </a:p>
        </p:txBody>
      </p:sp>
      <p:sp>
        <p:nvSpPr>
          <p:cNvPr id="3" name="Content Placeholder 2"/>
          <p:cNvSpPr>
            <a:spLocks noGrp="1"/>
          </p:cNvSpPr>
          <p:nvPr>
            <p:ph idx="1"/>
          </p:nvPr>
        </p:nvSpPr>
        <p:spPr>
          <a:xfrm>
            <a:off x="119053" y="990544"/>
            <a:ext cx="8915813" cy="2904123"/>
          </a:xfrm>
        </p:spPr>
        <p:txBody>
          <a:bodyPr>
            <a:normAutofit fontScale="70000" lnSpcReduction="20000"/>
          </a:bodyPr>
          <a:lstStyle/>
          <a:p>
            <a:r>
              <a:rPr lang="en-US" sz="2800" dirty="0"/>
              <a:t>Generally, 1% level understanding appears to be a significant challenge for </a:t>
            </a:r>
            <a:r>
              <a:rPr lang="en-US" sz="2800" dirty="0">
                <a:latin typeface="Symbol" charset="2"/>
                <a:cs typeface="Symbol" charset="2"/>
              </a:rPr>
              <a:t>n</a:t>
            </a:r>
            <a:r>
              <a:rPr lang="en-US" sz="2800" dirty="0"/>
              <a:t> </a:t>
            </a:r>
            <a:r>
              <a:rPr lang="en-US" sz="2800" dirty="0" err="1"/>
              <a:t>superbeams</a:t>
            </a:r>
            <a:endParaRPr lang="en-US" sz="2800" dirty="0"/>
          </a:p>
          <a:p>
            <a:r>
              <a:rPr lang="en-US" sz="2800" dirty="0"/>
              <a:t>Muon beams can provide sources of neutrinos that have both precision and accuracy</a:t>
            </a:r>
          </a:p>
          <a:p>
            <a:pPr lvl="1"/>
            <a:r>
              <a:rPr lang="en-US" sz="2600" dirty="0"/>
              <a:t>High production rates</a:t>
            </a:r>
          </a:p>
          <a:p>
            <a:pPr lvl="1"/>
            <a:r>
              <a:rPr lang="en-US" sz="2600" dirty="0"/>
              <a:t>Well-understood source systematics</a:t>
            </a:r>
          </a:p>
          <a:p>
            <a:pPr lvl="2"/>
            <a:r>
              <a:rPr lang="en-US" sz="2000" dirty="0"/>
              <a:t>Precisely measured beams (to &lt;1%)</a:t>
            </a:r>
          </a:p>
          <a:p>
            <a:pPr lvl="1"/>
            <a:r>
              <a:rPr lang="en-US" sz="2600" dirty="0"/>
              <a:t>With automatic cross-checks</a:t>
            </a:r>
          </a:p>
          <a:p>
            <a:pPr lvl="2"/>
            <a:r>
              <a:rPr lang="en-US" sz="2000" dirty="0"/>
              <a:t>Interlocking appearance, disappearance and conjugate modes</a:t>
            </a:r>
          </a:p>
          <a:p>
            <a:pPr lvl="1"/>
            <a:r>
              <a:rPr lang="en-US" sz="2500" dirty="0"/>
              <a:t>Thus leading to the best possible measurements…</a:t>
            </a:r>
          </a:p>
          <a:p>
            <a:endParaRPr lang="en-US" dirty="0"/>
          </a:p>
        </p:txBody>
      </p:sp>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dirty="0" smtClean="0"/>
              <a:t>HEPAP Accelerator R&amp;D Sub-Panel</a:t>
            </a:r>
            <a:endParaRPr lang="en-US" dirty="0"/>
          </a:p>
        </p:txBody>
      </p:sp>
      <p:sp>
        <p:nvSpPr>
          <p:cNvPr id="6" name="Slide Number Placeholder 5"/>
          <p:cNvSpPr>
            <a:spLocks noGrp="1"/>
          </p:cNvSpPr>
          <p:nvPr>
            <p:ph type="sldNum" sz="quarter" idx="12"/>
          </p:nvPr>
        </p:nvSpPr>
        <p:spPr/>
        <p:txBody>
          <a:bodyPr/>
          <a:lstStyle/>
          <a:p>
            <a:fld id="{8A5FAC83-C8C4-8046-B35B-A89823688311}" type="slidenum">
              <a:rPr lang="en-US" smtClean="0"/>
              <a:t>8</a:t>
            </a:fld>
            <a:endParaRPr lang="en-US"/>
          </a:p>
        </p:txBody>
      </p:sp>
      <p:pic>
        <p:nvPicPr>
          <p:cNvPr id="7" name="Picture 6"/>
          <p:cNvPicPr>
            <a:picLocks noChangeAspect="1"/>
          </p:cNvPicPr>
          <p:nvPr/>
        </p:nvPicPr>
        <p:blipFill rotWithShape="1">
          <a:blip r:embed="rId2"/>
          <a:srcRect t="1398"/>
          <a:stretch/>
        </p:blipFill>
        <p:spPr>
          <a:xfrm>
            <a:off x="1024488" y="3622675"/>
            <a:ext cx="5850466" cy="2924941"/>
          </a:xfrm>
          <a:prstGeom prst="rect">
            <a:avLst/>
          </a:prstGeom>
        </p:spPr>
      </p:pic>
      <p:sp>
        <p:nvSpPr>
          <p:cNvPr id="8" name="TextBox 7"/>
          <p:cNvSpPr txBox="1"/>
          <p:nvPr/>
        </p:nvSpPr>
        <p:spPr>
          <a:xfrm>
            <a:off x="4106354" y="5342467"/>
            <a:ext cx="4427339" cy="369332"/>
          </a:xfrm>
          <a:prstGeom prst="rect">
            <a:avLst/>
          </a:prstGeom>
          <a:noFill/>
        </p:spPr>
        <p:txBody>
          <a:bodyPr wrap="none" rtlCol="0">
            <a:spAutoFit/>
          </a:bodyPr>
          <a:lstStyle/>
          <a:p>
            <a:r>
              <a:rPr lang="en-US" dirty="0" smtClean="0">
                <a:solidFill>
                  <a:srgbClr val="FF6600"/>
                </a:solidFill>
              </a:rPr>
              <a:t>Example:  nuSTORM Collaboration, 2013</a:t>
            </a:r>
            <a:endParaRPr lang="en-US" dirty="0">
              <a:solidFill>
                <a:srgbClr val="FF6600"/>
              </a:solidFill>
            </a:endParaRPr>
          </a:p>
        </p:txBody>
      </p:sp>
    </p:spTree>
    <p:extLst>
      <p:ext uri="{BB962C8B-B14F-4D97-AF65-F5344CB8AC3E}">
        <p14:creationId xmlns:p14="http://schemas.microsoft.com/office/powerpoint/2010/main" val="33234326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Performance Benefits from Precision </a:t>
            </a:r>
            <a:r>
              <a:rPr lang="en-US" sz="2800" dirty="0" smtClean="0">
                <a:latin typeface="Symbol" charset="2"/>
                <a:cs typeface="Symbol" charset="2"/>
              </a:rPr>
              <a:t>n</a:t>
            </a:r>
            <a:r>
              <a:rPr lang="en-US" sz="2800" dirty="0" smtClean="0">
                <a:latin typeface="+mn-lt"/>
                <a:cs typeface="Symbol" charset="2"/>
              </a:rPr>
              <a:t> Sources</a:t>
            </a:r>
            <a:endParaRPr lang="en-US" sz="2800" dirty="0"/>
          </a:p>
        </p:txBody>
      </p:sp>
      <p:pic>
        <p:nvPicPr>
          <p:cNvPr id="7" name="Content Placeholder 6"/>
          <p:cNvPicPr>
            <a:picLocks noGrp="1" noChangeAspect="1"/>
          </p:cNvPicPr>
          <p:nvPr>
            <p:ph idx="1"/>
          </p:nvPr>
        </p:nvPicPr>
        <p:blipFill>
          <a:blip r:embed="rId2"/>
          <a:srcRect l="-8232" r="-8232"/>
          <a:stretch>
            <a:fillRect/>
          </a:stretch>
        </p:blipFill>
        <p:spPr/>
      </p:pic>
      <p:sp>
        <p:nvSpPr>
          <p:cNvPr id="4" name="Date Placeholder 3"/>
          <p:cNvSpPr>
            <a:spLocks noGrp="1"/>
          </p:cNvSpPr>
          <p:nvPr>
            <p:ph type="dt" sz="half" idx="10"/>
          </p:nvPr>
        </p:nvSpPr>
        <p:spPr/>
        <p:txBody>
          <a:bodyPr/>
          <a:lstStyle/>
          <a:p>
            <a:r>
              <a:rPr lang="en-US" smtClean="0"/>
              <a:t>August 27, 2014</a:t>
            </a:r>
            <a:endParaRPr lang="en-US"/>
          </a:p>
        </p:txBody>
      </p:sp>
      <p:sp>
        <p:nvSpPr>
          <p:cNvPr id="5" name="Footer Placeholder 4"/>
          <p:cNvSpPr>
            <a:spLocks noGrp="1"/>
          </p:cNvSpPr>
          <p:nvPr>
            <p:ph type="ftr" sz="quarter" idx="11"/>
          </p:nvPr>
        </p:nvSpPr>
        <p:spPr/>
        <p:txBody>
          <a:bodyPr/>
          <a:lstStyle/>
          <a:p>
            <a:r>
              <a:rPr lang="en-US" smtClean="0"/>
              <a:t>HEPAP Accelerator R&amp;D Sub-Panel</a:t>
            </a:r>
            <a:endParaRPr lang="en-US"/>
          </a:p>
        </p:txBody>
      </p:sp>
      <p:sp>
        <p:nvSpPr>
          <p:cNvPr id="6" name="Slide Number Placeholder 5"/>
          <p:cNvSpPr>
            <a:spLocks noGrp="1"/>
          </p:cNvSpPr>
          <p:nvPr>
            <p:ph type="sldNum" sz="quarter" idx="12"/>
          </p:nvPr>
        </p:nvSpPr>
        <p:spPr/>
        <p:txBody>
          <a:bodyPr/>
          <a:lstStyle/>
          <a:p>
            <a:fld id="{8A5FAC83-C8C4-8046-B35B-A89823688311}" type="slidenum">
              <a:rPr lang="en-US" smtClean="0"/>
              <a:t>9</a:t>
            </a:fld>
            <a:endParaRPr lang="en-US"/>
          </a:p>
        </p:txBody>
      </p:sp>
    </p:spTree>
    <p:extLst>
      <p:ext uri="{BB962C8B-B14F-4D97-AF65-F5344CB8AC3E}">
        <p14:creationId xmlns:p14="http://schemas.microsoft.com/office/powerpoint/2010/main" val="240730166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2014_DOE_Review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2014_DOE_Review_Template.potx</Template>
  <TotalTime>10093</TotalTime>
  <Words>1522</Words>
  <Application>Microsoft Macintosh PowerPoint</Application>
  <PresentationFormat>On-screen Show (4:3)</PresentationFormat>
  <Paragraphs>273</Paragraphs>
  <Slides>26</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26</vt:i4>
      </vt:variant>
    </vt:vector>
  </HeadingPairs>
  <TitlesOfParts>
    <vt:vector size="29" baseType="lpstr">
      <vt:lpstr>2014_DOE_Review_Template</vt:lpstr>
      <vt:lpstr>Equation</vt:lpstr>
      <vt:lpstr>MathType 6.0 Equation</vt:lpstr>
      <vt:lpstr>Muon Accelerator Activities for the General Accelerator R&amp;D Portfolio  presented to the HEPAP Accelerator R&amp;D Sub-Panel</vt:lpstr>
      <vt:lpstr>Outline</vt:lpstr>
      <vt:lpstr>P5 Context and MAP</vt:lpstr>
      <vt:lpstr>Muon Accelerator Activities in GARD</vt:lpstr>
      <vt:lpstr>Other Relevant P5 Comments</vt:lpstr>
      <vt:lpstr>Context of proposed work</vt:lpstr>
      <vt:lpstr>The Issues I</vt:lpstr>
      <vt:lpstr>The Issues II</vt:lpstr>
      <vt:lpstr>Performance Benefits from Precision n Sources</vt:lpstr>
      <vt:lpstr>Proposed Activities</vt:lpstr>
      <vt:lpstr>The Proposed Activities</vt:lpstr>
      <vt:lpstr>Activity 1:  Advanced Concepts for Muon and Neutrino Sources</vt:lpstr>
      <vt:lpstr>High Intensity Muon Sources</vt:lpstr>
      <vt:lpstr>Bright Muon Sources</vt:lpstr>
      <vt:lpstr>An Advanced Neutrino Source</vt:lpstr>
      <vt:lpstr>Summary:  Advanced Concepts for Muon and Neutrino Sources</vt:lpstr>
      <vt:lpstr>Activity 2:  RF in Magnetic Field R&amp;D</vt:lpstr>
      <vt:lpstr>RF Thrusts in MAP</vt:lpstr>
      <vt:lpstr>MuCool Test Area (http://mice.iit.edu/mta/)</vt:lpstr>
      <vt:lpstr>Recent Vacuum RF Cavity R&amp;D Results</vt:lpstr>
      <vt:lpstr>The Modular Cavity Design</vt:lpstr>
      <vt:lpstr>Cavity Preparation at SLAC [Now at FNAL being prepped for operation at the MTA]</vt:lpstr>
      <vt:lpstr>High Pressure H2 Filled RF Cavity</vt:lpstr>
      <vt:lpstr>High Pressure H2 Filled RF Cavity</vt:lpstr>
      <vt:lpstr>Summary:  RF in Magnetic Field R&amp;D</vt:lpstr>
      <vt:lpstr>Conclusion</vt:lpstr>
    </vt:vector>
  </TitlesOfParts>
  <Company>Fermilab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Palmer</dc:creator>
  <cp:lastModifiedBy>Mark Palmer</cp:lastModifiedBy>
  <cp:revision>64</cp:revision>
  <dcterms:created xsi:type="dcterms:W3CDTF">2012-06-15T14:46:19Z</dcterms:created>
  <dcterms:modified xsi:type="dcterms:W3CDTF">2014-08-27T12:13:05Z</dcterms:modified>
</cp:coreProperties>
</file>