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370" r:id="rId5"/>
    <p:sldId id="362" r:id="rId6"/>
    <p:sldId id="320" r:id="rId7"/>
    <p:sldId id="329" r:id="rId8"/>
    <p:sldId id="323" r:id="rId9"/>
    <p:sldId id="303" r:id="rId10"/>
    <p:sldId id="355" r:id="rId11"/>
    <p:sldId id="354" r:id="rId12"/>
    <p:sldId id="342" r:id="rId13"/>
    <p:sldId id="360" r:id="rId14"/>
    <p:sldId id="357" r:id="rId15"/>
    <p:sldId id="349" r:id="rId16"/>
    <p:sldId id="363" r:id="rId17"/>
    <p:sldId id="364" r:id="rId18"/>
    <p:sldId id="350" r:id="rId19"/>
    <p:sldId id="366" r:id="rId20"/>
    <p:sldId id="358" r:id="rId21"/>
    <p:sldId id="371" r:id="rId22"/>
    <p:sldId id="373" r:id="rId23"/>
    <p:sldId id="359" r:id="rId24"/>
    <p:sldId id="369" r:id="rId25"/>
    <p:sldId id="365" r:id="rId26"/>
    <p:sldId id="317" r:id="rId27"/>
    <p:sldId id="319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49F855E-D5F0-F34D-8225-BB64ADA19B20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DA29F8DE-7785-C745-A2E8-93A077262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0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280587E0-8228-E244-9FBC-7A0DCF2884E8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4227A95-5052-4348-BBB2-6F70F11AC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07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12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8D48801C-A302-4C78-AF6B-CBDC3E820191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492E84A3-02EC-8549-BD83-9F5790A19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7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88B9-7CE8-441F-A920-60D706C62943}" type="datetime1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B608-905B-F04B-A908-5FDAB501B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3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6C2B-CF88-4275-AB35-60272942EADC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01F5-7CE7-8740-848C-453D5E609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2969-B0AB-4737-8BD7-525F80F70C75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BF7B-9604-224F-8C22-8B0B6161B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5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12497-B6FF-4C51-AF2F-A99B03285E8C}" type="datetime1">
              <a:rPr lang="en-US" smtClean="0"/>
              <a:t>8/26/2014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ADCC-FFFF-624F-9DA0-66DCD0C55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6C0AF-54B7-4F9D-8159-FE44693F9FD1}" type="datetime1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AAB5-568F-C842-A182-94E427C15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9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B322-370A-4561-A40F-BA5078B7F9C7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CEC0-B4CE-9C4A-98AC-D0AA86086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E62B1-82C3-4E3E-AC8E-6A5AE5909E7D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65CF-B0F4-1F44-82E2-176C0D002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DCB666F7-9B85-4264-9863-9B3F9543108A}" type="datetime1">
              <a:rPr lang="en-US" smtClean="0"/>
              <a:t>8/26/2014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175E7CF7-B3DC-E741-A30F-ACFD129F4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FA599D6A-D55A-4DDE-9A88-70FFBA9BBD7F}" type="datetime1">
              <a:rPr lang="en-US" smtClean="0"/>
              <a:t>8/26/2014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013312A8-C451-0348-BC4E-36B0D1F8B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SRF Science: </a:t>
            </a:r>
            <a:br>
              <a:rPr lang="en-US" dirty="0" smtClean="0">
                <a:solidFill>
                  <a:schemeClr val="tx2"/>
                </a:solidFill>
                <a:latin typeface="Helvetica" charset="0"/>
              </a:rPr>
            </a:b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Discoveries and New Horizons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Alexander Romanenko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Fermilab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27 Aug 2014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Achieving the ultra-low residual resistance by efficient flux expulsion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DD90D-DF3E-40D4-AF67-E982F635A37C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87" y="1323670"/>
            <a:ext cx="2038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probes reveal the new physics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0053" y="3610684"/>
            <a:ext cx="0" cy="1371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743200" y="2206724"/>
            <a:ext cx="205099" cy="1870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4398" y="1037173"/>
            <a:ext cx="2062377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Full expulsion of the magnetic field should give ~2x higher field at the equator in superconducting state</a:t>
            </a:r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4425" y="2534939"/>
            <a:ext cx="2379720" cy="3559444"/>
            <a:chOff x="228600" y="2013646"/>
            <a:chExt cx="2379720" cy="35594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013646"/>
              <a:ext cx="2379720" cy="3190112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1049483" y="3775191"/>
              <a:ext cx="47630" cy="14285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9" idx="0"/>
            </p:cNvCxnSpPr>
            <p:nvPr/>
          </p:nvCxnSpPr>
          <p:spPr>
            <a:xfrm flipH="1">
              <a:off x="1273729" y="3817264"/>
              <a:ext cx="144733" cy="13864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6618" y="5203758"/>
              <a:ext cx="974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Fluxgate </a:t>
              </a:r>
            </a:p>
            <a:p>
              <a:r>
                <a:rPr lang="en-US" sz="900" dirty="0" smtClean="0"/>
                <a:t>magnetometers</a:t>
              </a:r>
              <a:endParaRPr lang="en-US" sz="9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51868" y="2146884"/>
            <a:ext cx="5303781" cy="3559671"/>
            <a:chOff x="180668" y="745404"/>
            <a:chExt cx="8151658" cy="547104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668" y="745404"/>
              <a:ext cx="7047446" cy="547104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814599" y="1812903"/>
              <a:ext cx="3517727" cy="567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Efficient flux expulsion</a:t>
              </a:r>
              <a:endParaRPr lang="en-US" sz="1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66743" y="3144118"/>
              <a:ext cx="3023403" cy="567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Poor flux expulsion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4673600" y="2274568"/>
              <a:ext cx="246174" cy="3822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673602" y="3646509"/>
              <a:ext cx="727575" cy="3304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-103055" y="3803622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054" name="TextBox 2053"/>
          <p:cNvSpPr txBox="1"/>
          <p:nvPr/>
        </p:nvSpPr>
        <p:spPr>
          <a:xfrm>
            <a:off x="4349810" y="1045719"/>
            <a:ext cx="4683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turns out the expulsion efficiency can be controlled by the </a:t>
            </a:r>
            <a:r>
              <a:rPr lang="en-US" sz="2000" dirty="0" err="1" smtClean="0"/>
              <a:t>cooldown</a:t>
            </a:r>
            <a:r>
              <a:rPr lang="en-US" sz="2000" dirty="0" smtClean="0"/>
              <a:t> procedure (fast/slow, uniform or not)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84425" y="5996738"/>
            <a:ext cx="8355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A. </a:t>
            </a:r>
            <a:r>
              <a:rPr lang="en-US" sz="1600" b="1" dirty="0" err="1">
                <a:solidFill>
                  <a:srgbClr val="0070C0"/>
                </a:solidFill>
              </a:rPr>
              <a:t>Romanenko</a:t>
            </a:r>
            <a:r>
              <a:rPr lang="en-US" sz="1600" b="1" dirty="0">
                <a:solidFill>
                  <a:srgbClr val="0070C0"/>
                </a:solidFill>
              </a:rPr>
              <a:t>, A. </a:t>
            </a:r>
            <a:r>
              <a:rPr lang="en-US" sz="1600" b="1" dirty="0" err="1">
                <a:solidFill>
                  <a:srgbClr val="0070C0"/>
                </a:solidFill>
              </a:rPr>
              <a:t>Grassellino</a:t>
            </a:r>
            <a:r>
              <a:rPr lang="en-US" sz="1600" b="1" dirty="0">
                <a:solidFill>
                  <a:srgbClr val="0070C0"/>
                </a:solidFill>
              </a:rPr>
              <a:t>, O. </a:t>
            </a:r>
            <a:r>
              <a:rPr lang="en-US" sz="1600" b="1" dirty="0" err="1">
                <a:solidFill>
                  <a:srgbClr val="0070C0"/>
                </a:solidFill>
              </a:rPr>
              <a:t>Melnychuk</a:t>
            </a:r>
            <a:r>
              <a:rPr lang="en-US" sz="1600" b="1" dirty="0">
                <a:solidFill>
                  <a:srgbClr val="0070C0"/>
                </a:solidFill>
              </a:rPr>
              <a:t>, D. A. </a:t>
            </a:r>
            <a:r>
              <a:rPr lang="en-US" sz="1600" b="1" dirty="0" err="1">
                <a:solidFill>
                  <a:srgbClr val="0070C0"/>
                </a:solidFill>
              </a:rPr>
              <a:t>Sergatskov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hu-HU" sz="1600" b="1" dirty="0">
                <a:solidFill>
                  <a:srgbClr val="0070C0"/>
                </a:solidFill>
              </a:rPr>
              <a:t>J. Appl. Phys. 115, 184903 (2014) </a:t>
            </a:r>
            <a:endParaRPr lang="en-US" sz="1600" b="1" dirty="0">
              <a:solidFill>
                <a:srgbClr val="0070C0"/>
              </a:solidFill>
            </a:endParaRPr>
          </a:p>
          <a:p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92F09-F38F-411F-A763-8153900CDCFC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Leads to high Q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AAAC9-B8B9-4D9E-9E11-C765AC12E8A1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267761"/>
              </p:ext>
            </p:extLst>
          </p:nvPr>
        </p:nvGraphicFramePr>
        <p:xfrm>
          <a:off x="228600" y="694907"/>
          <a:ext cx="7598229" cy="5820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4" name="Graph" r:id="rId3" imgW="3906000" imgH="2990520" progId="Origin50.Graph">
                  <p:embed/>
                </p:oleObj>
              </mc:Choice>
              <mc:Fallback>
                <p:oleObj name="Graph" r:id="rId3" imgW="3906000" imgH="2990520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94907"/>
                        <a:ext cx="7598229" cy="5820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5907314" y="2017486"/>
            <a:ext cx="1016000" cy="10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640501" y="4651829"/>
            <a:ext cx="1282814" cy="10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3315" y="1601987"/>
            <a:ext cx="199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expelled efficiently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23315" y="4236330"/>
            <a:ext cx="199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mostly trapped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rther breakthroug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5" y="887894"/>
            <a:ext cx="6920068" cy="53938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230" y="0"/>
            <a:ext cx="8616797" cy="753033"/>
          </a:xfrm>
        </p:spPr>
        <p:txBody>
          <a:bodyPr/>
          <a:lstStyle/>
          <a:p>
            <a:r>
              <a:rPr lang="en-US" sz="2200" dirty="0"/>
              <a:t>O</a:t>
            </a:r>
            <a:r>
              <a:rPr lang="en-US" sz="2200" dirty="0" smtClean="0"/>
              <a:t>ptimal </a:t>
            </a:r>
            <a:r>
              <a:rPr lang="en-US" sz="2200" dirty="0"/>
              <a:t>cooling conditions </a:t>
            </a:r>
            <a:r>
              <a:rPr lang="en-US" sz="2200" dirty="0" smtClean="0"/>
              <a:t>produce record high Qs even when ambient fields are large – WHY? WE NEED TO FIND OUT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10896" y="4102946"/>
            <a:ext cx="1224868" cy="908892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76394" y="3292441"/>
            <a:ext cx="344196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Q=2.7e11 in 23mG!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FE11E-4AF5-4E86-B841-B950647C9DE4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692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Confirmed at Cornell and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B7BE2-27EA-4C88-B555-4AE951B48F65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" y="1562244"/>
            <a:ext cx="4542815" cy="260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4286" y="1391193"/>
            <a:ext cx="4569790" cy="28641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4251849"/>
            <a:ext cx="3600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Cornell HTS data on a 9-cell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96543" y="4261797"/>
            <a:ext cx="3230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JLab</a:t>
            </a:r>
            <a:r>
              <a:rPr lang="en-US" dirty="0" smtClean="0"/>
              <a:t> VTS data on a 9-cell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revolution on the way?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44800"/>
            <a:ext cx="8672513" cy="3186113"/>
          </a:xfrm>
        </p:spPr>
        <p:txBody>
          <a:bodyPr/>
          <a:lstStyle/>
          <a:p>
            <a:r>
              <a:rPr lang="en-US" dirty="0" smtClean="0"/>
              <a:t>High Q Nb3Sn at 4.2K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06FED-C26C-4D5C-9DDC-6FD21CECA200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402"/>
            <a:ext cx="8920266" cy="526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Nb3Sn instead of </a:t>
            </a:r>
            <a:r>
              <a:rPr lang="en-US" dirty="0" err="1" smtClean="0"/>
              <a:t>Nb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53C4B-A92B-416A-BBE3-2AA8145518A4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47889" y="4049484"/>
            <a:ext cx="2718373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Cornell University</a:t>
            </a:r>
          </a:p>
          <a:p>
            <a:r>
              <a:rPr lang="en-US" dirty="0" smtClean="0"/>
              <a:t>Courtesy of S. Posen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9366" y="1366183"/>
            <a:ext cx="5837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at 4.2K comparable to </a:t>
            </a:r>
            <a:r>
              <a:rPr lang="en-US" dirty="0" err="1" smtClean="0"/>
              <a:t>Nb</a:t>
            </a:r>
            <a:r>
              <a:rPr lang="en-US" dirty="0" smtClean="0"/>
              <a:t> at 2K!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66504" y="3146324"/>
            <a:ext cx="483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 need to extend this to 30+MV/m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124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46975"/>
            <a:ext cx="8672513" cy="3683938"/>
          </a:xfrm>
        </p:spPr>
        <p:txBody>
          <a:bodyPr/>
          <a:lstStyle/>
          <a:p>
            <a:r>
              <a:rPr lang="en-US" sz="3600" dirty="0" smtClean="0"/>
              <a:t>Our plan to uncover physical mechanisms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54F01-5065-4CB6-9E2A-BA371C4352D5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BCS missing?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B.P. Xiao, C. Reece, M. J. Kelley </a:t>
            </a:r>
            <a:r>
              <a:rPr lang="en-US" dirty="0" smtClean="0"/>
              <a:t>from </a:t>
            </a:r>
            <a:r>
              <a:rPr lang="en-US" dirty="0" err="1" smtClean="0"/>
              <a:t>JLab</a:t>
            </a:r>
            <a:r>
              <a:rPr lang="en-US" dirty="0"/>
              <a:t> </a:t>
            </a:r>
            <a:r>
              <a:rPr lang="en-US" dirty="0" smtClean="0"/>
              <a:t>and College of William and Mary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omentum of Cooper pairs leads to an inversed field dependence of R</a:t>
            </a:r>
            <a:r>
              <a:rPr lang="en-US" baseline="-25000" dirty="0" smtClean="0"/>
              <a:t>BCS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[B.P. Xiao et al, </a:t>
            </a:r>
            <a:r>
              <a:rPr lang="en-US" dirty="0" err="1" smtClean="0">
                <a:solidFill>
                  <a:srgbClr val="00B0F0"/>
                </a:solidFill>
              </a:rPr>
              <a:t>Physica</a:t>
            </a:r>
            <a:r>
              <a:rPr lang="en-US" dirty="0" smtClean="0">
                <a:solidFill>
                  <a:srgbClr val="00B0F0"/>
                </a:solidFill>
              </a:rPr>
              <a:t> C </a:t>
            </a:r>
            <a:r>
              <a:rPr lang="en-US" b="1" dirty="0" smtClean="0">
                <a:solidFill>
                  <a:srgbClr val="00B0F0"/>
                </a:solidFill>
              </a:rPr>
              <a:t>490</a:t>
            </a:r>
            <a:r>
              <a:rPr lang="en-US" dirty="0" smtClean="0">
                <a:solidFill>
                  <a:srgbClr val="00B0F0"/>
                </a:solidFill>
              </a:rPr>
              <a:t> (2013) 26-31]</a:t>
            </a:r>
            <a:endParaRPr lang="en-US" baseline="-25000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r>
              <a:rPr lang="en-US" u="sng" dirty="0" smtClean="0"/>
              <a:t>A. </a:t>
            </a:r>
            <a:r>
              <a:rPr lang="en-US" u="sng" dirty="0" err="1" smtClean="0"/>
              <a:t>Gurevich</a:t>
            </a:r>
            <a:r>
              <a:rPr lang="en-US" dirty="0" smtClean="0"/>
              <a:t> from ODU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ime-dependent density of states leads to the effect? 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[A. </a:t>
            </a:r>
            <a:r>
              <a:rPr lang="en-US" dirty="0" err="1" smtClean="0">
                <a:solidFill>
                  <a:srgbClr val="00B0F0"/>
                </a:solidFill>
              </a:rPr>
              <a:t>Gurevich</a:t>
            </a:r>
            <a:r>
              <a:rPr lang="en-US" dirty="0" smtClean="0">
                <a:solidFill>
                  <a:srgbClr val="00B0F0"/>
                </a:solidFill>
              </a:rPr>
              <a:t>, Phys. Rev. </a:t>
            </a:r>
            <a:r>
              <a:rPr lang="en-US" dirty="0" err="1" smtClean="0">
                <a:solidFill>
                  <a:srgbClr val="00B0F0"/>
                </a:solidFill>
              </a:rPr>
              <a:t>Lett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  <a:r>
              <a:rPr lang="en-US" b="1" dirty="0" smtClean="0">
                <a:solidFill>
                  <a:srgbClr val="00B0F0"/>
                </a:solidFill>
              </a:rPr>
              <a:t>113</a:t>
            </a:r>
            <a:r>
              <a:rPr lang="en-US" dirty="0" smtClean="0">
                <a:solidFill>
                  <a:srgbClr val="00B0F0"/>
                </a:solidFill>
              </a:rPr>
              <a:t>, 087001 (2014)]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D57DF-D90C-4621-86C1-B5F5EB2E1F3A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role of doping – 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2579"/>
            <a:ext cx="8672513" cy="4987867"/>
          </a:xfrm>
        </p:spPr>
        <p:txBody>
          <a:bodyPr/>
          <a:lstStyle/>
          <a:p>
            <a:r>
              <a:rPr lang="en-US" sz="1800" dirty="0" smtClean="0"/>
              <a:t>Understanding will show us what the ultimate limits are</a:t>
            </a:r>
          </a:p>
          <a:p>
            <a:pPr lvl="1"/>
            <a:r>
              <a:rPr lang="en-US" sz="1800" dirty="0" smtClean="0"/>
              <a:t>Guide us to best parameters or even higher Qs</a:t>
            </a:r>
          </a:p>
          <a:p>
            <a:r>
              <a:rPr lang="en-US" sz="1800" dirty="0" smtClean="0"/>
              <a:t>R&amp;D plan </a:t>
            </a:r>
          </a:p>
          <a:p>
            <a:pPr lvl="1"/>
            <a:r>
              <a:rPr lang="en-US" sz="1800" dirty="0" smtClean="0"/>
              <a:t>Short term</a:t>
            </a:r>
          </a:p>
          <a:p>
            <a:pPr lvl="2"/>
            <a:r>
              <a:rPr lang="en-US" sz="1600" dirty="0"/>
              <a:t>S</a:t>
            </a:r>
            <a:r>
              <a:rPr lang="en-US" sz="1600" dirty="0" smtClean="0"/>
              <a:t>urface analytical studies on N treated samples and cavity cutouts</a:t>
            </a:r>
          </a:p>
          <a:p>
            <a:pPr lvl="2"/>
            <a:r>
              <a:rPr lang="en-US" sz="1600" dirty="0" smtClean="0"/>
              <a:t>Magnetic, electric, and thermal measurements to characterize the doping-induced changes</a:t>
            </a:r>
          </a:p>
          <a:p>
            <a:pPr lvl="2"/>
            <a:r>
              <a:rPr lang="en-US" sz="1600" dirty="0" smtClean="0"/>
              <a:t>Temperature mapping</a:t>
            </a:r>
          </a:p>
          <a:p>
            <a:pPr lvl="1"/>
            <a:r>
              <a:rPr lang="en-US" sz="1800" dirty="0" smtClean="0"/>
              <a:t>Mid term</a:t>
            </a:r>
          </a:p>
          <a:p>
            <a:pPr lvl="2"/>
            <a:r>
              <a:rPr lang="en-US" sz="1600" dirty="0" smtClean="0"/>
              <a:t>Explore other dopants (He, O, …)</a:t>
            </a:r>
          </a:p>
          <a:p>
            <a:pPr lvl="2"/>
            <a:r>
              <a:rPr lang="en-US" sz="1600" dirty="0" smtClean="0"/>
              <a:t>Explore other frequencies – is there a sweet spot?	</a:t>
            </a:r>
          </a:p>
          <a:p>
            <a:pPr lvl="2"/>
            <a:r>
              <a:rPr lang="en-US" sz="1600" dirty="0" smtClean="0"/>
              <a:t>Doping also lowers residual resistance, we need to understand how and why</a:t>
            </a:r>
          </a:p>
          <a:p>
            <a:pPr lvl="1"/>
            <a:r>
              <a:rPr lang="en-US" sz="1800" dirty="0" smtClean="0"/>
              <a:t>Long term</a:t>
            </a:r>
          </a:p>
          <a:p>
            <a:pPr lvl="2"/>
            <a:r>
              <a:rPr lang="en-US" sz="1600" dirty="0"/>
              <a:t>E</a:t>
            </a:r>
            <a:r>
              <a:rPr lang="en-US" sz="1600" dirty="0" smtClean="0"/>
              <a:t>xtend the “high Q” miracle to high fields </a:t>
            </a:r>
          </a:p>
          <a:p>
            <a:pPr lvl="3"/>
            <a:r>
              <a:rPr lang="en-US" sz="1400" dirty="0" smtClean="0"/>
              <a:t>Understanding the localized quench origin</a:t>
            </a:r>
          </a:p>
          <a:p>
            <a:pPr lvl="3"/>
            <a:r>
              <a:rPr lang="en-US" sz="1400" dirty="0" smtClean="0"/>
              <a:t>May be coupled with new cavity shapes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727AF-F159-423B-935D-853FFF0D77F1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What is SRF Science about?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502192" y="2333003"/>
            <a:ext cx="7462487" cy="24697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R</a:t>
            </a:r>
            <a:r>
              <a:rPr lang="en-US" sz="4400" baseline="-25000" dirty="0" err="1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s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(T) = R</a:t>
            </a:r>
            <a:r>
              <a:rPr lang="en-US" sz="4400" baseline="-25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BCS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(T) +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R</a:t>
            </a:r>
            <a:r>
              <a:rPr lang="en-US" sz="4400" baseline="-25000" dirty="0" err="1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residual</a:t>
            </a:r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Helvetica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CFE3D68-13E3-4578-B69A-75F7A1DA04AB}" type="datetime1">
              <a:rPr lang="en-US" sz="900" smtClean="0">
                <a:solidFill>
                  <a:srgbClr val="154D81"/>
                </a:solidFill>
                <a:latin typeface="Helvetica" charset="0"/>
              </a:rPr>
              <a:t>8/26/2014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A. Romanenko | Accelerator R&amp;D HEPAP Subpanel meeting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B367B8D-2CF4-9040-AC04-3DD19E9612C8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2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14871" y="3085032"/>
            <a:ext cx="0" cy="974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06468" y="4324172"/>
            <a:ext cx="2879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Fundamental part described by Bardeen-Cooper-Schrieffer (BCS) theory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99148" y="3085032"/>
            <a:ext cx="450865" cy="974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54088" y="4220198"/>
            <a:ext cx="2879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 resistance due to other contributions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033369"/>
            <a:ext cx="4322402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Surface resistance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76770" y="1683521"/>
            <a:ext cx="162370" cy="649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11476" y="1002590"/>
            <a:ext cx="2228495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Q ~ 1/</a:t>
            </a:r>
            <a:r>
              <a:rPr lang="en-US" sz="4800" dirty="0" err="1" smtClean="0"/>
              <a:t>R</a:t>
            </a:r>
            <a:r>
              <a:rPr lang="en-US" sz="4800" baseline="-25000" dirty="0" err="1" smtClean="0"/>
              <a:t>s</a:t>
            </a:r>
            <a:endParaRPr lang="en-US" sz="4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Nanostructural</a:t>
            </a:r>
            <a:r>
              <a:rPr lang="en-US" dirty="0" smtClean="0"/>
              <a:t> studies provide first clues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BFF0B-E588-4C2B-828C-4E64C345E805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E4AD7-A11D-0F4F-B310-D854D5B3918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44" y="1926990"/>
            <a:ext cx="2370841" cy="16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93" y="3749150"/>
            <a:ext cx="2393605" cy="180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2312" y="5551145"/>
            <a:ext cx="860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Nitrogen doping may fully trap hydrogen =&gt; only intrinsic </a:t>
            </a:r>
            <a:r>
              <a:rPr lang="en-US" sz="2400" dirty="0" err="1" smtClean="0"/>
              <a:t>Nb</a:t>
            </a:r>
            <a:r>
              <a:rPr lang="en-US" sz="2400" dirty="0" smtClean="0"/>
              <a:t> behavior is then manifested?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11764"/>
            <a:ext cx="543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From current PhD thesis work of Y. </a:t>
            </a:r>
            <a:r>
              <a:rPr lang="en-US" sz="1800" dirty="0" err="1" smtClean="0"/>
              <a:t>Trenikhina</a:t>
            </a:r>
            <a:r>
              <a:rPr lang="en-US" sz="1800" dirty="0" smtClean="0"/>
              <a:t> (IIT/FNAL):</a:t>
            </a: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12" y="1642761"/>
            <a:ext cx="3463295" cy="3494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50849" y="4221622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118425">
            <a:off x="1787176" y="1979678"/>
            <a:ext cx="192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Cavity surface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931350" y="2102265"/>
            <a:ext cx="299102" cy="218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301268">
            <a:off x="979570" y="2919159"/>
            <a:ext cx="1701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Penetration depth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905854" y="2210510"/>
            <a:ext cx="521294" cy="51559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14255" y="1150318"/>
            <a:ext cx="392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Electron diffraction patterns from the penetration depth taken at </a:t>
            </a:r>
            <a:r>
              <a:rPr lang="en-US" sz="1400" dirty="0" smtClean="0">
                <a:solidFill>
                  <a:srgbClr val="FF0000"/>
                </a:solidFill>
              </a:rPr>
              <a:t>94K </a:t>
            </a:r>
            <a:r>
              <a:rPr lang="en-US" sz="1400" dirty="0" smtClean="0">
                <a:solidFill>
                  <a:schemeClr val="accent6"/>
                </a:solidFill>
              </a:rPr>
              <a:t>reveal the difference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6244" y="5181813"/>
            <a:ext cx="15744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Non-doped 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Nb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4803" y="1940283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Doped 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Nb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8676" y="1181096"/>
            <a:ext cx="384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 on FIB-prepared cutouts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4003126" y="3390037"/>
            <a:ext cx="410612" cy="359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4543221" y="2882794"/>
            <a:ext cx="4543793" cy="1815882"/>
            <a:chOff x="4543221" y="2882794"/>
            <a:chExt cx="4543793" cy="1815882"/>
          </a:xfrm>
        </p:grpSpPr>
        <p:sp>
          <p:nvSpPr>
            <p:cNvPr id="28" name="Oval 27"/>
            <p:cNvSpPr/>
            <p:nvPr/>
          </p:nvSpPr>
          <p:spPr>
            <a:xfrm rot="20489649">
              <a:off x="4543221" y="4216829"/>
              <a:ext cx="2782228" cy="3716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6"/>
            </p:cNvCxnSpPr>
            <p:nvPr/>
          </p:nvCxnSpPr>
          <p:spPr>
            <a:xfrm flipV="1">
              <a:off x="7253516" y="3749150"/>
              <a:ext cx="272822" cy="2119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526338" y="2882794"/>
              <a:ext cx="156067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Secondary diffraction peaks appear </a:t>
              </a:r>
              <a:r>
                <a:rPr lang="en-US" sz="1600" dirty="0" err="1" smtClean="0"/>
                <a:t>signalling</a:t>
              </a:r>
              <a:r>
                <a:rPr lang="en-US" sz="1600" dirty="0" smtClean="0"/>
                <a:t> the formation of </a:t>
              </a:r>
              <a:r>
                <a:rPr lang="en-US" sz="1600" dirty="0" err="1" smtClean="0"/>
                <a:t>lossy</a:t>
              </a:r>
              <a:r>
                <a:rPr lang="en-US" sz="1600" dirty="0" smtClean="0"/>
                <a:t> niobium hydrides</a:t>
              </a:r>
              <a:endParaRPr lang="en-US" sz="1600" dirty="0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V="1">
            <a:off x="6198577" y="2309615"/>
            <a:ext cx="1257300" cy="118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699738" y="5284177"/>
            <a:ext cx="756139" cy="82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55877" y="5020443"/>
            <a:ext cx="1384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Nb</a:t>
            </a:r>
            <a:r>
              <a:rPr lang="en-US" dirty="0" smtClean="0"/>
              <a:t> lattice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487897" y="2091644"/>
            <a:ext cx="1384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Nb</a:t>
            </a:r>
            <a:r>
              <a:rPr lang="en-US" dirty="0" smtClean="0"/>
              <a:t> lattice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448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spin rotation (</a:t>
            </a:r>
            <a:r>
              <a:rPr lang="en-US" dirty="0" err="1" smtClean="0"/>
              <a:t>muSR</a:t>
            </a:r>
            <a:r>
              <a:rPr lang="en-US" dirty="0" smtClean="0"/>
              <a:t>) on </a:t>
            </a:r>
            <a:r>
              <a:rPr lang="en-US" dirty="0" err="1" smtClean="0"/>
              <a:t>Nb</a:t>
            </a:r>
            <a:r>
              <a:rPr lang="en-US" dirty="0" smtClean="0"/>
              <a:t> pioneered at TRIUMF, now employed to measure the penetration depth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Fundamental superconducting properties tell more 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E116A-ECBF-42AA-A544-F44A0AA3738C}" type="datetime1">
              <a:rPr lang="en-US" smtClean="0"/>
              <a:t>8/26/2014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078085"/>
              </p:ext>
            </p:extLst>
          </p:nvPr>
        </p:nvGraphicFramePr>
        <p:xfrm>
          <a:off x="20699" y="1823596"/>
          <a:ext cx="5749182" cy="4403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Graph" r:id="rId3" imgW="3906000" imgH="2991600" progId="Origin50.Graph">
                  <p:embed/>
                </p:oleObj>
              </mc:Choice>
              <mc:Fallback>
                <p:oleObj name="Graph" r:id="rId3" imgW="3906000" imgH="299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99" y="1823596"/>
                        <a:ext cx="5749182" cy="4403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72400" y="314882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953" y="6033928"/>
            <a:ext cx="3729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A. Romanenko et al, Appl</a:t>
            </a:r>
            <a:r>
              <a:rPr lang="hu-HU" sz="1200" dirty="0">
                <a:solidFill>
                  <a:srgbClr val="002060"/>
                </a:solidFill>
              </a:rPr>
              <a:t>. Phys. Lett. </a:t>
            </a:r>
            <a:r>
              <a:rPr lang="hu-HU" sz="1200" b="1" dirty="0">
                <a:solidFill>
                  <a:srgbClr val="002060"/>
                </a:solidFill>
              </a:rPr>
              <a:t>104</a:t>
            </a:r>
            <a:r>
              <a:rPr lang="hu-HU" sz="1200" dirty="0">
                <a:solidFill>
                  <a:srgbClr val="002060"/>
                </a:solidFill>
              </a:rPr>
              <a:t>, 072601 (2014)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>
            <a:off x="2982687" y="3683365"/>
            <a:ext cx="1808025" cy="246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90712" y="3021645"/>
            <a:ext cx="4033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Penetration depth shorter than for standard treatment for ILC, corresponds to “intermediate” purity (electron </a:t>
            </a:r>
            <a:r>
              <a:rPr lang="en-US" sz="2000" dirty="0" err="1" smtClean="0"/>
              <a:t>mfp</a:t>
            </a:r>
            <a:r>
              <a:rPr lang="en-US" sz="2000" dirty="0" smtClean="0"/>
              <a:t> ~ 40 nm)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549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residual by flux expulsion – R&amp;D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term</a:t>
            </a:r>
          </a:p>
          <a:p>
            <a:pPr lvl="1"/>
            <a:r>
              <a:rPr lang="en-US" dirty="0"/>
              <a:t>Understand the </a:t>
            </a:r>
            <a:r>
              <a:rPr lang="en-US" dirty="0" err="1"/>
              <a:t>depinning</a:t>
            </a:r>
            <a:r>
              <a:rPr lang="en-US" dirty="0"/>
              <a:t> mechanism for flux expulsion </a:t>
            </a:r>
            <a:endParaRPr lang="en-US" dirty="0" smtClean="0"/>
          </a:p>
          <a:p>
            <a:pPr lvl="1"/>
            <a:r>
              <a:rPr lang="en-US" dirty="0" smtClean="0"/>
              <a:t>Experiments with controlled thermal gradients (heaters) to map out in detail the required </a:t>
            </a:r>
            <a:r>
              <a:rPr lang="en-US" dirty="0" err="1" smtClean="0"/>
              <a:t>dT</a:t>
            </a:r>
            <a:r>
              <a:rPr lang="en-US" dirty="0" smtClean="0"/>
              <a:t>/dx and </a:t>
            </a:r>
            <a:r>
              <a:rPr lang="en-US" dirty="0" err="1" smtClean="0"/>
              <a:t>dT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 smtClean="0"/>
          </a:p>
          <a:p>
            <a:r>
              <a:rPr lang="en-US" dirty="0" smtClean="0"/>
              <a:t>Mid term</a:t>
            </a:r>
          </a:p>
          <a:p>
            <a:pPr lvl="1"/>
            <a:r>
              <a:rPr lang="en-US" dirty="0" smtClean="0"/>
              <a:t>Explore if other methods of flux </a:t>
            </a:r>
            <a:r>
              <a:rPr lang="en-US" dirty="0" err="1" smtClean="0"/>
              <a:t>depinning</a:t>
            </a:r>
            <a:r>
              <a:rPr lang="en-US" dirty="0" smtClean="0"/>
              <a:t> may assist the thermal mechanism of flux expulsion (e.g. Lorentz force with RF or DC current)</a:t>
            </a:r>
          </a:p>
          <a:p>
            <a:r>
              <a:rPr lang="en-US" dirty="0" smtClean="0"/>
              <a:t>Long term</a:t>
            </a:r>
          </a:p>
          <a:p>
            <a:pPr lvl="1"/>
            <a:r>
              <a:rPr lang="en-US" dirty="0" smtClean="0"/>
              <a:t>Develop effective strategies to relax magnetic shielding requirements for the future high intensity and high gradient accelerators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FB52-FB40-4503-8802-8BE19CEFCED2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Nb3Sn – </a:t>
            </a:r>
            <a:r>
              <a:rPr lang="en-US" smtClean="0"/>
              <a:t>R&amp;D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Near term</a:t>
            </a:r>
          </a:p>
          <a:p>
            <a:pPr lvl="1"/>
            <a:r>
              <a:rPr lang="en-US" dirty="0" smtClean="0"/>
              <a:t>Investigations of the temperature and field dependence of residual and BCS surface resistances to determine if the physics is similar to that of </a:t>
            </a:r>
            <a:r>
              <a:rPr lang="en-US" dirty="0" err="1" smtClean="0"/>
              <a:t>Nb</a:t>
            </a:r>
            <a:endParaRPr lang="en-US" dirty="0" smtClean="0"/>
          </a:p>
          <a:p>
            <a:pPr lvl="0"/>
            <a:r>
              <a:rPr lang="en-US" dirty="0" smtClean="0"/>
              <a:t>Mid term</a:t>
            </a:r>
          </a:p>
          <a:p>
            <a:pPr lvl="1"/>
            <a:r>
              <a:rPr lang="en-US" dirty="0"/>
              <a:t>Temperature mapping </a:t>
            </a:r>
            <a:r>
              <a:rPr lang="en-US" dirty="0" smtClean="0"/>
              <a:t>diagnostics of cavities during </a:t>
            </a:r>
            <a:r>
              <a:rPr lang="en-US" dirty="0" err="1"/>
              <a:t>rf</a:t>
            </a:r>
            <a:r>
              <a:rPr lang="en-US" dirty="0"/>
              <a:t> tests to determine weak performing </a:t>
            </a:r>
            <a:r>
              <a:rPr lang="en-US" dirty="0" smtClean="0"/>
              <a:t>spots</a:t>
            </a:r>
          </a:p>
          <a:p>
            <a:pPr lvl="1"/>
            <a:r>
              <a:rPr lang="en-US" dirty="0" smtClean="0"/>
              <a:t>Dissect and analyze </a:t>
            </a:r>
            <a:r>
              <a:rPr lang="en-US" dirty="0"/>
              <a:t>by surface </a:t>
            </a:r>
            <a:r>
              <a:rPr lang="en-US" dirty="0" smtClean="0"/>
              <a:t>analytical </a:t>
            </a:r>
            <a:r>
              <a:rPr lang="en-US" dirty="0"/>
              <a:t>tools </a:t>
            </a:r>
            <a:r>
              <a:rPr lang="en-US" dirty="0" smtClean="0"/>
              <a:t>to determine gradient </a:t>
            </a:r>
            <a:r>
              <a:rPr lang="en-US" dirty="0"/>
              <a:t>improvement </a:t>
            </a:r>
            <a:r>
              <a:rPr lang="en-US" dirty="0" smtClean="0"/>
              <a:t>strategies</a:t>
            </a:r>
          </a:p>
          <a:p>
            <a:pPr lvl="0"/>
            <a:r>
              <a:rPr lang="en-US" dirty="0" smtClean="0"/>
              <a:t>Long term</a:t>
            </a:r>
          </a:p>
          <a:p>
            <a:pPr lvl="1"/>
            <a:r>
              <a:rPr lang="en-US" dirty="0" smtClean="0"/>
              <a:t>Re-iterate steps above until </a:t>
            </a:r>
            <a:r>
              <a:rPr lang="en-US" dirty="0"/>
              <a:t>gradients above 80 </a:t>
            </a:r>
            <a:r>
              <a:rPr lang="en-US" dirty="0" smtClean="0"/>
              <a:t>MV/m </a:t>
            </a:r>
            <a:r>
              <a:rPr lang="en-US" dirty="0"/>
              <a:t>can be </a:t>
            </a:r>
            <a:r>
              <a:rPr lang="en-US" dirty="0" smtClean="0"/>
              <a:t>demonstrated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8F157-FC17-4DFF-AF09-E4F465CC88CA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FNAL </a:t>
            </a:r>
            <a:r>
              <a:rPr lang="en-US" dirty="0" smtClean="0"/>
              <a:t>Resources Need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2CD45-8FBF-46B3-9FEC-F3F728B5584E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78699"/>
              </p:ext>
            </p:extLst>
          </p:nvPr>
        </p:nvGraphicFramePr>
        <p:xfrm>
          <a:off x="111107" y="1021223"/>
          <a:ext cx="8733803" cy="2386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2274"/>
                <a:gridCol w="1586641"/>
                <a:gridCol w="684148"/>
                <a:gridCol w="684148"/>
                <a:gridCol w="684148"/>
                <a:gridCol w="684148"/>
                <a:gridCol w="684148"/>
                <a:gridCol w="684148"/>
              </a:tblGrid>
              <a:tr h="47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FY15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FY16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FY17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FY18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FY19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FY20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</a:tr>
              <a:tr h="477350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SRF Science Underlying the Performance of Superconducting Cavities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SWF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</a:tr>
              <a:tr h="47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M&amp;S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</a:tr>
              <a:tr h="47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</a:tr>
              <a:tr h="47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**SUM DOLLARS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2208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4" marR="9064" marT="9064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833" y="3785690"/>
            <a:ext cx="8503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M&amp;S includes ~500k$/year to support university/partner labs collaborations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8334"/>
            <a:ext cx="8672513" cy="4987867"/>
          </a:xfrm>
        </p:spPr>
        <p:txBody>
          <a:bodyPr/>
          <a:lstStyle/>
          <a:p>
            <a:r>
              <a:rPr lang="en-US" dirty="0" smtClean="0"/>
              <a:t>New era is starting in SRF with the high Q advances</a:t>
            </a:r>
          </a:p>
          <a:p>
            <a:pPr lvl="1"/>
            <a:r>
              <a:rPr lang="en-US" sz="2000" dirty="0" smtClean="0"/>
              <a:t>Excitement similar to the gradient advancement breakthroughs in the past</a:t>
            </a:r>
            <a:endParaRPr lang="en-US" sz="2400" dirty="0" smtClean="0"/>
          </a:p>
          <a:p>
            <a:r>
              <a:rPr lang="en-US" dirty="0" smtClean="0"/>
              <a:t>The new knowledge/technology provides </a:t>
            </a:r>
            <a:r>
              <a:rPr lang="en-US" dirty="0"/>
              <a:t>u</a:t>
            </a:r>
            <a:r>
              <a:rPr lang="en-US" sz="2400" dirty="0" smtClean="0"/>
              <a:t>ltra low surface resistance</a:t>
            </a:r>
          </a:p>
          <a:p>
            <a:pPr lvl="1"/>
            <a:r>
              <a:rPr lang="en-US" dirty="0"/>
              <a:t>E</a:t>
            </a:r>
            <a:r>
              <a:rPr lang="en-US" sz="2200" dirty="0" smtClean="0"/>
              <a:t>nabling high intensity CW accelerators with much lower capital/operation costs</a:t>
            </a:r>
          </a:p>
          <a:p>
            <a:pPr lvl="2"/>
            <a:r>
              <a:rPr lang="en-US" dirty="0" smtClean="0"/>
              <a:t>E.g. LCLS-II, PIP-II</a:t>
            </a:r>
          </a:p>
          <a:p>
            <a:pPr lvl="1"/>
            <a:r>
              <a:rPr lang="en-US" dirty="0" smtClean="0"/>
              <a:t>Laying the foundation for higher gradient accelerators</a:t>
            </a:r>
          </a:p>
          <a:p>
            <a:r>
              <a:rPr lang="en-US" dirty="0" smtClean="0"/>
              <a:t>Note: this is still only niobium!</a:t>
            </a:r>
          </a:p>
          <a:p>
            <a:pPr lvl="1"/>
            <a:r>
              <a:rPr lang="en-US" sz="2400" dirty="0" smtClean="0"/>
              <a:t>Nb3Sn just started to be seriously explored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2AFE3-861D-44EE-9055-E2CAE58C2D9E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11822"/>
            <a:ext cx="8672513" cy="3019091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B9A7F-4E50-45F8-9271-58B93CB221AE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Outline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42887" y="846434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Two recent transformational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breakthroughs at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Fermilab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Helvetica" charset="0"/>
            </a:endParaRP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Surpassing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fundamental BCS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limit for RF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losses!</a:t>
            </a:r>
          </a:p>
          <a:p>
            <a:pPr lvl="2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Ultra-high Q by </a:t>
            </a:r>
            <a:r>
              <a:rPr lang="en-US" sz="1800" u="sng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doping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 </a:t>
            </a:r>
          </a:p>
          <a:p>
            <a:pPr lvl="2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G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ame changing implications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Further reduction of RF losses by magnetic flux expulsion</a:t>
            </a:r>
          </a:p>
          <a:p>
            <a:pPr lvl="2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Lowering residual resistance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Nb3Sn – proof-of-principle for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Q&gt;10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10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 at 4.2K operation at 1.3 GHz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Understanding the science (new physics) behind the breakthroughs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Near, mid, long term R&amp;D outline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Multidisciplinary effort: superconductivity, materials science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Collaboration with universities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W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ide network</a:t>
            </a:r>
          </a:p>
          <a:p>
            <a:pPr lvl="2"/>
            <a:r>
              <a:rPr lang="en-US" sz="1800" dirty="0" smtClean="0"/>
              <a:t>Cornell</a:t>
            </a:r>
            <a:r>
              <a:rPr lang="en-US" sz="1800" dirty="0"/>
              <a:t>, SLAC, </a:t>
            </a:r>
            <a:r>
              <a:rPr lang="en-US" sz="1800" dirty="0" err="1"/>
              <a:t>JLab</a:t>
            </a:r>
            <a:r>
              <a:rPr lang="en-US" sz="1800" dirty="0"/>
              <a:t>, ANL, UIUC, </a:t>
            </a:r>
            <a:r>
              <a:rPr lang="en-US" sz="1800" dirty="0" err="1"/>
              <a:t>UChicago</a:t>
            </a:r>
            <a:r>
              <a:rPr lang="en-US" sz="1800" dirty="0"/>
              <a:t>, MSU, IIT, NHMFL, SLAC (USA); TRIUMF, UBC, Western </a:t>
            </a:r>
            <a:r>
              <a:rPr lang="en-US" sz="1800" dirty="0" err="1"/>
              <a:t>Univ</a:t>
            </a:r>
            <a:r>
              <a:rPr lang="en-US" sz="1800" dirty="0"/>
              <a:t>, </a:t>
            </a:r>
            <a:r>
              <a:rPr lang="en-US" sz="1800" dirty="0" err="1"/>
              <a:t>Univ</a:t>
            </a:r>
            <a:r>
              <a:rPr lang="en-US" sz="1800" dirty="0"/>
              <a:t> of Toronto (Canada); PSI, CERN (Switzerland); INFN (Italy); </a:t>
            </a:r>
            <a:r>
              <a:rPr lang="en-US" sz="1800" dirty="0" smtClean="0"/>
              <a:t>DESY, HZB </a:t>
            </a:r>
            <a:r>
              <a:rPr lang="en-US" sz="1800" dirty="0"/>
              <a:t>(Germany)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Helvetica" charset="0"/>
            </a:endParaRP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5 PhD students in Basic SRF R&amp;D at FNAL alone</a:t>
            </a: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Helvetica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E7BE874-02D8-41C6-B4EE-A8EC8F46EF91}" type="datetime1">
              <a:rPr lang="en-US" sz="900" smtClean="0">
                <a:solidFill>
                  <a:srgbClr val="154D81"/>
                </a:solidFill>
                <a:latin typeface="Helvetica" charset="0"/>
              </a:rPr>
              <a:t>8/26/2014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A. Romanenko | Accelerator R&amp;D HEPAP Subpanel meeting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B367B8D-2CF4-9040-AC04-3DD19E9612C8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67429"/>
            <a:ext cx="8672513" cy="3563484"/>
          </a:xfrm>
        </p:spPr>
        <p:txBody>
          <a:bodyPr/>
          <a:lstStyle/>
          <a:p>
            <a:r>
              <a:rPr lang="en-US" dirty="0" smtClean="0"/>
              <a:t>Surpassing the BCS limit for RF losses by doping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15EF4-E9E1-480B-8810-3885979E3027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879591"/>
              </p:ext>
            </p:extLst>
          </p:nvPr>
        </p:nvGraphicFramePr>
        <p:xfrm>
          <a:off x="-45588" y="1420899"/>
          <a:ext cx="6225726" cy="4767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Graph" r:id="rId3" imgW="3906000" imgH="2990520" progId="Origin50.Graph">
                  <p:embed/>
                </p:oleObj>
              </mc:Choice>
              <mc:Fallback>
                <p:oleObj name="Graph" r:id="rId3" imgW="3906000" imgH="29905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5588" y="1420899"/>
                        <a:ext cx="6225726" cy="4767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Nitrogen doping: a breakthrough in </a:t>
            </a:r>
            <a:r>
              <a:rPr lang="en-US" dirty="0" smtClean="0">
                <a:latin typeface="Helvetica" charset="0"/>
              </a:rPr>
              <a:t>BCS resistance (Q)</a:t>
            </a:r>
            <a:endParaRPr lang="en-US" dirty="0">
              <a:latin typeface="Helvetica" charset="0"/>
            </a:endParaRPr>
          </a:p>
        </p:txBody>
      </p:sp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17F7103-5637-4E74-BB37-952883C43A86}" type="datetime1">
              <a:rPr lang="en-US" sz="900" smtClean="0">
                <a:solidFill>
                  <a:srgbClr val="154D81"/>
                </a:solidFill>
                <a:latin typeface="Helvetica" charset="0"/>
              </a:rPr>
              <a:t>8/26/2014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A. Romanenko | Accelerator R&amp;D HEPAP Subpanel meeting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2FB6AEB-7F53-BF41-838D-0A0E38259A8A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grpSp>
        <p:nvGrpSpPr>
          <p:cNvPr id="2055" name="Group 17"/>
          <p:cNvGrpSpPr>
            <a:grpSpLocks/>
          </p:cNvGrpSpPr>
          <p:nvPr/>
        </p:nvGrpSpPr>
        <p:grpSpPr bwMode="auto">
          <a:xfrm>
            <a:off x="1438827" y="3125789"/>
            <a:ext cx="1754316" cy="1059167"/>
            <a:chOff x="0" y="1973771"/>
            <a:chExt cx="1505241" cy="1210555"/>
          </a:xfrm>
        </p:grpSpPr>
        <p:sp>
          <p:nvSpPr>
            <p:cNvPr id="2062" name="TextBox 19"/>
            <p:cNvSpPr txBox="1">
              <a:spLocks noChangeArrowheads="1"/>
            </p:cNvSpPr>
            <p:nvPr/>
          </p:nvSpPr>
          <p:spPr bwMode="auto">
            <a:xfrm>
              <a:off x="0" y="2445614"/>
              <a:ext cx="1505241" cy="73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 smtClean="0"/>
                <a:t>Standard state-of-the art preparation</a:t>
              </a:r>
              <a:endParaRPr lang="en-US" sz="12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52621" y="1973771"/>
              <a:ext cx="0" cy="4718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7" name="TextBox 15"/>
          <p:cNvSpPr txBox="1">
            <a:spLocks noChangeArrowheads="1"/>
          </p:cNvSpPr>
          <p:nvPr/>
        </p:nvSpPr>
        <p:spPr bwMode="auto">
          <a:xfrm>
            <a:off x="4927765" y="2293938"/>
            <a:ext cx="32734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This was the highest Q possible up to last year</a:t>
            </a:r>
          </a:p>
        </p:txBody>
      </p:sp>
      <p:sp>
        <p:nvSpPr>
          <p:cNvPr id="2058" name="TextBox 23"/>
          <p:cNvSpPr txBox="1">
            <a:spLocks noChangeArrowheads="1"/>
          </p:cNvSpPr>
          <p:nvPr/>
        </p:nvSpPr>
        <p:spPr bwMode="auto">
          <a:xfrm>
            <a:off x="2104239" y="907747"/>
            <a:ext cx="6283074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Record after nitrogen doping – up to 4 times higher Q!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051629" y="1722837"/>
            <a:ext cx="419100" cy="390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470729" y="2770188"/>
            <a:ext cx="1390197" cy="355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20301" y="5547265"/>
            <a:ext cx="4484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A. </a:t>
            </a:r>
            <a:r>
              <a:rPr lang="en-US" sz="1400" dirty="0" err="1" smtClean="0">
                <a:solidFill>
                  <a:srgbClr val="0000FF"/>
                </a:solidFill>
              </a:rPr>
              <a:t>Grassellino</a:t>
            </a:r>
            <a:r>
              <a:rPr lang="en-US" sz="1400" dirty="0" smtClean="0">
                <a:solidFill>
                  <a:srgbClr val="0000FF"/>
                </a:solidFill>
              </a:rPr>
              <a:t> et al, 2013 </a:t>
            </a:r>
            <a:r>
              <a:rPr lang="en-US" sz="1400" dirty="0" err="1" smtClean="0">
                <a:solidFill>
                  <a:srgbClr val="0000FF"/>
                </a:solidFill>
              </a:rPr>
              <a:t>Supercond</a:t>
            </a:r>
            <a:r>
              <a:rPr lang="en-US" sz="1400" dirty="0">
                <a:solidFill>
                  <a:srgbClr val="0000FF"/>
                </a:solidFill>
              </a:rPr>
              <a:t>. Sci. Technol. </a:t>
            </a:r>
            <a:r>
              <a:rPr lang="en-US" sz="1400" b="1" dirty="0">
                <a:solidFill>
                  <a:srgbClr val="0000FF"/>
                </a:solidFill>
              </a:rPr>
              <a:t>26</a:t>
            </a:r>
            <a:r>
              <a:rPr lang="en-US" sz="1400" dirty="0">
                <a:solidFill>
                  <a:srgbClr val="0000FF"/>
                </a:solidFill>
              </a:rPr>
              <a:t> 102001 (Rapid Communication) </a:t>
            </a:r>
            <a:r>
              <a:rPr lang="en-US" sz="1400" dirty="0" smtClean="0">
                <a:solidFill>
                  <a:srgbClr val="0000FF"/>
                </a:solidFill>
              </a:rPr>
              <a:t>– selected for highlights of 2013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900" y="4762082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 GHz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79" y="-374443"/>
            <a:ext cx="8229600" cy="1143000"/>
          </a:xfrm>
        </p:spPr>
        <p:txBody>
          <a:bodyPr/>
          <a:lstStyle/>
          <a:p>
            <a:r>
              <a:rPr lang="en-US" dirty="0" smtClean="0"/>
              <a:t>Nitrogen doping – process is reproducible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03A8D-8DE6-4081-A15A-F3A03BA2638A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825" y="768557"/>
            <a:ext cx="5977817" cy="47456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096" y="1229777"/>
            <a:ext cx="31818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Injection of small nitrogen partial pressure at the end of 800C degassing, followed by EP-&gt; drastic increase in </a:t>
            </a:r>
            <a:r>
              <a:rPr lang="en-US" dirty="0" smtClean="0"/>
              <a:t>Q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Anti-Q-slope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Demonstrated on many 1-cell and 9-cell 1.3 GHz cavities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526338" y="3928218"/>
            <a:ext cx="906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T=2K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70412" y="5514159"/>
            <a:ext cx="448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A. </a:t>
            </a:r>
            <a:r>
              <a:rPr lang="en-US" sz="1400" dirty="0" err="1" smtClean="0">
                <a:solidFill>
                  <a:srgbClr val="0000FF"/>
                </a:solidFill>
              </a:rPr>
              <a:t>Grassellino</a:t>
            </a:r>
            <a:r>
              <a:rPr lang="en-US" sz="1400" dirty="0" smtClean="0">
                <a:solidFill>
                  <a:srgbClr val="0000FF"/>
                </a:solidFill>
              </a:rPr>
              <a:t> et al, 2013 </a:t>
            </a:r>
            <a:r>
              <a:rPr lang="en-US" sz="1400" dirty="0" err="1" smtClean="0">
                <a:solidFill>
                  <a:srgbClr val="0000FF"/>
                </a:solidFill>
              </a:rPr>
              <a:t>Supercond</a:t>
            </a:r>
            <a:r>
              <a:rPr lang="en-US" sz="1400" dirty="0">
                <a:solidFill>
                  <a:srgbClr val="0000FF"/>
                </a:solidFill>
              </a:rPr>
              <a:t>. Sci. Technol. </a:t>
            </a:r>
            <a:r>
              <a:rPr lang="en-US" sz="1400" b="1" dirty="0">
                <a:solidFill>
                  <a:srgbClr val="0000FF"/>
                </a:solidFill>
              </a:rPr>
              <a:t>26</a:t>
            </a:r>
            <a:r>
              <a:rPr lang="en-US" sz="1400" dirty="0">
                <a:solidFill>
                  <a:srgbClr val="0000FF"/>
                </a:solidFill>
              </a:rPr>
              <a:t> 102001 (Rapid Communication</a:t>
            </a:r>
            <a:r>
              <a:rPr lang="en-US" sz="1400" dirty="0" smtClean="0">
                <a:solidFill>
                  <a:srgbClr val="0000FF"/>
                </a:solidFill>
              </a:rPr>
              <a:t>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7121961" y="335921"/>
            <a:ext cx="132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Record Q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836229" y="797586"/>
            <a:ext cx="285732" cy="334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1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11463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Reproduced at other labs in 1- and 9-cells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72"/>
            <a:ext cx="4979837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1313" y="4954455"/>
            <a:ext cx="109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Cornell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FB755-3BB0-4776-B611-B1F6A6CEC007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0138" y="498131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JLab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4664" y="1428727"/>
            <a:ext cx="4952878" cy="310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704377"/>
              </p:ext>
            </p:extLst>
          </p:nvPr>
        </p:nvGraphicFramePr>
        <p:xfrm>
          <a:off x="-145143" y="917150"/>
          <a:ext cx="6172758" cy="47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Graph" r:id="rId3" imgW="3870720" imgH="2956320" progId="Origin50.Graph">
                  <p:embed/>
                </p:oleObj>
              </mc:Choice>
              <mc:Fallback>
                <p:oleObj name="Graph" r:id="rId3" imgW="3870720" imgH="2956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45143" y="917150"/>
                        <a:ext cx="6172758" cy="47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- BCS limit has fallen – WHY? WE NEED TO FIND OUT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4F304-F83F-49AD-8105-E3ABD1A8AAD8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695851"/>
            <a:ext cx="6395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A. </a:t>
            </a:r>
            <a:r>
              <a:rPr lang="en-US" sz="1400" dirty="0" err="1" smtClean="0">
                <a:solidFill>
                  <a:srgbClr val="0000FF"/>
                </a:solidFill>
              </a:rPr>
              <a:t>Grassellino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et al, 2013 </a:t>
            </a:r>
            <a:r>
              <a:rPr lang="en-US" sz="1400" dirty="0" err="1" smtClean="0">
                <a:solidFill>
                  <a:srgbClr val="0000FF"/>
                </a:solidFill>
              </a:rPr>
              <a:t>Supercond</a:t>
            </a:r>
            <a:r>
              <a:rPr lang="en-US" sz="1400" dirty="0">
                <a:solidFill>
                  <a:srgbClr val="0000FF"/>
                </a:solidFill>
              </a:rPr>
              <a:t>. Sci. Technol. </a:t>
            </a:r>
            <a:r>
              <a:rPr lang="en-US" sz="1400" b="1" dirty="0">
                <a:solidFill>
                  <a:srgbClr val="0000FF"/>
                </a:solidFill>
              </a:rPr>
              <a:t>26</a:t>
            </a:r>
            <a:r>
              <a:rPr lang="en-US" sz="1400" dirty="0">
                <a:solidFill>
                  <a:srgbClr val="0000FF"/>
                </a:solidFill>
              </a:rPr>
              <a:t> 102001 (Rapid Communication) </a:t>
            </a:r>
            <a:endParaRPr lang="en-US" sz="1400" dirty="0" smtClean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A</a:t>
            </a:r>
            <a:r>
              <a:rPr lang="en-US" sz="1400" dirty="0" smtClean="0">
                <a:solidFill>
                  <a:srgbClr val="0000FF"/>
                </a:solidFill>
              </a:rPr>
              <a:t>. Romanenko and A. </a:t>
            </a:r>
            <a:r>
              <a:rPr lang="en-US" sz="1400" dirty="0" err="1" smtClean="0">
                <a:solidFill>
                  <a:srgbClr val="0000FF"/>
                </a:solidFill>
              </a:rPr>
              <a:t>Grassellino</a:t>
            </a:r>
            <a:r>
              <a:rPr lang="en-US" sz="1400" dirty="0" smtClean="0">
                <a:solidFill>
                  <a:srgbClr val="0000FF"/>
                </a:solidFill>
              </a:rPr>
              <a:t>, Appl. Phys. </a:t>
            </a:r>
            <a:r>
              <a:rPr lang="en-US" sz="1400" dirty="0" err="1" smtClean="0">
                <a:solidFill>
                  <a:srgbClr val="0000FF"/>
                </a:solidFill>
              </a:rPr>
              <a:t>Lett</a:t>
            </a:r>
            <a:r>
              <a:rPr lang="en-US" sz="1400" dirty="0" smtClean="0">
                <a:solidFill>
                  <a:srgbClr val="0000FF"/>
                </a:solidFill>
              </a:rPr>
              <a:t>. </a:t>
            </a:r>
            <a:r>
              <a:rPr lang="en-US" sz="1400" b="1" dirty="0" smtClean="0">
                <a:solidFill>
                  <a:srgbClr val="0000FF"/>
                </a:solidFill>
              </a:rPr>
              <a:t>102</a:t>
            </a:r>
            <a:r>
              <a:rPr lang="en-US" sz="1400" dirty="0" smtClean="0">
                <a:solidFill>
                  <a:srgbClr val="0000FF"/>
                </a:solidFill>
              </a:rPr>
              <a:t>, 252603 (2013)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9684" y="1284540"/>
            <a:ext cx="8151533" cy="2959157"/>
            <a:chOff x="729684" y="1327270"/>
            <a:chExt cx="8151533" cy="2959157"/>
          </a:xfrm>
        </p:grpSpPr>
        <p:sp>
          <p:nvSpPr>
            <p:cNvPr id="9" name="Oval 8"/>
            <p:cNvSpPr/>
            <p:nvPr/>
          </p:nvSpPr>
          <p:spPr>
            <a:xfrm rot="1205951">
              <a:off x="729684" y="3633296"/>
              <a:ext cx="4765416" cy="65313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585029" y="2427007"/>
              <a:ext cx="2080833" cy="13604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665862" y="1327270"/>
              <a:ext cx="321535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Anti-Q-slope emerges from the BCS surface resistance </a:t>
              </a:r>
              <a:r>
                <a:rPr lang="en-US" u="sng" dirty="0" smtClean="0"/>
                <a:t>decreasing</a:t>
              </a:r>
              <a:r>
                <a:rPr lang="en-US" dirty="0" smtClean="0"/>
                <a:t> with field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4201" y="3067264"/>
            <a:ext cx="8377015" cy="1938992"/>
            <a:chOff x="504201" y="3255946"/>
            <a:chExt cx="8377015" cy="193899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04201" y="3717421"/>
              <a:ext cx="5022481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665861" y="3255946"/>
              <a:ext cx="321535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is what BCS theory predicted to be the lowest possible surface resistance -&gt; we breached it!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526683" y="3717421"/>
              <a:ext cx="1391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LCLS-II at SLAC</a:t>
            </a:r>
          </a:p>
          <a:p>
            <a:pPr lvl="1"/>
            <a:r>
              <a:rPr lang="en-US" dirty="0" smtClean="0"/>
              <a:t>Adopted N doping as a baseline</a:t>
            </a:r>
          </a:p>
          <a:p>
            <a:pPr lvl="2"/>
            <a:r>
              <a:rPr lang="en-US" dirty="0" smtClean="0"/>
              <a:t>2x higher Q leads to a factor of 2 decrease in required refrigeration =&gt; 1 </a:t>
            </a:r>
            <a:r>
              <a:rPr lang="en-US" dirty="0" err="1" smtClean="0"/>
              <a:t>cryoplant</a:t>
            </a:r>
            <a:r>
              <a:rPr lang="en-US" dirty="0" smtClean="0"/>
              <a:t> less = savings of ~50-100M$ in capital costs + 10s of M$ in operational costs</a:t>
            </a:r>
          </a:p>
          <a:p>
            <a:r>
              <a:rPr lang="en-US" dirty="0" smtClean="0"/>
              <a:t>PIP-II at FNAL</a:t>
            </a:r>
          </a:p>
          <a:p>
            <a:pPr lvl="1"/>
            <a:r>
              <a:rPr lang="en-US" dirty="0" smtClean="0"/>
              <a:t>Increase of duty factor from 5% to 30% desired by Mu2e becomes possible with doubling the Q </a:t>
            </a:r>
          </a:p>
          <a:p>
            <a:r>
              <a:rPr lang="en-US" dirty="0" smtClean="0"/>
              <a:t>In general, CW operation becomes possible for short-pulse machines =&gt; future high power beams</a:t>
            </a:r>
          </a:p>
          <a:p>
            <a:r>
              <a:rPr lang="en-US" dirty="0" smtClean="0"/>
              <a:t>High gradient/high Q becomes possible =&gt; future </a:t>
            </a:r>
            <a:r>
              <a:rPr lang="en-US" dirty="0" err="1" smtClean="0"/>
              <a:t>e+e</a:t>
            </a:r>
            <a:r>
              <a:rPr lang="en-US" dirty="0" smtClean="0"/>
              <a:t>- machines at drastically reduced 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8EE2-141E-4E3C-A5F6-ECC41CC99085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10880</TotalTime>
  <Words>1541</Words>
  <Application>Microsoft Office PowerPoint</Application>
  <PresentationFormat>On-screen Show (4:3)</PresentationFormat>
  <Paragraphs>270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FermilabTemplate</vt:lpstr>
      <vt:lpstr>Fermilab: Footer Only</vt:lpstr>
      <vt:lpstr>Graph</vt:lpstr>
      <vt:lpstr>SRF Science:  Discoveries and New Horizons</vt:lpstr>
      <vt:lpstr>What is SRF Science about?</vt:lpstr>
      <vt:lpstr>Outline</vt:lpstr>
      <vt:lpstr>First revolution</vt:lpstr>
      <vt:lpstr>Nitrogen doping: a breakthrough in BCS resistance (Q)</vt:lpstr>
      <vt:lpstr>Nitrogen doping – process is reproducible</vt:lpstr>
      <vt:lpstr>Reproduced at other labs in 1- and 9-cells</vt:lpstr>
      <vt:lpstr>Physics - BCS limit has fallen – WHY? WE NEED TO FIND OUT</vt:lpstr>
      <vt:lpstr>Implications</vt:lpstr>
      <vt:lpstr>Second revolution</vt:lpstr>
      <vt:lpstr>Magnetic probes reveal the new physics</vt:lpstr>
      <vt:lpstr>Leads to high Q</vt:lpstr>
      <vt:lpstr>Optimal cooling conditions produce record high Qs even when ambient fields are large – WHY? WE NEED TO FIND OUT</vt:lpstr>
      <vt:lpstr>Confirmed at Cornell and JLab</vt:lpstr>
      <vt:lpstr>Third revolution on the way? </vt:lpstr>
      <vt:lpstr>Nb3Sn instead of Nb</vt:lpstr>
      <vt:lpstr>PowerPoint Presentation</vt:lpstr>
      <vt:lpstr>What is BCS missing?</vt:lpstr>
      <vt:lpstr>Understanding the role of doping – future plan</vt:lpstr>
      <vt:lpstr>Nanostructural studies provide first clues</vt:lpstr>
      <vt:lpstr>Fundamental superconducting properties tell more  </vt:lpstr>
      <vt:lpstr>Low residual by flux expulsion – R&amp;D plan</vt:lpstr>
      <vt:lpstr>Nb3Sn – R&amp;D plan</vt:lpstr>
      <vt:lpstr>Estimated FNAL Resources Need</vt:lpstr>
      <vt:lpstr>Summary</vt:lpstr>
      <vt:lpstr>PowerPoint Presentation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Alexander Romanenko x5241 15339N</cp:lastModifiedBy>
  <cp:revision>246</cp:revision>
  <cp:lastPrinted>2014-01-20T19:40:21Z</cp:lastPrinted>
  <dcterms:created xsi:type="dcterms:W3CDTF">2014-01-03T20:18:13Z</dcterms:created>
  <dcterms:modified xsi:type="dcterms:W3CDTF">2014-08-27T03:31:00Z</dcterms:modified>
</cp:coreProperties>
</file>