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8" r:id="rId4"/>
    <p:sldId id="259" r:id="rId5"/>
    <p:sldId id="260" r:id="rId6"/>
    <p:sldId id="301" r:id="rId7"/>
    <p:sldId id="261" r:id="rId8"/>
    <p:sldId id="262" r:id="rId9"/>
    <p:sldId id="296" r:id="rId10"/>
    <p:sldId id="263" r:id="rId11"/>
    <p:sldId id="264" r:id="rId12"/>
    <p:sldId id="266" r:id="rId13"/>
    <p:sldId id="298" r:id="rId14"/>
    <p:sldId id="268" r:id="rId15"/>
    <p:sldId id="269" r:id="rId16"/>
    <p:sldId id="270" r:id="rId17"/>
    <p:sldId id="271" r:id="rId18"/>
    <p:sldId id="272" r:id="rId19"/>
    <p:sldId id="297" r:id="rId20"/>
    <p:sldId id="273" r:id="rId21"/>
    <p:sldId id="276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6" r:id="rId32"/>
    <p:sldId id="287" r:id="rId33"/>
    <p:sldId id="288" r:id="rId34"/>
    <p:sldId id="300" r:id="rId35"/>
    <p:sldId id="295" r:id="rId36"/>
    <p:sldId id="290" r:id="rId37"/>
    <p:sldId id="291" r:id="rId38"/>
    <p:sldId id="304" r:id="rId39"/>
    <p:sldId id="302" r:id="rId40"/>
    <p:sldId id="305" r:id="rId41"/>
    <p:sldId id="303" r:id="rId42"/>
    <p:sldId id="292" r:id="rId43"/>
    <p:sldId id="307" r:id="rId44"/>
    <p:sldId id="306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9F855E-D5F0-F34D-8225-BB64ADA19B20}" type="datetimeFigureOut">
              <a:rPr lang="en-US"/>
              <a:pPr>
                <a:defRPr/>
              </a:pPr>
              <a:t>8/27/14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29F8DE-7785-C745-A2E8-93A077262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80587E0-8228-E244-9FBC-7A0DCF2884E8}" type="datetimeFigureOut">
              <a:rPr lang="en-US"/>
              <a:pPr>
                <a:defRPr/>
              </a:pPr>
              <a:t>8/27/14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227A95-5052-4348-BBB2-6F70F11AC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0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ACD85-F34F-0E41-BB8F-583D0C657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27A95-5052-4348-BBB2-6F70F11AC49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4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ACD85-F34F-0E41-BB8F-583D0C657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79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F54BE18D-157E-A046-B248-2E828D0FD14F}" type="datetime1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492E84A3-02EC-8549-BD83-9F5790A19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A35A-F9B2-6648-9DAC-A16575C66A68}" type="datetime1">
              <a:rPr lang="en-US" smtClean="0"/>
              <a:t>8/27/14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B608-905B-F04B-A908-5FDAB501B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C4F9-531B-A149-9DA2-B58D18C2369F}" type="datetime1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01F5-7CE7-8740-848C-453D5E60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B4EF-F085-5947-9C16-D13F7CCAE3BA}" type="datetime1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BF7B-9604-224F-8C22-8B0B6161B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5DE7-9EA8-1D4A-8007-647F8BC1D9F6}" type="datetime1">
              <a:rPr lang="en-US" smtClean="0"/>
              <a:t>8/27/14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ADCC-FFFF-624F-9DA0-66DCD0C5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BD65-F5AC-B24B-99D6-BFF080F48741}" type="datetime1">
              <a:rPr lang="en-US" smtClean="0"/>
              <a:t>8/27/14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AAB5-568F-C842-A182-94E427C1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54B8-1957-DB4F-991C-195009FCD04B}" type="datetime1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CEC0-B4CE-9C4A-98AC-D0AA860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62A4-21E4-7A40-A1BA-E9327A3DFAA0}" type="datetime1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5CF-B0F4-1F44-82E2-176C0D00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9D1DCA4F-4727-6E4D-A711-865228EC8389}" type="datetime1">
              <a:rPr lang="en-US" smtClean="0"/>
              <a:t>8/27/14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175E7CF7-B3DC-E741-A30F-ACFD129F4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3C5D0160-DA3C-2846-BB23-B76E0BBBB9BA}" type="datetime1">
              <a:rPr lang="en-US" smtClean="0"/>
              <a:t>8/27/14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13312A8-C451-0348-BC4E-36B0D1F8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Vision for US Long-Term SRF R&amp;D</a:t>
            </a:r>
            <a:br>
              <a:rPr lang="en-US" dirty="0"/>
            </a:b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H.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Padamsee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and A. Romanenko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HEPAP Accelerator R&amp;D Subpanel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27 Aug 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</a:t>
            </a:r>
            <a:r>
              <a:rPr lang="en-US" dirty="0" smtClean="0"/>
              <a:t>Pursuing Science </a:t>
            </a:r>
            <a:r>
              <a:rPr lang="en-US" dirty="0"/>
              <a:t>of High </a:t>
            </a:r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Romanenko</a:t>
            </a:r>
            <a:r>
              <a:rPr lang="en-US" dirty="0"/>
              <a:t> </a:t>
            </a:r>
            <a:r>
              <a:rPr lang="en-US" dirty="0" smtClean="0"/>
              <a:t>Talk</a:t>
            </a:r>
          </a:p>
          <a:p>
            <a:r>
              <a:rPr lang="en-US" dirty="0" smtClean="0"/>
              <a:t>A </a:t>
            </a:r>
            <a:r>
              <a:rPr lang="en-US" dirty="0"/>
              <a:t>primary objective </a:t>
            </a:r>
            <a:r>
              <a:rPr lang="en-US" dirty="0" smtClean="0"/>
              <a:t>of </a:t>
            </a:r>
            <a:r>
              <a:rPr lang="en-US" dirty="0"/>
              <a:t>GARD as described in the 2015 DOE budget request to Congress </a:t>
            </a:r>
          </a:p>
          <a:p>
            <a:r>
              <a:rPr lang="en-US" dirty="0"/>
              <a:t>“HEP General Accelerator R&amp;D focuses on </a:t>
            </a:r>
            <a:r>
              <a:rPr lang="en-US" u="sng" dirty="0"/>
              <a:t>understanding the science underlying the technologies used in particle accelerators </a:t>
            </a:r>
            <a:r>
              <a:rPr lang="en-US" dirty="0"/>
              <a:t>and storage rings, as well as the fundamental physics of charged particle beams”. </a:t>
            </a:r>
          </a:p>
          <a:p>
            <a:r>
              <a:rPr lang="en-US" dirty="0"/>
              <a:t>Fundamental understanding </a:t>
            </a:r>
            <a:r>
              <a:rPr lang="en-US" dirty="0" smtClean="0"/>
              <a:t>will </a:t>
            </a:r>
            <a:r>
              <a:rPr lang="en-US" dirty="0"/>
              <a:t>reveal </a:t>
            </a:r>
          </a:p>
          <a:p>
            <a:pPr lvl="1"/>
            <a:r>
              <a:rPr lang="en-US" dirty="0"/>
              <a:t>What are the ultimate limits to the best Q?</a:t>
            </a:r>
          </a:p>
          <a:p>
            <a:pPr lvl="1"/>
            <a:r>
              <a:rPr lang="en-US" dirty="0" smtClean="0"/>
              <a:t>Find best parameters </a:t>
            </a:r>
            <a:r>
              <a:rPr lang="en-US" dirty="0"/>
              <a:t>to optimize the preparation and cool-down protocol for highest Qs?</a:t>
            </a:r>
          </a:p>
          <a:p>
            <a:pPr lvl="1"/>
            <a:r>
              <a:rPr lang="en-US" dirty="0"/>
              <a:t>Parameters to control the spread in Q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1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470367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Romanenko</a:t>
            </a:r>
            <a:r>
              <a:rPr lang="en-US" dirty="0" smtClean="0"/>
              <a:t> Talk - Review: </a:t>
            </a:r>
            <a:br>
              <a:rPr lang="en-US" dirty="0" smtClean="0"/>
            </a:br>
            <a:r>
              <a:rPr lang="en-US" dirty="0" smtClean="0"/>
              <a:t>Overall cost  </a:t>
            </a:r>
            <a:r>
              <a:rPr lang="en-US" dirty="0"/>
              <a:t>proposal </a:t>
            </a:r>
            <a:r>
              <a:rPr lang="en-US" dirty="0" smtClean="0"/>
              <a:t>consists</a:t>
            </a:r>
            <a:r>
              <a:rPr lang="en-US" sz="2800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two sub-programs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44" y="144282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 smtClean="0"/>
              <a:t>A. Cryogenic </a:t>
            </a:r>
            <a:r>
              <a:rPr lang="en-US" dirty="0"/>
              <a:t>cost </a:t>
            </a:r>
            <a:r>
              <a:rPr lang="en-US" dirty="0" smtClean="0"/>
              <a:t>reduction through transformational High Q Discoveries</a:t>
            </a:r>
          </a:p>
          <a:p>
            <a:pPr lvl="1"/>
            <a:r>
              <a:rPr lang="en-US" dirty="0" smtClean="0"/>
              <a:t>R&amp;D also needed to maintain the high Qs </a:t>
            </a:r>
          </a:p>
          <a:p>
            <a:pPr lvl="1"/>
            <a:r>
              <a:rPr lang="en-US" dirty="0" smtClean="0"/>
              <a:t>Extend high Q to higher frequencies</a:t>
            </a:r>
          </a:p>
          <a:p>
            <a:r>
              <a:rPr lang="en-US" dirty="0" smtClean="0"/>
              <a:t>B. Cavity </a:t>
            </a:r>
            <a:r>
              <a:rPr lang="en-US" dirty="0"/>
              <a:t>cost </a:t>
            </a:r>
            <a:r>
              <a:rPr lang="en-US" dirty="0" smtClean="0"/>
              <a:t>reduction through novel materials and fabrication methods</a:t>
            </a:r>
          </a:p>
          <a:p>
            <a:r>
              <a:rPr lang="en-US" dirty="0" smtClean="0"/>
              <a:t>Proposal leverages existing collaborations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70" y="530388"/>
            <a:ext cx="8686800" cy="641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Consistently Maintain the  High Q in </a:t>
            </a:r>
            <a:r>
              <a:rPr lang="en-US" dirty="0" err="1" smtClean="0"/>
              <a:t>Cryomodules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55" y="1058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Counteract Field Emission </a:t>
            </a:r>
            <a:endParaRPr lang="en-US" dirty="0" smtClean="0"/>
          </a:p>
          <a:p>
            <a:pPr lvl="1"/>
            <a:r>
              <a:rPr lang="en-US" dirty="0" smtClean="0"/>
              <a:t>Collaboration with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Accidental dirt contamination during CM string assembly drops Q due to Field Emission (FE) </a:t>
            </a:r>
          </a:p>
          <a:p>
            <a:pPr lvl="1"/>
            <a:r>
              <a:rPr lang="en-US" dirty="0" smtClean="0"/>
              <a:t>E.g. CEBAF upgrade</a:t>
            </a:r>
            <a:r>
              <a:rPr lang="en-US" dirty="0"/>
              <a:t> </a:t>
            </a:r>
            <a:r>
              <a:rPr lang="en-US" dirty="0" smtClean="0"/>
              <a:t>CMs: onset </a:t>
            </a:r>
            <a:r>
              <a:rPr lang="en-US" dirty="0"/>
              <a:t>field for </a:t>
            </a:r>
            <a:r>
              <a:rPr lang="en-US" dirty="0" smtClean="0"/>
              <a:t>FE dropped </a:t>
            </a:r>
            <a:r>
              <a:rPr lang="en-US" dirty="0"/>
              <a:t>from 18 MV/m in the vertical test to 13 MV/m </a:t>
            </a:r>
            <a:r>
              <a:rPr lang="en-US" dirty="0" smtClean="0"/>
              <a:t>in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some cavities in FLASH (DESY) CM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FLASH Module 3*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rcRect t="13000" b="13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26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Module 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57" b="13283"/>
          <a:stretch/>
        </p:blipFill>
        <p:spPr>
          <a:xfrm>
            <a:off x="228600" y="1211100"/>
            <a:ext cx="8672513" cy="48198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R&amp;D to Eliminate FE in CM (In-situ)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</a:t>
            </a:r>
            <a:r>
              <a:rPr lang="en-US" dirty="0"/>
              <a:t>practical methods to reduce field emission by </a:t>
            </a:r>
            <a:r>
              <a:rPr lang="en-US" u="sng" dirty="0"/>
              <a:t>in-situ cleaning </a:t>
            </a:r>
            <a:r>
              <a:rPr lang="en-US" dirty="0"/>
              <a:t>of completed cavity-string </a:t>
            </a:r>
            <a:r>
              <a:rPr lang="en-US" dirty="0" smtClean="0"/>
              <a:t>assemblies, </a:t>
            </a:r>
            <a:r>
              <a:rPr lang="en-US" dirty="0"/>
              <a:t>or inside CM. </a:t>
            </a:r>
          </a:p>
          <a:p>
            <a:pPr lvl="1"/>
            <a:r>
              <a:rPr lang="en-US" dirty="0"/>
              <a:t>Short term</a:t>
            </a:r>
          </a:p>
          <a:p>
            <a:pPr lvl="2"/>
            <a:r>
              <a:rPr lang="en-US" dirty="0"/>
              <a:t>Optimize </a:t>
            </a:r>
            <a:r>
              <a:rPr lang="en-US" dirty="0" smtClean="0"/>
              <a:t>“High </a:t>
            </a:r>
            <a:r>
              <a:rPr lang="en-US" dirty="0"/>
              <a:t>power pulsed </a:t>
            </a:r>
            <a:r>
              <a:rPr lang="en-US" dirty="0" smtClean="0"/>
              <a:t>processing” </a:t>
            </a:r>
            <a:r>
              <a:rPr lang="en-US" dirty="0"/>
              <a:t>routinely used in operating accelerators with available beam power</a:t>
            </a:r>
          </a:p>
          <a:p>
            <a:pPr lvl="2"/>
            <a:r>
              <a:rPr lang="en-US" dirty="0"/>
              <a:t>Adapt CO2 snow cleaning developed at DESY from single cells to multi-cells</a:t>
            </a:r>
          </a:p>
          <a:p>
            <a:pPr lvl="1"/>
            <a:r>
              <a:rPr lang="en-US" dirty="0"/>
              <a:t>Medium term</a:t>
            </a:r>
          </a:p>
          <a:p>
            <a:pPr lvl="2"/>
            <a:r>
              <a:rPr lang="en-US" dirty="0"/>
              <a:t>Install higher power processing </a:t>
            </a:r>
            <a:r>
              <a:rPr lang="en-US" dirty="0" smtClean="0"/>
              <a:t>station, </a:t>
            </a:r>
            <a:r>
              <a:rPr lang="en-US" dirty="0"/>
              <a:t>and </a:t>
            </a:r>
            <a:r>
              <a:rPr lang="en-US" dirty="0" smtClean="0"/>
              <a:t>“move” </a:t>
            </a:r>
            <a:r>
              <a:rPr lang="en-US" dirty="0"/>
              <a:t>from CM to CM in tunnel </a:t>
            </a:r>
          </a:p>
          <a:p>
            <a:pPr lvl="1"/>
            <a:r>
              <a:rPr lang="en-US" dirty="0"/>
              <a:t>Long term</a:t>
            </a:r>
          </a:p>
          <a:p>
            <a:pPr lvl="2"/>
            <a:r>
              <a:rPr lang="en-US" dirty="0"/>
              <a:t>Apply CO2 Snow cleaning to cavity-string and cavities in CM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Pulsed Power Processing FE Proven to Reduce FE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rcRect t="13065" b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861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jets cleaning single cell</a:t>
            </a:r>
            <a:br>
              <a:rPr lang="en-US" dirty="0" smtClean="0"/>
            </a:br>
            <a:r>
              <a:rPr lang="en-US" dirty="0" smtClean="0"/>
              <a:t>Proven at DESY for FE Reduction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17" b="851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Application of Cavity Cost Reduction through High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63" y="891864"/>
            <a:ext cx="8672513" cy="4987867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TeV</a:t>
            </a:r>
            <a:r>
              <a:rPr lang="en-US" dirty="0" smtClean="0"/>
              <a:t> scale colliders</a:t>
            </a:r>
          </a:p>
          <a:p>
            <a:r>
              <a:rPr lang="en-US" dirty="0"/>
              <a:t>D</a:t>
            </a:r>
            <a:r>
              <a:rPr lang="en-US" dirty="0" smtClean="0"/>
              <a:t>ouble 1.3 GHz frequency, &amp; apply high Q methods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Rationale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smaller cavities, smaller </a:t>
            </a:r>
            <a:r>
              <a:rPr lang="en-US" dirty="0" err="1" smtClean="0">
                <a:solidFill>
                  <a:srgbClr val="FF0000"/>
                </a:solidFill>
              </a:rPr>
              <a:t>cryomodule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Less materials, lower cost</a:t>
            </a:r>
          </a:p>
          <a:p>
            <a:r>
              <a:rPr lang="en-US" dirty="0" smtClean="0"/>
              <a:t>Important reason for 1.3 GHz frequency choice was </a:t>
            </a:r>
          </a:p>
          <a:p>
            <a:r>
              <a:rPr lang="en-US" dirty="0" smtClean="0"/>
              <a:t>BCS surface resistance increases </a:t>
            </a:r>
            <a:r>
              <a:rPr lang="en-US" dirty="0" err="1" smtClean="0"/>
              <a:t>af</a:t>
            </a:r>
            <a:r>
              <a:rPr lang="en-US" dirty="0" smtClean="0"/>
              <a:t> f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Leads to spontaneous thermal instability at high gradients </a:t>
            </a:r>
          </a:p>
          <a:p>
            <a:pPr lvl="1"/>
            <a:r>
              <a:rPr lang="en-US" dirty="0" smtClean="0"/>
              <a:t>G &gt; 30 MV/m - due to BCS heating and thermal runaway</a:t>
            </a:r>
          </a:p>
          <a:p>
            <a:pPr lvl="1"/>
            <a:r>
              <a:rPr lang="en-US" u="sng" dirty="0" smtClean="0"/>
              <a:t>But</a:t>
            </a:r>
            <a:r>
              <a:rPr lang="en-US" dirty="0" smtClean="0"/>
              <a:t> High Q via N-doping can enhance Q =&gt; x 4 </a:t>
            </a:r>
          </a:p>
          <a:p>
            <a:pPr lvl="1"/>
            <a:r>
              <a:rPr lang="en-US" dirty="0" smtClean="0"/>
              <a:t>There should be no thermal instability at 2.6 GHz</a:t>
            </a:r>
          </a:p>
          <a:p>
            <a:r>
              <a:rPr lang="en-US" dirty="0" smtClean="0"/>
              <a:t>Have to open aperture some to keep </a:t>
            </a:r>
            <a:r>
              <a:rPr lang="en-US" dirty="0" err="1" smtClean="0"/>
              <a:t>wakefields</a:t>
            </a:r>
            <a:r>
              <a:rPr lang="en-US" dirty="0" smtClean="0"/>
              <a:t> acceptable</a:t>
            </a:r>
          </a:p>
          <a:p>
            <a:r>
              <a:rPr lang="en-US" dirty="0" smtClean="0"/>
              <a:t>Collaboration with Cornell…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4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General Cavity Material-Cost Reduction (x 4 )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of bulk niobium is a major factor for SRF </a:t>
            </a:r>
            <a:r>
              <a:rPr lang="en-US" dirty="0" smtClean="0"/>
              <a:t>accelerators</a:t>
            </a:r>
            <a:endParaRPr lang="en-US" dirty="0"/>
          </a:p>
          <a:p>
            <a:pPr lvl="1"/>
            <a:r>
              <a:rPr lang="en-US" dirty="0" smtClean="0"/>
              <a:t>especially </a:t>
            </a:r>
            <a:r>
              <a:rPr lang="en-US" dirty="0"/>
              <a:t>for </a:t>
            </a:r>
            <a:r>
              <a:rPr lang="en-US" dirty="0" smtClean="0"/>
              <a:t>low </a:t>
            </a:r>
            <a:r>
              <a:rPr lang="en-US" dirty="0"/>
              <a:t>frequency (</a:t>
            </a:r>
            <a:r>
              <a:rPr lang="en-US" dirty="0" smtClean="0"/>
              <a:t>&lt; 650 </a:t>
            </a:r>
            <a:r>
              <a:rPr lang="en-US" dirty="0"/>
              <a:t>MHz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for 1.3 GHz, </a:t>
            </a:r>
            <a:r>
              <a:rPr lang="en-US" dirty="0" err="1" smtClean="0"/>
              <a:t>Nb</a:t>
            </a:r>
            <a:r>
              <a:rPr lang="en-US" dirty="0" smtClean="0"/>
              <a:t> costs are substantial</a:t>
            </a:r>
          </a:p>
          <a:p>
            <a:pPr lvl="1"/>
            <a:r>
              <a:rPr lang="en-US" dirty="0" smtClean="0"/>
              <a:t>the required </a:t>
            </a:r>
            <a:r>
              <a:rPr lang="en-US" dirty="0" err="1"/>
              <a:t>Nb</a:t>
            </a:r>
            <a:r>
              <a:rPr lang="en-US" dirty="0"/>
              <a:t> per cell scales as 1/f</a:t>
            </a:r>
            <a:r>
              <a:rPr lang="en-US" baseline="30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Propose </a:t>
            </a:r>
            <a:r>
              <a:rPr lang="en-US" dirty="0"/>
              <a:t>cost reduction 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ia  </a:t>
            </a:r>
            <a:r>
              <a:rPr lang="en-US" dirty="0" err="1" smtClean="0"/>
              <a:t>Nb</a:t>
            </a:r>
            <a:r>
              <a:rPr lang="en-US" dirty="0" smtClean="0"/>
              <a:t>-Cu Composite material</a:t>
            </a:r>
          </a:p>
          <a:p>
            <a:pPr lvl="1"/>
            <a:r>
              <a:rPr lang="en-US" dirty="0" err="1" smtClean="0"/>
              <a:t>Nb</a:t>
            </a:r>
            <a:r>
              <a:rPr lang="en-US" dirty="0" smtClean="0"/>
              <a:t> 1 mm/Cu 4 mm, </a:t>
            </a:r>
          </a:p>
          <a:p>
            <a:pPr lvl="1"/>
            <a:r>
              <a:rPr lang="en-US" dirty="0" smtClean="0"/>
              <a:t>X4  material reduction over bulk </a:t>
            </a:r>
            <a:r>
              <a:rPr lang="en-US" dirty="0" err="1" smtClean="0"/>
              <a:t>Nb</a:t>
            </a:r>
            <a:endParaRPr lang="en-US" dirty="0" smtClean="0"/>
          </a:p>
          <a:p>
            <a:pPr lvl="2"/>
            <a:r>
              <a:rPr lang="en-US" dirty="0"/>
              <a:t>Material </a:t>
            </a:r>
            <a:r>
              <a:rPr lang="en-US" dirty="0" smtClean="0"/>
              <a:t>made by explosion bonding Cu with high </a:t>
            </a:r>
            <a:r>
              <a:rPr lang="en-US" dirty="0"/>
              <a:t>RRR </a:t>
            </a:r>
            <a:r>
              <a:rPr lang="en-US" dirty="0" err="1" smtClean="0"/>
              <a:t>Nb</a:t>
            </a:r>
            <a:endParaRPr lang="en-US" dirty="0" smtClean="0"/>
          </a:p>
          <a:p>
            <a:r>
              <a:rPr lang="en-US" dirty="0" smtClean="0"/>
              <a:t>1-cell and 3-cell cavities made by DESY, KEK, INFN</a:t>
            </a:r>
          </a:p>
          <a:p>
            <a:pPr lvl="1"/>
            <a:r>
              <a:rPr lang="en-US" dirty="0" smtClean="0"/>
              <a:t>Proof of principle to 40 MV/m established for </a:t>
            </a:r>
            <a:r>
              <a:rPr lang="en-US" dirty="0" err="1" smtClean="0"/>
              <a:t>Nb</a:t>
            </a:r>
            <a:r>
              <a:rPr lang="en-US" dirty="0" smtClean="0"/>
              <a:t>-Cu cavity</a:t>
            </a:r>
          </a:p>
          <a:p>
            <a:r>
              <a:rPr lang="en-US" dirty="0"/>
              <a:t>High quality surface preparation </a:t>
            </a:r>
            <a:r>
              <a:rPr lang="en-US" dirty="0" smtClean="0"/>
              <a:t>used</a:t>
            </a:r>
            <a:endParaRPr lang="en-US" dirty="0"/>
          </a:p>
          <a:p>
            <a:pPr lvl="1"/>
            <a:r>
              <a:rPr lang="en-US" dirty="0"/>
              <a:t>as with bulk </a:t>
            </a:r>
            <a:r>
              <a:rPr lang="en-US" dirty="0" err="1"/>
              <a:t>Nb</a:t>
            </a:r>
            <a:r>
              <a:rPr lang="en-US" dirty="0"/>
              <a:t> cavities that show high performance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 for US Long-Term SRF R&amp;D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“Golden Age” of SRF based Accelerators</a:t>
            </a:r>
          </a:p>
          <a:p>
            <a:r>
              <a:rPr lang="en-US" dirty="0" smtClean="0"/>
              <a:t>The Fruits of GARD investments +…</a:t>
            </a:r>
          </a:p>
          <a:p>
            <a:r>
              <a:rPr lang="en-US" dirty="0" smtClean="0"/>
              <a:t>Major new accelerators built in the US</a:t>
            </a:r>
          </a:p>
          <a:p>
            <a:pPr lvl="1"/>
            <a:r>
              <a:rPr lang="en-US" dirty="0" smtClean="0"/>
              <a:t>SNS, </a:t>
            </a:r>
            <a:r>
              <a:rPr lang="en-US" dirty="0" err="1" smtClean="0"/>
              <a:t>Jlab</a:t>
            </a:r>
            <a:r>
              <a:rPr lang="en-US" dirty="0" smtClean="0"/>
              <a:t> Energy Upgrade, ATLAS Upgrade at </a:t>
            </a:r>
            <a:r>
              <a:rPr lang="en-US" dirty="0" smtClean="0"/>
              <a:t>Argonne</a:t>
            </a:r>
            <a:endParaRPr lang="en-US" dirty="0" smtClean="0"/>
          </a:p>
          <a:p>
            <a:r>
              <a:rPr lang="en-US" dirty="0" smtClean="0"/>
              <a:t>SRF Accelerators “on the way” in the US</a:t>
            </a:r>
          </a:p>
          <a:p>
            <a:pPr lvl="1"/>
            <a:r>
              <a:rPr lang="en-US" dirty="0" smtClean="0"/>
              <a:t>FRIB at MSU, LCLS-II at SLAC, PIP-2 at FNAL (HEP)</a:t>
            </a:r>
          </a:p>
          <a:p>
            <a:r>
              <a:rPr lang="en-US" dirty="0" smtClean="0"/>
              <a:t>SRF Based Accelerators World-wide</a:t>
            </a:r>
          </a:p>
          <a:p>
            <a:pPr lvl="1"/>
            <a:r>
              <a:rPr lang="en-US" dirty="0" smtClean="0"/>
              <a:t>LHC, XFEL, </a:t>
            </a:r>
            <a:r>
              <a:rPr lang="en-US" smtClean="0"/>
              <a:t>ESS</a:t>
            </a:r>
            <a:r>
              <a:rPr lang="en-US" smtClean="0"/>
              <a:t>, ISAC-II, ARIEL </a:t>
            </a:r>
            <a:r>
              <a:rPr lang="en-US" dirty="0" smtClean="0"/>
              <a:t>SPIRAL-2, ADS in China and India, ILC?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449" y="6515100"/>
            <a:ext cx="781367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6814"/>
            <a:ext cx="4751865" cy="975934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Proof of Principle</a:t>
            </a:r>
            <a:br>
              <a:rPr lang="en-US" sz="2000" dirty="0" smtClean="0"/>
            </a:br>
            <a:r>
              <a:rPr lang="en-US" sz="2000" dirty="0" smtClean="0"/>
              <a:t>1-cell </a:t>
            </a:r>
            <a:r>
              <a:rPr lang="en-US" sz="2000" dirty="0" err="1" smtClean="0"/>
              <a:t>Nb</a:t>
            </a:r>
            <a:r>
              <a:rPr lang="en-US" sz="2000" dirty="0" smtClean="0"/>
              <a:t>-Cu Composite  </a:t>
            </a:r>
            <a:r>
              <a:rPr lang="en-US" sz="2000" dirty="0" err="1" smtClean="0"/>
              <a:t>Hydroformed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Reaches 40 MV/m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395" y="-156057"/>
            <a:ext cx="4784158" cy="3597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3072"/>
            <a:ext cx="7879203" cy="43049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4533"/>
            <a:ext cx="8686800" cy="641739"/>
          </a:xfrm>
        </p:spPr>
        <p:txBody>
          <a:bodyPr>
            <a:noAutofit/>
          </a:bodyPr>
          <a:lstStyle/>
          <a:p>
            <a:r>
              <a:rPr lang="en-US" dirty="0" smtClean="0"/>
              <a:t>Cavity Fabrication-Cost Reduction via</a:t>
            </a:r>
            <a:br>
              <a:rPr lang="en-US" dirty="0" smtClean="0"/>
            </a:br>
            <a:r>
              <a:rPr lang="en-US" dirty="0" smtClean="0"/>
              <a:t> Seamless Techniques with </a:t>
            </a:r>
            <a:r>
              <a:rPr lang="en-US" dirty="0" err="1" smtClean="0"/>
              <a:t>Nb</a:t>
            </a:r>
            <a:r>
              <a:rPr lang="en-US" dirty="0" smtClean="0"/>
              <a:t>-Cu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301727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 smtClean="0"/>
              <a:t>Eliminate expensive e-beam welding and trim machining of parts</a:t>
            </a:r>
          </a:p>
          <a:p>
            <a:r>
              <a:rPr lang="en-US" dirty="0" smtClean="0"/>
              <a:t>Rapid production rate possible with spinning and </a:t>
            </a:r>
            <a:r>
              <a:rPr lang="en-US" dirty="0" err="1" smtClean="0"/>
              <a:t>hydrofm</a:t>
            </a:r>
            <a:endParaRPr lang="en-US" dirty="0" smtClean="0"/>
          </a:p>
          <a:p>
            <a:r>
              <a:rPr lang="en-US" dirty="0" err="1" smtClean="0"/>
              <a:t>Hydroformed</a:t>
            </a:r>
            <a:r>
              <a:rPr lang="en-US" dirty="0" smtClean="0"/>
              <a:t> and Spun 1-cell cavities already proven</a:t>
            </a:r>
          </a:p>
          <a:p>
            <a:pPr lvl="1"/>
            <a:r>
              <a:rPr lang="en-US" dirty="0" err="1" smtClean="0"/>
              <a:t>Hydroformed</a:t>
            </a:r>
            <a:r>
              <a:rPr lang="en-US" dirty="0" smtClean="0"/>
              <a:t> 3-cells </a:t>
            </a:r>
            <a:r>
              <a:rPr lang="en-US" dirty="0" err="1" smtClean="0"/>
              <a:t>Nb</a:t>
            </a:r>
            <a:r>
              <a:rPr lang="en-US" dirty="0" smtClean="0"/>
              <a:t> proved to &gt; 35 MV/m</a:t>
            </a:r>
          </a:p>
          <a:p>
            <a:pPr lvl="1"/>
            <a:r>
              <a:rPr lang="en-US" dirty="0" smtClean="0"/>
              <a:t>Spun single cell </a:t>
            </a:r>
            <a:r>
              <a:rPr lang="en-US" dirty="0" err="1" smtClean="0"/>
              <a:t>Nb</a:t>
            </a:r>
            <a:r>
              <a:rPr lang="en-US" dirty="0" smtClean="0"/>
              <a:t> proved to 40 MV/m</a:t>
            </a:r>
          </a:p>
          <a:p>
            <a:pPr lvl="1"/>
            <a:r>
              <a:rPr lang="en-US" dirty="0" smtClean="0"/>
              <a:t>Spun 3-cell </a:t>
            </a:r>
            <a:r>
              <a:rPr lang="en-US" dirty="0" err="1" smtClean="0"/>
              <a:t>Nb</a:t>
            </a:r>
            <a:r>
              <a:rPr lang="en-US" dirty="0" smtClean="0"/>
              <a:t> under test at FNAL</a:t>
            </a:r>
          </a:p>
          <a:p>
            <a:r>
              <a:rPr lang="en-US" dirty="0" smtClean="0"/>
              <a:t>Collaboration with Cornell, INFN, DESY, </a:t>
            </a:r>
            <a:r>
              <a:rPr lang="en-US" dirty="0"/>
              <a:t>and KEK, US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Hydroforming and Spinning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174" b="13174"/>
          <a:stretch>
            <a:fillRect/>
          </a:stretch>
        </p:blipFill>
        <p:spPr>
          <a:xfrm>
            <a:off x="4182314" y="3687353"/>
            <a:ext cx="4504485" cy="2477293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72207"/>
              </p:ext>
            </p:extLst>
          </p:nvPr>
        </p:nvGraphicFramePr>
        <p:xfrm>
          <a:off x="267774" y="1699847"/>
          <a:ext cx="5143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icture" r:id="rId4" imgW="5143500" imgH="2286000" progId="Word.Picture.8">
                  <p:embed/>
                </p:oleObj>
              </mc:Choice>
              <mc:Fallback>
                <p:oleObj name="Picture" r:id="rId4" imgW="5143500" imgH="2286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74" y="1699847"/>
                        <a:ext cx="5143500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0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2-cell </a:t>
            </a:r>
            <a:r>
              <a:rPr lang="en-US" dirty="0" err="1" smtClean="0"/>
              <a:t>Nb</a:t>
            </a:r>
            <a:r>
              <a:rPr lang="en-US" dirty="0" smtClean="0"/>
              <a:t>-Cu </a:t>
            </a:r>
            <a:r>
              <a:rPr lang="en-US" dirty="0" err="1" smtClean="0"/>
              <a:t>Hydroformed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11036" r="11036"/>
          <a:stretch>
            <a:fillRect/>
          </a:stretch>
        </p:blipFill>
        <p:spPr>
          <a:xfrm>
            <a:off x="1059349" y="1708359"/>
            <a:ext cx="7277576" cy="40023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6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500 MHz Single Cell Spun from </a:t>
            </a:r>
            <a:r>
              <a:rPr lang="en-US" sz="3200" dirty="0" err="1" smtClean="0"/>
              <a:t>Nb</a:t>
            </a:r>
            <a:r>
              <a:rPr lang="en-US" sz="3200" dirty="0" smtClean="0"/>
              <a:t>-Cu Sheet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76425"/>
            <a:ext cx="88995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3-Cell 1.3 GHz </a:t>
            </a:r>
            <a:r>
              <a:rPr lang="en-US" dirty="0" err="1" smtClean="0"/>
              <a:t>Nb</a:t>
            </a:r>
            <a:r>
              <a:rPr lang="en-US" dirty="0" smtClean="0"/>
              <a:t> Cavity Made from </a:t>
            </a:r>
            <a:r>
              <a:rPr lang="en-US" dirty="0" err="1" smtClean="0"/>
              <a:t>Nb</a:t>
            </a:r>
            <a:r>
              <a:rPr lang="en-US" dirty="0" smtClean="0"/>
              <a:t>  Tube by Spinning at INFN</a:t>
            </a:r>
            <a:br>
              <a:rPr lang="en-US" dirty="0" smtClean="0"/>
            </a:br>
            <a:r>
              <a:rPr lang="en-US" sz="1800" dirty="0" smtClean="0"/>
              <a:t>Under preparation at FNAL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TE3INFN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28600" y="1270223"/>
            <a:ext cx="8672513" cy="498786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8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9-cell </a:t>
            </a:r>
            <a:r>
              <a:rPr lang="en-US" dirty="0" err="1" smtClean="0"/>
              <a:t>Nb</a:t>
            </a:r>
            <a:r>
              <a:rPr lang="en-US" dirty="0" smtClean="0"/>
              <a:t> Cavity Made by Spinning - INFN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03" b="11103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0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338"/>
            <a:ext cx="8686800" cy="64173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Proof of Principle for Spinning</a:t>
            </a:r>
            <a:br>
              <a:rPr lang="en-US" sz="2800" dirty="0" smtClean="0"/>
            </a:br>
            <a:r>
              <a:rPr lang="en-US" sz="2800" dirty="0" smtClean="0"/>
              <a:t>1.3 GHz Single Cell </a:t>
            </a:r>
            <a:r>
              <a:rPr lang="en-US" sz="2800" dirty="0" err="1" smtClean="0"/>
              <a:t>Nb</a:t>
            </a:r>
            <a:r>
              <a:rPr lang="en-US" sz="2800" dirty="0" smtClean="0"/>
              <a:t> Spun Cavity – 40 MV/m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3" y="1768251"/>
            <a:ext cx="7863447" cy="46135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1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Cavity Material and Fabrication - Cost Reduction: 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</a:t>
            </a:r>
            <a:r>
              <a:rPr lang="en-US" dirty="0" smtClean="0"/>
              <a:t>verall goal is </a:t>
            </a:r>
          </a:p>
          <a:p>
            <a:pPr lvl="1"/>
            <a:r>
              <a:rPr lang="en-US" dirty="0" smtClean="0"/>
              <a:t>x 2 cavity cost reduction for cavity production</a:t>
            </a:r>
          </a:p>
          <a:p>
            <a:r>
              <a:rPr lang="en-US" dirty="0" smtClean="0"/>
              <a:t>Short term</a:t>
            </a:r>
          </a:p>
          <a:p>
            <a:pPr lvl="1"/>
            <a:r>
              <a:rPr lang="en-US" dirty="0" smtClean="0"/>
              <a:t>Fabricate, process, and test 1-cell 650 MHz </a:t>
            </a:r>
            <a:r>
              <a:rPr lang="en-US" dirty="0" err="1" smtClean="0"/>
              <a:t>Nb</a:t>
            </a:r>
            <a:r>
              <a:rPr lang="en-US" dirty="0" smtClean="0"/>
              <a:t>-Cu composite cavities via spinning</a:t>
            </a:r>
          </a:p>
          <a:p>
            <a:pPr lvl="1"/>
            <a:r>
              <a:rPr lang="en-US" dirty="0" smtClean="0"/>
              <a:t>Thinning/delamination at beam tubes controlled by better die selection and larger area for starting material</a:t>
            </a:r>
          </a:p>
          <a:p>
            <a:r>
              <a:rPr lang="en-US" dirty="0" smtClean="0"/>
              <a:t>Medium term</a:t>
            </a:r>
          </a:p>
          <a:p>
            <a:pPr lvl="1"/>
            <a:r>
              <a:rPr lang="en-US" dirty="0" smtClean="0"/>
              <a:t>Fabricate and test </a:t>
            </a:r>
            <a:r>
              <a:rPr lang="en-US" dirty="0" err="1" smtClean="0"/>
              <a:t>multicell</a:t>
            </a:r>
            <a:r>
              <a:rPr lang="en-US" dirty="0" smtClean="0"/>
              <a:t> composite cavities at various frequencies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Involve industry for mass-production </a:t>
            </a:r>
          </a:p>
          <a:p>
            <a:pPr lvl="1"/>
            <a:r>
              <a:rPr lang="en-US" dirty="0" smtClean="0"/>
              <a:t>Apply High Q treatment to </a:t>
            </a:r>
            <a:r>
              <a:rPr lang="en-US" dirty="0" err="1" smtClean="0"/>
              <a:t>Nb</a:t>
            </a:r>
            <a:r>
              <a:rPr lang="en-US" dirty="0" smtClean="0"/>
              <a:t>-Cu composite cavities</a:t>
            </a:r>
          </a:p>
          <a:p>
            <a:pPr lvl="2"/>
            <a:r>
              <a:rPr lang="en-US" dirty="0" smtClean="0"/>
              <a:t>Lower the temperature of N-doping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8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736" y="2479387"/>
            <a:ext cx="4275264" cy="37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Nb</a:t>
            </a:r>
            <a:r>
              <a:rPr lang="en-US" dirty="0"/>
              <a:t>/Cu </a:t>
            </a:r>
            <a:r>
              <a:rPr lang="en-US" dirty="0" smtClean="0"/>
              <a:t>Thin  Films  (Reprise)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Magnetron sputtered </a:t>
            </a:r>
            <a:r>
              <a:rPr lang="en-US" dirty="0" err="1" smtClean="0"/>
              <a:t>Nb</a:t>
            </a:r>
            <a:r>
              <a:rPr lang="en-US" dirty="0" smtClean="0"/>
              <a:t> films developed for 350 MHz LEP-2 CERN cavities</a:t>
            </a:r>
          </a:p>
          <a:p>
            <a:r>
              <a:rPr lang="en-US" dirty="0" smtClean="0"/>
              <a:t>But they always show Q-slope with increasing accelerating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" name="Picture 10" descr="lep cavity.jpeg                                                00022B5DHSP HD  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9246" r="2917"/>
          <a:stretch>
            <a:fillRect/>
          </a:stretch>
        </p:blipFill>
        <p:spPr bwMode="auto">
          <a:xfrm>
            <a:off x="381000" y="2601913"/>
            <a:ext cx="4343400" cy="3429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31647" y="4004235"/>
            <a:ext cx="158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to solve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52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Successes of SRF R&amp;D  on Gradient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Scientific </a:t>
            </a:r>
            <a:r>
              <a:rPr lang="en-US" dirty="0"/>
              <a:t>understanding of performance limiting </a:t>
            </a:r>
            <a:r>
              <a:rPr lang="en-US" dirty="0" smtClean="0"/>
              <a:t>mechanisms, </a:t>
            </a:r>
            <a:r>
              <a:rPr lang="en-US" dirty="0"/>
              <a:t>and </a:t>
            </a:r>
            <a:r>
              <a:rPr lang="en-US" dirty="0" smtClean="0"/>
              <a:t>development of cures=&gt;</a:t>
            </a:r>
          </a:p>
          <a:p>
            <a:pPr lvl="1"/>
            <a:r>
              <a:rPr lang="en-US" dirty="0" err="1" smtClean="0"/>
              <a:t>Multipacting</a:t>
            </a:r>
            <a:r>
              <a:rPr lang="en-US" dirty="0" smtClean="0"/>
              <a:t>…limited gradient to 3 MV/m </a:t>
            </a:r>
            <a:endParaRPr lang="en-US" dirty="0"/>
          </a:p>
          <a:p>
            <a:pPr lvl="1"/>
            <a:r>
              <a:rPr lang="en-US" dirty="0" smtClean="0"/>
              <a:t>Thermal breakdown of superconductivity…6 MV/m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ield emission limits 10 – 20 MV/m</a:t>
            </a:r>
          </a:p>
          <a:p>
            <a:pPr lvl="1"/>
            <a:r>
              <a:rPr lang="en-US" dirty="0" smtClean="0"/>
              <a:t>Q disease due to H intake – Q falls at low field</a:t>
            </a:r>
          </a:p>
          <a:p>
            <a:pPr lvl="1"/>
            <a:r>
              <a:rPr lang="en-US" dirty="0" smtClean="0"/>
              <a:t>Q-drop at high fields – 25 MV/m</a:t>
            </a:r>
          </a:p>
          <a:p>
            <a:pPr lvl="1"/>
            <a:r>
              <a:rPr lang="en-US" dirty="0" smtClean="0"/>
              <a:t>Now 1.3 GHz cavities are capable of 35 – 42 MV/m!</a:t>
            </a:r>
          </a:p>
          <a:p>
            <a:pPr lvl="1"/>
            <a:r>
              <a:rPr lang="en-US" dirty="0" smtClean="0"/>
              <a:t>CM gradients reach 31.5 MV/m.</a:t>
            </a:r>
          </a:p>
          <a:p>
            <a:r>
              <a:rPr lang="en-US" dirty="0" smtClean="0"/>
              <a:t>All above progress consequences of </a:t>
            </a:r>
            <a:r>
              <a:rPr lang="en-US" u="sng" dirty="0" smtClean="0"/>
              <a:t>steady stream of SRF R&amp;D</a:t>
            </a:r>
          </a:p>
          <a:p>
            <a:pPr marL="742950" lvl="2" indent="-342900"/>
            <a:r>
              <a:rPr lang="en-US" dirty="0"/>
              <a:t>Note CEBAF gradient in 1990’s  was about 7 </a:t>
            </a:r>
            <a:r>
              <a:rPr lang="en-US" dirty="0" smtClean="0"/>
              <a:t>– 10 MV</a:t>
            </a:r>
            <a:r>
              <a:rPr lang="en-US" dirty="0"/>
              <a:t>/</a:t>
            </a:r>
            <a:r>
              <a:rPr lang="en-US" dirty="0" smtClean="0"/>
              <a:t>m</a:t>
            </a:r>
          </a:p>
          <a:p>
            <a:pPr marL="742950" lvl="2" indent="-342900"/>
            <a:r>
              <a:rPr lang="en-US" dirty="0" smtClean="0"/>
              <a:t>20 years later 2010, cavity gradient &gt; 30 MV/m</a:t>
            </a:r>
          </a:p>
          <a:p>
            <a:pPr marL="742950" lvl="2" indent="-342900"/>
            <a:r>
              <a:rPr lang="en-US" dirty="0" smtClean="0"/>
              <a:t>25 years later CM gradient reach &gt; 30 MV/m</a:t>
            </a:r>
          </a:p>
          <a:p>
            <a:r>
              <a:rPr lang="en-US" dirty="0" smtClean="0"/>
              <a:t>Many (&gt; 15) SRF based PhD’s awarded</a:t>
            </a:r>
          </a:p>
          <a:p>
            <a:pPr lvl="1"/>
            <a:r>
              <a:rPr lang="en-US" dirty="0" smtClean="0"/>
              <a:t>Latest: Anna </a:t>
            </a:r>
            <a:r>
              <a:rPr lang="en-US" dirty="0" err="1" smtClean="0"/>
              <a:t>Grasselino</a:t>
            </a:r>
            <a:r>
              <a:rPr lang="en-US" dirty="0" smtClean="0"/>
              <a:t>, Alex </a:t>
            </a:r>
            <a:r>
              <a:rPr lang="en-US" dirty="0" err="1" smtClean="0"/>
              <a:t>Romanenko</a:t>
            </a:r>
            <a:r>
              <a:rPr lang="en-US" dirty="0" smtClean="0"/>
              <a:t>, Jens </a:t>
            </a:r>
            <a:r>
              <a:rPr lang="en-US" dirty="0" err="1" smtClean="0"/>
              <a:t>Knobloch</a:t>
            </a:r>
            <a:r>
              <a:rPr lang="en-US" dirty="0" smtClean="0"/>
              <a:t>, Yi </a:t>
            </a:r>
            <a:r>
              <a:rPr lang="en-US" dirty="0" err="1" smtClean="0"/>
              <a:t>Xie</a:t>
            </a:r>
            <a:r>
              <a:rPr lang="en-US" dirty="0" smtClean="0"/>
              <a:t>..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5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Deposition of </a:t>
            </a:r>
            <a:r>
              <a:rPr lang="en-US" dirty="0" err="1" smtClean="0"/>
              <a:t>Nb</a:t>
            </a:r>
            <a:r>
              <a:rPr lang="en-US" dirty="0" smtClean="0"/>
              <a:t> to Improve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breakthroughs in </a:t>
            </a:r>
            <a:r>
              <a:rPr lang="en-US" dirty="0" err="1"/>
              <a:t>Nb</a:t>
            </a:r>
            <a:r>
              <a:rPr lang="en-US" dirty="0"/>
              <a:t> film deposition technology by energetic deposition </a:t>
            </a:r>
            <a:r>
              <a:rPr lang="en-US" dirty="0" smtClean="0"/>
              <a:t>of </a:t>
            </a:r>
            <a:r>
              <a:rPr lang="en-US" dirty="0" err="1" smtClean="0"/>
              <a:t>Nb</a:t>
            </a:r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 err="1"/>
              <a:t>Jlab</a:t>
            </a:r>
            <a:r>
              <a:rPr lang="en-US" dirty="0"/>
              <a:t>, </a:t>
            </a:r>
            <a:r>
              <a:rPr lang="en-US" dirty="0" err="1"/>
              <a:t>Alameida</a:t>
            </a:r>
            <a:r>
              <a:rPr lang="en-US" dirty="0"/>
              <a:t> Corp, </a:t>
            </a:r>
            <a:r>
              <a:rPr lang="en-US" dirty="0" smtClean="0"/>
              <a:t>ANL, LBNL, CERN…</a:t>
            </a:r>
            <a:endParaRPr lang="en-US" dirty="0"/>
          </a:p>
          <a:p>
            <a:r>
              <a:rPr lang="en-US" dirty="0"/>
              <a:t>High RRR (200 to 300) </a:t>
            </a:r>
            <a:r>
              <a:rPr lang="en-US" dirty="0" err="1"/>
              <a:t>Nb</a:t>
            </a:r>
            <a:r>
              <a:rPr lang="en-US" dirty="0"/>
              <a:t> and improved morphology</a:t>
            </a:r>
          </a:p>
          <a:p>
            <a:r>
              <a:rPr lang="en-US" dirty="0"/>
              <a:t>The </a:t>
            </a:r>
            <a:r>
              <a:rPr lang="en-US" dirty="0" smtClean="0"/>
              <a:t>RF </a:t>
            </a:r>
            <a:r>
              <a:rPr lang="en-US" dirty="0"/>
              <a:t>properties of these films have yet to be tested!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3" y="-376875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High Energy </a:t>
            </a:r>
            <a:r>
              <a:rPr lang="en-US" sz="2000" dirty="0" err="1" smtClean="0"/>
              <a:t>Nb</a:t>
            </a:r>
            <a:r>
              <a:rPr lang="en-US" sz="2000" dirty="0" smtClean="0"/>
              <a:t> </a:t>
            </a:r>
            <a:r>
              <a:rPr lang="en-US" sz="2000" dirty="0" err="1" smtClean="0"/>
              <a:t>Depostion</a:t>
            </a:r>
            <a:r>
              <a:rPr lang="en-US" sz="2000" dirty="0" smtClean="0"/>
              <a:t> - Coating Activities – </a:t>
            </a:r>
            <a:br>
              <a:rPr lang="en-US" sz="2000" dirty="0" smtClean="0"/>
            </a:br>
            <a:r>
              <a:rPr lang="en-US" sz="2000" dirty="0" smtClean="0"/>
              <a:t>Can we get rid of that nasty  Q-slope??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Padamsee and A. Romanenko | Accelerator R&amp;D HEPAP Subpanel meeting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966224"/>
            <a:ext cx="3359519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57" y="990600"/>
            <a:ext cx="3852632" cy="230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7" y="932426"/>
            <a:ext cx="1637369" cy="1091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9457" y="3294626"/>
            <a:ext cx="329526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FFFF"/>
                </a:solidFill>
              </a:rPr>
              <a:t>High-impulse deposition at LBNL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966225"/>
            <a:ext cx="2192219" cy="1676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1" y="2642624"/>
            <a:ext cx="16002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FFFF"/>
                </a:solidFill>
              </a:rPr>
              <a:t>Cavity ALD at ANL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7" name="Picture 4" descr="http://wwwold.jlab.org/news/OnTarget/2010/2010-12/AM_Valente_DSC_2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429000"/>
            <a:ext cx="2606314" cy="2901696"/>
          </a:xfrm>
          <a:prstGeom prst="rect">
            <a:avLst/>
          </a:prstGeom>
          <a:noFill/>
        </p:spPr>
      </p:pic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7" cstate="print"/>
          <a:srcRect l="7520" t="9130" r="6580" b="14348"/>
          <a:stretch>
            <a:fillRect/>
          </a:stretch>
        </p:blipFill>
        <p:spPr>
          <a:xfrm>
            <a:off x="2971800" y="3962400"/>
            <a:ext cx="3682282" cy="23637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5486400"/>
            <a:ext cx="16002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FFFF"/>
                </a:solidFill>
              </a:rPr>
              <a:t>Film deposition at </a:t>
            </a:r>
            <a:r>
              <a:rPr lang="en-US" sz="1800" b="1" dirty="0" err="1" smtClean="0">
                <a:solidFill>
                  <a:srgbClr val="FFFFFF"/>
                </a:solidFill>
              </a:rPr>
              <a:t>JLab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9" name="Picture 10" descr="CED Process"/>
          <p:cNvPicPr>
            <a:picLocks noChangeAspect="1" noChangeArrowheads="1"/>
          </p:cNvPicPr>
          <p:nvPr/>
        </p:nvPicPr>
        <p:blipFill>
          <a:blip r:embed="rId8" cstate="print">
            <a:lum contrast="44000"/>
          </a:blip>
          <a:srcRect l="12000" r="4706"/>
          <a:stretch>
            <a:fillRect/>
          </a:stretch>
        </p:blipFill>
        <p:spPr bwMode="auto">
          <a:xfrm>
            <a:off x="6484937" y="3837769"/>
            <a:ext cx="2582863" cy="2486831"/>
          </a:xfrm>
          <a:prstGeom prst="rect">
            <a:avLst/>
          </a:prstGeom>
          <a:noFill/>
          <a:ln w="9525">
            <a:solidFill>
              <a:srgbClr val="DFDEF6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867400" y="5791200"/>
            <a:ext cx="322634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FFFF"/>
                </a:solidFill>
              </a:rPr>
              <a:t>CED  at AASC, 1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st</a:t>
            </a:r>
            <a:r>
              <a:rPr lang="en-US" sz="1800" b="1" dirty="0" smtClean="0">
                <a:solidFill>
                  <a:srgbClr val="FFFFFF"/>
                </a:solidFill>
              </a:rPr>
              <a:t> coated </a:t>
            </a:r>
            <a:r>
              <a:rPr lang="en-US" sz="1800" b="1" dirty="0" err="1" smtClean="0">
                <a:solidFill>
                  <a:srgbClr val="FFFFFF"/>
                </a:solidFill>
              </a:rPr>
              <a:t>Nb</a:t>
            </a:r>
            <a:r>
              <a:rPr lang="en-US" sz="1800" b="1" dirty="0" smtClean="0">
                <a:solidFill>
                  <a:srgbClr val="FFFFFF"/>
                </a:solidFill>
              </a:rPr>
              <a:t>-Cu cavity in hand, 2012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1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Plan for Thin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Near-term</a:t>
            </a:r>
          </a:p>
          <a:p>
            <a:pPr lvl="1"/>
            <a:r>
              <a:rPr lang="en-US" dirty="0" smtClean="0"/>
              <a:t>Develop compact low </a:t>
            </a:r>
            <a:r>
              <a:rPr lang="en-US" dirty="0"/>
              <a:t>frequency </a:t>
            </a:r>
            <a:r>
              <a:rPr lang="en-US" dirty="0" err="1"/>
              <a:t>Nb</a:t>
            </a:r>
            <a:r>
              <a:rPr lang="en-US" dirty="0"/>
              <a:t> host cavity to test high quality films on </a:t>
            </a:r>
            <a:r>
              <a:rPr lang="en-US" dirty="0" smtClean="0"/>
              <a:t>disks, 1.3 GHz and 650 MHz</a:t>
            </a:r>
            <a:endParaRPr lang="en-US" dirty="0"/>
          </a:p>
          <a:p>
            <a:pPr lvl="1"/>
            <a:r>
              <a:rPr lang="en-US" dirty="0" smtClean="0"/>
              <a:t>Disk geometry best for optimum deposition conditions for proof of </a:t>
            </a:r>
            <a:r>
              <a:rPr lang="en-US" dirty="0" err="1" smtClean="0"/>
              <a:t>priniciple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Mid-term</a:t>
            </a:r>
          </a:p>
          <a:p>
            <a:pPr lvl="1"/>
            <a:r>
              <a:rPr lang="en-US" dirty="0" smtClean="0"/>
              <a:t>If RF surface </a:t>
            </a:r>
            <a:r>
              <a:rPr lang="en-US" dirty="0"/>
              <a:t>resistance on </a:t>
            </a:r>
            <a:r>
              <a:rPr lang="en-US" dirty="0" smtClean="0"/>
              <a:t>disk samples confirmed to remain low at high fields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roceed to single cell 1.3 GHz </a:t>
            </a:r>
            <a:r>
              <a:rPr lang="en-US" dirty="0" err="1" smtClean="0"/>
              <a:t>Nb</a:t>
            </a:r>
            <a:r>
              <a:rPr lang="en-US" dirty="0" smtClean="0"/>
              <a:t>  cavity coating</a:t>
            </a:r>
          </a:p>
          <a:p>
            <a:pPr lvl="1"/>
            <a:r>
              <a:rPr lang="en-US" dirty="0" smtClean="0"/>
              <a:t>1-cell 650 </a:t>
            </a:r>
            <a:r>
              <a:rPr lang="en-US" dirty="0"/>
              <a:t>MHz </a:t>
            </a:r>
            <a:r>
              <a:rPr lang="en-US" dirty="0" err="1"/>
              <a:t>Nb</a:t>
            </a:r>
            <a:r>
              <a:rPr lang="en-US" dirty="0"/>
              <a:t>/Cu cavity </a:t>
            </a:r>
            <a:r>
              <a:rPr lang="en-US" dirty="0" smtClean="0"/>
              <a:t>coating</a:t>
            </a:r>
          </a:p>
          <a:p>
            <a:r>
              <a:rPr lang="en-US" dirty="0" smtClean="0"/>
              <a:t>Long-term</a:t>
            </a:r>
          </a:p>
          <a:p>
            <a:pPr lvl="1"/>
            <a:r>
              <a:rPr lang="en-US" dirty="0" smtClean="0"/>
              <a:t>Multi-cell cavities with high quality </a:t>
            </a:r>
            <a:r>
              <a:rPr lang="en-US" dirty="0" err="1" smtClean="0"/>
              <a:t>Nb</a:t>
            </a:r>
            <a:r>
              <a:rPr lang="en-US" dirty="0" smtClean="0"/>
              <a:t> film on Cu</a:t>
            </a:r>
          </a:p>
          <a:p>
            <a:pPr lvl="1"/>
            <a:r>
              <a:rPr lang="en-US" dirty="0" smtClean="0"/>
              <a:t>Industrial involvement with low cost method</a:t>
            </a:r>
          </a:p>
          <a:p>
            <a:pPr lvl="1"/>
            <a:r>
              <a:rPr lang="en-US" dirty="0" smtClean="0"/>
              <a:t>Re-coat 300 LEP cavities if needed for circular Higgs Factor (pre-FCC)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3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Continuation of Gradient R&amp;D (SLAC talk by </a:t>
            </a:r>
            <a:r>
              <a:rPr lang="en-US" dirty="0" err="1" smtClean="0"/>
              <a:t>Sergeii</a:t>
            </a:r>
            <a:r>
              <a:rPr lang="en-US" dirty="0" smtClean="0"/>
              <a:t> </a:t>
            </a:r>
            <a:r>
              <a:rPr lang="en-US" dirty="0" err="1" smtClean="0"/>
              <a:t>Nagaitsev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SRF gradients possible for </a:t>
            </a:r>
            <a:r>
              <a:rPr lang="en-US" dirty="0" err="1" smtClean="0"/>
              <a:t>TeV</a:t>
            </a:r>
            <a:r>
              <a:rPr lang="en-US" dirty="0" smtClean="0"/>
              <a:t> scale colliders </a:t>
            </a:r>
          </a:p>
          <a:p>
            <a:r>
              <a:rPr lang="en-US" dirty="0" smtClean="0"/>
              <a:t>Proof </a:t>
            </a:r>
            <a:r>
              <a:rPr lang="en-US" dirty="0"/>
              <a:t>of principle shown for path to 50 – </a:t>
            </a:r>
            <a:r>
              <a:rPr lang="en-US" dirty="0" smtClean="0"/>
              <a:t>55 </a:t>
            </a:r>
            <a:r>
              <a:rPr lang="en-US" dirty="0"/>
              <a:t>MV/</a:t>
            </a:r>
            <a:r>
              <a:rPr lang="en-US" dirty="0" smtClean="0"/>
              <a:t>m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ollaboration </a:t>
            </a:r>
            <a:r>
              <a:rPr lang="en-US" dirty="0"/>
              <a:t>with </a:t>
            </a:r>
            <a:r>
              <a:rPr lang="en-US" dirty="0" err="1"/>
              <a:t>Jlab</a:t>
            </a:r>
            <a:endParaRPr lang="en-US" dirty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advance shaped cavities: re-entrant and low-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Single cells of advanced shape demonstrate 50 – 55 MV/m</a:t>
            </a:r>
          </a:p>
          <a:p>
            <a:pPr lvl="1"/>
            <a:r>
              <a:rPr lang="en-US" dirty="0" smtClean="0"/>
              <a:t>Apply high Q techniques (Q x 4)  to make higher gradients affordable</a:t>
            </a:r>
          </a:p>
          <a:p>
            <a:r>
              <a:rPr lang="en-US" dirty="0" smtClean="0"/>
              <a:t>Nb3Sn </a:t>
            </a:r>
            <a:r>
              <a:rPr lang="en-US" dirty="0"/>
              <a:t>80 – 90 MV/m </a:t>
            </a:r>
            <a:r>
              <a:rPr lang="en-US" dirty="0" smtClean="0"/>
              <a:t>potential</a:t>
            </a:r>
          </a:p>
          <a:p>
            <a:pPr lvl="1"/>
            <a:r>
              <a:rPr lang="en-US" dirty="0" smtClean="0"/>
              <a:t> first promising evidence  </a:t>
            </a:r>
          </a:p>
          <a:p>
            <a:pPr lvl="1"/>
            <a:r>
              <a:rPr lang="en-US" dirty="0" smtClean="0"/>
              <a:t>In collaboration with Cornell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Sergeii</a:t>
            </a:r>
            <a:r>
              <a:rPr lang="en-US" dirty="0"/>
              <a:t> </a:t>
            </a:r>
            <a:r>
              <a:rPr lang="en-US" dirty="0" smtClean="0"/>
              <a:t>N. will </a:t>
            </a:r>
            <a:r>
              <a:rPr lang="en-US" dirty="0"/>
              <a:t>discuss these advances for </a:t>
            </a:r>
            <a:r>
              <a:rPr lang="en-US" dirty="0" err="1"/>
              <a:t>TeV</a:t>
            </a:r>
            <a:r>
              <a:rPr lang="en-US" dirty="0"/>
              <a:t> scale colliders in his SLAC </a:t>
            </a:r>
            <a:r>
              <a:rPr lang="en-US" dirty="0" smtClean="0"/>
              <a:t>presentation for that topic.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SRF R&amp;D Resources Estimated Need…M&amp;S includes funding for collaborators and students</a:t>
            </a:r>
            <a:endParaRPr lang="en-US" dirty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A0E220A-6D8C-5949-B44B-385A16577C5A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8/27/14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H. Padamsee and A. Romanenko | Accelerator R&amp;D HEPAP Subpanel meeting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86550"/>
              </p:ext>
            </p:extLst>
          </p:nvPr>
        </p:nvGraphicFramePr>
        <p:xfrm>
          <a:off x="228597" y="960568"/>
          <a:ext cx="8686806" cy="5163616"/>
        </p:xfrm>
        <a:graphic>
          <a:graphicData uri="http://schemas.openxmlformats.org/drawingml/2006/table">
            <a:tbl>
              <a:tblPr/>
              <a:tblGrid>
                <a:gridCol w="3040382"/>
                <a:gridCol w="1584064"/>
                <a:gridCol w="677060"/>
                <a:gridCol w="677060"/>
                <a:gridCol w="677060"/>
                <a:gridCol w="677060"/>
                <a:gridCol w="677060"/>
                <a:gridCol w="677060"/>
              </a:tblGrid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62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SRF Science Underlying the Performance of Superconducting Cavities</a:t>
                      </a:r>
                    </a:p>
                  </a:txBody>
                  <a:tcPr marL="12774" marR="12774" marT="12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SWF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**SUM DOLLARS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Very high gradient/high Q cavities for TeV scale e+e- colliders</a:t>
                      </a:r>
                    </a:p>
                  </a:txBody>
                  <a:tcPr marL="12774" marR="12774" marT="12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SWF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966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**SUM DOLLARS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2786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Effective SRF Technology for HEP Accelerators</a:t>
                      </a:r>
                    </a:p>
                  </a:txBody>
                  <a:tcPr marL="12774" marR="12774" marT="127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SWF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1913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3131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3193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**SUM DOLLARS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5223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FY15*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74" marR="12774" marT="127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SWF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M&amp;S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6293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74" marR="12774" marT="127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**SUM DOLLARS (k$)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9450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9832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10028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10229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10434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- FY15 numbers reflect the required funding to support the effort</a:t>
                      </a: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74" marR="12774" marT="127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92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Summary of Cost Effective SRF R&amp;D Proposal: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Transformational </a:t>
            </a:r>
            <a:r>
              <a:rPr lang="en-US" sz="3200" dirty="0"/>
              <a:t>discoveries at </a:t>
            </a:r>
            <a:r>
              <a:rPr lang="en-US" sz="3200" dirty="0" err="1"/>
              <a:t>Fermilab</a:t>
            </a:r>
            <a:endParaRPr lang="en-US" sz="3200" dirty="0"/>
          </a:p>
          <a:p>
            <a:r>
              <a:rPr lang="en-US" sz="3200" dirty="0" smtClean="0"/>
              <a:t>Understand the science behind high Q</a:t>
            </a:r>
          </a:p>
          <a:p>
            <a:r>
              <a:rPr lang="en-US" sz="3200" dirty="0" smtClean="0"/>
              <a:t>Cut </a:t>
            </a:r>
            <a:r>
              <a:rPr lang="en-US" sz="3200" dirty="0"/>
              <a:t>the refrigerator size </a:t>
            </a:r>
            <a:r>
              <a:rPr lang="en-US" sz="3200" dirty="0" smtClean="0"/>
              <a:t>for future accelerators</a:t>
            </a:r>
            <a:endParaRPr lang="en-US" sz="3200" dirty="0"/>
          </a:p>
          <a:p>
            <a:r>
              <a:rPr lang="en-US" sz="3200" dirty="0" smtClean="0"/>
              <a:t>Maintain high Q by eliminating FE in situ</a:t>
            </a:r>
          </a:p>
          <a:p>
            <a:r>
              <a:rPr lang="en-US" sz="3200" dirty="0" smtClean="0"/>
              <a:t>Reduce cavity material and fabrication costs, overall goal x2</a:t>
            </a:r>
          </a:p>
          <a:p>
            <a:r>
              <a:rPr lang="en-US" dirty="0" smtClean="0"/>
              <a:t>Support continued ILC R&amp;D at some level</a:t>
            </a:r>
          </a:p>
          <a:p>
            <a:r>
              <a:rPr lang="en-US" dirty="0" smtClean="0"/>
              <a:t>Continue gradient R&amp;D: 35 -&gt; 50 -&gt; 90 MV/m</a:t>
            </a:r>
          </a:p>
          <a:p>
            <a:pPr lvl="2"/>
            <a:r>
              <a:rPr lang="en-US" dirty="0" smtClean="0"/>
              <a:t>Along with Q improvement of x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3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9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838200" y="835480"/>
            <a:ext cx="73184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0752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Paths to Higher Gradient for </a:t>
            </a:r>
            <a:r>
              <a:rPr lang="en-US" sz="2800" dirty="0" err="1" smtClean="0"/>
              <a:t>TeV</a:t>
            </a:r>
            <a:r>
              <a:rPr lang="en-US" sz="2800" dirty="0" smtClean="0"/>
              <a:t> Upgrade - in Hand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Need Support for further R&amp;D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42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9" y="885963"/>
            <a:ext cx="7263622" cy="527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7518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Shape optimization R&amp;D for Single Cell </a:t>
            </a:r>
            <a:r>
              <a:rPr lang="en-US" sz="2800" dirty="0" err="1" smtClean="0"/>
              <a:t>Nb</a:t>
            </a:r>
            <a:r>
              <a:rPr lang="en-US" sz="2800" dirty="0" smtClean="0"/>
              <a:t> Cavities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17266" y="885963"/>
            <a:ext cx="5115525" cy="4724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Single cells 47 – 52 MV/m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249925" cy="6172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Cornell Re-entrant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Shape Single Cell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58 MV/m 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10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CM2…Highest Gradient ILC–</a:t>
            </a:r>
            <a:r>
              <a:rPr lang="en-US" dirty="0" err="1" smtClean="0"/>
              <a:t>Cryomodule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92767" y="1043046"/>
            <a:ext cx="7034619" cy="5170690"/>
            <a:chOff x="4207891" y="1289110"/>
            <a:chExt cx="4707509" cy="4823132"/>
          </a:xfrm>
        </p:grpSpPr>
        <p:pic>
          <p:nvPicPr>
            <p:cNvPr id="5" name="Picture 4" descr="CM2 gradients_all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91" y="1289110"/>
              <a:ext cx="4707509" cy="48231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792778" y="2943016"/>
              <a:ext cx="4108744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35020" y="1911455"/>
              <a:ext cx="260878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9900"/>
                  </a:solidFill>
                </a:rPr>
                <a:t>ILC Milestone = </a:t>
              </a:r>
              <a:r>
                <a:rPr lang="en-US" sz="1600" b="1" dirty="0" smtClean="0">
                  <a:solidFill>
                    <a:srgbClr val="009900"/>
                  </a:solidFill>
                </a:rPr>
                <a:t>31.5 MV/m</a:t>
              </a:r>
              <a:endParaRPr lang="en-US" sz="1600" b="1" dirty="0">
                <a:solidFill>
                  <a:srgbClr val="0099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6561645" y="2250009"/>
              <a:ext cx="168744" cy="603163"/>
            </a:xfrm>
            <a:prstGeom prst="straightConnector1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2993086"/>
            <a:ext cx="7007955" cy="2960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Long-term goals R&amp;D </a:t>
            </a:r>
            <a:r>
              <a:rPr lang="en-US" sz="2400" dirty="0" smtClean="0">
                <a:solidFill>
                  <a:schemeClr val="tx2"/>
                </a:solidFill>
              </a:rPr>
              <a:t>program: </a:t>
            </a:r>
            <a:r>
              <a:rPr lang="en-US" sz="2400" dirty="0" smtClean="0">
                <a:solidFill>
                  <a:srgbClr val="FF6600"/>
                </a:solidFill>
              </a:rPr>
              <a:t>60 </a:t>
            </a:r>
            <a:r>
              <a:rPr lang="en-US" sz="2400" dirty="0">
                <a:solidFill>
                  <a:srgbClr val="FF6600"/>
                </a:solidFill>
              </a:rPr>
              <a:t>MV/m </a:t>
            </a:r>
            <a:r>
              <a:rPr lang="en-US" sz="2400" dirty="0">
                <a:solidFill>
                  <a:srgbClr val="FF6600"/>
                </a:solidFill>
                <a:sym typeface="Wingdings" panose="05000000000000000000" pitchFamily="2" charset="2"/>
              </a:rPr>
              <a:t> 90</a:t>
            </a:r>
            <a:r>
              <a:rPr lang="en-US" sz="2400" dirty="0">
                <a:solidFill>
                  <a:srgbClr val="FF6600"/>
                </a:solidFill>
              </a:rPr>
              <a:t>MV/m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86799" cy="4987867"/>
          </a:xfrm>
        </p:spPr>
        <p:txBody>
          <a:bodyPr/>
          <a:lstStyle/>
          <a:p>
            <a:r>
              <a:rPr lang="en-US" sz="1600" dirty="0">
                <a:solidFill>
                  <a:srgbClr val="0F2D62"/>
                </a:solidFill>
              </a:rPr>
              <a:t>Using high power RF (MW) with short pulses, Cornell  recently </a:t>
            </a:r>
            <a:r>
              <a:rPr lang="en-US" sz="1600" dirty="0" smtClean="0">
                <a:solidFill>
                  <a:srgbClr val="0F2D62"/>
                </a:solidFill>
              </a:rPr>
              <a:t>demonstrated (for T&gt;6K)  </a:t>
            </a:r>
            <a:r>
              <a:rPr lang="en-US" sz="1600" dirty="0">
                <a:solidFill>
                  <a:srgbClr val="0F2D62"/>
                </a:solidFill>
              </a:rPr>
              <a:t>Nb3Sn follows the expected superheating field of the 18K </a:t>
            </a:r>
            <a:r>
              <a:rPr lang="en-US" sz="1600" dirty="0" smtClean="0">
                <a:solidFill>
                  <a:srgbClr val="0F2D62"/>
                </a:solidFill>
              </a:rPr>
              <a:t>superconductor. </a:t>
            </a:r>
            <a:endParaRPr lang="en-US" sz="1600" dirty="0">
              <a:solidFill>
                <a:srgbClr val="0F2D62"/>
              </a:solidFill>
            </a:endParaRPr>
          </a:p>
          <a:p>
            <a:r>
              <a:rPr lang="en-US" sz="1600" dirty="0">
                <a:solidFill>
                  <a:srgbClr val="0F2D62"/>
                </a:solidFill>
              </a:rPr>
              <a:t>When extrapolated to 2K this leads to surface magnetic fields of </a:t>
            </a:r>
            <a:r>
              <a:rPr lang="en-US" sz="1600" dirty="0" smtClean="0">
                <a:solidFill>
                  <a:srgbClr val="0F2D62"/>
                </a:solidFill>
              </a:rPr>
              <a:t>300 </a:t>
            </a:r>
            <a:r>
              <a:rPr lang="en-US" sz="1600" dirty="0" err="1">
                <a:solidFill>
                  <a:srgbClr val="0F2D62"/>
                </a:solidFill>
              </a:rPr>
              <a:t>mT</a:t>
            </a:r>
            <a:r>
              <a:rPr lang="en-US" sz="1600" dirty="0">
                <a:solidFill>
                  <a:srgbClr val="0F2D62"/>
                </a:solidFill>
              </a:rPr>
              <a:t> as compared to </a:t>
            </a:r>
            <a:r>
              <a:rPr lang="en-US" sz="1600" dirty="0" err="1">
                <a:solidFill>
                  <a:srgbClr val="0F2D62"/>
                </a:solidFill>
              </a:rPr>
              <a:t>Nb</a:t>
            </a:r>
            <a:r>
              <a:rPr lang="en-US" sz="1600" dirty="0">
                <a:solidFill>
                  <a:srgbClr val="0F2D62"/>
                </a:solidFill>
              </a:rPr>
              <a:t> superheating field of 200 </a:t>
            </a:r>
            <a:r>
              <a:rPr lang="en-US" sz="1600" dirty="0" err="1">
                <a:solidFill>
                  <a:srgbClr val="0F2D62"/>
                </a:solidFill>
              </a:rPr>
              <a:t>mT.</a:t>
            </a:r>
            <a:r>
              <a:rPr lang="en-US" sz="1600" dirty="0">
                <a:solidFill>
                  <a:srgbClr val="0F2D62"/>
                </a:solidFill>
              </a:rPr>
              <a:t> </a:t>
            </a:r>
          </a:p>
          <a:p>
            <a:r>
              <a:rPr lang="en-US" sz="1600" dirty="0">
                <a:solidFill>
                  <a:srgbClr val="0F2D62"/>
                </a:solidFill>
              </a:rPr>
              <a:t>These results </a:t>
            </a:r>
            <a:r>
              <a:rPr lang="en-US" sz="1600" dirty="0" smtClean="0">
                <a:solidFill>
                  <a:srgbClr val="0F2D62"/>
                </a:solidFill>
              </a:rPr>
              <a:t>suggest </a:t>
            </a:r>
            <a:r>
              <a:rPr lang="en-US" sz="1600" dirty="0">
                <a:solidFill>
                  <a:srgbClr val="0F2D62"/>
                </a:solidFill>
              </a:rPr>
              <a:t>that a well prepared Nb3Sn cavity with optimal shape will capable of reaching 80-90 MV/m and high Q (due to higher </a:t>
            </a:r>
            <a:r>
              <a:rPr lang="en-US" sz="1600" dirty="0" err="1">
                <a:solidFill>
                  <a:srgbClr val="0F2D62"/>
                </a:solidFill>
              </a:rPr>
              <a:t>Tc</a:t>
            </a:r>
            <a:r>
              <a:rPr lang="en-US" sz="1600" dirty="0">
                <a:solidFill>
                  <a:srgbClr val="0F2D62"/>
                </a:solidFill>
              </a:rPr>
              <a:t> of Nb3Sn</a:t>
            </a:r>
            <a:r>
              <a:rPr lang="en-US" sz="1600" dirty="0" smtClean="0">
                <a:solidFill>
                  <a:srgbClr val="0F2D62"/>
                </a:solidFill>
              </a:rPr>
              <a:t>)</a:t>
            </a:r>
          </a:p>
          <a:p>
            <a:r>
              <a:rPr lang="en-US" sz="1600" dirty="0">
                <a:solidFill>
                  <a:srgbClr val="0F2D62"/>
                </a:solidFill>
              </a:rPr>
              <a:t>With intense R&amp;D, </a:t>
            </a:r>
            <a:r>
              <a:rPr lang="en-US" sz="1600" dirty="0" smtClean="0">
                <a:solidFill>
                  <a:srgbClr val="0F2D62"/>
                </a:solidFill>
              </a:rPr>
              <a:t>such new </a:t>
            </a:r>
            <a:r>
              <a:rPr lang="en-US" sz="1600" dirty="0">
                <a:solidFill>
                  <a:srgbClr val="0F2D62"/>
                </a:solidFill>
              </a:rPr>
              <a:t>materials </a:t>
            </a:r>
            <a:r>
              <a:rPr lang="en-US" sz="1600" dirty="0" smtClean="0">
                <a:solidFill>
                  <a:srgbClr val="0F2D62"/>
                </a:solidFill>
              </a:rPr>
              <a:t>can </a:t>
            </a:r>
            <a:r>
              <a:rPr lang="en-US" sz="1600" dirty="0">
                <a:solidFill>
                  <a:srgbClr val="0F2D62"/>
                </a:solidFill>
              </a:rPr>
              <a:t>outperform Nb.</a:t>
            </a:r>
          </a:p>
          <a:p>
            <a:endParaRPr lang="en-US" sz="1600" i="1" dirty="0">
              <a:solidFill>
                <a:srgbClr val="0F2D62"/>
              </a:solidFill>
            </a:endParaRPr>
          </a:p>
          <a:p>
            <a:endParaRPr lang="en-US" sz="1600" dirty="0">
              <a:solidFill>
                <a:srgbClr val="0F2D6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8/27/2014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H.Padamsee, A.Romanenko Accelerator R&amp;D HEPAP Subpanel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11" name="Oval 10"/>
          <p:cNvSpPr/>
          <p:nvPr/>
        </p:nvSpPr>
        <p:spPr>
          <a:xfrm>
            <a:off x="3545588" y="4138173"/>
            <a:ext cx="1278587" cy="15575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6275" y="3968896"/>
            <a:ext cx="275247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Heating at defect takes over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647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Revolutionary Paths??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Multilayers, ALD, CVD….</a:t>
            </a:r>
          </a:p>
          <a:p>
            <a:pPr lvl="2"/>
            <a:r>
              <a:rPr lang="en-US" sz="2400" dirty="0" smtClean="0"/>
              <a:t>5 years.. no cavity results </a:t>
            </a:r>
          </a:p>
          <a:p>
            <a:pPr lvl="2"/>
            <a:r>
              <a:rPr lang="en-US" sz="2400" dirty="0" smtClean="0"/>
              <a:t>New fundamental studies contest benefits of multi-layer shielding</a:t>
            </a:r>
          </a:p>
          <a:p>
            <a:r>
              <a:rPr lang="en-US" sz="2800" dirty="0" smtClean="0"/>
              <a:t>HTS </a:t>
            </a:r>
          </a:p>
          <a:p>
            <a:pPr lvl="1"/>
            <a:r>
              <a:rPr lang="en-US" sz="2400" dirty="0" err="1" smtClean="0"/>
              <a:t>YBaCuO</a:t>
            </a:r>
            <a:endParaRPr lang="en-US" sz="2400" dirty="0" smtClean="0"/>
          </a:p>
          <a:p>
            <a:pPr lvl="2"/>
            <a:r>
              <a:rPr lang="en-US" sz="2400" dirty="0" smtClean="0"/>
              <a:t>Has nodes in energy gap leading to low Q</a:t>
            </a:r>
          </a:p>
          <a:p>
            <a:pPr lvl="1"/>
            <a:r>
              <a:rPr lang="en-US" sz="2400" dirty="0" smtClean="0"/>
              <a:t>MgB2 </a:t>
            </a:r>
          </a:p>
          <a:p>
            <a:pPr lvl="2"/>
            <a:r>
              <a:rPr lang="en-US" sz="2400" dirty="0" err="1" smtClean="0"/>
              <a:t>Hc</a:t>
            </a:r>
            <a:r>
              <a:rPr lang="en-US" sz="2400" dirty="0" smtClean="0"/>
              <a:t> ranges from 0.26 – 0.6 (</a:t>
            </a:r>
            <a:r>
              <a:rPr lang="en-US" sz="2400" dirty="0" err="1" smtClean="0"/>
              <a:t>Nb</a:t>
            </a:r>
            <a:r>
              <a:rPr lang="en-US" sz="2400" dirty="0" smtClean="0"/>
              <a:t>, </a:t>
            </a:r>
            <a:r>
              <a:rPr lang="en-US" sz="2400" dirty="0" err="1" smtClean="0"/>
              <a:t>Hc</a:t>
            </a:r>
            <a:r>
              <a:rPr lang="en-US" sz="2400" dirty="0" smtClean="0"/>
              <a:t> = 0.2)</a:t>
            </a:r>
          </a:p>
          <a:p>
            <a:pPr lvl="2"/>
            <a:r>
              <a:rPr lang="en-US" sz="2400" dirty="0" smtClean="0"/>
              <a:t>Has two energy gaps</a:t>
            </a:r>
          </a:p>
          <a:p>
            <a:pPr lvl="2"/>
            <a:r>
              <a:rPr lang="en-US" sz="2400" dirty="0" err="1" smtClean="0"/>
              <a:t>Rs</a:t>
            </a:r>
            <a:r>
              <a:rPr lang="en-US" sz="2400" dirty="0" smtClean="0"/>
              <a:t> will be dominated by the lower gap = 2.3 </a:t>
            </a:r>
            <a:r>
              <a:rPr lang="en-US" sz="2400" dirty="0" err="1" smtClean="0"/>
              <a:t>meV</a:t>
            </a:r>
            <a:r>
              <a:rPr lang="en-US" sz="2400" dirty="0" smtClean="0"/>
              <a:t>, compared to </a:t>
            </a:r>
            <a:r>
              <a:rPr lang="en-US" sz="2400" dirty="0" err="1" smtClean="0"/>
              <a:t>Nb</a:t>
            </a:r>
            <a:r>
              <a:rPr lang="en-US" sz="2400" dirty="0" smtClean="0"/>
              <a:t> gap of 3.1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pPr lvl="1"/>
            <a:r>
              <a:rPr lang="en-US" sz="2400" dirty="0" smtClean="0"/>
              <a:t>So Only Nb3Sn promises encouraging results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5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87" r="2561" b="9601"/>
          <a:stretch/>
        </p:blipFill>
        <p:spPr>
          <a:xfrm>
            <a:off x="228600" y="1012810"/>
            <a:ext cx="8450451" cy="4987867"/>
          </a:xfrm>
        </p:spPr>
      </p:pic>
    </p:spTree>
    <p:extLst>
      <p:ext uri="{BB962C8B-B14F-4D97-AF65-F5344CB8AC3E}">
        <p14:creationId xmlns:p14="http://schemas.microsoft.com/office/powerpoint/2010/main" val="388279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not a good candidate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49" r="3084" b="11181"/>
          <a:stretch/>
        </p:blipFill>
        <p:spPr>
          <a:xfrm>
            <a:off x="228601" y="1043046"/>
            <a:ext cx="8405090" cy="4987867"/>
          </a:xfrm>
        </p:spPr>
      </p:pic>
    </p:spTree>
    <p:extLst>
      <p:ext uri="{BB962C8B-B14F-4D97-AF65-F5344CB8AC3E}">
        <p14:creationId xmlns:p14="http://schemas.microsoft.com/office/powerpoint/2010/main" val="68994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 the Complete Picture) Continue ILC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Harrison submitted </a:t>
            </a:r>
            <a:r>
              <a:rPr lang="en-US" dirty="0"/>
              <a:t>to DOE</a:t>
            </a:r>
          </a:p>
          <a:p>
            <a:r>
              <a:rPr lang="en-US" dirty="0" smtClean="0"/>
              <a:t>Proposal for continuation of ILC R&amp;D Includes long term tests on high gradient CM2</a:t>
            </a:r>
          </a:p>
          <a:p>
            <a:r>
              <a:rPr lang="en-US" dirty="0" smtClean="0"/>
              <a:t>Includes beam tests on CM2</a:t>
            </a:r>
          </a:p>
          <a:p>
            <a:pPr lvl="1"/>
            <a:r>
              <a:rPr lang="en-US" dirty="0" smtClean="0"/>
              <a:t>9 mA peak beam current will be available in FY15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0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Must </a:t>
            </a:r>
            <a:r>
              <a:rPr lang="en-US" dirty="0"/>
              <a:t>R</a:t>
            </a:r>
            <a:r>
              <a:rPr lang="en-US" dirty="0" smtClean="0"/>
              <a:t>e-Invigorate National SRF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followed the P5 recommendation to increase funding for PIP-II by  </a:t>
            </a:r>
            <a:r>
              <a:rPr lang="en-US" u="sng" dirty="0" smtClean="0"/>
              <a:t>temporarily</a:t>
            </a:r>
            <a:r>
              <a:rPr lang="en-US" dirty="0" smtClean="0"/>
              <a:t> reducing SRF </a:t>
            </a:r>
          </a:p>
          <a:p>
            <a:r>
              <a:rPr lang="en-US" dirty="0" smtClean="0"/>
              <a:t>FY15 SRF now precipitously fallen to 1.5 </a:t>
            </a:r>
            <a:r>
              <a:rPr lang="en-US" dirty="0"/>
              <a:t>M$ (loaded</a:t>
            </a:r>
            <a:r>
              <a:rPr lang="en-US" dirty="0" smtClean="0"/>
              <a:t>)… unsustainable!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is the time to…. </a:t>
            </a:r>
            <a:r>
              <a:rPr lang="en-US" dirty="0" smtClean="0"/>
              <a:t>Re-strengthen </a:t>
            </a:r>
            <a:r>
              <a:rPr lang="en-US" dirty="0"/>
              <a:t>SRF R&amp;</a:t>
            </a:r>
            <a:r>
              <a:rPr lang="en-US" dirty="0" smtClean="0"/>
              <a:t>D</a:t>
            </a:r>
            <a:endParaRPr lang="en-US" dirty="0"/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So far SRF R&amp;D focus has been: 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radient, gradient, gradient…</a:t>
            </a:r>
          </a:p>
          <a:p>
            <a:pPr lvl="2"/>
            <a:r>
              <a:rPr lang="en-US" dirty="0" smtClean="0"/>
              <a:t>more remarks about </a:t>
            </a:r>
            <a:r>
              <a:rPr lang="en-US" dirty="0" err="1" smtClean="0"/>
              <a:t>gradeint</a:t>
            </a:r>
            <a:r>
              <a:rPr lang="en-US" dirty="0" smtClean="0"/>
              <a:t> at end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new R&amp;D frontier will be: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Cost, cost cost</a:t>
            </a:r>
          </a:p>
          <a:p>
            <a:pPr lvl="2"/>
            <a:r>
              <a:rPr lang="en-US" dirty="0" smtClean="0"/>
              <a:t>Emphasis on Cost for accelerator technologies pervades the P5 report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Connections to P5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26: </a:t>
            </a:r>
            <a:r>
              <a:rPr lang="en-US" i="1" dirty="0" smtClean="0"/>
              <a:t>…</a:t>
            </a:r>
            <a:r>
              <a:rPr lang="en-US" b="1" i="1" u="sng" dirty="0" smtClean="0"/>
              <a:t>Focus </a:t>
            </a:r>
            <a:r>
              <a:rPr lang="en-US" b="1" i="1" u="sng" dirty="0"/>
              <a:t>on outcomes and capabilities that will dramatically improve cost effectiveness for mid-term and far-term accelerators</a:t>
            </a:r>
            <a:r>
              <a:rPr lang="en-US" i="1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23: </a:t>
            </a:r>
            <a:r>
              <a:rPr lang="en-US" dirty="0" smtClean="0"/>
              <a:t>…</a:t>
            </a:r>
            <a:r>
              <a:rPr lang="en-US" b="1" i="1" u="sng" dirty="0" smtClean="0"/>
              <a:t>Strengthen </a:t>
            </a:r>
            <a:r>
              <a:rPr lang="en-US" b="1" i="1" u="sng" dirty="0"/>
              <a:t>national laboratory-university R&amp;D partnerships, leveraging their diverse expertise and facilities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to Reap Benefits from SRF  Cost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ear</a:t>
            </a:r>
            <a:r>
              <a:rPr lang="en-US" dirty="0"/>
              <a:t>-term, mid-term and long-term HEP projects</a:t>
            </a:r>
          </a:p>
          <a:p>
            <a:pPr lvl="1"/>
            <a:r>
              <a:rPr lang="en-US" sz="2000" dirty="0" smtClean="0"/>
              <a:t>Multi</a:t>
            </a:r>
            <a:r>
              <a:rPr lang="en-US" sz="2000" dirty="0"/>
              <a:t>-megawatt </a:t>
            </a:r>
            <a:r>
              <a:rPr lang="en-US" sz="2000" dirty="0" smtClean="0"/>
              <a:t>proton accelerators beyond </a:t>
            </a:r>
            <a:r>
              <a:rPr lang="en-US" sz="2000" dirty="0"/>
              <a:t>PIP-II </a:t>
            </a:r>
            <a:r>
              <a:rPr lang="en-US" sz="2000" dirty="0" smtClean="0"/>
              <a:t>- Neutrino frontier</a:t>
            </a:r>
          </a:p>
          <a:p>
            <a:pPr lvl="2"/>
            <a:r>
              <a:rPr lang="en-US" sz="1800" dirty="0" smtClean="0"/>
              <a:t>Multi-megawatt proton accelerators pursued for other applications</a:t>
            </a:r>
          </a:p>
          <a:p>
            <a:pPr lvl="3"/>
            <a:r>
              <a:rPr lang="en-US" sz="1600" dirty="0" smtClean="0"/>
              <a:t>SNS, ESS, ADS…</a:t>
            </a:r>
            <a:endParaRPr lang="en-US" sz="1600" dirty="0"/>
          </a:p>
          <a:p>
            <a:pPr lvl="1"/>
            <a:r>
              <a:rPr lang="en-US" sz="2000" dirty="0" smtClean="0"/>
              <a:t>Higgs Factories and beyond</a:t>
            </a:r>
          </a:p>
          <a:p>
            <a:pPr lvl="2"/>
            <a:r>
              <a:rPr lang="en-US" sz="1800" dirty="0" err="1" smtClean="0"/>
              <a:t>TeV</a:t>
            </a:r>
            <a:r>
              <a:rPr lang="en-US" sz="1800" dirty="0" smtClean="0"/>
              <a:t> </a:t>
            </a:r>
            <a:r>
              <a:rPr lang="en-US" sz="1800" dirty="0"/>
              <a:t>scale colliders (upgrades for ILC?) </a:t>
            </a:r>
          </a:p>
          <a:p>
            <a:pPr lvl="2"/>
            <a:r>
              <a:rPr lang="en-US" sz="1800" dirty="0"/>
              <a:t>Higgs Factory start for FCC 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Neutrino Factory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cut costs?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0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768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</a:t>
            </a:r>
            <a:r>
              <a:rPr lang="en-US" sz="3200" dirty="0" smtClean="0"/>
              <a:t>. </a:t>
            </a:r>
            <a:r>
              <a:rPr lang="en-US" dirty="0" smtClean="0"/>
              <a:t>Cut </a:t>
            </a:r>
            <a:r>
              <a:rPr lang="en-US" dirty="0"/>
              <a:t>Refrigerator </a:t>
            </a:r>
            <a:r>
              <a:rPr lang="en-US" dirty="0" smtClean="0"/>
              <a:t>Costs  (≈ x 2)</a:t>
            </a:r>
            <a:br>
              <a:rPr lang="en-US" dirty="0" smtClean="0"/>
            </a:br>
            <a:r>
              <a:rPr lang="en-US" sz="2000" dirty="0" smtClean="0"/>
              <a:t>B</a:t>
            </a:r>
            <a:r>
              <a:rPr lang="en-US" sz="2000" dirty="0"/>
              <a:t>. </a:t>
            </a:r>
            <a:r>
              <a:rPr lang="en-US" dirty="0"/>
              <a:t>Cut </a:t>
            </a:r>
            <a:r>
              <a:rPr lang="en-US" dirty="0" smtClean="0"/>
              <a:t>Cavity Materials &amp; Cavity </a:t>
            </a:r>
            <a:r>
              <a:rPr lang="en-US" dirty="0"/>
              <a:t>Fabrication </a:t>
            </a:r>
            <a:r>
              <a:rPr lang="en-US" dirty="0" smtClean="0"/>
              <a:t>Costs ≈ x2</a:t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3529"/>
            <a:ext cx="8672513" cy="498786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Refrigerator…both capital and operating cost</a:t>
            </a:r>
          </a:p>
          <a:p>
            <a:pPr lvl="1"/>
            <a:r>
              <a:rPr lang="en-US" sz="2400" dirty="0" smtClean="0"/>
              <a:t>CW and high duty factor acc. cost reduction of factors of 2</a:t>
            </a:r>
          </a:p>
          <a:p>
            <a:pPr lvl="2"/>
            <a:r>
              <a:rPr lang="en-US" dirty="0" smtClean="0"/>
              <a:t>E.g. LCLS-II plans on one refrigerator based on Q 3x10</a:t>
            </a:r>
            <a:r>
              <a:rPr lang="en-US" baseline="30000" dirty="0" smtClean="0"/>
              <a:t>10 </a:t>
            </a:r>
            <a:r>
              <a:rPr lang="en-US" dirty="0" smtClean="0"/>
              <a:t>instead of 1x10</a:t>
            </a:r>
            <a:r>
              <a:rPr lang="en-US" baseline="30000" dirty="0" smtClean="0"/>
              <a:t>10</a:t>
            </a:r>
          </a:p>
          <a:p>
            <a:r>
              <a:rPr lang="en-US" sz="2800" dirty="0" smtClean="0"/>
              <a:t>Two </a:t>
            </a:r>
            <a:r>
              <a:rPr lang="en-US" sz="2800" dirty="0"/>
              <a:t>New </a:t>
            </a:r>
            <a:r>
              <a:rPr lang="en-US" sz="2800" dirty="0" smtClean="0"/>
              <a:t>Breakthroughs in </a:t>
            </a:r>
            <a:r>
              <a:rPr lang="en-US" sz="2800" dirty="0"/>
              <a:t>High </a:t>
            </a:r>
            <a:r>
              <a:rPr lang="en-US" sz="2800" dirty="0" smtClean="0"/>
              <a:t>Qs</a:t>
            </a:r>
          </a:p>
          <a:p>
            <a:pPr marL="457200" lvl="1" indent="0">
              <a:buNone/>
            </a:pPr>
            <a:r>
              <a:rPr lang="en-US" sz="2600" dirty="0" smtClean="0"/>
              <a:t> (=&gt; lower RF losses) </a:t>
            </a:r>
            <a:endParaRPr lang="en-US" sz="2600" dirty="0"/>
          </a:p>
          <a:p>
            <a:r>
              <a:rPr lang="en-US" sz="2800" dirty="0" smtClean="0"/>
              <a:t>1. N doping</a:t>
            </a:r>
            <a:r>
              <a:rPr lang="en-US" sz="2800" dirty="0"/>
              <a:t> </a:t>
            </a:r>
            <a:r>
              <a:rPr lang="en-US" sz="2800" dirty="0" smtClean="0"/>
              <a:t>gives high Q values, even </a:t>
            </a:r>
            <a:r>
              <a:rPr lang="en-US" sz="2800" dirty="0"/>
              <a:t>higher </a:t>
            </a:r>
            <a:r>
              <a:rPr lang="en-US" sz="2800" dirty="0" smtClean="0"/>
              <a:t>than the fundamental BCS limit!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emands deep </a:t>
            </a:r>
            <a:r>
              <a:rPr lang="en-US" sz="2400" dirty="0"/>
              <a:t>physical understanding</a:t>
            </a:r>
            <a:r>
              <a:rPr lang="en-US" sz="2400" dirty="0" smtClean="0"/>
              <a:t>.  </a:t>
            </a:r>
          </a:p>
          <a:p>
            <a:pPr lvl="1"/>
            <a:r>
              <a:rPr lang="en-US" sz="2400" dirty="0" smtClean="0"/>
              <a:t>What is missing in BCS? </a:t>
            </a:r>
          </a:p>
          <a:p>
            <a:r>
              <a:rPr lang="en-US" sz="2800" dirty="0" smtClean="0"/>
              <a:t>2. Reduce “residual losses” </a:t>
            </a:r>
            <a:r>
              <a:rPr lang="en-US" sz="2800" dirty="0"/>
              <a:t>by </a:t>
            </a:r>
            <a:r>
              <a:rPr lang="en-US" sz="2800" dirty="0" smtClean="0"/>
              <a:t>expelling magnetic flux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leading to even higher Q values.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Padamsee and A. Romanenko | Accelerator R&amp;D HEPAP Subpanel meeting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8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3021</TotalTime>
  <Words>3023</Words>
  <Application>Microsoft Macintosh PowerPoint</Application>
  <PresentationFormat>On-screen Show (4:3)</PresentationFormat>
  <Paragraphs>474</Paragraphs>
  <Slides>43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FermilabTemplate</vt:lpstr>
      <vt:lpstr>Fermilab: Footer Only</vt:lpstr>
      <vt:lpstr>Picture</vt:lpstr>
      <vt:lpstr>Vision for US Long-Term SRF R&amp;D </vt:lpstr>
      <vt:lpstr>Vision for US Long-Term SRF R&amp;D </vt:lpstr>
      <vt:lpstr>Successes of SRF R&amp;D  on Gradient Frontier</vt:lpstr>
      <vt:lpstr>Fermilab CM2…Highest Gradient ILC–Cryomodule  </vt:lpstr>
      <vt:lpstr>(in the Complete Picture) Continue ILC R&amp;D</vt:lpstr>
      <vt:lpstr>Why We Must Re-Invigorate National SRF R&amp;D</vt:lpstr>
      <vt:lpstr>Connections to P5 Recommendations</vt:lpstr>
      <vt:lpstr>HEP to Reap Benefits from SRF  Cost Advances</vt:lpstr>
      <vt:lpstr>A. Cut Refrigerator Costs  (≈ x 2) B. Cut Cavity Materials &amp; Cavity Fabrication Costs ≈ x2 </vt:lpstr>
      <vt:lpstr>Motivation for Pursuing Science of High Q</vt:lpstr>
      <vt:lpstr>After Romanenko Talk - Review:  Overall cost  proposal consists of two sub-programs  </vt:lpstr>
      <vt:lpstr>How to Consistently Maintain the  High Q in Cryomodules? </vt:lpstr>
      <vt:lpstr>DESY FLASH Module 3*</vt:lpstr>
      <vt:lpstr>FLASH Module 8</vt:lpstr>
      <vt:lpstr>Proposed R&amp;D to Eliminate FE in CM (In-situ)</vt:lpstr>
      <vt:lpstr>High Pulsed Power Processing FE Proven to Reduce FE</vt:lpstr>
      <vt:lpstr>CO2 jets cleaning single cell Proven at DESY for FE Reduction</vt:lpstr>
      <vt:lpstr>Additional Application of Cavity Cost Reduction through High Q</vt:lpstr>
      <vt:lpstr>B. General Cavity Material-Cost Reduction (x 4 )</vt:lpstr>
      <vt:lpstr>Proof of Principle 1-cell Nb-Cu Composite  Hydroformed  Reaches 40 MV/m</vt:lpstr>
      <vt:lpstr>Cavity Fabrication-Cost Reduction via  Seamless Techniques with Nb-Cu Composites</vt:lpstr>
      <vt:lpstr>Principles of Hydroforming and Spinning</vt:lpstr>
      <vt:lpstr>2-cell Nb-Cu Hydroformed</vt:lpstr>
      <vt:lpstr>500 MHz Single Cell Spun from Nb-Cu Sheet</vt:lpstr>
      <vt:lpstr>3-Cell 1.3 GHz Nb Cavity Made from Nb  Tube by Spinning at INFN Under preparation at FNAL  </vt:lpstr>
      <vt:lpstr>9-cell Nb Cavity Made by Spinning - INFN</vt:lpstr>
      <vt:lpstr>Proof of Principle for Spinning 1.3 GHz Single Cell Nb Spun Cavity – 40 MV/m</vt:lpstr>
      <vt:lpstr>Cavity Material and Fabrication - Cost Reduction:  Plans</vt:lpstr>
      <vt:lpstr>Nb/Cu Thin  Films  (Reprise)</vt:lpstr>
      <vt:lpstr>Energetic Deposition of Nb to Improve Films</vt:lpstr>
      <vt:lpstr>High Energy Nb Depostion - Coating Activities –  Can we get rid of that nasty  Q-slope??</vt:lpstr>
      <vt:lpstr>R&amp;D Plan for Thin Films</vt:lpstr>
      <vt:lpstr>Proposed Continuation of Gradient R&amp;D (SLAC talk by Sergeii Nagaitsev) </vt:lpstr>
      <vt:lpstr>SRF R&amp;D Resources Estimated Need…M&amp;S includes funding for collaborators and students</vt:lpstr>
      <vt:lpstr>Summary of Cost Effective SRF R&amp;D Proposal:</vt:lpstr>
      <vt:lpstr>Back up slides</vt:lpstr>
      <vt:lpstr>Paths to Higher Gradient for TeV Upgrade - in Hand Need Support for further R&amp;D</vt:lpstr>
      <vt:lpstr>PowerPoint Presentation</vt:lpstr>
      <vt:lpstr>PowerPoint Presentation</vt:lpstr>
      <vt:lpstr>Long-term goals R&amp;D program: 60 MV/m  90MV/m</vt:lpstr>
      <vt:lpstr>Revolutionary Paths??</vt:lpstr>
      <vt:lpstr>Multilayers</vt:lpstr>
      <vt:lpstr>HTS not a good candidate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Hasan Padamsee</cp:lastModifiedBy>
  <cp:revision>151</cp:revision>
  <cp:lastPrinted>2014-01-20T19:40:21Z</cp:lastPrinted>
  <dcterms:created xsi:type="dcterms:W3CDTF">2014-01-03T20:18:13Z</dcterms:created>
  <dcterms:modified xsi:type="dcterms:W3CDTF">2014-08-27T20:34:28Z</dcterms:modified>
</cp:coreProperties>
</file>