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76" r:id="rId4"/>
    <p:sldId id="264" r:id="rId5"/>
    <p:sldId id="273" r:id="rId6"/>
    <p:sldId id="258" r:id="rId7"/>
    <p:sldId id="277" r:id="rId8"/>
    <p:sldId id="260" r:id="rId9"/>
    <p:sldId id="266" r:id="rId10"/>
    <p:sldId id="261" r:id="rId11"/>
    <p:sldId id="267" r:id="rId12"/>
    <p:sldId id="275" r:id="rId13"/>
    <p:sldId id="262" r:id="rId14"/>
    <p:sldId id="263" r:id="rId15"/>
    <p:sldId id="268" r:id="rId16"/>
    <p:sldId id="278" r:id="rId17"/>
    <p:sldId id="281" r:id="rId18"/>
    <p:sldId id="271" r:id="rId19"/>
    <p:sldId id="269" r:id="rId20"/>
    <p:sldId id="274" r:id="rId21"/>
    <p:sldId id="301" r:id="rId22"/>
    <p:sldId id="302" r:id="rId23"/>
    <p:sldId id="285" r:id="rId24"/>
    <p:sldId id="300" r:id="rId25"/>
    <p:sldId id="286" r:id="rId26"/>
    <p:sldId id="287" r:id="rId27"/>
    <p:sldId id="288" r:id="rId28"/>
    <p:sldId id="290" r:id="rId29"/>
    <p:sldId id="292" r:id="rId30"/>
    <p:sldId id="291" r:id="rId31"/>
    <p:sldId id="289" r:id="rId32"/>
    <p:sldId id="282" r:id="rId33"/>
    <p:sldId id="283" r:id="rId34"/>
    <p:sldId id="293" r:id="rId35"/>
    <p:sldId id="294" r:id="rId36"/>
    <p:sldId id="295" r:id="rId37"/>
    <p:sldId id="296" r:id="rId38"/>
    <p:sldId id="297" r:id="rId39"/>
    <p:sldId id="298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5E36"/>
    <a:srgbClr val="FFFEC9"/>
    <a:srgbClr val="D5E8EE"/>
    <a:srgbClr val="C7DDEE"/>
    <a:srgbClr val="C1DFEE"/>
    <a:srgbClr val="DEE5FF"/>
    <a:srgbClr val="B8E0FF"/>
    <a:srgbClr val="86E1FF"/>
    <a:srgbClr val="FFFFFF"/>
    <a:srgbClr val="FAD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32" autoAdjust="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8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D6A17-94DF-3A4A-BF2E-AC58C79AA7EE}" type="datetimeFigureOut">
              <a:rPr lang="en-US" smtClean="0"/>
              <a:t>8/27/14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EC4E5-4465-5249-8934-DFA8F74F8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65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AE7D6-3E39-3B45-B37E-2847E196D9A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471-8642-B740-98D4-C75CABCE06DA}" type="datetimeFigureOut">
              <a:rPr lang="en-US" smtClean="0"/>
              <a:t>8/27/14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6520-2FF8-AB4E-976F-3BCB2BE08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59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471-8642-B740-98D4-C75CABCE06DA}" type="datetimeFigureOut">
              <a:rPr lang="en-US" smtClean="0"/>
              <a:t>8/27/14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6520-2FF8-AB4E-976F-3BCB2BE08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8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471-8642-B740-98D4-C75CABCE06DA}" type="datetimeFigureOut">
              <a:rPr lang="en-US" smtClean="0"/>
              <a:t>8/27/14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6520-2FF8-AB4E-976F-3BCB2BE08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9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471-8642-B740-98D4-C75CABCE06DA}" type="datetimeFigureOut">
              <a:rPr lang="en-US" smtClean="0"/>
              <a:t>8/27/14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6520-2FF8-AB4E-976F-3BCB2BE08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471-8642-B740-98D4-C75CABCE06DA}" type="datetimeFigureOut">
              <a:rPr lang="en-US" smtClean="0"/>
              <a:t>8/27/14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6520-2FF8-AB4E-976F-3BCB2BE08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5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471-8642-B740-98D4-C75CABCE06DA}" type="datetimeFigureOut">
              <a:rPr lang="en-US" smtClean="0"/>
              <a:t>8/27/14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6520-2FF8-AB4E-976F-3BCB2BE08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8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471-8642-B740-98D4-C75CABCE06DA}" type="datetimeFigureOut">
              <a:rPr lang="en-US" smtClean="0"/>
              <a:t>8/27/14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6520-2FF8-AB4E-976F-3BCB2BE08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9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471-8642-B740-98D4-C75CABCE06DA}" type="datetimeFigureOut">
              <a:rPr lang="en-US" smtClean="0"/>
              <a:t>8/27/14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6520-2FF8-AB4E-976F-3BCB2BE08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50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471-8642-B740-98D4-C75CABCE06DA}" type="datetimeFigureOut">
              <a:rPr lang="en-US" smtClean="0"/>
              <a:t>8/27/14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6520-2FF8-AB4E-976F-3BCB2BE08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19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471-8642-B740-98D4-C75CABCE06DA}" type="datetimeFigureOut">
              <a:rPr lang="en-US" smtClean="0"/>
              <a:t>8/27/14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6520-2FF8-AB4E-976F-3BCB2BE08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9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471-8642-B740-98D4-C75CABCE06DA}" type="datetimeFigureOut">
              <a:rPr lang="en-US" smtClean="0"/>
              <a:t>8/27/14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6520-2FF8-AB4E-976F-3BCB2BE08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0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18471-8642-B740-98D4-C75CABCE06DA}" type="datetimeFigureOut">
              <a:rPr lang="en-US" smtClean="0"/>
              <a:t>8/27/14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66520-2FF8-AB4E-976F-3BCB2BE08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5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16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3"/>
            <a:ext cx="7653867" cy="129981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225E36"/>
                </a:solidFill>
              </a:rPr>
              <a:t>University Contributions to Long </a:t>
            </a:r>
            <a:r>
              <a:rPr lang="en-US" b="1" dirty="0">
                <a:solidFill>
                  <a:srgbClr val="225E36"/>
                </a:solidFill>
              </a:rPr>
              <a:t>T</a:t>
            </a:r>
            <a:r>
              <a:rPr lang="en-US" b="1" dirty="0" smtClean="0">
                <a:solidFill>
                  <a:srgbClr val="225E36"/>
                </a:solidFill>
              </a:rPr>
              <a:t>erm </a:t>
            </a:r>
            <a:r>
              <a:rPr lang="en-US" b="1" dirty="0">
                <a:solidFill>
                  <a:srgbClr val="225E36"/>
                </a:solidFill>
              </a:rPr>
              <a:t>A</a:t>
            </a:r>
            <a:r>
              <a:rPr lang="en-US" b="1" dirty="0" smtClean="0">
                <a:solidFill>
                  <a:srgbClr val="225E36"/>
                </a:solidFill>
              </a:rPr>
              <a:t>ccelerator R&amp;D</a:t>
            </a:r>
            <a:endParaRPr lang="en-US" b="1" dirty="0">
              <a:solidFill>
                <a:srgbClr val="225E3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67" y="2927525"/>
            <a:ext cx="8297333" cy="242058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Sarah Cousineau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(with contributions from many others)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Fermilab P5 Review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August 27, 2014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27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4144" y="4271"/>
            <a:ext cx="539430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25E36"/>
                </a:solidFill>
              </a:rPr>
              <a:t>New Machine Concepts</a:t>
            </a:r>
            <a:endParaRPr lang="en-US" sz="3200" b="1" dirty="0">
              <a:solidFill>
                <a:srgbClr val="225E3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921" y="607001"/>
            <a:ext cx="8390746" cy="2862322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MIT</a:t>
            </a:r>
            <a:r>
              <a:rPr lang="en-US" sz="2000" u="sng" dirty="0" smtClean="0"/>
              <a:t>  (</a:t>
            </a:r>
            <a:r>
              <a:rPr lang="en-US" sz="2000" i="1" u="sng" dirty="0" smtClean="0"/>
              <a:t>B. Barletta, J. Spitz; Collaboration with many universities and labs</a:t>
            </a:r>
            <a:r>
              <a:rPr lang="en-US" sz="2000" u="sng" dirty="0" smtClean="0"/>
              <a:t>):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DAEδLUS</a:t>
            </a:r>
            <a:r>
              <a:rPr lang="en-US" sz="2000" dirty="0" smtClean="0"/>
              <a:t> program seeks to build a set of cyclotrons for use in HEP applications.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IsoDAR</a:t>
            </a:r>
            <a:r>
              <a:rPr lang="en-US" sz="2000" dirty="0" smtClean="0"/>
              <a:t>, representing the injector cyclotron design for the envisioned superconducting ring cyclotron, can be combined with an existing or planned neutrino detector to look for new physics.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This is a short-baseline neutrino oscillation program use cyclotron produced 8Li decay at rest.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Short term baseline neutrino factory called out in P5.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9921" y="3734918"/>
            <a:ext cx="8390746" cy="1323439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IIT</a:t>
            </a:r>
            <a:r>
              <a:rPr lang="en-US" sz="2000" u="sng" dirty="0" smtClean="0"/>
              <a:t>  </a:t>
            </a:r>
            <a:r>
              <a:rPr lang="en-US" sz="2000" u="sng" dirty="0" smtClean="0">
                <a:solidFill>
                  <a:srgbClr val="000000"/>
                </a:solidFill>
                <a:effectLst/>
              </a:rPr>
              <a:t>(</a:t>
            </a:r>
            <a:r>
              <a:rPr lang="en-US" sz="2000" i="1" u="sng" dirty="0" smtClean="0">
                <a:solidFill>
                  <a:srgbClr val="000000"/>
                </a:solidFill>
              </a:rPr>
              <a:t>D. Kaplan, P. </a:t>
            </a:r>
            <a:r>
              <a:rPr lang="en-US" sz="2000" i="1" u="sng" dirty="0" err="1" smtClean="0">
                <a:solidFill>
                  <a:srgbClr val="000000"/>
                </a:solidFill>
              </a:rPr>
              <a:t>Snopok</a:t>
            </a:r>
            <a:r>
              <a:rPr lang="en-US" sz="2000" i="1" u="sng" dirty="0" smtClean="0">
                <a:solidFill>
                  <a:srgbClr val="000000"/>
                </a:solidFill>
              </a:rPr>
              <a:t>; Fermilab collaboration</a:t>
            </a:r>
            <a:r>
              <a:rPr lang="en-US" sz="2000" u="sng" dirty="0" smtClean="0">
                <a:effectLst/>
              </a:rPr>
              <a:t>):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Hydrogen-pressurized RF cavities in strong magnetic fields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Analysis of Muon Ionization Cooling Experiment (MICE)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Cost-effective, staged implementation of muon accelerators 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282222" y="5355399"/>
            <a:ext cx="8438445" cy="1323439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sz="2000" b="1" u="sng" dirty="0" smtClean="0"/>
              <a:t>MSU</a:t>
            </a:r>
            <a:r>
              <a:rPr lang="en-US" sz="2000" u="sng" dirty="0" smtClean="0"/>
              <a:t> (</a:t>
            </a:r>
            <a:r>
              <a:rPr lang="en-US" sz="2000" i="1" u="sng" dirty="0" smtClean="0"/>
              <a:t>M. </a:t>
            </a:r>
            <a:r>
              <a:rPr lang="en-US" sz="2000" i="1" u="sng" dirty="0" err="1" smtClean="0"/>
              <a:t>Syphers</a:t>
            </a:r>
            <a:r>
              <a:rPr lang="en-US" sz="2000" i="1" u="sng" dirty="0" smtClean="0"/>
              <a:t>; Fermilab collaboration</a:t>
            </a:r>
            <a:r>
              <a:rPr lang="en-US" sz="2000" u="sng" dirty="0" smtClean="0"/>
              <a:t>):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Investigating designs of all-electric </a:t>
            </a:r>
            <a:r>
              <a:rPr lang="en-US" sz="2000" dirty="0" smtClean="0"/>
              <a:t>storage </a:t>
            </a:r>
            <a:r>
              <a:rPr lang="en-US" sz="2000" dirty="0" smtClean="0"/>
              <a:t>rings for storing elementary </a:t>
            </a:r>
            <a:r>
              <a:rPr lang="en-US" sz="2000" dirty="0" smtClean="0"/>
              <a:t>particles </a:t>
            </a:r>
            <a:r>
              <a:rPr lang="en-US" sz="2000" dirty="0" smtClean="0"/>
              <a:t>or ions for detection of weak EDM signals, and assoc. hardware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Initial efforts to investigate next-gen hadron collider.</a:t>
            </a:r>
          </a:p>
        </p:txBody>
      </p:sp>
    </p:spTree>
    <p:extLst>
      <p:ext uri="{BB962C8B-B14F-4D97-AF65-F5344CB8AC3E}">
        <p14:creationId xmlns:p14="http://schemas.microsoft.com/office/powerpoint/2010/main" val="423399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7561" y="9860"/>
            <a:ext cx="555552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225E36"/>
                </a:solidFill>
              </a:rPr>
              <a:t>Novel Accelerator Technologies</a:t>
            </a:r>
            <a:endParaRPr lang="en-US" sz="3200" b="1" dirty="0">
              <a:solidFill>
                <a:srgbClr val="225E3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667" y="819817"/>
            <a:ext cx="8599078" cy="1631216"/>
          </a:xfrm>
          <a:prstGeom prst="rect">
            <a:avLst/>
          </a:prstGeom>
          <a:solidFill>
            <a:srgbClr val="FFFEC9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U. of Tennessee </a:t>
            </a:r>
            <a:r>
              <a:rPr lang="en-US" sz="2000" u="sng" dirty="0" smtClean="0"/>
              <a:t>(</a:t>
            </a:r>
            <a:r>
              <a:rPr lang="en-US" sz="2000" i="1" u="sng" dirty="0" smtClean="0"/>
              <a:t>S. Cousineau; Fermilab and ORNL collaboration</a:t>
            </a:r>
            <a:r>
              <a:rPr lang="en-US" sz="2000" u="sng" dirty="0" smtClean="0"/>
              <a:t>):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Preparing for a 2016 experimental demonstration of laser-assisted H- stripping for a 10 us, 1 </a:t>
            </a:r>
            <a:r>
              <a:rPr lang="en-US" sz="2000" dirty="0" err="1" smtClean="0"/>
              <a:t>GeV</a:t>
            </a:r>
            <a:r>
              <a:rPr lang="en-US" sz="2000" dirty="0" smtClean="0"/>
              <a:t> beam.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Parallel effort to develop laser power recycling cavity (in lab) needed for long pulse stripping.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667" y="2802672"/>
            <a:ext cx="8599079" cy="1631216"/>
          </a:xfrm>
          <a:prstGeom prst="rect">
            <a:avLst/>
          </a:prstGeom>
          <a:solidFill>
            <a:srgbClr val="FFFEC9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IIT</a:t>
            </a:r>
            <a:r>
              <a:rPr lang="en-US" sz="2000" u="sng" dirty="0" smtClean="0"/>
              <a:t> (</a:t>
            </a:r>
            <a:r>
              <a:rPr lang="en-US" sz="2000" u="sng" dirty="0" smtClean="0">
                <a:solidFill>
                  <a:srgbClr val="000000"/>
                </a:solidFill>
              </a:rPr>
              <a:t>L. </a:t>
            </a:r>
            <a:r>
              <a:rPr lang="en-US" sz="2000" u="sng" dirty="0" err="1" smtClean="0">
                <a:solidFill>
                  <a:srgbClr val="000000"/>
                </a:solidFill>
              </a:rPr>
              <a:t>Spentzouris</a:t>
            </a:r>
            <a:r>
              <a:rPr lang="en-US" sz="2000" u="sng" dirty="0" smtClean="0">
                <a:solidFill>
                  <a:srgbClr val="000000"/>
                </a:solidFill>
              </a:rPr>
              <a:t>; </a:t>
            </a:r>
            <a:r>
              <a:rPr lang="en-US" sz="2000" i="1" u="sng" dirty="0" smtClean="0">
                <a:solidFill>
                  <a:srgbClr val="000000"/>
                </a:solidFill>
              </a:rPr>
              <a:t>ANL collaboration</a:t>
            </a:r>
            <a:r>
              <a:rPr lang="en-US" sz="2000" u="sng" dirty="0" smtClean="0">
                <a:solidFill>
                  <a:srgbClr val="000000"/>
                </a:solidFill>
              </a:rPr>
              <a:t>):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Fabricate and test novel photocathodes.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Development of multilayered structures (improve cathode figures of merit)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Development of superconducting photocathodes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Work aimed at improving electron accelerators</a:t>
            </a:r>
            <a:endParaRPr lang="en-US" dirty="0" smtClean="0">
              <a:solidFill>
                <a:srgbClr val="1800C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667" y="4806330"/>
            <a:ext cx="8599078" cy="1631216"/>
          </a:xfrm>
          <a:prstGeom prst="rect">
            <a:avLst/>
          </a:prstGeom>
          <a:solidFill>
            <a:srgbClr val="FFFEC9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U. of Colorado </a:t>
            </a:r>
            <a:r>
              <a:rPr lang="en-US" sz="2000" i="1" u="sng" dirty="0" smtClean="0"/>
              <a:t>(J. Cary; SLAC, LBNL collaboration):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Developed object oriented simulation methods for plasma acceleration, cavity calculations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Developed hybrid dielectric/metal cavities now being built at multiple places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Developed EM algorithms now in wide use</a:t>
            </a:r>
          </a:p>
        </p:txBody>
      </p:sp>
    </p:spTree>
    <p:extLst>
      <p:ext uri="{BB962C8B-B14F-4D97-AF65-F5344CB8AC3E}">
        <p14:creationId xmlns:p14="http://schemas.microsoft.com/office/powerpoint/2010/main" val="354688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4321" y="38083"/>
            <a:ext cx="555552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225E36"/>
                </a:solidFill>
              </a:rPr>
              <a:t>Novel Accelerator Technologies</a:t>
            </a:r>
            <a:endParaRPr lang="en-US" sz="3200" b="1" dirty="0">
              <a:solidFill>
                <a:srgbClr val="225E3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1543" y="1202685"/>
            <a:ext cx="8613790" cy="707886"/>
          </a:xfrm>
          <a:prstGeom prst="rect">
            <a:avLst/>
          </a:prstGeom>
          <a:solidFill>
            <a:srgbClr val="FFFEC9"/>
          </a:solidFill>
        </p:spPr>
        <p:txBody>
          <a:bodyPr wrap="square">
            <a:spAutoFit/>
          </a:bodyPr>
          <a:lstStyle/>
          <a:p>
            <a:r>
              <a:rPr lang="en-US" sz="2000" b="1" u="sng" dirty="0" smtClean="0"/>
              <a:t>U. of Chicago </a:t>
            </a:r>
            <a:r>
              <a:rPr lang="en-US" sz="2000" u="sng" dirty="0" smtClean="0"/>
              <a:t>(</a:t>
            </a:r>
            <a:r>
              <a:rPr lang="en-US" sz="2000" i="1" u="sng" dirty="0" smtClean="0"/>
              <a:t>Young-</a:t>
            </a:r>
            <a:r>
              <a:rPr lang="en-US" sz="2000" i="1" u="sng" dirty="0" err="1" smtClean="0"/>
              <a:t>Kee</a:t>
            </a:r>
            <a:r>
              <a:rPr lang="en-US" sz="2000" i="1" u="sng" dirty="0" smtClean="0"/>
              <a:t> Kim; Fermilab collaboration</a:t>
            </a:r>
            <a:r>
              <a:rPr lang="en-US" sz="2000" u="sng" dirty="0" smtClean="0"/>
              <a:t>):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Investigation of staged </a:t>
            </a:r>
            <a:r>
              <a:rPr lang="en-US" sz="2000" dirty="0"/>
              <a:t>l</a:t>
            </a:r>
            <a:r>
              <a:rPr lang="en-US" sz="2000" dirty="0" smtClean="0"/>
              <a:t>aser-plasma acceleration.</a:t>
            </a:r>
            <a:r>
              <a:rPr lang="en-US" sz="2000" dirty="0" smtClean="0">
                <a:effectLst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543" y="2625901"/>
            <a:ext cx="8613790" cy="3170099"/>
          </a:xfrm>
          <a:prstGeom prst="rect">
            <a:avLst/>
          </a:prstGeom>
          <a:solidFill>
            <a:srgbClr val="FFFEC9"/>
          </a:solidFill>
        </p:spPr>
        <p:txBody>
          <a:bodyPr wrap="square">
            <a:spAutoFit/>
          </a:bodyPr>
          <a:lstStyle/>
          <a:p>
            <a:r>
              <a:rPr lang="en-US" sz="2000" b="1" u="sng" dirty="0" smtClean="0"/>
              <a:t>NIU</a:t>
            </a:r>
            <a:r>
              <a:rPr lang="en-US" sz="2000" u="sng" dirty="0" smtClean="0"/>
              <a:t> (</a:t>
            </a:r>
            <a:r>
              <a:rPr lang="en-US" sz="2000" i="1" u="sng" dirty="0" err="1" smtClean="0"/>
              <a:t>Philipe</a:t>
            </a:r>
            <a:r>
              <a:rPr lang="en-US" sz="2000" i="1" u="sng" dirty="0" smtClean="0"/>
              <a:t> </a:t>
            </a:r>
            <a:r>
              <a:rPr lang="en-US" sz="2000" i="1" u="sng" dirty="0" err="1" smtClean="0"/>
              <a:t>Piot</a:t>
            </a:r>
            <a:r>
              <a:rPr lang="en-US" sz="2000" i="1" u="sng" dirty="0" smtClean="0"/>
              <a:t>; Fermilab collaboration</a:t>
            </a:r>
            <a:r>
              <a:rPr lang="en-US" sz="2000" u="sng" dirty="0" smtClean="0"/>
              <a:t>):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</a:t>
            </a:r>
            <a:r>
              <a:rPr lang="en-US" sz="2000" dirty="0" smtClean="0">
                <a:effectLst/>
              </a:rPr>
              <a:t>est of novel cathodes material in radio-frequency electron sources.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E</a:t>
            </a:r>
            <a:r>
              <a:rPr lang="en-US" sz="2000" dirty="0" smtClean="0">
                <a:effectLst/>
              </a:rPr>
              <a:t>xploration of ramped current-profile bunch production for beam driven acceleration with enhanced transformer ratio.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E</a:t>
            </a:r>
            <a:r>
              <a:rPr lang="en-US" sz="2000" dirty="0" smtClean="0">
                <a:effectLst/>
              </a:rPr>
              <a:t>xploration of "at birth" electron-beam shaping using shaped laser beam. A recent results was the production of uniformly-filled ellipsoidal bunch from a semi-conductor cathode.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D</a:t>
            </a:r>
            <a:r>
              <a:rPr lang="en-US" sz="2000" dirty="0" smtClean="0">
                <a:effectLst/>
              </a:rPr>
              <a:t>esign of a high-gain single-pass broadband </a:t>
            </a:r>
            <a:r>
              <a:rPr lang="en-US" sz="2000" dirty="0" err="1" smtClean="0">
                <a:effectLst/>
              </a:rPr>
              <a:t>Ti:Sapph</a:t>
            </a:r>
            <a:r>
              <a:rPr lang="en-US" sz="2000" dirty="0" smtClean="0">
                <a:effectLst/>
              </a:rPr>
              <a:t> amplifier in support of a planned proof-of-principle experiment on optical-stochastic cooling at IOTA/ASTA.</a:t>
            </a:r>
          </a:p>
        </p:txBody>
      </p:sp>
    </p:spTree>
    <p:extLst>
      <p:ext uri="{BB962C8B-B14F-4D97-AF65-F5344CB8AC3E}">
        <p14:creationId xmlns:p14="http://schemas.microsoft.com/office/powerpoint/2010/main" val="399334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0781" y="-28222"/>
            <a:ext cx="505533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25E36"/>
                </a:solidFill>
              </a:rPr>
              <a:t>Beam Dynamics Research</a:t>
            </a:r>
            <a:endParaRPr lang="en-US" sz="3200" b="1" dirty="0">
              <a:solidFill>
                <a:srgbClr val="225E3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891" y="881110"/>
            <a:ext cx="8589249" cy="3170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Indiana University </a:t>
            </a:r>
            <a:r>
              <a:rPr lang="en-US" sz="2000" u="sng" dirty="0" smtClean="0"/>
              <a:t>(</a:t>
            </a:r>
            <a:r>
              <a:rPr lang="en-US" sz="2000" i="1" u="sng" dirty="0" smtClean="0"/>
              <a:t>S.Y. Lee; collaboration with Fermilab, BNL, LANL)</a:t>
            </a:r>
            <a:r>
              <a:rPr lang="en-US" sz="2000" u="sng" dirty="0" smtClean="0"/>
              <a:t>:</a:t>
            </a:r>
            <a:endParaRPr lang="en-US" sz="2000" u="sng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Bunch broadening and longitudinal </a:t>
            </a:r>
            <a:r>
              <a:rPr lang="en-US" sz="2000" dirty="0" err="1" smtClean="0"/>
              <a:t>uniformization</a:t>
            </a:r>
            <a:r>
              <a:rPr lang="en-US" sz="2000" dirty="0" smtClean="0"/>
              <a:t> of beams by applying phase modulation to a double RF cavity system. 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RHIC optics measurement and correction leading to luminosity and polarization performance improvement and minimization of beta-beat.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Work towards the realization of a muon beams storage ring design for the </a:t>
            </a:r>
            <a:r>
              <a:rPr lang="en-US" sz="2000" dirty="0" err="1" smtClean="0"/>
              <a:t>nuSTORM</a:t>
            </a:r>
            <a:r>
              <a:rPr lang="en-US" sz="2000" dirty="0" smtClean="0"/>
              <a:t> project.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Studying the effect of the envelope resonance on emittance growth.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Investigating the dynamic stability of slip stacking.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Understanding the third-integer coupling resonance crossing.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890" y="4554559"/>
            <a:ext cx="8589249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u="sng" dirty="0" smtClean="0"/>
              <a:t>NIU</a:t>
            </a:r>
            <a:r>
              <a:rPr lang="en-US" sz="2000" u="sng" dirty="0" smtClean="0"/>
              <a:t> (</a:t>
            </a:r>
            <a:r>
              <a:rPr lang="en-US" sz="2000" i="1" u="sng" dirty="0" err="1" smtClean="0"/>
              <a:t>Philipe</a:t>
            </a:r>
            <a:r>
              <a:rPr lang="en-US" sz="2000" i="1" u="sng" dirty="0" smtClean="0"/>
              <a:t> </a:t>
            </a:r>
            <a:r>
              <a:rPr lang="en-US" sz="2000" i="1" u="sng" dirty="0" err="1" smtClean="0"/>
              <a:t>Piot</a:t>
            </a:r>
            <a:r>
              <a:rPr lang="en-US" sz="2000" i="1" u="sng" dirty="0" smtClean="0"/>
              <a:t>; Fermilab collaboration</a:t>
            </a:r>
            <a:r>
              <a:rPr lang="en-US" sz="2000" u="sng" dirty="0" smtClean="0"/>
              <a:t>):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D</a:t>
            </a:r>
            <a:r>
              <a:rPr lang="en-US" sz="2000" dirty="0" smtClean="0">
                <a:effectLst/>
              </a:rPr>
              <a:t>evelopment of advanced phase space manipulations (some tested</a:t>
            </a:r>
            <a:br>
              <a:rPr lang="en-US" sz="2000" dirty="0" smtClean="0">
                <a:effectLst/>
              </a:rPr>
            </a:br>
            <a:r>
              <a:rPr lang="en-US" sz="2000" dirty="0" smtClean="0">
                <a:effectLst/>
              </a:rPr>
              <a:t>experimentally over the years at the A0 </a:t>
            </a:r>
            <a:r>
              <a:rPr lang="en-US" sz="2000" dirty="0" err="1" smtClean="0">
                <a:effectLst/>
              </a:rPr>
              <a:t>photoinjector</a:t>
            </a:r>
            <a:r>
              <a:rPr lang="en-US" sz="2000" dirty="0" smtClean="0">
                <a:effectLst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R</a:t>
            </a:r>
            <a:r>
              <a:rPr lang="en-US" sz="2000" dirty="0" smtClean="0">
                <a:effectLst/>
              </a:rPr>
              <a:t>ound-to-flat beam transformation to produce compressed flat beam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B</a:t>
            </a:r>
            <a:r>
              <a:rPr lang="en-US" sz="2000" dirty="0" smtClean="0">
                <a:effectLst/>
              </a:rPr>
              <a:t>unch shaping via phase space exchanger</a:t>
            </a:r>
            <a:endParaRPr lang="en-US" sz="2000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54868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7417" y="-16481"/>
            <a:ext cx="470449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25E36"/>
                </a:solidFill>
              </a:rPr>
              <a:t>Beam Dynamics Research</a:t>
            </a:r>
            <a:endParaRPr lang="en-US" sz="3200" b="1" dirty="0">
              <a:solidFill>
                <a:srgbClr val="225E3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22" y="1227668"/>
            <a:ext cx="8484972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UMD</a:t>
            </a:r>
            <a:r>
              <a:rPr lang="en-US" sz="2000" u="sng" dirty="0" smtClean="0"/>
              <a:t> (</a:t>
            </a:r>
            <a:r>
              <a:rPr lang="en-US" sz="2000" i="1" u="sng" dirty="0" smtClean="0"/>
              <a:t>R. </a:t>
            </a:r>
            <a:r>
              <a:rPr lang="en-US" sz="2000" i="1" u="sng" dirty="0" err="1" smtClean="0"/>
              <a:t>Kishek</a:t>
            </a:r>
            <a:r>
              <a:rPr lang="en-US" sz="2000" i="1" u="sng" dirty="0" smtClean="0"/>
              <a:t>; Fermilab, ANL, LBNL collaboration</a:t>
            </a:r>
            <a:r>
              <a:rPr lang="en-US" sz="2000" u="sng" dirty="0" smtClean="0"/>
              <a:t>):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Multi-faceted program to explore beam physics at high space charge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Demonstrated storage of high bunch charge (1.0 space charge tune shift)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Observed </a:t>
            </a:r>
            <a:r>
              <a:rPr lang="en-US" sz="2000" dirty="0" err="1" smtClean="0"/>
              <a:t>soliton</a:t>
            </a:r>
            <a:r>
              <a:rPr lang="en-US" sz="2000" dirty="0" smtClean="0"/>
              <a:t> wave train, </a:t>
            </a:r>
            <a:r>
              <a:rPr lang="en-US" sz="2000" dirty="0" err="1" smtClean="0"/>
              <a:t>multistream</a:t>
            </a:r>
            <a:r>
              <a:rPr lang="en-US" sz="2000" dirty="0" smtClean="0"/>
              <a:t> instability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Future direction is to reconfigure UMER as test bed for nonlinear optics.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82222" y="3568348"/>
            <a:ext cx="8484972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u="sng" dirty="0" smtClean="0"/>
              <a:t>U. </a:t>
            </a:r>
            <a:r>
              <a:rPr lang="en-US" sz="2000" b="1" u="sng" dirty="0"/>
              <a:t>o</a:t>
            </a:r>
            <a:r>
              <a:rPr lang="en-US" sz="2000" b="1" u="sng" dirty="0" smtClean="0"/>
              <a:t>f Tennessee</a:t>
            </a:r>
            <a:r>
              <a:rPr lang="en-US" sz="2000" u="sng" dirty="0" smtClean="0"/>
              <a:t> (</a:t>
            </a:r>
            <a:r>
              <a:rPr lang="en-US" sz="2000" i="1" u="sng" dirty="0" smtClean="0"/>
              <a:t>A. Aleksandrov; ORNL collaboration</a:t>
            </a:r>
            <a:r>
              <a:rPr lang="en-US" sz="2000" u="sng" dirty="0" smtClean="0"/>
              <a:t>): 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High intensity beam dynamics research with the new Integrated Front End Test Stand.</a:t>
            </a:r>
            <a:endParaRPr lang="en-US" sz="2000" dirty="0" smtClean="0">
              <a:effectLst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Proposing to do the first direct 6D phase space measurement of beam exiting RFQ to answer the age-old question, “Are we assuming reasonable initial beam distributions in our </a:t>
            </a:r>
            <a:r>
              <a:rPr lang="en-US" sz="2000" dirty="0" err="1" smtClean="0"/>
              <a:t>linac</a:t>
            </a:r>
            <a:r>
              <a:rPr lang="en-US" sz="2000" dirty="0" smtClean="0"/>
              <a:t> simulations?”</a:t>
            </a:r>
          </a:p>
        </p:txBody>
      </p:sp>
    </p:spTree>
    <p:extLst>
      <p:ext uri="{BB962C8B-B14F-4D97-AF65-F5344CB8AC3E}">
        <p14:creationId xmlns:p14="http://schemas.microsoft.com/office/powerpoint/2010/main" val="154868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5192" y="0"/>
            <a:ext cx="609191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25E36"/>
                </a:solidFill>
              </a:rPr>
              <a:t>Beam Dynamics Research</a:t>
            </a:r>
            <a:endParaRPr lang="en-US" sz="3200" b="1" dirty="0">
              <a:solidFill>
                <a:srgbClr val="225E3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174" y="2664177"/>
            <a:ext cx="8456072" cy="1323439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U. </a:t>
            </a:r>
            <a:r>
              <a:rPr lang="en-US" sz="2000" b="1" u="sng" dirty="0"/>
              <a:t>o</a:t>
            </a:r>
            <a:r>
              <a:rPr lang="en-US" sz="2000" b="1" u="sng" dirty="0" smtClean="0"/>
              <a:t>f Colorado </a:t>
            </a:r>
            <a:r>
              <a:rPr lang="en-US" sz="2000" i="1" u="sng" dirty="0" smtClean="0"/>
              <a:t>(J. Cary; LANL, Fermilab collaboration):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Developed theory of nonlinear and corrective beam transport for halo mitigation.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Will propose to work with IOTA in next HEP funding round.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07274" y="4630880"/>
            <a:ext cx="8456072" cy="1323439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2000" b="1" u="sng" dirty="0" smtClean="0"/>
              <a:t>U. of Chicago </a:t>
            </a:r>
            <a:r>
              <a:rPr lang="en-US" sz="2000" u="sng" dirty="0" smtClean="0"/>
              <a:t>(</a:t>
            </a:r>
            <a:r>
              <a:rPr lang="en-US" sz="2000" i="1" u="sng" dirty="0" smtClean="0"/>
              <a:t>Young-</a:t>
            </a:r>
            <a:r>
              <a:rPr lang="en-US" sz="2000" i="1" u="sng" dirty="0" err="1" smtClean="0"/>
              <a:t>Kee</a:t>
            </a:r>
            <a:r>
              <a:rPr lang="en-US" sz="2000" i="1" u="sng" dirty="0" smtClean="0"/>
              <a:t> Kim; Fermilab collaboration</a:t>
            </a:r>
            <a:r>
              <a:rPr lang="en-US" sz="2000" u="sng" dirty="0" smtClean="0"/>
              <a:t>):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Studies of Beam Dynamics at the Fermilab Booster Accelerator.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/>
              <a:t>Performing a proof-of-principle experiment for </a:t>
            </a:r>
            <a:r>
              <a:rPr lang="en-US" sz="2000" dirty="0" err="1" smtClean="0"/>
              <a:t>integrable</a:t>
            </a:r>
            <a:r>
              <a:rPr lang="en-US" sz="2000" dirty="0" smtClean="0"/>
              <a:t> accelerator lattice with highly non-linear optics (IOTA).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7274" y="1059137"/>
            <a:ext cx="848497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u="sng" dirty="0" smtClean="0"/>
              <a:t>MSU</a:t>
            </a:r>
            <a:r>
              <a:rPr lang="en-US" sz="2000" u="sng" dirty="0" smtClean="0"/>
              <a:t> (</a:t>
            </a:r>
            <a:r>
              <a:rPr lang="en-US" sz="2000" i="1" u="sng" dirty="0" smtClean="0"/>
              <a:t>M. </a:t>
            </a:r>
            <a:r>
              <a:rPr lang="en-US" sz="2000" i="1" u="sng" dirty="0" err="1" smtClean="0"/>
              <a:t>Syphers</a:t>
            </a:r>
            <a:r>
              <a:rPr lang="en-US" sz="2000" i="1" u="sng" dirty="0" smtClean="0"/>
              <a:t>; Fermilab collaboration</a:t>
            </a:r>
            <a:r>
              <a:rPr lang="en-US" sz="2000" u="sng" dirty="0" smtClean="0"/>
              <a:t>):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Simulations and spin dynamics for the measurement of magnetic dipole moment of muon (g-2).</a:t>
            </a:r>
          </a:p>
        </p:txBody>
      </p:sp>
    </p:spTree>
    <p:extLst>
      <p:ext uri="{BB962C8B-B14F-4D97-AF65-F5344CB8AC3E}">
        <p14:creationId xmlns:p14="http://schemas.microsoft.com/office/powerpoint/2010/main" val="102545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779" y="2017537"/>
            <a:ext cx="8283221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225E36"/>
                </a:solidFill>
              </a:rPr>
              <a:t>PART III</a:t>
            </a:r>
            <a:br>
              <a:rPr lang="en-US" b="1" dirty="0" smtClean="0">
                <a:solidFill>
                  <a:srgbClr val="225E36"/>
                </a:solidFill>
              </a:rPr>
            </a:br>
            <a:r>
              <a:rPr lang="en-US" b="1" dirty="0" smtClean="0">
                <a:solidFill>
                  <a:srgbClr val="225E36"/>
                </a:solidFill>
              </a:rPr>
              <a:t>University alignment with Fermilab mid-term goals</a:t>
            </a:r>
            <a:endParaRPr lang="en-US" b="1" dirty="0">
              <a:solidFill>
                <a:srgbClr val="225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4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0778" y="1341514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8666" y="907169"/>
            <a:ext cx="83396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Universities are heavily engaged in the Fermilab research program.  There are 10+ active and productive Fermilab-University research partnerships.</a:t>
            </a:r>
          </a:p>
          <a:p>
            <a:pPr marL="342900" indent="-342900">
              <a:buFont typeface="Arial"/>
              <a:buChar char="•"/>
            </a:pP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For Fermilab, students provide a means of focused research at reasonable cost.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From the university stand point, the benefit is clear: </a:t>
            </a:r>
          </a:p>
          <a:p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98779" y="0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25E36"/>
                </a:solidFill>
              </a:rPr>
              <a:t>Fermilab Collaborations with Universities</a:t>
            </a:r>
            <a:endParaRPr lang="en-US" sz="3200" b="1" dirty="0">
              <a:solidFill>
                <a:srgbClr val="225E36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5429" y="3944313"/>
            <a:ext cx="7930444" cy="2554545"/>
            <a:chOff x="747889" y="3461714"/>
            <a:chExt cx="9812322" cy="2554545"/>
          </a:xfrm>
        </p:grpSpPr>
        <p:sp>
          <p:nvSpPr>
            <p:cNvPr id="9" name="Folded Corner 8"/>
            <p:cNvSpPr/>
            <p:nvPr/>
          </p:nvSpPr>
          <p:spPr>
            <a:xfrm>
              <a:off x="747889" y="3461714"/>
              <a:ext cx="9812322" cy="2554545"/>
            </a:xfrm>
            <a:prstGeom prst="foldedCorner">
              <a:avLst/>
            </a:prstGeom>
            <a:solidFill>
              <a:srgbClr val="FFFEC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7889" y="3571501"/>
              <a:ext cx="9791987" cy="23391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American Typewriter"/>
                  <a:cs typeface="American Typewriter"/>
                </a:rPr>
                <a:t>“</a:t>
              </a:r>
              <a:r>
                <a:rPr lang="en-US" dirty="0" smtClean="0">
                  <a:solidFill>
                    <a:srgbClr val="0000FF"/>
                  </a:solidFill>
                  <a:effectLst/>
                  <a:latin typeface="American Typewriter"/>
                  <a:cs typeface="American Typewriter"/>
                </a:rPr>
                <a:t>Overall our relation with Fermilab has been very beneficial to our</a:t>
              </a:r>
              <a:br>
                <a:rPr lang="en-US" dirty="0" smtClean="0">
                  <a:solidFill>
                    <a:srgbClr val="0000FF"/>
                  </a:solidFill>
                  <a:effectLst/>
                  <a:latin typeface="American Typewriter"/>
                  <a:cs typeface="American Typewriter"/>
                </a:rPr>
              </a:br>
              <a:r>
                <a:rPr lang="en-US" dirty="0" smtClean="0">
                  <a:solidFill>
                    <a:srgbClr val="0000FF"/>
                  </a:solidFill>
                  <a:effectLst/>
                  <a:latin typeface="American Typewriter"/>
                  <a:cs typeface="American Typewriter"/>
                </a:rPr>
                <a:t>small university group: it gives us visibility and leverage as we have</a:t>
              </a:r>
              <a:br>
                <a:rPr lang="en-US" dirty="0" smtClean="0">
                  <a:solidFill>
                    <a:srgbClr val="0000FF"/>
                  </a:solidFill>
                  <a:effectLst/>
                  <a:latin typeface="American Typewriter"/>
                  <a:cs typeface="American Typewriter"/>
                </a:rPr>
              </a:br>
              <a:r>
                <a:rPr lang="en-US" dirty="0" smtClean="0">
                  <a:solidFill>
                    <a:srgbClr val="0000FF"/>
                  </a:solidFill>
                  <a:effectLst/>
                  <a:latin typeface="American Typewriter"/>
                  <a:cs typeface="American Typewriter"/>
                </a:rPr>
                <a:t>access to state-of-the art hardware our university would never be able</a:t>
              </a:r>
              <a:br>
                <a:rPr lang="en-US" dirty="0" smtClean="0">
                  <a:solidFill>
                    <a:srgbClr val="0000FF"/>
                  </a:solidFill>
                  <a:effectLst/>
                  <a:latin typeface="American Typewriter"/>
                  <a:cs typeface="American Typewriter"/>
                </a:rPr>
              </a:br>
              <a:r>
                <a:rPr lang="en-US" dirty="0" smtClean="0">
                  <a:solidFill>
                    <a:srgbClr val="0000FF"/>
                  </a:solidFill>
                  <a:effectLst/>
                  <a:latin typeface="American Typewriter"/>
                  <a:cs typeface="American Typewriter"/>
                </a:rPr>
                <a:t>to afford and also provides exposure to our students who collaborate</a:t>
              </a:r>
              <a:br>
                <a:rPr lang="en-US" dirty="0" smtClean="0">
                  <a:solidFill>
                    <a:srgbClr val="0000FF"/>
                  </a:solidFill>
                  <a:effectLst/>
                  <a:latin typeface="American Typewriter"/>
                  <a:cs typeface="American Typewriter"/>
                </a:rPr>
              </a:br>
              <a:r>
                <a:rPr lang="en-US" dirty="0" smtClean="0">
                  <a:solidFill>
                    <a:srgbClr val="0000FF"/>
                  </a:solidFill>
                  <a:effectLst/>
                  <a:latin typeface="American Typewriter"/>
                  <a:cs typeface="American Typewriter"/>
                </a:rPr>
                <a:t>at Fermilab with experts in our field. </a:t>
              </a:r>
              <a:r>
                <a:rPr lang="en-US" dirty="0" smtClean="0">
                  <a:solidFill>
                    <a:srgbClr val="0000FF"/>
                  </a:solidFill>
                  <a:latin typeface="American Typewriter"/>
                  <a:cs typeface="American Typewriter"/>
                </a:rPr>
                <a:t>“</a:t>
              </a:r>
            </a:p>
            <a:p>
              <a:endParaRPr lang="en-US" dirty="0" smtClean="0">
                <a:solidFill>
                  <a:srgbClr val="0000FF"/>
                </a:solidFill>
                <a:latin typeface="American Typewriter"/>
                <a:cs typeface="American Typewriter"/>
              </a:endParaRPr>
            </a:p>
            <a:p>
              <a:r>
                <a:rPr lang="en-US" dirty="0" smtClean="0">
                  <a:solidFill>
                    <a:srgbClr val="0000FF"/>
                  </a:solidFill>
                  <a:latin typeface="American Typewriter"/>
                  <a:cs typeface="American Typewriter"/>
                </a:rPr>
                <a:t>							-Philippe </a:t>
              </a:r>
              <a:r>
                <a:rPr lang="en-US" dirty="0" err="1" smtClean="0">
                  <a:solidFill>
                    <a:srgbClr val="0000FF"/>
                  </a:solidFill>
                  <a:latin typeface="American Typewriter"/>
                  <a:cs typeface="American Typewriter"/>
                </a:rPr>
                <a:t>Piot</a:t>
              </a:r>
              <a:r>
                <a:rPr lang="en-US" dirty="0" smtClean="0">
                  <a:solidFill>
                    <a:srgbClr val="0000FF"/>
                  </a:solidFill>
                  <a:latin typeface="American Typewriter"/>
                  <a:cs typeface="American Typewriter"/>
                </a:rPr>
                <a:t>, email correspondence</a:t>
              </a:r>
            </a:p>
            <a:p>
              <a:endParaRPr lang="en-US" sz="2000" dirty="0">
                <a:latin typeface="American Typewriter"/>
                <a:cs typeface="American Typewri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154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25E36"/>
                </a:solidFill>
              </a:rPr>
              <a:t>Examples of University Programs Directly Supporting </a:t>
            </a:r>
            <a:r>
              <a:rPr lang="en-US" sz="3200" b="1" dirty="0" err="1" smtClean="0">
                <a:solidFill>
                  <a:srgbClr val="225E36"/>
                </a:solidFill>
              </a:rPr>
              <a:t>Fermilab’s</a:t>
            </a:r>
            <a:r>
              <a:rPr lang="en-US" sz="3200" b="1" dirty="0">
                <a:solidFill>
                  <a:srgbClr val="225E36"/>
                </a:solidFill>
              </a:rPr>
              <a:t> </a:t>
            </a:r>
            <a:r>
              <a:rPr lang="en-US" sz="3200" b="1" dirty="0" smtClean="0">
                <a:solidFill>
                  <a:srgbClr val="225E36"/>
                </a:solidFill>
              </a:rPr>
              <a:t>Plan for a Multi-Megawatt Machine</a:t>
            </a:r>
            <a:endParaRPr lang="en-US" sz="3200" b="1" dirty="0">
              <a:solidFill>
                <a:srgbClr val="225E3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893" y="1495778"/>
            <a:ext cx="8743552" cy="5234727"/>
          </a:xfrm>
          <a:prstGeom prst="rect">
            <a:avLst/>
          </a:prstGeom>
          <a:solidFill>
            <a:srgbClr val="FFFEC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1556" y="1536741"/>
            <a:ext cx="2543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Key Research Goal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49723" y="1536741"/>
            <a:ext cx="3497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University Contribution(s)</a:t>
            </a:r>
            <a:endParaRPr lang="en-US" sz="2400" b="1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51556" y="2767244"/>
            <a:ext cx="8075941" cy="56444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51556" y="3905952"/>
            <a:ext cx="8075941" cy="56444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1556" y="2982329"/>
            <a:ext cx="323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Advancement in SRF technology to increase cost effectiveness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49723" y="2941462"/>
            <a:ext cx="323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 universities collaborating with Fermilab on this topic.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51556" y="4073561"/>
            <a:ext cx="3516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Advancement in H</a:t>
            </a:r>
            <a:r>
              <a:rPr lang="en-US" baseline="30000" dirty="0" smtClean="0"/>
              <a:t>-</a:t>
            </a:r>
            <a:r>
              <a:rPr lang="en-US" dirty="0" smtClean="0"/>
              <a:t> injection technologies (for synchrotron scenario) to accommodate &gt; 1 MW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49558" y="4090003"/>
            <a:ext cx="3231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Fermilab collaboration to advance the development of H</a:t>
            </a:r>
            <a:r>
              <a:rPr lang="en-US" baseline="30000" dirty="0" smtClean="0"/>
              <a:t>-</a:t>
            </a:r>
            <a:r>
              <a:rPr lang="en-US" dirty="0" smtClean="0"/>
              <a:t> laser stripping injection.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449723" y="2006617"/>
            <a:ext cx="323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 universities involved in IOTA nonlinear lattice work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49558" y="5528845"/>
            <a:ext cx="323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universities involved high intensity beam dynamics studies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1556" y="5500623"/>
            <a:ext cx="3516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Advancement in beam stability and beam loss control to accommodate multi-megawatt beam.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51556" y="2064469"/>
            <a:ext cx="3516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IOTA R&amp;D on </a:t>
            </a:r>
            <a:r>
              <a:rPr lang="en-US" dirty="0" err="1" smtClean="0"/>
              <a:t>integrable</a:t>
            </a:r>
            <a:r>
              <a:rPr lang="en-US" dirty="0" smtClean="0"/>
              <a:t> optics and space charge compensation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51556" y="5384797"/>
            <a:ext cx="8075941" cy="56444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03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19" y="0"/>
            <a:ext cx="858924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25E36"/>
                </a:solidFill>
              </a:rPr>
              <a:t>Summary</a:t>
            </a:r>
            <a:endParaRPr lang="en-US" sz="3200" b="1" dirty="0">
              <a:solidFill>
                <a:srgbClr val="225E3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419" y="1002711"/>
            <a:ext cx="87726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University programs in the mid (and Eastern) U.S. are contributing significantly to the HEP accelerator R&amp;D program.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Most university accelerator physics programs are collaborations with DOE national laboratories.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10+ universities have active, productive research collaborations with Fermilab.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The </a:t>
            </a:r>
            <a:r>
              <a:rPr lang="en-US" sz="2400" dirty="0" err="1" smtClean="0"/>
              <a:t>Fermilabl</a:t>
            </a:r>
            <a:r>
              <a:rPr lang="en-US" sz="2400" dirty="0" smtClean="0"/>
              <a:t>/University collaborations are well aligned with </a:t>
            </a:r>
            <a:r>
              <a:rPr lang="en-US" sz="2400" dirty="0" err="1" smtClean="0"/>
              <a:t>Fermilab’s</a:t>
            </a:r>
            <a:r>
              <a:rPr lang="en-US" sz="2400" dirty="0" smtClean="0"/>
              <a:t> plans to develop cost-effective concepts toward a possible future multi-megawatt machine for neutrino production.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578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8627" y="0"/>
            <a:ext cx="31494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225E36"/>
                </a:solidFill>
              </a:rPr>
              <a:t>Charge and Goals</a:t>
            </a:r>
            <a:endParaRPr lang="en-US" sz="3200" b="1" dirty="0">
              <a:solidFill>
                <a:srgbClr val="225E3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799" y="2149127"/>
            <a:ext cx="84666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is the status of HEP-related university accelerator research in the mid-US region? 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are the highlights of the different programs?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How are the university programs contributing to </a:t>
            </a:r>
            <a:r>
              <a:rPr lang="en-US" sz="2400" dirty="0" err="1" smtClean="0"/>
              <a:t>Fermilab’s</a:t>
            </a:r>
            <a:r>
              <a:rPr lang="en-US" sz="2400" dirty="0" smtClean="0"/>
              <a:t> research goal?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7183" y="2945962"/>
            <a:ext cx="7655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Part I: List of programs, themes, funding sources.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183" y="4012594"/>
            <a:ext cx="7655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Part II: Catalog of research highlights by theme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7183" y="5516725"/>
            <a:ext cx="7655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Part III: A brief look at how </a:t>
            </a:r>
            <a:r>
              <a:rPr lang="en-US" sz="2000" dirty="0" err="1" smtClean="0">
                <a:solidFill>
                  <a:srgbClr val="0000FF"/>
                </a:solidFill>
              </a:rPr>
              <a:t>Fermilab’s</a:t>
            </a:r>
            <a:r>
              <a:rPr lang="en-US" sz="2000" dirty="0" smtClean="0">
                <a:solidFill>
                  <a:srgbClr val="0000FF"/>
                </a:solidFill>
              </a:rPr>
              <a:t> university partnerships are aligned with the lab’s long term research vision.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799" y="647864"/>
            <a:ext cx="8240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Charge:</a:t>
            </a:r>
            <a:r>
              <a:rPr lang="en-US" sz="2400" i="1" dirty="0" smtClean="0"/>
              <a:t> Summarize university contributions to HEP accelerator R&amp;D in the mid-U.S. region.</a:t>
            </a:r>
            <a:endParaRPr lang="en-US" sz="2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0799" y="1689257"/>
            <a:ext cx="1220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Outline: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2363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7299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225E36"/>
                </a:solidFill>
              </a:rPr>
              <a:t>APPENDIX</a:t>
            </a:r>
            <a:br>
              <a:rPr lang="en-US" dirty="0" smtClean="0">
                <a:solidFill>
                  <a:srgbClr val="225E36"/>
                </a:solidFill>
              </a:rPr>
            </a:br>
            <a:r>
              <a:rPr lang="en-US" dirty="0" smtClean="0">
                <a:solidFill>
                  <a:srgbClr val="225E36"/>
                </a:solidFill>
              </a:rPr>
              <a:t>Supplemental Materials </a:t>
            </a:r>
            <a:endParaRPr lang="en-US" dirty="0">
              <a:solidFill>
                <a:srgbClr val="225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1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215" y="-74972"/>
            <a:ext cx="81684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Motivation for H</a:t>
            </a:r>
            <a:r>
              <a:rPr lang="en-US" sz="3200" b="1" baseline="30000" dirty="0" smtClean="0"/>
              <a:t>-</a:t>
            </a:r>
            <a:r>
              <a:rPr lang="en-US" sz="3200" b="1" dirty="0" smtClean="0"/>
              <a:t> Laser Stripping Development</a:t>
            </a:r>
            <a:endParaRPr lang="en-US" sz="32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905" y="491067"/>
            <a:ext cx="8911353" cy="2136624"/>
          </a:xfrm>
        </p:spPr>
        <p:txBody>
          <a:bodyPr>
            <a:noAutofit/>
          </a:bodyPr>
          <a:lstStyle/>
          <a:p>
            <a:r>
              <a:rPr lang="en-US" sz="2000" dirty="0" smtClean="0"/>
              <a:t>Injection foils may not survive in beam powers &gt;1.5 MW.</a:t>
            </a:r>
          </a:p>
          <a:p>
            <a:r>
              <a:rPr lang="en-US" sz="2000" dirty="0" smtClean="0"/>
              <a:t>Seeing </a:t>
            </a:r>
            <a:r>
              <a:rPr lang="en-US" sz="2000" i="1" dirty="0" smtClean="0"/>
              <a:t>many</a:t>
            </a:r>
            <a:r>
              <a:rPr lang="en-US" sz="2000" dirty="0" smtClean="0"/>
              <a:t> cases of foil damage at SNS – curling, tears, melting brackets, etc.</a:t>
            </a:r>
          </a:p>
          <a:p>
            <a:r>
              <a:rPr lang="en-US" sz="2000" dirty="0" smtClean="0"/>
              <a:t>Damage increasing exponentially with higher beam power.</a:t>
            </a:r>
          </a:p>
          <a:p>
            <a:r>
              <a:rPr lang="en-US" sz="2000" dirty="0" smtClean="0"/>
              <a:t>Due to injection beam loss, SNS injection region is hottest area in accelerator (~800 </a:t>
            </a:r>
            <a:r>
              <a:rPr lang="en-US" sz="2000" dirty="0" err="1" smtClean="0"/>
              <a:t>mrem</a:t>
            </a:r>
            <a:r>
              <a:rPr lang="en-US" sz="2000" dirty="0" smtClean="0"/>
              <a:t> @ 30 cm).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78753" y="2482364"/>
            <a:ext cx="7937728" cy="3652761"/>
            <a:chOff x="645909" y="2548058"/>
            <a:chExt cx="7937728" cy="3652761"/>
          </a:xfrm>
        </p:grpSpPr>
        <p:grpSp>
          <p:nvGrpSpPr>
            <p:cNvPr id="32" name="Group 31"/>
            <p:cNvGrpSpPr/>
            <p:nvPr/>
          </p:nvGrpSpPr>
          <p:grpSpPr>
            <a:xfrm>
              <a:off x="645909" y="2548058"/>
              <a:ext cx="7937728" cy="3652761"/>
              <a:chOff x="4739185" y="1448910"/>
              <a:chExt cx="3908985" cy="4321486"/>
            </a:xfrm>
            <a:effectLst>
              <a:outerShdw blurRad="50800" dist="165100" dir="12000000" algn="tl" rotWithShape="0">
                <a:schemeClr val="bg1">
                  <a:lumMod val="65000"/>
                  <a:alpha val="43000"/>
                </a:schemeClr>
              </a:outerShdw>
            </a:effectLst>
          </p:grpSpPr>
          <p:sp>
            <p:nvSpPr>
              <p:cNvPr id="28" name="Rectangle 27"/>
              <p:cNvSpPr/>
              <p:nvPr/>
            </p:nvSpPr>
            <p:spPr>
              <a:xfrm>
                <a:off x="4739185" y="1526627"/>
                <a:ext cx="3908985" cy="4243769"/>
              </a:xfrm>
              <a:prstGeom prst="rect">
                <a:avLst/>
              </a:prstGeom>
              <a:solidFill>
                <a:srgbClr val="C1DFEE"/>
              </a:solidFill>
              <a:ln>
                <a:solidFill>
                  <a:srgbClr val="000000"/>
                </a:solidFill>
              </a:ln>
              <a:effectLst>
                <a:outerShdw blurRad="40000" dist="23000" dir="5400000" rotWithShape="0">
                  <a:srgbClr val="FFFCC7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1872a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08" t="13445" b="5883"/>
              <a:stretch/>
            </p:blipFill>
            <p:spPr>
              <a:xfrm>
                <a:off x="4833907" y="2482105"/>
                <a:ext cx="1775942" cy="3022896"/>
              </a:xfrm>
              <a:prstGeom prst="rect">
                <a:avLst/>
              </a:prstGeom>
            </p:spPr>
          </p:pic>
          <p:pic>
            <p:nvPicPr>
              <p:cNvPr id="26" name="Picture 25" descr="1872b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89" b="8333"/>
              <a:stretch/>
            </p:blipFill>
            <p:spPr>
              <a:xfrm>
                <a:off x="6783616" y="2482105"/>
                <a:ext cx="1761917" cy="299014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386134" y="1448910"/>
                <a:ext cx="2927435" cy="546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2014 SNS foil:  3 months in 1 – 1.4 MW beam </a:t>
                </a:r>
                <a:endParaRPr lang="en-US" sz="24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40300" y="1989394"/>
                <a:ext cx="541456" cy="546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Before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485488" y="2020998"/>
                <a:ext cx="499214" cy="546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After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4" name="Straight Arrow Connector 33"/>
            <p:cNvCxnSpPr/>
            <p:nvPr/>
          </p:nvCxnSpPr>
          <p:spPr>
            <a:xfrm flipV="1">
              <a:off x="6526645" y="4896186"/>
              <a:ext cx="0" cy="52342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5989861" y="5315461"/>
              <a:ext cx="2052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Melted bracket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01444" y="5619099"/>
              <a:ext cx="1026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Curling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51918" y="5714651"/>
              <a:ext cx="593318" cy="1110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 descr="HFIR_SN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31" r="47663"/>
          <a:stretch/>
        </p:blipFill>
        <p:spPr>
          <a:xfrm>
            <a:off x="810124" y="6377007"/>
            <a:ext cx="1555394" cy="411480"/>
          </a:xfrm>
          <a:prstGeom prst="rect">
            <a:avLst/>
          </a:prstGeom>
        </p:spPr>
      </p:pic>
      <p:pic>
        <p:nvPicPr>
          <p:cNvPr id="39" name="Picture 38" descr="ut_wrdmk_hor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61" y="6300003"/>
            <a:ext cx="2966790" cy="593398"/>
          </a:xfrm>
          <a:prstGeom prst="rect">
            <a:avLst/>
          </a:prstGeom>
        </p:spPr>
      </p:pic>
      <p:pic>
        <p:nvPicPr>
          <p:cNvPr id="40" name="Picture 39" descr="FermiLogo_blue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40" y="6420000"/>
            <a:ext cx="1602834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7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-40955" y="471888"/>
            <a:ext cx="86910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Preparations underway for 2016 </a:t>
            </a:r>
            <a:r>
              <a:rPr lang="en-US" sz="2000" dirty="0" smtClean="0">
                <a:solidFill>
                  <a:srgbClr val="FF0000"/>
                </a:solidFill>
              </a:rPr>
              <a:t>demonstration of H</a:t>
            </a:r>
            <a:r>
              <a:rPr lang="en-US" sz="2000" baseline="30000" dirty="0" smtClean="0">
                <a:solidFill>
                  <a:srgbClr val="FF0000"/>
                </a:solidFill>
              </a:rPr>
              <a:t>-</a:t>
            </a:r>
            <a:r>
              <a:rPr lang="en-US" sz="2000" dirty="0" smtClean="0">
                <a:solidFill>
                  <a:srgbClr val="FF0000"/>
                </a:solidFill>
              </a:rPr>
              <a:t> laser-assisted stripping of a 10 us, 1 </a:t>
            </a:r>
            <a:r>
              <a:rPr lang="en-US" sz="2000" dirty="0" err="1" smtClean="0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H</a:t>
            </a:r>
            <a:r>
              <a:rPr lang="en-US" sz="2000" baseline="30000" dirty="0" smtClean="0">
                <a:solidFill>
                  <a:srgbClr val="FF0000"/>
                </a:solidFill>
              </a:rPr>
              <a:t>-</a:t>
            </a:r>
            <a:r>
              <a:rPr lang="en-US" sz="2000" dirty="0" smtClean="0">
                <a:solidFill>
                  <a:srgbClr val="FF0000"/>
                </a:solidFill>
              </a:rPr>
              <a:t> beam at SNS.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Parallel lab-based effort to develop a laser power recycling cavity for future stripping of  ~1 </a:t>
            </a:r>
            <a:r>
              <a:rPr lang="en-US" sz="2000" dirty="0" err="1" smtClean="0"/>
              <a:t>ms</a:t>
            </a:r>
            <a:r>
              <a:rPr lang="en-US" sz="2000" dirty="0" smtClean="0"/>
              <a:t> pulse.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Eventual plans to mature system to HEP operational needs – injection painting, etc.  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1181135" y="2700409"/>
            <a:ext cx="6692865" cy="3550082"/>
            <a:chOff x="959555" y="2728142"/>
            <a:chExt cx="7069667" cy="4016970"/>
          </a:xfrm>
          <a:effectLst>
            <a:outerShdw blurRad="63500" dist="825500" dir="8940000" kx="2700000" rotWithShape="0">
              <a:schemeClr val="bg1">
                <a:lumMod val="50000"/>
                <a:alpha val="15000"/>
              </a:schemeClr>
            </a:outerShdw>
          </a:effectLst>
        </p:grpSpPr>
        <p:pic>
          <p:nvPicPr>
            <p:cNvPr id="12" name="Picture 20" descr="C:\PTC\TempFiles\1010302 LASER STRIPPING EXPERIMENTAL STATION\TIFF Pictures\101030200-m8u-8410-a100\101030200-m8u-8410-a100_iso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555" y="2728142"/>
              <a:ext cx="7069667" cy="4016970"/>
            </a:xfrm>
            <a:prstGeom prst="rect">
              <a:avLst/>
            </a:prstGeom>
            <a:noFill/>
            <a:ln w="9525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907400" y="4243407"/>
              <a:ext cx="1855815" cy="382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 smtClean="0">
                  <a:solidFill>
                    <a:srgbClr val="000000"/>
                  </a:solidFill>
                </a:rPr>
                <a:t>Interaction Point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449439" y="2301370"/>
            <a:ext cx="3944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Final Design of Experimental Station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15215" y="-112888"/>
            <a:ext cx="83748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10 us Laser-Assisted H</a:t>
            </a:r>
            <a:r>
              <a:rPr lang="en-US" sz="3200" b="1" baseline="30000" dirty="0" smtClean="0"/>
              <a:t>-</a:t>
            </a:r>
            <a:r>
              <a:rPr lang="en-US" sz="3200" b="1" dirty="0" smtClean="0"/>
              <a:t> Stripping Demonstration</a:t>
            </a:r>
            <a:endParaRPr lang="en-US" sz="3200" b="1" dirty="0"/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4148666" y="4156266"/>
            <a:ext cx="381000" cy="313812"/>
          </a:xfrm>
          <a:prstGeom prst="straightConnector1">
            <a:avLst/>
          </a:prstGeom>
          <a:ln w="38100" cmpd="sng">
            <a:solidFill>
              <a:srgbClr val="F83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585597" y="4476134"/>
            <a:ext cx="985028" cy="3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/>
              <a:t>UV laser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5841999" y="3541157"/>
            <a:ext cx="973667" cy="15522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098822" y="3146046"/>
            <a:ext cx="375599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</a:t>
            </a:r>
            <a:r>
              <a:rPr lang="en-US" baseline="30000" dirty="0" smtClean="0">
                <a:solidFill>
                  <a:srgbClr val="000000"/>
                </a:solidFill>
              </a:rPr>
              <a:t>-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64" name="Sun 63"/>
          <p:cNvSpPr/>
          <p:nvPr/>
        </p:nvSpPr>
        <p:spPr>
          <a:xfrm>
            <a:off x="4797798" y="3809268"/>
            <a:ext cx="202024" cy="202095"/>
          </a:xfrm>
          <a:prstGeom prst="sun">
            <a:avLst/>
          </a:prstGeom>
          <a:solidFill>
            <a:srgbClr val="FFFF00"/>
          </a:solidFill>
          <a:ln>
            <a:solidFill>
              <a:srgbClr val="F83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HFIR_SN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31" r="47663"/>
          <a:stretch/>
        </p:blipFill>
        <p:spPr>
          <a:xfrm>
            <a:off x="810124" y="6377007"/>
            <a:ext cx="1555394" cy="411480"/>
          </a:xfrm>
          <a:prstGeom prst="rect">
            <a:avLst/>
          </a:prstGeom>
        </p:spPr>
      </p:pic>
      <p:pic>
        <p:nvPicPr>
          <p:cNvPr id="17" name="Picture 16" descr="ut_wrdmk_hor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61" y="6300003"/>
            <a:ext cx="2966790" cy="593398"/>
          </a:xfrm>
          <a:prstGeom prst="rect">
            <a:avLst/>
          </a:prstGeom>
        </p:spPr>
      </p:pic>
      <p:pic>
        <p:nvPicPr>
          <p:cNvPr id="18" name="Picture 17" descr="FermiLogo_blue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40" y="6420000"/>
            <a:ext cx="1602834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5" y="4031257"/>
            <a:ext cx="8537222" cy="27844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326" y="1132627"/>
            <a:ext cx="87993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New Integrated Front End Test Stand at SNS (in place, awaiting accelerator readiness review):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2000" dirty="0" smtClean="0"/>
              <a:t>Up to 50 mA H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or protons</a:t>
            </a:r>
            <a:endParaRPr lang="en-US" sz="2000" baseline="30000" dirty="0" smtClean="0"/>
          </a:p>
          <a:p>
            <a:pPr marL="742950" lvl="1" indent="-285750">
              <a:buFont typeface="Lucida Grande"/>
              <a:buChar char="-"/>
            </a:pPr>
            <a:r>
              <a:rPr lang="en-US" sz="2000" dirty="0" smtClean="0"/>
              <a:t>Electrostatic LEBT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2000" dirty="0" smtClean="0"/>
              <a:t>RFQ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2000" dirty="0" smtClean="0"/>
              <a:t>Diagnostics – 4D emittance station, BCM, etc.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U. of Tenn. </a:t>
            </a:r>
            <a:r>
              <a:rPr lang="en-US" sz="2000" dirty="0"/>
              <a:t>c</a:t>
            </a:r>
            <a:r>
              <a:rPr lang="en-US" sz="2000" dirty="0" smtClean="0"/>
              <a:t>ollaboration to study high intensity beam dynamics in front ends.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Propose to do first direct measurement of 6D beam phase space.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01103" y="-92556"/>
            <a:ext cx="83649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High Intensity Low Energy </a:t>
            </a:r>
            <a:r>
              <a:rPr lang="en-US" sz="3200" b="1" dirty="0" err="1" smtClean="0"/>
              <a:t>Linac</a:t>
            </a:r>
            <a:r>
              <a:rPr lang="en-US" sz="3200" b="1" dirty="0" smtClean="0"/>
              <a:t> Beam Dynamics</a:t>
            </a:r>
            <a:endParaRPr lang="en-US" sz="3200" b="1" dirty="0"/>
          </a:p>
        </p:txBody>
      </p:sp>
      <p:pic>
        <p:nvPicPr>
          <p:cNvPr id="8" name="Picture 7" descr="HFIR_SN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31" r="47663"/>
          <a:stretch/>
        </p:blipFill>
        <p:spPr>
          <a:xfrm>
            <a:off x="330548" y="595854"/>
            <a:ext cx="1616785" cy="427724"/>
          </a:xfrm>
          <a:prstGeom prst="rect">
            <a:avLst/>
          </a:prstGeom>
        </p:spPr>
      </p:pic>
      <p:pic>
        <p:nvPicPr>
          <p:cNvPr id="9" name="Picture 8" descr="ut_wrdmk_hor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889" y="492220"/>
            <a:ext cx="3400778" cy="64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3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0824_CSU_Morin_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8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89309" y="791597"/>
            <a:ext cx="8497492" cy="80900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 dirty="0">
                <a:solidFill>
                  <a:srgbClr val="18453B"/>
                </a:solidFill>
              </a:rPr>
              <a:t>HEP-Related Activities at MSU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89309" y="1600601"/>
            <a:ext cx="6598525" cy="5257399"/>
          </a:xfrm>
          <a:prstGeom prst="rect">
            <a:avLst/>
          </a:prstGeom>
        </p:spPr>
        <p:txBody>
          <a:bodyPr/>
          <a:lstStyle/>
          <a:p>
            <a:pPr marL="215261" indent="-215261"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595959"/>
                </a:solidFill>
              </a:rPr>
              <a:t>Storage Rings for Electric Dipole Moment Measurements</a:t>
            </a:r>
          </a:p>
          <a:p>
            <a:pPr marL="530739" lvl="1" indent="-209282">
              <a:buChar char="‣"/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595959"/>
                </a:solidFill>
              </a:rPr>
              <a:t>investigating designs of all-electric storage rings for storing elementary particles or ions for detection of weak EDM signals, and their associated hardware</a:t>
            </a:r>
          </a:p>
          <a:p>
            <a:pPr marL="530739" lvl="1" indent="-209282">
              <a:buChar char="‣"/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595959"/>
                </a:solidFill>
              </a:rPr>
              <a:t>awaiting NSF funding for graduate student </a:t>
            </a:r>
          </a:p>
          <a:p>
            <a:pPr marL="209282" indent="-209282">
              <a:buSzPct val="85000"/>
              <a:buChar char="‣"/>
              <a:defRPr sz="1800">
                <a:solidFill>
                  <a:srgbClr val="000000"/>
                </a:solidFill>
              </a:defRPr>
            </a:pPr>
            <a:endParaRPr sz="1800" dirty="0">
              <a:solidFill>
                <a:srgbClr val="595959"/>
              </a:solidFill>
            </a:endParaRPr>
          </a:p>
          <a:p>
            <a:pPr marL="215261" indent="-215261"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595959"/>
                </a:solidFill>
              </a:rPr>
              <a:t>Magnetic Dipole Moment of Muon (</a:t>
            </a:r>
            <a:r>
              <a:rPr sz="1800" i="1" dirty="0">
                <a:solidFill>
                  <a:srgbClr val="595959"/>
                </a:solidFill>
              </a:rPr>
              <a:t>g</a:t>
            </a:r>
            <a:r>
              <a:rPr sz="1800" dirty="0">
                <a:solidFill>
                  <a:srgbClr val="595959"/>
                </a:solidFill>
              </a:rPr>
              <a:t>-2)</a:t>
            </a:r>
          </a:p>
          <a:p>
            <a:pPr marL="530739" lvl="1" indent="-209282">
              <a:buChar char="‣"/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595959"/>
                </a:solidFill>
              </a:rPr>
              <a:t>E989 (Fermilab); student working on beam line simulations and spin dynamics</a:t>
            </a:r>
          </a:p>
          <a:p>
            <a:pPr marL="530739" lvl="1" indent="-209282">
              <a:buChar char="‣"/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595959"/>
                </a:solidFill>
              </a:rPr>
              <a:t>seed funding through MSU, seeking external support</a:t>
            </a:r>
          </a:p>
          <a:p>
            <a:pPr marL="215261" indent="-215261">
              <a:defRPr sz="1800">
                <a:solidFill>
                  <a:srgbClr val="000000"/>
                </a:solidFill>
              </a:defRPr>
            </a:pPr>
            <a:endParaRPr sz="1800" dirty="0">
              <a:solidFill>
                <a:srgbClr val="595959"/>
              </a:solidFill>
            </a:endParaRPr>
          </a:p>
          <a:p>
            <a:pPr marL="215261" indent="-215261"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595959"/>
                </a:solidFill>
              </a:rPr>
              <a:t>Next-Generation Hadron Collider</a:t>
            </a:r>
          </a:p>
          <a:p>
            <a:pPr marL="530739" lvl="1" indent="-209282">
              <a:buChar char="‣"/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595959"/>
                </a:solidFill>
              </a:rPr>
              <a:t>seeking funds (DOE) for U.S. participation in FCC study, other related U.S. activities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8362"/>
            <a:ext cx="2133600" cy="2611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91" tIns="32146" rIns="64291" bIns="32146"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00">
                <a:solidFill>
                  <a:srgbClr val="595959"/>
                </a:solidFill>
              </a:rPr>
              <a:t>25</a:t>
            </a:fld>
            <a:endParaRPr sz="1100">
              <a:solidFill>
                <a:srgbClr val="595959"/>
              </a:solidFill>
            </a:endParaRPr>
          </a:p>
        </p:txBody>
      </p:sp>
      <p:sp>
        <p:nvSpPr>
          <p:cNvPr id="38" name="Shape 38"/>
          <p:cNvSpPr/>
          <p:nvPr/>
        </p:nvSpPr>
        <p:spPr>
          <a:xfrm>
            <a:off x="7887891" y="751826"/>
            <a:ext cx="1080712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>
              <a:defRPr sz="1800"/>
            </a:pPr>
            <a:r>
              <a:rPr sz="1700"/>
              <a:t>M. Syphers</a:t>
            </a:r>
          </a:p>
        </p:txBody>
      </p:sp>
      <p:pic>
        <p:nvPicPr>
          <p:cNvPr id="3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7834" y="4684214"/>
            <a:ext cx="1898968" cy="1516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g-2Logo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45330" y="3320313"/>
            <a:ext cx="682941" cy="682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28704" y="3320313"/>
            <a:ext cx="1140413" cy="1146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Ering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21072" y="1428527"/>
            <a:ext cx="2133601" cy="1565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.jpeg" descr="PP banner wordmark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2"/>
            <a:ext cx="9143999" cy="7518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145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838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University of Maryland: Advanced Accelerator R&amp;D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>
                <a:solidFill>
                  <a:srgbClr val="0070C0"/>
                </a:solidFill>
              </a:rPr>
              <a:t>PIs: Kishek, Bernal, Koeth, Haber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8868"/>
            <a:ext cx="9144000" cy="6019800"/>
          </a:xfrm>
        </p:spPr>
        <p:txBody>
          <a:bodyPr>
            <a:noAutofit/>
          </a:bodyPr>
          <a:lstStyle/>
          <a:p>
            <a:r>
              <a:rPr lang="en-US" dirty="0" smtClean="0"/>
              <a:t>Multi-faceted program to explore beam physics at high space charge</a:t>
            </a:r>
          </a:p>
          <a:p>
            <a:r>
              <a:rPr lang="en-US" dirty="0" smtClean="0"/>
              <a:t>Experimental program on the University of Maryland Electron Ring (UMER)</a:t>
            </a:r>
          </a:p>
          <a:p>
            <a:pPr lvl="1"/>
            <a:r>
              <a:rPr lang="en-US" dirty="0" smtClean="0"/>
              <a:t>Transverse stability, halo, and resonances</a:t>
            </a:r>
          </a:p>
          <a:p>
            <a:pPr lvl="1"/>
            <a:r>
              <a:rPr lang="en-US" dirty="0" smtClean="0"/>
              <a:t>Longitudinal dynamics for long-bunch beams in induction accelerators.</a:t>
            </a:r>
          </a:p>
          <a:p>
            <a:r>
              <a:rPr lang="en-US" dirty="0" smtClean="0"/>
              <a:t>Close-coupling with simulation (codes used: WARP, Elegant)</a:t>
            </a:r>
          </a:p>
          <a:p>
            <a:r>
              <a:rPr lang="en-US" dirty="0" smtClean="0"/>
              <a:t>Collaboration with national and international laboratories </a:t>
            </a:r>
            <a:br>
              <a:rPr lang="en-US" dirty="0" smtClean="0"/>
            </a:br>
            <a:r>
              <a:rPr lang="en-US" dirty="0" smtClean="0"/>
              <a:t>(FNAL, GSI, ANL, LBNL, Cockcroft Institute)</a:t>
            </a:r>
          </a:p>
          <a:p>
            <a:r>
              <a:rPr lang="en-US" dirty="0" smtClean="0"/>
              <a:t>Student and postdoc training a key component</a:t>
            </a:r>
          </a:p>
          <a:p>
            <a:r>
              <a:rPr lang="en-US" dirty="0" smtClean="0"/>
              <a:t>Recent accomplishments:</a:t>
            </a:r>
          </a:p>
          <a:p>
            <a:pPr lvl="1"/>
            <a:r>
              <a:rPr lang="en-US" dirty="0"/>
              <a:t>Demonstrated </a:t>
            </a:r>
            <a:r>
              <a:rPr lang="en-US" dirty="0" smtClean="0"/>
              <a:t>beam storage </a:t>
            </a:r>
            <a:r>
              <a:rPr lang="en-US" dirty="0"/>
              <a:t>with high bunch </a:t>
            </a:r>
            <a:r>
              <a:rPr lang="en-US" dirty="0" smtClean="0"/>
              <a:t>charge (1.0 space charge tune shift for 1000 turns)</a:t>
            </a:r>
          </a:p>
          <a:p>
            <a:pPr lvl="1"/>
            <a:r>
              <a:rPr lang="en-US" dirty="0" smtClean="0"/>
              <a:t>First observation of soliton wave train in an electron beam</a:t>
            </a:r>
          </a:p>
          <a:p>
            <a:pPr lvl="1"/>
            <a:r>
              <a:rPr lang="en-US" dirty="0"/>
              <a:t>Observed a long-predicted multi-stream instability in coasting beams</a:t>
            </a:r>
          </a:p>
          <a:p>
            <a:pPr lvl="1"/>
            <a:r>
              <a:rPr lang="en-US" dirty="0"/>
              <a:t>Completed experimental study on beam halos in space-charge-dominated </a:t>
            </a:r>
            <a:r>
              <a:rPr lang="en-US" dirty="0" smtClean="0"/>
              <a:t>beams</a:t>
            </a:r>
          </a:p>
          <a:p>
            <a:r>
              <a:rPr lang="en-US" dirty="0" smtClean="0"/>
              <a:t>Future direction: </a:t>
            </a:r>
            <a:r>
              <a:rPr lang="en-US" dirty="0"/>
              <a:t>reconfiguring UMER </a:t>
            </a:r>
            <a:r>
              <a:rPr lang="en-US" dirty="0" smtClean="0"/>
              <a:t>as a </a:t>
            </a:r>
            <a:r>
              <a:rPr lang="en-US" dirty="0"/>
              <a:t>testbed for nonlinear optics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25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3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NIU-FNAL symbiosis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0234"/>
            <a:ext cx="8229600" cy="526527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NIU-FNAL partnership provides unique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training opportunities to students, 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Fermilab</a:t>
            </a:r>
            <a:r>
              <a:rPr lang="en-US" dirty="0" smtClean="0">
                <a:solidFill>
                  <a:srgbClr val="000090"/>
                </a:solidFill>
              </a:rPr>
              <a:t> has infrastructures, facilities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and expertise not available at NIU, 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NIU supplies students: 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5 NIU graduate students currently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carry  PhD research at the lab, 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3 PhD + 4 MS graduated in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the 2006-2013 period based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on research performed at </a:t>
            </a:r>
            <a:r>
              <a:rPr lang="en-US" dirty="0" err="1" smtClean="0">
                <a:solidFill>
                  <a:srgbClr val="000090"/>
                </a:solidFill>
              </a:rPr>
              <a:t>Fermilab</a:t>
            </a:r>
            <a:r>
              <a:rPr lang="en-US" dirty="0" smtClean="0">
                <a:solidFill>
                  <a:srgbClr val="000090"/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undergraduates are also engaged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 in research relevant to </a:t>
            </a:r>
            <a:r>
              <a:rPr lang="en-US" dirty="0" err="1" smtClean="0">
                <a:solidFill>
                  <a:srgbClr val="000090"/>
                </a:solidFill>
              </a:rPr>
              <a:t>Fermilab’s</a:t>
            </a:r>
            <a:r>
              <a:rPr lang="en-US" dirty="0" smtClean="0">
                <a:solidFill>
                  <a:srgbClr val="000090"/>
                </a:solidFill>
              </a:rPr>
              <a:t> mission, </a:t>
            </a: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NIU-FNAL partnership has raised the visibility of NIU’s accelerator program: 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students applying to graduate school with interest in accelerator science is in constant increase,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NIU President recently recognized Accelerator science as a pole of excellence and committed to increase the number of faculty in the next years.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130" y="1180234"/>
            <a:ext cx="3665817" cy="3093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922" y="64299"/>
            <a:ext cx="730323" cy="105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2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6136"/>
            <a:ext cx="8229600" cy="1143000"/>
          </a:xfrm>
        </p:spPr>
        <p:txBody>
          <a:bodyPr/>
          <a:lstStyle/>
          <a:p>
            <a:r>
              <a:rPr lang="en-US" dirty="0" smtClean="0"/>
              <a:t>University of Chicago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288262"/>
            <a:ext cx="8229600" cy="232019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Research topics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Investigation of Staged Laser-Plasma Acceleration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Studies of Beam Dynamics at the </a:t>
            </a:r>
            <a:r>
              <a:rPr lang="en-US" dirty="0" err="1"/>
              <a:t>Fermilab</a:t>
            </a:r>
            <a:r>
              <a:rPr lang="en-US" dirty="0"/>
              <a:t> Booster </a:t>
            </a:r>
            <a:r>
              <a:rPr lang="en-US" dirty="0" smtClean="0"/>
              <a:t>Accelerator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Achieving ultra high quality factor in SRF niobium cavities</a:t>
            </a:r>
            <a:r>
              <a:rPr lang="en-US" dirty="0" smtClean="0">
                <a:effectLst/>
              </a:rPr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Performing a proof-of-principle experiment for </a:t>
            </a:r>
            <a:r>
              <a:rPr lang="en-US" dirty="0" err="1" smtClean="0"/>
              <a:t>integrable</a:t>
            </a:r>
            <a:r>
              <a:rPr lang="en-US" dirty="0" smtClean="0"/>
              <a:t> accelerator lattice with highly non-linear optics (IOTA)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Studies of RF cavities in high magnetic fields and 6D muon cooling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716046"/>
              </p:ext>
            </p:extLst>
          </p:nvPr>
        </p:nvGraphicFramePr>
        <p:xfrm>
          <a:off x="368156" y="952115"/>
          <a:ext cx="8447501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5093"/>
                <a:gridCol w="2448221"/>
                <a:gridCol w="2890001"/>
                <a:gridCol w="1434186"/>
              </a:tblGrid>
              <a:tr h="48287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Faculty Advisor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Graduate</a:t>
                      </a:r>
                      <a:r>
                        <a:rPr lang="en-US" baseline="0" dirty="0" smtClean="0"/>
                        <a:t> Student *</a:t>
                      </a:r>
                    </a:p>
                    <a:p>
                      <a:pPr algn="ctr"/>
                      <a:r>
                        <a:rPr lang="en-US" baseline="0" dirty="0" smtClean="0"/>
                        <a:t>(*: thesis topic)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Research Advisor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Ph.D. date (expected)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82876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Young-Kee Kim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Satomi </a:t>
                      </a:r>
                      <a:r>
                        <a:rPr lang="en-US" dirty="0" err="1" smtClean="0"/>
                        <a:t>Shiraishi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30000" dirty="0" smtClean="0"/>
                        <a:t>1</a:t>
                      </a:r>
                    </a:p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Springer Theses Award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Wim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Leemans</a:t>
                      </a:r>
                      <a:r>
                        <a:rPr lang="en-US" dirty="0" smtClean="0"/>
                        <a:t>, LBNL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Oct. 2013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592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Timofey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Zolkin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baseline="30000" dirty="0" smtClean="0"/>
                        <a:t>2, 4</a:t>
                      </a:r>
                      <a:endParaRPr lang="en-US" baseline="300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Valeri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Lebedev</a:t>
                      </a:r>
                      <a:r>
                        <a:rPr lang="en-US" dirty="0" smtClean="0"/>
                        <a:t>, FNAL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(Sept.</a:t>
                      </a:r>
                      <a:r>
                        <a:rPr lang="en-US" baseline="0" dirty="0" smtClean="0"/>
                        <a:t> 2014)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7592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Alexander  Vostrikov </a:t>
                      </a:r>
                      <a:r>
                        <a:rPr lang="en-US" sz="1800" baseline="30000" smtClean="0"/>
                        <a:t>3</a:t>
                      </a:r>
                      <a:r>
                        <a:rPr lang="en-US" sz="1800" smtClean="0"/>
                        <a:t> </a:t>
                      </a:r>
                      <a:endParaRPr lang="en-US" dirty="0"/>
                    </a:p>
                  </a:txBody>
                  <a:tcPr anchor="ctr"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Alexander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Romanenko</a:t>
                      </a:r>
                      <a:r>
                        <a:rPr lang="en-US" baseline="0" dirty="0" smtClean="0"/>
                        <a:t>, FNAL</a:t>
                      </a:r>
                      <a:endParaRPr lang="en-US" dirty="0"/>
                    </a:p>
                  </a:txBody>
                  <a:tcPr anchor="ctr"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(Spring</a:t>
                      </a:r>
                      <a:r>
                        <a:rPr lang="en-US" baseline="0" dirty="0" smtClean="0"/>
                        <a:t> 2015)</a:t>
                      </a:r>
                      <a:endParaRPr lang="en-US" dirty="0"/>
                    </a:p>
                  </a:txBody>
                  <a:tcPr anchor="ctr">
                    <a:solidFill>
                      <a:srgbClr val="E6B9B8"/>
                    </a:solidFill>
                  </a:tcPr>
                </a:tc>
              </a:tr>
              <a:tr h="27592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Sergey </a:t>
                      </a:r>
                      <a:r>
                        <a:rPr lang="en-US" sz="1800" dirty="0" err="1" smtClean="0"/>
                        <a:t>Antipov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baseline="30000" dirty="0" smtClean="0"/>
                        <a:t>4</a:t>
                      </a:r>
                      <a:endParaRPr lang="en-US" baseline="30000" dirty="0"/>
                    </a:p>
                  </a:txBody>
                  <a:tcPr anchor="ctr"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Sergei </a:t>
                      </a:r>
                      <a:r>
                        <a:rPr lang="en-US" dirty="0" err="1" smtClean="0"/>
                        <a:t>Nagaitsev</a:t>
                      </a:r>
                      <a:r>
                        <a:rPr lang="en-US" dirty="0" smtClean="0"/>
                        <a:t>, FNAL</a:t>
                      </a:r>
                      <a:endParaRPr lang="en-US" dirty="0"/>
                    </a:p>
                  </a:txBody>
                  <a:tcPr anchor="ctr"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(Spring 2017)</a:t>
                      </a:r>
                      <a:endParaRPr lang="en-US" dirty="0"/>
                    </a:p>
                  </a:txBody>
                  <a:tcPr anchor="ctr">
                    <a:solidFill>
                      <a:srgbClr val="F2DCDB"/>
                    </a:solidFill>
                  </a:tcPr>
                </a:tc>
              </a:tr>
              <a:tr h="48287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Alexey </a:t>
                      </a:r>
                      <a:r>
                        <a:rPr lang="en-US" sz="1800" dirty="0" err="1" smtClean="0"/>
                        <a:t>Kochemirovskiy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baseline="30000" dirty="0" smtClean="0"/>
                        <a:t>5</a:t>
                      </a:r>
                      <a:endParaRPr lang="en-US" baseline="30000" dirty="0"/>
                    </a:p>
                  </a:txBody>
                  <a:tcPr anchor="ctr"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Daniel Bowring, FNAL</a:t>
                      </a:r>
                    </a:p>
                    <a:p>
                      <a:pPr algn="ctr"/>
                      <a:r>
                        <a:rPr lang="en-US" dirty="0" err="1" smtClean="0"/>
                        <a:t>Pavel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Snopok</a:t>
                      </a:r>
                      <a:r>
                        <a:rPr lang="en-US" dirty="0" smtClean="0"/>
                        <a:t>, IIT/FNAL</a:t>
                      </a:r>
                      <a:endParaRPr lang="en-US" dirty="0"/>
                    </a:p>
                  </a:txBody>
                  <a:tcPr anchor="ctr"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(Spring 2017)</a:t>
                      </a:r>
                      <a:endParaRPr lang="en-US" dirty="0"/>
                    </a:p>
                  </a:txBody>
                  <a:tcPr anchor="ctr">
                    <a:solidFill>
                      <a:srgbClr val="E6B9B8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8156" y="3914420"/>
            <a:ext cx="8447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1 master and 8 undergraduate students worked on accelerator projects (2003 – 2013)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0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4366" y="8424"/>
            <a:ext cx="593271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DOE funded HEP research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IIT_Logo_stack_186_blk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" t="25128" r="11567" b="40707"/>
          <a:stretch/>
        </p:blipFill>
        <p:spPr>
          <a:xfrm>
            <a:off x="0" y="407"/>
            <a:ext cx="3214366" cy="6496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0" y="646738"/>
            <a:ext cx="9089021" cy="6370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2A00B1"/>
                </a:solidFill>
              </a:rPr>
              <a:t>Fabricate and test novel photocathodes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</a:t>
            </a:r>
            <a:r>
              <a:rPr lang="en-US" sz="2400" dirty="0" smtClean="0"/>
              <a:t>Multilayered structures (improve cathode figures of merit)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</a:t>
            </a:r>
            <a:r>
              <a:rPr lang="en-US" sz="2400" dirty="0"/>
              <a:t> </a:t>
            </a:r>
            <a:r>
              <a:rPr lang="en-US" sz="2400" dirty="0" smtClean="0"/>
              <a:t>Superconducting photocathodes</a:t>
            </a:r>
          </a:p>
          <a:p>
            <a:r>
              <a:rPr lang="en-US" sz="2000" i="1" dirty="0">
                <a:solidFill>
                  <a:srgbClr val="1800CF"/>
                </a:solidFill>
              </a:rPr>
              <a:t> </a:t>
            </a:r>
            <a:r>
              <a:rPr lang="en-US" sz="2000" i="1" dirty="0" smtClean="0">
                <a:solidFill>
                  <a:srgbClr val="1800CF"/>
                </a:solidFill>
              </a:rPr>
              <a:t>        L. </a:t>
            </a:r>
            <a:r>
              <a:rPr lang="en-US" sz="2000" i="1" dirty="0">
                <a:solidFill>
                  <a:srgbClr val="1800CF"/>
                </a:solidFill>
              </a:rPr>
              <a:t>Spentzouris, , J. </a:t>
            </a:r>
            <a:r>
              <a:rPr lang="en-US" sz="2000" i="1" dirty="0" smtClean="0">
                <a:solidFill>
                  <a:srgbClr val="1800CF"/>
                </a:solidFill>
              </a:rPr>
              <a:t>Terry, D. Velazquez, </a:t>
            </a:r>
            <a:r>
              <a:rPr lang="en-US" sz="2000" i="1" dirty="0">
                <a:solidFill>
                  <a:srgbClr val="1800CF"/>
                </a:solidFill>
              </a:rPr>
              <a:t>Z. </a:t>
            </a:r>
            <a:r>
              <a:rPr lang="en-US" sz="2000" i="1" dirty="0" err="1">
                <a:solidFill>
                  <a:srgbClr val="1800CF"/>
                </a:solidFill>
              </a:rPr>
              <a:t>Yusof</a:t>
            </a:r>
            <a:r>
              <a:rPr lang="en-US" sz="2000" i="1" dirty="0">
                <a:solidFill>
                  <a:srgbClr val="1800CF"/>
                </a:solidFill>
              </a:rPr>
              <a:t>, J. </a:t>
            </a:r>
            <a:r>
              <a:rPr lang="en-US" sz="2000" i="1" dirty="0" err="1" smtClean="0">
                <a:solidFill>
                  <a:srgbClr val="1800CF"/>
                </a:solidFill>
              </a:rPr>
              <a:t>Zasadzinski</a:t>
            </a:r>
            <a:endParaRPr lang="en-US" sz="2000" i="1" dirty="0" smtClean="0">
              <a:solidFill>
                <a:srgbClr val="1800CF"/>
              </a:solidFill>
            </a:endParaRPr>
          </a:p>
          <a:p>
            <a:endParaRPr lang="en-US" sz="20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2A00B1"/>
                </a:solidFill>
              </a:rPr>
              <a:t>Material studies of SRF cavities</a:t>
            </a:r>
          </a:p>
          <a:p>
            <a:r>
              <a:rPr lang="en-US" sz="3200" dirty="0">
                <a:solidFill>
                  <a:srgbClr val="2A00B1"/>
                </a:solidFill>
              </a:rPr>
              <a:t>  </a:t>
            </a:r>
            <a:r>
              <a:rPr lang="en-US" sz="2400" dirty="0">
                <a:solidFill>
                  <a:srgbClr val="2A00B1"/>
                </a:solidFill>
              </a:rPr>
              <a:t> </a:t>
            </a:r>
            <a:r>
              <a:rPr lang="en-US" sz="2400" dirty="0" smtClean="0">
                <a:solidFill>
                  <a:srgbClr val="2A00B1"/>
                </a:solidFill>
              </a:rPr>
              <a:t>   </a:t>
            </a:r>
            <a:r>
              <a:rPr lang="en-US" sz="2400" dirty="0" smtClean="0"/>
              <a:t>New </a:t>
            </a:r>
            <a:r>
              <a:rPr lang="en-US" sz="2400" dirty="0"/>
              <a:t>surface analysis probes, Raman and Tunneling Spectroscopies, </a:t>
            </a:r>
          </a:p>
          <a:p>
            <a:r>
              <a:rPr lang="en-US" sz="2400" dirty="0"/>
              <a:t>   </a:t>
            </a:r>
            <a:r>
              <a:rPr lang="en-US" sz="2400" dirty="0" smtClean="0"/>
              <a:t>    have </a:t>
            </a:r>
            <a:r>
              <a:rPr lang="en-US" sz="2400" dirty="0"/>
              <a:t>been applied to the study of </a:t>
            </a:r>
            <a:r>
              <a:rPr lang="en-US" sz="2400" dirty="0" err="1"/>
              <a:t>Nb</a:t>
            </a:r>
            <a:r>
              <a:rPr lang="en-US" sz="2400" dirty="0"/>
              <a:t> for SRF cavity </a:t>
            </a:r>
            <a:r>
              <a:rPr lang="en-US" sz="2400" dirty="0" smtClean="0"/>
              <a:t>applications</a:t>
            </a:r>
          </a:p>
          <a:p>
            <a:r>
              <a:rPr lang="en-US" sz="2400" i="1" dirty="0">
                <a:solidFill>
                  <a:srgbClr val="1800CF"/>
                </a:solidFill>
              </a:rPr>
              <a:t> </a:t>
            </a:r>
            <a:r>
              <a:rPr lang="en-US" sz="2400" i="1" dirty="0" smtClean="0">
                <a:solidFill>
                  <a:srgbClr val="1800CF"/>
                </a:solidFill>
              </a:rPr>
              <a:t>     </a:t>
            </a:r>
            <a:r>
              <a:rPr lang="en-US" sz="2000" i="1" dirty="0" smtClean="0">
                <a:solidFill>
                  <a:srgbClr val="1800CF"/>
                </a:solidFill>
              </a:rPr>
              <a:t> J</a:t>
            </a:r>
            <a:r>
              <a:rPr lang="en-US" sz="2000" i="1" dirty="0">
                <a:solidFill>
                  <a:srgbClr val="1800CF"/>
                </a:solidFill>
              </a:rPr>
              <a:t>. </a:t>
            </a:r>
            <a:r>
              <a:rPr lang="en-US" sz="2000" i="1" dirty="0" err="1" smtClean="0">
                <a:solidFill>
                  <a:srgbClr val="1800CF"/>
                </a:solidFill>
              </a:rPr>
              <a:t>Zasadzinski</a:t>
            </a:r>
            <a:r>
              <a:rPr lang="en-US" sz="2000" i="1" dirty="0" smtClean="0">
                <a:solidFill>
                  <a:srgbClr val="1800CF"/>
                </a:solidFill>
              </a:rPr>
              <a:t>, Y. </a:t>
            </a:r>
            <a:r>
              <a:rPr lang="en-US" sz="2000" i="1" dirty="0" err="1" smtClean="0">
                <a:solidFill>
                  <a:srgbClr val="1800CF"/>
                </a:solidFill>
              </a:rPr>
              <a:t>Trenikhina</a:t>
            </a:r>
            <a:r>
              <a:rPr lang="en-US" sz="2000" i="1" dirty="0" smtClean="0">
                <a:solidFill>
                  <a:srgbClr val="1800CF"/>
                </a:solidFill>
              </a:rPr>
              <a:t>, M. Warren</a:t>
            </a:r>
          </a:p>
          <a:p>
            <a:endParaRPr lang="en-US" sz="2000" dirty="0">
              <a:solidFill>
                <a:srgbClr val="2A00B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2A00B1"/>
                </a:solidFill>
              </a:rPr>
              <a:t>Muon beam research activities</a:t>
            </a:r>
          </a:p>
          <a:p>
            <a:r>
              <a:rPr lang="en-US" sz="3200" dirty="0">
                <a:solidFill>
                  <a:srgbClr val="2A00B1"/>
                </a:solidFill>
              </a:rPr>
              <a:t> </a:t>
            </a:r>
            <a:r>
              <a:rPr lang="en-US" sz="3200" dirty="0" smtClean="0">
                <a:solidFill>
                  <a:srgbClr val="2A00B1"/>
                </a:solidFill>
              </a:rPr>
              <a:t>    </a:t>
            </a:r>
            <a:r>
              <a:rPr lang="en-US" sz="2400" dirty="0" smtClean="0"/>
              <a:t>Hydrogen-pressurized RF </a:t>
            </a:r>
            <a:r>
              <a:rPr lang="en-US" sz="2400" dirty="0"/>
              <a:t>cavities in strong magnetic fields </a:t>
            </a:r>
            <a:br>
              <a:rPr lang="en-US" sz="2400" dirty="0"/>
            </a:br>
            <a:r>
              <a:rPr lang="en-US" sz="2400" dirty="0" smtClean="0"/>
              <a:t>       Analysis of </a:t>
            </a:r>
            <a:r>
              <a:rPr lang="en-US" sz="2400" dirty="0"/>
              <a:t>Muon Ionization Cooling Experiment (MICE</a:t>
            </a:r>
            <a:r>
              <a:rPr lang="en-US" sz="2400" dirty="0" smtClean="0"/>
              <a:t>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</a:t>
            </a:r>
            <a:r>
              <a:rPr lang="en-US" sz="2400" dirty="0" smtClean="0"/>
              <a:t>      Cost</a:t>
            </a:r>
            <a:r>
              <a:rPr lang="en-US" sz="2400" dirty="0"/>
              <a:t>-</a:t>
            </a:r>
            <a:r>
              <a:rPr lang="en-US" sz="2400" dirty="0" smtClean="0"/>
              <a:t>effective, staged </a:t>
            </a:r>
            <a:r>
              <a:rPr lang="en-US" sz="2400" dirty="0"/>
              <a:t>implementation of </a:t>
            </a:r>
            <a:r>
              <a:rPr lang="en-US" sz="2400" dirty="0" smtClean="0"/>
              <a:t>muon</a:t>
            </a:r>
            <a:r>
              <a:rPr lang="en-US" sz="2400" dirty="0"/>
              <a:t> </a:t>
            </a:r>
            <a:r>
              <a:rPr lang="en-US" sz="2400" dirty="0" smtClean="0"/>
              <a:t>accelerators </a:t>
            </a:r>
          </a:p>
          <a:p>
            <a:r>
              <a:rPr lang="en-US" sz="2000" i="1" dirty="0" smtClean="0">
                <a:solidFill>
                  <a:srgbClr val="1800CF"/>
                </a:solidFill>
              </a:rPr>
              <a:t>        D. Kaplan, P. </a:t>
            </a:r>
            <a:r>
              <a:rPr lang="en-US" sz="2000" i="1" dirty="0" err="1">
                <a:solidFill>
                  <a:srgbClr val="1800CF"/>
                </a:solidFill>
              </a:rPr>
              <a:t>Snopok</a:t>
            </a:r>
            <a:r>
              <a:rPr lang="en-US" sz="2000" i="1" dirty="0">
                <a:solidFill>
                  <a:srgbClr val="1800CF"/>
                </a:solidFill>
              </a:rPr>
              <a:t>, </a:t>
            </a:r>
            <a:r>
              <a:rPr lang="en-US" sz="2000" i="1" dirty="0" smtClean="0">
                <a:solidFill>
                  <a:srgbClr val="1800CF"/>
                </a:solidFill>
              </a:rPr>
              <a:t>Y. Torun, B. </a:t>
            </a:r>
            <a:r>
              <a:rPr lang="en-US" sz="2000" i="1" dirty="0" err="1" smtClean="0">
                <a:solidFill>
                  <a:srgbClr val="1800CF"/>
                </a:solidFill>
              </a:rPr>
              <a:t>Freemire</a:t>
            </a:r>
            <a:endParaRPr lang="en-US" sz="2000" i="1" dirty="0">
              <a:solidFill>
                <a:srgbClr val="1800CF"/>
              </a:solidFill>
            </a:endParaRPr>
          </a:p>
          <a:p>
            <a:endParaRPr lang="en-US" sz="2000" dirty="0" smtClean="0">
              <a:solidFill>
                <a:srgbClr val="2A00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4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225E36"/>
                </a:solidFill>
              </a:rPr>
              <a:t>PART I</a:t>
            </a:r>
            <a:br>
              <a:rPr lang="en-US" b="1" dirty="0" smtClean="0">
                <a:solidFill>
                  <a:srgbClr val="225E36"/>
                </a:solidFill>
              </a:rPr>
            </a:br>
            <a:r>
              <a:rPr lang="en-US" b="1" dirty="0" smtClean="0">
                <a:solidFill>
                  <a:srgbClr val="225E36"/>
                </a:solidFill>
              </a:rPr>
              <a:t>List of programs, themes, funding</a:t>
            </a:r>
            <a:endParaRPr lang="en-US" b="1" dirty="0">
              <a:solidFill>
                <a:srgbClr val="225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6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73225" r="40527" b="13196"/>
          <a:stretch/>
        </p:blipFill>
        <p:spPr bwMode="auto">
          <a:xfrm>
            <a:off x="62093" y="6233849"/>
            <a:ext cx="4233289" cy="56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70"/>
          <a:stretch/>
        </p:blipFill>
        <p:spPr bwMode="auto">
          <a:xfrm>
            <a:off x="4285306" y="2738911"/>
            <a:ext cx="4953000" cy="414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t="16670" r="35559" b="42083"/>
          <a:stretch/>
        </p:blipFill>
        <p:spPr bwMode="auto">
          <a:xfrm>
            <a:off x="3999" y="4265565"/>
            <a:ext cx="4361459" cy="16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033" y="6469"/>
            <a:ext cx="9149499" cy="968604"/>
          </a:xfrm>
        </p:spPr>
        <p:txBody>
          <a:bodyPr>
            <a:noAutofit/>
          </a:bodyPr>
          <a:lstStyle/>
          <a:p>
            <a:r>
              <a:rPr lang="en-US" sz="2800" dirty="0" smtClean="0"/>
              <a:t>Origins of variability in cavity performance (when made with the same process) are not understood – Material Issues?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960879"/>
            <a:ext cx="5326634" cy="1905000"/>
          </a:xfrm>
        </p:spPr>
        <p:txBody>
          <a:bodyPr>
            <a:normAutofit fontScale="85000" lnSpcReduction="20000"/>
          </a:bodyPr>
          <a:lstStyle/>
          <a:p>
            <a:pPr marL="230188" indent="-230188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A high thermal conductivity, k, in Nb reduces the cost of the </a:t>
            </a:r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</a:rPr>
              <a:t>cryo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plant; it is sensitive to H and crystal orientation (orientation triangle shows crystal heat flow direction).  </a:t>
            </a:r>
          </a:p>
          <a:p>
            <a:pPr marL="338138" lvl="1" indent="-168275"/>
            <a:r>
              <a:rPr lang="en-US" sz="1900" dirty="0" smtClean="0">
                <a:solidFill>
                  <a:schemeClr val="accent3">
                    <a:lumMod val="75000"/>
                  </a:schemeClr>
                </a:solidFill>
              </a:rPr>
              <a:t>Initially annealed sample with high k at 2K was charged with H, heated to 800</a:t>
            </a:r>
            <a:r>
              <a:rPr lang="en-US" sz="1900" dirty="0" smtClean="0">
                <a:solidFill>
                  <a:schemeClr val="accent3">
                    <a:lumMod val="75000"/>
                  </a:schemeClr>
                </a:solidFill>
                <a:sym typeface="Symbol"/>
              </a:rPr>
              <a:t></a:t>
            </a:r>
            <a:r>
              <a:rPr lang="en-US" sz="1900" dirty="0" smtClean="0">
                <a:solidFill>
                  <a:schemeClr val="accent3">
                    <a:lumMod val="75000"/>
                  </a:schemeClr>
                </a:solidFill>
              </a:rPr>
              <a:t>C, but k was not improved, then heated to 1100</a:t>
            </a:r>
            <a:r>
              <a:rPr lang="en-US" sz="1900" dirty="0" smtClean="0">
                <a:solidFill>
                  <a:schemeClr val="accent3">
                    <a:lumMod val="75000"/>
                  </a:schemeClr>
                </a:solidFill>
                <a:sym typeface="Symbol"/>
              </a:rPr>
              <a:t> </a:t>
            </a:r>
            <a:r>
              <a:rPr lang="en-US" sz="1900" dirty="0" smtClean="0">
                <a:solidFill>
                  <a:schemeClr val="accent3">
                    <a:lumMod val="75000"/>
                  </a:schemeClr>
                </a:solidFill>
              </a:rPr>
              <a:t>C, and one side of a </a:t>
            </a:r>
            <a:r>
              <a:rPr lang="en-US" sz="1900" dirty="0" err="1" smtClean="0">
                <a:solidFill>
                  <a:schemeClr val="accent3">
                    <a:lumMod val="75000"/>
                  </a:schemeClr>
                </a:solidFill>
              </a:rPr>
              <a:t>bicrystal</a:t>
            </a:r>
            <a:r>
              <a:rPr lang="en-US" sz="1900" dirty="0" smtClean="0">
                <a:solidFill>
                  <a:schemeClr val="accent3">
                    <a:lumMod val="75000"/>
                  </a:schemeClr>
                </a:solidFill>
              </a:rPr>
              <a:t> regained prior high thermal conductivity value, but not the other.</a:t>
            </a:r>
          </a:p>
          <a:p>
            <a:pPr marL="338138" lvl="1" indent="-168275"/>
            <a:r>
              <a:rPr lang="en-US" sz="1900" dirty="0" smtClean="0">
                <a:solidFill>
                  <a:schemeClr val="accent3">
                    <a:lumMod val="75000"/>
                  </a:schemeClr>
                </a:solidFill>
              </a:rPr>
              <a:t>Similar effects happen with straining.</a:t>
            </a:r>
          </a:p>
          <a:p>
            <a:pPr lvl="1"/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9" t="64857"/>
          <a:stretch/>
        </p:blipFill>
        <p:spPr bwMode="auto">
          <a:xfrm>
            <a:off x="6293665" y="3817925"/>
            <a:ext cx="1600200" cy="150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5684065" y="3904424"/>
            <a:ext cx="1591656" cy="307777"/>
            <a:chOff x="5723544" y="3803006"/>
            <a:chExt cx="1591656" cy="307777"/>
          </a:xfrm>
        </p:grpSpPr>
        <p:sp>
          <p:nvSpPr>
            <p:cNvPr id="6" name="Rectangle 5"/>
            <p:cNvSpPr>
              <a:spLocks noChangeAspect="1"/>
            </p:cNvSpPr>
            <p:nvPr/>
          </p:nvSpPr>
          <p:spPr>
            <a:xfrm>
              <a:off x="6096000" y="3895052"/>
              <a:ext cx="1219200" cy="14354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>
              <a:spLocks noChangeAspect="1"/>
            </p:cNvSpPr>
            <p:nvPr/>
          </p:nvSpPr>
          <p:spPr>
            <a:xfrm>
              <a:off x="5723544" y="3803006"/>
              <a:ext cx="8296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q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sym typeface="Wingdings" panose="05000000000000000000" pitchFamily="2" charset="2"/>
                </a:rPr>
                <a:t>      1</a:t>
              </a:r>
              <a:endParaRPr lang="en-US" sz="1200" dirty="0"/>
            </a:p>
          </p:txBody>
        </p:sp>
        <p:cxnSp>
          <p:nvCxnSpPr>
            <p:cNvPr id="16" name="Straight Connector 15"/>
            <p:cNvCxnSpPr>
              <a:endCxn id="6" idx="2"/>
            </p:cNvCxnSpPr>
            <p:nvPr/>
          </p:nvCxnSpPr>
          <p:spPr>
            <a:xfrm>
              <a:off x="6661445" y="3895053"/>
              <a:ext cx="44155" cy="1435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>
              <a:spLocks noChangeAspect="1"/>
            </p:cNvSpPr>
            <p:nvPr/>
          </p:nvSpPr>
          <p:spPr>
            <a:xfrm>
              <a:off x="6897888" y="3826913"/>
              <a:ext cx="2962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ym typeface="Wingdings" panose="05000000000000000000" pitchFamily="2" charset="2"/>
                </a:rPr>
                <a:t>2</a:t>
              </a:r>
              <a:endParaRPr lang="en-US" sz="1200" dirty="0"/>
            </a:p>
          </p:txBody>
        </p:sp>
      </p:grpSp>
      <p:sp>
        <p:nvSpPr>
          <p:cNvPr id="21" name="Content Placeholder 2"/>
          <p:cNvSpPr txBox="1">
            <a:spLocks/>
          </p:cNvSpPr>
          <p:nvPr/>
        </p:nvSpPr>
        <p:spPr>
          <a:xfrm>
            <a:off x="-1102" y="960879"/>
            <a:ext cx="3582502" cy="8679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indent="-230188"/>
            <a:r>
              <a:rPr lang="en-US" sz="1700" dirty="0" smtClean="0">
                <a:solidFill>
                  <a:srgbClr val="C00000"/>
                </a:solidFill>
              </a:rPr>
              <a:t>Forming cavities from large grain Nb leads to lower cost and higher Q, but performance is variable.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46591" y="6208155"/>
            <a:ext cx="720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4mm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258343" y="5246980"/>
            <a:ext cx="678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+ 800</a:t>
            </a:r>
            <a:r>
              <a:rPr lang="en-US" sz="1400" dirty="0" smtClean="0">
                <a:sym typeface="Symbol"/>
              </a:rPr>
              <a:t></a:t>
            </a:r>
          </a:p>
          <a:p>
            <a:pPr algn="ctr"/>
            <a:r>
              <a:rPr lang="en-US" sz="1400" dirty="0" smtClean="0">
                <a:sym typeface="Symbol"/>
              </a:rPr>
              <a:t>anneal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246151" y="4421609"/>
            <a:ext cx="902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As-</a:t>
            </a:r>
          </a:p>
          <a:p>
            <a:pPr algn="ctr"/>
            <a:r>
              <a:rPr lang="en-US" sz="1400" dirty="0" smtClean="0"/>
              <a:t>deformed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820547" y="5848927"/>
            <a:ext cx="2720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GB              Equator                GB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14493" y="3910173"/>
            <a:ext cx="4210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Grain Orientation        </a:t>
            </a:r>
            <a:r>
              <a:rPr lang="en-US" sz="1600" dirty="0" smtClean="0">
                <a:solidFill>
                  <a:srgbClr val="C00000"/>
                </a:solidFill>
              </a:rPr>
              <a:t>Local Orientation Gradient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95163" y="6431129"/>
            <a:ext cx="2407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ym typeface="Symbol"/>
              </a:rPr>
              <a:t></a:t>
            </a:r>
            <a:endParaRPr lang="en-US" sz="1100" dirty="0"/>
          </a:p>
        </p:txBody>
      </p:sp>
      <p:sp>
        <p:nvSpPr>
          <p:cNvPr id="30" name="TextBox 29"/>
          <p:cNvSpPr txBox="1">
            <a:spLocks noChangeAspect="1"/>
          </p:cNvSpPr>
          <p:nvPr/>
        </p:nvSpPr>
        <p:spPr>
          <a:xfrm>
            <a:off x="4922065" y="28309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Wingdings" panose="05000000000000000000" pitchFamily="2" charset="2"/>
              </a:rPr>
              <a:t>Bi-crystal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1147383" y="6233849"/>
            <a:ext cx="11430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2048347" y="2057400"/>
            <a:ext cx="2078535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dirty="0" smtClean="0">
                <a:solidFill>
                  <a:srgbClr val="C00000"/>
                </a:solidFill>
              </a:rPr>
              <a:t>After 800</a:t>
            </a:r>
            <a:r>
              <a:rPr lang="en-US" sz="1700" dirty="0" smtClean="0">
                <a:solidFill>
                  <a:srgbClr val="C00000"/>
                </a:solidFill>
                <a:sym typeface="Symbol"/>
              </a:rPr>
              <a:t></a:t>
            </a:r>
            <a:r>
              <a:rPr lang="en-US" sz="1700" dirty="0" smtClean="0">
                <a:solidFill>
                  <a:srgbClr val="C00000"/>
                </a:solidFill>
              </a:rPr>
              <a:t>C anneal, little change in defect content (local lattice orientation gradients) near grain boundary (GB), indicated by red color features.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0" y="1752600"/>
            <a:ext cx="1936735" cy="22438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dirty="0" smtClean="0">
                <a:solidFill>
                  <a:schemeClr val="accent6">
                    <a:lumMod val="50000"/>
                  </a:schemeClr>
                </a:solidFill>
              </a:rPr>
              <a:t>Samples taken from equator of large grain cavity half, where hot spots commonly occur, show significant long range orientation gradients resulting from forming  (left color map). </a:t>
            </a:r>
          </a:p>
        </p:txBody>
      </p:sp>
    </p:spTree>
    <p:extLst>
      <p:ext uri="{BB962C8B-B14F-4D97-AF65-F5344CB8AC3E}">
        <p14:creationId xmlns:p14="http://schemas.microsoft.com/office/powerpoint/2010/main" val="2804574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246636" y="5269437"/>
            <a:ext cx="1811008" cy="1226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Snapshot of HEP-related researches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536" y="1156498"/>
            <a:ext cx="45448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Phase space manipulations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formation of compressed flat </a:t>
            </a:r>
            <a:r>
              <a:rPr lang="en-US" i="1" dirty="0" smtClean="0">
                <a:solidFill>
                  <a:srgbClr val="000090"/>
                </a:solidFill>
              </a:rPr>
              <a:t>e-</a:t>
            </a:r>
            <a:r>
              <a:rPr lang="en-US" dirty="0" smtClean="0">
                <a:solidFill>
                  <a:srgbClr val="000090"/>
                </a:solidFill>
              </a:rPr>
              <a:t> beam,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transverse to longitudinal phase-space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exchangers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2536" y="4086522"/>
            <a:ext cx="4980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000090"/>
                </a:solidFill>
              </a:rPr>
              <a:t>e</a:t>
            </a:r>
            <a:r>
              <a:rPr lang="en-US" b="1" i="1" baseline="30000" dirty="0" smtClean="0">
                <a:solidFill>
                  <a:srgbClr val="000090"/>
                </a:solidFill>
              </a:rPr>
              <a:t>-</a:t>
            </a:r>
            <a:r>
              <a:rPr lang="en-US" b="1" dirty="0" smtClean="0">
                <a:solidFill>
                  <a:srgbClr val="000090"/>
                </a:solidFill>
              </a:rPr>
              <a:t>-beam shapers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applications to beam-driven accelerators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improve beam brightness (KV distributions)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3494" y="1162854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R&amp;D toward optical-stochastic cooling</a:t>
            </a:r>
            <a:br>
              <a:rPr lang="en-US" b="1" dirty="0" smtClean="0">
                <a:solidFill>
                  <a:srgbClr val="000090"/>
                </a:solidFill>
              </a:rPr>
            </a:br>
            <a:r>
              <a:rPr lang="en-US" b="1" dirty="0" smtClean="0">
                <a:solidFill>
                  <a:srgbClr val="000090"/>
                </a:solidFill>
              </a:rPr>
              <a:t>at IOTA</a:t>
            </a:r>
            <a:r>
              <a:rPr lang="en-US" dirty="0" smtClean="0">
                <a:solidFill>
                  <a:srgbClr val="000090"/>
                </a:solidFill>
              </a:rPr>
              <a:t> (seeded by an NIU grant)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81295" y="4116869"/>
            <a:ext cx="4161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field emission </a:t>
            </a:r>
            <a:r>
              <a:rPr lang="en-US" dirty="0" smtClean="0">
                <a:solidFill>
                  <a:srgbClr val="000090"/>
                </a:solidFill>
              </a:rPr>
              <a:t>from patterned diamond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cathodes (w. Vanderbilt U) and carbon-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nanotube cathodes (w. </a:t>
            </a:r>
            <a:r>
              <a:rPr lang="en-US" dirty="0" err="1" smtClean="0">
                <a:solidFill>
                  <a:srgbClr val="000090"/>
                </a:solidFill>
              </a:rPr>
              <a:t>RadiaBeam</a:t>
            </a:r>
            <a:r>
              <a:rPr lang="en-US" dirty="0" smtClean="0">
                <a:solidFill>
                  <a:srgbClr val="000090"/>
                </a:solidFill>
              </a:rPr>
              <a:t> LLC)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925" y="5128255"/>
            <a:ext cx="2156075" cy="16506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886" y="5915939"/>
            <a:ext cx="1222520" cy="961298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14" idx="3"/>
          </p:cNvCxnSpPr>
          <p:nvPr/>
        </p:nvCxnSpPr>
        <p:spPr>
          <a:xfrm flipV="1">
            <a:off x="6261406" y="5935176"/>
            <a:ext cx="488494" cy="46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487586" y="5286851"/>
            <a:ext cx="387781" cy="31799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399375" y="5243514"/>
            <a:ext cx="1643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15 mA FE beam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36727" y="5011505"/>
            <a:ext cx="196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cathode for RF gun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922" y="64299"/>
            <a:ext cx="730323" cy="105248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594" y="5042777"/>
            <a:ext cx="2102048" cy="165066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995095"/>
            <a:ext cx="2662293" cy="1501153"/>
          </a:xfrm>
          <a:prstGeom prst="rect">
            <a:avLst/>
          </a:prstGeom>
        </p:spPr>
      </p:pic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68862" y="6038515"/>
            <a:ext cx="749358" cy="42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8862" y="6557327"/>
            <a:ext cx="749358" cy="161010"/>
          </a:xfrm>
          <a:prstGeom prst="rect">
            <a:avLst/>
          </a:prstGeom>
        </p:spPr>
      </p:pic>
      <p:cxnSp>
        <p:nvCxnSpPr>
          <p:cNvPr id="60" name="Straight Arrow Connector 59"/>
          <p:cNvCxnSpPr/>
          <p:nvPr/>
        </p:nvCxnSpPr>
        <p:spPr bwMode="auto">
          <a:xfrm>
            <a:off x="1880702" y="6253196"/>
            <a:ext cx="925678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570121" y="6217416"/>
            <a:ext cx="469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90"/>
                </a:solidFill>
              </a:rPr>
              <a:t>time</a:t>
            </a:r>
            <a:endParaRPr lang="en-US" sz="1200" dirty="0">
              <a:solidFill>
                <a:srgbClr val="000090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>
            <a:off x="1880702" y="6700447"/>
            <a:ext cx="925678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 flipV="1">
            <a:off x="2365581" y="6443455"/>
            <a:ext cx="0" cy="286241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TextBox 64"/>
          <p:cNvSpPr txBox="1"/>
          <p:nvPr/>
        </p:nvSpPr>
        <p:spPr>
          <a:xfrm>
            <a:off x="1685485" y="6309986"/>
            <a:ext cx="64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90"/>
                </a:solidFill>
              </a:rPr>
              <a:t>current</a:t>
            </a:r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560639" y="6609291"/>
            <a:ext cx="469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90"/>
                </a:solidFill>
              </a:rPr>
              <a:t>time</a:t>
            </a:r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887845" y="5027988"/>
            <a:ext cx="120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90"/>
                </a:solidFill>
              </a:rPr>
              <a:t>measured </a:t>
            </a:r>
            <a:br>
              <a:rPr lang="en-US" sz="1200" dirty="0" smtClean="0">
                <a:solidFill>
                  <a:srgbClr val="000090"/>
                </a:solidFill>
              </a:rPr>
            </a:br>
            <a:r>
              <a:rPr lang="en-US" sz="1200" dirty="0" smtClean="0">
                <a:solidFill>
                  <a:srgbClr val="000090"/>
                </a:solidFill>
              </a:rPr>
              <a:t>e- beam</a:t>
            </a:r>
            <a:br>
              <a:rPr lang="en-US" sz="1200" dirty="0" smtClean="0">
                <a:solidFill>
                  <a:srgbClr val="000090"/>
                </a:solidFill>
              </a:rPr>
            </a:br>
            <a:r>
              <a:rPr lang="en-US" sz="1200" i="1" dirty="0" smtClean="0">
                <a:solidFill>
                  <a:srgbClr val="000090"/>
                </a:solidFill>
              </a:rPr>
              <a:t>t</a:t>
            </a:r>
            <a:r>
              <a:rPr lang="en-US" sz="1200" dirty="0" smtClean="0">
                <a:solidFill>
                  <a:srgbClr val="000090"/>
                </a:solidFill>
              </a:rPr>
              <a:t> </a:t>
            </a:r>
            <a:r>
              <a:rPr lang="en-US" sz="1200" dirty="0" err="1" smtClean="0">
                <a:solidFill>
                  <a:srgbClr val="000090"/>
                </a:solidFill>
              </a:rPr>
              <a:t>distrib</a:t>
            </a:r>
            <a:r>
              <a:rPr lang="en-US" sz="1200" dirty="0" smtClean="0">
                <a:solidFill>
                  <a:srgbClr val="000090"/>
                </a:solidFill>
              </a:rPr>
              <a:t>.</a:t>
            </a:r>
            <a:endParaRPr lang="en-US" sz="1200" dirty="0">
              <a:solidFill>
                <a:srgbClr val="000090"/>
              </a:solidFill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6635" y="1809185"/>
            <a:ext cx="1742769" cy="2299265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150968" y="1760972"/>
            <a:ext cx="1631598" cy="1290009"/>
            <a:chOff x="7126544" y="1785394"/>
            <a:chExt cx="1631598" cy="1290009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99375" y="1878617"/>
              <a:ext cx="1209590" cy="956420"/>
            </a:xfrm>
            <a:prstGeom prst="rect">
              <a:avLst/>
            </a:prstGeom>
          </p:spPr>
        </p:pic>
        <p:cxnSp>
          <p:nvCxnSpPr>
            <p:cNvPr id="73" name="Straight Arrow Connector 72"/>
            <p:cNvCxnSpPr/>
            <p:nvPr/>
          </p:nvCxnSpPr>
          <p:spPr bwMode="auto">
            <a:xfrm flipV="1">
              <a:off x="7399375" y="1809185"/>
              <a:ext cx="0" cy="102585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5" name="Straight Arrow Connector 74"/>
            <p:cNvCxnSpPr/>
            <p:nvPr/>
          </p:nvCxnSpPr>
          <p:spPr bwMode="auto">
            <a:xfrm>
              <a:off x="7417441" y="2842991"/>
              <a:ext cx="132359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TextBox 76"/>
            <p:cNvSpPr txBox="1"/>
            <p:nvPr/>
          </p:nvSpPr>
          <p:spPr>
            <a:xfrm rot="16200000" flipH="1">
              <a:off x="6718194" y="2193744"/>
              <a:ext cx="10936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90"/>
                  </a:solidFill>
                </a:rPr>
                <a:t>time</a:t>
              </a:r>
              <a:endParaRPr lang="en-US" sz="1200" dirty="0">
                <a:solidFill>
                  <a:srgbClr val="00009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flipH="1">
              <a:off x="7214503" y="2798404"/>
              <a:ext cx="15436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90"/>
                  </a:solidFill>
                </a:rPr>
                <a:t>interference pattern</a:t>
              </a:r>
              <a:endParaRPr lang="en-US" sz="1200" dirty="0">
                <a:solidFill>
                  <a:srgbClr val="000090"/>
                </a:solidFill>
              </a:endParaRP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2601" y="2380007"/>
            <a:ext cx="2151041" cy="173093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6362" y="2477318"/>
            <a:ext cx="1087949" cy="960480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7091728" y="2839944"/>
            <a:ext cx="1770579" cy="1398611"/>
            <a:chOff x="7030668" y="2864366"/>
            <a:chExt cx="1770579" cy="1398611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61038" y="3099825"/>
              <a:ext cx="1509093" cy="925945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7376151" y="3112036"/>
              <a:ext cx="7617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rgbClr val="008000"/>
                  </a:solidFill>
                </a:rPr>
                <a:t>Nd:YAG</a:t>
              </a:r>
              <a:r>
                <a:rPr lang="en-US" sz="1200" dirty="0" smtClean="0">
                  <a:solidFill>
                    <a:srgbClr val="008000"/>
                  </a:solidFill>
                </a:rPr>
                <a:t> </a:t>
              </a:r>
              <a:br>
                <a:rPr lang="en-US" sz="1200" dirty="0" smtClean="0">
                  <a:solidFill>
                    <a:srgbClr val="008000"/>
                  </a:solidFill>
                </a:rPr>
              </a:br>
              <a:r>
                <a:rPr lang="en-US" sz="1200" dirty="0" smtClean="0">
                  <a:solidFill>
                    <a:srgbClr val="008000"/>
                  </a:solidFill>
                </a:rPr>
                <a:t>pump off</a:t>
              </a:r>
              <a:endParaRPr lang="en-US" sz="1200" dirty="0">
                <a:solidFill>
                  <a:srgbClr val="008000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437333" y="3985978"/>
              <a:ext cx="12860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wavelength (</a:t>
              </a:r>
              <a:r>
                <a:rPr lang="en-US" sz="1200" dirty="0" smtClean="0">
                  <a:latin typeface="Symbol" charset="2"/>
                  <a:cs typeface="Symbol" charset="2"/>
                </a:rPr>
                <a:t>m</a:t>
              </a:r>
              <a:r>
                <a:rPr lang="en-US" sz="1200" dirty="0" smtClean="0"/>
                <a:t>m)</a:t>
              </a:r>
              <a:endParaRPr lang="en-US" sz="12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872788" y="3536520"/>
              <a:ext cx="9284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</a:rPr>
                <a:t>o: meas.</a:t>
              </a:r>
            </a:p>
            <a:p>
              <a:r>
                <a:rPr lang="en-US" sz="1200" dirty="0" smtClean="0">
                  <a:solidFill>
                    <a:schemeClr val="tx2"/>
                  </a:solidFill>
                </a:rPr>
                <a:t>- : </a:t>
              </a:r>
              <a:r>
                <a:rPr lang="en-US" sz="1200" dirty="0" err="1" smtClean="0">
                  <a:solidFill>
                    <a:schemeClr val="tx2"/>
                  </a:solidFill>
                </a:rPr>
                <a:t>Sellmeier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 rot="16200000">
              <a:off x="6531814" y="3363220"/>
              <a:ext cx="12747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dispersion (m</a:t>
              </a:r>
              <a:r>
                <a:rPr lang="en-US" sz="1200" baseline="30000" dirty="0" smtClean="0"/>
                <a:t>-1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6251" y="2348282"/>
            <a:ext cx="2887845" cy="173824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514623" y="3225565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8000"/>
                </a:solidFill>
              </a:rPr>
              <a:t>flat beam </a:t>
            </a:r>
            <a:br>
              <a:rPr lang="en-US" sz="1200" b="1" dirty="0" smtClean="0">
                <a:solidFill>
                  <a:srgbClr val="008000"/>
                </a:solidFill>
              </a:rPr>
            </a:br>
            <a:r>
              <a:rPr lang="en-US" sz="1200" b="1" dirty="0" smtClean="0">
                <a:solidFill>
                  <a:srgbClr val="008000"/>
                </a:solidFill>
              </a:rPr>
              <a:t>production at </a:t>
            </a:r>
            <a:br>
              <a:rPr lang="en-US" sz="1200" b="1" dirty="0" smtClean="0">
                <a:solidFill>
                  <a:srgbClr val="008000"/>
                </a:solidFill>
              </a:rPr>
            </a:br>
            <a:r>
              <a:rPr lang="en-US" sz="1200" b="1" dirty="0" smtClean="0">
                <a:solidFill>
                  <a:srgbClr val="008000"/>
                </a:solidFill>
              </a:rPr>
              <a:t>ASTA 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214471" y="3437798"/>
            <a:ext cx="599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1 </a:t>
            </a:r>
            <a:r>
              <a:rPr lang="en-US" b="1" dirty="0" err="1" smtClean="0">
                <a:solidFill>
                  <a:srgbClr val="008000"/>
                </a:solidFill>
              </a:rPr>
              <a:t>nC</a:t>
            </a:r>
            <a:endParaRPr lang="en-US" dirty="0"/>
          </a:p>
        </p:txBody>
      </p:sp>
      <p:sp>
        <p:nvSpPr>
          <p:cNvPr id="94" name="Rectangle 93"/>
          <p:cNvSpPr/>
          <p:nvPr/>
        </p:nvSpPr>
        <p:spPr>
          <a:xfrm>
            <a:off x="3370982" y="2428474"/>
            <a:ext cx="659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(</a:t>
            </a:r>
            <a:r>
              <a:rPr lang="en-US" b="1" i="1" dirty="0" err="1" smtClean="0">
                <a:solidFill>
                  <a:schemeClr val="bg1"/>
                </a:solidFill>
              </a:rPr>
              <a:t>x,y</a:t>
            </a:r>
            <a:r>
              <a:rPr lang="en-US" b="1" i="1" dirty="0" smtClean="0">
                <a:solidFill>
                  <a:schemeClr val="bg1"/>
                </a:solidFill>
              </a:rPr>
              <a:t>)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97" name="Straight Arrow Connector 96"/>
          <p:cNvCxnSpPr/>
          <p:nvPr/>
        </p:nvCxnSpPr>
        <p:spPr>
          <a:xfrm>
            <a:off x="293096" y="2700716"/>
            <a:ext cx="192955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391611" y="2414762"/>
            <a:ext cx="1624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CAM dominated beam</a:t>
            </a:r>
            <a:endParaRPr lang="en-US" sz="1200" dirty="0"/>
          </a:p>
        </p:txBody>
      </p:sp>
      <p:sp>
        <p:nvSpPr>
          <p:cNvPr id="100" name="Rectangle 99"/>
          <p:cNvSpPr/>
          <p:nvPr/>
        </p:nvSpPr>
        <p:spPr>
          <a:xfrm>
            <a:off x="1977121" y="3879934"/>
            <a:ext cx="9319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812582"/>
                </a:solidFill>
              </a:rPr>
              <a:t>skew quads</a:t>
            </a:r>
            <a:endParaRPr lang="en-US" sz="1200" dirty="0">
              <a:solidFill>
                <a:srgbClr val="8125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6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33501" y="278045"/>
            <a:ext cx="7044270" cy="98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cap="small" dirty="0" smtClean="0">
                <a:cs typeface="Arial"/>
              </a:rPr>
              <a:t>University of Colorado HEP work: Independent with impact</a:t>
            </a:r>
            <a:endParaRPr lang="en-US" sz="3200" b="1" cap="small" dirty="0" smtClean="0">
              <a:latin typeface="Arial"/>
              <a:cs typeface="Arial"/>
            </a:endParaRPr>
          </a:p>
        </p:txBody>
      </p:sp>
      <p:pic>
        <p:nvPicPr>
          <p:cNvPr id="13" name="Picture 12" descr="CuLogoTra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333500" cy="126498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A6E3-43D3-3843-8B73-66C2C5AC553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122766" y="1307315"/>
            <a:ext cx="6171141" cy="232807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67BB5"/>
              </a:buClr>
              <a:buSzPct val="140000"/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67BB5"/>
              </a:buClr>
              <a:buSzPct val="60000"/>
              <a:buFont typeface="Wingdings" charset="2"/>
              <a:buChar char="u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67BB5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67BB5"/>
              </a:buClr>
              <a:buFont typeface="Lucida Grande"/>
              <a:buChar char="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67BB5"/>
              </a:buClr>
              <a:buFont typeface="Lucida Grande"/>
              <a:buChar char="◊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 smtClean="0"/>
              <a:t>Developed object oriented simulation methods for plasma acceleration, cavity calculations (2 papers with total of 500 citations)</a:t>
            </a:r>
          </a:p>
          <a:p>
            <a:r>
              <a:rPr lang="en-US" sz="2300" dirty="0" smtClean="0"/>
              <a:t>Developed hybrid dielectric/metal cavities now being built at multiple places (MIT, </a:t>
            </a:r>
            <a:r>
              <a:rPr lang="en-US" sz="2300" dirty="0" err="1" smtClean="0"/>
              <a:t>RadiaBeam</a:t>
            </a:r>
            <a:r>
              <a:rPr lang="en-US" sz="2300" dirty="0" smtClean="0"/>
              <a:t>, LANL)</a:t>
            </a:r>
          </a:p>
        </p:txBody>
      </p:sp>
      <p:pic>
        <p:nvPicPr>
          <p:cNvPr id="14" name="Picture 8" descr="optSapph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7668" r="5624" b="3999"/>
          <a:stretch>
            <a:fillRect/>
          </a:stretch>
        </p:blipFill>
        <p:spPr bwMode="auto">
          <a:xfrm>
            <a:off x="6293907" y="1622714"/>
            <a:ext cx="255428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7"/>
          <p:cNvSpPr txBox="1">
            <a:spLocks/>
          </p:cNvSpPr>
          <p:nvPr/>
        </p:nvSpPr>
        <p:spPr>
          <a:xfrm>
            <a:off x="122766" y="3540414"/>
            <a:ext cx="9004298" cy="288207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67BB5"/>
              </a:buClr>
              <a:buSzPct val="140000"/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67BB5"/>
              </a:buClr>
              <a:buSzPct val="60000"/>
              <a:buFont typeface="Wingdings" charset="2"/>
              <a:buChar char="u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67BB5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67BB5"/>
              </a:buClr>
              <a:buFont typeface="Lucida Grande"/>
              <a:buChar char="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67BB5"/>
              </a:buClr>
              <a:buFont typeface="Lucida Grande"/>
              <a:buChar char="◊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 smtClean="0"/>
              <a:t>Developed EM algorithms now in wide use</a:t>
            </a:r>
          </a:p>
          <a:p>
            <a:pPr lvl="1"/>
            <a:r>
              <a:rPr lang="pl-PL" sz="2300" dirty="0"/>
              <a:t>DOI: 10.1016/j.jcp.</a:t>
            </a:r>
            <a:r>
              <a:rPr lang="pl-PL" sz="2300" dirty="0" smtClean="0"/>
              <a:t>2007.05.008: 41 </a:t>
            </a:r>
            <a:r>
              <a:rPr lang="pl-PL" sz="2300" dirty="0" err="1" smtClean="0"/>
              <a:t>citations</a:t>
            </a:r>
            <a:endParaRPr lang="pl-PL" sz="2300" dirty="0" smtClean="0"/>
          </a:p>
          <a:p>
            <a:pPr lvl="1"/>
            <a:r>
              <a:rPr lang="pl-PL" sz="2300" dirty="0"/>
              <a:t>DOI: 10.1016/j.jcp.</a:t>
            </a:r>
            <a:r>
              <a:rPr lang="pl-PL" sz="2300" dirty="0" smtClean="0"/>
              <a:t>2008.01.040: 23 </a:t>
            </a:r>
            <a:r>
              <a:rPr lang="pl-PL" sz="2300" dirty="0" err="1" smtClean="0"/>
              <a:t>citations</a:t>
            </a:r>
            <a:r>
              <a:rPr lang="pl-PL" sz="2300" dirty="0" smtClean="0"/>
              <a:t> in 5 </a:t>
            </a:r>
            <a:r>
              <a:rPr lang="pl-PL" sz="2300" dirty="0" err="1" smtClean="0"/>
              <a:t>years</a:t>
            </a:r>
            <a:endParaRPr lang="pl-PL" sz="2300" dirty="0" smtClean="0"/>
          </a:p>
          <a:p>
            <a:pPr lvl="1"/>
            <a:r>
              <a:rPr lang="pl-PL" sz="2300" dirty="0"/>
              <a:t>DOI: 10.1016/j.jcp.2010.12.005, DOI: 10.1016/j.jcp.2013.08.009</a:t>
            </a:r>
            <a:endParaRPr lang="en-US" sz="2300" dirty="0" smtClean="0"/>
          </a:p>
          <a:p>
            <a:r>
              <a:rPr lang="en-US" sz="2300" dirty="0" smtClean="0"/>
              <a:t>Developed theory of nonlinear and corrective beam transport for halo mitigation</a:t>
            </a:r>
            <a:endParaRPr lang="en-US" sz="2300" dirty="0"/>
          </a:p>
          <a:p>
            <a:pPr lvl="1"/>
            <a:r>
              <a:rPr lang="en-US" sz="2000" dirty="0"/>
              <a:t>Increasing the dynamic aperture of accelerator </a:t>
            </a:r>
            <a:r>
              <a:rPr lang="en-US" sz="2000" dirty="0" smtClean="0"/>
              <a:t>lattices (Wan, Cary)</a:t>
            </a:r>
          </a:p>
          <a:p>
            <a:pPr lvl="1"/>
            <a:r>
              <a:rPr lang="en-US" sz="2000" dirty="0" smtClean="0"/>
              <a:t>“Control </a:t>
            </a:r>
            <a:r>
              <a:rPr lang="en-US" sz="2000" dirty="0"/>
              <a:t>of beam halo formation </a:t>
            </a:r>
            <a:r>
              <a:rPr lang="en-US" sz="2000" dirty="0" smtClean="0"/>
              <a:t>…” (</a:t>
            </a:r>
            <a:r>
              <a:rPr lang="en-US" sz="2000" dirty="0" err="1" smtClean="0"/>
              <a:t>Sonnad</a:t>
            </a:r>
            <a:r>
              <a:rPr lang="en-US" sz="2000" dirty="0" smtClean="0"/>
              <a:t>, Cary)</a:t>
            </a:r>
          </a:p>
          <a:p>
            <a:r>
              <a:rPr lang="en-US" sz="2300" dirty="0" smtClean="0"/>
              <a:t>Supervised 8 PhD’s, 3 masters, 5 postdocs through HEP support</a:t>
            </a:r>
          </a:p>
        </p:txBody>
      </p:sp>
    </p:spTree>
    <p:extLst>
      <p:ext uri="{BB962C8B-B14F-4D97-AF65-F5344CB8AC3E}">
        <p14:creationId xmlns:p14="http://schemas.microsoft.com/office/powerpoint/2010/main" val="36888641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33501" y="210313"/>
            <a:ext cx="7044270" cy="98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cap="small" dirty="0" smtClean="0">
                <a:cs typeface="Arial"/>
              </a:rPr>
              <a:t>What is the plan for accelerator physics at the Universities?</a:t>
            </a:r>
            <a:endParaRPr lang="en-US" sz="3200" b="1" cap="small" dirty="0" smtClean="0">
              <a:latin typeface="Arial"/>
              <a:cs typeface="Arial"/>
            </a:endParaRPr>
          </a:p>
        </p:txBody>
      </p:sp>
      <p:pic>
        <p:nvPicPr>
          <p:cNvPr id="13" name="Picture 12" descr="CuLogoTra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333500" cy="126498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31" y="1481138"/>
            <a:ext cx="8788400" cy="479937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health of the field requires some fraction of resources to go to independent, curiosity driven, accelerator physics research</a:t>
            </a:r>
          </a:p>
          <a:p>
            <a:r>
              <a:rPr lang="en-US" dirty="0" smtClean="0"/>
              <a:t>There few to no examples of HEP funded, independent theoretical conventional accelerator physicists </a:t>
            </a:r>
            <a:r>
              <a:rPr lang="en-US" smtClean="0"/>
              <a:t>in AAU physics </a:t>
            </a:r>
            <a:r>
              <a:rPr lang="en-US" dirty="0" smtClean="0"/>
              <a:t>departments (there are several in advanced acceleration, a few affiliates from nearby labs)</a:t>
            </a:r>
          </a:p>
          <a:p>
            <a:r>
              <a:rPr lang="en-US" dirty="0" smtClean="0"/>
              <a:t>This is way down from 10 years ago, when there was strong representation at AAU’s: </a:t>
            </a:r>
            <a:r>
              <a:rPr lang="en-US" dirty="0" err="1" smtClean="0"/>
              <a:t>UMd</a:t>
            </a:r>
            <a:r>
              <a:rPr lang="en-US" dirty="0" smtClean="0"/>
              <a:t>, UCLA, CU, </a:t>
            </a:r>
          </a:p>
          <a:p>
            <a:r>
              <a:rPr lang="en-US" dirty="0" smtClean="0"/>
              <a:t>Given the P5 Rec 23, what will be done?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A6E3-43D3-3843-8B73-66C2C5AC553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29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426" y="-126999"/>
            <a:ext cx="57372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IU Accelerator and beam physics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6426" y="384721"/>
            <a:ext cx="8808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DOE grant: </a:t>
            </a:r>
            <a:r>
              <a:rPr lang="en-US" sz="2000" b="1" dirty="0"/>
              <a:t>DE-FG02-12ER41800 	</a:t>
            </a:r>
            <a:r>
              <a:rPr lang="en-US" sz="2000" b="1" dirty="0" smtClean="0"/>
              <a:t>(Aug. 15, 2012- </a:t>
            </a:r>
            <a:r>
              <a:rPr lang="en-US" sz="2000" b="1" dirty="0"/>
              <a:t>March 31, </a:t>
            </a:r>
            <a:r>
              <a:rPr lang="en-US" sz="2000" b="1" dirty="0" smtClean="0"/>
              <a:t>2015)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304799" y="4766608"/>
            <a:ext cx="40386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HungChun</a:t>
            </a:r>
            <a:r>
              <a:rPr lang="en-US" sz="2000" dirty="0" smtClean="0"/>
              <a:t> </a:t>
            </a:r>
            <a:r>
              <a:rPr lang="en-US" sz="2000" dirty="0"/>
              <a:t>Chao </a:t>
            </a:r>
            <a:r>
              <a:rPr lang="en-US" sz="2000" dirty="0" smtClean="0"/>
              <a:t>	  </a:t>
            </a:r>
            <a:endParaRPr lang="en-US" sz="2000" dirty="0"/>
          </a:p>
          <a:p>
            <a:r>
              <a:rPr lang="en-US" sz="2000" dirty="0" smtClean="0"/>
              <a:t>LIU</a:t>
            </a:r>
            <a:r>
              <a:rPr lang="en-US" sz="2000" dirty="0"/>
              <a:t>, Ao </a:t>
            </a:r>
            <a:r>
              <a:rPr lang="en-US" sz="2000" dirty="0" smtClean="0"/>
              <a:t> </a:t>
            </a:r>
            <a:endParaRPr lang="en-US" sz="2000" dirty="0"/>
          </a:p>
          <a:p>
            <a:r>
              <a:rPr lang="en-US" sz="2000" dirty="0"/>
              <a:t>Duru, Alper</a:t>
            </a:r>
          </a:p>
          <a:p>
            <a:r>
              <a:rPr lang="en-US" sz="2000" dirty="0" smtClean="0"/>
              <a:t>Kyung </a:t>
            </a:r>
            <a:r>
              <a:rPr lang="en-US" sz="2000" dirty="0"/>
              <a:t>Ryun Hwang </a:t>
            </a:r>
            <a:r>
              <a:rPr lang="en-US" sz="2000" dirty="0" smtClean="0"/>
              <a:t> </a:t>
            </a:r>
            <a:endParaRPr lang="en-US" sz="2000" dirty="0"/>
          </a:p>
          <a:p>
            <a:r>
              <a:rPr lang="en-US" sz="2000" dirty="0"/>
              <a:t>Patrick McChesney </a:t>
            </a:r>
            <a:endParaRPr lang="en-US" sz="2000" dirty="0" smtClean="0"/>
          </a:p>
          <a:p>
            <a:r>
              <a:rPr lang="en-US" sz="2000" dirty="0" smtClean="0"/>
              <a:t>Jeff Eldred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426" y="42672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Current Students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6426" y="1058306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Ph.D. granted in 2011-14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304801" y="1447800"/>
            <a:ext cx="3733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Zhengzheng </a:t>
            </a:r>
            <a:r>
              <a:rPr lang="en-US" b="1" dirty="0" smtClean="0"/>
              <a:t>Liu</a:t>
            </a:r>
            <a:r>
              <a:rPr lang="en-US" dirty="0" smtClean="0"/>
              <a:t> (MSU)	 2011</a:t>
            </a:r>
            <a:endParaRPr lang="en-US" dirty="0"/>
          </a:p>
          <a:p>
            <a:r>
              <a:rPr lang="en-US" dirty="0" err="1"/>
              <a:t>Yichao</a:t>
            </a:r>
            <a:r>
              <a:rPr lang="en-US" dirty="0"/>
              <a:t> </a:t>
            </a:r>
            <a:r>
              <a:rPr lang="en-US" dirty="0" smtClean="0"/>
              <a:t>Jing (BNL) 		 2011</a:t>
            </a:r>
            <a:endParaRPr lang="en-US" dirty="0"/>
          </a:p>
          <a:p>
            <a:r>
              <a:rPr lang="en-US" dirty="0" err="1"/>
              <a:t>Tianhuan</a:t>
            </a:r>
            <a:r>
              <a:rPr lang="en-US" dirty="0"/>
              <a:t> </a:t>
            </a:r>
            <a:r>
              <a:rPr lang="en-US" dirty="0" smtClean="0"/>
              <a:t>Luo (LBNL)	 2011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2450068"/>
            <a:ext cx="4038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HungHuan</a:t>
            </a:r>
            <a:r>
              <a:rPr lang="en-US" dirty="0" smtClean="0"/>
              <a:t> Liu 	 	 2013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35281" y="2819400"/>
            <a:ext cx="37033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Alfonse Pham	    </a:t>
            </a:r>
            <a:r>
              <a:rPr lang="en-US" dirty="0" smtClean="0"/>
              <a:t>	5/2014</a:t>
            </a:r>
            <a:endParaRPr lang="en-US" dirty="0"/>
          </a:p>
          <a:p>
            <a:r>
              <a:rPr lang="en-US" dirty="0"/>
              <a:t>Zhenghao Gu 	    </a:t>
            </a:r>
            <a:r>
              <a:rPr lang="en-US" dirty="0" smtClean="0"/>
              <a:t>	5/2014</a:t>
            </a:r>
            <a:endParaRPr lang="en-US" dirty="0"/>
          </a:p>
          <a:p>
            <a:r>
              <a:rPr lang="en-US" dirty="0" smtClean="0"/>
              <a:t>SHEN</a:t>
            </a:r>
            <a:r>
              <a:rPr lang="en-US" dirty="0"/>
              <a:t>, Xiaozhe  	    </a:t>
            </a:r>
            <a:r>
              <a:rPr lang="en-US" dirty="0" smtClean="0"/>
              <a:t>	7/2014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35281" y="3810000"/>
            <a:ext cx="3720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FANG, Kun 	    </a:t>
            </a:r>
            <a:r>
              <a:rPr lang="en-US" dirty="0" smtClean="0"/>
              <a:t>	~</a:t>
            </a:r>
            <a:r>
              <a:rPr lang="en-US" dirty="0"/>
              <a:t>9/2014</a:t>
            </a:r>
          </a:p>
        </p:txBody>
      </p:sp>
      <p:pic>
        <p:nvPicPr>
          <p:cNvPr id="15" name="Picture 4" descr="http://physics.indiana.edu/~shylee/info/101_0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778" y="4226982"/>
            <a:ext cx="3406422" cy="255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778" y="980874"/>
            <a:ext cx="3421037" cy="29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78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RF News 0516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7" y="1016000"/>
            <a:ext cx="4405232" cy="5700888"/>
          </a:xfrm>
          <a:prstGeom prst="rect">
            <a:avLst/>
          </a:prstGeom>
        </p:spPr>
      </p:pic>
      <p:pic>
        <p:nvPicPr>
          <p:cNvPr id="8" name="Picture 7" descr="SRF News 0712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728" y="1016000"/>
            <a:ext cx="4514272" cy="5841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92661" y="179500"/>
            <a:ext cx="59765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Highlights from Cornell SRF Group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86124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RF News 0805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727" y="1016000"/>
            <a:ext cx="4514272" cy="5841999"/>
          </a:xfrm>
          <a:prstGeom prst="rect">
            <a:avLst/>
          </a:prstGeom>
        </p:spPr>
      </p:pic>
      <p:pic>
        <p:nvPicPr>
          <p:cNvPr id="4" name="Picture 3" descr="SRF News 05211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" y="1016000"/>
            <a:ext cx="4459752" cy="57714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7327" y="179500"/>
            <a:ext cx="59765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Highlights from Cornell SRF Group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4073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oDARandDAEdALU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666" y="14112"/>
            <a:ext cx="838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MIT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5366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oDARandDAEdALU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511" y="39512"/>
            <a:ext cx="838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MIT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2403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oDARandDAEdALU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9512"/>
            <a:ext cx="838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MIT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6038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9273" y="15770"/>
            <a:ext cx="314083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25E36"/>
                </a:solidFill>
              </a:rPr>
              <a:t>Research Themes</a:t>
            </a:r>
            <a:endParaRPr lang="en-US" sz="3200" b="1" dirty="0">
              <a:solidFill>
                <a:srgbClr val="225E3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071" y="572324"/>
            <a:ext cx="8492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general, the research can be broken down into 4 categories.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77888" y="1130134"/>
            <a:ext cx="3657600" cy="2743200"/>
            <a:chOff x="479111" y="1130134"/>
            <a:chExt cx="3657600" cy="2743200"/>
          </a:xfrm>
          <a:solidFill>
            <a:srgbClr val="D5E8EE"/>
          </a:solidFill>
        </p:grpSpPr>
        <p:sp>
          <p:nvSpPr>
            <p:cNvPr id="7" name="Rectangle 6"/>
            <p:cNvSpPr/>
            <p:nvPr/>
          </p:nvSpPr>
          <p:spPr>
            <a:xfrm>
              <a:off x="479111" y="1130134"/>
              <a:ext cx="3657600" cy="27432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>
              <a:outerShdw blurRad="40005" dist="114300" dir="1242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6665" y="1164050"/>
              <a:ext cx="325908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Superconducting Materials/SRF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2482" y="1712480"/>
              <a:ext cx="3369237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The development of SRF technology including new materials, production techniques, and effects of environment. 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923674" y="1130134"/>
            <a:ext cx="3657600" cy="2743200"/>
            <a:chOff x="4824897" y="1130134"/>
            <a:chExt cx="3657600" cy="27432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4824897" y="1130134"/>
              <a:ext cx="3657600" cy="27432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40005" dist="114300" dir="1242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68107" y="1171099"/>
              <a:ext cx="1810395" cy="369332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Beam Dynamics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4742" y="1713220"/>
              <a:ext cx="3245197" cy="1200329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Beam dynamics studies, both experiment and simulation, for high intensity beams and for nonlinear lattices. 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8717" y="4027033"/>
            <a:ext cx="3657600" cy="2743200"/>
            <a:chOff x="459940" y="4027033"/>
            <a:chExt cx="3657600" cy="2743200"/>
          </a:xfrm>
          <a:solidFill>
            <a:srgbClr val="FFFEC9"/>
          </a:solidFill>
        </p:grpSpPr>
        <p:sp>
          <p:nvSpPr>
            <p:cNvPr id="9" name="Rectangle 8"/>
            <p:cNvSpPr/>
            <p:nvPr/>
          </p:nvSpPr>
          <p:spPr>
            <a:xfrm>
              <a:off x="459940" y="4027033"/>
              <a:ext cx="3657600" cy="27432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>
              <a:outerShdw blurRad="40005" dist="114300" dir="1242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0365" y="4051272"/>
              <a:ext cx="305724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Novel Accelerator Technology</a:t>
              </a:r>
              <a:endParaRPr lang="en-US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2482" y="4621029"/>
              <a:ext cx="3482608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Novel accelerator technology which enables new or improved methods of acceleration, injection, or beam manipulation.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23674" y="4027033"/>
            <a:ext cx="3657600" cy="2743200"/>
            <a:chOff x="4824897" y="4027033"/>
            <a:chExt cx="3657600" cy="27432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4824897" y="4027033"/>
              <a:ext cx="3657600" cy="27432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>
              <a:outerShdw blurRad="40005" dist="114300" dir="1242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72127" y="4070749"/>
              <a:ext cx="194870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Machine Concepts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99889" y="4639961"/>
              <a:ext cx="3377740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Proposals and research towards  new types of accelerators which can serve the HEP mission.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15789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" y="1317502"/>
            <a:ext cx="9144000" cy="5552149"/>
          </a:xfrm>
          <a:prstGeom prst="rect">
            <a:avLst/>
          </a:prstGeom>
        </p:spPr>
      </p:pic>
      <p:sp>
        <p:nvSpPr>
          <p:cNvPr id="7" name="5-Point Star 6"/>
          <p:cNvSpPr>
            <a:spLocks noChangeAspect="1"/>
          </p:cNvSpPr>
          <p:nvPr/>
        </p:nvSpPr>
        <p:spPr>
          <a:xfrm>
            <a:off x="5855625" y="3199072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>
            <a:spLocks noChangeAspect="1"/>
          </p:cNvSpPr>
          <p:nvPr/>
        </p:nvSpPr>
        <p:spPr>
          <a:xfrm>
            <a:off x="5786637" y="3141754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>
            <a:spLocks noChangeAspect="1"/>
          </p:cNvSpPr>
          <p:nvPr/>
        </p:nvSpPr>
        <p:spPr>
          <a:xfrm>
            <a:off x="5764257" y="3200946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>
            <a:spLocks noChangeAspect="1"/>
          </p:cNvSpPr>
          <p:nvPr/>
        </p:nvSpPr>
        <p:spPr>
          <a:xfrm>
            <a:off x="6580827" y="4342759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>
            <a:spLocks noChangeAspect="1"/>
          </p:cNvSpPr>
          <p:nvPr/>
        </p:nvSpPr>
        <p:spPr>
          <a:xfrm>
            <a:off x="6173003" y="3609692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>
            <a:spLocks noChangeAspect="1"/>
          </p:cNvSpPr>
          <p:nvPr/>
        </p:nvSpPr>
        <p:spPr>
          <a:xfrm>
            <a:off x="8371715" y="2526134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7711083" y="3436600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3096235" y="3713638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3109577" y="3550298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6267143" y="2864965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5592251" y="2865902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68043" y="73829"/>
            <a:ext cx="933904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25E36"/>
                </a:solidFill>
              </a:rPr>
              <a:t>Geographical Distribution of Represented Universities </a:t>
            </a:r>
            <a:endParaRPr lang="en-US" sz="3200" b="1" dirty="0">
              <a:solidFill>
                <a:srgbClr val="225E36"/>
              </a:solidFill>
            </a:endParaRPr>
          </a:p>
        </p:txBody>
      </p:sp>
      <p:sp>
        <p:nvSpPr>
          <p:cNvPr id="20" name="5-Point Star 19"/>
          <p:cNvSpPr>
            <a:spLocks noChangeAspect="1"/>
          </p:cNvSpPr>
          <p:nvPr/>
        </p:nvSpPr>
        <p:spPr>
          <a:xfrm>
            <a:off x="7522234" y="2749089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12889" y="789001"/>
            <a:ext cx="919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Mid-U.S. universities as well as East Coast universities with programs not included in BNL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485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6216" y="0"/>
            <a:ext cx="855180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25E36"/>
                </a:solidFill>
              </a:rPr>
              <a:t>Summary Table of Represented Research </a:t>
            </a:r>
            <a:endParaRPr lang="en-US" sz="3200" b="1" dirty="0">
              <a:solidFill>
                <a:srgbClr val="225E36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784901"/>
              </p:ext>
            </p:extLst>
          </p:nvPr>
        </p:nvGraphicFramePr>
        <p:xfrm>
          <a:off x="204440" y="738328"/>
          <a:ext cx="8812561" cy="5897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0191"/>
                <a:gridCol w="4218481"/>
                <a:gridCol w="303388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University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Primary Topic(s)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Funding</a:t>
                      </a:r>
                      <a:r>
                        <a:rPr lang="en-US" b="1" baseline="0" dirty="0" smtClean="0"/>
                        <a:t> Agency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SRF technology; </a:t>
                      </a:r>
                      <a:r>
                        <a:rPr lang="en-US" baseline="0" dirty="0" smtClean="0"/>
                        <a:t>machine concepts; Novel Accelerator technology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DOE-HEP grant,</a:t>
                      </a:r>
                    </a:p>
                    <a:p>
                      <a:r>
                        <a:rPr lang="en-US" dirty="0" smtClean="0"/>
                        <a:t>NSF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U. of</a:t>
                      </a:r>
                      <a:r>
                        <a:rPr lang="en-US" baseline="0" dirty="0" smtClean="0"/>
                        <a:t> Chicago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Beam</a:t>
                      </a:r>
                      <a:r>
                        <a:rPr lang="en-US" baseline="0" dirty="0" smtClean="0"/>
                        <a:t> dynamics (IOTA)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Fermilab, NSF, U.</a:t>
                      </a:r>
                      <a:r>
                        <a:rPr lang="en-US" baseline="0" dirty="0" smtClean="0"/>
                        <a:t> of Chicago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NIU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SRF technology; beam dynamics (IOTA);  Accelerator technology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DOE-HEP</a:t>
                      </a:r>
                      <a:r>
                        <a:rPr lang="en-US" baseline="0" dirty="0" smtClean="0"/>
                        <a:t> grant, </a:t>
                      </a:r>
                      <a:r>
                        <a:rPr lang="en-US" dirty="0" smtClean="0"/>
                        <a:t>NSF,</a:t>
                      </a:r>
                      <a:r>
                        <a:rPr lang="en-US" baseline="0" dirty="0" smtClean="0"/>
                        <a:t> DOD, NIU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Beam dynamics; machine concepts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DOE-HEP grant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U. of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Beam dynamics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DOE-HEP grant, NSF,ONR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U. Tenn.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Accelerator technology; beam dynamics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DOE-HEP grant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U. </a:t>
                      </a:r>
                      <a:r>
                        <a:rPr lang="en-US" dirty="0" err="1" smtClean="0"/>
                        <a:t>Wisc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SRF technology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DOE-HEP</a:t>
                      </a:r>
                      <a:r>
                        <a:rPr lang="en-US" baseline="0" dirty="0" smtClean="0"/>
                        <a:t> grant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MSU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SRF technology; beam dynamics; </a:t>
                      </a:r>
                      <a:r>
                        <a:rPr lang="en-US" baseline="0" dirty="0" smtClean="0"/>
                        <a:t>machine concepts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DOE-HEP grant; NSF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U. Of Colorado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Beam dynamics; accelerator</a:t>
                      </a:r>
                      <a:r>
                        <a:rPr lang="en-US" baseline="0" dirty="0" smtClean="0"/>
                        <a:t> technology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DOE-SBIR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Colorado State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SRF technology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ONR, High-Energy Laser Joint Technology Office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Cornell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SRF technology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DOE</a:t>
                      </a:r>
                      <a:r>
                        <a:rPr lang="en-US" baseline="0" dirty="0" smtClean="0"/>
                        <a:t>; NSF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Machine </a:t>
                      </a:r>
                      <a:r>
                        <a:rPr lang="en-US" baseline="0" dirty="0" smtClean="0"/>
                        <a:t>concepts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NSF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63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89" y="2130425"/>
            <a:ext cx="8819443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225E36"/>
                </a:solidFill>
              </a:rPr>
              <a:t>PART II</a:t>
            </a:r>
            <a:br>
              <a:rPr lang="en-US" b="1" dirty="0" smtClean="0">
                <a:solidFill>
                  <a:srgbClr val="225E36"/>
                </a:solidFill>
              </a:rPr>
            </a:br>
            <a:r>
              <a:rPr lang="en-US" b="1" dirty="0" smtClean="0">
                <a:solidFill>
                  <a:srgbClr val="225E36"/>
                </a:solidFill>
              </a:rPr>
              <a:t>Catalog of </a:t>
            </a:r>
            <a:r>
              <a:rPr lang="en-US" b="1" dirty="0" smtClean="0">
                <a:solidFill>
                  <a:srgbClr val="215E36"/>
                </a:solidFill>
              </a:rPr>
              <a:t>Research Program </a:t>
            </a:r>
            <a:r>
              <a:rPr lang="en-US" b="1" dirty="0" smtClean="0">
                <a:solidFill>
                  <a:srgbClr val="225E36"/>
                </a:solidFill>
              </a:rPr>
              <a:t>Highlights</a:t>
            </a:r>
            <a:br>
              <a:rPr lang="en-US" b="1" dirty="0" smtClean="0">
                <a:solidFill>
                  <a:srgbClr val="225E36"/>
                </a:solidFill>
              </a:rPr>
            </a:br>
            <a:r>
              <a:rPr lang="en-US" b="1" dirty="0" smtClean="0">
                <a:solidFill>
                  <a:srgbClr val="225E36"/>
                </a:solidFill>
              </a:rPr>
              <a:t>(More details in the </a:t>
            </a:r>
            <a:r>
              <a:rPr lang="en-US" b="1" dirty="0" err="1" smtClean="0">
                <a:solidFill>
                  <a:srgbClr val="225E36"/>
                </a:solidFill>
              </a:rPr>
              <a:t>auxilliary</a:t>
            </a:r>
            <a:r>
              <a:rPr lang="en-US" b="1" dirty="0" smtClean="0">
                <a:solidFill>
                  <a:srgbClr val="225E36"/>
                </a:solidFill>
              </a:rPr>
              <a:t> slides)</a:t>
            </a:r>
            <a:endParaRPr lang="en-US" b="1" dirty="0">
              <a:solidFill>
                <a:srgbClr val="225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5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3318" y="28222"/>
            <a:ext cx="64936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25E36"/>
                </a:solidFill>
              </a:rPr>
              <a:t>Superconducting Materials / SRF</a:t>
            </a:r>
            <a:endParaRPr lang="en-US" sz="3200" b="1" dirty="0">
              <a:solidFill>
                <a:srgbClr val="225E3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209" y="865631"/>
            <a:ext cx="8780425" cy="1938992"/>
          </a:xfrm>
          <a:prstGeom prst="rect">
            <a:avLst/>
          </a:prstGeom>
          <a:solidFill>
            <a:srgbClr val="D5E8EE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IIT</a:t>
            </a:r>
            <a:r>
              <a:rPr lang="en-US" sz="2000" u="sng" dirty="0" smtClean="0"/>
              <a:t> </a:t>
            </a:r>
            <a:r>
              <a:rPr lang="en-US" sz="2000" u="sng" dirty="0" smtClean="0">
                <a:solidFill>
                  <a:srgbClr val="000000"/>
                </a:solidFill>
              </a:rPr>
              <a:t>(</a:t>
            </a:r>
            <a:r>
              <a:rPr lang="en-US" sz="2000" i="1" u="sng" dirty="0" smtClean="0">
                <a:solidFill>
                  <a:srgbClr val="000000"/>
                </a:solidFill>
              </a:rPr>
              <a:t>J. </a:t>
            </a:r>
            <a:r>
              <a:rPr lang="en-US" sz="2000" i="1" u="sng" dirty="0" err="1" smtClean="0">
                <a:solidFill>
                  <a:srgbClr val="000000"/>
                </a:solidFill>
              </a:rPr>
              <a:t>Zasadzinski</a:t>
            </a:r>
            <a:r>
              <a:rPr lang="en-US" sz="2000" i="1" u="sng" dirty="0" smtClean="0">
                <a:solidFill>
                  <a:srgbClr val="000000"/>
                </a:solidFill>
              </a:rPr>
              <a:t>; Fermilab collaboration</a:t>
            </a:r>
            <a:r>
              <a:rPr lang="en-US" sz="2000" u="sng" dirty="0" smtClean="0">
                <a:solidFill>
                  <a:srgbClr val="000000"/>
                </a:solidFill>
              </a:rPr>
              <a:t>)</a:t>
            </a:r>
            <a:r>
              <a:rPr lang="en-US" sz="2000" u="sng" dirty="0" smtClean="0"/>
              <a:t>:</a:t>
            </a:r>
            <a:r>
              <a:rPr lang="en-US" sz="2000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New surface analysis probes, Raman and Tunneling Spectroscopies applied to the study of </a:t>
            </a:r>
            <a:r>
              <a:rPr lang="en-US" sz="2000" dirty="0" err="1" smtClean="0"/>
              <a:t>Nb</a:t>
            </a:r>
            <a:r>
              <a:rPr lang="en-US" sz="2000" dirty="0" smtClean="0"/>
              <a:t> for SRF cavity applications.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effectLst/>
              </a:rPr>
              <a:t>Insights into the </a:t>
            </a:r>
            <a:r>
              <a:rPr lang="en-US" sz="2000" dirty="0" err="1" smtClean="0">
                <a:effectLst/>
              </a:rPr>
              <a:t>Nb</a:t>
            </a:r>
            <a:r>
              <a:rPr lang="en-US" sz="2000" dirty="0" smtClean="0">
                <a:effectLst/>
              </a:rPr>
              <a:t> surface superconductivity have</a:t>
            </a:r>
            <a:br>
              <a:rPr lang="en-US" sz="2000" dirty="0" smtClean="0">
                <a:effectLst/>
              </a:rPr>
            </a:br>
            <a:r>
              <a:rPr lang="en-US" sz="2000" dirty="0" smtClean="0">
                <a:effectLst/>
              </a:rPr>
              <a:t>helped development of a new fabrication method which gives high Q &gt; 3x10</a:t>
            </a:r>
            <a:r>
              <a:rPr lang="en-US" sz="2000" baseline="30000" dirty="0" smtClean="0">
                <a:effectLst/>
              </a:rPr>
              <a:t>10</a:t>
            </a:r>
            <a:r>
              <a:rPr lang="en-US" sz="2000" dirty="0" smtClean="0">
                <a:effectLst/>
              </a:rPr>
              <a:t> at 15 MV/m, a critical milestone for LCLS II.</a:t>
            </a:r>
            <a:r>
              <a:rPr lang="en-US" sz="2000" i="1" dirty="0" smtClean="0">
                <a:solidFill>
                  <a:srgbClr val="1800CF"/>
                </a:solidFill>
              </a:rPr>
              <a:t>    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0209" y="3073716"/>
            <a:ext cx="8780425" cy="1908215"/>
          </a:xfrm>
          <a:prstGeom prst="rect">
            <a:avLst/>
          </a:prstGeom>
          <a:solidFill>
            <a:srgbClr val="D5E8EE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MSU</a:t>
            </a:r>
            <a:r>
              <a:rPr lang="en-US" sz="2000" u="sng" dirty="0" smtClean="0"/>
              <a:t> (</a:t>
            </a:r>
            <a:r>
              <a:rPr lang="en-US" sz="2000" i="1" u="sng" dirty="0" smtClean="0"/>
              <a:t>Thomas </a:t>
            </a:r>
            <a:r>
              <a:rPr lang="en-US" sz="2000" i="1" u="sng" dirty="0" err="1" smtClean="0"/>
              <a:t>Bieler</a:t>
            </a:r>
            <a:r>
              <a:rPr lang="en-US" sz="2000" u="sng" dirty="0" smtClean="0"/>
              <a:t>):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Understanding the variability in cavity performance when cavities are made with the same process.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Found that forming cavities from large </a:t>
            </a:r>
            <a:r>
              <a:rPr lang="en-US" sz="2000" dirty="0" smtClean="0"/>
              <a:t>grain </a:t>
            </a:r>
            <a:r>
              <a:rPr lang="en-US" sz="2000" dirty="0" err="1" smtClean="0"/>
              <a:t>Nb</a:t>
            </a:r>
            <a:r>
              <a:rPr lang="en-US" sz="2000" dirty="0" smtClean="0"/>
              <a:t> is more cost effective and leads to higher Q but performance is more variable. </a:t>
            </a:r>
            <a:endParaRPr lang="en-US" dirty="0" smtClean="0"/>
          </a:p>
          <a:p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461" y="5240236"/>
            <a:ext cx="8780425" cy="1323439"/>
          </a:xfrm>
          <a:prstGeom prst="rect">
            <a:avLst/>
          </a:prstGeom>
          <a:solidFill>
            <a:srgbClr val="D5E8EE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Cornell</a:t>
            </a:r>
            <a:r>
              <a:rPr lang="en-US" sz="2000" u="sng" dirty="0" smtClean="0"/>
              <a:t> (</a:t>
            </a:r>
            <a:r>
              <a:rPr lang="en-US" sz="2000" i="1" u="sng" dirty="0" smtClean="0"/>
              <a:t>G. </a:t>
            </a:r>
            <a:r>
              <a:rPr lang="en-US" sz="2000" i="1" u="sng" dirty="0" err="1" smtClean="0"/>
              <a:t>Hoffstaetter</a:t>
            </a:r>
            <a:r>
              <a:rPr lang="en-US" sz="2000" i="1" u="sng" dirty="0" smtClean="0"/>
              <a:t>; Fermilab collaboration</a:t>
            </a:r>
            <a:r>
              <a:rPr lang="en-US" sz="2000" u="sng" dirty="0" smtClean="0"/>
              <a:t>):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Development of very high Q cavities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Measurement of temperature dependence of the superheating field in niobium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Vertical-</a:t>
            </a:r>
            <a:r>
              <a:rPr lang="en-US" sz="2000" dirty="0" err="1" smtClean="0"/>
              <a:t>electropolishing</a:t>
            </a:r>
            <a:r>
              <a:rPr lang="en-US" sz="2000" dirty="0" smtClean="0"/>
              <a:t> of cavities resulting in ILC base-line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423399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779" y="784956"/>
            <a:ext cx="8565444" cy="1938992"/>
          </a:xfrm>
          <a:prstGeom prst="rect">
            <a:avLst/>
          </a:prstGeom>
          <a:solidFill>
            <a:srgbClr val="D5E8EE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U. of </a:t>
            </a:r>
            <a:r>
              <a:rPr lang="en-US" sz="2000" b="1" u="sng" dirty="0" err="1" smtClean="0"/>
              <a:t>Wisc</a:t>
            </a:r>
            <a:r>
              <a:rPr lang="en-US" sz="2000" b="1" u="sng" dirty="0" smtClean="0"/>
              <a:t> </a:t>
            </a:r>
            <a:r>
              <a:rPr lang="en-US" sz="2000" u="sng" dirty="0" smtClean="0"/>
              <a:t>(</a:t>
            </a:r>
            <a:r>
              <a:rPr lang="en-US" sz="2000" i="1" u="sng" dirty="0" smtClean="0"/>
              <a:t>M. Jewell; Fermilab collaboration</a:t>
            </a:r>
            <a:r>
              <a:rPr lang="en-US" sz="2000" u="sng" dirty="0" smtClean="0"/>
              <a:t>):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Identification </a:t>
            </a:r>
            <a:r>
              <a:rPr lang="en-US" sz="2000" dirty="0"/>
              <a:t>of microstructural features that limit the </a:t>
            </a:r>
            <a:r>
              <a:rPr lang="en-US" sz="2000" dirty="0" smtClean="0"/>
              <a:t>mechanical performance </a:t>
            </a:r>
            <a:r>
              <a:rPr lang="en-US" sz="2000" dirty="0"/>
              <a:t>of Bi-2212 superconductors for magnet applications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Evaluation </a:t>
            </a:r>
            <a:r>
              <a:rPr lang="en-US" sz="2000" dirty="0"/>
              <a:t>of different Bi-2212 round wire processing routes </a:t>
            </a:r>
            <a:r>
              <a:rPr lang="en-US" sz="2000" dirty="0" err="1"/>
              <a:t>w.r.t</a:t>
            </a:r>
            <a:r>
              <a:rPr lang="en-US" sz="2000" dirty="0"/>
              <a:t>. mechanical behavior </a:t>
            </a:r>
            <a:r>
              <a:rPr lang="en-US" sz="2000" dirty="0" smtClean="0"/>
              <a:t>Investigation </a:t>
            </a:r>
            <a:r>
              <a:rPr lang="en-US" sz="2000" dirty="0"/>
              <a:t>of alternative epoxy materials for magnet </a:t>
            </a:r>
            <a:r>
              <a:rPr lang="en-US" sz="2000" dirty="0" smtClean="0"/>
              <a:t>impregnation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25779" y="3201036"/>
            <a:ext cx="8565443" cy="1323439"/>
          </a:xfrm>
          <a:prstGeom prst="rect">
            <a:avLst/>
          </a:prstGeom>
          <a:solidFill>
            <a:srgbClr val="D5E8EE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Colorado State University </a:t>
            </a:r>
            <a:r>
              <a:rPr lang="en-US" sz="2000" u="sng" dirty="0" smtClean="0"/>
              <a:t>(</a:t>
            </a:r>
            <a:r>
              <a:rPr lang="en-US" sz="2000" i="1" u="sng" dirty="0" smtClean="0"/>
              <a:t>S. </a:t>
            </a:r>
            <a:r>
              <a:rPr lang="en-US" sz="2000" i="1" u="sng" dirty="0" err="1" smtClean="0"/>
              <a:t>Biedron</a:t>
            </a:r>
            <a:r>
              <a:rPr lang="en-US" sz="2000" i="1" u="sng" dirty="0" smtClean="0"/>
              <a:t>, A. Morin; Fermilab collaboration</a:t>
            </a:r>
            <a:r>
              <a:rPr lang="en-US" sz="2000" u="sng" dirty="0" smtClean="0"/>
              <a:t>)</a:t>
            </a:r>
            <a:r>
              <a:rPr lang="en-US" u="sng" dirty="0" smtClean="0"/>
              <a:t>: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Machine learning based on resonance control of the ASTA RF Gun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Neural network based modeling of the system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Development of predictive control system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5581" y="0"/>
            <a:ext cx="736419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15E36"/>
                </a:solidFill>
              </a:rPr>
              <a:t>Superconducting Materials / SRF</a:t>
            </a:r>
            <a:endParaRPr lang="en-US" sz="3200" b="1" dirty="0">
              <a:solidFill>
                <a:srgbClr val="215E3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779" y="5109594"/>
            <a:ext cx="8565443" cy="1015663"/>
          </a:xfrm>
          <a:prstGeom prst="rect">
            <a:avLst/>
          </a:prstGeom>
          <a:solidFill>
            <a:srgbClr val="D5E8EE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U. of Chicago </a:t>
            </a:r>
            <a:r>
              <a:rPr lang="en-US" sz="2000" u="sng" dirty="0" smtClean="0"/>
              <a:t>(</a:t>
            </a:r>
            <a:r>
              <a:rPr lang="en-US" sz="2000" i="1" u="sng" dirty="0" smtClean="0"/>
              <a:t>Young-</a:t>
            </a:r>
            <a:r>
              <a:rPr lang="en-US" sz="2000" i="1" u="sng" dirty="0" err="1" smtClean="0"/>
              <a:t>Kee</a:t>
            </a:r>
            <a:r>
              <a:rPr lang="en-US" sz="2000" i="1" u="sng" dirty="0" smtClean="0"/>
              <a:t> Kim; Fermilab collaboration</a:t>
            </a:r>
            <a:r>
              <a:rPr lang="en-US" sz="2000" u="sng" dirty="0" smtClean="0"/>
              <a:t>):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Program to achieve ultra high quality factor in SRF niobium cavities</a:t>
            </a:r>
            <a:r>
              <a:rPr lang="en-US" sz="2000" dirty="0" smtClean="0">
                <a:effectLst/>
              </a:rPr>
              <a:t> </a:t>
            </a:r>
          </a:p>
          <a:p>
            <a:pPr marL="285750" lvl="1" indent="-285750">
              <a:buFont typeface="Arial"/>
              <a:buChar char="•"/>
            </a:pPr>
            <a:r>
              <a:rPr lang="en-US" sz="2000" dirty="0" smtClean="0"/>
              <a:t>Studies of RF cavities in high magnetic fields  </a:t>
            </a:r>
          </a:p>
        </p:txBody>
      </p:sp>
    </p:spTree>
    <p:extLst>
      <p:ext uri="{BB962C8B-B14F-4D97-AF65-F5344CB8AC3E}">
        <p14:creationId xmlns:p14="http://schemas.microsoft.com/office/powerpoint/2010/main" val="200335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12057</TotalTime>
  <Words>3028</Words>
  <Application>Microsoft Macintosh PowerPoint</Application>
  <PresentationFormat>On-screen Show (4:3)</PresentationFormat>
  <Paragraphs>389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University Contributions to Long Term Accelerator R&amp;D</vt:lpstr>
      <vt:lpstr>PowerPoint Presentation</vt:lpstr>
      <vt:lpstr>PART I List of programs, themes, funding</vt:lpstr>
      <vt:lpstr>PowerPoint Presentation</vt:lpstr>
      <vt:lpstr>PowerPoint Presentation</vt:lpstr>
      <vt:lpstr>PowerPoint Presentation</vt:lpstr>
      <vt:lpstr>PART II Catalog of Research Program Highlights (More details in the auxilliary slides)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III University alignment with Fermilab mid-term goals</vt:lpstr>
      <vt:lpstr>PowerPoint Presentation</vt:lpstr>
      <vt:lpstr>PowerPoint Presentation</vt:lpstr>
      <vt:lpstr>PowerPoint Presentation</vt:lpstr>
      <vt:lpstr>APPENDIX Supplemental Materials </vt:lpstr>
      <vt:lpstr>PowerPoint Presentation</vt:lpstr>
      <vt:lpstr>PowerPoint Presentation</vt:lpstr>
      <vt:lpstr>PowerPoint Presentation</vt:lpstr>
      <vt:lpstr>PowerPoint Presentation</vt:lpstr>
      <vt:lpstr>HEP-Related Activities at MSU</vt:lpstr>
      <vt:lpstr>University of Maryland: Advanced Accelerator R&amp;D  PIs: Kishek, Bernal, Koeth, Haber</vt:lpstr>
      <vt:lpstr>NIU-FNAL symbiosis</vt:lpstr>
      <vt:lpstr>University of Chicago</vt:lpstr>
      <vt:lpstr>PowerPoint Presentation</vt:lpstr>
      <vt:lpstr>Origins of variability in cavity performance (when made with the same process) are not understood – Material Issues?</vt:lpstr>
      <vt:lpstr>Snapshot of HEP-related researches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Cousineau, Sarah M.</dc:creator>
  <cp:lastModifiedBy>Cousineau, Sarah M.</cp:lastModifiedBy>
  <cp:revision>153</cp:revision>
  <cp:lastPrinted>2014-08-22T17:03:39Z</cp:lastPrinted>
  <dcterms:created xsi:type="dcterms:W3CDTF">2014-08-18T16:11:34Z</dcterms:created>
  <dcterms:modified xsi:type="dcterms:W3CDTF">2014-08-27T15:22:13Z</dcterms:modified>
</cp:coreProperties>
</file>