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 id="2147483682" r:id="rId2"/>
  </p:sldMasterIdLst>
  <p:notesMasterIdLst>
    <p:notesMasterId r:id="rId20"/>
  </p:notesMasterIdLst>
  <p:handoutMasterIdLst>
    <p:handoutMasterId r:id="rId21"/>
  </p:handoutMasterIdLst>
  <p:sldIdLst>
    <p:sldId id="406" r:id="rId3"/>
    <p:sldId id="425" r:id="rId4"/>
    <p:sldId id="427" r:id="rId5"/>
    <p:sldId id="434" r:id="rId6"/>
    <p:sldId id="431" r:id="rId7"/>
    <p:sldId id="435" r:id="rId8"/>
    <p:sldId id="436" r:id="rId9"/>
    <p:sldId id="437" r:id="rId10"/>
    <p:sldId id="438" r:id="rId11"/>
    <p:sldId id="439" r:id="rId12"/>
    <p:sldId id="440" r:id="rId13"/>
    <p:sldId id="441" r:id="rId14"/>
    <p:sldId id="429" r:id="rId15"/>
    <p:sldId id="442" r:id="rId16"/>
    <p:sldId id="430" r:id="rId17"/>
    <p:sldId id="374" r:id="rId18"/>
    <p:sldId id="433" r:id="rId19"/>
  </p:sldIdLst>
  <p:sldSz cx="9144000" cy="6858000" type="screen4x3"/>
  <p:notesSz cx="6858000" cy="9144000"/>
  <p:embeddedFontLst>
    <p:embeddedFont>
      <p:font typeface="Cambria Math" panose="02040503050406030204" pitchFamily="18" charset="0"/>
      <p:regular r:id="rId22"/>
    </p:embeddedFont>
    <p:embeddedFont>
      <p:font typeface="ＭＳ Ｐゴシック" panose="020B0600070205080204" pitchFamily="34" charset="-128"/>
      <p:regular r:id="rId23"/>
    </p:embeddedFont>
    <p:embeddedFont>
      <p:font typeface="Arial Black" panose="020B0A04020102020204" pitchFamily="34" charset="0"/>
      <p:bold r:id="rId24"/>
    </p:embeddedFont>
    <p:embeddedFont>
      <p:font typeface="Calibri" panose="020F0502020204030204" pitchFamily="34" charset="0"/>
      <p:regular r:id="rId25"/>
      <p:bold r:id="rId26"/>
      <p:italic r:id="rId27"/>
      <p:boldItalic r:id="rId28"/>
    </p:embeddedFont>
  </p:embeddedFontLst>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CBEC9C"/>
    <a:srgbClr val="1C6B11"/>
    <a:srgbClr val="BD1F24"/>
    <a:srgbClr val="DA592A"/>
    <a:srgbClr val="808080"/>
    <a:srgbClr val="154D81"/>
    <a:srgbClr val="DF652C"/>
    <a:srgbClr val="E0692D"/>
    <a:srgbClr val="DF64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984"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[2014 08 21 aaa Quality Graphic DATA.xlsx]Pivot ICR!PivotTable1</c:name>
    <c:fmtId val="21"/>
  </c:pivotSource>
  <c:chart>
    <c:title>
      <c:tx>
        <c:rich>
          <a:bodyPr/>
          <a:lstStyle/>
          <a:p>
            <a:pPr>
              <a:defRPr/>
            </a:pPr>
            <a:r>
              <a:rPr lang="en-US"/>
              <a:t>Base</a:t>
            </a:r>
            <a:r>
              <a:rPr lang="en-US" baseline="0"/>
              <a:t> Cost by Estimate Type (AY $k)</a:t>
            </a:r>
          </a:p>
        </c:rich>
      </c:tx>
      <c:layout>
        <c:manualLayout>
          <c:xMode val="edge"/>
          <c:yMode val="edge"/>
          <c:x val="0.54380477440319963"/>
          <c:y val="2.8901392486902083E-2"/>
        </c:manualLayout>
      </c:layout>
      <c:overlay val="0"/>
    </c:title>
    <c:autoTitleDeleted val="0"/>
    <c:pivotFmts>
      <c:pivotFmt>
        <c:idx val="0"/>
        <c:marker>
          <c:symbol val="none"/>
        </c:marker>
        <c:dLbl>
          <c:idx val="0"/>
          <c:numFmt formatCode="0.0%" sourceLinked="0"/>
          <c:spPr/>
          <c:txPr>
            <a:bodyPr/>
            <a:lstStyle/>
            <a:p>
              <a:pPr>
                <a:defRPr sz="1400" b="1">
                  <a:solidFill>
                    <a:schemeClr val="tx1"/>
                  </a:solidFill>
                </a:defRPr>
              </a:pPr>
              <a:endParaRPr lang="en-US"/>
            </a:p>
          </c:txPr>
          <c:showLegendKey val="1"/>
          <c:showVal val="1"/>
          <c:showCatName val="0"/>
          <c:showSerName val="0"/>
          <c:showPercent val="1"/>
          <c:showBubbleSize val="0"/>
          <c:separator>
</c:separator>
        </c:dLbl>
      </c:pivotFmt>
      <c:pivotFmt>
        <c:idx val="1"/>
        <c:dLbl>
          <c:idx val="0"/>
          <c:layout>
            <c:manualLayout>
              <c:x val="6.1126359205099359E-2"/>
              <c:y val="1.1308409896693253E-2"/>
            </c:manualLayout>
          </c:layout>
          <c:showLegendKey val="1"/>
          <c:showVal val="1"/>
          <c:showCatName val="0"/>
          <c:showSerName val="0"/>
          <c:showPercent val="1"/>
          <c:showBubbleSize val="0"/>
          <c:separator>
</c:separator>
        </c:dLbl>
      </c:pivotFmt>
      <c:pivotFmt>
        <c:idx val="2"/>
        <c:dLbl>
          <c:idx val="0"/>
          <c:layout>
            <c:manualLayout>
              <c:x val="7.240966091359792E-2"/>
              <c:y val="-9.5533940610364829E-3"/>
            </c:manualLayout>
          </c:layout>
          <c:showLegendKey val="1"/>
          <c:showVal val="1"/>
          <c:showCatName val="0"/>
          <c:showSerName val="0"/>
          <c:showPercent val="1"/>
          <c:showBubbleSize val="0"/>
          <c:separator>
</c:separator>
        </c:dLbl>
      </c:pivotFmt>
      <c:pivotFmt>
        <c:idx val="3"/>
        <c:dLbl>
          <c:idx val="0"/>
          <c:layout>
            <c:manualLayout>
              <c:x val="-0.12070628671416073"/>
              <c:y val="0.14574323669242001"/>
            </c:manualLayout>
          </c:layout>
          <c:numFmt formatCode="0.0%" sourceLinked="0"/>
          <c:spPr/>
          <c:txPr>
            <a:bodyPr/>
            <a:lstStyle/>
            <a:p>
              <a:pPr>
                <a:defRPr sz="1400" b="1">
                  <a:solidFill>
                    <a:srgbClr val="FFFF00"/>
                  </a:solidFill>
                </a:defRPr>
              </a:pPr>
              <a:endParaRPr lang="en-US"/>
            </a:p>
          </c:txPr>
          <c:showLegendKey val="1"/>
          <c:showVal val="1"/>
          <c:showCatName val="0"/>
          <c:showSerName val="0"/>
          <c:showPercent val="1"/>
          <c:showBubbleSize val="0"/>
          <c:separator>
</c:separator>
        </c:dLbl>
      </c:pivotFmt>
      <c:pivotFmt>
        <c:idx val="4"/>
        <c:dLbl>
          <c:idx val="0"/>
          <c:layout>
            <c:manualLayout>
              <c:x val="-0.14007799025121856"/>
              <c:y val="3.4158236320145038E-3"/>
            </c:manualLayout>
          </c:layout>
          <c:showLegendKey val="1"/>
          <c:showVal val="1"/>
          <c:showCatName val="0"/>
          <c:showSerName val="0"/>
          <c:showPercent val="1"/>
          <c:showBubbleSize val="0"/>
          <c:separator>
</c:separator>
        </c:dLbl>
      </c:pivotFmt>
      <c:pivotFmt>
        <c:idx val="5"/>
        <c:dLbl>
          <c:idx val="0"/>
          <c:layout>
            <c:manualLayout>
              <c:x val="9.078277715285589E-2"/>
              <c:y val="4.5166326560309701E-2"/>
            </c:manualLayout>
          </c:layout>
          <c:numFmt formatCode="0.0%" sourceLinked="0"/>
          <c:spPr>
            <a:noFill/>
          </c:spPr>
          <c:txPr>
            <a:bodyPr/>
            <a:lstStyle/>
            <a:p>
              <a:pPr>
                <a:defRPr sz="1400" b="1">
                  <a:solidFill>
                    <a:srgbClr val="FFFF00"/>
                  </a:solidFill>
                </a:defRPr>
              </a:pPr>
              <a:endParaRPr lang="en-US"/>
            </a:p>
          </c:txPr>
          <c:showLegendKey val="1"/>
          <c:showVal val="1"/>
          <c:showCatName val="0"/>
          <c:showSerName val="0"/>
          <c:showPercent val="1"/>
          <c:showBubbleSize val="0"/>
          <c:separator>
</c:separator>
        </c:dLbl>
      </c:pivotFmt>
      <c:pivotFmt>
        <c:idx val="6"/>
        <c:dLbl>
          <c:idx val="0"/>
          <c:layout>
            <c:manualLayout>
              <c:x val="-0.10962017247844019"/>
              <c:y val="-0.15742374300065046"/>
            </c:manualLayout>
          </c:layout>
          <c:numFmt formatCode="0.0%" sourceLinked="0"/>
          <c:spPr/>
          <c:txPr>
            <a:bodyPr/>
            <a:lstStyle/>
            <a:p>
              <a:pPr>
                <a:defRPr sz="1400" b="1">
                  <a:solidFill>
                    <a:srgbClr val="FFFF00"/>
                  </a:solidFill>
                </a:defRPr>
              </a:pPr>
              <a:endParaRPr lang="en-US"/>
            </a:p>
          </c:txPr>
          <c:showLegendKey val="1"/>
          <c:showVal val="1"/>
          <c:showCatName val="0"/>
          <c:showSerName val="0"/>
          <c:showPercent val="1"/>
          <c:showBubbleSize val="0"/>
          <c:separator>
</c:separator>
        </c:dLbl>
      </c:pivotFmt>
      <c:pivotFmt>
        <c:idx val="7"/>
        <c:dLbl>
          <c:idx val="0"/>
          <c:layout>
            <c:manualLayout>
              <c:x val="-0.12256617922759655"/>
              <c:y val="-1.2541648819192033E-2"/>
            </c:manualLayout>
          </c:layout>
          <c:tx>
            <c:rich>
              <a:bodyPr/>
              <a:lstStyle/>
              <a:p>
                <a:pPr>
                  <a:defRPr sz="1400" b="1">
                    <a:solidFill>
                      <a:srgbClr val="FFFF00"/>
                    </a:solidFill>
                  </a:defRPr>
                </a:pPr>
                <a:r>
                  <a:rPr lang="en-US">
                    <a:solidFill>
                      <a:srgbClr val="FFFF00"/>
                    </a:solidFill>
                  </a:rPr>
                  <a:t>155
2.7%</a:t>
                </a:r>
              </a:p>
            </c:rich>
          </c:tx>
          <c:numFmt formatCode="0.0%" sourceLinked="0"/>
          <c:spPr/>
          <c:showLegendKey val="1"/>
          <c:showVal val="1"/>
          <c:showCatName val="0"/>
          <c:showSerName val="0"/>
          <c:showPercent val="1"/>
          <c:showBubbleSize val="0"/>
          <c:separator>
</c:separator>
        </c:dLbl>
      </c:pivotFmt>
      <c:pivotFmt>
        <c:idx val="8"/>
        <c:marker>
          <c:symbol val="none"/>
        </c:marker>
        <c:dLbl>
          <c:idx val="0"/>
          <c:numFmt formatCode="0.0%" sourceLinked="0"/>
          <c:spPr/>
          <c:txPr>
            <a:bodyPr/>
            <a:lstStyle/>
            <a:p>
              <a:pPr>
                <a:defRPr sz="1400" b="1">
                  <a:solidFill>
                    <a:schemeClr val="tx1"/>
                  </a:solidFill>
                </a:defRPr>
              </a:pPr>
              <a:endParaRPr lang="en-US"/>
            </a:p>
          </c:txPr>
          <c:showLegendKey val="1"/>
          <c:showVal val="1"/>
          <c:showCatName val="0"/>
          <c:showSerName val="0"/>
          <c:showPercent val="1"/>
          <c:showBubbleSize val="0"/>
          <c:separator>
</c:separator>
        </c:dLbl>
      </c:pivotFmt>
      <c:pivotFmt>
        <c:idx val="9"/>
        <c:dLbl>
          <c:idx val="0"/>
          <c:layout>
            <c:manualLayout>
              <c:x val="-0.12070628671416073"/>
              <c:y val="0.14574323669242001"/>
            </c:manualLayout>
          </c:layout>
          <c:numFmt formatCode="0.0%" sourceLinked="0"/>
          <c:spPr/>
          <c:txPr>
            <a:bodyPr/>
            <a:lstStyle/>
            <a:p>
              <a:pPr>
                <a:defRPr sz="1400" b="1">
                  <a:solidFill>
                    <a:srgbClr val="FFFF00"/>
                  </a:solidFill>
                </a:defRPr>
              </a:pPr>
              <a:endParaRPr lang="en-US"/>
            </a:p>
          </c:txPr>
          <c:showLegendKey val="1"/>
          <c:showVal val="1"/>
          <c:showCatName val="0"/>
          <c:showSerName val="0"/>
          <c:showPercent val="1"/>
          <c:showBubbleSize val="0"/>
          <c:separator>
</c:separator>
        </c:dLbl>
      </c:pivotFmt>
      <c:pivotFmt>
        <c:idx val="10"/>
        <c:dLbl>
          <c:idx val="0"/>
          <c:layout>
            <c:manualLayout>
              <c:x val="-0.12256617922759655"/>
              <c:y val="-1.2541648819192033E-2"/>
            </c:manualLayout>
          </c:layout>
          <c:tx>
            <c:rich>
              <a:bodyPr/>
              <a:lstStyle/>
              <a:p>
                <a:pPr>
                  <a:defRPr sz="1400" b="1">
                    <a:solidFill>
                      <a:srgbClr val="FFFF00"/>
                    </a:solidFill>
                  </a:defRPr>
                </a:pPr>
                <a:r>
                  <a:rPr lang="en-US">
                    <a:solidFill>
                      <a:srgbClr val="FFFF00"/>
                    </a:solidFill>
                  </a:rPr>
                  <a:t>155
2.7%</a:t>
                </a:r>
              </a:p>
            </c:rich>
          </c:tx>
          <c:numFmt formatCode="0.0%" sourceLinked="0"/>
          <c:spPr/>
          <c:showLegendKey val="1"/>
          <c:showVal val="1"/>
          <c:showCatName val="0"/>
          <c:showSerName val="0"/>
          <c:showPercent val="1"/>
          <c:showBubbleSize val="0"/>
          <c:separator>
</c:separator>
        </c:dLbl>
      </c:pivotFmt>
      <c:pivotFmt>
        <c:idx val="11"/>
        <c:dLbl>
          <c:idx val="0"/>
          <c:layout>
            <c:manualLayout>
              <c:x val="-0.10962017247844019"/>
              <c:y val="-0.15742374300065046"/>
            </c:manualLayout>
          </c:layout>
          <c:numFmt formatCode="0.0%" sourceLinked="0"/>
          <c:spPr/>
          <c:txPr>
            <a:bodyPr/>
            <a:lstStyle/>
            <a:p>
              <a:pPr>
                <a:defRPr sz="1400" b="1">
                  <a:solidFill>
                    <a:srgbClr val="FFFF00"/>
                  </a:solidFill>
                </a:defRPr>
              </a:pPr>
              <a:endParaRPr lang="en-US"/>
            </a:p>
          </c:txPr>
          <c:showLegendKey val="1"/>
          <c:showVal val="1"/>
          <c:showCatName val="0"/>
          <c:showSerName val="0"/>
          <c:showPercent val="1"/>
          <c:showBubbleSize val="0"/>
          <c:separator>
</c:separator>
        </c:dLbl>
      </c:pivotFmt>
      <c:pivotFmt>
        <c:idx val="12"/>
        <c:dLbl>
          <c:idx val="0"/>
          <c:layout>
            <c:manualLayout>
              <c:x val="9.078277715285589E-2"/>
              <c:y val="4.5166326560309701E-2"/>
            </c:manualLayout>
          </c:layout>
          <c:numFmt formatCode="0.0%" sourceLinked="0"/>
          <c:spPr>
            <a:noFill/>
          </c:spPr>
          <c:txPr>
            <a:bodyPr/>
            <a:lstStyle/>
            <a:p>
              <a:pPr>
                <a:defRPr sz="1400" b="1">
                  <a:solidFill>
                    <a:srgbClr val="FFFF00"/>
                  </a:solidFill>
                </a:defRPr>
              </a:pPr>
              <a:endParaRPr lang="en-US"/>
            </a:p>
          </c:txPr>
          <c:showLegendKey val="1"/>
          <c:showVal val="1"/>
          <c:showCatName val="0"/>
          <c:showSerName val="0"/>
          <c:showPercent val="1"/>
          <c:showBubbleSize val="0"/>
          <c:separator>
</c:separator>
        </c:dLbl>
      </c:pivotFmt>
      <c:pivotFmt>
        <c:idx val="13"/>
        <c:dLbl>
          <c:idx val="0"/>
          <c:layout>
            <c:manualLayout>
              <c:x val="-0.14007799025121856"/>
              <c:y val="3.4158236320145038E-3"/>
            </c:manualLayout>
          </c:layout>
          <c:showLegendKey val="1"/>
          <c:showVal val="1"/>
          <c:showCatName val="0"/>
          <c:showSerName val="0"/>
          <c:showPercent val="1"/>
          <c:showBubbleSize val="0"/>
          <c:separator>
</c:separator>
        </c:dLbl>
      </c:pivotFmt>
      <c:pivotFmt>
        <c:idx val="14"/>
        <c:dLbl>
          <c:idx val="0"/>
          <c:layout>
            <c:manualLayout>
              <c:x val="6.1126359205099359E-2"/>
              <c:y val="1.1308409896693253E-2"/>
            </c:manualLayout>
          </c:layout>
          <c:showLegendKey val="1"/>
          <c:showVal val="1"/>
          <c:showCatName val="0"/>
          <c:showSerName val="0"/>
          <c:showPercent val="1"/>
          <c:showBubbleSize val="0"/>
          <c:separator>
</c:separator>
        </c:dLbl>
      </c:pivotFmt>
      <c:pivotFmt>
        <c:idx val="15"/>
        <c:marker>
          <c:symbol val="none"/>
        </c:marker>
        <c:dLbl>
          <c:idx val="0"/>
          <c:numFmt formatCode="0.0%" sourceLinked="0"/>
          <c:spPr/>
          <c:txPr>
            <a:bodyPr/>
            <a:lstStyle/>
            <a:p>
              <a:pPr>
                <a:defRPr sz="1400" b="1">
                  <a:solidFill>
                    <a:schemeClr val="tx1"/>
                  </a:solidFill>
                </a:defRPr>
              </a:pPr>
              <a:endParaRPr lang="en-US"/>
            </a:p>
          </c:txPr>
          <c:showLegendKey val="1"/>
          <c:showVal val="1"/>
          <c:showCatName val="0"/>
          <c:showSerName val="0"/>
          <c:showPercent val="1"/>
          <c:showBubbleSize val="0"/>
          <c:separator>
</c:separator>
        </c:dLbl>
      </c:pivotFmt>
      <c:pivotFmt>
        <c:idx val="16"/>
        <c:dLbl>
          <c:idx val="0"/>
          <c:layout>
            <c:manualLayout>
              <c:x val="-0.12070628671416073"/>
              <c:y val="0.14574323669242001"/>
            </c:manualLayout>
          </c:layout>
          <c:numFmt formatCode="0.0%" sourceLinked="0"/>
          <c:spPr/>
          <c:txPr>
            <a:bodyPr/>
            <a:lstStyle/>
            <a:p>
              <a:pPr>
                <a:defRPr sz="1400" b="1">
                  <a:solidFill>
                    <a:srgbClr val="FFFF00"/>
                  </a:solidFill>
                </a:defRPr>
              </a:pPr>
              <a:endParaRPr lang="en-US"/>
            </a:p>
          </c:txPr>
          <c:showLegendKey val="1"/>
          <c:showVal val="1"/>
          <c:showCatName val="0"/>
          <c:showSerName val="0"/>
          <c:showPercent val="1"/>
          <c:showBubbleSize val="0"/>
          <c:separator>
</c:separator>
        </c:dLbl>
      </c:pivotFmt>
      <c:pivotFmt>
        <c:idx val="17"/>
        <c:dLbl>
          <c:idx val="0"/>
          <c:layout>
            <c:manualLayout>
              <c:x val="-0.12256617922759655"/>
              <c:y val="-1.2541648819192033E-2"/>
            </c:manualLayout>
          </c:layout>
          <c:tx>
            <c:rich>
              <a:bodyPr/>
              <a:lstStyle/>
              <a:p>
                <a:pPr>
                  <a:defRPr sz="1400" b="1">
                    <a:solidFill>
                      <a:srgbClr val="FFFF00"/>
                    </a:solidFill>
                  </a:defRPr>
                </a:pPr>
                <a:r>
                  <a:rPr lang="en-US">
                    <a:solidFill>
                      <a:srgbClr val="FFFF00"/>
                    </a:solidFill>
                  </a:rPr>
                  <a:t>155
2.7%</a:t>
                </a:r>
              </a:p>
            </c:rich>
          </c:tx>
          <c:numFmt formatCode="0.0%" sourceLinked="0"/>
          <c:spPr/>
          <c:showLegendKey val="1"/>
          <c:showVal val="1"/>
          <c:showCatName val="0"/>
          <c:showSerName val="0"/>
          <c:showPercent val="1"/>
          <c:showBubbleSize val="0"/>
          <c:separator>
</c:separator>
        </c:dLbl>
      </c:pivotFmt>
      <c:pivotFmt>
        <c:idx val="18"/>
        <c:dLbl>
          <c:idx val="0"/>
          <c:layout>
            <c:manualLayout>
              <c:x val="-0.10962017247844019"/>
              <c:y val="-0.15742374300065046"/>
            </c:manualLayout>
          </c:layout>
          <c:numFmt formatCode="0.0%" sourceLinked="0"/>
          <c:spPr/>
          <c:txPr>
            <a:bodyPr/>
            <a:lstStyle/>
            <a:p>
              <a:pPr>
                <a:defRPr sz="1400" b="1">
                  <a:solidFill>
                    <a:srgbClr val="FFFF00"/>
                  </a:solidFill>
                </a:defRPr>
              </a:pPr>
              <a:endParaRPr lang="en-US"/>
            </a:p>
          </c:txPr>
          <c:showLegendKey val="1"/>
          <c:showVal val="1"/>
          <c:showCatName val="0"/>
          <c:showSerName val="0"/>
          <c:showPercent val="1"/>
          <c:showBubbleSize val="0"/>
          <c:separator>
</c:separator>
        </c:dLbl>
      </c:pivotFmt>
      <c:pivotFmt>
        <c:idx val="19"/>
        <c:dLbl>
          <c:idx val="0"/>
          <c:layout>
            <c:manualLayout>
              <c:x val="9.078277715285589E-2"/>
              <c:y val="4.5166326560309701E-2"/>
            </c:manualLayout>
          </c:layout>
          <c:numFmt formatCode="0.0%" sourceLinked="0"/>
          <c:spPr>
            <a:noFill/>
          </c:spPr>
          <c:txPr>
            <a:bodyPr/>
            <a:lstStyle/>
            <a:p>
              <a:pPr>
                <a:defRPr sz="1400" b="1">
                  <a:solidFill>
                    <a:srgbClr val="FFFF00"/>
                  </a:solidFill>
                </a:defRPr>
              </a:pPr>
              <a:endParaRPr lang="en-US"/>
            </a:p>
          </c:txPr>
          <c:showLegendKey val="1"/>
          <c:showVal val="1"/>
          <c:showCatName val="0"/>
          <c:showSerName val="0"/>
          <c:showPercent val="1"/>
          <c:showBubbleSize val="0"/>
          <c:separator>
</c:separator>
        </c:dLbl>
      </c:pivotFmt>
      <c:pivotFmt>
        <c:idx val="20"/>
        <c:dLbl>
          <c:idx val="0"/>
          <c:layout>
            <c:manualLayout>
              <c:x val="-0.14007799025121856"/>
              <c:y val="3.4158236320145038E-3"/>
            </c:manualLayout>
          </c:layout>
          <c:showLegendKey val="1"/>
          <c:showVal val="1"/>
          <c:showCatName val="0"/>
          <c:showSerName val="0"/>
          <c:showPercent val="1"/>
          <c:showBubbleSize val="0"/>
          <c:separator>
</c:separator>
        </c:dLbl>
      </c:pivotFmt>
      <c:pivotFmt>
        <c:idx val="21"/>
        <c:dLbl>
          <c:idx val="0"/>
          <c:layout>
            <c:manualLayout>
              <c:x val="6.1126359205099359E-2"/>
              <c:y val="1.1308409896693253E-2"/>
            </c:manualLayout>
          </c:layout>
          <c:showLegendKey val="1"/>
          <c:showVal val="1"/>
          <c:showCatName val="0"/>
          <c:showSerName val="0"/>
          <c:showPercent val="1"/>
          <c:showBubbleSize val="0"/>
          <c:separator>
</c:separator>
        </c:dLbl>
      </c:pivotFmt>
    </c:pivotFmts>
    <c:plotArea>
      <c:layout>
        <c:manualLayout>
          <c:layoutTarget val="inner"/>
          <c:xMode val="edge"/>
          <c:yMode val="edge"/>
          <c:x val="8.54092375492147E-2"/>
          <c:y val="0.12416539435524031"/>
          <c:w val="0.49830891726653054"/>
          <c:h val="0.85385405291491845"/>
        </c:manualLayout>
      </c:layout>
      <c:pieChart>
        <c:varyColors val="1"/>
        <c:ser>
          <c:idx val="0"/>
          <c:order val="0"/>
          <c:tx>
            <c:strRef>
              <c:f>'Pivot ICR'!$B$3</c:f>
              <c:strCache>
                <c:ptCount val="1"/>
                <c:pt idx="0">
                  <c:v>Total</c:v>
                </c:pt>
              </c:strCache>
            </c:strRef>
          </c:tx>
          <c:dLbls>
            <c:dLbl>
              <c:idx val="0"/>
              <c:layout>
                <c:manualLayout>
                  <c:x val="-0.12070628671416073"/>
                  <c:y val="0.14574323669242001"/>
                </c:manualLayout>
              </c:layout>
              <c:numFmt formatCode="0.0%" sourceLinked="0"/>
              <c:spPr/>
              <c:txPr>
                <a:bodyPr/>
                <a:lstStyle/>
                <a:p>
                  <a:pPr>
                    <a:defRPr sz="1400" b="1">
                      <a:solidFill>
                        <a:srgbClr val="FFFF00"/>
                      </a:solidFill>
                    </a:defRPr>
                  </a:pPr>
                  <a:endParaRPr lang="en-US"/>
                </a:p>
              </c:txPr>
              <c:showLegendKey val="1"/>
              <c:showVal val="1"/>
              <c:showCatName val="0"/>
              <c:showSerName val="0"/>
              <c:showPercent val="1"/>
              <c:showBubbleSize val="0"/>
              <c:separator>
</c:separator>
            </c:dLbl>
            <c:dLbl>
              <c:idx val="1"/>
              <c:layout>
                <c:manualLayout>
                  <c:x val="-0.12256617922759655"/>
                  <c:y val="-1.2541648819192033E-2"/>
                </c:manualLayout>
              </c:layout>
              <c:tx>
                <c:rich>
                  <a:bodyPr/>
                  <a:lstStyle/>
                  <a:p>
                    <a:pPr>
                      <a:defRPr sz="1400" b="1">
                        <a:solidFill>
                          <a:srgbClr val="FFFF00"/>
                        </a:solidFill>
                      </a:defRPr>
                    </a:pPr>
                    <a:r>
                      <a:rPr lang="en-US">
                        <a:solidFill>
                          <a:srgbClr val="FFFF00"/>
                        </a:solidFill>
                      </a:rPr>
                      <a:t>155
2.7%</a:t>
                    </a:r>
                  </a:p>
                </c:rich>
              </c:tx>
              <c:numFmt formatCode="0.0%" sourceLinked="0"/>
              <c:spPr/>
              <c:showLegendKey val="1"/>
              <c:showVal val="1"/>
              <c:showCatName val="0"/>
              <c:showSerName val="0"/>
              <c:showPercent val="1"/>
              <c:showBubbleSize val="0"/>
              <c:separator>
</c:separator>
            </c:dLbl>
            <c:dLbl>
              <c:idx val="2"/>
              <c:layout>
                <c:manualLayout>
                  <c:x val="-0.12381968015559974"/>
                  <c:y val="-0.23041649903251135"/>
                </c:manualLayout>
              </c:layout>
              <c:numFmt formatCode="0.0%" sourceLinked="0"/>
              <c:spPr/>
              <c:txPr>
                <a:bodyPr/>
                <a:lstStyle/>
                <a:p>
                  <a:pPr>
                    <a:defRPr sz="1400" b="1">
                      <a:solidFill>
                        <a:srgbClr val="FFFF00"/>
                      </a:solidFill>
                    </a:defRPr>
                  </a:pPr>
                  <a:endParaRPr lang="en-US"/>
                </a:p>
              </c:txPr>
              <c:showLegendKey val="1"/>
              <c:showVal val="1"/>
              <c:showCatName val="0"/>
              <c:showSerName val="0"/>
              <c:showPercent val="1"/>
              <c:showBubbleSize val="0"/>
              <c:separator>
</c:separator>
            </c:dLbl>
            <c:dLbl>
              <c:idx val="3"/>
              <c:layout>
                <c:manualLayout>
                  <c:x val="0.13906111533866267"/>
                  <c:y val="1.8402398605283827E-2"/>
                </c:manualLayout>
              </c:layout>
              <c:numFmt formatCode="0.0%" sourceLinked="0"/>
              <c:spPr>
                <a:noFill/>
              </c:spPr>
              <c:txPr>
                <a:bodyPr/>
                <a:lstStyle/>
                <a:p>
                  <a:pPr>
                    <a:defRPr sz="1400" b="1">
                      <a:solidFill>
                        <a:srgbClr val="FFFF00"/>
                      </a:solidFill>
                    </a:defRPr>
                  </a:pPr>
                  <a:endParaRPr lang="en-US"/>
                </a:p>
              </c:txPr>
              <c:showLegendKey val="1"/>
              <c:showVal val="1"/>
              <c:showCatName val="0"/>
              <c:showSerName val="0"/>
              <c:showPercent val="1"/>
              <c:showBubbleSize val="0"/>
              <c:separator>
</c:separator>
            </c:dLbl>
            <c:dLbl>
              <c:idx val="4"/>
              <c:layout>
                <c:manualLayout>
                  <c:x val="-0.14007799025121856"/>
                  <c:y val="3.4158236320145038E-3"/>
                </c:manualLayout>
              </c:layout>
              <c:showLegendKey val="1"/>
              <c:showVal val="1"/>
              <c:showCatName val="0"/>
              <c:showSerName val="0"/>
              <c:showPercent val="1"/>
              <c:showBubbleSize val="0"/>
              <c:separator>
</c:separator>
            </c:dLbl>
            <c:dLbl>
              <c:idx val="5"/>
              <c:layout>
                <c:manualLayout>
                  <c:x val="6.1126359205099359E-2"/>
                  <c:y val="1.1308409896693253E-2"/>
                </c:manualLayout>
              </c:layout>
              <c:showLegendKey val="1"/>
              <c:showVal val="1"/>
              <c:showCatName val="0"/>
              <c:showSerName val="0"/>
              <c:showPercent val="1"/>
              <c:showBubbleSize val="0"/>
              <c:separator>
</c:separator>
            </c:dLbl>
            <c:numFmt formatCode="0.0%" sourceLinked="0"/>
            <c:txPr>
              <a:bodyPr/>
              <a:lstStyle/>
              <a:p>
                <a:pPr>
                  <a:defRPr sz="1400" b="1">
                    <a:solidFill>
                      <a:schemeClr val="tx1"/>
                    </a:solidFill>
                  </a:defRPr>
                </a:pPr>
                <a:endParaRPr lang="en-US"/>
              </a:p>
            </c:txPr>
            <c:showLegendKey val="1"/>
            <c:showVal val="1"/>
            <c:showCatName val="0"/>
            <c:showSerName val="0"/>
            <c:showPercent val="1"/>
            <c:showBubbleSize val="0"/>
            <c:separator>
</c:separator>
            <c:showLeaderLines val="1"/>
          </c:dLbls>
          <c:cat>
            <c:strRef>
              <c:f>'Pivot ICR'!$A$4:$A$10</c:f>
              <c:strCache>
                <c:ptCount val="6"/>
                <c:pt idx="0">
                  <c:v>L1 Actual / M1 Existing P.O.</c:v>
                </c:pt>
                <c:pt idx="1">
                  <c:v>L2 LOE/M2 Procurements for LOE&amp;Oversight Work</c:v>
                </c:pt>
                <c:pt idx="2">
                  <c:v>L3/M3 Advanced</c:v>
                </c:pt>
                <c:pt idx="3">
                  <c:v>L4/M4 Preliminary</c:v>
                </c:pt>
                <c:pt idx="4">
                  <c:v>L5/M5 Conceptual</c:v>
                </c:pt>
                <c:pt idx="5">
                  <c:v>L6/M6 Pre-Conceptual</c:v>
                </c:pt>
              </c:strCache>
            </c:strRef>
          </c:cat>
          <c:val>
            <c:numRef>
              <c:f>'Pivot ICR'!$B$4:$B$10</c:f>
              <c:numCache>
                <c:formatCode>###,###,</c:formatCode>
                <c:ptCount val="6"/>
                <c:pt idx="0">
                  <c:v>9291729.9734999966</c:v>
                </c:pt>
                <c:pt idx="1">
                  <c:v>2480603.1113999989</c:v>
                </c:pt>
                <c:pt idx="2">
                  <c:v>11132623.727099996</c:v>
                </c:pt>
                <c:pt idx="3">
                  <c:v>17553601.288400006</c:v>
                </c:pt>
                <c:pt idx="4">
                  <c:v>172581.68359999999</c:v>
                </c:pt>
                <c:pt idx="5">
                  <c:v>26228.702000000001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944523979957048"/>
          <c:y val="0.15487581699346403"/>
          <c:w val="0.33550425514992444"/>
          <c:h val="0.68670145643559266"/>
        </c:manualLayout>
      </c:layout>
      <c:overlay val="0"/>
      <c:txPr>
        <a:bodyPr/>
        <a:lstStyle/>
        <a:p>
          <a:pPr>
            <a:defRPr sz="1400"/>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latin typeface="Calibri" panose="020F050202020403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4C190591-D543-7449-A828-559C08D06478}" type="datetimeFigureOut">
              <a:rPr lang="en-US">
                <a:latin typeface="Calibri" panose="020F0502020204030204" pitchFamily="34" charset="0"/>
              </a:rPr>
              <a:pPr>
                <a:defRPr/>
              </a:pPr>
              <a:t>8/25/2014</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83F73473-3CFB-5241-BF82-E3884D4E82D7}"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Calibri" panose="020F0502020204030204"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Calibri" panose="020F0502020204030204" pitchFamily="34" charset="0"/>
                <a:ea typeface="+mn-ea"/>
                <a:cs typeface="+mn-cs"/>
              </a:defRPr>
            </a:lvl1pPr>
          </a:lstStyle>
          <a:p>
            <a:pPr>
              <a:defRPr/>
            </a:pPr>
            <a:fld id="{82702176-6DAC-6B4F-B700-3AD3B8686ACC}" type="datetimeFigureOut">
              <a:rPr lang="en-US" smtClean="0"/>
              <a:pPr>
                <a:defRPr/>
              </a:pPr>
              <a:t>8/25/2014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Calibri" panose="020F0502020204030204"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Calibri" panose="020F0502020204030204" pitchFamily="34" charset="0"/>
                <a:ea typeface="+mn-ea"/>
                <a:cs typeface="+mn-cs"/>
              </a:defRPr>
            </a:lvl1pPr>
          </a:lstStyle>
          <a:p>
            <a:pPr>
              <a:defRPr/>
            </a:pPr>
            <a:fld id="{4649E3D0-3FEA-B642-9F67-967BE3D8E8DB}" type="slidenum">
              <a:rPr lang="en-US" smtClean="0"/>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Calibri" panose="020F0502020204030204" pitchFamily="34"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a:t>
            </a:fld>
            <a:endParaRPr lang="en-US" dirty="0"/>
          </a:p>
        </p:txBody>
      </p:sp>
    </p:spTree>
    <p:extLst>
      <p:ext uri="{BB962C8B-B14F-4D97-AF65-F5344CB8AC3E}">
        <p14:creationId xmlns:p14="http://schemas.microsoft.com/office/powerpoint/2010/main" val="682404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10</a:t>
            </a:fld>
            <a:endParaRPr lang="en-US" dirty="0"/>
          </a:p>
        </p:txBody>
      </p:sp>
    </p:spTree>
    <p:extLst>
      <p:ext uri="{BB962C8B-B14F-4D97-AF65-F5344CB8AC3E}">
        <p14:creationId xmlns:p14="http://schemas.microsoft.com/office/powerpoint/2010/main" val="156612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target station will be the focus of one of </a:t>
            </a:r>
            <a:r>
              <a:rPr lang="en-US" dirty="0" smtClean="0"/>
              <a:t>tomorrow’s drill-down sessions</a:t>
            </a:r>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11</a:t>
            </a:fld>
            <a:endParaRPr lang="en-US" dirty="0"/>
          </a:p>
        </p:txBody>
      </p:sp>
    </p:spTree>
    <p:extLst>
      <p:ext uri="{BB962C8B-B14F-4D97-AF65-F5344CB8AC3E}">
        <p14:creationId xmlns:p14="http://schemas.microsoft.com/office/powerpoint/2010/main" val="229611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 = Production Solenoid</a:t>
            </a:r>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12</a:t>
            </a:fld>
            <a:endParaRPr lang="en-US" dirty="0"/>
          </a:p>
        </p:txBody>
      </p:sp>
    </p:spTree>
    <p:extLst>
      <p:ext uri="{BB962C8B-B14F-4D97-AF65-F5344CB8AC3E}">
        <p14:creationId xmlns:p14="http://schemas.microsoft.com/office/powerpoint/2010/main" val="4538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13</a:t>
            </a:fld>
            <a:endParaRPr lang="en-US" dirty="0"/>
          </a:p>
        </p:txBody>
      </p:sp>
    </p:spTree>
    <p:extLst>
      <p:ext uri="{BB962C8B-B14F-4D97-AF65-F5344CB8AC3E}">
        <p14:creationId xmlns:p14="http://schemas.microsoft.com/office/powerpoint/2010/main" val="332833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14</a:t>
            </a:fld>
            <a:endParaRPr lang="en-US" dirty="0"/>
          </a:p>
        </p:txBody>
      </p:sp>
    </p:spTree>
    <p:extLst>
      <p:ext uri="{BB962C8B-B14F-4D97-AF65-F5344CB8AC3E}">
        <p14:creationId xmlns:p14="http://schemas.microsoft.com/office/powerpoint/2010/main" val="187988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15</a:t>
            </a:fld>
            <a:endParaRPr lang="en-US" dirty="0"/>
          </a:p>
        </p:txBody>
      </p:sp>
    </p:spTree>
    <p:extLst>
      <p:ext uri="{BB962C8B-B14F-4D97-AF65-F5344CB8AC3E}">
        <p14:creationId xmlns:p14="http://schemas.microsoft.com/office/powerpoint/2010/main" val="2817894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16</a:t>
            </a:fld>
            <a:endParaRPr lang="en-US" dirty="0"/>
          </a:p>
        </p:txBody>
      </p:sp>
    </p:spTree>
    <p:extLst>
      <p:ext uri="{BB962C8B-B14F-4D97-AF65-F5344CB8AC3E}">
        <p14:creationId xmlns:p14="http://schemas.microsoft.com/office/powerpoint/2010/main" val="102307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17</a:t>
            </a:fld>
            <a:endParaRPr lang="en-US" dirty="0"/>
          </a:p>
        </p:txBody>
      </p:sp>
    </p:spTree>
    <p:extLst>
      <p:ext uri="{BB962C8B-B14F-4D97-AF65-F5344CB8AC3E}">
        <p14:creationId xmlns:p14="http://schemas.microsoft.com/office/powerpoint/2010/main" val="107747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2</a:t>
            </a:fld>
            <a:endParaRPr lang="en-US" dirty="0"/>
          </a:p>
        </p:txBody>
      </p:sp>
    </p:spTree>
    <p:extLst>
      <p:ext uri="{BB962C8B-B14F-4D97-AF65-F5344CB8AC3E}">
        <p14:creationId xmlns:p14="http://schemas.microsoft.com/office/powerpoint/2010/main" val="75232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3</a:t>
            </a:fld>
            <a:endParaRPr lang="en-US" dirty="0"/>
          </a:p>
        </p:txBody>
      </p:sp>
    </p:spTree>
    <p:extLst>
      <p:ext uri="{BB962C8B-B14F-4D97-AF65-F5344CB8AC3E}">
        <p14:creationId xmlns:p14="http://schemas.microsoft.com/office/powerpoint/2010/main" val="21092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dirty="0" smtClean="0"/>
              <a:t>The red X indicates that Kautz </a:t>
            </a:r>
            <a:r>
              <a:rPr lang="en-US" dirty="0" smtClean="0"/>
              <a:t>Road will not be routed</a:t>
            </a:r>
            <a:r>
              <a:rPr lang="en-US" baseline="0" dirty="0" smtClean="0"/>
              <a:t> around the Mu2e </a:t>
            </a:r>
            <a:r>
              <a:rPr lang="en-US" baseline="0" dirty="0" smtClean="0"/>
              <a:t>building (as is shown in </a:t>
            </a:r>
            <a:r>
              <a:rPr lang="en-US" baseline="0" smtClean="0"/>
              <a:t>this picture)</a:t>
            </a:r>
            <a:endParaRPr lang="en-US" dirty="0"/>
          </a:p>
        </p:txBody>
      </p:sp>
      <p:sp>
        <p:nvSpPr>
          <p:cNvPr id="4" name="Slide Number Placeholder 3"/>
          <p:cNvSpPr>
            <a:spLocks noGrp="1"/>
          </p:cNvSpPr>
          <p:nvPr>
            <p:ph type="sldNum" sz="quarter" idx="10"/>
          </p:nvPr>
        </p:nvSpPr>
        <p:spPr/>
        <p:txBody>
          <a:bodyPr/>
          <a:lstStyle/>
          <a:p>
            <a:fld id="{EA4C7B6D-7FFA-451C-BE21-4F4E6D0E61B3}" type="slidenum">
              <a:rPr lang="en-US" altLang="en-US" smtClean="0"/>
              <a:pPr/>
              <a:t>4</a:t>
            </a:fld>
            <a:endParaRPr lang="en-US" altLang="en-US"/>
          </a:p>
        </p:txBody>
      </p:sp>
    </p:spTree>
    <p:extLst>
      <p:ext uri="{BB962C8B-B14F-4D97-AF65-F5344CB8AC3E}">
        <p14:creationId xmlns:p14="http://schemas.microsoft.com/office/powerpoint/2010/main" val="206087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5</a:t>
            </a:fld>
            <a:endParaRPr lang="en-US" dirty="0"/>
          </a:p>
        </p:txBody>
      </p:sp>
    </p:spTree>
    <p:extLst>
      <p:ext uri="{BB962C8B-B14F-4D97-AF65-F5344CB8AC3E}">
        <p14:creationId xmlns:p14="http://schemas.microsoft.com/office/powerpoint/2010/main" val="165253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6</a:t>
            </a:fld>
            <a:endParaRPr lang="en-US" dirty="0"/>
          </a:p>
        </p:txBody>
      </p:sp>
    </p:spTree>
    <p:extLst>
      <p:ext uri="{BB962C8B-B14F-4D97-AF65-F5344CB8AC3E}">
        <p14:creationId xmlns:p14="http://schemas.microsoft.com/office/powerpoint/2010/main" val="256579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7</a:t>
            </a:fld>
            <a:endParaRPr lang="en-US" dirty="0"/>
          </a:p>
        </p:txBody>
      </p:sp>
    </p:spTree>
    <p:extLst>
      <p:ext uri="{BB962C8B-B14F-4D97-AF65-F5344CB8AC3E}">
        <p14:creationId xmlns:p14="http://schemas.microsoft.com/office/powerpoint/2010/main" val="42236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8</a:t>
            </a:fld>
            <a:endParaRPr lang="en-US" dirty="0"/>
          </a:p>
        </p:txBody>
      </p:sp>
    </p:spTree>
    <p:extLst>
      <p:ext uri="{BB962C8B-B14F-4D97-AF65-F5344CB8AC3E}">
        <p14:creationId xmlns:p14="http://schemas.microsoft.com/office/powerpoint/2010/main" val="186954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9E3D0-3FEA-B642-9F67-967BE3D8E8DB}" type="slidenum">
              <a:rPr lang="en-US" smtClean="0"/>
              <a:pPr>
                <a:defRPr/>
              </a:pPr>
              <a:t>9</a:t>
            </a:fld>
            <a:endParaRPr lang="en-US" dirty="0"/>
          </a:p>
        </p:txBody>
      </p:sp>
    </p:spTree>
    <p:extLst>
      <p:ext uri="{BB962C8B-B14F-4D97-AF65-F5344CB8AC3E}">
        <p14:creationId xmlns:p14="http://schemas.microsoft.com/office/powerpoint/2010/main" val="2963501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Calibri" panose="020F0502020204030204" pitchFamily="34" charset="0"/>
              </a:defRPr>
            </a:lvl1pPr>
          </a:lstStyle>
          <a:p>
            <a:r>
              <a:rPr lang="en-US" dirty="0"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Calibri" panose="020F0502020204030204" pitchFamily="34" charset="0"/>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latin typeface="Calibri" panose="020F0502020204030204"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latin typeface="Calibri" panose="020F0502020204030204" pitchFamily="34" charset="0"/>
              </a:defRPr>
            </a:lvl1pPr>
            <a:lvl2pPr>
              <a:defRPr sz="2200">
                <a:solidFill>
                  <a:srgbClr val="404040"/>
                </a:solidFill>
                <a:latin typeface="Calibri" panose="020F0502020204030204" pitchFamily="34" charset="0"/>
              </a:defRPr>
            </a:lvl2pPr>
            <a:lvl3pPr>
              <a:defRPr sz="2000">
                <a:solidFill>
                  <a:srgbClr val="404040"/>
                </a:solidFill>
                <a:latin typeface="Calibri" panose="020F0502020204030204" pitchFamily="34" charset="0"/>
              </a:defRPr>
            </a:lvl3pPr>
            <a:lvl4pPr>
              <a:defRPr sz="1800">
                <a:solidFill>
                  <a:srgbClr val="404040"/>
                </a:solidFill>
                <a:latin typeface="Calibri" panose="020F0502020204030204" pitchFamily="34" charset="0"/>
              </a:defRPr>
            </a:lvl4pPr>
            <a:lvl5pPr marL="2057400" indent="-228600">
              <a:buFont typeface="Arial"/>
              <a:buChar char="•"/>
              <a:defRPr sz="1800">
                <a:solidFill>
                  <a:srgbClr val="404040"/>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S. Werkema - Mu2e Independent Cost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latin typeface="Calibri" panose="020F0502020204030204" pitchFamily="34" charset="0"/>
              </a:defRPr>
            </a:lvl1pPr>
            <a:lvl2pPr>
              <a:defRPr sz="2200">
                <a:solidFill>
                  <a:srgbClr val="404040"/>
                </a:solidFill>
                <a:latin typeface="Calibri" panose="020F0502020204030204" pitchFamily="34" charset="0"/>
              </a:defRPr>
            </a:lvl2pPr>
            <a:lvl3pPr>
              <a:defRPr sz="2000">
                <a:solidFill>
                  <a:srgbClr val="404040"/>
                </a:solidFill>
                <a:latin typeface="Calibri" panose="020F0502020204030204" pitchFamily="34" charset="0"/>
              </a:defRPr>
            </a:lvl3pPr>
            <a:lvl4pPr>
              <a:defRPr sz="1800">
                <a:solidFill>
                  <a:srgbClr val="404040"/>
                </a:solidFill>
                <a:latin typeface="Calibri" panose="020F0502020204030204" pitchFamily="34" charset="0"/>
              </a:defRPr>
            </a:lvl4pPr>
            <a:lvl5pPr marL="2057400" indent="-228600">
              <a:buFont typeface="Arial"/>
              <a:buChar char="•"/>
              <a:defRPr sz="1800">
                <a:solidFill>
                  <a:srgbClr val="404040"/>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latin typeface="Calibri" panose="020F0502020204030204" pitchFamily="34" charset="0"/>
              </a:defRPr>
            </a:lvl1pPr>
            <a:lvl2pPr>
              <a:defRPr sz="2200">
                <a:solidFill>
                  <a:srgbClr val="404040"/>
                </a:solidFill>
                <a:latin typeface="Calibri" panose="020F0502020204030204" pitchFamily="34" charset="0"/>
              </a:defRPr>
            </a:lvl2pPr>
            <a:lvl3pPr>
              <a:defRPr sz="2000">
                <a:solidFill>
                  <a:srgbClr val="404040"/>
                </a:solidFill>
                <a:latin typeface="Calibri" panose="020F0502020204030204" pitchFamily="34" charset="0"/>
              </a:defRPr>
            </a:lvl3pPr>
            <a:lvl4pPr>
              <a:defRPr sz="1800">
                <a:solidFill>
                  <a:srgbClr val="404040"/>
                </a:solidFill>
                <a:latin typeface="Calibri" panose="020F0502020204030204" pitchFamily="34" charset="0"/>
              </a:defRPr>
            </a:lvl4pPr>
            <a:lvl5pPr marL="2057400" indent="-228600">
              <a:buFont typeface="Arial"/>
              <a:buChar char="•"/>
              <a:defRPr sz="1800">
                <a:solidFill>
                  <a:srgbClr val="40404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latin typeface="Calibri" panose="020F0502020204030204" pitchFamily="34" charset="0"/>
              </a:defRPr>
            </a:lvl1pPr>
            <a:lvl2pPr>
              <a:defRPr sz="2200">
                <a:solidFill>
                  <a:srgbClr val="404040"/>
                </a:solidFill>
                <a:latin typeface="Calibri" panose="020F0502020204030204" pitchFamily="34" charset="0"/>
              </a:defRPr>
            </a:lvl2pPr>
            <a:lvl3pPr>
              <a:defRPr sz="2000">
                <a:solidFill>
                  <a:srgbClr val="404040"/>
                </a:solidFill>
                <a:latin typeface="Calibri" panose="020F0502020204030204" pitchFamily="34" charset="0"/>
              </a:defRPr>
            </a:lvl3pPr>
            <a:lvl4pPr>
              <a:defRPr sz="1800">
                <a:solidFill>
                  <a:srgbClr val="404040"/>
                </a:solidFill>
                <a:latin typeface="Calibri" panose="020F0502020204030204" pitchFamily="34" charset="0"/>
              </a:defRPr>
            </a:lvl4pPr>
            <a:lvl5pPr marL="2057400" indent="-228600">
              <a:buFont typeface="Arial"/>
              <a:buChar char="•"/>
              <a:defRPr sz="1800">
                <a:solidFill>
                  <a:srgbClr val="40404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latin typeface="Calibri" panose="020F0502020204030204" pitchFamily="34" charset="0"/>
              </a:defRPr>
            </a:lvl1pPr>
          </a:lstStyle>
          <a:p>
            <a:r>
              <a:rPr lang="en-US" dirty="0"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8/26/14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smtClean="0"/>
              <a:t>S. Werkema - Mu2e Independent Cost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latin typeface="Calibri" panose="020F0502020204030204" pitchFamily="34" charset="0"/>
              </a:defRPr>
            </a:lvl1pPr>
            <a:lvl2pPr>
              <a:defRPr sz="2200">
                <a:solidFill>
                  <a:srgbClr val="404040"/>
                </a:solidFill>
                <a:latin typeface="Calibri" panose="020F0502020204030204" pitchFamily="34" charset="0"/>
              </a:defRPr>
            </a:lvl2pPr>
            <a:lvl3pPr>
              <a:defRPr sz="2000">
                <a:solidFill>
                  <a:srgbClr val="404040"/>
                </a:solidFill>
                <a:latin typeface="Calibri" panose="020F0502020204030204" pitchFamily="34" charset="0"/>
              </a:defRPr>
            </a:lvl3pPr>
            <a:lvl4pPr>
              <a:defRPr sz="1800">
                <a:solidFill>
                  <a:srgbClr val="404040"/>
                </a:solidFill>
                <a:latin typeface="Calibri" panose="020F0502020204030204" pitchFamily="34" charset="0"/>
              </a:defRPr>
            </a:lvl4pPr>
            <a:lvl5pPr marL="2057400" indent="-228600">
              <a:buFont typeface="Arial"/>
              <a:buChar char="•"/>
              <a:defRPr sz="1800">
                <a:solidFill>
                  <a:srgbClr val="40404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latin typeface="Calibri" panose="020F0502020204030204" pitchFamily="34" charset="0"/>
              </a:defRPr>
            </a:lvl1pPr>
          </a:lstStyle>
          <a:p>
            <a:r>
              <a:rPr lang="en-US" dirty="0"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8/26/14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smtClean="0"/>
              <a:t>S. Werkema - Mu2e Independent Cost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latin typeface="Calibri" panose="020F0502020204030204" pitchFamily="34"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8/26/14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 Werkema - Mu2e Independent Cost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7627" y="39811"/>
            <a:ext cx="6259974" cy="923720"/>
          </a:xfrm>
          <a:prstGeom prst="rect">
            <a:avLst/>
          </a:prstGeom>
        </p:spPr>
        <p:txBody>
          <a:bodyPr/>
          <a:lstStyle>
            <a:lvl1pPr>
              <a:defRPr sz="1800">
                <a:latin typeface="Calibri" panose="020F050202020403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z="1000">
                <a:latin typeface="Calibri" panose="020F0502020204030204" pitchFamily="34" charset="0"/>
              </a:defRPr>
            </a:lvl1pPr>
          </a:lstStyle>
          <a:p>
            <a:r>
              <a:rPr lang="en-US" smtClean="0"/>
              <a:t>8/26/14</a:t>
            </a:r>
            <a:endParaRPr lang="en-US"/>
          </a:p>
        </p:txBody>
      </p:sp>
      <p:sp>
        <p:nvSpPr>
          <p:cNvPr id="4" name="Footer Placeholder 3"/>
          <p:cNvSpPr>
            <a:spLocks noGrp="1"/>
          </p:cNvSpPr>
          <p:nvPr>
            <p:ph type="ftr" sz="quarter" idx="11"/>
          </p:nvPr>
        </p:nvSpPr>
        <p:spPr/>
        <p:txBody>
          <a:bodyPr/>
          <a:lstStyle>
            <a:lvl1pPr>
              <a:defRPr sz="1000">
                <a:latin typeface="Calibri" panose="020F0502020204030204" pitchFamily="34" charset="0"/>
              </a:defRPr>
            </a:lvl1pPr>
          </a:lstStyle>
          <a:p>
            <a:r>
              <a:rPr lang="en-US" smtClean="0"/>
              <a:t>S. Werkema - Mu2e Independent Cost Review</a:t>
            </a:r>
            <a:endParaRPr lang="en-US"/>
          </a:p>
        </p:txBody>
      </p:sp>
      <p:sp>
        <p:nvSpPr>
          <p:cNvPr id="5" name="Slide Number Placeholder 4"/>
          <p:cNvSpPr>
            <a:spLocks noGrp="1"/>
          </p:cNvSpPr>
          <p:nvPr>
            <p:ph type="sldNum" sz="quarter" idx="12"/>
          </p:nvPr>
        </p:nvSpPr>
        <p:spPr/>
        <p:txBody>
          <a:bodyPr/>
          <a:lstStyle>
            <a:lvl1pPr>
              <a:defRPr sz="1000">
                <a:latin typeface="Calibri" panose="020F0502020204030204" pitchFamily="34" charset="0"/>
              </a:defRPr>
            </a:lvl1pPr>
          </a:lstStyle>
          <a:p>
            <a:fld id="{68C85E99-DC11-4D40-8F11-8344DE5BD1BB}" type="slidenum">
              <a:rPr lang="en-US" smtClean="0"/>
              <a:pPr/>
              <a:t>‹#›</a:t>
            </a:fld>
            <a:endParaRPr lang="en-US" dirty="0"/>
          </a:p>
        </p:txBody>
      </p:sp>
    </p:spTree>
    <p:extLst>
      <p:ext uri="{BB962C8B-B14F-4D97-AF65-F5344CB8AC3E}">
        <p14:creationId xmlns:p14="http://schemas.microsoft.com/office/powerpoint/2010/main" val="38270189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latin typeface="Calibri" panose="020F0502020204030204" pitchFamily="34" charset="0"/>
              </a:defRPr>
            </a:lvl1pPr>
            <a:lvl2pPr>
              <a:defRPr sz="2200">
                <a:solidFill>
                  <a:srgbClr val="404040"/>
                </a:solidFill>
                <a:latin typeface="Calibri" panose="020F0502020204030204" pitchFamily="34" charset="0"/>
              </a:defRPr>
            </a:lvl2pPr>
            <a:lvl3pPr>
              <a:defRPr sz="2000">
                <a:solidFill>
                  <a:srgbClr val="404040"/>
                </a:solidFill>
                <a:latin typeface="Calibri" panose="020F0502020204030204" pitchFamily="34" charset="0"/>
              </a:defRPr>
            </a:lvl3pPr>
            <a:lvl4pPr>
              <a:defRPr sz="1800">
                <a:solidFill>
                  <a:srgbClr val="404040"/>
                </a:solidFill>
                <a:latin typeface="Calibri" panose="020F0502020204030204" pitchFamily="34" charset="0"/>
              </a:defRPr>
            </a:lvl4pPr>
            <a:lvl5pPr marL="2057400" indent="-228600">
              <a:buFont typeface="Arial"/>
              <a:buChar char="•"/>
              <a:defRPr sz="1800">
                <a:solidFill>
                  <a:srgbClr val="40404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latin typeface="Calibri" panose="020F0502020204030204" pitchFamily="34" charset="0"/>
              </a:defRPr>
            </a:lvl1pPr>
            <a:lvl2pPr>
              <a:defRPr sz="2200">
                <a:solidFill>
                  <a:srgbClr val="404040"/>
                </a:solidFill>
                <a:latin typeface="Calibri" panose="020F0502020204030204" pitchFamily="34" charset="0"/>
              </a:defRPr>
            </a:lvl2pPr>
            <a:lvl3pPr>
              <a:defRPr sz="2000">
                <a:solidFill>
                  <a:srgbClr val="404040"/>
                </a:solidFill>
                <a:latin typeface="Calibri" panose="020F0502020204030204" pitchFamily="34" charset="0"/>
              </a:defRPr>
            </a:lvl3pPr>
            <a:lvl4pPr>
              <a:defRPr sz="1800">
                <a:solidFill>
                  <a:srgbClr val="404040"/>
                </a:solidFill>
                <a:latin typeface="Calibri" panose="020F0502020204030204" pitchFamily="34" charset="0"/>
              </a:defRPr>
            </a:lvl4pPr>
            <a:lvl5pPr marL="2057400" indent="-228600">
              <a:buFont typeface="Arial"/>
              <a:buChar char="•"/>
              <a:defRPr sz="1800">
                <a:solidFill>
                  <a:srgbClr val="40404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8/26/14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smtClean="0"/>
              <a:t>S. Werkema - Mu2e Independent Cost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latin typeface="Calibri" panose="020F0502020204030204" pitchFamily="34" charset="0"/>
              </a:defRPr>
            </a:lvl1pPr>
            <a:lvl2pPr>
              <a:defRPr sz="2200">
                <a:solidFill>
                  <a:srgbClr val="404040"/>
                </a:solidFill>
                <a:latin typeface="Calibri" panose="020F0502020204030204" pitchFamily="34" charset="0"/>
              </a:defRPr>
            </a:lvl2pPr>
            <a:lvl3pPr>
              <a:defRPr sz="2000">
                <a:solidFill>
                  <a:srgbClr val="404040"/>
                </a:solidFill>
                <a:latin typeface="Calibri" panose="020F0502020204030204" pitchFamily="34" charset="0"/>
              </a:defRPr>
            </a:lvl3pPr>
            <a:lvl4pPr>
              <a:defRPr sz="1800">
                <a:solidFill>
                  <a:srgbClr val="404040"/>
                </a:solidFill>
                <a:latin typeface="Calibri" panose="020F0502020204030204" pitchFamily="34" charset="0"/>
              </a:defRPr>
            </a:lvl4pPr>
            <a:lvl5pPr marL="2057400" indent="-228600">
              <a:buFont typeface="Arial"/>
              <a:buChar char="•"/>
              <a:defRPr sz="1800">
                <a:solidFill>
                  <a:srgbClr val="404040"/>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8/26/14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smtClean="0"/>
              <a:t>S. Werkema - Mu2e Independent Cost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8/26/14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S. Werkema - Mu2e Independent Cost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Calibri" panose="020F0502020204030204" pitchFamily="34" charset="0"/>
              </a:defRPr>
            </a:lvl1pPr>
          </a:lstStyle>
          <a:p>
            <a:pPr>
              <a:defRPr/>
            </a:pPr>
            <a:r>
              <a:rPr lang="en-US" smtClean="0"/>
              <a:t>8/26/14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Calibri" panose="020F0502020204030204" pitchFamily="34" charset="0"/>
              </a:defRPr>
            </a:lvl1pPr>
          </a:lstStyle>
          <a:p>
            <a:pPr>
              <a:defRPr/>
            </a:pPr>
            <a:r>
              <a:rPr lang="en-US" dirty="0" smtClean="0"/>
              <a:t>S. Werkema - Mu2e Independent Cost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Calibri" panose="020F0502020204030204" pitchFamily="34" charset="0"/>
              </a:defRPr>
            </a:lvl1pPr>
          </a:lstStyle>
          <a:p>
            <a:pPr>
              <a:defRPr/>
            </a:pPr>
            <a:fld id="{762C15F7-22DB-1448-B34D-3F8D2909FD0C}" type="slidenum">
              <a:rPr lang="en-US" smtClean="0"/>
              <a:pPr>
                <a:defRPr/>
              </a:pPr>
              <a:t>‹#›</a:t>
            </a:fld>
            <a:endParaRPr lang="en-US" dirty="0"/>
          </a:p>
        </p:txBody>
      </p:sp>
      <p:sp>
        <p:nvSpPr>
          <p:cNvPr id="4" name="TextBox 3"/>
          <p:cNvSpPr txBox="1"/>
          <p:nvPr userDrawn="1"/>
        </p:nvSpPr>
        <p:spPr>
          <a:xfrm>
            <a:off x="118529" y="6114990"/>
            <a:ext cx="806631" cy="400110"/>
          </a:xfrm>
          <a:prstGeom prst="rect">
            <a:avLst/>
          </a:prstGeom>
          <a:solidFill>
            <a:schemeClr val="bg1"/>
          </a:solidFill>
        </p:spPr>
        <p:txBody>
          <a:bodyPr wrap="none" rtlCol="0">
            <a:spAutoFit/>
          </a:bodyPr>
          <a:lstStyle/>
          <a:p>
            <a:r>
              <a:rPr lang="en-US" sz="2000" b="1" i="0" dirty="0" smtClean="0">
                <a:solidFill>
                  <a:schemeClr val="tx2"/>
                </a:solidFill>
                <a:latin typeface="Calibri" panose="020F0502020204030204" pitchFamily="34" charset="0"/>
                <a:cs typeface="Helvetica"/>
              </a:rPr>
              <a:t>Mu2e</a:t>
            </a:r>
            <a:endParaRPr lang="en-US" sz="2000" b="1" i="0" dirty="0">
              <a:solidFill>
                <a:schemeClr val="tx2"/>
              </a:solidFill>
              <a:latin typeface="Calibri" panose="020F0502020204030204" pitchFamily="34" charset="0"/>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 id="2147484005" r:id="rId6"/>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Calibri" panose="020F0502020204030204" pitchFamily="34" charset="0"/>
                <a:cs typeface="Calibri" panose="020F0502020204030204" pitchFamily="34" charset="0"/>
              </a:defRPr>
            </a:lvl1pPr>
          </a:lstStyle>
          <a:p>
            <a:pPr>
              <a:defRPr/>
            </a:pPr>
            <a:r>
              <a:rPr lang="en-US" smtClean="0"/>
              <a:t>8/26/14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Calibri" panose="020F0502020204030204" pitchFamily="34" charset="0"/>
              </a:defRPr>
            </a:lvl1pPr>
          </a:lstStyle>
          <a:p>
            <a:pPr>
              <a:defRPr/>
            </a:pPr>
            <a:r>
              <a:rPr lang="en-US" dirty="0" smtClean="0"/>
              <a:t>S. Werkema - Mu2e Independent Cost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Calibri" panose="020F0502020204030204" pitchFamily="34" charset="0"/>
              </a:defRPr>
            </a:lvl1pPr>
          </a:lstStyle>
          <a:p>
            <a:pPr>
              <a:defRPr/>
            </a:pPr>
            <a:fld id="{ABC452BA-E2D2-7F48-9628-85048FBCF9B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solidFill>
                  <a:schemeClr val="tx2"/>
                </a:solidFill>
              </a:rPr>
              <a:t>Mu2e Accelerator Upgrades</a:t>
            </a:r>
            <a:br>
              <a:rPr lang="en-US" dirty="0" smtClean="0">
                <a:solidFill>
                  <a:schemeClr val="tx2"/>
                </a:solidFill>
              </a:rPr>
            </a:br>
            <a:r>
              <a:rPr lang="en-US" sz="2000" dirty="0" smtClean="0">
                <a:solidFill>
                  <a:schemeClr val="tx2"/>
                </a:solidFill>
              </a:rPr>
              <a:t>    </a:t>
            </a:r>
            <a:r>
              <a:rPr lang="en-US" dirty="0" smtClean="0">
                <a:solidFill>
                  <a:schemeClr val="tx2"/>
                </a:solidFill>
              </a:rPr>
              <a:t/>
            </a:r>
            <a:br>
              <a:rPr lang="en-US" dirty="0" smtClean="0">
                <a:solidFill>
                  <a:schemeClr val="tx2"/>
                </a:solidFill>
              </a:rPr>
            </a:br>
            <a:r>
              <a:rPr lang="en-US" sz="2400" dirty="0" smtClean="0">
                <a:solidFill>
                  <a:schemeClr val="tx2"/>
                </a:solidFill>
              </a:rPr>
              <a:t>Mu2e Independent Cost Review</a:t>
            </a:r>
            <a:endParaRPr lang="en-US" sz="2400" dirty="0">
              <a:solidFill>
                <a:schemeClr val="tx2"/>
              </a:solidFill>
            </a:endParaRPr>
          </a:p>
        </p:txBody>
      </p:sp>
      <p:pic>
        <p:nvPicPr>
          <p:cNvPr id="4" name="Picture 6"/>
          <p:cNvPicPr>
            <a:picLocks noChangeAspect="1" noChangeArrowheads="1"/>
          </p:cNvPicPr>
          <p:nvPr/>
        </p:nvPicPr>
        <p:blipFill>
          <a:blip r:embed="rId3"/>
          <a:srcRect/>
          <a:stretch>
            <a:fillRect/>
          </a:stretch>
        </p:blipFill>
        <p:spPr bwMode="auto">
          <a:xfrm>
            <a:off x="7472810" y="4348956"/>
            <a:ext cx="1219200" cy="700088"/>
          </a:xfrm>
          <a:prstGeom prst="rect">
            <a:avLst/>
          </a:prstGeom>
          <a:noFill/>
          <a:ln w="25400">
            <a:noFill/>
            <a:miter lim="800000"/>
            <a:headEnd/>
            <a:tailEnd/>
          </a:ln>
        </p:spPr>
      </p:pic>
      <p:sp>
        <p:nvSpPr>
          <p:cNvPr id="2" name="TextBox 1"/>
          <p:cNvSpPr txBox="1"/>
          <p:nvPr/>
        </p:nvSpPr>
        <p:spPr>
          <a:xfrm>
            <a:off x="5267669" y="1329270"/>
            <a:ext cx="2095445" cy="769441"/>
          </a:xfrm>
          <a:prstGeom prst="rect">
            <a:avLst/>
          </a:prstGeom>
          <a:solidFill>
            <a:schemeClr val="bg1"/>
          </a:solidFill>
        </p:spPr>
        <p:txBody>
          <a:bodyPr wrap="none" rtlCol="0">
            <a:spAutoFit/>
          </a:bodyPr>
          <a:lstStyle/>
          <a:p>
            <a:r>
              <a:rPr lang="en-US" sz="1200" dirty="0" smtClean="0">
                <a:solidFill>
                  <a:schemeClr val="accent5"/>
                </a:solidFill>
                <a:latin typeface="Arial Black"/>
                <a:cs typeface="Arial Black"/>
              </a:rPr>
              <a:t>U.S. DEPARTMENT OF</a:t>
            </a:r>
          </a:p>
          <a:p>
            <a:r>
              <a:rPr lang="en-US" sz="3200" dirty="0" smtClean="0">
                <a:solidFill>
                  <a:schemeClr val="accent5"/>
                </a:solidFill>
                <a:latin typeface="Arial Black"/>
                <a:cs typeface="Arial Black"/>
              </a:rPr>
              <a:t>ENEGY</a:t>
            </a:r>
            <a:endParaRPr lang="en-US" sz="3200" dirty="0">
              <a:solidFill>
                <a:schemeClr val="accent5"/>
              </a:solidFill>
              <a:latin typeface="Arial Black"/>
              <a:cs typeface="Arial Black"/>
            </a:endParaRPr>
          </a:p>
        </p:txBody>
      </p:sp>
      <p:sp>
        <p:nvSpPr>
          <p:cNvPr id="5" name="TextBox 4"/>
          <p:cNvSpPr txBox="1"/>
          <p:nvPr/>
        </p:nvSpPr>
        <p:spPr>
          <a:xfrm>
            <a:off x="7306735" y="1261533"/>
            <a:ext cx="1159292" cy="769441"/>
          </a:xfrm>
          <a:prstGeom prst="rect">
            <a:avLst/>
          </a:prstGeom>
          <a:solidFill>
            <a:schemeClr val="bg1"/>
          </a:solidFill>
        </p:spPr>
        <p:txBody>
          <a:bodyPr wrap="none" rtlCol="0">
            <a:spAutoFit/>
          </a:bodyPr>
          <a:lstStyle/>
          <a:p>
            <a:r>
              <a:rPr lang="en-US" sz="2200" dirty="0" smtClean="0">
                <a:solidFill>
                  <a:srgbClr val="1C6B11"/>
                </a:solidFill>
              </a:rPr>
              <a:t>Office of</a:t>
            </a:r>
          </a:p>
          <a:p>
            <a:r>
              <a:rPr lang="en-US" sz="2200" dirty="0" smtClean="0">
                <a:solidFill>
                  <a:srgbClr val="1C6B11"/>
                </a:solidFill>
              </a:rPr>
              <a:t>Science</a:t>
            </a:r>
            <a:endParaRPr lang="en-US" sz="2200" dirty="0">
              <a:solidFill>
                <a:srgbClr val="1C6B11"/>
              </a:solidFill>
            </a:endParaRPr>
          </a:p>
        </p:txBody>
      </p:sp>
      <p:sp>
        <p:nvSpPr>
          <p:cNvPr id="3" name="Rectangle 2"/>
          <p:cNvSpPr/>
          <p:nvPr/>
        </p:nvSpPr>
        <p:spPr>
          <a:xfrm>
            <a:off x="93132" y="5922441"/>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Screen Shot 2014-06-04 at 10.48.10 AM   Jun 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429" y="1357720"/>
            <a:ext cx="2641600" cy="673254"/>
          </a:xfrm>
          <a:prstGeom prst="rect">
            <a:avLst/>
          </a:prstGeom>
        </p:spPr>
      </p:pic>
      <p:sp>
        <p:nvSpPr>
          <p:cNvPr id="14338" name="Text Placeholder 2"/>
          <p:cNvSpPr>
            <a:spLocks noGrp="1"/>
          </p:cNvSpPr>
          <p:nvPr>
            <p:ph type="body" sz="quarter" idx="10"/>
          </p:nvPr>
        </p:nvSpPr>
        <p:spPr bwMode="auto">
          <a:xfrm>
            <a:off x="806450" y="4977347"/>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solidFill>
                  <a:schemeClr val="tx2"/>
                </a:solidFill>
              </a:rPr>
              <a:t>S. Werkema</a:t>
            </a:r>
            <a:endParaRPr lang="en-US" dirty="0">
              <a:solidFill>
                <a:schemeClr val="tx2"/>
              </a:solidFill>
            </a:endParaRPr>
          </a:p>
          <a:p>
            <a:r>
              <a:rPr lang="en-US" dirty="0" smtClean="0">
                <a:solidFill>
                  <a:schemeClr val="tx2"/>
                </a:solidFill>
              </a:rPr>
              <a:t>Mu2e Accelerator Upgrades Level 2 Manager</a:t>
            </a:r>
            <a:endParaRPr lang="en-US" dirty="0">
              <a:solidFill>
                <a:schemeClr val="tx2"/>
              </a:solidFill>
            </a:endParaRPr>
          </a:p>
          <a:p>
            <a:r>
              <a:rPr lang="en-US" dirty="0" smtClean="0">
                <a:solidFill>
                  <a:schemeClr val="tx2"/>
                </a:solidFill>
              </a:rPr>
              <a:t>8/26/2014</a:t>
            </a:r>
            <a:endParaRPr lang="en-US" dirty="0">
              <a:solidFill>
                <a:schemeClr val="tx2"/>
              </a:solidFill>
            </a:endParaRPr>
          </a:p>
        </p:txBody>
      </p:sp>
    </p:spTree>
    <p:extLst>
      <p:ext uri="{BB962C8B-B14F-4D97-AF65-F5344CB8AC3E}">
        <p14:creationId xmlns:p14="http://schemas.microsoft.com/office/powerpoint/2010/main" val="1729738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19775" y="1876425"/>
            <a:ext cx="3324225" cy="2519779"/>
            <a:chOff x="5819775" y="1943100"/>
            <a:chExt cx="3324225" cy="2519779"/>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1943100"/>
              <a:ext cx="3324225" cy="21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15037" y="4124325"/>
              <a:ext cx="2933700" cy="338554"/>
            </a:xfrm>
            <a:prstGeom prst="rect">
              <a:avLst/>
            </a:prstGeom>
            <a:noFill/>
          </p:spPr>
          <p:txBody>
            <a:bodyPr wrap="square" rtlCol="0">
              <a:spAutoFit/>
            </a:bodyPr>
            <a:lstStyle/>
            <a:p>
              <a:pPr algn="ctr"/>
              <a:r>
                <a:rPr lang="en-US" sz="1600" dirty="0" smtClean="0">
                  <a:solidFill>
                    <a:srgbClr val="0000FF"/>
                  </a:solidFill>
                </a:rPr>
                <a:t>Extinction AC Dipole Magnet</a:t>
              </a:r>
              <a:endParaRPr lang="en-US" sz="1600" dirty="0">
                <a:solidFill>
                  <a:srgbClr val="0000FF"/>
                </a:solidFill>
              </a:endParaRPr>
            </a:p>
          </p:txBody>
        </p:sp>
      </p:grpSp>
      <p:sp>
        <p:nvSpPr>
          <p:cNvPr id="2" name="Title 1"/>
          <p:cNvSpPr>
            <a:spLocks noGrp="1"/>
          </p:cNvSpPr>
          <p:nvPr>
            <p:ph type="title"/>
          </p:nvPr>
        </p:nvSpPr>
        <p:spPr/>
        <p:txBody>
          <a:bodyPr/>
          <a:lstStyle/>
          <a:p>
            <a:r>
              <a:rPr lang="en-US" dirty="0" smtClean="0"/>
              <a:t>WBS 475.2.8 Extinction Systems</a:t>
            </a:r>
            <a:endParaRPr lang="en-US" dirty="0"/>
          </a:p>
        </p:txBody>
      </p:sp>
      <p:sp>
        <p:nvSpPr>
          <p:cNvPr id="3" name="Content Placeholder 2"/>
          <p:cNvSpPr>
            <a:spLocks noGrp="1"/>
          </p:cNvSpPr>
          <p:nvPr>
            <p:ph idx="1"/>
          </p:nvPr>
        </p:nvSpPr>
        <p:spPr>
          <a:xfrm>
            <a:off x="228600" y="947796"/>
            <a:ext cx="8672513" cy="5252979"/>
          </a:xfrm>
        </p:spPr>
        <p:txBody>
          <a:bodyPr/>
          <a:lstStyle/>
          <a:p>
            <a:r>
              <a:rPr lang="en-US" sz="2200" dirty="0"/>
              <a:t>D</a:t>
            </a:r>
            <a:r>
              <a:rPr lang="en-US" sz="2200" dirty="0" smtClean="0"/>
              <a:t>esign </a:t>
            </a:r>
            <a:r>
              <a:rPr lang="en-US" sz="2200" dirty="0"/>
              <a:t>and fabricate the systems necessary for the extinction of out-of-time particles en route to the Mu2e proton target as well as the systems for monitoring the level of extinction achieved.</a:t>
            </a:r>
            <a:endParaRPr lang="en-US" sz="2200" dirty="0" smtClean="0"/>
          </a:p>
          <a:p>
            <a:pPr marL="457200" lvl="1" indent="0">
              <a:spcBef>
                <a:spcPts val="600"/>
              </a:spcBef>
              <a:buNone/>
            </a:pPr>
            <a:r>
              <a:rPr lang="en-US" dirty="0"/>
              <a:t>Estimate to Complete </a:t>
            </a:r>
            <a:r>
              <a:rPr lang="en-US" dirty="0" smtClean="0"/>
              <a:t>from May 1, 2014:</a:t>
            </a:r>
          </a:p>
          <a:p>
            <a:pPr lvl="1">
              <a:spcBef>
                <a:spcPts val="600"/>
              </a:spcBef>
            </a:pPr>
            <a:r>
              <a:rPr lang="en-US" sz="1800" dirty="0" smtClean="0">
                <a:solidFill>
                  <a:schemeClr val="tx1"/>
                </a:solidFill>
              </a:rPr>
              <a:t>475.02.08.01 Internal Extinction System ($0k)</a:t>
            </a:r>
          </a:p>
          <a:p>
            <a:pPr lvl="1">
              <a:spcBef>
                <a:spcPts val="600"/>
              </a:spcBef>
            </a:pPr>
            <a:r>
              <a:rPr lang="en-US" sz="1800" dirty="0" smtClean="0">
                <a:solidFill>
                  <a:schemeClr val="accent4">
                    <a:lumMod val="60000"/>
                    <a:lumOff val="40000"/>
                  </a:schemeClr>
                </a:solidFill>
              </a:rPr>
              <a:t>475.02.08.02 </a:t>
            </a:r>
            <a:r>
              <a:rPr lang="en-US" sz="1800" dirty="0">
                <a:solidFill>
                  <a:schemeClr val="accent4">
                    <a:lumMod val="60000"/>
                    <a:lumOff val="40000"/>
                  </a:schemeClr>
                </a:solidFill>
              </a:rPr>
              <a:t>External Extinction System </a:t>
            </a:r>
            <a:r>
              <a:rPr lang="en-US" sz="1800" dirty="0" smtClean="0">
                <a:solidFill>
                  <a:schemeClr val="accent4">
                    <a:lumMod val="60000"/>
                    <a:lumOff val="40000"/>
                  </a:schemeClr>
                </a:solidFill>
              </a:rPr>
              <a:t>($1,558k</a:t>
            </a:r>
            <a:r>
              <a:rPr lang="en-US" sz="1800" dirty="0">
                <a:solidFill>
                  <a:schemeClr val="accent4">
                    <a:lumMod val="60000"/>
                    <a:lumOff val="40000"/>
                  </a:schemeClr>
                </a:solidFill>
              </a:rPr>
              <a:t>)</a:t>
            </a:r>
          </a:p>
          <a:p>
            <a:pPr lvl="1">
              <a:spcBef>
                <a:spcPts val="600"/>
              </a:spcBef>
            </a:pPr>
            <a:r>
              <a:rPr lang="en-US" sz="1800" dirty="0" smtClean="0">
                <a:solidFill>
                  <a:schemeClr val="accent4">
                    <a:lumMod val="60000"/>
                    <a:lumOff val="40000"/>
                  </a:schemeClr>
                </a:solidFill>
              </a:rPr>
              <a:t>475.02.08.03 Extinction Monitoring ($1,155k</a:t>
            </a:r>
            <a:r>
              <a:rPr lang="en-US" sz="1800" dirty="0">
                <a:solidFill>
                  <a:schemeClr val="accent4">
                    <a:lumMod val="60000"/>
                    <a:lumOff val="40000"/>
                  </a:schemeClr>
                </a:solidFill>
              </a:rPr>
              <a:t>)</a:t>
            </a:r>
          </a:p>
          <a:p>
            <a:pPr lvl="1">
              <a:spcBef>
                <a:spcPts val="600"/>
              </a:spcBef>
            </a:pPr>
            <a:r>
              <a:rPr lang="en-US" sz="1800" dirty="0" smtClean="0"/>
              <a:t>475.02.08.04 Technical Documentation ($461k)</a:t>
            </a:r>
          </a:p>
          <a:p>
            <a:pPr>
              <a:spcBef>
                <a:spcPts val="1800"/>
              </a:spcBef>
            </a:pPr>
            <a:r>
              <a:rPr lang="en-US" sz="2200" dirty="0" smtClean="0"/>
              <a:t>Basis of Estimate</a:t>
            </a:r>
          </a:p>
          <a:p>
            <a:pPr lvl="1">
              <a:spcBef>
                <a:spcPts val="600"/>
              </a:spcBef>
            </a:pPr>
            <a:r>
              <a:rPr lang="en-US" sz="1800" dirty="0" smtClean="0"/>
              <a:t>AC dipole cost estimate based experience with a prototype magnet built at Fermilab</a:t>
            </a:r>
          </a:p>
          <a:p>
            <a:pPr lvl="1">
              <a:spcBef>
                <a:spcPts val="600"/>
              </a:spcBef>
            </a:pPr>
            <a:r>
              <a:rPr lang="en-US" sz="1800" dirty="0" smtClean="0"/>
              <a:t>AC dipole power supply cost estimate based on </a:t>
            </a:r>
            <a:r>
              <a:rPr lang="en-US" sz="1800" dirty="0"/>
              <a:t>e</a:t>
            </a:r>
            <a:r>
              <a:rPr lang="en-US" sz="1800" dirty="0" smtClean="0"/>
              <a:t>ngineering experience with similar technology and vendor quotes.</a:t>
            </a:r>
          </a:p>
          <a:p>
            <a:pPr lvl="1">
              <a:spcBef>
                <a:spcPts val="600"/>
              </a:spcBef>
            </a:pPr>
            <a:r>
              <a:rPr lang="en-US" sz="1800" dirty="0" smtClean="0"/>
              <a:t>Extinction monitor M&amp;S cost estimate based on catalog costs of off-the-shelf components</a:t>
            </a:r>
            <a:endParaRPr lang="en-US" sz="1800" dirty="0"/>
          </a:p>
          <a:p>
            <a:endParaRPr lang="en-US" dirty="0" smtClean="0"/>
          </a:p>
          <a:p>
            <a:endParaRPr lang="en-US" dirty="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spTree>
    <p:extLst>
      <p:ext uri="{BB962C8B-B14F-4D97-AF65-F5344CB8AC3E}">
        <p14:creationId xmlns:p14="http://schemas.microsoft.com/office/powerpoint/2010/main" val="3040087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WBS 475.2.9 Target Station</a:t>
            </a:r>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grpSp>
        <p:nvGrpSpPr>
          <p:cNvPr id="7" name="Group 6"/>
          <p:cNvGrpSpPr/>
          <p:nvPr/>
        </p:nvGrpSpPr>
        <p:grpSpPr>
          <a:xfrm>
            <a:off x="6942711" y="1945564"/>
            <a:ext cx="2182239" cy="2966871"/>
            <a:chOff x="6903026" y="1977442"/>
            <a:chExt cx="2223512" cy="296687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03213" y="2177255"/>
              <a:ext cx="2623137" cy="222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81318" y="4605759"/>
              <a:ext cx="2066925" cy="338554"/>
            </a:xfrm>
            <a:prstGeom prst="rect">
              <a:avLst/>
            </a:prstGeom>
            <a:noFill/>
          </p:spPr>
          <p:txBody>
            <a:bodyPr wrap="square" rtlCol="0">
              <a:spAutoFit/>
            </a:bodyPr>
            <a:lstStyle/>
            <a:p>
              <a:pPr algn="ctr"/>
              <a:r>
                <a:rPr lang="en-US" sz="1600" dirty="0" smtClean="0">
                  <a:solidFill>
                    <a:srgbClr val="0000FF"/>
                  </a:solidFill>
                </a:rPr>
                <a:t>Mu2e Proton Target</a:t>
              </a:r>
              <a:endParaRPr lang="en-US" sz="1600" dirty="0">
                <a:solidFill>
                  <a:srgbClr val="0000FF"/>
                </a:solidFill>
              </a:endParaRPr>
            </a:p>
          </p:txBody>
        </p:sp>
      </p:grpSp>
      <p:sp>
        <p:nvSpPr>
          <p:cNvPr id="3" name="Content Placeholder 2"/>
          <p:cNvSpPr>
            <a:spLocks noGrp="1"/>
          </p:cNvSpPr>
          <p:nvPr>
            <p:ph idx="1"/>
          </p:nvPr>
        </p:nvSpPr>
        <p:spPr>
          <a:xfrm>
            <a:off x="19050" y="914400"/>
            <a:ext cx="8672513" cy="5372100"/>
          </a:xfrm>
        </p:spPr>
        <p:txBody>
          <a:bodyPr/>
          <a:lstStyle/>
          <a:p>
            <a:pPr>
              <a:spcBef>
                <a:spcPts val="0"/>
              </a:spcBef>
            </a:pPr>
            <a:r>
              <a:rPr lang="en-US" sz="2200" dirty="0" smtClean="0"/>
              <a:t>Design</a:t>
            </a:r>
            <a:r>
              <a:rPr lang="en-US" sz="2200" dirty="0"/>
              <a:t>, fabricate, and install the systems necessary for the proton target station, including the target, production solenoid (PS) heat and radiation shield (HRS), protection collimator, target handling, and the target beam </a:t>
            </a:r>
            <a:r>
              <a:rPr lang="en-US" sz="2200" dirty="0" smtClean="0"/>
              <a:t>absorber.</a:t>
            </a:r>
          </a:p>
          <a:p>
            <a:pPr marL="457200" lvl="1" indent="0">
              <a:spcBef>
                <a:spcPts val="600"/>
              </a:spcBef>
              <a:buNone/>
            </a:pPr>
            <a:r>
              <a:rPr lang="en-US" sz="2000" dirty="0"/>
              <a:t>Estimate to Complete </a:t>
            </a:r>
            <a:r>
              <a:rPr lang="en-US" sz="2000" dirty="0" smtClean="0"/>
              <a:t>from May 1, 2014:</a:t>
            </a:r>
          </a:p>
          <a:p>
            <a:pPr lvl="1">
              <a:spcBef>
                <a:spcPts val="0"/>
              </a:spcBef>
            </a:pPr>
            <a:r>
              <a:rPr lang="en-US" sz="1800" dirty="0" smtClean="0">
                <a:solidFill>
                  <a:schemeClr val="accent4">
                    <a:lumMod val="60000"/>
                    <a:lumOff val="40000"/>
                  </a:schemeClr>
                </a:solidFill>
              </a:rPr>
              <a:t>475.02.09.01 Simulations and Calculations ($1,397k)</a:t>
            </a:r>
          </a:p>
          <a:p>
            <a:pPr lvl="1">
              <a:spcBef>
                <a:spcPts val="0"/>
              </a:spcBef>
            </a:pPr>
            <a:r>
              <a:rPr lang="en-US" sz="1800" dirty="0" smtClean="0">
                <a:solidFill>
                  <a:schemeClr val="accent4">
                    <a:lumMod val="60000"/>
                    <a:lumOff val="40000"/>
                  </a:schemeClr>
                </a:solidFill>
              </a:rPr>
              <a:t>475.02.09.02 Fabricate Target ($1,949k)</a:t>
            </a:r>
          </a:p>
          <a:p>
            <a:pPr lvl="1">
              <a:spcBef>
                <a:spcPts val="0"/>
              </a:spcBef>
            </a:pPr>
            <a:r>
              <a:rPr lang="en-US" sz="1800" dirty="0" smtClean="0">
                <a:solidFill>
                  <a:schemeClr val="accent4">
                    <a:lumMod val="60000"/>
                    <a:lumOff val="40000"/>
                  </a:schemeClr>
                </a:solidFill>
              </a:rPr>
              <a:t>475.02.09.03 Target Handling ($2,585k</a:t>
            </a:r>
            <a:r>
              <a:rPr lang="en-US" sz="1800" dirty="0">
                <a:solidFill>
                  <a:schemeClr val="accent4">
                    <a:lumMod val="60000"/>
                    <a:lumOff val="40000"/>
                  </a:schemeClr>
                </a:solidFill>
              </a:rPr>
              <a:t>)</a:t>
            </a:r>
          </a:p>
          <a:p>
            <a:pPr lvl="1">
              <a:spcBef>
                <a:spcPts val="0"/>
              </a:spcBef>
            </a:pPr>
            <a:r>
              <a:rPr lang="en-US" sz="1800" dirty="0" smtClean="0">
                <a:solidFill>
                  <a:schemeClr val="accent4">
                    <a:lumMod val="60000"/>
                    <a:lumOff val="40000"/>
                  </a:schemeClr>
                </a:solidFill>
              </a:rPr>
              <a:t>475.02.09.04 Production Solenoid Heat &amp; Radiation Shield ($2,778k</a:t>
            </a:r>
            <a:r>
              <a:rPr lang="en-US" sz="1800" dirty="0">
                <a:solidFill>
                  <a:schemeClr val="accent4">
                    <a:lumMod val="60000"/>
                    <a:lumOff val="40000"/>
                  </a:schemeClr>
                </a:solidFill>
              </a:rPr>
              <a:t>)</a:t>
            </a:r>
          </a:p>
          <a:p>
            <a:pPr lvl="1">
              <a:spcBef>
                <a:spcPts val="0"/>
              </a:spcBef>
            </a:pPr>
            <a:r>
              <a:rPr lang="en-US" sz="1800" dirty="0" smtClean="0"/>
              <a:t>475.02.09.05 Target Station Proton Beam Absorber ($331k</a:t>
            </a:r>
            <a:r>
              <a:rPr lang="en-US" sz="1800" dirty="0"/>
              <a:t>)</a:t>
            </a:r>
          </a:p>
          <a:p>
            <a:pPr lvl="1">
              <a:spcBef>
                <a:spcPts val="0"/>
              </a:spcBef>
            </a:pPr>
            <a:r>
              <a:rPr lang="en-US" sz="1800" dirty="0" smtClean="0"/>
              <a:t>475.02.09.06 Solenoid &amp; HRS Protection Collimator ($327k</a:t>
            </a:r>
            <a:r>
              <a:rPr lang="en-US" sz="1800" dirty="0"/>
              <a:t>)</a:t>
            </a:r>
          </a:p>
          <a:p>
            <a:pPr lvl="1">
              <a:spcBef>
                <a:spcPts val="0"/>
              </a:spcBef>
            </a:pPr>
            <a:r>
              <a:rPr lang="en-US" sz="1800" dirty="0" smtClean="0"/>
              <a:t>475.02.09.07 Hatch Shielding Blocks ($0k</a:t>
            </a:r>
            <a:r>
              <a:rPr lang="en-US" sz="1800" dirty="0"/>
              <a:t>)</a:t>
            </a:r>
          </a:p>
          <a:p>
            <a:pPr lvl="1">
              <a:spcBef>
                <a:spcPts val="0"/>
              </a:spcBef>
            </a:pPr>
            <a:r>
              <a:rPr lang="en-US" sz="1800" dirty="0" smtClean="0">
                <a:solidFill>
                  <a:schemeClr val="accent4">
                    <a:lumMod val="60000"/>
                    <a:lumOff val="40000"/>
                  </a:schemeClr>
                </a:solidFill>
              </a:rPr>
              <a:t>475.02.09.08 Technical Documentation ($1,185k)</a:t>
            </a:r>
            <a:endParaRPr lang="en-US" sz="1800" dirty="0" smtClean="0"/>
          </a:p>
          <a:p>
            <a:pPr>
              <a:spcBef>
                <a:spcPts val="1800"/>
              </a:spcBef>
            </a:pPr>
            <a:r>
              <a:rPr lang="en-US" sz="2200" dirty="0" smtClean="0"/>
              <a:t>Basis of Estimate</a:t>
            </a:r>
          </a:p>
          <a:p>
            <a:pPr lvl="1">
              <a:spcBef>
                <a:spcPts val="0"/>
              </a:spcBef>
            </a:pPr>
            <a:r>
              <a:rPr lang="en-US" sz="1800" dirty="0" smtClean="0"/>
              <a:t>Engineering estimates based on implementation of similar technology in other Fermilab beamlines, vendor quotes, and engineering experience.</a:t>
            </a:r>
            <a:endParaRPr lang="en-US" sz="1800" dirty="0"/>
          </a:p>
          <a:p>
            <a:endParaRPr lang="en-US" dirty="0" smtClean="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666651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Calibri" panose="020F0502020204030204" pitchFamily="34" charset="0"/>
              </a:rPr>
              <a:t>Target Station Layout</a:t>
            </a:r>
            <a:endParaRPr lang="en-US" sz="2800" dirty="0">
              <a:latin typeface="Calibri" panose="020F0502020204030204" pitchFamily="34" charset="0"/>
            </a:endParaRPr>
          </a:p>
        </p:txBody>
      </p:sp>
      <p:sp>
        <p:nvSpPr>
          <p:cNvPr id="4" name="Date Placeholder 3"/>
          <p:cNvSpPr>
            <a:spLocks noGrp="1"/>
          </p:cNvSpPr>
          <p:nvPr>
            <p:ph type="dt" sz="half" idx="10"/>
          </p:nvPr>
        </p:nvSpPr>
        <p:spPr/>
        <p:txBody>
          <a:bodyPr/>
          <a:lstStyle/>
          <a:p>
            <a:r>
              <a:rPr lang="en-US" smtClean="0"/>
              <a:t>8/26/14</a:t>
            </a:r>
            <a:endParaRPr lang="en-US" dirty="0"/>
          </a:p>
        </p:txBody>
      </p:sp>
      <p:sp>
        <p:nvSpPr>
          <p:cNvPr id="5" name="Footer Placeholder 4"/>
          <p:cNvSpPr>
            <a:spLocks noGrp="1"/>
          </p:cNvSpPr>
          <p:nvPr>
            <p:ph type="ftr" sz="quarter" idx="11"/>
          </p:nvPr>
        </p:nvSpPr>
        <p:spPr/>
        <p:txBody>
          <a:bodyPr/>
          <a:lstStyle/>
          <a:p>
            <a:r>
              <a:rPr lang="en-US" smtClean="0"/>
              <a:t>S. Werkema - Mu2e Independent Cost Review</a:t>
            </a:r>
            <a:endParaRPr lang="en-US" dirty="0"/>
          </a:p>
        </p:txBody>
      </p:sp>
      <p:sp>
        <p:nvSpPr>
          <p:cNvPr id="6" name="Slide Number Placeholder 5"/>
          <p:cNvSpPr>
            <a:spLocks noGrp="1"/>
          </p:cNvSpPr>
          <p:nvPr>
            <p:ph type="sldNum" sz="quarter" idx="12"/>
          </p:nvPr>
        </p:nvSpPr>
        <p:spPr/>
        <p:txBody>
          <a:bodyPr/>
          <a:lstStyle/>
          <a:p>
            <a:fld id="{46E7FEE9-2E67-449B-AD8C-4B97904C2799}" type="slidenum">
              <a:rPr lang="en-US" smtClean="0"/>
              <a:t>12</a:t>
            </a:fld>
            <a:endParaRPr lang="en-US" dirty="0"/>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36848" y="461866"/>
            <a:ext cx="5607151" cy="5777010"/>
          </a:xfrm>
        </p:spPr>
      </p:pic>
      <p:sp>
        <p:nvSpPr>
          <p:cNvPr id="11" name="TextBox 10"/>
          <p:cNvSpPr txBox="1"/>
          <p:nvPr/>
        </p:nvSpPr>
        <p:spPr>
          <a:xfrm>
            <a:off x="114300" y="990362"/>
            <a:ext cx="4343403" cy="2831544"/>
          </a:xfrm>
          <a:prstGeom prst="rect">
            <a:avLst/>
          </a:prstGeom>
          <a:noFill/>
        </p:spPr>
        <p:txBody>
          <a:bodyPr wrap="square" rtlCol="0">
            <a:spAutoFit/>
          </a:bodyPr>
          <a:lstStyle/>
          <a:p>
            <a:pPr>
              <a:spcAft>
                <a:spcPts val="600"/>
              </a:spcAft>
            </a:pPr>
            <a:r>
              <a:rPr lang="en-US" dirty="0" smtClean="0"/>
              <a:t>There are five target station components:</a:t>
            </a:r>
            <a:endParaRPr lang="en-US" dirty="0"/>
          </a:p>
          <a:p>
            <a:pPr marL="342900" indent="-342900">
              <a:spcBef>
                <a:spcPts val="600"/>
              </a:spcBef>
              <a:buFont typeface="Arial" panose="020B0604020202020204" pitchFamily="34" charset="0"/>
              <a:buChar char="•"/>
            </a:pPr>
            <a:r>
              <a:rPr lang="en-US" sz="2000" dirty="0" smtClean="0">
                <a:solidFill>
                  <a:srgbClr val="0000FF"/>
                </a:solidFill>
              </a:rPr>
              <a:t>Target</a:t>
            </a:r>
          </a:p>
          <a:p>
            <a:pPr marL="342900" indent="-342900">
              <a:spcBef>
                <a:spcPts val="600"/>
              </a:spcBef>
              <a:buFont typeface="Arial" panose="020B0604020202020204" pitchFamily="34" charset="0"/>
              <a:buChar char="•"/>
            </a:pPr>
            <a:r>
              <a:rPr lang="en-US" sz="2000" dirty="0" smtClean="0">
                <a:solidFill>
                  <a:srgbClr val="0000FF"/>
                </a:solidFill>
              </a:rPr>
              <a:t>Target Remote Handling</a:t>
            </a:r>
          </a:p>
          <a:p>
            <a:pPr marL="342900" indent="-342900">
              <a:spcBef>
                <a:spcPts val="600"/>
              </a:spcBef>
              <a:buFont typeface="Arial" panose="020B0604020202020204" pitchFamily="34" charset="0"/>
              <a:buChar char="•"/>
            </a:pPr>
            <a:r>
              <a:rPr lang="en-US" sz="2000" dirty="0" smtClean="0">
                <a:solidFill>
                  <a:srgbClr val="0000FF"/>
                </a:solidFill>
              </a:rPr>
              <a:t>Heat &amp; Radiation Shield (HRS)</a:t>
            </a:r>
          </a:p>
          <a:p>
            <a:pPr marL="342900" indent="-342900">
              <a:spcBef>
                <a:spcPts val="600"/>
              </a:spcBef>
              <a:buFont typeface="Arial" panose="020B0604020202020204" pitchFamily="34" charset="0"/>
              <a:buChar char="•"/>
            </a:pPr>
            <a:r>
              <a:rPr lang="en-US" sz="2000" dirty="0" smtClean="0">
                <a:solidFill>
                  <a:srgbClr val="0000FF"/>
                </a:solidFill>
              </a:rPr>
              <a:t>Proton Beam Absorber </a:t>
            </a:r>
          </a:p>
          <a:p>
            <a:pPr marL="342900" indent="-342900">
              <a:spcBef>
                <a:spcPts val="600"/>
              </a:spcBef>
              <a:buFont typeface="Arial" panose="020B0604020202020204" pitchFamily="34" charset="0"/>
              <a:buChar char="•"/>
            </a:pPr>
            <a:r>
              <a:rPr lang="en-US" sz="2000" dirty="0" smtClean="0">
                <a:solidFill>
                  <a:srgbClr val="0000FF"/>
                </a:solidFill>
              </a:rPr>
              <a:t>Protection Collimator</a:t>
            </a:r>
          </a:p>
        </p:txBody>
      </p:sp>
      <p:sp>
        <p:nvSpPr>
          <p:cNvPr id="3" name="TextBox 2"/>
          <p:cNvSpPr txBox="1"/>
          <p:nvPr/>
        </p:nvSpPr>
        <p:spPr>
          <a:xfrm>
            <a:off x="7212013" y="2221468"/>
            <a:ext cx="409086"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PS</a:t>
            </a:r>
            <a:endParaRPr lang="en-U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5387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t>
            </a:r>
            <a:endParaRPr lang="en-US" dirty="0"/>
          </a:p>
        </p:txBody>
      </p:sp>
      <p:sp>
        <p:nvSpPr>
          <p:cNvPr id="3" name="Content Placeholder 2"/>
          <p:cNvSpPr>
            <a:spLocks noGrp="1"/>
          </p:cNvSpPr>
          <p:nvPr>
            <p:ph idx="1"/>
          </p:nvPr>
        </p:nvSpPr>
        <p:spPr>
          <a:xfrm>
            <a:off x="185737" y="1252537"/>
            <a:ext cx="8772525" cy="4352925"/>
          </a:xfrm>
        </p:spPr>
        <p:txBody>
          <a:bodyPr/>
          <a:lstStyle/>
          <a:p>
            <a:pPr>
              <a:spcBef>
                <a:spcPts val="1200"/>
              </a:spcBef>
            </a:pPr>
            <a:r>
              <a:rPr lang="en-US" sz="1800" dirty="0" smtClean="0"/>
              <a:t>ACCEL- 015: Injection damper required for Delivery Ring</a:t>
            </a:r>
          </a:p>
          <a:p>
            <a:pPr lvl="1">
              <a:lnSpc>
                <a:spcPct val="114000"/>
              </a:lnSpc>
              <a:spcBef>
                <a:spcPts val="0"/>
              </a:spcBef>
            </a:pPr>
            <a:r>
              <a:rPr lang="en-US" sz="1600" dirty="0" smtClean="0"/>
              <a:t>Orbit </a:t>
            </a:r>
            <a:r>
              <a:rPr lang="en-US" sz="1600" dirty="0" smtClean="0"/>
              <a:t>control may not adequately control beam trajectory and lead to excessive emittance dilution.</a:t>
            </a:r>
          </a:p>
          <a:p>
            <a:pPr lvl="1">
              <a:lnSpc>
                <a:spcPct val="114000"/>
              </a:lnSpc>
              <a:spcBef>
                <a:spcPts val="0"/>
              </a:spcBef>
            </a:pPr>
            <a:r>
              <a:rPr lang="en-US" sz="1600" dirty="0"/>
              <a:t>R</a:t>
            </a:r>
            <a:r>
              <a:rPr lang="en-US" sz="1600" dirty="0" smtClean="0"/>
              <a:t>isk Impact: $</a:t>
            </a:r>
            <a:r>
              <a:rPr lang="en-US" sz="1600" dirty="0" smtClean="0"/>
              <a:t>185k – cost to design and implement an injection damper in the Delivery Ring</a:t>
            </a:r>
            <a:endParaRPr lang="en-US" sz="1600" dirty="0" smtClean="0"/>
          </a:p>
          <a:p>
            <a:pPr lvl="1">
              <a:lnSpc>
                <a:spcPct val="114000"/>
              </a:lnSpc>
              <a:spcBef>
                <a:spcPts val="0"/>
              </a:spcBef>
            </a:pPr>
            <a:r>
              <a:rPr lang="en-US" sz="1600" dirty="0" smtClean="0"/>
              <a:t>Probability: Low</a:t>
            </a:r>
          </a:p>
          <a:p>
            <a:pPr lvl="1">
              <a:lnSpc>
                <a:spcPct val="114000"/>
              </a:lnSpc>
              <a:spcBef>
                <a:spcPts val="0"/>
              </a:spcBef>
            </a:pPr>
            <a:r>
              <a:rPr lang="en-US" sz="1600" dirty="0"/>
              <a:t>Mitigation</a:t>
            </a:r>
            <a:r>
              <a:rPr lang="en-US" sz="1600" dirty="0" smtClean="0"/>
              <a:t>: Injection studies during commissioning of Muon Campus beam prior to g-2 running</a:t>
            </a:r>
          </a:p>
          <a:p>
            <a:pPr>
              <a:spcBef>
                <a:spcPts val="1200"/>
              </a:spcBef>
            </a:pPr>
            <a:r>
              <a:rPr lang="en-US" sz="1800" dirty="0"/>
              <a:t>ACCEL-020: Cannot use TLMs (Total Loss Monitors) to control beam losses</a:t>
            </a:r>
          </a:p>
          <a:p>
            <a:pPr lvl="1"/>
            <a:r>
              <a:rPr lang="en-US" sz="1600" dirty="0"/>
              <a:t>TLMs not approved for use in a Fermilab radiation safety system</a:t>
            </a:r>
          </a:p>
          <a:p>
            <a:pPr lvl="1"/>
            <a:r>
              <a:rPr lang="en-US" sz="1600" dirty="0"/>
              <a:t>Risk Impact: $</a:t>
            </a:r>
            <a:r>
              <a:rPr lang="en-US" sz="1600" dirty="0" smtClean="0"/>
              <a:t>2,000k – Cost to fabricate approved monitoring system (chipmunks)</a:t>
            </a:r>
            <a:endParaRPr lang="en-US" sz="1600" dirty="0"/>
          </a:p>
          <a:p>
            <a:pPr lvl="1"/>
            <a:r>
              <a:rPr lang="en-US" sz="1600" dirty="0"/>
              <a:t>Probability: Very Low</a:t>
            </a:r>
          </a:p>
          <a:p>
            <a:pPr lvl="1"/>
            <a:r>
              <a:rPr lang="en-US" sz="1600" dirty="0"/>
              <a:t>Mitigation: TLMs have preliminary approval. TLMs are being installed in existing beamlines to be used alongside existing radiation safety systems. It is very likely that TLM use will be routine by the time they are needed for Mu2e</a:t>
            </a:r>
            <a:r>
              <a:rPr lang="en-US" sz="1600" dirty="0" smtClean="0"/>
              <a:t>.</a:t>
            </a:r>
          </a:p>
          <a:p>
            <a:pPr lvl="1"/>
            <a:endParaRPr lang="en-US" sz="1800"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spTree>
    <p:extLst>
      <p:ext uri="{BB962C8B-B14F-4D97-AF65-F5344CB8AC3E}">
        <p14:creationId xmlns:p14="http://schemas.microsoft.com/office/powerpoint/2010/main" val="2890086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(Continued)</a:t>
            </a:r>
            <a:endParaRPr lang="en-US" dirty="0"/>
          </a:p>
        </p:txBody>
      </p:sp>
      <p:sp>
        <p:nvSpPr>
          <p:cNvPr id="3" name="Content Placeholder 2"/>
          <p:cNvSpPr>
            <a:spLocks noGrp="1"/>
          </p:cNvSpPr>
          <p:nvPr>
            <p:ph idx="1"/>
          </p:nvPr>
        </p:nvSpPr>
        <p:spPr>
          <a:xfrm>
            <a:off x="228600" y="935066"/>
            <a:ext cx="8772525" cy="5208559"/>
          </a:xfrm>
        </p:spPr>
        <p:txBody>
          <a:bodyPr/>
          <a:lstStyle/>
          <a:p>
            <a:pPr>
              <a:spcBef>
                <a:spcPts val="1200"/>
              </a:spcBef>
            </a:pPr>
            <a:r>
              <a:rPr lang="en-US" sz="1800" dirty="0"/>
              <a:t>ACCEL-033: Inability to stage magnets from the Accumulator enclosure during g-2 operation</a:t>
            </a:r>
          </a:p>
          <a:p>
            <a:pPr lvl="1"/>
            <a:r>
              <a:rPr lang="en-US" sz="1600" dirty="0"/>
              <a:t>Insufficient resources or funding to move external beamline magnets into the beamline enclosure prior to g-2 beam operations</a:t>
            </a:r>
          </a:p>
          <a:p>
            <a:pPr lvl="1"/>
            <a:r>
              <a:rPr lang="en-US" sz="1600" dirty="0"/>
              <a:t>Risk Impact: $</a:t>
            </a:r>
            <a:r>
              <a:rPr lang="en-US" sz="1600" dirty="0" smtClean="0"/>
              <a:t>400k – alternative transport costs (cranes, access hatches)</a:t>
            </a:r>
          </a:p>
          <a:p>
            <a:pPr lvl="1"/>
            <a:r>
              <a:rPr lang="en-US" sz="1600" dirty="0" smtClean="0"/>
              <a:t>Probability: Risk has been realized</a:t>
            </a:r>
            <a:endParaRPr lang="en-US" sz="1800" dirty="0" smtClean="0"/>
          </a:p>
          <a:p>
            <a:pPr>
              <a:spcBef>
                <a:spcPts val="1200"/>
              </a:spcBef>
            </a:pPr>
            <a:r>
              <a:rPr lang="en-US" sz="1800" dirty="0" smtClean="0"/>
              <a:t>ACCEL-038</a:t>
            </a:r>
            <a:r>
              <a:rPr lang="en-US" sz="1800" dirty="0"/>
              <a:t>: Radiated Production Target will not survive design beam power</a:t>
            </a:r>
          </a:p>
          <a:p>
            <a:pPr lvl="1">
              <a:lnSpc>
                <a:spcPct val="114000"/>
              </a:lnSpc>
              <a:spcBef>
                <a:spcPts val="0"/>
              </a:spcBef>
            </a:pPr>
            <a:r>
              <a:rPr lang="en-US" sz="1600" dirty="0"/>
              <a:t>Calculations and prototyping demonstrate that radiative cooling will not be adequate for the production target.</a:t>
            </a:r>
          </a:p>
          <a:p>
            <a:pPr lvl="1">
              <a:lnSpc>
                <a:spcPct val="114000"/>
              </a:lnSpc>
              <a:spcBef>
                <a:spcPts val="0"/>
              </a:spcBef>
            </a:pPr>
            <a:r>
              <a:rPr lang="en-US" sz="1600" dirty="0"/>
              <a:t>Risk Impact: $</a:t>
            </a:r>
            <a:r>
              <a:rPr lang="en-US" sz="1600" dirty="0" smtClean="0"/>
              <a:t>175k – cost for forced cooled target R&amp;D and testing</a:t>
            </a:r>
            <a:endParaRPr lang="en-US" sz="1600" dirty="0"/>
          </a:p>
          <a:p>
            <a:pPr lvl="1">
              <a:lnSpc>
                <a:spcPct val="114000"/>
              </a:lnSpc>
              <a:spcBef>
                <a:spcPts val="0"/>
              </a:spcBef>
            </a:pPr>
            <a:r>
              <a:rPr lang="en-US" sz="1600" dirty="0"/>
              <a:t>Probability: Low</a:t>
            </a:r>
          </a:p>
          <a:p>
            <a:pPr lvl="1">
              <a:lnSpc>
                <a:spcPct val="114000"/>
              </a:lnSpc>
              <a:spcBef>
                <a:spcPts val="0"/>
              </a:spcBef>
            </a:pPr>
            <a:r>
              <a:rPr lang="en-US" sz="1600" dirty="0"/>
              <a:t>Mitigation: Target prototype materials </a:t>
            </a:r>
            <a:r>
              <a:rPr lang="en-US" sz="1600" dirty="0" smtClean="0"/>
              <a:t>testing, oxidation </a:t>
            </a:r>
            <a:r>
              <a:rPr lang="en-US" sz="1600" dirty="0"/>
              <a:t>resistant </a:t>
            </a:r>
            <a:r>
              <a:rPr lang="en-US" sz="1600" dirty="0"/>
              <a:t>c</a:t>
            </a:r>
            <a:r>
              <a:rPr lang="en-US" sz="1600" dirty="0" smtClean="0"/>
              <a:t>oatings, better PS vacuum</a:t>
            </a:r>
            <a:endParaRPr lang="en-US" sz="1800" dirty="0" smtClean="0"/>
          </a:p>
          <a:p>
            <a:pPr>
              <a:spcBef>
                <a:spcPts val="1200"/>
              </a:spcBef>
            </a:pPr>
            <a:r>
              <a:rPr lang="en-US" sz="1800" dirty="0" smtClean="0"/>
              <a:t>ACCEL- 151</a:t>
            </a:r>
            <a:r>
              <a:rPr lang="en-US" sz="1800" dirty="0"/>
              <a:t>: Redesign the Remote Handling System for </a:t>
            </a:r>
            <a:r>
              <a:rPr lang="en-US" sz="1800" dirty="0" smtClean="0"/>
              <a:t>forced target cooling</a:t>
            </a:r>
          </a:p>
          <a:p>
            <a:pPr lvl="1">
              <a:lnSpc>
                <a:spcPct val="114000"/>
              </a:lnSpc>
              <a:spcBef>
                <a:spcPts val="0"/>
              </a:spcBef>
            </a:pPr>
            <a:r>
              <a:rPr lang="en-US" sz="1600" dirty="0"/>
              <a:t>Radiatively cooled target does not work in Mu2e environment, so </a:t>
            </a:r>
            <a:r>
              <a:rPr lang="en-US" sz="1600" dirty="0" smtClean="0"/>
              <a:t>cooling </a:t>
            </a:r>
            <a:r>
              <a:rPr lang="en-US" sz="1600" dirty="0"/>
              <a:t>is required</a:t>
            </a:r>
            <a:r>
              <a:rPr lang="en-US" sz="1600" dirty="0" smtClean="0"/>
              <a:t>.</a:t>
            </a:r>
          </a:p>
          <a:p>
            <a:pPr lvl="1">
              <a:lnSpc>
                <a:spcPct val="114000"/>
              </a:lnSpc>
              <a:spcBef>
                <a:spcPts val="0"/>
              </a:spcBef>
            </a:pPr>
            <a:r>
              <a:rPr lang="en-US" sz="1600" dirty="0"/>
              <a:t>R</a:t>
            </a:r>
            <a:r>
              <a:rPr lang="en-US" sz="1600" dirty="0" smtClean="0"/>
              <a:t>isk Impact: $</a:t>
            </a:r>
            <a:r>
              <a:rPr lang="en-US" sz="1600" dirty="0" smtClean="0"/>
              <a:t>3,300k</a:t>
            </a:r>
            <a:r>
              <a:rPr lang="en-US" sz="1600" dirty="0"/>
              <a:t> </a:t>
            </a:r>
            <a:r>
              <a:rPr lang="en-US" sz="1600" dirty="0" smtClean="0"/>
              <a:t>– Remote handling R&amp;D and differential fabrication cost</a:t>
            </a:r>
            <a:endParaRPr lang="en-US" sz="1600" dirty="0" smtClean="0"/>
          </a:p>
          <a:p>
            <a:pPr lvl="1">
              <a:lnSpc>
                <a:spcPct val="114000"/>
              </a:lnSpc>
              <a:spcBef>
                <a:spcPts val="0"/>
              </a:spcBef>
            </a:pPr>
            <a:r>
              <a:rPr lang="en-US" sz="1600" dirty="0" smtClean="0"/>
              <a:t>Probability: Low</a:t>
            </a:r>
          </a:p>
          <a:p>
            <a:pPr lvl="1">
              <a:lnSpc>
                <a:spcPct val="114000"/>
              </a:lnSpc>
              <a:spcBef>
                <a:spcPts val="0"/>
              </a:spcBef>
            </a:pPr>
            <a:r>
              <a:rPr lang="en-US" sz="1600" dirty="0"/>
              <a:t>Mitigation</a:t>
            </a:r>
            <a:r>
              <a:rPr lang="en-US" sz="1600" dirty="0" smtClean="0"/>
              <a:t>: Target materials R&amp;D at Rutherford Appleton </a:t>
            </a:r>
            <a:r>
              <a:rPr lang="en-US" sz="1600" dirty="0" smtClean="0"/>
              <a:t>Labs (see ACCEL-038)</a:t>
            </a:r>
            <a:endParaRPr lang="en-US" sz="1600" dirty="0" smtClean="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14</a:t>
            </a:fld>
            <a:endParaRPr lang="en-US" dirty="0"/>
          </a:p>
        </p:txBody>
      </p:sp>
    </p:spTree>
    <p:extLst>
      <p:ext uri="{BB962C8B-B14F-4D97-AF65-F5344CB8AC3E}">
        <p14:creationId xmlns:p14="http://schemas.microsoft.com/office/powerpoint/2010/main" val="771535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t>
            </a:r>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220577517"/>
              </p:ext>
            </p:extLst>
          </p:nvPr>
        </p:nvGraphicFramePr>
        <p:xfrm>
          <a:off x="228598" y="783508"/>
          <a:ext cx="8686802" cy="4867267"/>
        </p:xfrm>
        <a:graphic>
          <a:graphicData uri="http://schemas.openxmlformats.org/drawingml/2006/table">
            <a:tbl>
              <a:tblPr/>
              <a:tblGrid>
                <a:gridCol w="3456464"/>
                <a:gridCol w="766751"/>
                <a:gridCol w="867159"/>
                <a:gridCol w="794135"/>
                <a:gridCol w="1034505"/>
                <a:gridCol w="1013206"/>
                <a:gridCol w="754582"/>
              </a:tblGrid>
              <a:tr h="587598">
                <a:tc>
                  <a:txBody>
                    <a:bodyPr/>
                    <a:lstStyle/>
                    <a:p>
                      <a:pPr algn="l" fontAlgn="b"/>
                      <a:r>
                        <a:rPr lang="en-US" sz="2400" b="0" i="0" u="none" strike="noStrike" dirty="0">
                          <a:solidFill>
                            <a:srgbClr val="000000"/>
                          </a:solidFill>
                          <a:effectLst/>
                          <a:latin typeface="Calibri" panose="020F0502020204030204" pitchFamily="34" charset="0"/>
                        </a:rPr>
                        <a:t>475.02 Accelerator</a:t>
                      </a:r>
                    </a:p>
                  </a:txBody>
                  <a:tcPr marL="8657" marR="8657" marT="8657" marB="0" anchor="ctr">
                    <a:lnL>
                      <a:noFill/>
                    </a:lnL>
                    <a:lnR>
                      <a:noFill/>
                    </a:lnR>
                    <a:lnT>
                      <a:noFill/>
                    </a:lnT>
                    <a:lnB w="6350" cap="flat" cmpd="sng" algn="ctr">
                      <a:solidFill>
                        <a:srgbClr val="FFFFFF"/>
                      </a:solidFill>
                      <a:prstDash val="solid"/>
                      <a:round/>
                      <a:headEnd type="none" w="med" len="med"/>
                      <a:tailEnd type="none" w="med" len="med"/>
                    </a:lnB>
                  </a:tcPr>
                </a:tc>
                <a:tc gridSpan="6">
                  <a:txBody>
                    <a:bodyPr/>
                    <a:lstStyle/>
                    <a:p>
                      <a:pPr algn="r" fontAlgn="b"/>
                      <a:r>
                        <a:rPr lang="en-US" sz="1400" b="0" i="0" u="none" strike="noStrike" dirty="0">
                          <a:solidFill>
                            <a:srgbClr val="000000"/>
                          </a:solidFill>
                          <a:effectLst/>
                          <a:latin typeface="Calibri" panose="020F0502020204030204" pitchFamily="34" charset="0"/>
                        </a:rPr>
                        <a:t>Costs are fully burdened in AY $k</a:t>
                      </a:r>
                    </a:p>
                  </a:txBody>
                  <a:tcPr anchor="b">
                    <a:lnL>
                      <a:noFill/>
                    </a:lnL>
                    <a:lnR>
                      <a:noFill/>
                    </a:lnR>
                    <a:lnT>
                      <a:noFill/>
                    </a:lnT>
                    <a:lnB w="635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6977">
                <a:tc>
                  <a:txBody>
                    <a:bodyPr/>
                    <a:lstStyle/>
                    <a:p>
                      <a:pPr algn="l" fontAlgn="b"/>
                      <a:r>
                        <a:rPr lang="en-US" sz="1300" b="0" i="0" u="none" strike="noStrike" dirty="0">
                          <a:solidFill>
                            <a:srgbClr val="FFFFFF"/>
                          </a:solidFill>
                          <a:effectLst/>
                          <a:latin typeface="Calibri" panose="020F0502020204030204" pitchFamily="34" charset="0"/>
                        </a:rPr>
                        <a:t> </a:t>
                      </a:r>
                    </a:p>
                  </a:txBody>
                  <a:tcPr marL="8657" marR="8657" marT="865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200" b="1" i="0" u="none" strike="noStrike" dirty="0">
                          <a:solidFill>
                            <a:srgbClr val="FFFFFF"/>
                          </a:solidFill>
                          <a:effectLst/>
                          <a:latin typeface="Calibri" panose="020F0502020204030204" pitchFamily="34" charset="0"/>
                        </a:rPr>
                        <a:t>M &amp; S</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200" b="1" i="0" u="none" strike="noStrike" dirty="0">
                          <a:solidFill>
                            <a:srgbClr val="FFFFFF"/>
                          </a:solidFill>
                          <a:effectLst/>
                          <a:latin typeface="Calibri" panose="020F0502020204030204" pitchFamily="34" charset="0"/>
                        </a:rPr>
                        <a:t>Labor</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200" b="1" i="0" u="none" strike="noStrike" dirty="0">
                          <a:solidFill>
                            <a:srgbClr val="FFFFFF"/>
                          </a:solidFill>
                          <a:effectLst/>
                          <a:latin typeface="Calibri" panose="020F0502020204030204" pitchFamily="34" charset="0"/>
                        </a:rPr>
                        <a:t>Base Cost</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200" b="1" i="0" u="none" strike="noStrike" dirty="0">
                          <a:solidFill>
                            <a:srgbClr val="FFFFFF"/>
                          </a:solidFill>
                          <a:effectLst/>
                          <a:latin typeface="Calibri" panose="020F0502020204030204" pitchFamily="34" charset="0"/>
                        </a:rPr>
                        <a:t>Estimate Uncertainty</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200" b="1" i="0" u="none" strike="noStrike" dirty="0">
                          <a:solidFill>
                            <a:srgbClr val="FFFFFF"/>
                          </a:solidFill>
                          <a:effectLst/>
                          <a:latin typeface="Calibri" panose="020F0502020204030204" pitchFamily="34" charset="0"/>
                        </a:rPr>
                        <a:t>% Contingency on ETC</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200" b="1" i="0" u="none" strike="noStrike" dirty="0">
                          <a:solidFill>
                            <a:srgbClr val="FFFFFF"/>
                          </a:solidFill>
                          <a:effectLst/>
                          <a:latin typeface="Calibri" panose="020F0502020204030204" pitchFamily="34" charset="0"/>
                        </a:rPr>
                        <a:t>Total</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r>
              <a:tr h="332972">
                <a:tc>
                  <a:txBody>
                    <a:bodyPr/>
                    <a:lstStyle/>
                    <a:p>
                      <a:pPr algn="l" fontAlgn="ctr"/>
                      <a:r>
                        <a:rPr lang="en-US" sz="1300" b="0" i="0" u="none" strike="noStrike" dirty="0">
                          <a:solidFill>
                            <a:srgbClr val="000000"/>
                          </a:solidFill>
                          <a:effectLst/>
                          <a:latin typeface="Calibri" panose="020F0502020204030204" pitchFamily="34" charset="0"/>
                        </a:rPr>
                        <a:t>475.02.01 Accelerator Project Management</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dirty="0">
                          <a:solidFill>
                            <a:srgbClr val="000000"/>
                          </a:solidFill>
                          <a:effectLst/>
                          <a:latin typeface="Calibri" panose="020F0502020204030204" pitchFamily="34" charset="0"/>
                        </a:rPr>
                        <a:t>74</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dirty="0">
                          <a:solidFill>
                            <a:srgbClr val="000000"/>
                          </a:solidFill>
                          <a:effectLst/>
                          <a:latin typeface="Calibri" panose="020F0502020204030204" pitchFamily="34" charset="0"/>
                        </a:rPr>
                        <a:t>3,395</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3,469</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344</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14%</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3,813</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332972">
                <a:tc>
                  <a:txBody>
                    <a:bodyPr/>
                    <a:lstStyle/>
                    <a:p>
                      <a:pPr algn="l" fontAlgn="ctr"/>
                      <a:r>
                        <a:rPr lang="en-US" sz="1300" b="0" i="0" u="none" strike="noStrike" dirty="0">
                          <a:solidFill>
                            <a:srgbClr val="000000"/>
                          </a:solidFill>
                          <a:effectLst/>
                          <a:latin typeface="Calibri" panose="020F0502020204030204" pitchFamily="34" charset="0"/>
                        </a:rPr>
                        <a:t>475.02.03 Instrumentation and Controls</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775</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1,633</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2,407</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527</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26%</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2,934</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332972">
                <a:tc>
                  <a:txBody>
                    <a:bodyPr/>
                    <a:lstStyle/>
                    <a:p>
                      <a:pPr algn="l" fontAlgn="ctr"/>
                      <a:r>
                        <a:rPr lang="en-US" sz="1300" b="0" i="0" u="none" strike="noStrike" dirty="0">
                          <a:solidFill>
                            <a:srgbClr val="000000"/>
                          </a:solidFill>
                          <a:effectLst/>
                          <a:latin typeface="Calibri" panose="020F0502020204030204" pitchFamily="34" charset="0"/>
                        </a:rPr>
                        <a:t>475.02.04 Radiation Safety Improvements</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dirty="0">
                          <a:solidFill>
                            <a:srgbClr val="000000"/>
                          </a:solidFill>
                          <a:effectLst/>
                          <a:latin typeface="Calibri" panose="020F0502020204030204" pitchFamily="34" charset="0"/>
                        </a:rPr>
                        <a:t>992</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1,029</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2,021</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489</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28%</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2,510</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332972">
                <a:tc>
                  <a:txBody>
                    <a:bodyPr/>
                    <a:lstStyle/>
                    <a:p>
                      <a:pPr algn="l" fontAlgn="ctr"/>
                      <a:r>
                        <a:rPr lang="en-US" sz="1300" b="0" i="0" u="none" strike="noStrike">
                          <a:solidFill>
                            <a:srgbClr val="000000"/>
                          </a:solidFill>
                          <a:effectLst/>
                          <a:latin typeface="Calibri" panose="020F0502020204030204" pitchFamily="34" charset="0"/>
                        </a:rPr>
                        <a:t>475.02.05 Resonant Extraction System</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dirty="0">
                          <a:solidFill>
                            <a:srgbClr val="000000"/>
                          </a:solidFill>
                          <a:effectLst/>
                          <a:latin typeface="Calibri" panose="020F0502020204030204" pitchFamily="34" charset="0"/>
                        </a:rPr>
                        <a:t>1,628</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dirty="0">
                          <a:solidFill>
                            <a:srgbClr val="000000"/>
                          </a:solidFill>
                          <a:effectLst/>
                          <a:latin typeface="Calibri" panose="020F0502020204030204" pitchFamily="34" charset="0"/>
                        </a:rPr>
                        <a:t>3,853</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5,480</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1,626</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34%</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7,107</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332972">
                <a:tc>
                  <a:txBody>
                    <a:bodyPr/>
                    <a:lstStyle/>
                    <a:p>
                      <a:pPr algn="l" fontAlgn="ctr"/>
                      <a:r>
                        <a:rPr lang="en-US" sz="1300" b="0" i="0" u="none" strike="noStrike" dirty="0">
                          <a:solidFill>
                            <a:srgbClr val="000000"/>
                          </a:solidFill>
                          <a:effectLst/>
                          <a:latin typeface="Calibri" panose="020F0502020204030204" pitchFamily="34" charset="0"/>
                        </a:rPr>
                        <a:t>475.02.06 Delivery Ring  RF System</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775</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dirty="0">
                          <a:solidFill>
                            <a:srgbClr val="000000"/>
                          </a:solidFill>
                          <a:effectLst/>
                          <a:latin typeface="Calibri" panose="020F0502020204030204" pitchFamily="34" charset="0"/>
                        </a:rPr>
                        <a:t>1,825</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dirty="0">
                          <a:solidFill>
                            <a:srgbClr val="000000"/>
                          </a:solidFill>
                          <a:effectLst/>
                          <a:latin typeface="Calibri" panose="020F0502020204030204" pitchFamily="34" charset="0"/>
                        </a:rPr>
                        <a:t>2,600</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541</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23%</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3,141</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332972">
                <a:tc>
                  <a:txBody>
                    <a:bodyPr/>
                    <a:lstStyle/>
                    <a:p>
                      <a:pPr algn="l" fontAlgn="ctr"/>
                      <a:r>
                        <a:rPr lang="en-US" sz="1300" b="0" i="0" u="none" strike="noStrike" dirty="0">
                          <a:solidFill>
                            <a:srgbClr val="000000"/>
                          </a:solidFill>
                          <a:effectLst/>
                          <a:latin typeface="Calibri" panose="020F0502020204030204" pitchFamily="34" charset="0"/>
                        </a:rPr>
                        <a:t>475.02.07 External Beamline</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2,839</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dirty="0">
                          <a:solidFill>
                            <a:srgbClr val="000000"/>
                          </a:solidFill>
                          <a:effectLst/>
                          <a:latin typeface="Calibri" panose="020F0502020204030204" pitchFamily="34" charset="0"/>
                        </a:rPr>
                        <a:t>3,064</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dirty="0">
                          <a:solidFill>
                            <a:srgbClr val="000000"/>
                          </a:solidFill>
                          <a:effectLst/>
                          <a:latin typeface="Calibri" panose="020F0502020204030204" pitchFamily="34" charset="0"/>
                        </a:rPr>
                        <a:t>5,903</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dirty="0">
                          <a:solidFill>
                            <a:srgbClr val="000000"/>
                          </a:solidFill>
                          <a:effectLst/>
                          <a:latin typeface="Calibri" panose="020F0502020204030204" pitchFamily="34" charset="0"/>
                        </a:rPr>
                        <a:t>1,478</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28%</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r" fontAlgn="ctr"/>
                      <a:r>
                        <a:rPr lang="en-US" sz="1300" b="0" i="0" u="none" strike="noStrike">
                          <a:solidFill>
                            <a:srgbClr val="000000"/>
                          </a:solidFill>
                          <a:effectLst/>
                          <a:latin typeface="Calibri" panose="020F0502020204030204" pitchFamily="34" charset="0"/>
                        </a:rPr>
                        <a:t>7,381</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332972">
                <a:tc>
                  <a:txBody>
                    <a:bodyPr/>
                    <a:lstStyle/>
                    <a:p>
                      <a:pPr algn="l" fontAlgn="ctr"/>
                      <a:r>
                        <a:rPr lang="en-US" sz="1300" b="0" i="0" u="none" strike="noStrike">
                          <a:solidFill>
                            <a:srgbClr val="000000"/>
                          </a:solidFill>
                          <a:effectLst/>
                          <a:latin typeface="Calibri" panose="020F0502020204030204" pitchFamily="34" charset="0"/>
                        </a:rPr>
                        <a:t>475.02.08 Extinction Systems</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1,473</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1,707</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dirty="0">
                          <a:solidFill>
                            <a:srgbClr val="000000"/>
                          </a:solidFill>
                          <a:effectLst/>
                          <a:latin typeface="Calibri" panose="020F0502020204030204" pitchFamily="34" charset="0"/>
                        </a:rPr>
                        <a:t>3,179</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dirty="0">
                          <a:solidFill>
                            <a:srgbClr val="000000"/>
                          </a:solidFill>
                          <a:effectLst/>
                          <a:latin typeface="Calibri" panose="020F0502020204030204" pitchFamily="34" charset="0"/>
                        </a:rPr>
                        <a:t>780</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dirty="0">
                          <a:solidFill>
                            <a:srgbClr val="000000"/>
                          </a:solidFill>
                          <a:effectLst/>
                          <a:latin typeface="Calibri" panose="020F0502020204030204" pitchFamily="34" charset="0"/>
                        </a:rPr>
                        <a:t>30%</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3,959</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332972">
                <a:tc>
                  <a:txBody>
                    <a:bodyPr/>
                    <a:lstStyle/>
                    <a:p>
                      <a:pPr algn="l" fontAlgn="ctr"/>
                      <a:r>
                        <a:rPr lang="en-US" sz="1300" b="0" i="0" u="none" strike="noStrike" dirty="0">
                          <a:solidFill>
                            <a:srgbClr val="000000"/>
                          </a:solidFill>
                          <a:effectLst/>
                          <a:latin typeface="Calibri" panose="020F0502020204030204" pitchFamily="34" charset="0"/>
                        </a:rPr>
                        <a:t>475.02.09 Target Station</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algn="r" fontAlgn="ctr"/>
                      <a:r>
                        <a:rPr lang="en-US" sz="1300" b="0" i="0" u="none" strike="noStrike" dirty="0">
                          <a:solidFill>
                            <a:srgbClr val="000000"/>
                          </a:solidFill>
                          <a:effectLst/>
                          <a:latin typeface="Calibri" panose="020F0502020204030204" pitchFamily="34" charset="0"/>
                        </a:rPr>
                        <a:t>5,922</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algn="r" fontAlgn="ctr"/>
                      <a:r>
                        <a:rPr lang="en-US" sz="1300" b="0" i="0" u="none" strike="noStrike" dirty="0">
                          <a:solidFill>
                            <a:srgbClr val="000000"/>
                          </a:solidFill>
                          <a:effectLst/>
                          <a:latin typeface="Calibri" panose="020F0502020204030204" pitchFamily="34" charset="0"/>
                        </a:rPr>
                        <a:t>4,629</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algn="r" fontAlgn="ctr"/>
                      <a:r>
                        <a:rPr lang="en-US" sz="1300" b="0" i="0" u="none" strike="noStrike" dirty="0">
                          <a:solidFill>
                            <a:srgbClr val="000000"/>
                          </a:solidFill>
                          <a:effectLst/>
                          <a:latin typeface="Calibri" panose="020F0502020204030204" pitchFamily="34" charset="0"/>
                        </a:rPr>
                        <a:t>10,551</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algn="r" fontAlgn="ctr"/>
                      <a:r>
                        <a:rPr lang="en-US" sz="1300" b="0" i="0" u="none" strike="noStrike" dirty="0">
                          <a:solidFill>
                            <a:srgbClr val="000000"/>
                          </a:solidFill>
                          <a:effectLst/>
                          <a:latin typeface="Calibri" panose="020F0502020204030204" pitchFamily="34" charset="0"/>
                        </a:rPr>
                        <a:t>2,768</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algn="r" fontAlgn="ctr"/>
                      <a:r>
                        <a:rPr lang="en-US" sz="1300" b="0" i="0" u="none" strike="noStrike" dirty="0">
                          <a:solidFill>
                            <a:srgbClr val="000000"/>
                          </a:solidFill>
                          <a:effectLst/>
                          <a:latin typeface="Calibri" panose="020F0502020204030204" pitchFamily="34" charset="0"/>
                        </a:rPr>
                        <a:t>30%</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algn="r" fontAlgn="ctr"/>
                      <a:r>
                        <a:rPr lang="en-US" sz="1300" b="0" i="0" u="none" strike="noStrike" dirty="0">
                          <a:solidFill>
                            <a:srgbClr val="000000"/>
                          </a:solidFill>
                          <a:effectLst/>
                          <a:latin typeface="Calibri" panose="020F0502020204030204" pitchFamily="34" charset="0"/>
                        </a:rPr>
                        <a:t>13,319</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40000"/>
                        <a:lumOff val="60000"/>
                      </a:schemeClr>
                    </a:solidFill>
                  </a:tcPr>
                </a:tc>
              </a:tr>
              <a:tr h="332972">
                <a:tc>
                  <a:txBody>
                    <a:bodyPr/>
                    <a:lstStyle/>
                    <a:p>
                      <a:pPr algn="l" fontAlgn="ctr"/>
                      <a:r>
                        <a:rPr lang="en-US" sz="1300" b="0" i="0" u="none" strike="noStrike" dirty="0">
                          <a:solidFill>
                            <a:srgbClr val="000000"/>
                          </a:solidFill>
                          <a:effectLst/>
                          <a:latin typeface="Calibri" panose="020F0502020204030204" pitchFamily="34" charset="0"/>
                        </a:rPr>
                        <a:t>475.02.10 Accelerator Conceptual Design/R&amp;D</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660</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4,386</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a:solidFill>
                            <a:srgbClr val="000000"/>
                          </a:solidFill>
                          <a:effectLst/>
                          <a:latin typeface="Calibri" panose="020F0502020204030204" pitchFamily="34" charset="0"/>
                        </a:rPr>
                        <a:t>5,045</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en-US" sz="1300" b="0" i="0" u="none" strike="noStrike">
                          <a:solidFill>
                            <a:srgbClr val="000000"/>
                          </a:solidFill>
                          <a:effectLst/>
                          <a:latin typeface="Calibri" panose="020F0502020204030204" pitchFamily="34" charset="0"/>
                        </a:rPr>
                        <a:t> </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l" fontAlgn="ctr"/>
                      <a:r>
                        <a:rPr lang="en-US" sz="1300" b="0" i="0" u="none" strike="noStrike" dirty="0">
                          <a:solidFill>
                            <a:srgbClr val="000000"/>
                          </a:solidFill>
                          <a:effectLst/>
                          <a:latin typeface="Calibri" panose="020F0502020204030204" pitchFamily="34" charset="0"/>
                        </a:rPr>
                        <a:t> </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0" i="0" u="none" strike="noStrike" dirty="0">
                          <a:solidFill>
                            <a:srgbClr val="000000"/>
                          </a:solidFill>
                          <a:effectLst/>
                          <a:latin typeface="Calibri" panose="020F0502020204030204" pitchFamily="34" charset="0"/>
                        </a:rPr>
                        <a:t>5,045</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r h="332972">
                <a:tc>
                  <a:txBody>
                    <a:bodyPr/>
                    <a:lstStyle/>
                    <a:p>
                      <a:pPr algn="l" fontAlgn="ctr"/>
                      <a:r>
                        <a:rPr lang="en-US" sz="1300" b="0" i="0" u="none" strike="noStrike">
                          <a:solidFill>
                            <a:srgbClr val="000000"/>
                          </a:solidFill>
                          <a:effectLst/>
                          <a:latin typeface="Calibri" panose="020F0502020204030204" pitchFamily="34" charset="0"/>
                        </a:rPr>
                        <a:t>475.02.99 Risk Based Contingency</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sz="1300" b="0" i="0" u="none" strike="noStrike">
                          <a:solidFill>
                            <a:srgbClr val="000000"/>
                          </a:solidFill>
                          <a:effectLst/>
                          <a:latin typeface="Calibri" panose="020F0502020204030204" pitchFamily="34" charset="0"/>
                        </a:rPr>
                        <a:t> </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ctr"/>
                      <a:r>
                        <a:rPr lang="en-US" sz="1300" b="0" i="0" u="none" strike="noStrike">
                          <a:solidFill>
                            <a:srgbClr val="000000"/>
                          </a:solidFill>
                          <a:effectLst/>
                          <a:latin typeface="Calibri" panose="020F0502020204030204" pitchFamily="34" charset="0"/>
                        </a:rPr>
                        <a:t> </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ctr"/>
                      <a:r>
                        <a:rPr lang="en-US" sz="1300" b="0" i="0" u="none" strike="noStrike">
                          <a:solidFill>
                            <a:srgbClr val="000000"/>
                          </a:solidFill>
                          <a:effectLst/>
                          <a:latin typeface="Calibri" panose="020F0502020204030204" pitchFamily="34" charset="0"/>
                        </a:rPr>
                        <a:t> </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en-US" sz="1300" b="0" i="0" u="none" strike="noStrike">
                          <a:solidFill>
                            <a:srgbClr val="000000"/>
                          </a:solidFill>
                          <a:effectLst/>
                          <a:latin typeface="Calibri" panose="020F0502020204030204" pitchFamily="34" charset="0"/>
                        </a:rPr>
                        <a:t>982</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sz="1300" b="0" i="0" u="none" strike="noStrike" dirty="0">
                          <a:solidFill>
                            <a:srgbClr val="000000"/>
                          </a:solidFill>
                          <a:effectLst/>
                          <a:latin typeface="Calibri" panose="020F0502020204030204" pitchFamily="34" charset="0"/>
                        </a:rPr>
                        <a:t> </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ctr"/>
                      <a:r>
                        <a:rPr lang="en-US" sz="1300" b="0" i="0" u="none" strike="noStrike" dirty="0">
                          <a:solidFill>
                            <a:srgbClr val="000000"/>
                          </a:solidFill>
                          <a:effectLst/>
                          <a:latin typeface="Calibri" panose="020F0502020204030204" pitchFamily="34" charset="0"/>
                        </a:rPr>
                        <a:t>982</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332972">
                <a:tc>
                  <a:txBody>
                    <a:bodyPr/>
                    <a:lstStyle/>
                    <a:p>
                      <a:pPr algn="ctr" fontAlgn="ctr"/>
                      <a:r>
                        <a:rPr lang="en-US" sz="1300" b="1" i="0" u="none" strike="noStrike" dirty="0">
                          <a:solidFill>
                            <a:srgbClr val="000000"/>
                          </a:solidFill>
                          <a:effectLst/>
                          <a:latin typeface="Calibri" panose="020F0502020204030204" pitchFamily="34" charset="0"/>
                        </a:rPr>
                        <a:t>Total</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1" i="0" u="none" strike="noStrike" dirty="0">
                          <a:solidFill>
                            <a:srgbClr val="000000"/>
                          </a:solidFill>
                          <a:effectLst/>
                          <a:latin typeface="Calibri" panose="020F0502020204030204" pitchFamily="34" charset="0"/>
                        </a:rPr>
                        <a:t>15,136</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1" i="0" u="none" strike="noStrike" dirty="0">
                          <a:solidFill>
                            <a:srgbClr val="000000"/>
                          </a:solidFill>
                          <a:effectLst/>
                          <a:latin typeface="Calibri" panose="020F0502020204030204" pitchFamily="34" charset="0"/>
                        </a:rPr>
                        <a:t>25,521</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1" i="0" u="none" strike="noStrike" dirty="0">
                          <a:solidFill>
                            <a:srgbClr val="000000"/>
                          </a:solidFill>
                          <a:effectLst/>
                          <a:latin typeface="Calibri" panose="020F0502020204030204" pitchFamily="34" charset="0"/>
                        </a:rPr>
                        <a:t>40,657</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1" i="0" u="none" strike="noStrike" dirty="0">
                          <a:solidFill>
                            <a:srgbClr val="000000"/>
                          </a:solidFill>
                          <a:effectLst/>
                          <a:latin typeface="Calibri" panose="020F0502020204030204" pitchFamily="34" charset="0"/>
                        </a:rPr>
                        <a:t>9,534</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1" i="0" u="none" strike="noStrike" dirty="0">
                          <a:solidFill>
                            <a:srgbClr val="000000"/>
                          </a:solidFill>
                          <a:effectLst/>
                          <a:latin typeface="Calibri" panose="020F0502020204030204" pitchFamily="34" charset="0"/>
                        </a:rPr>
                        <a:t>31%</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c>
                  <a:txBody>
                    <a:bodyPr/>
                    <a:lstStyle/>
                    <a:p>
                      <a:pPr algn="r" fontAlgn="ctr"/>
                      <a:r>
                        <a:rPr lang="en-US" sz="1300" b="1" i="0" u="none" strike="noStrike" dirty="0">
                          <a:solidFill>
                            <a:srgbClr val="000000"/>
                          </a:solidFill>
                          <a:effectLst/>
                          <a:latin typeface="Calibri" panose="020F0502020204030204" pitchFamily="34" charset="0"/>
                        </a:rPr>
                        <a:t>50,192</a:t>
                      </a:r>
                    </a:p>
                  </a:txBody>
                  <a:tcPr marL="8657" marR="8657" marT="865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4BC"/>
                    </a:solidFill>
                  </a:tcPr>
                </a:tc>
              </a:tr>
            </a:tbl>
          </a:graphicData>
        </a:graphic>
      </p:graphicFrame>
    </p:spTree>
    <p:extLst>
      <p:ext uri="{BB962C8B-B14F-4D97-AF65-F5344CB8AC3E}">
        <p14:creationId xmlns:p14="http://schemas.microsoft.com/office/powerpoint/2010/main" val="459060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Estimate</a:t>
            </a:r>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16</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14438012"/>
              </p:ext>
            </p:extLst>
          </p:nvPr>
        </p:nvGraphicFramePr>
        <p:xfrm>
          <a:off x="85726" y="933450"/>
          <a:ext cx="8943974" cy="52197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324474" y="5387368"/>
            <a:ext cx="3590926" cy="646331"/>
          </a:xfrm>
          <a:prstGeom prst="rect">
            <a:avLst/>
          </a:prstGeom>
          <a:noFill/>
        </p:spPr>
        <p:txBody>
          <a:bodyPr wrap="square" rtlCol="0" anchor="ctr" anchorCtr="0">
            <a:spAutoFit/>
          </a:bodyPr>
          <a:lstStyle/>
          <a:p>
            <a:r>
              <a:rPr lang="en-US" sz="1800" dirty="0">
                <a:solidFill>
                  <a:srgbClr val="0000FF"/>
                </a:solidFill>
              </a:rPr>
              <a:t>99.5 % of Cost Estimates </a:t>
            </a:r>
            <a:r>
              <a:rPr lang="en-US" sz="1800" dirty="0" smtClean="0">
                <a:solidFill>
                  <a:srgbClr val="0000FF"/>
                </a:solidFill>
              </a:rPr>
              <a:t>are at </a:t>
            </a:r>
            <a:r>
              <a:rPr lang="en-US" sz="1800" dirty="0">
                <a:solidFill>
                  <a:srgbClr val="0000FF"/>
                </a:solidFill>
              </a:rPr>
              <a:t>the Preliminary Design </a:t>
            </a:r>
            <a:r>
              <a:rPr lang="en-US" sz="1800" dirty="0" smtClean="0">
                <a:solidFill>
                  <a:srgbClr val="0000FF"/>
                </a:solidFill>
              </a:rPr>
              <a:t>Level </a:t>
            </a:r>
            <a:r>
              <a:rPr lang="en-US" sz="1800" dirty="0">
                <a:solidFill>
                  <a:srgbClr val="0000FF"/>
                </a:solidFill>
              </a:rPr>
              <a:t>or B</a:t>
            </a:r>
            <a:r>
              <a:rPr lang="en-US" sz="1800" dirty="0" smtClean="0">
                <a:solidFill>
                  <a:srgbClr val="0000FF"/>
                </a:solidFill>
              </a:rPr>
              <a:t>etter</a:t>
            </a:r>
            <a:endParaRPr lang="en-US" sz="1800" dirty="0">
              <a:solidFill>
                <a:srgbClr val="0000FF"/>
              </a:solidFill>
            </a:endParaRPr>
          </a:p>
        </p:txBody>
      </p:sp>
      <p:sp>
        <p:nvSpPr>
          <p:cNvPr id="12" name="TextBox 11"/>
          <p:cNvSpPr txBox="1"/>
          <p:nvPr/>
        </p:nvSpPr>
        <p:spPr>
          <a:xfrm>
            <a:off x="1304925" y="3726448"/>
            <a:ext cx="1136786" cy="338554"/>
          </a:xfrm>
          <a:prstGeom prst="rect">
            <a:avLst/>
          </a:prstGeom>
          <a:noFill/>
        </p:spPr>
        <p:txBody>
          <a:bodyPr wrap="none" rtlCol="0">
            <a:spAutoFit/>
          </a:bodyPr>
          <a:lstStyle/>
          <a:p>
            <a:r>
              <a:rPr lang="en-US" sz="1600" dirty="0" smtClean="0">
                <a:solidFill>
                  <a:srgbClr val="FFFF00"/>
                </a:solidFill>
              </a:rPr>
              <a:t>Preliminary</a:t>
            </a:r>
            <a:endParaRPr lang="en-US" sz="1600" dirty="0">
              <a:solidFill>
                <a:srgbClr val="FFFF00"/>
              </a:solidFill>
            </a:endParaRPr>
          </a:p>
        </p:txBody>
      </p:sp>
      <p:sp>
        <p:nvSpPr>
          <p:cNvPr id="13" name="TextBox 12"/>
          <p:cNvSpPr txBox="1"/>
          <p:nvPr/>
        </p:nvSpPr>
        <p:spPr>
          <a:xfrm>
            <a:off x="3040740" y="4941121"/>
            <a:ext cx="1002390" cy="338554"/>
          </a:xfrm>
          <a:prstGeom prst="rect">
            <a:avLst/>
          </a:prstGeom>
          <a:noFill/>
        </p:spPr>
        <p:txBody>
          <a:bodyPr wrap="none" rtlCol="0">
            <a:spAutoFit/>
          </a:bodyPr>
          <a:lstStyle/>
          <a:p>
            <a:r>
              <a:rPr lang="en-US" sz="1600" dirty="0" smtClean="0">
                <a:solidFill>
                  <a:srgbClr val="FFFF00"/>
                </a:solidFill>
              </a:rPr>
              <a:t>Advanced</a:t>
            </a:r>
            <a:endParaRPr lang="en-US" sz="1600" dirty="0">
              <a:solidFill>
                <a:srgbClr val="FFFF00"/>
              </a:solidFill>
            </a:endParaRPr>
          </a:p>
        </p:txBody>
      </p:sp>
      <p:sp>
        <p:nvSpPr>
          <p:cNvPr id="14" name="TextBox 13"/>
          <p:cNvSpPr txBox="1"/>
          <p:nvPr/>
        </p:nvSpPr>
        <p:spPr>
          <a:xfrm>
            <a:off x="3445498" y="2877383"/>
            <a:ext cx="1195264" cy="338554"/>
          </a:xfrm>
          <a:prstGeom prst="rect">
            <a:avLst/>
          </a:prstGeom>
          <a:noFill/>
        </p:spPr>
        <p:txBody>
          <a:bodyPr wrap="none" rtlCol="0">
            <a:spAutoFit/>
          </a:bodyPr>
          <a:lstStyle/>
          <a:p>
            <a:r>
              <a:rPr lang="en-US" sz="1600" dirty="0" smtClean="0">
                <a:solidFill>
                  <a:srgbClr val="FFFF00"/>
                </a:solidFill>
              </a:rPr>
              <a:t>Actual / P.O.</a:t>
            </a:r>
            <a:endParaRPr lang="en-US" sz="1600" dirty="0">
              <a:solidFill>
                <a:srgbClr val="FFFF00"/>
              </a:solidFill>
            </a:endParaRPr>
          </a:p>
        </p:txBody>
      </p:sp>
    </p:spTree>
    <p:extLst>
      <p:ext uri="{BB962C8B-B14F-4D97-AF65-F5344CB8AC3E}">
        <p14:creationId xmlns:p14="http://schemas.microsoft.com/office/powerpoint/2010/main" val="60324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Estimates for Accelerator Upgrades are complete</a:t>
            </a:r>
          </a:p>
          <a:p>
            <a:pPr lvl="1"/>
            <a:r>
              <a:rPr lang="en-US" dirty="0" smtClean="0"/>
              <a:t>99.5% of cost understood at the Preliminary Design level or higher</a:t>
            </a:r>
          </a:p>
          <a:p>
            <a:r>
              <a:rPr lang="en-US" dirty="0" smtClean="0"/>
              <a:t>Estimates include lessons learned from recently completed NOvA accelerator upgrades</a:t>
            </a:r>
          </a:p>
          <a:p>
            <a:r>
              <a:rPr lang="en-US" dirty="0" smtClean="0"/>
              <a:t>Risks understood, mitigated where possible. Cost set aside as contingency to cover residual risks.</a:t>
            </a:r>
          </a:p>
          <a:p>
            <a:r>
              <a:rPr lang="en-US" dirty="0" smtClean="0"/>
              <a:t>Estimates are traceable</a:t>
            </a:r>
          </a:p>
          <a:p>
            <a:pPr lvl="1"/>
            <a:r>
              <a:rPr lang="en-US" dirty="0" smtClean="0"/>
              <a:t>Comprehensive set of BOEs and backup information developed</a:t>
            </a:r>
          </a:p>
          <a:p>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17</a:t>
            </a:fld>
            <a:endParaRPr lang="en-US" dirty="0"/>
          </a:p>
        </p:txBody>
      </p:sp>
    </p:spTree>
    <p:extLst>
      <p:ext uri="{BB962C8B-B14F-4D97-AF65-F5344CB8AC3E}">
        <p14:creationId xmlns:p14="http://schemas.microsoft.com/office/powerpoint/2010/main" val="1967026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
        <p:nvSpPr>
          <p:cNvPr id="29" name="Text Box 14"/>
          <p:cNvSpPr txBox="1">
            <a:spLocks noChangeAspect="1" noChangeArrowheads="1"/>
          </p:cNvSpPr>
          <p:nvPr/>
        </p:nvSpPr>
        <p:spPr bwMode="auto">
          <a:xfrm>
            <a:off x="1864169" y="2393008"/>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475.2.1 Project Management</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S. Werkema</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CAM - S. Werkema</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0" name="Text Box 14"/>
          <p:cNvSpPr txBox="1">
            <a:spLocks noChangeAspect="1" noChangeArrowheads="1"/>
          </p:cNvSpPr>
          <p:nvPr/>
        </p:nvSpPr>
        <p:spPr bwMode="auto">
          <a:xfrm>
            <a:off x="4934023" y="2387350"/>
            <a:ext cx="2491244"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1143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475.2.3</a:t>
            </a:r>
            <a:r>
              <a:rPr lang="en-US" sz="1200" dirty="0">
                <a:solidFill>
                  <a:srgbClr val="000000"/>
                </a:solidFill>
                <a:latin typeface="Times New Roman"/>
                <a:ea typeface="Times New Roman" charset="0"/>
                <a:cs typeface="Times New Roman"/>
              </a:rPr>
              <a:t> </a:t>
            </a:r>
            <a:r>
              <a:rPr lang="en-US" sz="1200" dirty="0" smtClean="0">
                <a:solidFill>
                  <a:srgbClr val="000000"/>
                </a:solidFill>
                <a:latin typeface="Times New Roman"/>
                <a:ea typeface="Times New Roman" charset="0"/>
                <a:cs typeface="Times New Roman"/>
              </a:rPr>
              <a:t>Instrumentation &amp; Controls</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B. Drendel</a:t>
            </a:r>
          </a:p>
          <a:p>
            <a:pPr marL="228600" lvl="0" defTabSz="914400"/>
            <a:r>
              <a:rPr lang="en-US" sz="1200" dirty="0" smtClean="0">
                <a:solidFill>
                  <a:srgbClr val="000000"/>
                </a:solidFill>
                <a:latin typeface="Times New Roman"/>
                <a:ea typeface="Times New Roman" charset="0"/>
                <a:cs typeface="Times New Roman"/>
              </a:rPr>
              <a:t>CAM - B</a:t>
            </a:r>
            <a:r>
              <a:rPr lang="en-US" sz="1200" dirty="0">
                <a:solidFill>
                  <a:srgbClr val="000000"/>
                </a:solidFill>
                <a:latin typeface="Times New Roman"/>
                <a:ea typeface="Times New Roman" charset="0"/>
                <a:cs typeface="Times New Roman"/>
              </a:rPr>
              <a:t>. Drendel</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1" name="Text Box 14"/>
          <p:cNvSpPr txBox="1">
            <a:spLocks noChangeAspect="1" noChangeArrowheads="1"/>
          </p:cNvSpPr>
          <p:nvPr/>
        </p:nvSpPr>
        <p:spPr bwMode="auto">
          <a:xfrm>
            <a:off x="1864169" y="3233491"/>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475.2.4</a:t>
            </a:r>
            <a:r>
              <a:rPr lang="en-US" sz="1200" dirty="0">
                <a:solidFill>
                  <a:srgbClr val="000000"/>
                </a:solidFill>
                <a:latin typeface="Times New Roman"/>
                <a:ea typeface="Times New Roman" charset="0"/>
                <a:cs typeface="Times New Roman"/>
              </a:rPr>
              <a:t> </a:t>
            </a:r>
            <a:r>
              <a:rPr lang="en-US" sz="1200" dirty="0" smtClean="0">
                <a:solidFill>
                  <a:srgbClr val="000000"/>
                </a:solidFill>
                <a:latin typeface="Times New Roman"/>
                <a:ea typeface="Times New Roman" charset="0"/>
                <a:cs typeface="Times New Roman"/>
              </a:rPr>
              <a:t>Radiation Safety</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T. Leveling</a:t>
            </a:r>
          </a:p>
          <a:p>
            <a:pPr marL="228600" lvl="0" defTabSz="914400"/>
            <a:r>
              <a:rPr lang="en-US" sz="1200" dirty="0" smtClean="0">
                <a:solidFill>
                  <a:srgbClr val="000000"/>
                </a:solidFill>
                <a:latin typeface="Times New Roman"/>
                <a:ea typeface="Times New Roman" charset="0"/>
                <a:cs typeface="Times New Roman"/>
              </a:rPr>
              <a:t>CAM - </a:t>
            </a:r>
            <a:r>
              <a:rPr lang="en-US" sz="1200" dirty="0">
                <a:solidFill>
                  <a:srgbClr val="000000"/>
                </a:solidFill>
                <a:latin typeface="Times New Roman"/>
                <a:ea typeface="Times New Roman" charset="0"/>
                <a:cs typeface="Times New Roman"/>
              </a:rPr>
              <a:t>T. Leveling</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2" name="Text Box 14"/>
          <p:cNvSpPr txBox="1">
            <a:spLocks noChangeAspect="1" noChangeArrowheads="1"/>
          </p:cNvSpPr>
          <p:nvPr/>
        </p:nvSpPr>
        <p:spPr bwMode="auto">
          <a:xfrm>
            <a:off x="4934023" y="3227833"/>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475.2.5 Resonant Extraction</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V. Nagaslaev</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CAM – V. Nagaslaev</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3" name="Text Box 14"/>
          <p:cNvSpPr txBox="1">
            <a:spLocks noChangeAspect="1" noChangeArrowheads="1"/>
          </p:cNvSpPr>
          <p:nvPr/>
        </p:nvSpPr>
        <p:spPr bwMode="auto">
          <a:xfrm>
            <a:off x="1864169" y="4089821"/>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475.2.6</a:t>
            </a:r>
            <a:r>
              <a:rPr lang="en-US" sz="1200" dirty="0">
                <a:solidFill>
                  <a:srgbClr val="000000"/>
                </a:solidFill>
                <a:latin typeface="Times New Roman"/>
                <a:ea typeface="Times New Roman" charset="0"/>
                <a:cs typeface="Times New Roman"/>
              </a:rPr>
              <a:t> </a:t>
            </a:r>
            <a:r>
              <a:rPr lang="en-US" sz="1200" dirty="0" smtClean="0">
                <a:solidFill>
                  <a:srgbClr val="000000"/>
                </a:solidFill>
                <a:latin typeface="Times New Roman"/>
                <a:ea typeface="Times New Roman" charset="0"/>
                <a:cs typeface="Times New Roman"/>
              </a:rPr>
              <a:t>Delivery Ring RF</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J. Dey</a:t>
            </a:r>
          </a:p>
          <a:p>
            <a:pPr marL="228600" marR="0" lvl="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a:ea typeface="Times New Roman" charset="0"/>
                <a:cs typeface="Times New Roman"/>
              </a:rPr>
              <a:t>CAM – J. Dey</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4" name="Text Box 14"/>
          <p:cNvSpPr txBox="1">
            <a:spLocks noChangeAspect="1" noChangeArrowheads="1"/>
          </p:cNvSpPr>
          <p:nvPr/>
        </p:nvSpPr>
        <p:spPr bwMode="auto">
          <a:xfrm>
            <a:off x="4934023" y="4084163"/>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475.2.7 External Beamline</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D. Still</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CAM – D. Still</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5" name="Text Box 14"/>
          <p:cNvSpPr txBox="1">
            <a:spLocks noChangeAspect="1" noChangeArrowheads="1"/>
          </p:cNvSpPr>
          <p:nvPr/>
        </p:nvSpPr>
        <p:spPr bwMode="auto">
          <a:xfrm>
            <a:off x="1864169" y="4953533"/>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475.2.8</a:t>
            </a:r>
            <a:r>
              <a:rPr lang="en-US" sz="1200" dirty="0">
                <a:solidFill>
                  <a:srgbClr val="000000"/>
                </a:solidFill>
                <a:latin typeface="Times New Roman"/>
                <a:ea typeface="Times New Roman" charset="0"/>
                <a:cs typeface="Times New Roman"/>
              </a:rPr>
              <a:t> </a:t>
            </a:r>
            <a:r>
              <a:rPr lang="en-US" sz="1200" dirty="0" smtClean="0">
                <a:solidFill>
                  <a:srgbClr val="000000"/>
                </a:solidFill>
                <a:latin typeface="Times New Roman"/>
                <a:ea typeface="Times New Roman" charset="0"/>
                <a:cs typeface="Times New Roman"/>
              </a:rPr>
              <a:t>Extinction</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E. Prebys</a:t>
            </a:r>
          </a:p>
          <a:p>
            <a:pPr marL="228600" marR="0" lvl="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a:ea typeface="Times New Roman" charset="0"/>
                <a:cs typeface="Times New Roman"/>
              </a:rPr>
              <a:t>CAM – E. Prebys</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
        <p:nvSpPr>
          <p:cNvPr id="36" name="Text Box 14"/>
          <p:cNvSpPr txBox="1">
            <a:spLocks noChangeAspect="1" noChangeArrowheads="1"/>
          </p:cNvSpPr>
          <p:nvPr/>
        </p:nvSpPr>
        <p:spPr bwMode="auto">
          <a:xfrm>
            <a:off x="4934023" y="4957547"/>
            <a:ext cx="2306036"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475.2.9</a:t>
            </a:r>
            <a:r>
              <a:rPr lang="en-US" sz="1200" dirty="0">
                <a:solidFill>
                  <a:srgbClr val="000000"/>
                </a:solidFill>
                <a:latin typeface="Times New Roman"/>
                <a:ea typeface="Times New Roman" charset="0"/>
                <a:cs typeface="Times New Roman"/>
              </a:rPr>
              <a:t> </a:t>
            </a:r>
            <a:r>
              <a:rPr lang="en-US" sz="1200" dirty="0" smtClean="0">
                <a:solidFill>
                  <a:srgbClr val="000000"/>
                </a:solidFill>
                <a:latin typeface="Times New Roman"/>
                <a:ea typeface="Times New Roman" charset="0"/>
                <a:cs typeface="Times New Roman"/>
              </a:rPr>
              <a:t>Target Station</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L3 – R. Coleman</a:t>
            </a:r>
          </a:p>
          <a:p>
            <a:pPr marL="228600" marR="0" lvl="0"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CAM – R. Coleman</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cxnSp>
        <p:nvCxnSpPr>
          <p:cNvPr id="37" name="Straight Connector 36"/>
          <p:cNvCxnSpPr/>
          <p:nvPr/>
        </p:nvCxnSpPr>
        <p:spPr>
          <a:xfrm>
            <a:off x="4543235" y="1637646"/>
            <a:ext cx="0" cy="36394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170205" y="2710516"/>
            <a:ext cx="7638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70205" y="3576692"/>
            <a:ext cx="7638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153802" y="4433021"/>
            <a:ext cx="7638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170205" y="5296733"/>
            <a:ext cx="76381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 Box 14"/>
          <p:cNvSpPr txBox="1">
            <a:spLocks noChangeAspect="1" noChangeArrowheads="1"/>
          </p:cNvSpPr>
          <p:nvPr/>
        </p:nvSpPr>
        <p:spPr bwMode="auto">
          <a:xfrm>
            <a:off x="3611513" y="1300592"/>
            <a:ext cx="1872268" cy="646331"/>
          </a:xfrm>
          <a:prstGeom prst="rect">
            <a:avLst/>
          </a:prstGeom>
          <a:solidFill>
            <a:srgbClr val="CBEC9C"/>
          </a:solidFill>
          <a:ln w="15875">
            <a:solidFill>
              <a:srgbClr val="000000"/>
            </a:solidFill>
            <a:miter lim="800000"/>
            <a:headEnd/>
            <a:tailEnd/>
          </a:ln>
          <a:effectLst>
            <a:glow>
              <a:schemeClr val="accent3">
                <a:lumMod val="40000"/>
                <a:lumOff val="60000"/>
                <a:alpha val="75000"/>
              </a:schemeClr>
            </a:glow>
            <a:outerShdw blurRad="50800" dist="101600" dir="2700000" algn="tl" rotWithShape="0">
              <a:srgbClr val="000000">
                <a:alpha val="43000"/>
              </a:srgbClr>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475.2</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Accelerator Systems</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Times New Roman"/>
                <a:ea typeface="Times New Roman" charset="0"/>
                <a:cs typeface="Times New Roman"/>
              </a:rPr>
              <a:t>S. Werkema (FNAL)</a:t>
            </a:r>
            <a:endParaRPr kumimoji="0" lang="en-US" sz="1200" b="0" i="0" u="none" strike="noStrike" cap="none" normalizeH="0" baseline="0" dirty="0">
              <a:ln>
                <a:noFill/>
              </a:ln>
              <a:solidFill>
                <a:srgbClr val="000000"/>
              </a:solidFill>
              <a:effectLst/>
              <a:latin typeface="Times New Roman"/>
              <a:ea typeface="Times New Roman" charset="0"/>
              <a:cs typeface="Times New Roman"/>
            </a:endParaRPr>
          </a:p>
        </p:txBody>
      </p:sp>
    </p:spTree>
    <p:extLst>
      <p:ext uri="{BB962C8B-B14F-4D97-AF65-F5344CB8AC3E}">
        <p14:creationId xmlns:p14="http://schemas.microsoft.com/office/powerpoint/2010/main" val="1505159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a:xfrm>
            <a:off x="228600" y="1043046"/>
            <a:ext cx="8672513" cy="5110104"/>
          </a:xfrm>
        </p:spPr>
        <p:txBody>
          <a:bodyPr/>
          <a:lstStyle/>
          <a:p>
            <a:pPr marL="0" indent="0">
              <a:spcAft>
                <a:spcPts val="1200"/>
              </a:spcAft>
              <a:buNone/>
            </a:pPr>
            <a:r>
              <a:rPr lang="en-US" dirty="0" smtClean="0">
                <a:cs typeface="Helvetica"/>
              </a:rPr>
              <a:t>The Mu2e Accelerator upgrades are driven by 8 requirements documents that are under </a:t>
            </a:r>
            <a:r>
              <a:rPr lang="en-US" dirty="0">
                <a:cs typeface="Helvetica"/>
              </a:rPr>
              <a:t>C</a:t>
            </a:r>
            <a:r>
              <a:rPr lang="en-US" dirty="0" smtClean="0">
                <a:cs typeface="Helvetica"/>
              </a:rPr>
              <a:t>onfiguration Management.</a:t>
            </a:r>
          </a:p>
          <a:p>
            <a:pPr>
              <a:tabLst>
                <a:tab pos="6400800" algn="l"/>
              </a:tabLst>
            </a:pPr>
            <a:r>
              <a:rPr lang="en-US" sz="2000" dirty="0" smtClean="0">
                <a:cs typeface="Helvetica"/>
              </a:rPr>
              <a:t>Science Driven Requirements	Mu2e-doc-4381</a:t>
            </a:r>
          </a:p>
          <a:p>
            <a:pPr>
              <a:spcBef>
                <a:spcPts val="1200"/>
              </a:spcBef>
              <a:tabLst>
                <a:tab pos="6400800" algn="l"/>
              </a:tabLst>
            </a:pPr>
            <a:r>
              <a:rPr lang="en-US" sz="2000" dirty="0">
                <a:solidFill>
                  <a:schemeClr val="tx1"/>
                </a:solidFill>
                <a:cs typeface="Helvetica"/>
              </a:rPr>
              <a:t>Proton Beam Requirements	Mu2e-doc-1105</a:t>
            </a:r>
          </a:p>
          <a:p>
            <a:pPr>
              <a:spcBef>
                <a:spcPts val="1200"/>
              </a:spcBef>
              <a:tabLst>
                <a:tab pos="6400800" algn="l"/>
              </a:tabLst>
            </a:pPr>
            <a:r>
              <a:rPr lang="en-US" sz="2000" dirty="0">
                <a:solidFill>
                  <a:schemeClr val="tx1"/>
                </a:solidFill>
                <a:cs typeface="Helvetica"/>
              </a:rPr>
              <a:t>Beam Extinction Requirements	Mu2e-doc-1175</a:t>
            </a:r>
          </a:p>
          <a:p>
            <a:pPr>
              <a:spcBef>
                <a:spcPts val="1200"/>
              </a:spcBef>
              <a:tabLst>
                <a:tab pos="6400800" algn="l"/>
              </a:tabLst>
            </a:pPr>
            <a:r>
              <a:rPr lang="en-US" sz="2000" dirty="0">
                <a:solidFill>
                  <a:schemeClr val="tx1"/>
                </a:solidFill>
                <a:cs typeface="Helvetica"/>
              </a:rPr>
              <a:t>Extinction Monitor Requirements	Mu2e-doc-894</a:t>
            </a:r>
          </a:p>
          <a:p>
            <a:pPr>
              <a:spcBef>
                <a:spcPts val="1200"/>
              </a:spcBef>
              <a:tabLst>
                <a:tab pos="6400800" algn="l"/>
              </a:tabLst>
            </a:pPr>
            <a:r>
              <a:rPr lang="en-US" sz="2000" dirty="0">
                <a:solidFill>
                  <a:schemeClr val="tx1"/>
                </a:solidFill>
                <a:cs typeface="Helvetica"/>
              </a:rPr>
              <a:t>Production Target Requirements	Mu2e-doc-887</a:t>
            </a:r>
          </a:p>
          <a:p>
            <a:pPr>
              <a:spcBef>
                <a:spcPts val="1200"/>
              </a:spcBef>
              <a:tabLst>
                <a:tab pos="6400800" algn="l"/>
              </a:tabLst>
            </a:pPr>
            <a:r>
              <a:rPr lang="en-US" sz="2000" dirty="0">
                <a:solidFill>
                  <a:schemeClr val="tx1"/>
                </a:solidFill>
                <a:cs typeface="Helvetica"/>
              </a:rPr>
              <a:t>Heat and Radiation Shield (HRS) Requirements	Mu2e-doc-1092</a:t>
            </a:r>
          </a:p>
          <a:p>
            <a:pPr>
              <a:spcBef>
                <a:spcPts val="1200"/>
              </a:spcBef>
              <a:tabLst>
                <a:tab pos="6400800" algn="l"/>
              </a:tabLst>
            </a:pPr>
            <a:r>
              <a:rPr lang="en-US" sz="2000" dirty="0">
                <a:solidFill>
                  <a:schemeClr val="tx1"/>
                </a:solidFill>
                <a:cs typeface="Helvetica"/>
              </a:rPr>
              <a:t>Proton Absorber Requirements	Mu2e-doc-948</a:t>
            </a:r>
          </a:p>
          <a:p>
            <a:pPr>
              <a:spcBef>
                <a:spcPts val="1200"/>
              </a:spcBef>
              <a:tabLst>
                <a:tab pos="6400800" algn="l"/>
              </a:tabLst>
            </a:pPr>
            <a:r>
              <a:rPr lang="en-US" sz="2000" dirty="0">
                <a:solidFill>
                  <a:schemeClr val="tx1"/>
                </a:solidFill>
                <a:cs typeface="Helvetica"/>
              </a:rPr>
              <a:t>Protection Collimator Requirements	Mu2e-doc-2897</a:t>
            </a:r>
          </a:p>
          <a:p>
            <a:pPr marL="0" indent="0">
              <a:spcBef>
                <a:spcPts val="1800"/>
              </a:spcBef>
              <a:buNone/>
            </a:pPr>
            <a:r>
              <a:rPr lang="en-US" i="1" dirty="0" smtClean="0">
                <a:solidFill>
                  <a:srgbClr val="0000FF"/>
                </a:solidFill>
              </a:rPr>
              <a:t>All of these documents are available on the review web site</a:t>
            </a:r>
            <a:r>
              <a:rPr lang="en-US" dirty="0" smtClean="0">
                <a:solidFill>
                  <a:srgbClr val="0000FF"/>
                </a:solidFill>
              </a:rPr>
              <a:t>.</a:t>
            </a:r>
          </a:p>
          <a:p>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spTree>
    <p:extLst>
      <p:ext uri="{BB962C8B-B14F-4D97-AF65-F5344CB8AC3E}">
        <p14:creationId xmlns:p14="http://schemas.microsoft.com/office/powerpoint/2010/main" val="1323348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9" y="152400"/>
            <a:ext cx="4637906" cy="647700"/>
          </a:xfrm>
        </p:spPr>
        <p:txBody>
          <a:bodyPr anchor="ctr">
            <a:normAutofit/>
          </a:bodyPr>
          <a:lstStyle/>
          <a:p>
            <a:r>
              <a:rPr lang="en-US" sz="3200" dirty="0" smtClean="0">
                <a:latin typeface="Calibri" panose="020F0502020204030204" pitchFamily="34" charset="0"/>
              </a:rPr>
              <a:t>Scope</a:t>
            </a:r>
            <a:r>
              <a:rPr lang="en-US" sz="2800" dirty="0" smtClean="0">
                <a:latin typeface="Calibri" panose="020F0502020204030204" pitchFamily="34" charset="0"/>
              </a:rPr>
              <a:t> Overview</a:t>
            </a:r>
            <a:endParaRPr lang="en-US" sz="1600" dirty="0">
              <a:latin typeface="Calibri" panose="020F0502020204030204" pitchFamily="34" charset="0"/>
            </a:endParaRPr>
          </a:p>
        </p:txBody>
      </p:sp>
      <p:sp>
        <p:nvSpPr>
          <p:cNvPr id="3" name="Date Placeholder 2"/>
          <p:cNvSpPr>
            <a:spLocks noGrp="1"/>
          </p:cNvSpPr>
          <p:nvPr>
            <p:ph type="dt" sz="half" idx="10"/>
          </p:nvPr>
        </p:nvSpPr>
        <p:spPr/>
        <p:txBody>
          <a:bodyPr/>
          <a:lstStyle/>
          <a:p>
            <a:r>
              <a:rPr lang="en-US" smtClean="0"/>
              <a:t>8/26/14</a:t>
            </a:r>
            <a:endParaRPr lang="en-US"/>
          </a:p>
        </p:txBody>
      </p:sp>
      <p:sp>
        <p:nvSpPr>
          <p:cNvPr id="4" name="Footer Placeholder 3"/>
          <p:cNvSpPr>
            <a:spLocks noGrp="1"/>
          </p:cNvSpPr>
          <p:nvPr>
            <p:ph type="ftr" sz="quarter" idx="11"/>
          </p:nvPr>
        </p:nvSpPr>
        <p:spPr>
          <a:xfrm>
            <a:off x="632865" y="6515100"/>
            <a:ext cx="3962399" cy="206188"/>
          </a:xfrm>
        </p:spPr>
        <p:txBody>
          <a:bodyPr/>
          <a:lstStyle/>
          <a:p>
            <a:r>
              <a:rPr lang="en-US" smtClean="0"/>
              <a:t>S. Werkema - Mu2e Independent Cost Review</a:t>
            </a:r>
            <a:endParaRPr lang="en-US" dirty="0"/>
          </a:p>
        </p:txBody>
      </p:sp>
      <p:sp>
        <p:nvSpPr>
          <p:cNvPr id="5" name="Slide Number Placeholder 4"/>
          <p:cNvSpPr>
            <a:spLocks noGrp="1"/>
          </p:cNvSpPr>
          <p:nvPr>
            <p:ph type="sldNum" sz="quarter" idx="12"/>
          </p:nvPr>
        </p:nvSpPr>
        <p:spPr/>
        <p:txBody>
          <a:bodyPr/>
          <a:lstStyle/>
          <a:p>
            <a:fld id="{68C85E99-DC11-4D40-8F11-8344DE5BD1BB}" type="slidenum">
              <a:rPr lang="en-US" smtClean="0"/>
              <a:t>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0"/>
            <a:ext cx="4287982" cy="6854018"/>
          </a:xfrm>
          <a:prstGeom prst="rect">
            <a:avLst/>
          </a:prstGeom>
        </p:spPr>
      </p:pic>
      <p:sp>
        <p:nvSpPr>
          <p:cNvPr id="8" name="TextBox 7"/>
          <p:cNvSpPr txBox="1"/>
          <p:nvPr/>
        </p:nvSpPr>
        <p:spPr>
          <a:xfrm>
            <a:off x="5715000" y="1315714"/>
            <a:ext cx="806631" cy="707886"/>
          </a:xfrm>
          <a:prstGeom prst="rect">
            <a:avLst/>
          </a:prstGeom>
          <a:noFill/>
        </p:spPr>
        <p:txBody>
          <a:bodyPr wrap="none" rtlCol="0">
            <a:spAutoFit/>
          </a:bodyPr>
          <a:lstStyle/>
          <a:p>
            <a:r>
              <a:rPr lang="en-US" sz="2000" b="1" dirty="0" smtClean="0">
                <a:solidFill>
                  <a:srgbClr val="FFFF00"/>
                </a:solidFill>
                <a:effectLst>
                  <a:outerShdw blurRad="38100" dist="38100" dir="2700000" algn="tl">
                    <a:srgbClr val="000000">
                      <a:alpha val="43137"/>
                    </a:srgbClr>
                  </a:outerShdw>
                </a:effectLst>
              </a:rPr>
              <a:t>Mu2e</a:t>
            </a:r>
          </a:p>
          <a:p>
            <a:r>
              <a:rPr lang="en-US" sz="2000" b="1" dirty="0" err="1" smtClean="0">
                <a:solidFill>
                  <a:srgbClr val="FFFF00"/>
                </a:solidFill>
                <a:effectLst>
                  <a:outerShdw blurRad="38100" dist="38100" dir="2700000" algn="tl">
                    <a:srgbClr val="000000">
                      <a:alpha val="43137"/>
                    </a:srgbClr>
                  </a:outerShdw>
                </a:effectLst>
              </a:rPr>
              <a:t>Bldg</a:t>
            </a:r>
            <a:endParaRPr lang="en-US" sz="2000" b="1"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8153400" y="2057400"/>
            <a:ext cx="753732" cy="707886"/>
          </a:xfrm>
          <a:prstGeom prst="rect">
            <a:avLst/>
          </a:prstGeom>
          <a:noFill/>
        </p:spPr>
        <p:txBody>
          <a:bodyPr wrap="none" rtlCol="0">
            <a:spAutoFit/>
          </a:bodyPr>
          <a:lstStyle/>
          <a:p>
            <a:r>
              <a:rPr lang="en-US" sz="2000" b="1" dirty="0" smtClean="0">
                <a:solidFill>
                  <a:srgbClr val="FFFF00"/>
                </a:solidFill>
                <a:effectLst>
                  <a:outerShdw blurRad="38100" dist="38100" dir="2700000" algn="tl">
                    <a:srgbClr val="000000">
                      <a:alpha val="43137"/>
                    </a:srgbClr>
                  </a:outerShdw>
                </a:effectLst>
              </a:rPr>
              <a:t>MC-1</a:t>
            </a:r>
          </a:p>
          <a:p>
            <a:r>
              <a:rPr lang="en-US" sz="2000" b="1" dirty="0" err="1" smtClean="0">
                <a:solidFill>
                  <a:srgbClr val="FFFF00"/>
                </a:solidFill>
                <a:effectLst>
                  <a:outerShdw blurRad="38100" dist="38100" dir="2700000" algn="tl">
                    <a:srgbClr val="000000">
                      <a:alpha val="43137"/>
                    </a:srgbClr>
                  </a:outerShdw>
                </a:effectLst>
              </a:rPr>
              <a:t>Bldg</a:t>
            </a:r>
            <a:endParaRPr lang="en-US" sz="2000"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182039" y="3290787"/>
            <a:ext cx="4133247" cy="938719"/>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475.02.03 Instrumentation &amp; Controls</a:t>
            </a:r>
          </a:p>
          <a:p>
            <a:pPr>
              <a:spcBef>
                <a:spcPts val="1800"/>
              </a:spcBef>
            </a:pPr>
            <a:r>
              <a:rPr lang="en-US" sz="2000" dirty="0" smtClean="0">
                <a:effectLst>
                  <a:outerShdw blurRad="38100" dist="38100" dir="2700000" algn="tl">
                    <a:srgbClr val="000000">
                      <a:alpha val="43137"/>
                    </a:srgbClr>
                  </a:outerShdw>
                </a:effectLst>
              </a:rPr>
              <a:t>475.02.04 Radiation Safety</a:t>
            </a:r>
            <a:endParaRPr lang="en-US" sz="2000" dirty="0">
              <a:effectLst>
                <a:outerShdw blurRad="38100" dist="38100" dir="2700000" algn="tl">
                  <a:srgbClr val="000000">
                    <a:alpha val="43137"/>
                  </a:srgbClr>
                </a:outerShdw>
              </a:effectLst>
            </a:endParaRPr>
          </a:p>
        </p:txBody>
      </p:sp>
      <p:sp>
        <p:nvSpPr>
          <p:cNvPr id="17" name="TextBox 16"/>
          <p:cNvSpPr txBox="1"/>
          <p:nvPr/>
        </p:nvSpPr>
        <p:spPr>
          <a:xfrm>
            <a:off x="182039" y="4857690"/>
            <a:ext cx="3368102"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475.02.05 Resonant Extraction</a:t>
            </a:r>
            <a:endParaRPr lang="en-US" sz="2000" dirty="0">
              <a:effectLst>
                <a:outerShdw blurRad="38100" dist="38100" dir="2700000" algn="tl">
                  <a:srgbClr val="000000">
                    <a:alpha val="43137"/>
                  </a:srgbClr>
                </a:outerShdw>
              </a:effectLst>
            </a:endParaRPr>
          </a:p>
        </p:txBody>
      </p:sp>
      <p:cxnSp>
        <p:nvCxnSpPr>
          <p:cNvPr id="18" name="Straight Arrow Connector 17"/>
          <p:cNvCxnSpPr>
            <a:stCxn id="17" idx="3"/>
          </p:cNvCxnSpPr>
          <p:nvPr/>
        </p:nvCxnSpPr>
        <p:spPr>
          <a:xfrm flipV="1">
            <a:off x="3550141" y="3886201"/>
            <a:ext cx="3185098" cy="117154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7" idx="3"/>
          </p:cNvCxnSpPr>
          <p:nvPr/>
        </p:nvCxnSpPr>
        <p:spPr>
          <a:xfrm>
            <a:off x="3550141" y="5057745"/>
            <a:ext cx="4527059" cy="521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019800" y="4426890"/>
            <a:ext cx="1867884" cy="461665"/>
          </a:xfrm>
          <a:prstGeom prst="rect">
            <a:avLst/>
          </a:prstGeom>
          <a:noFill/>
        </p:spPr>
        <p:txBody>
          <a:bodyPr wrap="none" rtlCol="0">
            <a:spAutoFit/>
          </a:bodyPr>
          <a:lstStyle/>
          <a:p>
            <a:r>
              <a:rPr lang="en-US" sz="2400" b="1" dirty="0" smtClean="0">
                <a:solidFill>
                  <a:srgbClr val="FFFF00"/>
                </a:solidFill>
                <a:effectLst>
                  <a:outerShdw blurRad="38100" dist="38100" dir="2700000" algn="tl">
                    <a:srgbClr val="000000">
                      <a:alpha val="43137"/>
                    </a:srgbClr>
                  </a:outerShdw>
                </a:effectLst>
              </a:rPr>
              <a:t>Delivery Ring</a:t>
            </a:r>
            <a:endParaRPr lang="en-US" sz="2400" b="1" dirty="0">
              <a:solidFill>
                <a:srgbClr val="FFFF00"/>
              </a:solidFill>
              <a:effectLst>
                <a:outerShdw blurRad="38100" dist="38100" dir="2700000" algn="tl">
                  <a:srgbClr val="000000">
                    <a:alpha val="43137"/>
                  </a:srgbClr>
                </a:outerShdw>
              </a:effectLst>
            </a:endParaRPr>
          </a:p>
        </p:txBody>
      </p:sp>
      <p:cxnSp>
        <p:nvCxnSpPr>
          <p:cNvPr id="24" name="Straight Arrow Connector 23"/>
          <p:cNvCxnSpPr>
            <a:stCxn id="17" idx="3"/>
          </p:cNvCxnSpPr>
          <p:nvPr/>
        </p:nvCxnSpPr>
        <p:spPr>
          <a:xfrm>
            <a:off x="3550141" y="5057745"/>
            <a:ext cx="2774459" cy="6001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82039" y="5457855"/>
            <a:ext cx="2958246"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475.02.06 Delivery Ring RF</a:t>
            </a:r>
            <a:endParaRPr lang="en-US" sz="2000" dirty="0">
              <a:effectLst>
                <a:outerShdw blurRad="38100" dist="38100" dir="2700000" algn="tl">
                  <a:srgbClr val="000000">
                    <a:alpha val="43137"/>
                  </a:srgbClr>
                </a:outerShdw>
              </a:effectLst>
            </a:endParaRPr>
          </a:p>
        </p:txBody>
      </p:sp>
      <p:cxnSp>
        <p:nvCxnSpPr>
          <p:cNvPr id="28" name="Straight Arrow Connector 27"/>
          <p:cNvCxnSpPr>
            <a:stCxn id="27" idx="3"/>
          </p:cNvCxnSpPr>
          <p:nvPr/>
        </p:nvCxnSpPr>
        <p:spPr>
          <a:xfrm>
            <a:off x="3140285" y="5657910"/>
            <a:ext cx="3282830" cy="856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82039" y="1857345"/>
            <a:ext cx="3734933"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475.02.07 External (M4) Beamline</a:t>
            </a:r>
            <a:endParaRPr lang="en-US" sz="2000" dirty="0">
              <a:effectLst>
                <a:outerShdw blurRad="38100" dist="38100" dir="2700000" algn="tl">
                  <a:srgbClr val="000000">
                    <a:alpha val="43137"/>
                  </a:srgbClr>
                </a:outerShdw>
              </a:effectLst>
            </a:endParaRPr>
          </a:p>
        </p:txBody>
      </p:sp>
      <p:sp>
        <p:nvSpPr>
          <p:cNvPr id="32" name="TextBox 31"/>
          <p:cNvSpPr txBox="1"/>
          <p:nvPr/>
        </p:nvSpPr>
        <p:spPr>
          <a:xfrm>
            <a:off x="182039" y="2333570"/>
            <a:ext cx="2644442" cy="400110"/>
          </a:xfrm>
          <a:prstGeom prst="rect">
            <a:avLst/>
          </a:prstGeom>
          <a:noFill/>
        </p:spPr>
        <p:txBody>
          <a:bodyPr wrap="none" rtlCol="0">
            <a:spAutoFit/>
          </a:bodyPr>
          <a:lstStyle/>
          <a:p>
            <a:pPr>
              <a:spcBef>
                <a:spcPts val="1800"/>
              </a:spcBef>
            </a:pPr>
            <a:r>
              <a:rPr lang="en-US" sz="2000" dirty="0" smtClean="0">
                <a:effectLst>
                  <a:outerShdw blurRad="38100" dist="38100" dir="2700000" algn="tl">
                    <a:srgbClr val="000000">
                      <a:alpha val="43137"/>
                    </a:srgbClr>
                  </a:outerShdw>
                </a:effectLst>
              </a:rPr>
              <a:t>475.02.08.02 Extinction</a:t>
            </a:r>
            <a:endParaRPr lang="en-US" sz="2000" dirty="0">
              <a:effectLst>
                <a:outerShdw blurRad="38100" dist="38100" dir="2700000" algn="tl">
                  <a:srgbClr val="000000">
                    <a:alpha val="43137"/>
                  </a:srgbClr>
                </a:outerShdw>
              </a:effectLst>
            </a:endParaRPr>
          </a:p>
        </p:txBody>
      </p:sp>
      <p:sp>
        <p:nvSpPr>
          <p:cNvPr id="34" name="TextBox 33"/>
          <p:cNvSpPr txBox="1"/>
          <p:nvPr/>
        </p:nvSpPr>
        <p:spPr>
          <a:xfrm>
            <a:off x="182039" y="999656"/>
            <a:ext cx="3558859" cy="78483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475.02.08.03 Extinction Monitor</a:t>
            </a:r>
          </a:p>
          <a:p>
            <a:pPr>
              <a:spcBef>
                <a:spcPts val="600"/>
              </a:spcBef>
            </a:pPr>
            <a:r>
              <a:rPr lang="en-US" sz="2000" dirty="0" smtClean="0">
                <a:effectLst>
                  <a:outerShdw blurRad="38100" dist="38100" dir="2700000" algn="tl">
                    <a:srgbClr val="000000">
                      <a:alpha val="43137"/>
                    </a:srgbClr>
                  </a:outerShdw>
                </a:effectLst>
              </a:rPr>
              <a:t>475.02.09 Target Station</a:t>
            </a:r>
            <a:endParaRPr lang="en-US" sz="2000" dirty="0">
              <a:effectLst>
                <a:outerShdw blurRad="38100" dist="38100" dir="2700000" algn="tl">
                  <a:srgbClr val="000000">
                    <a:alpha val="43137"/>
                  </a:srgbClr>
                </a:outerShdw>
              </a:effectLst>
            </a:endParaRPr>
          </a:p>
        </p:txBody>
      </p:sp>
      <p:cxnSp>
        <p:nvCxnSpPr>
          <p:cNvPr id="41" name="Straight Arrow Connector 40"/>
          <p:cNvCxnSpPr/>
          <p:nvPr/>
        </p:nvCxnSpPr>
        <p:spPr>
          <a:xfrm flipV="1">
            <a:off x="3848100" y="914401"/>
            <a:ext cx="2781300" cy="3143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1" idx="3"/>
          </p:cNvCxnSpPr>
          <p:nvPr/>
        </p:nvCxnSpPr>
        <p:spPr>
          <a:xfrm>
            <a:off x="3916972" y="2057400"/>
            <a:ext cx="3505804" cy="2761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32" idx="3"/>
          </p:cNvCxnSpPr>
          <p:nvPr/>
        </p:nvCxnSpPr>
        <p:spPr>
          <a:xfrm>
            <a:off x="2826481" y="2533625"/>
            <a:ext cx="4974494" cy="5905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3848100" y="1071563"/>
            <a:ext cx="2781300" cy="4714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3" name="Right Brace 52"/>
          <p:cNvSpPr/>
          <p:nvPr/>
        </p:nvSpPr>
        <p:spPr>
          <a:xfrm>
            <a:off x="4215707" y="3318956"/>
            <a:ext cx="199157" cy="882379"/>
          </a:xfrm>
          <a:prstGeom prst="rightBrace">
            <a:avLst/>
          </a:prstGeom>
          <a:ln>
            <a:solidFill>
              <a:srgbClr val="FF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ffectLst>
                <a:outerShdw blurRad="38100" dist="38100" dir="2700000" algn="tl">
                  <a:srgbClr val="000000">
                    <a:alpha val="43137"/>
                  </a:srgbClr>
                </a:outerShdw>
              </a:effectLst>
            </a:endParaRPr>
          </a:p>
        </p:txBody>
      </p:sp>
      <p:sp>
        <p:nvSpPr>
          <p:cNvPr id="58" name="TextBox 57"/>
          <p:cNvSpPr txBox="1"/>
          <p:nvPr/>
        </p:nvSpPr>
        <p:spPr>
          <a:xfrm rot="5400000">
            <a:off x="3930892" y="3531453"/>
            <a:ext cx="1390765" cy="400110"/>
          </a:xfrm>
          <a:prstGeom prst="rect">
            <a:avLst/>
          </a:prstGeom>
          <a:noFill/>
        </p:spPr>
        <p:txBody>
          <a:bodyPr wrap="none" rtlCol="0">
            <a:spAutoFit/>
          </a:bodyPr>
          <a:lstStyle/>
          <a:p>
            <a:r>
              <a:rPr lang="en-US" sz="2000" i="1" dirty="0" smtClean="0">
                <a:solidFill>
                  <a:srgbClr val="FF0000"/>
                </a:solidFill>
              </a:rPr>
              <a:t>Everywhere</a:t>
            </a:r>
            <a:endParaRPr lang="en-US" sz="2000" i="1" dirty="0">
              <a:solidFill>
                <a:srgbClr val="FF0000"/>
              </a:solidFill>
            </a:endParaRPr>
          </a:p>
        </p:txBody>
      </p:sp>
      <p:sp>
        <p:nvSpPr>
          <p:cNvPr id="11" name="TextBox 10"/>
          <p:cNvSpPr txBox="1"/>
          <p:nvPr/>
        </p:nvSpPr>
        <p:spPr>
          <a:xfrm>
            <a:off x="6629398" y="83404"/>
            <a:ext cx="623889" cy="830997"/>
          </a:xfrm>
          <a:prstGeom prst="rect">
            <a:avLst/>
          </a:prstGeom>
          <a:noFill/>
        </p:spPr>
        <p:txBody>
          <a:bodyPr wrap="none" rtlCol="0">
            <a:spAutoFit/>
          </a:bodyPr>
          <a:lstStyle/>
          <a:p>
            <a:r>
              <a:rPr lang="en-US" sz="4800" dirty="0" smtClean="0">
                <a:solidFill>
                  <a:srgbClr val="FF0000"/>
                </a:solidFill>
                <a:latin typeface="Cambria Math"/>
                <a:ea typeface="Cambria Math"/>
              </a:rPr>
              <a:t>×</a:t>
            </a:r>
            <a:endParaRPr lang="en-US" sz="4800" dirty="0">
              <a:solidFill>
                <a:srgbClr val="FF0000"/>
              </a:solidFill>
            </a:endParaRPr>
          </a:p>
        </p:txBody>
      </p:sp>
    </p:spTree>
    <p:extLst>
      <p:ext uri="{BB962C8B-B14F-4D97-AF65-F5344CB8AC3E}">
        <p14:creationId xmlns:p14="http://schemas.microsoft.com/office/powerpoint/2010/main" val="316674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WBS 475.2.3 Instrumentation and Controls</a:t>
            </a:r>
            <a:endParaRPr lang="en-US" dirty="0"/>
          </a:p>
        </p:txBody>
      </p:sp>
      <p:sp>
        <p:nvSpPr>
          <p:cNvPr id="3" name="Content Placeholder 2"/>
          <p:cNvSpPr>
            <a:spLocks noGrp="1"/>
          </p:cNvSpPr>
          <p:nvPr>
            <p:ph idx="1"/>
          </p:nvPr>
        </p:nvSpPr>
        <p:spPr>
          <a:xfrm>
            <a:off x="228600" y="947796"/>
            <a:ext cx="8672513" cy="5252979"/>
          </a:xfrm>
        </p:spPr>
        <p:txBody>
          <a:bodyPr/>
          <a:lstStyle/>
          <a:p>
            <a:r>
              <a:rPr lang="en-US" sz="2200" dirty="0"/>
              <a:t>D</a:t>
            </a:r>
            <a:r>
              <a:rPr lang="en-US" sz="2200" dirty="0" smtClean="0"/>
              <a:t>esign </a:t>
            </a:r>
            <a:r>
              <a:rPr lang="en-US" sz="2200" dirty="0"/>
              <a:t>and fabricate the equipment for the accelerator controls and instrumentation upgrades required for beam delivery to Mu2e</a:t>
            </a:r>
            <a:r>
              <a:rPr lang="en-US" sz="2200" dirty="0" smtClean="0"/>
              <a:t>.</a:t>
            </a:r>
          </a:p>
          <a:p>
            <a:pPr marL="457200" lvl="1" indent="0">
              <a:spcBef>
                <a:spcPts val="600"/>
              </a:spcBef>
              <a:buNone/>
            </a:pPr>
            <a:r>
              <a:rPr lang="en-US" sz="2000" dirty="0" smtClean="0"/>
              <a:t>Estimate to Complete from May 1, 2014:</a:t>
            </a:r>
          </a:p>
          <a:p>
            <a:pPr lvl="1">
              <a:spcBef>
                <a:spcPts val="600"/>
              </a:spcBef>
            </a:pPr>
            <a:r>
              <a:rPr lang="en-US" sz="1800" dirty="0" smtClean="0"/>
              <a:t>475.02.03.01 Accelerator Controls ($274k)</a:t>
            </a:r>
          </a:p>
          <a:p>
            <a:pPr lvl="1">
              <a:spcBef>
                <a:spcPts val="600"/>
              </a:spcBef>
            </a:pPr>
            <a:r>
              <a:rPr lang="en-US" sz="1800" dirty="0" smtClean="0"/>
              <a:t>475.02.03.02 Delivery Ring Instrumentation ($331k)</a:t>
            </a:r>
          </a:p>
          <a:p>
            <a:pPr lvl="1">
              <a:spcBef>
                <a:spcPts val="600"/>
              </a:spcBef>
            </a:pPr>
            <a:r>
              <a:rPr lang="en-US" sz="1800" dirty="0" smtClean="0">
                <a:solidFill>
                  <a:schemeClr val="accent4">
                    <a:lumMod val="60000"/>
                    <a:lumOff val="40000"/>
                  </a:schemeClr>
                </a:solidFill>
              </a:rPr>
              <a:t>475.02.03.03 Extraction beamline </a:t>
            </a:r>
            <a:r>
              <a:rPr lang="en-US" sz="1800" dirty="0">
                <a:solidFill>
                  <a:schemeClr val="accent4">
                    <a:lumMod val="60000"/>
                    <a:lumOff val="40000"/>
                  </a:schemeClr>
                </a:solidFill>
              </a:rPr>
              <a:t>Instrumentation($</a:t>
            </a:r>
            <a:r>
              <a:rPr lang="en-US" sz="1800" dirty="0" smtClean="0">
                <a:solidFill>
                  <a:schemeClr val="accent4">
                    <a:lumMod val="60000"/>
                    <a:lumOff val="40000"/>
                  </a:schemeClr>
                </a:solidFill>
              </a:rPr>
              <a:t>1,299k)</a:t>
            </a:r>
          </a:p>
          <a:p>
            <a:pPr lvl="1">
              <a:spcBef>
                <a:spcPts val="600"/>
              </a:spcBef>
            </a:pPr>
            <a:r>
              <a:rPr lang="en-US" sz="1800" dirty="0" smtClean="0"/>
              <a:t>Technical Documentation</a:t>
            </a:r>
            <a:r>
              <a:rPr lang="en-US" sz="1800" dirty="0" smtClean="0">
                <a:solidFill>
                  <a:srgbClr val="0000FF"/>
                </a:solidFill>
              </a:rPr>
              <a:t>*</a:t>
            </a:r>
            <a:r>
              <a:rPr lang="en-US" sz="1800" dirty="0" smtClean="0"/>
              <a:t> ($503k)</a:t>
            </a:r>
          </a:p>
          <a:p>
            <a:pPr>
              <a:spcBef>
                <a:spcPts val="1800"/>
              </a:spcBef>
            </a:pPr>
            <a:r>
              <a:rPr lang="en-US" sz="2200" dirty="0" smtClean="0"/>
              <a:t>Basis of Estimate</a:t>
            </a:r>
          </a:p>
          <a:p>
            <a:pPr lvl="1">
              <a:spcBef>
                <a:spcPts val="600"/>
              </a:spcBef>
            </a:pPr>
            <a:r>
              <a:rPr lang="en-US" sz="1800" dirty="0" smtClean="0"/>
              <a:t>Vendor quotes for materials </a:t>
            </a:r>
          </a:p>
          <a:p>
            <a:pPr lvl="1">
              <a:spcBef>
                <a:spcPts val="600"/>
              </a:spcBef>
            </a:pPr>
            <a:r>
              <a:rPr lang="en-US" sz="1800" dirty="0" smtClean="0"/>
              <a:t>Understanding of the costs of implementation of similar </a:t>
            </a:r>
          </a:p>
          <a:p>
            <a:pPr marL="457200" lvl="1" indent="0">
              <a:spcBef>
                <a:spcPts val="0"/>
              </a:spcBef>
              <a:buNone/>
              <a:tabLst>
                <a:tab pos="742950" algn="l"/>
              </a:tabLst>
            </a:pPr>
            <a:r>
              <a:rPr lang="en-US" sz="1800" dirty="0"/>
              <a:t>	</a:t>
            </a:r>
            <a:r>
              <a:rPr lang="en-US" sz="1800" dirty="0" smtClean="0"/>
              <a:t>technology in other Fermilab beamlines.</a:t>
            </a:r>
            <a:endParaRPr lang="en-US" sz="1800" dirty="0"/>
          </a:p>
          <a:p>
            <a:pPr marL="0" indent="0">
              <a:spcBef>
                <a:spcPts val="1800"/>
              </a:spcBef>
              <a:buNone/>
            </a:pPr>
            <a:r>
              <a:rPr lang="en-US" sz="1800" dirty="0" smtClean="0">
                <a:solidFill>
                  <a:srgbClr val="0000FF"/>
                </a:solidFill>
              </a:rPr>
              <a:t>*</a:t>
            </a:r>
            <a:r>
              <a:rPr lang="en-US" sz="1600" dirty="0" smtClean="0">
                <a:solidFill>
                  <a:srgbClr val="0000FF"/>
                </a:solidFill>
              </a:rPr>
              <a:t>Technical Documentation includes costs of Technical Design Report preparation, Review preparation, BOE preparation and review, and project management costs for each Level 3</a:t>
            </a:r>
          </a:p>
          <a:p>
            <a:endParaRPr lang="en-US" dirty="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grpSp>
        <p:nvGrpSpPr>
          <p:cNvPr id="10" name="Group 9"/>
          <p:cNvGrpSpPr/>
          <p:nvPr/>
        </p:nvGrpSpPr>
        <p:grpSpPr>
          <a:xfrm>
            <a:off x="6718300" y="1666875"/>
            <a:ext cx="2359025" cy="2889824"/>
            <a:chOff x="6556375" y="1666875"/>
            <a:chExt cx="2359025" cy="2889824"/>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5" y="1666875"/>
              <a:ext cx="23590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56375" y="3971924"/>
              <a:ext cx="2344738" cy="584775"/>
            </a:xfrm>
            <a:prstGeom prst="rect">
              <a:avLst/>
            </a:prstGeom>
            <a:noFill/>
          </p:spPr>
          <p:txBody>
            <a:bodyPr wrap="square" rtlCol="0">
              <a:spAutoFit/>
            </a:bodyPr>
            <a:lstStyle/>
            <a:p>
              <a:pPr algn="ctr"/>
              <a:r>
                <a:rPr lang="en-US" sz="1600" dirty="0" smtClean="0">
                  <a:solidFill>
                    <a:srgbClr val="0000FF"/>
                  </a:solidFill>
                </a:rPr>
                <a:t>Multiwire Beam Profile Monitor</a:t>
              </a:r>
              <a:endParaRPr lang="en-US" sz="1600" dirty="0">
                <a:solidFill>
                  <a:srgbClr val="0000FF"/>
                </a:solidFill>
              </a:endParaRPr>
            </a:p>
          </p:txBody>
        </p:sp>
      </p:grpSp>
    </p:spTree>
    <p:extLst>
      <p:ext uri="{BB962C8B-B14F-4D97-AF65-F5344CB8AC3E}">
        <p14:creationId xmlns:p14="http://schemas.microsoft.com/office/powerpoint/2010/main" val="854572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WBS 475.2.4 Radiation Safety</a:t>
            </a:r>
            <a:endParaRPr lang="en-US" dirty="0"/>
          </a:p>
        </p:txBody>
      </p:sp>
      <p:sp>
        <p:nvSpPr>
          <p:cNvPr id="3" name="Content Placeholder 2"/>
          <p:cNvSpPr>
            <a:spLocks noGrp="1"/>
          </p:cNvSpPr>
          <p:nvPr>
            <p:ph idx="1"/>
          </p:nvPr>
        </p:nvSpPr>
        <p:spPr>
          <a:xfrm>
            <a:off x="228600" y="923925"/>
            <a:ext cx="8672513" cy="5353050"/>
          </a:xfrm>
        </p:spPr>
        <p:txBody>
          <a:bodyPr/>
          <a:lstStyle/>
          <a:p>
            <a:pPr>
              <a:spcBef>
                <a:spcPts val="0"/>
              </a:spcBef>
            </a:pPr>
            <a:r>
              <a:rPr lang="en-US" sz="2200" dirty="0"/>
              <a:t>D</a:t>
            </a:r>
            <a:r>
              <a:rPr lang="en-US" sz="2200" dirty="0" smtClean="0"/>
              <a:t>esign </a:t>
            </a:r>
            <a:r>
              <a:rPr lang="en-US" sz="2200" dirty="0"/>
              <a:t>and implement the Radiation Safety upgrades that are required to permit </a:t>
            </a:r>
            <a:r>
              <a:rPr lang="en-US" sz="2200" dirty="0" smtClean="0"/>
              <a:t>an 8 kW increase in beam </a:t>
            </a:r>
            <a:r>
              <a:rPr lang="en-US" sz="2200" dirty="0"/>
              <a:t>power </a:t>
            </a:r>
            <a:r>
              <a:rPr lang="en-US" sz="2200" dirty="0" smtClean="0"/>
              <a:t>and maintain </a:t>
            </a:r>
            <a:r>
              <a:rPr lang="en-US" sz="2200" dirty="0"/>
              <a:t>the level of radiation protection required by the Fermilab Radiological Controls </a:t>
            </a:r>
            <a:r>
              <a:rPr lang="en-US" sz="2200" dirty="0" smtClean="0"/>
              <a:t>Manual.</a:t>
            </a:r>
          </a:p>
          <a:p>
            <a:pPr marL="457200" lvl="1" indent="0">
              <a:spcBef>
                <a:spcPts val="600"/>
              </a:spcBef>
              <a:buNone/>
            </a:pPr>
            <a:r>
              <a:rPr lang="en-US" sz="2000" dirty="0"/>
              <a:t>Estimate to Complete </a:t>
            </a:r>
            <a:r>
              <a:rPr lang="en-US" sz="2000" dirty="0" smtClean="0"/>
              <a:t>from May 1, 2014:</a:t>
            </a:r>
          </a:p>
          <a:p>
            <a:pPr lvl="1">
              <a:lnSpc>
                <a:spcPct val="114000"/>
              </a:lnSpc>
              <a:spcBef>
                <a:spcPts val="0"/>
              </a:spcBef>
            </a:pPr>
            <a:r>
              <a:rPr lang="en-US" sz="1800" dirty="0" smtClean="0"/>
              <a:t>475.02.04.01 AP1 Line to Delivery Ring Total Loss Monitor System ($73k)</a:t>
            </a:r>
          </a:p>
          <a:p>
            <a:pPr lvl="1">
              <a:lnSpc>
                <a:spcPct val="114000"/>
              </a:lnSpc>
              <a:spcBef>
                <a:spcPts val="0"/>
              </a:spcBef>
            </a:pPr>
            <a:r>
              <a:rPr lang="en-US" sz="1800" dirty="0" smtClean="0">
                <a:solidFill>
                  <a:schemeClr val="accent4">
                    <a:lumMod val="60000"/>
                    <a:lumOff val="40000"/>
                  </a:schemeClr>
                </a:solidFill>
              </a:rPr>
              <a:t>475.02.04.02 Delivery Ring Radiation Safety Upgrades ($932k)</a:t>
            </a:r>
          </a:p>
          <a:p>
            <a:pPr lvl="1">
              <a:lnSpc>
                <a:spcPct val="114000"/>
              </a:lnSpc>
              <a:spcBef>
                <a:spcPts val="0"/>
              </a:spcBef>
            </a:pPr>
            <a:r>
              <a:rPr lang="en-US" sz="1800" dirty="0"/>
              <a:t>475.02.04.03 </a:t>
            </a:r>
            <a:r>
              <a:rPr lang="en-US" sz="1800" dirty="0" smtClean="0"/>
              <a:t>External Beamline Safety System ($316k</a:t>
            </a:r>
            <a:r>
              <a:rPr lang="en-US" sz="1800" dirty="0"/>
              <a:t>)</a:t>
            </a:r>
          </a:p>
          <a:p>
            <a:pPr lvl="1">
              <a:lnSpc>
                <a:spcPct val="114000"/>
              </a:lnSpc>
              <a:spcBef>
                <a:spcPts val="0"/>
              </a:spcBef>
            </a:pPr>
            <a:r>
              <a:rPr lang="en-US" sz="1800" dirty="0" smtClean="0"/>
              <a:t>475.02.04.04 Mu2e Safety Systems ($334k</a:t>
            </a:r>
            <a:r>
              <a:rPr lang="en-US" sz="1800" dirty="0"/>
              <a:t>)</a:t>
            </a:r>
          </a:p>
          <a:p>
            <a:pPr lvl="1">
              <a:lnSpc>
                <a:spcPct val="114000"/>
              </a:lnSpc>
              <a:spcBef>
                <a:spcPts val="0"/>
              </a:spcBef>
            </a:pPr>
            <a:r>
              <a:rPr lang="en-US" sz="1800" dirty="0" smtClean="0"/>
              <a:t>475.02.04.05 Technical Documentation ($366k)</a:t>
            </a:r>
          </a:p>
          <a:p>
            <a:pPr>
              <a:spcBef>
                <a:spcPts val="1800"/>
              </a:spcBef>
            </a:pPr>
            <a:r>
              <a:rPr lang="en-US" sz="2000" dirty="0" smtClean="0"/>
              <a:t>Basis of Estimate</a:t>
            </a:r>
          </a:p>
          <a:p>
            <a:pPr lvl="1">
              <a:spcBef>
                <a:spcPts val="0"/>
              </a:spcBef>
            </a:pPr>
            <a:r>
              <a:rPr lang="en-US" sz="1800" dirty="0" smtClean="0"/>
              <a:t>Known costs for fabrication and installation of prototype Total Loss Monitor radiation safety systems in beamlines at Fermilab</a:t>
            </a:r>
          </a:p>
          <a:p>
            <a:pPr lvl="1">
              <a:spcBef>
                <a:spcPts val="600"/>
              </a:spcBef>
            </a:pPr>
            <a:r>
              <a:rPr lang="en-US" sz="1800" dirty="0" smtClean="0"/>
              <a:t>Shielding  estimates based on implementation of similar structures for other projects at Fermilab (NuMI, NOvA).</a:t>
            </a:r>
            <a:endParaRPr lang="en-US" sz="1800" dirty="0"/>
          </a:p>
          <a:p>
            <a:endParaRPr lang="en-US" dirty="0" smtClean="0"/>
          </a:p>
          <a:p>
            <a:endParaRPr lang="en-US" dirty="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grpSp>
        <p:nvGrpSpPr>
          <p:cNvPr id="7" name="Group 6"/>
          <p:cNvGrpSpPr/>
          <p:nvPr/>
        </p:nvGrpSpPr>
        <p:grpSpPr>
          <a:xfrm>
            <a:off x="6580981" y="3448050"/>
            <a:ext cx="2344738" cy="1261050"/>
            <a:chOff x="6580981" y="3448050"/>
            <a:chExt cx="2344738" cy="126105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444" y="3448050"/>
              <a:ext cx="23098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80981" y="4124325"/>
              <a:ext cx="2344738" cy="584775"/>
            </a:xfrm>
            <a:prstGeom prst="rect">
              <a:avLst/>
            </a:prstGeom>
            <a:noFill/>
          </p:spPr>
          <p:txBody>
            <a:bodyPr wrap="square" rtlCol="0">
              <a:spAutoFit/>
            </a:bodyPr>
            <a:lstStyle/>
            <a:p>
              <a:pPr algn="ctr"/>
              <a:r>
                <a:rPr lang="en-US" sz="1600" dirty="0" smtClean="0">
                  <a:solidFill>
                    <a:srgbClr val="0000FF"/>
                  </a:solidFill>
                </a:rPr>
                <a:t>Total Loss Monitor Detector</a:t>
              </a:r>
              <a:endParaRPr lang="en-US" sz="1600" dirty="0">
                <a:solidFill>
                  <a:srgbClr val="0000FF"/>
                </a:solidFill>
              </a:endParaRPr>
            </a:p>
          </p:txBody>
        </p:sp>
      </p:grpSp>
    </p:spTree>
    <p:extLst>
      <p:ext uri="{BB962C8B-B14F-4D97-AF65-F5344CB8AC3E}">
        <p14:creationId xmlns:p14="http://schemas.microsoft.com/office/powerpoint/2010/main" val="2586312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38" y="839309"/>
            <a:ext cx="7498324" cy="543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WBS 475.2.5 Resonant Extraction System</a:t>
            </a:r>
            <a:endParaRPr lang="en-US" dirty="0"/>
          </a:p>
        </p:txBody>
      </p:sp>
      <p:sp>
        <p:nvSpPr>
          <p:cNvPr id="3" name="Content Placeholder 2"/>
          <p:cNvSpPr>
            <a:spLocks noGrp="1"/>
          </p:cNvSpPr>
          <p:nvPr>
            <p:ph idx="1"/>
          </p:nvPr>
        </p:nvSpPr>
        <p:spPr>
          <a:xfrm>
            <a:off x="228600" y="1043046"/>
            <a:ext cx="8672513" cy="5167254"/>
          </a:xfrm>
          <a:solidFill>
            <a:schemeClr val="bg1">
              <a:alpha val="90000"/>
            </a:schemeClr>
          </a:solidFill>
        </p:spPr>
        <p:txBody>
          <a:bodyPr/>
          <a:lstStyle/>
          <a:p>
            <a:pPr>
              <a:spcBef>
                <a:spcPts val="0"/>
              </a:spcBef>
            </a:pPr>
            <a:r>
              <a:rPr lang="en-US" sz="2200" dirty="0" smtClean="0"/>
              <a:t>Design</a:t>
            </a:r>
            <a:r>
              <a:rPr lang="en-US" sz="2200" dirty="0"/>
              <a:t>, manufacture, and </a:t>
            </a:r>
            <a:r>
              <a:rPr lang="en-US" sz="2200" dirty="0" smtClean="0"/>
              <a:t>installation of </a:t>
            </a:r>
            <a:r>
              <a:rPr lang="en-US" sz="2200" dirty="0"/>
              <a:t>the systems necessary for the resonant extraction of beam from the Delivery Ring </a:t>
            </a:r>
            <a:r>
              <a:rPr lang="en-US" sz="2200" dirty="0" smtClean="0"/>
              <a:t>synchrotron.</a:t>
            </a:r>
          </a:p>
          <a:p>
            <a:pPr marL="457200" lvl="1" indent="0">
              <a:spcBef>
                <a:spcPts val="600"/>
              </a:spcBef>
              <a:buNone/>
            </a:pPr>
            <a:r>
              <a:rPr lang="en-US" dirty="0"/>
              <a:t>Estimate to Complete </a:t>
            </a:r>
            <a:r>
              <a:rPr lang="en-US" dirty="0" smtClean="0"/>
              <a:t>from May 1, 2014:</a:t>
            </a:r>
          </a:p>
          <a:p>
            <a:pPr lvl="1">
              <a:spcBef>
                <a:spcPts val="0"/>
              </a:spcBef>
            </a:pPr>
            <a:r>
              <a:rPr lang="en-US" sz="1800" dirty="0" smtClean="0"/>
              <a:t>475.02.05.01 General Design of Resonant Extraction System ($403k)</a:t>
            </a:r>
          </a:p>
          <a:p>
            <a:pPr lvl="1">
              <a:spcBef>
                <a:spcPts val="0"/>
              </a:spcBef>
            </a:pPr>
            <a:r>
              <a:rPr lang="en-US" sz="1800" dirty="0" smtClean="0">
                <a:solidFill>
                  <a:schemeClr val="accent4">
                    <a:lumMod val="60000"/>
                    <a:lumOff val="40000"/>
                  </a:schemeClr>
                </a:solidFill>
              </a:rPr>
              <a:t>475.02.05.02 Electrostatic Septum (Mechanical) ($2,495k)</a:t>
            </a:r>
          </a:p>
          <a:p>
            <a:pPr lvl="1">
              <a:spcBef>
                <a:spcPts val="0"/>
              </a:spcBef>
            </a:pPr>
            <a:r>
              <a:rPr lang="en-US" sz="1800" dirty="0" smtClean="0">
                <a:solidFill>
                  <a:schemeClr val="accent4">
                    <a:lumMod val="60000"/>
                    <a:lumOff val="40000"/>
                  </a:schemeClr>
                </a:solidFill>
              </a:rPr>
              <a:t>475.02.05.03 Magnets for the Resonant Extraction System ($914k</a:t>
            </a:r>
            <a:r>
              <a:rPr lang="en-US" sz="1800" dirty="0">
                <a:solidFill>
                  <a:schemeClr val="accent4">
                    <a:lumMod val="60000"/>
                    <a:lumOff val="40000"/>
                  </a:schemeClr>
                </a:solidFill>
              </a:rPr>
              <a:t>)</a:t>
            </a:r>
          </a:p>
          <a:p>
            <a:pPr lvl="1">
              <a:spcBef>
                <a:spcPts val="0"/>
              </a:spcBef>
            </a:pPr>
            <a:r>
              <a:rPr lang="en-US" sz="1800" dirty="0"/>
              <a:t>475.02.05.04 </a:t>
            </a:r>
            <a:r>
              <a:rPr lang="en-US" sz="1800" dirty="0" smtClean="0"/>
              <a:t>Fast Feedback Devices </a:t>
            </a:r>
            <a:r>
              <a:rPr lang="en-US" sz="1800" dirty="0"/>
              <a:t>for the Resonant Extraction System</a:t>
            </a:r>
            <a:r>
              <a:rPr lang="en-US" sz="1800" dirty="0" smtClean="0"/>
              <a:t> ($79k</a:t>
            </a:r>
            <a:r>
              <a:rPr lang="en-US" sz="1800" dirty="0"/>
              <a:t>)</a:t>
            </a:r>
          </a:p>
          <a:p>
            <a:pPr lvl="1">
              <a:spcBef>
                <a:spcPts val="0"/>
              </a:spcBef>
            </a:pPr>
            <a:r>
              <a:rPr lang="en-US" sz="1800" dirty="0" smtClean="0"/>
              <a:t>475.02.05.05 Fast Feedback Electronics </a:t>
            </a:r>
            <a:r>
              <a:rPr lang="en-US" sz="1800" dirty="0"/>
              <a:t>for the Resonant Extraction System </a:t>
            </a:r>
            <a:r>
              <a:rPr lang="en-US" sz="1800" dirty="0" smtClean="0"/>
              <a:t>($269k</a:t>
            </a:r>
            <a:r>
              <a:rPr lang="en-US" sz="1800" dirty="0"/>
              <a:t>)</a:t>
            </a:r>
          </a:p>
          <a:p>
            <a:pPr lvl="1">
              <a:spcBef>
                <a:spcPts val="0"/>
              </a:spcBef>
            </a:pPr>
            <a:r>
              <a:rPr lang="en-US" sz="1800" dirty="0" smtClean="0"/>
              <a:t>475.02.05.06 RF Knockout Kicker </a:t>
            </a:r>
            <a:r>
              <a:rPr lang="en-US" sz="1800" dirty="0"/>
              <a:t>for the Resonant Extraction System </a:t>
            </a:r>
            <a:r>
              <a:rPr lang="en-US" sz="1800" dirty="0" smtClean="0"/>
              <a:t>($172k</a:t>
            </a:r>
            <a:r>
              <a:rPr lang="en-US" sz="1800" dirty="0"/>
              <a:t>)</a:t>
            </a:r>
          </a:p>
          <a:p>
            <a:pPr lvl="1">
              <a:spcBef>
                <a:spcPts val="0"/>
              </a:spcBef>
            </a:pPr>
            <a:r>
              <a:rPr lang="en-US" sz="1800" dirty="0" smtClean="0"/>
              <a:t>475.02.05.07 Magnet Power Supplies </a:t>
            </a:r>
            <a:r>
              <a:rPr lang="en-US" sz="1800" dirty="0"/>
              <a:t>for the Resonant Extraction System </a:t>
            </a:r>
            <a:r>
              <a:rPr lang="en-US" sz="1800" dirty="0" smtClean="0"/>
              <a:t>($543k</a:t>
            </a:r>
            <a:r>
              <a:rPr lang="en-US" sz="1800" dirty="0"/>
              <a:t>)</a:t>
            </a:r>
          </a:p>
          <a:p>
            <a:pPr lvl="1">
              <a:spcBef>
                <a:spcPts val="0"/>
              </a:spcBef>
            </a:pPr>
            <a:r>
              <a:rPr lang="en-US" sz="1800" dirty="0" smtClean="0"/>
              <a:t>475.02.05.08 Technical </a:t>
            </a:r>
            <a:r>
              <a:rPr lang="en-US" sz="1800" dirty="0"/>
              <a:t>Documentation for the Resonant Extraction System </a:t>
            </a:r>
            <a:r>
              <a:rPr lang="en-US" sz="1800" dirty="0" smtClean="0"/>
              <a:t>($605k)</a:t>
            </a:r>
          </a:p>
          <a:p>
            <a:pPr>
              <a:spcBef>
                <a:spcPts val="1800"/>
              </a:spcBef>
            </a:pPr>
            <a:r>
              <a:rPr lang="en-US" sz="2200" dirty="0" smtClean="0"/>
              <a:t>Basis of Estimate</a:t>
            </a:r>
          </a:p>
          <a:p>
            <a:pPr lvl="1">
              <a:spcBef>
                <a:spcPts val="0"/>
              </a:spcBef>
            </a:pPr>
            <a:r>
              <a:rPr lang="en-US" sz="1800" dirty="0" smtClean="0"/>
              <a:t>Engineering estimates based on implementation of similar technology in other Fermilab accelerators and beamlines.</a:t>
            </a:r>
          </a:p>
          <a:p>
            <a:pPr lvl="1">
              <a:spcBef>
                <a:spcPts val="600"/>
              </a:spcBef>
            </a:pPr>
            <a:r>
              <a:rPr lang="en-US" sz="1800" dirty="0" smtClean="0"/>
              <a:t>Magnet fabrication and refurbishment cost estimates based on historical procurement and labor records for fabrication of magnets of same type.</a:t>
            </a:r>
            <a:endParaRPr lang="en-US" sz="1800" dirty="0"/>
          </a:p>
          <a:p>
            <a:endParaRPr lang="en-US" dirty="0" smtClean="0"/>
          </a:p>
          <a:p>
            <a:endParaRPr lang="en-US" dirty="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spTree>
    <p:extLst>
      <p:ext uri="{BB962C8B-B14F-4D97-AF65-F5344CB8AC3E}">
        <p14:creationId xmlns:p14="http://schemas.microsoft.com/office/powerpoint/2010/main" val="2087609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80138" y="1638300"/>
            <a:ext cx="2864796" cy="1674375"/>
            <a:chOff x="6180138" y="1638300"/>
            <a:chExt cx="2864796" cy="1674375"/>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138" y="1638300"/>
              <a:ext cx="2864796"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45711" y="2727900"/>
              <a:ext cx="2533650" cy="584775"/>
            </a:xfrm>
            <a:prstGeom prst="rect">
              <a:avLst/>
            </a:prstGeom>
            <a:noFill/>
          </p:spPr>
          <p:txBody>
            <a:bodyPr wrap="square" rtlCol="0">
              <a:spAutoFit/>
            </a:bodyPr>
            <a:lstStyle/>
            <a:p>
              <a:pPr algn="ctr"/>
              <a:r>
                <a:rPr lang="en-US" sz="1600" dirty="0" smtClean="0">
                  <a:solidFill>
                    <a:srgbClr val="0000FF"/>
                  </a:solidFill>
                </a:rPr>
                <a:t>Cross-section of 2.5 MHz RF Cavity</a:t>
              </a:r>
              <a:endParaRPr lang="en-US" sz="1600" dirty="0">
                <a:solidFill>
                  <a:srgbClr val="0000FF"/>
                </a:solidFill>
              </a:endParaRPr>
            </a:p>
          </p:txBody>
        </p:sp>
      </p:grpSp>
      <p:sp>
        <p:nvSpPr>
          <p:cNvPr id="2" name="Title 1"/>
          <p:cNvSpPr>
            <a:spLocks noGrp="1"/>
          </p:cNvSpPr>
          <p:nvPr>
            <p:ph type="title"/>
          </p:nvPr>
        </p:nvSpPr>
        <p:spPr/>
        <p:txBody>
          <a:bodyPr/>
          <a:lstStyle/>
          <a:p>
            <a:r>
              <a:rPr lang="en-US" dirty="0" smtClean="0"/>
              <a:t>WBS 475.2.6 Delivery Ring RF System</a:t>
            </a:r>
            <a:endParaRPr lang="en-US" dirty="0"/>
          </a:p>
        </p:txBody>
      </p:sp>
      <p:sp>
        <p:nvSpPr>
          <p:cNvPr id="3" name="Content Placeholder 2"/>
          <p:cNvSpPr>
            <a:spLocks noGrp="1"/>
          </p:cNvSpPr>
          <p:nvPr>
            <p:ph idx="1"/>
          </p:nvPr>
        </p:nvSpPr>
        <p:spPr>
          <a:xfrm>
            <a:off x="228600" y="885825"/>
            <a:ext cx="8672513" cy="5629275"/>
          </a:xfrm>
        </p:spPr>
        <p:txBody>
          <a:bodyPr/>
          <a:lstStyle/>
          <a:p>
            <a:r>
              <a:rPr lang="en-US" sz="2200" dirty="0"/>
              <a:t>D</a:t>
            </a:r>
            <a:r>
              <a:rPr lang="en-US" sz="2200" dirty="0" smtClean="0"/>
              <a:t>esign </a:t>
            </a:r>
            <a:r>
              <a:rPr lang="en-US" sz="2200" dirty="0"/>
              <a:t>and fabricate a 2.4 MHz RF system that synchronously captures beam from the Recycler Ring and holds it in a stationary RF bucket during resonant </a:t>
            </a:r>
            <a:r>
              <a:rPr lang="en-US" sz="2200" dirty="0" smtClean="0"/>
              <a:t>extraction.</a:t>
            </a:r>
          </a:p>
          <a:p>
            <a:pPr marL="457200" lvl="1" indent="0">
              <a:spcBef>
                <a:spcPts val="600"/>
              </a:spcBef>
              <a:buNone/>
            </a:pPr>
            <a:r>
              <a:rPr lang="en-US" dirty="0"/>
              <a:t>Estimate to Complete </a:t>
            </a:r>
            <a:r>
              <a:rPr lang="en-US" dirty="0" smtClean="0"/>
              <a:t>from May 1, 2014:</a:t>
            </a:r>
          </a:p>
          <a:p>
            <a:pPr lvl="1">
              <a:spcBef>
                <a:spcPts val="600"/>
              </a:spcBef>
            </a:pPr>
            <a:r>
              <a:rPr lang="en-US" sz="1800" dirty="0" smtClean="0">
                <a:solidFill>
                  <a:schemeClr val="accent4">
                    <a:lumMod val="60000"/>
                    <a:lumOff val="40000"/>
                  </a:schemeClr>
                </a:solidFill>
              </a:rPr>
              <a:t>475.02.06.01 Low Level RF System ($1,139k)</a:t>
            </a:r>
          </a:p>
          <a:p>
            <a:pPr lvl="1">
              <a:spcBef>
                <a:spcPts val="600"/>
              </a:spcBef>
            </a:pPr>
            <a:r>
              <a:rPr lang="en-US" sz="1800" dirty="0" smtClean="0"/>
              <a:t>475.02.06.02 Delivery Ring RF Studies and Tuning ($214k)</a:t>
            </a:r>
          </a:p>
          <a:p>
            <a:pPr lvl="1">
              <a:spcBef>
                <a:spcPts val="600"/>
              </a:spcBef>
            </a:pPr>
            <a:r>
              <a:rPr lang="en-US" sz="1800" dirty="0" smtClean="0">
                <a:solidFill>
                  <a:schemeClr val="tx1"/>
                </a:solidFill>
              </a:rPr>
              <a:t>475.02.06.03 Delivery Ring RF Cooling System ($346k</a:t>
            </a:r>
            <a:r>
              <a:rPr lang="en-US" sz="1800" dirty="0">
                <a:solidFill>
                  <a:schemeClr val="tx1"/>
                </a:solidFill>
              </a:rPr>
              <a:t>)</a:t>
            </a:r>
          </a:p>
          <a:p>
            <a:pPr lvl="1">
              <a:spcBef>
                <a:spcPts val="600"/>
              </a:spcBef>
            </a:pPr>
            <a:r>
              <a:rPr lang="en-US" sz="1800" dirty="0" smtClean="0">
                <a:solidFill>
                  <a:schemeClr val="accent4">
                    <a:lumMod val="60000"/>
                    <a:lumOff val="40000"/>
                  </a:schemeClr>
                </a:solidFill>
              </a:rPr>
              <a:t>475.02.06.04 Delivery Ring 2.4 MHz RF ($755k</a:t>
            </a:r>
            <a:r>
              <a:rPr lang="en-US" sz="1800" dirty="0">
                <a:solidFill>
                  <a:schemeClr val="accent4">
                    <a:lumMod val="60000"/>
                    <a:lumOff val="40000"/>
                  </a:schemeClr>
                </a:solidFill>
              </a:rPr>
              <a:t>)</a:t>
            </a:r>
          </a:p>
          <a:p>
            <a:pPr lvl="1">
              <a:spcBef>
                <a:spcPts val="600"/>
              </a:spcBef>
            </a:pPr>
            <a:r>
              <a:rPr lang="en-US" sz="1800" dirty="0" smtClean="0"/>
              <a:t>475.02.06.05 Technical Documentation ($145k)</a:t>
            </a:r>
          </a:p>
          <a:p>
            <a:pPr>
              <a:spcBef>
                <a:spcPts val="1800"/>
              </a:spcBef>
            </a:pPr>
            <a:r>
              <a:rPr lang="en-US" sz="2200" dirty="0" smtClean="0"/>
              <a:t>Basis of Estimate</a:t>
            </a:r>
          </a:p>
          <a:p>
            <a:pPr lvl="1">
              <a:spcBef>
                <a:spcPts val="0"/>
              </a:spcBef>
            </a:pPr>
            <a:r>
              <a:rPr lang="en-US" sz="1800" dirty="0" smtClean="0"/>
              <a:t>Engineering estimates based on implementation of similar technology in other Fermilab accelerators.</a:t>
            </a:r>
          </a:p>
          <a:p>
            <a:pPr lvl="1">
              <a:spcBef>
                <a:spcPts val="0"/>
              </a:spcBef>
            </a:pPr>
            <a:r>
              <a:rPr lang="en-US" sz="1800" dirty="0" smtClean="0"/>
              <a:t>Low Level electronics cost estimates based on vendor quotes and recent experience with similar systems at Fermilab.</a:t>
            </a:r>
          </a:p>
          <a:p>
            <a:pPr lvl="1">
              <a:spcBef>
                <a:spcPts val="0"/>
              </a:spcBef>
            </a:pPr>
            <a:r>
              <a:rPr lang="en-US" sz="1800" dirty="0" smtClean="0"/>
              <a:t>8 kW solid state driver amplifier cost estimate based on vendor budgetary quotes</a:t>
            </a:r>
            <a:endParaRPr lang="en-US" sz="1800" dirty="0"/>
          </a:p>
          <a:p>
            <a:endParaRPr lang="en-US" dirty="0" smtClean="0"/>
          </a:p>
          <a:p>
            <a:endParaRPr lang="en-US" dirty="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spTree>
    <p:extLst>
      <p:ext uri="{BB962C8B-B14F-4D97-AF65-F5344CB8AC3E}">
        <p14:creationId xmlns:p14="http://schemas.microsoft.com/office/powerpoint/2010/main" val="2803664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4" y="928746"/>
            <a:ext cx="8596313"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WBS 475.2.7 External Beamline</a:t>
            </a:r>
            <a:endParaRPr lang="en-US" dirty="0"/>
          </a:p>
        </p:txBody>
      </p:sp>
      <p:sp>
        <p:nvSpPr>
          <p:cNvPr id="3" name="Content Placeholder 2"/>
          <p:cNvSpPr>
            <a:spLocks noGrp="1"/>
          </p:cNvSpPr>
          <p:nvPr>
            <p:ph idx="1"/>
          </p:nvPr>
        </p:nvSpPr>
        <p:spPr>
          <a:xfrm>
            <a:off x="228600" y="852546"/>
            <a:ext cx="8672513" cy="5343525"/>
          </a:xfrm>
          <a:solidFill>
            <a:schemeClr val="bg1">
              <a:alpha val="85000"/>
            </a:schemeClr>
          </a:solidFill>
        </p:spPr>
        <p:txBody>
          <a:bodyPr/>
          <a:lstStyle/>
          <a:p>
            <a:r>
              <a:rPr lang="en-US" sz="2200" dirty="0"/>
              <a:t>D</a:t>
            </a:r>
            <a:r>
              <a:rPr lang="en-US" sz="2200" dirty="0" smtClean="0"/>
              <a:t>esign </a:t>
            </a:r>
            <a:r>
              <a:rPr lang="en-US" sz="2200" dirty="0"/>
              <a:t>and implement the systems necessary to </a:t>
            </a:r>
            <a:r>
              <a:rPr lang="en-US" sz="2200" dirty="0" smtClean="0"/>
              <a:t>transport beam </a:t>
            </a:r>
            <a:r>
              <a:rPr lang="en-US" sz="2200" dirty="0"/>
              <a:t>from the Delivery Ring synchrotron to the Mu2e proton target</a:t>
            </a:r>
            <a:r>
              <a:rPr lang="en-US" sz="2200" dirty="0" smtClean="0"/>
              <a:t>.</a:t>
            </a:r>
          </a:p>
          <a:p>
            <a:pPr marL="457200" lvl="1" indent="0">
              <a:spcBef>
                <a:spcPts val="600"/>
              </a:spcBef>
              <a:buNone/>
            </a:pPr>
            <a:r>
              <a:rPr lang="en-US" dirty="0"/>
              <a:t>Estimate to Complete </a:t>
            </a:r>
            <a:r>
              <a:rPr lang="en-US" dirty="0" smtClean="0"/>
              <a:t>from May 1, 2014:</a:t>
            </a:r>
          </a:p>
          <a:p>
            <a:pPr lvl="1">
              <a:lnSpc>
                <a:spcPct val="114000"/>
              </a:lnSpc>
              <a:spcBef>
                <a:spcPts val="0"/>
              </a:spcBef>
            </a:pPr>
            <a:r>
              <a:rPr lang="en-US" sz="1800" dirty="0" smtClean="0">
                <a:solidFill>
                  <a:schemeClr val="accent4">
                    <a:lumMod val="60000"/>
                    <a:lumOff val="40000"/>
                  </a:schemeClr>
                </a:solidFill>
              </a:rPr>
              <a:t>475.02.07.01 External Beamline Magnets ($1,499k)</a:t>
            </a:r>
          </a:p>
          <a:p>
            <a:pPr lvl="1">
              <a:lnSpc>
                <a:spcPct val="114000"/>
              </a:lnSpc>
              <a:spcBef>
                <a:spcPts val="0"/>
              </a:spcBef>
            </a:pPr>
            <a:r>
              <a:rPr lang="en-US" sz="1800" dirty="0" smtClean="0">
                <a:solidFill>
                  <a:schemeClr val="accent4">
                    <a:lumMod val="60000"/>
                    <a:lumOff val="40000"/>
                  </a:schemeClr>
                </a:solidFill>
              </a:rPr>
              <a:t>475.02.07.02 External Beamline Magnet Power Supplies ($2,028k)</a:t>
            </a:r>
          </a:p>
          <a:p>
            <a:pPr lvl="1">
              <a:lnSpc>
                <a:spcPct val="114000"/>
              </a:lnSpc>
              <a:spcBef>
                <a:spcPts val="0"/>
              </a:spcBef>
            </a:pPr>
            <a:r>
              <a:rPr lang="en-US" sz="1800" dirty="0" smtClean="0">
                <a:solidFill>
                  <a:schemeClr val="accent4">
                    <a:lumMod val="60000"/>
                    <a:lumOff val="40000"/>
                  </a:schemeClr>
                </a:solidFill>
              </a:rPr>
              <a:t>475.02.07.03 External Beamline Mechanical &amp; Vacuum Systems ($1,357k</a:t>
            </a:r>
            <a:r>
              <a:rPr lang="en-US" sz="1800" dirty="0">
                <a:solidFill>
                  <a:schemeClr val="accent4">
                    <a:lumMod val="60000"/>
                    <a:lumOff val="40000"/>
                  </a:schemeClr>
                </a:solidFill>
              </a:rPr>
              <a:t>)</a:t>
            </a:r>
          </a:p>
          <a:p>
            <a:pPr lvl="1">
              <a:lnSpc>
                <a:spcPct val="114000"/>
              </a:lnSpc>
              <a:spcBef>
                <a:spcPts val="0"/>
              </a:spcBef>
            </a:pPr>
            <a:r>
              <a:rPr lang="en-US" sz="1800" dirty="0">
                <a:solidFill>
                  <a:schemeClr val="tx1"/>
                </a:solidFill>
              </a:rPr>
              <a:t>475.02.07.04 </a:t>
            </a:r>
            <a:r>
              <a:rPr lang="en-US" sz="1800" dirty="0" smtClean="0">
                <a:solidFill>
                  <a:schemeClr val="tx1"/>
                </a:solidFill>
              </a:rPr>
              <a:t>External Beamline Diagnostic Absorber ($120k</a:t>
            </a:r>
            <a:r>
              <a:rPr lang="en-US" sz="1800" dirty="0">
                <a:solidFill>
                  <a:schemeClr val="tx1"/>
                </a:solidFill>
              </a:rPr>
              <a:t>)</a:t>
            </a:r>
          </a:p>
          <a:p>
            <a:pPr lvl="1">
              <a:lnSpc>
                <a:spcPct val="114000"/>
              </a:lnSpc>
              <a:spcBef>
                <a:spcPts val="0"/>
              </a:spcBef>
            </a:pPr>
            <a:r>
              <a:rPr lang="en-US" sz="1800" dirty="0" smtClean="0">
                <a:solidFill>
                  <a:schemeClr val="tx1"/>
                </a:solidFill>
              </a:rPr>
              <a:t>475.02.07.05 External Beamline Optics ($116k</a:t>
            </a:r>
            <a:r>
              <a:rPr lang="en-US" sz="1800" dirty="0">
                <a:solidFill>
                  <a:schemeClr val="tx1"/>
                </a:solidFill>
              </a:rPr>
              <a:t>)</a:t>
            </a:r>
          </a:p>
          <a:p>
            <a:pPr lvl="1">
              <a:lnSpc>
                <a:spcPct val="114000"/>
              </a:lnSpc>
              <a:spcBef>
                <a:spcPts val="0"/>
              </a:spcBef>
            </a:pPr>
            <a:r>
              <a:rPr lang="en-US" sz="1800" dirty="0" smtClean="0"/>
              <a:t>475.02.07.06 Oversight and Technical Documentation ($783k)</a:t>
            </a:r>
          </a:p>
          <a:p>
            <a:pPr>
              <a:spcBef>
                <a:spcPts val="1800"/>
              </a:spcBef>
            </a:pPr>
            <a:r>
              <a:rPr lang="en-US" sz="2200" dirty="0" smtClean="0"/>
              <a:t>Basis of Estimate</a:t>
            </a:r>
          </a:p>
          <a:p>
            <a:pPr lvl="1">
              <a:spcBef>
                <a:spcPts val="0"/>
              </a:spcBef>
            </a:pPr>
            <a:r>
              <a:rPr lang="en-US" sz="1800" dirty="0"/>
              <a:t>I</a:t>
            </a:r>
            <a:r>
              <a:rPr lang="en-US" sz="1800" dirty="0" smtClean="0"/>
              <a:t>mplementation of similar technology in other Fermilab beamlines.</a:t>
            </a:r>
          </a:p>
          <a:p>
            <a:pPr lvl="1">
              <a:spcBef>
                <a:spcPts val="0"/>
              </a:spcBef>
            </a:pPr>
            <a:r>
              <a:rPr lang="en-US" sz="1800" dirty="0" smtClean="0"/>
              <a:t>Magnet fabrication/refurbishment costs based on manufacture or refurbishment of same-type magnets at Fermilab</a:t>
            </a:r>
          </a:p>
          <a:p>
            <a:pPr lvl="1">
              <a:spcBef>
                <a:spcPts val="0"/>
              </a:spcBef>
            </a:pPr>
            <a:r>
              <a:rPr lang="en-US" sz="1800" dirty="0" smtClean="0"/>
              <a:t>Beamline component installation/re-installation costs based on costs of Muon Campus reconfiguration activities that are presently in progress.</a:t>
            </a:r>
            <a:endParaRPr lang="en-US" sz="1800" dirty="0"/>
          </a:p>
          <a:p>
            <a:endParaRPr lang="en-US" dirty="0" smtClean="0"/>
          </a:p>
          <a:p>
            <a:endParaRPr lang="en-US" dirty="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S. Werkema - Mu2e Independent Cost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9</a:t>
            </a:fld>
            <a:endParaRPr lang="en-US" dirty="0"/>
          </a:p>
        </p:txBody>
      </p:sp>
    </p:spTree>
    <p:extLst>
      <p:ext uri="{BB962C8B-B14F-4D97-AF65-F5344CB8AC3E}">
        <p14:creationId xmlns:p14="http://schemas.microsoft.com/office/powerpoint/2010/main" val="3248650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FermilabTemplate.potx</Template>
  <TotalTime>27087</TotalTime>
  <Words>1882</Words>
  <Application>Microsoft Office PowerPoint</Application>
  <PresentationFormat>On-screen Show (4:3)</PresentationFormat>
  <Paragraphs>382</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Helvetica</vt:lpstr>
      <vt:lpstr>Cambria Math</vt:lpstr>
      <vt:lpstr>ＭＳ Ｐゴシック</vt:lpstr>
      <vt:lpstr>Arial Black</vt:lpstr>
      <vt:lpstr>Calibri</vt:lpstr>
      <vt:lpstr>Times New Roman</vt:lpstr>
      <vt:lpstr>FermilabTemplate</vt:lpstr>
      <vt:lpstr>Fermilab: Footer Only</vt:lpstr>
      <vt:lpstr>Mu2e Accelerator Upgrades      Mu2e Independent Cost Review</vt:lpstr>
      <vt:lpstr>Organization</vt:lpstr>
      <vt:lpstr>Requirements</vt:lpstr>
      <vt:lpstr>Scope Overview</vt:lpstr>
      <vt:lpstr>WBS 475.2.3 Instrumentation and Controls</vt:lpstr>
      <vt:lpstr>WBS 475.2.4 Radiation Safety</vt:lpstr>
      <vt:lpstr>WBS 475.2.5 Resonant Extraction System</vt:lpstr>
      <vt:lpstr>WBS 475.2.6 Delivery Ring RF System</vt:lpstr>
      <vt:lpstr>WBS 475.2.7 External Beamline</vt:lpstr>
      <vt:lpstr>WBS 475.2.8 Extinction Systems</vt:lpstr>
      <vt:lpstr>WBS 475.2.9 Target Station</vt:lpstr>
      <vt:lpstr>Target Station Layout</vt:lpstr>
      <vt:lpstr>Risks </vt:lpstr>
      <vt:lpstr>Risks (Continued)</vt:lpstr>
      <vt:lpstr>Cost</vt:lpstr>
      <vt:lpstr>Quality of Estimate</vt:lpstr>
      <vt:lpstr>Summary</vt:lpstr>
    </vt:vector>
  </TitlesOfParts>
  <Manager>werkema@fnal.gov</Manager>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Mu2e Accelerator Upgrades</dc:title>
  <dc:creator>werkema@fnal.gov</dc:creator>
  <cp:lastModifiedBy>Steve Werkema</cp:lastModifiedBy>
  <cp:revision>668</cp:revision>
  <cp:lastPrinted>2014-06-06T21:49:25Z</cp:lastPrinted>
  <dcterms:created xsi:type="dcterms:W3CDTF">2014-06-06T16:34:32Z</dcterms:created>
  <dcterms:modified xsi:type="dcterms:W3CDTF">2014-08-25T18:49:11Z</dcterms:modified>
</cp:coreProperties>
</file>