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5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8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7" r:id="rId1"/>
    <p:sldMasterId id="2147484106" r:id="rId2"/>
    <p:sldMasterId id="2147484118" r:id="rId3"/>
    <p:sldMasterId id="2147484130" r:id="rId4"/>
    <p:sldMasterId id="2147484138" r:id="rId5"/>
    <p:sldMasterId id="2147484146" r:id="rId6"/>
    <p:sldMasterId id="2147484154" r:id="rId7"/>
    <p:sldMasterId id="2147484162" r:id="rId8"/>
    <p:sldMasterId id="2147484170" r:id="rId9"/>
    <p:sldMasterId id="2147484178" r:id="rId10"/>
    <p:sldMasterId id="2147484183" r:id="rId11"/>
    <p:sldMasterId id="2147484188" r:id="rId12"/>
    <p:sldMasterId id="2147484200" r:id="rId13"/>
    <p:sldMasterId id="2147484223" r:id="rId14"/>
    <p:sldMasterId id="2147484236" r:id="rId15"/>
    <p:sldMasterId id="2147484260" r:id="rId16"/>
    <p:sldMasterId id="2147484273" r:id="rId17"/>
    <p:sldMasterId id="2147484285" r:id="rId18"/>
    <p:sldMasterId id="2147484299" r:id="rId19"/>
  </p:sldMasterIdLst>
  <p:notesMasterIdLst>
    <p:notesMasterId r:id="rId74"/>
  </p:notesMasterIdLst>
  <p:handoutMasterIdLst>
    <p:handoutMasterId r:id="rId75"/>
  </p:handoutMasterIdLst>
  <p:sldIdLst>
    <p:sldId id="832" r:id="rId20"/>
    <p:sldId id="833" r:id="rId21"/>
    <p:sldId id="835" r:id="rId22"/>
    <p:sldId id="798" r:id="rId23"/>
    <p:sldId id="797" r:id="rId24"/>
    <p:sldId id="799" r:id="rId25"/>
    <p:sldId id="800" r:id="rId26"/>
    <p:sldId id="801" r:id="rId27"/>
    <p:sldId id="802" r:id="rId28"/>
    <p:sldId id="803" r:id="rId29"/>
    <p:sldId id="816" r:id="rId30"/>
    <p:sldId id="804" r:id="rId31"/>
    <p:sldId id="805" r:id="rId32"/>
    <p:sldId id="806" r:id="rId33"/>
    <p:sldId id="807" r:id="rId34"/>
    <p:sldId id="808" r:id="rId35"/>
    <p:sldId id="867" r:id="rId36"/>
    <p:sldId id="811" r:id="rId37"/>
    <p:sldId id="812" r:id="rId38"/>
    <p:sldId id="813" r:id="rId39"/>
    <p:sldId id="817" r:id="rId40"/>
    <p:sldId id="818" r:id="rId41"/>
    <p:sldId id="820" r:id="rId42"/>
    <p:sldId id="837" r:id="rId43"/>
    <p:sldId id="822" r:id="rId44"/>
    <p:sldId id="827" r:id="rId45"/>
    <p:sldId id="828" r:id="rId46"/>
    <p:sldId id="815" r:id="rId47"/>
    <p:sldId id="836" r:id="rId48"/>
    <p:sldId id="846" r:id="rId49"/>
    <p:sldId id="869" r:id="rId50"/>
    <p:sldId id="844" r:id="rId51"/>
    <p:sldId id="845" r:id="rId52"/>
    <p:sldId id="864" r:id="rId53"/>
    <p:sldId id="847" r:id="rId54"/>
    <p:sldId id="856" r:id="rId55"/>
    <p:sldId id="849" r:id="rId56"/>
    <p:sldId id="860" r:id="rId57"/>
    <p:sldId id="859" r:id="rId58"/>
    <p:sldId id="861" r:id="rId59"/>
    <p:sldId id="853" r:id="rId60"/>
    <p:sldId id="855" r:id="rId61"/>
    <p:sldId id="854" r:id="rId62"/>
    <p:sldId id="862" r:id="rId63"/>
    <p:sldId id="863" r:id="rId64"/>
    <p:sldId id="852" r:id="rId65"/>
    <p:sldId id="858" r:id="rId66"/>
    <p:sldId id="857" r:id="rId67"/>
    <p:sldId id="843" r:id="rId68"/>
    <p:sldId id="793" r:id="rId69"/>
    <p:sldId id="825" r:id="rId70"/>
    <p:sldId id="866" r:id="rId71"/>
    <p:sldId id="868" r:id="rId72"/>
    <p:sldId id="870" r:id="rId73"/>
  </p:sldIdLst>
  <p:sldSz cx="9144000" cy="6858000" type="letter"/>
  <p:notesSz cx="6731000" cy="9855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1pPr>
    <a:lvl2pPr marL="457059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2pPr>
    <a:lvl3pPr marL="914118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3pPr>
    <a:lvl4pPr marL="137118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4pPr>
    <a:lvl5pPr marL="1828239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5pPr>
    <a:lvl6pPr marL="2285298" algn="l" defTabSz="457059" rtl="0" eaLnBrk="1" latinLnBrk="0" hangingPunct="1"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6pPr>
    <a:lvl7pPr marL="2742360" algn="l" defTabSz="457059" rtl="0" eaLnBrk="1" latinLnBrk="0" hangingPunct="1"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7pPr>
    <a:lvl8pPr marL="3199416" algn="l" defTabSz="457059" rtl="0" eaLnBrk="1" latinLnBrk="0" hangingPunct="1"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8pPr>
    <a:lvl9pPr marL="3656478" algn="l" defTabSz="457059" rtl="0" eaLnBrk="1" latinLnBrk="0" hangingPunct="1"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BE7"/>
    <a:srgbClr val="FFF9DE"/>
    <a:srgbClr val="FFF1CC"/>
    <a:srgbClr val="0066FF"/>
    <a:srgbClr val="FFFF00"/>
    <a:srgbClr val="99CCFF"/>
    <a:srgbClr val="FF9900"/>
    <a:srgbClr val="FFCC99"/>
    <a:srgbClr val="27551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52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28"/>
    </p:cViewPr>
  </p:sorterViewPr>
  <p:notesViewPr>
    <p:cSldViewPr>
      <p:cViewPr>
        <p:scale>
          <a:sx n="75" d="100"/>
          <a:sy n="75" d="100"/>
        </p:scale>
        <p:origin x="-816" y="-72"/>
      </p:cViewPr>
      <p:guideLst>
        <p:guide orient="horz" pos="3104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80" Type="http://schemas.openxmlformats.org/officeDocument/2006/relationships/tableStyles" Target="tableStyles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73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image" Target="../media/image89.png"/><Relationship Id="rId2" Type="http://schemas.openxmlformats.org/officeDocument/2006/relationships/image" Target="../media/image9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image" Target="../media/image89.png"/><Relationship Id="rId2" Type="http://schemas.openxmlformats.org/officeDocument/2006/relationships/image" Target="../media/image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FA699-D76E-1F49-AE24-ACFEE6BF3B6E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3ECFE9-7C31-C148-A577-9B8629DE94C4}">
      <dgm:prSet phldrT="[Text]" custT="1"/>
      <dgm:spPr>
        <a:solidFill>
          <a:srgbClr val="558ED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sz="1100" dirty="0" smtClean="0">
              <a:solidFill>
                <a:srgbClr val="FFFFFF"/>
              </a:solidFill>
              <a:latin typeface="Arial" charset="0"/>
            </a:rPr>
            <a:t>Physics studies related to energy frontier capabilities and potential new physics as it emerges from LHC</a:t>
          </a:r>
        </a:p>
        <a:p>
          <a:pPr>
            <a:lnSpc>
              <a:spcPct val="100000"/>
            </a:lnSpc>
          </a:pPr>
          <a:r>
            <a:rPr lang="en-GB" sz="1100" dirty="0" smtClean="0">
              <a:solidFill>
                <a:srgbClr val="FFFFFF"/>
              </a:solidFill>
              <a:latin typeface="Arial" charset="0"/>
            </a:rPr>
            <a:t>Detector R&amp;D compatible with CLIC specifications </a:t>
          </a:r>
          <a:endParaRPr lang="en-US" sz="1100" dirty="0"/>
        </a:p>
      </dgm:t>
    </dgm:pt>
    <dgm:pt modelId="{7B21E3E7-BDE7-AA46-9A4A-FF5C6D9B135D}" type="parTrans" cxnId="{9F63071D-043B-8247-AE9C-A3ED76CF2E6A}">
      <dgm:prSet/>
      <dgm:spPr/>
      <dgm:t>
        <a:bodyPr/>
        <a:lstStyle/>
        <a:p>
          <a:endParaRPr lang="en-US"/>
        </a:p>
      </dgm:t>
    </dgm:pt>
    <dgm:pt modelId="{E932B13A-EF1B-BD4E-9576-22DE96024DD3}" type="sibTrans" cxnId="{9F63071D-043B-8247-AE9C-A3ED76CF2E6A}">
      <dgm:prSet/>
      <dgm:spPr/>
      <dgm:t>
        <a:bodyPr/>
        <a:lstStyle/>
        <a:p>
          <a:endParaRPr lang="en-US"/>
        </a:p>
      </dgm:t>
    </dgm:pt>
    <dgm:pt modelId="{83A02E13-6C60-814D-9C38-F5F689F703BA}">
      <dgm:prSet phldrT="[Text]" custT="1"/>
      <dgm:spPr>
        <a:solidFill>
          <a:srgbClr val="558ED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sz="1100" smtClean="0">
              <a:solidFill>
                <a:srgbClr val="FFFFFF"/>
              </a:solidFill>
              <a:latin typeface="Arial" charset="0"/>
            </a:rPr>
            <a:t>High Gradient structure development and significantly increased test-capacity for X-band RF-structures </a:t>
          </a:r>
          <a:endParaRPr lang="en-US" sz="1100" dirty="0"/>
        </a:p>
      </dgm:t>
    </dgm:pt>
    <dgm:pt modelId="{9EFFF332-3EE9-9B4C-943D-FBAC22B09E58}" type="parTrans" cxnId="{95975E95-972F-6247-A560-9E9DBBFD839C}">
      <dgm:prSet/>
      <dgm:spPr/>
      <dgm:t>
        <a:bodyPr/>
        <a:lstStyle/>
        <a:p>
          <a:endParaRPr lang="en-US"/>
        </a:p>
      </dgm:t>
    </dgm:pt>
    <dgm:pt modelId="{5AC66678-BDFD-934D-BE74-2CB71AA364F9}" type="sibTrans" cxnId="{95975E95-972F-6247-A560-9E9DBBFD839C}">
      <dgm:prSet/>
      <dgm:spPr/>
      <dgm:t>
        <a:bodyPr/>
        <a:lstStyle/>
        <a:p>
          <a:endParaRPr lang="en-US"/>
        </a:p>
      </dgm:t>
    </dgm:pt>
    <dgm:pt modelId="{314C9F3B-2896-E948-96DB-6F479F68A99C}">
      <dgm:prSet phldrT="[Text]" custT="1"/>
      <dgm:spPr>
        <a:solidFill>
          <a:srgbClr val="558ED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sz="1100" dirty="0" smtClean="0">
              <a:solidFill>
                <a:srgbClr val="FFFFFF"/>
              </a:solidFill>
              <a:latin typeface="Arial" charset="0"/>
            </a:rPr>
            <a:t>System-test programmes in CTF3, at ATF and FACET, as well as system-tests in collaborative programmes with light-source laboratories </a:t>
          </a:r>
          <a:endParaRPr lang="en-US" sz="1100" dirty="0"/>
        </a:p>
      </dgm:t>
    </dgm:pt>
    <dgm:pt modelId="{89DC598F-3457-3D4A-B9DC-EE38EE736434}" type="parTrans" cxnId="{C8E7F801-9A3A-A44B-8E34-EA98D7DB542D}">
      <dgm:prSet/>
      <dgm:spPr/>
      <dgm:t>
        <a:bodyPr/>
        <a:lstStyle/>
        <a:p>
          <a:endParaRPr lang="en-US"/>
        </a:p>
      </dgm:t>
    </dgm:pt>
    <dgm:pt modelId="{A654ACC0-628E-FB45-BDA2-1CBFD1B07CBA}" type="sibTrans" cxnId="{C8E7F801-9A3A-A44B-8E34-EA98D7DB542D}">
      <dgm:prSet/>
      <dgm:spPr/>
      <dgm:t>
        <a:bodyPr/>
        <a:lstStyle/>
        <a:p>
          <a:endParaRPr lang="en-US"/>
        </a:p>
      </dgm:t>
    </dgm:pt>
    <dgm:pt modelId="{5E2675C7-F277-184B-8754-03A1EE37F8DB}">
      <dgm:prSet custT="1"/>
      <dgm:spPr>
        <a:solidFill>
          <a:srgbClr val="558ED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sz="1100" dirty="0" smtClean="0">
              <a:solidFill>
                <a:srgbClr val="FFFFFF"/>
              </a:solidFill>
              <a:latin typeface="Arial" charset="0"/>
            </a:rPr>
            <a:t>Technical systems developments, related among others to complete modules, alignment/stability, instrumentation and power sources</a:t>
          </a:r>
          <a:endParaRPr lang="en-GB" sz="1100" dirty="0">
            <a:solidFill>
              <a:srgbClr val="FFFFFF"/>
            </a:solidFill>
            <a:latin typeface="Arial" charset="0"/>
          </a:endParaRPr>
        </a:p>
      </dgm:t>
    </dgm:pt>
    <dgm:pt modelId="{2B91A150-1BD1-9F45-A91E-B918EC3CBD73}" type="parTrans" cxnId="{B31DB61B-2F81-2543-A778-BE22248C3434}">
      <dgm:prSet/>
      <dgm:spPr/>
      <dgm:t>
        <a:bodyPr/>
        <a:lstStyle/>
        <a:p>
          <a:endParaRPr lang="en-US"/>
        </a:p>
      </dgm:t>
    </dgm:pt>
    <dgm:pt modelId="{57FF7A36-DAEB-C44F-BBB9-9C8053B28AB5}" type="sibTrans" cxnId="{B31DB61B-2F81-2543-A778-BE22248C3434}">
      <dgm:prSet/>
      <dgm:spPr/>
      <dgm:t>
        <a:bodyPr/>
        <a:lstStyle/>
        <a:p>
          <a:endParaRPr lang="en-US"/>
        </a:p>
      </dgm:t>
    </dgm:pt>
    <dgm:pt modelId="{5F81CF73-DC66-3640-A6EF-CCC3E05BDA0F}">
      <dgm:prSet phldrT="[Text]" custT="1"/>
      <dgm:spPr>
        <a:solidFill>
          <a:srgbClr val="558ED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sz="1100" dirty="0" smtClean="0">
              <a:solidFill>
                <a:srgbClr val="FFFFFF"/>
              </a:solidFill>
              <a:latin typeface="Arial" charset="0"/>
            </a:rPr>
            <a:t>A re-</a:t>
          </a:r>
          <a:r>
            <a:rPr lang="en-GB" sz="1100" dirty="0" err="1" smtClean="0">
              <a:solidFill>
                <a:srgbClr val="FFFFFF"/>
              </a:solidFill>
              <a:latin typeface="Arial" charset="0"/>
            </a:rPr>
            <a:t>baselined</a:t>
          </a:r>
          <a:r>
            <a:rPr lang="en-GB" sz="1100" dirty="0" smtClean="0">
              <a:solidFill>
                <a:srgbClr val="FFFFFF"/>
              </a:solidFill>
              <a:latin typeface="Arial" charset="0"/>
            </a:rPr>
            <a:t> staged project plan,  cost and power optimisation, increased industrialisation effort for cost-drivers</a:t>
          </a:r>
          <a:endParaRPr lang="en-US" sz="1100" dirty="0"/>
        </a:p>
      </dgm:t>
    </dgm:pt>
    <dgm:pt modelId="{07032E38-5B25-D948-B8F2-FF5E85B3E1AB}" type="parTrans" cxnId="{7C92975C-8B5C-5E44-82A4-DB1A72A632EC}">
      <dgm:prSet/>
      <dgm:spPr/>
      <dgm:t>
        <a:bodyPr/>
        <a:lstStyle/>
        <a:p>
          <a:endParaRPr lang="en-US"/>
        </a:p>
      </dgm:t>
    </dgm:pt>
    <dgm:pt modelId="{69D7EF47-ED38-5E4D-9A9B-FDE5D1357B52}" type="sibTrans" cxnId="{7C92975C-8B5C-5E44-82A4-DB1A72A632EC}">
      <dgm:prSet/>
      <dgm:spPr/>
      <dgm:t>
        <a:bodyPr/>
        <a:lstStyle/>
        <a:p>
          <a:endParaRPr lang="en-US"/>
        </a:p>
      </dgm:t>
    </dgm:pt>
    <dgm:pt modelId="{35E1160D-980A-DD4A-B28C-17EB6B4FD72A}" type="pres">
      <dgm:prSet presAssocID="{21BFA699-D76E-1F49-AE24-ACFEE6BF3B6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2E35B4-0739-EE4B-8887-B46E546882BC}" type="pres">
      <dgm:prSet presAssocID="{753ECFE9-7C31-C148-A577-9B8629DE94C4}" presName="composite" presStyleCnt="0"/>
      <dgm:spPr/>
    </dgm:pt>
    <dgm:pt modelId="{2027EE39-A39A-BE47-B6F6-1B014668E84C}" type="pres">
      <dgm:prSet presAssocID="{753ECFE9-7C31-C148-A577-9B8629DE94C4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D0E4335-FEF7-8D45-B786-758ABF07DE46}" type="pres">
      <dgm:prSet presAssocID="{753ECFE9-7C31-C148-A577-9B8629DE94C4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7678CD-3A08-A440-B28F-22827098B91E}" type="pres">
      <dgm:prSet presAssocID="{E932B13A-EF1B-BD4E-9576-22DE96024DD3}" presName="spacing" presStyleCnt="0"/>
      <dgm:spPr/>
    </dgm:pt>
    <dgm:pt modelId="{351A9D0D-8640-AD47-9ED6-B4684196758B}" type="pres">
      <dgm:prSet presAssocID="{5F81CF73-DC66-3640-A6EF-CCC3E05BDA0F}" presName="composite" presStyleCnt="0"/>
      <dgm:spPr/>
    </dgm:pt>
    <dgm:pt modelId="{578443B5-52CE-9042-84FB-195D8819F60B}" type="pres">
      <dgm:prSet presAssocID="{5F81CF73-DC66-3640-A6EF-CCC3E05BDA0F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C6A8ECC-619E-3A4C-B65B-7C23636D9D6D}" type="pres">
      <dgm:prSet presAssocID="{5F81CF73-DC66-3640-A6EF-CCC3E05BDA0F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DC2CA1-4527-444E-83E9-2EDB611B3EC3}" type="pres">
      <dgm:prSet presAssocID="{69D7EF47-ED38-5E4D-9A9B-FDE5D1357B52}" presName="spacing" presStyleCnt="0"/>
      <dgm:spPr/>
    </dgm:pt>
    <dgm:pt modelId="{CFFFB0D0-48BA-974D-84A3-21D592988848}" type="pres">
      <dgm:prSet presAssocID="{83A02E13-6C60-814D-9C38-F5F689F703BA}" presName="composite" presStyleCnt="0"/>
      <dgm:spPr/>
    </dgm:pt>
    <dgm:pt modelId="{A07B08BC-3DA3-AB46-AD38-E52A7998A692}" type="pres">
      <dgm:prSet presAssocID="{83A02E13-6C60-814D-9C38-F5F689F703BA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82EE2D4-FD47-B843-9351-F982ACCBCED8}" type="pres">
      <dgm:prSet presAssocID="{83A02E13-6C60-814D-9C38-F5F689F703BA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3EA94-ECF3-6041-AAA3-C517AD4F2E96}" type="pres">
      <dgm:prSet presAssocID="{5AC66678-BDFD-934D-BE74-2CB71AA364F9}" presName="spacing" presStyleCnt="0"/>
      <dgm:spPr/>
    </dgm:pt>
    <dgm:pt modelId="{0575305B-5A30-C847-B9F2-701FC2653C5A}" type="pres">
      <dgm:prSet presAssocID="{314C9F3B-2896-E948-96DB-6F479F68A99C}" presName="composite" presStyleCnt="0"/>
      <dgm:spPr/>
    </dgm:pt>
    <dgm:pt modelId="{F8480A8A-DE7C-7543-AA71-3846A561665B}" type="pres">
      <dgm:prSet presAssocID="{314C9F3B-2896-E948-96DB-6F479F68A99C}" presName="imgShp" presStyleLbl="fgImgPlace1" presStyleIdx="3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9DAA3AA-FD86-9B40-8287-61B840C13F7F}" type="pres">
      <dgm:prSet presAssocID="{314C9F3B-2896-E948-96DB-6F479F68A99C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0F12C-07D4-0A45-A3BB-DAF350694EB2}" type="pres">
      <dgm:prSet presAssocID="{A654ACC0-628E-FB45-BDA2-1CBFD1B07CBA}" presName="spacing" presStyleCnt="0"/>
      <dgm:spPr/>
    </dgm:pt>
    <dgm:pt modelId="{904A3EE7-24E5-0F48-9388-CB443DEB1DB2}" type="pres">
      <dgm:prSet presAssocID="{5E2675C7-F277-184B-8754-03A1EE37F8DB}" presName="composite" presStyleCnt="0"/>
      <dgm:spPr/>
    </dgm:pt>
    <dgm:pt modelId="{D5B0ECFC-620E-3245-81C7-044C24246054}" type="pres">
      <dgm:prSet presAssocID="{5E2675C7-F277-184B-8754-03A1EE37F8DB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9333BA9-0FAA-4E48-8E97-81621BAD57A1}" type="pres">
      <dgm:prSet presAssocID="{5E2675C7-F277-184B-8754-03A1EE37F8DB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171BA8-737E-8D48-BAB4-A3E875B4DFB6}" type="presOf" srcId="{5F81CF73-DC66-3640-A6EF-CCC3E05BDA0F}" destId="{5C6A8ECC-619E-3A4C-B65B-7C23636D9D6D}" srcOrd="0" destOrd="0" presId="urn:microsoft.com/office/officeart/2005/8/layout/vList3"/>
    <dgm:cxn modelId="{95975E95-972F-6247-A560-9E9DBBFD839C}" srcId="{21BFA699-D76E-1F49-AE24-ACFEE6BF3B6E}" destId="{83A02E13-6C60-814D-9C38-F5F689F703BA}" srcOrd="2" destOrd="0" parTransId="{9EFFF332-3EE9-9B4C-943D-FBAC22B09E58}" sibTransId="{5AC66678-BDFD-934D-BE74-2CB71AA364F9}"/>
    <dgm:cxn modelId="{C86441EB-A26C-104C-84C6-DE9FB63D29C2}" type="presOf" srcId="{314C9F3B-2896-E948-96DB-6F479F68A99C}" destId="{99DAA3AA-FD86-9B40-8287-61B840C13F7F}" srcOrd="0" destOrd="0" presId="urn:microsoft.com/office/officeart/2005/8/layout/vList3"/>
    <dgm:cxn modelId="{B31DB61B-2F81-2543-A778-BE22248C3434}" srcId="{21BFA699-D76E-1F49-AE24-ACFEE6BF3B6E}" destId="{5E2675C7-F277-184B-8754-03A1EE37F8DB}" srcOrd="4" destOrd="0" parTransId="{2B91A150-1BD1-9F45-A91E-B918EC3CBD73}" sibTransId="{57FF7A36-DAEB-C44F-BBB9-9C8053B28AB5}"/>
    <dgm:cxn modelId="{79635C87-33BC-7647-98D0-9B7F311698E9}" type="presOf" srcId="{83A02E13-6C60-814D-9C38-F5F689F703BA}" destId="{282EE2D4-FD47-B843-9351-F982ACCBCED8}" srcOrd="0" destOrd="0" presId="urn:microsoft.com/office/officeart/2005/8/layout/vList3"/>
    <dgm:cxn modelId="{18047634-0DF4-3D45-84CA-88C4793F7FC3}" type="presOf" srcId="{753ECFE9-7C31-C148-A577-9B8629DE94C4}" destId="{5D0E4335-FEF7-8D45-B786-758ABF07DE46}" srcOrd="0" destOrd="0" presId="urn:microsoft.com/office/officeart/2005/8/layout/vList3"/>
    <dgm:cxn modelId="{7C92975C-8B5C-5E44-82A4-DB1A72A632EC}" srcId="{21BFA699-D76E-1F49-AE24-ACFEE6BF3B6E}" destId="{5F81CF73-DC66-3640-A6EF-CCC3E05BDA0F}" srcOrd="1" destOrd="0" parTransId="{07032E38-5B25-D948-B8F2-FF5E85B3E1AB}" sibTransId="{69D7EF47-ED38-5E4D-9A9B-FDE5D1357B52}"/>
    <dgm:cxn modelId="{C8E7F801-9A3A-A44B-8E34-EA98D7DB542D}" srcId="{21BFA699-D76E-1F49-AE24-ACFEE6BF3B6E}" destId="{314C9F3B-2896-E948-96DB-6F479F68A99C}" srcOrd="3" destOrd="0" parTransId="{89DC598F-3457-3D4A-B9DC-EE38EE736434}" sibTransId="{A654ACC0-628E-FB45-BDA2-1CBFD1B07CBA}"/>
    <dgm:cxn modelId="{2FF4F941-B20C-1C46-A433-19A1C0E388F4}" type="presOf" srcId="{5E2675C7-F277-184B-8754-03A1EE37F8DB}" destId="{79333BA9-0FAA-4E48-8E97-81621BAD57A1}" srcOrd="0" destOrd="0" presId="urn:microsoft.com/office/officeart/2005/8/layout/vList3"/>
    <dgm:cxn modelId="{9F63071D-043B-8247-AE9C-A3ED76CF2E6A}" srcId="{21BFA699-D76E-1F49-AE24-ACFEE6BF3B6E}" destId="{753ECFE9-7C31-C148-A577-9B8629DE94C4}" srcOrd="0" destOrd="0" parTransId="{7B21E3E7-BDE7-AA46-9A4A-FF5C6D9B135D}" sibTransId="{E932B13A-EF1B-BD4E-9576-22DE96024DD3}"/>
    <dgm:cxn modelId="{FEF923F5-1DB8-C548-9B06-889CDE18A0F4}" type="presOf" srcId="{21BFA699-D76E-1F49-AE24-ACFEE6BF3B6E}" destId="{35E1160D-980A-DD4A-B28C-17EB6B4FD72A}" srcOrd="0" destOrd="0" presId="urn:microsoft.com/office/officeart/2005/8/layout/vList3"/>
    <dgm:cxn modelId="{E4FF45A8-7F67-9E4B-B34F-BB3B0DB95C08}" type="presParOf" srcId="{35E1160D-980A-DD4A-B28C-17EB6B4FD72A}" destId="{922E35B4-0739-EE4B-8887-B46E546882BC}" srcOrd="0" destOrd="0" presId="urn:microsoft.com/office/officeart/2005/8/layout/vList3"/>
    <dgm:cxn modelId="{074ED2CB-B2E7-C041-AA25-9D26725634C7}" type="presParOf" srcId="{922E35B4-0739-EE4B-8887-B46E546882BC}" destId="{2027EE39-A39A-BE47-B6F6-1B014668E84C}" srcOrd="0" destOrd="0" presId="urn:microsoft.com/office/officeart/2005/8/layout/vList3"/>
    <dgm:cxn modelId="{CA39DAE5-C380-DB44-8EE2-6F0EA20F79C7}" type="presParOf" srcId="{922E35B4-0739-EE4B-8887-B46E546882BC}" destId="{5D0E4335-FEF7-8D45-B786-758ABF07DE46}" srcOrd="1" destOrd="0" presId="urn:microsoft.com/office/officeart/2005/8/layout/vList3"/>
    <dgm:cxn modelId="{7D7CB920-FD81-3A42-B3EC-8EA0F50E958D}" type="presParOf" srcId="{35E1160D-980A-DD4A-B28C-17EB6B4FD72A}" destId="{BB7678CD-3A08-A440-B28F-22827098B91E}" srcOrd="1" destOrd="0" presId="urn:microsoft.com/office/officeart/2005/8/layout/vList3"/>
    <dgm:cxn modelId="{3B8413CB-3C2B-B647-84F1-231CA9798E55}" type="presParOf" srcId="{35E1160D-980A-DD4A-B28C-17EB6B4FD72A}" destId="{351A9D0D-8640-AD47-9ED6-B4684196758B}" srcOrd="2" destOrd="0" presId="urn:microsoft.com/office/officeart/2005/8/layout/vList3"/>
    <dgm:cxn modelId="{32528998-8B02-CA41-9794-C82CD403E78C}" type="presParOf" srcId="{351A9D0D-8640-AD47-9ED6-B4684196758B}" destId="{578443B5-52CE-9042-84FB-195D8819F60B}" srcOrd="0" destOrd="0" presId="urn:microsoft.com/office/officeart/2005/8/layout/vList3"/>
    <dgm:cxn modelId="{D9A60A53-C5DC-8440-881D-59E43C93FF07}" type="presParOf" srcId="{351A9D0D-8640-AD47-9ED6-B4684196758B}" destId="{5C6A8ECC-619E-3A4C-B65B-7C23636D9D6D}" srcOrd="1" destOrd="0" presId="urn:microsoft.com/office/officeart/2005/8/layout/vList3"/>
    <dgm:cxn modelId="{8D71D87B-1581-B542-97CE-2135A44593EE}" type="presParOf" srcId="{35E1160D-980A-DD4A-B28C-17EB6B4FD72A}" destId="{BEDC2CA1-4527-444E-83E9-2EDB611B3EC3}" srcOrd="3" destOrd="0" presId="urn:microsoft.com/office/officeart/2005/8/layout/vList3"/>
    <dgm:cxn modelId="{4D5D869C-F281-A04F-B9B9-0BB03450C0A4}" type="presParOf" srcId="{35E1160D-980A-DD4A-B28C-17EB6B4FD72A}" destId="{CFFFB0D0-48BA-974D-84A3-21D592988848}" srcOrd="4" destOrd="0" presId="urn:microsoft.com/office/officeart/2005/8/layout/vList3"/>
    <dgm:cxn modelId="{7FF705B7-BC33-1E44-A0C0-52BFDD4D2C2A}" type="presParOf" srcId="{CFFFB0D0-48BA-974D-84A3-21D592988848}" destId="{A07B08BC-3DA3-AB46-AD38-E52A7998A692}" srcOrd="0" destOrd="0" presId="urn:microsoft.com/office/officeart/2005/8/layout/vList3"/>
    <dgm:cxn modelId="{A95A3AB2-45A7-1149-B073-12AA34596B26}" type="presParOf" srcId="{CFFFB0D0-48BA-974D-84A3-21D592988848}" destId="{282EE2D4-FD47-B843-9351-F982ACCBCED8}" srcOrd="1" destOrd="0" presId="urn:microsoft.com/office/officeart/2005/8/layout/vList3"/>
    <dgm:cxn modelId="{3B93F818-66E7-444D-8876-A0A05D4D8D29}" type="presParOf" srcId="{35E1160D-980A-DD4A-B28C-17EB6B4FD72A}" destId="{9F43EA94-ECF3-6041-AAA3-C517AD4F2E96}" srcOrd="5" destOrd="0" presId="urn:microsoft.com/office/officeart/2005/8/layout/vList3"/>
    <dgm:cxn modelId="{5A099BFA-43F6-544A-8B87-DA51EB11F646}" type="presParOf" srcId="{35E1160D-980A-DD4A-B28C-17EB6B4FD72A}" destId="{0575305B-5A30-C847-B9F2-701FC2653C5A}" srcOrd="6" destOrd="0" presId="urn:microsoft.com/office/officeart/2005/8/layout/vList3"/>
    <dgm:cxn modelId="{F5FB43FC-501E-744E-9FCB-2427B90B2622}" type="presParOf" srcId="{0575305B-5A30-C847-B9F2-701FC2653C5A}" destId="{F8480A8A-DE7C-7543-AA71-3846A561665B}" srcOrd="0" destOrd="0" presId="urn:microsoft.com/office/officeart/2005/8/layout/vList3"/>
    <dgm:cxn modelId="{05E7205A-8FE1-864E-B0B8-0E774AE765DE}" type="presParOf" srcId="{0575305B-5A30-C847-B9F2-701FC2653C5A}" destId="{99DAA3AA-FD86-9B40-8287-61B840C13F7F}" srcOrd="1" destOrd="0" presId="urn:microsoft.com/office/officeart/2005/8/layout/vList3"/>
    <dgm:cxn modelId="{350151F2-D985-3242-9614-E364CE08336B}" type="presParOf" srcId="{35E1160D-980A-DD4A-B28C-17EB6B4FD72A}" destId="{6C10F12C-07D4-0A45-A3BB-DAF350694EB2}" srcOrd="7" destOrd="0" presId="urn:microsoft.com/office/officeart/2005/8/layout/vList3"/>
    <dgm:cxn modelId="{B07236B2-A55B-2D4F-8146-F871784D28FD}" type="presParOf" srcId="{35E1160D-980A-DD4A-B28C-17EB6B4FD72A}" destId="{904A3EE7-24E5-0F48-9388-CB443DEB1DB2}" srcOrd="8" destOrd="0" presId="urn:microsoft.com/office/officeart/2005/8/layout/vList3"/>
    <dgm:cxn modelId="{D9482250-C1BD-1040-AED7-4E649AA37D46}" type="presParOf" srcId="{904A3EE7-24E5-0F48-9388-CB443DEB1DB2}" destId="{D5B0ECFC-620E-3245-81C7-044C24246054}" srcOrd="0" destOrd="0" presId="urn:microsoft.com/office/officeart/2005/8/layout/vList3"/>
    <dgm:cxn modelId="{60C55695-8C9B-F24B-8ABE-8E60B44FD22E}" type="presParOf" srcId="{904A3EE7-24E5-0F48-9388-CB443DEB1DB2}" destId="{79333BA9-0FAA-4E48-8E97-81621BAD57A1}" srcOrd="1" destOrd="0" presId="urn:microsoft.com/office/officeart/2005/8/layout/vList3"/>
  </dgm:cxnLst>
  <dgm:bg>
    <a:solidFill>
      <a:srgbClr val="D9D9D9">
        <a:alpha val="88000"/>
      </a:srgb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E4335-FEF7-8D45-B786-758ABF07DE46}">
      <dsp:nvSpPr>
        <dsp:cNvPr id="0" name=""/>
        <dsp:cNvSpPr/>
      </dsp:nvSpPr>
      <dsp:spPr>
        <a:xfrm rot="10800000">
          <a:off x="1504385" y="198"/>
          <a:ext cx="5117973" cy="861087"/>
        </a:xfrm>
        <a:prstGeom prst="homePlate">
          <a:avLst/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716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solidFill>
                <a:srgbClr val="FFFFFF"/>
              </a:solidFill>
              <a:latin typeface="Arial" charset="0"/>
            </a:rPr>
            <a:t>Physics studies related to energy frontier capabilities and potential new physics as it emerges from LHC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solidFill>
                <a:srgbClr val="FFFFFF"/>
              </a:solidFill>
              <a:latin typeface="Arial" charset="0"/>
            </a:rPr>
            <a:t>Detector R&amp;D compatible with CLIC specifications </a:t>
          </a:r>
          <a:endParaRPr lang="en-US" sz="1100" kern="1200" dirty="0"/>
        </a:p>
      </dsp:txBody>
      <dsp:txXfrm rot="10800000">
        <a:off x="1719657" y="198"/>
        <a:ext cx="4902701" cy="861087"/>
      </dsp:txXfrm>
    </dsp:sp>
    <dsp:sp modelId="{2027EE39-A39A-BE47-B6F6-1B014668E84C}">
      <dsp:nvSpPr>
        <dsp:cNvPr id="0" name=""/>
        <dsp:cNvSpPr/>
      </dsp:nvSpPr>
      <dsp:spPr>
        <a:xfrm>
          <a:off x="1073841" y="198"/>
          <a:ext cx="861087" cy="8610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6A8ECC-619E-3A4C-B65B-7C23636D9D6D}">
      <dsp:nvSpPr>
        <dsp:cNvPr id="0" name=""/>
        <dsp:cNvSpPr/>
      </dsp:nvSpPr>
      <dsp:spPr>
        <a:xfrm rot="10800000">
          <a:off x="1504385" y="1118327"/>
          <a:ext cx="5117973" cy="861087"/>
        </a:xfrm>
        <a:prstGeom prst="homePlate">
          <a:avLst/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716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solidFill>
                <a:srgbClr val="FFFFFF"/>
              </a:solidFill>
              <a:latin typeface="Arial" charset="0"/>
            </a:rPr>
            <a:t>A re-</a:t>
          </a:r>
          <a:r>
            <a:rPr lang="en-GB" sz="1100" kern="1200" dirty="0" err="1" smtClean="0">
              <a:solidFill>
                <a:srgbClr val="FFFFFF"/>
              </a:solidFill>
              <a:latin typeface="Arial" charset="0"/>
            </a:rPr>
            <a:t>baselined</a:t>
          </a:r>
          <a:r>
            <a:rPr lang="en-GB" sz="1100" kern="1200" dirty="0" smtClean="0">
              <a:solidFill>
                <a:srgbClr val="FFFFFF"/>
              </a:solidFill>
              <a:latin typeface="Arial" charset="0"/>
            </a:rPr>
            <a:t> staged project plan,  cost and power optimisation, increased industrialisation effort for cost-drivers</a:t>
          </a:r>
          <a:endParaRPr lang="en-US" sz="1100" kern="1200" dirty="0"/>
        </a:p>
      </dsp:txBody>
      <dsp:txXfrm rot="10800000">
        <a:off x="1719657" y="1118327"/>
        <a:ext cx="4902701" cy="861087"/>
      </dsp:txXfrm>
    </dsp:sp>
    <dsp:sp modelId="{578443B5-52CE-9042-84FB-195D8819F60B}">
      <dsp:nvSpPr>
        <dsp:cNvPr id="0" name=""/>
        <dsp:cNvSpPr/>
      </dsp:nvSpPr>
      <dsp:spPr>
        <a:xfrm>
          <a:off x="1073841" y="1118327"/>
          <a:ext cx="861087" cy="86108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2EE2D4-FD47-B843-9351-F982ACCBCED8}">
      <dsp:nvSpPr>
        <dsp:cNvPr id="0" name=""/>
        <dsp:cNvSpPr/>
      </dsp:nvSpPr>
      <dsp:spPr>
        <a:xfrm rot="10800000">
          <a:off x="1504385" y="2236456"/>
          <a:ext cx="5117973" cy="861087"/>
        </a:xfrm>
        <a:prstGeom prst="homePlate">
          <a:avLst/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716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smtClean="0">
              <a:solidFill>
                <a:srgbClr val="FFFFFF"/>
              </a:solidFill>
              <a:latin typeface="Arial" charset="0"/>
            </a:rPr>
            <a:t>High Gradient structure development and significantly increased test-capacity for X-band RF-structures </a:t>
          </a:r>
          <a:endParaRPr lang="en-US" sz="1100" kern="1200" dirty="0"/>
        </a:p>
      </dsp:txBody>
      <dsp:txXfrm rot="10800000">
        <a:off x="1719657" y="2236456"/>
        <a:ext cx="4902701" cy="861087"/>
      </dsp:txXfrm>
    </dsp:sp>
    <dsp:sp modelId="{A07B08BC-3DA3-AB46-AD38-E52A7998A692}">
      <dsp:nvSpPr>
        <dsp:cNvPr id="0" name=""/>
        <dsp:cNvSpPr/>
      </dsp:nvSpPr>
      <dsp:spPr>
        <a:xfrm>
          <a:off x="1073841" y="2236456"/>
          <a:ext cx="861087" cy="86108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DAA3AA-FD86-9B40-8287-61B840C13F7F}">
      <dsp:nvSpPr>
        <dsp:cNvPr id="0" name=""/>
        <dsp:cNvSpPr/>
      </dsp:nvSpPr>
      <dsp:spPr>
        <a:xfrm rot="10800000">
          <a:off x="1504385" y="3354584"/>
          <a:ext cx="5117973" cy="861087"/>
        </a:xfrm>
        <a:prstGeom prst="homePlate">
          <a:avLst/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716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solidFill>
                <a:srgbClr val="FFFFFF"/>
              </a:solidFill>
              <a:latin typeface="Arial" charset="0"/>
            </a:rPr>
            <a:t>System-test programmes in CTF3, at ATF and FACET, as well as system-tests in collaborative programmes with light-source laboratories </a:t>
          </a:r>
          <a:endParaRPr lang="en-US" sz="1100" kern="1200" dirty="0"/>
        </a:p>
      </dsp:txBody>
      <dsp:txXfrm rot="10800000">
        <a:off x="1719657" y="3354584"/>
        <a:ext cx="4902701" cy="861087"/>
      </dsp:txXfrm>
    </dsp:sp>
    <dsp:sp modelId="{F8480A8A-DE7C-7543-AA71-3846A561665B}">
      <dsp:nvSpPr>
        <dsp:cNvPr id="0" name=""/>
        <dsp:cNvSpPr/>
      </dsp:nvSpPr>
      <dsp:spPr>
        <a:xfrm>
          <a:off x="1073841" y="3354584"/>
          <a:ext cx="861087" cy="861087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333BA9-0FAA-4E48-8E97-81621BAD57A1}">
      <dsp:nvSpPr>
        <dsp:cNvPr id="0" name=""/>
        <dsp:cNvSpPr/>
      </dsp:nvSpPr>
      <dsp:spPr>
        <a:xfrm rot="10800000">
          <a:off x="1504385" y="4472713"/>
          <a:ext cx="5117973" cy="861087"/>
        </a:xfrm>
        <a:prstGeom prst="homePlate">
          <a:avLst/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716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solidFill>
                <a:srgbClr val="FFFFFF"/>
              </a:solidFill>
              <a:latin typeface="Arial" charset="0"/>
            </a:rPr>
            <a:t>Technical systems developments, related among others to complete modules, alignment/stability, instrumentation and power sources</a:t>
          </a:r>
          <a:endParaRPr lang="en-GB" sz="1100" kern="1200" dirty="0">
            <a:solidFill>
              <a:srgbClr val="FFFFFF"/>
            </a:solidFill>
            <a:latin typeface="Arial" charset="0"/>
          </a:endParaRPr>
        </a:p>
      </dsp:txBody>
      <dsp:txXfrm rot="10800000">
        <a:off x="1719657" y="4472713"/>
        <a:ext cx="4902701" cy="861087"/>
      </dsp:txXfrm>
    </dsp:sp>
    <dsp:sp modelId="{D5B0ECFC-620E-3245-81C7-044C24246054}">
      <dsp:nvSpPr>
        <dsp:cNvPr id="0" name=""/>
        <dsp:cNvSpPr/>
      </dsp:nvSpPr>
      <dsp:spPr>
        <a:xfrm>
          <a:off x="1073841" y="4472713"/>
          <a:ext cx="861087" cy="86108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19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8547" tIns="0" rIns="18547" bIns="0" numCol="1" anchor="t" anchorCtr="0" compatLnSpc="1">
            <a:prstTxWarp prst="textNoShape">
              <a:avLst/>
            </a:prstTxWarp>
          </a:bodyPr>
          <a:lstStyle>
            <a:lvl1pPr algn="l" defTabSz="890588">
              <a:defRPr sz="1000" i="1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9525"/>
            <a:ext cx="2919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8547" tIns="0" rIns="18547" bIns="0" numCol="1" anchor="t" anchorCtr="0" compatLnSpc="1">
            <a:prstTxWarp prst="textNoShape">
              <a:avLst/>
            </a:prstTxWarp>
          </a:bodyPr>
          <a:lstStyle>
            <a:lvl1pPr algn="r" defTabSz="890588">
              <a:defRPr sz="1000" i="1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2125"/>
            <a:ext cx="2919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8547" tIns="0" rIns="18547" bIns="0" numCol="1" anchor="b" anchorCtr="0" compatLnSpc="1">
            <a:prstTxWarp prst="textNoShape">
              <a:avLst/>
            </a:prstTxWarp>
          </a:bodyPr>
          <a:lstStyle>
            <a:lvl1pPr algn="l" defTabSz="890588">
              <a:defRPr sz="1000" i="1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382125"/>
            <a:ext cx="2919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8547" tIns="0" rIns="18547" bIns="0" numCol="1" anchor="b" anchorCtr="0" compatLnSpc="1">
            <a:prstTxWarp prst="textNoShape">
              <a:avLst/>
            </a:prstTxWarp>
          </a:bodyPr>
          <a:lstStyle>
            <a:lvl1pPr algn="r" defTabSz="890588">
              <a:defRPr sz="1000" i="1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85E7790-72B1-284B-B4C8-7C2DFA39F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269038" y="9450388"/>
            <a:ext cx="3952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9640" tIns="44821" rIns="89640" bIns="44821" anchor="ctr">
            <a:spAutoFit/>
          </a:bodyPr>
          <a:lstStyle/>
          <a:p>
            <a:pPr algn="r" defTabSz="890588">
              <a:defRPr/>
            </a:pPr>
            <a:fld id="{6C2CC3E8-14D3-9D40-8BFB-14AEB039F141}" type="slidenum">
              <a:rPr lang="en-US" sz="1400">
                <a:solidFill>
                  <a:schemeClr val="tx1"/>
                </a:solidFill>
                <a:latin typeface="Arial" charset="0"/>
                <a:cs typeface="+mn-cs"/>
              </a:rPr>
              <a:pPr algn="r" defTabSz="890588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30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19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8547" tIns="0" rIns="18547" bIns="0" numCol="1" anchor="t" anchorCtr="0" compatLnSpc="1">
            <a:prstTxWarp prst="textNoShape">
              <a:avLst/>
            </a:prstTxWarp>
          </a:bodyPr>
          <a:lstStyle>
            <a:lvl1pPr algn="l" defTabSz="890588">
              <a:defRPr sz="1000" i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9525"/>
            <a:ext cx="2919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8547" tIns="0" rIns="18547" bIns="0" numCol="1" anchor="t" anchorCtr="0" compatLnSpc="1">
            <a:prstTxWarp prst="textNoShape">
              <a:avLst/>
            </a:prstTxWarp>
          </a:bodyPr>
          <a:lstStyle>
            <a:lvl1pPr algn="r" defTabSz="890588">
              <a:defRPr sz="1000" i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2125"/>
            <a:ext cx="2919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8547" tIns="0" rIns="18547" bIns="0" numCol="1" anchor="b" anchorCtr="0" compatLnSpc="1">
            <a:prstTxWarp prst="textNoShape">
              <a:avLst/>
            </a:prstTxWarp>
          </a:bodyPr>
          <a:lstStyle>
            <a:lvl1pPr algn="l" defTabSz="890588">
              <a:defRPr sz="1000" i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382125"/>
            <a:ext cx="2919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8547" tIns="0" rIns="18547" bIns="0" numCol="1" anchor="b" anchorCtr="0" compatLnSpc="1">
            <a:prstTxWarp prst="textNoShape">
              <a:avLst/>
            </a:prstTxWarp>
          </a:bodyPr>
          <a:lstStyle>
            <a:lvl1pPr algn="r" defTabSz="890588">
              <a:defRPr sz="1000" i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7A8DF4DA-2FD1-E044-965A-0B7E85CB2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1538"/>
            <a:ext cx="493395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9640" tIns="44821" rIns="89640" bIns="448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8388" y="860425"/>
            <a:ext cx="4602162" cy="3451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265863" y="9450388"/>
            <a:ext cx="3984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9640" tIns="44821" rIns="89640" bIns="44821" anchor="ctr">
            <a:spAutoFit/>
          </a:bodyPr>
          <a:lstStyle/>
          <a:p>
            <a:pPr algn="r" defTabSz="890588">
              <a:defRPr/>
            </a:pPr>
            <a:fld id="{B48F8F56-6EF4-FE4A-A4E5-AD81B98F3D43}" type="slidenum">
              <a:rPr lang="en-US" sz="1400">
                <a:solidFill>
                  <a:schemeClr val="tx1"/>
                </a:solidFill>
                <a:latin typeface="Arial" charset="0"/>
                <a:cs typeface="+mn-cs"/>
              </a:rPr>
              <a:pPr algn="r" defTabSz="890588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1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0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1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1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23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298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0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16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78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61C675-29C5-BE46-BC0C-47C7F354153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3D8BED6E-0EE4-DC4F-86A6-CF4534043177}" type="slidenum">
              <a:rPr lang="en-US" sz="1000">
                <a:solidFill>
                  <a:srgbClr val="C0504D"/>
                </a:solidFill>
              </a:rPr>
              <a:pPr>
                <a:defRPr/>
              </a:pPr>
              <a:t>39</a:t>
            </a:fld>
            <a:endParaRPr lang="en-US" sz="1000">
              <a:solidFill>
                <a:srgbClr val="C0504D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236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6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61C675-29C5-BE46-BC0C-47C7F354153E}" type="slidenum">
              <a:rPr lang="en-US">
                <a:solidFill>
                  <a:srgbClr val="C0504D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61C675-29C5-BE46-BC0C-47C7F354153E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But </a:t>
            </a:r>
            <a:r>
              <a:rPr lang="en-GB" smtClean="0"/>
              <a:t>no funding!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30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27600" cy="36957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sz="2700" dirty="0" smtClean="0"/>
              <a:t>Higher Injection Beam Current</a:t>
            </a:r>
          </a:p>
          <a:p>
            <a:pPr lvl="1"/>
            <a:r>
              <a:rPr lang="en-US" altLang="ja-JP" sz="2300" dirty="0" smtClean="0"/>
              <a:t>To Meet the larger stored beam current and shorter beam lifetime in the ring</a:t>
            </a:r>
          </a:p>
          <a:p>
            <a:pPr lvl="1"/>
            <a:r>
              <a:rPr lang="en-US" altLang="ja-JP" sz="2300" dirty="0" smtClean="0"/>
              <a:t>4~8-times larger bunch current for electron and positron</a:t>
            </a:r>
          </a:p>
          <a:p>
            <a:pPr lvl="1"/>
            <a:r>
              <a:rPr lang="en-US" altLang="ja-JP" sz="2300" dirty="0" smtClean="0"/>
              <a:t>Reconstruction of positron generator, etc</a:t>
            </a:r>
          </a:p>
          <a:p>
            <a:r>
              <a:rPr lang="en-US" altLang="ja-JP" sz="2700" dirty="0" smtClean="0"/>
              <a:t>Lower-emittance Injection Beam </a:t>
            </a:r>
          </a:p>
          <a:p>
            <a:pPr lvl="1"/>
            <a:r>
              <a:rPr lang="en-US" altLang="ja-JP" sz="2300" dirty="0" smtClean="0"/>
              <a:t>To meet nano-beam scheme in the ring</a:t>
            </a:r>
          </a:p>
          <a:p>
            <a:pPr lvl="1"/>
            <a:r>
              <a:rPr lang="en-US" altLang="ja-JP" sz="2300" dirty="0" smtClean="0"/>
              <a:t>Positron with a damping ring</a:t>
            </a:r>
          </a:p>
          <a:p>
            <a:pPr lvl="1"/>
            <a:r>
              <a:rPr lang="en-US" altLang="ja-JP" sz="2300" dirty="0" smtClean="0"/>
              <a:t>Electron with a photo-cathode RF gun</a:t>
            </a:r>
          </a:p>
          <a:p>
            <a:pPr lvl="1"/>
            <a:r>
              <a:rPr lang="en-US" altLang="ja-JP" sz="2300" dirty="0" smtClean="0"/>
              <a:t>Emittance preservation by alignment and beam instrumentation</a:t>
            </a:r>
          </a:p>
          <a:p>
            <a:r>
              <a:rPr lang="en-US" altLang="ja-JP" sz="2700" dirty="0" smtClean="0"/>
              <a:t>Quasi-simultaneous injections into 4 storage rings</a:t>
            </a:r>
          </a:p>
          <a:p>
            <a:pPr lvl="1"/>
            <a:r>
              <a:rPr lang="en-US" altLang="ja-JP" sz="2300" dirty="0" smtClean="0"/>
              <a:t>SuperKEKB e</a:t>
            </a:r>
            <a:r>
              <a:rPr lang="en-US" altLang="ja-JP" sz="2300" baseline="30000" dirty="0" smtClean="0"/>
              <a:t>–</a:t>
            </a:r>
            <a:r>
              <a:rPr lang="en-US" altLang="ja-JP" sz="2300" dirty="0" smtClean="0"/>
              <a:t>/e</a:t>
            </a:r>
            <a:r>
              <a:rPr lang="en-US" altLang="ja-JP" sz="2300" baseline="30000" dirty="0" smtClean="0"/>
              <a:t>+</a:t>
            </a:r>
            <a:r>
              <a:rPr lang="en-US" altLang="ja-JP" sz="2300" dirty="0" smtClean="0"/>
              <a:t> rings, and light sources of PF and PF-AR</a:t>
            </a:r>
          </a:p>
          <a:p>
            <a:pPr lvl="1"/>
            <a:r>
              <a:rPr lang="en-US" altLang="ja-JP" sz="2400" dirty="0" smtClean="0"/>
              <a:t>Improvements to beam instrumentation, low-level RF, controls, timing, etc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87408-D3CD-0349-87E9-C35D7B81E6B5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>
                <a:defRPr/>
              </a:pPr>
              <a:t>5</a:t>
            </a:fld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02256-4583-4BCE-B52E-317021D659CB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24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  <a:latin typeface="Calibri"/>
              </a:rPr>
              <a:pPr/>
              <a:t>18</a:t>
            </a:fld>
            <a:endParaRPr lang="en-US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 as motivation/marching</a:t>
            </a:r>
            <a:r>
              <a:rPr lang="en-US" baseline="0" dirty="0" smtClean="0"/>
              <a:t> orders for FCC (high energy frontier hadrons and high field magnets) and CLIC (high energy frontier e-e+ and high gradient accelerating structures)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50D15-1312-DB44-90FE-C716D3A41AA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817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09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27600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</a:t>
            </a:r>
            <a:r>
              <a:rPr lang="en-US" baseline="0" dirty="0" smtClean="0"/>
              <a:t> 3: high gradient structure, need 8 per 2m, gradient 100 MV/m</a:t>
            </a:r>
          </a:p>
          <a:p>
            <a:r>
              <a:rPr lang="en-US" baseline="0" dirty="0" smtClean="0"/>
              <a:t>Number 4: CTF3 is at CERN, ATF at KEK, FACET at SLAC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24B83-6DBD-014C-844E-8BD18F37FD4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59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3.jpe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3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3.jpe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3.jpe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3.jpe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3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3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3.jpe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3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3.jpe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3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3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3.jpe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jp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jp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ChangeArrowheads="1"/>
          </p:cNvSpPr>
          <p:nvPr userDrawn="1"/>
        </p:nvSpPr>
        <p:spPr bwMode="auto">
          <a:xfrm>
            <a:off x="85725" y="6556375"/>
            <a:ext cx="4922838" cy="2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 smtClean="0">
                <a:solidFill>
                  <a:schemeClr val="tx2"/>
                </a:solidFill>
                <a:latin typeface="Comic Sans MS" charset="0"/>
                <a:cs typeface="+mn-cs"/>
              </a:rPr>
              <a:t>HEPAP Accelerator Sub-Panel Road Trip, August 2014</a:t>
            </a:r>
          </a:p>
        </p:txBody>
      </p:sp>
      <p:sp>
        <p:nvSpPr>
          <p:cNvPr id="7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Oliver </a:t>
            </a:r>
            <a:r>
              <a:rPr lang="en-US" sz="1500" dirty="0" err="1" smtClean="0">
                <a:solidFill>
                  <a:schemeClr val="tx2"/>
                </a:solidFill>
                <a:latin typeface="Comic Sans MS" charset="0"/>
                <a:cs typeface="+mn-cs"/>
              </a:rPr>
              <a:t>Brüning</a:t>
            </a:r>
            <a:r>
              <a:rPr lang="en-US" sz="1500" baseline="0" dirty="0">
                <a:solidFill>
                  <a:schemeClr val="tx2"/>
                </a:solidFill>
                <a:latin typeface="Comic Sans MS" charset="0"/>
                <a:cs typeface="+mn-cs"/>
              </a:rPr>
              <a:t> </a:t>
            </a:r>
            <a:r>
              <a:rPr lang="en-US" sz="1500" dirty="0" smtClean="0">
                <a:solidFill>
                  <a:schemeClr val="tx2"/>
                </a:solidFill>
                <a:latin typeface="Comic Sans MS" charset="0"/>
                <a:cs typeface="+mn-cs"/>
              </a:rPr>
              <a:t>CERN    </a:t>
            </a:r>
            <a:fld id="{FB0B6264-F544-4841-9ED1-C043564D4B2D}" type="slidenum">
              <a:rPr lang="en-US" sz="1500">
                <a:solidFill>
                  <a:schemeClr val="tx2"/>
                </a:solidFill>
                <a:latin typeface="Comic Sans MS" charset="0"/>
                <a:cs typeface="+mn-cs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8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36247" indent="0">
              <a:buNone/>
              <a:defRPr sz="2600"/>
            </a:lvl2pPr>
            <a:lvl3pPr marL="872492" indent="0">
              <a:buNone/>
              <a:defRPr sz="2300"/>
            </a:lvl3pPr>
            <a:lvl4pPr marL="1308740" indent="0">
              <a:buNone/>
              <a:defRPr sz="1900"/>
            </a:lvl4pPr>
            <a:lvl5pPr marL="1744989" indent="0">
              <a:buNone/>
              <a:defRPr sz="1900"/>
            </a:lvl5pPr>
            <a:lvl6pPr marL="2181233" indent="0">
              <a:buNone/>
              <a:defRPr sz="1900"/>
            </a:lvl6pPr>
            <a:lvl7pPr marL="2617480" indent="0">
              <a:buNone/>
              <a:defRPr sz="1900"/>
            </a:lvl7pPr>
            <a:lvl8pPr marL="3053726" indent="0">
              <a:buNone/>
              <a:defRPr sz="1900"/>
            </a:lvl8pPr>
            <a:lvl9pPr marL="3489973" indent="0">
              <a:buNone/>
              <a:defRPr sz="19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36247" indent="0">
              <a:buNone/>
              <a:defRPr sz="1100"/>
            </a:lvl2pPr>
            <a:lvl3pPr marL="872492" indent="0">
              <a:buNone/>
              <a:defRPr sz="1000"/>
            </a:lvl3pPr>
            <a:lvl4pPr marL="1308740" indent="0">
              <a:buNone/>
              <a:defRPr sz="900"/>
            </a:lvl4pPr>
            <a:lvl5pPr marL="1744989" indent="0">
              <a:buNone/>
              <a:defRPr sz="900"/>
            </a:lvl5pPr>
            <a:lvl6pPr marL="2181233" indent="0">
              <a:buNone/>
              <a:defRPr sz="900"/>
            </a:lvl6pPr>
            <a:lvl7pPr marL="2617480" indent="0">
              <a:buNone/>
              <a:defRPr sz="900"/>
            </a:lvl7pPr>
            <a:lvl8pPr marL="3053726" indent="0">
              <a:buNone/>
              <a:defRPr sz="900"/>
            </a:lvl8pPr>
            <a:lvl9pPr marL="348997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336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8803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0983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8970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75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0731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08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50032" y="1437680"/>
            <a:ext cx="8643938" cy="227707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50032" y="3705820"/>
            <a:ext cx="8643938" cy="91082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54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092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1642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18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931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91" y="4857750"/>
            <a:ext cx="7358063" cy="901898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91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54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092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1642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18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951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250031" y="714375"/>
            <a:ext cx="4143375" cy="2732484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250031" y="3437931"/>
            <a:ext cx="4143375" cy="273248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54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092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1642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18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427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7439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263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031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171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250031" y="1919884"/>
            <a:ext cx="4143375" cy="4429125"/>
          </a:xfrm>
          <a:prstGeom prst="rect">
            <a:avLst/>
          </a:prstGeom>
        </p:spPr>
        <p:txBody>
          <a:bodyPr/>
          <a:lstStyle>
            <a:lvl1pPr marL="303256" indent="-303256">
              <a:lnSpc>
                <a:spcPct val="100000"/>
              </a:lnSpc>
              <a:spcBef>
                <a:spcPts val="2672"/>
              </a:spcBef>
              <a:defRPr sz="2700"/>
            </a:lvl1pPr>
            <a:lvl2pPr marL="606515" indent="-303256">
              <a:lnSpc>
                <a:spcPct val="100000"/>
              </a:lnSpc>
              <a:spcBef>
                <a:spcPts val="2672"/>
              </a:spcBef>
              <a:defRPr sz="2700"/>
            </a:lvl2pPr>
            <a:lvl3pPr marL="909767" indent="-303256">
              <a:lnSpc>
                <a:spcPct val="100000"/>
              </a:lnSpc>
              <a:spcBef>
                <a:spcPts val="2672"/>
              </a:spcBef>
              <a:defRPr sz="2700"/>
            </a:lvl3pPr>
            <a:lvl4pPr marL="1213030" indent="-303256">
              <a:lnSpc>
                <a:spcPct val="100000"/>
              </a:lnSpc>
              <a:spcBef>
                <a:spcPts val="2672"/>
              </a:spcBef>
              <a:defRPr sz="2700"/>
            </a:lvl4pPr>
            <a:lvl5pPr marL="1516280" indent="-303256">
              <a:lnSpc>
                <a:spcPct val="100000"/>
              </a:lnSpc>
              <a:spcBef>
                <a:spcPts val="2672"/>
              </a:spcBef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895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535781" y="535781"/>
            <a:ext cx="8063508" cy="577750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528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2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9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lIns="91407" tIns="45704" rIns="91407" bIns="45704"/>
          <a:lstStyle/>
          <a:p>
            <a:pPr defTabSz="410289" eaLnBrk="1" fontAlgn="auto" hangingPunct="1">
              <a:spcBef>
                <a:spcPts val="0"/>
              </a:spcBef>
              <a:spcAft>
                <a:spcPts val="0"/>
              </a:spcAft>
            </a:pPr>
            <a:fld id="{928A06DB-3402-C948-AB0B-3C05CB271BC8}" type="datetimeFigureOut">
              <a:rPr lang="en-US" sz="2500" kern="0" smtClean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pPr defTabSz="410289" eaLnBrk="1" fontAlgn="auto" hangingPunct="1">
                <a:spcBef>
                  <a:spcPts val="0"/>
                </a:spcBef>
                <a:spcAft>
                  <a:spcPts val="0"/>
                </a:spcAft>
              </a:pPr>
              <a:t>8/21/14</a:t>
            </a:fld>
            <a:endParaRPr lang="en-US" sz="2500" kern="0">
              <a:solidFill>
                <a:srgbClr val="53535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lIns="91407" tIns="45704" rIns="91407" bIns="45704"/>
          <a:lstStyle/>
          <a:p>
            <a:pPr defTabSz="4102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00" kern="0">
              <a:solidFill>
                <a:srgbClr val="53535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lIns="91407" tIns="45704" rIns="91407" bIns="45704"/>
          <a:lstStyle/>
          <a:p>
            <a:pPr defTabSz="410289" eaLnBrk="1" fontAlgn="auto" hangingPunct="1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z="2500" kern="0" smtClean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pPr defTabSz="41028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500" kern="0">
              <a:solidFill>
                <a:srgbClr val="53535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60776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50032" y="1437680"/>
            <a:ext cx="8643938" cy="227707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50032" y="3705820"/>
            <a:ext cx="8643938" cy="91082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58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175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176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354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223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86" y="4857750"/>
            <a:ext cx="7358063" cy="901898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86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58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175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176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354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670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250031" y="714375"/>
            <a:ext cx="4143375" cy="2732484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250031" y="3437931"/>
            <a:ext cx="4143375" cy="273248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58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175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176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354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470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7663" y="419100"/>
            <a:ext cx="2215661" cy="60579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40678" y="419100"/>
            <a:ext cx="6506308" cy="60579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828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769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4591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171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250031" y="1919884"/>
            <a:ext cx="4143375" cy="4429125"/>
          </a:xfrm>
          <a:prstGeom prst="rect">
            <a:avLst/>
          </a:prstGeom>
        </p:spPr>
        <p:txBody>
          <a:bodyPr/>
          <a:lstStyle>
            <a:lvl1pPr marL="303334" indent="-303334">
              <a:lnSpc>
                <a:spcPct val="100000"/>
              </a:lnSpc>
              <a:spcBef>
                <a:spcPts val="2672"/>
              </a:spcBef>
              <a:defRPr sz="2700"/>
            </a:lvl1pPr>
            <a:lvl2pPr marL="606670" indent="-303334">
              <a:lnSpc>
                <a:spcPct val="100000"/>
              </a:lnSpc>
              <a:spcBef>
                <a:spcPts val="2672"/>
              </a:spcBef>
              <a:defRPr sz="2700"/>
            </a:lvl2pPr>
            <a:lvl3pPr marL="910001" indent="-303334">
              <a:lnSpc>
                <a:spcPct val="100000"/>
              </a:lnSpc>
              <a:spcBef>
                <a:spcPts val="2672"/>
              </a:spcBef>
              <a:defRPr sz="2700"/>
            </a:lvl3pPr>
            <a:lvl4pPr marL="1213340" indent="-303334">
              <a:lnSpc>
                <a:spcPct val="100000"/>
              </a:lnSpc>
              <a:spcBef>
                <a:spcPts val="2672"/>
              </a:spcBef>
              <a:defRPr sz="2700"/>
            </a:lvl4pPr>
            <a:lvl5pPr marL="1516670" indent="-303334">
              <a:lnSpc>
                <a:spcPct val="100000"/>
              </a:lnSpc>
              <a:spcBef>
                <a:spcPts val="2672"/>
              </a:spcBef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2501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535781" y="535781"/>
            <a:ext cx="8063508" cy="577750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937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6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6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pPr defTabSz="410394" eaLnBrk="1" fontAlgn="auto" hangingPunct="1">
              <a:spcBef>
                <a:spcPts val="0"/>
              </a:spcBef>
              <a:spcAft>
                <a:spcPts val="0"/>
              </a:spcAft>
            </a:pPr>
            <a:fld id="{928A06DB-3402-C948-AB0B-3C05CB271BC8}" type="datetimeFigureOut">
              <a:rPr lang="en-US" sz="2500" kern="0" smtClean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pPr defTabSz="410394" eaLnBrk="1" fontAlgn="auto" hangingPunct="1">
                <a:spcBef>
                  <a:spcPts val="0"/>
                </a:spcBef>
                <a:spcAft>
                  <a:spcPts val="0"/>
                </a:spcAft>
              </a:pPr>
              <a:t>8/21/14</a:t>
            </a:fld>
            <a:endParaRPr lang="en-US" sz="2500" kern="0">
              <a:solidFill>
                <a:srgbClr val="53535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pPr defTabSz="41039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00" kern="0">
              <a:solidFill>
                <a:srgbClr val="53535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pPr defTabSz="410394" eaLnBrk="1" fontAlgn="auto" hangingPunct="1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z="2500" kern="0" smtClean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pPr defTabSz="41039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500" kern="0">
              <a:solidFill>
                <a:srgbClr val="53535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497131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4670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88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403287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0746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5723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9840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2494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7752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2247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1881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4068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2975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654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038381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5686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5701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7088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1950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1758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656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5320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8028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2799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5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56240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ChangeArrowheads="1"/>
          </p:cNvSpPr>
          <p:nvPr userDrawn="1"/>
        </p:nvSpPr>
        <p:spPr bwMode="auto">
          <a:xfrm>
            <a:off x="85725" y="6556375"/>
            <a:ext cx="4922838" cy="2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HEPAP Accelerator Sub-Panel Road Trip, August 2014</a:t>
            </a:r>
          </a:p>
        </p:txBody>
      </p:sp>
      <p:sp>
        <p:nvSpPr>
          <p:cNvPr id="7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 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CERN    </a:t>
            </a:r>
            <a:fld id="{FB0B6264-F544-4841-9ED1-C043564D4B2D}" type="slidenum">
              <a:rPr lang="en-US" sz="1500">
                <a:solidFill>
                  <a:srgbClr val="006633"/>
                </a:solidFill>
                <a:latin typeface="Comic Sans MS" charset="0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702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00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90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1425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18076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1305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2836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36247" indent="0" algn="ctr">
              <a:buNone/>
              <a:defRPr/>
            </a:lvl2pPr>
            <a:lvl3pPr marL="872492" indent="0" algn="ctr">
              <a:buNone/>
              <a:defRPr/>
            </a:lvl3pPr>
            <a:lvl4pPr marL="1308740" indent="0" algn="ctr">
              <a:buNone/>
              <a:defRPr/>
            </a:lvl4pPr>
            <a:lvl5pPr marL="1744989" indent="0" algn="ctr">
              <a:buNone/>
              <a:defRPr/>
            </a:lvl5pPr>
            <a:lvl6pPr marL="2181233" indent="0" algn="ctr">
              <a:buNone/>
              <a:defRPr/>
            </a:lvl6pPr>
            <a:lvl7pPr marL="2617480" indent="0" algn="ctr">
              <a:buNone/>
              <a:defRPr/>
            </a:lvl7pPr>
            <a:lvl8pPr marL="3053726" indent="0" algn="ctr">
              <a:buNone/>
              <a:defRPr/>
            </a:lvl8pPr>
            <a:lvl9pPr marL="3489973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673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4177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7201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70528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2891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8"/>
          <p:cNvSpPr>
            <a:spLocks noChangeArrowheads="1"/>
          </p:cNvSpPr>
          <p:nvPr userDrawn="1"/>
        </p:nvSpPr>
        <p:spPr bwMode="auto">
          <a:xfrm>
            <a:off x="85725" y="6556375"/>
            <a:ext cx="4922838" cy="2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HEPAP Accelerator Sub-Panel Road Trip, August 2014</a:t>
            </a:r>
          </a:p>
        </p:txBody>
      </p:sp>
      <p:sp>
        <p:nvSpPr>
          <p:cNvPr id="5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 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CERN    </a:t>
            </a:r>
            <a:fld id="{FB0B6264-F544-4841-9ED1-C043564D4B2D}" type="slidenum">
              <a:rPr lang="en-US" sz="1500">
                <a:solidFill>
                  <a:srgbClr val="006633"/>
                </a:solidFill>
                <a:latin typeface="Comic Sans MS" charset="0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  <p:sp>
        <p:nvSpPr>
          <p:cNvPr id="1211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6" y="1524001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211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15332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ChangeArrowheads="1"/>
          </p:cNvSpPr>
          <p:nvPr userDrawn="1"/>
        </p:nvSpPr>
        <p:spPr bwMode="auto">
          <a:xfrm>
            <a:off x="85725" y="6556375"/>
            <a:ext cx="4922838" cy="2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HEPAP Accelerator Sub-Panel Road Trip, August 2014</a:t>
            </a:r>
          </a:p>
        </p:txBody>
      </p:sp>
      <p:sp>
        <p:nvSpPr>
          <p:cNvPr id="7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 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CERN    </a:t>
            </a:r>
            <a:fld id="{FB0B6264-F544-4841-9ED1-C043564D4B2D}" type="slidenum">
              <a:rPr lang="en-US" sz="1500">
                <a:solidFill>
                  <a:srgbClr val="006633"/>
                </a:solidFill>
                <a:latin typeface="Comic Sans MS" charset="0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73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ChangeArrowheads="1"/>
          </p:cNvSpPr>
          <p:nvPr userDrawn="1"/>
        </p:nvSpPr>
        <p:spPr bwMode="auto">
          <a:xfrm>
            <a:off x="85725" y="6556375"/>
            <a:ext cx="4922838" cy="2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HEPAP Accelerator Sub-Panel Road Trip, August 2014</a:t>
            </a:r>
          </a:p>
        </p:txBody>
      </p:sp>
      <p:sp>
        <p:nvSpPr>
          <p:cNvPr id="8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 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CERN    </a:t>
            </a:r>
            <a:fld id="{FB0B6264-F544-4841-9ED1-C043564D4B2D}" type="slidenum">
              <a:rPr lang="en-US" sz="1500">
                <a:solidFill>
                  <a:srgbClr val="006633"/>
                </a:solidFill>
                <a:latin typeface="Comic Sans MS" charset="0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63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8"/>
          <p:cNvSpPr>
            <a:spLocks noChangeArrowheads="1"/>
          </p:cNvSpPr>
          <p:nvPr userDrawn="1"/>
        </p:nvSpPr>
        <p:spPr bwMode="auto">
          <a:xfrm>
            <a:off x="85725" y="6556375"/>
            <a:ext cx="4922838" cy="2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HEPAP Accelerator Sub-Panel Road Trip, August 2014</a:t>
            </a:r>
          </a:p>
        </p:txBody>
      </p:sp>
      <p:sp>
        <p:nvSpPr>
          <p:cNvPr id="5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 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CERN    </a:t>
            </a:r>
            <a:fld id="{FB0B6264-F544-4841-9ED1-C043564D4B2D}" type="slidenum">
              <a:rPr lang="en-US" sz="1500">
                <a:solidFill>
                  <a:srgbClr val="006633"/>
                </a:solidFill>
                <a:latin typeface="Comic Sans MS" charset="0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82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8981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455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815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6" y="1608075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6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9" y="1802171"/>
            <a:ext cx="4313433" cy="207980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79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39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8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81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4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77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2" y="2108489"/>
            <a:ext cx="3817931" cy="184088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7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6" y="1608075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6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9" y="1802171"/>
            <a:ext cx="4313433" cy="207980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94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28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61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435" y="4406907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435" y="2906720"/>
            <a:ext cx="7772400" cy="1500187"/>
          </a:xfrm>
        </p:spPr>
        <p:txBody>
          <a:bodyPr anchor="b"/>
          <a:lstStyle>
            <a:lvl1pPr marL="0" indent="0">
              <a:buNone/>
              <a:defRPr sz="1900"/>
            </a:lvl1pPr>
            <a:lvl2pPr marL="436247" indent="0">
              <a:buNone/>
              <a:defRPr sz="1800"/>
            </a:lvl2pPr>
            <a:lvl3pPr marL="872492" indent="0">
              <a:buNone/>
              <a:defRPr sz="1500"/>
            </a:lvl3pPr>
            <a:lvl4pPr marL="1308740" indent="0">
              <a:buNone/>
              <a:defRPr sz="1300"/>
            </a:lvl4pPr>
            <a:lvl5pPr marL="1744989" indent="0">
              <a:buNone/>
              <a:defRPr sz="1300"/>
            </a:lvl5pPr>
            <a:lvl6pPr marL="2181233" indent="0">
              <a:buNone/>
              <a:defRPr sz="1300"/>
            </a:lvl6pPr>
            <a:lvl7pPr marL="2617480" indent="0">
              <a:buNone/>
              <a:defRPr sz="1300"/>
            </a:lvl7pPr>
            <a:lvl8pPr marL="3053726" indent="0">
              <a:buNone/>
              <a:defRPr sz="1300"/>
            </a:lvl8pPr>
            <a:lvl9pPr marL="3489973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395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04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32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82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2" y="2108489"/>
            <a:ext cx="3817931" cy="184088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88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6" y="1608075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6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9" y="1802171"/>
            <a:ext cx="4313433" cy="207980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06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26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259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58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1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42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52400" y="1143002"/>
            <a:ext cx="4311162" cy="533400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04239" y="1143002"/>
            <a:ext cx="4311162" cy="533400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777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2" y="2108489"/>
            <a:ext cx="3817931" cy="184088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57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6" y="1608075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6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9" y="1802171"/>
            <a:ext cx="4313433" cy="207980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47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2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95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55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3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71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2" y="2108489"/>
            <a:ext cx="3817931" cy="184088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68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6" y="1608075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6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9" y="1802171"/>
            <a:ext cx="4313433" cy="207980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2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6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6247" indent="0">
              <a:buNone/>
              <a:defRPr sz="1900" b="1"/>
            </a:lvl2pPr>
            <a:lvl3pPr marL="872492" indent="0">
              <a:buNone/>
              <a:defRPr sz="1800" b="1"/>
            </a:lvl3pPr>
            <a:lvl4pPr marL="1308740" indent="0">
              <a:buNone/>
              <a:defRPr sz="1500" b="1"/>
            </a:lvl4pPr>
            <a:lvl5pPr marL="1744989" indent="0">
              <a:buNone/>
              <a:defRPr sz="1500" b="1"/>
            </a:lvl5pPr>
            <a:lvl6pPr marL="2181233" indent="0">
              <a:buNone/>
              <a:defRPr sz="1500" b="1"/>
            </a:lvl6pPr>
            <a:lvl7pPr marL="2617480" indent="0">
              <a:buNone/>
              <a:defRPr sz="1500" b="1"/>
            </a:lvl7pPr>
            <a:lvl8pPr marL="3053726" indent="0">
              <a:buNone/>
              <a:defRPr sz="1500" b="1"/>
            </a:lvl8pPr>
            <a:lvl9pPr marL="3489973" indent="0">
              <a:buNone/>
              <a:defRPr sz="15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066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276" y="1535114"/>
            <a:ext cx="4041531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6247" indent="0">
              <a:buNone/>
              <a:defRPr sz="1900" b="1"/>
            </a:lvl2pPr>
            <a:lvl3pPr marL="872492" indent="0">
              <a:buNone/>
              <a:defRPr sz="1800" b="1"/>
            </a:lvl3pPr>
            <a:lvl4pPr marL="1308740" indent="0">
              <a:buNone/>
              <a:defRPr sz="1500" b="1"/>
            </a:lvl4pPr>
            <a:lvl5pPr marL="1744989" indent="0">
              <a:buNone/>
              <a:defRPr sz="1500" b="1"/>
            </a:lvl5pPr>
            <a:lvl6pPr marL="2181233" indent="0">
              <a:buNone/>
              <a:defRPr sz="1500" b="1"/>
            </a:lvl6pPr>
            <a:lvl7pPr marL="2617480" indent="0">
              <a:buNone/>
              <a:defRPr sz="1500" b="1"/>
            </a:lvl7pPr>
            <a:lvl8pPr marL="3053726" indent="0">
              <a:buNone/>
              <a:defRPr sz="1500" b="1"/>
            </a:lvl8pPr>
            <a:lvl9pPr marL="3489973" indent="0">
              <a:buNone/>
              <a:defRPr sz="15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276" y="2174876"/>
            <a:ext cx="4041531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5628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3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5968" indent="-228529">
              <a:defRPr sz="3200">
                <a:latin typeface="Calibri" pitchFamily="34" charset="0"/>
              </a:defRPr>
            </a:lvl2pPr>
            <a:lvl3pPr marL="452300" indent="-228529">
              <a:defRPr sz="2800">
                <a:latin typeface="Calibri" pitchFamily="34" charset="0"/>
              </a:defRPr>
            </a:lvl3pPr>
            <a:lvl4pPr marL="569739" indent="-228529">
              <a:defRPr sz="2800">
                <a:latin typeface="Calibri" pitchFamily="34" charset="0"/>
              </a:defRPr>
            </a:lvl4pPr>
            <a:lvl5pPr marL="685590" indent="-228529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31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77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13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6" y="6168007"/>
            <a:ext cx="417381" cy="28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2" y="2108489"/>
            <a:ext cx="3817931" cy="184088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Physics at LHC and Beyond,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Recontres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du Vietnam, 10-17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73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317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338F9-E562-0540-9F53-0EE006FAA13D}" type="slidenum">
              <a:rPr lang="en-GB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407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68075-537A-0E43-93AC-10DEB5D16C46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01256-EA06-D142-99DB-0F74414E65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821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11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39" y="1223969"/>
            <a:ext cx="4291012" cy="4891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223969"/>
            <a:ext cx="4291013" cy="4891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47425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96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720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54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0142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328C2-7057-3549-8ABE-AB6E8695A1FE}" type="datetimeFigureOut">
              <a:rPr lang="zh-CN" altLang="en-US"/>
              <a:pPr>
                <a:defRPr/>
              </a:pPr>
              <a:t>8/21/14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65242-E79F-B04B-BBD2-1F108DF1B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9044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8754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92906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4795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0261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98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62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635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404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7715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5862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594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34634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50032" y="1437680"/>
            <a:ext cx="8643938" cy="227707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50032" y="3705820"/>
            <a:ext cx="8643938" cy="91082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541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07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1617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15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434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92" y="4857750"/>
            <a:ext cx="7358063" cy="901898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92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541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07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1617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15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836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250031" y="714375"/>
            <a:ext cx="4143375" cy="2732484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250031" y="3437931"/>
            <a:ext cx="4143375" cy="273248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541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07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1617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15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948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088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888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538" y="273057"/>
            <a:ext cx="5111262" cy="585311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7" y="1435101"/>
            <a:ext cx="3008435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36247" indent="0">
              <a:buNone/>
              <a:defRPr sz="1100"/>
            </a:lvl2pPr>
            <a:lvl3pPr marL="872492" indent="0">
              <a:buNone/>
              <a:defRPr sz="1000"/>
            </a:lvl3pPr>
            <a:lvl4pPr marL="1308740" indent="0">
              <a:buNone/>
              <a:defRPr sz="900"/>
            </a:lvl4pPr>
            <a:lvl5pPr marL="1744989" indent="0">
              <a:buNone/>
              <a:defRPr sz="900"/>
            </a:lvl5pPr>
            <a:lvl6pPr marL="2181233" indent="0">
              <a:buNone/>
              <a:defRPr sz="900"/>
            </a:lvl6pPr>
            <a:lvl7pPr marL="2617480" indent="0">
              <a:buNone/>
              <a:defRPr sz="900"/>
            </a:lvl7pPr>
            <a:lvl8pPr marL="3053726" indent="0">
              <a:buNone/>
              <a:defRPr sz="900"/>
            </a:lvl8pPr>
            <a:lvl9pPr marL="348997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326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171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250031" y="1919884"/>
            <a:ext cx="4143375" cy="4429125"/>
          </a:xfrm>
          <a:prstGeom prst="rect">
            <a:avLst/>
          </a:prstGeom>
        </p:spPr>
        <p:txBody>
          <a:bodyPr/>
          <a:lstStyle>
            <a:lvl1pPr marL="303241" indent="-303241">
              <a:lnSpc>
                <a:spcPct val="100000"/>
              </a:lnSpc>
              <a:spcBef>
                <a:spcPts val="2672"/>
              </a:spcBef>
              <a:defRPr sz="2700"/>
            </a:lvl1pPr>
            <a:lvl2pPr marL="606484" indent="-303241">
              <a:lnSpc>
                <a:spcPct val="100000"/>
              </a:lnSpc>
              <a:spcBef>
                <a:spcPts val="2672"/>
              </a:spcBef>
              <a:defRPr sz="2700"/>
            </a:lvl2pPr>
            <a:lvl3pPr marL="909721" indent="-303241">
              <a:lnSpc>
                <a:spcPct val="100000"/>
              </a:lnSpc>
              <a:spcBef>
                <a:spcPts val="2672"/>
              </a:spcBef>
              <a:defRPr sz="2700"/>
            </a:lvl3pPr>
            <a:lvl4pPr marL="1212968" indent="-303241">
              <a:lnSpc>
                <a:spcPct val="100000"/>
              </a:lnSpc>
              <a:spcBef>
                <a:spcPts val="2672"/>
              </a:spcBef>
              <a:defRPr sz="2700"/>
            </a:lvl4pPr>
            <a:lvl5pPr marL="1516202" indent="-303241">
              <a:lnSpc>
                <a:spcPct val="100000"/>
              </a:lnSpc>
              <a:spcBef>
                <a:spcPts val="2672"/>
              </a:spcBef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578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535781" y="535781"/>
            <a:ext cx="8063508" cy="577750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759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3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3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1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0819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311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5216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7943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32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4" Type="http://schemas.openxmlformats.org/officeDocument/2006/relationships/theme" Target="../theme/theme10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theme" Target="../theme/theme11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Relationship Id="rId11" Type="http://schemas.openxmlformats.org/officeDocument/2006/relationships/theme" Target="../theme/theme13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8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7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9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4" Type="http://schemas.openxmlformats.org/officeDocument/2006/relationships/theme" Target="../theme/theme19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theme" Target="../theme/theme5.xml"/><Relationship Id="rId9" Type="http://schemas.openxmlformats.org/officeDocument/2006/relationships/image" Target="../media/image4.jpg"/><Relationship Id="rId10" Type="http://schemas.openxmlformats.org/officeDocument/2006/relationships/image" Target="../media/image5.jp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theme" Target="../theme/theme6.xml"/><Relationship Id="rId9" Type="http://schemas.openxmlformats.org/officeDocument/2006/relationships/image" Target="../media/image4.jpg"/><Relationship Id="rId10" Type="http://schemas.openxmlformats.org/officeDocument/2006/relationships/image" Target="../media/image5.jp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theme" Target="../theme/theme7.xml"/><Relationship Id="rId9" Type="http://schemas.openxmlformats.org/officeDocument/2006/relationships/image" Target="../media/image4.jpg"/><Relationship Id="rId10" Type="http://schemas.openxmlformats.org/officeDocument/2006/relationships/image" Target="../media/image5.jpg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theme" Target="../theme/theme8.xml"/><Relationship Id="rId9" Type="http://schemas.openxmlformats.org/officeDocument/2006/relationships/image" Target="../media/image4.jpg"/><Relationship Id="rId10" Type="http://schemas.openxmlformats.org/officeDocument/2006/relationships/image" Target="../media/image5.jp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theme" Target="../theme/theme9.xml"/><Relationship Id="rId9" Type="http://schemas.openxmlformats.org/officeDocument/2006/relationships/image" Target="../media/image4.jpg"/><Relationship Id="rId10" Type="http://schemas.openxmlformats.org/officeDocument/2006/relationships/image" Target="../media/image5.jp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1" tIns="45706" rIns="91411" bIns="45706"/>
          <a:lstStyle/>
          <a:p>
            <a:endParaRPr lang="en-US"/>
          </a:p>
        </p:txBody>
      </p:sp>
      <p:sp>
        <p:nvSpPr>
          <p:cNvPr id="9" name="Rectangle 1028"/>
          <p:cNvSpPr>
            <a:spLocks noChangeArrowheads="1"/>
          </p:cNvSpPr>
          <p:nvPr userDrawn="1"/>
        </p:nvSpPr>
        <p:spPr bwMode="auto">
          <a:xfrm>
            <a:off x="85725" y="6556375"/>
            <a:ext cx="4922838" cy="2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 smtClean="0">
                <a:solidFill>
                  <a:schemeClr val="tx2"/>
                </a:solidFill>
                <a:latin typeface="Comic Sans MS" charset="0"/>
                <a:cs typeface="+mn-cs"/>
              </a:rPr>
              <a:t>HEPAP Accelerator Sub-Panel Road Trip, August 2014</a:t>
            </a:r>
          </a:p>
        </p:txBody>
      </p:sp>
      <p:sp>
        <p:nvSpPr>
          <p:cNvPr id="10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Oliver </a:t>
            </a:r>
            <a:r>
              <a:rPr lang="en-US" sz="1500" dirty="0" err="1" smtClean="0">
                <a:solidFill>
                  <a:schemeClr val="tx2"/>
                </a:solidFill>
                <a:latin typeface="Comic Sans MS" charset="0"/>
                <a:cs typeface="+mn-cs"/>
              </a:rPr>
              <a:t>Brüning</a:t>
            </a:r>
            <a:r>
              <a:rPr lang="en-US" sz="1500" baseline="0" dirty="0">
                <a:solidFill>
                  <a:schemeClr val="tx2"/>
                </a:solidFill>
                <a:latin typeface="Comic Sans MS" charset="0"/>
                <a:cs typeface="+mn-cs"/>
              </a:rPr>
              <a:t> </a:t>
            </a:r>
            <a:r>
              <a:rPr lang="en-US" sz="1500" dirty="0" smtClean="0">
                <a:solidFill>
                  <a:schemeClr val="tx2"/>
                </a:solidFill>
                <a:latin typeface="Comic Sans MS" charset="0"/>
                <a:cs typeface="+mn-cs"/>
              </a:rPr>
              <a:t>CERN    </a:t>
            </a:r>
            <a:fld id="{FB0B6264-F544-4841-9ED1-C043564D4B2D}" type="slidenum">
              <a:rPr lang="en-US" sz="1500">
                <a:solidFill>
                  <a:schemeClr val="tx2"/>
                </a:solidFill>
                <a:latin typeface="Comic Sans MS" charset="0"/>
                <a:cs typeface="+mn-cs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796" indent="-34279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719" indent="-3253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037" indent="-35073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439" indent="-31581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79059" indent="-33803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6120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3178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0239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7296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09" eaLnBrk="1" fontAlgn="auto" hangingPunct="1">
              <a:spcBef>
                <a:spcPts val="0"/>
              </a:spcBef>
              <a:spcAft>
                <a:spcPts val="0"/>
              </a:spcAft>
            </a:pPr>
            <a:fld id="{F592CAD0-3E0D-234F-9128-65419763C0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009" eaLnBrk="1" fontAlgn="auto" hangingPunct="1">
                <a:spcBef>
                  <a:spcPts val="0"/>
                </a:spcBef>
                <a:spcAft>
                  <a:spcPts val="0"/>
                </a:spcAft>
              </a:pPr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0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09" eaLnBrk="1" fontAlgn="auto" hangingPunct="1">
              <a:spcBef>
                <a:spcPts val="0"/>
              </a:spcBef>
              <a:spcAft>
                <a:spcPts val="0"/>
              </a:spcAft>
            </a:pPr>
            <a:fld id="{4E6F786A-A5F7-F74A-94DF-EA72621DF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00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36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2" r:id="rId3"/>
  </p:sldLayoutIdLst>
  <p:txStyles>
    <p:titleStyle>
      <a:lvl1pPr algn="ctr" defTabSz="4570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4570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45705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45705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45705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45705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solidFill>
                <a:srgbClr val="3B812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solidFill>
                <a:srgbClr val="3B812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40" tIns="17575" rIns="43940" bIns="17575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HEPAP Accelerator Sub-Panel Road Trip, August 2014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5854700" y="6553201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40" tIns="17575" rIns="43940" bIns="17575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8458200" y="6553200"/>
            <a:ext cx="68580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40" tIns="17575" rIns="43940" bIns="17575">
            <a:prstTxWarp prst="textNoShape">
              <a:avLst/>
            </a:prstTxWarp>
            <a:spAutoFit/>
          </a:bodyPr>
          <a:lstStyle/>
          <a:p>
            <a:pPr algn="r" eaLnBrk="1" hangingPunct="1"/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eaLnBrk="1" hangingPunct="1"/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04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272" r:id="rId5"/>
    <p:sldLayoutId id="2147484297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05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796" indent="-34279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719" indent="-3253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037" indent="-35073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439" indent="-31581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0647" indent="-33962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7709" indent="-339622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4765" indent="-339622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1827" indent="-339622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8883" indent="-339622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fld id="{023E1928-28BB-5B4D-BB0D-1381325EC9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t>8/21/14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fld id="{F6032F5D-82A4-6740-A90C-A69601C510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8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4570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4570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45705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45705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45705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45705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50032" y="178595"/>
            <a:ext cx="8643938" cy="646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50032" y="1919884"/>
            <a:ext cx="8643938" cy="4429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700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10268">
        <a:defRPr sz="5100" cap="none">
          <a:solidFill>
            <a:srgbClr val="535353"/>
          </a:solidFill>
          <a:latin typeface="Arial"/>
          <a:ea typeface="+mn-ea"/>
          <a:cs typeface="Arial"/>
          <a:sym typeface="Gill Sans Light"/>
        </a:defRPr>
      </a:lvl1pPr>
      <a:lvl2pPr indent="160541" algn="ctr" defTabSz="410268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321076" algn="ctr" defTabSz="410268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481617" algn="ctr" defTabSz="410268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642156" algn="ctr" defTabSz="410268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802700" algn="ctr" defTabSz="410268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963235" algn="ctr" defTabSz="410268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123773" algn="ctr" defTabSz="410268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284316" algn="ctr" defTabSz="410268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365668" indent="-365668" defTabSz="410268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1pPr>
      <a:lvl2pPr marL="731336" indent="-365668" defTabSz="410268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2pPr>
      <a:lvl3pPr marL="1097021" indent="-365668" defTabSz="410268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3pPr>
      <a:lvl4pPr marL="1462692" indent="-365668" defTabSz="410268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4pPr>
      <a:lvl5pPr marL="1828371" indent="-365668" defTabSz="410268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5pPr>
      <a:lvl6pPr marL="2194040" indent="-365668" defTabSz="410268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2559716" indent="-365668" defTabSz="410268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2925383" indent="-365668" defTabSz="410268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3291068" indent="-365668" defTabSz="410268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410268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160541" algn="ctr" defTabSz="410268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321076" algn="ctr" defTabSz="410268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481617" algn="ctr" defTabSz="410268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642156" algn="ctr" defTabSz="410268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802700" algn="ctr" defTabSz="410268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963235" algn="ctr" defTabSz="410268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123773" algn="ctr" defTabSz="410268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284316" algn="ctr" defTabSz="410268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6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xStyles>
    <p:titleStyle>
      <a:lvl1pPr algn="ctr" defTabSz="914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50032" y="178595"/>
            <a:ext cx="8643938" cy="646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50032" y="1919884"/>
            <a:ext cx="8643938" cy="4429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960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10289">
        <a:defRPr sz="5100" cap="none">
          <a:solidFill>
            <a:srgbClr val="535353"/>
          </a:solidFill>
          <a:latin typeface="Arial"/>
          <a:ea typeface="+mn-ea"/>
          <a:cs typeface="Arial"/>
          <a:sym typeface="Gill Sans Light"/>
        </a:defRPr>
      </a:lvl1pPr>
      <a:lvl2pPr indent="160549" algn="ctr" defTabSz="410289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321092" algn="ctr" defTabSz="410289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481642" algn="ctr" defTabSz="410289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642189" algn="ctr" defTabSz="410289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802741" algn="ctr" defTabSz="410289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963284" algn="ctr" defTabSz="410289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123831" algn="ctr" defTabSz="410289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284382" algn="ctr" defTabSz="410289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365687" indent="-365687" defTabSz="410289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1pPr>
      <a:lvl2pPr marL="731374" indent="-365687" defTabSz="410289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2pPr>
      <a:lvl3pPr marL="1097077" indent="-365687" defTabSz="410289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3pPr>
      <a:lvl4pPr marL="1462767" indent="-365687" defTabSz="410289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4pPr>
      <a:lvl5pPr marL="1828464" indent="-365687" defTabSz="410289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5pPr>
      <a:lvl6pPr marL="2194153" indent="-365687" defTabSz="410289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2559847" indent="-365687" defTabSz="410289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2925533" indent="-365687" defTabSz="410289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3291236" indent="-365687" defTabSz="410289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410289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160549" algn="ctr" defTabSz="410289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321092" algn="ctr" defTabSz="410289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481642" algn="ctr" defTabSz="410289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642189" algn="ctr" defTabSz="410289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802741" algn="ctr" defTabSz="410289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963284" algn="ctr" defTabSz="410289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123831" algn="ctr" defTabSz="410289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284382" algn="ctr" defTabSz="410289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50032" y="178595"/>
            <a:ext cx="8643938" cy="646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50032" y="1919884"/>
            <a:ext cx="8643938" cy="4429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0061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10394">
        <a:defRPr sz="5100" cap="none">
          <a:solidFill>
            <a:srgbClr val="535353"/>
          </a:solidFill>
          <a:latin typeface="Arial"/>
          <a:ea typeface="+mn-ea"/>
          <a:cs typeface="Arial"/>
          <a:sym typeface="Gill Sans Light"/>
        </a:defRPr>
      </a:lvl1pPr>
      <a:lvl2pPr indent="160589" algn="ctr" defTabSz="410394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321175" algn="ctr" defTabSz="410394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481766" algn="ctr" defTabSz="410394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642354" algn="ctr" defTabSz="410394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802946" algn="ctr" defTabSz="410394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963530" algn="ctr" defTabSz="410394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124120" algn="ctr" defTabSz="410394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284710" algn="ctr" defTabSz="410394">
        <a:defRPr sz="51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365781" indent="-365781" defTabSz="410394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1pPr>
      <a:lvl2pPr marL="731564" indent="-365781" defTabSz="410394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2pPr>
      <a:lvl3pPr marL="1097357" indent="-365781" defTabSz="410394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3pPr>
      <a:lvl4pPr marL="1463142" indent="-365781" defTabSz="410394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4pPr>
      <a:lvl5pPr marL="1828931" indent="-365781" defTabSz="410394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Arial"/>
          <a:ea typeface="+mn-ea"/>
          <a:cs typeface="Arial"/>
          <a:sym typeface="Gill Sans Light"/>
        </a:defRPr>
      </a:lvl5pPr>
      <a:lvl6pPr marL="2194714" indent="-365781" defTabSz="410394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2560502" indent="-365781" defTabSz="410394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2926283" indent="-365781" defTabSz="410394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3292077" indent="-365781" defTabSz="410394">
        <a:lnSpc>
          <a:spcPct val="120000"/>
        </a:lnSpc>
        <a:spcBef>
          <a:spcPts val="3234"/>
        </a:spcBef>
        <a:buSzPct val="82000"/>
        <a:buChar char="•"/>
        <a:defRPr sz="3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410394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160589" algn="ctr" defTabSz="410394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321175" algn="ctr" defTabSz="410394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481766" algn="ctr" defTabSz="410394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642354" algn="ctr" defTabSz="410394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802946" algn="ctr" defTabSz="410394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963530" algn="ctr" defTabSz="410394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124120" algn="ctr" defTabSz="410394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284710" algn="ctr" defTabSz="410394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8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9D68BC0-EC15-43D8-A5D6-D94EEF57EF5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8/21/14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1CA26C3-C2F5-49F4-B291-10263B279C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8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1" tIns="45706" rIns="91411" bIns="45706"/>
          <a:lstStyle/>
          <a:p>
            <a:endParaRPr lang="en-US">
              <a:solidFill>
                <a:srgbClr val="3B812F"/>
              </a:solidFill>
            </a:endParaRPr>
          </a:p>
        </p:txBody>
      </p:sp>
      <p:sp>
        <p:nvSpPr>
          <p:cNvPr id="9" name="Rectangle 1028"/>
          <p:cNvSpPr>
            <a:spLocks noChangeArrowheads="1"/>
          </p:cNvSpPr>
          <p:nvPr userDrawn="1"/>
        </p:nvSpPr>
        <p:spPr bwMode="auto">
          <a:xfrm>
            <a:off x="85725" y="6556375"/>
            <a:ext cx="4922838" cy="2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HEPAP Accelerator Sub-Panel Road Trip, August 2014</a:t>
            </a:r>
          </a:p>
        </p:txBody>
      </p:sp>
      <p:sp>
        <p:nvSpPr>
          <p:cNvPr id="10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 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CERN    </a:t>
            </a:r>
            <a:fld id="{FB0B6264-F544-4841-9ED1-C043564D4B2D}" type="slidenum">
              <a:rPr lang="en-US" sz="1500">
                <a:solidFill>
                  <a:srgbClr val="006633"/>
                </a:solidFill>
                <a:latin typeface="Comic Sans MS" charset="0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7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796" indent="-34279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719" indent="-3253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037" indent="-35073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439" indent="-31581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79059" indent="-33803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6120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3178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0239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7296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81491" y="266317"/>
            <a:ext cx="8976955" cy="6316730"/>
          </a:xfrm>
          <a:prstGeom prst="rect">
            <a:avLst/>
          </a:prstGeom>
          <a:solidFill>
            <a:srgbClr val="FFFCE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7248" tIns="43625" rIns="87248" bIns="43625" anchor="ctr">
            <a:prstTxWarp prst="textNoShape">
              <a:avLst/>
            </a:prstTxWarp>
          </a:bodyPr>
          <a:lstStyle/>
          <a:p>
            <a:pPr algn="l" defTabSz="4570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800" dirty="0">
              <a:solidFill>
                <a:srgbClr val="00000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1241" y="349811"/>
            <a:ext cx="8861518" cy="6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236" tIns="43618" rIns="87236" bIns="436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890" y="997606"/>
            <a:ext cx="9004117" cy="558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236" tIns="43618" rIns="87236" bIns="43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>
            <a:off x="88277" y="266317"/>
            <a:ext cx="8970164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87248" tIns="43625" rIns="87248" bIns="43625" anchor="ctr">
            <a:prstTxWarp prst="textNoShape">
              <a:avLst/>
            </a:prstTxWarp>
          </a:bodyPr>
          <a:lstStyle/>
          <a:p>
            <a:pPr algn="l" defTabSz="4570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800" dirty="0">
              <a:solidFill>
                <a:srgbClr val="000000"/>
              </a:solidFill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58399" y="6578728"/>
            <a:ext cx="899189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87248" tIns="43625" rIns="87248" bIns="43625" anchor="ctr">
            <a:prstTxWarp prst="textNoShape">
              <a:avLst/>
            </a:prstTxWarp>
          </a:bodyPr>
          <a:lstStyle/>
          <a:p>
            <a:pPr algn="l" defTabSz="4570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800" dirty="0">
              <a:solidFill>
                <a:srgbClr val="000000"/>
              </a:solidFill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 userDrawn="1"/>
        </p:nvSpPr>
        <p:spPr bwMode="auto">
          <a:xfrm>
            <a:off x="6137201" y="6565773"/>
            <a:ext cx="2513819" cy="26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236" tIns="43618" rIns="87236" bIns="43618">
            <a:prstTxWarp prst="textNoShape">
              <a:avLst/>
            </a:prstTxWarp>
            <a:spAutoFit/>
          </a:bodyPr>
          <a:lstStyle/>
          <a:p>
            <a:pPr algn="r" defTabSz="457002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altLang="ja-JP" sz="1100" i="1" dirty="0" smtClean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K.F, </a:t>
            </a:r>
            <a:r>
              <a:rPr kumimoji="1" lang="en-US" altLang="ja-JP" sz="1100" i="1" dirty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KEK,</a:t>
            </a:r>
            <a:r>
              <a:rPr kumimoji="1" lang="en-US" altLang="ja-JP" sz="1100" i="1" dirty="0" smtClean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 Jul.2014.</a:t>
            </a:r>
            <a:endParaRPr kumimoji="1" lang="en-US" altLang="ja-JP" sz="1100" i="1" dirty="0">
              <a:solidFill>
                <a:srgbClr val="000060"/>
              </a:solidFill>
              <a:latin typeface="Arial Rounded MT Bold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171" y="6578729"/>
            <a:ext cx="533729" cy="2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236" tIns="43618" rIns="87236" bIns="43618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 defTabSz="4570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9DCC287-FB41-514C-BF81-F04C64726B38}" type="slidenum">
              <a:rPr kumimoji="1" lang="en-US" altLang="ja-JP" smtClean="0">
                <a:solidFill>
                  <a:srgbClr val="000000"/>
                </a:solidFill>
              </a:rPr>
              <a:pPr defTabSz="4570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1" lang="en-US" altLang="ja-JP" dirty="0">
              <a:solidFill>
                <a:srgbClr val="000000"/>
              </a:solidFill>
            </a:endParaRPr>
          </a:p>
        </p:txBody>
      </p:sp>
      <p:pic>
        <p:nvPicPr>
          <p:cNvPr id="1033" name="図 11" descr="keklogo-a.gif"/>
          <p:cNvPicPr>
            <a:picLocks noChangeAspect="1"/>
          </p:cNvPicPr>
          <p:nvPr userDrawn="1"/>
        </p:nvPicPr>
        <p:blipFill>
          <a:blip r:embed="rId1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06" y="97895"/>
            <a:ext cx="582619" cy="3598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 userDrawn="1"/>
        </p:nvPicPr>
        <p:blipFill>
          <a:blip r:embed="rId14">
            <a:alphaModFix amt="75000"/>
          </a:blip>
          <a:srcRect/>
          <a:stretch>
            <a:fillRect/>
          </a:stretch>
        </p:blipFill>
        <p:spPr bwMode="auto">
          <a:xfrm>
            <a:off x="8288412" y="112285"/>
            <a:ext cx="676327" cy="33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 userDrawn="1"/>
        </p:nvSpPr>
        <p:spPr bwMode="auto">
          <a:xfrm>
            <a:off x="139890" y="6574411"/>
            <a:ext cx="3138475" cy="26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7236" tIns="43618" rIns="87236" bIns="43618">
            <a:prstTxWarp prst="textNoShape">
              <a:avLst/>
            </a:prstTxWarp>
            <a:spAutoFit/>
          </a:bodyPr>
          <a:lstStyle/>
          <a:p>
            <a:pPr algn="l" defTabSz="457002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altLang="ja-JP" sz="11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Linac Upgrade Status towards SuperKEKB</a:t>
            </a:r>
            <a:endParaRPr kumimoji="1" lang="en-US" altLang="ja-JP" sz="11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99655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ransition xmlns:p14="http://schemas.microsoft.com/office/powerpoint/2010/main"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400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4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34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34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34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36247" algn="ctr" rtl="0" fontAlgn="base">
        <a:spcBef>
          <a:spcPct val="0"/>
        </a:spcBef>
        <a:spcAft>
          <a:spcPct val="0"/>
        </a:spcAft>
        <a:defRPr kumimoji="1" sz="34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872492" algn="ctr" rtl="0" fontAlgn="base">
        <a:spcBef>
          <a:spcPct val="0"/>
        </a:spcBef>
        <a:spcAft>
          <a:spcPct val="0"/>
        </a:spcAft>
        <a:defRPr kumimoji="1" sz="34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308740" algn="ctr" rtl="0" fontAlgn="base">
        <a:spcBef>
          <a:spcPct val="0"/>
        </a:spcBef>
        <a:spcAft>
          <a:spcPct val="0"/>
        </a:spcAft>
        <a:defRPr kumimoji="1" sz="34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744989" algn="ctr" rtl="0" fontAlgn="base">
        <a:spcBef>
          <a:spcPct val="0"/>
        </a:spcBef>
        <a:spcAft>
          <a:spcPct val="0"/>
        </a:spcAft>
        <a:defRPr kumimoji="1" sz="34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26963" indent="-326963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3100" b="1">
          <a:solidFill>
            <a:srgbClr val="000060"/>
          </a:solidFill>
          <a:latin typeface="+mn-lt"/>
          <a:ea typeface="+mn-ea"/>
          <a:cs typeface="+mn-cs"/>
        </a:defRPr>
      </a:lvl1pPr>
      <a:lvl2pPr marL="474445" indent="-236527" algn="l" rtl="0" fontAlgn="base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2600" b="1">
          <a:solidFill>
            <a:srgbClr val="600000"/>
          </a:solidFill>
          <a:latin typeface="+mn-lt"/>
          <a:ea typeface="+mn-ea"/>
          <a:cs typeface="+mn-cs"/>
        </a:defRPr>
      </a:lvl2pPr>
      <a:lvl3pPr marL="630276" indent="-236527" algn="l" rtl="0" fontAlgn="base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300" b="1">
          <a:solidFill>
            <a:srgbClr val="004000"/>
          </a:solidFill>
          <a:latin typeface="+mn-lt"/>
          <a:ea typeface="+mn-ea"/>
          <a:cs typeface="+mn-cs"/>
        </a:defRPr>
      </a:lvl3pPr>
      <a:lvl4pPr marL="705407" indent="-155829" algn="l" rtl="0" fontAlgn="base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1900" b="1">
          <a:solidFill>
            <a:srgbClr val="400040"/>
          </a:solidFill>
          <a:latin typeface="+mn-lt"/>
          <a:ea typeface="+mn-ea"/>
          <a:cs typeface="+mn-cs"/>
        </a:defRPr>
      </a:lvl4pPr>
      <a:lvl5pPr marL="861237" indent="-155829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163327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599571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2035818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472065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3624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247" algn="l" defTabSz="43624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492" algn="l" defTabSz="43624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740" algn="l" defTabSz="43624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4989" algn="l" defTabSz="43624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233" algn="l" defTabSz="43624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480" algn="l" defTabSz="43624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726" algn="l" defTabSz="43624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9973" algn="l" defTabSz="43624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t>2014/8/10-8/15</a:t>
            </a:r>
            <a:endParaRPr kumimoji="1"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t>ASC 2014</a:t>
            </a:r>
            <a:endParaRPr kumimoji="1"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8851FE7-ADAE-4B7C-A410-9EFBEF3D79DB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6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hf hdr="0"/>
  <p:txStyles>
    <p:titleStyle>
      <a:lvl1pPr algn="ctr" defTabSz="914118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1" tIns="45706" rIns="91411" bIns="45706"/>
          <a:lstStyle/>
          <a:p>
            <a:endParaRPr lang="en-US">
              <a:solidFill>
                <a:srgbClr val="3B812F"/>
              </a:solidFill>
            </a:endParaRPr>
          </a:p>
        </p:txBody>
      </p:sp>
      <p:sp>
        <p:nvSpPr>
          <p:cNvPr id="9" name="Rectangle 1028"/>
          <p:cNvSpPr>
            <a:spLocks noChangeArrowheads="1"/>
          </p:cNvSpPr>
          <p:nvPr userDrawn="1"/>
        </p:nvSpPr>
        <p:spPr bwMode="auto">
          <a:xfrm>
            <a:off x="85725" y="6556375"/>
            <a:ext cx="4922838" cy="2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HEPAP Accelerator Sub-Panel Road Trip, August 2014</a:t>
            </a:r>
          </a:p>
        </p:txBody>
      </p:sp>
      <p:sp>
        <p:nvSpPr>
          <p:cNvPr id="10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 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CERN    </a:t>
            </a:r>
            <a:fld id="{FB0B6264-F544-4841-9ED1-C043564D4B2D}" type="slidenum">
              <a:rPr lang="en-US" sz="1500">
                <a:solidFill>
                  <a:srgbClr val="006633"/>
                </a:solidFill>
                <a:latin typeface="Comic Sans MS" charset="0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1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4" r:id="rId3"/>
    <p:sldLayoutId id="2147484135" r:id="rId4"/>
    <p:sldLayoutId id="2147484136" r:id="rId5"/>
    <p:sldLayoutId id="2147484137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796" indent="-34279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719" indent="-3253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037" indent="-35073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439" indent="-31581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79059" indent="-33803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6120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3178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0239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7296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11" tIns="0" rIns="91411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5989" tIns="0" rIns="35989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7469"/>
            <a:ext cx="8229600" cy="5349240"/>
          </a:xfrm>
          <a:prstGeom prst="rect">
            <a:avLst/>
          </a:prstGeom>
        </p:spPr>
        <p:txBody>
          <a:bodyPr vert="horz" lIns="91411" tIns="0" rIns="91411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Physics at LHC and Beyond,  Recontres du Vietnam, 10-17 August 2014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66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059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529" indent="-228529" algn="l" defTabSz="457059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457059" indent="-228529" algn="l" defTabSz="457059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685590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914118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1142647" indent="-228529" algn="l" defTabSz="457059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11" tIns="0" rIns="91411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5989" tIns="0" rIns="35989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7469"/>
            <a:ext cx="8229600" cy="5349240"/>
          </a:xfrm>
          <a:prstGeom prst="rect">
            <a:avLst/>
          </a:prstGeom>
        </p:spPr>
        <p:txBody>
          <a:bodyPr vert="horz" lIns="91411" tIns="0" rIns="91411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Physics at LHC and Beyond,  Recontres du Vietnam, 10-17 August 2014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81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059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529" indent="-228529" algn="l" defTabSz="457059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457059" indent="-228529" algn="l" defTabSz="457059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685590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914118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1142647" indent="-228529" algn="l" defTabSz="457059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11" tIns="0" rIns="91411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5989" tIns="0" rIns="35989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7469"/>
            <a:ext cx="8229600" cy="5349240"/>
          </a:xfrm>
          <a:prstGeom prst="rect">
            <a:avLst/>
          </a:prstGeom>
        </p:spPr>
        <p:txBody>
          <a:bodyPr vert="horz" lIns="91411" tIns="0" rIns="91411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Physics at LHC and Beyond,  Recontres du Vietnam, 10-17 August 2014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83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059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529" indent="-228529" algn="l" defTabSz="457059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457059" indent="-228529" algn="l" defTabSz="457059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685590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914118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1142647" indent="-228529" algn="l" defTabSz="457059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11" tIns="0" rIns="91411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5989" tIns="0" rIns="35989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7469"/>
            <a:ext cx="8229600" cy="5349240"/>
          </a:xfrm>
          <a:prstGeom prst="rect">
            <a:avLst/>
          </a:prstGeom>
        </p:spPr>
        <p:txBody>
          <a:bodyPr vert="horz" lIns="91411" tIns="0" rIns="91411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Physics at LHC and Beyond,  Recontres du Vietnam, 10-17 August 2014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30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059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529" indent="-228529" algn="l" defTabSz="457059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457059" indent="-228529" algn="l" defTabSz="457059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685590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914118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1142647" indent="-228529" algn="l" defTabSz="457059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11" tIns="0" rIns="91411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5989" tIns="0" rIns="35989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07469"/>
            <a:ext cx="8229600" cy="5349240"/>
          </a:xfrm>
          <a:prstGeom prst="rect">
            <a:avLst/>
          </a:prstGeom>
        </p:spPr>
        <p:txBody>
          <a:bodyPr vert="horz" lIns="91411" tIns="0" rIns="91411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Physics at LHC and Beyond,  Recontres du Vietnam, 10-17 August 2014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194306" y="6476290"/>
            <a:ext cx="2405075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Oliver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Brüning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1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059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529" indent="-228529" algn="l" defTabSz="457059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457059" indent="-228529" algn="l" defTabSz="457059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685590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914118" indent="-228529" algn="l" defTabSz="457059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1142647" indent="-228529" algn="l" defTabSz="457059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gif"/><Relationship Id="rId7" Type="http://schemas.openxmlformats.org/officeDocument/2006/relationships/hyperlink" Target="http://www.kek.jp/" TargetMode="External"/><Relationship Id="rId8" Type="http://schemas.openxmlformats.org/officeDocument/2006/relationships/image" Target="../media/image36.jpe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Relationship Id="rId8" Type="http://schemas.openxmlformats.org/officeDocument/2006/relationships/image" Target="../media/image46.jpe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8" Type="http://schemas.openxmlformats.org/officeDocument/2006/relationships/image" Target="../media/image58.emf"/><Relationship Id="rId9" Type="http://schemas.openxmlformats.org/officeDocument/2006/relationships/image" Target="../media/image59.emf"/><Relationship Id="rId10" Type="http://schemas.openxmlformats.org/officeDocument/2006/relationships/image" Target="../media/image37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5" Type="http://schemas.microsoft.com/office/2007/relationships/hdphoto" Target="../media/hdphoto3.wdp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8" Type="http://schemas.openxmlformats.org/officeDocument/2006/relationships/image" Target="../media/image78.jpeg"/><Relationship Id="rId9" Type="http://schemas.openxmlformats.org/officeDocument/2006/relationships/image" Target="../media/image79.jpeg"/><Relationship Id="rId10" Type="http://schemas.openxmlformats.org/officeDocument/2006/relationships/image" Target="../media/image80.jpeg"/><Relationship Id="rId11" Type="http://schemas.openxmlformats.org/officeDocument/2006/relationships/image" Target="../media/image81.emf"/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emf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emf"/><Relationship Id="rId7" Type="http://schemas.openxmlformats.org/officeDocument/2006/relationships/image" Target="../media/image87.png"/><Relationship Id="rId8" Type="http://schemas.openxmlformats.org/officeDocument/2006/relationships/image" Target="../media/image88.jpeg"/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96.t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openxmlformats.org/officeDocument/2006/relationships/image" Target="../media/image19.jpeg"/><Relationship Id="rId13" Type="http://schemas.openxmlformats.org/officeDocument/2006/relationships/image" Target="../media/image20.png"/><Relationship Id="rId14" Type="http://schemas.microsoft.com/office/2007/relationships/hdphoto" Target="../media/hdphoto2.wdp"/><Relationship Id="rId15" Type="http://schemas.openxmlformats.org/officeDocument/2006/relationships/image" Target="../media/image13.png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NULL"/><Relationship Id="rId8" Type="http://schemas.openxmlformats.org/officeDocument/2006/relationships/oleObject" Target="???" TargetMode="External"/><Relationship Id="rId9" Type="http://schemas.openxmlformats.org/officeDocument/2006/relationships/image" Target="../media/image12.png"/><Relationship Id="rId10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microsoft.com/office/2007/relationships/hdphoto" Target="../media/hdphoto4.wdp"/><Relationship Id="rId5" Type="http://schemas.openxmlformats.org/officeDocument/2006/relationships/image" Target="../media/image104.emf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106.emf"/><Relationship Id="rId3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1.png"/><Relationship Id="rId3" Type="http://schemas.openxmlformats.org/officeDocument/2006/relationships/image" Target="../media/image11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emf"/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150.xml"/><Relationship Id="rId2" Type="http://schemas.openxmlformats.org/officeDocument/2006/relationships/image" Target="../media/image11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44630"/>
            <a:ext cx="8229600" cy="7207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u="sng" dirty="0">
                <a:solidFill>
                  <a:srgbClr val="FF0000"/>
                </a:solidFill>
                <a:cs typeface="+mj-cs"/>
              </a:rPr>
              <a:t>Challenges Summary</a:t>
            </a:r>
          </a:p>
        </p:txBody>
      </p:sp>
      <p:grpSp>
        <p:nvGrpSpPr>
          <p:cNvPr id="11266" name="Group 1"/>
          <p:cNvGrpSpPr>
            <a:grpSpLocks/>
          </p:cNvGrpSpPr>
          <p:nvPr/>
        </p:nvGrpSpPr>
        <p:grpSpPr bwMode="auto">
          <a:xfrm>
            <a:off x="179512" y="1107392"/>
            <a:ext cx="7938576" cy="1323369"/>
            <a:chOff x="457200" y="1143000"/>
            <a:chExt cx="7938576" cy="1323369"/>
          </a:xfrm>
        </p:grpSpPr>
        <p:sp>
          <p:nvSpPr>
            <p:cNvPr id="1172483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172487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325801" cy="1323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‘New’ Collider Projects that are already on their way: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Super KEKB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HL-LHC</a:t>
              </a:r>
              <a:endParaRPr lang="en-US" sz="2200" dirty="0">
                <a:solidFill>
                  <a:schemeClr val="tx1"/>
                </a:solidFill>
                <a:cs typeface="+mn-cs"/>
              </a:endParaRPr>
            </a:p>
          </p:txBody>
        </p:sp>
      </p:grpSp>
      <p:grpSp>
        <p:nvGrpSpPr>
          <p:cNvPr id="11267" name="Group 4"/>
          <p:cNvGrpSpPr>
            <a:grpSpLocks/>
          </p:cNvGrpSpPr>
          <p:nvPr/>
        </p:nvGrpSpPr>
        <p:grpSpPr bwMode="auto">
          <a:xfrm>
            <a:off x="251520" y="4221088"/>
            <a:ext cx="7411087" cy="1738867"/>
            <a:chOff x="457200" y="4387850"/>
            <a:chExt cx="7411087" cy="1738867"/>
          </a:xfrm>
        </p:grpSpPr>
        <p:sp>
          <p:nvSpPr>
            <p:cNvPr id="1172493" name="Rectangle 13"/>
            <p:cNvSpPr>
              <a:spLocks noChangeArrowheads="1"/>
            </p:cNvSpPr>
            <p:nvPr/>
          </p:nvSpPr>
          <p:spPr bwMode="auto">
            <a:xfrm>
              <a:off x="457200" y="454025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172494" name="Text Box 14"/>
            <p:cNvSpPr txBox="1">
              <a:spLocks noChangeArrowheads="1"/>
            </p:cNvSpPr>
            <p:nvPr/>
          </p:nvSpPr>
          <p:spPr bwMode="auto">
            <a:xfrm>
              <a:off x="1069975" y="4387850"/>
              <a:ext cx="6798312" cy="1738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Collider Projects for </a:t>
              </a: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the near </a:t>
              </a: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Future </a:t>
              </a: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(&gt; 10 </a:t>
              </a: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years):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Linear </a:t>
              </a:r>
              <a:r>
                <a:rPr lang="en-US" sz="2200" dirty="0">
                  <a:solidFill>
                    <a:srgbClr val="000000"/>
                  </a:solidFill>
                </a:rPr>
                <a:t>Collider projects: ILC &amp; CLIC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FCC-</a:t>
              </a:r>
              <a:r>
                <a:rPr lang="en-US" sz="2200" dirty="0" err="1">
                  <a:solidFill>
                    <a:srgbClr val="000000"/>
                  </a:solidFill>
                </a:rPr>
                <a:t>ee</a:t>
              </a:r>
              <a:endParaRPr lang="en-US" sz="2200" dirty="0">
                <a:solidFill>
                  <a:srgbClr val="000000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err="1">
                  <a:solidFill>
                    <a:srgbClr val="000000"/>
                  </a:solidFill>
                </a:rPr>
                <a:t>CepC</a:t>
              </a:r>
              <a:r>
                <a:rPr lang="en-US" sz="2200" dirty="0">
                  <a:solidFill>
                    <a:srgbClr val="000000"/>
                  </a:solidFill>
                </a:rPr>
                <a:t> </a:t>
              </a:r>
              <a:r>
                <a:rPr lang="en-US" sz="2200" dirty="0" smtClean="0">
                  <a:solidFill>
                    <a:srgbClr val="000000"/>
                  </a:solidFill>
                </a:rPr>
                <a:t>project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027168" y="1556792"/>
            <a:ext cx="6081336" cy="4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algn="l" eaLnBrk="1" hangingPunct="1">
              <a:defRPr/>
            </a:pPr>
            <a:r>
              <a:rPr lang="en-US" sz="2200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2200" dirty="0">
                <a:solidFill>
                  <a:srgbClr val="008000"/>
                </a:solidFill>
                <a:cs typeface="+mn-cs"/>
                <a:sym typeface="Wingdings"/>
              </a:rPr>
              <a:t> </a:t>
            </a:r>
            <a:r>
              <a:rPr lang="en-US" sz="2200" dirty="0" smtClean="0">
                <a:solidFill>
                  <a:srgbClr val="008000"/>
                </a:solidFill>
                <a:cs typeface="+mn-cs"/>
                <a:sym typeface="Wingdings"/>
              </a:rPr>
              <a:t>DA, beam-beam, space charge, e-cloud, lifetime</a:t>
            </a:r>
            <a:endParaRPr lang="en-US" sz="2200" dirty="0">
              <a:solidFill>
                <a:srgbClr val="008000"/>
              </a:solidFill>
              <a:cs typeface="+mn-c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081488" y="1916832"/>
            <a:ext cx="5728813" cy="4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algn="l" eaLnBrk="1" hangingPunct="1">
              <a:defRPr/>
            </a:pPr>
            <a:r>
              <a:rPr lang="en-US" sz="2200" dirty="0">
                <a:solidFill>
                  <a:srgbClr val="008000"/>
                </a:solidFill>
                <a:cs typeface="+mn-cs"/>
                <a:sym typeface="Wingdings"/>
              </a:rPr>
              <a:t> 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SC magnets, SC </a:t>
            </a:r>
            <a:r>
              <a:rPr lang="en-US" sz="2200" dirty="0" smtClean="0">
                <a:solidFill>
                  <a:srgbClr val="008000"/>
                </a:solidFill>
                <a:sym typeface="Wingdings"/>
              </a:rPr>
              <a:t>RF [Crab Cavities &amp; HHRF]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015397" y="4653136"/>
            <a:ext cx="3021099" cy="4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lvl="0" algn="l" eaLnBrk="1" hangingPunct="1">
              <a:defRPr/>
            </a:pPr>
            <a:r>
              <a:rPr lang="en-US" sz="2200" dirty="0">
                <a:solidFill>
                  <a:srgbClr val="008000"/>
                </a:solidFill>
                <a:sym typeface="Wingdings"/>
              </a:rPr>
              <a:t> cost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, power, positrons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96836" y="5157192"/>
            <a:ext cx="3589764" cy="4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lvl="0" algn="l" eaLnBrk="1" hangingPunct="1">
              <a:defRPr/>
            </a:pPr>
            <a:r>
              <a:rPr lang="en-US" sz="2200" dirty="0">
                <a:solidFill>
                  <a:srgbClr val="008000"/>
                </a:solidFill>
                <a:sym typeface="Wingdings"/>
              </a:rPr>
              <a:t> beam lifetime, SC RF, cost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286200" y="5590471"/>
            <a:ext cx="3589764" cy="4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lvl="0" algn="l" eaLnBrk="1" hangingPunct="1">
              <a:defRPr/>
            </a:pPr>
            <a:r>
              <a:rPr lang="en-US" sz="2200" dirty="0">
                <a:solidFill>
                  <a:srgbClr val="008000"/>
                </a:solidFill>
                <a:sym typeface="Wingdings"/>
              </a:rPr>
              <a:t> beam lifetime, SC RF, cost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21" name="Right Brace 20"/>
          <p:cNvSpPr/>
          <p:nvPr/>
        </p:nvSpPr>
        <p:spPr bwMode="auto">
          <a:xfrm>
            <a:off x="6742584" y="5301208"/>
            <a:ext cx="360040" cy="648072"/>
          </a:xfrm>
          <a:prstGeom prst="rightBrac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11" tIns="45706" rIns="91411" bIns="45706" numCol="1" rtlCol="0" anchor="ctr" anchorCtr="0" compatLnSpc="1">
            <a:prstTxWarp prst="textNoShape">
              <a:avLst/>
            </a:prstTxWarp>
          </a:bodyPr>
          <a:lstStyle/>
          <a:p>
            <a:pPr defTabSz="914118"/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9080" y="5373218"/>
            <a:ext cx="1817416" cy="46163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dirty="0" smtClean="0"/>
              <a:t>Super KEKB</a:t>
            </a:r>
            <a:endParaRPr lang="en-US" dirty="0"/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539552" y="43985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u="sng">
                <a:solidFill>
                  <a:srgbClr val="FF0000"/>
                </a:solidFill>
                <a:cs typeface="+mj-cs"/>
              </a:rPr>
              <a:t>Contents</a:t>
            </a:r>
            <a:endParaRPr lang="en-US" sz="4400" u="sng" dirty="0">
              <a:solidFill>
                <a:srgbClr val="FF0000"/>
              </a:solidFill>
              <a:cs typeface="+mj-cs"/>
            </a:endParaRPr>
          </a:p>
        </p:txBody>
      </p:sp>
      <p:grpSp>
        <p:nvGrpSpPr>
          <p:cNvPr id="32" name="Group 4"/>
          <p:cNvGrpSpPr>
            <a:grpSpLocks/>
          </p:cNvGrpSpPr>
          <p:nvPr/>
        </p:nvGrpSpPr>
        <p:grpSpPr bwMode="auto">
          <a:xfrm>
            <a:off x="244412" y="2708920"/>
            <a:ext cx="8352589" cy="907870"/>
            <a:chOff x="457200" y="4387850"/>
            <a:chExt cx="8352589" cy="907870"/>
          </a:xfrm>
        </p:grpSpPr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457200" y="454025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1069975" y="4387850"/>
              <a:ext cx="7739814" cy="907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Collider Projects for the immediate Future </a:t>
              </a: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(&lt; 10 years</a:t>
              </a: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):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Electron-Ion collider (MEIC, </a:t>
              </a:r>
              <a:r>
                <a:rPr lang="en-US" sz="2200" dirty="0" err="1">
                  <a:solidFill>
                    <a:srgbClr val="000000"/>
                  </a:solidFill>
                </a:rPr>
                <a:t>eRHIC</a:t>
              </a:r>
              <a:r>
                <a:rPr lang="en-US" sz="2200" dirty="0">
                  <a:solidFill>
                    <a:srgbClr val="000000"/>
                  </a:solidFill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</a:rPr>
                <a:t>LHeC</a:t>
              </a:r>
              <a:r>
                <a:rPr lang="en-US" sz="2200" dirty="0" smtClean="0">
                  <a:solidFill>
                    <a:srgbClr val="000000"/>
                  </a:solidFill>
                </a:rPr>
                <a:t>)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6665546" y="3214207"/>
            <a:ext cx="1870130" cy="4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lvl="0" algn="l" eaLnBrk="1" hangingPunct="1">
              <a:defRPr/>
            </a:pPr>
            <a:r>
              <a:rPr lang="en-US" sz="2200" dirty="0">
                <a:solidFill>
                  <a:srgbClr val="008000"/>
                </a:solidFill>
                <a:cs typeface="+mn-cs"/>
                <a:sym typeface="Wingdings"/>
              </a:rPr>
              <a:t> 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ERL &amp; pol.</a:t>
            </a:r>
            <a:endParaRPr lang="en-US" sz="2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2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7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2482" grpId="0"/>
      <p:bldP spid="15" grpId="0"/>
      <p:bldP spid="16" grpId="0"/>
      <p:bldP spid="18" grpId="0"/>
      <p:bldP spid="19" grpId="0"/>
      <p:bldP spid="20" grpId="0"/>
      <p:bldP spid="21" grpId="0" animBg="1"/>
      <p:bldP spid="22" grpId="0"/>
      <p:bldP spid="31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LHC low-β </a:t>
            </a:r>
            <a:r>
              <a:rPr lang="en-GB" dirty="0" smtClean="0"/>
              <a:t>quads</a:t>
            </a:r>
            <a:r>
              <a:rPr lang="en-GB" dirty="0"/>
              <a:t>: steps </a:t>
            </a:r>
            <a:r>
              <a:rPr lang="en-GB" dirty="0" smtClean="0"/>
              <a:t>in magnet technology from </a:t>
            </a:r>
            <a:r>
              <a:rPr lang="en-GB" dirty="0"/>
              <a:t>LHC toward HL-LHC </a:t>
            </a:r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966"/>
            <a:ext cx="2448216" cy="244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45" y="3808942"/>
            <a:ext cx="2696446" cy="269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32" y="1766139"/>
            <a:ext cx="2040673" cy="204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41" y="1844825"/>
            <a:ext cx="1888153" cy="188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0004" y="2370976"/>
            <a:ext cx="1812547" cy="741548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r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LHC (USA &amp; JP, 5-6 m)</a:t>
            </a:r>
          </a:p>
          <a:p>
            <a:pPr algn="r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70 mm, </a:t>
            </a:r>
            <a:r>
              <a:rPr lang="fr-CH" sz="1400" b="1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B</a:t>
            </a:r>
            <a:r>
              <a:rPr lang="fr-CH" sz="1400" b="1" baseline="-250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peak</a:t>
            </a: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 8 T</a:t>
            </a:r>
          </a:p>
          <a:p>
            <a:pPr algn="r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1992-2005</a:t>
            </a: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9990" y="2420888"/>
            <a:ext cx="1753602" cy="741548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LARP TQS &amp; LQ (4m)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90 mm, </a:t>
            </a:r>
            <a:r>
              <a:rPr lang="fr-CH" sz="1400" b="1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B</a:t>
            </a:r>
            <a:r>
              <a:rPr lang="fr-CH" sz="1400" b="1" baseline="-250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peak</a:t>
            </a: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 11 T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2004-2010</a:t>
            </a: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040" y="4896463"/>
            <a:ext cx="1026242" cy="95410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r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LARP HQ</a:t>
            </a:r>
          </a:p>
          <a:p>
            <a:pPr algn="r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120 mm, </a:t>
            </a:r>
            <a:b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</a:br>
            <a:r>
              <a:rPr lang="fr-CH" sz="1400" b="1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B</a:t>
            </a:r>
            <a:r>
              <a:rPr lang="fr-CH" sz="1400" b="1" baseline="-250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peak</a:t>
            </a: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 12 T</a:t>
            </a:r>
          </a:p>
          <a:p>
            <a:pPr algn="r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2008-2014</a:t>
            </a: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8431" y="4797158"/>
            <a:ext cx="1175322" cy="1169551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LARP &amp; CERN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MQXF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150 mm, </a:t>
            </a:r>
            <a:b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</a:br>
            <a:r>
              <a:rPr lang="fr-CH" sz="1400" b="1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B</a:t>
            </a:r>
            <a:r>
              <a:rPr lang="fr-CH" sz="1400" b="1" baseline="-250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peak</a:t>
            </a: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 12.1 T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2013-2020</a:t>
            </a: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ight Arrow 10"/>
          <p:cNvSpPr>
            <a:spLocks noChangeAspect="1"/>
          </p:cNvSpPr>
          <p:nvPr/>
        </p:nvSpPr>
        <p:spPr>
          <a:xfrm>
            <a:off x="4211960" y="2584252"/>
            <a:ext cx="831648" cy="411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Arrow 11"/>
          <p:cNvSpPr>
            <a:spLocks noChangeAspect="1"/>
          </p:cNvSpPr>
          <p:nvPr/>
        </p:nvSpPr>
        <p:spPr>
          <a:xfrm rot="8999955">
            <a:off x="4007896" y="3602974"/>
            <a:ext cx="1239787" cy="411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3346" y="3159557"/>
            <a:ext cx="1968996" cy="936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dirty="0" smtClean="0">
                <a:solidFill>
                  <a:prstClr val="white"/>
                </a:solidFill>
                <a:latin typeface="Calibri"/>
              </a:rPr>
              <a:t>Ca. </a:t>
            </a:r>
            <a:r>
              <a:rPr lang="fr-CH" sz="1800" dirty="0">
                <a:solidFill>
                  <a:prstClr val="white"/>
                </a:solidFill>
                <a:latin typeface="Calibri"/>
              </a:rPr>
              <a:t>20 years for Nb</a:t>
            </a:r>
            <a:r>
              <a:rPr lang="fr-CH" sz="1800" baseline="-25000" dirty="0">
                <a:solidFill>
                  <a:prstClr val="white"/>
                </a:solidFill>
                <a:latin typeface="Calibri"/>
              </a:rPr>
              <a:t>3</a:t>
            </a:r>
            <a:r>
              <a:rPr lang="fr-CH" sz="1800" dirty="0">
                <a:solidFill>
                  <a:prstClr val="white"/>
                </a:solidFill>
                <a:latin typeface="Calibri"/>
              </a:rPr>
              <a:t>Sn magnet development!</a:t>
            </a:r>
            <a:endParaRPr lang="en-GB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34" descr="http://hilumilhc.web.cern.ch/HiLumiLHC/images/partners_logos/FNAL-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82" y="1647082"/>
            <a:ext cx="12382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IGH ENERGY ACCELERATOR RESEARCH ORGANIZATION. KEK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6"/>
          <a:stretch/>
        </p:blipFill>
        <p:spPr bwMode="auto">
          <a:xfrm>
            <a:off x="3174719" y="1565410"/>
            <a:ext cx="901170" cy="4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2876" y="1505634"/>
            <a:ext cx="523509" cy="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8180" y="5881315"/>
            <a:ext cx="523509" cy="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2876" y="5932115"/>
            <a:ext cx="523509" cy="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>
            <a:off x="4374510" y="4981082"/>
            <a:ext cx="506548" cy="4027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44" y="5960627"/>
            <a:ext cx="609600" cy="609600"/>
          </a:xfrm>
          <a:prstGeom prst="rect">
            <a:avLst/>
          </a:prstGeom>
        </p:spPr>
      </p:pic>
      <p:sp>
        <p:nvSpPr>
          <p:cNvPr id="23" name="Footer Placeholder 4"/>
          <p:cNvSpPr txBox="1">
            <a:spLocks/>
          </p:cNvSpPr>
          <p:nvPr/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HEPAP Accelerator Sub-Panel Road Trip, August 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520" y="3140974"/>
            <a:ext cx="1968996" cy="936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dirty="0">
                <a:solidFill>
                  <a:prstClr val="white"/>
                </a:solidFill>
                <a:latin typeface="Calibri"/>
              </a:rPr>
              <a:t>&gt; 10 years development for NbTi magnets</a:t>
            </a:r>
            <a:endParaRPr lang="en-GB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1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090"/>
            <a:ext cx="6663482" cy="438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938"/>
            <a:ext cx="8905874" cy="914400"/>
          </a:xfrm>
        </p:spPr>
        <p:txBody>
          <a:bodyPr/>
          <a:lstStyle/>
          <a:p>
            <a:pPr algn="l"/>
            <a:r>
              <a:rPr lang="en-US" u="sng" dirty="0" smtClean="0">
                <a:solidFill>
                  <a:srgbClr val="FF0000"/>
                </a:solidFill>
              </a:rPr>
              <a:t>Progress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with Triplet magnets: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5" name="Picture 3" descr="D:\Work\QXF\Documents\2013_11_HiLumi-LARP_Daresbury\DSCN12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2"/>
          <a:stretch>
            <a:fillRect/>
          </a:stretch>
        </p:blipFill>
        <p:spPr bwMode="auto">
          <a:xfrm>
            <a:off x="6264447" y="1085132"/>
            <a:ext cx="2717627" cy="17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3114676" y="4083110"/>
            <a:ext cx="13430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45706" rIns="0" bIns="45706">
            <a:spAutoFit/>
          </a:bodyPr>
          <a:lstStyle>
            <a:lvl1pPr>
              <a:defRPr sz="3200">
                <a:solidFill>
                  <a:schemeClr val="tx2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1000" b="1">
                <a:latin typeface="Arial" pitchFamily="34" charset="0"/>
              </a:rPr>
              <a:t> CERN short coil </a:t>
            </a:r>
          </a:p>
          <a:p>
            <a:pPr algn="ctr"/>
            <a:r>
              <a:rPr lang="en-GB" altLang="en-US" sz="1000" b="1">
                <a:latin typeface="Arial" pitchFamily="34" charset="0"/>
              </a:rPr>
              <a:t>with Cu cable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>
            <a:fillRect/>
          </a:stretch>
        </p:blipFill>
        <p:spPr bwMode="auto">
          <a:xfrm>
            <a:off x="6307455" y="3070376"/>
            <a:ext cx="2657474" cy="19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11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6" y="768350"/>
            <a:ext cx="6147353" cy="38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</a:t>
            </a:r>
            <a:r>
              <a:rPr lang="en-US" dirty="0">
                <a:solidFill>
                  <a:prstClr val="black"/>
                </a:solidFill>
              </a:rPr>
              <a:t>HEPAP Accelerator Sub-Panel Road Trip, August 2014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904" y="4373100"/>
            <a:ext cx="2009082" cy="200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51" y="4292605"/>
            <a:ext cx="2212787" cy="22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9700" y="4623106"/>
            <a:ext cx="1171104" cy="1169551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r>
              <a:rPr lang="fr-CH" sz="1400" b="1" dirty="0"/>
              <a:t>LARP HQ</a:t>
            </a:r>
          </a:p>
          <a:p>
            <a:r>
              <a:rPr lang="fr-CH" sz="1400" b="1" dirty="0">
                <a:sym typeface="Symbol"/>
              </a:rPr>
              <a:t>120 mm, </a:t>
            </a:r>
            <a:br>
              <a:rPr lang="fr-CH" sz="1400" b="1" dirty="0">
                <a:sym typeface="Symbol"/>
              </a:rPr>
            </a:br>
            <a:r>
              <a:rPr lang="fr-CH" sz="1400" b="1" dirty="0" err="1">
                <a:sym typeface="Symbol"/>
              </a:rPr>
              <a:t>B</a:t>
            </a:r>
            <a:r>
              <a:rPr lang="fr-CH" sz="1400" b="1" baseline="-25000" dirty="0" err="1">
                <a:sym typeface="Symbol"/>
              </a:rPr>
              <a:t>peak</a:t>
            </a:r>
            <a:r>
              <a:rPr lang="fr-CH" sz="1400" b="1" dirty="0">
                <a:sym typeface="Symbol"/>
              </a:rPr>
              <a:t> 12 T</a:t>
            </a:r>
          </a:p>
          <a:p>
            <a:r>
              <a:rPr lang="fr-CH" sz="1400" b="1" dirty="0">
                <a:sym typeface="Symbol"/>
              </a:rPr>
              <a:t>2008-2014</a:t>
            </a:r>
          </a:p>
          <a:p>
            <a:r>
              <a:rPr lang="fr-CH" sz="1400" b="1" dirty="0">
                <a:sym typeface="Symbol"/>
              </a:rPr>
              <a:t>Short </a:t>
            </a:r>
            <a:r>
              <a:rPr lang="fr-CH" sz="1400" b="1" dirty="0">
                <a:sym typeface="Wingdings"/>
              </a:rPr>
              <a:t> 4m</a:t>
            </a:r>
            <a:endParaRPr lang="en-GB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09061" y="5421970"/>
            <a:ext cx="2171699" cy="738664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r>
              <a:rPr lang="fr-CH" sz="1400" b="1" dirty="0">
                <a:sym typeface="Symbol"/>
              </a:rPr>
              <a:t>LARP &amp; CERN MQXF</a:t>
            </a:r>
          </a:p>
          <a:p>
            <a:r>
              <a:rPr lang="fr-CH" sz="1400" b="1" dirty="0">
                <a:sym typeface="Symbol"/>
              </a:rPr>
              <a:t>150 mm, B</a:t>
            </a:r>
            <a:r>
              <a:rPr lang="fr-CH" sz="1400" b="1" baseline="-25000" dirty="0">
                <a:sym typeface="Symbol"/>
              </a:rPr>
              <a:t>peak</a:t>
            </a:r>
            <a:r>
              <a:rPr lang="fr-CH" sz="1400" b="1" dirty="0">
                <a:sym typeface="Symbol"/>
              </a:rPr>
              <a:t> 12.1 T</a:t>
            </a:r>
          </a:p>
          <a:p>
            <a:r>
              <a:rPr lang="fr-CH" sz="1400" b="1" dirty="0">
                <a:sym typeface="Symbol"/>
              </a:rPr>
              <a:t>2013-2020</a:t>
            </a:r>
            <a:endParaRPr lang="en-GB" sz="1400" b="1" dirty="0"/>
          </a:p>
        </p:txBody>
      </p:sp>
      <p:sp>
        <p:nvSpPr>
          <p:cNvPr id="17" name="Right Arrow 16"/>
          <p:cNvSpPr>
            <a:spLocks noChangeAspect="1"/>
          </p:cNvSpPr>
          <p:nvPr/>
        </p:nvSpPr>
        <p:spPr>
          <a:xfrm>
            <a:off x="3447411" y="5091430"/>
            <a:ext cx="415689" cy="3305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36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68" y="4238672"/>
            <a:ext cx="1913044" cy="144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H" u="sng" dirty="0" smtClean="0">
                <a:solidFill>
                  <a:srgbClr val="FF0000"/>
                </a:solidFill>
              </a:rPr>
              <a:t>The HL-LHC Nb-</a:t>
            </a:r>
            <a:r>
              <a:rPr lang="fr-CH" u="sng" dirty="0" smtClean="0">
                <a:solidFill>
                  <a:srgbClr val="FF0000"/>
                </a:solidFill>
              </a:rPr>
              <a:t>Ti magnet </a:t>
            </a:r>
            <a:r>
              <a:rPr lang="fr-CH" u="sng" dirty="0" smtClean="0">
                <a:solidFill>
                  <a:srgbClr val="FF0000"/>
                </a:solidFill>
              </a:rPr>
              <a:t>zoo…</a:t>
            </a:r>
            <a:endParaRPr lang="en-GB" u="sng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4" y="1447800"/>
            <a:ext cx="2263014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4" y="1647831"/>
            <a:ext cx="2610274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24" y="1647831"/>
            <a:ext cx="3018781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975100"/>
            <a:ext cx="2210825" cy="193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27" y="3975099"/>
            <a:ext cx="2001555" cy="193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6671128" y="4807146"/>
            <a:ext cx="0" cy="30419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6081092" y="4781968"/>
            <a:ext cx="0" cy="30419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1195614" y="4800606"/>
            <a:ext cx="0" cy="368077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767114" y="4783261"/>
            <a:ext cx="0" cy="368077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453771" y="2400078"/>
            <a:ext cx="0" cy="39392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7741" y="1078469"/>
            <a:ext cx="1021112" cy="373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>
                <a:solidFill>
                  <a:prstClr val="white"/>
                </a:solidFill>
                <a:latin typeface="Calibri"/>
              </a:rPr>
              <a:t>D1 (KEK)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6383" y="1124506"/>
            <a:ext cx="3348905" cy="373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 err="1">
                <a:solidFill>
                  <a:prstClr val="white"/>
                </a:solidFill>
                <a:latin typeface="Calibri"/>
              </a:rPr>
              <a:t>Nested</a:t>
            </a:r>
            <a:r>
              <a:rPr lang="fr-CH" sz="1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CH" sz="1800" b="1" dirty="0" err="1">
                <a:solidFill>
                  <a:prstClr val="white"/>
                </a:solidFill>
                <a:latin typeface="Calibri"/>
              </a:rPr>
              <a:t>Orbit</a:t>
            </a:r>
            <a:r>
              <a:rPr lang="fr-CH" sz="1800" b="1" dirty="0">
                <a:solidFill>
                  <a:prstClr val="white"/>
                </a:solidFill>
                <a:latin typeface="Calibri"/>
              </a:rPr>
              <a:t> corrector (CIEMAT)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33119" y="1123436"/>
            <a:ext cx="3391947" cy="373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>
                <a:solidFill>
                  <a:prstClr val="white"/>
                </a:solidFill>
                <a:latin typeface="Calibri"/>
              </a:rPr>
              <a:t>HO correctors: </a:t>
            </a:r>
            <a:r>
              <a:rPr lang="fr-CH" sz="1800" b="1" dirty="0" err="1">
                <a:solidFill>
                  <a:prstClr val="white"/>
                </a:solidFill>
                <a:latin typeface="Calibri"/>
              </a:rPr>
              <a:t>superferric</a:t>
            </a:r>
            <a:r>
              <a:rPr lang="fr-CH" sz="1800" b="1" dirty="0">
                <a:solidFill>
                  <a:prstClr val="white"/>
                </a:solidFill>
                <a:latin typeface="Calibri"/>
              </a:rPr>
              <a:t> (INFN)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7820" y="6066828"/>
            <a:ext cx="1129288" cy="373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>
                <a:solidFill>
                  <a:prstClr val="white"/>
                </a:solidFill>
                <a:latin typeface="Calibri"/>
              </a:rPr>
              <a:t>D2 (INFN)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22231" y="6029530"/>
            <a:ext cx="1043892" cy="373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>
                <a:solidFill>
                  <a:prstClr val="white"/>
                </a:solidFill>
                <a:latin typeface="Calibri"/>
              </a:rPr>
              <a:t>Q4 (CEA)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3014" y="6020601"/>
            <a:ext cx="896998" cy="373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>
                <a:solidFill>
                  <a:prstClr val="white"/>
                </a:solidFill>
                <a:latin typeface="Calibri"/>
              </a:rPr>
              <a:t>D2 </a:t>
            </a:r>
            <a:r>
              <a:rPr lang="fr-CH" sz="1800" b="1" dirty="0" err="1">
                <a:solidFill>
                  <a:prstClr val="white"/>
                </a:solidFill>
                <a:latin typeface="Calibri"/>
              </a:rPr>
              <a:t>corr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12" y="4240598"/>
            <a:ext cx="1940788" cy="1453401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>
            <a:off x="8068128" y="4832541"/>
            <a:ext cx="0" cy="27901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8665028" y="4807146"/>
            <a:ext cx="0" cy="30419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HEPAP Accelerator Sub-Panel Road Trip, August 2014</a:t>
            </a:r>
          </a:p>
        </p:txBody>
      </p:sp>
    </p:spTree>
    <p:extLst>
      <p:ext uri="{BB962C8B-B14F-4D97-AF65-F5344CB8AC3E}">
        <p14:creationId xmlns:p14="http://schemas.microsoft.com/office/powerpoint/2010/main" val="362792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9103"/>
            <a:ext cx="8229600" cy="914400"/>
          </a:xfrm>
        </p:spPr>
        <p:txBody>
          <a:bodyPr/>
          <a:lstStyle/>
          <a:p>
            <a:pPr algn="l"/>
            <a:r>
              <a:rPr lang="en-GB" u="sng" dirty="0" smtClean="0">
                <a:solidFill>
                  <a:srgbClr val="FF0000"/>
                </a:solidFill>
              </a:rPr>
              <a:t>3 Crab </a:t>
            </a:r>
            <a:r>
              <a:rPr lang="en-GB" u="sng" dirty="0">
                <a:solidFill>
                  <a:srgbClr val="FF0000"/>
                </a:solidFill>
              </a:rPr>
              <a:t>Cavity </a:t>
            </a:r>
            <a:r>
              <a:rPr lang="en-GB" u="sng" dirty="0" smtClean="0">
                <a:solidFill>
                  <a:srgbClr val="FF0000"/>
                </a:solidFill>
              </a:rPr>
              <a:t>prototypes:</a:t>
            </a:r>
            <a:endParaRPr lang="en-GB" u="sng" dirty="0">
              <a:solidFill>
                <a:srgbClr val="FF000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95" y="4280441"/>
            <a:ext cx="2915728" cy="217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323994" y="4280441"/>
            <a:ext cx="2915727" cy="37365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91411" tIns="45706" rIns="91411" bIns="45706" rtlCol="0">
            <a:spAutoFit/>
          </a:bodyPr>
          <a:lstStyle>
            <a:defPPr>
              <a:defRPr lang="en-US"/>
            </a:defPPr>
          </a:lstStyle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Concept of RF Power system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54409" y="854234"/>
            <a:ext cx="5021016" cy="3316403"/>
            <a:chOff x="3631149" y="1027408"/>
            <a:chExt cx="5021016" cy="3316403"/>
          </a:xfrm>
        </p:grpSpPr>
        <p:grpSp>
          <p:nvGrpSpPr>
            <p:cNvPr id="14" name="Group 13"/>
            <p:cNvGrpSpPr/>
            <p:nvPr/>
          </p:nvGrpSpPr>
          <p:grpSpPr>
            <a:xfrm>
              <a:off x="3665784" y="1081134"/>
              <a:ext cx="2382701" cy="3204952"/>
              <a:chOff x="3760675" y="1826524"/>
              <a:chExt cx="2382701" cy="3204952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02" t="18151" r="12802" b="13556"/>
              <a:stretch/>
            </p:blipFill>
            <p:spPr bwMode="auto">
              <a:xfrm>
                <a:off x="3760675" y="1826524"/>
                <a:ext cx="2382701" cy="3204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3760675" y="1842147"/>
                <a:ext cx="2382700" cy="923330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</a:lstStyle>
              <a:p>
                <a:pPr algn="l" defTabSz="457059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4-rod in SM18 for RF measurements [Lancaster UK]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143375" y="1108847"/>
              <a:ext cx="2474414" cy="3200329"/>
              <a:chOff x="6143375" y="1155027"/>
              <a:chExt cx="2474414" cy="320032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3376" y="1155027"/>
                <a:ext cx="2474413" cy="3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143375" y="1166026"/>
                <a:ext cx="2474413" cy="646331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</a:lstStyle>
              <a:p>
                <a:pPr algn="l" defTabSz="457059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4-rod prepared for rinsing @ CERN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631149" y="1027408"/>
              <a:ext cx="5021016" cy="331640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508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ln w="76200" cmpd="sng">
                  <a:solidFill>
                    <a:srgbClr val="000000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271" y="896939"/>
            <a:ext cx="3665783" cy="2374875"/>
            <a:chOff x="1" y="1012388"/>
            <a:chExt cx="3665783" cy="2374875"/>
          </a:xfrm>
        </p:grpSpPr>
        <p:grpSp>
          <p:nvGrpSpPr>
            <p:cNvPr id="8" name="Group 7"/>
            <p:cNvGrpSpPr/>
            <p:nvPr/>
          </p:nvGrpSpPr>
          <p:grpSpPr>
            <a:xfrm>
              <a:off x="1" y="1136422"/>
              <a:ext cx="3665783" cy="2171017"/>
              <a:chOff x="5028418" y="1155450"/>
              <a:chExt cx="3172215" cy="1895976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9674" y="1155450"/>
                <a:ext cx="2856775" cy="1895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028418" y="1155450"/>
                <a:ext cx="3172215" cy="322542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</a:lstStyle>
              <a:p>
                <a:pPr algn="l" defTabSz="457059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RF-Dipole </a:t>
                </a:r>
                <a:r>
                  <a:rPr lang="en-GB" sz="18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Nb</a:t>
                </a:r>
                <a:r>
                  <a:rPr lang="en-GB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prototype [ODU-SLAC]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279" y="1012388"/>
              <a:ext cx="3542145" cy="23748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ln w="76200" cmpd="sng">
                  <a:solidFill>
                    <a:srgbClr val="000000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62188" y="3456533"/>
            <a:ext cx="2499697" cy="2997374"/>
            <a:chOff x="1073727" y="3398808"/>
            <a:chExt cx="2499697" cy="2997374"/>
          </a:xfrm>
        </p:grpSpPr>
        <p:grpSp>
          <p:nvGrpSpPr>
            <p:cNvPr id="13" name="Group 12"/>
            <p:cNvGrpSpPr/>
            <p:nvPr/>
          </p:nvGrpSpPr>
          <p:grpSpPr>
            <a:xfrm>
              <a:off x="1176631" y="3398808"/>
              <a:ext cx="2345646" cy="2915358"/>
              <a:chOff x="5932082" y="3452602"/>
              <a:chExt cx="2345646" cy="2915358"/>
            </a:xfrm>
          </p:grpSpPr>
          <p:pic>
            <p:nvPicPr>
              <p:cNvPr id="10242" name="Picture 2" descr="\\cern.ch\dfs\Users\j\jensene\Documents\Crab cavity\IMG_4360_1.jp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2082" y="3452602"/>
                <a:ext cx="2345646" cy="29153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932082" y="5721629"/>
                <a:ext cx="2345646" cy="646331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</a:lstStyle>
              <a:p>
                <a:pPr algn="l" defTabSz="457059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DQWR prototype (17-Jan-2013) [BNL]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073727" y="3398808"/>
              <a:ext cx="2499697" cy="299737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508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ln w="76200" cmpd="sng">
                  <a:solidFill>
                    <a:srgbClr val="000000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HEPAP Accelerator Sub-Panel Road Trip, August 2014</a:t>
            </a:r>
          </a:p>
        </p:txBody>
      </p:sp>
    </p:spTree>
    <p:extLst>
      <p:ext uri="{BB962C8B-B14F-4D97-AF65-F5344CB8AC3E}">
        <p14:creationId xmlns:p14="http://schemas.microsoft.com/office/powerpoint/2010/main" val="34296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" y="274638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And excellent results: </a:t>
            </a:r>
            <a:r>
              <a:rPr lang="fr-CH" dirty="0" smtClean="0">
                <a:solidFill>
                  <a:srgbClr val="FF0000"/>
                </a:solidFill>
              </a:rPr>
              <a:t>e.g. RF dipole &gt; 5 MV</a:t>
            </a:r>
            <a:br>
              <a:rPr lang="fr-CH" dirty="0" smtClean="0">
                <a:solidFill>
                  <a:srgbClr val="FF0000"/>
                </a:solidFill>
              </a:rPr>
            </a:br>
            <a:r>
              <a:rPr lang="fr-CH" sz="2200" dirty="0"/>
              <a:t>¼ w and 4-rods also tested (1.5 MV) </a:t>
            </a:r>
            <a:br>
              <a:rPr lang="fr-CH" sz="2200" dirty="0"/>
            </a:br>
            <a:endParaRPr lang="en-GB" sz="22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482" y="2138035"/>
            <a:ext cx="3062722" cy="201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 preferRelativeResize="0"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7963"/>
          <a:stretch/>
        </p:blipFill>
        <p:spPr bwMode="auto">
          <a:xfrm>
            <a:off x="34416" y="1343252"/>
            <a:ext cx="5880786" cy="42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793624" y="5591778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866776" y="6205442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3187700" y="2276447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191000" y="2399282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ontent Placeholder 6"/>
          <p:cNvSpPr txBox="1">
            <a:spLocks/>
          </p:cNvSpPr>
          <p:nvPr/>
        </p:nvSpPr>
        <p:spPr>
          <a:xfrm>
            <a:off x="4919649" y="3859312"/>
            <a:ext cx="1022350" cy="363015"/>
          </a:xfrm>
          <a:prstGeom prst="rect">
            <a:avLst/>
          </a:prstGeom>
        </p:spPr>
        <p:txBody>
          <a:bodyPr vert="horz" lIns="91411" tIns="0" rIns="91411" bIns="0" rtlCol="0">
            <a:norm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6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Quench</a:t>
            </a:r>
            <a:endParaRPr 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420106" y="3165927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181100" y="3635489"/>
            <a:ext cx="1254864" cy="373659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4.2 K result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51272" y="2430506"/>
            <a:ext cx="1076860" cy="373659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 K result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5953888" y="5380451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5930773" y="5657823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5989448" y="597430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5962014" y="6282150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862711" y="5908770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19856" y="4433153"/>
            <a:ext cx="400059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Calibri"/>
              </a:rPr>
              <a:t>Initial goal was 3.5 MV</a:t>
            </a:r>
            <a:br>
              <a:rPr lang="en-US" b="1" dirty="0" smtClean="0">
                <a:solidFill>
                  <a:prstClr val="white"/>
                </a:solidFill>
                <a:latin typeface="Calibri"/>
              </a:rPr>
            </a:br>
            <a:r>
              <a:rPr lang="en-US" b="1" dirty="0" smtClean="0">
                <a:solidFill>
                  <a:prstClr val="white"/>
                </a:solidFill>
                <a:latin typeface="Calibri"/>
              </a:rPr>
              <a:t>however </a:t>
            </a:r>
            <a:r>
              <a:rPr lang="en-US" b="1" dirty="0" smtClean="0">
                <a:solidFill>
                  <a:prstClr val="white"/>
                </a:solidFill>
                <a:latin typeface="Calibri"/>
                <a:sym typeface="Symbol"/>
              </a:rPr>
              <a:t>V </a:t>
            </a:r>
            <a:r>
              <a:rPr lang="en-US" b="1" dirty="0" smtClean="0">
                <a:solidFill>
                  <a:prstClr val="white"/>
                </a:solidFill>
                <a:latin typeface="Calibri"/>
              </a:rPr>
              <a:t>&gt; 5-6 MV would ease integration</a:t>
            </a:r>
          </a:p>
        </p:txBody>
      </p:sp>
      <p:sp>
        <p:nvSpPr>
          <p:cNvPr id="4" name="6-Point Star 3"/>
          <p:cNvSpPr/>
          <p:nvPr/>
        </p:nvSpPr>
        <p:spPr>
          <a:xfrm>
            <a:off x="3962400" y="5604478"/>
            <a:ext cx="457200" cy="54933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>
                <a:solidFill>
                  <a:prstClr val="white"/>
                </a:solidFill>
                <a:latin typeface="Calibri"/>
              </a:rPr>
              <a:t>5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30060" y="1185465"/>
            <a:ext cx="721144" cy="9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57" y="1343254"/>
            <a:ext cx="101758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" y="4616281"/>
            <a:ext cx="2123440" cy="6549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>
                <a:solidFill>
                  <a:prstClr val="white"/>
                </a:solidFill>
                <a:latin typeface="Calibri"/>
              </a:rPr>
              <a:t>JP Delahayen ODU 2013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HEPAP Accelerator Sub-Panel Road Trip, August 2014</a:t>
            </a:r>
          </a:p>
        </p:txBody>
      </p:sp>
    </p:spTree>
    <p:extLst>
      <p:ext uri="{BB962C8B-B14F-4D97-AF65-F5344CB8AC3E}">
        <p14:creationId xmlns:p14="http://schemas.microsoft.com/office/powerpoint/2010/main" val="423245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0" y="274638"/>
            <a:ext cx="8559800" cy="914400"/>
          </a:xfrm>
        </p:spPr>
        <p:txBody>
          <a:bodyPr/>
          <a:lstStyle/>
          <a:p>
            <a:pPr algn="l"/>
            <a:r>
              <a:rPr lang="en-GB" u="sng" dirty="0" smtClean="0">
                <a:solidFill>
                  <a:srgbClr val="FF0000"/>
                </a:solidFill>
              </a:rPr>
              <a:t>Latest cavity designs toward accelerator </a:t>
            </a:r>
            <a:endParaRPr lang="en-GB" u="sng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9" y="1052742"/>
            <a:ext cx="3095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3396843"/>
            <a:ext cx="2592288" cy="654986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 Dipole: Waveguide or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waveguide-coax couplers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39" y="1276608"/>
            <a:ext cx="1800200" cy="276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73539" y="4075337"/>
            <a:ext cx="2286000" cy="936313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Double ¼-wave: Coaxial couplers with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hook-type antenna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22676"/>
            <a:ext cx="2512242" cy="235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25275" y="1443018"/>
            <a:ext cx="3496996" cy="707886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 Advanced Design Studies with </a:t>
            </a:r>
          </a:p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Different Coupler concepts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175250" y="2614170"/>
            <a:ext cx="1463389" cy="177598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784748" y="2601470"/>
            <a:ext cx="999241" cy="177598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3223973" cy="158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ooter Placeholder 4"/>
          <p:cNvSpPr txBox="1">
            <a:spLocks/>
          </p:cNvSpPr>
          <p:nvPr/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HEPAP Accelerator Sub-Panel Road Trip,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3849" y="5574319"/>
            <a:ext cx="3066538" cy="654986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4-rod: Coaxial couplers with different antenna types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60208" y="5934036"/>
            <a:ext cx="4783792" cy="6549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 err="1">
                <a:solidFill>
                  <a:prstClr val="white"/>
                </a:solidFill>
                <a:latin typeface="Calibri"/>
              </a:rPr>
              <a:t>Present</a:t>
            </a:r>
            <a:r>
              <a:rPr lang="fr-CH" sz="1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CH" sz="1800" b="1" dirty="0" err="1">
                <a:solidFill>
                  <a:prstClr val="white"/>
                </a:solidFill>
                <a:latin typeface="Calibri"/>
              </a:rPr>
              <a:t>baseline</a:t>
            </a:r>
            <a:r>
              <a:rPr lang="fr-CH" sz="1800" b="1" dirty="0">
                <a:solidFill>
                  <a:prstClr val="white"/>
                </a:solidFill>
                <a:latin typeface="Calibri"/>
              </a:rPr>
              <a:t>: 4 </a:t>
            </a:r>
            <a:r>
              <a:rPr lang="fr-CH" sz="1800" b="1" dirty="0" err="1">
                <a:solidFill>
                  <a:prstClr val="white"/>
                </a:solidFill>
                <a:latin typeface="Calibri"/>
              </a:rPr>
              <a:t>cavity</a:t>
            </a:r>
            <a:r>
              <a:rPr lang="fr-CH" sz="1800" b="1" dirty="0">
                <a:solidFill>
                  <a:prstClr val="white"/>
                </a:solidFill>
                <a:latin typeface="Calibri"/>
              </a:rPr>
              <a:t>/</a:t>
            </a:r>
            <a:r>
              <a:rPr lang="fr-CH" sz="1800" b="1" dirty="0" err="1">
                <a:solidFill>
                  <a:prstClr val="white"/>
                </a:solidFill>
                <a:latin typeface="Calibri"/>
              </a:rPr>
              <a:t>cryomod</a:t>
            </a:r>
            <a:endParaRPr lang="fr-CH" sz="1800" b="1" dirty="0">
              <a:solidFill>
                <a:prstClr val="white"/>
              </a:solidFill>
              <a:latin typeface="Calibri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b="1" dirty="0">
                <a:solidFill>
                  <a:srgbClr val="FFFF00"/>
                </a:solidFill>
                <a:latin typeface="Calibri"/>
              </a:rPr>
              <a:t>TEST in SPS </a:t>
            </a:r>
            <a:r>
              <a:rPr lang="fr-CH" sz="1800" b="1" dirty="0" err="1">
                <a:solidFill>
                  <a:srgbClr val="FFFF00"/>
                </a:solidFill>
                <a:latin typeface="Calibri"/>
              </a:rPr>
              <a:t>under</a:t>
            </a:r>
            <a:r>
              <a:rPr lang="fr-CH" sz="180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fr-CH" sz="1800" b="1" dirty="0" err="1">
                <a:solidFill>
                  <a:srgbClr val="FFFF00"/>
                </a:solidFill>
                <a:latin typeface="Calibri"/>
              </a:rPr>
              <a:t>preparation</a:t>
            </a:r>
            <a:r>
              <a:rPr lang="fr-CH" sz="1800" b="1" dirty="0">
                <a:solidFill>
                  <a:srgbClr val="FFFF00"/>
                </a:solidFill>
                <a:latin typeface="Calibri"/>
              </a:rPr>
              <a:t> for 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3645024"/>
            <a:ext cx="7263527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white"/>
                </a:solidFill>
                <a:latin typeface="Calibri"/>
              </a:rPr>
              <a:t>Concentrate on two designs in order to be ready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white"/>
                </a:solidFill>
                <a:latin typeface="Calibri"/>
              </a:rPr>
              <a:t>for test installation in SPS  in 2016/2017 </a:t>
            </a:r>
            <a:r>
              <a:rPr lang="fr-CH" sz="2800" dirty="0" smtClean="0">
                <a:solidFill>
                  <a:prstClr val="white"/>
                </a:solidFill>
                <a:latin typeface="Calibri"/>
              </a:rPr>
              <a:t>TS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 smtClean="0">
                <a:solidFill>
                  <a:prstClr val="white"/>
                </a:solidFill>
                <a:latin typeface="Calibri"/>
              </a:rPr>
              <a:t>Validation with beam operation is vital!!!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22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"/>
          <p:cNvSpPr>
            <a:spLocks noGrp="1"/>
          </p:cNvSpPr>
          <p:nvPr>
            <p:ph type="title"/>
          </p:nvPr>
        </p:nvSpPr>
        <p:spPr>
          <a:xfrm>
            <a:off x="395536" y="178594"/>
            <a:ext cx="7869364" cy="741676"/>
          </a:xfrm>
          <a:prstGeom prst="rect">
            <a:avLst/>
          </a:prstGeom>
        </p:spPr>
        <p:txBody>
          <a:bodyPr/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>
                <a:solidFill>
                  <a:srgbClr val="FF0000"/>
                </a:solidFill>
              </a:rPr>
              <a:t>HL-LHC: Main Challenges</a:t>
            </a:r>
            <a:endParaRPr lang="en-US" sz="4700" u="sng" dirty="0">
              <a:solidFill>
                <a:srgbClr val="FF0000"/>
              </a:solidFill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79512" y="1052737"/>
            <a:ext cx="7914631" cy="1508034"/>
            <a:chOff x="457200" y="1143000"/>
            <a:chExt cx="7914631" cy="1508034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301856" cy="1508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Developing new SC magnet technology (Nb</a:t>
              </a:r>
              <a:r>
                <a:rPr lang="en-US" sz="2600" baseline="-25000" dirty="0">
                  <a:solidFill>
                    <a:srgbClr val="3333CC"/>
                  </a:solidFill>
                  <a:cs typeface="+mn-cs"/>
                </a:rPr>
                <a:t>3</a:t>
              </a: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Sn):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FF0000"/>
                  </a:solidFill>
                  <a:cs typeface="+mn-cs"/>
                </a:rPr>
                <a:t>&gt; 20 years of dedicated R&amp;D!!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New triplet 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magnets optimized for </a:t>
              </a:r>
              <a:r>
                <a:rPr lang="en-US" sz="2200" dirty="0" smtClean="0">
                  <a:solidFill>
                    <a:srgbClr val="008000"/>
                  </a:solidFill>
                  <a:cs typeface="+mn-cs"/>
                </a:rPr>
                <a:t>&gt;12T and large aperture</a:t>
              </a:r>
              <a:endParaRPr lang="en-US" sz="2200" dirty="0">
                <a:solidFill>
                  <a:srgbClr val="008000"/>
                </a:solidFill>
                <a:cs typeface="+mn-cs"/>
              </a:endParaRP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8000"/>
                  </a:solidFill>
                  <a:cs typeface="+mn-cs"/>
                </a:rPr>
                <a:t>New 11T dipole </a:t>
              </a:r>
              <a:r>
                <a:rPr lang="en-US" sz="2200" dirty="0" smtClean="0">
                  <a:solidFill>
                    <a:srgbClr val="008000"/>
                  </a:solidFill>
                  <a:cs typeface="+mn-cs"/>
                </a:rPr>
                <a:t>magnets </a:t>
              </a:r>
              <a:r>
                <a:rPr lang="en-US" sz="2200" dirty="0" smtClean="0">
                  <a:solidFill>
                    <a:srgbClr val="FF0000"/>
                  </a:solidFill>
                  <a:cs typeface="+mn-cs"/>
                </a:rPr>
                <a:t>(field quality!)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79514" y="2636912"/>
            <a:ext cx="9043145" cy="3877914"/>
            <a:chOff x="457200" y="1143000"/>
            <a:chExt cx="9043145" cy="3877914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8430370" cy="3877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Developing new SC RF technology: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8000"/>
                  </a:solidFill>
                  <a:cs typeface="+mn-cs"/>
                </a:rPr>
                <a:t>1989 proposed for KEKB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8000"/>
                  </a:solidFill>
                  <a:cs typeface="+mn-cs"/>
                </a:rPr>
                <a:t>Elliptical design for KEKB in 1991 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8000"/>
                  </a:solidFill>
                  <a:cs typeface="+mn-cs"/>
                </a:rPr>
                <a:t>Operational in 2007 </a:t>
              </a:r>
              <a:r>
                <a:rPr lang="en-US" sz="2200" dirty="0">
                  <a:solidFill>
                    <a:srgbClr val="008000"/>
                  </a:solidFill>
                  <a:cs typeface="+mn-cs"/>
                  <a:sym typeface="Wingdings"/>
                </a:rPr>
                <a:t> 18 years for elliptical cavity</a:t>
              </a:r>
              <a:endParaRPr lang="en-US" sz="2200" dirty="0">
                <a:solidFill>
                  <a:srgbClr val="008000"/>
                </a:solidFill>
                <a:cs typeface="+mn-cs"/>
              </a:endParaRP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2001: proposed as an option for HL-LHC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LHC requires compact resonators and excludes elliptical design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2008 validation workshop for HL-LHC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Novel design approaches (double quarter wave 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resonators </a:t>
              </a: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and 4-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rod) </a:t>
              </a:r>
              <a:endParaRPr lang="en-US" sz="2200" dirty="0">
                <a:solidFill>
                  <a:schemeClr val="tx1"/>
                </a:solidFill>
                <a:cs typeface="+mn-cs"/>
              </a:endParaRPr>
            </a:p>
            <a:p>
              <a:pPr lvl="3" algn="l" eaLnBrk="1" hangingPunct="1"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  <a:sym typeface="Wingdings"/>
                </a:rPr>
                <a:t>  </a:t>
              </a:r>
              <a:r>
                <a:rPr lang="en-US" sz="2200" dirty="0">
                  <a:solidFill>
                    <a:srgbClr val="FF0000"/>
                  </a:solidFill>
                  <a:cs typeface="+mn-cs"/>
                  <a:sym typeface="Wingdings"/>
                </a:rPr>
                <a:t>     welding, rinsing and surface treatment!</a:t>
              </a:r>
              <a:r>
                <a:rPr lang="en-US" sz="2200" dirty="0">
                  <a:solidFill>
                    <a:srgbClr val="FF0000"/>
                  </a:solidFill>
                  <a:cs typeface="+mn-cs"/>
                </a:rPr>
                <a:t> 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Operation in hadron storage ring </a:t>
              </a:r>
              <a:r>
                <a:rPr lang="en-US" sz="2200" dirty="0">
                  <a:solidFill>
                    <a:schemeClr val="tx1"/>
                  </a:solidFill>
                  <a:cs typeface="+mn-cs"/>
                  <a:sym typeface="Wingdings"/>
                </a:rPr>
                <a:t> noise!!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FF0000"/>
                  </a:solidFill>
                  <a:cs typeface="+mn-cs"/>
                  <a:sym typeface="Wingdings"/>
                </a:rPr>
                <a:t> &gt; 20 years development time for HL-LHC cavities!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</p:txBody>
        </p:sp>
      </p:grpSp>
      <p:sp>
        <p:nvSpPr>
          <p:cNvPr id="12" name="Footer Placeholder 4"/>
          <p:cNvSpPr txBox="1">
            <a:spLocks/>
          </p:cNvSpPr>
          <p:nvPr/>
        </p:nvSpPr>
        <p:spPr>
          <a:xfrm>
            <a:off x="304806" y="6476290"/>
            <a:ext cx="4889501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HEPAP Accelerator Sub-Panel Road Trip, August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17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38241" y="155496"/>
            <a:ext cx="8742271" cy="969248"/>
          </a:xfrm>
        </p:spPr>
        <p:txBody>
          <a:bodyPr/>
          <a:lstStyle/>
          <a:p>
            <a:pPr eaLnBrk="1" hangingPunct="1"/>
            <a:r>
              <a:rPr lang="en-US" sz="4000" u="sng" dirty="0" err="1">
                <a:solidFill>
                  <a:srgbClr val="FF0000"/>
                </a:solidFill>
              </a:rPr>
              <a:t>LHeC</a:t>
            </a:r>
            <a:r>
              <a:rPr lang="en-US" sz="4000" u="sng" dirty="0">
                <a:solidFill>
                  <a:srgbClr val="FF0000"/>
                </a:solidFill>
              </a:rPr>
              <a:t> options</a:t>
            </a:r>
            <a:r>
              <a:rPr lang="en-US" sz="4000" u="sng" dirty="0" smtClean="0">
                <a:solidFill>
                  <a:srgbClr val="FF0000"/>
                </a:solidFill>
              </a:rPr>
              <a:t>: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pic>
        <p:nvPicPr>
          <p:cNvPr id="34819" name="Picture 3" descr="CERNcomplex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93134"/>
            <a:ext cx="84851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81001" y="1264840"/>
            <a:ext cx="7391400" cy="24384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defTabSz="914016" eaLnBrk="1" hangingPunct="1">
              <a:defRPr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49" y="883847"/>
            <a:ext cx="1787254" cy="2061611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02" tIns="45702" rIns="91402" bIns="45702">
            <a:prstTxWarp prst="textNoShape">
              <a:avLst/>
            </a:prstTxWarp>
            <a:spAutoFit/>
          </a:bodyPr>
          <a:lstStyle/>
          <a:p>
            <a:pPr algn="l" defTabSz="914016" eaLnBrk="1" hangingPunct="1"/>
            <a:r>
              <a:rPr lang="en-US" sz="1800" b="1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RR </a:t>
            </a:r>
            <a:r>
              <a:rPr lang="en-US" sz="1800" b="1" dirty="0" err="1">
                <a:solidFill>
                  <a:srgbClr val="00B050"/>
                </a:solidFill>
                <a:latin typeface="Arial"/>
                <a:ea typeface="+mn-ea"/>
                <a:cs typeface="Arial"/>
              </a:rPr>
              <a:t>LHeC</a:t>
            </a:r>
            <a:r>
              <a:rPr lang="en-US" sz="1800" b="1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:</a:t>
            </a:r>
          </a:p>
          <a:p>
            <a:pPr algn="l" defTabSz="914016" eaLnBrk="1" hangingPunct="1"/>
            <a:r>
              <a:rPr lang="en-US" sz="1800" b="1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new ring in </a:t>
            </a:r>
          </a:p>
          <a:p>
            <a:pPr algn="l" defTabSz="914016" eaLnBrk="1" hangingPunct="1"/>
            <a:r>
              <a:rPr lang="en-US" sz="1800" b="1" dirty="0" err="1">
                <a:solidFill>
                  <a:srgbClr val="00B050"/>
                </a:solidFill>
                <a:latin typeface="Arial"/>
                <a:ea typeface="+mn-ea"/>
                <a:cs typeface="Arial"/>
              </a:rPr>
              <a:t>LHC</a:t>
            </a:r>
            <a:r>
              <a:rPr lang="en-US" sz="1800" b="1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 tunnel,</a:t>
            </a:r>
          </a:p>
          <a:p>
            <a:pPr algn="l" defTabSz="914016" eaLnBrk="1" hangingPunct="1"/>
            <a:r>
              <a:rPr lang="en-US" sz="1800" b="1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with bypasses</a:t>
            </a:r>
          </a:p>
          <a:p>
            <a:pPr algn="l" defTabSz="914016" eaLnBrk="1" hangingPunct="1"/>
            <a:r>
              <a:rPr lang="en-US" sz="1800" b="1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around </a:t>
            </a:r>
          </a:p>
          <a:p>
            <a:pPr algn="l" defTabSz="914016" eaLnBrk="1" hangingPunct="1"/>
            <a:r>
              <a:rPr lang="en-US" sz="1800" b="1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existing</a:t>
            </a:r>
          </a:p>
          <a:p>
            <a:pPr algn="l" defTabSz="914016" eaLnBrk="1" hangingPunct="1"/>
            <a:r>
              <a:rPr lang="en-US" sz="1800" b="1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experiments</a:t>
            </a:r>
          </a:p>
        </p:txBody>
      </p:sp>
      <p:sp>
        <p:nvSpPr>
          <p:cNvPr id="6" name="Oval 5"/>
          <p:cNvSpPr/>
          <p:nvPr/>
        </p:nvSpPr>
        <p:spPr>
          <a:xfrm>
            <a:off x="5562600" y="3855641"/>
            <a:ext cx="1371600" cy="6096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defTabSz="914016" eaLnBrk="1" hangingPunct="1">
              <a:defRPr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0552" y="3703241"/>
            <a:ext cx="2003607" cy="121763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02" tIns="45702" rIns="91402" bIns="45702">
            <a:prstTxWarp prst="textNoShape">
              <a:avLst/>
            </a:prstTxWarp>
            <a:spAutoFit/>
          </a:bodyPr>
          <a:lstStyle/>
          <a:p>
            <a:pPr algn="l" defTabSz="914016" eaLnBrk="1" hangingPunct="1"/>
            <a:r>
              <a:rPr lang="en-US" sz="1800" b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RR </a:t>
            </a:r>
            <a:r>
              <a:rPr lang="en-US" sz="1800" b="1" dirty="0" err="1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LHeC</a:t>
            </a:r>
            <a:endParaRPr lang="en-US" sz="1800" b="1" dirty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  <a:p>
            <a:pPr algn="l" defTabSz="914016" eaLnBrk="1" hangingPunct="1"/>
            <a:r>
              <a:rPr lang="en-US" sz="1800" b="1" dirty="0" err="1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e-/e</a:t>
            </a:r>
            <a:r>
              <a:rPr lang="en-US" sz="1800" b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+ injector</a:t>
            </a:r>
          </a:p>
          <a:p>
            <a:pPr algn="l" defTabSz="914016" eaLnBrk="1" hangingPunct="1"/>
            <a:r>
              <a:rPr lang="en-US" sz="1800" b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10 </a:t>
            </a:r>
            <a:r>
              <a:rPr lang="en-US" sz="1800" b="1" dirty="0" err="1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GeV</a:t>
            </a:r>
            <a:r>
              <a:rPr lang="en-US" sz="1800" b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,</a:t>
            </a:r>
          </a:p>
          <a:p>
            <a:pPr algn="l" defTabSz="914016" eaLnBrk="1" hangingPunct="1"/>
            <a:r>
              <a:rPr lang="en-US" sz="1800" b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10 min. filling time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019801" y="3855641"/>
            <a:ext cx="1828800" cy="457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190500" y="2750741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1200150" y="273169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2" tIns="45702" rIns="91402" bIns="45702" anchor="ctr"/>
          <a:lstStyle/>
          <a:p>
            <a:pPr defTabSz="914016" eaLnBrk="1" hangingPunct="1"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2" tIns="45702" rIns="91402" bIns="45702" anchor="ctr"/>
          <a:lstStyle/>
          <a:p>
            <a:pPr defTabSz="914016" eaLnBrk="1" hangingPunct="1"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2" tIns="45702" rIns="91402" bIns="45702" anchor="ctr"/>
          <a:lstStyle/>
          <a:p>
            <a:pPr defTabSz="914016" eaLnBrk="1" hangingPunct="1"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2" tIns="45702" rIns="91402" bIns="45702" anchor="ctr"/>
          <a:lstStyle/>
          <a:p>
            <a:pPr defTabSz="914016" eaLnBrk="1" hangingPunct="1"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" y="3911143"/>
            <a:ext cx="1570091" cy="23429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02" tIns="45702" rIns="91402" bIns="45702">
            <a:prstTxWarp prst="textNoShape">
              <a:avLst/>
            </a:prstTxWarp>
            <a:spAutoFit/>
          </a:bodyPr>
          <a:lstStyle/>
          <a:p>
            <a:pPr algn="l" defTabSz="914016" eaLnBrk="1" hangingPunct="1"/>
            <a:r>
              <a:rPr lang="en-US" sz="1800" b="1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LR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LHeC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algn="l" defTabSz="914016" eaLnBrk="1" hangingPunct="1"/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Straight or</a:t>
            </a:r>
          </a:p>
          <a:p>
            <a:pPr algn="l" defTabSz="914016" eaLnBrk="1" hangingPunct="1"/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Recirculating</a:t>
            </a:r>
          </a:p>
          <a:p>
            <a:pPr algn="l" defTabSz="914016" eaLnBrk="1" hangingPunct="1"/>
            <a:r>
              <a:rPr lang="en-US" sz="1800" b="1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Linac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; </a:t>
            </a:r>
          </a:p>
          <a:p>
            <a:pPr algn="l" defTabSz="914016" eaLnBrk="1" hangingPunct="1"/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RCL with</a:t>
            </a:r>
          </a:p>
          <a:p>
            <a:pPr algn="l" defTabSz="914016" eaLnBrk="1" hangingPunct="1"/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Energy Recovery</a:t>
            </a:r>
          </a:p>
          <a:p>
            <a:pPr algn="l" defTabSz="914016" eaLnBrk="1" hangingPunct="1"/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Operation</a:t>
            </a:r>
          </a:p>
        </p:txBody>
      </p:sp>
      <p:cxnSp>
        <p:nvCxnSpPr>
          <p:cNvPr id="17" name="Straight Connector 16"/>
          <p:cNvCxnSpPr>
            <a:stCxn id="20" idx="2"/>
          </p:cNvCxnSpPr>
          <p:nvPr/>
        </p:nvCxnSpPr>
        <p:spPr>
          <a:xfrm rot="16200000" flipH="1">
            <a:off x="-476249" y="3455591"/>
            <a:ext cx="3238500" cy="1524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40" tIns="17575" rIns="43940" bIns="17575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HEPAP Accelerator Sub-Panel Road Trip, August 2014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40" tIns="17575" rIns="43940" bIns="17575">
            <a:prstTxWarp prst="textNoShape">
              <a:avLst/>
            </a:prstTxWarp>
            <a:spAutoFit/>
          </a:bodyPr>
          <a:lstStyle/>
          <a:p>
            <a:pPr algn="r" eaLnBrk="1" hangingPunct="1"/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eaLnBrk="1" hangingPunct="1"/>
              <a:t>17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54700" y="6553201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40" tIns="17575" rIns="43940" bIns="17575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855" y="82353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791205" y="1739368"/>
            <a:ext cx="3212911" cy="267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0" tIns="45671" rIns="91340" bIns="4567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Two 1 km long SC</a:t>
            </a:r>
          </a:p>
          <a:p>
            <a:pPr algn="l" eaLnBrk="1" hangingPunct="1"/>
            <a:r>
              <a:rPr lang="en-US" dirty="0" err="1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linacs</a:t>
            </a: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 in CW operation (Q &gt; 10</a:t>
            </a:r>
            <a:r>
              <a:rPr lang="en-US" baseline="30000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10</a:t>
            </a: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)</a:t>
            </a:r>
          </a:p>
          <a:p>
            <a:pPr algn="l" eaLnBrk="1" hangingPunct="1"/>
            <a:endParaRPr lang="en-US" dirty="0" smtClean="0">
              <a:solidFill>
                <a:srgbClr val="3333CC"/>
              </a:solidFill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algn="l" eaLnBrk="1" hangingPunct="1">
              <a:buFont typeface="Wingdings" charset="2"/>
              <a:buChar char="è"/>
            </a:pP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 requires Cryogenic</a:t>
            </a:r>
          </a:p>
          <a:p>
            <a:pPr algn="l" eaLnBrk="1" hangingPunct="1"/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     system comparable </a:t>
            </a:r>
          </a:p>
          <a:p>
            <a:pPr algn="l" eaLnBrk="1" hangingPunct="1"/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     to </a:t>
            </a:r>
            <a:r>
              <a:rPr lang="en-US" dirty="0" err="1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LHC</a:t>
            </a: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 system!</a:t>
            </a: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endParaRPr lang="en-US" dirty="0" smtClean="0">
              <a:solidFill>
                <a:srgbClr val="800000"/>
              </a:solidFill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17" y="1596824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80981"/>
            <a:ext cx="8229600" cy="720725"/>
          </a:xfrm>
        </p:spPr>
        <p:txBody>
          <a:bodyPr/>
          <a:lstStyle/>
          <a:p>
            <a:pPr eaLnBrk="1" hangingPunct="1"/>
            <a:r>
              <a:rPr lang="en-US" sz="3600" u="sng" dirty="0" err="1">
                <a:solidFill>
                  <a:srgbClr val="FF0000"/>
                </a:solidFill>
              </a:rPr>
              <a:t>LHeC</a:t>
            </a:r>
            <a:r>
              <a:rPr lang="en-US" sz="3600" u="sng" dirty="0">
                <a:solidFill>
                  <a:srgbClr val="FF0000"/>
                </a:solidFill>
              </a:rPr>
              <a:t>: Baseline </a:t>
            </a:r>
            <a:r>
              <a:rPr lang="en-US" sz="3600" u="sng" dirty="0" err="1">
                <a:solidFill>
                  <a:srgbClr val="FF0000"/>
                </a:solidFill>
              </a:rPr>
              <a:t>Linac</a:t>
            </a:r>
            <a:r>
              <a:rPr lang="en-US" sz="3600" u="sng" dirty="0">
                <a:solidFill>
                  <a:srgbClr val="FF0000"/>
                </a:solidFill>
              </a:rPr>
              <a:t>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44" y="873133"/>
            <a:ext cx="9096389" cy="892175"/>
            <a:chOff x="288" y="720"/>
            <a:chExt cx="5730" cy="562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Super Conducting </a:t>
              </a:r>
              <a:r>
                <a:rPr lang="en-US" sz="2600" dirty="0" err="1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 with Energy Recovery </a:t>
              </a:r>
            </a:p>
            <a:p>
              <a:pPr algn="l" eaLnBrk="1" hangingPunct="1"/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					     &amp; high current (&gt; 6mA)</a:t>
              </a:r>
              <a:endParaRPr lang="en-US" sz="20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937" y="82095"/>
            <a:ext cx="803274" cy="495390"/>
          </a:xfrm>
          <a:prstGeom prst="rect">
            <a:avLst/>
          </a:prstGeom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93995" y="4550103"/>
            <a:ext cx="9096389" cy="1600200"/>
            <a:chOff x="288" y="720"/>
            <a:chExt cx="5730" cy="1008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Relatively large return arcs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dirty="0" smtClean="0">
                  <a:solidFill>
                    <a:srgbClr val="0000FF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ca. 9 km underground tunnel installation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dirty="0" smtClean="0">
                  <a:solidFill>
                    <a:srgbClr val="0000FF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total of 19 km bending arcs 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dirty="0" smtClean="0">
                  <a:solidFill>
                    <a:srgbClr val="0000FF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same magnet design as for RR option: &gt; 4500 magnets</a:t>
              </a:r>
              <a:endParaRPr 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269733"/>
              </p:ext>
            </p:extLst>
          </p:nvPr>
        </p:nvGraphicFramePr>
        <p:xfrm>
          <a:off x="2984500" y="2363164"/>
          <a:ext cx="6121400" cy="3716889"/>
        </p:xfrm>
        <a:graphic>
          <a:graphicData uri="http://schemas.openxmlformats.org/drawingml/2006/table">
            <a:tbl>
              <a:tblPr firstRow="1" bandRow="1"/>
              <a:tblGrid>
                <a:gridCol w="3307803"/>
                <a:gridCol w="1300810"/>
                <a:gridCol w="1512787"/>
              </a:tblGrid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33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 cm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-2 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-1 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Luminosity reach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PROTONS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ELECTRONS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7000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60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3.75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50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Beta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Funtion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0.1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divergence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s’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58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Current [mA]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430</a:t>
                      </a:r>
                      <a:r>
                        <a:rPr lang="en-US" sz="1600" b="1" baseline="0" dirty="0" smtClean="0"/>
                        <a:t> (860)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6.6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Spacing [ns]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25 (50)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25 (50)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Population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1.7*10</a:t>
                      </a:r>
                      <a:r>
                        <a:rPr lang="en-US" sz="1600" b="1" baseline="30000" dirty="0" smtClean="0">
                          <a:solidFill>
                            <a:srgbClr val="008000"/>
                          </a:solidFill>
                        </a:rPr>
                        <a:t>11</a:t>
                      </a:r>
                      <a:endParaRPr lang="en-US" sz="1600" b="1" baseline="300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(1*10</a:t>
                      </a:r>
                      <a:r>
                        <a:rPr lang="en-US" sz="1600" b="1" baseline="30000" dirty="0" smtClean="0"/>
                        <a:t>9</a:t>
                      </a:r>
                      <a:r>
                        <a:rPr lang="en-US" sz="1600" b="1" dirty="0" smtClean="0"/>
                        <a:t>)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2*10</a:t>
                      </a:r>
                      <a:r>
                        <a:rPr lang="en-US" sz="1600" b="1" baseline="30000" dirty="0" smtClean="0"/>
                        <a:t>9</a:t>
                      </a:r>
                      <a:endParaRPr lang="en-US" sz="1600" b="1" baseline="30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27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 (0.16) 0.32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890525"/>
              </p:ext>
            </p:extLst>
          </p:nvPr>
        </p:nvGraphicFramePr>
        <p:xfrm>
          <a:off x="74614" y="2363164"/>
          <a:ext cx="6110286" cy="3716889"/>
        </p:xfrm>
        <a:graphic>
          <a:graphicData uri="http://schemas.openxmlformats.org/drawingml/2006/table">
            <a:tbl>
              <a:tblPr firstRow="1" bandRow="1"/>
              <a:tblGrid>
                <a:gridCol w="3277985"/>
                <a:gridCol w="1210851"/>
                <a:gridCol w="1621450"/>
              </a:tblGrid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8000"/>
                          </a:solidFill>
                        </a:rPr>
                        <a:t>34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 cm</a:t>
                      </a:r>
                      <a:r>
                        <a:rPr lang="en-US" sz="1600" baseline="30000" dirty="0" smtClean="0">
                          <a:solidFill>
                            <a:srgbClr val="008000"/>
                          </a:solidFill>
                        </a:rPr>
                        <a:t>-2 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rgbClr val="008000"/>
                          </a:solidFill>
                        </a:rPr>
                        <a:t>-1 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Luminosity reach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PROTONS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ELECTRONS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7000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60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16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16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Beta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Funtion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0.05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0.10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divergence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s’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80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Current [mA]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1112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Spacing [ns]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25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Population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2.2*10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4*10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35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0.64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92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"/>
          <p:cNvSpPr>
            <a:spLocks noGrp="1"/>
          </p:cNvSpPr>
          <p:nvPr>
            <p:ph type="title"/>
          </p:nvPr>
        </p:nvSpPr>
        <p:spPr>
          <a:xfrm>
            <a:off x="395536" y="116632"/>
            <a:ext cx="7869364" cy="741676"/>
          </a:xfrm>
          <a:prstGeom prst="rect">
            <a:avLst/>
          </a:prstGeom>
        </p:spPr>
        <p:txBody>
          <a:bodyPr/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 err="1">
                <a:solidFill>
                  <a:srgbClr val="FF0000"/>
                </a:solidFill>
              </a:rPr>
              <a:t>LHeC</a:t>
            </a:r>
            <a:r>
              <a:rPr lang="en-US" sz="4700" u="sng" dirty="0">
                <a:solidFill>
                  <a:srgbClr val="FF0000"/>
                </a:solidFill>
              </a:rPr>
              <a:t>: </a:t>
            </a:r>
            <a:r>
              <a:rPr lang="en-US" sz="4700" u="sng" dirty="0" smtClean="0">
                <a:solidFill>
                  <a:srgbClr val="FF0000"/>
                </a:solidFill>
              </a:rPr>
              <a:t>Summary</a:t>
            </a:r>
            <a:endParaRPr lang="en-US" sz="4700" u="sng" dirty="0">
              <a:solidFill>
                <a:srgbClr val="FF0000"/>
              </a:solidFill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79513" y="908720"/>
            <a:ext cx="8889256" cy="907870"/>
            <a:chOff x="457200" y="1143000"/>
            <a:chExt cx="8889256" cy="907870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8276481" cy="907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Challenge SC </a:t>
              </a: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RF technology: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800 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MHz high Q</a:t>
              </a:r>
              <a:r>
                <a:rPr lang="en-US" sz="2200" baseline="-25000" dirty="0" smtClean="0">
                  <a:solidFill>
                    <a:schemeClr val="tx1"/>
                  </a:solidFill>
                  <a:cs typeface="+mn-cs"/>
                </a:rPr>
                <a:t>0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 cavities for CW op. with high gradient (&gt; 18MV)</a:t>
              </a: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79513" y="1844824"/>
            <a:ext cx="7965927" cy="1738867"/>
            <a:chOff x="457200" y="1143000"/>
            <a:chExt cx="7965927" cy="1738867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353152" cy="1738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Challenge Energy </a:t>
              </a: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Recovery Technology: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Beam</a:t>
              </a: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-Beam interaction and parasitic operation to HL-LHC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Positron source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Multi-turn ERL, high energy, high beam current operation</a:t>
              </a:r>
            </a:p>
          </p:txBody>
        </p:sp>
      </p:grpSp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79512" y="3645024"/>
            <a:ext cx="8376295" cy="2569863"/>
            <a:chOff x="457200" y="1143000"/>
            <a:chExt cx="8376295" cy="2569863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763520" cy="25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Strong points: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Complementary to HL-LHC 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  <a:sym typeface="Wingdings"/>
                </a:rPr>
                <a:t> HL-LHC as precision machine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  <a:sym typeface="Wingdings"/>
                </a:rPr>
                <a:t>Full exploitation of LHC infrastructure </a:t>
              </a:r>
              <a:endParaRPr lang="en-US" sz="2200" dirty="0" smtClean="0">
                <a:solidFill>
                  <a:schemeClr val="tx1"/>
                </a:solidFill>
                <a:cs typeface="+mn-cs"/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Higgs production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Moderate cost 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  <a:sym typeface="Wingdings"/>
                </a:rPr>
                <a:t> intermittent project option 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</a:rPr>
                <a:t>gamma-gamma collider </a:t>
              </a:r>
              <a:r>
                <a:rPr lang="en-US" sz="2200" dirty="0" smtClean="0">
                  <a:solidFill>
                    <a:schemeClr val="tx1"/>
                  </a:solidFill>
                </a:rPr>
                <a:t>option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05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44630"/>
            <a:ext cx="8229600" cy="7207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u="sng" dirty="0">
                <a:solidFill>
                  <a:srgbClr val="FF0000"/>
                </a:solidFill>
                <a:cs typeface="+mj-cs"/>
              </a:rPr>
              <a:t>Challenges Summary</a:t>
            </a:r>
          </a:p>
        </p:txBody>
      </p:sp>
      <p:grpSp>
        <p:nvGrpSpPr>
          <p:cNvPr id="11268" name="Group 5"/>
          <p:cNvGrpSpPr>
            <a:grpSpLocks/>
          </p:cNvGrpSpPr>
          <p:nvPr/>
        </p:nvGrpSpPr>
        <p:grpSpPr bwMode="auto">
          <a:xfrm>
            <a:off x="457200" y="1196752"/>
            <a:ext cx="8152175" cy="2154365"/>
            <a:chOff x="457200" y="5226050"/>
            <a:chExt cx="8153557" cy="2156527"/>
          </a:xfrm>
        </p:grpSpPr>
        <p:sp>
          <p:nvSpPr>
            <p:cNvPr id="1172495" name="Rectangle 15"/>
            <p:cNvSpPr>
              <a:spLocks noChangeArrowheads="1"/>
            </p:cNvSpPr>
            <p:nvPr/>
          </p:nvSpPr>
          <p:spPr bwMode="auto">
            <a:xfrm>
              <a:off x="457200" y="5378603"/>
              <a:ext cx="535079" cy="227241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172496" name="Text Box 16"/>
            <p:cNvSpPr txBox="1">
              <a:spLocks noChangeArrowheads="1"/>
            </p:cNvSpPr>
            <p:nvPr/>
          </p:nvSpPr>
          <p:spPr bwMode="auto">
            <a:xfrm>
              <a:off x="1070079" y="5226050"/>
              <a:ext cx="7540678" cy="2156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rgbClr val="3333CC"/>
                  </a:solidFill>
                </a:rPr>
                <a:t>Collider Projects for the long-term </a:t>
              </a:r>
              <a:r>
                <a:rPr lang="en-US" sz="2600" dirty="0" smtClean="0">
                  <a:solidFill>
                    <a:srgbClr val="3333CC"/>
                  </a:solidFill>
                </a:rPr>
                <a:t>Future (&gt; 20 years): </a:t>
              </a:r>
              <a:endParaRPr lang="en-US" sz="2600" dirty="0">
                <a:solidFill>
                  <a:srgbClr val="3333CC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HE-LHC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FCC-</a:t>
              </a:r>
              <a:r>
                <a:rPr lang="en-US" sz="2200" dirty="0" err="1">
                  <a:solidFill>
                    <a:srgbClr val="000000"/>
                  </a:solidFill>
                </a:rPr>
                <a:t>hh</a:t>
              </a:r>
              <a:endParaRPr lang="en-US" sz="2200" dirty="0">
                <a:solidFill>
                  <a:srgbClr val="000000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FCC-he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Chinese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SppC</a:t>
              </a:r>
              <a:r>
                <a:rPr lang="en-US" sz="2200" dirty="0" smtClean="0">
                  <a:solidFill>
                    <a:srgbClr val="000000"/>
                  </a:solidFill>
                </a:rPr>
                <a:t> </a:t>
              </a:r>
              <a:r>
                <a:rPr lang="en-US" sz="2200" dirty="0">
                  <a:solidFill>
                    <a:srgbClr val="000000"/>
                  </a:solidFill>
                </a:rPr>
                <a:t>project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272" name="Group 5"/>
          <p:cNvGrpSpPr>
            <a:grpSpLocks/>
          </p:cNvGrpSpPr>
          <p:nvPr/>
        </p:nvGrpSpPr>
        <p:grpSpPr bwMode="auto">
          <a:xfrm>
            <a:off x="468313" y="3645025"/>
            <a:ext cx="7324724" cy="1384924"/>
            <a:chOff x="457200" y="5226050"/>
            <a:chExt cx="7326165" cy="1386312"/>
          </a:xfrm>
        </p:grpSpPr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457200" y="5378603"/>
              <a:ext cx="535092" cy="227240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1070095" y="5226050"/>
              <a:ext cx="6713270" cy="1386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Collider Projects for the very long-term Future: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dirty="0" err="1" smtClean="0">
                  <a:solidFill>
                    <a:srgbClr val="000000"/>
                  </a:solidFill>
                </a:rPr>
                <a:t>Muon</a:t>
              </a:r>
              <a:r>
                <a:rPr lang="en-US" dirty="0" smtClean="0">
                  <a:solidFill>
                    <a:srgbClr val="000000"/>
                  </a:solidFill>
                </a:rPr>
                <a:t> collider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srgbClr val="000000"/>
                  </a:solidFill>
                </a:rPr>
                <a:t>Collider based on Plasma-Wakefield acceleration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771800" y="1628800"/>
            <a:ext cx="3888837" cy="4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algn="l" eaLnBrk="1" hangingPunct="1">
              <a:defRPr/>
            </a:pPr>
            <a:r>
              <a:rPr lang="en-US" sz="2200" dirty="0">
                <a:solidFill>
                  <a:srgbClr val="800000"/>
                </a:solidFill>
                <a:sym typeface="Wingdings"/>
              </a:rPr>
              <a:t> SC magnets (11T, 16T, 20T?)</a:t>
            </a:r>
            <a:endParaRPr lang="en-US" sz="2200" dirty="0">
              <a:solidFill>
                <a:srgbClr val="800000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771401" y="2060848"/>
            <a:ext cx="2507537" cy="4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algn="l" eaLnBrk="1" hangingPunct="1">
              <a:defRPr/>
            </a:pPr>
            <a:r>
              <a:rPr lang="en-US" sz="2200" dirty="0">
                <a:solidFill>
                  <a:srgbClr val="800000"/>
                </a:solidFill>
                <a:sym typeface="Wingdings"/>
              </a:rPr>
              <a:t> SC </a:t>
            </a:r>
            <a:r>
              <a:rPr lang="en-US" sz="2200" dirty="0">
                <a:solidFill>
                  <a:srgbClr val="800000"/>
                </a:solidFill>
                <a:sym typeface="Wingdings"/>
              </a:rPr>
              <a:t>magnets, cost</a:t>
            </a:r>
            <a:endParaRPr lang="en-US" sz="2200" dirty="0">
              <a:solidFill>
                <a:srgbClr val="800000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555776" y="2494127"/>
            <a:ext cx="4881797" cy="4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algn="l" eaLnBrk="1" hangingPunct="1">
              <a:defRPr/>
            </a:pPr>
            <a:r>
              <a:rPr lang="en-US" sz="2200" dirty="0">
                <a:solidFill>
                  <a:srgbClr val="800000"/>
                </a:solidFill>
                <a:sym typeface="Wingdings"/>
              </a:rPr>
              <a:t> SC </a:t>
            </a:r>
            <a:r>
              <a:rPr lang="en-US" sz="2200" dirty="0">
                <a:solidFill>
                  <a:srgbClr val="800000"/>
                </a:solidFill>
                <a:sym typeface="Wingdings"/>
              </a:rPr>
              <a:t>magnets, cost, power consumption</a:t>
            </a:r>
            <a:endParaRPr lang="en-US" sz="2200" dirty="0">
              <a:solidFill>
                <a:srgbClr val="800000"/>
              </a:solidFill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4512741" y="2926175"/>
            <a:ext cx="2578010" cy="4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algn="l" eaLnBrk="1" hangingPunct="1">
              <a:defRPr/>
            </a:pPr>
            <a:r>
              <a:rPr lang="en-US" sz="2200" dirty="0">
                <a:solidFill>
                  <a:srgbClr val="800000"/>
                </a:solidFill>
                <a:sym typeface="Wingdings"/>
              </a:rPr>
              <a:t> SC </a:t>
            </a:r>
            <a:r>
              <a:rPr lang="en-US" sz="2200" dirty="0">
                <a:solidFill>
                  <a:srgbClr val="800000"/>
                </a:solidFill>
                <a:sym typeface="Wingdings"/>
              </a:rPr>
              <a:t>magnets, 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cost</a:t>
            </a:r>
            <a:endParaRPr lang="en-US" sz="2200" dirty="0">
              <a:solidFill>
                <a:srgbClr val="800000"/>
              </a:solidFill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3491880" y="4149080"/>
            <a:ext cx="5518377" cy="4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algn="l" eaLnBrk="1" hangingPunct="1">
              <a:defRPr/>
            </a:pPr>
            <a:r>
              <a:rPr lang="en-US" sz="2200" dirty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2200" dirty="0">
                <a:solidFill>
                  <a:srgbClr val="FF0000"/>
                </a:solidFill>
                <a:sym typeface="Wingdings"/>
              </a:rPr>
              <a:t>target, cooling, fast cycling magnets, cost…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854192" y="4581128"/>
            <a:ext cx="1182304" cy="4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0" tIns="45671" rIns="91340" bIns="45671">
            <a:spAutoFit/>
          </a:bodyPr>
          <a:lstStyle/>
          <a:p>
            <a:pPr algn="l" eaLnBrk="1" hangingPunct="1">
              <a:defRPr/>
            </a:pPr>
            <a:r>
              <a:rPr lang="en-US" sz="2200" dirty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2200" dirty="0">
                <a:solidFill>
                  <a:srgbClr val="FF0000"/>
                </a:solidFill>
                <a:sym typeface="Wingdings"/>
              </a:rPr>
              <a:t>?????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539552" y="43985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u="sng">
                <a:solidFill>
                  <a:srgbClr val="FF0000"/>
                </a:solidFill>
                <a:cs typeface="+mj-cs"/>
              </a:rPr>
              <a:t>Contents</a:t>
            </a:r>
            <a:endParaRPr lang="en-US" sz="4400" u="sng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35000" y="3390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0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7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2482" grpId="0"/>
      <p:bldP spid="23" grpId="0"/>
      <p:bldP spid="24" grpId="0"/>
      <p:bldP spid="25" grpId="0"/>
      <p:bldP spid="28" grpId="0"/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856357"/>
            <a:ext cx="8534400" cy="5078286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European Strategy for Particle Physics 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High-priority large-scale scientific activities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After careful analysis of many possible large-scale scientific activities requiring significant resources, sizeable collaborations and sustained commitment, the following four activities have been identified as carrying the highest priority </a:t>
            </a:r>
            <a:r>
              <a:rPr lang="en-GB" sz="1800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(the point below is the one relating to very high energy machines)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66618" indent="-266618"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d) To stay at the forefront of particle physics, Europe needs to be in a position to propose an ambitious post-LHC accelerator project at CERN by the time of the next Strategy update, when physics results from the LHC running at 14 </a:t>
            </a:r>
            <a:r>
              <a:rPr lang="en-GB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TeV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will be available. </a:t>
            </a:r>
            <a:r>
              <a:rPr lang="en-GB" sz="1800" b="1" i="1" dirty="0">
                <a:solidFill>
                  <a:srgbClr val="09295C"/>
                </a:solidFill>
                <a:latin typeface="Calibri"/>
                <a:ea typeface="+mn-ea"/>
                <a:cs typeface="+mn-cs"/>
              </a:rPr>
              <a:t>CERN should undertake design studies for accelerator projects in a global context, with emphasis on proton-proton and electron-positron high energy frontier machines. These design studies should be coupled to a vigorous accelerator  R&amp;D programme, </a:t>
            </a:r>
            <a:r>
              <a:rPr lang="en-GB" sz="1800" b="1" i="1" u="sng" dirty="0">
                <a:solidFill>
                  <a:srgbClr val="09295C"/>
                </a:solidFill>
                <a:latin typeface="Calibri"/>
                <a:ea typeface="+mn-ea"/>
                <a:cs typeface="+mn-cs"/>
              </a:rPr>
              <a:t>including high-field </a:t>
            </a:r>
            <a:r>
              <a:rPr lang="en-GB" sz="1800" b="1" i="1" dirty="0">
                <a:solidFill>
                  <a:srgbClr val="09295C"/>
                </a:solidFill>
                <a:latin typeface="Calibri"/>
                <a:ea typeface="+mn-ea"/>
                <a:cs typeface="+mn-cs"/>
              </a:rPr>
              <a:t>magnets and high-gradient accelerating structures, in collaboration with national institutes, laboratories and universities worldwide.</a:t>
            </a:r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-78" y="1"/>
            <a:ext cx="9143999" cy="719045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11" tIns="45706" rIns="91411" bIns="45706" anchor="ctr"/>
          <a:lstStyle/>
          <a:p>
            <a:pPr defTabSz="4565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Calibri"/>
                <a:ea typeface="+mn-ea"/>
                <a:cs typeface="Arial"/>
              </a:rPr>
              <a:t>Output: Post-LHC high energy frontier machines</a:t>
            </a:r>
            <a:endParaRPr lang="en-US" sz="3200" dirty="0">
              <a:solidFill>
                <a:prstClr val="white"/>
              </a:solidFill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254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198" y="925200"/>
            <a:ext cx="4156481" cy="2107394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5675">
              <a:defRPr sz="5615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900" cap="all"/>
              <a:t>International linear collider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4418221" y="968148"/>
            <a:ext cx="4557089" cy="525314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325433" indent="-325433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rgbClr val="740D01"/>
                </a:solidFill>
              </a:rPr>
              <a:t>200-500 GeV cm (extendable to 1 TeV)</a:t>
            </a:r>
          </a:p>
          <a:p>
            <a:pPr marL="650870" lvl="1" indent="-325433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740D01"/>
                </a:solidFill>
              </a:rPr>
              <a:t>L ~ 1.8×10</a:t>
            </a:r>
            <a:r>
              <a:rPr sz="1800" baseline="31999" dirty="0">
                <a:solidFill>
                  <a:srgbClr val="740D01"/>
                </a:solidFill>
              </a:rPr>
              <a:t>34</a:t>
            </a:r>
            <a:r>
              <a:rPr sz="1800" dirty="0">
                <a:solidFill>
                  <a:srgbClr val="740D01"/>
                </a:solidFill>
              </a:rPr>
              <a:t> cm</a:t>
            </a:r>
            <a:r>
              <a:rPr sz="1800" baseline="31999" dirty="0">
                <a:solidFill>
                  <a:srgbClr val="740D01"/>
                </a:solidFill>
              </a:rPr>
              <a:t>-2</a:t>
            </a:r>
            <a:r>
              <a:rPr sz="1800" dirty="0">
                <a:solidFill>
                  <a:srgbClr val="740D01"/>
                </a:solidFill>
              </a:rPr>
              <a:t>s</a:t>
            </a:r>
            <a:r>
              <a:rPr sz="1800" baseline="31999" dirty="0">
                <a:solidFill>
                  <a:srgbClr val="740D01"/>
                </a:solidFill>
              </a:rPr>
              <a:t>-1</a:t>
            </a:r>
            <a:r>
              <a:rPr sz="1800" dirty="0">
                <a:solidFill>
                  <a:srgbClr val="740D01"/>
                </a:solidFill>
              </a:rPr>
              <a:t> (@ 500GeV)</a:t>
            </a:r>
          </a:p>
          <a:p>
            <a:pPr marL="650870" lvl="1" indent="-325433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740D01"/>
                </a:solidFill>
              </a:rPr>
              <a:t>7.8 Billion ILCU + 23 Million p-hrs</a:t>
            </a:r>
          </a:p>
          <a:p>
            <a:pPr marL="650870" lvl="1" indent="-325433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endParaRPr sz="1800" dirty="0">
              <a:solidFill>
                <a:srgbClr val="740D01"/>
              </a:solidFill>
            </a:endParaRPr>
          </a:p>
          <a:p>
            <a:pPr marL="325433" indent="-325433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rgbClr val="740D01"/>
                </a:solidFill>
              </a:rPr>
              <a:t>&gt;20 years R&amp;D worldwide</a:t>
            </a:r>
          </a:p>
          <a:p>
            <a:pPr marL="650870" lvl="1" indent="-325433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740D01"/>
                </a:solidFill>
              </a:rPr>
              <a:t>A truly global effort</a:t>
            </a:r>
          </a:p>
          <a:p>
            <a:pPr marL="650870" lvl="1" indent="-325433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740D01"/>
                </a:solidFill>
              </a:rPr>
              <a:t>Over 2,000 man years</a:t>
            </a:r>
          </a:p>
          <a:p>
            <a:pPr marL="650870" lvl="1" indent="-325433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740D01"/>
                </a:solidFill>
              </a:rPr>
              <a:t>&gt;300 M$ globally</a:t>
            </a:r>
          </a:p>
          <a:p>
            <a:pPr marL="325433" indent="-325433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endParaRPr sz="1800" dirty="0">
              <a:solidFill>
                <a:srgbClr val="740D01"/>
              </a:solidFill>
            </a:endParaRPr>
          </a:p>
          <a:p>
            <a:pPr marL="205167" indent="-205167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rgbClr val="740D01"/>
                </a:solidFill>
              </a:rPr>
              <a:t>Cost driver: SRF technology</a:t>
            </a:r>
          </a:p>
          <a:p>
            <a:pPr marL="530600" lvl="1" indent="-205167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740D01"/>
                </a:solidFill>
              </a:rPr>
              <a:t>17,000 1.3 GHz Nb cavities</a:t>
            </a:r>
          </a:p>
          <a:p>
            <a:pPr marL="530600" lvl="1" indent="-205167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740D01"/>
                </a:solidFill>
              </a:rPr>
              <a:t>1,800 cryomodules</a:t>
            </a:r>
          </a:p>
          <a:p>
            <a:pPr marL="530600" lvl="1" indent="-205167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endParaRPr sz="1800" dirty="0">
              <a:solidFill>
                <a:srgbClr val="740D01"/>
              </a:solidFill>
            </a:endParaRPr>
          </a:p>
          <a:p>
            <a:pPr marL="205167" indent="-205167" defTabSz="365114">
              <a:spcBef>
                <a:spcPts val="492"/>
              </a:spcBef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rgbClr val="740D01"/>
                </a:solidFill>
              </a:rPr>
              <a:t>Mature SRF technology</a:t>
            </a:r>
          </a:p>
        </p:txBody>
      </p:sp>
      <p:pic>
        <p:nvPicPr>
          <p:cNvPr id="12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71" y="3005709"/>
            <a:ext cx="4455915" cy="276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2097" y="2746785"/>
            <a:ext cx="1411911" cy="1858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865297" y="3898349"/>
            <a:ext cx="708142" cy="4156481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5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6624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700" cap="all"/>
              <a:t>ILC - a global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15" y="988956"/>
            <a:ext cx="8653563" cy="553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981" y="6504677"/>
            <a:ext cx="2571841" cy="28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01" tIns="35701" rIns="35701" bIns="35701" numCol="1" spcCol="26777" rtlCol="0" anchor="ctr">
            <a:spAutoFit/>
          </a:bodyPr>
          <a:lstStyle/>
          <a:p>
            <a:pPr defTabSz="410583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1400" kern="0" dirty="0">
                <a:solidFill>
                  <a:srgbClr val="535353"/>
                </a:solidFill>
                <a:latin typeface="Arial"/>
                <a:ea typeface="Gill Sans Light"/>
                <a:cs typeface="Arial"/>
                <a:sym typeface="Gill Sans Light"/>
              </a:rPr>
              <a:t>courtesy: A. Yamamoto (KEK)</a:t>
            </a:r>
          </a:p>
        </p:txBody>
      </p:sp>
    </p:spTree>
    <p:extLst>
      <p:ext uri="{BB962C8B-B14F-4D97-AF65-F5344CB8AC3E}">
        <p14:creationId xmlns:p14="http://schemas.microsoft.com/office/powerpoint/2010/main" val="18424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424" y="553625"/>
            <a:ext cx="9039226" cy="5444328"/>
            <a:chOff x="139981" y="787378"/>
            <a:chExt cx="12855788" cy="7743044"/>
          </a:xfrm>
        </p:grpSpPr>
        <p:pic>
          <p:nvPicPr>
            <p:cNvPr id="47106" name="Picture 4" descr="world-map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81" y="2359915"/>
              <a:ext cx="12855788" cy="6170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613" y="4025634"/>
              <a:ext cx="1898993" cy="29841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97148" y="4430298"/>
              <a:ext cx="1494170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kern="0" dirty="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LCLS-II</a:t>
              </a:r>
            </a:p>
          </p:txBody>
        </p:sp>
        <p:sp>
          <p:nvSpPr>
            <p:cNvPr id="47111" name="TextBox 23"/>
            <p:cNvSpPr txBox="1">
              <a:spLocks noChangeArrowheads="1"/>
            </p:cNvSpPr>
            <p:nvPr/>
          </p:nvSpPr>
          <p:spPr bwMode="auto">
            <a:xfrm>
              <a:off x="6109545" y="3757480"/>
              <a:ext cx="824090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kern="0" dirty="0" smtClean="0">
                  <a:solidFill>
                    <a:srgbClr val="FF0000"/>
                  </a:solidFill>
                  <a:sym typeface="ZapfDingbats" charset="0"/>
                </a:rPr>
                <a:t>◉</a:t>
              </a:r>
              <a:endParaRPr lang="en-GB" kern="0" dirty="0">
                <a:solidFill>
                  <a:srgbClr val="FF0000"/>
                </a:solidFill>
                <a:sym typeface="Gill Sans Light"/>
              </a:endParaRPr>
            </a:p>
          </p:txBody>
        </p:sp>
        <p:sp>
          <p:nvSpPr>
            <p:cNvPr id="47112" name="TextBox 25"/>
            <p:cNvSpPr txBox="1">
              <a:spLocks noChangeArrowheads="1"/>
            </p:cNvSpPr>
            <p:nvPr/>
          </p:nvSpPr>
          <p:spPr bwMode="auto">
            <a:xfrm>
              <a:off x="6504115" y="3832880"/>
              <a:ext cx="1156631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kern="0" dirty="0">
                  <a:solidFill>
                    <a:srgbClr val="FF0000"/>
                  </a:solidFill>
                  <a:sym typeface="Gill Sans Light"/>
                </a:rPr>
                <a:t>DESY</a:t>
              </a:r>
            </a:p>
          </p:txBody>
        </p:sp>
        <p:sp>
          <p:nvSpPr>
            <p:cNvPr id="47113" name="TextBox 26"/>
            <p:cNvSpPr txBox="1">
              <a:spLocks noChangeArrowheads="1"/>
            </p:cNvSpPr>
            <p:nvPr/>
          </p:nvSpPr>
          <p:spPr bwMode="auto">
            <a:xfrm>
              <a:off x="5867965" y="4066795"/>
              <a:ext cx="824088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kern="0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kern="0" dirty="0">
                <a:solidFill>
                  <a:srgbClr val="00B050"/>
                </a:solidFill>
                <a:sym typeface="Gill Sans Light"/>
              </a:endParaRPr>
            </a:p>
          </p:txBody>
        </p:sp>
        <p:sp>
          <p:nvSpPr>
            <p:cNvPr id="47114" name="TextBox 27"/>
            <p:cNvSpPr txBox="1">
              <a:spLocks noChangeArrowheads="1"/>
            </p:cNvSpPr>
            <p:nvPr/>
          </p:nvSpPr>
          <p:spPr bwMode="auto">
            <a:xfrm>
              <a:off x="4841529" y="4008093"/>
              <a:ext cx="1265759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algn="r"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kern="0" dirty="0">
                  <a:solidFill>
                    <a:srgbClr val="00B050"/>
                  </a:solidFill>
                  <a:sym typeface="Gill Sans Light"/>
                </a:rPr>
                <a:t>LAL/</a:t>
              </a:r>
            </a:p>
            <a:p>
              <a:pPr algn="r"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kern="0" dirty="0" err="1">
                  <a:solidFill>
                    <a:srgbClr val="00B050"/>
                  </a:solidFill>
                  <a:sym typeface="Gill Sans Light"/>
                </a:rPr>
                <a:t>Saclay</a:t>
              </a:r>
              <a:endParaRPr lang="en-GB" sz="1800" kern="0" dirty="0">
                <a:solidFill>
                  <a:srgbClr val="00B050"/>
                </a:solidFill>
                <a:sym typeface="Gill Sans Light"/>
              </a:endParaRPr>
            </a:p>
          </p:txBody>
        </p:sp>
        <p:sp>
          <p:nvSpPr>
            <p:cNvPr id="47115" name="TextBox 28"/>
            <p:cNvSpPr txBox="1">
              <a:spLocks noChangeArrowheads="1"/>
            </p:cNvSpPr>
            <p:nvPr/>
          </p:nvSpPr>
          <p:spPr bwMode="auto">
            <a:xfrm>
              <a:off x="6357902" y="4430298"/>
              <a:ext cx="826347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kern="0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kern="0" dirty="0">
                <a:solidFill>
                  <a:srgbClr val="00B050"/>
                </a:solidFill>
                <a:sym typeface="Gill Sans Light"/>
              </a:endParaRPr>
            </a:p>
          </p:txBody>
        </p:sp>
        <p:sp>
          <p:nvSpPr>
            <p:cNvPr id="47116" name="TextBox 29"/>
            <p:cNvSpPr txBox="1">
              <a:spLocks noChangeArrowheads="1"/>
            </p:cNvSpPr>
            <p:nvPr/>
          </p:nvSpPr>
          <p:spPr bwMode="auto">
            <a:xfrm>
              <a:off x="6675797" y="4272649"/>
              <a:ext cx="1904272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kern="0" dirty="0">
                  <a:solidFill>
                    <a:srgbClr val="00B050"/>
                  </a:solidFill>
                  <a:sym typeface="Gill Sans Light"/>
                </a:rPr>
                <a:t>INFN Milan</a:t>
              </a:r>
            </a:p>
          </p:txBody>
        </p:sp>
        <p:sp>
          <p:nvSpPr>
            <p:cNvPr id="23" name="TextBox 26"/>
            <p:cNvSpPr txBox="1">
              <a:spLocks noChangeArrowheads="1"/>
            </p:cNvSpPr>
            <p:nvPr/>
          </p:nvSpPr>
          <p:spPr bwMode="auto">
            <a:xfrm>
              <a:off x="1732961" y="3232189"/>
              <a:ext cx="333251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kern="0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kern="0" dirty="0">
                <a:solidFill>
                  <a:srgbClr val="00B050"/>
                </a:solidFill>
                <a:sym typeface="Gill Sans Light"/>
              </a:endParaRPr>
            </a:p>
          </p:txBody>
        </p:sp>
        <p:sp>
          <p:nvSpPr>
            <p:cNvPr id="24" name="TextBox 26"/>
            <p:cNvSpPr txBox="1">
              <a:spLocks noChangeArrowheads="1"/>
            </p:cNvSpPr>
            <p:nvPr/>
          </p:nvSpPr>
          <p:spPr bwMode="auto">
            <a:xfrm flipH="1">
              <a:off x="2359391" y="3659847"/>
              <a:ext cx="303782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kern="0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kern="0" dirty="0">
                <a:solidFill>
                  <a:srgbClr val="00B050"/>
                </a:solidFill>
                <a:sym typeface="Gill Sans Light"/>
              </a:endParaRPr>
            </a:p>
          </p:txBody>
        </p:sp>
        <p:sp>
          <p:nvSpPr>
            <p:cNvPr id="25" name="TextBox 26"/>
            <p:cNvSpPr txBox="1">
              <a:spLocks noChangeArrowheads="1"/>
            </p:cNvSpPr>
            <p:nvPr/>
          </p:nvSpPr>
          <p:spPr bwMode="auto">
            <a:xfrm>
              <a:off x="2418414" y="3403591"/>
              <a:ext cx="328294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kern="0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kern="0" dirty="0">
                <a:solidFill>
                  <a:srgbClr val="00B050"/>
                </a:solidFill>
                <a:sym typeface="Gill Sans Light"/>
              </a:endParaRPr>
            </a:p>
          </p:txBody>
        </p:sp>
        <p:sp>
          <p:nvSpPr>
            <p:cNvPr id="28" name="TextBox 26"/>
            <p:cNvSpPr txBox="1">
              <a:spLocks noChangeArrowheads="1"/>
            </p:cNvSpPr>
            <p:nvPr/>
          </p:nvSpPr>
          <p:spPr bwMode="auto">
            <a:xfrm>
              <a:off x="676193" y="3552078"/>
              <a:ext cx="333251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kern="0" dirty="0" smtClean="0">
                  <a:solidFill>
                    <a:srgbClr val="FF0000"/>
                  </a:solidFill>
                  <a:sym typeface="ZapfDingbats" charset="0"/>
                </a:rPr>
                <a:t>◉</a:t>
              </a:r>
              <a:endParaRPr lang="en-GB" kern="0" dirty="0">
                <a:solidFill>
                  <a:srgbClr val="FF0000"/>
                </a:solidFill>
                <a:sym typeface="Gill Sans Light"/>
              </a:endParaRPr>
            </a:p>
          </p:txBody>
        </p:sp>
        <p:sp>
          <p:nvSpPr>
            <p:cNvPr id="29" name="TextBox 29"/>
            <p:cNvSpPr txBox="1">
              <a:spLocks noChangeArrowheads="1"/>
            </p:cNvSpPr>
            <p:nvPr/>
          </p:nvSpPr>
          <p:spPr bwMode="auto">
            <a:xfrm>
              <a:off x="191154" y="3322505"/>
              <a:ext cx="1120243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kern="0" dirty="0">
                  <a:solidFill>
                    <a:srgbClr val="FF0000"/>
                  </a:solidFill>
                  <a:sym typeface="Gill Sans Light"/>
                </a:rPr>
                <a:t>SLAC</a:t>
              </a: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1150386" y="2977001"/>
              <a:ext cx="1831656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kern="0" dirty="0">
                  <a:solidFill>
                    <a:srgbClr val="00B050"/>
                  </a:solidFill>
                  <a:sym typeface="Gill Sans Light"/>
                </a:rPr>
                <a:t>FNAL/ANL</a:t>
              </a:r>
            </a:p>
          </p:txBody>
        </p: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2610718" y="3545548"/>
              <a:ext cx="1302665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kern="0" dirty="0">
                  <a:solidFill>
                    <a:srgbClr val="00B050"/>
                  </a:solidFill>
                  <a:sym typeface="Gill Sans Light"/>
                </a:rPr>
                <a:t>Cornell</a:t>
              </a: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2525797" y="3872255"/>
              <a:ext cx="974529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kern="0" dirty="0">
                  <a:solidFill>
                    <a:srgbClr val="00B050"/>
                  </a:solidFill>
                  <a:sym typeface="Gill Sans Light"/>
                </a:rPr>
                <a:t>JLab</a:t>
              </a:r>
            </a:p>
          </p:txBody>
        </p:sp>
        <p:sp>
          <p:nvSpPr>
            <p:cNvPr id="33" name="TextBox 26"/>
            <p:cNvSpPr txBox="1">
              <a:spLocks noChangeArrowheads="1"/>
            </p:cNvSpPr>
            <p:nvPr/>
          </p:nvSpPr>
          <p:spPr bwMode="auto">
            <a:xfrm>
              <a:off x="11141261" y="3892180"/>
              <a:ext cx="333251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kern="0" dirty="0" smtClean="0">
                  <a:solidFill>
                    <a:srgbClr val="FF0000"/>
                  </a:solidFill>
                  <a:sym typeface="ZapfDingbats" charset="0"/>
                </a:rPr>
                <a:t>◉</a:t>
              </a:r>
              <a:endParaRPr lang="en-GB" kern="0" dirty="0">
                <a:solidFill>
                  <a:srgbClr val="FF0000"/>
                </a:solidFill>
                <a:sym typeface="Gill Sans Light"/>
              </a:endParaRPr>
            </a:p>
          </p:txBody>
        </p: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>
              <a:off x="10360178" y="4025634"/>
              <a:ext cx="919546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kern="0" dirty="0">
                  <a:solidFill>
                    <a:srgbClr val="FF0000"/>
                  </a:solidFill>
                  <a:sym typeface="Gill Sans Light"/>
                </a:rPr>
                <a:t>KEK</a:t>
              </a: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11239327" y="3659790"/>
              <a:ext cx="425711" cy="425033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024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2500" kern="0">
                <a:solidFill>
                  <a:srgbClr val="340053"/>
                </a:solidFill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pic>
          <p:nvPicPr>
            <p:cNvPr id="37" name="Picture 36" descr="CM2_in_cave_2.jpe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51" y="1232307"/>
              <a:ext cx="2689317" cy="1794499"/>
            </a:xfrm>
            <a:prstGeom prst="rect">
              <a:avLst/>
            </a:prstGeom>
          </p:spPr>
        </p:pic>
        <p:pic>
          <p:nvPicPr>
            <p:cNvPr id="38" name="Picture 37" descr="S1-Global-20100706Di-0115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9483" y="4550906"/>
              <a:ext cx="2839257" cy="1892837"/>
            </a:xfrm>
            <a:prstGeom prst="rect">
              <a:avLst/>
            </a:prstGeom>
          </p:spPr>
        </p:pic>
        <p:pic>
          <p:nvPicPr>
            <p:cNvPr id="36" name="Picture 2" descr="C:\Users\Weise\Desktop\2012_04_17 02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439" y="787378"/>
              <a:ext cx="3602903" cy="1689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937" y="1770986"/>
              <a:ext cx="2593397" cy="1803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 descr="S:\user\groups\mdi\dnoelle\public\20130222_XTL_XS1_XTD2\images\large\20130222-IMG_658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474" y="2664265"/>
              <a:ext cx="1934815" cy="1289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5" descr="xfel-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66520" y="1104866"/>
              <a:ext cx="1580667" cy="8898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3" name="TextBox 42"/>
          <p:cNvSpPr txBox="1"/>
          <p:nvPr/>
        </p:nvSpPr>
        <p:spPr>
          <a:xfrm>
            <a:off x="284143" y="5573629"/>
            <a:ext cx="6239549" cy="995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01" tIns="35701" rIns="35701" bIns="35701" numCol="1" spcCol="26777" rtlCol="0" anchor="ctr">
            <a:spAutoFit/>
          </a:bodyPr>
          <a:lstStyle/>
          <a:p>
            <a:pPr algn="l" defTabSz="410583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2000" kern="0" dirty="0">
                <a:solidFill>
                  <a:srgbClr val="A61702"/>
                </a:solidFill>
                <a:latin typeface="Arial"/>
                <a:ea typeface="Gill Sans Light"/>
                <a:cs typeface="Arial"/>
                <a:sym typeface="Gill Sans Light"/>
              </a:rPr>
              <a:t>US and EU (industrial) production and test capacity.</a:t>
            </a:r>
          </a:p>
          <a:p>
            <a:pPr algn="l" defTabSz="410583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2000" kern="0" dirty="0">
                <a:solidFill>
                  <a:srgbClr val="A61702"/>
                </a:solidFill>
                <a:latin typeface="Arial"/>
                <a:ea typeface="Gill Sans Light"/>
                <a:cs typeface="Arial"/>
                <a:sym typeface="Gill Sans Light"/>
              </a:rPr>
              <a:t>Perfectly placed for start of ILC construction end</a:t>
            </a:r>
          </a:p>
          <a:p>
            <a:pPr algn="l" defTabSz="410583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2000" kern="0" dirty="0">
                <a:solidFill>
                  <a:srgbClr val="A61702"/>
                </a:solidFill>
                <a:latin typeface="Arial"/>
                <a:ea typeface="Gill Sans Light"/>
                <a:cs typeface="Arial"/>
                <a:sym typeface="Gill Sans Light"/>
              </a:rPr>
              <a:t>of this decade.</a:t>
            </a:r>
          </a:p>
        </p:txBody>
      </p:sp>
      <p:pic>
        <p:nvPicPr>
          <p:cNvPr id="6" name="Picture 5" descr="xfel RI histogram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50" y="2839212"/>
            <a:ext cx="4907045" cy="340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triped Right Arrow 8"/>
          <p:cNvSpPr/>
          <p:nvPr/>
        </p:nvSpPr>
        <p:spPr>
          <a:xfrm rot="4257871">
            <a:off x="3642616" y="2239486"/>
            <a:ext cx="1381210" cy="885817"/>
          </a:xfrm>
          <a:prstGeom prst="stripedRightArrow">
            <a:avLst>
              <a:gd name="adj1" fmla="val 51807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01" tIns="35701" rIns="35701" bIns="35701" numCol="1" spcCol="26777" rtlCol="0" anchor="ctr">
            <a:spAutoFit/>
          </a:bodyPr>
          <a:lstStyle/>
          <a:p>
            <a:pPr defTabSz="410583" eaLnBrk="1" fontAlgn="auto" latinLnBrk="1">
              <a:spcBef>
                <a:spcPts val="0"/>
              </a:spcBef>
              <a:spcAft>
                <a:spcPts val="0"/>
              </a:spcAft>
            </a:pPr>
            <a:endParaRPr lang="en-GB" sz="2500" kern="0">
              <a:solidFill>
                <a:srgbClr val="FFFFFF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07342" y="1844480"/>
            <a:ext cx="1862213" cy="757419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pPr defTabSz="41024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200" kern="0" dirty="0" err="1">
                <a:solidFill>
                  <a:srgbClr val="0000FF"/>
                </a:solidFill>
                <a:latin typeface="Arial"/>
                <a:ea typeface="Gill Sans Light"/>
                <a:cs typeface="Arial"/>
                <a:sym typeface="Gill Sans Light"/>
              </a:rPr>
              <a:t>Kitakami</a:t>
            </a:r>
            <a:r>
              <a:rPr lang="en-GB" sz="2200" kern="0" dirty="0">
                <a:solidFill>
                  <a:srgbClr val="0000FF"/>
                </a:solidFill>
                <a:latin typeface="Arial"/>
                <a:ea typeface="Gill Sans Light"/>
                <a:cs typeface="Arial"/>
                <a:sym typeface="Gill Sans Light"/>
              </a:rPr>
              <a:t/>
            </a:r>
            <a:br>
              <a:rPr lang="en-GB" sz="2200" kern="0" dirty="0">
                <a:solidFill>
                  <a:srgbClr val="0000FF"/>
                </a:solidFill>
                <a:latin typeface="Arial"/>
                <a:ea typeface="Gill Sans Light"/>
                <a:cs typeface="Arial"/>
                <a:sym typeface="Gill Sans Light"/>
              </a:rPr>
            </a:br>
            <a:r>
              <a:rPr lang="en-GB" sz="2200" kern="0" dirty="0">
                <a:solidFill>
                  <a:srgbClr val="0000FF"/>
                </a:solidFill>
                <a:latin typeface="Arial"/>
                <a:ea typeface="Gill Sans Light"/>
                <a:cs typeface="Arial"/>
                <a:sym typeface="Gill Sans Light"/>
              </a:rPr>
              <a:t>proposed site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75549" y="618315"/>
            <a:ext cx="2126439" cy="1141040"/>
          </a:xfrm>
          <a:prstGeom prst="rect">
            <a:avLst/>
          </a:prstGeom>
          <a:noFill/>
        </p:spPr>
        <p:txBody>
          <a:bodyPr wrap="square" lIns="58417" tIns="29207" rIns="58417" bIns="29207">
            <a:spAutoFit/>
          </a:bodyPr>
          <a:lstStyle/>
          <a:p>
            <a:pPr algn="l" defTabSz="3213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A61702"/>
                </a:solidFill>
                <a:latin typeface="Arial"/>
                <a:cs typeface="Arial"/>
                <a:sym typeface="Gill Sans Light"/>
              </a:rPr>
              <a:t>Largest deployment of this technology to date</a:t>
            </a:r>
          </a:p>
          <a:p>
            <a:pPr marL="219063" indent="-219063" algn="l" defTabSz="321324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400" kern="0" dirty="0">
                <a:solidFill>
                  <a:srgbClr val="A61702"/>
                </a:solidFill>
                <a:latin typeface="Arial"/>
                <a:cs typeface="Arial"/>
                <a:sym typeface="Gill Sans Light"/>
              </a:rPr>
              <a:t>100 cryomodules</a:t>
            </a:r>
          </a:p>
          <a:p>
            <a:pPr marL="219063" indent="-219063" algn="l" defTabSz="321324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400" kern="0" dirty="0">
                <a:solidFill>
                  <a:srgbClr val="A61702"/>
                </a:solidFill>
                <a:latin typeface="Arial"/>
                <a:cs typeface="Arial"/>
                <a:sym typeface="Gill Sans Light"/>
              </a:rPr>
              <a:t>800 cavities</a:t>
            </a:r>
          </a:p>
          <a:p>
            <a:pPr marL="219063" indent="-219063" algn="l" defTabSz="321324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400" kern="0" dirty="0">
                <a:solidFill>
                  <a:srgbClr val="A61702"/>
                </a:solidFill>
                <a:latin typeface="Arial"/>
                <a:cs typeface="Arial"/>
                <a:sym typeface="Gill Sans Light"/>
              </a:rPr>
              <a:t>17.5 GeV (pulsed)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84676" y="4004106"/>
            <a:ext cx="1819234" cy="924635"/>
          </a:xfrm>
          <a:prstGeom prst="rect">
            <a:avLst/>
          </a:prstGeom>
          <a:noFill/>
        </p:spPr>
        <p:txBody>
          <a:bodyPr wrap="square" lIns="58417" tIns="29207" rIns="58417" bIns="29207">
            <a:spAutoFit/>
          </a:bodyPr>
          <a:lstStyle/>
          <a:p>
            <a:pPr algn="l" defTabSz="3213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A61702"/>
                </a:solidFill>
                <a:latin typeface="Arial"/>
                <a:cs typeface="Arial"/>
                <a:sym typeface="Gill Sans Light"/>
              </a:rPr>
              <a:t>US infrastructure for</a:t>
            </a:r>
          </a:p>
          <a:p>
            <a:pPr marL="219063" indent="-219063" algn="l" defTabSz="321324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400" kern="0" dirty="0">
                <a:solidFill>
                  <a:srgbClr val="A61702"/>
                </a:solidFill>
                <a:latin typeface="Arial"/>
                <a:cs typeface="Arial"/>
                <a:sym typeface="Gill Sans Light"/>
              </a:rPr>
              <a:t>35 cryomodules</a:t>
            </a:r>
          </a:p>
          <a:p>
            <a:pPr marL="219063" indent="-219063" algn="l" defTabSz="321324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400" kern="0" dirty="0">
                <a:solidFill>
                  <a:srgbClr val="A61702"/>
                </a:solidFill>
                <a:latin typeface="Arial"/>
                <a:cs typeface="Arial"/>
                <a:sym typeface="Gill Sans Light"/>
              </a:rPr>
              <a:t>280 cavities</a:t>
            </a:r>
          </a:p>
          <a:p>
            <a:pPr marL="219063" indent="-219063" algn="l" defTabSz="321324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400" kern="0" dirty="0">
                <a:solidFill>
                  <a:srgbClr val="A61702"/>
                </a:solidFill>
                <a:latin typeface="Arial"/>
                <a:cs typeface="Arial"/>
                <a:sym typeface="Gill Sans Light"/>
              </a:rPr>
              <a:t>4 GeV (CW)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89140" y="3569512"/>
            <a:ext cx="1382715" cy="584295"/>
          </a:xfrm>
          <a:prstGeom prst="rect">
            <a:avLst/>
          </a:prstGeom>
        </p:spPr>
        <p:txBody>
          <a:bodyPr wrap="square" lIns="64264" tIns="32132" rIns="64264" bIns="32132">
            <a:spAutoFit/>
          </a:bodyPr>
          <a:lstStyle/>
          <a:p>
            <a:pPr algn="l" defTabSz="41024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100" kern="0" dirty="0">
                <a:solidFill>
                  <a:srgbClr val="A61702"/>
                </a:solidFill>
                <a:latin typeface="Arial"/>
                <a:ea typeface="Gill Sans Light"/>
                <a:cs typeface="Arial"/>
                <a:sym typeface="Gill Sans Light"/>
              </a:rPr>
              <a:t>preliminary data; results are not published</a:t>
            </a:r>
          </a:p>
        </p:txBody>
      </p:sp>
    </p:spTree>
    <p:extLst>
      <p:ext uri="{BB962C8B-B14F-4D97-AF65-F5344CB8AC3E}">
        <p14:creationId xmlns:p14="http://schemas.microsoft.com/office/powerpoint/2010/main" val="37089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"/>
          <p:cNvSpPr>
            <a:spLocks noGrp="1"/>
          </p:cNvSpPr>
          <p:nvPr>
            <p:ph type="title"/>
          </p:nvPr>
        </p:nvSpPr>
        <p:spPr>
          <a:xfrm>
            <a:off x="395536" y="178594"/>
            <a:ext cx="7869364" cy="7416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>
                <a:solidFill>
                  <a:srgbClr val="FF0000"/>
                </a:solidFill>
              </a:rPr>
              <a:t>ILC</a:t>
            </a:r>
            <a:r>
              <a:rPr lang="en-US" sz="4700" u="sng" dirty="0" smtClean="0">
                <a:solidFill>
                  <a:srgbClr val="FF0000"/>
                </a:solidFill>
              </a:rPr>
              <a:t>: Summary</a:t>
            </a:r>
            <a:endParaRPr lang="en-US" sz="4700" u="sng" dirty="0">
              <a:solidFill>
                <a:srgbClr val="FF0000"/>
              </a:solidFill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79518" y="1179402"/>
            <a:ext cx="8158287" cy="2154365"/>
            <a:chOff x="457200" y="1143000"/>
            <a:chExt cx="8158287" cy="2154365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545512" cy="2154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</a:rPr>
                <a:t>Challenges:</a:t>
              </a:r>
              <a:endParaRPr lang="en-US" sz="2600" dirty="0">
                <a:solidFill>
                  <a:srgbClr val="3333CC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SC RF </a:t>
              </a:r>
              <a:r>
                <a:rPr lang="en-US" sz="2200" dirty="0" smtClean="0">
                  <a:solidFill>
                    <a:srgbClr val="000000"/>
                  </a:solidFill>
                </a:rPr>
                <a:t>production [cost]</a:t>
              </a:r>
              <a:endParaRPr lang="en-US" sz="2200" dirty="0">
                <a:solidFill>
                  <a:srgbClr val="000000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Accelerating </a:t>
              </a:r>
              <a:r>
                <a:rPr lang="en-US" sz="2200" dirty="0" smtClean="0">
                  <a:solidFill>
                    <a:srgbClr val="000000"/>
                  </a:solidFill>
                </a:rPr>
                <a:t>field [energy </a:t>
              </a:r>
              <a:r>
                <a:rPr lang="en-US" sz="2200" dirty="0">
                  <a:solidFill>
                    <a:srgbClr val="000000"/>
                  </a:solidFill>
                </a:rPr>
                <a:t>reach</a:t>
              </a:r>
              <a:r>
                <a:rPr lang="en-US" sz="2200" dirty="0" smtClean="0">
                  <a:solidFill>
                    <a:srgbClr val="000000"/>
                  </a:solidFill>
                </a:rPr>
                <a:t>]</a:t>
              </a:r>
              <a:endParaRPr lang="en-US" sz="2200" dirty="0">
                <a:solidFill>
                  <a:srgbClr val="000000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Maximum energy (cost</a:t>
              </a:r>
              <a:r>
                <a:rPr lang="en-US" sz="2200" dirty="0" smtClean="0">
                  <a:solidFill>
                    <a:srgbClr val="000000"/>
                  </a:solidFill>
                </a:rPr>
                <a:t>): 500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GeV</a:t>
              </a:r>
              <a:r>
                <a:rPr lang="en-US" sz="2200" dirty="0" smtClean="0">
                  <a:solidFill>
                    <a:srgbClr val="000000"/>
                  </a:solidFill>
                </a:rPr>
                <a:t> CM (Higgs</a:t>
              </a:r>
              <a:r>
                <a:rPr lang="en-US" sz="2200" dirty="0" smtClean="0">
                  <a:solidFill>
                    <a:srgbClr val="000000"/>
                  </a:solidFill>
                </a:rPr>
                <a:t>) </a:t>
              </a:r>
              <a:r>
                <a:rPr lang="en-US" sz="2200" dirty="0" smtClean="0">
                  <a:solidFill>
                    <a:srgbClr val="000000"/>
                  </a:solidFill>
                  <a:sym typeface="Wingdings"/>
                </a:rPr>
                <a:t> 1TeV CM</a:t>
              </a:r>
              <a:endParaRPr lang="en-US" sz="2200" dirty="0">
                <a:solidFill>
                  <a:srgbClr val="000000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Positron production</a:t>
              </a: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79512" y="3454619"/>
            <a:ext cx="6285980" cy="1323369"/>
            <a:chOff x="457200" y="1143000"/>
            <a:chExt cx="6285980" cy="1323369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5673205" cy="1323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</a:rPr>
                <a:t>Main strong </a:t>
              </a:r>
              <a:r>
                <a:rPr lang="en-US" sz="2600" dirty="0" smtClean="0">
                  <a:solidFill>
                    <a:srgbClr val="3333CC"/>
                  </a:solidFill>
                </a:rPr>
                <a:t>points:</a:t>
              </a:r>
              <a:endParaRPr lang="en-US" sz="2600" dirty="0">
                <a:solidFill>
                  <a:srgbClr val="3333CC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European XFEL as technology demonstrator</a:t>
              </a:r>
              <a:endParaRPr lang="en-US" sz="2200" dirty="0" smtClean="0">
                <a:solidFill>
                  <a:srgbClr val="000000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Feedback options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60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C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401517"/>
            <a:ext cx="7710131" cy="54508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/>
              <a:t>CLIC</a:t>
            </a:r>
            <a:endParaRPr lang="en-GB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3" y="878296"/>
            <a:ext cx="8074262" cy="523220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total length (main </a:t>
            </a:r>
            <a:r>
              <a:rPr lang="en-GB" sz="2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linac</a:t>
            </a:r>
            <a:r>
              <a:rPr lang="en-GB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~11 (500 </a:t>
            </a:r>
            <a:r>
              <a:rPr lang="en-GB" sz="2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GeV</a:t>
            </a:r>
            <a:r>
              <a:rPr lang="en-GB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- 48 km (3 </a:t>
            </a:r>
            <a:r>
              <a:rPr lang="en-GB" sz="2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TeV</a:t>
            </a:r>
            <a:r>
              <a:rPr lang="en-GB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601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C</a:t>
            </a:r>
            <a:r>
              <a:rPr lang="en-GB" dirty="0" smtClean="0"/>
              <a:t>ompact </a:t>
            </a:r>
            <a:r>
              <a:rPr lang="en-GB" dirty="0" err="1" smtClean="0">
                <a:solidFill>
                  <a:srgbClr val="FF6600"/>
                </a:solidFill>
              </a:rPr>
              <a:t>LI</a:t>
            </a:r>
            <a:r>
              <a:rPr lang="en-GB" dirty="0" err="1" smtClean="0"/>
              <a:t>near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6600"/>
                </a:solidFill>
              </a:rPr>
              <a:t>C</a:t>
            </a:r>
            <a:r>
              <a:rPr lang="en-GB" dirty="0" smtClean="0"/>
              <a:t>ollider (</a:t>
            </a:r>
            <a:r>
              <a:rPr lang="en-GB" dirty="0" smtClean="0">
                <a:solidFill>
                  <a:srgbClr val="FF6600"/>
                </a:solidFill>
              </a:rPr>
              <a:t>CLIC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90" b="1"/>
          <a:stretch/>
        </p:blipFill>
        <p:spPr>
          <a:xfrm>
            <a:off x="151420" y="1008719"/>
            <a:ext cx="6626154" cy="3570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294" y="3212173"/>
            <a:ext cx="1752079" cy="379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defTabSz="410394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2000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3 TeV cm layout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76024" y="1008719"/>
            <a:ext cx="2167976" cy="1091261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53" y="4860113"/>
            <a:ext cx="3361774" cy="1577033"/>
          </a:xfrm>
          <a:prstGeom prst="rect">
            <a:avLst/>
          </a:prstGeom>
        </p:spPr>
      </p:pic>
      <p:pic>
        <p:nvPicPr>
          <p:cNvPr id="11" name="Picture 10" descr="CLIC_twobeam-nocaptio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283" y="2675004"/>
            <a:ext cx="2337495" cy="102692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2428" r="10170" b="6666"/>
          <a:stretch/>
        </p:blipFill>
        <p:spPr>
          <a:xfrm>
            <a:off x="5573092" y="3755030"/>
            <a:ext cx="3570908" cy="256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79912" y="6371981"/>
            <a:ext cx="4687559" cy="441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defTabSz="410394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0.5 TeV: 8,300 MCHF (ℒ ~ 1.4×10</a:t>
            </a:r>
            <a:r>
              <a:rPr lang="en-GB" kern="0" baseline="3000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34</a:t>
            </a:r>
            <a:r>
              <a:rPr lang="en-GB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2972" y="2116055"/>
            <a:ext cx="1719801" cy="379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defTabSz="410394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2000" kern="0" dirty="0" err="1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G</a:t>
            </a:r>
            <a:r>
              <a:rPr lang="en-GB" sz="2000" kern="0" baseline="-25000" dirty="0" err="1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</a:t>
            </a:r>
            <a:r>
              <a:rPr lang="en-GB" sz="2000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~ 100 MV/m </a:t>
            </a:r>
          </a:p>
        </p:txBody>
      </p:sp>
      <p:sp>
        <p:nvSpPr>
          <p:cNvPr id="12" name="Shape 123"/>
          <p:cNvSpPr/>
          <p:nvPr/>
        </p:nvSpPr>
        <p:spPr>
          <a:xfrm rot="20113828">
            <a:off x="-83152" y="4690756"/>
            <a:ext cx="2057684" cy="472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681" tIns="35681" rIns="35681" bIns="35681" anchor="ctr">
            <a:spAutoFit/>
          </a:bodyPr>
          <a:lstStyle>
            <a:lvl1pPr>
              <a:defRPr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defTabSz="41037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 dirty="0">
                <a:solidFill>
                  <a:srgbClr val="000000"/>
                </a:solidFill>
                <a:latin typeface="Arial"/>
                <a:cs typeface="Arial"/>
              </a:rPr>
              <a:t>LC represents a PARADIGM shift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3145" y="1283904"/>
            <a:ext cx="1197582" cy="441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3" tIns="35713" rIns="35713" bIns="35713" numCol="1" spcCol="26785" rtlCol="0" anchor="ctr">
            <a:spAutoFit/>
          </a:bodyPr>
          <a:lstStyle/>
          <a:p>
            <a:pPr defTabSz="410709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4.2-100A</a:t>
            </a:r>
          </a:p>
        </p:txBody>
      </p:sp>
    </p:spTree>
    <p:extLst>
      <p:ext uri="{BB962C8B-B14F-4D97-AF65-F5344CB8AC3E}">
        <p14:creationId xmlns:p14="http://schemas.microsoft.com/office/powerpoint/2010/main" val="36927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C</a:t>
            </a:r>
            <a:r>
              <a:rPr lang="en-GB" dirty="0" smtClean="0"/>
              <a:t>ompact </a:t>
            </a:r>
            <a:r>
              <a:rPr lang="en-GB" dirty="0" err="1" smtClean="0">
                <a:solidFill>
                  <a:srgbClr val="FF6600"/>
                </a:solidFill>
              </a:rPr>
              <a:t>LI</a:t>
            </a:r>
            <a:r>
              <a:rPr lang="en-GB" dirty="0" err="1" smtClean="0"/>
              <a:t>near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6600"/>
                </a:solidFill>
              </a:rPr>
              <a:t>C</a:t>
            </a:r>
            <a:r>
              <a:rPr lang="en-GB" dirty="0" smtClean="0"/>
              <a:t>ollider (</a:t>
            </a:r>
            <a:r>
              <a:rPr lang="en-GB" dirty="0" smtClean="0">
                <a:solidFill>
                  <a:srgbClr val="FF6600"/>
                </a:solidFill>
              </a:rPr>
              <a:t>CLIC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90" b="1"/>
          <a:stretch/>
        </p:blipFill>
        <p:spPr>
          <a:xfrm>
            <a:off x="151420" y="1008719"/>
            <a:ext cx="6626154" cy="3570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294" y="3212173"/>
            <a:ext cx="1752079" cy="379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defTabSz="410394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2000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3 TeV cm layout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76024" y="1008719"/>
            <a:ext cx="2167976" cy="1091261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653" y="4860113"/>
            <a:ext cx="3361774" cy="1577033"/>
          </a:xfrm>
          <a:prstGeom prst="rect">
            <a:avLst/>
          </a:prstGeom>
        </p:spPr>
      </p:pic>
      <p:pic>
        <p:nvPicPr>
          <p:cNvPr id="11" name="Picture 10" descr="CLIC_twobeam-nocaption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283" y="2675004"/>
            <a:ext cx="2337495" cy="102692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2428" r="10170" b="6666"/>
          <a:stretch/>
        </p:blipFill>
        <p:spPr>
          <a:xfrm>
            <a:off x="5573092" y="3755030"/>
            <a:ext cx="3570908" cy="256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0746" y="6278596"/>
            <a:ext cx="4687559" cy="441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defTabSz="410394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0.5 TeV: 8,300 MCHF (ℒ ~ 1.4×10</a:t>
            </a:r>
            <a:r>
              <a:rPr lang="en-GB" kern="0" baseline="3000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34</a:t>
            </a:r>
            <a:r>
              <a:rPr lang="en-GB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2972" y="2116055"/>
            <a:ext cx="1719801" cy="379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defTabSz="410394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2000" kern="0" dirty="0" err="1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G</a:t>
            </a:r>
            <a:r>
              <a:rPr lang="en-GB" sz="2000" kern="0" baseline="-25000" dirty="0" err="1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</a:t>
            </a:r>
            <a:r>
              <a:rPr lang="en-GB" sz="2000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~ 100 MV/m </a:t>
            </a:r>
          </a:p>
        </p:txBody>
      </p:sp>
      <p:sp>
        <p:nvSpPr>
          <p:cNvPr id="12" name="Shape 123"/>
          <p:cNvSpPr/>
          <p:nvPr/>
        </p:nvSpPr>
        <p:spPr>
          <a:xfrm rot="20113828">
            <a:off x="3476585" y="6069859"/>
            <a:ext cx="2057684" cy="472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681" tIns="35681" rIns="35681" bIns="35681" anchor="ctr">
            <a:spAutoFit/>
          </a:bodyPr>
          <a:lstStyle>
            <a:lvl1pPr>
              <a:defRPr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defTabSz="41037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 dirty="0">
                <a:solidFill>
                  <a:srgbClr val="000000"/>
                </a:solidFill>
              </a:rPr>
              <a:t>LC represents a PARADIGM shift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3145" y="1283904"/>
            <a:ext cx="1197582" cy="441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3" tIns="35713" rIns="35713" bIns="35713" numCol="1" spcCol="26785" rtlCol="0" anchor="ctr">
            <a:spAutoFit/>
          </a:bodyPr>
          <a:lstStyle/>
          <a:p>
            <a:pPr defTabSz="410709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4.2-100A</a:t>
            </a:r>
          </a:p>
        </p:txBody>
      </p:sp>
      <p:sp>
        <p:nvSpPr>
          <p:cNvPr id="9" name="Right Triangle 8"/>
          <p:cNvSpPr/>
          <p:nvPr/>
        </p:nvSpPr>
        <p:spPr>
          <a:xfrm rot="18455979">
            <a:off x="1652986" y="3542634"/>
            <a:ext cx="5847417" cy="461661"/>
          </a:xfrm>
          <a:custGeom>
            <a:avLst/>
            <a:gdLst>
              <a:gd name="connsiteX0" fmla="*/ 0 w 3376438"/>
              <a:gd name="connsiteY0" fmla="*/ 3738170 h 3738170"/>
              <a:gd name="connsiteX1" fmla="*/ 0 w 3376438"/>
              <a:gd name="connsiteY1" fmla="*/ 0 h 3738170"/>
              <a:gd name="connsiteX2" fmla="*/ 3376438 w 3376438"/>
              <a:gd name="connsiteY2" fmla="*/ 3738170 h 3738170"/>
              <a:gd name="connsiteX3" fmla="*/ 0 w 3376438"/>
              <a:gd name="connsiteY3" fmla="*/ 3738170 h 3738170"/>
              <a:gd name="connsiteX0" fmla="*/ 0 w 2679825"/>
              <a:gd name="connsiteY0" fmla="*/ 3738170 h 3738170"/>
              <a:gd name="connsiteX1" fmla="*/ 0 w 2679825"/>
              <a:gd name="connsiteY1" fmla="*/ 0 h 3738170"/>
              <a:gd name="connsiteX2" fmla="*/ 2679825 w 2679825"/>
              <a:gd name="connsiteY2" fmla="*/ 578806 h 3738170"/>
              <a:gd name="connsiteX3" fmla="*/ 0 w 2679825"/>
              <a:gd name="connsiteY3" fmla="*/ 3738170 h 3738170"/>
              <a:gd name="connsiteX0" fmla="*/ 0 w 3989747"/>
              <a:gd name="connsiteY0" fmla="*/ 3655998 h 3655998"/>
              <a:gd name="connsiteX1" fmla="*/ 1309922 w 3989747"/>
              <a:gd name="connsiteY1" fmla="*/ 0 h 3655998"/>
              <a:gd name="connsiteX2" fmla="*/ 3989747 w 3989747"/>
              <a:gd name="connsiteY2" fmla="*/ 578806 h 3655998"/>
              <a:gd name="connsiteX3" fmla="*/ 0 w 3989747"/>
              <a:gd name="connsiteY3" fmla="*/ 3655998 h 3655998"/>
              <a:gd name="connsiteX0" fmla="*/ 0 w 3989747"/>
              <a:gd name="connsiteY0" fmla="*/ 4582457 h 4582457"/>
              <a:gd name="connsiteX1" fmla="*/ 2310594 w 3989747"/>
              <a:gd name="connsiteY1" fmla="*/ 0 h 4582457"/>
              <a:gd name="connsiteX2" fmla="*/ 3989747 w 3989747"/>
              <a:gd name="connsiteY2" fmla="*/ 1505265 h 4582457"/>
              <a:gd name="connsiteX3" fmla="*/ 0 w 3989747"/>
              <a:gd name="connsiteY3" fmla="*/ 4582457 h 4582457"/>
              <a:gd name="connsiteX0" fmla="*/ 0 w 3989747"/>
              <a:gd name="connsiteY0" fmla="*/ 4812780 h 4812780"/>
              <a:gd name="connsiteX1" fmla="*/ 2667499 w 3989747"/>
              <a:gd name="connsiteY1" fmla="*/ 0 h 4812780"/>
              <a:gd name="connsiteX2" fmla="*/ 3989747 w 3989747"/>
              <a:gd name="connsiteY2" fmla="*/ 1735588 h 4812780"/>
              <a:gd name="connsiteX3" fmla="*/ 0 w 3989747"/>
              <a:gd name="connsiteY3" fmla="*/ 4812780 h 4812780"/>
              <a:gd name="connsiteX0" fmla="*/ 0 w 3989747"/>
              <a:gd name="connsiteY0" fmla="*/ 5469640 h 5469640"/>
              <a:gd name="connsiteX1" fmla="*/ 2161655 w 3989747"/>
              <a:gd name="connsiteY1" fmla="*/ 0 h 5469640"/>
              <a:gd name="connsiteX2" fmla="*/ 3989747 w 3989747"/>
              <a:gd name="connsiteY2" fmla="*/ 2392448 h 5469640"/>
              <a:gd name="connsiteX3" fmla="*/ 0 w 3989747"/>
              <a:gd name="connsiteY3" fmla="*/ 5469640 h 5469640"/>
              <a:gd name="connsiteX0" fmla="*/ 0 w 3989747"/>
              <a:gd name="connsiteY0" fmla="*/ 5052887 h 5052887"/>
              <a:gd name="connsiteX1" fmla="*/ 3239485 w 3989747"/>
              <a:gd name="connsiteY1" fmla="*/ 0 h 5052887"/>
              <a:gd name="connsiteX2" fmla="*/ 3989747 w 3989747"/>
              <a:gd name="connsiteY2" fmla="*/ 1975695 h 5052887"/>
              <a:gd name="connsiteX3" fmla="*/ 0 w 3989747"/>
              <a:gd name="connsiteY3" fmla="*/ 5052887 h 5052887"/>
              <a:gd name="connsiteX0" fmla="*/ 0 w 8316326"/>
              <a:gd name="connsiteY0" fmla="*/ 5052887 h 7593944"/>
              <a:gd name="connsiteX1" fmla="*/ 3239485 w 8316326"/>
              <a:gd name="connsiteY1" fmla="*/ 0 h 7593944"/>
              <a:gd name="connsiteX2" fmla="*/ 8316326 w 8316326"/>
              <a:gd name="connsiteY2" fmla="*/ 7593944 h 7593944"/>
              <a:gd name="connsiteX3" fmla="*/ 0 w 8316326"/>
              <a:gd name="connsiteY3" fmla="*/ 5052887 h 759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6326" h="7593944">
                <a:moveTo>
                  <a:pt x="0" y="5052887"/>
                </a:moveTo>
                <a:lnTo>
                  <a:pt x="3239485" y="0"/>
                </a:lnTo>
                <a:lnTo>
                  <a:pt x="8316326" y="7593944"/>
                </a:lnTo>
                <a:lnTo>
                  <a:pt x="0" y="5052887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4760000" scaled="0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defTabSz="410709" eaLnBrk="1" fontAlgn="auto" latinLnBrk="1">
              <a:spcBef>
                <a:spcPts val="0"/>
              </a:spcBef>
              <a:spcAft>
                <a:spcPts val="0"/>
              </a:spcAft>
            </a:pPr>
            <a:endParaRPr lang="en-GB" sz="2500" kern="0">
              <a:solidFill>
                <a:srgbClr val="FFFFFF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4787" r="2698" b="5009"/>
          <a:stretch/>
        </p:blipFill>
        <p:spPr bwMode="auto">
          <a:xfrm>
            <a:off x="3474540" y="3080760"/>
            <a:ext cx="5041140" cy="361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32195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7937" y="0"/>
            <a:ext cx="7775235" cy="6096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CLIC: Main </a:t>
            </a:r>
            <a:r>
              <a:rPr lang="en-US" sz="3200" dirty="0">
                <a:solidFill>
                  <a:srgbClr val="FFFFFF"/>
                </a:solidFill>
              </a:rPr>
              <a:t>activities and goals for 2018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95093953"/>
              </p:ext>
            </p:extLst>
          </p:nvPr>
        </p:nvGraphicFramePr>
        <p:xfrm>
          <a:off x="685801" y="762001"/>
          <a:ext cx="7696201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5621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"/>
          <p:cNvSpPr>
            <a:spLocks noGrp="1"/>
          </p:cNvSpPr>
          <p:nvPr>
            <p:ph type="title"/>
          </p:nvPr>
        </p:nvSpPr>
        <p:spPr>
          <a:xfrm>
            <a:off x="395536" y="178594"/>
            <a:ext cx="7869364" cy="7416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 smtClean="0">
                <a:solidFill>
                  <a:srgbClr val="FF0000"/>
                </a:solidFill>
              </a:rPr>
              <a:t>CLIC Summary:</a:t>
            </a:r>
            <a:endParaRPr lang="en-US" sz="4700" u="sng" dirty="0">
              <a:solidFill>
                <a:srgbClr val="FF0000"/>
              </a:solidFill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79512" y="1179402"/>
            <a:ext cx="8581480" cy="2569863"/>
            <a:chOff x="457200" y="1143000"/>
            <a:chExt cx="8581480" cy="2569863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968705" cy="25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</a:rPr>
                <a:t>Main Challenges</a:t>
              </a:r>
              <a:endParaRPr lang="en-US" sz="2600" dirty="0">
                <a:solidFill>
                  <a:srgbClr val="3333CC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Power consumption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Cost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Generation </a:t>
              </a:r>
              <a:r>
                <a:rPr lang="en-US" sz="2200" dirty="0">
                  <a:solidFill>
                    <a:srgbClr val="000000"/>
                  </a:solidFill>
                </a:rPr>
                <a:t>and preservation of low </a:t>
              </a:r>
              <a:r>
                <a:rPr lang="en-US" sz="2200" dirty="0" err="1">
                  <a:solidFill>
                    <a:srgbClr val="000000"/>
                  </a:solidFill>
                </a:rPr>
                <a:t>emittance</a:t>
              </a:r>
              <a:r>
                <a:rPr lang="en-US" sz="2200" dirty="0">
                  <a:solidFill>
                    <a:srgbClr val="000000"/>
                  </a:solidFill>
                </a:rPr>
                <a:t> </a:t>
              </a:r>
              <a:r>
                <a:rPr lang="en-US" sz="2200" dirty="0" smtClean="0">
                  <a:solidFill>
                    <a:srgbClr val="000000"/>
                  </a:solidFill>
                </a:rPr>
                <a:t>beams (alignment)</a:t>
              </a:r>
              <a:endParaRPr lang="en-US" sz="2200" dirty="0">
                <a:solidFill>
                  <a:srgbClr val="000000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0000"/>
                  </a:solidFill>
                </a:rPr>
                <a:t>C</a:t>
              </a:r>
              <a:r>
                <a:rPr lang="en-US" sz="2200" dirty="0" smtClean="0">
                  <a:solidFill>
                    <a:srgbClr val="000000"/>
                  </a:solidFill>
                </a:rPr>
                <a:t>ollision </a:t>
              </a:r>
              <a:r>
                <a:rPr lang="en-US" sz="2200" dirty="0">
                  <a:solidFill>
                    <a:srgbClr val="000000"/>
                  </a:solidFill>
                </a:rPr>
                <a:t>of beams with nm scale transverse size at the IP</a:t>
              </a:r>
              <a:endParaRPr lang="en-US" sz="2200" dirty="0" smtClean="0">
                <a:solidFill>
                  <a:srgbClr val="000000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Accelerating </a:t>
              </a:r>
              <a:r>
                <a:rPr lang="en-US" sz="2200" dirty="0">
                  <a:solidFill>
                    <a:srgbClr val="000000"/>
                  </a:solidFill>
                </a:rPr>
                <a:t>field and break down </a:t>
              </a:r>
              <a:r>
                <a:rPr lang="en-US" sz="2200" dirty="0" smtClean="0">
                  <a:solidFill>
                    <a:srgbClr val="000000"/>
                  </a:solidFill>
                </a:rPr>
                <a:t>rate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79512" y="4059720"/>
            <a:ext cx="7273429" cy="1323369"/>
            <a:chOff x="457200" y="1143000"/>
            <a:chExt cx="7273429" cy="1323369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6660654" cy="1323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</a:rPr>
                <a:t>Main strong points</a:t>
              </a:r>
              <a:endParaRPr lang="en-US" sz="2600" dirty="0">
                <a:solidFill>
                  <a:srgbClr val="3333CC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Potential high energy reach: </a:t>
              </a:r>
              <a:r>
                <a:rPr lang="en-US" sz="2200" dirty="0" smtClean="0">
                  <a:solidFill>
                    <a:srgbClr val="000000"/>
                  </a:solidFill>
                </a:rPr>
                <a:t>&gt;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TeV</a:t>
              </a:r>
              <a:r>
                <a:rPr lang="en-US" sz="2200" dirty="0" smtClean="0">
                  <a:solidFill>
                    <a:srgbClr val="000000"/>
                  </a:solidFill>
                </a:rPr>
                <a:t> </a:t>
              </a:r>
              <a:r>
                <a:rPr lang="en-US" sz="2200" dirty="0" smtClean="0">
                  <a:solidFill>
                    <a:srgbClr val="000000"/>
                  </a:solidFill>
                </a:rPr>
                <a:t>scale CM energies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Drive beam power concept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26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ingston plot 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06" y="744101"/>
            <a:ext cx="6822422" cy="5363539"/>
          </a:xfrm>
          <a:prstGeom prst="rect">
            <a:avLst/>
          </a:prstGeom>
        </p:spPr>
      </p:pic>
      <p:sp>
        <p:nvSpPr>
          <p:cNvPr id="6" name="Shape 52"/>
          <p:cNvSpPr>
            <a:spLocks noGrp="1"/>
          </p:cNvSpPr>
          <p:nvPr>
            <p:ph type="title"/>
          </p:nvPr>
        </p:nvSpPr>
        <p:spPr>
          <a:xfrm>
            <a:off x="395536" y="44624"/>
            <a:ext cx="7869364" cy="741676"/>
          </a:xfrm>
          <a:prstGeom prst="rect">
            <a:avLst/>
          </a:prstGeom>
        </p:spPr>
        <p:txBody>
          <a:bodyPr/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>
                <a:solidFill>
                  <a:srgbClr val="FF0000"/>
                </a:solidFill>
              </a:rPr>
              <a:t>Past, Present, Future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1912" y="4399984"/>
            <a:ext cx="2365340" cy="9954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03" tIns="35703" rIns="35703" bIns="35703" numCol="1" spcCol="26778" rtlCol="0" anchor="t">
            <a:spAutoFit/>
          </a:bodyPr>
          <a:lstStyle/>
          <a:p>
            <a:pPr algn="l" defTabSz="410604" latinLnBrk="1"/>
            <a:r>
              <a:rPr lang="en-GB" sz="2000" dirty="0" err="1">
                <a:solidFill>
                  <a:srgbClr val="A61702"/>
                </a:solidFill>
              </a:rPr>
              <a:t>e</a:t>
            </a:r>
            <a:r>
              <a:rPr lang="en-GB" sz="2000" baseline="30000" dirty="0" err="1">
                <a:solidFill>
                  <a:srgbClr val="A61702"/>
                </a:solidFill>
              </a:rPr>
              <a:t>+</a:t>
            </a:r>
            <a:r>
              <a:rPr lang="en-GB" sz="2000" dirty="0" err="1">
                <a:solidFill>
                  <a:srgbClr val="A61702"/>
                </a:solidFill>
              </a:rPr>
              <a:t>e</a:t>
            </a:r>
            <a:r>
              <a:rPr lang="en-GB" sz="2000" baseline="30000" dirty="0">
                <a:solidFill>
                  <a:srgbClr val="A61702"/>
                </a:solidFill>
              </a:rPr>
              <a:t>‑</a:t>
            </a:r>
            <a:r>
              <a:rPr lang="en-GB" sz="2000" dirty="0">
                <a:solidFill>
                  <a:srgbClr val="A61702"/>
                </a:solidFill>
              </a:rPr>
              <a:t> Linear Colliders</a:t>
            </a:r>
          </a:p>
          <a:p>
            <a:pPr algn="l" defTabSz="410604" latinLnBrk="1"/>
            <a:r>
              <a:rPr lang="en-GB" sz="2000" dirty="0">
                <a:solidFill>
                  <a:srgbClr val="A61702"/>
                </a:solidFill>
              </a:rPr>
              <a:t>HE </a:t>
            </a:r>
            <a:r>
              <a:rPr lang="en-GB" sz="2000" dirty="0" err="1">
                <a:solidFill>
                  <a:srgbClr val="A61702"/>
                </a:solidFill>
              </a:rPr>
              <a:t>e</a:t>
            </a:r>
            <a:r>
              <a:rPr lang="en-GB" sz="2000" baseline="30000" dirty="0" err="1">
                <a:solidFill>
                  <a:srgbClr val="A61702"/>
                </a:solidFill>
              </a:rPr>
              <a:t>+</a:t>
            </a:r>
            <a:r>
              <a:rPr lang="en-GB" sz="2000" dirty="0" err="1">
                <a:solidFill>
                  <a:srgbClr val="A61702"/>
                </a:solidFill>
              </a:rPr>
              <a:t>e</a:t>
            </a:r>
            <a:r>
              <a:rPr lang="en-GB" sz="2000" baseline="30000" dirty="0">
                <a:solidFill>
                  <a:srgbClr val="A61702"/>
                </a:solidFill>
              </a:rPr>
              <a:t>‑</a:t>
            </a:r>
            <a:r>
              <a:rPr lang="en-GB" sz="2000" dirty="0">
                <a:solidFill>
                  <a:srgbClr val="A61702"/>
                </a:solidFill>
              </a:rPr>
              <a:t> Storage Rings</a:t>
            </a:r>
          </a:p>
          <a:p>
            <a:pPr algn="l" defTabSz="410604" latinLnBrk="1"/>
            <a:r>
              <a:rPr lang="en-GB" sz="2000" dirty="0">
                <a:solidFill>
                  <a:srgbClr val="A61702"/>
                </a:solidFill>
              </a:rPr>
              <a:t>HE </a:t>
            </a:r>
            <a:r>
              <a:rPr lang="en-GB" sz="2000" dirty="0" err="1">
                <a:solidFill>
                  <a:srgbClr val="A61702"/>
                </a:solidFill>
              </a:rPr>
              <a:t>pp</a:t>
            </a:r>
            <a:r>
              <a:rPr lang="en-GB" sz="2000" dirty="0">
                <a:solidFill>
                  <a:srgbClr val="A61702"/>
                </a:solidFill>
              </a:rPr>
              <a:t> Colliders</a:t>
            </a:r>
          </a:p>
        </p:txBody>
      </p:sp>
      <p:sp>
        <p:nvSpPr>
          <p:cNvPr id="8" name="Shape 77"/>
          <p:cNvSpPr/>
          <p:nvPr/>
        </p:nvSpPr>
        <p:spPr>
          <a:xfrm>
            <a:off x="7518791" y="2257969"/>
            <a:ext cx="1358172" cy="410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72" tIns="35672" rIns="35672" bIns="35672" anchor="ctr">
            <a:spAutoFit/>
          </a:bodyPr>
          <a:lstStyle>
            <a:lvl1pPr>
              <a:defRPr>
                <a:solidFill>
                  <a:srgbClr val="A6170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chemeClr val="accent5"/>
                </a:solidFill>
                <a:latin typeface="Arial"/>
                <a:cs typeface="Arial"/>
              </a:rPr>
              <a:t>Tendency!</a:t>
            </a:r>
          </a:p>
        </p:txBody>
      </p:sp>
      <p:pic>
        <p:nvPicPr>
          <p:cNvPr id="9" name="Picture 8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88568" y="1371316"/>
            <a:ext cx="1875364" cy="871351"/>
          </a:xfrm>
          <a:prstGeom prst="rect">
            <a:avLst/>
          </a:prstGeom>
        </p:spPr>
      </p:pic>
      <p:sp>
        <p:nvSpPr>
          <p:cNvPr id="10" name="Shape 80"/>
          <p:cNvSpPr/>
          <p:nvPr/>
        </p:nvSpPr>
        <p:spPr>
          <a:xfrm>
            <a:off x="5818526" y="3622325"/>
            <a:ext cx="3001951" cy="2436273"/>
          </a:xfrm>
          <a:prstGeom prst="rect">
            <a:avLst/>
          </a:prstGeom>
          <a:solidFill>
            <a:srgbClr val="FFFFFF"/>
          </a:solidFill>
          <a:ln w="6350">
            <a:solidFill/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26408" tIns="32865" rIns="0" bIns="32865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latin typeface="Arial"/>
                <a:cs typeface="Arial"/>
              </a:rPr>
              <a:t>Ambitious </a:t>
            </a:r>
            <a:r>
              <a:rPr lang="en-US" sz="2200" dirty="0">
                <a:latin typeface="Arial"/>
                <a:cs typeface="Arial"/>
              </a:rPr>
              <a:t>S</a:t>
            </a:r>
            <a:r>
              <a:rPr sz="2200" dirty="0">
                <a:latin typeface="Arial"/>
                <a:cs typeface="Arial"/>
              </a:rPr>
              <a:t>cope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740D01"/>
                </a:solidFill>
                <a:latin typeface="Arial"/>
                <a:cs typeface="Arial"/>
              </a:rPr>
              <a:t>High </a:t>
            </a:r>
            <a:r>
              <a:rPr lang="en-US" sz="2200" dirty="0">
                <a:solidFill>
                  <a:srgbClr val="740D01"/>
                </a:solidFill>
                <a:latin typeface="Arial"/>
                <a:cs typeface="Arial"/>
              </a:rPr>
              <a:t>C</a:t>
            </a:r>
            <a:r>
              <a:rPr sz="2200" dirty="0">
                <a:solidFill>
                  <a:srgbClr val="740D01"/>
                </a:solidFill>
                <a:latin typeface="Arial"/>
                <a:cs typeface="Arial"/>
              </a:rPr>
              <a:t>osts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latin typeface="Arial"/>
                <a:cs typeface="Arial"/>
              </a:rPr>
              <a:t>Long R&amp;D times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latin typeface="Arial"/>
                <a:cs typeface="Arial"/>
              </a:rPr>
              <a:t>(</a:t>
            </a:r>
            <a:r>
              <a:rPr lang="en-US" sz="2200" dirty="0">
                <a:latin typeface="Arial"/>
                <a:cs typeface="Arial"/>
              </a:rPr>
              <a:t>e.g. HL-LHC magnets &gt; 25 years</a:t>
            </a:r>
            <a:r>
              <a:rPr sz="2200" dirty="0">
                <a:latin typeface="Arial"/>
                <a:cs typeface="Arial"/>
              </a:rPr>
              <a:t>)</a:t>
            </a:r>
            <a:endParaRPr sz="2200" dirty="0"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00" dirty="0"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740D01"/>
                </a:solidFill>
                <a:latin typeface="Arial"/>
                <a:cs typeface="Arial"/>
              </a:rPr>
              <a:t>➜ </a:t>
            </a:r>
            <a:r>
              <a:rPr sz="2200" b="1" dirty="0">
                <a:solidFill>
                  <a:srgbClr val="740D01"/>
                </a:solidFill>
                <a:latin typeface="Arial"/>
                <a:cs typeface="Arial"/>
              </a:rPr>
              <a:t>Global Projects!</a:t>
            </a:r>
          </a:p>
        </p:txBody>
      </p:sp>
      <p:sp>
        <p:nvSpPr>
          <p:cNvPr id="3" name="Bent Arrow 2"/>
          <p:cNvSpPr/>
          <p:nvPr/>
        </p:nvSpPr>
        <p:spPr bwMode="auto">
          <a:xfrm rot="2449242">
            <a:off x="4465905" y="1408744"/>
            <a:ext cx="313509" cy="517918"/>
          </a:xfrm>
          <a:prstGeom prst="ben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10800000" vert="eaVert" wrap="none" lIns="91411" tIns="45706" rIns="91411" bIns="45706" numCol="1" spcCol="0" rtlCol="0" anchor="ctr" anchorCtr="0" compatLnSpc="1">
            <a:prstTxWarp prst="textNoShape">
              <a:avLst/>
            </a:prstTxWarp>
          </a:bodyPr>
          <a:lstStyle/>
          <a:p>
            <a:pPr defTabSz="914118"/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 rot="18918626">
            <a:off x="3364604" y="2129383"/>
            <a:ext cx="1069525" cy="127124"/>
          </a:xfrm>
          <a:prstGeom prst="rect">
            <a:avLst/>
          </a:prstGeom>
          <a:solidFill>
            <a:srgbClr val="FFFBE7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10800000" vert="eaVert" wrap="none" lIns="91411" tIns="45706" rIns="91411" bIns="45706" numCol="1" spcCol="0" rtlCol="0" anchor="ctr" anchorCtr="0" compatLnSpc="1">
            <a:prstTxWarp prst="textNoShape">
              <a:avLst/>
            </a:prstTxWarp>
          </a:bodyPr>
          <a:lstStyle/>
          <a:p>
            <a:pPr defTabSz="914118"/>
            <a:endParaRPr lang="en-US" sz="2000">
              <a:solidFill>
                <a:srgbClr val="27551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491880" y="2110157"/>
            <a:ext cx="1368152" cy="432048"/>
          </a:xfrm>
          <a:prstGeom prst="line">
            <a:avLst/>
          </a:prstGeom>
          <a:noFill/>
          <a:ln w="25400" cap="flat" cmpd="sng" algn="ctr">
            <a:solidFill>
              <a:srgbClr val="2519FF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283968" y="2182165"/>
            <a:ext cx="1440160" cy="288032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5652120" y="764704"/>
            <a:ext cx="1584176" cy="261610"/>
          </a:xfrm>
          <a:prstGeom prst="rect">
            <a:avLst/>
          </a:prstGeom>
          <a:solidFill>
            <a:srgbClr val="FFFBE7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FCC-hh16T magnets)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45685" y="548680"/>
            <a:ext cx="1834426" cy="24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" y="651741"/>
            <a:ext cx="6472856" cy="4408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4934198"/>
            <a:ext cx="39959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</a:rPr>
              <a:t>Herwig Schopper, LEP - </a:t>
            </a:r>
            <a:r>
              <a:rPr lang="en-GB" sz="1800" dirty="0">
                <a:solidFill>
                  <a:prstClr val="black"/>
                </a:solidFill>
              </a:rPr>
              <a:t>The </a:t>
            </a:r>
            <a:r>
              <a:rPr lang="en-GB" sz="1800" dirty="0" smtClean="0">
                <a:solidFill>
                  <a:prstClr val="black"/>
                </a:solidFill>
              </a:rPr>
              <a:t>Lord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  <a:r>
              <a:rPr lang="en-GB" sz="1800" dirty="0" smtClean="0">
                <a:solidFill>
                  <a:prstClr val="black"/>
                </a:solidFill>
              </a:rPr>
              <a:t>of </a:t>
            </a:r>
            <a:r>
              <a:rPr lang="en-GB" sz="1800" dirty="0">
                <a:solidFill>
                  <a:prstClr val="black"/>
                </a:solidFill>
              </a:rPr>
              <a:t>the </a:t>
            </a:r>
            <a:r>
              <a:rPr lang="en-GB" sz="1800" dirty="0" smtClean="0">
                <a:solidFill>
                  <a:prstClr val="black"/>
                </a:solidFill>
              </a:rPr>
              <a:t>Collider </a:t>
            </a:r>
            <a:r>
              <a:rPr lang="en-GB" sz="1800" dirty="0">
                <a:solidFill>
                  <a:prstClr val="black"/>
                </a:solidFill>
              </a:rPr>
              <a:t>Rings at CERN  </a:t>
            </a:r>
            <a:r>
              <a:rPr lang="en-GB" sz="1800" dirty="0" smtClean="0">
                <a:solidFill>
                  <a:prstClr val="black"/>
                </a:solidFill>
              </a:rPr>
              <a:t>1980 - 2000, Springer 2009</a:t>
            </a:r>
          </a:p>
          <a:p>
            <a:r>
              <a:rPr lang="en-GB" sz="1800" dirty="0">
                <a:solidFill>
                  <a:prstClr val="black"/>
                </a:solidFill>
              </a:rPr>
              <a:t>w</a:t>
            </a:r>
            <a:r>
              <a:rPr lang="en-GB" sz="1800" dirty="0" smtClean="0">
                <a:solidFill>
                  <a:prstClr val="black"/>
                </a:solidFill>
              </a:rPr>
              <a:t>ith a foreword by Rolf-Dieter-</a:t>
            </a:r>
            <a:r>
              <a:rPr lang="en-GB" sz="1800" dirty="0" err="1" smtClean="0">
                <a:solidFill>
                  <a:prstClr val="black"/>
                </a:solidFill>
              </a:rPr>
              <a:t>Heuer</a:t>
            </a:r>
            <a:endParaRPr lang="en-GB" sz="18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99" y="943263"/>
            <a:ext cx="2568325" cy="3825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551" y="116632"/>
            <a:ext cx="7187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u="sng" dirty="0" smtClean="0">
                <a:solidFill>
                  <a:srgbClr val="FF0000"/>
                </a:solidFill>
              </a:rPr>
              <a:t>Circular e</a:t>
            </a:r>
            <a:r>
              <a:rPr lang="en-GB" sz="4000" b="1" u="sng" baseline="30000" dirty="0" smtClean="0">
                <a:solidFill>
                  <a:srgbClr val="FF0000"/>
                </a:solidFill>
              </a:rPr>
              <a:t>+</a:t>
            </a:r>
            <a:r>
              <a:rPr lang="en-GB" sz="4000" b="1" u="sng" dirty="0" smtClean="0">
                <a:solidFill>
                  <a:srgbClr val="FF0000"/>
                </a:solidFill>
              </a:rPr>
              <a:t>/e</a:t>
            </a:r>
            <a:r>
              <a:rPr lang="en-GB" sz="4000" b="1" u="sng" baseline="30000" dirty="0" smtClean="0">
                <a:solidFill>
                  <a:srgbClr val="FF0000"/>
                </a:solidFill>
              </a:rPr>
              <a:t>-</a:t>
            </a:r>
            <a:r>
              <a:rPr lang="en-GB" sz="4000" b="1" u="sng" dirty="0" smtClean="0">
                <a:solidFill>
                  <a:srgbClr val="FF0000"/>
                </a:solidFill>
              </a:rPr>
              <a:t> Collider Options:</a:t>
            </a:r>
            <a:endParaRPr lang="en-GB" sz="40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97152"/>
            <a:ext cx="5148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U</a:t>
            </a:r>
            <a:r>
              <a:rPr lang="en-GB" sz="2800" b="1" dirty="0" smtClean="0">
                <a:solidFill>
                  <a:srgbClr val="FF0000"/>
                </a:solidFill>
              </a:rPr>
              <a:t>p </a:t>
            </a:r>
            <a:r>
              <a:rPr lang="en-GB" sz="2800" b="1" dirty="0" smtClean="0">
                <a:solidFill>
                  <a:srgbClr val="FF0000"/>
                </a:solidFill>
              </a:rPr>
              <a:t>to a cm energy </a:t>
            </a:r>
            <a:r>
              <a:rPr lang="en-GB" sz="2800" b="1" dirty="0" smtClean="0">
                <a:solidFill>
                  <a:srgbClr val="FF0000"/>
                </a:solidFill>
              </a:rPr>
              <a:t>of </a:t>
            </a:r>
            <a:r>
              <a:rPr lang="en-GB" sz="2800" b="1" dirty="0" smtClean="0">
                <a:solidFill>
                  <a:srgbClr val="FF0000"/>
                </a:solidFill>
              </a:rPr>
              <a:t>~350 </a:t>
            </a:r>
            <a:r>
              <a:rPr lang="en-GB" sz="2800" b="1" dirty="0" err="1" smtClean="0">
                <a:solidFill>
                  <a:srgbClr val="FF0000"/>
                </a:solidFill>
              </a:rPr>
              <a:t>GeV</a:t>
            </a:r>
            <a:r>
              <a:rPr lang="en-GB" sz="2800" b="1" dirty="0" smtClean="0">
                <a:solidFill>
                  <a:srgbClr val="FF0000"/>
                </a:solidFill>
              </a:rPr>
              <a:t> circular </a:t>
            </a:r>
            <a:r>
              <a:rPr lang="en-GB" sz="2800" b="1" dirty="0" smtClean="0">
                <a:solidFill>
                  <a:srgbClr val="FF0000"/>
                </a:solidFill>
              </a:rPr>
              <a:t>colliders </a:t>
            </a:r>
            <a:r>
              <a:rPr lang="en-GB" sz="2800" b="1" dirty="0" smtClean="0">
                <a:solidFill>
                  <a:srgbClr val="FF0000"/>
                </a:solidFill>
              </a:rPr>
              <a:t>with </a:t>
            </a:r>
            <a:r>
              <a:rPr lang="en-GB" sz="2800" b="1" dirty="0" err="1" smtClean="0">
                <a:solidFill>
                  <a:srgbClr val="FF0000"/>
                </a:solidFill>
              </a:rPr>
              <a:t>sc</a:t>
            </a:r>
            <a:r>
              <a:rPr lang="en-GB" sz="2800" b="1" dirty="0" smtClean="0">
                <a:solidFill>
                  <a:srgbClr val="FF0000"/>
                </a:solidFill>
              </a:rPr>
              <a:t> RF </a:t>
            </a:r>
            <a:r>
              <a:rPr lang="en-GB" sz="2800" b="1" dirty="0" smtClean="0">
                <a:solidFill>
                  <a:srgbClr val="FF0000"/>
                </a:solidFill>
              </a:rPr>
              <a:t> provide a </a:t>
            </a:r>
            <a:r>
              <a:rPr lang="en-GB" sz="2800" b="1" dirty="0" smtClean="0">
                <a:solidFill>
                  <a:srgbClr val="FF0000"/>
                </a:solidFill>
              </a:rPr>
              <a:t>competitive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</a:rPr>
              <a:t>option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8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rankz\LHeC\Higgs factory\6th TLEP day\Tlepupgrade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5" y="764704"/>
            <a:ext cx="8712968" cy="587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7567" y="1087396"/>
            <a:ext cx="2489053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ultimate precision</a:t>
            </a:r>
          </a:p>
          <a:p>
            <a:r>
              <a:rPr lang="en-US" b="1" dirty="0">
                <a:solidFill>
                  <a:srgbClr val="FF0000"/>
                </a:solidFill>
              </a:rPr>
              <a:t>at </a:t>
            </a:r>
            <a:r>
              <a:rPr lang="en-US" b="1" i="1" dirty="0">
                <a:solidFill>
                  <a:srgbClr val="FF0000"/>
                </a:solidFill>
              </a:rPr>
              <a:t>Z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b="1" i="1" dirty="0">
                <a:solidFill>
                  <a:srgbClr val="FF0000"/>
                </a:solidFill>
              </a:rPr>
              <a:t> WW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b="1" i="1" dirty="0">
                <a:solidFill>
                  <a:srgbClr val="FF0000"/>
                </a:solidFill>
              </a:rPr>
              <a:t> ZH </a:t>
            </a:r>
            <a:r>
              <a:rPr lang="en-US" b="1" dirty="0">
                <a:solidFill>
                  <a:srgbClr val="FF0000"/>
                </a:solidFill>
              </a:rPr>
              <a:t>;</a:t>
            </a:r>
          </a:p>
          <a:p>
            <a:r>
              <a:rPr lang="en-US" b="1" dirty="0">
                <a:solidFill>
                  <a:srgbClr val="FF0000"/>
                </a:solidFill>
              </a:rPr>
              <a:t>sensitive to New </a:t>
            </a:r>
          </a:p>
          <a:p>
            <a:r>
              <a:rPr lang="en-US" b="1" dirty="0">
                <a:solidFill>
                  <a:srgbClr val="FF0000"/>
                </a:solidFill>
              </a:rPr>
              <a:t>Physics in multi-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range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8184" y="3908955"/>
            <a:ext cx="233051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ultimate energy reach </a:t>
            </a:r>
          </a:p>
          <a:p>
            <a:r>
              <a:rPr lang="en-US" b="1" dirty="0">
                <a:solidFill>
                  <a:srgbClr val="00B050"/>
                </a:solidFill>
              </a:rPr>
              <a:t>up to 1 or 3 </a:t>
            </a:r>
            <a:r>
              <a:rPr lang="en-US" b="1" dirty="0" err="1">
                <a:solidFill>
                  <a:srgbClr val="00B050"/>
                </a:solidFill>
              </a:rPr>
              <a:t>TeV</a:t>
            </a:r>
            <a:r>
              <a:rPr lang="en-US" b="1" dirty="0">
                <a:solidFill>
                  <a:srgbClr val="00B050"/>
                </a:solidFill>
              </a:rPr>
              <a:t> ;</a:t>
            </a:r>
          </a:p>
          <a:p>
            <a:r>
              <a:rPr lang="en-US" b="1" dirty="0">
                <a:solidFill>
                  <a:srgbClr val="00B050"/>
                </a:solidFill>
              </a:rPr>
              <a:t>direct searches</a:t>
            </a:r>
          </a:p>
          <a:p>
            <a:r>
              <a:rPr lang="en-US" b="1" dirty="0">
                <a:solidFill>
                  <a:srgbClr val="00B050"/>
                </a:solidFill>
              </a:rPr>
              <a:t>for New Physics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55776" y="4005064"/>
            <a:ext cx="1152128" cy="504056"/>
          </a:xfrm>
          <a:prstGeom prst="line">
            <a:avLst/>
          </a:prstGeom>
          <a:ln w="7302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30232" y="3861048"/>
            <a:ext cx="225544" cy="432048"/>
          </a:xfrm>
          <a:prstGeom prst="line">
            <a:avLst/>
          </a:prstGeom>
          <a:ln w="7302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60707" y="2832049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constant power (≤2 x ILC500)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constant </a:t>
            </a:r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sz="2400" b="1" baseline="-25000" dirty="0" smtClean="0">
                <a:solidFill>
                  <a:srgbClr val="FF0000"/>
                </a:solidFill>
              </a:rPr>
              <a:t>y</a:t>
            </a:r>
            <a:endParaRPr lang="en-GB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77723"/>
            <a:ext cx="7388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u="sng" dirty="0">
                <a:solidFill>
                  <a:srgbClr val="FF0000"/>
                </a:solidFill>
              </a:rPr>
              <a:t>D</a:t>
            </a:r>
            <a:r>
              <a:rPr lang="en-GB" sz="4800" u="sng" dirty="0" smtClean="0">
                <a:solidFill>
                  <a:srgbClr val="FF0000"/>
                </a:solidFill>
              </a:rPr>
              <a:t>esign </a:t>
            </a:r>
            <a:r>
              <a:rPr lang="en-GB" sz="4800" u="sng" dirty="0" smtClean="0">
                <a:solidFill>
                  <a:srgbClr val="FF0000"/>
                </a:solidFill>
              </a:rPr>
              <a:t>luminosity vs. energy</a:t>
            </a:r>
            <a:endParaRPr lang="en-GB" sz="4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4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99" y="1484784"/>
            <a:ext cx="2737301" cy="245936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169134" y="4653136"/>
            <a:ext cx="2842030" cy="1457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72" tIns="35672" rIns="35672" bIns="35672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E</a:t>
            </a:r>
            <a:r>
              <a:rPr sz="1800" baseline="-5999" dirty="0">
                <a:latin typeface="Arial"/>
                <a:cs typeface="Arial"/>
              </a:rPr>
              <a:t>cm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dirty="0" smtClean="0">
                <a:latin typeface="Arial"/>
                <a:cs typeface="Arial"/>
              </a:rPr>
              <a:t>208 </a:t>
            </a:r>
            <a:r>
              <a:rPr sz="1800" dirty="0">
                <a:latin typeface="Arial"/>
                <a:cs typeface="Arial"/>
              </a:rPr>
              <a:t>GeV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C	</a:t>
            </a:r>
            <a:r>
              <a:rPr sz="1800" dirty="0" smtClean="0">
                <a:latin typeface="Arial"/>
                <a:cs typeface="Arial"/>
              </a:rPr>
              <a:t>27 </a:t>
            </a:r>
            <a:r>
              <a:rPr sz="1800" dirty="0">
                <a:latin typeface="Arial"/>
                <a:cs typeface="Arial"/>
              </a:rPr>
              <a:t>km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L/ip	</a:t>
            </a:r>
            <a:r>
              <a:rPr sz="1800" dirty="0" smtClean="0">
                <a:latin typeface="Arial"/>
                <a:cs typeface="Arial"/>
              </a:rPr>
              <a:t>0.01</a:t>
            </a:r>
            <a:r>
              <a:rPr sz="1800" dirty="0">
                <a:latin typeface="Arial"/>
                <a:cs typeface="Arial"/>
              </a:rPr>
              <a:t>×10</a:t>
            </a:r>
            <a:r>
              <a:rPr sz="1800" baseline="31999" dirty="0">
                <a:latin typeface="Arial"/>
                <a:cs typeface="Arial"/>
              </a:rPr>
              <a:t>34 </a:t>
            </a:r>
            <a:r>
              <a:rPr sz="1800" dirty="0">
                <a:latin typeface="Arial"/>
                <a:cs typeface="Arial"/>
              </a:rPr>
              <a:t>cm</a:t>
            </a:r>
            <a:r>
              <a:rPr sz="1800" baseline="31999" dirty="0">
                <a:latin typeface="Arial"/>
                <a:cs typeface="Arial"/>
              </a:rPr>
              <a:t>-2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baseline="31999" dirty="0">
                <a:latin typeface="Arial"/>
                <a:cs typeface="Arial"/>
              </a:rPr>
              <a:t>-1</a:t>
            </a:r>
            <a:endParaRPr sz="1800" dirty="0"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I</a:t>
            </a:r>
            <a:r>
              <a:rPr sz="1800" baseline="-5999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dirty="0" smtClean="0">
                <a:latin typeface="Arial"/>
                <a:cs typeface="Arial"/>
              </a:rPr>
              <a:t>3.0 </a:t>
            </a:r>
            <a:r>
              <a:rPr sz="1800" dirty="0">
                <a:latin typeface="Arial"/>
                <a:cs typeface="Arial"/>
              </a:rPr>
              <a:t>mA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P</a:t>
            </a:r>
            <a:r>
              <a:rPr sz="1800" baseline="-5999" dirty="0">
                <a:latin typeface="Arial"/>
                <a:cs typeface="Arial"/>
              </a:rPr>
              <a:t>SR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dirty="0" smtClean="0">
                <a:latin typeface="Arial"/>
                <a:cs typeface="Arial"/>
              </a:rPr>
              <a:t>22 </a:t>
            </a:r>
            <a:r>
              <a:rPr sz="1800" dirty="0">
                <a:latin typeface="Arial"/>
                <a:cs typeface="Arial"/>
              </a:rPr>
              <a:t>MW</a:t>
            </a:r>
            <a:r>
              <a:rPr sz="1800" baseline="-5999" dirty="0">
                <a:latin typeface="Arial"/>
                <a:cs typeface="Arial"/>
              </a:rPr>
              <a:t>	</a:t>
            </a:r>
          </a:p>
        </p:txBody>
      </p:sp>
      <p:pic>
        <p:nvPicPr>
          <p:cNvPr id="14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7864" y="1284661"/>
            <a:ext cx="2372264" cy="260746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6012160" y="1615589"/>
            <a:ext cx="2952328" cy="193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54" tIns="50754" rIns="50754" bIns="50754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latin typeface="Arial"/>
                <a:cs typeface="Arial"/>
              </a:rPr>
              <a:t>E</a:t>
            </a:r>
            <a:r>
              <a:rPr sz="1700" baseline="-5999" dirty="0">
                <a:latin typeface="Arial"/>
                <a:cs typeface="Arial"/>
              </a:rPr>
              <a:t>cm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dirty="0" smtClean="0">
                <a:latin typeface="Arial"/>
                <a:cs typeface="Arial"/>
              </a:rPr>
              <a:t>90</a:t>
            </a:r>
            <a:r>
              <a:rPr sz="1700" dirty="0">
                <a:latin typeface="Arial"/>
                <a:cs typeface="Arial"/>
              </a:rPr>
              <a:t>-350 GeV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latin typeface="Arial"/>
                <a:cs typeface="Arial"/>
              </a:rPr>
              <a:t>C	</a:t>
            </a:r>
            <a:r>
              <a:rPr sz="1700" dirty="0" smtClean="0">
                <a:latin typeface="Arial"/>
                <a:cs typeface="Arial"/>
              </a:rPr>
              <a:t>100 </a:t>
            </a:r>
            <a:r>
              <a:rPr sz="1700" dirty="0">
                <a:latin typeface="Arial"/>
                <a:cs typeface="Arial"/>
              </a:rPr>
              <a:t>km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latin typeface="Arial"/>
                <a:cs typeface="Arial"/>
              </a:rPr>
              <a:t>L/ip	</a:t>
            </a:r>
            <a:r>
              <a:rPr sz="1700" dirty="0" smtClean="0">
                <a:latin typeface="Arial"/>
                <a:cs typeface="Arial"/>
              </a:rPr>
              <a:t>28</a:t>
            </a:r>
            <a:r>
              <a:rPr sz="1700" dirty="0">
                <a:latin typeface="Arial"/>
                <a:cs typeface="Arial"/>
              </a:rPr>
              <a:t>-1.7×10</a:t>
            </a:r>
            <a:r>
              <a:rPr sz="1700" baseline="31999" dirty="0">
                <a:latin typeface="Arial"/>
                <a:cs typeface="Arial"/>
              </a:rPr>
              <a:t>34 </a:t>
            </a:r>
            <a:r>
              <a:rPr sz="1700" dirty="0">
                <a:latin typeface="Arial"/>
                <a:cs typeface="Arial"/>
              </a:rPr>
              <a:t>cm</a:t>
            </a:r>
            <a:r>
              <a:rPr sz="1700" baseline="31999" dirty="0">
                <a:latin typeface="Arial"/>
                <a:cs typeface="Arial"/>
              </a:rPr>
              <a:t>-2</a:t>
            </a:r>
            <a:r>
              <a:rPr sz="1700" dirty="0">
                <a:latin typeface="Arial"/>
                <a:cs typeface="Arial"/>
              </a:rPr>
              <a:t>s</a:t>
            </a:r>
            <a:r>
              <a:rPr sz="1700" baseline="31999" dirty="0">
                <a:latin typeface="Arial"/>
                <a:cs typeface="Arial"/>
              </a:rPr>
              <a:t>-1</a:t>
            </a:r>
            <a:endParaRPr sz="1700" dirty="0"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latin typeface="Arial"/>
                <a:cs typeface="Arial"/>
              </a:rPr>
              <a:t>I</a:t>
            </a:r>
            <a:r>
              <a:rPr sz="1700" baseline="-5999" dirty="0">
                <a:latin typeface="Arial"/>
                <a:cs typeface="Arial"/>
              </a:rPr>
              <a:t>b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dirty="0" smtClean="0">
                <a:latin typeface="Arial"/>
                <a:cs typeface="Arial"/>
              </a:rPr>
              <a:t>1450</a:t>
            </a:r>
            <a:r>
              <a:rPr sz="1700" dirty="0">
                <a:latin typeface="Arial"/>
                <a:cs typeface="Arial"/>
              </a:rPr>
              <a:t>-7 mA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latin typeface="Arial"/>
                <a:cs typeface="Arial"/>
              </a:rPr>
              <a:t>P</a:t>
            </a:r>
            <a:r>
              <a:rPr sz="1700" baseline="-5999" dirty="0">
                <a:latin typeface="Arial"/>
                <a:cs typeface="Arial"/>
              </a:rPr>
              <a:t>SR</a:t>
            </a:r>
            <a:r>
              <a:rPr sz="1700" dirty="0">
                <a:latin typeface="Arial"/>
                <a:cs typeface="Arial"/>
              </a:rPr>
              <a:t>	</a:t>
            </a:r>
            <a:r>
              <a:rPr sz="1700" dirty="0" smtClean="0">
                <a:latin typeface="Arial"/>
                <a:cs typeface="Arial"/>
              </a:rPr>
              <a:t>100 </a:t>
            </a:r>
            <a:r>
              <a:rPr sz="1700" dirty="0">
                <a:latin typeface="Arial"/>
                <a:cs typeface="Arial"/>
              </a:rPr>
              <a:t>MW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700" dirty="0"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latin typeface="Arial"/>
                <a:cs typeface="Arial"/>
              </a:rPr>
              <a:t>Ready for physics: </a:t>
            </a:r>
            <a:r>
              <a:rPr sz="1700" dirty="0" smtClean="0">
                <a:latin typeface="Arial"/>
                <a:cs typeface="Arial"/>
              </a:rPr>
              <a:t>203</a:t>
            </a:r>
            <a:r>
              <a:rPr lang="en-US" sz="1700" dirty="0" smtClean="0">
                <a:latin typeface="Arial"/>
                <a:cs typeface="Arial"/>
              </a:rPr>
              <a:t>0</a:t>
            </a:r>
            <a:r>
              <a:rPr sz="1700" dirty="0" smtClean="0">
                <a:latin typeface="Arial"/>
                <a:cs typeface="Arial"/>
              </a:rPr>
              <a:t>+ ?</a:t>
            </a:r>
            <a:endParaRPr sz="1700" baseline="-5999" dirty="0">
              <a:latin typeface="Arial"/>
              <a:cs typeface="Arial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5940152" y="1002500"/>
            <a:ext cx="2065836" cy="41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54" tIns="50754" rIns="50754" bIns="50754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6600"/>
                </a:solidFill>
                <a:latin typeface="Arial"/>
                <a:cs typeface="Arial"/>
              </a:rPr>
              <a:t>FCC-ee [CERN]</a:t>
            </a:r>
          </a:p>
        </p:txBody>
      </p:sp>
      <p:sp>
        <p:nvSpPr>
          <p:cNvPr id="155" name="Shape 155"/>
          <p:cNvSpPr/>
          <p:nvPr/>
        </p:nvSpPr>
        <p:spPr>
          <a:xfrm>
            <a:off x="3059832" y="4077073"/>
            <a:ext cx="986131" cy="675824"/>
          </a:xfrm>
          <a:prstGeom prst="line">
            <a:avLst/>
          </a:prstGeom>
          <a:ln w="57150" cmpd="sng">
            <a:solidFill>
              <a:srgbClr val="AB1802"/>
            </a:solidFill>
            <a:miter lim="400000"/>
            <a:tailEnd type="triangle"/>
          </a:ln>
        </p:spPr>
        <p:txBody>
          <a:bodyPr lIns="50754" tIns="50754" rIns="50754" bIns="50754" anchor="ctr"/>
          <a:lstStyle/>
          <a:p>
            <a:pPr lvl="0"/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5868144" y="4149080"/>
            <a:ext cx="3600400" cy="2041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54" tIns="50754" rIns="50754" bIns="50754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E</a:t>
            </a:r>
            <a:r>
              <a:rPr sz="1800" baseline="-5999" dirty="0">
                <a:latin typeface="Arial"/>
                <a:cs typeface="Arial"/>
              </a:rPr>
              <a:t>cm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dirty="0" smtClean="0">
                <a:latin typeface="Arial"/>
                <a:cs typeface="Arial"/>
              </a:rPr>
              <a:t>240 </a:t>
            </a:r>
            <a:r>
              <a:rPr sz="1800" dirty="0">
                <a:latin typeface="Arial"/>
                <a:cs typeface="Arial"/>
              </a:rPr>
              <a:t>GeV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C	</a:t>
            </a:r>
            <a:r>
              <a:rPr sz="1800" dirty="0" smtClean="0">
                <a:latin typeface="Arial"/>
                <a:cs typeface="Arial"/>
              </a:rPr>
              <a:t>50 km</a:t>
            </a:r>
            <a:r>
              <a:rPr lang="en-US" sz="1800" dirty="0" smtClean="0">
                <a:latin typeface="Arial"/>
                <a:cs typeface="Arial"/>
              </a:rPr>
              <a:t> (80km?)</a:t>
            </a:r>
            <a:endParaRPr sz="1800" dirty="0"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L/ip	</a:t>
            </a:r>
            <a:r>
              <a:rPr sz="1800" dirty="0" smtClean="0">
                <a:latin typeface="Arial"/>
                <a:cs typeface="Arial"/>
              </a:rPr>
              <a:t>1.8</a:t>
            </a:r>
            <a:r>
              <a:rPr sz="1800" dirty="0">
                <a:latin typeface="Arial"/>
                <a:cs typeface="Arial"/>
              </a:rPr>
              <a:t>×10</a:t>
            </a:r>
            <a:r>
              <a:rPr sz="1800" baseline="31999" dirty="0">
                <a:latin typeface="Arial"/>
                <a:cs typeface="Arial"/>
              </a:rPr>
              <a:t>34 </a:t>
            </a:r>
            <a:r>
              <a:rPr sz="1800" dirty="0">
                <a:latin typeface="Arial"/>
                <a:cs typeface="Arial"/>
              </a:rPr>
              <a:t>cm</a:t>
            </a:r>
            <a:r>
              <a:rPr sz="1800" baseline="31999" dirty="0">
                <a:latin typeface="Arial"/>
                <a:cs typeface="Arial"/>
              </a:rPr>
              <a:t>-2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baseline="31999" dirty="0">
                <a:latin typeface="Arial"/>
                <a:cs typeface="Arial"/>
              </a:rPr>
              <a:t>-1</a:t>
            </a:r>
            <a:endParaRPr sz="1800" dirty="0"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I</a:t>
            </a:r>
            <a:r>
              <a:rPr sz="1800" baseline="-5999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dirty="0" smtClean="0">
                <a:latin typeface="Arial"/>
                <a:cs typeface="Arial"/>
              </a:rPr>
              <a:t>17 </a:t>
            </a:r>
            <a:r>
              <a:rPr sz="1800" dirty="0">
                <a:latin typeface="Arial"/>
                <a:cs typeface="Arial"/>
              </a:rPr>
              <a:t>mA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P</a:t>
            </a:r>
            <a:r>
              <a:rPr sz="1800" baseline="-5999" dirty="0">
                <a:latin typeface="Arial"/>
                <a:cs typeface="Arial"/>
              </a:rPr>
              <a:t>SR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dirty="0" smtClean="0">
                <a:latin typeface="Arial"/>
                <a:cs typeface="Arial"/>
              </a:rPr>
              <a:t>100 </a:t>
            </a:r>
            <a:r>
              <a:rPr sz="1800" dirty="0">
                <a:latin typeface="Arial"/>
                <a:cs typeface="Arial"/>
              </a:rPr>
              <a:t>MW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800" dirty="0"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Arial"/>
                <a:cs typeface="Arial"/>
              </a:rPr>
              <a:t>Ready for physics: </a:t>
            </a:r>
            <a:r>
              <a:rPr sz="1800" dirty="0" smtClean="0">
                <a:latin typeface="Arial"/>
                <a:cs typeface="Arial"/>
              </a:rPr>
              <a:t>20</a:t>
            </a:r>
            <a:r>
              <a:rPr lang="en-US" sz="1800" dirty="0" smtClean="0">
                <a:latin typeface="Arial"/>
                <a:cs typeface="Arial"/>
              </a:rPr>
              <a:t>28</a:t>
            </a:r>
            <a:r>
              <a:rPr sz="1800" dirty="0" smtClean="0">
                <a:latin typeface="Arial"/>
                <a:cs typeface="Arial"/>
              </a:rPr>
              <a:t>+ </a:t>
            </a:r>
            <a:r>
              <a:rPr sz="1800" baseline="-5999" dirty="0">
                <a:latin typeface="Arial"/>
                <a:cs typeface="Arial"/>
              </a:rPr>
              <a:t>	</a:t>
            </a:r>
          </a:p>
        </p:txBody>
      </p:sp>
      <p:sp>
        <p:nvSpPr>
          <p:cNvPr id="152" name="Shape 152"/>
          <p:cNvSpPr/>
          <p:nvPr/>
        </p:nvSpPr>
        <p:spPr>
          <a:xfrm>
            <a:off x="3960477" y="4242863"/>
            <a:ext cx="1988426" cy="41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54" tIns="50754" rIns="50754" bIns="50754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6600"/>
                </a:solidFill>
                <a:latin typeface="Arial"/>
                <a:cs typeface="Arial"/>
              </a:rPr>
              <a:t>CepC [IHEP]</a:t>
            </a:r>
          </a:p>
        </p:txBody>
      </p:sp>
      <p:pic>
        <p:nvPicPr>
          <p:cNvPr id="15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9832" y="4869160"/>
            <a:ext cx="2737356" cy="122775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 flipV="1">
            <a:off x="2808348" y="2348880"/>
            <a:ext cx="530144" cy="430322"/>
          </a:xfrm>
          <a:prstGeom prst="line">
            <a:avLst/>
          </a:prstGeom>
          <a:ln w="57150" cmpd="sng">
            <a:solidFill>
              <a:srgbClr val="AB1802"/>
            </a:solidFill>
            <a:miter lim="400000"/>
            <a:tailEnd type="triangle"/>
          </a:ln>
        </p:spPr>
        <p:txBody>
          <a:bodyPr lIns="50754" tIns="50754" rIns="50754" bIns="50754" anchor="ctr"/>
          <a:lstStyle/>
          <a:p>
            <a:pPr lvl="0"/>
            <a:endParaRPr/>
          </a:p>
        </p:txBody>
      </p:sp>
      <p:sp>
        <p:nvSpPr>
          <p:cNvPr id="19" name="Shape 52"/>
          <p:cNvSpPr>
            <a:spLocks noGrp="1"/>
          </p:cNvSpPr>
          <p:nvPr>
            <p:ph type="title"/>
          </p:nvPr>
        </p:nvSpPr>
        <p:spPr>
          <a:xfrm>
            <a:off x="395536" y="178594"/>
            <a:ext cx="8748464" cy="7416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 smtClean="0">
                <a:solidFill>
                  <a:srgbClr val="FF0000"/>
                </a:solidFill>
              </a:rPr>
              <a:t>Circular Lepton Colliders: Higgs &amp; more</a:t>
            </a:r>
            <a:endParaRPr lang="en-US" sz="47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5" grpId="0" animBg="1"/>
      <p:bldP spid="151" grpId="0" animBg="1"/>
      <p:bldP spid="152" grpId="0" animBg="1"/>
      <p:bldP spid="1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4" y="1073846"/>
            <a:ext cx="8091780" cy="56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1032" y="136058"/>
            <a:ext cx="8677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GB" sz="4800" u="sng" dirty="0" smtClean="0">
                <a:solidFill>
                  <a:srgbClr val="FF0000"/>
                </a:solidFill>
              </a:rPr>
              <a:t>Chinese Circular e</a:t>
            </a:r>
            <a:r>
              <a:rPr lang="en-GB" sz="4800" u="sng" baseline="30000" dirty="0" smtClean="0">
                <a:solidFill>
                  <a:srgbClr val="FF0000"/>
                </a:solidFill>
              </a:rPr>
              <a:t>+</a:t>
            </a:r>
            <a:r>
              <a:rPr lang="en-GB" sz="4800" u="sng" dirty="0" smtClean="0">
                <a:solidFill>
                  <a:srgbClr val="FF0000"/>
                </a:solidFill>
              </a:rPr>
              <a:t>/e</a:t>
            </a:r>
            <a:r>
              <a:rPr lang="en-GB" sz="4800" u="sng" baseline="30000" dirty="0" smtClean="0">
                <a:solidFill>
                  <a:srgbClr val="FF0000"/>
                </a:solidFill>
              </a:rPr>
              <a:t>- </a:t>
            </a:r>
            <a:r>
              <a:rPr lang="en-GB" sz="4800" u="sng" dirty="0" smtClean="0">
                <a:solidFill>
                  <a:srgbClr val="FF0000"/>
                </a:solidFill>
              </a:rPr>
              <a:t>Collider</a:t>
            </a:r>
            <a:endParaRPr lang="en-GB" sz="4800" u="sng" dirty="0" smtClean="0">
              <a:solidFill>
                <a:srgbClr val="FF0000"/>
              </a:solidFill>
            </a:endParaRPr>
          </a:p>
        </p:txBody>
      </p:sp>
      <p:sp>
        <p:nvSpPr>
          <p:cNvPr id="11" name="椭圆 5"/>
          <p:cNvSpPr/>
          <p:nvPr/>
        </p:nvSpPr>
        <p:spPr>
          <a:xfrm>
            <a:off x="688552" y="3182042"/>
            <a:ext cx="2896636" cy="31061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2988942" y="2703578"/>
            <a:ext cx="1803136" cy="18839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2534" y="1073846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Qinhuangdao (</a:t>
            </a:r>
            <a:r>
              <a:rPr lang="zh-CN" altLang="en-US" sz="28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秦皇岛）</a:t>
            </a:r>
            <a:endParaRPr lang="en-GB" kern="0" dirty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4113" y="3460875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50 km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9751" y="5285349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7</a:t>
            </a:r>
            <a:r>
              <a:rPr lang="en-GB" sz="2800" b="1" dirty="0" smtClean="0">
                <a:solidFill>
                  <a:srgbClr val="FF0000"/>
                </a:solidFill>
              </a:rPr>
              <a:t>0 km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08104" y="4653136"/>
            <a:ext cx="28083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300 </a:t>
            </a: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km from 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0112" y="6237312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Yifang Wang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2382" y="2411190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5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161362"/>
              </p:ext>
            </p:extLst>
          </p:nvPr>
        </p:nvGraphicFramePr>
        <p:xfrm>
          <a:off x="676274" y="908050"/>
          <a:ext cx="8072189" cy="5113234"/>
        </p:xfrm>
        <a:graphic>
          <a:graphicData uri="http://schemas.openxmlformats.org/drawingml/2006/table">
            <a:tbl>
              <a:tblPr/>
              <a:tblGrid>
                <a:gridCol w="2121334"/>
                <a:gridCol w="767493"/>
                <a:gridCol w="881903"/>
                <a:gridCol w="2709268"/>
                <a:gridCol w="662619"/>
                <a:gridCol w="929572"/>
              </a:tblGrid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Parameter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Unit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Value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Parameter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Unit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Value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Beam energy  [E]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GeV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120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Circumference  [C]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km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50.0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Number of IP[N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IP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　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SR loss/turn  [U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GeV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2.96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Bunch number/beam[n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　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Bunch population [Ne]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　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3.52E+11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SR power/beam [P]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MW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Beam current [I]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mA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16.89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Bending radius [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r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6200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momentum compaction factor [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a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　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4.00E-05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Revolution period [T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s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1.67E-04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Revolution frequency [f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Hz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5995.85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7769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emittance (x/y)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nm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6.9/0.021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b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IP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(x/y)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mm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800/1.2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506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Transverse size (x/y)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m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74.30/0.16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x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x,y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/IP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　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0.097/0.069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02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Beam length SR [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s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s.SR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mm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2.12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Beam length total [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s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s.tot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mm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2.42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4758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Lifetime due to Beamstrahlung 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min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80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lifetime due to radiative Bhabha scattering [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t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L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min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53.98 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62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RF voltage [V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rf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GV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6.87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RF frequency [f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rf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GHz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0.7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*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Harmonic number [h]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　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116747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Synchrotron oscillation tune [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n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s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　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0.196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Energy acceptance RF [h]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%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5.71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Damping partition number [J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e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charset="0"/>
                          <a:ea typeface="宋体" charset="0"/>
                          <a:cs typeface="Arial Unicode MS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　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Energy spread SR [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s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d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.SR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%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0.13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Energy spread BS [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s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d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.BS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%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0.07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8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Energy spread total [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s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d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.tot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%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0.15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n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g</a:t>
                      </a: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　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0.21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4758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Transverse damping time [n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x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turns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81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Longitudinal damping time [n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宋体" charset="0"/>
                          <a:cs typeface="宋体" charset="0"/>
                        </a:rPr>
                        <a:t>e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turns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40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437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Hourglass factor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Fh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0.704 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Luminosity/IP [L]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cm</a:t>
                      </a:r>
                      <a:r>
                        <a:rPr kumimoji="0" lang="en-US" altLang="zh-CN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s</a:t>
                      </a:r>
                      <a:r>
                        <a:rPr kumimoji="0" lang="en-US" altLang="zh-CN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-1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1.77E+34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charset="0"/>
                        <a:ea typeface="宋体" charset="0"/>
                        <a:cs typeface="宋体" charset="0"/>
                      </a:endParaRPr>
                    </a:p>
                  </a:txBody>
                  <a:tcPr marL="8197" marR="8197" marT="819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7544" name="TextBox 4"/>
          <p:cNvSpPr txBox="1">
            <a:spLocks noChangeArrowheads="1"/>
          </p:cNvSpPr>
          <p:nvPr/>
        </p:nvSpPr>
        <p:spPr bwMode="auto">
          <a:xfrm>
            <a:off x="747713" y="204788"/>
            <a:ext cx="792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C00000"/>
                </a:solidFill>
              </a:rPr>
              <a:t>Main parameters for CEPC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17545" name="TextBox 1"/>
          <p:cNvSpPr txBox="1">
            <a:spLocks noChangeArrowheads="1"/>
          </p:cNvSpPr>
          <p:nvPr/>
        </p:nvSpPr>
        <p:spPr bwMode="auto">
          <a:xfrm>
            <a:off x="415925" y="6045200"/>
            <a:ext cx="8401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altLang="zh-CN" sz="1800">
                <a:solidFill>
                  <a:srgbClr val="FF0000"/>
                </a:solidFill>
              </a:rPr>
              <a:t>*Main ring rf frequency is changed to 650MHz and booster rf frequency is set to 1.3Ghz</a:t>
            </a:r>
          </a:p>
          <a:p>
            <a:pPr algn="ctr" eaLnBrk="1" hangingPunct="1"/>
            <a:r>
              <a:rPr lang="en-US" altLang="zh-CN" sz="1800">
                <a:solidFill>
                  <a:srgbClr val="FF0000"/>
                </a:solidFill>
              </a:rPr>
              <a:t>The injection linac frequency is chosen 2856MHz</a:t>
            </a:r>
            <a:endParaRPr lang="zh-CN" altLang="en-US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3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8256"/>
            <a:ext cx="8229600" cy="1143000"/>
          </a:xfrm>
        </p:spPr>
        <p:txBody>
          <a:bodyPr>
            <a:normAutofit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C</a:t>
            </a:r>
            <a:r>
              <a:rPr lang="en-GB" u="sng" dirty="0" smtClean="0">
                <a:solidFill>
                  <a:srgbClr val="FF0000"/>
                </a:solidFill>
              </a:rPr>
              <a:t>omparison </a:t>
            </a:r>
            <a:r>
              <a:rPr lang="en-GB" u="sng" dirty="0" smtClean="0">
                <a:solidFill>
                  <a:srgbClr val="FF0000"/>
                </a:solidFill>
              </a:rPr>
              <a:t>of key design parameters</a:t>
            </a:r>
            <a:endParaRPr lang="en-GB" u="sng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588013"/>
              </p:ext>
            </p:extLst>
          </p:nvPr>
        </p:nvGraphicFramePr>
        <p:xfrm>
          <a:off x="0" y="692696"/>
          <a:ext cx="9144000" cy="6223000"/>
        </p:xfrm>
        <a:graphic>
          <a:graphicData uri="http://schemas.openxmlformats.org/drawingml/2006/table">
            <a:tbl>
              <a:tblPr firstRow="1" bandRow="1"/>
              <a:tblGrid>
                <a:gridCol w="1619672"/>
                <a:gridCol w="1080120"/>
                <a:gridCol w="1008112"/>
                <a:gridCol w="1008112"/>
                <a:gridCol w="1008112"/>
                <a:gridCol w="1224136"/>
                <a:gridCol w="1080120"/>
                <a:gridCol w="1115616"/>
              </a:tblGrid>
              <a:tr h="2880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084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b="1" baseline="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="1" baseline="0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E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45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175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&lt;I</a:t>
                      </a:r>
                      <a:r>
                        <a:rPr lang="en-US" baseline="0" dirty="0" smtClean="0"/>
                        <a:t> (mA)&gt;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1400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7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0.000021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.000021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.000027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SR/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b,tot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i="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GB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~260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~270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~129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~163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err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wall→beam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1" dirty="0" err="1" smtClean="0"/>
                        <a:t>N</a:t>
                      </a:r>
                      <a:r>
                        <a:rPr lang="en-US" baseline="-25000" dirty="0" err="1" smtClean="0"/>
                        <a:t>bunch</a:t>
                      </a:r>
                      <a:r>
                        <a:rPr lang="en-US" baseline="-25000" dirty="0" smtClean="0"/>
                        <a:t>/ring (pulse)</a:t>
                      </a:r>
                      <a:endParaRPr lang="en-GB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16’700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1’330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98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1312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kumimoji="0" lang="en-US" sz="18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(kHz)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dirty="0" smtClean="0"/>
                        <a:t>*</a:t>
                      </a:r>
                      <a:r>
                        <a:rPr lang="en-US" baseline="-25000" dirty="0" smtClean="0"/>
                        <a:t>x/y</a:t>
                      </a:r>
                      <a:r>
                        <a:rPr lang="en-US" dirty="0" smtClean="0"/>
                        <a:t> (mm)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1500/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500 / 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500 /1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1000/1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13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smtClean="0"/>
                        <a:t>x</a:t>
                      </a:r>
                      <a:r>
                        <a:rPr lang="en-US" dirty="0" smtClean="0"/>
                        <a:t> (nm)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30-50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29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0.04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 (pm)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60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0.14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(ILC: 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GB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(1.12)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(1.72)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(2.12)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endParaRPr lang="en-GB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/IP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6.0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0.65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0.01,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</a:rPr>
                        <a:t>tot </a:t>
                      </a:r>
                    </a:p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(10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cm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0.048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 smtClean="0">
                          <a:solidFill>
                            <a:srgbClr val="0000CC"/>
                          </a:solidFill>
                        </a:rPr>
                        <a:t>24</a:t>
                      </a:r>
                      <a:endParaRPr lang="en-GB" sz="2000" b="1" i="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7.2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0.65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88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"/>
          <p:cNvSpPr>
            <a:spLocks noGrp="1"/>
          </p:cNvSpPr>
          <p:nvPr>
            <p:ph type="title"/>
          </p:nvPr>
        </p:nvSpPr>
        <p:spPr>
          <a:xfrm>
            <a:off x="395536" y="178594"/>
            <a:ext cx="7869364" cy="7416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 smtClean="0">
                <a:solidFill>
                  <a:srgbClr val="FF0000"/>
                </a:solidFill>
              </a:rPr>
              <a:t>Circular e</a:t>
            </a:r>
            <a:r>
              <a:rPr lang="en-US" sz="4700" u="sng" baseline="30000" dirty="0" smtClean="0">
                <a:solidFill>
                  <a:srgbClr val="FF0000"/>
                </a:solidFill>
              </a:rPr>
              <a:t>+</a:t>
            </a:r>
            <a:r>
              <a:rPr lang="en-US" sz="4700" u="sng" dirty="0" smtClean="0">
                <a:solidFill>
                  <a:srgbClr val="FF0000"/>
                </a:solidFill>
              </a:rPr>
              <a:t>/e</a:t>
            </a:r>
            <a:r>
              <a:rPr lang="en-US" sz="4700" u="sng" baseline="30000" dirty="0" smtClean="0">
                <a:solidFill>
                  <a:srgbClr val="FF0000"/>
                </a:solidFill>
              </a:rPr>
              <a:t>-</a:t>
            </a:r>
            <a:r>
              <a:rPr lang="en-US" sz="4700" u="sng" dirty="0" smtClean="0">
                <a:solidFill>
                  <a:srgbClr val="FF0000"/>
                </a:solidFill>
              </a:rPr>
              <a:t> Summary:</a:t>
            </a:r>
            <a:endParaRPr lang="en-US" sz="4700" u="sng" dirty="0">
              <a:solidFill>
                <a:srgbClr val="FF0000"/>
              </a:solidFill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79512" y="1179402"/>
            <a:ext cx="7645326" cy="1738867"/>
            <a:chOff x="457200" y="1143000"/>
            <a:chExt cx="7645326" cy="1738867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032551" cy="1738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</a:rPr>
                <a:t>Main Challenges</a:t>
              </a:r>
              <a:endParaRPr lang="en-US" sz="2600" dirty="0">
                <a:solidFill>
                  <a:srgbClr val="3333CC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Tunnel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SC RF</a:t>
              </a:r>
              <a:endParaRPr lang="en-US" sz="2200" dirty="0" smtClean="0">
                <a:solidFill>
                  <a:srgbClr val="000000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Short beam lifetime &amp; top-up operation </a:t>
              </a:r>
              <a:r>
                <a:rPr lang="en-US" sz="2200" dirty="0" smtClean="0">
                  <a:solidFill>
                    <a:srgbClr val="008000"/>
                  </a:solidFill>
                  <a:sym typeface="Wingdings"/>
                </a:rPr>
                <a:t> Super KEKB</a:t>
              </a:r>
              <a:endParaRPr lang="en-US" sz="22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79512" y="3274309"/>
            <a:ext cx="7786390" cy="2154365"/>
            <a:chOff x="457200" y="1143000"/>
            <a:chExt cx="7786390" cy="2154365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173615" cy="2154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</a:rPr>
                <a:t>Main strong points</a:t>
              </a:r>
              <a:endParaRPr lang="en-US" sz="2600" dirty="0">
                <a:solidFill>
                  <a:srgbClr val="3333CC"/>
                </a:solidFill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Impressive performance track record for circular colliders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Potential synergy (tunnel) with future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hh</a:t>
              </a:r>
              <a:r>
                <a:rPr lang="en-US" sz="2200" dirty="0" smtClean="0">
                  <a:solidFill>
                    <a:srgbClr val="000000"/>
                  </a:solidFill>
                </a:rPr>
                <a:t> Collider project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Energy reach compatible with Higgs and top physics 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</a:rPr>
                <a:t>Positron source requirements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52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" y="2780928"/>
            <a:ext cx="8725191" cy="2631267"/>
          </a:xfrm>
          <a:prstGeom prst="rect">
            <a:avLst/>
          </a:prstGeom>
        </p:spPr>
      </p:pic>
      <p:graphicFrame>
        <p:nvGraphicFramePr>
          <p:cNvPr id="41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878785"/>
              </p:ext>
            </p:extLst>
          </p:nvPr>
        </p:nvGraphicFramePr>
        <p:xfrm>
          <a:off x="115016" y="928678"/>
          <a:ext cx="8979876" cy="772130"/>
        </p:xfrm>
        <a:graphic>
          <a:graphicData uri="http://schemas.openxmlformats.org/drawingml/2006/table">
            <a:tbl>
              <a:tblPr/>
              <a:tblGrid>
                <a:gridCol w="1732645"/>
                <a:gridCol w="1418139"/>
                <a:gridCol w="1194222"/>
                <a:gridCol w="1567416"/>
                <a:gridCol w="1447783"/>
                <a:gridCol w="1619671"/>
              </a:tblGrid>
              <a:tr h="37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S-KEKB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SLC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CLIC (3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TeV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ILC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H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FCC-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ee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H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+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/ second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2.5 x 10</a:t>
                      </a:r>
                      <a:r>
                        <a:rPr kumimoji="0" lang="en-GB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6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110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200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0.05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56" name="Rectangle 2"/>
          <p:cNvSpPr txBox="1">
            <a:spLocks noChangeArrowheads="1"/>
          </p:cNvSpPr>
          <p:nvPr/>
        </p:nvSpPr>
        <p:spPr bwMode="auto">
          <a:xfrm>
            <a:off x="467544" y="116632"/>
            <a:ext cx="792088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algn="l"/>
            <a:r>
              <a:rPr lang="en-US" sz="3600" u="sng" dirty="0" smtClean="0">
                <a:solidFill>
                  <a:srgbClr val="FF0000"/>
                </a:solidFill>
              </a:rPr>
              <a:t>e</a:t>
            </a:r>
            <a:r>
              <a:rPr lang="en-US" sz="3600" u="sng" baseline="30000" dirty="0" smtClean="0">
                <a:solidFill>
                  <a:srgbClr val="FF0000"/>
                </a:solidFill>
              </a:rPr>
              <a:t>+ </a:t>
            </a:r>
            <a:r>
              <a:rPr lang="en-US" sz="3600" u="sng" dirty="0" smtClean="0">
                <a:solidFill>
                  <a:srgbClr val="FF0000"/>
                </a:solidFill>
              </a:rPr>
              <a:t>source – rate requirements</a:t>
            </a:r>
            <a:endParaRPr lang="en-US" sz="3500" u="sng" dirty="0">
              <a:solidFill>
                <a:srgbClr val="FF0000"/>
              </a:solidFill>
              <a:latin typeface="Garamond" pitchFamily="84" charset="0"/>
            </a:endParaRPr>
          </a:p>
        </p:txBody>
      </p:sp>
      <p:sp>
        <p:nvSpPr>
          <p:cNvPr id="4157" name="Rectangle 110"/>
          <p:cNvSpPr>
            <a:spLocks noChangeArrowheads="1"/>
          </p:cNvSpPr>
          <p:nvPr/>
        </p:nvSpPr>
        <p:spPr bwMode="auto">
          <a:xfrm>
            <a:off x="3270355" y="242157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>
              <a:solidFill>
                <a:prstClr val="black"/>
              </a:solidFill>
              <a:latin typeface="MS Mincho" pitchFamily="49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50849" y="1498996"/>
            <a:ext cx="1708211" cy="777875"/>
            <a:chOff x="3340228" y="4816516"/>
            <a:chExt cx="1828800" cy="778167"/>
          </a:xfrm>
        </p:grpSpPr>
        <p:sp>
          <p:nvSpPr>
            <p:cNvPr id="4159" name="AutoShape 107"/>
            <p:cNvSpPr>
              <a:spLocks noChangeArrowheads="1"/>
            </p:cNvSpPr>
            <p:nvPr/>
          </p:nvSpPr>
          <p:spPr bwMode="auto">
            <a:xfrm rot="11004793" flipH="1">
              <a:off x="3340228" y="4816516"/>
              <a:ext cx="182880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0" name="Text Box 108"/>
            <p:cNvSpPr txBox="1">
              <a:spLocks noChangeArrowheads="1"/>
            </p:cNvSpPr>
            <p:nvPr/>
          </p:nvSpPr>
          <p:spPr bwMode="auto">
            <a:xfrm>
              <a:off x="3828525" y="4946369"/>
              <a:ext cx="776279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84" charset="0"/>
                </a:rPr>
                <a:t>18</a:t>
              </a:r>
              <a:endParaRPr lang="en-US" sz="18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455087" y="1649128"/>
            <a:ext cx="3925718" cy="915782"/>
            <a:chOff x="2234236" y="5211458"/>
            <a:chExt cx="4983060" cy="916125"/>
          </a:xfrm>
        </p:grpSpPr>
        <p:sp>
          <p:nvSpPr>
            <p:cNvPr id="4162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3" name="Text Box 108"/>
            <p:cNvSpPr txBox="1">
              <a:spLocks noChangeArrowheads="1"/>
            </p:cNvSpPr>
            <p:nvPr/>
          </p:nvSpPr>
          <p:spPr bwMode="auto">
            <a:xfrm>
              <a:off x="5023545" y="5211458"/>
              <a:ext cx="1004875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84" charset="0"/>
                </a:rPr>
                <a:t>33</a:t>
              </a:r>
              <a:endParaRPr lang="en-US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411181" y="2075061"/>
            <a:ext cx="5479073" cy="777875"/>
            <a:chOff x="2234236" y="5349416"/>
            <a:chExt cx="4983060" cy="778167"/>
          </a:xfrm>
        </p:grpSpPr>
        <p:sp>
          <p:nvSpPr>
            <p:cNvPr id="4165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6" name="Text Box 108"/>
            <p:cNvSpPr txBox="1">
              <a:spLocks noChangeArrowheads="1"/>
            </p:cNvSpPr>
            <p:nvPr/>
          </p:nvSpPr>
          <p:spPr bwMode="auto">
            <a:xfrm>
              <a:off x="6133991" y="5478412"/>
              <a:ext cx="735067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rgbClr val="008000"/>
                  </a:solidFill>
                  <a:latin typeface="Times New Roman" pitchFamily="84" charset="0"/>
                </a:rPr>
                <a:t>/ 120</a:t>
              </a:r>
              <a:endParaRPr lang="en-US" dirty="0">
                <a:solidFill>
                  <a:srgbClr val="008000"/>
                </a:solidFill>
                <a:latin typeface="MS Mincho" pitchFamily="49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496" y="17635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L. </a:t>
            </a:r>
            <a:r>
              <a:rPr lang="en-US" dirty="0" err="1" smtClean="0">
                <a:solidFill>
                  <a:prstClr val="black"/>
                </a:solidFill>
              </a:rPr>
              <a:t>Rinolfi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686" y="5229200"/>
            <a:ext cx="9167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2800" dirty="0" smtClean="0">
                <a:solidFill>
                  <a:srgbClr val="FF0000"/>
                </a:solidFill>
              </a:rPr>
              <a:t>ILC e+ source has </a:t>
            </a:r>
            <a:r>
              <a:rPr lang="en-GB" sz="2800" dirty="0">
                <a:solidFill>
                  <a:srgbClr val="FF0000"/>
                </a:solidFill>
              </a:rPr>
              <a:t>no </a:t>
            </a:r>
            <a:r>
              <a:rPr lang="en-GB" sz="2800" dirty="0" smtClean="0">
                <a:solidFill>
                  <a:srgbClr val="FF0000"/>
                </a:solidFill>
              </a:rPr>
              <a:t>precedent; </a:t>
            </a:r>
            <a:r>
              <a:rPr lang="en-GB" sz="2800" dirty="0">
                <a:solidFill>
                  <a:srgbClr val="FF0000"/>
                </a:solidFill>
              </a:rPr>
              <a:t>its </a:t>
            </a:r>
            <a:r>
              <a:rPr lang="en-GB" sz="2800" dirty="0" smtClean="0">
                <a:solidFill>
                  <a:srgbClr val="FF0000"/>
                </a:solidFill>
              </a:rPr>
              <a:t>performance can </a:t>
            </a:r>
            <a:r>
              <a:rPr lang="en-GB" sz="2800" dirty="0">
                <a:solidFill>
                  <a:srgbClr val="FF0000"/>
                </a:solidFill>
              </a:rPr>
              <a:t>be verified only after ILC construction </a:t>
            </a:r>
            <a:r>
              <a:rPr lang="en-GB" sz="2800" dirty="0" smtClean="0">
                <a:solidFill>
                  <a:srgbClr val="FF0000"/>
                </a:solidFill>
              </a:rPr>
              <a:t>(needs &gt;150 </a:t>
            </a:r>
            <a:r>
              <a:rPr lang="en-GB" sz="2800" dirty="0" err="1">
                <a:solidFill>
                  <a:srgbClr val="FF0000"/>
                </a:solidFill>
              </a:rPr>
              <a:t>GeV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i="1" dirty="0" smtClean="0">
                <a:solidFill>
                  <a:srgbClr val="FF0000"/>
                </a:solidFill>
              </a:rPr>
              <a:t>e</a:t>
            </a:r>
            <a:r>
              <a:rPr lang="en-GB" sz="2800" baseline="30000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>
                <a:solidFill>
                  <a:srgbClr val="FF0000"/>
                </a:solidFill>
              </a:rPr>
              <a:t> beam) 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620" y="2708920"/>
            <a:ext cx="3108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ILC </a:t>
            </a:r>
            <a:r>
              <a:rPr lang="en-GB" sz="2800" b="1" i="1" dirty="0" smtClean="0">
                <a:solidFill>
                  <a:srgbClr val="0000CC"/>
                </a:solidFill>
              </a:rPr>
              <a:t>e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+</a:t>
            </a:r>
            <a:r>
              <a:rPr lang="en-GB" sz="2800" b="1" dirty="0" smtClean="0">
                <a:solidFill>
                  <a:srgbClr val="0000CC"/>
                </a:solidFill>
              </a:rPr>
              <a:t> source design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9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3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04664"/>
            <a:ext cx="8486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343400" y="4367064"/>
            <a:ext cx="838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2643" name="TextBox 5"/>
          <p:cNvSpPr txBox="1">
            <a:spLocks noChangeArrowheads="1"/>
          </p:cNvSpPr>
          <p:nvPr/>
        </p:nvSpPr>
        <p:spPr bwMode="auto">
          <a:xfrm>
            <a:off x="5257800" y="3909864"/>
            <a:ext cx="1722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Calibri" charset="0"/>
              </a:rPr>
              <a:t>2-GeV Booster</a:t>
            </a:r>
          </a:p>
        </p:txBody>
      </p:sp>
      <p:sp>
        <p:nvSpPr>
          <p:cNvPr id="112644" name="TextBox 6"/>
          <p:cNvSpPr txBox="1">
            <a:spLocks noChangeArrowheads="1"/>
          </p:cNvSpPr>
          <p:nvPr/>
        </p:nvSpPr>
        <p:spPr bwMode="auto">
          <a:xfrm>
            <a:off x="3048000" y="4671864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Calibri" charset="0"/>
              </a:rPr>
              <a:t>Linac4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2309664"/>
            <a:ext cx="38862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1785795"/>
            <a:ext cx="89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charset="0"/>
              </a:rPr>
              <a:t>SPS+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0" y="785665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3147864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641731" y="4562328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7200" y="861864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480864"/>
            <a:ext cx="23463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charset="0"/>
              </a:rPr>
              <a:t>HE-LHC</a:t>
            </a:r>
          </a:p>
          <a:p>
            <a:pPr eaLnBrk="1" hangingPunct="1"/>
            <a:r>
              <a:rPr lang="en-US" sz="2000" b="1">
                <a:solidFill>
                  <a:srgbClr val="FF0000"/>
                </a:solidFill>
                <a:latin typeface="Calibri" charset="0"/>
              </a:rPr>
              <a:t>20-T dipole magnets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charset="0"/>
              </a:rPr>
              <a:t>   </a:t>
            </a:r>
          </a:p>
        </p:txBody>
      </p:sp>
      <p:sp>
        <p:nvSpPr>
          <p:cNvPr id="18" name="Freeform 17"/>
          <p:cNvSpPr/>
          <p:nvPr/>
        </p:nvSpPr>
        <p:spPr>
          <a:xfrm>
            <a:off x="5940426" y="2403328"/>
            <a:ext cx="1522413" cy="269875"/>
          </a:xfrm>
          <a:custGeom>
            <a:avLst/>
            <a:gdLst>
              <a:gd name="connsiteX0" fmla="*/ 0 w 1348154"/>
              <a:gd name="connsiteY0" fmla="*/ 0 h 269630"/>
              <a:gd name="connsiteX1" fmla="*/ 480647 w 1348154"/>
              <a:gd name="connsiteY1" fmla="*/ 93784 h 269630"/>
              <a:gd name="connsiteX2" fmla="*/ 679939 w 1348154"/>
              <a:gd name="connsiteY2" fmla="*/ 234461 h 269630"/>
              <a:gd name="connsiteX3" fmla="*/ 1301262 w 1348154"/>
              <a:gd name="connsiteY3" fmla="*/ 269630 h 269630"/>
              <a:gd name="connsiteX4" fmla="*/ 1301262 w 1348154"/>
              <a:gd name="connsiteY4" fmla="*/ 269630 h 269630"/>
              <a:gd name="connsiteX5" fmla="*/ 1301262 w 1348154"/>
              <a:gd name="connsiteY5" fmla="*/ 269630 h 269630"/>
              <a:gd name="connsiteX6" fmla="*/ 1348154 w 1348154"/>
              <a:gd name="connsiteY6" fmla="*/ 269630 h 26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8154" h="269630">
                <a:moveTo>
                  <a:pt x="0" y="0"/>
                </a:moveTo>
                <a:cubicBezTo>
                  <a:pt x="183662" y="27353"/>
                  <a:pt x="367324" y="54707"/>
                  <a:pt x="480647" y="93784"/>
                </a:cubicBezTo>
                <a:cubicBezTo>
                  <a:pt x="593970" y="132861"/>
                  <a:pt x="543170" y="205153"/>
                  <a:pt x="679939" y="234461"/>
                </a:cubicBezTo>
                <a:cubicBezTo>
                  <a:pt x="816708" y="263769"/>
                  <a:pt x="1301262" y="269630"/>
                  <a:pt x="1301262" y="269630"/>
                </a:cubicBezTo>
                <a:lnTo>
                  <a:pt x="1301262" y="269630"/>
                </a:lnTo>
                <a:lnTo>
                  <a:pt x="1301262" y="269630"/>
                </a:lnTo>
                <a:lnTo>
                  <a:pt x="1348154" y="26963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92126" y="2146152"/>
            <a:ext cx="3317875" cy="1574800"/>
          </a:xfrm>
          <a:custGeom>
            <a:avLst/>
            <a:gdLst>
              <a:gd name="connsiteX0" fmla="*/ 3317631 w 3317631"/>
              <a:gd name="connsiteY0" fmla="*/ 1371600 h 1575932"/>
              <a:gd name="connsiteX1" fmla="*/ 2332893 w 3317631"/>
              <a:gd name="connsiteY1" fmla="*/ 1348154 h 1575932"/>
              <a:gd name="connsiteX2" fmla="*/ 2145323 w 3317631"/>
              <a:gd name="connsiteY2" fmla="*/ 1441938 h 1575932"/>
              <a:gd name="connsiteX3" fmla="*/ 1559169 w 3317631"/>
              <a:gd name="connsiteY3" fmla="*/ 1570892 h 1575932"/>
              <a:gd name="connsiteX4" fmla="*/ 1031631 w 3317631"/>
              <a:gd name="connsiteY4" fmla="*/ 1524000 h 1575932"/>
              <a:gd name="connsiteX5" fmla="*/ 574431 w 3317631"/>
              <a:gd name="connsiteY5" fmla="*/ 1289538 h 1575932"/>
              <a:gd name="connsiteX6" fmla="*/ 246185 w 3317631"/>
              <a:gd name="connsiteY6" fmla="*/ 855785 h 1575932"/>
              <a:gd name="connsiteX7" fmla="*/ 58616 w 3317631"/>
              <a:gd name="connsiteY7" fmla="*/ 457200 h 1575932"/>
              <a:gd name="connsiteX8" fmla="*/ 0 w 3317631"/>
              <a:gd name="connsiteY8" fmla="*/ 0 h 1575932"/>
              <a:gd name="connsiteX9" fmla="*/ 0 w 3317631"/>
              <a:gd name="connsiteY9" fmla="*/ 0 h 1575932"/>
              <a:gd name="connsiteX10" fmla="*/ 0 w 3317631"/>
              <a:gd name="connsiteY10" fmla="*/ 0 h 157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7631" h="1575932">
                <a:moveTo>
                  <a:pt x="3317631" y="1371600"/>
                </a:moveTo>
                <a:cubicBezTo>
                  <a:pt x="2922954" y="1354015"/>
                  <a:pt x="2528278" y="1336431"/>
                  <a:pt x="2332893" y="1348154"/>
                </a:cubicBezTo>
                <a:cubicBezTo>
                  <a:pt x="2137508" y="1359877"/>
                  <a:pt x="2274277" y="1404815"/>
                  <a:pt x="2145323" y="1441938"/>
                </a:cubicBezTo>
                <a:cubicBezTo>
                  <a:pt x="2016369" y="1479061"/>
                  <a:pt x="1744784" y="1557215"/>
                  <a:pt x="1559169" y="1570892"/>
                </a:cubicBezTo>
                <a:cubicBezTo>
                  <a:pt x="1373554" y="1584569"/>
                  <a:pt x="1195754" y="1570892"/>
                  <a:pt x="1031631" y="1524000"/>
                </a:cubicBezTo>
                <a:cubicBezTo>
                  <a:pt x="867508" y="1477108"/>
                  <a:pt x="705339" y="1400907"/>
                  <a:pt x="574431" y="1289538"/>
                </a:cubicBezTo>
                <a:cubicBezTo>
                  <a:pt x="443523" y="1178169"/>
                  <a:pt x="332154" y="994508"/>
                  <a:pt x="246185" y="855785"/>
                </a:cubicBezTo>
                <a:cubicBezTo>
                  <a:pt x="160216" y="717062"/>
                  <a:pt x="99647" y="599831"/>
                  <a:pt x="58616" y="457200"/>
                </a:cubicBezTo>
                <a:cubicBezTo>
                  <a:pt x="17585" y="314569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7196" y="3809855"/>
            <a:ext cx="1946508" cy="12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Calibri" charset="0"/>
              </a:rPr>
              <a:t>higher energy</a:t>
            </a:r>
          </a:p>
          <a:p>
            <a:pPr eaLnBrk="1" hangingPunct="1"/>
            <a:r>
              <a:rPr lang="en-US" b="1">
                <a:solidFill>
                  <a:srgbClr val="FF0000"/>
                </a:solidFill>
                <a:latin typeface="Calibri" charset="0"/>
              </a:rPr>
              <a:t>transfer lines</a:t>
            </a:r>
            <a:endParaRPr lang="en-US" sz="1400" b="1">
              <a:solidFill>
                <a:srgbClr val="FF0000"/>
              </a:solidFill>
              <a:latin typeface="Calibri" charset="0"/>
            </a:endParaRPr>
          </a:p>
          <a:p>
            <a:pPr eaLnBrk="1" hangingPunct="1"/>
            <a:r>
              <a:rPr lang="en-US" b="1">
                <a:solidFill>
                  <a:srgbClr val="FF0000"/>
                </a:solidFill>
                <a:latin typeface="Calibri" charset="0"/>
              </a:rPr>
              <a:t>   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4624"/>
            <a:ext cx="8229600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u="sng" dirty="0">
                <a:solidFill>
                  <a:srgbClr val="FF0000"/>
                </a:solidFill>
                <a:cs typeface="+mj-cs"/>
              </a:rPr>
              <a:t>HE-LHC:</a:t>
            </a:r>
          </a:p>
        </p:txBody>
      </p:sp>
    </p:spTree>
    <p:extLst>
      <p:ext uri="{BB962C8B-B14F-4D97-AF65-F5344CB8AC3E}">
        <p14:creationId xmlns:p14="http://schemas.microsoft.com/office/powerpoint/2010/main" val="329295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 animBg="1"/>
      <p:bldP spid="15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87331"/>
            <a:ext cx="8229600" cy="7207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u="sng" dirty="0">
                <a:solidFill>
                  <a:srgbClr val="FF0000"/>
                </a:solidFill>
                <a:latin typeface="Garamond (Headings)"/>
                <a:ea typeface="ＭＳ Ｐゴシック" charset="0"/>
                <a:cs typeface="Garamond (Headings)"/>
              </a:rPr>
              <a:t>HE-LHC and </a:t>
            </a:r>
            <a:r>
              <a:rPr lang="en-US" sz="3600" u="sng" dirty="0" smtClean="0">
                <a:solidFill>
                  <a:srgbClr val="FF0000"/>
                </a:solidFill>
                <a:latin typeface="Garamond (Headings)"/>
                <a:ea typeface="ＭＳ Ｐゴシック" charset="0"/>
                <a:cs typeface="Garamond (Headings)"/>
              </a:rPr>
              <a:t>high energy </a:t>
            </a:r>
            <a:r>
              <a:rPr lang="en-US" sz="3600" u="sng" dirty="0" err="1" smtClean="0">
                <a:solidFill>
                  <a:srgbClr val="FF0000"/>
                </a:solidFill>
                <a:latin typeface="Garamond (Headings)"/>
                <a:ea typeface="ＭＳ Ｐゴシック" charset="0"/>
                <a:cs typeface="Garamond (Headings)"/>
              </a:rPr>
              <a:t>hh</a:t>
            </a:r>
            <a:r>
              <a:rPr lang="en-US" sz="3600" u="sng" dirty="0" smtClean="0">
                <a:solidFill>
                  <a:srgbClr val="FF0000"/>
                </a:solidFill>
                <a:latin typeface="Garamond (Headings)"/>
                <a:ea typeface="ＭＳ Ｐゴシック" charset="0"/>
                <a:cs typeface="Garamond (Headings)"/>
              </a:rPr>
              <a:t> Collider</a:t>
            </a:r>
            <a:endParaRPr lang="en-US" sz="3600" u="sng" dirty="0">
              <a:solidFill>
                <a:srgbClr val="FF0000"/>
              </a:solidFill>
              <a:latin typeface="Garamond (Headings)"/>
              <a:ea typeface="ＭＳ Ｐゴシック" charset="0"/>
              <a:cs typeface="Garamond (Headings)"/>
            </a:endParaRPr>
          </a:p>
        </p:txBody>
      </p:sp>
      <p:grpSp>
        <p:nvGrpSpPr>
          <p:cNvPr id="83970" name="Group 23"/>
          <p:cNvGrpSpPr>
            <a:grpSpLocks/>
          </p:cNvGrpSpPr>
          <p:nvPr/>
        </p:nvGrpSpPr>
        <p:grpSpPr bwMode="auto">
          <a:xfrm>
            <a:off x="152401" y="836619"/>
            <a:ext cx="8978900" cy="2586037"/>
            <a:chOff x="288" y="720"/>
            <a:chExt cx="5656" cy="1629"/>
          </a:xfrm>
        </p:grpSpPr>
        <p:sp>
          <p:nvSpPr>
            <p:cNvPr id="8397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2721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270" cy="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Aft>
                  <a:spcPts val="1200"/>
                </a:spcAft>
                <a:defRPr/>
              </a:pPr>
              <a:r>
                <a:rPr lang="en-US" sz="2600" dirty="0">
                  <a:solidFill>
                    <a:srgbClr val="3333CC"/>
                  </a:solidFill>
                </a:rPr>
                <a:t>HE-LHC</a:t>
              </a:r>
              <a:endParaRPr lang="en-US" sz="2600" dirty="0">
                <a:solidFill>
                  <a:srgbClr val="800000"/>
                </a:solidFill>
              </a:endParaRPr>
            </a:p>
            <a:p>
              <a:pPr marL="342796" indent="-342796">
                <a:spcAft>
                  <a:spcPts val="1200"/>
                </a:spcAft>
                <a:buFont typeface="Wingdings" charset="0"/>
                <a:buChar char="è"/>
                <a:defRPr/>
              </a:pP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 Use of existing tunnel infrastructure! </a:t>
              </a:r>
            </a:p>
            <a:p>
              <a:pPr marL="342796" indent="-342796">
                <a:spcAft>
                  <a:spcPts val="1200"/>
                </a:spcAft>
                <a:buFont typeface="Wingdings" charset="0"/>
                <a:buChar char="è"/>
                <a:defRPr/>
              </a:pP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 Can perhaps bring a factor 2-3 increase in CM collision energy</a:t>
              </a:r>
            </a:p>
            <a:p>
              <a:pPr marL="342796" indent="-342796">
                <a:spcAft>
                  <a:spcPts val="1200"/>
                </a:spcAft>
                <a:buFont typeface="Wingdings" charset="0"/>
                <a:buChar char="è"/>
                <a:defRPr/>
              </a:pP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 Magnet technology (15 T – 20 T)?!?</a:t>
              </a:r>
            </a:p>
            <a:p>
              <a:pPr marL="342796" indent="-342796">
                <a:spcAft>
                  <a:spcPts val="1200"/>
                </a:spcAft>
                <a:buFont typeface="Wingdings" charset="0"/>
                <a:buChar char="è"/>
                <a:defRPr/>
              </a:pP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Investment </a:t>
              </a:r>
              <a:r>
                <a:rPr lang="en-US" dirty="0" smtClean="0">
                  <a:solidFill>
                    <a:srgbClr val="FF0000"/>
                  </a:solidFill>
                </a:rPr>
                <a:t>(time &amp; money) versus </a:t>
              </a:r>
              <a:r>
                <a:rPr lang="en-US" dirty="0" smtClean="0">
                  <a:solidFill>
                    <a:srgbClr val="FF0000"/>
                  </a:solidFill>
                </a:rPr>
                <a:t>physics case?!?!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3971" name="Group 24"/>
          <p:cNvGrpSpPr>
            <a:grpSpLocks/>
          </p:cNvGrpSpPr>
          <p:nvPr/>
        </p:nvGrpSpPr>
        <p:grpSpPr bwMode="auto">
          <a:xfrm>
            <a:off x="152401" y="3506794"/>
            <a:ext cx="8839200" cy="2586037"/>
            <a:chOff x="288" y="1180"/>
            <a:chExt cx="5568" cy="1629"/>
          </a:xfrm>
        </p:grpSpPr>
        <p:sp>
          <p:nvSpPr>
            <p:cNvPr id="83972" name="Rectangle 19"/>
            <p:cNvSpPr>
              <a:spLocks noChangeArrowheads="1"/>
            </p:cNvSpPr>
            <p:nvPr/>
          </p:nvSpPr>
          <p:spPr bwMode="auto">
            <a:xfrm>
              <a:off x="288" y="127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2719" name="Text Box 20"/>
            <p:cNvSpPr txBox="1">
              <a:spLocks noChangeArrowheads="1"/>
            </p:cNvSpPr>
            <p:nvPr/>
          </p:nvSpPr>
          <p:spPr bwMode="auto">
            <a:xfrm>
              <a:off x="674" y="1180"/>
              <a:ext cx="5182" cy="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Aft>
                  <a:spcPts val="12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</a:rPr>
                <a:t>FCC-</a:t>
              </a:r>
              <a:r>
                <a:rPr lang="en-US" sz="2600" dirty="0" err="1" smtClean="0">
                  <a:solidFill>
                    <a:srgbClr val="3333CC"/>
                  </a:solidFill>
                </a:rPr>
                <a:t>hh</a:t>
              </a:r>
              <a:r>
                <a:rPr lang="en-US" sz="2600" dirty="0" smtClean="0">
                  <a:solidFill>
                    <a:srgbClr val="3333CC"/>
                  </a:solidFill>
                </a:rPr>
                <a:t>: High Energy Hadron Collider in larger tunnel</a:t>
              </a:r>
              <a:endParaRPr lang="en-US" sz="2600" dirty="0">
                <a:solidFill>
                  <a:srgbClr val="3333CC"/>
                </a:solidFill>
              </a:endParaRPr>
            </a:p>
            <a:p>
              <a:pPr marL="342796" indent="-342796" algn="l" eaLnBrk="1" hangingPunct="1">
                <a:spcAft>
                  <a:spcPts val="1200"/>
                </a:spcAft>
                <a:buFont typeface="Wingdings" charset="0"/>
                <a:buChar char="è"/>
                <a:defRPr/>
              </a:pP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 Still at early R&amp;D and study stage </a:t>
              </a: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(16T - 20 </a:t>
              </a: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T </a:t>
              </a: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magnets</a:t>
              </a:r>
              <a:r>
                <a:rPr lang="en-US" dirty="0">
                  <a:solidFill>
                    <a:srgbClr val="984807"/>
                  </a:solidFill>
                  <a:sym typeface="Wingdings"/>
                </a:rPr>
                <a:t>?</a:t>
              </a: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)</a:t>
              </a:r>
              <a:endParaRPr lang="en-US" dirty="0" smtClean="0">
                <a:solidFill>
                  <a:srgbClr val="984807"/>
                </a:solidFill>
                <a:sym typeface="Wingdings"/>
              </a:endParaRPr>
            </a:p>
            <a:p>
              <a:pPr algn="l" eaLnBrk="1" hangingPunct="1">
                <a:spcAft>
                  <a:spcPts val="1200"/>
                </a:spcAft>
                <a:defRPr/>
              </a:pPr>
              <a:r>
                <a:rPr lang="en-US" dirty="0">
                  <a:solidFill>
                    <a:srgbClr val="984807"/>
                  </a:solidFill>
                  <a:sym typeface="Wingdings"/>
                </a:rPr>
                <a:t> </a:t>
              </a: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    (magnets, beam power and machine protection, injectors...)</a:t>
              </a:r>
            </a:p>
            <a:p>
              <a:pPr marL="342796" indent="-342796" algn="l" eaLnBrk="1" hangingPunct="1">
                <a:spcAft>
                  <a:spcPts val="1200"/>
                </a:spcAft>
                <a:buFont typeface="Wingdings" charset="0"/>
                <a:buChar char="è"/>
                <a:defRPr/>
              </a:pP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 New tunnel would provide synergies with other machines</a:t>
              </a:r>
            </a:p>
            <a:p>
              <a:pPr algn="l" eaLnBrk="1" hangingPunct="1">
                <a:spcAft>
                  <a:spcPts val="1200"/>
                </a:spcAft>
                <a:defRPr/>
              </a:pP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     (e.g. </a:t>
              </a: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FCC-</a:t>
              </a:r>
              <a:r>
                <a:rPr lang="en-US" dirty="0" err="1" smtClean="0">
                  <a:solidFill>
                    <a:srgbClr val="984807"/>
                  </a:solidFill>
                  <a:sym typeface="Wingdings"/>
                </a:rPr>
                <a:t>ee</a:t>
              </a: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 </a:t>
              </a:r>
              <a:r>
                <a:rPr lang="en-US" dirty="0" smtClean="0">
                  <a:solidFill>
                    <a:srgbClr val="984807"/>
                  </a:solidFill>
                  <a:sym typeface="Wingdings"/>
                </a:rPr>
                <a:t>as a Higgs factory)</a:t>
              </a:r>
              <a:endParaRPr lang="en-US" dirty="0">
                <a:solidFill>
                  <a:srgbClr val="9848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58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2014/8/10-8/15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ASC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51FE7-ADAE-4B7C-A410-9EFBEF3D79D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763689" y="116633"/>
            <a:ext cx="5706098" cy="792088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en-US" altLang="ja-JP" sz="4000" b="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SuperKEKB</a:t>
            </a:r>
            <a:endParaRPr kumimoji="1" lang="ja-JP" altLang="en-US" sz="4000" b="1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691680" cy="77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コネクタ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176326" y="4270290"/>
            <a:ext cx="2711410" cy="654986"/>
          </a:xfrm>
          <a:prstGeom prst="rect">
            <a:avLst/>
          </a:prstGeom>
          <a:solidFill>
            <a:srgbClr val="FFCAC7"/>
          </a:solidFill>
        </p:spPr>
        <p:txBody>
          <a:bodyPr wrap="none" lIns="91411" tIns="45706" rIns="91411" bIns="45706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40 times higher luminosity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2.1x10</a:t>
            </a:r>
            <a:r>
              <a:rPr kumimoji="1" lang="en-US" altLang="ja-JP" sz="1800" baseline="300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34</a:t>
            </a: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--&gt; 8x10</a:t>
            </a:r>
            <a:r>
              <a:rPr kumimoji="1" lang="en-US" altLang="ja-JP" sz="1800" baseline="300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35</a:t>
            </a: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cm</a:t>
            </a:r>
            <a:r>
              <a:rPr kumimoji="1" lang="en-US" altLang="ja-JP" sz="1800" baseline="300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-2</a:t>
            </a: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s</a:t>
            </a:r>
            <a:r>
              <a:rPr kumimoji="1" lang="en-US" altLang="ja-JP" sz="1800" baseline="300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-1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09234" y="2010399"/>
            <a:ext cx="3151198" cy="523220"/>
          </a:xfrm>
          <a:prstGeom prst="rect">
            <a:avLst/>
          </a:prstGeom>
          <a:solidFill>
            <a:srgbClr val="FFFAA4"/>
          </a:solidFill>
        </p:spPr>
        <p:txBody>
          <a:bodyPr wrap="none" lIns="91411" tIns="45706" rIns="91411" bIns="45706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i="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KEKB to </a:t>
            </a:r>
            <a:r>
              <a:rPr kumimoji="1" lang="en-US" altLang="ja-JP" sz="2800" b="1" i="1" dirty="0" err="1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SuperKEKB</a:t>
            </a:r>
            <a:endParaRPr kumimoji="1" lang="ja-JP" altLang="en-US" sz="2800" b="1" i="1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13" name="円弧 12"/>
          <p:cNvSpPr/>
          <p:nvPr/>
        </p:nvSpPr>
        <p:spPr>
          <a:xfrm>
            <a:off x="3494365" y="1505541"/>
            <a:ext cx="2928481" cy="2928481"/>
          </a:xfrm>
          <a:prstGeom prst="arc">
            <a:avLst>
              <a:gd name="adj1" fmla="val 16196461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1" tIns="45706" rIns="91411" bIns="45706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4" name="直線コネクタ 13"/>
          <p:cNvCxnSpPr>
            <a:stCxn id="13" idx="2"/>
          </p:cNvCxnSpPr>
          <p:nvPr/>
        </p:nvCxnSpPr>
        <p:spPr>
          <a:xfrm rot="5400000">
            <a:off x="6007785" y="3384045"/>
            <a:ext cx="829331" cy="792"/>
          </a:xfrm>
          <a:prstGeom prst="line">
            <a:avLst/>
          </a:prstGeom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円弧 14"/>
          <p:cNvSpPr/>
          <p:nvPr/>
        </p:nvSpPr>
        <p:spPr>
          <a:xfrm flipV="1">
            <a:off x="3493571" y="2328522"/>
            <a:ext cx="2928481" cy="2928481"/>
          </a:xfrm>
          <a:prstGeom prst="arc">
            <a:avLst>
              <a:gd name="adj1" fmla="val 16144857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1" tIns="45706" rIns="91411" bIns="45706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rot="5400000">
            <a:off x="2310022" y="3384046"/>
            <a:ext cx="829330" cy="79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円弧 16"/>
          <p:cNvSpPr/>
          <p:nvPr/>
        </p:nvSpPr>
        <p:spPr>
          <a:xfrm flipH="1" flipV="1">
            <a:off x="2724291" y="2439704"/>
            <a:ext cx="2712480" cy="2712480"/>
          </a:xfrm>
          <a:prstGeom prst="arc">
            <a:avLst>
              <a:gd name="adj1" fmla="val 16212241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1" tIns="45706" rIns="91411" bIns="45706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弧 17"/>
          <p:cNvSpPr/>
          <p:nvPr/>
        </p:nvSpPr>
        <p:spPr>
          <a:xfrm flipH="1">
            <a:off x="2724291" y="1615168"/>
            <a:ext cx="2712480" cy="2712480"/>
          </a:xfrm>
          <a:prstGeom prst="arc">
            <a:avLst>
              <a:gd name="adj1" fmla="val 16227444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1" tIns="45706" rIns="91411" bIns="45706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 rot="10800000" flipV="1">
            <a:off x="4069707" y="1506327"/>
            <a:ext cx="894157" cy="10888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円弧 19"/>
          <p:cNvSpPr/>
          <p:nvPr/>
        </p:nvSpPr>
        <p:spPr>
          <a:xfrm flipH="1">
            <a:off x="2591146" y="1508979"/>
            <a:ext cx="2928481" cy="2928481"/>
          </a:xfrm>
          <a:prstGeom prst="arc">
            <a:avLst>
              <a:gd name="adj1" fmla="val 16196461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1" tIns="45706" rIns="91411" bIns="45706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円弧 20"/>
          <p:cNvSpPr/>
          <p:nvPr/>
        </p:nvSpPr>
        <p:spPr>
          <a:xfrm flipH="1" flipV="1">
            <a:off x="2590352" y="2331960"/>
            <a:ext cx="2928481" cy="2928481"/>
          </a:xfrm>
          <a:prstGeom prst="arc">
            <a:avLst>
              <a:gd name="adj1" fmla="val 16144857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1" tIns="45706" rIns="91411" bIns="45706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 rot="5400000">
            <a:off x="2175284" y="3384044"/>
            <a:ext cx="829330" cy="79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円弧 22"/>
          <p:cNvSpPr/>
          <p:nvPr/>
        </p:nvSpPr>
        <p:spPr>
          <a:xfrm flipV="1">
            <a:off x="3573859" y="2439704"/>
            <a:ext cx="2712480" cy="2712480"/>
          </a:xfrm>
          <a:prstGeom prst="arc">
            <a:avLst>
              <a:gd name="adj1" fmla="val 16212241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1" tIns="45706" rIns="91411" bIns="45706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弧 23"/>
          <p:cNvSpPr/>
          <p:nvPr/>
        </p:nvSpPr>
        <p:spPr>
          <a:xfrm>
            <a:off x="3573859" y="1615168"/>
            <a:ext cx="2712480" cy="2712480"/>
          </a:xfrm>
          <a:prstGeom prst="arc">
            <a:avLst>
              <a:gd name="adj1" fmla="val 16227444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1" tIns="45706" rIns="91411" bIns="45706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 rot="5400000">
            <a:off x="5872072" y="3384044"/>
            <a:ext cx="829330" cy="79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4056888" y="1508974"/>
            <a:ext cx="884038" cy="10623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23" idx="0"/>
            <a:endCxn id="21" idx="0"/>
          </p:cNvCxnSpPr>
          <p:nvPr/>
        </p:nvCxnSpPr>
        <p:spPr>
          <a:xfrm rot="10800000" flipV="1">
            <a:off x="4078074" y="5152175"/>
            <a:ext cx="856855" cy="108072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7" idx="0"/>
          </p:cNvCxnSpPr>
          <p:nvPr/>
        </p:nvCxnSpPr>
        <p:spPr>
          <a:xfrm>
            <a:off x="4075702" y="5152175"/>
            <a:ext cx="861338" cy="104030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図 5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4852" y="1016476"/>
            <a:ext cx="1379898" cy="39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直線矢印コネクタ 29"/>
          <p:cNvCxnSpPr>
            <a:cxnSpLocks noChangeShapeType="1"/>
          </p:cNvCxnSpPr>
          <p:nvPr/>
        </p:nvCxnSpPr>
        <p:spPr bwMode="auto">
          <a:xfrm flipV="1">
            <a:off x="3966041" y="1371621"/>
            <a:ext cx="3810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1" name="Rectangle 16"/>
          <p:cNvSpPr>
            <a:spLocks/>
          </p:cNvSpPr>
          <p:nvPr/>
        </p:nvSpPr>
        <p:spPr bwMode="auto">
          <a:xfrm>
            <a:off x="3750415" y="1663637"/>
            <a:ext cx="1765856" cy="2161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6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Colliding bunches</a:t>
            </a:r>
          </a:p>
        </p:txBody>
      </p:sp>
      <p:pic>
        <p:nvPicPr>
          <p:cNvPr id="32" name="図 5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8306" y="205866"/>
            <a:ext cx="1577174" cy="224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6012" y="4262613"/>
            <a:ext cx="1614060" cy="227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図形グループ 33"/>
          <p:cNvGrpSpPr/>
          <p:nvPr/>
        </p:nvGrpSpPr>
        <p:grpSpPr>
          <a:xfrm>
            <a:off x="5044250" y="5837365"/>
            <a:ext cx="2320289" cy="140480"/>
            <a:chOff x="4596531" y="5645509"/>
            <a:chExt cx="2320289" cy="140480"/>
          </a:xfrm>
          <a:scene3d>
            <a:camera prst="orthographicFront">
              <a:rot lat="0" lon="0" rev="19800000"/>
            </a:camera>
            <a:lightRig rig="threePt" dir="t"/>
          </a:scene3d>
        </p:grpSpPr>
        <p:cxnSp>
          <p:nvCxnSpPr>
            <p:cNvPr id="39" name="直線コネクタ 38"/>
            <p:cNvCxnSpPr/>
            <p:nvPr/>
          </p:nvCxnSpPr>
          <p:spPr>
            <a:xfrm>
              <a:off x="4596531" y="5645509"/>
              <a:ext cx="2253405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円弧 39"/>
            <p:cNvSpPr/>
            <p:nvPr/>
          </p:nvSpPr>
          <p:spPr>
            <a:xfrm>
              <a:off x="6770992" y="5647846"/>
              <a:ext cx="145828" cy="126405"/>
            </a:xfrm>
            <a:prstGeom prst="arc">
              <a:avLst>
                <a:gd name="adj1" fmla="val 16200000"/>
                <a:gd name="adj2" fmla="val 5798489"/>
              </a:avLst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ja-JP" altLang="en-US" sz="180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41" name="直線コネクタ 40"/>
            <p:cNvCxnSpPr/>
            <p:nvPr/>
          </p:nvCxnSpPr>
          <p:spPr>
            <a:xfrm>
              <a:off x="6326223" y="5784401"/>
              <a:ext cx="508707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ボックス 41"/>
          <p:cNvSpPr txBox="1"/>
          <p:nvPr/>
        </p:nvSpPr>
        <p:spPr>
          <a:xfrm>
            <a:off x="3033408" y="2539931"/>
            <a:ext cx="2899302" cy="1217640"/>
          </a:xfrm>
          <a:prstGeom prst="rect">
            <a:avLst/>
          </a:prstGeom>
          <a:solidFill>
            <a:srgbClr val="CCFFCC"/>
          </a:solidFill>
        </p:spPr>
        <p:txBody>
          <a:bodyPr wrap="square" lIns="91411" tIns="45706" rIns="91411" bIns="45706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u"/>
            </a:pPr>
            <a:r>
              <a:rPr kumimoji="1" lang="en-US" altLang="ja-JP" sz="1800" dirty="0" err="1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Nano</a:t>
            </a: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-Beam scheme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	extremely small </a:t>
            </a:r>
            <a:r>
              <a:rPr kumimoji="1" lang="en-US" altLang="ja-JP" sz="1800" i="1" dirty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b</a:t>
            </a:r>
            <a:r>
              <a:rPr kumimoji="1" lang="en-US" altLang="ja-JP" sz="1800" i="1" baseline="-250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y</a:t>
            </a:r>
            <a:r>
              <a:rPr kumimoji="1" lang="en-US" altLang="ja-JP" sz="1800" i="1" baseline="300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*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	low </a:t>
            </a:r>
            <a:r>
              <a:rPr kumimoji="1" lang="en-US" altLang="ja-JP" sz="1800" dirty="0" err="1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emittance</a:t>
            </a:r>
            <a:endParaRPr kumimoji="1" lang="en-US" altLang="ja-JP" sz="18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u"/>
            </a:pP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Beam current double</a:t>
            </a:r>
          </a:p>
        </p:txBody>
      </p:sp>
      <p:sp>
        <p:nvSpPr>
          <p:cNvPr id="43" name="テキスト ボックス 47"/>
          <p:cNvSpPr txBox="1">
            <a:spLocks noChangeArrowheads="1"/>
          </p:cNvSpPr>
          <p:nvPr/>
        </p:nvSpPr>
        <p:spPr bwMode="auto">
          <a:xfrm>
            <a:off x="5778770" y="940410"/>
            <a:ext cx="1867074" cy="93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Redesign the lattice to squeeze the </a:t>
            </a:r>
            <a:r>
              <a:rPr kumimoji="1" lang="en-US" altLang="ja-JP" sz="18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emittance</a:t>
            </a:r>
            <a:endParaRPr kumimoji="1" lang="en-US" altLang="ja-JP" sz="18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Helvetica Neue"/>
            </a:endParaRPr>
          </a:p>
        </p:txBody>
      </p:sp>
      <p:sp>
        <p:nvSpPr>
          <p:cNvPr id="44" name="テキスト ボックス 46"/>
          <p:cNvSpPr txBox="1">
            <a:spLocks noChangeArrowheads="1"/>
          </p:cNvSpPr>
          <p:nvPr/>
        </p:nvSpPr>
        <p:spPr bwMode="auto">
          <a:xfrm>
            <a:off x="6" y="5421017"/>
            <a:ext cx="3081477" cy="65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TiN</a:t>
            </a:r>
            <a:r>
              <a:rPr kumimoji="1" lang="en-US" altLang="ja-JP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-coated beam pipes with antechambers</a:t>
            </a:r>
          </a:p>
        </p:txBody>
      </p:sp>
      <p:sp>
        <p:nvSpPr>
          <p:cNvPr id="45" name="テキスト ボックス 50"/>
          <p:cNvSpPr txBox="1">
            <a:spLocks noChangeArrowheads="1"/>
          </p:cNvSpPr>
          <p:nvPr/>
        </p:nvSpPr>
        <p:spPr bwMode="auto">
          <a:xfrm>
            <a:off x="6215" y="2096592"/>
            <a:ext cx="2354056" cy="65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New S.C. final focusing magnets near the IP</a:t>
            </a:r>
          </a:p>
        </p:txBody>
      </p:sp>
      <p:sp>
        <p:nvSpPr>
          <p:cNvPr id="46" name="Text Box 34"/>
          <p:cNvSpPr txBox="1">
            <a:spLocks noChangeArrowheads="1"/>
          </p:cNvSpPr>
          <p:nvPr/>
        </p:nvSpPr>
        <p:spPr bwMode="auto">
          <a:xfrm>
            <a:off x="5022845" y="6280357"/>
            <a:ext cx="2281566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New </a:t>
            </a:r>
            <a:r>
              <a:rPr kumimoji="1" lang="en-US" altLang="ja-JP" sz="1800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e</a:t>
            </a:r>
            <a:r>
              <a:rPr kumimoji="1" lang="en-US" altLang="ja-JP" sz="18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+ Damping Ring</a:t>
            </a:r>
          </a:p>
        </p:txBody>
      </p:sp>
      <p:cxnSp>
        <p:nvCxnSpPr>
          <p:cNvPr id="47" name="直線矢印コネクタ 46"/>
          <p:cNvCxnSpPr>
            <a:cxnSpLocks noChangeShapeType="1"/>
            <a:stCxn id="49" idx="3"/>
          </p:cNvCxnSpPr>
          <p:nvPr/>
        </p:nvCxnSpPr>
        <p:spPr bwMode="auto">
          <a:xfrm flipH="1">
            <a:off x="2602537" y="1984478"/>
            <a:ext cx="211320" cy="31846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8" name="テキスト ボックス 47"/>
          <p:cNvSpPr txBox="1"/>
          <p:nvPr/>
        </p:nvSpPr>
        <p:spPr>
          <a:xfrm>
            <a:off x="6302258" y="1846284"/>
            <a:ext cx="1179653" cy="400110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 err="1">
                <a:solidFill>
                  <a:srgbClr val="0000FF"/>
                </a:solidFill>
                <a:latin typeface="Calibri"/>
                <a:ea typeface="ＭＳ Ｐゴシック"/>
                <a:cs typeface="+mn-cs"/>
              </a:rPr>
              <a:t>e</a:t>
            </a:r>
            <a:r>
              <a:rPr kumimoji="1" lang="en-US" altLang="ja-JP" sz="2000" baseline="30000" dirty="0">
                <a:solidFill>
                  <a:srgbClr val="0000FF"/>
                </a:solidFill>
                <a:latin typeface="Calibri"/>
                <a:ea typeface="ＭＳ Ｐゴシック"/>
                <a:cs typeface="+mn-cs"/>
              </a:rPr>
              <a:t>-</a:t>
            </a:r>
            <a:r>
              <a:rPr kumimoji="1" lang="en-US" altLang="ja-JP" sz="2000" dirty="0">
                <a:solidFill>
                  <a:srgbClr val="0000FF"/>
                </a:solidFill>
                <a:latin typeface="Calibri"/>
                <a:ea typeface="ＭＳ Ｐゴシック"/>
                <a:cs typeface="+mn-cs"/>
              </a:rPr>
              <a:t>  2.6A</a:t>
            </a:r>
            <a:r>
              <a:rPr kumimoji="1" lang="en-US" altLang="ja-JP" sz="2000" baseline="30000" dirty="0">
                <a:solidFill>
                  <a:srgbClr val="0000FF"/>
                </a:solidFill>
                <a:latin typeface="Calibri"/>
                <a:ea typeface="ＭＳ Ｐゴシック"/>
                <a:cs typeface="+mn-cs"/>
              </a:rPr>
              <a:t> </a:t>
            </a:r>
            <a:endParaRPr kumimoji="1" lang="ja-JP" altLang="en-US" sz="2000" baseline="30000" dirty="0">
              <a:solidFill>
                <a:srgbClr val="0000FF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885404" y="1784423"/>
            <a:ext cx="928459" cy="400110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 err="1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e</a:t>
            </a:r>
            <a:r>
              <a:rPr kumimoji="1" lang="en-US" altLang="ja-JP" sz="2000" baseline="30000" dirty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+</a:t>
            </a:r>
            <a:r>
              <a:rPr kumimoji="1" lang="en-US" altLang="ja-JP" sz="2000" dirty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 3.6A</a:t>
            </a:r>
            <a:endParaRPr kumimoji="1" lang="ja-JP" altLang="en-US" sz="2000" baseline="30000" dirty="0">
              <a:solidFill>
                <a:srgbClr val="FF0000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5393159" y="5572789"/>
            <a:ext cx="19928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9800000"/>
            </a:camera>
            <a:lightRig rig="threePt" dir="t"/>
          </a:scene3d>
        </p:spPr>
        <p:txBody>
          <a:bodyPr wrap="none" lIns="91411" tIns="45706" rIns="91411" bIns="45706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dirty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Injector </a:t>
            </a:r>
            <a:r>
              <a:rPr kumimoji="1" lang="en-US" altLang="ja-JP" sz="1400" dirty="0" err="1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Linac</a:t>
            </a:r>
            <a:r>
              <a:rPr kumimoji="1" lang="en-US" altLang="ja-JP" sz="1400" dirty="0">
                <a:solidFill>
                  <a:srgbClr val="008000"/>
                </a:solidFill>
                <a:latin typeface="Helvetica Neue"/>
                <a:ea typeface="ＭＳ Ｐゴシック"/>
                <a:cs typeface="Helvetica Neue"/>
              </a:rPr>
              <a:t> upgrade</a:t>
            </a:r>
          </a:p>
        </p:txBody>
      </p:sp>
      <p:cxnSp>
        <p:nvCxnSpPr>
          <p:cNvPr id="51" name="直線コネクタ 50"/>
          <p:cNvCxnSpPr/>
          <p:nvPr/>
        </p:nvCxnSpPr>
        <p:spPr>
          <a:xfrm rot="10800000" flipV="1">
            <a:off x="6289844" y="5966107"/>
            <a:ext cx="163242" cy="116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図形グループ 55"/>
          <p:cNvGrpSpPr/>
          <p:nvPr/>
        </p:nvGrpSpPr>
        <p:grpSpPr>
          <a:xfrm>
            <a:off x="6226349" y="6090654"/>
            <a:ext cx="226743" cy="167151"/>
            <a:chOff x="5653900" y="6082972"/>
            <a:chExt cx="226743" cy="167151"/>
          </a:xfrm>
          <a:scene3d>
            <a:camera prst="orthographicFront">
              <a:rot lat="0" lon="0" rev="3300000"/>
            </a:camera>
            <a:lightRig rig="threePt" dir="t"/>
          </a:scene3d>
        </p:grpSpPr>
        <p:sp>
          <p:nvSpPr>
            <p:cNvPr id="53" name="円弧 52"/>
            <p:cNvSpPr/>
            <p:nvPr/>
          </p:nvSpPr>
          <p:spPr>
            <a:xfrm>
              <a:off x="5717400" y="6082972"/>
              <a:ext cx="163243" cy="167151"/>
            </a:xfrm>
            <a:prstGeom prst="arc">
              <a:avLst>
                <a:gd name="adj1" fmla="val 16200000"/>
                <a:gd name="adj2" fmla="val 5443276"/>
              </a:avLst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ja-JP" altLang="en-US" sz="180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4" name="円弧 53"/>
            <p:cNvSpPr/>
            <p:nvPr/>
          </p:nvSpPr>
          <p:spPr>
            <a:xfrm flipH="1">
              <a:off x="5653900" y="6082972"/>
              <a:ext cx="163243" cy="167151"/>
            </a:xfrm>
            <a:prstGeom prst="arc">
              <a:avLst>
                <a:gd name="adj1" fmla="val 16200000"/>
                <a:gd name="adj2" fmla="val 5443276"/>
              </a:avLst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ja-JP" altLang="en-US" sz="180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55" name="直線コネクタ 54"/>
            <p:cNvCxnSpPr>
              <a:endCxn id="53" idx="0"/>
            </p:cNvCxnSpPr>
            <p:nvPr/>
          </p:nvCxnSpPr>
          <p:spPr>
            <a:xfrm>
              <a:off x="5735522" y="6082972"/>
              <a:ext cx="63499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5735522" y="6248072"/>
              <a:ext cx="63499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直線コネクタ 56"/>
          <p:cNvCxnSpPr/>
          <p:nvPr/>
        </p:nvCxnSpPr>
        <p:spPr>
          <a:xfrm rot="5400000">
            <a:off x="6396381" y="6030481"/>
            <a:ext cx="136955" cy="23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1"/>
          <p:cNvSpPr txBox="1">
            <a:spLocks noChangeArrowheads="1"/>
          </p:cNvSpPr>
          <p:nvPr/>
        </p:nvSpPr>
        <p:spPr bwMode="auto">
          <a:xfrm>
            <a:off x="4963863" y="5797742"/>
            <a:ext cx="1216471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DR tunnel</a:t>
            </a:r>
          </a:p>
        </p:txBody>
      </p:sp>
      <p:cxnSp>
        <p:nvCxnSpPr>
          <p:cNvPr id="59" name="直線矢印コネクタ 58"/>
          <p:cNvCxnSpPr>
            <a:cxnSpLocks noChangeShapeType="1"/>
          </p:cNvCxnSpPr>
          <p:nvPr/>
        </p:nvCxnSpPr>
        <p:spPr bwMode="auto">
          <a:xfrm flipH="1" flipV="1">
            <a:off x="4559926" y="1371621"/>
            <a:ext cx="381000" cy="76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0" name="テキスト ボックス 59"/>
          <p:cNvSpPr txBox="1"/>
          <p:nvPr/>
        </p:nvSpPr>
        <p:spPr>
          <a:xfrm>
            <a:off x="7072964" y="6485600"/>
            <a:ext cx="2202924" cy="373659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Reinforce RF systems</a:t>
            </a:r>
          </a:p>
        </p:txBody>
      </p:sp>
      <p:cxnSp>
        <p:nvCxnSpPr>
          <p:cNvPr id="61" name="直線コネクタ 60"/>
          <p:cNvCxnSpPr/>
          <p:nvPr/>
        </p:nvCxnSpPr>
        <p:spPr>
          <a:xfrm rot="10800000">
            <a:off x="4646863" y="4848473"/>
            <a:ext cx="580494" cy="41196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rot="5400000">
            <a:off x="4084965" y="4890106"/>
            <a:ext cx="271504" cy="25264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rot="10800000" flipH="1" flipV="1">
            <a:off x="4388421" y="4835632"/>
            <a:ext cx="306870" cy="3340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円弧 63"/>
          <p:cNvSpPr/>
          <p:nvPr/>
        </p:nvSpPr>
        <p:spPr>
          <a:xfrm>
            <a:off x="4167654" y="4763638"/>
            <a:ext cx="433081" cy="404427"/>
          </a:xfrm>
          <a:prstGeom prst="arc">
            <a:avLst/>
          </a:prstGeom>
          <a:ln>
            <a:solidFill>
              <a:srgbClr val="0080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1" tIns="45706" rIns="91411" bIns="45706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65" name="直線矢印コネクタ 64"/>
          <p:cNvCxnSpPr/>
          <p:nvPr/>
        </p:nvCxnSpPr>
        <p:spPr>
          <a:xfrm flipV="1">
            <a:off x="5436771" y="6255754"/>
            <a:ext cx="694966" cy="96794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3860" y="3729675"/>
            <a:ext cx="2076302" cy="5434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7" name="Oval 28"/>
          <p:cNvSpPr>
            <a:spLocks/>
          </p:cNvSpPr>
          <p:nvPr/>
        </p:nvSpPr>
        <p:spPr bwMode="auto">
          <a:xfrm>
            <a:off x="4726491" y="3693131"/>
            <a:ext cx="578329" cy="616244"/>
          </a:xfrm>
          <a:prstGeom prst="ellipse">
            <a:avLst/>
          </a:prstGeom>
          <a:noFill/>
          <a:ln w="317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68" name="直線矢印コネクタ 67"/>
          <p:cNvCxnSpPr>
            <a:cxnSpLocks noChangeShapeType="1"/>
          </p:cNvCxnSpPr>
          <p:nvPr/>
        </p:nvCxnSpPr>
        <p:spPr bwMode="auto">
          <a:xfrm>
            <a:off x="6139934" y="1934508"/>
            <a:ext cx="266788" cy="334930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graphicFrame>
        <p:nvGraphicFramePr>
          <p:cNvPr id="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432009"/>
              </p:ext>
            </p:extLst>
          </p:nvPr>
        </p:nvGraphicFramePr>
        <p:xfrm>
          <a:off x="3120499" y="5449421"/>
          <a:ext cx="1843364" cy="1368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9" name="Word 文書" r:id="rId8" imgW="2857500" imgH="2120900" progId="Word.Document.12">
                  <p:link updateAutomatic="1"/>
                </p:oleObj>
              </mc:Choice>
              <mc:Fallback>
                <p:oleObj name="Word 文書" r:id="rId8" imgW="2857500" imgH="2120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0499" y="5449421"/>
                        <a:ext cx="1843364" cy="13688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" name="Picture 3" descr="D:\_WorkFolder\AVS2011_BINP\DSC0260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21983" r="23125" b="22987"/>
          <a:stretch/>
        </p:blipFill>
        <p:spPr bwMode="auto">
          <a:xfrm>
            <a:off x="95330" y="6004753"/>
            <a:ext cx="1344463" cy="7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図 21" descr="Fig_Ante_NEG_1.jpg"/>
          <p:cNvPicPr>
            <a:picLocks noChangeAspect="1"/>
          </p:cNvPicPr>
          <p:nvPr/>
        </p:nvPicPr>
        <p:blipFill>
          <a:blip r:embed="rId12"/>
          <a:srcRect l="9164" t="5208" r="4688" b="14583"/>
          <a:stretch>
            <a:fillRect/>
          </a:stretch>
        </p:blipFill>
        <p:spPr bwMode="auto">
          <a:xfrm>
            <a:off x="1616233" y="6066182"/>
            <a:ext cx="1007979" cy="70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図 7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6611" r="10081" b="17037"/>
          <a:stretch/>
        </p:blipFill>
        <p:spPr>
          <a:xfrm>
            <a:off x="169302" y="2985024"/>
            <a:ext cx="1990954" cy="2481933"/>
          </a:xfrm>
          <a:prstGeom prst="rect">
            <a:avLst/>
          </a:prstGeom>
        </p:spPr>
      </p:pic>
      <p:graphicFrame>
        <p:nvGraphicFramePr>
          <p:cNvPr id="7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687977"/>
              </p:ext>
            </p:extLst>
          </p:nvPr>
        </p:nvGraphicFramePr>
        <p:xfrm>
          <a:off x="270450" y="1114239"/>
          <a:ext cx="1200061" cy="954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50" name="Word 文書" r:id="rId8" imgW="2171700" imgH="1727200" progId="Word.Document.12">
                  <p:link updateAutomatic="1"/>
                </p:oleObj>
              </mc:Choice>
              <mc:Fallback>
                <p:oleObj name="Word 文書" r:id="rId8" imgW="2171700" imgH="17272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450" y="1114239"/>
                        <a:ext cx="1200061" cy="954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図 7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3010" y="2589318"/>
            <a:ext cx="2270990" cy="1409087"/>
          </a:xfrm>
          <a:prstGeom prst="rect">
            <a:avLst/>
          </a:prstGeom>
        </p:spPr>
      </p:pic>
      <p:sp>
        <p:nvSpPr>
          <p:cNvPr id="75" name="テキスト ボックス 74"/>
          <p:cNvSpPr txBox="1"/>
          <p:nvPr/>
        </p:nvSpPr>
        <p:spPr>
          <a:xfrm>
            <a:off x="6705438" y="3949883"/>
            <a:ext cx="2546226" cy="373659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Helvetica Neue"/>
              </a:rPr>
              <a:t>New HER wiggler section</a:t>
            </a:r>
          </a:p>
        </p:txBody>
      </p:sp>
    </p:spTree>
    <p:extLst>
      <p:ext uri="{BB962C8B-B14F-4D97-AF65-F5344CB8AC3E}">
        <p14:creationId xmlns:p14="http://schemas.microsoft.com/office/powerpoint/2010/main" val="280863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9"/>
            <a:ext cx="3065462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32288" y="2309813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84688" y="4672014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31888" y="2386013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553206" y="1447800"/>
            <a:ext cx="25955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charset="0"/>
              </a:rPr>
              <a:t>FCC-hh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charset="0"/>
              </a:rPr>
              <a:t>   </a:t>
            </a:r>
            <a:r>
              <a:rPr lang="en-US" sz="2000" b="1">
                <a:solidFill>
                  <a:srgbClr val="FF0000"/>
                </a:solidFill>
                <a:latin typeface="Calibri" charset="0"/>
              </a:rPr>
              <a:t>20-T dipole magnets</a:t>
            </a:r>
          </a:p>
          <a:p>
            <a:pPr eaLnBrk="1" hangingPunct="1"/>
            <a:endParaRPr lang="en-US" sz="28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31888" y="2511426"/>
            <a:ext cx="7467600" cy="2362200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070725" y="4672013"/>
            <a:ext cx="12017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CC"/>
                </a:solidFill>
                <a:latin typeface="Calibri" charset="0"/>
              </a:rPr>
              <a:t>FCC-ee</a:t>
            </a:r>
          </a:p>
          <a:p>
            <a:pPr eaLnBrk="1" hangingPunct="1"/>
            <a:r>
              <a:rPr lang="en-US" sz="2800" b="1">
                <a:solidFill>
                  <a:srgbClr val="0000CC"/>
                </a:solidFill>
                <a:latin typeface="Calibri" charset="0"/>
              </a:rPr>
              <a:t>  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88919"/>
            <a:ext cx="8229600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u="sng" dirty="0">
                <a:solidFill>
                  <a:srgbClr val="FF0000"/>
                </a:solidFill>
                <a:cs typeface="+mj-cs"/>
              </a:rPr>
              <a:t>FCC:</a:t>
            </a:r>
          </a:p>
        </p:txBody>
      </p:sp>
    </p:spTree>
    <p:extLst>
      <p:ext uri="{BB962C8B-B14F-4D97-AF65-F5344CB8AC3E}">
        <p14:creationId xmlns:p14="http://schemas.microsoft.com/office/powerpoint/2010/main" val="291102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 animBg="1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3779912" y="966072"/>
            <a:ext cx="5364088" cy="5680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32257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Calibri"/>
                <a:ea typeface="+mn-ea"/>
                <a:cs typeface="Calibri" pitchFamily="34" charset="0"/>
              </a:rPr>
              <a:t>Future </a:t>
            </a:r>
            <a:r>
              <a:rPr lang="en-GB" sz="3200" b="1" kern="0" dirty="0">
                <a:solidFill>
                  <a:srgbClr val="FFFF00"/>
                </a:solidFill>
                <a:latin typeface="Calibri"/>
                <a:ea typeface="+mn-ea"/>
                <a:cs typeface="Calibri" pitchFamily="34" charset="0"/>
              </a:rPr>
              <a:t>Circular Collider </a:t>
            </a:r>
            <a:r>
              <a:rPr lang="en-GB" sz="3200" b="1" kern="0" dirty="0" smtClean="0">
                <a:solidFill>
                  <a:srgbClr val="FFFF00"/>
                </a:solidFill>
                <a:latin typeface="Calibri"/>
                <a:ea typeface="+mn-ea"/>
                <a:cs typeface="Calibri" pitchFamily="34" charset="0"/>
              </a:rPr>
              <a:t>(FCC) study</a:t>
            </a:r>
            <a:r>
              <a:rPr lang="en-GB" b="1" kern="0" dirty="0" smtClean="0">
                <a:solidFill>
                  <a:srgbClr val="FFFF00"/>
                </a:solidFill>
                <a:latin typeface="Calibri"/>
                <a:ea typeface="+mn-ea"/>
                <a:cs typeface="Calibri" pitchFamily="34" charset="0"/>
              </a:rPr>
              <a:t> </a:t>
            </a:r>
            <a:r>
              <a:rPr lang="en-GB" sz="2800" b="1" kern="0" dirty="0" smtClean="0">
                <a:solidFill>
                  <a:srgbClr val="FFFF00"/>
                </a:solidFill>
                <a:latin typeface="Calibri"/>
                <a:ea typeface="+mn-ea"/>
                <a:cs typeface="Calibri" pitchFamily="34" charset="0"/>
              </a:rPr>
              <a:t>; goals: CDR </a:t>
            </a:r>
            <a:r>
              <a:rPr lang="en-GB" sz="2800" b="1" kern="0" dirty="0">
                <a:solidFill>
                  <a:srgbClr val="FFFF00"/>
                </a:solidFill>
                <a:latin typeface="Calibri"/>
                <a:ea typeface="+mn-ea"/>
                <a:cs typeface="Calibri" pitchFamily="34" charset="0"/>
              </a:rPr>
              <a:t>and cost review for </a:t>
            </a:r>
            <a:r>
              <a:rPr lang="en-GB" sz="2800" b="1" kern="0" dirty="0" smtClean="0">
                <a:solidFill>
                  <a:srgbClr val="FFFF00"/>
                </a:solidFill>
                <a:latin typeface="Calibri"/>
                <a:ea typeface="+mn-ea"/>
                <a:cs typeface="Calibri" pitchFamily="34" charset="0"/>
              </a:rPr>
              <a:t>the next European Strategy Update </a:t>
            </a:r>
            <a:r>
              <a:rPr lang="en-GB" sz="2800" b="1" kern="0" dirty="0">
                <a:solidFill>
                  <a:srgbClr val="FFFF00"/>
                </a:solidFill>
                <a:latin typeface="Calibri"/>
                <a:ea typeface="+mn-ea"/>
                <a:cs typeface="Calibri" pitchFamily="34" charset="0"/>
              </a:rPr>
              <a:t>(2018)</a:t>
            </a:r>
          </a:p>
        </p:txBody>
      </p:sp>
      <p:sp>
        <p:nvSpPr>
          <p:cNvPr id="8" name="Rectangle 7"/>
          <p:cNvSpPr/>
          <p:nvPr/>
        </p:nvSpPr>
        <p:spPr>
          <a:xfrm>
            <a:off x="26135" y="966072"/>
            <a:ext cx="3779912" cy="59246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International collaboration </a:t>
            </a:r>
            <a:r>
              <a:rPr lang="en-US" b="1" kern="0" dirty="0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: </a:t>
            </a:r>
            <a:endParaRPr lang="en-US" b="1" kern="0" dirty="0">
              <a:solidFill>
                <a:srgbClr val="0C377B"/>
              </a:solidFill>
              <a:latin typeface="Calibri"/>
              <a:ea typeface="+mn-ea"/>
              <a:cs typeface="Calibri" pitchFamily="34" charset="0"/>
            </a:endParaRPr>
          </a:p>
          <a:p>
            <a:pPr marL="342900" indent="-342900" algn="l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pp</a:t>
            </a:r>
            <a:r>
              <a:rPr lang="en-US" b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-collider (</a:t>
            </a:r>
            <a:r>
              <a:rPr lang="en-US" b="1" i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FCC-</a:t>
            </a:r>
            <a:r>
              <a:rPr lang="en-US" b="1" i="1" kern="0" dirty="0" err="1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hh</a:t>
            </a:r>
            <a:r>
              <a:rPr lang="en-US" b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)       </a:t>
            </a:r>
            <a:r>
              <a:rPr lang="en-US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defining infrastructure requirements </a:t>
            </a:r>
          </a:p>
          <a:p>
            <a:pPr marL="342900" indent="-342900" algn="l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b="1" i="1" kern="0" dirty="0">
              <a:solidFill>
                <a:srgbClr val="0C377B"/>
              </a:solidFill>
              <a:latin typeface="Calibri"/>
              <a:ea typeface="+mn-ea"/>
              <a:cs typeface="Calibri" pitchFamily="34" charset="0"/>
            </a:endParaRPr>
          </a:p>
          <a:p>
            <a:pPr marL="342900" indent="-342900" algn="l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00" b="1" i="1" kern="0" dirty="0">
              <a:solidFill>
                <a:srgbClr val="0C377B"/>
              </a:solidFill>
              <a:latin typeface="Calibri"/>
              <a:ea typeface="+mn-ea"/>
              <a:cs typeface="Calibri" pitchFamily="34" charset="0"/>
            </a:endParaRPr>
          </a:p>
          <a:p>
            <a:pPr marL="342900" indent="-342900" algn="l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including </a:t>
            </a:r>
            <a:r>
              <a:rPr lang="en-US" b="1" i="1" kern="0" dirty="0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HE-LHC </a:t>
            </a:r>
            <a:r>
              <a:rPr lang="en-US" kern="0" dirty="0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option: 16-20 T in LHC tunnel</a:t>
            </a:r>
          </a:p>
          <a:p>
            <a:pPr marL="342900" indent="-342900" algn="l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kern="0" dirty="0" err="1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e</a:t>
            </a:r>
            <a:r>
              <a:rPr lang="en-US" b="1" kern="0" baseline="30000" dirty="0" err="1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+</a:t>
            </a:r>
            <a:r>
              <a:rPr lang="en-US" b="1" i="1" kern="0" dirty="0" err="1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e</a:t>
            </a:r>
            <a:r>
              <a:rPr lang="en-US" b="1" kern="0" baseline="30000" dirty="0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-</a:t>
            </a:r>
            <a:r>
              <a:rPr lang="en-US" b="1" kern="0" dirty="0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 </a:t>
            </a:r>
            <a:r>
              <a:rPr lang="en-US" b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collider (</a:t>
            </a:r>
            <a:r>
              <a:rPr lang="en-US" b="1" i="1" kern="0" dirty="0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FCC-</a:t>
            </a:r>
            <a:r>
              <a:rPr lang="en-US" b="1" i="1" kern="0" dirty="0" err="1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ee</a:t>
            </a:r>
            <a:r>
              <a:rPr lang="en-US" b="1" i="1" kern="0" dirty="0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/TLEP</a:t>
            </a:r>
            <a:r>
              <a:rPr lang="en-US" b="1" kern="0" dirty="0" smtClean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) </a:t>
            </a:r>
            <a:r>
              <a:rPr lang="en-US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as potential intermediate step</a:t>
            </a:r>
          </a:p>
          <a:p>
            <a:pPr marL="342900" indent="-342900" algn="l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p-e</a:t>
            </a:r>
            <a:r>
              <a:rPr lang="en-US" b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 (</a:t>
            </a:r>
            <a:r>
              <a:rPr lang="en-US" b="1" i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FCC-he</a:t>
            </a:r>
            <a:r>
              <a:rPr lang="en-US" b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) option</a:t>
            </a:r>
          </a:p>
          <a:p>
            <a:pPr marL="285750" indent="-285750" algn="l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100 km infrastructure </a:t>
            </a:r>
            <a:r>
              <a:rPr lang="en-US" kern="0" dirty="0">
                <a:solidFill>
                  <a:srgbClr val="0C377B"/>
                </a:solidFill>
                <a:latin typeface="Calibri"/>
                <a:ea typeface="+mn-ea"/>
                <a:cs typeface="Calibri" pitchFamily="34" charset="0"/>
              </a:rPr>
              <a:t>in Geneva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64904"/>
            <a:ext cx="3779911" cy="830997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kern="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~16 T </a:t>
            </a:r>
            <a:r>
              <a:rPr lang="fr-CH" b="1" kern="0" dirty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 100 </a:t>
            </a:r>
            <a:r>
              <a:rPr lang="fr-CH" b="1" kern="0" dirty="0" err="1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TeV</a:t>
            </a:r>
            <a:r>
              <a:rPr lang="fr-CH" b="1" kern="0" dirty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 </a:t>
            </a:r>
            <a:r>
              <a:rPr lang="fr-CH" b="1" kern="0" dirty="0" smtClean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in </a:t>
            </a:r>
            <a:r>
              <a:rPr lang="fr-CH" b="1" kern="0" dirty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100 km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H" kern="0" dirty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~20 T  100 </a:t>
            </a:r>
            <a:r>
              <a:rPr lang="fr-CH" kern="0" dirty="0" err="1" smtClean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TeV</a:t>
            </a:r>
            <a:r>
              <a:rPr lang="fr-CH" kern="0" dirty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 </a:t>
            </a:r>
            <a:r>
              <a:rPr lang="fr-CH" kern="0" dirty="0" smtClean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in </a:t>
            </a:r>
            <a:r>
              <a:rPr lang="fr-CH" kern="0" dirty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80 km</a:t>
            </a:r>
          </a:p>
        </p:txBody>
      </p:sp>
      <p:sp>
        <p:nvSpPr>
          <p:cNvPr id="2" name="Oval 1"/>
          <p:cNvSpPr/>
          <p:nvPr/>
        </p:nvSpPr>
        <p:spPr>
          <a:xfrm>
            <a:off x="5252815" y="1340768"/>
            <a:ext cx="1034765" cy="1080120"/>
          </a:xfrm>
          <a:prstGeom prst="ellipse">
            <a:avLst/>
          </a:prstGeom>
          <a:noFill/>
          <a:ln w="508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9646" y="6462116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M. Benedikt</a:t>
            </a: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0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052191"/>
              </p:ext>
            </p:extLst>
          </p:nvPr>
        </p:nvGraphicFramePr>
        <p:xfrm>
          <a:off x="52760" y="750925"/>
          <a:ext cx="9065680" cy="4955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</a:tblGrid>
              <a:tr h="440196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2018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6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1153272" y="1525428"/>
            <a:ext cx="3332030" cy="486472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Kick-off, collaboration forming, </a:t>
            </a:r>
          </a:p>
          <a:p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study plan and organisation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77384" y="5439559"/>
            <a:ext cx="4527713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Release CDR &amp; Workshop on next steps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08040" y="4744447"/>
            <a:ext cx="2169032" cy="57982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</a:p>
          <a:p>
            <a:pPr algn="r"/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contents of CDR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30216" y="2622455"/>
            <a:ext cx="5223847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identification  of baseline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68560" y="2586612"/>
            <a:ext cx="615661" cy="576741"/>
            <a:chOff x="-1219048" y="3333377"/>
            <a:chExt cx="540000" cy="540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173217" y="5323591"/>
            <a:ext cx="615661" cy="576741"/>
            <a:chOff x="6234726" y="2760924"/>
            <a:chExt cx="540000" cy="54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32" name="Rounded Rectangle 31"/>
          <p:cNvSpPr/>
          <p:nvPr/>
        </p:nvSpPr>
        <p:spPr>
          <a:xfrm>
            <a:off x="2798818" y="3029399"/>
            <a:ext cx="2710103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2: Conceptual study of baseline “strong interact.”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436912" y="3588103"/>
            <a:ext cx="3456384" cy="53772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Review, cost model, LHC results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study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re-scoping?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461985" y="4133297"/>
            <a:ext cx="1899888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3: Study</a:t>
            </a:r>
          </a:p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consolidation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765467" y="4746850"/>
            <a:ext cx="615661" cy="576741"/>
            <a:chOff x="-1219048" y="3333377"/>
            <a:chExt cx="540000" cy="5400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7317912" y="5091203"/>
            <a:ext cx="890472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Report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15496" y="1561414"/>
            <a:ext cx="995428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Prepare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0328" y="4820889"/>
            <a:ext cx="2750501" cy="863419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 large FCC Workshops distributed over participating regions</a:t>
            </a:r>
            <a:endParaRPr lang="en-GB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65268" y="3666732"/>
            <a:ext cx="615661" cy="576741"/>
            <a:chOff x="-1219048" y="3333377"/>
            <a:chExt cx="540000" cy="54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476499" y="2009107"/>
            <a:ext cx="2238916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1: Explore options</a:t>
            </a:r>
          </a:p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“weak interaction”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7641" y="-13756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FCC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global design study – time line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41" y="5756764"/>
            <a:ext cx="9126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à"/>
            </a:pP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presently </a:t>
            </a:r>
            <a:r>
              <a:rPr lang="en-GB" sz="2400" b="1" dirty="0">
                <a:solidFill>
                  <a:srgbClr val="0000CC"/>
                </a:solidFill>
                <a:latin typeface="Arial"/>
              </a:rPr>
              <a:t>discussions with potential </a:t>
            </a: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partners (</a:t>
            </a:r>
            <a:r>
              <a:rPr lang="en-GB" sz="2400" b="1" dirty="0" err="1" smtClean="0">
                <a:solidFill>
                  <a:srgbClr val="0000CC"/>
                </a:solidFill>
                <a:latin typeface="Arial"/>
              </a:rPr>
              <a:t>MoUs</a:t>
            </a: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)</a:t>
            </a:r>
          </a:p>
          <a:p>
            <a:pPr marL="914400" lvl="1" indent="-457200">
              <a:buFont typeface="Wingdings" pitchFamily="2" charset="2"/>
              <a:buChar char="à"/>
            </a:pP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first </a:t>
            </a:r>
            <a:r>
              <a:rPr lang="en-GB" sz="2400" b="1" dirty="0">
                <a:solidFill>
                  <a:srgbClr val="0000CC"/>
                </a:solidFill>
                <a:latin typeface="Arial"/>
              </a:rPr>
              <a:t>international collaboration board </a:t>
            </a: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meeting at CERN on 9 &amp; 10 </a:t>
            </a:r>
            <a:r>
              <a:rPr lang="en-GB" sz="2400" b="1" dirty="0">
                <a:solidFill>
                  <a:srgbClr val="0000CC"/>
                </a:solidFill>
                <a:latin typeface="Arial"/>
              </a:rPr>
              <a:t>September </a:t>
            </a: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2014</a:t>
            </a:r>
            <a:endParaRPr lang="en-GB" sz="2400" b="1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11508" y="6488668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M. Benedikt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1863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1" i="0" u="none" strike="noStrike" cap="none" spc="0" normalizeH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dirty="0" smtClean="0"/>
              <a:t>FCC WBS </a:t>
            </a:r>
            <a:r>
              <a:rPr lang="en-US" dirty="0"/>
              <a:t>top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002" y="1064639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i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preliminary</a:t>
            </a:r>
            <a:endParaRPr lang="en-GB" b="1" i="1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62" y="908720"/>
            <a:ext cx="8402471" cy="510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03892" y="6412686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M. Benedikt</a:t>
            </a: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0152" y="5013176"/>
            <a:ext cx="225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&gt; 600 work units</a:t>
            </a:r>
            <a:endParaRPr lang="en-GB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7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 idx="4294967295"/>
          </p:nvPr>
        </p:nvSpPr>
        <p:spPr>
          <a:xfrm>
            <a:off x="418281" y="327819"/>
            <a:ext cx="8258175" cy="796925"/>
          </a:xfrm>
        </p:spPr>
        <p:txBody>
          <a:bodyPr/>
          <a:lstStyle/>
          <a:p>
            <a:pPr eaLnBrk="1" hangingPunct="1"/>
            <a:r>
              <a:rPr lang="en-US" altLang="zh-CN" sz="3200" b="1" u="sng" dirty="0" smtClean="0">
                <a:solidFill>
                  <a:srgbClr val="FF0000"/>
                </a:solidFill>
                <a:latin typeface="Calibri" charset="0"/>
                <a:ea typeface="宋体" charset="0"/>
              </a:rPr>
              <a:t>Chinese </a:t>
            </a:r>
            <a:r>
              <a:rPr lang="en-US" altLang="zh-CN" sz="3200" b="1" u="sng" dirty="0">
                <a:solidFill>
                  <a:srgbClr val="FF0000"/>
                </a:solidFill>
                <a:latin typeface="Calibri" charset="0"/>
                <a:ea typeface="宋体" charset="0"/>
              </a:rPr>
              <a:t>Accelerator based High 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Calibri" charset="0"/>
                <a:ea typeface="宋体" charset="0"/>
              </a:rPr>
              <a:t>Energy Physics:</a:t>
            </a:r>
            <a:endParaRPr lang="zh-CN" altLang="en-US" sz="3200" b="1" u="sng" dirty="0">
              <a:solidFill>
                <a:srgbClr val="FF0000"/>
              </a:solidFill>
              <a:latin typeface="Calibri" charset="0"/>
              <a:ea typeface="宋体" charset="0"/>
            </a:endParaRPr>
          </a:p>
        </p:txBody>
      </p:sp>
      <p:pic>
        <p:nvPicPr>
          <p:cNvPr id="15363" name="Picture 2" descr="PPT5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4921"/>
            <a:ext cx="3944938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Oval 3"/>
          <p:cNvSpPr>
            <a:spLocks noChangeArrowheads="1"/>
          </p:cNvSpPr>
          <p:nvPr/>
        </p:nvSpPr>
        <p:spPr bwMode="auto">
          <a:xfrm>
            <a:off x="3603625" y="4603750"/>
            <a:ext cx="107950" cy="1111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zh-CN" altLang="en-US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3348038" y="4652963"/>
            <a:ext cx="94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altLang="zh-CN" sz="1400" b="1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BEPC</a:t>
            </a:r>
            <a:r>
              <a:rPr lang="zh-CN" altLang="en-US" sz="1400" b="1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 </a:t>
            </a:r>
            <a:r>
              <a:rPr lang="en-US" altLang="zh-CN" sz="1400" b="1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II</a:t>
            </a:r>
          </a:p>
        </p:txBody>
      </p:sp>
      <p:sp>
        <p:nvSpPr>
          <p:cNvPr id="15366" name="TextBox 16"/>
          <p:cNvSpPr txBox="1">
            <a:spLocks noChangeArrowheads="1"/>
          </p:cNvSpPr>
          <p:nvPr/>
        </p:nvSpPr>
        <p:spPr bwMode="auto">
          <a:xfrm>
            <a:off x="3500438" y="2786063"/>
            <a:ext cx="500062" cy="30480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400" b="1" u="sng">
                <a:solidFill>
                  <a:srgbClr val="00B0F0"/>
                </a:solidFill>
                <a:latin typeface="楷体" charset="0"/>
                <a:ea typeface="楷体" charset="0"/>
                <a:cs typeface="楷体" charset="0"/>
              </a:rPr>
              <a:t>LC</a:t>
            </a:r>
            <a:endParaRPr lang="zh-CN" altLang="en-US" sz="1400" b="1" u="sng">
              <a:solidFill>
                <a:srgbClr val="00B0F0"/>
              </a:solidFill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3080" name="Oval 3"/>
          <p:cNvSpPr>
            <a:spLocks noChangeArrowheads="1"/>
          </p:cNvSpPr>
          <p:nvPr/>
        </p:nvSpPr>
        <p:spPr bwMode="auto">
          <a:xfrm>
            <a:off x="2339975" y="4581525"/>
            <a:ext cx="107950" cy="1111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zh-CN" altLang="en-US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3081" name="Text Box 4"/>
          <p:cNvSpPr txBox="1">
            <a:spLocks noChangeArrowheads="1"/>
          </p:cNvSpPr>
          <p:nvPr/>
        </p:nvSpPr>
        <p:spPr bwMode="auto">
          <a:xfrm>
            <a:off x="2052638" y="4652963"/>
            <a:ext cx="946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ct val="30000"/>
              </a:spcBef>
              <a:defRPr/>
            </a:pPr>
            <a:r>
              <a:rPr lang="en-US" altLang="zh-CN" sz="1400" b="1" smtClean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BEPC</a:t>
            </a:r>
          </a:p>
        </p:txBody>
      </p:sp>
      <p:sp>
        <p:nvSpPr>
          <p:cNvPr id="3082" name="Line 17"/>
          <p:cNvSpPr>
            <a:spLocks noChangeShapeType="1"/>
          </p:cNvSpPr>
          <p:nvPr/>
        </p:nvSpPr>
        <p:spPr bwMode="auto">
          <a:xfrm>
            <a:off x="2413000" y="4652963"/>
            <a:ext cx="16557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370" name="Line 13"/>
          <p:cNvSpPr>
            <a:spLocks noChangeShapeType="1"/>
          </p:cNvSpPr>
          <p:nvPr/>
        </p:nvSpPr>
        <p:spPr bwMode="auto">
          <a:xfrm flipH="1" flipV="1">
            <a:off x="3165475" y="4692650"/>
            <a:ext cx="1485900" cy="11160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Box 1"/>
          <p:cNvSpPr txBox="1">
            <a:spLocks noChangeArrowheads="1"/>
          </p:cNvSpPr>
          <p:nvPr/>
        </p:nvSpPr>
        <p:spPr bwMode="auto">
          <a:xfrm>
            <a:off x="4527550" y="5808663"/>
            <a:ext cx="3667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2060"/>
                </a:solidFill>
              </a:rPr>
              <a:t>History of </a:t>
            </a:r>
            <a:r>
              <a:rPr lang="en-US" altLang="zh-CN" b="1">
                <a:solidFill>
                  <a:srgbClr val="FF0000"/>
                </a:solidFill>
              </a:rPr>
              <a:t>BEPC and BEPC II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372" name="TextBox 2"/>
          <p:cNvSpPr txBox="1">
            <a:spLocks noChangeArrowheads="1"/>
          </p:cNvSpPr>
          <p:nvPr/>
        </p:nvSpPr>
        <p:spPr bwMode="auto">
          <a:xfrm>
            <a:off x="4243388" y="1484313"/>
            <a:ext cx="40767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CEPC+SppC</a:t>
            </a:r>
          </a:p>
          <a:p>
            <a:pPr eaLnBrk="1" hangingPunct="1"/>
            <a:r>
              <a:rPr lang="en-US" altLang="zh-CN" sz="1800" b="1">
                <a:solidFill>
                  <a:srgbClr val="002060"/>
                </a:solidFill>
              </a:rPr>
              <a:t>CEPC: Ecm=240GeV e+e- Circular Collider</a:t>
            </a:r>
          </a:p>
          <a:p>
            <a:pPr eaLnBrk="1" hangingPunct="1"/>
            <a:r>
              <a:rPr lang="en-US" altLang="zh-CN" sz="1800" b="1">
                <a:solidFill>
                  <a:srgbClr val="002060"/>
                </a:solidFill>
              </a:rPr>
              <a:t>SppC: Ecm=50-100TeV pp Collider</a:t>
            </a:r>
            <a:endParaRPr lang="zh-CN" altLang="en-US" sz="1800" b="1">
              <a:solidFill>
                <a:srgbClr val="002060"/>
              </a:solidFill>
            </a:endParaRPr>
          </a:p>
        </p:txBody>
      </p:sp>
      <p:sp>
        <p:nvSpPr>
          <p:cNvPr id="10" name="上箭头 9"/>
          <p:cNvSpPr/>
          <p:nvPr/>
        </p:nvSpPr>
        <p:spPr>
          <a:xfrm>
            <a:off x="4148138" y="2713038"/>
            <a:ext cx="222250" cy="18907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4213225" y="4581525"/>
            <a:ext cx="528638" cy="242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15375" name="矩形 4"/>
          <p:cNvSpPr>
            <a:spLocks noChangeArrowheads="1"/>
          </p:cNvSpPr>
          <p:nvPr/>
        </p:nvSpPr>
        <p:spPr bwMode="auto">
          <a:xfrm>
            <a:off x="4781550" y="4037013"/>
            <a:ext cx="44005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HIEPAF</a:t>
            </a:r>
            <a:r>
              <a:rPr lang="en-US" altLang="zh-CN" b="1">
                <a:solidFill>
                  <a:srgbClr val="002060"/>
                </a:solidFill>
              </a:rPr>
              <a:t>: </a:t>
            </a:r>
            <a:r>
              <a:rPr lang="en-US" altLang="zh-CN" sz="2400" b="1">
                <a:solidFill>
                  <a:srgbClr val="002060"/>
                </a:solidFill>
              </a:rPr>
              <a:t>High Intensity Electron Positron Accelerator Facility</a:t>
            </a:r>
          </a:p>
        </p:txBody>
      </p:sp>
      <p:sp>
        <p:nvSpPr>
          <p:cNvPr id="15377" name="TextBox 1"/>
          <p:cNvSpPr txBox="1">
            <a:spLocks noChangeArrowheads="1"/>
          </p:cNvSpPr>
          <p:nvPr/>
        </p:nvSpPr>
        <p:spPr bwMode="auto">
          <a:xfrm>
            <a:off x="4476750" y="2767013"/>
            <a:ext cx="4443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FF0000"/>
                </a:solidFill>
              </a:rPr>
              <a:t>CEPC+SppC will be constructed with international collaboration and participation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9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>
          <a:xfrm>
            <a:off x="431353" y="188565"/>
            <a:ext cx="8712647" cy="792163"/>
          </a:xfrm>
        </p:spPr>
        <p:txBody>
          <a:bodyPr/>
          <a:lstStyle/>
          <a:p>
            <a:pPr eaLnBrk="1" hangingPunct="1"/>
            <a:r>
              <a:rPr lang="en-US" altLang="zh-CN" sz="3200" b="1" u="sng" dirty="0">
                <a:solidFill>
                  <a:srgbClr val="FF0000"/>
                </a:solidFill>
                <a:latin typeface="Calibri" charset="0"/>
                <a:ea typeface="宋体" charset="0"/>
              </a:rPr>
              <a:t>Strategy on Future High Energy Colliders of 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Calibri" charset="0"/>
                <a:ea typeface="宋体" charset="0"/>
              </a:rPr>
              <a:t>China:</a:t>
            </a:r>
            <a:endParaRPr lang="zh-CN" altLang="en-US" sz="3200" b="1" u="sng" dirty="0">
              <a:solidFill>
                <a:srgbClr val="FF0000"/>
              </a:solidFill>
              <a:latin typeface="Calibri" charset="0"/>
              <a:ea typeface="宋体" charset="0"/>
            </a:endParaRPr>
          </a:p>
        </p:txBody>
      </p:sp>
      <p:sp>
        <p:nvSpPr>
          <p:cNvPr id="16386" name="内容占位符 2"/>
          <p:cNvSpPr>
            <a:spLocks noGrp="1"/>
          </p:cNvSpPr>
          <p:nvPr>
            <p:ph idx="1"/>
          </p:nvPr>
        </p:nvSpPr>
        <p:spPr>
          <a:xfrm>
            <a:off x="35496" y="835545"/>
            <a:ext cx="8856662" cy="6265863"/>
          </a:xfrm>
        </p:spPr>
        <p:txBody>
          <a:bodyPr/>
          <a:lstStyle/>
          <a:p>
            <a:pPr eaLnBrk="1" hangingPunct="1"/>
            <a:endParaRPr lang="en-US" altLang="zh-CN" sz="1800" b="1" dirty="0">
              <a:solidFill>
                <a:srgbClr val="002060"/>
              </a:solidFill>
              <a:latin typeface="Calibri" charset="0"/>
              <a:ea typeface="宋体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CN" sz="2000" b="1" dirty="0">
                <a:solidFill>
                  <a:srgbClr val="002060"/>
                </a:solidFill>
                <a:latin typeface="Calibri" charset="0"/>
                <a:ea typeface="宋体" charset="0"/>
              </a:rPr>
              <a:t>1) On “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The 464</a:t>
            </a:r>
            <a:r>
              <a:rPr lang="en-US" altLang="zh-CN" sz="2000" b="1" baseline="30000" dirty="0">
                <a:solidFill>
                  <a:srgbClr val="FF0000"/>
                </a:solidFill>
                <a:latin typeface="Calibri" charset="0"/>
                <a:ea typeface="宋体" charset="0"/>
              </a:rPr>
              <a:t>th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 Fragrant Hill Meeting</a:t>
            </a:r>
            <a:r>
              <a:rPr lang="en-US" altLang="zh-CN" sz="2000" b="1" dirty="0">
                <a:solidFill>
                  <a:srgbClr val="002060"/>
                </a:solidFill>
                <a:latin typeface="Calibri" charset="0"/>
                <a:ea typeface="宋体" charset="0"/>
              </a:rPr>
              <a:t>”, Chinese High Energy Physics Community arrived at the following consensus:</a:t>
            </a:r>
          </a:p>
          <a:p>
            <a:pPr eaLnBrk="1" hangingPunct="1">
              <a:buFont typeface="Arial" charset="0"/>
              <a:buNone/>
            </a:pPr>
            <a:r>
              <a:rPr lang="en-US" altLang="zh-CN" sz="2000" b="1" dirty="0">
                <a:solidFill>
                  <a:srgbClr val="002060"/>
                </a:solidFill>
                <a:latin typeface="Calibri" charset="0"/>
                <a:ea typeface="宋体" charset="0"/>
              </a:rPr>
              <a:t>  	 a) China supports ILC and will participate to ILC construction </a:t>
            </a:r>
          </a:p>
          <a:p>
            <a:pPr eaLnBrk="1" hangingPunct="1">
              <a:buFont typeface="Arial" charset="0"/>
              <a:buNone/>
            </a:pPr>
            <a:r>
              <a:rPr lang="en-US" altLang="zh-CN" sz="2000" b="1" dirty="0">
                <a:solidFill>
                  <a:srgbClr val="002060"/>
                </a:solidFill>
                <a:latin typeface="Calibri" charset="0"/>
                <a:ea typeface="宋体" charset="0"/>
              </a:rPr>
              <a:t>    	      with in-kind contributions and requests R&amp;D fund from   government  </a:t>
            </a:r>
          </a:p>
          <a:p>
            <a:pPr eaLnBrk="1" hangingPunct="1">
              <a:buFont typeface="Arial" charset="0"/>
              <a:buNone/>
            </a:pPr>
            <a:r>
              <a:rPr lang="en-US" altLang="zh-CN" sz="2000" b="1" dirty="0">
                <a:solidFill>
                  <a:srgbClr val="002060"/>
                </a:solidFill>
                <a:latin typeface="Calibri" charset="0"/>
                <a:ea typeface="宋体" charset="0"/>
              </a:rPr>
              <a:t>   	 b) 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After the discovery of Higgs, as next collider after BEPCII  in China,    a   	     circular </a:t>
            </a:r>
            <a:r>
              <a:rPr lang="en-US" altLang="zh-CN" sz="2000" b="1" dirty="0" err="1">
                <a:solidFill>
                  <a:srgbClr val="FF0000"/>
                </a:solidFill>
                <a:latin typeface="Calibri" charset="0"/>
                <a:ea typeface="宋体" charset="0"/>
              </a:rPr>
              <a:t>e+e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- Higgs factory</a:t>
            </a:r>
            <a:r>
              <a:rPr lang="zh-CN" altLang="en-US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（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CEPC</a:t>
            </a:r>
            <a:r>
              <a:rPr lang="zh-CN" altLang="en-US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）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and a Super proton- </a:t>
            </a:r>
          </a:p>
          <a:p>
            <a:pPr eaLnBrk="1" hangingPunct="1">
              <a:buFont typeface="Arial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  	     proton Collier (</a:t>
            </a:r>
            <a:r>
              <a:rPr lang="en-US" altLang="zh-CN" sz="2000" b="1" dirty="0" err="1">
                <a:solidFill>
                  <a:srgbClr val="FF0000"/>
                </a:solidFill>
                <a:latin typeface="Calibri" charset="0"/>
                <a:ea typeface="宋体" charset="0"/>
              </a:rPr>
              <a:t>SppC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) afterwards in the same tunnel is an important 	     option and historical opportunity.</a:t>
            </a:r>
            <a:r>
              <a:rPr lang="en-US" altLang="zh-CN" sz="2000" b="1" dirty="0">
                <a:solidFill>
                  <a:srgbClr val="002060"/>
                </a:solidFill>
                <a:latin typeface="Calibri" charset="0"/>
                <a:ea typeface="宋体" charset="0"/>
              </a:rPr>
              <a:t>	</a:t>
            </a:r>
          </a:p>
          <a:p>
            <a:pPr eaLnBrk="1" hangingPunct="1">
              <a:buFont typeface="Arial" charset="0"/>
              <a:buNone/>
            </a:pPr>
            <a:r>
              <a:rPr lang="en-US" altLang="zh-CN" sz="2000" b="1" dirty="0">
                <a:solidFill>
                  <a:srgbClr val="002060"/>
                </a:solidFill>
                <a:latin typeface="Calibri" charset="0"/>
                <a:ea typeface="宋体" charset="0"/>
              </a:rPr>
              <a:t>2) During the meeting of 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Chinese High Energy Physics  Association </a:t>
            </a:r>
            <a:r>
              <a:rPr lang="en-US" altLang="zh-CN" sz="2000" b="1" dirty="0">
                <a:solidFill>
                  <a:srgbClr val="002060"/>
                </a:solidFill>
                <a:latin typeface="Calibri" charset="0"/>
                <a:ea typeface="宋体" charset="0"/>
              </a:rPr>
              <a:t>on “China High Energy Physics based on Particle Accelerators”, Feb. 28, 2014, it was concluded that:</a:t>
            </a:r>
            <a:r>
              <a:rPr lang="zh-CN" altLang="en-US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“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Circular </a:t>
            </a:r>
            <a:r>
              <a:rPr lang="en-US" altLang="zh-CN" sz="2000" b="1" dirty="0" err="1">
                <a:solidFill>
                  <a:srgbClr val="FF0000"/>
                </a:solidFill>
                <a:latin typeface="Calibri" charset="0"/>
                <a:ea typeface="宋体" charset="0"/>
              </a:rPr>
              <a:t>e+e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- Circular Higgs Factory(CEPC) +Super </a:t>
            </a:r>
            <a:r>
              <a:rPr lang="en-US" altLang="zh-CN" sz="2000" b="1" dirty="0" err="1">
                <a:solidFill>
                  <a:srgbClr val="FF0000"/>
                </a:solidFill>
                <a:latin typeface="Calibri" charset="0"/>
                <a:ea typeface="宋体" charset="0"/>
              </a:rPr>
              <a:t>pp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 Collider (</a:t>
            </a:r>
            <a:r>
              <a:rPr lang="en-US" altLang="zh-CN" sz="2000" b="1" dirty="0" err="1">
                <a:solidFill>
                  <a:srgbClr val="FF0000"/>
                </a:solidFill>
                <a:latin typeface="Calibri" charset="0"/>
                <a:ea typeface="宋体" charset="0"/>
              </a:rPr>
              <a:t>SppC</a:t>
            </a:r>
            <a:r>
              <a:rPr lang="en-US" altLang="zh-CN" sz="20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) is the first choice for China’s future high energy physics accelerator.</a:t>
            </a:r>
          </a:p>
          <a:p>
            <a:pPr eaLnBrk="1" hangingPunct="1"/>
            <a:r>
              <a:rPr lang="en-US" altLang="zh-CN" sz="2400" b="1" i="1" dirty="0" smtClean="0">
                <a:solidFill>
                  <a:srgbClr val="0070C0"/>
                </a:solidFill>
                <a:latin typeface="Calibri" charset="0"/>
                <a:ea typeface="宋体" charset="0"/>
              </a:rPr>
              <a:t>International </a:t>
            </a:r>
            <a:r>
              <a:rPr lang="en-US" altLang="zh-CN" sz="2400" b="1" i="1" dirty="0">
                <a:solidFill>
                  <a:srgbClr val="0070C0"/>
                </a:solidFill>
                <a:latin typeface="Calibri" charset="0"/>
                <a:ea typeface="宋体" charset="0"/>
              </a:rPr>
              <a:t>collaboration and participation are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alibri" charset="0"/>
                <a:ea typeface="宋体" charset="0"/>
              </a:rPr>
              <a:t>necessary for implementation of the larger tunnel option and the </a:t>
            </a:r>
            <a:r>
              <a:rPr lang="en-US" altLang="zh-CN" sz="2400" b="1" i="1" dirty="0" err="1" smtClean="0">
                <a:solidFill>
                  <a:srgbClr val="0070C0"/>
                </a:solidFill>
                <a:latin typeface="Calibri" charset="0"/>
                <a:ea typeface="宋体" charset="0"/>
              </a:rPr>
              <a:t>SppC</a:t>
            </a:r>
            <a:endParaRPr lang="en-US" altLang="zh-CN" sz="2400" b="1" i="1" dirty="0">
              <a:solidFill>
                <a:srgbClr val="0070C0"/>
              </a:solidFill>
              <a:latin typeface="Calibri" charset="0"/>
              <a:ea typeface="宋体" charset="0"/>
            </a:endParaRPr>
          </a:p>
          <a:p>
            <a:pPr eaLnBrk="1" hangingPunct="1">
              <a:buFont typeface="Arial" charset="0"/>
              <a:buNone/>
            </a:pPr>
            <a:endParaRPr lang="en-US" altLang="zh-CN" sz="2000" b="1" i="1" dirty="0">
              <a:solidFill>
                <a:srgbClr val="00B050"/>
              </a:solidFill>
              <a:latin typeface="Calibri" charset="0"/>
              <a:ea typeface="宋体" charset="0"/>
            </a:endParaRPr>
          </a:p>
          <a:p>
            <a:pPr eaLnBrk="1" hangingPunct="1">
              <a:buFont typeface="Arial" charset="0"/>
              <a:buNone/>
            </a:pPr>
            <a:endParaRPr lang="en-US" altLang="zh-CN" sz="1600" b="1" dirty="0">
              <a:solidFill>
                <a:srgbClr val="FF0000"/>
              </a:solidFill>
              <a:latin typeface="宋体" charset="0"/>
              <a:ea typeface="宋体" charset="0"/>
            </a:endParaRPr>
          </a:p>
          <a:p>
            <a:pPr eaLnBrk="1" hangingPunct="1">
              <a:buFont typeface="Arial" charset="0"/>
              <a:buNone/>
            </a:pPr>
            <a:endParaRPr lang="zh-CN" altLang="en-US" sz="1600" b="1" dirty="0">
              <a:solidFill>
                <a:srgbClr val="FF0000"/>
              </a:solidFill>
              <a:latin typeface="Calibri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7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 366"/>
          <p:cNvSpPr/>
          <p:nvPr/>
        </p:nvSpPr>
        <p:spPr>
          <a:xfrm>
            <a:off x="-36512" y="764704"/>
            <a:ext cx="541337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6" y="116632"/>
            <a:ext cx="792088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algn="l"/>
            <a:r>
              <a:rPr lang="en-US" sz="3600" u="sng" dirty="0" smtClean="0">
                <a:solidFill>
                  <a:srgbClr val="FF0000"/>
                </a:solidFill>
              </a:rPr>
              <a:t>Time Line Summary:</a:t>
            </a:r>
            <a:endParaRPr lang="en-US" sz="3500" u="sng" dirty="0">
              <a:solidFill>
                <a:srgbClr val="FF0000"/>
              </a:solidFill>
              <a:latin typeface="Garamond" pitchFamily="8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70904" y="774512"/>
            <a:ext cx="541337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1002716" y="774512"/>
            <a:ext cx="500063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1521829" y="774512"/>
            <a:ext cx="522287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2055229" y="774512"/>
            <a:ext cx="539750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2602916" y="774512"/>
            <a:ext cx="534988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3137904" y="774512"/>
            <a:ext cx="539750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3682416" y="774512"/>
            <a:ext cx="539750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4222166" y="774512"/>
            <a:ext cx="539750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4761916" y="774512"/>
            <a:ext cx="541338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5303254" y="774512"/>
            <a:ext cx="554037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5857291" y="774512"/>
            <a:ext cx="561975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6419266" y="774512"/>
            <a:ext cx="539750" cy="5746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Pentagon 205"/>
          <p:cNvSpPr/>
          <p:nvPr/>
        </p:nvSpPr>
        <p:spPr>
          <a:xfrm>
            <a:off x="6986004" y="774512"/>
            <a:ext cx="977900" cy="574675"/>
          </a:xfrm>
          <a:prstGeom prst="homePlat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TextBox 206"/>
          <p:cNvSpPr txBox="1">
            <a:spLocks noChangeArrowheads="1"/>
          </p:cNvSpPr>
          <p:nvPr/>
        </p:nvSpPr>
        <p:spPr bwMode="auto">
          <a:xfrm>
            <a:off x="181979" y="918974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chemeClr val="bg1"/>
                </a:solidFill>
                <a:latin typeface="Calibri" pitchFamily="1" charset="0"/>
                <a:ea typeface="+mn-ea"/>
                <a:cs typeface="+mn-cs"/>
              </a:rPr>
              <a:t>1980</a:t>
            </a:r>
            <a:endParaRPr lang="en-GB" sz="1800" b="1" dirty="0">
              <a:solidFill>
                <a:schemeClr val="bg1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08" name="TextBox 207"/>
          <p:cNvSpPr txBox="1">
            <a:spLocks noChangeArrowheads="1"/>
          </p:cNvSpPr>
          <p:nvPr/>
        </p:nvSpPr>
        <p:spPr bwMode="auto">
          <a:xfrm>
            <a:off x="1258304" y="930087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1990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09" name="TextBox 208"/>
          <p:cNvSpPr txBox="1">
            <a:spLocks noChangeArrowheads="1"/>
          </p:cNvSpPr>
          <p:nvPr/>
        </p:nvSpPr>
        <p:spPr bwMode="auto">
          <a:xfrm>
            <a:off x="2385429" y="918974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2000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10" name="TextBox 209"/>
          <p:cNvSpPr txBox="1">
            <a:spLocks noChangeArrowheads="1"/>
          </p:cNvSpPr>
          <p:nvPr/>
        </p:nvSpPr>
        <p:spPr bwMode="auto">
          <a:xfrm>
            <a:off x="3409366" y="925324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2010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11" name="TextBox 210"/>
          <p:cNvSpPr txBox="1">
            <a:spLocks noChangeArrowheads="1"/>
          </p:cNvSpPr>
          <p:nvPr/>
        </p:nvSpPr>
        <p:spPr bwMode="auto">
          <a:xfrm>
            <a:off x="4492041" y="939612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2020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12" name="TextBox 211"/>
          <p:cNvSpPr txBox="1">
            <a:spLocks noChangeArrowheads="1"/>
          </p:cNvSpPr>
          <p:nvPr/>
        </p:nvSpPr>
        <p:spPr bwMode="auto">
          <a:xfrm>
            <a:off x="5582654" y="930087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2030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13" name="TextBox 212"/>
          <p:cNvSpPr txBox="1">
            <a:spLocks noChangeArrowheads="1"/>
          </p:cNvSpPr>
          <p:nvPr/>
        </p:nvSpPr>
        <p:spPr bwMode="auto">
          <a:xfrm>
            <a:off x="6690729" y="939612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2040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262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05" y="1476092"/>
            <a:ext cx="1053660" cy="6105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63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09" y="1476092"/>
            <a:ext cx="814196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64" name="Picture 3"/>
          <p:cNvPicPr>
            <a:picLocks noChangeAspect="1" noChangeArrowheads="1"/>
          </p:cNvPicPr>
          <p:nvPr/>
        </p:nvPicPr>
        <p:blipFill>
          <a:blip r:embed="rId3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865" y="1476091"/>
            <a:ext cx="1472215" cy="6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268703" y="1572276"/>
            <a:ext cx="59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LHC</a:t>
            </a:r>
            <a:endParaRPr lang="en-GB" sz="2000" b="1">
              <a:solidFill>
                <a:srgbClr val="000000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66" name="TextBox 265"/>
          <p:cNvSpPr txBox="1">
            <a:spLocks noChangeArrowheads="1"/>
          </p:cNvSpPr>
          <p:nvPr/>
        </p:nvSpPr>
        <p:spPr bwMode="auto">
          <a:xfrm>
            <a:off x="2867218" y="1589739"/>
            <a:ext cx="106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Constr.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67" name="TextBox 266"/>
          <p:cNvSpPr txBox="1">
            <a:spLocks noChangeArrowheads="1"/>
          </p:cNvSpPr>
          <p:nvPr/>
        </p:nvSpPr>
        <p:spPr bwMode="auto">
          <a:xfrm>
            <a:off x="3949893" y="1594501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Physics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68" name="TextBox 267"/>
          <p:cNvSpPr txBox="1">
            <a:spLocks noChangeArrowheads="1"/>
          </p:cNvSpPr>
          <p:nvPr/>
        </p:nvSpPr>
        <p:spPr bwMode="auto">
          <a:xfrm>
            <a:off x="2014730" y="1604026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Proto.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269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97" y="1476092"/>
            <a:ext cx="1135111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270" name="TextBox 269"/>
          <p:cNvSpPr txBox="1">
            <a:spLocks noChangeArrowheads="1"/>
          </p:cNvSpPr>
          <p:nvPr/>
        </p:nvSpPr>
        <p:spPr bwMode="auto">
          <a:xfrm>
            <a:off x="982855" y="1475439"/>
            <a:ext cx="936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Design, </a:t>
            </a:r>
          </a:p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R&amp;D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271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96" y="2167066"/>
            <a:ext cx="81513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72" name="Picture 3"/>
          <p:cNvPicPr>
            <a:picLocks noChangeAspect="1" noChangeArrowheads="1"/>
          </p:cNvPicPr>
          <p:nvPr/>
        </p:nvPicPr>
        <p:blipFill>
          <a:blip r:embed="rId3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57" y="2167066"/>
            <a:ext cx="130853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" name="TextBox 272"/>
          <p:cNvSpPr txBox="1">
            <a:spLocks noChangeArrowheads="1"/>
          </p:cNvSpPr>
          <p:nvPr/>
        </p:nvSpPr>
        <p:spPr bwMode="auto">
          <a:xfrm>
            <a:off x="1763688" y="2262918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dirty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HL-LHC</a:t>
            </a:r>
            <a:endParaRPr lang="en-GB" sz="2000" b="1" dirty="0">
              <a:solidFill>
                <a:srgbClr val="000000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74" name="TextBox 273"/>
          <p:cNvSpPr txBox="1">
            <a:spLocks noChangeArrowheads="1"/>
          </p:cNvSpPr>
          <p:nvPr/>
        </p:nvSpPr>
        <p:spPr bwMode="auto">
          <a:xfrm>
            <a:off x="4557733" y="2272443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Constr.</a:t>
            </a:r>
            <a:endParaRPr lang="en-GB" sz="1800" b="1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275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67066"/>
            <a:ext cx="1633879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276" name="TextBox 275"/>
          <p:cNvSpPr txBox="1">
            <a:spLocks noChangeArrowheads="1"/>
          </p:cNvSpPr>
          <p:nvPr/>
        </p:nvSpPr>
        <p:spPr bwMode="auto">
          <a:xfrm>
            <a:off x="3281383" y="2158143"/>
            <a:ext cx="153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Design, </a:t>
            </a:r>
          </a:p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R&amp;D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277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22" y="2814562"/>
            <a:ext cx="1331763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78" name="Picture 3"/>
          <p:cNvPicPr>
            <a:picLocks noChangeAspect="1" noChangeArrowheads="1"/>
          </p:cNvPicPr>
          <p:nvPr/>
        </p:nvPicPr>
        <p:blipFill>
          <a:blip r:embed="rId3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68" y="2808087"/>
            <a:ext cx="941656" cy="59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9" name="TextBox 278"/>
          <p:cNvSpPr txBox="1">
            <a:spLocks noChangeArrowheads="1"/>
          </p:cNvSpPr>
          <p:nvPr/>
        </p:nvSpPr>
        <p:spPr bwMode="auto">
          <a:xfrm>
            <a:off x="1356550" y="2913750"/>
            <a:ext cx="19913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LHeC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/</a:t>
            </a:r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SAPPHiRE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?</a:t>
            </a:r>
            <a:endParaRPr lang="en-GB" sz="2000" b="1" dirty="0">
              <a:solidFill>
                <a:srgbClr val="000000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80" name="TextBox 279"/>
          <p:cNvSpPr txBox="1">
            <a:spLocks noChangeArrowheads="1"/>
          </p:cNvSpPr>
          <p:nvPr/>
        </p:nvSpPr>
        <p:spPr bwMode="auto">
          <a:xfrm>
            <a:off x="4777046" y="2928862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Constr.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81" name="TextBox 280"/>
          <p:cNvSpPr txBox="1">
            <a:spLocks noChangeArrowheads="1"/>
          </p:cNvSpPr>
          <p:nvPr/>
        </p:nvSpPr>
        <p:spPr bwMode="auto">
          <a:xfrm>
            <a:off x="5840801" y="2905344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Physics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282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05810"/>
            <a:ext cx="1283442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283" name="TextBox 282"/>
          <p:cNvSpPr txBox="1">
            <a:spLocks noChangeArrowheads="1"/>
          </p:cNvSpPr>
          <p:nvPr/>
        </p:nvSpPr>
        <p:spPr bwMode="auto">
          <a:xfrm>
            <a:off x="3635570" y="2805810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Design, </a:t>
            </a:r>
          </a:p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R&amp;D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6273975" y="2158987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TextBox 284"/>
          <p:cNvSpPr txBox="1">
            <a:spLocks noChangeArrowheads="1"/>
          </p:cNvSpPr>
          <p:nvPr/>
        </p:nvSpPr>
        <p:spPr bwMode="auto">
          <a:xfrm>
            <a:off x="5457846" y="2285143"/>
            <a:ext cx="86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Physics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326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1" y="5500476"/>
            <a:ext cx="193848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27" name="Picture 3"/>
          <p:cNvPicPr>
            <a:picLocks noChangeAspect="1" noChangeArrowheads="1"/>
          </p:cNvPicPr>
          <p:nvPr/>
        </p:nvPicPr>
        <p:blipFill>
          <a:blip r:embed="rId3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85" y="5502754"/>
            <a:ext cx="1488727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" name="TextBox 327"/>
          <p:cNvSpPr txBox="1">
            <a:spLocks noChangeArrowheads="1"/>
          </p:cNvSpPr>
          <p:nvPr/>
        </p:nvSpPr>
        <p:spPr bwMode="auto">
          <a:xfrm>
            <a:off x="2353182" y="5457426"/>
            <a:ext cx="17604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SppC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/</a:t>
            </a:r>
          </a:p>
          <a:p>
            <a:pPr algn="l" eaLnBrk="1" hangingPunct="1"/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FCC-</a:t>
            </a:r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hh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 FCC-he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29" name="TextBox 328"/>
          <p:cNvSpPr txBox="1">
            <a:spLocks noChangeArrowheads="1"/>
          </p:cNvSpPr>
          <p:nvPr/>
        </p:nvSpPr>
        <p:spPr bwMode="auto">
          <a:xfrm>
            <a:off x="6075851" y="5592196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Constr.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330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85" y="5500476"/>
            <a:ext cx="164206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31" name="TextBox 330"/>
          <p:cNvSpPr txBox="1">
            <a:spLocks noChangeArrowheads="1"/>
          </p:cNvSpPr>
          <p:nvPr/>
        </p:nvSpPr>
        <p:spPr bwMode="auto">
          <a:xfrm>
            <a:off x="4269276" y="5509228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Design, </a:t>
            </a:r>
          </a:p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R&amp;D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332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188" y="4837332"/>
            <a:ext cx="1407390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33" name="Picture 3"/>
          <p:cNvPicPr>
            <a:picLocks noChangeAspect="1" noChangeArrowheads="1"/>
          </p:cNvPicPr>
          <p:nvPr/>
        </p:nvPicPr>
        <p:blipFill>
          <a:blip r:embed="rId3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60" y="4837332"/>
            <a:ext cx="1818740" cy="5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4" name="TextBox 333"/>
          <p:cNvSpPr txBox="1">
            <a:spLocks noChangeArrowheads="1"/>
          </p:cNvSpPr>
          <p:nvPr/>
        </p:nvSpPr>
        <p:spPr bwMode="auto">
          <a:xfrm>
            <a:off x="3111620" y="4725144"/>
            <a:ext cx="8977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CepC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/</a:t>
            </a:r>
          </a:p>
          <a:p>
            <a:pPr algn="l" eaLnBrk="1" hangingPunct="1"/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FCC-</a:t>
            </a:r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ee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35" name="TextBox 334"/>
          <p:cNvSpPr txBox="1">
            <a:spLocks noChangeArrowheads="1"/>
          </p:cNvSpPr>
          <p:nvPr/>
        </p:nvSpPr>
        <p:spPr bwMode="auto">
          <a:xfrm>
            <a:off x="5350912" y="4951632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Constr.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36" name="TextBox 335"/>
          <p:cNvSpPr txBox="1">
            <a:spLocks noChangeArrowheads="1"/>
          </p:cNvSpPr>
          <p:nvPr/>
        </p:nvSpPr>
        <p:spPr bwMode="auto">
          <a:xfrm>
            <a:off x="6595862" y="4928114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Physics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337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48" y="4828580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38" name="TextBox 337"/>
          <p:cNvSpPr txBox="1">
            <a:spLocks noChangeArrowheads="1"/>
          </p:cNvSpPr>
          <p:nvPr/>
        </p:nvSpPr>
        <p:spPr bwMode="auto">
          <a:xfrm>
            <a:off x="4271438" y="4837332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Design, </a:t>
            </a:r>
          </a:p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R&amp;D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7030837" y="5509228"/>
            <a:ext cx="1405311" cy="588148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" name="TextBox 339"/>
          <p:cNvSpPr txBox="1">
            <a:spLocks noChangeArrowheads="1"/>
          </p:cNvSpPr>
          <p:nvPr/>
        </p:nvSpPr>
        <p:spPr bwMode="auto">
          <a:xfrm>
            <a:off x="8204000" y="5619152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Physics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7679636" y="4822642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2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79326"/>
            <a:ext cx="2014571" cy="596901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43" name="Picture 3"/>
          <p:cNvPicPr>
            <a:picLocks noChangeAspect="1" noChangeArrowheads="1"/>
          </p:cNvPicPr>
          <p:nvPr/>
        </p:nvPicPr>
        <p:blipFill>
          <a:blip r:embed="rId3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59" y="4181605"/>
            <a:ext cx="1031125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4" name="TextBox 343"/>
          <p:cNvSpPr txBox="1">
            <a:spLocks noChangeArrowheads="1"/>
          </p:cNvSpPr>
          <p:nvPr/>
        </p:nvSpPr>
        <p:spPr bwMode="auto">
          <a:xfrm>
            <a:off x="5244574" y="4297209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Constr.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345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05" y="4179327"/>
            <a:ext cx="411014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46" name="TextBox 345"/>
          <p:cNvSpPr txBox="1">
            <a:spLocks noChangeArrowheads="1"/>
          </p:cNvSpPr>
          <p:nvPr/>
        </p:nvSpPr>
        <p:spPr bwMode="auto">
          <a:xfrm>
            <a:off x="2443571" y="4200321"/>
            <a:ext cx="1538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Design, </a:t>
            </a:r>
            <a:r>
              <a:rPr lang="en-US" sz="1800" b="1" dirty="0" smtClean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 R&amp;D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347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91" y="3506261"/>
            <a:ext cx="1312551" cy="58814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48" name="Picture 3"/>
          <p:cNvPicPr>
            <a:picLocks noChangeAspect="1" noChangeArrowheads="1"/>
          </p:cNvPicPr>
          <p:nvPr/>
        </p:nvPicPr>
        <p:blipFill>
          <a:blip r:embed="rId3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44" y="3506261"/>
            <a:ext cx="2404287" cy="5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9" name="TextBox 348"/>
          <p:cNvSpPr txBox="1">
            <a:spLocks noChangeArrowheads="1"/>
          </p:cNvSpPr>
          <p:nvPr/>
        </p:nvSpPr>
        <p:spPr bwMode="auto">
          <a:xfrm>
            <a:off x="2667219" y="3597043"/>
            <a:ext cx="4443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ee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50" name="TextBox 349"/>
          <p:cNvSpPr txBox="1">
            <a:spLocks noChangeArrowheads="1"/>
          </p:cNvSpPr>
          <p:nvPr/>
        </p:nvSpPr>
        <p:spPr bwMode="auto">
          <a:xfrm>
            <a:off x="5128599" y="3608045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Constr.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51" name="TextBox 350"/>
          <p:cNvSpPr txBox="1">
            <a:spLocks noChangeArrowheads="1"/>
          </p:cNvSpPr>
          <p:nvPr/>
        </p:nvSpPr>
        <p:spPr bwMode="auto">
          <a:xfrm>
            <a:off x="6918393" y="3597043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Physics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pic>
        <p:nvPicPr>
          <p:cNvPr id="352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78" y="3497509"/>
            <a:ext cx="3429261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53" name="TextBox 352"/>
          <p:cNvSpPr txBox="1">
            <a:spLocks noChangeArrowheads="1"/>
          </p:cNvSpPr>
          <p:nvPr/>
        </p:nvSpPr>
        <p:spPr bwMode="auto">
          <a:xfrm>
            <a:off x="2025066" y="3506261"/>
            <a:ext cx="336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Design, </a:t>
            </a:r>
            <a:r>
              <a:rPr lang="en-US" sz="1800" b="1" dirty="0" smtClean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R&amp;D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54" name="TextBox 353"/>
          <p:cNvSpPr txBox="1">
            <a:spLocks noChangeArrowheads="1"/>
          </p:cNvSpPr>
          <p:nvPr/>
        </p:nvSpPr>
        <p:spPr bwMode="auto">
          <a:xfrm>
            <a:off x="6997259" y="4271047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FFFFFF"/>
                </a:solidFill>
                <a:latin typeface="Calibri" pitchFamily="1" charset="0"/>
                <a:ea typeface="+mn-ea"/>
                <a:cs typeface="+mn-cs"/>
              </a:rPr>
              <a:t>Physics</a:t>
            </a:r>
            <a:endParaRPr lang="en-GB" sz="1800" b="1" dirty="0">
              <a:solidFill>
                <a:srgbClr val="FFFFFF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8002167" y="3491571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6" name="TextBox 355"/>
          <p:cNvSpPr txBox="1">
            <a:spLocks noChangeArrowheads="1"/>
          </p:cNvSpPr>
          <p:nvPr/>
        </p:nvSpPr>
        <p:spPr bwMode="auto">
          <a:xfrm>
            <a:off x="292309" y="3536448"/>
            <a:ext cx="495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ILC</a:t>
            </a:r>
            <a:endParaRPr lang="en-GB" sz="2000" b="1" dirty="0">
              <a:solidFill>
                <a:srgbClr val="000000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57" name="TextBox 356"/>
          <p:cNvSpPr txBox="1">
            <a:spLocks noChangeArrowheads="1"/>
          </p:cNvSpPr>
          <p:nvPr/>
        </p:nvSpPr>
        <p:spPr bwMode="auto">
          <a:xfrm>
            <a:off x="196980" y="4255142"/>
            <a:ext cx="6351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  <a:ea typeface="+mn-ea"/>
                <a:cs typeface="+mn-cs"/>
              </a:rPr>
              <a:t>CLIC</a:t>
            </a:r>
            <a:endParaRPr lang="en-GB" sz="2000" b="1" dirty="0">
              <a:solidFill>
                <a:srgbClr val="000000"/>
              </a:solidFill>
              <a:latin typeface="Calibri" pitchFamily="1" charset="0"/>
              <a:ea typeface="+mn-ea"/>
              <a:cs typeface="+mn-cs"/>
            </a:endParaRPr>
          </a:p>
        </p:txBody>
      </p:sp>
      <p:sp>
        <p:nvSpPr>
          <p:cNvPr id="366" name="Rectangle 365"/>
          <p:cNvSpPr/>
          <p:nvPr/>
        </p:nvSpPr>
        <p:spPr>
          <a:xfrm>
            <a:off x="8002167" y="4176000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83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65" grpId="0"/>
      <p:bldP spid="266" grpId="0"/>
      <p:bldP spid="267" grpId="0"/>
      <p:bldP spid="268" grpId="0"/>
      <p:bldP spid="270" grpId="0"/>
      <p:bldP spid="273" grpId="0"/>
      <p:bldP spid="274" grpId="0"/>
      <p:bldP spid="276" grpId="0"/>
      <p:bldP spid="279" grpId="0"/>
      <p:bldP spid="280" grpId="0"/>
      <p:bldP spid="281" grpId="0"/>
      <p:bldP spid="283" grpId="0"/>
      <p:bldP spid="284" grpId="0" animBg="1"/>
      <p:bldP spid="285" grpId="0"/>
      <p:bldP spid="328" grpId="0"/>
      <p:bldP spid="329" grpId="0"/>
      <p:bldP spid="331" grpId="0"/>
      <p:bldP spid="334" grpId="0"/>
      <p:bldP spid="335" grpId="0"/>
      <p:bldP spid="336" grpId="0"/>
      <p:bldP spid="338" grpId="0"/>
      <p:bldP spid="339" grpId="0" animBg="1"/>
      <p:bldP spid="340" grpId="0"/>
      <p:bldP spid="341" grpId="0" animBg="1"/>
      <p:bldP spid="344" grpId="0"/>
      <p:bldP spid="346" grpId="0"/>
      <p:bldP spid="349" grpId="0"/>
      <p:bldP spid="350" grpId="0"/>
      <p:bldP spid="351" grpId="0"/>
      <p:bldP spid="353" grpId="0"/>
      <p:bldP spid="354" grpId="0"/>
      <p:bldP spid="355" grpId="0" animBg="1"/>
      <p:bldP spid="356" grpId="0"/>
      <p:bldP spid="357" grpId="0"/>
      <p:bldP spid="36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50" y="188640"/>
            <a:ext cx="8643938" cy="741676"/>
          </a:xfrm>
        </p:spPr>
        <p:txBody>
          <a:bodyPr>
            <a:no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Muon</a:t>
            </a:r>
            <a:r>
              <a:rPr lang="en-US" sz="4000" u="sng" dirty="0">
                <a:solidFill>
                  <a:srgbClr val="FF0000"/>
                </a:solidFill>
              </a:rPr>
              <a:t> Collider </a:t>
            </a:r>
            <a:r>
              <a:rPr lang="en-US" sz="4000" u="sng" dirty="0" smtClean="0">
                <a:solidFill>
                  <a:srgbClr val="FF0000"/>
                </a:solidFill>
              </a:rPr>
              <a:t>Concept: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48920" y="3980613"/>
            <a:ext cx="2854960" cy="93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5" tIns="45673" rIns="91345" bIns="45673">
            <a:spAutoFit/>
          </a:bodyPr>
          <a:lstStyle/>
          <a:p>
            <a:pPr algn="l" defTabSz="913462"/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Proton source:  </a:t>
            </a:r>
          </a:p>
          <a:p>
            <a:pPr algn="l" defTabSz="913462"/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Up to 4 MW, </a:t>
            </a:r>
          </a:p>
          <a:p>
            <a:pPr algn="l" defTabSz="913462"/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with 2±1 ns long bunches</a:t>
            </a:r>
            <a:endParaRPr lang="en-US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83560" y="3980596"/>
            <a:ext cx="2250440" cy="234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5" tIns="45673" rIns="91345" bIns="45673">
            <a:spAutoFit/>
          </a:bodyPr>
          <a:lstStyle/>
          <a:p>
            <a:pPr algn="l" defTabSz="913462"/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Goal: </a:t>
            </a:r>
            <a:b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</a:br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Produce a high intensity 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 beam whose 6D phase space is reduced by a factor of ~10</a:t>
            </a:r>
            <a:r>
              <a:rPr lang="en-US" sz="1800" baseline="30000" dirty="0">
                <a:solidFill>
                  <a:srgbClr val="0000FF"/>
                </a:solidFill>
                <a:latin typeface="Arial"/>
                <a:sym typeface="Symbol" pitchFamily="18" charset="2"/>
              </a:rPr>
              <a:t>6</a:t>
            </a:r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 from its value at the production target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666892" y="3980597"/>
            <a:ext cx="1447800" cy="26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5" tIns="45673" rIns="91345" bIns="45673">
            <a:spAutoFit/>
          </a:bodyPr>
          <a:lstStyle/>
          <a:p>
            <a:pPr algn="l" defTabSz="913462"/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Collider up to 6-10TeV 2 detectors: </a:t>
            </a:r>
          </a:p>
          <a:p>
            <a:pPr algn="l" defTabSz="913462"/>
            <a:endParaRPr lang="en-US" sz="1800" dirty="0">
              <a:solidFill>
                <a:srgbClr val="0000FF"/>
              </a:solidFill>
              <a:latin typeface="Arial"/>
              <a:sym typeface="Symbol" pitchFamily="18" charset="2"/>
            </a:endParaRPr>
          </a:p>
          <a:p>
            <a:pPr algn="l" defTabSz="913462"/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√s = 3 </a:t>
            </a:r>
            <a:r>
              <a:rPr lang="en-US" sz="1800" dirty="0" err="1">
                <a:solidFill>
                  <a:srgbClr val="0000FF"/>
                </a:solidFill>
                <a:latin typeface="Arial"/>
                <a:sym typeface="Symbol" pitchFamily="18" charset="2"/>
              </a:rPr>
              <a:t>TeV</a:t>
            </a:r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 </a:t>
            </a:r>
          </a:p>
          <a:p>
            <a:pPr algn="l" defTabSz="913462"/>
            <a:r>
              <a:rPr lang="en-US" sz="1800" dirty="0" err="1">
                <a:solidFill>
                  <a:srgbClr val="0000FF"/>
                </a:solidFill>
                <a:latin typeface="Arial"/>
                <a:sym typeface="Symbol" pitchFamily="18" charset="2"/>
              </a:rPr>
              <a:t>Circ</a:t>
            </a:r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: 4.5km</a:t>
            </a:r>
            <a:b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</a:br>
            <a:r>
              <a:rPr lang="en-US" sz="1800" i="1" dirty="0">
                <a:solidFill>
                  <a:srgbClr val="0000FF"/>
                </a:solidFill>
                <a:latin typeface="Arial"/>
                <a:sym typeface="Symbol" pitchFamily="18" charset="2"/>
              </a:rPr>
              <a:t>L</a:t>
            </a:r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 = 3×10</a:t>
            </a:r>
            <a:r>
              <a:rPr lang="en-US" sz="1800" baseline="30000" dirty="0">
                <a:solidFill>
                  <a:srgbClr val="0000FF"/>
                </a:solidFill>
                <a:latin typeface="Arial"/>
                <a:sym typeface="Symbol" pitchFamily="18" charset="2"/>
              </a:rPr>
              <a:t>34</a:t>
            </a:r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 cm</a:t>
            </a:r>
            <a:r>
              <a:rPr lang="en-US" sz="1800" baseline="30000" dirty="0">
                <a:solidFill>
                  <a:srgbClr val="0000FF"/>
                </a:solidFill>
                <a:latin typeface="Arial"/>
                <a:sym typeface="Symbol" pitchFamily="18" charset="2"/>
              </a:rPr>
              <a:t>-2</a:t>
            </a:r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s</a:t>
            </a:r>
            <a:r>
              <a:rPr lang="en-US" sz="1800" baseline="30000" dirty="0">
                <a:solidFill>
                  <a:srgbClr val="0000FF"/>
                </a:solidFill>
                <a:latin typeface="Arial"/>
                <a:sym typeface="Symbol" pitchFamily="18" charset="2"/>
              </a:rPr>
              <a:t>-1</a:t>
            </a:r>
            <a:br>
              <a:rPr lang="en-US" sz="1800" baseline="30000" dirty="0">
                <a:solidFill>
                  <a:srgbClr val="0000FF"/>
                </a:solidFill>
                <a:latin typeface="Arial"/>
                <a:sym typeface="Symbol" pitchFamily="18" charset="2"/>
              </a:rPr>
            </a:br>
            <a:endParaRPr lang="en-US" sz="1800" dirty="0">
              <a:solidFill>
                <a:srgbClr val="0000FF"/>
              </a:solidFill>
              <a:latin typeface="Arial"/>
              <a:sym typeface="Symbol" pitchFamily="18" charset="2"/>
            </a:endParaRPr>
          </a:p>
        </p:txBody>
      </p:sp>
      <p:sp>
        <p:nvSpPr>
          <p:cNvPr id="11" name="Right Brace 10"/>
          <p:cNvSpPr/>
          <p:nvPr/>
        </p:nvSpPr>
        <p:spPr>
          <a:xfrm rot="5400000">
            <a:off x="2612092" y="994621"/>
            <a:ext cx="333375" cy="5374640"/>
          </a:xfrm>
          <a:prstGeom prst="rightBrace">
            <a:avLst>
              <a:gd name="adj1" fmla="val 8333"/>
              <a:gd name="adj2" fmla="val 37524"/>
            </a:avLst>
          </a:prstGeom>
          <a:ln>
            <a:solidFill>
              <a:srgbClr val="2821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45" tIns="45673" rIns="91345" bIns="45673" rtlCol="0" anchor="ctr"/>
          <a:lstStyle/>
          <a:p>
            <a:pPr defTabSz="913462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802923" y="4020807"/>
            <a:ext cx="1447800" cy="121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5" tIns="45673" rIns="91345" bIns="45673">
            <a:spAutoFit/>
          </a:bodyPr>
          <a:lstStyle/>
          <a:p>
            <a:pPr algn="l" defTabSz="913462"/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Fast acceleration mitigating </a:t>
            </a:r>
            <a:r>
              <a:rPr lang="en-US" sz="1800" dirty="0" err="1">
                <a:solidFill>
                  <a:srgbClr val="0000FF"/>
                </a:solidFill>
                <a:latin typeface="Arial"/>
                <a:sym typeface="Symbol" pitchFamily="18" charset="2"/>
              </a:rPr>
              <a:t>muon</a:t>
            </a:r>
            <a:r>
              <a:rPr lang="en-US" sz="1800" dirty="0">
                <a:solidFill>
                  <a:srgbClr val="0000FF"/>
                </a:solidFill>
                <a:latin typeface="Arial"/>
                <a:sym typeface="Symbol" pitchFamily="18" charset="2"/>
              </a:rPr>
              <a:t> decay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" y="5445224"/>
            <a:ext cx="2469626" cy="611648"/>
          </a:xfrm>
          <a:prstGeom prst="rect">
            <a:avLst/>
          </a:prstGeom>
          <a:solidFill>
            <a:srgbClr val="00B0F0"/>
          </a:solidFill>
        </p:spPr>
        <p:txBody>
          <a:bodyPr wrap="none" lIns="91345" tIns="45673" rIns="91345" bIns="45673" rtlCol="0">
            <a:spAutoFit/>
          </a:bodyPr>
          <a:lstStyle/>
          <a:p>
            <a:pPr defTabSz="913462"/>
            <a:r>
              <a:rPr lang="en-US" sz="1100" b="1" dirty="0" err="1">
                <a:solidFill>
                  <a:srgbClr val="FFFF00"/>
                </a:solidFill>
                <a:latin typeface="Arial"/>
                <a:cs typeface="Arial"/>
              </a:rPr>
              <a:t>M.A.Palmer</a:t>
            </a:r>
            <a:r>
              <a:rPr lang="en-US" sz="1100" b="1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lang="en-US" sz="1100" dirty="0">
                <a:latin typeface="Arial"/>
                <a:cs typeface="Arial"/>
              </a:rPr>
              <a:t>Muon Accelerators for</a:t>
            </a:r>
            <a:br>
              <a:rPr lang="en-US" sz="1100" dirty="0">
                <a:latin typeface="Arial"/>
                <a:cs typeface="Arial"/>
              </a:rPr>
            </a:br>
            <a:r>
              <a:rPr lang="en-US" sz="1100" dirty="0">
                <a:latin typeface="Arial"/>
                <a:cs typeface="Arial"/>
              </a:rPr>
              <a:t>High Energy Physics Applications:</a:t>
            </a:r>
            <a:br>
              <a:rPr lang="en-US" sz="1100" dirty="0">
                <a:latin typeface="Arial"/>
                <a:cs typeface="Arial"/>
              </a:rPr>
            </a:br>
            <a:r>
              <a:rPr lang="en-US" sz="1100" dirty="0" err="1">
                <a:latin typeface="Arial"/>
                <a:cs typeface="Arial"/>
              </a:rPr>
              <a:t>nSTORM</a:t>
            </a:r>
            <a:r>
              <a:rPr lang="en-US" sz="1100" dirty="0">
                <a:latin typeface="Arial"/>
                <a:cs typeface="Arial"/>
              </a:rPr>
              <a:t>, </a:t>
            </a:r>
            <a:r>
              <a:rPr lang="en-US" sz="1100" dirty="0" err="1">
                <a:latin typeface="Arial"/>
                <a:cs typeface="Arial"/>
              </a:rPr>
              <a:t>NuMAX</a:t>
            </a:r>
            <a:r>
              <a:rPr lang="en-US" sz="1100" dirty="0">
                <a:latin typeface="Arial"/>
                <a:cs typeface="Arial"/>
              </a:rPr>
              <a:t> &amp; Beyond… </a:t>
            </a:r>
            <a:r>
              <a:rPr lang="en-US" sz="11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GB" sz="11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419519"/>
            <a:ext cx="8876270" cy="212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470052" y="1198765"/>
            <a:ext cx="6423925" cy="5230764"/>
            <a:chOff x="3195317" y="1796613"/>
            <a:chExt cx="9136249" cy="7439309"/>
          </a:xfrm>
        </p:grpSpPr>
        <p:grpSp>
          <p:nvGrpSpPr>
            <p:cNvPr id="23" name="Group 22"/>
            <p:cNvGrpSpPr/>
            <p:nvPr/>
          </p:nvGrpSpPr>
          <p:grpSpPr>
            <a:xfrm>
              <a:off x="3195317" y="1796613"/>
              <a:ext cx="9136249" cy="7439309"/>
              <a:chOff x="0" y="-117259"/>
              <a:chExt cx="9136249" cy="6934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-117258"/>
                <a:ext cx="3073161" cy="6934199"/>
              </a:xfrm>
              <a:prstGeom prst="rect">
                <a:avLst/>
              </a:prstGeom>
              <a:solidFill>
                <a:srgbClr val="10101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063088" y="-117259"/>
                <a:ext cx="3073161" cy="6934200"/>
              </a:xfrm>
              <a:prstGeom prst="rect">
                <a:avLst/>
              </a:prstGeom>
              <a:solidFill>
                <a:srgbClr val="10101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1162944" y="-117259"/>
                <a:ext cx="6947866" cy="6934200"/>
                <a:chOff x="2997997" y="199390"/>
                <a:chExt cx="5634049" cy="6233477"/>
              </a:xfrm>
            </p:grpSpPr>
            <p:pic>
              <p:nvPicPr>
                <p:cNvPr id="28" name="Picture 27" descr="Muon_collider_site_map_072409.pdf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349" t="4446" r="4314" b="6160"/>
                <a:stretch/>
              </p:blipFill>
              <p:spPr>
                <a:xfrm>
                  <a:off x="3010869" y="199390"/>
                  <a:ext cx="5621177" cy="6233477"/>
                </a:xfrm>
                <a:prstGeom prst="rect">
                  <a:avLst/>
                </a:prstGeom>
              </p:spPr>
            </p:pic>
            <p:sp>
              <p:nvSpPr>
                <p:cNvPr id="29" name="Rectangle 28"/>
                <p:cNvSpPr/>
                <p:nvPr/>
              </p:nvSpPr>
              <p:spPr>
                <a:xfrm>
                  <a:off x="2997997" y="304800"/>
                  <a:ext cx="750602" cy="774700"/>
                </a:xfrm>
                <a:prstGeom prst="rect">
                  <a:avLst/>
                </a:prstGeom>
                <a:solidFill>
                  <a:srgbClr val="10101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3537964" y="2221576"/>
              <a:ext cx="3327763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defTabSz="410604" latinLnBrk="1"/>
              <a:r>
                <a:rPr lang="en-GB" dirty="0" smtClean="0">
                  <a:solidFill>
                    <a:srgbClr val="FFFFFF"/>
                  </a:solidFill>
                </a:rPr>
                <a:t>MC on FNAL site</a:t>
              </a:r>
              <a:endParaRPr lang="en-GB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88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279" y="167044"/>
            <a:ext cx="8961257" cy="741676"/>
          </a:xfrm>
        </p:spPr>
        <p:txBody>
          <a:bodyPr>
            <a:no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</a:rPr>
              <a:t>Muon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smtClean="0">
                <a:solidFill>
                  <a:srgbClr val="FF0000"/>
                </a:solidFill>
              </a:rPr>
              <a:t>Colliders: extending </a:t>
            </a:r>
            <a:r>
              <a:rPr lang="en-US" sz="3600" u="sng" dirty="0">
                <a:solidFill>
                  <a:srgbClr val="FF0000"/>
                </a:solidFill>
              </a:rPr>
              <a:t>high energy </a:t>
            </a:r>
            <a:r>
              <a:rPr lang="en-US" sz="3600" u="sng" dirty="0" smtClean="0">
                <a:solidFill>
                  <a:srgbClr val="FF0000"/>
                </a:solidFill>
              </a:rPr>
              <a:t>frontier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2975"/>
            <a:ext cx="4648199" cy="554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695452" y="2286001"/>
            <a:ext cx="996183" cy="373659"/>
          </a:xfrm>
          <a:prstGeom prst="rect">
            <a:avLst/>
          </a:prstGeom>
          <a:noFill/>
          <a:ln w="25400">
            <a:solidFill>
              <a:srgbClr val="CC6600"/>
            </a:solidFill>
          </a:ln>
        </p:spPr>
        <p:txBody>
          <a:bodyPr wrap="none" lIns="91326" tIns="45664" rIns="91326" bIns="45664" rtlCol="0">
            <a:spAutoFit/>
          </a:bodyPr>
          <a:lstStyle/>
          <a:p>
            <a:pPr algn="l" defTabSz="913274"/>
            <a:r>
              <a:rPr lang="en-US" sz="1800" dirty="0">
                <a:solidFill>
                  <a:srgbClr val="CC6600"/>
                </a:solidFill>
                <a:latin typeface="Arial"/>
              </a:rPr>
              <a:t>Circular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600200" y="2655332"/>
            <a:ext cx="609600" cy="31646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47950" y="2787135"/>
            <a:ext cx="888324" cy="373659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txBody>
          <a:bodyPr wrap="none" lIns="91326" tIns="45664" rIns="91326" bIns="45664" rtlCol="0">
            <a:spAutoFit/>
          </a:bodyPr>
          <a:lstStyle/>
          <a:p>
            <a:pPr algn="l" defTabSz="913274"/>
            <a:r>
              <a:rPr lang="en-US" sz="1800" dirty="0" err="1">
                <a:solidFill>
                  <a:srgbClr val="FF00FF"/>
                </a:solidFill>
                <a:latin typeface="Arial"/>
              </a:rPr>
              <a:t>Muons</a:t>
            </a:r>
            <a:endParaRPr lang="en-US" sz="1800" dirty="0">
              <a:solidFill>
                <a:srgbClr val="FF00FF"/>
              </a:solidFill>
              <a:latin typeface="Arial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971801" y="3156466"/>
            <a:ext cx="496163" cy="621268"/>
          </a:xfrm>
          <a:prstGeom prst="straightConnector1">
            <a:avLst/>
          </a:prstGeom>
          <a:ln w="222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1668" y="4343401"/>
            <a:ext cx="842896" cy="37365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lIns="91326" tIns="45664" rIns="91326" bIns="45664" rtlCol="0">
            <a:spAutoFit/>
          </a:bodyPr>
          <a:lstStyle/>
          <a:p>
            <a:pPr algn="l" defTabSz="913274"/>
            <a:r>
              <a:rPr lang="en-US" sz="1800" dirty="0">
                <a:solidFill>
                  <a:srgbClr val="0000FF"/>
                </a:solidFill>
                <a:latin typeface="Arial"/>
              </a:rPr>
              <a:t>Linear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101666" y="4703207"/>
            <a:ext cx="304800" cy="773668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2974"/>
            <a:ext cx="4572000" cy="554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5105399" y="942975"/>
            <a:ext cx="0" cy="304800"/>
          </a:xfrm>
          <a:prstGeom prst="straightConnector1">
            <a:avLst/>
          </a:prstGeom>
          <a:ln w="31750"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89610" y="904433"/>
            <a:ext cx="1539567" cy="308662"/>
          </a:xfrm>
          <a:prstGeom prst="rect">
            <a:avLst/>
          </a:prstGeom>
          <a:noFill/>
        </p:spPr>
        <p:txBody>
          <a:bodyPr wrap="square" lIns="91326" tIns="45664" rIns="91326" bIns="45664" rtlCol="0">
            <a:spAutoFit/>
          </a:bodyPr>
          <a:lstStyle/>
          <a:p>
            <a:pPr algn="l" defTabSz="913274"/>
            <a:r>
              <a:rPr lang="en-US" sz="1400" b="1" dirty="0">
                <a:solidFill>
                  <a:srgbClr val="CC6600"/>
                </a:solidFill>
                <a:latin typeface="Arial"/>
              </a:rPr>
              <a:t>FCC 80-100km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3" y="1982867"/>
            <a:ext cx="72128" cy="44145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03" tIns="35703" rIns="35703" bIns="35703" numCol="1" spcCol="26778" rtlCol="0" anchor="ctr">
            <a:spAutoFit/>
          </a:bodyPr>
          <a:lstStyle/>
          <a:p>
            <a:pPr defTabSz="410604" latinLnBrk="1"/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53426" y="1842198"/>
            <a:ext cx="7566288" cy="228811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02420" tIns="35703" rIns="35703" bIns="35703" numCol="1" spcCol="26778" rtlCol="0" anchor="ctr">
            <a:spAutoFit/>
          </a:bodyPr>
          <a:lstStyle/>
          <a:p>
            <a:pPr algn="l" defTabSz="410604" latinLnBrk="1"/>
            <a:r>
              <a:rPr lang="en-GB" dirty="0">
                <a:solidFill>
                  <a:srgbClr val="535353"/>
                </a:solidFill>
                <a:latin typeface="Arial"/>
                <a:cs typeface="Arial"/>
              </a:rPr>
              <a:t>Multi-TeV lepton collider (≤10 TeV cm)</a:t>
            </a:r>
          </a:p>
          <a:p>
            <a:pPr algn="l" defTabSz="410604" latinLnBrk="1"/>
            <a:r>
              <a:rPr lang="en-GB" dirty="0" smtClean="0">
                <a:latin typeface="Arial"/>
                <a:cs typeface="Arial"/>
              </a:rPr>
              <a:t>No </a:t>
            </a:r>
            <a:r>
              <a:rPr lang="en-GB" dirty="0" err="1" smtClean="0">
                <a:latin typeface="Arial"/>
                <a:cs typeface="Arial"/>
              </a:rPr>
              <a:t>beamstrahlung</a:t>
            </a:r>
            <a:endParaRPr lang="en-GB" dirty="0">
              <a:latin typeface="Arial"/>
              <a:cs typeface="Arial"/>
            </a:endParaRPr>
          </a:p>
          <a:p>
            <a:pPr algn="l" defTabSz="410604" latinLnBrk="1"/>
            <a:r>
              <a:rPr lang="en-GB" dirty="0" smtClean="0">
                <a:latin typeface="Arial"/>
                <a:cs typeface="Arial"/>
                <a:sym typeface="Wingdings"/>
              </a:rPr>
              <a:t>	</a:t>
            </a:r>
            <a:r>
              <a:rPr lang="en-GB" dirty="0" smtClean="0">
                <a:latin typeface="Arial"/>
                <a:cs typeface="Arial"/>
              </a:rPr>
              <a:t> superb energy resolution</a:t>
            </a:r>
          </a:p>
          <a:p>
            <a:pPr algn="l" defTabSz="410604" latinLnBrk="1"/>
            <a:r>
              <a:rPr lang="en-GB" dirty="0">
                <a:solidFill>
                  <a:srgbClr val="535353"/>
                </a:solidFill>
                <a:latin typeface="Arial"/>
                <a:cs typeface="Arial"/>
              </a:rPr>
              <a:t>No synchrotron radiation </a:t>
            </a:r>
          </a:p>
          <a:p>
            <a:pPr algn="l" defTabSz="410604" latinLnBrk="1"/>
            <a:r>
              <a:rPr lang="en-GB" dirty="0">
                <a:solidFill>
                  <a:srgbClr val="535353"/>
                </a:solidFill>
                <a:latin typeface="Arial"/>
                <a:cs typeface="Arial"/>
                <a:sym typeface="Wingdings"/>
              </a:rPr>
              <a:t>	 relatively small footprint (but no damping!)</a:t>
            </a:r>
          </a:p>
          <a:p>
            <a:pPr algn="l" defTabSz="410604" latinLnBrk="1"/>
            <a:r>
              <a:rPr lang="en-GB" baseline="0" dirty="0" smtClean="0">
                <a:latin typeface="Arial"/>
                <a:cs typeface="Arial"/>
                <a:sym typeface="Wingdings"/>
              </a:rPr>
              <a:t>Possibilities</a:t>
            </a:r>
            <a:r>
              <a:rPr lang="en-GB" dirty="0" smtClean="0">
                <a:latin typeface="Arial"/>
                <a:cs typeface="Arial"/>
                <a:sym typeface="Wingdings"/>
              </a:rPr>
              <a:t> for cost and MW savings</a:t>
            </a:r>
            <a:endParaRPr lang="en-GB" dirty="0">
              <a:solidFill>
                <a:srgbClr val="535353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7686" y="4395789"/>
            <a:ext cx="6428628" cy="44145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03" tIns="35703" rIns="35703" bIns="35703" numCol="1" spcCol="26778" rtlCol="0" anchor="ctr">
            <a:spAutoFit/>
          </a:bodyPr>
          <a:lstStyle/>
          <a:p>
            <a:pPr algn="l" defTabSz="410604" latinLnBrk="1"/>
            <a:r>
              <a:rPr lang="en-GB" dirty="0">
                <a:solidFill>
                  <a:srgbClr val="535353"/>
                </a:solidFill>
                <a:latin typeface="Arial"/>
                <a:cs typeface="Arial"/>
              </a:rPr>
              <a:t>Challenges: MANY!</a:t>
            </a:r>
          </a:p>
        </p:txBody>
      </p:sp>
      <p:sp>
        <p:nvSpPr>
          <p:cNvPr id="20" name="Date Placeholder 5"/>
          <p:cNvSpPr txBox="1">
            <a:spLocks/>
          </p:cNvSpPr>
          <p:nvPr/>
        </p:nvSpPr>
        <p:spPr>
          <a:xfrm>
            <a:off x="3133832" y="5994592"/>
            <a:ext cx="2806320" cy="314728"/>
          </a:xfrm>
          <a:prstGeom prst="rect">
            <a:avLst/>
          </a:prstGeom>
        </p:spPr>
        <p:txBody>
          <a:bodyPr lIns="64267" tIns="32133" rIns="64267" bIns="32133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059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118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18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239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5298" algn="l" defTabSz="457059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2360" algn="l" defTabSz="457059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199416" algn="l" defTabSz="457059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6478" algn="l" defTabSz="457059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solidFill>
                  <a:srgbClr val="A61702"/>
                </a:solidFill>
                <a:latin typeface="Arial"/>
              </a:rPr>
              <a:t>J.P.Delahaye</a:t>
            </a:r>
            <a:r>
              <a:rPr lang="en-US" sz="1400" dirty="0" smtClean="0">
                <a:solidFill>
                  <a:srgbClr val="A61702"/>
                </a:solidFill>
                <a:latin typeface="Arial"/>
              </a:rPr>
              <a:t>, IPAC14</a:t>
            </a:r>
            <a:endParaRPr lang="en-US" sz="1400" dirty="0">
              <a:solidFill>
                <a:srgbClr val="A6170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02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Summary Common Key R&amp;D Areas and Challenges</a:t>
            </a:r>
            <a:endParaRPr lang="en-US" u="sng" dirty="0">
              <a:solidFill>
                <a:srgbClr val="FF0000"/>
              </a:solidFill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79512" y="1776950"/>
            <a:ext cx="7914631" cy="1508034"/>
            <a:chOff x="457200" y="1143000"/>
            <a:chExt cx="7914631" cy="150803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301856" cy="1508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Developing new SC magnet technology (Nb</a:t>
              </a:r>
              <a:r>
                <a:rPr lang="en-US" sz="2600" baseline="-25000" dirty="0">
                  <a:solidFill>
                    <a:srgbClr val="3333CC"/>
                  </a:solidFill>
                  <a:cs typeface="+mn-cs"/>
                </a:rPr>
                <a:t>3</a:t>
              </a: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Sn):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FF0000"/>
                  </a:solidFill>
                  <a:cs typeface="+mn-cs"/>
                </a:rPr>
                <a:t>&gt; 20 years of dedicated R&amp;D!!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New triplet 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magnets optimized for </a:t>
              </a:r>
              <a:r>
                <a:rPr lang="en-US" sz="2200" dirty="0" smtClean="0">
                  <a:solidFill>
                    <a:srgbClr val="008000"/>
                  </a:solidFill>
                  <a:cs typeface="+mn-cs"/>
                </a:rPr>
                <a:t>&gt;12T and large aperture</a:t>
              </a:r>
              <a:endParaRPr lang="en-US" sz="2200" dirty="0">
                <a:solidFill>
                  <a:srgbClr val="008000"/>
                </a:solidFill>
                <a:cs typeface="+mn-cs"/>
              </a:endParaRP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8000"/>
                  </a:solidFill>
                  <a:cs typeface="+mn-cs"/>
                </a:rPr>
                <a:t>New 11T dipole </a:t>
              </a:r>
              <a:r>
                <a:rPr lang="en-US" sz="2200" dirty="0" smtClean="0">
                  <a:solidFill>
                    <a:srgbClr val="008000"/>
                  </a:solidFill>
                  <a:cs typeface="+mn-cs"/>
                </a:rPr>
                <a:t>magnets </a:t>
              </a:r>
              <a:r>
                <a:rPr lang="en-US" sz="2200" dirty="0" smtClean="0">
                  <a:solidFill>
                    <a:srgbClr val="FF0000"/>
                  </a:solidFill>
                  <a:cs typeface="+mn-cs"/>
                </a:rPr>
                <a:t>(field quality!)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</p:txBody>
        </p: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79512" y="3649158"/>
            <a:ext cx="7914631" cy="1508034"/>
            <a:chOff x="457200" y="1143000"/>
            <a:chExt cx="7914631" cy="1508034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301856" cy="1508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Developing new SC magnet technology (Nb</a:t>
              </a:r>
              <a:r>
                <a:rPr lang="en-US" sz="2600" baseline="-25000" dirty="0">
                  <a:solidFill>
                    <a:srgbClr val="3333CC"/>
                  </a:solidFill>
                  <a:cs typeface="+mn-cs"/>
                </a:rPr>
                <a:t>3</a:t>
              </a:r>
              <a:r>
                <a:rPr lang="en-US" sz="2600" dirty="0">
                  <a:solidFill>
                    <a:srgbClr val="3333CC"/>
                  </a:solidFill>
                  <a:cs typeface="+mn-cs"/>
                </a:rPr>
                <a:t>Sn):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FF0000"/>
                  </a:solidFill>
                  <a:cs typeface="+mn-cs"/>
                </a:rPr>
                <a:t>&gt; 20 years of dedicated R&amp;D!!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New triplet 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magnets optimized for </a:t>
              </a:r>
              <a:r>
                <a:rPr lang="en-US" sz="2200" dirty="0" smtClean="0">
                  <a:solidFill>
                    <a:srgbClr val="008000"/>
                  </a:solidFill>
                  <a:cs typeface="+mn-cs"/>
                </a:rPr>
                <a:t>&gt;12T and large aperture</a:t>
              </a:r>
              <a:endParaRPr lang="en-US" sz="2200" dirty="0">
                <a:solidFill>
                  <a:srgbClr val="008000"/>
                </a:solidFill>
                <a:cs typeface="+mn-cs"/>
              </a:endParaRP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rgbClr val="008000"/>
                  </a:solidFill>
                  <a:cs typeface="+mn-cs"/>
                </a:rPr>
                <a:t>New 11T dipole </a:t>
              </a:r>
              <a:r>
                <a:rPr lang="en-US" sz="2200" dirty="0" smtClean="0">
                  <a:solidFill>
                    <a:srgbClr val="008000"/>
                  </a:solidFill>
                  <a:cs typeface="+mn-cs"/>
                </a:rPr>
                <a:t>magnets </a:t>
              </a:r>
              <a:r>
                <a:rPr lang="en-US" sz="2200" dirty="0" smtClean="0">
                  <a:solidFill>
                    <a:srgbClr val="FF0000"/>
                  </a:solidFill>
                  <a:cs typeface="+mn-cs"/>
                </a:rPr>
                <a:t>(field quality!)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</p:txBody>
        </p:sp>
      </p:grpSp>
      <p:sp>
        <p:nvSpPr>
          <p:cNvPr id="10" name="Shape 80"/>
          <p:cNvSpPr/>
          <p:nvPr/>
        </p:nvSpPr>
        <p:spPr>
          <a:xfrm>
            <a:off x="1331640" y="2246878"/>
            <a:ext cx="6120680" cy="2436251"/>
          </a:xfrm>
          <a:prstGeom prst="rect">
            <a:avLst/>
          </a:prstGeom>
          <a:solidFill>
            <a:srgbClr val="FFFFFF"/>
          </a:solidFill>
          <a:ln w="6350">
            <a:solidFill/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26408" tIns="32865" rIns="0" bIns="32865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latin typeface="Arial"/>
                <a:cs typeface="Arial"/>
              </a:rPr>
              <a:t>Both R&amp;D Areas have potential </a:t>
            </a:r>
            <a:endParaRPr sz="2200" dirty="0">
              <a:solidFill>
                <a:srgbClr val="740D0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latin typeface="Arial"/>
                <a:cs typeface="Arial"/>
              </a:rPr>
              <a:t>impact beyond HEP</a:t>
            </a:r>
            <a:endParaRPr sz="2200" dirty="0"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latin typeface="Arial"/>
                <a:cs typeface="Arial"/>
              </a:rPr>
              <a:t>(</a:t>
            </a:r>
            <a:r>
              <a:rPr lang="en-US" sz="2200" dirty="0">
                <a:latin typeface="Arial"/>
                <a:cs typeface="Arial"/>
              </a:rPr>
              <a:t>e.g. </a:t>
            </a:r>
            <a:r>
              <a:rPr lang="en-US" sz="2200" dirty="0" smtClean="0">
                <a:latin typeface="Arial"/>
                <a:cs typeface="Arial"/>
              </a:rPr>
              <a:t>SC-RF for High Power p-</a:t>
            </a:r>
            <a:r>
              <a:rPr lang="en-US" sz="2200" dirty="0" err="1" smtClean="0">
                <a:latin typeface="Arial"/>
                <a:cs typeface="Arial"/>
              </a:rPr>
              <a:t>Linacs</a:t>
            </a:r>
            <a:r>
              <a:rPr lang="en-US" sz="2200" dirty="0" smtClean="0">
                <a:latin typeface="Arial"/>
                <a:cs typeface="Arial"/>
              </a:rPr>
              <a:t> and SC magnets for medical applications etc.</a:t>
            </a:r>
            <a:r>
              <a:rPr sz="2200" dirty="0" smtClean="0">
                <a:latin typeface="Arial"/>
                <a:cs typeface="Arial"/>
              </a:rPr>
              <a:t>)</a:t>
            </a:r>
            <a:endParaRPr sz="2200" dirty="0"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00" dirty="0"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740D01"/>
                </a:solidFill>
                <a:latin typeface="Arial"/>
                <a:cs typeface="Arial"/>
              </a:rPr>
              <a:t>➜ </a:t>
            </a:r>
            <a:r>
              <a:rPr sz="2200" b="1" dirty="0">
                <a:solidFill>
                  <a:srgbClr val="740D01"/>
                </a:solidFill>
                <a:latin typeface="Arial"/>
                <a:cs typeface="Arial"/>
              </a:rPr>
              <a:t>Global </a:t>
            </a:r>
            <a:r>
              <a:rPr lang="en-US" sz="2200" b="1" dirty="0" smtClean="0">
                <a:solidFill>
                  <a:srgbClr val="740D01"/>
                </a:solidFill>
                <a:latin typeface="Arial"/>
                <a:cs typeface="Arial"/>
              </a:rPr>
              <a:t>Technology Needs with very large lead times</a:t>
            </a:r>
            <a:r>
              <a:rPr sz="2200" b="1" dirty="0" smtClean="0">
                <a:solidFill>
                  <a:srgbClr val="740D01"/>
                </a:solidFill>
                <a:latin typeface="Arial"/>
                <a:cs typeface="Arial"/>
              </a:rPr>
              <a:t>!</a:t>
            </a:r>
            <a:endParaRPr sz="2200" b="1" dirty="0">
              <a:solidFill>
                <a:srgbClr val="740D0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61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Screen Shot 2013-12-25 at 6.14.4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676" y="3015855"/>
            <a:ext cx="5367900" cy="35256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4978" y="116632"/>
            <a:ext cx="8861518" cy="720080"/>
          </a:xfrm>
          <a:effectLst/>
        </p:spPr>
        <p:txBody>
          <a:bodyPr/>
          <a:lstStyle/>
          <a:p>
            <a:r>
              <a:rPr lang="en-US" altLang="ja-JP" sz="2800" dirty="0" err="1"/>
              <a:t>SuperKEKB</a:t>
            </a:r>
            <a:r>
              <a:rPr lang="en-US" altLang="ja-JP" sz="2800" dirty="0"/>
              <a:t>: Injector</a:t>
            </a:r>
            <a:endParaRPr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52112" y="620688"/>
            <a:ext cx="8991895" cy="5641584"/>
          </a:xfrm>
          <a:effectLst/>
        </p:spPr>
        <p:txBody>
          <a:bodyPr/>
          <a:lstStyle/>
          <a:p>
            <a:r>
              <a:rPr lang="en-US" altLang="ja-JP" sz="2500" dirty="0"/>
              <a:t>40-times higher Luminosity</a:t>
            </a:r>
          </a:p>
          <a:p>
            <a:pPr lvl="1"/>
            <a:r>
              <a:rPr lang="en-US" altLang="ja-JP" sz="2100" dirty="0"/>
              <a:t>Twice larger storage beam		</a:t>
            </a:r>
            <a:r>
              <a:rPr lang="ja-JP" altLang="en-US" sz="2100" dirty="0">
                <a:solidFill>
                  <a:srgbClr val="004000"/>
                </a:solidFill>
                <a:sym typeface="Wingdings"/>
              </a:rPr>
              <a:t></a:t>
            </a:r>
            <a:r>
              <a:rPr lang="en-US" altLang="ja-JP" sz="2100" dirty="0">
                <a:solidFill>
                  <a:srgbClr val="004000"/>
                </a:solidFill>
                <a:sym typeface="Wingdings"/>
              </a:rPr>
              <a:t> </a:t>
            </a:r>
            <a:r>
              <a:rPr lang="en-US" altLang="ja-JP" sz="2100" dirty="0">
                <a:solidFill>
                  <a:srgbClr val="0000FF"/>
                </a:solidFill>
                <a:sym typeface="Wingdings"/>
              </a:rPr>
              <a:t>Higher beam current </a:t>
            </a:r>
            <a:r>
              <a:rPr lang="en-US" altLang="ja-JP" sz="2100" dirty="0">
                <a:solidFill>
                  <a:srgbClr val="004000"/>
                </a:solidFill>
                <a:sym typeface="Wingdings"/>
              </a:rPr>
              <a:t>at Linac</a:t>
            </a:r>
            <a:endParaRPr lang="en-US" altLang="ja-JP" sz="2100" dirty="0">
              <a:sym typeface="Wingdings"/>
            </a:endParaRPr>
          </a:p>
          <a:p>
            <a:pPr lvl="1"/>
            <a:r>
              <a:rPr lang="en-US" altLang="ja-JP" sz="2100" dirty="0">
                <a:sym typeface="Wingdings"/>
              </a:rPr>
              <a:t>20-times higher collision rate with nano-beam scheme </a:t>
            </a:r>
            <a:r>
              <a:rPr lang="ja-JP" altLang="en-US" sz="2100" dirty="0">
                <a:sym typeface="Wingdings"/>
              </a:rPr>
              <a:t>　</a:t>
            </a:r>
            <a:endParaRPr lang="en-US" altLang="ja-JP" sz="2100" dirty="0">
              <a:sym typeface="Wingdings"/>
            </a:endParaRPr>
          </a:p>
          <a:p>
            <a:pPr lvl="2"/>
            <a:r>
              <a:rPr lang="ja-JP" altLang="en-US" sz="1800" dirty="0">
                <a:sym typeface="Wingdings"/>
              </a:rPr>
              <a:t></a:t>
            </a:r>
            <a:r>
              <a:rPr lang="en-US" altLang="ja-JP" sz="1800" dirty="0">
                <a:sym typeface="Wingdings"/>
              </a:rPr>
              <a:t> Low-emittance even at first turn	</a:t>
            </a:r>
            <a:r>
              <a:rPr lang="ja-JP" altLang="en-US" sz="1800" dirty="0">
                <a:sym typeface="Wingdings"/>
              </a:rPr>
              <a:t></a:t>
            </a:r>
            <a:r>
              <a:rPr lang="en-US" altLang="ja-JP" sz="1800" dirty="0">
                <a:sym typeface="Wingdings"/>
              </a:rPr>
              <a:t> </a:t>
            </a:r>
            <a:r>
              <a:rPr lang="en-US" altLang="ja-JP" sz="1800" dirty="0">
                <a:solidFill>
                  <a:srgbClr val="0000FF"/>
                </a:solidFill>
                <a:sym typeface="Wingdings"/>
              </a:rPr>
              <a:t>Low-emittance beam </a:t>
            </a:r>
            <a:r>
              <a:rPr lang="en-US" altLang="ja-JP" sz="1800" dirty="0">
                <a:sym typeface="Wingdings"/>
              </a:rPr>
              <a:t>from Linac</a:t>
            </a:r>
          </a:p>
          <a:p>
            <a:pPr lvl="2"/>
            <a:r>
              <a:rPr lang="ja-JP" altLang="en-US" sz="1800" dirty="0">
                <a:sym typeface="Wingdings"/>
              </a:rPr>
              <a:t></a:t>
            </a:r>
            <a:r>
              <a:rPr lang="en-US" altLang="ja-JP" sz="1800" dirty="0">
                <a:sym typeface="Wingdings"/>
              </a:rPr>
              <a:t> Shorter storage lifetime		</a:t>
            </a:r>
            <a:r>
              <a:rPr lang="ja-JP" altLang="en-US" sz="1800" dirty="0">
                <a:sym typeface="Wingdings"/>
              </a:rPr>
              <a:t></a:t>
            </a:r>
            <a:r>
              <a:rPr lang="en-US" altLang="ja-JP" sz="1800" dirty="0">
                <a:sym typeface="Wingdings"/>
              </a:rPr>
              <a:t> Higher Linac beam current</a:t>
            </a:r>
            <a:endParaRPr lang="en-US" altLang="ja-JP" sz="1100" dirty="0">
              <a:sym typeface="Wingdings"/>
            </a:endParaRPr>
          </a:p>
          <a:p>
            <a:r>
              <a:rPr lang="en-US" altLang="ja-JP" sz="2500" dirty="0">
                <a:sym typeface="Wingdings"/>
              </a:rPr>
              <a:t>Linac challenges</a:t>
            </a:r>
          </a:p>
          <a:p>
            <a:pPr lvl="1"/>
            <a:r>
              <a:rPr lang="en-US" altLang="ja-JP" sz="2100" dirty="0">
                <a:sym typeface="Wingdings"/>
              </a:rPr>
              <a:t>Low emittance e-</a:t>
            </a:r>
          </a:p>
          <a:p>
            <a:pPr lvl="2"/>
            <a:r>
              <a:rPr lang="en-US" altLang="ja-JP" sz="1800" dirty="0">
                <a:sym typeface="Wingdings"/>
              </a:rPr>
              <a:t>with high-charge RF-gun</a:t>
            </a:r>
          </a:p>
          <a:p>
            <a:pPr lvl="1"/>
            <a:r>
              <a:rPr lang="en-US" altLang="ja-JP" sz="2100" dirty="0"/>
              <a:t>Low emittance e+</a:t>
            </a:r>
          </a:p>
          <a:p>
            <a:pPr lvl="2"/>
            <a:r>
              <a:rPr lang="en-US" altLang="ja-JP" sz="1800" dirty="0"/>
              <a:t>with damping ring</a:t>
            </a:r>
            <a:endParaRPr lang="en-US" altLang="ja-JP" sz="2100" dirty="0"/>
          </a:p>
          <a:p>
            <a:pPr lvl="1"/>
            <a:r>
              <a:rPr lang="en-US" altLang="ja-JP" sz="2100" dirty="0"/>
              <a:t>Higher e+ beam current</a:t>
            </a:r>
          </a:p>
          <a:p>
            <a:pPr lvl="2"/>
            <a:r>
              <a:rPr lang="en-US" altLang="ja-JP" sz="1800" dirty="0"/>
              <a:t>with new capture section</a:t>
            </a:r>
          </a:p>
          <a:p>
            <a:pPr lvl="1"/>
            <a:r>
              <a:rPr lang="en-US" altLang="ja-JP" sz="2100" dirty="0"/>
              <a:t>Emittance preservation</a:t>
            </a:r>
          </a:p>
          <a:p>
            <a:pPr lvl="2"/>
            <a:r>
              <a:rPr lang="en-US" altLang="ja-JP" sz="1800" dirty="0"/>
              <a:t>with precise beam control</a:t>
            </a:r>
          </a:p>
          <a:p>
            <a:pPr lvl="1"/>
            <a:r>
              <a:rPr lang="en-US" altLang="ja-JP" sz="2100" dirty="0"/>
              <a:t>4+1 ring simultaneous injection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720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Sergei from Quo </a:t>
            </a:r>
            <a:r>
              <a:rPr lang="en-US" dirty="0" err="1" smtClean="0"/>
              <a:t>Nhon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9144000" cy="62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1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88" y="843299"/>
            <a:ext cx="8627987" cy="58493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4702" y="6144187"/>
            <a:ext cx="3079200" cy="379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72" tIns="35672" rIns="35672" bIns="35672" numCol="1" spcCol="26754" rtlCol="0" anchor="ctr">
            <a:spAutoFit/>
          </a:bodyPr>
          <a:lstStyle/>
          <a:p>
            <a:pPr defTabSz="410268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2000" kern="0" dirty="0">
                <a:solidFill>
                  <a:srgbClr val="535353"/>
                </a:solidFill>
                <a:latin typeface="Arial"/>
                <a:ea typeface="Gill Sans Light"/>
                <a:cs typeface="Arial"/>
                <a:sym typeface="Gill Sans Light"/>
              </a:rPr>
              <a:t>courtesy: L. Rossi (CERN)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0032" y="101623"/>
            <a:ext cx="8643938" cy="741676"/>
          </a:xfrm>
        </p:spPr>
        <p:txBody>
          <a:bodyPr>
            <a:normAutofit/>
          </a:bodyPr>
          <a:lstStyle/>
          <a:p>
            <a:r>
              <a:rPr lang="en-GB" sz="4200" dirty="0">
                <a:solidFill>
                  <a:srgbClr val="0000FF"/>
                </a:solidFill>
              </a:rPr>
              <a:t>PP colliders – HF SC Magnets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6095" y="6471367"/>
            <a:ext cx="414465" cy="441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03" tIns="35703" rIns="35703" bIns="35703" numCol="1" spcCol="26778" rtlCol="0" anchor="ctr">
            <a:spAutoFit/>
          </a:bodyPr>
          <a:lstStyle/>
          <a:p>
            <a:pPr defTabSz="410604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rgbClr val="B4B4B4">
                    <a:lumMod val="75000"/>
                  </a:srgbClr>
                </a:solidFill>
                <a:latin typeface="Arial"/>
                <a:ea typeface="Gill Sans Light"/>
                <a:cs typeface="Arial"/>
                <a:sym typeface="Gill Sans Light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307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88919"/>
            <a:ext cx="8229600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u="sng" dirty="0" smtClean="0">
                <a:solidFill>
                  <a:srgbClr val="FF0000"/>
                </a:solidFill>
                <a:cs typeface="+mj-cs"/>
              </a:rPr>
              <a:t>SC Magnet Technology</a:t>
            </a:r>
            <a:endParaRPr lang="en-US" sz="4400" u="sng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5" name="Picture 24" descr="Lee-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36712"/>
            <a:ext cx="7245995" cy="5231230"/>
          </a:xfrm>
          <a:prstGeom prst="rect">
            <a:avLst/>
          </a:prstGeom>
        </p:spPr>
      </p:pic>
      <p:sp>
        <p:nvSpPr>
          <p:cNvPr id="28" name="Text Placeholder 6"/>
          <p:cNvSpPr txBox="1">
            <a:spLocks/>
          </p:cNvSpPr>
          <p:nvPr/>
        </p:nvSpPr>
        <p:spPr bwMode="auto">
          <a:xfrm>
            <a:off x="6012160" y="260648"/>
            <a:ext cx="2951994" cy="4536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  <a:normAutofit/>
          </a:bodyPr>
          <a:lstStyle>
            <a:lvl1pPr marL="342796" indent="-34279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719" indent="-325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037" indent="-3507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439" indent="-31581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79059" indent="-33803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6120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3178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0239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7296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700" dirty="0" smtClean="0"/>
              <a:t>First the SC cable, then the magnet</a:t>
            </a:r>
          </a:p>
          <a:p>
            <a:pPr>
              <a:spcBef>
                <a:spcPts val="0"/>
              </a:spcBef>
            </a:pPr>
            <a:r>
              <a:rPr lang="en-GB" sz="1700" u="sng" dirty="0" smtClean="0">
                <a:solidFill>
                  <a:srgbClr val="000090"/>
                </a:solidFill>
              </a:rPr>
              <a:t>Nb</a:t>
            </a:r>
            <a:r>
              <a:rPr lang="en-GB" sz="1700" u="sng" baseline="-25000" dirty="0" smtClean="0">
                <a:solidFill>
                  <a:srgbClr val="000090"/>
                </a:solidFill>
              </a:rPr>
              <a:t>3</a:t>
            </a:r>
            <a:r>
              <a:rPr lang="en-GB" sz="1700" u="sng" dirty="0" smtClean="0">
                <a:solidFill>
                  <a:srgbClr val="000090"/>
                </a:solidFill>
              </a:rPr>
              <a:t>Sn</a:t>
            </a:r>
          </a:p>
          <a:p>
            <a:pPr lvl="1">
              <a:spcBef>
                <a:spcPts val="0"/>
              </a:spcBef>
            </a:pPr>
            <a:r>
              <a:rPr lang="en-GB" sz="1700" dirty="0" smtClean="0"/>
              <a:t>HL-LHC with 11-12T</a:t>
            </a:r>
          </a:p>
          <a:p>
            <a:pPr lvl="1">
              <a:spcBef>
                <a:spcPts val="0"/>
              </a:spcBef>
            </a:pPr>
            <a:r>
              <a:rPr lang="en-GB" sz="1700" dirty="0" smtClean="0"/>
              <a:t>16 T for HEP</a:t>
            </a:r>
          </a:p>
          <a:p>
            <a:pPr lvl="1">
              <a:spcBef>
                <a:spcPts val="0"/>
              </a:spcBef>
            </a:pPr>
            <a:r>
              <a:rPr lang="en-GB" sz="1700" dirty="0" smtClean="0"/>
              <a:t>Almost a commodity!</a:t>
            </a:r>
          </a:p>
          <a:p>
            <a:pPr lvl="2">
              <a:spcBef>
                <a:spcPts val="0"/>
              </a:spcBef>
            </a:pPr>
            <a:r>
              <a:rPr lang="en-GB" sz="1700" dirty="0" smtClean="0"/>
              <a:t>15-20 t per year for MRI</a:t>
            </a:r>
          </a:p>
          <a:p>
            <a:pPr lvl="2">
              <a:spcBef>
                <a:spcPts val="0"/>
              </a:spcBef>
            </a:pPr>
            <a:r>
              <a:rPr lang="en-GB" sz="1700" dirty="0" smtClean="0"/>
              <a:t>ITER needs 500 t</a:t>
            </a:r>
          </a:p>
          <a:p>
            <a:pPr lvl="1">
              <a:spcBef>
                <a:spcPts val="0"/>
              </a:spcBef>
            </a:pPr>
            <a:r>
              <a:rPr lang="en-GB" sz="1700" dirty="0" err="1" smtClean="0"/>
              <a:t>ca</a:t>
            </a:r>
            <a:r>
              <a:rPr lang="en-GB" sz="1700" dirty="0" smtClean="0"/>
              <a:t> x5 cost LHC </a:t>
            </a:r>
            <a:r>
              <a:rPr lang="en-GB" sz="1700" dirty="0" err="1" smtClean="0"/>
              <a:t>Nb</a:t>
            </a:r>
            <a:r>
              <a:rPr lang="en-GB" sz="1700" dirty="0" smtClean="0"/>
              <a:t>-Ti</a:t>
            </a:r>
          </a:p>
          <a:p>
            <a:pPr marL="344381" lvl="1" indent="0">
              <a:spcBef>
                <a:spcPts val="0"/>
              </a:spcBef>
              <a:buNone/>
            </a:pPr>
            <a:endParaRPr lang="en-GB" sz="1700" dirty="0" smtClean="0"/>
          </a:p>
          <a:p>
            <a:pPr>
              <a:spcBef>
                <a:spcPts val="0"/>
              </a:spcBef>
            </a:pPr>
            <a:r>
              <a:rPr lang="en-GB" sz="1700" u="sng" dirty="0" smtClean="0">
                <a:solidFill>
                  <a:srgbClr val="000090"/>
                </a:solidFill>
              </a:rPr>
              <a:t>HTS</a:t>
            </a:r>
            <a:r>
              <a:rPr lang="en-GB" sz="1700" dirty="0" smtClean="0">
                <a:solidFill>
                  <a:srgbClr val="000090"/>
                </a:solidFill>
              </a:rPr>
              <a:t> (needed </a:t>
            </a:r>
            <a:r>
              <a:rPr lang="en-GB" sz="1700" dirty="0" smtClean="0">
                <a:solidFill>
                  <a:srgbClr val="000090"/>
                </a:solidFill>
                <a:sym typeface="Wingdings"/>
              </a:rPr>
              <a:t> 20 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7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GB" sz="1700" dirty="0" smtClean="0">
                <a:solidFill>
                  <a:srgbClr val="000090"/>
                </a:solidFill>
                <a:sym typeface="Wingdings"/>
              </a:rPr>
              <a:t>      on going R&amp;D!</a:t>
            </a:r>
          </a:p>
          <a:p>
            <a:pPr lvl="1">
              <a:spcBef>
                <a:spcPts val="0"/>
              </a:spcBef>
            </a:pPr>
            <a:r>
              <a:rPr lang="en-GB" sz="1700" dirty="0" smtClean="0">
                <a:sym typeface="Wingdings"/>
              </a:rPr>
              <a:t>Bi-2212: cost today 2-5x Nb</a:t>
            </a:r>
            <a:r>
              <a:rPr lang="en-GB" sz="1700" baseline="-25000" dirty="0" smtClean="0">
                <a:sym typeface="Wingdings"/>
              </a:rPr>
              <a:t>3</a:t>
            </a:r>
            <a:r>
              <a:rPr lang="en-GB" sz="1700" dirty="0" smtClean="0">
                <a:sym typeface="Wingdings"/>
              </a:rPr>
              <a:t>Sn</a:t>
            </a:r>
          </a:p>
          <a:p>
            <a:pPr lvl="1">
              <a:spcBef>
                <a:spcPts val="0"/>
              </a:spcBef>
            </a:pPr>
            <a:r>
              <a:rPr lang="en-GB" sz="1700" dirty="0" smtClean="0">
                <a:sym typeface="Wingdings"/>
              </a:rPr>
              <a:t>YBCO: cost today 10x Nb</a:t>
            </a:r>
            <a:r>
              <a:rPr lang="en-GB" sz="1700" baseline="-25000" dirty="0" smtClean="0">
                <a:sym typeface="Wingdings"/>
              </a:rPr>
              <a:t>3</a:t>
            </a:r>
            <a:r>
              <a:rPr lang="en-GB" sz="1700" dirty="0" smtClean="0">
                <a:sym typeface="Wingdings"/>
              </a:rPr>
              <a:t>Sn</a:t>
            </a:r>
          </a:p>
          <a:p>
            <a:pPr lvl="1">
              <a:spcBef>
                <a:spcPts val="0"/>
              </a:spcBef>
            </a:pPr>
            <a:endParaRPr lang="en-GB" sz="1700" dirty="0" smtClean="0">
              <a:sym typeface="Wingdings"/>
            </a:endParaRPr>
          </a:p>
          <a:p>
            <a:pPr lvl="1">
              <a:spcBef>
                <a:spcPts val="0"/>
              </a:spcBef>
            </a:pPr>
            <a:endParaRPr lang="en-GB" sz="1700" dirty="0" smtClean="0"/>
          </a:p>
          <a:p>
            <a:endParaRPr lang="en-GB" sz="17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2" y="4869160"/>
            <a:ext cx="5920383" cy="161627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660232" y="5949280"/>
            <a:ext cx="2278642" cy="4413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76" tIns="35676" rIns="35676" bIns="35676" numCol="1" spcCol="26758" rtlCol="0" anchor="ctr">
            <a:spAutoFit/>
          </a:bodyPr>
          <a:lstStyle/>
          <a:p>
            <a:pPr defTabSz="410310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rgbClr val="535353"/>
                </a:solidFill>
                <a:latin typeface="Arial"/>
                <a:ea typeface="Gill Sans Light"/>
                <a:cs typeface="Arial"/>
                <a:sym typeface="Gill Sans Light"/>
              </a:rPr>
              <a:t>source: L. Rossi</a:t>
            </a:r>
          </a:p>
        </p:txBody>
      </p:sp>
    </p:spTree>
    <p:extLst>
      <p:ext uri="{BB962C8B-B14F-4D97-AF65-F5344CB8AC3E}">
        <p14:creationId xmlns:p14="http://schemas.microsoft.com/office/powerpoint/2010/main" val="389821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-121623"/>
            <a:ext cx="8229600" cy="1012869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Beautiful Place for a Science Center</a:t>
            </a:r>
            <a:endParaRPr lang="zh-CN" altLang="en-US" b="1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</p:nvPr>
        </p:nvGraphicFramePr>
        <p:xfrm>
          <a:off x="1390650" y="1318419"/>
          <a:ext cx="6362700" cy="3810000"/>
        </p:xfrm>
        <a:graphic>
          <a:graphicData uri="http://schemas.openxmlformats.org/drawingml/2006/table">
            <a:tbl>
              <a:tblPr/>
              <a:tblGrid>
                <a:gridCol w="6362700"/>
              </a:tblGrid>
              <a:tr h="3810000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http://www.qhdpost.com.cn/ems_cx/%E7%A7%A6%E7%9A%87%E5%B2%9B%E9%B8%BD%E5%AD%90%E7%AA%9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861466" cy="31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17u.net/uploadpicbase/2009/11/13/aa/2009111316354747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60" y="891246"/>
            <a:ext cx="4178540" cy="313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457200" y="1237083"/>
          <a:ext cx="8229600" cy="397267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972671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effectLst/>
                      </a:endParaRPr>
                    </a:p>
                  </a:txBody>
                  <a:tcPr marL="83197" marR="83197" marT="41599" marB="415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9" name="Picture 5" descr="http://www.5199.tv/uploadfiles/2012_3_2/2012321046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" y="4061148"/>
            <a:ext cx="7339806" cy="279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836712"/>
            <a:ext cx="2864887" cy="64633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 smtClean="0">
                <a:solidFill>
                  <a:prstClr val="black"/>
                </a:solidFill>
                <a:latin typeface="Calibri"/>
                <a:ea typeface="宋体"/>
                <a:cs typeface="+mn-cs"/>
              </a:rPr>
              <a:t>Best beach &amp; cleanest air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 smtClean="0">
                <a:solidFill>
                  <a:prstClr val="black"/>
                </a:solidFill>
                <a:latin typeface="Calibri"/>
                <a:ea typeface="宋体"/>
                <a:cs typeface="+mn-cs"/>
              </a:rPr>
              <a:t>Summer capital of China</a:t>
            </a:r>
            <a:endParaRPr lang="zh-CN" altLang="en-US" sz="1800" dirty="0">
              <a:solidFill>
                <a:prstClr val="black"/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972604" y="836711"/>
            <a:ext cx="3330784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 smtClean="0">
                <a:solidFill>
                  <a:prstClr val="black"/>
                </a:solidFill>
                <a:latin typeface="Calibri"/>
                <a:ea typeface="宋体"/>
                <a:cs typeface="+mn-cs"/>
              </a:rPr>
              <a:t>Starting point of the Great Wall</a:t>
            </a:r>
            <a:endParaRPr lang="zh-CN" altLang="en-US" sz="1800" dirty="0">
              <a:solidFill>
                <a:prstClr val="black"/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7604" y="4086091"/>
            <a:ext cx="1287532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/>
                </a:solidFill>
                <a:latin typeface="Calibri"/>
                <a:ea typeface="宋体"/>
                <a:cs typeface="+mn-cs"/>
              </a:rPr>
              <a:t>W</a:t>
            </a:r>
            <a:r>
              <a:rPr lang="en-US" altLang="zh-CN" sz="1800" dirty="0" smtClean="0">
                <a:solidFill>
                  <a:prstClr val="black"/>
                </a:solidFill>
                <a:latin typeface="Calibri"/>
                <a:ea typeface="宋体"/>
                <a:cs typeface="+mn-cs"/>
              </a:rPr>
              <a:t>ine yard </a:t>
            </a:r>
            <a:endParaRPr lang="zh-CN" altLang="en-US" sz="1800" dirty="0">
              <a:solidFill>
                <a:prstClr val="black"/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0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49" y="207328"/>
            <a:ext cx="6569765" cy="750956"/>
          </a:xfrm>
        </p:spPr>
        <p:txBody>
          <a:bodyPr>
            <a:normAutofit/>
          </a:bodyPr>
          <a:lstStyle/>
          <a:p>
            <a:r>
              <a:rPr lang="en-US" sz="3600" u="sng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Design </a:t>
            </a:r>
            <a:r>
              <a:rPr lang="en-US" sz="3600" u="sng" dirty="0">
                <a:solidFill>
                  <a:srgbClr val="FF0000"/>
                </a:solidFill>
                <a:latin typeface="Times New Roman"/>
                <a:cs typeface="Times New Roman"/>
              </a:rPr>
              <a:t>Challenges:</a:t>
            </a:r>
            <a:endParaRPr lang="en-US" sz="36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206" y="129025"/>
            <a:ext cx="803274" cy="49539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40" tIns="17575" rIns="43940" bIns="17575">
            <a:prstTxWarp prst="textNoShape">
              <a:avLst/>
            </a:prstTxWarp>
            <a:spAutoFit/>
          </a:bodyPr>
          <a:lstStyle/>
          <a:p>
            <a:pPr algn="r" eaLnBrk="1" hangingPunct="1"/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eaLnBrk="1" hangingPunct="1"/>
              <a:t>54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96839" y="1006893"/>
            <a:ext cx="8919973" cy="1385011"/>
            <a:chOff x="288" y="720"/>
            <a:chExt cx="5619" cy="908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Aft>
                  <a:spcPts val="1200"/>
                </a:spcAft>
              </a:pPr>
              <a:r>
                <a:rPr lang="en-US" sz="2600" dirty="0">
                  <a:solidFill>
                    <a:srgbClr val="3333CC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Ring-Ring:</a:t>
              </a:r>
            </a:p>
            <a:p>
              <a:pPr marL="342796" indent="-342796" algn="l" eaLnBrk="1" hangingPunct="1">
                <a:spcAft>
                  <a:spcPts val="0"/>
                </a:spcAft>
                <a:buFont typeface="Wingdings" charset="0"/>
                <a:buChar char="è"/>
              </a:pPr>
              <a:r>
                <a:rPr lang="en-US" dirty="0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Maximum beam energy &amp; L are limited by SR radiation power</a:t>
              </a:r>
            </a:p>
            <a:p>
              <a:pPr algn="l" eaLnBrk="1" hangingPunct="1">
                <a:spcAft>
                  <a:spcPts val="0"/>
                </a:spcAft>
              </a:pPr>
              <a:r>
                <a:rPr lang="en-US" dirty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dirty="0" smtClean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  </a:t>
              </a:r>
              <a:r>
                <a:rPr lang="en-US" sz="2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 ca. 100 MW for a luminosity of  L = 5 10</a:t>
              </a:r>
              <a:r>
                <a:rPr lang="en-US" sz="2000" baseline="30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33</a:t>
              </a:r>
              <a:r>
                <a:rPr lang="en-US" sz="2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cm</a:t>
              </a:r>
              <a:r>
                <a:rPr lang="en-US" sz="2000" baseline="30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-2</a:t>
              </a:r>
              <a:r>
                <a:rPr lang="en-US" sz="2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s</a:t>
              </a:r>
              <a:r>
                <a:rPr lang="en-US" sz="2000" baseline="30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-1 </a:t>
              </a:r>
              <a:r>
                <a:rPr lang="en-US" sz="2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@</a:t>
              </a:r>
              <a:r>
                <a:rPr lang="en-US" sz="2000" baseline="30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60 </a:t>
              </a:r>
              <a:r>
                <a:rPr lang="en-US" sz="2000" dirty="0" err="1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GeV</a:t>
              </a:r>
              <a:r>
                <a:rPr lang="en-US" sz="20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endParaRPr lang="en-US" sz="2000" baseline="300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  <a:sym typeface="Wingdings"/>
              </a:endParaRPr>
            </a:p>
          </p:txBody>
        </p:sp>
      </p:grp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96839" y="2348886"/>
            <a:ext cx="8919973" cy="4380783"/>
            <a:chOff x="288" y="720"/>
            <a:chExt cx="5619" cy="2872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2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Aft>
                  <a:spcPts val="1200"/>
                </a:spcAft>
              </a:pPr>
              <a:r>
                <a:rPr lang="en-US" sz="2600" dirty="0" err="1">
                  <a:solidFill>
                    <a:srgbClr val="3333CC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>
                  <a:solidFill>
                    <a:srgbClr val="3333CC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-Ring:</a:t>
              </a:r>
            </a:p>
            <a:p>
              <a:pPr marL="342796" indent="-342796" algn="l" eaLnBrk="1" hangingPunct="1">
                <a:spcAft>
                  <a:spcPts val="0"/>
                </a:spcAft>
                <a:buFont typeface="Wingdings" charset="0"/>
                <a:buChar char="è"/>
              </a:pPr>
              <a:r>
                <a:rPr lang="en-US" dirty="0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Maximum beam energy &amp;  L are limited by beam power</a:t>
              </a:r>
            </a:p>
            <a:p>
              <a:pPr algn="l" eaLnBrk="1" hangingPunct="1">
                <a:spcAft>
                  <a:spcPts val="0"/>
                </a:spcAft>
              </a:pPr>
              <a:r>
                <a:rPr lang="en-US" dirty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dirty="0" smtClean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  </a:t>
              </a:r>
              <a:r>
                <a:rPr lang="en-US" sz="2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 &gt; </a:t>
              </a:r>
              <a:r>
                <a:rPr lang="en-US" sz="2000" dirty="0" smtClean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1000 </a:t>
              </a:r>
              <a:r>
                <a:rPr lang="en-US" sz="2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MW for a luminosity of  L = </a:t>
              </a:r>
              <a:r>
                <a:rPr lang="en-US" sz="2000" dirty="0" smtClean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10</a:t>
              </a:r>
              <a:r>
                <a:rPr lang="en-US" sz="2000" baseline="30000" dirty="0" smtClean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34</a:t>
              </a:r>
              <a:r>
                <a:rPr lang="en-US" sz="2000" dirty="0" smtClean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cm</a:t>
              </a:r>
              <a:r>
                <a:rPr lang="en-US" sz="2000" baseline="30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-2</a:t>
              </a:r>
              <a:r>
                <a:rPr lang="en-US" sz="2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s</a:t>
              </a:r>
              <a:r>
                <a:rPr lang="en-US" sz="2000" baseline="30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-1 </a:t>
              </a:r>
              <a:r>
                <a:rPr lang="en-US" sz="2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@</a:t>
              </a:r>
              <a:r>
                <a:rPr lang="en-US" sz="2000" baseline="30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60 </a:t>
              </a:r>
              <a:r>
                <a:rPr lang="en-US" sz="2000" dirty="0" err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GeV</a:t>
              </a:r>
              <a:r>
                <a:rPr lang="en-US" sz="200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!!!! </a:t>
              </a:r>
            </a:p>
            <a:p>
              <a:pPr algn="l" eaLnBrk="1" hangingPunct="1">
                <a:spcAft>
                  <a:spcPts val="0"/>
                </a:spcAft>
              </a:pPr>
              <a:endParaRPr lang="en-US" sz="2000" baseline="30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342796" indent="-342796" algn="l" eaLnBrk="1" hangingPunct="1">
                <a:spcAft>
                  <a:spcPts val="600"/>
                </a:spcAft>
                <a:buFont typeface="Wingdings" charset="0"/>
                <a:buChar char="è"/>
              </a:pPr>
              <a:r>
                <a:rPr lang="en-US" dirty="0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Recirculating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Linac</a:t>
              </a:r>
              <a:r>
                <a:rPr lang="en-US" dirty="0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with Energy Recovery operation!!!</a:t>
              </a:r>
            </a:p>
            <a:p>
              <a:pPr marL="799804" lvl="1" indent="-342796" algn="l" eaLnBrk="1" hangingPunct="1"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Multiple use the SC RF structures (a la CBAF @ </a:t>
              </a:r>
              <a:r>
                <a:rPr lang="en-US" sz="2000" dirty="0" err="1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JLab</a:t>
              </a:r>
              <a:r>
                <a:rPr lang="en-US" sz="2000" dirty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)</a:t>
              </a:r>
            </a:p>
            <a:p>
              <a:pPr marL="799804" lvl="1" indent="-342796" algn="l" eaLnBrk="1" hangingPunct="1"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Decelerate the beam after collisions in the same structures to recover the beam energy  the SC RF acts as a storage unit for the beam power.</a:t>
              </a:r>
            </a:p>
            <a:p>
              <a:pPr marL="799804" lvl="1" indent="-342796" algn="l" eaLnBrk="1" hangingPunct="1"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The beam is dumped only at low energies and the beam power can be transferred to the next  beam passing through the </a:t>
              </a:r>
              <a:r>
                <a:rPr lang="en-US" sz="2000" dirty="0" err="1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linac</a:t>
              </a:r>
              <a:r>
                <a:rPr lang="en-US" sz="2000" dirty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! </a:t>
              </a:r>
            </a:p>
            <a:p>
              <a:pPr algn="l" eaLnBrk="1" hangingPunct="1">
                <a:spcAft>
                  <a:spcPts val="0"/>
                </a:spcAft>
              </a:pPr>
              <a:endPara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algn="l" eaLnBrk="1" hangingPunct="1">
                <a:spcAft>
                  <a:spcPts val="0"/>
                </a:spcAft>
              </a:pPr>
              <a:endParaRPr lang="en-US" sz="2000" baseline="30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  <a:sym typeface="Wingding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15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"/>
          <p:cNvSpPr>
            <a:spLocks noGrp="1"/>
          </p:cNvSpPr>
          <p:nvPr>
            <p:ph type="title"/>
          </p:nvPr>
        </p:nvSpPr>
        <p:spPr>
          <a:xfrm>
            <a:off x="395536" y="178594"/>
            <a:ext cx="7869364" cy="741676"/>
          </a:xfrm>
          <a:prstGeom prst="rect">
            <a:avLst/>
          </a:prstGeom>
        </p:spPr>
        <p:txBody>
          <a:bodyPr/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>
                <a:solidFill>
                  <a:srgbClr val="FF0000"/>
                </a:solidFill>
              </a:rPr>
              <a:t>Super KEKB</a:t>
            </a:r>
            <a:r>
              <a:rPr lang="en-US" sz="4700" u="sng" dirty="0" smtClean="0">
                <a:solidFill>
                  <a:srgbClr val="FF0000"/>
                </a:solidFill>
              </a:rPr>
              <a:t>:</a:t>
            </a:r>
            <a:endParaRPr lang="en-US" sz="4700" u="sng" dirty="0">
              <a:solidFill>
                <a:srgbClr val="FF0000"/>
              </a:solidFill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79512" y="1179400"/>
            <a:ext cx="7517086" cy="2862251"/>
            <a:chOff x="457200" y="1143000"/>
            <a:chExt cx="7517086" cy="286225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6904311" cy="2862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Main challenges:</a:t>
              </a:r>
              <a:endParaRPr lang="en-US" sz="2600" dirty="0">
                <a:solidFill>
                  <a:srgbClr val="3333CC"/>
                </a:solidFill>
                <a:cs typeface="+mn-cs"/>
              </a:endParaRP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Dynamic aperture with strong beam-beam</a:t>
              </a:r>
              <a:endParaRPr lang="en-US" sz="2200" dirty="0">
                <a:solidFill>
                  <a:schemeClr val="tx1"/>
                </a:solidFill>
                <a:cs typeface="+mn-cs"/>
              </a:endParaRP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IR optics with large momentum acceptance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Space charge effects (-&gt; DA)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Small vertical beam size and y/x </a:t>
              </a:r>
              <a:r>
                <a:rPr lang="en-US" sz="2200" dirty="0" err="1" smtClean="0">
                  <a:solidFill>
                    <a:schemeClr val="tx1"/>
                  </a:solidFill>
                  <a:cs typeface="+mn-cs"/>
                </a:rPr>
                <a:t>emittance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 ratio (0.3%)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e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-cloud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>
                  <a:solidFill>
                    <a:schemeClr val="tx1"/>
                  </a:solidFill>
                  <a:cs typeface="+mn-cs"/>
                </a:rPr>
                <a:t>b</a:t>
              </a: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eam lifetime (5min) and operation with ‘top-off’</a:t>
              </a:r>
            </a:p>
            <a:p>
              <a:pPr marL="457059" indent="-457059" algn="l" eaLnBrk="1" hangingPunct="1"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chemeClr val="tx1"/>
                  </a:solidFill>
                  <a:cs typeface="+mn-cs"/>
                </a:rPr>
                <a:t>experiment background </a:t>
              </a:r>
              <a:endParaRPr lang="en-US" sz="2200" dirty="0">
                <a:solidFill>
                  <a:schemeClr val="tx1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51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46038"/>
            <a:ext cx="8229600" cy="914400"/>
          </a:xfrm>
        </p:spPr>
        <p:txBody>
          <a:bodyPr>
            <a:normAutofit/>
          </a:bodyPr>
          <a:lstStyle/>
          <a:p>
            <a:r>
              <a:rPr lang="fr-CH" u="sng" dirty="0" smtClean="0">
                <a:solidFill>
                  <a:srgbClr val="FF0000"/>
                </a:solidFill>
              </a:rPr>
              <a:t>Goal of High Luminosity LHC (HL-LHC):</a:t>
            </a:r>
            <a:endParaRPr lang="en-GB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" y="-186830"/>
            <a:ext cx="184663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" tIns="45706" rIns="91411" bIns="45706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" y="-186830"/>
            <a:ext cx="184663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" tIns="45706" rIns="91411" bIns="45706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800" y="1003702"/>
            <a:ext cx="8839200" cy="51398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The main objective of HiLumi LHC Design Study is to determine a hardware configuration and a set of beam parameters that will allow the LHC to reach the following targets: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Prepare machine for operation beyond 2025 and up to 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>2035</a:t>
            </a:r>
            <a:endParaRPr lang="en-GB" dirty="0">
              <a:solidFill>
                <a:prstClr val="black"/>
              </a:solidFill>
              <a:latin typeface="Calibri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Devise beam parameters and operation scenarios for:</a:t>
            </a:r>
            <a:endParaRPr lang="en-GB" dirty="0">
              <a:solidFill>
                <a:prstClr val="black"/>
              </a:solidFill>
              <a:latin typeface="Calibri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/>
              </a:rPr>
              <a:t>	# enabling at total integrated luminosity of 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3000 fb</a:t>
            </a:r>
            <a:r>
              <a:rPr lang="en-GB" b="1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/>
              </a:rPr>
              <a:t>	  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	# implying an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integrated luminosity of 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250 fb</a:t>
            </a:r>
            <a:r>
              <a:rPr lang="en-GB" b="1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 per year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, 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	# design </a:t>
            </a:r>
            <a:r>
              <a:rPr lang="en-GB" dirty="0" err="1" smtClean="0">
                <a:solidFill>
                  <a:prstClr val="black"/>
                </a:solidFill>
                <a:latin typeface="Calibri"/>
              </a:rPr>
              <a:t>oper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. for </a:t>
            </a:r>
            <a:r>
              <a:rPr lang="en-GB" b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m ≤ 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>140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GB" dirty="0" smtClean="0">
                <a:solidFill>
                  <a:prstClr val="black"/>
                </a:solidFill>
                <a:latin typeface="Calibri"/>
                <a:sym typeface="Wingdings"/>
              </a:rPr>
              <a:t>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peak luminosity of 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>5 10</a:t>
            </a:r>
            <a:r>
              <a:rPr lang="en-GB" b="1" baseline="30000" dirty="0" smtClean="0">
                <a:solidFill>
                  <a:prstClr val="black"/>
                </a:solidFill>
                <a:latin typeface="Calibri"/>
              </a:rPr>
              <a:t>34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> cm</a:t>
            </a:r>
            <a:r>
              <a:rPr lang="en-GB" b="1" baseline="30000" dirty="0" smtClean="0">
                <a:solidFill>
                  <a:prstClr val="black"/>
                </a:solidFill>
                <a:latin typeface="Calibri"/>
              </a:rPr>
              <a:t>-2 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GB" b="1" baseline="30000" dirty="0" smtClean="0">
                <a:solidFill>
                  <a:prstClr val="black"/>
                </a:solidFill>
                <a:latin typeface="Calibri"/>
              </a:rPr>
              <a:t>-1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FF0000"/>
                </a:solidFill>
                <a:latin typeface="Calibri"/>
              </a:rPr>
              <a:t>&gt; Ten </a:t>
            </a:r>
            <a:r>
              <a:rPr lang="en-GB" dirty="0">
                <a:solidFill>
                  <a:srgbClr val="FF0000"/>
                </a:solidFill>
                <a:latin typeface="Calibri"/>
              </a:rPr>
              <a:t>times the luminosity reach </a:t>
            </a:r>
            <a:r>
              <a:rPr lang="en-GB" dirty="0" smtClean="0">
                <a:solidFill>
                  <a:srgbClr val="FF0000"/>
                </a:solidFill>
                <a:latin typeface="Calibri"/>
              </a:rPr>
              <a:t>of </a:t>
            </a:r>
            <a:r>
              <a:rPr lang="en-GB" dirty="0">
                <a:solidFill>
                  <a:srgbClr val="FF0000"/>
                </a:solidFill>
                <a:latin typeface="Calibri"/>
              </a:rPr>
              <a:t>first 10 years of </a:t>
            </a:r>
            <a:r>
              <a:rPr lang="en-GB" dirty="0" smtClean="0">
                <a:solidFill>
                  <a:srgbClr val="FF0000"/>
                </a:solidFill>
                <a:latin typeface="Calibri"/>
              </a:rPr>
              <a:t>LHC operation!!</a:t>
            </a:r>
            <a:endParaRPr lang="en-GB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8610600" y="4203701"/>
            <a:ext cx="469900" cy="911352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Curved Left Arrow 10"/>
          <p:cNvSpPr/>
          <p:nvPr/>
        </p:nvSpPr>
        <p:spPr>
          <a:xfrm rot="10800000">
            <a:off x="177800" y="4152901"/>
            <a:ext cx="469900" cy="911352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HEPAP Accelerator Sub-Panel Road Trip, August 2014</a:t>
            </a:r>
          </a:p>
        </p:txBody>
      </p:sp>
    </p:spTree>
    <p:extLst>
      <p:ext uri="{BB962C8B-B14F-4D97-AF65-F5344CB8AC3E}">
        <p14:creationId xmlns:p14="http://schemas.microsoft.com/office/powerpoint/2010/main" val="113043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327"/>
            <a:ext cx="9144000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u="sng" dirty="0" smtClean="0">
                <a:solidFill>
                  <a:srgbClr val="FF0000"/>
                </a:solidFill>
              </a:rPr>
              <a:t>HL-LHC goal could be reached in 2036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0239" y="2847351"/>
            <a:ext cx="4128655" cy="1200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b="1" dirty="0" smtClean="0">
                <a:solidFill>
                  <a:prstClr val="white"/>
                </a:solidFill>
                <a:latin typeface="Calibri"/>
              </a:rPr>
              <a:t>How can we realize this jump 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b="1" dirty="0">
                <a:solidFill>
                  <a:prstClr val="white"/>
                </a:solidFill>
                <a:latin typeface="Calibri"/>
              </a:rPr>
              <a:t>a</a:t>
            </a:r>
            <a:r>
              <a:rPr lang="fr-CH" b="1" dirty="0" smtClean="0">
                <a:solidFill>
                  <a:prstClr val="white"/>
                </a:solidFill>
                <a:latin typeface="Calibri"/>
              </a:rPr>
              <a:t>nd steady accumulation of 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b="1" dirty="0" smtClean="0">
                <a:solidFill>
                  <a:prstClr val="white"/>
                </a:solidFill>
                <a:latin typeface="Calibri"/>
              </a:rPr>
              <a:t>Integrated Luminosity?</a:t>
            </a:r>
            <a:endParaRPr lang="en-GB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HEPAP Accelerator Sub-Panel Road Trip, August 2014</a:t>
            </a:r>
          </a:p>
        </p:txBody>
      </p:sp>
    </p:spTree>
    <p:extLst>
      <p:ext uri="{BB962C8B-B14F-4D97-AF65-F5344CB8AC3E}">
        <p14:creationId xmlns:p14="http://schemas.microsoft.com/office/powerpoint/2010/main" val="66573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08" y="1054223"/>
            <a:ext cx="946978" cy="93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036" y="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>
                <a:solidFill>
                  <a:srgbClr val="FF0000"/>
                </a:solidFill>
              </a:rPr>
              <a:t>The critical zones around IP1 and IP5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600" y="5019953"/>
            <a:ext cx="56007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11" tIns="45706" rIns="91411" bIns="45706" rtlCol="0">
            <a:spAutoFit/>
          </a:bodyPr>
          <a:lstStyle/>
          <a:p>
            <a:pPr marL="457059" indent="-457059" algn="l" defTabSz="457059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Char char="è"/>
            </a:pPr>
            <a:r>
              <a:rPr lang="fr-CH" sz="2800" b="1" dirty="0">
                <a:solidFill>
                  <a:prstClr val="white"/>
                </a:solidFill>
                <a:latin typeface="Calibri"/>
                <a:sym typeface="Wingdings"/>
              </a:rPr>
              <a:t>More than </a:t>
            </a:r>
            <a:r>
              <a:rPr lang="fr-CH" sz="2800" b="1" dirty="0">
                <a:solidFill>
                  <a:prstClr val="white"/>
                </a:solidFill>
                <a:latin typeface="Calibri"/>
              </a:rPr>
              <a:t>1.2 km of LHC !!</a:t>
            </a:r>
          </a:p>
          <a:p>
            <a:pPr marL="457059" indent="-457059" algn="l" defTabSz="457059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Char char="è"/>
            </a:pPr>
            <a:r>
              <a:rPr lang="fr-CH" sz="2800" b="1" dirty="0">
                <a:solidFill>
                  <a:prstClr val="white"/>
                </a:solidFill>
                <a:latin typeface="Calibri"/>
              </a:rPr>
              <a:t>Plus technical infrastructure 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b="1" dirty="0">
                <a:solidFill>
                  <a:prstClr val="white"/>
                </a:solidFill>
                <a:latin typeface="Calibri"/>
              </a:rPr>
              <a:t>      (e.g. Cryo and Powering)!!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0" y="1976270"/>
            <a:ext cx="9144000" cy="1108075"/>
            <a:chOff x="0" y="2204864"/>
            <a:chExt cx="9144000" cy="1108075"/>
          </a:xfrm>
        </p:grpSpPr>
        <p:pic>
          <p:nvPicPr>
            <p:cNvPr id="36" name="Picture 4" descr="layout_ir5_herv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4864"/>
              <a:ext cx="9144000" cy="1108075"/>
            </a:xfrm>
            <a:prstGeom prst="rect">
              <a:avLst/>
            </a:prstGeom>
            <a:noFill/>
          </p:spPr>
        </p:pic>
        <p:sp>
          <p:nvSpPr>
            <p:cNvPr id="37" name="Oval 36"/>
            <p:cNvSpPr/>
            <p:nvPr/>
          </p:nvSpPr>
          <p:spPr>
            <a:xfrm>
              <a:off x="8189416" y="2268364"/>
              <a:ext cx="936104" cy="36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CH" sz="1400" dirty="0">
                  <a:solidFill>
                    <a:prstClr val="white"/>
                  </a:solidFill>
                  <a:latin typeface="Calibri"/>
                </a:rPr>
                <a:t>ATLAS</a:t>
              </a: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851920" y="2243088"/>
            <a:ext cx="2714600" cy="10589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44208" y="3433441"/>
            <a:ext cx="2598192" cy="2308296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marL="342796" indent="-342796" algn="l" defTabSz="457059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New triplet </a:t>
            </a:r>
            <a:r>
              <a:rPr lang="en-US" sz="1800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Nb</a:t>
            </a:r>
            <a:r>
              <a:rPr lang="en-US" sz="1800" baseline="-25000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1800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Sn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      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required due to: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-Radiation damage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-Need for more aperture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Changing the triplet region is not enough for reaching the HL-LHC goal!</a:t>
            </a:r>
          </a:p>
        </p:txBody>
      </p:sp>
      <p:sp>
        <p:nvSpPr>
          <p:cNvPr id="40" name="Oval 39"/>
          <p:cNvSpPr/>
          <p:nvPr/>
        </p:nvSpPr>
        <p:spPr>
          <a:xfrm>
            <a:off x="7244680" y="2344688"/>
            <a:ext cx="1490464" cy="8684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67944" y="3454653"/>
            <a:ext cx="2304256" cy="1477299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2. We also need to modify a large part of the  matching section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e.g. Crab Cavities &amp; </a:t>
            </a:r>
          </a:p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D1, D2, Q4 &amp; corrector</a:t>
            </a:r>
          </a:p>
        </p:txBody>
      </p:sp>
      <p:sp>
        <p:nvSpPr>
          <p:cNvPr id="42" name="Oval 41"/>
          <p:cNvSpPr/>
          <p:nvPr/>
        </p:nvSpPr>
        <p:spPr>
          <a:xfrm>
            <a:off x="1403648" y="2336305"/>
            <a:ext cx="2714600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3648" y="3484365"/>
            <a:ext cx="2664296" cy="1217640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l"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3. For collimation we also need to change the DS in the continuous cryostat: </a:t>
            </a:r>
            <a:r>
              <a:rPr lang="en-US" sz="1800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11T Nb</a:t>
            </a:r>
            <a:r>
              <a:rPr lang="en-US" sz="1800" baseline="-25000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1800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Sn dipole</a:t>
            </a:r>
          </a:p>
        </p:txBody>
      </p:sp>
      <p:sp>
        <p:nvSpPr>
          <p:cNvPr id="44" name="Oval 43"/>
          <p:cNvSpPr/>
          <p:nvPr/>
        </p:nvSpPr>
        <p:spPr>
          <a:xfrm>
            <a:off x="8227516" y="3115817"/>
            <a:ext cx="936104" cy="360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CMS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448668" y="1185686"/>
            <a:ext cx="1059664" cy="849362"/>
            <a:chOff x="5448668" y="1414286"/>
            <a:chExt cx="1059664" cy="849362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5457800" y="1414286"/>
              <a:ext cx="914400" cy="784338"/>
            </a:xfrm>
            <a:prstGeom prst="wedgeRoundRectCallout">
              <a:avLst>
                <a:gd name="adj1" fmla="val -22222"/>
                <a:gd name="adj2" fmla="val 130908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05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668" y="1414286"/>
              <a:ext cx="1059664" cy="84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29" descr="CryoCollAxon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8150"/>
            <a:ext cx="1754436" cy="10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unded Rectangular Callout 47"/>
          <p:cNvSpPr/>
          <p:nvPr/>
        </p:nvSpPr>
        <p:spPr>
          <a:xfrm>
            <a:off x="471264" y="1185692"/>
            <a:ext cx="2003872" cy="920757"/>
          </a:xfrm>
          <a:prstGeom prst="wedgeRoundRectCallout">
            <a:avLst>
              <a:gd name="adj1" fmla="val 84401"/>
              <a:gd name="adj2" fmla="val 114436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31938"/>
            <a:ext cx="1514057" cy="113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7442200" y="480952"/>
            <a:ext cx="1701652" cy="1381137"/>
          </a:xfrm>
          <a:prstGeom prst="wedgeRoundRectCallout">
            <a:avLst>
              <a:gd name="adj1" fmla="val -6419"/>
              <a:gd name="adj2" fmla="val 118575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27" y="1271530"/>
            <a:ext cx="895431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ular Callout 28"/>
          <p:cNvSpPr/>
          <p:nvPr/>
        </p:nvSpPr>
        <p:spPr>
          <a:xfrm flipH="1">
            <a:off x="4067944" y="1114538"/>
            <a:ext cx="1166686" cy="1045986"/>
          </a:xfrm>
          <a:prstGeom prst="wedgeRoundRectCallout">
            <a:avLst>
              <a:gd name="adj1" fmla="val -79915"/>
              <a:gd name="adj2" fmla="val 107839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2" y="1061871"/>
            <a:ext cx="1047232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ular Callout 32"/>
          <p:cNvSpPr/>
          <p:nvPr/>
        </p:nvSpPr>
        <p:spPr>
          <a:xfrm flipH="1">
            <a:off x="2632844" y="1000238"/>
            <a:ext cx="1166686" cy="1045986"/>
          </a:xfrm>
          <a:prstGeom prst="wedgeRoundRectCallout">
            <a:avLst>
              <a:gd name="adj1" fmla="val -222515"/>
              <a:gd name="adj2" fmla="val 139407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6393408" y="1101838"/>
            <a:ext cx="1025622" cy="893586"/>
          </a:xfrm>
          <a:prstGeom prst="wedgeRoundRectCallout">
            <a:avLst>
              <a:gd name="adj1" fmla="val -67533"/>
              <a:gd name="adj2" fmla="val 143370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defTabSz="4570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6" y="6476290"/>
            <a:ext cx="4889501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HEPAP Accelerator Sub-Panel Road Trip, August 2014</a:t>
            </a:r>
          </a:p>
        </p:txBody>
      </p:sp>
    </p:spTree>
    <p:extLst>
      <p:ext uri="{BB962C8B-B14F-4D97-AF65-F5344CB8AC3E}">
        <p14:creationId xmlns:p14="http://schemas.microsoft.com/office/powerpoint/2010/main" val="252275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40" grpId="0" animBg="1"/>
      <p:bldP spid="41" grpId="0"/>
      <p:bldP spid="42" grpId="0" animBg="1"/>
      <p:bldP spid="43" grpId="0"/>
      <p:bldP spid="48" grpId="0" animBg="1"/>
      <p:bldP spid="26" grpId="0" animBg="1"/>
      <p:bldP spid="29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theme1.xml><?xml version="1.0" encoding="utf-8"?>
<a:theme xmlns:a="http://schemas.openxmlformats.org/drawingml/2006/main" name="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3_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java-jca-caj-furukawa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105036</TotalTime>
  <Words>4396</Words>
  <Application>Microsoft Macintosh PowerPoint</Application>
  <PresentationFormat>Letter Paper (8.5x11 in)</PresentationFormat>
  <Paragraphs>995</Paragraphs>
  <Slides>54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19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75" baseType="lpstr">
      <vt:lpstr>1_Edge</vt:lpstr>
      <vt:lpstr>java-jca-caj-furukawa</vt:lpstr>
      <vt:lpstr>Office ​​テーマ</vt:lpstr>
      <vt:lpstr>2_Edge</vt:lpstr>
      <vt:lpstr>HiLumiLHC_PresentationTemplate</vt:lpstr>
      <vt:lpstr>1_HiLumiLHC_PresentationTemplate</vt:lpstr>
      <vt:lpstr>2_HiLumiLHC_PresentationTemplate</vt:lpstr>
      <vt:lpstr>3_HiLumiLHC_PresentationTemplate</vt:lpstr>
      <vt:lpstr>4_HiLumiLHC_PresentationTemplate</vt:lpstr>
      <vt:lpstr>Custom Design</vt:lpstr>
      <vt:lpstr>4_Edge</vt:lpstr>
      <vt:lpstr>1_Office Theme</vt:lpstr>
      <vt:lpstr>Showroom</vt:lpstr>
      <vt:lpstr>3_Office Theme</vt:lpstr>
      <vt:lpstr>1_Showroom</vt:lpstr>
      <vt:lpstr>3_Showroom</vt:lpstr>
      <vt:lpstr>Office Theme</vt:lpstr>
      <vt:lpstr>2_Office Theme</vt:lpstr>
      <vt:lpstr>3_Edge</vt:lpstr>
      <vt:lpstr>???</vt:lpstr>
      <vt:lpstr>???</vt:lpstr>
      <vt:lpstr>Challenges Summary</vt:lpstr>
      <vt:lpstr>Challenges Summary</vt:lpstr>
      <vt:lpstr>Past, Present, Future</vt:lpstr>
      <vt:lpstr>PowerPoint Presentation</vt:lpstr>
      <vt:lpstr>SuperKEKB: Injector</vt:lpstr>
      <vt:lpstr>Super KEKB:</vt:lpstr>
      <vt:lpstr>Goal of High Luminosity LHC (HL-LHC):</vt:lpstr>
      <vt:lpstr>HL-LHC goal could be reached in 2036</vt:lpstr>
      <vt:lpstr>The critical zones around IP1 and IP5</vt:lpstr>
      <vt:lpstr>LHC low-β quads: steps in magnet technology from LHC toward HL-LHC </vt:lpstr>
      <vt:lpstr>Progress with Triplet magnets:</vt:lpstr>
      <vt:lpstr>The HL-LHC Nb-Ti magnet zoo…</vt:lpstr>
      <vt:lpstr>3 Crab Cavity prototypes:</vt:lpstr>
      <vt:lpstr>And excellent results: e.g. RF dipole &gt; 5 MV ¼ w and 4-rods also tested (1.5 MV)  </vt:lpstr>
      <vt:lpstr>Latest cavity designs toward accelerator </vt:lpstr>
      <vt:lpstr>HL-LHC: Main Challenges</vt:lpstr>
      <vt:lpstr>LHeC options:</vt:lpstr>
      <vt:lpstr>LHeC: Baseline Linac-Ring Option</vt:lpstr>
      <vt:lpstr>LHeC: Summary</vt:lpstr>
      <vt:lpstr>PowerPoint Presentation</vt:lpstr>
      <vt:lpstr>International linear collider</vt:lpstr>
      <vt:lpstr>ILC - a global project</vt:lpstr>
      <vt:lpstr>PowerPoint Presentation</vt:lpstr>
      <vt:lpstr>ILC: Summary</vt:lpstr>
      <vt:lpstr>CLIC</vt:lpstr>
      <vt:lpstr>Compact LInear Collider (CLIC)</vt:lpstr>
      <vt:lpstr>Compact LInear Collider (CLIC)</vt:lpstr>
      <vt:lpstr>CLIC: Main activities and goals for 2018 </vt:lpstr>
      <vt:lpstr>CLIC Summary:</vt:lpstr>
      <vt:lpstr>PowerPoint Presentation</vt:lpstr>
      <vt:lpstr>PowerPoint Presentation</vt:lpstr>
      <vt:lpstr>Circular Lepton Colliders: Higgs &amp; more</vt:lpstr>
      <vt:lpstr>PowerPoint Presentation</vt:lpstr>
      <vt:lpstr>PowerPoint Presentation</vt:lpstr>
      <vt:lpstr>Comparison of key design parameters</vt:lpstr>
      <vt:lpstr>Circular e+/e- Summary:</vt:lpstr>
      <vt:lpstr>PowerPoint Presentation</vt:lpstr>
      <vt:lpstr>HE-LHC:</vt:lpstr>
      <vt:lpstr>HE-LHC and high energy hh Collider</vt:lpstr>
      <vt:lpstr>FCC:</vt:lpstr>
      <vt:lpstr>PowerPoint Presentation</vt:lpstr>
      <vt:lpstr>PowerPoint Presentation</vt:lpstr>
      <vt:lpstr>PowerPoint Presentation</vt:lpstr>
      <vt:lpstr>Chinese Accelerator based High Energy Physics:</vt:lpstr>
      <vt:lpstr>Strategy on Future High Energy Colliders of China:</vt:lpstr>
      <vt:lpstr>PowerPoint Presentation</vt:lpstr>
      <vt:lpstr>Muon Collider Concept:</vt:lpstr>
      <vt:lpstr>Muon Colliders: extending high energy frontier</vt:lpstr>
      <vt:lpstr>Summary Common Key R&amp;D Areas and Challenges</vt:lpstr>
      <vt:lpstr>Sergei from Quo Nhon </vt:lpstr>
      <vt:lpstr>PP colliders – HF SC Magnets</vt:lpstr>
      <vt:lpstr>SC Magnet Technology</vt:lpstr>
      <vt:lpstr>Beautiful Place for a Science Center</vt:lpstr>
      <vt:lpstr>LHeC Design Challenges:</vt:lpstr>
    </vt:vector>
  </TitlesOfParts>
  <Company>Office 2004 Test Drive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Challenges and Performance Limitations</dc:title>
  <cp:lastModifiedBy>Oliver Bruning</cp:lastModifiedBy>
  <cp:revision>181</cp:revision>
  <cp:lastPrinted>2006-10-26T11:24:13Z</cp:lastPrinted>
  <dcterms:modified xsi:type="dcterms:W3CDTF">2014-08-26T11:15:45Z</dcterms:modified>
</cp:coreProperties>
</file>