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1"/>
  </p:notesMasterIdLst>
  <p:handoutMasterIdLst>
    <p:handoutMasterId r:id="rId32"/>
  </p:handoutMasterIdLst>
  <p:sldIdLst>
    <p:sldId id="257" r:id="rId2"/>
    <p:sldId id="456" r:id="rId3"/>
    <p:sldId id="450" r:id="rId4"/>
    <p:sldId id="451" r:id="rId5"/>
    <p:sldId id="452" r:id="rId6"/>
    <p:sldId id="469" r:id="rId7"/>
    <p:sldId id="470" r:id="rId8"/>
    <p:sldId id="471" r:id="rId9"/>
    <p:sldId id="458" r:id="rId10"/>
    <p:sldId id="459" r:id="rId11"/>
    <p:sldId id="455" r:id="rId12"/>
    <p:sldId id="365" r:id="rId13"/>
    <p:sldId id="460" r:id="rId14"/>
    <p:sldId id="461" r:id="rId15"/>
    <p:sldId id="462" r:id="rId16"/>
    <p:sldId id="463" r:id="rId17"/>
    <p:sldId id="464" r:id="rId18"/>
    <p:sldId id="465" r:id="rId19"/>
    <p:sldId id="466" r:id="rId20"/>
    <p:sldId id="467" r:id="rId21"/>
    <p:sldId id="457" r:id="rId22"/>
    <p:sldId id="427" r:id="rId23"/>
    <p:sldId id="439" r:id="rId24"/>
    <p:sldId id="436" r:id="rId25"/>
    <p:sldId id="468" r:id="rId26"/>
    <p:sldId id="446" r:id="rId27"/>
    <p:sldId id="454" r:id="rId28"/>
    <p:sldId id="433" r:id="rId29"/>
    <p:sldId id="449" r:id="rId30"/>
  </p:sldIdLst>
  <p:sldSz cx="9144000" cy="6858000" type="screen4x3"/>
  <p:notesSz cx="6858000" cy="9144000"/>
  <p:defaultTextStyle>
    <a:defPPr>
      <a:defRPr lang="en-US"/>
    </a:defPPr>
    <a:lvl1pPr algn="l" rtl="0" eaLnBrk="0" fontAlgn="base" hangingPunct="0">
      <a:spcBef>
        <a:spcPct val="0"/>
      </a:spcBef>
      <a:spcAft>
        <a:spcPct val="0"/>
      </a:spcAft>
      <a:defRPr sz="28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8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8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8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8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8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8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8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8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2A2A"/>
    <a:srgbClr val="042B7F"/>
    <a:srgbClr val="594E7F"/>
    <a:srgbClr val="D2C4F5"/>
    <a:srgbClr val="000000"/>
    <a:srgbClr val="ACACD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74" autoAdjust="0"/>
    <p:restoredTop sz="98367" autoAdjust="0"/>
  </p:normalViewPr>
  <p:slideViewPr>
    <p:cSldViewPr>
      <p:cViewPr varScale="1">
        <p:scale>
          <a:sx n="103" d="100"/>
          <a:sy n="103" d="100"/>
        </p:scale>
        <p:origin x="-312" y="-11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pitchFamily="34" charset="0"/>
                <a:ea typeface="ＭＳ Ｐゴシック"/>
                <a:cs typeface="ＭＳ Ｐゴシック"/>
              </a:defRPr>
            </a:lvl1pPr>
          </a:lstStyle>
          <a:p>
            <a:pPr>
              <a:defRPr/>
            </a:pPr>
            <a:endParaRPr lang="en-US" dirty="0"/>
          </a:p>
        </p:txBody>
      </p:sp>
      <p:sp>
        <p:nvSpPr>
          <p:cNvPr id="1638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pitchFamily="34" charset="0"/>
                <a:ea typeface="ＭＳ Ｐゴシック"/>
                <a:cs typeface="ＭＳ Ｐゴシック"/>
              </a:defRPr>
            </a:lvl1pPr>
          </a:lstStyle>
          <a:p>
            <a:pPr>
              <a:defRPr/>
            </a:pPr>
            <a:endParaRPr lang="en-US" dirty="0"/>
          </a:p>
        </p:txBody>
      </p:sp>
      <p:sp>
        <p:nvSpPr>
          <p:cNvPr id="1638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pitchFamily="34" charset="0"/>
                <a:ea typeface="ＭＳ Ｐゴシック"/>
                <a:cs typeface="ＭＳ Ｐゴシック"/>
              </a:defRPr>
            </a:lvl1pPr>
          </a:lstStyle>
          <a:p>
            <a:pPr>
              <a:defRPr/>
            </a:pPr>
            <a:endParaRPr lang="en-US" dirty="0"/>
          </a:p>
        </p:txBody>
      </p:sp>
      <p:sp>
        <p:nvSpPr>
          <p:cNvPr id="1638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8D0BDC93-08D5-B04E-B1FB-FC527391D6EA}" type="slidenum">
              <a:rPr lang="en-US"/>
              <a:pPr/>
              <a:t>‹#›</a:t>
            </a:fld>
            <a:endParaRPr lang="en-US" dirty="0"/>
          </a:p>
        </p:txBody>
      </p:sp>
    </p:spTree>
    <p:extLst>
      <p:ext uri="{BB962C8B-B14F-4D97-AF65-F5344CB8AC3E}">
        <p14:creationId xmlns:p14="http://schemas.microsoft.com/office/powerpoint/2010/main" val="11676194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pitchFamily="34" charset="0"/>
                <a:ea typeface="ＭＳ Ｐゴシック"/>
                <a:cs typeface="ＭＳ Ｐゴシック"/>
              </a:defRPr>
            </a:lvl1pPr>
          </a:lstStyle>
          <a:p>
            <a:pPr>
              <a:defRPr/>
            </a:pPr>
            <a:endParaRPr lang="en-US" dirty="0"/>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pitchFamily="34" charset="0"/>
                <a:ea typeface="ＭＳ Ｐゴシック"/>
                <a:cs typeface="ＭＳ Ｐゴシック"/>
              </a:defRPr>
            </a:lvl1pPr>
          </a:lstStyle>
          <a:p>
            <a:pPr>
              <a:defRPr/>
            </a:pPr>
            <a:endParaRPr lang="en-US" dirty="0"/>
          </a:p>
        </p:txBody>
      </p:sp>
      <p:sp>
        <p:nvSpPr>
          <p:cNvPr id="245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pitchFamily="34" charset="0"/>
                <a:ea typeface="ＭＳ Ｐゴシック"/>
                <a:cs typeface="ＭＳ Ｐゴシック"/>
              </a:defRPr>
            </a:lvl1pPr>
          </a:lstStyle>
          <a:p>
            <a:pPr>
              <a:defRPr/>
            </a:pPr>
            <a:endParaRPr lang="en-US" dirty="0"/>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AEF58220-F648-0A4A-995D-5455D9480B21}" type="slidenum">
              <a:rPr lang="en-US"/>
              <a:pPr/>
              <a:t>‹#›</a:t>
            </a:fld>
            <a:endParaRPr lang="en-US" dirty="0"/>
          </a:p>
        </p:txBody>
      </p:sp>
    </p:spTree>
    <p:extLst>
      <p:ext uri="{BB962C8B-B14F-4D97-AF65-F5344CB8AC3E}">
        <p14:creationId xmlns:p14="http://schemas.microsoft.com/office/powerpoint/2010/main" val="370929099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ＭＳ Ｐゴシック"/>
      </a:defRPr>
    </a:lvl2pPr>
    <a:lvl3pPr marL="9144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ＭＳ Ｐゴシック"/>
      </a:defRPr>
    </a:lvl3pPr>
    <a:lvl4pPr marL="13716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ＭＳ Ｐゴシック"/>
      </a:defRPr>
    </a:lvl4pPr>
    <a:lvl5pPr marL="18288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ea typeface="ＭＳ Ｐゴシック" charset="0"/>
                <a:cs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0"/>
              </a:spcBef>
              <a:spcAft>
                <a:spcPct val="0"/>
              </a:spcAft>
              <a:defRPr sz="2800">
                <a:solidFill>
                  <a:schemeClr val="tx1"/>
                </a:solidFill>
                <a:latin typeface="Arial" charset="0"/>
                <a:ea typeface="ＭＳ Ｐゴシック" charset="0"/>
              </a:defRPr>
            </a:lvl6pPr>
            <a:lvl7pPr marL="2971800" indent="-228600" eaLnBrk="0" fontAlgn="base" hangingPunct="0">
              <a:spcBef>
                <a:spcPct val="0"/>
              </a:spcBef>
              <a:spcAft>
                <a:spcPct val="0"/>
              </a:spcAft>
              <a:defRPr sz="2800">
                <a:solidFill>
                  <a:schemeClr val="tx1"/>
                </a:solidFill>
                <a:latin typeface="Arial" charset="0"/>
                <a:ea typeface="ＭＳ Ｐゴシック" charset="0"/>
              </a:defRPr>
            </a:lvl7pPr>
            <a:lvl8pPr marL="3429000" indent="-228600" eaLnBrk="0" fontAlgn="base" hangingPunct="0">
              <a:spcBef>
                <a:spcPct val="0"/>
              </a:spcBef>
              <a:spcAft>
                <a:spcPct val="0"/>
              </a:spcAft>
              <a:defRPr sz="2800">
                <a:solidFill>
                  <a:schemeClr val="tx1"/>
                </a:solidFill>
                <a:latin typeface="Arial" charset="0"/>
                <a:ea typeface="ＭＳ Ｐゴシック" charset="0"/>
              </a:defRPr>
            </a:lvl8pPr>
            <a:lvl9pPr marL="3886200" indent="-228600" eaLnBrk="0" fontAlgn="base" hangingPunct="0">
              <a:spcBef>
                <a:spcPct val="0"/>
              </a:spcBef>
              <a:spcAft>
                <a:spcPct val="0"/>
              </a:spcAft>
              <a:defRPr sz="2800">
                <a:solidFill>
                  <a:schemeClr val="tx1"/>
                </a:solidFill>
                <a:latin typeface="Arial" charset="0"/>
                <a:ea typeface="ＭＳ Ｐゴシック" charset="0"/>
              </a:defRPr>
            </a:lvl9pPr>
          </a:lstStyle>
          <a:p>
            <a:fld id="{4221211D-9B12-3F4F-B1F0-9E0C6DCDC383}" type="slidenum">
              <a:rPr lang="en-US" sz="1200"/>
              <a:pPr/>
              <a:t>1</a:t>
            </a:fld>
            <a:endParaRPr lang="en-US" sz="120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BNLppt_BG_Title_NewDOElogo_OffSci.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Grp="1" noChangeArrowheads="1"/>
          </p:cNvSpPr>
          <p:nvPr>
            <p:ph type="ctrTitle"/>
          </p:nvPr>
        </p:nvSpPr>
        <p:spPr>
          <a:xfrm>
            <a:off x="457200" y="457200"/>
            <a:ext cx="6172200" cy="1600200"/>
          </a:xfrm>
        </p:spPr>
        <p:txBody>
          <a:bodyPr anchor="b"/>
          <a:lstStyle>
            <a:lvl1pPr algn="r">
              <a:defRPr sz="3800">
                <a:solidFill>
                  <a:schemeClr val="bg1"/>
                </a:solidFill>
              </a:defRPr>
            </a:lvl1pPr>
          </a:lstStyle>
          <a:p>
            <a:r>
              <a:rPr lang="en-US"/>
              <a:t>Click to edit Master title style</a:t>
            </a:r>
          </a:p>
        </p:txBody>
      </p:sp>
      <p:sp>
        <p:nvSpPr>
          <p:cNvPr id="7172" name="Rectangle 4"/>
          <p:cNvSpPr>
            <a:spLocks noGrp="1" noChangeArrowheads="1"/>
          </p:cNvSpPr>
          <p:nvPr>
            <p:ph type="subTitle" idx="1"/>
          </p:nvPr>
        </p:nvSpPr>
        <p:spPr>
          <a:xfrm>
            <a:off x="457200" y="2286000"/>
            <a:ext cx="6172200" cy="990600"/>
          </a:xfrm>
        </p:spPr>
        <p:txBody>
          <a:bodyPr/>
          <a:lstStyle>
            <a:lvl1pPr marL="0" indent="0" algn="r">
              <a:buFont typeface="Wingdings" pitchFamily="-112" charset="2"/>
              <a:buNone/>
              <a:defRPr sz="1900" i="1">
                <a:solidFill>
                  <a:schemeClr val="bg1"/>
                </a:solidFill>
              </a:defRPr>
            </a:lvl1pPr>
          </a:lstStyle>
          <a:p>
            <a:r>
              <a:rPr lang="en-US"/>
              <a:t>Click to edit Master subtitle style</a:t>
            </a:r>
          </a:p>
        </p:txBody>
      </p:sp>
    </p:spTree>
    <p:extLst>
      <p:ext uri="{BB962C8B-B14F-4D97-AF65-F5344CB8AC3E}">
        <p14:creationId xmlns:p14="http://schemas.microsoft.com/office/powerpoint/2010/main" val="1550419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August 25, 2014</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HOM damped SRF cavities</a:t>
            </a:r>
            <a:endParaRPr lang="en-US" dirty="0"/>
          </a:p>
        </p:txBody>
      </p:sp>
      <p:sp>
        <p:nvSpPr>
          <p:cNvPr id="6" name="Rectangle 6"/>
          <p:cNvSpPr>
            <a:spLocks noGrp="1" noChangeArrowheads="1"/>
          </p:cNvSpPr>
          <p:nvPr>
            <p:ph type="sldNum" sz="quarter" idx="12"/>
          </p:nvPr>
        </p:nvSpPr>
        <p:spPr>
          <a:ln/>
        </p:spPr>
        <p:txBody>
          <a:bodyPr/>
          <a:lstStyle>
            <a:lvl1pPr>
              <a:defRPr/>
            </a:lvl1pPr>
          </a:lstStyle>
          <a:p>
            <a:fld id="{A4834EC1-1859-3B4B-8952-6F09FA9094E7}" type="slidenum">
              <a:rPr lang="en-US"/>
              <a:pPr/>
              <a:t>‹#›</a:t>
            </a:fld>
            <a:endParaRPr lang="en-US" dirty="0"/>
          </a:p>
        </p:txBody>
      </p:sp>
    </p:spTree>
    <p:extLst>
      <p:ext uri="{BB962C8B-B14F-4D97-AF65-F5344CB8AC3E}">
        <p14:creationId xmlns:p14="http://schemas.microsoft.com/office/powerpoint/2010/main" val="2615723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304800"/>
            <a:ext cx="20955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304800"/>
            <a:ext cx="61341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August 25, 2014</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HOM damped SRF cavities</a:t>
            </a:r>
            <a:endParaRPr lang="en-US" dirty="0"/>
          </a:p>
        </p:txBody>
      </p:sp>
      <p:sp>
        <p:nvSpPr>
          <p:cNvPr id="6" name="Rectangle 6"/>
          <p:cNvSpPr>
            <a:spLocks noGrp="1" noChangeArrowheads="1"/>
          </p:cNvSpPr>
          <p:nvPr>
            <p:ph type="sldNum" sz="quarter" idx="12"/>
          </p:nvPr>
        </p:nvSpPr>
        <p:spPr>
          <a:ln/>
        </p:spPr>
        <p:txBody>
          <a:bodyPr/>
          <a:lstStyle>
            <a:lvl1pPr>
              <a:defRPr/>
            </a:lvl1pPr>
          </a:lstStyle>
          <a:p>
            <a:fld id="{27ED678B-CC06-DA4A-ADCC-372070E2EE6D}" type="slidenum">
              <a:rPr lang="en-US"/>
              <a:pPr/>
              <a:t>‹#›</a:t>
            </a:fld>
            <a:endParaRPr lang="en-US" dirty="0"/>
          </a:p>
        </p:txBody>
      </p:sp>
    </p:spTree>
    <p:extLst>
      <p:ext uri="{BB962C8B-B14F-4D97-AF65-F5344CB8AC3E}">
        <p14:creationId xmlns:p14="http://schemas.microsoft.com/office/powerpoint/2010/main" val="14484203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382000" cy="109061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62000" y="1828800"/>
            <a:ext cx="7620000" cy="3886200"/>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August 25, 2014</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HOM damped SRF cavities</a:t>
            </a:r>
            <a:endParaRPr lang="en-US" dirty="0"/>
          </a:p>
        </p:txBody>
      </p:sp>
      <p:sp>
        <p:nvSpPr>
          <p:cNvPr id="6" name="Rectangle 6"/>
          <p:cNvSpPr>
            <a:spLocks noGrp="1" noChangeArrowheads="1"/>
          </p:cNvSpPr>
          <p:nvPr>
            <p:ph type="sldNum" sz="quarter" idx="12"/>
          </p:nvPr>
        </p:nvSpPr>
        <p:spPr>
          <a:ln/>
        </p:spPr>
        <p:txBody>
          <a:bodyPr/>
          <a:lstStyle>
            <a:lvl1pPr>
              <a:defRPr/>
            </a:lvl1pPr>
          </a:lstStyle>
          <a:p>
            <a:fld id="{44012A82-AF99-1149-BB68-ED1D5646BF11}" type="slidenum">
              <a:rPr lang="en-US"/>
              <a:pPr/>
              <a:t>‹#›</a:t>
            </a:fld>
            <a:endParaRPr lang="en-US" dirty="0"/>
          </a:p>
        </p:txBody>
      </p:sp>
    </p:spTree>
    <p:extLst>
      <p:ext uri="{BB962C8B-B14F-4D97-AF65-F5344CB8AC3E}">
        <p14:creationId xmlns:p14="http://schemas.microsoft.com/office/powerpoint/2010/main" val="18059935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382000" cy="109061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62000" y="18288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August 25, 2014</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HOM damped SRF cavities</a:t>
            </a:r>
            <a:endParaRPr lang="en-US" dirty="0"/>
          </a:p>
        </p:txBody>
      </p:sp>
      <p:sp>
        <p:nvSpPr>
          <p:cNvPr id="7" name="Rectangle 6"/>
          <p:cNvSpPr>
            <a:spLocks noGrp="1" noChangeArrowheads="1"/>
          </p:cNvSpPr>
          <p:nvPr>
            <p:ph type="sldNum" sz="quarter" idx="12"/>
          </p:nvPr>
        </p:nvSpPr>
        <p:spPr>
          <a:ln/>
        </p:spPr>
        <p:txBody>
          <a:bodyPr/>
          <a:lstStyle>
            <a:lvl1pPr>
              <a:defRPr/>
            </a:lvl1pPr>
          </a:lstStyle>
          <a:p>
            <a:fld id="{728C77BF-32DE-6240-8D50-3C77A8809188}" type="slidenum">
              <a:rPr lang="en-US"/>
              <a:pPr/>
              <a:t>‹#›</a:t>
            </a:fld>
            <a:endParaRPr lang="en-US" dirty="0"/>
          </a:p>
        </p:txBody>
      </p:sp>
    </p:spTree>
    <p:extLst>
      <p:ext uri="{BB962C8B-B14F-4D97-AF65-F5344CB8AC3E}">
        <p14:creationId xmlns:p14="http://schemas.microsoft.com/office/powerpoint/2010/main" val="500096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August 25, 2014</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HOM damped SRF cavities</a:t>
            </a:r>
            <a:endParaRPr lang="en-US" dirty="0"/>
          </a:p>
        </p:txBody>
      </p:sp>
      <p:sp>
        <p:nvSpPr>
          <p:cNvPr id="6" name="Rectangle 6"/>
          <p:cNvSpPr>
            <a:spLocks noGrp="1" noChangeArrowheads="1"/>
          </p:cNvSpPr>
          <p:nvPr>
            <p:ph type="sldNum" sz="quarter" idx="12"/>
          </p:nvPr>
        </p:nvSpPr>
        <p:spPr>
          <a:ln/>
        </p:spPr>
        <p:txBody>
          <a:bodyPr/>
          <a:lstStyle>
            <a:lvl1pPr>
              <a:defRPr/>
            </a:lvl1pPr>
          </a:lstStyle>
          <a:p>
            <a:fld id="{6852845B-A5F6-3440-B749-65162F69B7B3}" type="slidenum">
              <a:rPr lang="en-US"/>
              <a:pPr/>
              <a:t>‹#›</a:t>
            </a:fld>
            <a:endParaRPr lang="en-US" dirty="0"/>
          </a:p>
        </p:txBody>
      </p:sp>
    </p:spTree>
    <p:extLst>
      <p:ext uri="{BB962C8B-B14F-4D97-AF65-F5344CB8AC3E}">
        <p14:creationId xmlns:p14="http://schemas.microsoft.com/office/powerpoint/2010/main" val="806700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August 25, 2014</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HOM damped SRF cavities</a:t>
            </a:r>
            <a:endParaRPr lang="en-US" dirty="0"/>
          </a:p>
        </p:txBody>
      </p:sp>
      <p:sp>
        <p:nvSpPr>
          <p:cNvPr id="6" name="Rectangle 6"/>
          <p:cNvSpPr>
            <a:spLocks noGrp="1" noChangeArrowheads="1"/>
          </p:cNvSpPr>
          <p:nvPr>
            <p:ph type="sldNum" sz="quarter" idx="12"/>
          </p:nvPr>
        </p:nvSpPr>
        <p:spPr>
          <a:ln/>
        </p:spPr>
        <p:txBody>
          <a:bodyPr/>
          <a:lstStyle>
            <a:lvl1pPr>
              <a:defRPr/>
            </a:lvl1pPr>
          </a:lstStyle>
          <a:p>
            <a:fld id="{9D032832-6F35-5543-AC0C-2124F8E62081}" type="slidenum">
              <a:rPr lang="en-US"/>
              <a:pPr/>
              <a:t>‹#›</a:t>
            </a:fld>
            <a:endParaRPr lang="en-US" dirty="0"/>
          </a:p>
        </p:txBody>
      </p:sp>
    </p:spTree>
    <p:extLst>
      <p:ext uri="{BB962C8B-B14F-4D97-AF65-F5344CB8AC3E}">
        <p14:creationId xmlns:p14="http://schemas.microsoft.com/office/powerpoint/2010/main" val="288940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828800"/>
            <a:ext cx="37338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37338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August 25, 2014</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HOM damped SRF cavities</a:t>
            </a:r>
            <a:endParaRPr lang="en-US" dirty="0"/>
          </a:p>
        </p:txBody>
      </p:sp>
      <p:sp>
        <p:nvSpPr>
          <p:cNvPr id="7" name="Rectangle 6"/>
          <p:cNvSpPr>
            <a:spLocks noGrp="1" noChangeArrowheads="1"/>
          </p:cNvSpPr>
          <p:nvPr>
            <p:ph type="sldNum" sz="quarter" idx="12"/>
          </p:nvPr>
        </p:nvSpPr>
        <p:spPr>
          <a:ln/>
        </p:spPr>
        <p:txBody>
          <a:bodyPr/>
          <a:lstStyle>
            <a:lvl1pPr>
              <a:defRPr/>
            </a:lvl1pPr>
          </a:lstStyle>
          <a:p>
            <a:fld id="{A91D5F67-9B0D-AD49-A808-24C46E07DC39}" type="slidenum">
              <a:rPr lang="en-US"/>
              <a:pPr/>
              <a:t>‹#›</a:t>
            </a:fld>
            <a:endParaRPr lang="en-US" dirty="0"/>
          </a:p>
        </p:txBody>
      </p:sp>
    </p:spTree>
    <p:extLst>
      <p:ext uri="{BB962C8B-B14F-4D97-AF65-F5344CB8AC3E}">
        <p14:creationId xmlns:p14="http://schemas.microsoft.com/office/powerpoint/2010/main" val="4023348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August 25, 2014</a:t>
            </a: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HOM damped SRF cavities</a:t>
            </a:r>
            <a:endParaRPr lang="en-US" dirty="0"/>
          </a:p>
        </p:txBody>
      </p:sp>
      <p:sp>
        <p:nvSpPr>
          <p:cNvPr id="9" name="Rectangle 6"/>
          <p:cNvSpPr>
            <a:spLocks noGrp="1" noChangeArrowheads="1"/>
          </p:cNvSpPr>
          <p:nvPr>
            <p:ph type="sldNum" sz="quarter" idx="12"/>
          </p:nvPr>
        </p:nvSpPr>
        <p:spPr>
          <a:ln/>
        </p:spPr>
        <p:txBody>
          <a:bodyPr/>
          <a:lstStyle>
            <a:lvl1pPr>
              <a:defRPr/>
            </a:lvl1pPr>
          </a:lstStyle>
          <a:p>
            <a:fld id="{F1416C37-3C78-C24C-ABC5-1199183B3E3C}" type="slidenum">
              <a:rPr lang="en-US"/>
              <a:pPr/>
              <a:t>‹#›</a:t>
            </a:fld>
            <a:endParaRPr lang="en-US" dirty="0"/>
          </a:p>
        </p:txBody>
      </p:sp>
    </p:spTree>
    <p:extLst>
      <p:ext uri="{BB962C8B-B14F-4D97-AF65-F5344CB8AC3E}">
        <p14:creationId xmlns:p14="http://schemas.microsoft.com/office/powerpoint/2010/main" val="467029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August 25, 2014</a:t>
            </a: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HOM damped SRF cavities</a:t>
            </a:r>
            <a:endParaRPr lang="en-US" dirty="0"/>
          </a:p>
        </p:txBody>
      </p:sp>
      <p:sp>
        <p:nvSpPr>
          <p:cNvPr id="5" name="Rectangle 6"/>
          <p:cNvSpPr>
            <a:spLocks noGrp="1" noChangeArrowheads="1"/>
          </p:cNvSpPr>
          <p:nvPr>
            <p:ph type="sldNum" sz="quarter" idx="12"/>
          </p:nvPr>
        </p:nvSpPr>
        <p:spPr>
          <a:ln/>
        </p:spPr>
        <p:txBody>
          <a:bodyPr/>
          <a:lstStyle>
            <a:lvl1pPr>
              <a:defRPr/>
            </a:lvl1pPr>
          </a:lstStyle>
          <a:p>
            <a:fld id="{C332F882-C650-954F-B8B9-C631AB3B370F}" type="slidenum">
              <a:rPr lang="en-US"/>
              <a:pPr/>
              <a:t>‹#›</a:t>
            </a:fld>
            <a:endParaRPr lang="en-US" dirty="0"/>
          </a:p>
        </p:txBody>
      </p:sp>
    </p:spTree>
    <p:extLst>
      <p:ext uri="{BB962C8B-B14F-4D97-AF65-F5344CB8AC3E}">
        <p14:creationId xmlns:p14="http://schemas.microsoft.com/office/powerpoint/2010/main" val="1773398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August 25, 2014</a:t>
            </a: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HOM damped SRF cavities</a:t>
            </a:r>
            <a:endParaRPr lang="en-US" dirty="0"/>
          </a:p>
        </p:txBody>
      </p:sp>
      <p:sp>
        <p:nvSpPr>
          <p:cNvPr id="4" name="Rectangle 6"/>
          <p:cNvSpPr>
            <a:spLocks noGrp="1" noChangeArrowheads="1"/>
          </p:cNvSpPr>
          <p:nvPr>
            <p:ph type="sldNum" sz="quarter" idx="12"/>
          </p:nvPr>
        </p:nvSpPr>
        <p:spPr>
          <a:ln/>
        </p:spPr>
        <p:txBody>
          <a:bodyPr/>
          <a:lstStyle>
            <a:lvl1pPr>
              <a:defRPr/>
            </a:lvl1pPr>
          </a:lstStyle>
          <a:p>
            <a:fld id="{F346D39A-FD41-094A-984B-DF69A97B0AA2}" type="slidenum">
              <a:rPr lang="en-US"/>
              <a:pPr/>
              <a:t>‹#›</a:t>
            </a:fld>
            <a:endParaRPr lang="en-US" dirty="0"/>
          </a:p>
        </p:txBody>
      </p:sp>
    </p:spTree>
    <p:extLst>
      <p:ext uri="{BB962C8B-B14F-4D97-AF65-F5344CB8AC3E}">
        <p14:creationId xmlns:p14="http://schemas.microsoft.com/office/powerpoint/2010/main" val="1168495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August 25, 2014</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HOM damped SRF cavities</a:t>
            </a:r>
            <a:endParaRPr lang="en-US" dirty="0"/>
          </a:p>
        </p:txBody>
      </p:sp>
      <p:sp>
        <p:nvSpPr>
          <p:cNvPr id="7" name="Rectangle 6"/>
          <p:cNvSpPr>
            <a:spLocks noGrp="1" noChangeArrowheads="1"/>
          </p:cNvSpPr>
          <p:nvPr>
            <p:ph type="sldNum" sz="quarter" idx="12"/>
          </p:nvPr>
        </p:nvSpPr>
        <p:spPr>
          <a:ln/>
        </p:spPr>
        <p:txBody>
          <a:bodyPr/>
          <a:lstStyle>
            <a:lvl1pPr>
              <a:defRPr/>
            </a:lvl1pPr>
          </a:lstStyle>
          <a:p>
            <a:fld id="{0D756B7A-22A7-6141-8ABC-1425E9B710F2}" type="slidenum">
              <a:rPr lang="en-US"/>
              <a:pPr/>
              <a:t>‹#›</a:t>
            </a:fld>
            <a:endParaRPr lang="en-US" dirty="0"/>
          </a:p>
        </p:txBody>
      </p:sp>
    </p:spTree>
    <p:extLst>
      <p:ext uri="{BB962C8B-B14F-4D97-AF65-F5344CB8AC3E}">
        <p14:creationId xmlns:p14="http://schemas.microsoft.com/office/powerpoint/2010/main" val="3043552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August 25, 2014</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HOM damped SRF cavities</a:t>
            </a:r>
            <a:endParaRPr lang="en-US" dirty="0"/>
          </a:p>
        </p:txBody>
      </p:sp>
      <p:sp>
        <p:nvSpPr>
          <p:cNvPr id="7" name="Rectangle 6"/>
          <p:cNvSpPr>
            <a:spLocks noGrp="1" noChangeArrowheads="1"/>
          </p:cNvSpPr>
          <p:nvPr>
            <p:ph type="sldNum" sz="quarter" idx="12"/>
          </p:nvPr>
        </p:nvSpPr>
        <p:spPr>
          <a:ln/>
        </p:spPr>
        <p:txBody>
          <a:bodyPr/>
          <a:lstStyle>
            <a:lvl1pPr>
              <a:defRPr/>
            </a:lvl1pPr>
          </a:lstStyle>
          <a:p>
            <a:fld id="{B62814C3-067C-444C-8B9F-2669AE726E6A}" type="slidenum">
              <a:rPr lang="en-US"/>
              <a:pPr/>
              <a:t>‹#›</a:t>
            </a:fld>
            <a:endParaRPr lang="en-US" dirty="0"/>
          </a:p>
        </p:txBody>
      </p:sp>
    </p:spTree>
    <p:extLst>
      <p:ext uri="{BB962C8B-B14F-4D97-AF65-F5344CB8AC3E}">
        <p14:creationId xmlns:p14="http://schemas.microsoft.com/office/powerpoint/2010/main" val="97693521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18" descr="REVBG_Slide4_Blue"/>
          <p:cNvPicPr>
            <a:picLocks noChangeAspect="1" noChangeArrowheads="1"/>
          </p:cNvPicPr>
          <p:nvPr userDrawn="1"/>
        </p:nvPicPr>
        <p:blipFill>
          <a:blip r:embed="rId15">
            <a:extLst>
              <a:ext uri="{28A0092B-C50C-407E-A947-70E740481C1C}">
                <a14:useLocalDpi xmlns:a14="http://schemas.microsoft.com/office/drawing/2010/main"/>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Grp="1" noChangeArrowheads="1"/>
          </p:cNvSpPr>
          <p:nvPr>
            <p:ph type="body" idx="1"/>
          </p:nvPr>
        </p:nvSpPr>
        <p:spPr bwMode="auto">
          <a:xfrm>
            <a:off x="762000" y="1828800"/>
            <a:ext cx="76200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304800" y="6553200"/>
            <a:ext cx="1676400" cy="304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100">
                <a:solidFill>
                  <a:schemeClr val="tx1"/>
                </a:solidFill>
                <a:latin typeface="Arial" pitchFamily="34" charset="0"/>
                <a:ea typeface="ＭＳ Ｐゴシック"/>
                <a:cs typeface="ＭＳ Ｐゴシック"/>
              </a:defRPr>
            </a:lvl1pPr>
          </a:lstStyle>
          <a:p>
            <a:pPr>
              <a:defRPr/>
            </a:pPr>
            <a:r>
              <a:rPr lang="en-US" smtClean="0"/>
              <a:t>August 25, 2014</a:t>
            </a:r>
            <a:endParaRPr lang="en-US" dirty="0"/>
          </a:p>
        </p:txBody>
      </p:sp>
      <p:sp>
        <p:nvSpPr>
          <p:cNvPr id="1029" name="Rectangle 5"/>
          <p:cNvSpPr>
            <a:spLocks noGrp="1" noChangeArrowheads="1"/>
          </p:cNvSpPr>
          <p:nvPr>
            <p:ph type="ftr" sz="quarter" idx="3"/>
          </p:nvPr>
        </p:nvSpPr>
        <p:spPr bwMode="auto">
          <a:xfrm>
            <a:off x="2667000" y="6553200"/>
            <a:ext cx="4114800" cy="30638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a:defRPr sz="1100">
                <a:latin typeface="Arial" pitchFamily="34" charset="0"/>
                <a:ea typeface="ＭＳ Ｐゴシック"/>
                <a:cs typeface="ＭＳ Ｐゴシック"/>
              </a:defRPr>
            </a:lvl1pPr>
          </a:lstStyle>
          <a:p>
            <a:pPr>
              <a:defRPr/>
            </a:pPr>
            <a:r>
              <a:rPr lang="en-US" smtClean="0"/>
              <a:t>HOM damped SRF cavities</a:t>
            </a:r>
            <a:endParaRPr lang="en-US" dirty="0"/>
          </a:p>
        </p:txBody>
      </p:sp>
      <p:sp>
        <p:nvSpPr>
          <p:cNvPr id="1030" name="Rectangle 6"/>
          <p:cNvSpPr>
            <a:spLocks noGrp="1" noChangeArrowheads="1"/>
          </p:cNvSpPr>
          <p:nvPr>
            <p:ph type="sldNum" sz="quarter" idx="4"/>
          </p:nvPr>
        </p:nvSpPr>
        <p:spPr bwMode="auto">
          <a:xfrm>
            <a:off x="8534400" y="6553200"/>
            <a:ext cx="533400" cy="30638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100">
                <a:solidFill>
                  <a:srgbClr val="042B7F"/>
                </a:solidFill>
              </a:defRPr>
            </a:lvl1pPr>
          </a:lstStyle>
          <a:p>
            <a:fld id="{F0782988-A542-1645-B44D-CB55487B93EC}" type="slidenum">
              <a:rPr lang="en-US" smtClean="0"/>
              <a:pPr/>
              <a:t>‹#›</a:t>
            </a:fld>
            <a:endParaRPr lang="en-US" dirty="0"/>
          </a:p>
        </p:txBody>
      </p:sp>
      <p:sp>
        <p:nvSpPr>
          <p:cNvPr id="3079" name="Rectangle 2"/>
          <p:cNvSpPr>
            <a:spLocks noGrp="1" noChangeArrowheads="1"/>
          </p:cNvSpPr>
          <p:nvPr>
            <p:ph type="title"/>
          </p:nvPr>
        </p:nvSpPr>
        <p:spPr bwMode="auto">
          <a:xfrm>
            <a:off x="381000" y="304800"/>
            <a:ext cx="8382000"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483715" r:id="rId1"/>
    <p:sldLayoutId id="2147483714" r:id="rId2"/>
    <p:sldLayoutId id="2147483713" r:id="rId3"/>
    <p:sldLayoutId id="2147483712" r:id="rId4"/>
    <p:sldLayoutId id="2147483711" r:id="rId5"/>
    <p:sldLayoutId id="2147483710" r:id="rId6"/>
    <p:sldLayoutId id="2147483709" r:id="rId7"/>
    <p:sldLayoutId id="2147483708" r:id="rId8"/>
    <p:sldLayoutId id="2147483707" r:id="rId9"/>
    <p:sldLayoutId id="2147483706" r:id="rId10"/>
    <p:sldLayoutId id="2147483705" r:id="rId11"/>
    <p:sldLayoutId id="2147483704" r:id="rId12"/>
    <p:sldLayoutId id="2147483703" r:id="rId13"/>
  </p:sldLayoutIdLst>
  <p:hf hdr="0"/>
  <p:txStyles>
    <p:titleStyle>
      <a:lvl1pPr algn="l" rtl="0" eaLnBrk="0" fontAlgn="base" hangingPunct="0">
        <a:lnSpc>
          <a:spcPct val="80000"/>
        </a:lnSpc>
        <a:spcBef>
          <a:spcPct val="0"/>
        </a:spcBef>
        <a:spcAft>
          <a:spcPct val="0"/>
        </a:spcAft>
        <a:defRPr sz="3600" b="1">
          <a:solidFill>
            <a:srgbClr val="042B7F"/>
          </a:solidFill>
          <a:latin typeface="+mj-lt"/>
          <a:ea typeface="+mj-ea"/>
          <a:cs typeface="+mj-cs"/>
        </a:defRPr>
      </a:lvl1pPr>
      <a:lvl2pPr algn="l" rtl="0" eaLnBrk="0" fontAlgn="base" hangingPunct="0">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2pPr>
      <a:lvl3pPr algn="l" rtl="0" eaLnBrk="0" fontAlgn="base" hangingPunct="0">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3pPr>
      <a:lvl4pPr algn="l" rtl="0" eaLnBrk="0" fontAlgn="base" hangingPunct="0">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4pPr>
      <a:lvl5pPr algn="l" rtl="0" eaLnBrk="0" fontAlgn="base" hangingPunct="0">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5pPr>
      <a:lvl6pPr marL="457200" algn="l" rtl="0" fontAlgn="base">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6pPr>
      <a:lvl7pPr marL="914400" algn="l" rtl="0" fontAlgn="base">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7pPr>
      <a:lvl8pPr marL="1371600" algn="l" rtl="0" fontAlgn="base">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8pPr>
      <a:lvl9pPr marL="1828800" algn="l" rtl="0" fontAlgn="base">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9pPr>
    </p:titleStyle>
    <p:bodyStyle>
      <a:lvl1pPr marL="342900" indent="-342900" algn="l" rtl="0" eaLnBrk="0" fontAlgn="base" hangingPunct="0">
        <a:spcBef>
          <a:spcPct val="20000"/>
        </a:spcBef>
        <a:spcAft>
          <a:spcPct val="0"/>
        </a:spcAft>
        <a:buClr>
          <a:srgbClr val="042B7F"/>
        </a:buClr>
        <a:buSzPct val="110000"/>
        <a:buFont typeface="Wingdings" charset="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042B7F"/>
        </a:buClr>
        <a:buSzPct val="90000"/>
        <a:buFont typeface="Times" charset="0"/>
        <a:buChar char="•"/>
        <a:defRPr sz="2000">
          <a:solidFill>
            <a:schemeClr val="tx1"/>
          </a:solidFill>
          <a:latin typeface="+mn-lt"/>
          <a:ea typeface="+mn-ea"/>
          <a:cs typeface="ＭＳ Ｐゴシック"/>
        </a:defRPr>
      </a:lvl2pPr>
      <a:lvl3pPr marL="1085850" indent="-228600" algn="l" rtl="0" eaLnBrk="0" fontAlgn="base" hangingPunct="0">
        <a:lnSpc>
          <a:spcPct val="80000"/>
        </a:lnSpc>
        <a:spcBef>
          <a:spcPct val="20000"/>
        </a:spcBef>
        <a:spcAft>
          <a:spcPct val="0"/>
        </a:spcAft>
        <a:buClr>
          <a:srgbClr val="042B7F"/>
        </a:buClr>
        <a:buSzPct val="90000"/>
        <a:buChar char="-"/>
        <a:defRPr>
          <a:solidFill>
            <a:schemeClr val="tx1"/>
          </a:solidFill>
          <a:latin typeface="+mn-lt"/>
          <a:ea typeface="+mn-ea"/>
          <a:cs typeface="ＭＳ Ｐゴシック"/>
        </a:defRPr>
      </a:lvl3pPr>
      <a:lvl4pPr marL="1428750" indent="-228600" algn="l" rtl="0" eaLnBrk="0" fontAlgn="base" hangingPunct="0">
        <a:lnSpc>
          <a:spcPct val="80000"/>
        </a:lnSpc>
        <a:spcBef>
          <a:spcPct val="20000"/>
        </a:spcBef>
        <a:spcAft>
          <a:spcPct val="0"/>
        </a:spcAft>
        <a:buClr>
          <a:srgbClr val="042B7F"/>
        </a:buClr>
        <a:buSzPct val="90000"/>
        <a:buChar char="-"/>
        <a:defRPr>
          <a:solidFill>
            <a:schemeClr val="tx1"/>
          </a:solidFill>
          <a:latin typeface="+mn-lt"/>
          <a:ea typeface="+mn-ea"/>
          <a:cs typeface="ＭＳ Ｐゴシック"/>
        </a:defRPr>
      </a:lvl4pPr>
      <a:lvl5pPr marL="1771650" indent="-228600" algn="l" rtl="0" eaLnBrk="0" fontAlgn="base" hangingPunct="0">
        <a:lnSpc>
          <a:spcPct val="80000"/>
        </a:lnSpc>
        <a:spcBef>
          <a:spcPct val="20000"/>
        </a:spcBef>
        <a:spcAft>
          <a:spcPct val="0"/>
        </a:spcAft>
        <a:buClr>
          <a:srgbClr val="042B7F"/>
        </a:buClr>
        <a:buSzPct val="90000"/>
        <a:buChar char="-"/>
        <a:defRPr>
          <a:solidFill>
            <a:schemeClr val="tx1"/>
          </a:solidFill>
          <a:latin typeface="+mn-lt"/>
          <a:ea typeface="+mn-ea"/>
          <a:cs typeface="ＭＳ Ｐゴシック"/>
        </a:defRPr>
      </a:lvl5pPr>
      <a:lvl6pPr marL="2228850" indent="-228600" algn="l" rtl="0" fontAlgn="base">
        <a:lnSpc>
          <a:spcPct val="80000"/>
        </a:lnSpc>
        <a:spcBef>
          <a:spcPct val="20000"/>
        </a:spcBef>
        <a:spcAft>
          <a:spcPct val="0"/>
        </a:spcAft>
        <a:buClr>
          <a:srgbClr val="042B7F"/>
        </a:buClr>
        <a:buSzPct val="90000"/>
        <a:buChar char="-"/>
        <a:defRPr>
          <a:solidFill>
            <a:schemeClr val="tx1"/>
          </a:solidFill>
          <a:latin typeface="+mn-lt"/>
          <a:ea typeface="+mn-ea"/>
        </a:defRPr>
      </a:lvl6pPr>
      <a:lvl7pPr marL="2686050" indent="-228600" algn="l" rtl="0" fontAlgn="base">
        <a:lnSpc>
          <a:spcPct val="80000"/>
        </a:lnSpc>
        <a:spcBef>
          <a:spcPct val="20000"/>
        </a:spcBef>
        <a:spcAft>
          <a:spcPct val="0"/>
        </a:spcAft>
        <a:buClr>
          <a:srgbClr val="042B7F"/>
        </a:buClr>
        <a:buSzPct val="90000"/>
        <a:buChar char="-"/>
        <a:defRPr>
          <a:solidFill>
            <a:schemeClr val="tx1"/>
          </a:solidFill>
          <a:latin typeface="+mn-lt"/>
          <a:ea typeface="+mn-ea"/>
        </a:defRPr>
      </a:lvl7pPr>
      <a:lvl8pPr marL="3143250" indent="-228600" algn="l" rtl="0" fontAlgn="base">
        <a:lnSpc>
          <a:spcPct val="80000"/>
        </a:lnSpc>
        <a:spcBef>
          <a:spcPct val="20000"/>
        </a:spcBef>
        <a:spcAft>
          <a:spcPct val="0"/>
        </a:spcAft>
        <a:buClr>
          <a:srgbClr val="042B7F"/>
        </a:buClr>
        <a:buSzPct val="90000"/>
        <a:buChar char="-"/>
        <a:defRPr>
          <a:solidFill>
            <a:schemeClr val="tx1"/>
          </a:solidFill>
          <a:latin typeface="+mn-lt"/>
          <a:ea typeface="+mn-ea"/>
        </a:defRPr>
      </a:lvl8pPr>
      <a:lvl9pPr marL="3600450" indent="-228600" algn="l" rtl="0" fontAlgn="base">
        <a:lnSpc>
          <a:spcPct val="80000"/>
        </a:lnSpc>
        <a:spcBef>
          <a:spcPct val="20000"/>
        </a:spcBef>
        <a:spcAft>
          <a:spcPct val="0"/>
        </a:spcAft>
        <a:buClr>
          <a:srgbClr val="042B7F"/>
        </a:buClr>
        <a:buSzPct val="90000"/>
        <a:buChar char="-"/>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23.png"/><Relationship Id="rId8"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jpeg"/><Relationship Id="rId5" Type="http://schemas.openxmlformats.org/officeDocument/2006/relationships/image" Target="../media/image28.png"/><Relationship Id="rId6" Type="http://schemas.openxmlformats.org/officeDocument/2006/relationships/image" Target="../media/image29.jpeg"/><Relationship Id="rId7"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33.jpeg"/><Relationship Id="rId5" Type="http://schemas.openxmlformats.org/officeDocument/2006/relationships/image" Target="../media/image34.jpeg"/><Relationship Id="rId6" Type="http://schemas.openxmlformats.org/officeDocument/2006/relationships/image" Target="../media/image35.jpeg"/><Relationship Id="rId7" Type="http://schemas.openxmlformats.org/officeDocument/2006/relationships/image" Target="../media/image36.jpeg"/><Relationship Id="rId8" Type="http://schemas.openxmlformats.org/officeDocument/2006/relationships/image" Target="../media/image37.jpeg"/><Relationship Id="rId9" Type="http://schemas.openxmlformats.org/officeDocument/2006/relationships/image" Target="../media/image38.jpeg"/><Relationship Id="rId10" Type="http://schemas.openxmlformats.org/officeDocument/2006/relationships/image" Target="../media/image39.jpeg"/><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1.jpeg"/><Relationship Id="rId4" Type="http://schemas.openxmlformats.org/officeDocument/2006/relationships/image" Target="../media/image42.jpeg"/><Relationship Id="rId5" Type="http://schemas.openxmlformats.org/officeDocument/2006/relationships/image" Target="../media/image43.emf"/><Relationship Id="rId6" Type="http://schemas.openxmlformats.org/officeDocument/2006/relationships/image" Target="../media/image44.jpeg"/><Relationship Id="rId7" Type="http://schemas.openxmlformats.org/officeDocument/2006/relationships/image" Target="../media/image45.jpeg"/><Relationship Id="rId8" Type="http://schemas.openxmlformats.org/officeDocument/2006/relationships/image" Target="../media/image46.jpeg"/><Relationship Id="rId9" Type="http://schemas.openxmlformats.org/officeDocument/2006/relationships/image" Target="../media/image47.jpeg"/><Relationship Id="rId10" Type="http://schemas.openxmlformats.org/officeDocument/2006/relationships/image" Target="../media/image48.jpeg"/><Relationship Id="rId11" Type="http://schemas.openxmlformats.org/officeDocument/2006/relationships/image" Target="../media/image49.png"/><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png"/></Relationships>
</file>

<file path=ppt/slides/_rels/slide22.xml.rels><?xml version="1.0" encoding="UTF-8" standalone="yes"?>
<Relationships xmlns="http://schemas.openxmlformats.org/package/2006/relationships"><Relationship Id="rId3" Type="http://schemas.openxmlformats.org/officeDocument/2006/relationships/image" Target="../media/image52.png"/><Relationship Id="rId4" Type="http://schemas.openxmlformats.org/officeDocument/2006/relationships/image" Target="../media/image53.png"/><Relationship Id="rId5" Type="http://schemas.openxmlformats.org/officeDocument/2006/relationships/image" Target="../media/image54.png"/><Relationship Id="rId6" Type="http://schemas.openxmlformats.org/officeDocument/2006/relationships/image" Target="../media/image55.jpeg"/><Relationship Id="rId1" Type="http://schemas.openxmlformats.org/officeDocument/2006/relationships/slideLayout" Target="../slideLayouts/slideLayout2.xml"/><Relationship Id="rId2" Type="http://schemas.openxmlformats.org/officeDocument/2006/relationships/image" Target="../media/image5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png"/><Relationship Id="rId3" Type="http://schemas.openxmlformats.org/officeDocument/2006/relationships/image" Target="../media/image57.png"/></Relationships>
</file>

<file path=ppt/slides/_rels/slide24.xml.rels><?xml version="1.0" encoding="UTF-8" standalone="yes"?>
<Relationships xmlns="http://schemas.openxmlformats.org/package/2006/relationships"><Relationship Id="rId3" Type="http://schemas.openxmlformats.org/officeDocument/2006/relationships/image" Target="../media/image59.png"/><Relationship Id="rId4" Type="http://schemas.openxmlformats.org/officeDocument/2006/relationships/image" Target="../media/image60.png"/><Relationship Id="rId1" Type="http://schemas.openxmlformats.org/officeDocument/2006/relationships/slideLayout" Target="../slideLayouts/slideLayout2.xml"/><Relationship Id="rId2" Type="http://schemas.openxmlformats.org/officeDocument/2006/relationships/image" Target="../media/image58.png"/></Relationships>
</file>

<file path=ppt/slides/_rels/slide25.xml.rels><?xml version="1.0" encoding="UTF-8" standalone="yes"?>
<Relationships xmlns="http://schemas.openxmlformats.org/package/2006/relationships"><Relationship Id="rId3" Type="http://schemas.openxmlformats.org/officeDocument/2006/relationships/image" Target="../media/image62.png"/><Relationship Id="rId4" Type="http://schemas.openxmlformats.org/officeDocument/2006/relationships/image" Target="../media/image63.png"/><Relationship Id="rId5" Type="http://schemas.openxmlformats.org/officeDocument/2006/relationships/image" Target="../media/image64.png"/><Relationship Id="rId6" Type="http://schemas.openxmlformats.org/officeDocument/2006/relationships/image" Target="../media/image65.png"/><Relationship Id="rId1" Type="http://schemas.openxmlformats.org/officeDocument/2006/relationships/slideLayout" Target="../slideLayouts/slideLayout2.xml"/><Relationship Id="rId2" Type="http://schemas.openxmlformats.org/officeDocument/2006/relationships/image" Target="../media/image6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emf"/></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81000" y="914400"/>
            <a:ext cx="8153400" cy="1524000"/>
          </a:xfrm>
        </p:spPr>
        <p:txBody>
          <a:bodyPr/>
          <a:lstStyle/>
          <a:p>
            <a:pPr algn="ctr" eaLnBrk="1" hangingPunct="1">
              <a:lnSpc>
                <a:spcPct val="100000"/>
              </a:lnSpc>
            </a:pPr>
            <a:r>
              <a:rPr lang="en-US" sz="4800" dirty="0" smtClean="0">
                <a:latin typeface="Arial" charset="0"/>
                <a:ea typeface="ＭＳ Ｐゴシック" charset="0"/>
                <a:cs typeface="ＭＳ Ｐゴシック" charset="0"/>
              </a:rPr>
              <a:t>HOM-damped SRF cavities for future circular colliders</a:t>
            </a:r>
            <a:endParaRPr lang="en-US" sz="4000" b="0" i="1" dirty="0">
              <a:latin typeface="Arial" charset="0"/>
              <a:ea typeface="ＭＳ Ｐゴシック" charset="0"/>
              <a:cs typeface="ＭＳ Ｐゴシック" charset="0"/>
            </a:endParaRPr>
          </a:p>
        </p:txBody>
      </p:sp>
      <p:sp>
        <p:nvSpPr>
          <p:cNvPr id="5123" name="Rectangle 3"/>
          <p:cNvSpPr>
            <a:spLocks noGrp="1" noChangeArrowheads="1"/>
          </p:cNvSpPr>
          <p:nvPr>
            <p:ph type="subTitle" idx="1"/>
          </p:nvPr>
        </p:nvSpPr>
        <p:spPr>
          <a:xfrm>
            <a:off x="76200" y="3124200"/>
            <a:ext cx="8915400" cy="990600"/>
          </a:xfrm>
        </p:spPr>
        <p:txBody>
          <a:bodyPr/>
          <a:lstStyle/>
          <a:p>
            <a:pPr algn="ctr" eaLnBrk="1" hangingPunct="1"/>
            <a:r>
              <a:rPr lang="en-US" sz="2800" dirty="0">
                <a:latin typeface="Arial" charset="0"/>
                <a:ea typeface="ＭＳ Ｐゴシック" charset="0"/>
                <a:cs typeface="ＭＳ Ｐゴシック" charset="0"/>
              </a:rPr>
              <a:t>S. </a:t>
            </a:r>
            <a:r>
              <a:rPr lang="en-US" sz="2800" dirty="0" smtClean="0">
                <a:latin typeface="Arial" charset="0"/>
                <a:ea typeface="ＭＳ Ｐゴシック" charset="0"/>
                <a:cs typeface="ＭＳ Ｐゴシック" charset="0"/>
              </a:rPr>
              <a:t>Belomestnykh</a:t>
            </a:r>
            <a:endParaRPr lang="en-US" sz="2800" baseline="30000" dirty="0">
              <a:latin typeface="Arial" charset="0"/>
              <a:ea typeface="ＭＳ Ｐゴシック" charset="0"/>
              <a:cs typeface="ＭＳ Ｐゴシック" charset="0"/>
            </a:endParaRPr>
          </a:p>
          <a:p>
            <a:pPr algn="ctr" eaLnBrk="1" hangingPunct="1"/>
            <a:r>
              <a:rPr lang="en-US" sz="2400" dirty="0" smtClean="0">
                <a:latin typeface="Arial" charset="0"/>
                <a:ea typeface="ＭＳ Ｐゴシック" charset="0"/>
                <a:cs typeface="ＭＳ Ｐゴシック" charset="0"/>
              </a:rPr>
              <a:t>Brookhaven </a:t>
            </a:r>
            <a:r>
              <a:rPr lang="en-US" sz="2400" dirty="0">
                <a:latin typeface="Arial" charset="0"/>
                <a:ea typeface="ＭＳ Ｐゴシック" charset="0"/>
                <a:cs typeface="ＭＳ Ｐゴシック" charset="0"/>
              </a:rPr>
              <a:t>National </a:t>
            </a:r>
            <a:r>
              <a:rPr lang="en-US" sz="2400" dirty="0" smtClean="0">
                <a:latin typeface="Arial" charset="0"/>
                <a:ea typeface="ＭＳ Ｐゴシック" charset="0"/>
                <a:cs typeface="ＭＳ Ｐゴシック" charset="0"/>
              </a:rPr>
              <a:t>Laboratory</a:t>
            </a:r>
            <a:r>
              <a:rPr lang="en-US" sz="2400" dirty="0">
                <a:latin typeface="Arial" charset="0"/>
                <a:ea typeface="ＭＳ Ｐゴシック" charset="0"/>
                <a:cs typeface="ＭＳ Ｐゴシック" charset="0"/>
              </a:rPr>
              <a:t> </a:t>
            </a:r>
            <a:r>
              <a:rPr lang="en-US" sz="2400" dirty="0" smtClean="0">
                <a:latin typeface="Arial" charset="0"/>
                <a:ea typeface="ＭＳ Ｐゴシック" charset="0"/>
                <a:cs typeface="ＭＳ Ｐゴシック" charset="0"/>
              </a:rPr>
              <a:t>and Stony </a:t>
            </a:r>
            <a:r>
              <a:rPr lang="en-US" sz="2400" dirty="0">
                <a:latin typeface="Arial" charset="0"/>
                <a:ea typeface="ＭＳ Ｐゴシック" charset="0"/>
                <a:cs typeface="ＭＳ Ｐゴシック" charset="0"/>
              </a:rPr>
              <a:t>Brook </a:t>
            </a:r>
            <a:r>
              <a:rPr lang="en-US" sz="2400" dirty="0" smtClean="0">
                <a:latin typeface="Arial" charset="0"/>
                <a:ea typeface="ＭＳ Ｐゴシック" charset="0"/>
                <a:cs typeface="ＭＳ Ｐゴシック" charset="0"/>
              </a:rPr>
              <a:t>University</a:t>
            </a:r>
            <a:endParaRPr lang="en-US" sz="2400" dirty="0">
              <a:latin typeface="Arial" charset="0"/>
              <a:ea typeface="ＭＳ Ｐゴシック" charset="0"/>
              <a:cs typeface="ＭＳ Ｐゴシック" charset="0"/>
            </a:endParaRPr>
          </a:p>
        </p:txBody>
      </p:sp>
      <p:sp>
        <p:nvSpPr>
          <p:cNvPr id="3" name="TextBox 2"/>
          <p:cNvSpPr txBox="1"/>
          <p:nvPr/>
        </p:nvSpPr>
        <p:spPr>
          <a:xfrm>
            <a:off x="375064" y="5769114"/>
            <a:ext cx="2508269" cy="707886"/>
          </a:xfrm>
          <a:prstGeom prst="rect">
            <a:avLst/>
          </a:prstGeom>
          <a:noFill/>
        </p:spPr>
        <p:txBody>
          <a:bodyPr wrap="none" rtlCol="0">
            <a:spAutoFit/>
          </a:bodyPr>
          <a:lstStyle/>
          <a:p>
            <a:pPr algn="ctr"/>
            <a:r>
              <a:rPr lang="en-US" sz="2000" b="1" dirty="0" smtClean="0">
                <a:solidFill>
                  <a:schemeClr val="bg1"/>
                </a:solidFill>
              </a:rPr>
              <a:t>August 25-26, 2014</a:t>
            </a:r>
          </a:p>
          <a:p>
            <a:pPr algn="ctr"/>
            <a:r>
              <a:rPr lang="en-US" sz="2000" b="1" dirty="0" smtClean="0">
                <a:solidFill>
                  <a:schemeClr val="bg1"/>
                </a:solidFill>
              </a:rPr>
              <a:t>BNL</a:t>
            </a:r>
            <a:endParaRPr lang="en-US" sz="2000" b="1" dirty="0">
              <a:solidFill>
                <a:schemeClr val="bg1"/>
              </a:solidFill>
            </a:endParaRPr>
          </a:p>
        </p:txBody>
      </p:sp>
      <p:pic>
        <p:nvPicPr>
          <p:cNvPr id="4" name="Picture 3"/>
          <p:cNvPicPr>
            <a:picLocks noChangeAspect="1"/>
          </p:cNvPicPr>
          <p:nvPr/>
        </p:nvPicPr>
        <p:blipFill>
          <a:blip r:embed="rId3"/>
          <a:stretch>
            <a:fillRect/>
          </a:stretch>
        </p:blipFill>
        <p:spPr>
          <a:xfrm>
            <a:off x="76199" y="4876800"/>
            <a:ext cx="6222999" cy="1905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81000" y="0"/>
            <a:ext cx="8382000" cy="762000"/>
          </a:xfrm>
        </p:spPr>
        <p:txBody>
          <a:bodyPr/>
          <a:lstStyle/>
          <a:p>
            <a:pPr algn="ctr">
              <a:lnSpc>
                <a:spcPct val="100000"/>
              </a:lnSpc>
            </a:pPr>
            <a:r>
              <a:rPr lang="en-US" sz="3200" dirty="0" smtClean="0">
                <a:solidFill>
                  <a:srgbClr val="000090"/>
                </a:solidFill>
                <a:latin typeface="Arial" charset="0"/>
                <a:ea typeface="ＭＳ Ｐゴシック" charset="0"/>
                <a:cs typeface="ＭＳ Ｐゴシック" charset="0"/>
              </a:rPr>
              <a:t>Acknowledgements (crab cavities)</a:t>
            </a:r>
            <a:endParaRPr lang="en-US" sz="3200" dirty="0">
              <a:solidFill>
                <a:srgbClr val="000090"/>
              </a:solidFill>
              <a:latin typeface="Arial" charset="0"/>
              <a:ea typeface="ＭＳ Ｐゴシック" charset="0"/>
              <a:cs typeface="ＭＳ Ｐゴシック" charset="0"/>
            </a:endParaRPr>
          </a:p>
        </p:txBody>
      </p:sp>
      <p:sp>
        <p:nvSpPr>
          <p:cNvPr id="2" name="Date Placeholder 1"/>
          <p:cNvSpPr>
            <a:spLocks noGrp="1"/>
          </p:cNvSpPr>
          <p:nvPr>
            <p:ph type="dt" sz="half" idx="10"/>
          </p:nvPr>
        </p:nvSpPr>
        <p:spPr/>
        <p:txBody>
          <a:bodyPr/>
          <a:lstStyle/>
          <a:p>
            <a:pPr>
              <a:defRPr/>
            </a:pPr>
            <a:r>
              <a:rPr lang="en-US" smtClean="0"/>
              <a:t>August 25, 2014</a:t>
            </a:r>
            <a:endParaRPr lang="en-US" dirty="0"/>
          </a:p>
        </p:txBody>
      </p:sp>
      <p:sp>
        <p:nvSpPr>
          <p:cNvPr id="3" name="Footer Placeholder 2"/>
          <p:cNvSpPr>
            <a:spLocks noGrp="1"/>
          </p:cNvSpPr>
          <p:nvPr>
            <p:ph type="ftr" sz="quarter" idx="11"/>
          </p:nvPr>
        </p:nvSpPr>
        <p:spPr/>
        <p:txBody>
          <a:bodyPr/>
          <a:lstStyle/>
          <a:p>
            <a:pPr>
              <a:defRPr/>
            </a:pPr>
            <a:r>
              <a:rPr lang="en-US" smtClean="0"/>
              <a:t>HOM damped SRF cavities</a:t>
            </a:r>
            <a:endParaRPr lang="en-US" dirty="0"/>
          </a:p>
        </p:txBody>
      </p:sp>
      <p:sp>
        <p:nvSpPr>
          <p:cNvPr id="4" name="Slide Number Placeholder 3"/>
          <p:cNvSpPr>
            <a:spLocks noGrp="1"/>
          </p:cNvSpPr>
          <p:nvPr>
            <p:ph type="sldNum" sz="quarter" idx="12"/>
          </p:nvPr>
        </p:nvSpPr>
        <p:spPr/>
        <p:txBody>
          <a:bodyPr/>
          <a:lstStyle/>
          <a:p>
            <a:fld id="{6852845B-A5F6-3440-B749-65162F69B7B3}" type="slidenum">
              <a:rPr lang="en-US" smtClean="0"/>
              <a:pPr/>
              <a:t>10</a:t>
            </a:fld>
            <a:endParaRPr lang="en-US" dirty="0"/>
          </a:p>
        </p:txBody>
      </p:sp>
      <p:sp>
        <p:nvSpPr>
          <p:cNvPr id="8" name="TextBox 7"/>
          <p:cNvSpPr txBox="1"/>
          <p:nvPr/>
        </p:nvSpPr>
        <p:spPr>
          <a:xfrm>
            <a:off x="457200" y="1094868"/>
            <a:ext cx="8458200" cy="3785652"/>
          </a:xfrm>
          <a:prstGeom prst="rect">
            <a:avLst/>
          </a:prstGeom>
          <a:noFill/>
        </p:spPr>
        <p:txBody>
          <a:bodyPr wrap="square" rtlCol="0">
            <a:spAutoFit/>
          </a:bodyPr>
          <a:lstStyle/>
          <a:p>
            <a:pPr>
              <a:spcAft>
                <a:spcPts val="600"/>
              </a:spcAft>
            </a:pPr>
            <a:r>
              <a:rPr lang="en-US" sz="2000" b="1" dirty="0" smtClean="0">
                <a:latin typeface="+mn-lt"/>
                <a:cs typeface="Calibri"/>
              </a:rPr>
              <a:t>BNL &amp; SBU</a:t>
            </a:r>
            <a:r>
              <a:rPr lang="en-US" sz="2000" dirty="0" smtClean="0">
                <a:latin typeface="+mn-lt"/>
                <a:cs typeface="Calibri"/>
              </a:rPr>
              <a:t>: </a:t>
            </a:r>
          </a:p>
          <a:p>
            <a:pPr lvl="1">
              <a:spcAft>
                <a:spcPts val="600"/>
              </a:spcAft>
            </a:pPr>
            <a:r>
              <a:rPr lang="en-US" sz="2000" dirty="0" smtClean="0">
                <a:latin typeface="+mn-lt"/>
                <a:cs typeface="Calibri"/>
              </a:rPr>
              <a:t>I. Ben-</a:t>
            </a:r>
            <a:r>
              <a:rPr lang="en-US" sz="2000" dirty="0" err="1" smtClean="0">
                <a:latin typeface="+mn-lt"/>
                <a:cs typeface="Calibri"/>
              </a:rPr>
              <a:t>Zvi</a:t>
            </a:r>
            <a:r>
              <a:rPr lang="en-US" sz="2000" dirty="0" smtClean="0">
                <a:latin typeface="+mn-lt"/>
                <a:cs typeface="Calibri"/>
              </a:rPr>
              <a:t>, C. Marques (M.S. 2014), J. </a:t>
            </a:r>
            <a:r>
              <a:rPr lang="en-US" sz="2000" dirty="0" err="1" smtClean="0">
                <a:latin typeface="+mn-lt"/>
                <a:cs typeface="Calibri"/>
              </a:rPr>
              <a:t>Skaritka</a:t>
            </a:r>
            <a:r>
              <a:rPr lang="en-US" sz="2000" dirty="0" smtClean="0">
                <a:latin typeface="+mn-lt"/>
                <a:cs typeface="Calibri"/>
              </a:rPr>
              <a:t>, </a:t>
            </a:r>
            <a:r>
              <a:rPr lang="en-US" sz="2000" dirty="0" smtClean="0">
                <a:latin typeface="+mn-lt"/>
                <a:cs typeface="Calibri"/>
              </a:rPr>
              <a:t>S</a:t>
            </a:r>
            <a:r>
              <a:rPr lang="en-US" sz="2000" dirty="0" smtClean="0">
                <a:latin typeface="+mn-lt"/>
                <a:cs typeface="Calibri"/>
              </a:rPr>
              <a:t>. </a:t>
            </a:r>
            <a:r>
              <a:rPr lang="en-US" sz="2000" dirty="0" err="1" smtClean="0">
                <a:latin typeface="+mn-lt"/>
                <a:cs typeface="Calibri"/>
              </a:rPr>
              <a:t>Verdú</a:t>
            </a:r>
            <a:r>
              <a:rPr lang="en-US" sz="2000" dirty="0" smtClean="0">
                <a:latin typeface="+mn-lt"/>
                <a:cs typeface="Calibri"/>
              </a:rPr>
              <a:t>-</a:t>
            </a:r>
            <a:r>
              <a:rPr lang="en-US" sz="2000" dirty="0" smtClean="0">
                <a:latin typeface="+mn-lt"/>
                <a:cs typeface="Calibri"/>
              </a:rPr>
              <a:t>Andrés (</a:t>
            </a:r>
            <a:r>
              <a:rPr lang="en-US" sz="2000" dirty="0" err="1" smtClean="0">
                <a:latin typeface="+mn-lt"/>
                <a:cs typeface="Calibri"/>
              </a:rPr>
              <a:t>Toohig</a:t>
            </a:r>
            <a:r>
              <a:rPr lang="en-US" sz="2000" dirty="0" smtClean="0">
                <a:latin typeface="+mn-lt"/>
                <a:cs typeface="Calibri"/>
              </a:rPr>
              <a:t> Fellow), Q. Wu, B. Xiao</a:t>
            </a:r>
          </a:p>
          <a:p>
            <a:pPr>
              <a:spcAft>
                <a:spcPts val="600"/>
              </a:spcAft>
            </a:pPr>
            <a:r>
              <a:rPr lang="en-US" sz="2000" b="1" dirty="0" smtClean="0">
                <a:latin typeface="+mn-lt"/>
                <a:cs typeface="Calibri"/>
              </a:rPr>
              <a:t>CERN</a:t>
            </a:r>
            <a:r>
              <a:rPr lang="en-US" sz="2000" dirty="0" smtClean="0">
                <a:latin typeface="+mn-lt"/>
                <a:cs typeface="Calibri"/>
              </a:rPr>
              <a:t>:</a:t>
            </a:r>
          </a:p>
          <a:p>
            <a:pPr lvl="1">
              <a:spcAft>
                <a:spcPts val="600"/>
              </a:spcAft>
            </a:pPr>
            <a:r>
              <a:rPr lang="en-US" sz="2000" dirty="0" smtClean="0">
                <a:latin typeface="+mn-lt"/>
                <a:cs typeface="Calibri"/>
              </a:rPr>
              <a:t>L. </a:t>
            </a:r>
            <a:r>
              <a:rPr lang="en-US" sz="2000" dirty="0" err="1">
                <a:latin typeface="+mn-lt"/>
                <a:cs typeface="Calibri"/>
              </a:rPr>
              <a:t>Alberty</a:t>
            </a:r>
            <a:r>
              <a:rPr lang="en-US" sz="2000" dirty="0">
                <a:latin typeface="+mn-lt"/>
                <a:cs typeface="Calibri"/>
              </a:rPr>
              <a:t>, </a:t>
            </a:r>
            <a:r>
              <a:rPr lang="en-US" sz="2000" dirty="0" smtClean="0">
                <a:latin typeface="+mn-lt"/>
                <a:cs typeface="Calibri"/>
              </a:rPr>
              <a:t>R. </a:t>
            </a:r>
            <a:r>
              <a:rPr lang="en-US" sz="2000" dirty="0" err="1">
                <a:latin typeface="+mn-lt"/>
                <a:cs typeface="Calibri"/>
              </a:rPr>
              <a:t>Calaga</a:t>
            </a:r>
            <a:r>
              <a:rPr lang="en-US" sz="2000" dirty="0">
                <a:latin typeface="+mn-lt"/>
                <a:cs typeface="Calibri"/>
              </a:rPr>
              <a:t>, </a:t>
            </a:r>
            <a:r>
              <a:rPr lang="en-US" sz="2000" dirty="0" smtClean="0">
                <a:latin typeface="+mn-lt"/>
                <a:cs typeface="Calibri"/>
              </a:rPr>
              <a:t>O. </a:t>
            </a:r>
            <a:r>
              <a:rPr lang="en-US" sz="2000" dirty="0" err="1">
                <a:latin typeface="+mn-lt"/>
                <a:cs typeface="Calibri"/>
              </a:rPr>
              <a:t>Capatina</a:t>
            </a:r>
            <a:r>
              <a:rPr lang="en-US" sz="2000" dirty="0">
                <a:latin typeface="+mn-lt"/>
                <a:cs typeface="Calibri"/>
              </a:rPr>
              <a:t>, </a:t>
            </a:r>
            <a:r>
              <a:rPr lang="en-US" sz="2000" dirty="0" smtClean="0">
                <a:latin typeface="+mn-lt"/>
                <a:cs typeface="Calibri"/>
              </a:rPr>
              <a:t>F. </a:t>
            </a:r>
            <a:r>
              <a:rPr lang="en-US" sz="2000" dirty="0" err="1">
                <a:latin typeface="+mn-lt"/>
                <a:cs typeface="Calibri"/>
              </a:rPr>
              <a:t>Carra</a:t>
            </a:r>
            <a:r>
              <a:rPr lang="en-US" sz="2000" dirty="0">
                <a:latin typeface="+mn-lt"/>
                <a:cs typeface="Calibri"/>
              </a:rPr>
              <a:t>, </a:t>
            </a:r>
            <a:r>
              <a:rPr lang="en-US" sz="2000" dirty="0" smtClean="0">
                <a:latin typeface="+mn-lt"/>
                <a:cs typeface="Calibri"/>
              </a:rPr>
              <a:t>G. </a:t>
            </a:r>
            <a:r>
              <a:rPr lang="en-US" sz="2000" dirty="0" err="1">
                <a:latin typeface="+mn-lt"/>
                <a:cs typeface="Calibri"/>
              </a:rPr>
              <a:t>Foffano</a:t>
            </a:r>
            <a:r>
              <a:rPr lang="en-US" sz="2000" dirty="0">
                <a:latin typeface="+mn-lt"/>
                <a:cs typeface="Calibri"/>
              </a:rPr>
              <a:t>, </a:t>
            </a:r>
            <a:r>
              <a:rPr lang="en-US" sz="2000" dirty="0" smtClean="0">
                <a:latin typeface="+mn-lt"/>
                <a:cs typeface="Calibri"/>
              </a:rPr>
              <a:t>N. </a:t>
            </a:r>
            <a:r>
              <a:rPr lang="en-US" sz="2000" dirty="0" err="1">
                <a:latin typeface="+mn-lt"/>
                <a:cs typeface="Calibri"/>
              </a:rPr>
              <a:t>Kuder</a:t>
            </a:r>
            <a:r>
              <a:rPr lang="en-US" sz="2000" dirty="0">
                <a:latin typeface="+mn-lt"/>
                <a:cs typeface="Calibri"/>
              </a:rPr>
              <a:t>, </a:t>
            </a:r>
            <a:r>
              <a:rPr lang="en-US" sz="2000" dirty="0" smtClean="0">
                <a:latin typeface="+mn-lt"/>
                <a:cs typeface="Calibri"/>
              </a:rPr>
              <a:t>R. </a:t>
            </a:r>
            <a:r>
              <a:rPr lang="en-US" sz="2000" dirty="0" err="1" smtClean="0">
                <a:latin typeface="+mn-lt"/>
                <a:cs typeface="Calibri"/>
              </a:rPr>
              <a:t>Leuxe</a:t>
            </a:r>
            <a:r>
              <a:rPr lang="en-US" sz="2000" dirty="0">
                <a:latin typeface="+mn-lt"/>
                <a:cs typeface="Calibri"/>
              </a:rPr>
              <a:t>, </a:t>
            </a:r>
            <a:r>
              <a:rPr lang="en-US" sz="2000" dirty="0" smtClean="0">
                <a:latin typeface="+mn-lt"/>
                <a:cs typeface="Calibri"/>
              </a:rPr>
              <a:t>T. </a:t>
            </a:r>
            <a:r>
              <a:rPr lang="en-US" sz="2000" dirty="0" err="1" smtClean="0">
                <a:latin typeface="+mn-lt"/>
                <a:cs typeface="Calibri"/>
              </a:rPr>
              <a:t>Renaglia</a:t>
            </a:r>
            <a:endParaRPr lang="en-US" sz="2000" dirty="0" smtClean="0">
              <a:latin typeface="+mn-lt"/>
              <a:cs typeface="Calibri"/>
            </a:endParaRPr>
          </a:p>
          <a:p>
            <a:pPr>
              <a:spcAft>
                <a:spcPts val="600"/>
              </a:spcAft>
            </a:pPr>
            <a:r>
              <a:rPr lang="en-US" sz="2000" b="1" dirty="0" smtClean="0">
                <a:cs typeface="Calibri"/>
              </a:rPr>
              <a:t>Lancaster University</a:t>
            </a:r>
            <a:r>
              <a:rPr lang="en-US" sz="2000" dirty="0" smtClean="0">
                <a:cs typeface="Calibri"/>
              </a:rPr>
              <a:t>:</a:t>
            </a:r>
          </a:p>
          <a:p>
            <a:pPr lvl="1">
              <a:spcAft>
                <a:spcPts val="600"/>
              </a:spcAft>
            </a:pPr>
            <a:r>
              <a:rPr lang="en-US" sz="2000" dirty="0" smtClean="0">
                <a:cs typeface="Calibri"/>
              </a:rPr>
              <a:t>G. </a:t>
            </a:r>
            <a:r>
              <a:rPr lang="en-US" sz="2000" dirty="0">
                <a:cs typeface="Calibri"/>
              </a:rPr>
              <a:t>Burt, </a:t>
            </a:r>
            <a:r>
              <a:rPr lang="en-US" sz="2000" dirty="0" smtClean="0">
                <a:cs typeface="Calibri"/>
              </a:rPr>
              <a:t>B. Hall</a:t>
            </a:r>
          </a:p>
          <a:p>
            <a:pPr>
              <a:spcAft>
                <a:spcPts val="600"/>
              </a:spcAft>
            </a:pPr>
            <a:r>
              <a:rPr lang="en-US" sz="2000" b="1" dirty="0" smtClean="0">
                <a:cs typeface="Calibri"/>
              </a:rPr>
              <a:t>SLAC</a:t>
            </a:r>
            <a:r>
              <a:rPr lang="en-US" sz="2000" dirty="0" smtClean="0">
                <a:cs typeface="Calibri"/>
              </a:rPr>
              <a:t>:</a:t>
            </a:r>
          </a:p>
          <a:p>
            <a:pPr lvl="1">
              <a:spcAft>
                <a:spcPts val="600"/>
              </a:spcAft>
            </a:pPr>
            <a:r>
              <a:rPr lang="en-US" sz="2000" dirty="0" smtClean="0">
                <a:cs typeface="Calibri"/>
              </a:rPr>
              <a:t>Z. Li</a:t>
            </a:r>
          </a:p>
        </p:txBody>
      </p:sp>
    </p:spTree>
    <p:extLst>
      <p:ext uri="{BB962C8B-B14F-4D97-AF65-F5344CB8AC3E}">
        <p14:creationId xmlns:p14="http://schemas.microsoft.com/office/powerpoint/2010/main" val="240617372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81000" y="990600"/>
            <a:ext cx="8382000" cy="2667000"/>
          </a:xfrm>
        </p:spPr>
        <p:txBody>
          <a:bodyPr/>
          <a:lstStyle/>
          <a:p>
            <a:pPr algn="ctr">
              <a:lnSpc>
                <a:spcPct val="100000"/>
              </a:lnSpc>
              <a:spcAft>
                <a:spcPts val="9600"/>
              </a:spcAft>
            </a:pPr>
            <a:r>
              <a:rPr lang="en-US" sz="4000" i="1" dirty="0" smtClean="0">
                <a:latin typeface="Arial" charset="0"/>
                <a:ea typeface="ＭＳ Ｐゴシック" charset="0"/>
                <a:cs typeface="ＭＳ Ｐゴシック" charset="0"/>
              </a:rPr>
              <a:t>Long-term accelerator R&amp;D:</a:t>
            </a:r>
            <a:br>
              <a:rPr lang="en-US" sz="4000" i="1" dirty="0" smtClean="0">
                <a:latin typeface="Arial" charset="0"/>
                <a:ea typeface="ＭＳ Ｐゴシック" charset="0"/>
                <a:cs typeface="ＭＳ Ｐゴシック" charset="0"/>
              </a:rPr>
            </a:br>
            <a:r>
              <a:rPr lang="en-US" sz="4000" i="1" dirty="0" smtClean="0">
                <a:latin typeface="Arial" charset="0"/>
                <a:ea typeface="ＭＳ Ｐゴシック" charset="0"/>
                <a:cs typeface="ＭＳ Ｐゴシック" charset="0"/>
              </a:rPr>
              <a:t/>
            </a:r>
            <a:br>
              <a:rPr lang="en-US" sz="4000" i="1" dirty="0" smtClean="0">
                <a:latin typeface="Arial" charset="0"/>
                <a:ea typeface="ＭＳ Ｐゴシック" charset="0"/>
                <a:cs typeface="ＭＳ Ｐゴシック" charset="0"/>
              </a:rPr>
            </a:br>
            <a:r>
              <a:rPr lang="en-US" sz="4400" dirty="0" smtClean="0">
                <a:latin typeface="Arial" charset="0"/>
                <a:ea typeface="ＭＳ Ｐゴシック" charset="0"/>
                <a:cs typeface="ＭＳ Ｐゴシック" charset="0"/>
              </a:rPr>
              <a:t>HOM-damped accelerating structures for FCC-</a:t>
            </a:r>
            <a:r>
              <a:rPr lang="en-US" sz="4400" dirty="0" err="1" smtClean="0">
                <a:latin typeface="Arial" charset="0"/>
                <a:ea typeface="ＭＳ Ｐゴシック" charset="0"/>
                <a:cs typeface="ＭＳ Ｐゴシック" charset="0"/>
              </a:rPr>
              <a:t>ee</a:t>
            </a:r>
            <a:r>
              <a:rPr lang="en-US" sz="4400" dirty="0" smtClean="0">
                <a:latin typeface="Arial" charset="0"/>
                <a:ea typeface="ＭＳ Ｐゴシック" charset="0"/>
                <a:cs typeface="ＭＳ Ｐゴシック" charset="0"/>
              </a:rPr>
              <a:t>/FCC-</a:t>
            </a:r>
            <a:r>
              <a:rPr lang="en-US" sz="4400" dirty="0" err="1" smtClean="0">
                <a:latin typeface="Arial" charset="0"/>
                <a:ea typeface="ＭＳ Ｐゴシック" charset="0"/>
                <a:cs typeface="ＭＳ Ｐゴシック" charset="0"/>
              </a:rPr>
              <a:t>pp</a:t>
            </a:r>
            <a:r>
              <a:rPr lang="en-US" sz="4400" dirty="0" smtClean="0">
                <a:latin typeface="Arial" charset="0"/>
                <a:ea typeface="ＭＳ Ｐゴシック" charset="0"/>
                <a:cs typeface="ＭＳ Ｐゴシック" charset="0"/>
              </a:rPr>
              <a:t> and CEPC/</a:t>
            </a:r>
            <a:r>
              <a:rPr lang="en-US" sz="4400" dirty="0" err="1" smtClean="0">
                <a:latin typeface="Arial" charset="0"/>
                <a:ea typeface="ＭＳ Ｐゴシック" charset="0"/>
                <a:cs typeface="ＭＳ Ｐゴシック" charset="0"/>
              </a:rPr>
              <a:t>SppC</a:t>
            </a:r>
            <a:endParaRPr lang="en-US" sz="4400" dirty="0">
              <a:latin typeface="Arial" charset="0"/>
              <a:ea typeface="ＭＳ Ｐゴシック" charset="0"/>
              <a:cs typeface="ＭＳ Ｐゴシック" charset="0"/>
            </a:endParaRPr>
          </a:p>
        </p:txBody>
      </p:sp>
      <p:sp>
        <p:nvSpPr>
          <p:cNvPr id="2" name="Date Placeholder 1"/>
          <p:cNvSpPr>
            <a:spLocks noGrp="1"/>
          </p:cNvSpPr>
          <p:nvPr>
            <p:ph type="dt" sz="half" idx="10"/>
          </p:nvPr>
        </p:nvSpPr>
        <p:spPr/>
        <p:txBody>
          <a:bodyPr/>
          <a:lstStyle/>
          <a:p>
            <a:pPr>
              <a:defRPr/>
            </a:pPr>
            <a:r>
              <a:rPr lang="en-US" smtClean="0"/>
              <a:t>August 25, 2014</a:t>
            </a:r>
            <a:endParaRPr lang="en-US" dirty="0"/>
          </a:p>
        </p:txBody>
      </p:sp>
      <p:sp>
        <p:nvSpPr>
          <p:cNvPr id="3" name="Footer Placeholder 2"/>
          <p:cNvSpPr>
            <a:spLocks noGrp="1"/>
          </p:cNvSpPr>
          <p:nvPr>
            <p:ph type="ftr" sz="quarter" idx="11"/>
          </p:nvPr>
        </p:nvSpPr>
        <p:spPr/>
        <p:txBody>
          <a:bodyPr/>
          <a:lstStyle/>
          <a:p>
            <a:pPr>
              <a:defRPr/>
            </a:pPr>
            <a:r>
              <a:rPr lang="en-US" smtClean="0"/>
              <a:t>HOM damped SRF cavities</a:t>
            </a:r>
            <a:endParaRPr lang="en-US" dirty="0"/>
          </a:p>
        </p:txBody>
      </p:sp>
      <p:sp>
        <p:nvSpPr>
          <p:cNvPr id="4" name="Slide Number Placeholder 3"/>
          <p:cNvSpPr>
            <a:spLocks noGrp="1"/>
          </p:cNvSpPr>
          <p:nvPr>
            <p:ph type="sldNum" sz="quarter" idx="12"/>
          </p:nvPr>
        </p:nvSpPr>
        <p:spPr/>
        <p:txBody>
          <a:bodyPr/>
          <a:lstStyle/>
          <a:p>
            <a:fld id="{6852845B-A5F6-3440-B749-65162F69B7B3}" type="slidenum">
              <a:rPr lang="en-US" smtClean="0"/>
              <a:pPr/>
              <a:t>11</a:t>
            </a:fld>
            <a:endParaRPr lang="en-US" dirty="0"/>
          </a:p>
        </p:txBody>
      </p:sp>
    </p:spTree>
    <p:extLst>
      <p:ext uri="{BB962C8B-B14F-4D97-AF65-F5344CB8AC3E}">
        <p14:creationId xmlns:p14="http://schemas.microsoft.com/office/powerpoint/2010/main" val="38008377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28600" y="152400"/>
            <a:ext cx="8534400" cy="990600"/>
          </a:xfrm>
        </p:spPr>
        <p:txBody>
          <a:bodyPr/>
          <a:lstStyle/>
          <a:p>
            <a:pPr algn="ctr">
              <a:lnSpc>
                <a:spcPct val="100000"/>
              </a:lnSpc>
            </a:pPr>
            <a:r>
              <a:rPr lang="en-US" sz="3200" dirty="0" smtClean="0">
                <a:latin typeface="Arial" charset="0"/>
                <a:ea typeface="ＭＳ Ｐゴシック" charset="0"/>
                <a:cs typeface="ＭＳ Ｐゴシック" charset="0"/>
              </a:rPr>
              <a:t>General requirements to SRF systems of future energy frontier colliders</a:t>
            </a:r>
            <a:endParaRPr lang="en-US" sz="3200" dirty="0">
              <a:latin typeface="Arial" charset="0"/>
              <a:ea typeface="ＭＳ Ｐゴシック" charset="0"/>
              <a:cs typeface="ＭＳ Ｐゴシック" charset="0"/>
            </a:endParaRPr>
          </a:p>
        </p:txBody>
      </p:sp>
      <p:sp>
        <p:nvSpPr>
          <p:cNvPr id="2" name="Date Placeholder 1"/>
          <p:cNvSpPr>
            <a:spLocks noGrp="1"/>
          </p:cNvSpPr>
          <p:nvPr>
            <p:ph type="dt" sz="half" idx="10"/>
          </p:nvPr>
        </p:nvSpPr>
        <p:spPr/>
        <p:txBody>
          <a:bodyPr/>
          <a:lstStyle/>
          <a:p>
            <a:pPr>
              <a:defRPr/>
            </a:pPr>
            <a:r>
              <a:rPr lang="en-US" smtClean="0"/>
              <a:t>August 25, 2014</a:t>
            </a:r>
            <a:endParaRPr lang="en-US" dirty="0"/>
          </a:p>
        </p:txBody>
      </p:sp>
      <p:sp>
        <p:nvSpPr>
          <p:cNvPr id="3" name="Footer Placeholder 2"/>
          <p:cNvSpPr>
            <a:spLocks noGrp="1"/>
          </p:cNvSpPr>
          <p:nvPr>
            <p:ph type="ftr" sz="quarter" idx="11"/>
          </p:nvPr>
        </p:nvSpPr>
        <p:spPr/>
        <p:txBody>
          <a:bodyPr/>
          <a:lstStyle/>
          <a:p>
            <a:pPr>
              <a:defRPr/>
            </a:pPr>
            <a:r>
              <a:rPr lang="en-US" smtClean="0"/>
              <a:t>HOM damped SRF cavities</a:t>
            </a:r>
            <a:endParaRPr lang="en-US" dirty="0"/>
          </a:p>
        </p:txBody>
      </p:sp>
      <p:sp>
        <p:nvSpPr>
          <p:cNvPr id="4" name="Slide Number Placeholder 3"/>
          <p:cNvSpPr>
            <a:spLocks noGrp="1"/>
          </p:cNvSpPr>
          <p:nvPr>
            <p:ph type="sldNum" sz="quarter" idx="12"/>
          </p:nvPr>
        </p:nvSpPr>
        <p:spPr/>
        <p:txBody>
          <a:bodyPr/>
          <a:lstStyle/>
          <a:p>
            <a:fld id="{6852845B-A5F6-3440-B749-65162F69B7B3}" type="slidenum">
              <a:rPr lang="en-US" smtClean="0"/>
              <a:pPr/>
              <a:t>12</a:t>
            </a:fld>
            <a:endParaRPr lang="en-US" dirty="0"/>
          </a:p>
        </p:txBody>
      </p:sp>
      <p:sp>
        <p:nvSpPr>
          <p:cNvPr id="9" name="TextBox 8"/>
          <p:cNvSpPr txBox="1"/>
          <p:nvPr/>
        </p:nvSpPr>
        <p:spPr>
          <a:xfrm>
            <a:off x="533401" y="1524000"/>
            <a:ext cx="8381999" cy="4093428"/>
          </a:xfrm>
          <a:prstGeom prst="rect">
            <a:avLst/>
          </a:prstGeom>
          <a:noFill/>
        </p:spPr>
        <p:txBody>
          <a:bodyPr wrap="square" rtlCol="0">
            <a:spAutoFit/>
          </a:bodyPr>
          <a:lstStyle/>
          <a:p>
            <a:pPr marL="284163" lvl="2" indent="-284163">
              <a:spcAft>
                <a:spcPts val="600"/>
              </a:spcAft>
              <a:buFont typeface="Wingdings" charset="2"/>
              <a:buChar char="§"/>
            </a:pPr>
            <a:r>
              <a:rPr lang="en-US" sz="2000" dirty="0" smtClean="0"/>
              <a:t>Ultimate goal – 100 </a:t>
            </a:r>
            <a:r>
              <a:rPr lang="en-US" sz="2000" dirty="0" err="1" smtClean="0"/>
              <a:t>TeV</a:t>
            </a:r>
            <a:r>
              <a:rPr lang="en-US" sz="2000" dirty="0" smtClean="0"/>
              <a:t> </a:t>
            </a:r>
            <a:r>
              <a:rPr lang="en-US" sz="2000" i="1" dirty="0" err="1" smtClean="0"/>
              <a:t>pp</a:t>
            </a:r>
            <a:r>
              <a:rPr lang="en-US" sz="2000" dirty="0" smtClean="0"/>
              <a:t> colliders FCC-</a:t>
            </a:r>
            <a:r>
              <a:rPr lang="en-US" sz="2000" dirty="0" err="1" smtClean="0"/>
              <a:t>pp</a:t>
            </a:r>
            <a:r>
              <a:rPr lang="en-US" sz="2000" dirty="0" smtClean="0"/>
              <a:t> (CERN) and </a:t>
            </a:r>
            <a:r>
              <a:rPr lang="en-US" sz="2000" dirty="0" err="1" smtClean="0"/>
              <a:t>SppC</a:t>
            </a:r>
            <a:r>
              <a:rPr lang="en-US" sz="2000" dirty="0"/>
              <a:t> </a:t>
            </a:r>
            <a:r>
              <a:rPr lang="en-US" sz="2000" dirty="0" smtClean="0"/>
              <a:t>(China).</a:t>
            </a:r>
          </a:p>
          <a:p>
            <a:pPr marL="284163" lvl="2" indent="-284163">
              <a:spcAft>
                <a:spcPts val="600"/>
              </a:spcAft>
              <a:buFont typeface="Wingdings" charset="2"/>
              <a:buChar char="§"/>
            </a:pPr>
            <a:r>
              <a:rPr lang="en-US" sz="2000" dirty="0" smtClean="0"/>
              <a:t>An</a:t>
            </a:r>
            <a:r>
              <a:rPr lang="en-US" sz="2000" i="1" dirty="0" smtClean="0"/>
              <a:t> </a:t>
            </a:r>
            <a:r>
              <a:rPr lang="en-US" sz="2000" i="1" dirty="0" err="1" smtClean="0"/>
              <a:t>e</a:t>
            </a:r>
            <a:r>
              <a:rPr lang="en-US" sz="2000" i="1" dirty="0" err="1" smtClean="0"/>
              <a:t>+e</a:t>
            </a:r>
            <a:r>
              <a:rPr lang="en-US" sz="2000" i="1" dirty="0" smtClean="0"/>
              <a:t>-</a:t>
            </a:r>
            <a:r>
              <a:rPr lang="en-US" sz="2000" dirty="0" smtClean="0"/>
              <a:t> collider (Higgs factory) in the same tunnel is an intermediate step </a:t>
            </a:r>
            <a:r>
              <a:rPr lang="en-US" sz="2000" i="1" dirty="0" smtClean="0"/>
              <a:t>a </a:t>
            </a:r>
            <a:r>
              <a:rPr lang="en-US" sz="2000" i="1" dirty="0" err="1" smtClean="0"/>
              <a:t>là</a:t>
            </a:r>
            <a:r>
              <a:rPr lang="en-US" sz="2000" i="1" dirty="0" smtClean="0"/>
              <a:t> </a:t>
            </a:r>
            <a:r>
              <a:rPr lang="en-US" sz="2000" dirty="0" smtClean="0"/>
              <a:t>LEP/LHC: FCC-</a:t>
            </a:r>
            <a:r>
              <a:rPr lang="en-US" sz="2000" dirty="0" err="1" smtClean="0"/>
              <a:t>ee</a:t>
            </a:r>
            <a:r>
              <a:rPr lang="en-US" sz="2000" dirty="0" smtClean="0"/>
              <a:t> and CEPC.</a:t>
            </a:r>
          </a:p>
          <a:p>
            <a:pPr marL="284163" lvl="2" indent="-284163">
              <a:spcAft>
                <a:spcPts val="600"/>
              </a:spcAft>
              <a:buFont typeface="Wingdings" charset="2"/>
              <a:buChar char="§"/>
            </a:pPr>
            <a:r>
              <a:rPr lang="en-US" sz="2000" dirty="0" smtClean="0"/>
              <a:t>There was a similar study of VLLC/VLHC in 2001.</a:t>
            </a:r>
          </a:p>
          <a:p>
            <a:pPr marL="284163" lvl="2" indent="-284163">
              <a:spcAft>
                <a:spcPts val="600"/>
              </a:spcAft>
              <a:buFont typeface="Wingdings" charset="2"/>
              <a:buChar char="§"/>
            </a:pPr>
            <a:r>
              <a:rPr lang="en-US" sz="2000" dirty="0" smtClean="0"/>
              <a:t>SRF systems: </a:t>
            </a:r>
          </a:p>
          <a:p>
            <a:pPr marL="800100" lvl="3" indent="-342900">
              <a:spcAft>
                <a:spcPts val="600"/>
              </a:spcAft>
              <a:buFont typeface="Courier New"/>
              <a:buChar char="o"/>
            </a:pPr>
            <a:r>
              <a:rPr lang="en-US" sz="2000" dirty="0" smtClean="0"/>
              <a:t>low frequency (400 to 800 MHz)</a:t>
            </a:r>
            <a:endParaRPr lang="en-US" sz="2000" dirty="0"/>
          </a:p>
          <a:p>
            <a:pPr marL="800100" lvl="3" indent="-342900">
              <a:spcAft>
                <a:spcPts val="600"/>
              </a:spcAft>
              <a:buFont typeface="Courier New"/>
              <a:buChar char="o"/>
            </a:pPr>
            <a:r>
              <a:rPr lang="en-US" sz="2000" dirty="0" smtClean="0"/>
              <a:t>strong HOM damping</a:t>
            </a:r>
            <a:endParaRPr lang="en-US" sz="2000" dirty="0"/>
          </a:p>
          <a:p>
            <a:pPr marL="800100" lvl="3" indent="-342900">
              <a:spcAft>
                <a:spcPts val="600"/>
              </a:spcAft>
              <a:buFont typeface="Courier New"/>
              <a:buChar char="o"/>
            </a:pPr>
            <a:r>
              <a:rPr lang="en-US" sz="2000" dirty="0"/>
              <a:t>n</a:t>
            </a:r>
            <a:r>
              <a:rPr lang="en-US" sz="2000" dirty="0" smtClean="0"/>
              <a:t>eed better </a:t>
            </a:r>
            <a:r>
              <a:rPr lang="en-US" sz="2000" dirty="0" smtClean="0"/>
              <a:t>real estate gradient than that of LHC and B-factories</a:t>
            </a:r>
            <a:endParaRPr lang="en-US" sz="2000" dirty="0"/>
          </a:p>
          <a:p>
            <a:pPr marL="800100" lvl="3" indent="-342900">
              <a:spcAft>
                <a:spcPts val="600"/>
              </a:spcAft>
              <a:buFont typeface="Courier New"/>
              <a:buChar char="o"/>
            </a:pPr>
            <a:r>
              <a:rPr lang="en-US" sz="2000" dirty="0" smtClean="0"/>
              <a:t>very high HOM and RF power.</a:t>
            </a:r>
          </a:p>
          <a:p>
            <a:pPr marL="284163" lvl="2" indent="-284163">
              <a:spcAft>
                <a:spcPts val="600"/>
              </a:spcAft>
              <a:buFont typeface="Wingdings" charset="2"/>
              <a:buChar char="§"/>
            </a:pPr>
            <a:r>
              <a:rPr lang="en-US" sz="2000" dirty="0" smtClean="0"/>
              <a:t>Synergy with future electron-ion colliders MEIC and </a:t>
            </a:r>
            <a:r>
              <a:rPr lang="en-US" sz="2000" dirty="0" err="1" smtClean="0"/>
              <a:t>eRHIC</a:t>
            </a:r>
            <a:r>
              <a:rPr lang="en-US" sz="2000" dirty="0" smtClean="0"/>
              <a:t>.</a:t>
            </a:r>
          </a:p>
        </p:txBody>
      </p:sp>
    </p:spTree>
    <p:extLst>
      <p:ext uri="{BB962C8B-B14F-4D97-AF65-F5344CB8AC3E}">
        <p14:creationId xmlns:p14="http://schemas.microsoft.com/office/powerpoint/2010/main" val="149215414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28600" y="152400"/>
            <a:ext cx="8534400" cy="990600"/>
          </a:xfrm>
        </p:spPr>
        <p:txBody>
          <a:bodyPr/>
          <a:lstStyle/>
          <a:p>
            <a:pPr algn="ctr">
              <a:lnSpc>
                <a:spcPct val="100000"/>
              </a:lnSpc>
            </a:pPr>
            <a:r>
              <a:rPr lang="en-US" sz="3200" dirty="0" smtClean="0">
                <a:latin typeface="Arial" charset="0"/>
                <a:ea typeface="ＭＳ Ｐゴシック" charset="0"/>
                <a:cs typeface="ＭＳ Ｐゴシック" charset="0"/>
              </a:rPr>
              <a:t>Energy frontier circular colliders</a:t>
            </a:r>
            <a:endParaRPr lang="en-US" sz="3200" dirty="0">
              <a:latin typeface="Arial" charset="0"/>
              <a:ea typeface="ＭＳ Ｐゴシック" charset="0"/>
              <a:cs typeface="ＭＳ Ｐゴシック" charset="0"/>
            </a:endParaRPr>
          </a:p>
        </p:txBody>
      </p:sp>
      <p:sp>
        <p:nvSpPr>
          <p:cNvPr id="2" name="Date Placeholder 1"/>
          <p:cNvSpPr>
            <a:spLocks noGrp="1"/>
          </p:cNvSpPr>
          <p:nvPr>
            <p:ph type="dt" sz="half" idx="10"/>
          </p:nvPr>
        </p:nvSpPr>
        <p:spPr/>
        <p:txBody>
          <a:bodyPr/>
          <a:lstStyle/>
          <a:p>
            <a:pPr>
              <a:defRPr/>
            </a:pPr>
            <a:r>
              <a:rPr lang="en-US" smtClean="0"/>
              <a:t>August 25, 2014</a:t>
            </a:r>
            <a:endParaRPr lang="en-US" dirty="0"/>
          </a:p>
        </p:txBody>
      </p:sp>
      <p:sp>
        <p:nvSpPr>
          <p:cNvPr id="3" name="Footer Placeholder 2"/>
          <p:cNvSpPr>
            <a:spLocks noGrp="1"/>
          </p:cNvSpPr>
          <p:nvPr>
            <p:ph type="ftr" sz="quarter" idx="11"/>
          </p:nvPr>
        </p:nvSpPr>
        <p:spPr/>
        <p:txBody>
          <a:bodyPr/>
          <a:lstStyle/>
          <a:p>
            <a:pPr>
              <a:defRPr/>
            </a:pPr>
            <a:r>
              <a:rPr lang="en-US" smtClean="0"/>
              <a:t>HOM damped SRF cavities</a:t>
            </a:r>
            <a:endParaRPr lang="en-US" dirty="0"/>
          </a:p>
        </p:txBody>
      </p:sp>
      <p:sp>
        <p:nvSpPr>
          <p:cNvPr id="4" name="Slide Number Placeholder 3"/>
          <p:cNvSpPr>
            <a:spLocks noGrp="1"/>
          </p:cNvSpPr>
          <p:nvPr>
            <p:ph type="sldNum" sz="quarter" idx="12"/>
          </p:nvPr>
        </p:nvSpPr>
        <p:spPr/>
        <p:txBody>
          <a:bodyPr/>
          <a:lstStyle/>
          <a:p>
            <a:fld id="{6852845B-A5F6-3440-B749-65162F69B7B3}" type="slidenum">
              <a:rPr lang="en-US" smtClean="0"/>
              <a:pPr/>
              <a:t>13</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635276862"/>
              </p:ext>
            </p:extLst>
          </p:nvPr>
        </p:nvGraphicFramePr>
        <p:xfrm>
          <a:off x="381000" y="1397000"/>
          <a:ext cx="8382000" cy="2595880"/>
        </p:xfrm>
        <a:graphic>
          <a:graphicData uri="http://schemas.openxmlformats.org/drawingml/2006/table">
            <a:tbl>
              <a:tblPr firstRow="1" bandRow="1">
                <a:tableStyleId>{5C22544A-7EE6-4342-B048-85BDC9FD1C3A}</a:tableStyleId>
              </a:tblPr>
              <a:tblGrid>
                <a:gridCol w="1397000"/>
                <a:gridCol w="1397000"/>
                <a:gridCol w="1397000"/>
                <a:gridCol w="1397000"/>
                <a:gridCol w="1397000"/>
                <a:gridCol w="1397000"/>
              </a:tblGrid>
              <a:tr h="370840">
                <a:tc>
                  <a:txBody>
                    <a:bodyPr/>
                    <a:lstStyle/>
                    <a:p>
                      <a:r>
                        <a:rPr lang="en-US" sz="1400" dirty="0" smtClean="0"/>
                        <a:t>Parameter</a:t>
                      </a:r>
                      <a:endParaRPr lang="en-US" sz="1400" dirty="0"/>
                    </a:p>
                  </a:txBody>
                  <a:tcPr/>
                </a:tc>
                <a:tc>
                  <a:txBody>
                    <a:bodyPr/>
                    <a:lstStyle/>
                    <a:p>
                      <a:r>
                        <a:rPr lang="en-US" sz="1400" dirty="0" smtClean="0"/>
                        <a:t>FCC-</a:t>
                      </a:r>
                      <a:r>
                        <a:rPr lang="en-US" sz="1400" dirty="0" err="1" smtClean="0"/>
                        <a:t>ee</a:t>
                      </a:r>
                      <a:endParaRPr lang="en-US" sz="1400" dirty="0"/>
                    </a:p>
                  </a:txBody>
                  <a:tcPr/>
                </a:tc>
                <a:tc>
                  <a:txBody>
                    <a:bodyPr/>
                    <a:lstStyle/>
                    <a:p>
                      <a:r>
                        <a:rPr lang="en-US" sz="1400" dirty="0" smtClean="0"/>
                        <a:t>FCC-</a:t>
                      </a:r>
                      <a:r>
                        <a:rPr lang="en-US" sz="1400" dirty="0" err="1" smtClean="0"/>
                        <a:t>pp</a:t>
                      </a:r>
                      <a:endParaRPr lang="en-US" sz="1400" dirty="0"/>
                    </a:p>
                  </a:txBody>
                  <a:tcPr/>
                </a:tc>
                <a:tc>
                  <a:txBody>
                    <a:bodyPr/>
                    <a:lstStyle/>
                    <a:p>
                      <a:r>
                        <a:rPr lang="en-US" sz="1400" dirty="0" smtClean="0"/>
                        <a:t>CEPC</a:t>
                      </a:r>
                      <a:endParaRPr lang="en-US" sz="1400" dirty="0"/>
                    </a:p>
                  </a:txBody>
                  <a:tcPr/>
                </a:tc>
                <a:tc>
                  <a:txBody>
                    <a:bodyPr/>
                    <a:lstStyle/>
                    <a:p>
                      <a:r>
                        <a:rPr lang="en-US" sz="1400" dirty="0" smtClean="0"/>
                        <a:t>VLLC</a:t>
                      </a:r>
                      <a:endParaRPr lang="en-US" sz="1400" dirty="0"/>
                    </a:p>
                  </a:txBody>
                  <a:tcPr/>
                </a:tc>
                <a:tc>
                  <a:txBody>
                    <a:bodyPr/>
                    <a:lstStyle/>
                    <a:p>
                      <a:r>
                        <a:rPr lang="en-US" sz="1400" dirty="0" smtClean="0"/>
                        <a:t>VLHC</a:t>
                      </a:r>
                      <a:endParaRPr lang="en-US" sz="1400" dirty="0"/>
                    </a:p>
                  </a:txBody>
                  <a:tcPr/>
                </a:tc>
              </a:tr>
              <a:tr h="370840">
                <a:tc>
                  <a:txBody>
                    <a:bodyPr/>
                    <a:lstStyle/>
                    <a:p>
                      <a:r>
                        <a:rPr lang="en-US" sz="1400" dirty="0" smtClean="0"/>
                        <a:t>Beam energy</a:t>
                      </a:r>
                      <a:endParaRPr lang="en-US"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up to 175 </a:t>
                      </a:r>
                      <a:r>
                        <a:rPr lang="en-US" sz="1400" dirty="0" err="1" smtClean="0"/>
                        <a:t>GeV</a:t>
                      </a:r>
                      <a:endParaRPr lang="en-US" sz="1400" dirty="0" smtClean="0"/>
                    </a:p>
                  </a:txBody>
                  <a:tcPr/>
                </a:tc>
                <a:tc>
                  <a:txBody>
                    <a:bodyPr/>
                    <a:lstStyle/>
                    <a:p>
                      <a:r>
                        <a:rPr lang="en-US" sz="1400" dirty="0" smtClean="0"/>
                        <a:t>50 </a:t>
                      </a:r>
                      <a:r>
                        <a:rPr lang="en-US" sz="1400" dirty="0" err="1" smtClean="0"/>
                        <a:t>TeV</a:t>
                      </a:r>
                      <a:endParaRPr lang="en-US" sz="1400" dirty="0"/>
                    </a:p>
                  </a:txBody>
                  <a:tcPr/>
                </a:tc>
                <a:tc>
                  <a:txBody>
                    <a:bodyPr/>
                    <a:lstStyle/>
                    <a:p>
                      <a:r>
                        <a:rPr lang="en-US" sz="1400" dirty="0" smtClean="0"/>
                        <a:t>120 </a:t>
                      </a:r>
                      <a:r>
                        <a:rPr lang="en-US" sz="1400" dirty="0" err="1" smtClean="0"/>
                        <a:t>GeV</a:t>
                      </a:r>
                      <a:endParaRPr lang="en-US" sz="1400" dirty="0"/>
                    </a:p>
                  </a:txBody>
                  <a:tcPr/>
                </a:tc>
                <a:tc>
                  <a:txBody>
                    <a:bodyPr/>
                    <a:lstStyle/>
                    <a:p>
                      <a:r>
                        <a:rPr lang="en-US" sz="1400" dirty="0" smtClean="0"/>
                        <a:t>185 </a:t>
                      </a:r>
                      <a:r>
                        <a:rPr lang="en-US" sz="1400" dirty="0" err="1" smtClean="0"/>
                        <a:t>GeV</a:t>
                      </a:r>
                      <a:endParaRPr lang="en-US" sz="1400" dirty="0"/>
                    </a:p>
                  </a:txBody>
                  <a:tcPr/>
                </a:tc>
                <a:tc>
                  <a:txBody>
                    <a:bodyPr/>
                    <a:lstStyle/>
                    <a:p>
                      <a:r>
                        <a:rPr lang="en-US" sz="1400" dirty="0" smtClean="0"/>
                        <a:t>87.5 </a:t>
                      </a:r>
                      <a:r>
                        <a:rPr lang="en-US" sz="1400" dirty="0" err="1" smtClean="0"/>
                        <a:t>TeV</a:t>
                      </a:r>
                      <a:endParaRPr lang="en-US" sz="1400" dirty="0"/>
                    </a:p>
                  </a:txBody>
                  <a:tcPr/>
                </a:tc>
              </a:tr>
              <a:tr h="370840">
                <a:tc>
                  <a:txBody>
                    <a:bodyPr/>
                    <a:lstStyle/>
                    <a:p>
                      <a:r>
                        <a:rPr lang="en-US" sz="1400" dirty="0" smtClean="0"/>
                        <a:t>Circumference</a:t>
                      </a:r>
                      <a:endParaRPr lang="en-US" sz="1400" dirty="0"/>
                    </a:p>
                  </a:txBody>
                  <a:tcPr/>
                </a:tc>
                <a:tc>
                  <a:txBody>
                    <a:bodyPr/>
                    <a:lstStyle/>
                    <a:p>
                      <a:r>
                        <a:rPr lang="en-US" sz="1400" dirty="0" smtClean="0"/>
                        <a:t>100 km</a:t>
                      </a:r>
                      <a:endParaRPr lang="en-US" sz="1400" dirty="0"/>
                    </a:p>
                  </a:txBody>
                  <a:tcPr/>
                </a:tc>
                <a:tc>
                  <a:txBody>
                    <a:bodyPr/>
                    <a:lstStyle/>
                    <a:p>
                      <a:r>
                        <a:rPr lang="en-US" sz="1400" dirty="0" smtClean="0"/>
                        <a:t>100 km</a:t>
                      </a:r>
                      <a:endParaRPr lang="en-US" sz="1400" dirty="0"/>
                    </a:p>
                  </a:txBody>
                  <a:tcPr/>
                </a:tc>
                <a:tc>
                  <a:txBody>
                    <a:bodyPr/>
                    <a:lstStyle/>
                    <a:p>
                      <a:r>
                        <a:rPr lang="en-US" sz="1400" dirty="0" smtClean="0"/>
                        <a:t>50 km</a:t>
                      </a:r>
                      <a:endParaRPr lang="en-US" sz="1400" dirty="0"/>
                    </a:p>
                  </a:txBody>
                  <a:tcPr/>
                </a:tc>
                <a:tc>
                  <a:txBody>
                    <a:bodyPr/>
                    <a:lstStyle/>
                    <a:p>
                      <a:r>
                        <a:rPr lang="en-US" sz="1400" dirty="0" smtClean="0"/>
                        <a:t>233 km</a:t>
                      </a:r>
                      <a:endParaRPr lang="en-US" sz="1400" dirty="0"/>
                    </a:p>
                  </a:txBody>
                  <a:tcPr/>
                </a:tc>
                <a:tc>
                  <a:txBody>
                    <a:bodyPr/>
                    <a:lstStyle/>
                    <a:p>
                      <a:r>
                        <a:rPr lang="en-US" sz="1400" dirty="0" smtClean="0"/>
                        <a:t>233 km</a:t>
                      </a:r>
                      <a:endParaRPr lang="en-US" sz="1400" dirty="0"/>
                    </a:p>
                  </a:txBody>
                  <a:tcPr/>
                </a:tc>
              </a:tr>
              <a:tr h="370840">
                <a:tc>
                  <a:txBody>
                    <a:bodyPr/>
                    <a:lstStyle/>
                    <a:p>
                      <a:r>
                        <a:rPr lang="en-US" sz="1400" dirty="0" smtClean="0"/>
                        <a:t>Total SR</a:t>
                      </a:r>
                      <a:r>
                        <a:rPr lang="en-US" sz="1400" baseline="0" dirty="0" smtClean="0"/>
                        <a:t> power</a:t>
                      </a:r>
                      <a:endParaRPr lang="en-US" sz="1400" dirty="0"/>
                    </a:p>
                  </a:txBody>
                  <a:tcPr/>
                </a:tc>
                <a:tc>
                  <a:txBody>
                    <a:bodyPr/>
                    <a:lstStyle/>
                    <a:p>
                      <a:r>
                        <a:rPr lang="en-US" sz="1400" dirty="0" smtClean="0"/>
                        <a:t>100 MW</a:t>
                      </a:r>
                      <a:endParaRPr lang="en-US" sz="1400" dirty="0"/>
                    </a:p>
                  </a:txBody>
                  <a:tcPr/>
                </a:tc>
                <a:tc>
                  <a:txBody>
                    <a:bodyPr/>
                    <a:lstStyle/>
                    <a:p>
                      <a:r>
                        <a:rPr lang="en-US" sz="1400" dirty="0" smtClean="0"/>
                        <a:t>4.8 MW</a:t>
                      </a:r>
                      <a:endParaRPr lang="en-US" sz="1400" dirty="0"/>
                    </a:p>
                  </a:txBody>
                  <a:tcPr/>
                </a:tc>
                <a:tc>
                  <a:txBody>
                    <a:bodyPr/>
                    <a:lstStyle/>
                    <a:p>
                      <a:r>
                        <a:rPr lang="en-US" sz="1400" dirty="0" smtClean="0"/>
                        <a:t>100 MW</a:t>
                      </a:r>
                      <a:endParaRPr lang="en-US" sz="1400" dirty="0"/>
                    </a:p>
                  </a:txBody>
                  <a:tcPr/>
                </a:tc>
                <a:tc>
                  <a:txBody>
                    <a:bodyPr/>
                    <a:lstStyle/>
                    <a:p>
                      <a:r>
                        <a:rPr lang="en-US" sz="1400" dirty="0" smtClean="0"/>
                        <a:t>100 MW</a:t>
                      </a:r>
                      <a:endParaRPr lang="en-US" sz="1400" dirty="0"/>
                    </a:p>
                  </a:txBody>
                  <a:tcPr/>
                </a:tc>
                <a:tc>
                  <a:txBody>
                    <a:bodyPr/>
                    <a:lstStyle/>
                    <a:p>
                      <a:r>
                        <a:rPr lang="en-US" sz="1400" dirty="0" smtClean="0"/>
                        <a:t>2.1 MW</a:t>
                      </a:r>
                      <a:endParaRPr lang="en-US" sz="1400" dirty="0"/>
                    </a:p>
                  </a:txBody>
                  <a:tcPr/>
                </a:tc>
              </a:tr>
              <a:tr h="370840">
                <a:tc>
                  <a:txBody>
                    <a:bodyPr/>
                    <a:lstStyle/>
                    <a:p>
                      <a:r>
                        <a:rPr lang="en-US" sz="1400" dirty="0" smtClean="0"/>
                        <a:t>RF voltage</a:t>
                      </a:r>
                      <a:endParaRPr lang="en-US" sz="1400" dirty="0"/>
                    </a:p>
                  </a:txBody>
                  <a:tcPr/>
                </a:tc>
                <a:tc>
                  <a:txBody>
                    <a:bodyPr/>
                    <a:lstStyle/>
                    <a:p>
                      <a:r>
                        <a:rPr lang="en-US" sz="1400" dirty="0" smtClean="0"/>
                        <a:t>up to 11 GV</a:t>
                      </a:r>
                      <a:endParaRPr lang="en-US" sz="1400" dirty="0"/>
                    </a:p>
                  </a:txBody>
                  <a:tcPr/>
                </a:tc>
                <a:tc>
                  <a:txBody>
                    <a:bodyPr/>
                    <a:lstStyle/>
                    <a:p>
                      <a:r>
                        <a:rPr lang="en-US" sz="1400" dirty="0" smtClean="0"/>
                        <a:t>&gt; 20 MV</a:t>
                      </a:r>
                      <a:endParaRPr lang="en-US" sz="1400" dirty="0"/>
                    </a:p>
                  </a:txBody>
                  <a:tcPr/>
                </a:tc>
                <a:tc>
                  <a:txBody>
                    <a:bodyPr/>
                    <a:lstStyle/>
                    <a:p>
                      <a:r>
                        <a:rPr lang="en-US" sz="1400" dirty="0" smtClean="0"/>
                        <a:t>6.87 </a:t>
                      </a:r>
                      <a:r>
                        <a:rPr lang="en-US" sz="1400" dirty="0" err="1" smtClean="0"/>
                        <a:t>GeV</a:t>
                      </a:r>
                      <a:endParaRPr lang="en-US" sz="1400" dirty="0"/>
                    </a:p>
                  </a:txBody>
                  <a:tcPr/>
                </a:tc>
                <a:tc>
                  <a:txBody>
                    <a:bodyPr/>
                    <a:lstStyle/>
                    <a:p>
                      <a:r>
                        <a:rPr lang="en-US" sz="1400" dirty="0" smtClean="0"/>
                        <a:t>4.66 GV</a:t>
                      </a:r>
                      <a:endParaRPr lang="en-US" sz="1400" dirty="0"/>
                    </a:p>
                  </a:txBody>
                  <a:tcPr/>
                </a:tc>
                <a:tc>
                  <a:txBody>
                    <a:bodyPr/>
                    <a:lstStyle/>
                    <a:p>
                      <a:r>
                        <a:rPr lang="en-US" sz="1400" dirty="0" smtClean="0"/>
                        <a:t>200 MV</a:t>
                      </a:r>
                      <a:endParaRPr lang="en-US" sz="1400" dirty="0"/>
                    </a:p>
                  </a:txBody>
                  <a:tcPr/>
                </a:tc>
              </a:tr>
              <a:tr h="370840">
                <a:tc>
                  <a:txBody>
                    <a:bodyPr/>
                    <a:lstStyle/>
                    <a:p>
                      <a:r>
                        <a:rPr lang="en-US" sz="1400" dirty="0" smtClean="0"/>
                        <a:t>Beam current</a:t>
                      </a:r>
                      <a:endParaRPr lang="en-US" sz="1400" dirty="0"/>
                    </a:p>
                  </a:txBody>
                  <a:tcPr/>
                </a:tc>
                <a:tc>
                  <a:txBody>
                    <a:bodyPr/>
                    <a:lstStyle/>
                    <a:p>
                      <a:r>
                        <a:rPr lang="en-US" sz="1400" dirty="0" smtClean="0"/>
                        <a:t>up to 1.4 A</a:t>
                      </a:r>
                      <a:endParaRPr lang="en-US" sz="1400" dirty="0"/>
                    </a:p>
                  </a:txBody>
                  <a:tcPr/>
                </a:tc>
                <a:tc>
                  <a:txBody>
                    <a:bodyPr/>
                    <a:lstStyle/>
                    <a:p>
                      <a:r>
                        <a:rPr lang="en-US" sz="1400" dirty="0" smtClean="0"/>
                        <a:t>500</a:t>
                      </a:r>
                      <a:r>
                        <a:rPr lang="en-US" sz="1400" baseline="0" dirty="0" smtClean="0"/>
                        <a:t> mA</a:t>
                      </a:r>
                      <a:endParaRPr lang="en-US" sz="1400" dirty="0"/>
                    </a:p>
                  </a:txBody>
                  <a:tcPr/>
                </a:tc>
                <a:tc>
                  <a:txBody>
                    <a:bodyPr/>
                    <a:lstStyle/>
                    <a:p>
                      <a:r>
                        <a:rPr lang="en-US" sz="1400" dirty="0" smtClean="0"/>
                        <a:t>16.6 mA</a:t>
                      </a:r>
                      <a:endParaRPr lang="en-US" sz="1400" dirty="0"/>
                    </a:p>
                  </a:txBody>
                  <a:tcPr/>
                </a:tc>
                <a:tc>
                  <a:txBody>
                    <a:bodyPr/>
                    <a:lstStyle/>
                    <a:p>
                      <a:r>
                        <a:rPr lang="en-US" sz="1400" dirty="0" smtClean="0"/>
                        <a:t>12.5 mA</a:t>
                      </a:r>
                      <a:endParaRPr lang="en-US" sz="1400" dirty="0"/>
                    </a:p>
                  </a:txBody>
                  <a:tcPr/>
                </a:tc>
                <a:tc>
                  <a:txBody>
                    <a:bodyPr/>
                    <a:lstStyle/>
                    <a:p>
                      <a:r>
                        <a:rPr lang="en-US" sz="1400" dirty="0" smtClean="0"/>
                        <a:t>68.9 mA</a:t>
                      </a:r>
                      <a:endParaRPr lang="en-US" sz="1400" dirty="0"/>
                    </a:p>
                  </a:txBody>
                  <a:tcPr/>
                </a:tc>
              </a:tr>
              <a:tr h="370840">
                <a:tc>
                  <a:txBody>
                    <a:bodyPr/>
                    <a:lstStyle/>
                    <a:p>
                      <a:r>
                        <a:rPr lang="en-US" sz="1400" dirty="0" err="1" smtClean="0"/>
                        <a:t>Eacc</a:t>
                      </a:r>
                      <a:endParaRPr lang="en-US" sz="1400" dirty="0"/>
                    </a:p>
                  </a:txBody>
                  <a:tcPr/>
                </a:tc>
                <a:tc>
                  <a:txBody>
                    <a:bodyPr/>
                    <a:lstStyle/>
                    <a:p>
                      <a:r>
                        <a:rPr lang="en-US" sz="1400" dirty="0" smtClean="0"/>
                        <a:t>up to 20 MV/m</a:t>
                      </a:r>
                      <a:endParaRPr lang="en-US" sz="1400" dirty="0"/>
                    </a:p>
                  </a:txBody>
                  <a:tcPr/>
                </a:tc>
                <a:tc>
                  <a:txBody>
                    <a:bodyPr/>
                    <a:lstStyle/>
                    <a:p>
                      <a:endParaRPr lang="en-US" sz="1400"/>
                    </a:p>
                  </a:txBody>
                  <a:tcPr/>
                </a:tc>
                <a:tc>
                  <a:txBody>
                    <a:bodyPr/>
                    <a:lstStyle/>
                    <a:p>
                      <a:r>
                        <a:rPr lang="en-US" sz="1400" dirty="0" smtClean="0"/>
                        <a:t>15 – 20 MV/m</a:t>
                      </a:r>
                      <a:endParaRPr lang="en-US" sz="1400" dirty="0"/>
                    </a:p>
                  </a:txBody>
                  <a:tcPr/>
                </a:tc>
                <a:tc>
                  <a:txBody>
                    <a:bodyPr/>
                    <a:lstStyle/>
                    <a:p>
                      <a:r>
                        <a:rPr lang="en-US" sz="1400" dirty="0" smtClean="0"/>
                        <a:t>8 MV/m</a:t>
                      </a:r>
                      <a:endParaRPr lang="en-US" sz="1400" dirty="0"/>
                    </a:p>
                  </a:txBody>
                  <a:tcPr/>
                </a:tc>
                <a:tc>
                  <a:txBody>
                    <a:bodyPr/>
                    <a:lstStyle/>
                    <a:p>
                      <a:r>
                        <a:rPr lang="en-US" sz="1400" dirty="0" smtClean="0"/>
                        <a:t>8 MV/m</a:t>
                      </a:r>
                      <a:endParaRPr lang="en-US" sz="1400" dirty="0"/>
                    </a:p>
                  </a:txBody>
                  <a:tcPr/>
                </a:tc>
              </a:tr>
            </a:tbl>
          </a:graphicData>
        </a:graphic>
      </p:graphicFrame>
      <p:sp>
        <p:nvSpPr>
          <p:cNvPr id="10" name="Rounded Rectangle 9"/>
          <p:cNvSpPr/>
          <p:nvPr/>
        </p:nvSpPr>
        <p:spPr bwMode="auto">
          <a:xfrm>
            <a:off x="1752600" y="3619508"/>
            <a:ext cx="4114800" cy="355850"/>
          </a:xfrm>
          <a:prstGeom prst="roundRect">
            <a:avLst/>
          </a:prstGeom>
          <a:noFill/>
          <a:ln w="3810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3" name="Rounded Rectangle 12"/>
          <p:cNvSpPr/>
          <p:nvPr/>
        </p:nvSpPr>
        <p:spPr bwMode="auto">
          <a:xfrm>
            <a:off x="1752600" y="3276600"/>
            <a:ext cx="2286000" cy="304800"/>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5" name="Rounded Rectangle 14"/>
          <p:cNvSpPr/>
          <p:nvPr/>
        </p:nvSpPr>
        <p:spPr bwMode="auto">
          <a:xfrm>
            <a:off x="4572000" y="3276600"/>
            <a:ext cx="914400" cy="317758"/>
          </a:xfrm>
          <a:prstGeom prst="roundRect">
            <a:avLst/>
          </a:prstGeom>
          <a:noFill/>
          <a:ln w="381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2" name="TextBox 11"/>
          <p:cNvSpPr txBox="1"/>
          <p:nvPr/>
        </p:nvSpPr>
        <p:spPr>
          <a:xfrm>
            <a:off x="6505175" y="1047690"/>
            <a:ext cx="1724425" cy="400110"/>
          </a:xfrm>
          <a:prstGeom prst="rect">
            <a:avLst/>
          </a:prstGeom>
          <a:noFill/>
        </p:spPr>
        <p:txBody>
          <a:bodyPr wrap="none" rtlCol="0">
            <a:spAutoFit/>
          </a:bodyPr>
          <a:lstStyle/>
          <a:p>
            <a:r>
              <a:rPr lang="en-US" sz="2000" b="1" dirty="0" smtClean="0">
                <a:solidFill>
                  <a:srgbClr val="FF0000"/>
                </a:solidFill>
              </a:rPr>
              <a:t>2001 studies</a:t>
            </a:r>
            <a:endParaRPr lang="en-US" sz="2000" b="1" dirty="0">
              <a:solidFill>
                <a:srgbClr val="FF0000"/>
              </a:solidFill>
            </a:endParaRPr>
          </a:p>
        </p:txBody>
      </p:sp>
      <p:sp>
        <p:nvSpPr>
          <p:cNvPr id="16" name="TextBox 15"/>
          <p:cNvSpPr txBox="1"/>
          <p:nvPr/>
        </p:nvSpPr>
        <p:spPr>
          <a:xfrm>
            <a:off x="331236" y="4724400"/>
            <a:ext cx="2032114" cy="646331"/>
          </a:xfrm>
          <a:prstGeom prst="rect">
            <a:avLst/>
          </a:prstGeom>
          <a:noFill/>
        </p:spPr>
        <p:txBody>
          <a:bodyPr wrap="none" rtlCol="0">
            <a:spAutoFit/>
          </a:bodyPr>
          <a:lstStyle/>
          <a:p>
            <a:pPr algn="ctr"/>
            <a:r>
              <a:rPr lang="en-US" sz="1800" dirty="0" smtClean="0">
                <a:solidFill>
                  <a:srgbClr val="FF0000"/>
                </a:solidFill>
              </a:rPr>
              <a:t>HOM-damped</a:t>
            </a:r>
          </a:p>
          <a:p>
            <a:pPr algn="ctr"/>
            <a:r>
              <a:rPr lang="en-US" sz="1800" dirty="0">
                <a:solidFill>
                  <a:srgbClr val="FF0000"/>
                </a:solidFill>
              </a:rPr>
              <a:t>s</a:t>
            </a:r>
            <a:r>
              <a:rPr lang="en-US" sz="1800" dirty="0" smtClean="0">
                <a:solidFill>
                  <a:srgbClr val="FF0000"/>
                </a:solidFill>
              </a:rPr>
              <a:t>ingle cell cavities</a:t>
            </a:r>
            <a:endParaRPr lang="en-US" sz="1800" dirty="0">
              <a:solidFill>
                <a:srgbClr val="FF0000"/>
              </a:solidFill>
            </a:endParaRPr>
          </a:p>
        </p:txBody>
      </p:sp>
      <p:cxnSp>
        <p:nvCxnSpPr>
          <p:cNvPr id="18" name="Straight Arrow Connector 17"/>
          <p:cNvCxnSpPr>
            <a:stCxn id="13" idx="1"/>
            <a:endCxn id="16" idx="0"/>
          </p:cNvCxnSpPr>
          <p:nvPr/>
        </p:nvCxnSpPr>
        <p:spPr bwMode="auto">
          <a:xfrm flipH="1">
            <a:off x="1347293" y="3429000"/>
            <a:ext cx="405307" cy="1295400"/>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
        <p:nvSpPr>
          <p:cNvPr id="20" name="TextBox 19"/>
          <p:cNvSpPr txBox="1"/>
          <p:nvPr/>
        </p:nvSpPr>
        <p:spPr>
          <a:xfrm>
            <a:off x="6388721" y="4800600"/>
            <a:ext cx="2147080" cy="923330"/>
          </a:xfrm>
          <a:prstGeom prst="rect">
            <a:avLst/>
          </a:prstGeom>
          <a:noFill/>
        </p:spPr>
        <p:txBody>
          <a:bodyPr wrap="none" rtlCol="0">
            <a:spAutoFit/>
          </a:bodyPr>
          <a:lstStyle/>
          <a:p>
            <a:pPr algn="ctr"/>
            <a:r>
              <a:rPr lang="en-US" sz="1800" dirty="0" smtClean="0">
                <a:solidFill>
                  <a:srgbClr val="008000"/>
                </a:solidFill>
              </a:rPr>
              <a:t>HOM-damped</a:t>
            </a:r>
          </a:p>
          <a:p>
            <a:pPr algn="ctr"/>
            <a:r>
              <a:rPr lang="en-US" sz="1800" dirty="0">
                <a:solidFill>
                  <a:srgbClr val="008000"/>
                </a:solidFill>
              </a:rPr>
              <a:t>m</a:t>
            </a:r>
            <a:r>
              <a:rPr lang="en-US" sz="1800" dirty="0" smtClean="0">
                <a:solidFill>
                  <a:srgbClr val="008000"/>
                </a:solidFill>
              </a:rPr>
              <a:t>ulti-cell (possibly) </a:t>
            </a:r>
          </a:p>
          <a:p>
            <a:pPr algn="ctr"/>
            <a:r>
              <a:rPr lang="en-US" sz="1800" dirty="0" smtClean="0">
                <a:solidFill>
                  <a:srgbClr val="008000"/>
                </a:solidFill>
              </a:rPr>
              <a:t>cavities</a:t>
            </a:r>
            <a:endParaRPr lang="en-US" sz="1800" dirty="0">
              <a:solidFill>
                <a:srgbClr val="008000"/>
              </a:solidFill>
            </a:endParaRPr>
          </a:p>
        </p:txBody>
      </p:sp>
      <p:cxnSp>
        <p:nvCxnSpPr>
          <p:cNvPr id="21" name="Straight Arrow Connector 20"/>
          <p:cNvCxnSpPr>
            <a:stCxn id="15" idx="3"/>
            <a:endCxn id="20" idx="0"/>
          </p:cNvCxnSpPr>
          <p:nvPr/>
        </p:nvCxnSpPr>
        <p:spPr bwMode="auto">
          <a:xfrm>
            <a:off x="5486400" y="3435479"/>
            <a:ext cx="1975861" cy="1365121"/>
          </a:xfrm>
          <a:prstGeom prst="straightConnector1">
            <a:avLst/>
          </a:prstGeom>
          <a:solidFill>
            <a:schemeClr val="accent1"/>
          </a:solidFill>
          <a:ln w="38100" cap="flat" cmpd="sng" algn="ctr">
            <a:solidFill>
              <a:srgbClr val="008000"/>
            </a:solidFill>
            <a:prstDash val="solid"/>
            <a:round/>
            <a:headEnd type="none" w="med" len="med"/>
            <a:tailEnd type="arrow"/>
          </a:ln>
          <a:effectLst/>
        </p:spPr>
      </p:cxnSp>
      <p:sp>
        <p:nvSpPr>
          <p:cNvPr id="25" name="TextBox 24"/>
          <p:cNvSpPr txBox="1"/>
          <p:nvPr/>
        </p:nvSpPr>
        <p:spPr>
          <a:xfrm>
            <a:off x="2438401" y="5029200"/>
            <a:ext cx="3962400" cy="1477328"/>
          </a:xfrm>
          <a:prstGeom prst="rect">
            <a:avLst/>
          </a:prstGeom>
          <a:noFill/>
        </p:spPr>
        <p:txBody>
          <a:bodyPr wrap="square" rtlCol="0">
            <a:spAutoFit/>
          </a:bodyPr>
          <a:lstStyle/>
          <a:p>
            <a:pPr algn="ctr"/>
            <a:r>
              <a:rPr lang="en-US" sz="1800" dirty="0" smtClean="0">
                <a:solidFill>
                  <a:srgbClr val="0000FF"/>
                </a:solidFill>
              </a:rPr>
              <a:t>State-of-the-art for </a:t>
            </a:r>
            <a:r>
              <a:rPr lang="en-US" sz="1800" dirty="0" err="1" smtClean="0">
                <a:solidFill>
                  <a:srgbClr val="0000FF"/>
                </a:solidFill>
              </a:rPr>
              <a:t>linacs</a:t>
            </a:r>
            <a:r>
              <a:rPr lang="en-US" sz="1800" dirty="0" smtClean="0">
                <a:solidFill>
                  <a:srgbClr val="0000FF"/>
                </a:solidFill>
              </a:rPr>
              <a:t>, </a:t>
            </a:r>
          </a:p>
          <a:p>
            <a:pPr algn="ctr"/>
            <a:r>
              <a:rPr lang="en-US" sz="1800" dirty="0" smtClean="0">
                <a:solidFill>
                  <a:srgbClr val="0000FF"/>
                </a:solidFill>
              </a:rPr>
              <a:t>but need demonstration</a:t>
            </a:r>
          </a:p>
          <a:p>
            <a:pPr algn="ctr"/>
            <a:r>
              <a:rPr lang="en-US" sz="1800" dirty="0">
                <a:solidFill>
                  <a:srgbClr val="0000FF"/>
                </a:solidFill>
              </a:rPr>
              <a:t>o</a:t>
            </a:r>
            <a:r>
              <a:rPr lang="en-US" sz="1800" dirty="0" smtClean="0">
                <a:solidFill>
                  <a:srgbClr val="0000FF"/>
                </a:solidFill>
              </a:rPr>
              <a:t>n HOM-damped structures.</a:t>
            </a:r>
          </a:p>
          <a:p>
            <a:pPr algn="ctr"/>
            <a:r>
              <a:rPr lang="en-US" sz="1800" dirty="0" smtClean="0">
                <a:solidFill>
                  <a:srgbClr val="0000FF"/>
                </a:solidFill>
              </a:rPr>
              <a:t>Unlike VLLC/VLHC cavities, these cavities will operate at 2 K </a:t>
            </a:r>
            <a:endParaRPr lang="en-US" sz="1800" dirty="0">
              <a:solidFill>
                <a:srgbClr val="0000FF"/>
              </a:solidFill>
            </a:endParaRPr>
          </a:p>
        </p:txBody>
      </p:sp>
      <p:cxnSp>
        <p:nvCxnSpPr>
          <p:cNvPr id="27" name="Straight Arrow Connector 26"/>
          <p:cNvCxnSpPr>
            <a:stCxn id="10" idx="2"/>
            <a:endCxn id="25" idx="0"/>
          </p:cNvCxnSpPr>
          <p:nvPr/>
        </p:nvCxnSpPr>
        <p:spPr bwMode="auto">
          <a:xfrm>
            <a:off x="3810000" y="3975358"/>
            <a:ext cx="609601" cy="1053842"/>
          </a:xfrm>
          <a:prstGeom prst="straightConnector1">
            <a:avLst/>
          </a:prstGeom>
          <a:solidFill>
            <a:schemeClr val="accent1"/>
          </a:solidFill>
          <a:ln w="38100" cap="flat" cmpd="sng" algn="ctr">
            <a:solidFill>
              <a:srgbClr val="0000FF"/>
            </a:solidFill>
            <a:prstDash val="solid"/>
            <a:round/>
            <a:headEnd type="none" w="med" len="med"/>
            <a:tailEnd type="arrow"/>
          </a:ln>
          <a:effectLst/>
        </p:spPr>
      </p:cxnSp>
    </p:spTree>
    <p:extLst>
      <p:ext uri="{BB962C8B-B14F-4D97-AF65-F5344CB8AC3E}">
        <p14:creationId xmlns:p14="http://schemas.microsoft.com/office/powerpoint/2010/main" val="115897832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28600" y="152400"/>
            <a:ext cx="8534400" cy="990600"/>
          </a:xfrm>
        </p:spPr>
        <p:txBody>
          <a:bodyPr/>
          <a:lstStyle/>
          <a:p>
            <a:pPr algn="ctr">
              <a:lnSpc>
                <a:spcPct val="100000"/>
              </a:lnSpc>
            </a:pPr>
            <a:r>
              <a:rPr lang="en-US" sz="3200" dirty="0" smtClean="0">
                <a:latin typeface="Arial" charset="0"/>
                <a:ea typeface="ＭＳ Ｐゴシック" charset="0"/>
                <a:cs typeface="ＭＳ Ｐゴシック" charset="0"/>
              </a:rPr>
              <a:t>R&amp;D at Jefferson Lab: </a:t>
            </a:r>
            <a:br>
              <a:rPr lang="en-US" sz="3200" dirty="0" smtClean="0">
                <a:latin typeface="Arial" charset="0"/>
                <a:ea typeface="ＭＳ Ｐゴシック" charset="0"/>
                <a:cs typeface="ＭＳ Ｐゴシック" charset="0"/>
              </a:rPr>
            </a:br>
            <a:r>
              <a:rPr lang="en-US" sz="3200" dirty="0" smtClean="0">
                <a:latin typeface="Arial" charset="0"/>
                <a:ea typeface="ＭＳ Ｐゴシック" charset="0"/>
                <a:cs typeface="ＭＳ Ｐゴシック" charset="0"/>
              </a:rPr>
              <a:t>MEIC concept SRF systems</a:t>
            </a:r>
            <a:endParaRPr lang="en-US" sz="3200" dirty="0">
              <a:latin typeface="Arial" charset="0"/>
              <a:ea typeface="ＭＳ Ｐゴシック" charset="0"/>
              <a:cs typeface="ＭＳ Ｐゴシック" charset="0"/>
            </a:endParaRPr>
          </a:p>
        </p:txBody>
      </p:sp>
      <p:sp>
        <p:nvSpPr>
          <p:cNvPr id="2" name="Date Placeholder 1"/>
          <p:cNvSpPr>
            <a:spLocks noGrp="1"/>
          </p:cNvSpPr>
          <p:nvPr>
            <p:ph type="dt" sz="half" idx="10"/>
          </p:nvPr>
        </p:nvSpPr>
        <p:spPr/>
        <p:txBody>
          <a:bodyPr/>
          <a:lstStyle/>
          <a:p>
            <a:pPr>
              <a:defRPr/>
            </a:pPr>
            <a:r>
              <a:rPr lang="en-US" smtClean="0"/>
              <a:t>August 25, 2014</a:t>
            </a:r>
            <a:endParaRPr lang="en-US" dirty="0"/>
          </a:p>
        </p:txBody>
      </p:sp>
      <p:sp>
        <p:nvSpPr>
          <p:cNvPr id="3" name="Footer Placeholder 2"/>
          <p:cNvSpPr>
            <a:spLocks noGrp="1"/>
          </p:cNvSpPr>
          <p:nvPr>
            <p:ph type="ftr" sz="quarter" idx="11"/>
          </p:nvPr>
        </p:nvSpPr>
        <p:spPr/>
        <p:txBody>
          <a:bodyPr/>
          <a:lstStyle/>
          <a:p>
            <a:pPr>
              <a:defRPr/>
            </a:pPr>
            <a:r>
              <a:rPr lang="en-US" smtClean="0"/>
              <a:t>HOM damped SRF cavities</a:t>
            </a:r>
            <a:endParaRPr lang="en-US" dirty="0"/>
          </a:p>
        </p:txBody>
      </p:sp>
      <p:sp>
        <p:nvSpPr>
          <p:cNvPr id="4" name="Slide Number Placeholder 3"/>
          <p:cNvSpPr>
            <a:spLocks noGrp="1"/>
          </p:cNvSpPr>
          <p:nvPr>
            <p:ph type="sldNum" sz="quarter" idx="12"/>
          </p:nvPr>
        </p:nvSpPr>
        <p:spPr/>
        <p:txBody>
          <a:bodyPr/>
          <a:lstStyle/>
          <a:p>
            <a:fld id="{6852845B-A5F6-3440-B749-65162F69B7B3}" type="slidenum">
              <a:rPr lang="en-US" smtClean="0"/>
              <a:pPr/>
              <a:t>14</a:t>
            </a:fld>
            <a:endParaRPr lang="en-US" dirty="0"/>
          </a:p>
        </p:txBody>
      </p:sp>
      <p:sp>
        <p:nvSpPr>
          <p:cNvPr id="9" name="TextBox 8"/>
          <p:cNvSpPr txBox="1"/>
          <p:nvPr/>
        </p:nvSpPr>
        <p:spPr>
          <a:xfrm>
            <a:off x="533401" y="1219200"/>
            <a:ext cx="8381999" cy="4939814"/>
          </a:xfrm>
          <a:prstGeom prst="rect">
            <a:avLst/>
          </a:prstGeom>
          <a:noFill/>
        </p:spPr>
        <p:txBody>
          <a:bodyPr wrap="square" rtlCol="0">
            <a:spAutoFit/>
          </a:bodyPr>
          <a:lstStyle/>
          <a:p>
            <a:pPr marL="284163" lvl="2" indent="-284163">
              <a:spcAft>
                <a:spcPts val="600"/>
              </a:spcAft>
              <a:buFont typeface="Wingdings" charset="2"/>
              <a:buChar char="§"/>
            </a:pPr>
            <a:r>
              <a:rPr lang="en-US" sz="2000" dirty="0" err="1" smtClean="0"/>
              <a:t>JLab</a:t>
            </a:r>
            <a:r>
              <a:rPr lang="en-US" sz="2000" dirty="0" smtClean="0"/>
              <a:t> </a:t>
            </a:r>
            <a:r>
              <a:rPr lang="en-US" sz="2000" dirty="0"/>
              <a:t>EIC concept is a high luminosity ring-ring </a:t>
            </a:r>
            <a:r>
              <a:rPr lang="en-US" sz="2000" dirty="0" smtClean="0"/>
              <a:t>collider.</a:t>
            </a:r>
            <a:endParaRPr lang="en-US" sz="2000" dirty="0"/>
          </a:p>
          <a:p>
            <a:pPr marL="284163" lvl="2" indent="-284163">
              <a:spcAft>
                <a:spcPts val="600"/>
              </a:spcAft>
              <a:buFont typeface="Wingdings" charset="2"/>
              <a:buChar char="§"/>
            </a:pPr>
            <a:r>
              <a:rPr lang="en-US" sz="2000" dirty="0"/>
              <a:t>RF systems are extremely </a:t>
            </a:r>
            <a:r>
              <a:rPr lang="en-US" sz="2000" dirty="0" smtClean="0"/>
              <a:t>challenging:</a:t>
            </a:r>
            <a:endParaRPr lang="en-US" sz="2000" dirty="0"/>
          </a:p>
          <a:p>
            <a:pPr marL="800100" lvl="3" indent="-342900">
              <a:spcAft>
                <a:spcPts val="600"/>
              </a:spcAft>
              <a:buFont typeface="Courier New"/>
              <a:buChar char="o"/>
            </a:pPr>
            <a:r>
              <a:rPr lang="en-US" sz="2000" dirty="0"/>
              <a:t>High </a:t>
            </a:r>
            <a:r>
              <a:rPr lang="en-US" sz="2000" dirty="0" smtClean="0"/>
              <a:t>beam current;</a:t>
            </a:r>
            <a:endParaRPr lang="en-US" sz="2000" dirty="0"/>
          </a:p>
          <a:p>
            <a:pPr marL="800100" lvl="3" indent="-342900">
              <a:spcAft>
                <a:spcPts val="600"/>
              </a:spcAft>
              <a:buFont typeface="Courier New"/>
              <a:buChar char="o"/>
            </a:pPr>
            <a:r>
              <a:rPr lang="en-US" sz="2000" dirty="0"/>
              <a:t>High </a:t>
            </a:r>
            <a:r>
              <a:rPr lang="en-US" sz="2000" dirty="0" smtClean="0"/>
              <a:t>voltage;</a:t>
            </a:r>
            <a:endParaRPr lang="en-US" sz="2000" dirty="0"/>
          </a:p>
          <a:p>
            <a:pPr marL="800100" lvl="3" indent="-342900">
              <a:spcAft>
                <a:spcPts val="600"/>
              </a:spcAft>
              <a:buFont typeface="Courier New"/>
              <a:buChar char="o"/>
            </a:pPr>
            <a:r>
              <a:rPr lang="en-US" sz="2000" dirty="0"/>
              <a:t>Not a lot of space (is there ever?)</a:t>
            </a:r>
          </a:p>
          <a:p>
            <a:pPr marL="800100" lvl="3" indent="-342900">
              <a:spcAft>
                <a:spcPts val="600"/>
              </a:spcAft>
              <a:buFont typeface="Courier New"/>
              <a:buChar char="o"/>
            </a:pPr>
            <a:r>
              <a:rPr lang="en-US" sz="2000" dirty="0"/>
              <a:t>Large amount of RF power needed for synchrotron </a:t>
            </a:r>
            <a:r>
              <a:rPr lang="en-US" sz="2000" dirty="0" smtClean="0"/>
              <a:t>radiation.</a:t>
            </a:r>
            <a:endParaRPr lang="en-US" sz="2000" dirty="0"/>
          </a:p>
          <a:p>
            <a:pPr marL="284163" lvl="2" indent="-284163">
              <a:spcAft>
                <a:spcPts val="600"/>
              </a:spcAft>
              <a:buFont typeface="Wingdings" charset="2"/>
              <a:buChar char="§"/>
            </a:pPr>
            <a:r>
              <a:rPr lang="en-US" sz="2000" dirty="0"/>
              <a:t>Requirements are similar to proposed Higgs </a:t>
            </a:r>
            <a:r>
              <a:rPr lang="en-US" sz="2000" dirty="0" smtClean="0"/>
              <a:t>factories.</a:t>
            </a:r>
            <a:endParaRPr lang="en-US" sz="2000" dirty="0"/>
          </a:p>
          <a:p>
            <a:pPr marL="284163" lvl="2" indent="-284163">
              <a:spcAft>
                <a:spcPts val="600"/>
              </a:spcAft>
              <a:buFont typeface="Wingdings" charset="2"/>
              <a:buChar char="§"/>
            </a:pPr>
            <a:r>
              <a:rPr lang="en-US" sz="2000" dirty="0"/>
              <a:t>Nearest existing technology is from B-factories, but packing factor is too low</a:t>
            </a:r>
            <a:r>
              <a:rPr lang="en-US" sz="2000" dirty="0" smtClean="0"/>
              <a:t>.</a:t>
            </a:r>
            <a:endParaRPr lang="en-US" sz="2000" dirty="0"/>
          </a:p>
          <a:p>
            <a:pPr marL="284163" lvl="2" indent="-284163">
              <a:spcAft>
                <a:spcPts val="600"/>
              </a:spcAft>
              <a:buFont typeface="Wingdings" charset="2"/>
              <a:buChar char="§"/>
            </a:pPr>
            <a:r>
              <a:rPr lang="en-US" sz="2000" dirty="0"/>
              <a:t>MEIC has additional demand of high </a:t>
            </a:r>
            <a:r>
              <a:rPr lang="en-US" sz="2000" dirty="0" smtClean="0"/>
              <a:t>frequency:</a:t>
            </a:r>
            <a:endParaRPr lang="en-US" sz="2000" dirty="0"/>
          </a:p>
          <a:p>
            <a:pPr marL="800100" lvl="3" indent="-342900">
              <a:spcAft>
                <a:spcPts val="600"/>
              </a:spcAft>
              <a:buFont typeface="Courier New"/>
              <a:buChar char="o"/>
            </a:pPr>
            <a:r>
              <a:rPr lang="en-US" sz="2000" dirty="0" smtClean="0"/>
              <a:t>750 </a:t>
            </a:r>
            <a:r>
              <a:rPr lang="en-US" sz="2000" dirty="0"/>
              <a:t>MHz working </a:t>
            </a:r>
            <a:r>
              <a:rPr lang="en-US" sz="2000" dirty="0" smtClean="0"/>
              <a:t>design – in line with future HEP </a:t>
            </a:r>
            <a:r>
              <a:rPr lang="en-US" sz="2000" dirty="0" err="1" smtClean="0"/>
              <a:t>coliders</a:t>
            </a:r>
            <a:r>
              <a:rPr lang="en-US" sz="2000" dirty="0" smtClean="0"/>
              <a:t>, but</a:t>
            </a:r>
            <a:endParaRPr lang="en-US" sz="2000" dirty="0"/>
          </a:p>
          <a:p>
            <a:pPr marL="800100" lvl="3" indent="-342900">
              <a:spcAft>
                <a:spcPts val="600"/>
              </a:spcAft>
              <a:buFont typeface="Courier New"/>
              <a:buChar char="o"/>
            </a:pPr>
            <a:r>
              <a:rPr lang="en-US" sz="2000" dirty="0" smtClean="0"/>
              <a:t>1.5 </a:t>
            </a:r>
            <a:r>
              <a:rPr lang="en-US" sz="2000" dirty="0"/>
              <a:t>GHz desired by physicists!</a:t>
            </a:r>
          </a:p>
          <a:p>
            <a:pPr marL="284163" lvl="2" indent="-284163">
              <a:spcAft>
                <a:spcPts val="600"/>
              </a:spcAft>
              <a:buFont typeface="Wingdings" charset="2"/>
              <a:buChar char="§"/>
            </a:pPr>
            <a:r>
              <a:rPr lang="en-US" sz="2000" dirty="0"/>
              <a:t>New technology needed</a:t>
            </a:r>
            <a:r>
              <a:rPr lang="en-US" sz="2000" dirty="0" smtClean="0"/>
              <a:t>!</a:t>
            </a:r>
          </a:p>
        </p:txBody>
      </p:sp>
    </p:spTree>
    <p:extLst>
      <p:ext uri="{BB962C8B-B14F-4D97-AF65-F5344CB8AC3E}">
        <p14:creationId xmlns:p14="http://schemas.microsoft.com/office/powerpoint/2010/main" val="403395495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28600" y="152400"/>
            <a:ext cx="8534400" cy="990600"/>
          </a:xfrm>
        </p:spPr>
        <p:txBody>
          <a:bodyPr/>
          <a:lstStyle/>
          <a:p>
            <a:pPr algn="ctr">
              <a:lnSpc>
                <a:spcPct val="100000"/>
              </a:lnSpc>
            </a:pPr>
            <a:r>
              <a:rPr lang="en-US" sz="3200" dirty="0" smtClean="0">
                <a:latin typeface="Arial" charset="0"/>
                <a:ea typeface="ＭＳ Ｐゴシック" charset="0"/>
                <a:cs typeface="ＭＳ Ｐゴシック" charset="0"/>
              </a:rPr>
              <a:t>MEIC e Ring RF related parameters</a:t>
            </a:r>
            <a:endParaRPr lang="en-US" sz="3200" dirty="0">
              <a:latin typeface="Arial" charset="0"/>
              <a:ea typeface="ＭＳ Ｐゴシック" charset="0"/>
              <a:cs typeface="ＭＳ Ｐゴシック" charset="0"/>
            </a:endParaRPr>
          </a:p>
        </p:txBody>
      </p:sp>
      <p:sp>
        <p:nvSpPr>
          <p:cNvPr id="2" name="Date Placeholder 1"/>
          <p:cNvSpPr>
            <a:spLocks noGrp="1"/>
          </p:cNvSpPr>
          <p:nvPr>
            <p:ph type="dt" sz="half" idx="10"/>
          </p:nvPr>
        </p:nvSpPr>
        <p:spPr/>
        <p:txBody>
          <a:bodyPr/>
          <a:lstStyle/>
          <a:p>
            <a:pPr>
              <a:defRPr/>
            </a:pPr>
            <a:r>
              <a:rPr lang="en-US" smtClean="0"/>
              <a:t>August 25, 2014</a:t>
            </a:r>
            <a:endParaRPr lang="en-US" dirty="0"/>
          </a:p>
        </p:txBody>
      </p:sp>
      <p:sp>
        <p:nvSpPr>
          <p:cNvPr id="3" name="Footer Placeholder 2"/>
          <p:cNvSpPr>
            <a:spLocks noGrp="1"/>
          </p:cNvSpPr>
          <p:nvPr>
            <p:ph type="ftr" sz="quarter" idx="11"/>
          </p:nvPr>
        </p:nvSpPr>
        <p:spPr/>
        <p:txBody>
          <a:bodyPr/>
          <a:lstStyle/>
          <a:p>
            <a:pPr>
              <a:defRPr/>
            </a:pPr>
            <a:r>
              <a:rPr lang="en-US" smtClean="0"/>
              <a:t>HOM damped SRF cavities</a:t>
            </a:r>
            <a:endParaRPr lang="en-US" dirty="0"/>
          </a:p>
        </p:txBody>
      </p:sp>
      <p:sp>
        <p:nvSpPr>
          <p:cNvPr id="4" name="Slide Number Placeholder 3"/>
          <p:cNvSpPr>
            <a:spLocks noGrp="1"/>
          </p:cNvSpPr>
          <p:nvPr>
            <p:ph type="sldNum" sz="quarter" idx="12"/>
          </p:nvPr>
        </p:nvSpPr>
        <p:spPr/>
        <p:txBody>
          <a:bodyPr/>
          <a:lstStyle/>
          <a:p>
            <a:fld id="{6852845B-A5F6-3440-B749-65162F69B7B3}" type="slidenum">
              <a:rPr lang="en-US" smtClean="0"/>
              <a:pPr/>
              <a:t>15</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273738814"/>
              </p:ext>
            </p:extLst>
          </p:nvPr>
        </p:nvGraphicFramePr>
        <p:xfrm>
          <a:off x="2286000" y="990600"/>
          <a:ext cx="4193844" cy="2781020"/>
        </p:xfrm>
        <a:graphic>
          <a:graphicData uri="http://schemas.openxmlformats.org/drawingml/2006/table">
            <a:tbl>
              <a:tblPr/>
              <a:tblGrid>
                <a:gridCol w="2361727"/>
                <a:gridCol w="1217014"/>
                <a:gridCol w="615103"/>
              </a:tblGrid>
              <a:tr h="231114">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r" fontAlgn="b"/>
                      <a:r>
                        <a:rPr lang="en-US" sz="1600" b="1" i="0" u="none" strike="noStrike" dirty="0">
                          <a:effectLst/>
                          <a:latin typeface="Times New Roman"/>
                        </a:rPr>
                        <a:t>Circumference</a:t>
                      </a:r>
                    </a:p>
                  </a:txBody>
                  <a:tcPr marL="8980" marR="8980" marT="8980" marB="0" anchor="b">
                    <a:lnL w="12700" cap="flat" cmpd="sng" algn="ctr">
                      <a:solidFill>
                        <a:scrgbClr r="0" g="0" b="0"/>
                      </a:solidFill>
                      <a:prstDash val="solid"/>
                      <a:round/>
                      <a:headEnd type="none" w="med" len="med"/>
                      <a:tailEnd type="none" w="med" len="med"/>
                    </a:lnL>
                    <a:lnR>
                      <a:noFill/>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US" sz="1600" b="0" i="0" u="none" strike="noStrike" dirty="0">
                          <a:effectLst/>
                          <a:latin typeface="Times New Roman"/>
                        </a:rPr>
                        <a:t>1415.853</a:t>
                      </a:r>
                    </a:p>
                  </a:txBody>
                  <a:tcPr marL="8980" marR="8980" marT="8980" marB="0" anchor="b">
                    <a:lnL>
                      <a:noFill/>
                    </a:lnL>
                    <a:lnR>
                      <a:noFill/>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l" fontAlgn="b"/>
                      <a:r>
                        <a:rPr lang="en-US" sz="1600" b="0" i="0" u="none" strike="noStrike" dirty="0">
                          <a:solidFill>
                            <a:srgbClr val="808080"/>
                          </a:solidFill>
                          <a:effectLst/>
                          <a:latin typeface="Times New Roman"/>
                        </a:rPr>
                        <a:t>m</a:t>
                      </a:r>
                    </a:p>
                  </a:txBody>
                  <a:tcPr marL="8980" marR="8980" marT="8980" marB="0" anchor="b">
                    <a:lnL>
                      <a:noFill/>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noFill/>
                  </a:tcPr>
                </a:tc>
              </a:tr>
              <a:tr h="231114">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r" fontAlgn="b"/>
                      <a:r>
                        <a:rPr lang="en-US" sz="1600" b="1" i="0" u="none" strike="noStrike" dirty="0">
                          <a:effectLst/>
                          <a:latin typeface="Times New Roman"/>
                        </a:rPr>
                        <a:t>RF frequency</a:t>
                      </a:r>
                    </a:p>
                  </a:txBody>
                  <a:tcPr marL="8980" marR="8980" marT="8980" marB="0" anchor="b">
                    <a:lnL w="12700" cap="flat" cmpd="sng" algn="ctr">
                      <a:solidFill>
                        <a:scrgbClr r="0" g="0" b="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US" sz="1600" b="0" i="0" u="none" strike="noStrike" dirty="0" smtClean="0">
                          <a:effectLst/>
                          <a:latin typeface="Times New Roman"/>
                        </a:rPr>
                        <a:t>748.5</a:t>
                      </a:r>
                      <a:endParaRPr lang="en-US" sz="1600" b="0" i="0" u="none" strike="noStrike" dirty="0">
                        <a:effectLst/>
                        <a:latin typeface="Times New Roman"/>
                      </a:endParaRPr>
                    </a:p>
                  </a:txBody>
                  <a:tcPr marL="8980" marR="8980" marT="898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l" fontAlgn="b"/>
                      <a:r>
                        <a:rPr lang="en-US" sz="1600" b="0" i="0" u="none" strike="noStrike">
                          <a:solidFill>
                            <a:srgbClr val="808080"/>
                          </a:solidFill>
                          <a:effectLst/>
                          <a:latin typeface="Times New Roman"/>
                        </a:rPr>
                        <a:t>MHz</a:t>
                      </a:r>
                    </a:p>
                  </a:txBody>
                  <a:tcPr marL="8980" marR="8980" marT="8980" marB="0" anchor="b">
                    <a:lnL>
                      <a:noFill/>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r>
              <a:tr h="231114">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r" fontAlgn="b"/>
                      <a:r>
                        <a:rPr lang="en-US" sz="1600" b="1" i="0" u="none" strike="noStrike" dirty="0" smtClean="0">
                          <a:effectLst/>
                          <a:latin typeface="Times New Roman"/>
                        </a:rPr>
                        <a:t>Cavity active length</a:t>
                      </a:r>
                      <a:endParaRPr lang="en-US" sz="1600" b="1" i="0" u="none" strike="noStrike" dirty="0">
                        <a:effectLst/>
                        <a:latin typeface="Times New Roman"/>
                      </a:endParaRPr>
                    </a:p>
                  </a:txBody>
                  <a:tcPr marL="8980" marR="8980" marT="8980" marB="0" anchor="b">
                    <a:lnL w="12700" cap="flat" cmpd="sng" algn="ctr">
                      <a:solidFill>
                        <a:scrgbClr r="0" g="0" b="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US" sz="1600" b="0" i="0" u="none" strike="noStrike">
                          <a:effectLst/>
                          <a:latin typeface="Times New Roman"/>
                        </a:rPr>
                        <a:t>0.2</a:t>
                      </a:r>
                    </a:p>
                  </a:txBody>
                  <a:tcPr marL="8980" marR="8980" marT="898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l" fontAlgn="b"/>
                      <a:r>
                        <a:rPr lang="en-US" sz="1600" b="0" i="0" u="none" strike="noStrike">
                          <a:solidFill>
                            <a:srgbClr val="808080"/>
                          </a:solidFill>
                          <a:effectLst/>
                          <a:latin typeface="Times New Roman"/>
                        </a:rPr>
                        <a:t>m</a:t>
                      </a:r>
                    </a:p>
                  </a:txBody>
                  <a:tcPr marL="8980" marR="8980" marT="8980" marB="0" anchor="b">
                    <a:lnL>
                      <a:noFill/>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r>
              <a:tr h="231114">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r" fontAlgn="b"/>
                      <a:r>
                        <a:rPr lang="en-US" sz="1600" b="1" i="0" u="none" strike="noStrike" dirty="0">
                          <a:effectLst/>
                          <a:latin typeface="Times New Roman"/>
                        </a:rPr>
                        <a:t>Cavity </a:t>
                      </a:r>
                      <a:r>
                        <a:rPr lang="en-US" sz="1600" b="1" i="0" u="none" strike="noStrike" dirty="0" smtClean="0">
                          <a:effectLst/>
                          <a:latin typeface="Times New Roman"/>
                        </a:rPr>
                        <a:t>insertion </a:t>
                      </a:r>
                      <a:r>
                        <a:rPr lang="en-US" sz="1600" b="1" i="0" u="none" strike="noStrike" dirty="0">
                          <a:effectLst/>
                          <a:latin typeface="Times New Roman"/>
                        </a:rPr>
                        <a:t>l</a:t>
                      </a:r>
                      <a:r>
                        <a:rPr lang="en-US" sz="1600" b="1" i="0" u="none" strike="noStrike" dirty="0" smtClean="0">
                          <a:effectLst/>
                          <a:latin typeface="Times New Roman"/>
                        </a:rPr>
                        <a:t>ength</a:t>
                      </a:r>
                      <a:endParaRPr lang="en-US" sz="1600" b="1" i="0" u="none" strike="noStrike" dirty="0">
                        <a:effectLst/>
                        <a:latin typeface="Times New Roman"/>
                      </a:endParaRPr>
                    </a:p>
                  </a:txBody>
                  <a:tcPr marL="8980" marR="8980" marT="8980" marB="0" anchor="b">
                    <a:lnL w="12700" cap="flat" cmpd="sng" algn="ctr">
                      <a:solidFill>
                        <a:scrgbClr r="0" g="0" b="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US" sz="1600" b="0" i="0" u="none" strike="noStrike">
                          <a:effectLst/>
                          <a:latin typeface="Times New Roman"/>
                        </a:rPr>
                        <a:t>1.91</a:t>
                      </a:r>
                    </a:p>
                  </a:txBody>
                  <a:tcPr marL="8980" marR="8980" marT="898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l" fontAlgn="b"/>
                      <a:r>
                        <a:rPr lang="en-US" sz="1600" b="0" i="0" u="none" strike="noStrike">
                          <a:solidFill>
                            <a:srgbClr val="808080"/>
                          </a:solidFill>
                          <a:effectLst/>
                          <a:latin typeface="Times New Roman"/>
                        </a:rPr>
                        <a:t>m</a:t>
                      </a:r>
                    </a:p>
                  </a:txBody>
                  <a:tcPr marL="8980" marR="8980" marT="8980" marB="0" anchor="b">
                    <a:lnL>
                      <a:noFill/>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r>
              <a:tr h="231114">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r" fontAlgn="b"/>
                      <a:r>
                        <a:rPr lang="en-US" sz="1600" b="1" i="0" u="none" strike="noStrike" dirty="0">
                          <a:effectLst/>
                          <a:latin typeface="Times New Roman"/>
                        </a:rPr>
                        <a:t>T</a:t>
                      </a:r>
                      <a:r>
                        <a:rPr lang="en-US" sz="1600" b="1" i="0" u="none" strike="noStrike" dirty="0" smtClean="0">
                          <a:effectLst/>
                          <a:latin typeface="Times New Roman"/>
                        </a:rPr>
                        <a:t>emperature</a:t>
                      </a:r>
                      <a:endParaRPr lang="en-US" sz="1600" b="1" i="0" u="none" strike="noStrike" dirty="0">
                        <a:effectLst/>
                        <a:latin typeface="Times New Roman"/>
                      </a:endParaRPr>
                    </a:p>
                  </a:txBody>
                  <a:tcPr marL="8980" marR="8980" marT="8980" marB="0" anchor="b">
                    <a:lnL w="12700" cap="flat" cmpd="sng" algn="ctr">
                      <a:solidFill>
                        <a:scrgbClr r="0" g="0" b="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US" sz="1600" b="0" i="0" u="none" strike="noStrike">
                          <a:effectLst/>
                          <a:latin typeface="Times New Roman"/>
                        </a:rPr>
                        <a:t>2.1</a:t>
                      </a:r>
                    </a:p>
                  </a:txBody>
                  <a:tcPr marL="8980" marR="8980" marT="898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l" fontAlgn="b"/>
                      <a:r>
                        <a:rPr lang="en-US" sz="1600" b="0" i="0" u="none" strike="noStrike">
                          <a:solidFill>
                            <a:srgbClr val="808080"/>
                          </a:solidFill>
                          <a:effectLst/>
                          <a:latin typeface="Times New Roman"/>
                        </a:rPr>
                        <a:t>K</a:t>
                      </a:r>
                    </a:p>
                  </a:txBody>
                  <a:tcPr marL="8980" marR="8980" marT="8980" marB="0" anchor="b">
                    <a:lnL>
                      <a:noFill/>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r>
              <a:tr h="231114">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r" fontAlgn="b"/>
                      <a:r>
                        <a:rPr lang="en-US" sz="1600" b="1" i="0" u="none" strike="noStrike" dirty="0">
                          <a:effectLst/>
                          <a:latin typeface="Times New Roman"/>
                        </a:rPr>
                        <a:t>BCS </a:t>
                      </a:r>
                      <a:r>
                        <a:rPr lang="en-US" sz="1600" b="1" i="0" u="none" strike="noStrike" dirty="0" smtClean="0">
                          <a:effectLst/>
                          <a:latin typeface="Times New Roman"/>
                        </a:rPr>
                        <a:t>resistance</a:t>
                      </a:r>
                      <a:endParaRPr lang="en-US" sz="1600" b="1" i="0" u="none" strike="noStrike" dirty="0">
                        <a:effectLst/>
                        <a:latin typeface="Times New Roman"/>
                      </a:endParaRPr>
                    </a:p>
                  </a:txBody>
                  <a:tcPr marL="8980" marR="8980" marT="8980" marB="0" anchor="b">
                    <a:lnL w="12700" cap="flat" cmpd="sng" algn="ctr">
                      <a:solidFill>
                        <a:scrgbClr r="0" g="0" b="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US" sz="1600" b="0" i="0" u="none" strike="noStrike" dirty="0" smtClean="0">
                          <a:effectLst/>
                          <a:latin typeface="Times New Roman"/>
                        </a:rPr>
                        <a:t>7.9</a:t>
                      </a:r>
                      <a:endParaRPr lang="en-US" sz="1600" b="0" i="0" u="none" strike="noStrike" dirty="0">
                        <a:effectLst/>
                        <a:latin typeface="Times New Roman"/>
                      </a:endParaRPr>
                    </a:p>
                  </a:txBody>
                  <a:tcPr marL="8980" marR="8980" marT="898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l" fontAlgn="b"/>
                      <a:r>
                        <a:rPr lang="en-US" sz="1600" b="0" i="0" u="none" strike="noStrike" dirty="0" err="1" smtClean="0">
                          <a:solidFill>
                            <a:srgbClr val="808080"/>
                          </a:solidFill>
                          <a:effectLst/>
                          <a:latin typeface="Times New Roman"/>
                        </a:rPr>
                        <a:t>nOhm</a:t>
                      </a:r>
                      <a:endParaRPr lang="el-GR" sz="1600" b="0" i="0" u="none" strike="noStrike" dirty="0">
                        <a:solidFill>
                          <a:srgbClr val="808080"/>
                        </a:solidFill>
                        <a:effectLst/>
                        <a:latin typeface="Times New Roman"/>
                      </a:endParaRPr>
                    </a:p>
                  </a:txBody>
                  <a:tcPr marL="8980" marR="8980" marT="8980" marB="0" anchor="b">
                    <a:lnL>
                      <a:noFill/>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r>
              <a:tr h="231114">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r" fontAlgn="b"/>
                      <a:r>
                        <a:rPr lang="en-US" sz="1600" b="1" i="0" u="none" strike="noStrike" dirty="0">
                          <a:effectLst/>
                          <a:latin typeface="Times New Roman"/>
                        </a:rPr>
                        <a:t>Residual </a:t>
                      </a:r>
                      <a:r>
                        <a:rPr lang="en-US" sz="1600" b="1" i="0" u="none" strike="noStrike" dirty="0" smtClean="0">
                          <a:effectLst/>
                          <a:latin typeface="Times New Roman"/>
                        </a:rPr>
                        <a:t>resistance</a:t>
                      </a:r>
                      <a:endParaRPr lang="en-US" sz="1600" b="1" i="0" u="none" strike="noStrike" dirty="0">
                        <a:effectLst/>
                        <a:latin typeface="Times New Roman"/>
                      </a:endParaRPr>
                    </a:p>
                  </a:txBody>
                  <a:tcPr marL="8980" marR="8980" marT="8980" marB="0" anchor="b">
                    <a:lnL w="12700" cap="flat" cmpd="sng" algn="ctr">
                      <a:solidFill>
                        <a:scrgbClr r="0" g="0" b="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US" sz="1600" b="0" i="0" u="none" strike="noStrike">
                          <a:effectLst/>
                          <a:latin typeface="Times New Roman"/>
                        </a:rPr>
                        <a:t>13</a:t>
                      </a:r>
                    </a:p>
                  </a:txBody>
                  <a:tcPr marL="8980" marR="8980" marT="898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l" fontAlgn="b"/>
                      <a:r>
                        <a:rPr lang="en-US" sz="1600" b="0" i="0" u="none" strike="noStrike" dirty="0" err="1" smtClean="0">
                          <a:solidFill>
                            <a:srgbClr val="808080"/>
                          </a:solidFill>
                          <a:effectLst/>
                          <a:latin typeface="Times New Roman"/>
                        </a:rPr>
                        <a:t>nOhm</a:t>
                      </a:r>
                      <a:endParaRPr lang="el-GR" sz="1600" b="0" i="0" u="none" strike="noStrike" dirty="0">
                        <a:solidFill>
                          <a:srgbClr val="808080"/>
                        </a:solidFill>
                        <a:effectLst/>
                        <a:latin typeface="Times New Roman"/>
                      </a:endParaRPr>
                    </a:p>
                  </a:txBody>
                  <a:tcPr marL="8980" marR="8980" marT="8980" marB="0" anchor="b">
                    <a:lnL>
                      <a:noFill/>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r>
              <a:tr h="231114">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r" fontAlgn="b"/>
                      <a:r>
                        <a:rPr lang="en-US" sz="1600" b="1" i="0" u="none" strike="noStrike" dirty="0">
                          <a:effectLst/>
                          <a:latin typeface="Times New Roman"/>
                        </a:rPr>
                        <a:t>Surface </a:t>
                      </a:r>
                      <a:r>
                        <a:rPr lang="en-US" sz="1600" b="1" i="0" u="none" strike="noStrike" dirty="0" smtClean="0">
                          <a:effectLst/>
                          <a:latin typeface="Times New Roman"/>
                        </a:rPr>
                        <a:t>resistance</a:t>
                      </a:r>
                      <a:endParaRPr lang="en-US" sz="1600" b="1" i="0" u="none" strike="noStrike" dirty="0">
                        <a:effectLst/>
                        <a:latin typeface="Times New Roman"/>
                      </a:endParaRPr>
                    </a:p>
                  </a:txBody>
                  <a:tcPr marL="8980" marR="8980" marT="8980" marB="0" anchor="b">
                    <a:lnL w="12700" cap="flat" cmpd="sng" algn="ctr">
                      <a:solidFill>
                        <a:scrgbClr r="0" g="0" b="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US" sz="1600" b="0" i="0" u="none" strike="noStrike">
                          <a:effectLst/>
                          <a:latin typeface="Times New Roman"/>
                        </a:rPr>
                        <a:t>20.9</a:t>
                      </a:r>
                    </a:p>
                  </a:txBody>
                  <a:tcPr marL="8980" marR="8980" marT="898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l" fontAlgn="b"/>
                      <a:r>
                        <a:rPr lang="en-US" sz="1600" b="0" i="0" u="none" strike="noStrike" dirty="0" err="1" smtClean="0">
                          <a:solidFill>
                            <a:srgbClr val="808080"/>
                          </a:solidFill>
                          <a:effectLst/>
                          <a:latin typeface="Times New Roman"/>
                        </a:rPr>
                        <a:t>nOhm</a:t>
                      </a:r>
                      <a:endParaRPr lang="el-GR" sz="1600" b="0" i="0" u="none" strike="noStrike" dirty="0">
                        <a:solidFill>
                          <a:srgbClr val="808080"/>
                        </a:solidFill>
                        <a:effectLst/>
                        <a:latin typeface="Times New Roman"/>
                      </a:endParaRPr>
                    </a:p>
                  </a:txBody>
                  <a:tcPr marL="8980" marR="8980" marT="8980" marB="0" anchor="b">
                    <a:lnL>
                      <a:noFill/>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r>
              <a:tr h="231114">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r" fontAlgn="b"/>
                      <a:r>
                        <a:rPr lang="en-US" sz="1600" b="1" i="0" u="none" strike="noStrike" dirty="0">
                          <a:effectLst/>
                          <a:latin typeface="Times New Roman"/>
                        </a:rPr>
                        <a:t>Geometric </a:t>
                      </a:r>
                      <a:r>
                        <a:rPr lang="en-US" sz="1600" b="1" i="0" u="none" strike="noStrike" dirty="0" smtClean="0">
                          <a:effectLst/>
                          <a:latin typeface="Times New Roman"/>
                        </a:rPr>
                        <a:t>factor</a:t>
                      </a:r>
                      <a:endParaRPr lang="en-US" sz="1600" b="1" i="0" u="none" strike="noStrike" dirty="0">
                        <a:effectLst/>
                        <a:latin typeface="Times New Roman"/>
                      </a:endParaRPr>
                    </a:p>
                  </a:txBody>
                  <a:tcPr marL="8980" marR="8980" marT="8980" marB="0" anchor="b">
                    <a:lnL w="12700" cap="flat" cmpd="sng" algn="ctr">
                      <a:solidFill>
                        <a:scrgbClr r="0" g="0" b="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US" sz="1600" b="0" i="0" u="none" strike="noStrike">
                          <a:effectLst/>
                          <a:latin typeface="Times New Roman"/>
                        </a:rPr>
                        <a:t>270</a:t>
                      </a:r>
                    </a:p>
                  </a:txBody>
                  <a:tcPr marL="8980" marR="8980" marT="898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l" fontAlgn="b"/>
                      <a:r>
                        <a:rPr lang="en-US" sz="1600" b="0" i="0" u="none" strike="noStrike" dirty="0" smtClean="0">
                          <a:solidFill>
                            <a:srgbClr val="808080"/>
                          </a:solidFill>
                          <a:effectLst/>
                          <a:latin typeface="Times New Roman"/>
                        </a:rPr>
                        <a:t>Ohm</a:t>
                      </a:r>
                      <a:endParaRPr lang="en-US" sz="1600" b="0" i="0" u="none" strike="noStrike" dirty="0">
                        <a:solidFill>
                          <a:srgbClr val="808080"/>
                        </a:solidFill>
                        <a:effectLst/>
                        <a:latin typeface="Times New Roman"/>
                      </a:endParaRPr>
                    </a:p>
                  </a:txBody>
                  <a:tcPr marL="8980" marR="8980" marT="8980" marB="0" anchor="b">
                    <a:lnL>
                      <a:noFill/>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r>
              <a:tr h="231114">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r" fontAlgn="b"/>
                      <a:r>
                        <a:rPr lang="en-US" sz="1600" b="1" i="0" u="none" strike="noStrike">
                          <a:effectLst/>
                          <a:latin typeface="Times New Roman"/>
                        </a:rPr>
                        <a:t>R/Q</a:t>
                      </a:r>
                    </a:p>
                  </a:txBody>
                  <a:tcPr marL="8980" marR="8980" marT="8980" marB="0" anchor="b">
                    <a:lnL w="12700" cap="flat" cmpd="sng" algn="ctr">
                      <a:solidFill>
                        <a:scrgbClr r="0" g="0" b="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US" sz="1600" b="0" i="0" u="none" strike="noStrike">
                          <a:effectLst/>
                          <a:latin typeface="Times New Roman"/>
                        </a:rPr>
                        <a:t>105</a:t>
                      </a:r>
                    </a:p>
                  </a:txBody>
                  <a:tcPr marL="8980" marR="8980" marT="898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l" fontAlgn="b"/>
                      <a:r>
                        <a:rPr lang="en-US" sz="1600" b="0" i="0" u="none" strike="noStrike" dirty="0" smtClean="0">
                          <a:solidFill>
                            <a:srgbClr val="808080"/>
                          </a:solidFill>
                          <a:effectLst/>
                          <a:latin typeface="Times New Roman"/>
                        </a:rPr>
                        <a:t>Ohm</a:t>
                      </a:r>
                      <a:endParaRPr lang="en-US" sz="1600" b="0" i="0" u="none" strike="noStrike" dirty="0">
                        <a:solidFill>
                          <a:srgbClr val="808080"/>
                        </a:solidFill>
                        <a:effectLst/>
                        <a:latin typeface="Times New Roman"/>
                      </a:endParaRPr>
                    </a:p>
                  </a:txBody>
                  <a:tcPr marL="8980" marR="8980" marT="8980" marB="0" anchor="b">
                    <a:lnL>
                      <a:noFill/>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r>
              <a:tr h="231114">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r" fontAlgn="b"/>
                      <a:r>
                        <a:rPr lang="en-US" sz="1600" b="1" i="0" u="none" strike="noStrike" dirty="0" smtClean="0">
                          <a:effectLst/>
                          <a:latin typeface="Times New Roman"/>
                        </a:rPr>
                        <a:t>Q0</a:t>
                      </a:r>
                      <a:endParaRPr lang="en-US" sz="1600" b="1" i="0" u="none" strike="noStrike" dirty="0">
                        <a:effectLst/>
                        <a:latin typeface="Times New Roman"/>
                      </a:endParaRPr>
                    </a:p>
                  </a:txBody>
                  <a:tcPr marL="8980" marR="8980" marT="8980" marB="0" anchor="b">
                    <a:lnL w="12700" cap="flat" cmpd="sng" algn="ctr">
                      <a:solidFill>
                        <a:scrgbClr r="0" g="0" b="0"/>
                      </a:solidFill>
                      <a:prstDash val="solid"/>
                      <a:round/>
                      <a:headEnd type="none" w="med" len="med"/>
                      <a:tailEnd type="none" w="med" len="med"/>
                    </a:lnL>
                    <a:lnR>
                      <a:noFill/>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US" sz="1600" b="0" i="0" u="none" strike="noStrike" dirty="0">
                          <a:effectLst/>
                          <a:latin typeface="Times New Roman"/>
                        </a:rPr>
                        <a:t>1.29E+10</a:t>
                      </a:r>
                    </a:p>
                  </a:txBody>
                  <a:tcPr marL="8980" marR="8980" marT="8980" marB="0" anchor="b">
                    <a:lnL>
                      <a:noFill/>
                    </a:lnL>
                    <a:lnR>
                      <a:noFill/>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l" fontAlgn="b"/>
                      <a:endParaRPr lang="en-US" sz="1600" b="0" i="0" u="none" strike="noStrike" dirty="0">
                        <a:solidFill>
                          <a:srgbClr val="808080"/>
                        </a:solidFill>
                        <a:effectLst/>
                        <a:latin typeface="Times New Roman"/>
                      </a:endParaRPr>
                    </a:p>
                  </a:txBody>
                  <a:tcPr marL="8980" marR="8980" marT="8980" marB="0" anchor="b">
                    <a:lnL>
                      <a:noFill/>
                    </a:lnL>
                    <a:lnR w="12700" cap="flat" cmpd="sng" algn="ctr">
                      <a:solidFill>
                        <a:scrgbClr r="0" g="0" b="0"/>
                      </a:solidFill>
                      <a:prstDash val="solid"/>
                      <a:round/>
                      <a:headEnd type="none" w="med" len="med"/>
                      <a:tailEnd type="none" w="med" len="med"/>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754716050"/>
              </p:ext>
            </p:extLst>
          </p:nvPr>
        </p:nvGraphicFramePr>
        <p:xfrm>
          <a:off x="1295400" y="3962400"/>
          <a:ext cx="6553200" cy="2271996"/>
        </p:xfrm>
        <a:graphic>
          <a:graphicData uri="http://schemas.openxmlformats.org/drawingml/2006/table">
            <a:tbl>
              <a:tblPr/>
              <a:tblGrid>
                <a:gridCol w="2302369"/>
                <a:gridCol w="1151184"/>
                <a:gridCol w="1151184"/>
                <a:gridCol w="1055252"/>
                <a:gridCol w="95932"/>
                <a:gridCol w="797279"/>
              </a:tblGrid>
              <a:tr h="189299">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r" fontAlgn="b"/>
                      <a:r>
                        <a:rPr lang="en-US" sz="1600" b="1" i="0" u="none" strike="noStrike" dirty="0">
                          <a:effectLst/>
                          <a:latin typeface="Times New Roman"/>
                        </a:rPr>
                        <a:t>Energy</a:t>
                      </a:r>
                    </a:p>
                  </a:txBody>
                  <a:tcPr marL="8604" marR="8604" marT="8604" marB="0" anchor="b">
                    <a:lnL w="12700" cap="flat" cmpd="sng" algn="ctr">
                      <a:solidFill>
                        <a:scrgbClr r="0" g="0" b="0"/>
                      </a:solidFill>
                      <a:prstDash val="solid"/>
                      <a:round/>
                      <a:headEnd type="none" w="med" len="med"/>
                      <a:tailEnd type="none" w="med" len="med"/>
                    </a:lnL>
                    <a:lnR>
                      <a:noFill/>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US" sz="1600" b="1" i="0" u="none" strike="noStrike" dirty="0">
                          <a:effectLst/>
                          <a:latin typeface="Times New Roman"/>
                        </a:rPr>
                        <a:t>3</a:t>
                      </a:r>
                    </a:p>
                  </a:txBody>
                  <a:tcPr marL="8604" marR="8604" marT="8604" marB="0" anchor="b">
                    <a:lnL>
                      <a:noFill/>
                    </a:lnL>
                    <a:lnR>
                      <a:noFill/>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US" sz="1600" b="1" i="0" u="none" strike="noStrike" dirty="0">
                          <a:effectLst/>
                          <a:latin typeface="Times New Roman"/>
                        </a:rPr>
                        <a:t>5</a:t>
                      </a:r>
                    </a:p>
                  </a:txBody>
                  <a:tcPr marL="8604" marR="8604" marT="8604" marB="0" anchor="b">
                    <a:lnL>
                      <a:noFill/>
                    </a:lnL>
                    <a:lnR>
                      <a:noFill/>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US" sz="1600" b="1" i="0" u="none" strike="noStrike" dirty="0">
                          <a:effectLst/>
                          <a:latin typeface="Times New Roman"/>
                        </a:rPr>
                        <a:t>12</a:t>
                      </a:r>
                    </a:p>
                  </a:txBody>
                  <a:tcPr marL="8604" marR="8604" marT="8604" marB="0" anchor="b">
                    <a:lnL>
                      <a:noFill/>
                    </a:lnL>
                    <a:lnR>
                      <a:noFill/>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l" fontAlgn="b"/>
                      <a:r>
                        <a:rPr lang="en-US" sz="1600" b="1" i="0" u="none" strike="noStrike" dirty="0">
                          <a:effectLst/>
                          <a:latin typeface="Times New Roman"/>
                        </a:rPr>
                        <a:t> </a:t>
                      </a:r>
                    </a:p>
                  </a:txBody>
                  <a:tcPr marL="8604" marR="8604" marT="8604" marB="0" anchor="b">
                    <a:lnL>
                      <a:noFill/>
                    </a:lnL>
                    <a:lnR>
                      <a:noFill/>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l" fontAlgn="b"/>
                      <a:r>
                        <a:rPr lang="en-US" sz="1600" b="1" i="0" u="none" strike="noStrike" dirty="0" err="1">
                          <a:solidFill>
                            <a:srgbClr val="808080"/>
                          </a:solidFill>
                          <a:effectLst/>
                          <a:latin typeface="Times New Roman"/>
                        </a:rPr>
                        <a:t>GeV</a:t>
                      </a:r>
                      <a:endParaRPr lang="en-US" sz="1600" b="1" i="0" u="none" strike="noStrike" dirty="0">
                        <a:solidFill>
                          <a:srgbClr val="808080"/>
                        </a:solidFill>
                        <a:effectLst/>
                        <a:latin typeface="Times New Roman"/>
                      </a:endParaRPr>
                    </a:p>
                  </a:txBody>
                  <a:tcPr marL="8604" marR="8604" marT="8604" marB="0" anchor="b">
                    <a:lnL>
                      <a:noFill/>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80694">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r" fontAlgn="b"/>
                      <a:r>
                        <a:rPr lang="en-US" sz="1600" b="1" i="0" u="none" strike="noStrike" dirty="0" smtClean="0">
                          <a:effectLst/>
                          <a:latin typeface="Times New Roman"/>
                        </a:rPr>
                        <a:t>Beam current</a:t>
                      </a:r>
                      <a:endParaRPr lang="en-US" sz="1600" b="1" i="0" u="none" strike="noStrike" dirty="0">
                        <a:effectLst/>
                        <a:latin typeface="Times New Roman"/>
                      </a:endParaRPr>
                    </a:p>
                  </a:txBody>
                  <a:tcPr marL="8604" marR="8604" marT="8604" marB="0" anchor="b">
                    <a:lnL w="12700" cap="flat" cmpd="sng" algn="ctr">
                      <a:solidFill>
                        <a:scrgbClr r="0" g="0" b="0"/>
                      </a:solid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US" sz="1600" b="0" i="0" u="none" strike="noStrike">
                          <a:effectLst/>
                          <a:latin typeface="Times New Roman"/>
                        </a:rPr>
                        <a:t>0.24</a:t>
                      </a:r>
                    </a:p>
                  </a:txBody>
                  <a:tcPr marL="8604" marR="8604" marT="8604"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US" sz="1600" b="0" i="0" u="none" strike="noStrike">
                          <a:effectLst/>
                          <a:latin typeface="Times New Roman"/>
                        </a:rPr>
                        <a:t>3.00</a:t>
                      </a:r>
                    </a:p>
                  </a:txBody>
                  <a:tcPr marL="8604" marR="8604" marT="8604"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US" sz="1600" b="0" i="0" u="none" strike="noStrike" dirty="0">
                          <a:effectLst/>
                          <a:latin typeface="Times New Roman"/>
                        </a:rPr>
                        <a:t>0.11</a:t>
                      </a:r>
                    </a:p>
                  </a:txBody>
                  <a:tcPr marL="8604" marR="8604" marT="8604"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l" fontAlgn="b"/>
                      <a:endParaRPr lang="en-US" sz="1600" b="0" i="0" u="none" strike="noStrike" dirty="0">
                        <a:effectLst/>
                        <a:latin typeface="Times New Roman"/>
                      </a:endParaRPr>
                    </a:p>
                  </a:txBody>
                  <a:tcPr marL="8604" marR="8604" marT="8604"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l" fontAlgn="b"/>
                      <a:r>
                        <a:rPr lang="en-US" sz="1600" b="0" i="0" u="none" strike="noStrike">
                          <a:solidFill>
                            <a:srgbClr val="808080"/>
                          </a:solidFill>
                          <a:effectLst/>
                          <a:latin typeface="Times New Roman"/>
                        </a:rPr>
                        <a:t>A</a:t>
                      </a:r>
                    </a:p>
                  </a:txBody>
                  <a:tcPr marL="8604" marR="8604" marT="8604" marB="0" anchor="b">
                    <a:lnL>
                      <a:noFill/>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r>
              <a:tr h="180694">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r" fontAlgn="b"/>
                      <a:r>
                        <a:rPr lang="en-US" sz="1600" b="1" i="0" u="none" strike="noStrike" dirty="0">
                          <a:effectLst/>
                          <a:latin typeface="Times New Roman"/>
                        </a:rPr>
                        <a:t>SR power per ring</a:t>
                      </a:r>
                    </a:p>
                  </a:txBody>
                  <a:tcPr marL="8604" marR="8604" marT="8604" marB="0" anchor="b">
                    <a:lnL w="12700" cap="flat" cmpd="sng" algn="ctr">
                      <a:solidFill>
                        <a:scrgbClr r="0" g="0" b="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US" sz="1600" b="0" i="0" u="none" strike="noStrike">
                          <a:effectLst/>
                          <a:latin typeface="Times New Roman"/>
                        </a:rPr>
                        <a:t>0.04</a:t>
                      </a:r>
                    </a:p>
                  </a:txBody>
                  <a:tcPr marL="8604" marR="8604" marT="8604"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US" sz="1600" b="0" i="0" u="none" strike="noStrike">
                          <a:effectLst/>
                          <a:latin typeface="Times New Roman"/>
                        </a:rPr>
                        <a:t>3.82</a:t>
                      </a:r>
                    </a:p>
                  </a:txBody>
                  <a:tcPr marL="8604" marR="8604" marT="8604"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US" sz="1600" b="0" i="0" u="none" strike="noStrike">
                          <a:effectLst/>
                          <a:latin typeface="Times New Roman"/>
                        </a:rPr>
                        <a:t>4.85</a:t>
                      </a:r>
                    </a:p>
                  </a:txBody>
                  <a:tcPr marL="8604" marR="8604" marT="8604"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l" fontAlgn="b"/>
                      <a:endParaRPr lang="en-US" sz="1600" b="0" i="0" u="none" strike="noStrike">
                        <a:effectLst/>
                        <a:latin typeface="Times New Roman"/>
                      </a:endParaRPr>
                    </a:p>
                  </a:txBody>
                  <a:tcPr marL="8604" marR="8604" marT="8604"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l" fontAlgn="b"/>
                      <a:r>
                        <a:rPr lang="en-US" sz="1600" b="0" i="0" u="none" strike="noStrike">
                          <a:solidFill>
                            <a:srgbClr val="808080"/>
                          </a:solidFill>
                          <a:effectLst/>
                          <a:latin typeface="Times New Roman"/>
                        </a:rPr>
                        <a:t>MW</a:t>
                      </a:r>
                    </a:p>
                  </a:txBody>
                  <a:tcPr marL="8604" marR="8604" marT="8604" marB="0" anchor="b">
                    <a:lnL>
                      <a:noFill/>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r>
              <a:tr h="180694">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r" fontAlgn="b"/>
                      <a:r>
                        <a:rPr lang="en-US" sz="1600" b="1" i="0" u="none" strike="noStrike" dirty="0">
                          <a:effectLst/>
                          <a:latin typeface="Times New Roman"/>
                        </a:rPr>
                        <a:t>Energy </a:t>
                      </a:r>
                      <a:r>
                        <a:rPr lang="en-US" sz="1600" b="1" i="0" u="none" strike="noStrike" dirty="0" smtClean="0">
                          <a:effectLst/>
                          <a:latin typeface="Times New Roman"/>
                        </a:rPr>
                        <a:t>loss </a:t>
                      </a:r>
                      <a:r>
                        <a:rPr lang="en-US" sz="1600" b="1" i="0" u="none" strike="noStrike" dirty="0">
                          <a:effectLst/>
                          <a:latin typeface="Times New Roman"/>
                        </a:rPr>
                        <a:t>per </a:t>
                      </a:r>
                      <a:r>
                        <a:rPr lang="en-US" sz="1600" b="1" i="0" u="none" strike="noStrike" dirty="0" smtClean="0">
                          <a:effectLst/>
                          <a:latin typeface="Times New Roman"/>
                        </a:rPr>
                        <a:t>turn</a:t>
                      </a:r>
                      <a:endParaRPr lang="en-US" sz="1600" b="1" i="0" u="none" strike="noStrike" dirty="0">
                        <a:effectLst/>
                        <a:latin typeface="Times New Roman"/>
                      </a:endParaRPr>
                    </a:p>
                  </a:txBody>
                  <a:tcPr marL="8604" marR="8604" marT="8604" marB="0" anchor="b">
                    <a:lnL w="12700" cap="flat" cmpd="sng" algn="ctr">
                      <a:solidFill>
                        <a:scrgbClr r="0" g="0" b="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US" sz="1600" b="0" i="0" u="none" strike="noStrike">
                          <a:effectLst/>
                          <a:latin typeface="Times New Roman"/>
                        </a:rPr>
                        <a:t>0.17</a:t>
                      </a:r>
                    </a:p>
                  </a:txBody>
                  <a:tcPr marL="8604" marR="8604" marT="8604"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US" sz="1600" b="0" i="0" u="none" strike="noStrike">
                          <a:effectLst/>
                          <a:latin typeface="Times New Roman"/>
                        </a:rPr>
                        <a:t>1.27</a:t>
                      </a:r>
                    </a:p>
                  </a:txBody>
                  <a:tcPr marL="8604" marR="8604" marT="8604"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US" sz="1600" b="0" i="0" u="none" strike="noStrike">
                          <a:effectLst/>
                          <a:latin typeface="Times New Roman"/>
                        </a:rPr>
                        <a:t>42.27</a:t>
                      </a:r>
                    </a:p>
                  </a:txBody>
                  <a:tcPr marL="8604" marR="8604" marT="8604"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l" fontAlgn="b"/>
                      <a:endParaRPr lang="en-US" sz="1600" b="0" i="0" u="none" strike="noStrike">
                        <a:effectLst/>
                        <a:latin typeface="Times New Roman"/>
                      </a:endParaRPr>
                    </a:p>
                  </a:txBody>
                  <a:tcPr marL="8604" marR="8604" marT="8604"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l" fontAlgn="b"/>
                      <a:r>
                        <a:rPr lang="en-US" sz="1600" b="0" i="0" u="none" strike="noStrike">
                          <a:solidFill>
                            <a:srgbClr val="808080"/>
                          </a:solidFill>
                          <a:effectLst/>
                          <a:latin typeface="Times New Roman"/>
                        </a:rPr>
                        <a:t>MeV</a:t>
                      </a:r>
                    </a:p>
                  </a:txBody>
                  <a:tcPr marL="8604" marR="8604" marT="8604" marB="0" anchor="b">
                    <a:lnL>
                      <a:noFill/>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r>
              <a:tr h="180694">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r" fontAlgn="b"/>
                      <a:r>
                        <a:rPr lang="en-US" sz="1600" b="1" i="0" u="none" strike="noStrike" dirty="0" smtClean="0">
                          <a:effectLst/>
                          <a:latin typeface="Times New Roman"/>
                        </a:rPr>
                        <a:t>Total RF voltage</a:t>
                      </a:r>
                      <a:endParaRPr lang="en-US" sz="1600" b="1" i="0" u="none" strike="noStrike" dirty="0">
                        <a:effectLst/>
                        <a:latin typeface="Times New Roman"/>
                      </a:endParaRPr>
                    </a:p>
                  </a:txBody>
                  <a:tcPr marL="8604" marR="8604" marT="8604" marB="0" anchor="b">
                    <a:lnL w="12700" cap="flat" cmpd="sng" algn="ctr">
                      <a:solidFill>
                        <a:scrgbClr r="0" g="0" b="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US" sz="1600" b="0" i="0" u="none" strike="noStrike" dirty="0">
                          <a:effectLst/>
                          <a:latin typeface="Times New Roman"/>
                        </a:rPr>
                        <a:t>0.45</a:t>
                      </a:r>
                    </a:p>
                  </a:txBody>
                  <a:tcPr marL="8604" marR="8604" marT="8604"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US" sz="1600" b="0" i="0" u="none" strike="noStrike">
                          <a:effectLst/>
                          <a:latin typeface="Times New Roman"/>
                        </a:rPr>
                        <a:t>2.30</a:t>
                      </a:r>
                    </a:p>
                  </a:txBody>
                  <a:tcPr marL="8604" marR="8604" marT="8604"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US" sz="1600" b="0" i="0" u="none" strike="noStrike" dirty="0" smtClean="0">
                          <a:effectLst/>
                          <a:latin typeface="Times New Roman"/>
                        </a:rPr>
                        <a:t>50.0</a:t>
                      </a:r>
                      <a:endParaRPr lang="en-US" sz="1600" b="0" i="0" u="none" strike="noStrike" dirty="0">
                        <a:effectLst/>
                        <a:latin typeface="Times New Roman"/>
                      </a:endParaRPr>
                    </a:p>
                  </a:txBody>
                  <a:tcPr marL="8604" marR="8604" marT="8604"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l" fontAlgn="b"/>
                      <a:endParaRPr lang="en-US" sz="1600" b="0" i="0" u="none" strike="noStrike">
                        <a:effectLst/>
                        <a:latin typeface="Times New Roman"/>
                      </a:endParaRPr>
                    </a:p>
                  </a:txBody>
                  <a:tcPr marL="8604" marR="8604" marT="8604"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l" fontAlgn="b"/>
                      <a:r>
                        <a:rPr lang="en-US" sz="1600" b="0" i="0" u="none" strike="noStrike" dirty="0">
                          <a:solidFill>
                            <a:srgbClr val="808080"/>
                          </a:solidFill>
                          <a:effectLst/>
                          <a:latin typeface="Times New Roman"/>
                        </a:rPr>
                        <a:t>MV</a:t>
                      </a:r>
                    </a:p>
                  </a:txBody>
                  <a:tcPr marL="8604" marR="8604" marT="8604" marB="0" anchor="b">
                    <a:lnL>
                      <a:noFill/>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r>
              <a:tr h="180694">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r" fontAlgn="b"/>
                      <a:r>
                        <a:rPr lang="en-US" sz="1600" b="1" i="0" u="none" strike="noStrike" dirty="0" smtClean="0">
                          <a:effectLst/>
                          <a:latin typeface="Times New Roman"/>
                        </a:rPr>
                        <a:t>Cavity voltage</a:t>
                      </a:r>
                      <a:endParaRPr lang="en-US" sz="1600" b="1" i="0" u="none" strike="noStrike" dirty="0">
                        <a:effectLst/>
                        <a:latin typeface="Times New Roman"/>
                      </a:endParaRPr>
                    </a:p>
                  </a:txBody>
                  <a:tcPr marL="8604" marR="8604" marT="8604" marB="0" anchor="b">
                    <a:lnL w="12700" cap="flat" cmpd="sng" algn="ctr">
                      <a:solidFill>
                        <a:scrgbClr r="0" g="0" b="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US" sz="1600" b="0" i="0" u="none" strike="noStrike" dirty="0">
                          <a:effectLst/>
                          <a:latin typeface="Times New Roman"/>
                        </a:rPr>
                        <a:t>0.45</a:t>
                      </a:r>
                    </a:p>
                  </a:txBody>
                  <a:tcPr marL="8604" marR="8604" marT="8604"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US" sz="1600" b="0" i="0" u="none" strike="noStrike" dirty="0">
                          <a:effectLst/>
                          <a:latin typeface="Times New Roman"/>
                        </a:rPr>
                        <a:t>0.29</a:t>
                      </a:r>
                    </a:p>
                  </a:txBody>
                  <a:tcPr marL="8604" marR="8604" marT="8604"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US" sz="1600" b="0" i="0" u="none" strike="noStrike" dirty="0">
                          <a:effectLst/>
                          <a:latin typeface="Times New Roman"/>
                        </a:rPr>
                        <a:t>2.50</a:t>
                      </a:r>
                    </a:p>
                  </a:txBody>
                  <a:tcPr marL="8604" marR="8604" marT="8604"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l" fontAlgn="b"/>
                      <a:endParaRPr lang="en-US" sz="1600" b="0" i="0" u="none" strike="noStrike">
                        <a:effectLst/>
                        <a:latin typeface="Times New Roman"/>
                      </a:endParaRPr>
                    </a:p>
                  </a:txBody>
                  <a:tcPr marL="8604" marR="8604" marT="8604"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l" fontAlgn="b"/>
                      <a:r>
                        <a:rPr lang="en-US" sz="1600" b="0" i="0" u="none" strike="noStrike">
                          <a:solidFill>
                            <a:srgbClr val="808080"/>
                          </a:solidFill>
                          <a:effectLst/>
                          <a:latin typeface="Times New Roman"/>
                        </a:rPr>
                        <a:t>MV</a:t>
                      </a:r>
                    </a:p>
                  </a:txBody>
                  <a:tcPr marL="8604" marR="8604" marT="8604" marB="0" anchor="b">
                    <a:lnL>
                      <a:noFill/>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r>
              <a:tr h="180694">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r" fontAlgn="b"/>
                      <a:r>
                        <a:rPr lang="en-US" sz="1600" b="1" i="0" u="none" strike="noStrike" dirty="0" err="1" smtClean="0">
                          <a:effectLst/>
                          <a:latin typeface="Times New Roman"/>
                        </a:rPr>
                        <a:t>Eacc</a:t>
                      </a:r>
                      <a:endParaRPr lang="en-US" sz="1600" b="1" i="0" u="none" strike="noStrike" dirty="0">
                        <a:effectLst/>
                        <a:latin typeface="Times New Roman"/>
                      </a:endParaRPr>
                    </a:p>
                  </a:txBody>
                  <a:tcPr marL="8604" marR="8604" marT="8604" marB="0" anchor="b">
                    <a:lnL w="12700" cap="flat" cmpd="sng" algn="ctr">
                      <a:solidFill>
                        <a:scrgbClr r="0" g="0" b="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US" sz="1600" b="0" i="0" u="none" strike="noStrike" dirty="0" smtClean="0">
                          <a:effectLst/>
                          <a:latin typeface="Times New Roman"/>
                        </a:rPr>
                        <a:t>2.27</a:t>
                      </a:r>
                      <a:endParaRPr lang="en-US" sz="1600" b="0" i="0" u="none" strike="noStrike" dirty="0">
                        <a:effectLst/>
                        <a:latin typeface="Times New Roman"/>
                      </a:endParaRPr>
                    </a:p>
                  </a:txBody>
                  <a:tcPr marL="8604" marR="8604" marT="8604"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US" sz="1600" b="0" i="0" u="none" strike="noStrike" dirty="0" smtClean="0">
                          <a:effectLst/>
                          <a:latin typeface="Times New Roman"/>
                        </a:rPr>
                        <a:t>1.44</a:t>
                      </a:r>
                      <a:endParaRPr lang="en-US" sz="1600" b="0" i="0" u="none" strike="noStrike" dirty="0">
                        <a:effectLst/>
                        <a:latin typeface="Times New Roman"/>
                      </a:endParaRPr>
                    </a:p>
                  </a:txBody>
                  <a:tcPr marL="8604" marR="8604" marT="8604"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US" sz="1600" b="0" i="0" u="none" strike="noStrike" dirty="0" smtClean="0">
                          <a:effectLst/>
                          <a:latin typeface="Times New Roman"/>
                        </a:rPr>
                        <a:t>12.5</a:t>
                      </a:r>
                      <a:endParaRPr lang="en-US" sz="1600" b="0" i="0" u="none" strike="noStrike" dirty="0">
                        <a:effectLst/>
                        <a:latin typeface="Times New Roman"/>
                      </a:endParaRPr>
                    </a:p>
                  </a:txBody>
                  <a:tcPr marL="8604" marR="8604" marT="8604"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l" fontAlgn="b"/>
                      <a:endParaRPr lang="en-US" sz="1600" b="0" i="0" u="none" strike="noStrike">
                        <a:effectLst/>
                        <a:latin typeface="Times New Roman"/>
                      </a:endParaRPr>
                    </a:p>
                  </a:txBody>
                  <a:tcPr marL="8604" marR="8604" marT="8604"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l" fontAlgn="b"/>
                      <a:r>
                        <a:rPr lang="en-US" sz="1600" b="0" i="0" u="none" strike="noStrike">
                          <a:solidFill>
                            <a:srgbClr val="808080"/>
                          </a:solidFill>
                          <a:effectLst/>
                          <a:latin typeface="Times New Roman"/>
                        </a:rPr>
                        <a:t>MV/m</a:t>
                      </a:r>
                    </a:p>
                  </a:txBody>
                  <a:tcPr marL="8604" marR="8604" marT="8604" marB="0" anchor="b">
                    <a:lnL>
                      <a:noFill/>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r>
              <a:tr h="180694">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r" fontAlgn="b"/>
                      <a:r>
                        <a:rPr lang="en-US" sz="1600" b="1" i="0" u="none" strike="noStrike" dirty="0" err="1">
                          <a:effectLst/>
                          <a:latin typeface="Times New Roman"/>
                        </a:rPr>
                        <a:t>Qext</a:t>
                      </a:r>
                      <a:endParaRPr lang="en-US" sz="1600" b="1" i="0" u="none" strike="noStrike" dirty="0">
                        <a:effectLst/>
                        <a:latin typeface="Times New Roman"/>
                      </a:endParaRPr>
                    </a:p>
                  </a:txBody>
                  <a:tcPr marL="8604" marR="8604" marT="8604" marB="0" anchor="b">
                    <a:lnL w="12700" cap="flat" cmpd="sng" algn="ctr">
                      <a:solidFill>
                        <a:scrgbClr r="0" g="0" b="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US" sz="1600" b="0" i="0" u="none" strike="noStrike" dirty="0">
                          <a:effectLst/>
                          <a:latin typeface="Times New Roman"/>
                        </a:rPr>
                        <a:t>1.26E+04</a:t>
                      </a:r>
                    </a:p>
                  </a:txBody>
                  <a:tcPr marL="8604" marR="8604" marT="8604"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US" sz="1600" b="0" i="0" u="none" strike="noStrike">
                          <a:effectLst/>
                          <a:latin typeface="Times New Roman"/>
                        </a:rPr>
                        <a:t>6.58E+02</a:t>
                      </a:r>
                    </a:p>
                  </a:txBody>
                  <a:tcPr marL="8604" marR="8604" marT="8604"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US" sz="1600" b="0" i="0" u="none" strike="noStrike">
                          <a:effectLst/>
                          <a:latin typeface="Times New Roman"/>
                        </a:rPr>
                        <a:t>1.06E+05</a:t>
                      </a:r>
                    </a:p>
                  </a:txBody>
                  <a:tcPr marL="8604" marR="8604" marT="8604"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l" fontAlgn="b"/>
                      <a:endParaRPr lang="en-US" sz="1600" b="0" i="0" u="none" strike="noStrike">
                        <a:effectLst/>
                        <a:latin typeface="Times New Roman"/>
                      </a:endParaRPr>
                    </a:p>
                  </a:txBody>
                  <a:tcPr marL="8604" marR="8604" marT="8604"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l" fontAlgn="b"/>
                      <a:endParaRPr lang="en-US" sz="1600" b="0" i="0" u="none" strike="noStrike">
                        <a:solidFill>
                          <a:srgbClr val="808080"/>
                        </a:solidFill>
                        <a:effectLst/>
                        <a:latin typeface="Times New Roman"/>
                      </a:endParaRPr>
                    </a:p>
                  </a:txBody>
                  <a:tcPr marL="8604" marR="8604" marT="8604" marB="0" anchor="b">
                    <a:lnL>
                      <a:noFill/>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r>
              <a:tr h="180694">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r" fontAlgn="b"/>
                      <a:r>
                        <a:rPr lang="en-US" sz="1600" b="1" i="0" u="none" strike="noStrike" dirty="0">
                          <a:effectLst/>
                          <a:latin typeface="Times New Roman"/>
                        </a:rPr>
                        <a:t>Active Cavity Number</a:t>
                      </a:r>
                    </a:p>
                  </a:txBody>
                  <a:tcPr marL="8604" marR="8604" marT="8604" marB="0" anchor="b">
                    <a:lnL w="12700" cap="flat" cmpd="sng" algn="ctr">
                      <a:solidFill>
                        <a:scrgbClr r="0" g="0" b="0"/>
                      </a:solidFill>
                      <a:prstDash val="solid"/>
                      <a:round/>
                      <a:headEnd type="none" w="med" len="med"/>
                      <a:tailEnd type="none" w="med" len="med"/>
                    </a:lnL>
                    <a:lnR>
                      <a:noFill/>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US" sz="1600" b="0" i="0" u="none" strike="noStrike" dirty="0">
                          <a:effectLst/>
                          <a:latin typeface="Times New Roman"/>
                        </a:rPr>
                        <a:t>1</a:t>
                      </a:r>
                    </a:p>
                  </a:txBody>
                  <a:tcPr marL="8604" marR="8604" marT="8604" marB="0" anchor="b">
                    <a:lnL>
                      <a:noFill/>
                    </a:lnL>
                    <a:lnR>
                      <a:noFill/>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US" sz="1600" b="0" i="0" u="none" strike="noStrike" dirty="0">
                          <a:effectLst/>
                          <a:latin typeface="Times New Roman"/>
                        </a:rPr>
                        <a:t>8</a:t>
                      </a:r>
                    </a:p>
                  </a:txBody>
                  <a:tcPr marL="8604" marR="8604" marT="8604" marB="0" anchor="b">
                    <a:lnL>
                      <a:noFill/>
                    </a:lnL>
                    <a:lnR>
                      <a:noFill/>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US" sz="1600" b="0" i="0" u="none" strike="noStrike" dirty="0">
                          <a:effectLst/>
                          <a:latin typeface="Times New Roman"/>
                        </a:rPr>
                        <a:t>20</a:t>
                      </a:r>
                    </a:p>
                  </a:txBody>
                  <a:tcPr marL="8604" marR="8604" marT="8604" marB="0" anchor="b">
                    <a:lnL>
                      <a:noFill/>
                    </a:lnL>
                    <a:lnR>
                      <a:noFill/>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l" fontAlgn="b"/>
                      <a:endParaRPr lang="en-US" sz="1600" b="0" i="0" u="none" strike="noStrike">
                        <a:effectLst/>
                        <a:latin typeface="Times New Roman"/>
                      </a:endParaRPr>
                    </a:p>
                  </a:txBody>
                  <a:tcPr marL="8604" marR="8604" marT="8604" marB="0" anchor="b">
                    <a:lnL>
                      <a:noFill/>
                    </a:lnL>
                    <a:lnR>
                      <a:noFill/>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l" fontAlgn="b"/>
                      <a:endParaRPr lang="en-US" sz="1600" b="0" i="0" u="none" strike="noStrike" dirty="0">
                        <a:effectLst/>
                        <a:latin typeface="Times New Roman"/>
                      </a:endParaRPr>
                    </a:p>
                  </a:txBody>
                  <a:tcPr marL="8604" marR="8604" marT="8604" marB="0" anchor="b">
                    <a:lnL>
                      <a:noFill/>
                    </a:lnL>
                    <a:lnR w="12700" cap="flat" cmpd="sng" algn="ctr">
                      <a:solidFill>
                        <a:scrgbClr r="0" g="0" b="0"/>
                      </a:solidFill>
                      <a:prstDash val="solid"/>
                      <a:round/>
                      <a:headEnd type="none" w="med" len="med"/>
                      <a:tailEnd type="none" w="med" len="med"/>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293375440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28600" y="0"/>
            <a:ext cx="8534400" cy="990600"/>
          </a:xfrm>
        </p:spPr>
        <p:txBody>
          <a:bodyPr/>
          <a:lstStyle/>
          <a:p>
            <a:pPr algn="ctr">
              <a:lnSpc>
                <a:spcPct val="100000"/>
              </a:lnSpc>
            </a:pPr>
            <a:r>
              <a:rPr lang="en-US" sz="3200" dirty="0" smtClean="0">
                <a:latin typeface="Arial" charset="0"/>
                <a:ea typeface="ＭＳ Ｐゴシック" charset="0"/>
                <a:cs typeface="ＭＳ Ｐゴシック" charset="0"/>
              </a:rPr>
              <a:t>Impedance threshold in e Ring</a:t>
            </a:r>
            <a:endParaRPr lang="en-US" sz="3200" dirty="0">
              <a:latin typeface="Arial" charset="0"/>
              <a:ea typeface="ＭＳ Ｐゴシック" charset="0"/>
              <a:cs typeface="ＭＳ Ｐゴシック" charset="0"/>
            </a:endParaRPr>
          </a:p>
        </p:txBody>
      </p:sp>
      <p:sp>
        <p:nvSpPr>
          <p:cNvPr id="2" name="Date Placeholder 1"/>
          <p:cNvSpPr>
            <a:spLocks noGrp="1"/>
          </p:cNvSpPr>
          <p:nvPr>
            <p:ph type="dt" sz="half" idx="10"/>
          </p:nvPr>
        </p:nvSpPr>
        <p:spPr/>
        <p:txBody>
          <a:bodyPr/>
          <a:lstStyle/>
          <a:p>
            <a:pPr>
              <a:defRPr/>
            </a:pPr>
            <a:r>
              <a:rPr lang="en-US" smtClean="0"/>
              <a:t>August 25, 2014</a:t>
            </a:r>
            <a:endParaRPr lang="en-US" dirty="0"/>
          </a:p>
        </p:txBody>
      </p:sp>
      <p:sp>
        <p:nvSpPr>
          <p:cNvPr id="3" name="Footer Placeholder 2"/>
          <p:cNvSpPr>
            <a:spLocks noGrp="1"/>
          </p:cNvSpPr>
          <p:nvPr>
            <p:ph type="ftr" sz="quarter" idx="11"/>
          </p:nvPr>
        </p:nvSpPr>
        <p:spPr/>
        <p:txBody>
          <a:bodyPr/>
          <a:lstStyle/>
          <a:p>
            <a:pPr>
              <a:defRPr/>
            </a:pPr>
            <a:r>
              <a:rPr lang="en-US" smtClean="0"/>
              <a:t>HOM damped SRF cavities</a:t>
            </a:r>
            <a:endParaRPr lang="en-US" dirty="0"/>
          </a:p>
        </p:txBody>
      </p:sp>
      <p:sp>
        <p:nvSpPr>
          <p:cNvPr id="4" name="Slide Number Placeholder 3"/>
          <p:cNvSpPr>
            <a:spLocks noGrp="1"/>
          </p:cNvSpPr>
          <p:nvPr>
            <p:ph type="sldNum" sz="quarter" idx="12"/>
          </p:nvPr>
        </p:nvSpPr>
        <p:spPr/>
        <p:txBody>
          <a:bodyPr/>
          <a:lstStyle/>
          <a:p>
            <a:fld id="{6852845B-A5F6-3440-B749-65162F69B7B3}" type="slidenum">
              <a:rPr lang="en-US" smtClean="0"/>
              <a:pPr/>
              <a:t>16</a:t>
            </a:fld>
            <a:endParaRPr lang="en-US" dirty="0"/>
          </a:p>
        </p:txBody>
      </p:sp>
      <p:pic>
        <p:nvPicPr>
          <p:cNvPr id="13"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26588" y="1193161"/>
            <a:ext cx="3188148" cy="25729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943862" y="807791"/>
            <a:ext cx="4886728" cy="3072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107150" y="3374571"/>
            <a:ext cx="4723440" cy="3069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121729" y="3928408"/>
            <a:ext cx="3993071" cy="1938992"/>
          </a:xfrm>
          <a:prstGeom prst="rect">
            <a:avLst/>
          </a:prstGeom>
          <a:noFill/>
        </p:spPr>
        <p:txBody>
          <a:bodyPr wrap="square" rtlCol="0">
            <a:spAutoFit/>
          </a:bodyPr>
          <a:lstStyle/>
          <a:p>
            <a:pPr marL="342900" indent="-342900">
              <a:buFont typeface="Wingdings" charset="2"/>
              <a:buChar char="§"/>
            </a:pPr>
            <a:r>
              <a:rPr lang="en-US" sz="2000" dirty="0" smtClean="0"/>
              <a:t>“On-cell” damper concept can meet these requirements.</a:t>
            </a:r>
          </a:p>
          <a:p>
            <a:pPr marL="342900" indent="-342900">
              <a:buFont typeface="Wingdings" charset="2"/>
              <a:buChar char="§"/>
            </a:pPr>
            <a:r>
              <a:rPr lang="en-US" sz="2000" dirty="0" smtClean="0"/>
              <a:t>Waveguide HOM couplers can handle high power.</a:t>
            </a:r>
          </a:p>
          <a:p>
            <a:pPr marL="342900" indent="-342900">
              <a:buFont typeface="Wingdings" charset="2"/>
              <a:buChar char="§"/>
            </a:pPr>
            <a:r>
              <a:rPr lang="en-US" sz="2000" dirty="0" smtClean="0"/>
              <a:t>Many technical challenges remain!</a:t>
            </a:r>
            <a:endParaRPr lang="en-US" sz="2000" dirty="0"/>
          </a:p>
        </p:txBody>
      </p:sp>
    </p:spTree>
    <p:extLst>
      <p:ext uri="{BB962C8B-B14F-4D97-AF65-F5344CB8AC3E}">
        <p14:creationId xmlns:p14="http://schemas.microsoft.com/office/powerpoint/2010/main" val="144336965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28600" y="0"/>
            <a:ext cx="8534400" cy="990600"/>
          </a:xfrm>
        </p:spPr>
        <p:txBody>
          <a:bodyPr/>
          <a:lstStyle/>
          <a:p>
            <a:pPr algn="ctr">
              <a:lnSpc>
                <a:spcPct val="100000"/>
              </a:lnSpc>
            </a:pPr>
            <a:r>
              <a:rPr lang="en-US" sz="3200" dirty="0" smtClean="0">
                <a:latin typeface="Arial" charset="0"/>
                <a:ea typeface="ＭＳ Ｐゴシック" charset="0"/>
                <a:cs typeface="ＭＳ Ｐゴシック" charset="0"/>
              </a:rPr>
              <a:t>RF cavity geometry studies</a:t>
            </a:r>
            <a:endParaRPr lang="en-US" sz="3200" dirty="0">
              <a:latin typeface="Arial" charset="0"/>
              <a:ea typeface="ＭＳ Ｐゴシック" charset="0"/>
              <a:cs typeface="ＭＳ Ｐゴシック" charset="0"/>
            </a:endParaRPr>
          </a:p>
        </p:txBody>
      </p:sp>
      <p:sp>
        <p:nvSpPr>
          <p:cNvPr id="2" name="Date Placeholder 1"/>
          <p:cNvSpPr>
            <a:spLocks noGrp="1"/>
          </p:cNvSpPr>
          <p:nvPr>
            <p:ph type="dt" sz="half" idx="10"/>
          </p:nvPr>
        </p:nvSpPr>
        <p:spPr/>
        <p:txBody>
          <a:bodyPr/>
          <a:lstStyle/>
          <a:p>
            <a:pPr>
              <a:defRPr/>
            </a:pPr>
            <a:r>
              <a:rPr lang="en-US" smtClean="0"/>
              <a:t>August 25, 2014</a:t>
            </a:r>
            <a:endParaRPr lang="en-US" dirty="0"/>
          </a:p>
        </p:txBody>
      </p:sp>
      <p:sp>
        <p:nvSpPr>
          <p:cNvPr id="3" name="Footer Placeholder 2"/>
          <p:cNvSpPr>
            <a:spLocks noGrp="1"/>
          </p:cNvSpPr>
          <p:nvPr>
            <p:ph type="ftr" sz="quarter" idx="11"/>
          </p:nvPr>
        </p:nvSpPr>
        <p:spPr/>
        <p:txBody>
          <a:bodyPr/>
          <a:lstStyle/>
          <a:p>
            <a:pPr>
              <a:defRPr/>
            </a:pPr>
            <a:r>
              <a:rPr lang="en-US" smtClean="0"/>
              <a:t>HOM damped SRF cavities</a:t>
            </a:r>
            <a:endParaRPr lang="en-US" dirty="0"/>
          </a:p>
        </p:txBody>
      </p:sp>
      <p:sp>
        <p:nvSpPr>
          <p:cNvPr id="4" name="Slide Number Placeholder 3"/>
          <p:cNvSpPr>
            <a:spLocks noGrp="1"/>
          </p:cNvSpPr>
          <p:nvPr>
            <p:ph type="sldNum" sz="quarter" idx="12"/>
          </p:nvPr>
        </p:nvSpPr>
        <p:spPr/>
        <p:txBody>
          <a:bodyPr/>
          <a:lstStyle/>
          <a:p>
            <a:fld id="{6852845B-A5F6-3440-B749-65162F69B7B3}" type="slidenum">
              <a:rPr lang="en-US" smtClean="0"/>
              <a:pPr/>
              <a:t>17</a:t>
            </a:fld>
            <a:endParaRPr lang="en-US" dirty="0"/>
          </a:p>
        </p:txBody>
      </p:sp>
      <p:pic>
        <p:nvPicPr>
          <p:cNvPr id="10"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078682" y="4309844"/>
            <a:ext cx="1852613" cy="176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9112" b="2315"/>
          <a:stretch/>
        </p:blipFill>
        <p:spPr bwMode="auto">
          <a:xfrm>
            <a:off x="3820" y="838200"/>
            <a:ext cx="4403080" cy="3529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389650" y="838200"/>
            <a:ext cx="4754351" cy="3542044"/>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17" name="TextBox 7"/>
          <p:cNvSpPr txBox="1">
            <a:spLocks noChangeArrowheads="1"/>
          </p:cNvSpPr>
          <p:nvPr/>
        </p:nvSpPr>
        <p:spPr bwMode="auto">
          <a:xfrm>
            <a:off x="4389406" y="5973481"/>
            <a:ext cx="48204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dirty="0" smtClean="0"/>
              <a:t>ANL </a:t>
            </a:r>
            <a:r>
              <a:rPr lang="en-US" sz="1600" dirty="0"/>
              <a:t>SPX </a:t>
            </a:r>
            <a:r>
              <a:rPr lang="en-US" sz="1600" dirty="0" smtClean="0"/>
              <a:t>2.82GHz crab cavity with </a:t>
            </a:r>
            <a:r>
              <a:rPr lang="en-US" sz="1600" dirty="0"/>
              <a:t>on-cell damper</a:t>
            </a:r>
          </a:p>
        </p:txBody>
      </p:sp>
      <p:sp>
        <p:nvSpPr>
          <p:cNvPr id="18" name="TextBox 8"/>
          <p:cNvSpPr txBox="1">
            <a:spLocks noChangeArrowheads="1"/>
          </p:cNvSpPr>
          <p:nvPr/>
        </p:nvSpPr>
        <p:spPr bwMode="auto">
          <a:xfrm>
            <a:off x="349268" y="5927315"/>
            <a:ext cx="41627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750 MHz MEIC e-ring </a:t>
            </a:r>
            <a:r>
              <a:rPr lang="en-US" sz="1800" dirty="0" smtClean="0"/>
              <a:t>cavity concepts</a:t>
            </a:r>
            <a:endParaRPr lang="en-US" sz="1800" dirty="0"/>
          </a:p>
        </p:txBody>
      </p:sp>
      <p:pic>
        <p:nvPicPr>
          <p:cNvPr id="19" name="Picture 10" descr="HC_1cellY_setup.bmp"/>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702450" y="4518918"/>
            <a:ext cx="1281412" cy="1369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1" descr="HC_1cellT_setup.bmp"/>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107994" y="4520047"/>
            <a:ext cx="1281412" cy="1369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1" name="Straight Arrow Connector 20"/>
          <p:cNvCxnSpPr>
            <a:cxnSpLocks noChangeShapeType="1"/>
          </p:cNvCxnSpPr>
          <p:nvPr/>
        </p:nvCxnSpPr>
        <p:spPr bwMode="auto">
          <a:xfrm flipH="1" flipV="1">
            <a:off x="7769148" y="5014106"/>
            <a:ext cx="235840" cy="1128652"/>
          </a:xfrm>
          <a:prstGeom prst="straightConnector1">
            <a:avLst/>
          </a:prstGeom>
          <a:noFill/>
          <a:ln w="25400">
            <a:solidFill>
              <a:srgbClr val="FF0000"/>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22" name="Picture 3"/>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06830" y="4517761"/>
            <a:ext cx="128149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696492" y="4534504"/>
            <a:ext cx="2103120" cy="1438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045252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0"/>
            <a:ext cx="9144000" cy="685800"/>
          </a:xfrm>
        </p:spPr>
        <p:txBody>
          <a:bodyPr/>
          <a:lstStyle/>
          <a:p>
            <a:pPr algn="ctr">
              <a:lnSpc>
                <a:spcPct val="100000"/>
              </a:lnSpc>
            </a:pPr>
            <a:r>
              <a:rPr lang="en-US" altLang="en-US" sz="2400" dirty="0"/>
              <a:t>ANL-</a:t>
            </a:r>
            <a:r>
              <a:rPr lang="en-US" altLang="en-US" sz="2400" dirty="0" err="1"/>
              <a:t>JLab</a:t>
            </a:r>
            <a:r>
              <a:rPr lang="en-US" altLang="en-US" sz="2400" dirty="0"/>
              <a:t> Crab Cavity and </a:t>
            </a:r>
            <a:r>
              <a:rPr lang="en-US" altLang="en-US" sz="2400" dirty="0" err="1"/>
              <a:t>Cryomodule</a:t>
            </a:r>
            <a:r>
              <a:rPr lang="en-US" altLang="en-US" sz="2400" dirty="0"/>
              <a:t> Development for SPX</a:t>
            </a:r>
            <a:endParaRPr lang="en-US" sz="2400" dirty="0">
              <a:latin typeface="Arial" charset="0"/>
              <a:ea typeface="ＭＳ Ｐゴシック" charset="0"/>
              <a:cs typeface="ＭＳ Ｐゴシック" charset="0"/>
            </a:endParaRPr>
          </a:p>
        </p:txBody>
      </p:sp>
      <p:sp>
        <p:nvSpPr>
          <p:cNvPr id="2" name="Date Placeholder 1"/>
          <p:cNvSpPr>
            <a:spLocks noGrp="1"/>
          </p:cNvSpPr>
          <p:nvPr>
            <p:ph type="dt" sz="half" idx="10"/>
          </p:nvPr>
        </p:nvSpPr>
        <p:spPr/>
        <p:txBody>
          <a:bodyPr/>
          <a:lstStyle/>
          <a:p>
            <a:pPr>
              <a:defRPr/>
            </a:pPr>
            <a:r>
              <a:rPr lang="en-US" smtClean="0"/>
              <a:t>August 25, 2014</a:t>
            </a:r>
            <a:endParaRPr lang="en-US" dirty="0"/>
          </a:p>
        </p:txBody>
      </p:sp>
      <p:sp>
        <p:nvSpPr>
          <p:cNvPr id="3" name="Footer Placeholder 2"/>
          <p:cNvSpPr>
            <a:spLocks noGrp="1"/>
          </p:cNvSpPr>
          <p:nvPr>
            <p:ph type="ftr" sz="quarter" idx="11"/>
          </p:nvPr>
        </p:nvSpPr>
        <p:spPr/>
        <p:txBody>
          <a:bodyPr/>
          <a:lstStyle/>
          <a:p>
            <a:pPr>
              <a:defRPr/>
            </a:pPr>
            <a:r>
              <a:rPr lang="en-US" smtClean="0"/>
              <a:t>HOM damped SRF cavities</a:t>
            </a:r>
            <a:endParaRPr lang="en-US" dirty="0"/>
          </a:p>
        </p:txBody>
      </p:sp>
      <p:sp>
        <p:nvSpPr>
          <p:cNvPr id="4" name="Slide Number Placeholder 3"/>
          <p:cNvSpPr>
            <a:spLocks noGrp="1"/>
          </p:cNvSpPr>
          <p:nvPr>
            <p:ph type="sldNum" sz="quarter" idx="12"/>
          </p:nvPr>
        </p:nvSpPr>
        <p:spPr/>
        <p:txBody>
          <a:bodyPr/>
          <a:lstStyle/>
          <a:p>
            <a:fld id="{6852845B-A5F6-3440-B749-65162F69B7B3}" type="slidenum">
              <a:rPr lang="en-US" smtClean="0"/>
              <a:pPr/>
              <a:t>18</a:t>
            </a:fld>
            <a:endParaRPr lang="en-US" dirty="0"/>
          </a:p>
        </p:txBody>
      </p:sp>
      <p:pic>
        <p:nvPicPr>
          <p:cNvPr id="16" name="Picture 8" descr="C:\Documents and Settings\waldschm\My Documents\Projects\Crab\JLAB Meetings\pics\Dipole vertical impedance.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553732" y="760103"/>
            <a:ext cx="3383280" cy="2560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9" descr="C:\Documents and Settings\waldschm\My Documents\Projects\Crab\JLAB Meetings\pics\Dipole Horizontal.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441314" y="3916680"/>
            <a:ext cx="3383280" cy="2560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7" descr="C:\Documents and Settings\waldschm\My Documents\Projects\Crab\JLAB Meetings\pics\Monopole  impedance.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0" y="655011"/>
            <a:ext cx="3657600" cy="2834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7"/>
          <p:cNvSpPr>
            <a:spLocks noChangeArrowheads="1"/>
          </p:cNvSpPr>
          <p:nvPr/>
        </p:nvSpPr>
        <p:spPr bwMode="auto">
          <a:xfrm>
            <a:off x="0" y="3308041"/>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endParaRPr lang="en-US" altLang="en-US"/>
          </a:p>
        </p:txBody>
      </p:sp>
      <p:sp>
        <p:nvSpPr>
          <p:cNvPr id="27" name="Rectangle 9"/>
          <p:cNvSpPr>
            <a:spLocks noChangeArrowheads="1"/>
          </p:cNvSpPr>
          <p:nvPr/>
        </p:nvSpPr>
        <p:spPr bwMode="auto">
          <a:xfrm>
            <a:off x="0" y="327470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endParaRPr lang="en-US" altLang="en-US"/>
          </a:p>
        </p:txBody>
      </p:sp>
      <p:sp>
        <p:nvSpPr>
          <p:cNvPr id="28" name="Rectangle 11"/>
          <p:cNvSpPr>
            <a:spLocks noChangeArrowheads="1"/>
          </p:cNvSpPr>
          <p:nvPr/>
        </p:nvSpPr>
        <p:spPr bwMode="auto">
          <a:xfrm>
            <a:off x="0" y="3403291"/>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endParaRPr lang="en-US" altLang="en-US"/>
          </a:p>
        </p:txBody>
      </p:sp>
      <p:sp>
        <p:nvSpPr>
          <p:cNvPr id="29" name="Rectangle 13"/>
          <p:cNvSpPr>
            <a:spLocks noChangeArrowheads="1"/>
          </p:cNvSpPr>
          <p:nvPr/>
        </p:nvSpPr>
        <p:spPr bwMode="auto">
          <a:xfrm>
            <a:off x="0" y="340805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endParaRPr lang="en-US" altLang="en-US"/>
          </a:p>
        </p:txBody>
      </p:sp>
      <p:sp>
        <p:nvSpPr>
          <p:cNvPr id="30" name="Rectangle 15"/>
          <p:cNvSpPr>
            <a:spLocks noChangeArrowheads="1"/>
          </p:cNvSpPr>
          <p:nvPr/>
        </p:nvSpPr>
        <p:spPr bwMode="auto">
          <a:xfrm>
            <a:off x="0" y="335090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endParaRPr lang="en-US" altLang="en-US"/>
          </a:p>
        </p:txBody>
      </p:sp>
      <p:sp>
        <p:nvSpPr>
          <p:cNvPr id="31" name="Text Box 23"/>
          <p:cNvSpPr txBox="1">
            <a:spLocks noChangeArrowheads="1"/>
          </p:cNvSpPr>
          <p:nvPr/>
        </p:nvSpPr>
        <p:spPr bwMode="auto">
          <a:xfrm>
            <a:off x="2639332" y="1636403"/>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algn="ctr">
              <a:spcBef>
                <a:spcPct val="50000"/>
              </a:spcBef>
            </a:pPr>
            <a:r>
              <a:rPr lang="en-US" altLang="en-US" sz="1200" dirty="0">
                <a:latin typeface="Arial" pitchFamily="34" charset="0"/>
              </a:rPr>
              <a:t>Stability Threshold</a:t>
            </a:r>
          </a:p>
        </p:txBody>
      </p:sp>
      <p:sp>
        <p:nvSpPr>
          <p:cNvPr id="32" name="Line 24"/>
          <p:cNvSpPr>
            <a:spLocks noChangeShapeType="1"/>
          </p:cNvSpPr>
          <p:nvPr/>
        </p:nvSpPr>
        <p:spPr bwMode="auto">
          <a:xfrm flipH="1" flipV="1">
            <a:off x="2351314" y="1547503"/>
            <a:ext cx="244475"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 name="Text Box 25"/>
          <p:cNvSpPr txBox="1">
            <a:spLocks noChangeArrowheads="1"/>
          </p:cNvSpPr>
          <p:nvPr/>
        </p:nvSpPr>
        <p:spPr bwMode="auto">
          <a:xfrm>
            <a:off x="30163" y="633829"/>
            <a:ext cx="1074738" cy="457200"/>
          </a:xfrm>
          <a:prstGeom prst="rect">
            <a:avLst/>
          </a:prstGeom>
          <a:solidFill>
            <a:srgbClr val="C1B2EC"/>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algn="ctr">
              <a:spcBef>
                <a:spcPct val="50000"/>
              </a:spcBef>
            </a:pPr>
            <a:r>
              <a:rPr lang="en-US" altLang="en-US" sz="1200" dirty="0">
                <a:latin typeface="Arial" pitchFamily="34" charset="0"/>
              </a:rPr>
              <a:t>Monopole Impedance</a:t>
            </a:r>
          </a:p>
        </p:txBody>
      </p:sp>
      <p:sp>
        <p:nvSpPr>
          <p:cNvPr id="34" name="Text Box 20"/>
          <p:cNvSpPr txBox="1">
            <a:spLocks noChangeArrowheads="1"/>
          </p:cNvSpPr>
          <p:nvPr/>
        </p:nvSpPr>
        <p:spPr bwMode="auto">
          <a:xfrm>
            <a:off x="3553732" y="607703"/>
            <a:ext cx="1219200" cy="457200"/>
          </a:xfrm>
          <a:prstGeom prst="rect">
            <a:avLst/>
          </a:prstGeom>
          <a:solidFill>
            <a:srgbClr val="C1B2EC"/>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algn="ctr">
              <a:spcBef>
                <a:spcPct val="50000"/>
              </a:spcBef>
            </a:pPr>
            <a:r>
              <a:rPr lang="en-US" altLang="en-US" sz="1200" dirty="0">
                <a:latin typeface="Arial" pitchFamily="34" charset="0"/>
              </a:rPr>
              <a:t>Vertical Dipole Impedance</a:t>
            </a:r>
          </a:p>
        </p:txBody>
      </p:sp>
      <p:sp>
        <p:nvSpPr>
          <p:cNvPr id="35" name="Text Box 21"/>
          <p:cNvSpPr txBox="1">
            <a:spLocks noChangeArrowheads="1"/>
          </p:cNvSpPr>
          <p:nvPr/>
        </p:nvSpPr>
        <p:spPr bwMode="auto">
          <a:xfrm>
            <a:off x="4114800" y="1049482"/>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algn="ctr">
              <a:spcBef>
                <a:spcPct val="50000"/>
              </a:spcBef>
            </a:pPr>
            <a:r>
              <a:rPr lang="en-US" altLang="en-US" sz="1200" dirty="0">
                <a:latin typeface="Arial" pitchFamily="34" charset="0"/>
              </a:rPr>
              <a:t>Stability Threshold</a:t>
            </a:r>
          </a:p>
        </p:txBody>
      </p:sp>
      <p:sp>
        <p:nvSpPr>
          <p:cNvPr id="36" name="Line 22"/>
          <p:cNvSpPr>
            <a:spLocks noChangeShapeType="1"/>
          </p:cNvSpPr>
          <p:nvPr/>
        </p:nvSpPr>
        <p:spPr bwMode="auto">
          <a:xfrm>
            <a:off x="4958669" y="1490353"/>
            <a:ext cx="266700" cy="1905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 name="Text Box 23"/>
          <p:cNvSpPr txBox="1">
            <a:spLocks noChangeArrowheads="1"/>
          </p:cNvSpPr>
          <p:nvPr/>
        </p:nvSpPr>
        <p:spPr bwMode="auto">
          <a:xfrm>
            <a:off x="5829300" y="3808103"/>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algn="ctr">
              <a:spcBef>
                <a:spcPct val="50000"/>
              </a:spcBef>
            </a:pPr>
            <a:r>
              <a:rPr lang="en-US" altLang="en-US" sz="1200" dirty="0">
                <a:latin typeface="Arial" pitchFamily="34" charset="0"/>
              </a:rPr>
              <a:t>Stability Threshold</a:t>
            </a:r>
          </a:p>
        </p:txBody>
      </p:sp>
      <p:sp>
        <p:nvSpPr>
          <p:cNvPr id="38" name="Line 24"/>
          <p:cNvSpPr>
            <a:spLocks noChangeShapeType="1"/>
          </p:cNvSpPr>
          <p:nvPr/>
        </p:nvSpPr>
        <p:spPr bwMode="auto">
          <a:xfrm>
            <a:off x="6312580" y="4210874"/>
            <a:ext cx="136525"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 name="Text Box 20"/>
          <p:cNvSpPr txBox="1">
            <a:spLocks noChangeArrowheads="1"/>
          </p:cNvSpPr>
          <p:nvPr/>
        </p:nvSpPr>
        <p:spPr bwMode="auto">
          <a:xfrm>
            <a:off x="5299800" y="3365192"/>
            <a:ext cx="1371600" cy="461963"/>
          </a:xfrm>
          <a:prstGeom prst="rect">
            <a:avLst/>
          </a:prstGeom>
          <a:solidFill>
            <a:srgbClr val="C1B2EC"/>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algn="ctr">
              <a:spcBef>
                <a:spcPct val="50000"/>
              </a:spcBef>
            </a:pPr>
            <a:r>
              <a:rPr lang="en-US" altLang="en-US" sz="1200" dirty="0">
                <a:latin typeface="Arial" pitchFamily="34" charset="0"/>
              </a:rPr>
              <a:t>Horizontal Dipole Impedance</a:t>
            </a:r>
          </a:p>
        </p:txBody>
      </p:sp>
      <p:pic>
        <p:nvPicPr>
          <p:cNvPr id="40" name="Picture 2"/>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6"/>
          <a:stretch/>
        </p:blipFill>
        <p:spPr bwMode="auto">
          <a:xfrm>
            <a:off x="122237" y="3573525"/>
            <a:ext cx="2743200" cy="2859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40"/>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5400000">
            <a:off x="2609336" y="3826715"/>
            <a:ext cx="2926080" cy="2353553"/>
          </a:xfrm>
          <a:prstGeom prst="rect">
            <a:avLst/>
          </a:prstGeom>
          <a:ln>
            <a:solidFill>
              <a:schemeClr val="tx1"/>
            </a:solidFill>
          </a:ln>
        </p:spPr>
      </p:pic>
      <p:sp>
        <p:nvSpPr>
          <p:cNvPr id="42" name="TextBox 41"/>
          <p:cNvSpPr txBox="1"/>
          <p:nvPr/>
        </p:nvSpPr>
        <p:spPr>
          <a:xfrm>
            <a:off x="228600" y="3850286"/>
            <a:ext cx="933677" cy="646331"/>
          </a:xfrm>
          <a:prstGeom prst="rect">
            <a:avLst/>
          </a:prstGeom>
          <a:solidFill>
            <a:schemeClr val="bg1"/>
          </a:solidFill>
        </p:spPr>
        <p:txBody>
          <a:bodyPr wrap="square" rtlCol="0">
            <a:spAutoFit/>
          </a:bodyPr>
          <a:lstStyle/>
          <a:p>
            <a:r>
              <a:rPr lang="en-US" sz="1200" dirty="0" smtClean="0"/>
              <a:t>On-cell waveguide damper</a:t>
            </a:r>
            <a:endParaRPr lang="en-US" sz="1200" dirty="0"/>
          </a:p>
        </p:txBody>
      </p:sp>
      <p:sp>
        <p:nvSpPr>
          <p:cNvPr id="43" name="TextBox 42"/>
          <p:cNvSpPr txBox="1"/>
          <p:nvPr/>
        </p:nvSpPr>
        <p:spPr>
          <a:xfrm>
            <a:off x="2667000" y="5787126"/>
            <a:ext cx="1203325" cy="646331"/>
          </a:xfrm>
          <a:prstGeom prst="rect">
            <a:avLst/>
          </a:prstGeom>
          <a:solidFill>
            <a:schemeClr val="bg1"/>
          </a:solidFill>
        </p:spPr>
        <p:txBody>
          <a:bodyPr wrap="square" rtlCol="0">
            <a:spAutoFit/>
          </a:bodyPr>
          <a:lstStyle/>
          <a:p>
            <a:r>
              <a:rPr lang="en-US" sz="1200" dirty="0" smtClean="0"/>
              <a:t>Beam pipe waveguide dampers</a:t>
            </a:r>
            <a:endParaRPr lang="en-US" sz="1200" dirty="0"/>
          </a:p>
        </p:txBody>
      </p:sp>
      <p:cxnSp>
        <p:nvCxnSpPr>
          <p:cNvPr id="44" name="Straight Arrow Connector 43"/>
          <p:cNvCxnSpPr/>
          <p:nvPr/>
        </p:nvCxnSpPr>
        <p:spPr>
          <a:xfrm>
            <a:off x="947057" y="4496617"/>
            <a:ext cx="546780" cy="50687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a:stCxn id="43" idx="3"/>
          </p:cNvCxnSpPr>
          <p:nvPr/>
        </p:nvCxnSpPr>
        <p:spPr>
          <a:xfrm flipV="1">
            <a:off x="3870325" y="5638800"/>
            <a:ext cx="244475" cy="47149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46" name="Picture 4"/>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858000" y="630615"/>
            <a:ext cx="2286000" cy="3219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9421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28600" y="0"/>
            <a:ext cx="8534400" cy="762000"/>
          </a:xfrm>
        </p:spPr>
        <p:txBody>
          <a:bodyPr/>
          <a:lstStyle/>
          <a:p>
            <a:pPr algn="ctr">
              <a:lnSpc>
                <a:spcPct val="100000"/>
              </a:lnSpc>
            </a:pPr>
            <a:r>
              <a:rPr lang="en-US" sz="3200" dirty="0" err="1" smtClean="0">
                <a:latin typeface="Arial" charset="0"/>
                <a:ea typeface="ＭＳ Ｐゴシック" charset="0"/>
                <a:cs typeface="ＭＳ Ｐゴシック" charset="0"/>
              </a:rPr>
              <a:t>JLab</a:t>
            </a:r>
            <a:r>
              <a:rPr lang="en-US" sz="3200" dirty="0" smtClean="0">
                <a:latin typeface="Arial" charset="0"/>
                <a:ea typeface="ＭＳ Ｐゴシック" charset="0"/>
                <a:cs typeface="ＭＳ Ｐゴシック" charset="0"/>
              </a:rPr>
              <a:t> high-current cavities</a:t>
            </a:r>
            <a:endParaRPr lang="en-US" sz="3200" dirty="0">
              <a:latin typeface="Arial" charset="0"/>
              <a:ea typeface="ＭＳ Ｐゴシック" charset="0"/>
              <a:cs typeface="ＭＳ Ｐゴシック" charset="0"/>
            </a:endParaRPr>
          </a:p>
        </p:txBody>
      </p:sp>
      <p:sp>
        <p:nvSpPr>
          <p:cNvPr id="2" name="Date Placeholder 1"/>
          <p:cNvSpPr>
            <a:spLocks noGrp="1"/>
          </p:cNvSpPr>
          <p:nvPr>
            <p:ph type="dt" sz="half" idx="10"/>
          </p:nvPr>
        </p:nvSpPr>
        <p:spPr/>
        <p:txBody>
          <a:bodyPr/>
          <a:lstStyle/>
          <a:p>
            <a:pPr>
              <a:defRPr/>
            </a:pPr>
            <a:r>
              <a:rPr lang="en-US" smtClean="0"/>
              <a:t>August 25, 2014</a:t>
            </a:r>
            <a:endParaRPr lang="en-US" dirty="0"/>
          </a:p>
        </p:txBody>
      </p:sp>
      <p:sp>
        <p:nvSpPr>
          <p:cNvPr id="3" name="Footer Placeholder 2"/>
          <p:cNvSpPr>
            <a:spLocks noGrp="1"/>
          </p:cNvSpPr>
          <p:nvPr>
            <p:ph type="ftr" sz="quarter" idx="11"/>
          </p:nvPr>
        </p:nvSpPr>
        <p:spPr/>
        <p:txBody>
          <a:bodyPr/>
          <a:lstStyle/>
          <a:p>
            <a:pPr>
              <a:defRPr/>
            </a:pPr>
            <a:r>
              <a:rPr lang="en-US" smtClean="0"/>
              <a:t>HOM damped SRF cavities</a:t>
            </a:r>
            <a:endParaRPr lang="en-US" dirty="0"/>
          </a:p>
        </p:txBody>
      </p:sp>
      <p:sp>
        <p:nvSpPr>
          <p:cNvPr id="4" name="Slide Number Placeholder 3"/>
          <p:cNvSpPr>
            <a:spLocks noGrp="1"/>
          </p:cNvSpPr>
          <p:nvPr>
            <p:ph type="sldNum" sz="quarter" idx="12"/>
          </p:nvPr>
        </p:nvSpPr>
        <p:spPr/>
        <p:txBody>
          <a:bodyPr/>
          <a:lstStyle/>
          <a:p>
            <a:fld id="{6852845B-A5F6-3440-B749-65162F69B7B3}" type="slidenum">
              <a:rPr lang="en-US" smtClean="0"/>
              <a:pPr/>
              <a:t>19</a:t>
            </a:fld>
            <a:endParaRPr lang="en-US" dirty="0"/>
          </a:p>
        </p:txBody>
      </p:sp>
      <p:pic>
        <p:nvPicPr>
          <p:cNvPr id="16" name="Picture 15" descr="Quarter_HC_cryomodule.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5704" y="4021018"/>
            <a:ext cx="2738122" cy="2209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Content Placeholder 2"/>
          <p:cNvSpPr>
            <a:spLocks noGrp="1"/>
          </p:cNvSpPr>
          <p:nvPr>
            <p:ph idx="1"/>
          </p:nvPr>
        </p:nvSpPr>
        <p:spPr>
          <a:xfrm>
            <a:off x="0" y="609600"/>
            <a:ext cx="9144000" cy="5549900"/>
          </a:xfrm>
        </p:spPr>
        <p:txBody>
          <a:bodyPr>
            <a:normAutofit/>
          </a:bodyPr>
          <a:lstStyle/>
          <a:p>
            <a:pPr eaLnBrk="1" hangingPunct="1"/>
            <a:r>
              <a:rPr lang="en-US" sz="2800" dirty="0">
                <a:latin typeface="Calibri" charset="0"/>
                <a:ea typeface="ＭＳ Ｐゴシック" charset="0"/>
                <a:cs typeface="ＭＳ Ｐゴシック" charset="0"/>
              </a:rPr>
              <a:t>Two 1.5 GHz, one 750 MHz  prototypes built and tested</a:t>
            </a:r>
          </a:p>
          <a:p>
            <a:pPr lvl="1" eaLnBrk="1" hangingPunct="1"/>
            <a:r>
              <a:rPr lang="en-US" sz="1800" dirty="0">
                <a:latin typeface="Calibri" charset="0"/>
                <a:ea typeface="ＭＳ Ｐゴシック" charset="0"/>
              </a:rPr>
              <a:t>Results exceed </a:t>
            </a:r>
            <a:r>
              <a:rPr lang="en-US" sz="1800" dirty="0" smtClean="0">
                <a:latin typeface="Calibri" charset="0"/>
                <a:ea typeface="ＭＳ Ｐゴシック" charset="0"/>
              </a:rPr>
              <a:t>requirements</a:t>
            </a:r>
          </a:p>
          <a:p>
            <a:pPr lvl="1" eaLnBrk="1" hangingPunct="1"/>
            <a:r>
              <a:rPr lang="en-US" sz="1800" dirty="0" smtClean="0">
                <a:latin typeface="Calibri" charset="0"/>
                <a:ea typeface="ＭＳ Ｐゴシック" charset="0"/>
              </a:rPr>
              <a:t>High </a:t>
            </a:r>
            <a:r>
              <a:rPr lang="en-US" sz="1800" dirty="0">
                <a:latin typeface="Calibri" charset="0"/>
                <a:ea typeface="ＭＳ Ｐゴシック" charset="0"/>
              </a:rPr>
              <a:t>power RF window demonstrated to &gt; 60 kW CW</a:t>
            </a:r>
          </a:p>
          <a:p>
            <a:pPr eaLnBrk="1" hangingPunct="1">
              <a:buFontTx/>
              <a:buNone/>
            </a:pPr>
            <a:endParaRPr lang="en-US" sz="2800" dirty="0">
              <a:latin typeface="Calibri" charset="0"/>
              <a:ea typeface="ＭＳ Ｐゴシック" charset="0"/>
              <a:cs typeface="ＭＳ Ｐゴシック" charset="0"/>
            </a:endParaRPr>
          </a:p>
        </p:txBody>
      </p:sp>
      <p:pic>
        <p:nvPicPr>
          <p:cNvPr id="25" name="Picture 3" descr="HCC1.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74638" y="1819275"/>
            <a:ext cx="2262187" cy="169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6" descr="BBU_thresh.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6288973" y="4556125"/>
            <a:ext cx="2749550" cy="140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 name="Group 11"/>
          <p:cNvGrpSpPr>
            <a:grpSpLocks/>
          </p:cNvGrpSpPr>
          <p:nvPr/>
        </p:nvGrpSpPr>
        <p:grpSpPr bwMode="auto">
          <a:xfrm>
            <a:off x="6315108" y="1088313"/>
            <a:ext cx="2828892" cy="1819435"/>
            <a:chOff x="5367276" y="2005921"/>
            <a:chExt cx="3517961" cy="2400902"/>
          </a:xfrm>
        </p:grpSpPr>
        <p:pic>
          <p:nvPicPr>
            <p:cNvPr id="28" name="Picture 4" descr="HCC_test.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367276" y="2005921"/>
              <a:ext cx="3517961" cy="2400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5-Point Star 28"/>
            <p:cNvSpPr/>
            <p:nvPr/>
          </p:nvSpPr>
          <p:spPr bwMode="auto">
            <a:xfrm>
              <a:off x="7350097" y="2920550"/>
              <a:ext cx="255592" cy="196899"/>
            </a:xfrm>
            <a:prstGeom prst="star5">
              <a:avLst/>
            </a:prstGeom>
            <a:solidFill>
              <a:srgbClr val="FF3300"/>
            </a:solidFill>
            <a:ln w="9525" cap="flat" cmpd="sng" algn="ctr">
              <a:solidFill>
                <a:schemeClr val="tx1"/>
              </a:solidFill>
              <a:prstDash val="solid"/>
              <a:round/>
              <a:headEnd type="none" w="med" len="med"/>
              <a:tailEnd type="none" w="med" len="med"/>
            </a:ln>
            <a:effectLst/>
          </p:spPr>
          <p:txBody>
            <a:bodyPr/>
            <a:lstStyle/>
            <a:p>
              <a:pPr eaLnBrk="0" fontAlgn="base" hangingPunct="0">
                <a:spcBef>
                  <a:spcPct val="0"/>
                </a:spcBef>
                <a:spcAft>
                  <a:spcPct val="0"/>
                </a:spcAft>
              </a:pPr>
              <a:endParaRPr lang="en-US" smtClean="0">
                <a:solidFill>
                  <a:srgbClr val="FF0000"/>
                </a:solidFill>
                <a:latin typeface="Times" charset="0"/>
                <a:ea typeface="ＭＳ Ｐゴシック" charset="0"/>
                <a:cs typeface="ＭＳ Ｐゴシック" charset="0"/>
              </a:endParaRPr>
            </a:p>
          </p:txBody>
        </p:sp>
      </p:grpSp>
      <p:pic>
        <p:nvPicPr>
          <p:cNvPr id="30" name="Picture 9" descr="window_test1.jp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74638" y="3605212"/>
            <a:ext cx="1408112"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4" descr="survey_Bob-Model.jpg"/>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923791" y="1779138"/>
            <a:ext cx="1799022" cy="1800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5" descr="P7170015.JPG"/>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3576638" y="4268787"/>
            <a:ext cx="2462212"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extBox 12"/>
          <p:cNvSpPr txBox="1">
            <a:spLocks noChangeArrowheads="1"/>
          </p:cNvSpPr>
          <p:nvPr/>
        </p:nvSpPr>
        <p:spPr bwMode="auto">
          <a:xfrm>
            <a:off x="6487410" y="5924550"/>
            <a:ext cx="24923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200" smtClean="0">
                <a:solidFill>
                  <a:srgbClr val="000000"/>
                </a:solidFill>
              </a:rPr>
              <a:t>BBU simulations for 1.5 GHz ERL</a:t>
            </a:r>
          </a:p>
        </p:txBody>
      </p:sp>
      <p:sp>
        <p:nvSpPr>
          <p:cNvPr id="34" name="TextBox 13"/>
          <p:cNvSpPr txBox="1">
            <a:spLocks noChangeArrowheads="1"/>
          </p:cNvSpPr>
          <p:nvPr/>
        </p:nvSpPr>
        <p:spPr bwMode="auto">
          <a:xfrm>
            <a:off x="6702518" y="2303268"/>
            <a:ext cx="16462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200" dirty="0" smtClean="0">
                <a:solidFill>
                  <a:srgbClr val="000000"/>
                </a:solidFill>
              </a:rPr>
              <a:t>1.5 GHz ERL cavities</a:t>
            </a:r>
          </a:p>
        </p:txBody>
      </p:sp>
      <p:sp>
        <p:nvSpPr>
          <p:cNvPr id="35" name="TextBox 14"/>
          <p:cNvSpPr txBox="1">
            <a:spLocks noChangeArrowheads="1"/>
          </p:cNvSpPr>
          <p:nvPr/>
        </p:nvSpPr>
        <p:spPr bwMode="auto">
          <a:xfrm>
            <a:off x="3037374" y="3507733"/>
            <a:ext cx="16142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fontAlgn="base" hangingPunct="1">
              <a:spcBef>
                <a:spcPct val="0"/>
              </a:spcBef>
              <a:spcAft>
                <a:spcPct val="0"/>
              </a:spcAft>
            </a:pPr>
            <a:r>
              <a:rPr lang="en-US" sz="1200" dirty="0" smtClean="0">
                <a:solidFill>
                  <a:srgbClr val="000000"/>
                </a:solidFill>
              </a:rPr>
              <a:t>Shape optimization for BBU/HOM power</a:t>
            </a:r>
          </a:p>
        </p:txBody>
      </p:sp>
      <p:sp>
        <p:nvSpPr>
          <p:cNvPr id="36" name="TextBox 15"/>
          <p:cNvSpPr txBox="1">
            <a:spLocks noChangeArrowheads="1"/>
          </p:cNvSpPr>
          <p:nvPr/>
        </p:nvSpPr>
        <p:spPr bwMode="auto">
          <a:xfrm>
            <a:off x="949325" y="3240087"/>
            <a:ext cx="1520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200" smtClean="0">
                <a:solidFill>
                  <a:srgbClr val="000000"/>
                </a:solidFill>
              </a:rPr>
              <a:t>1.5 GHz ERL cavity</a:t>
            </a:r>
          </a:p>
        </p:txBody>
      </p:sp>
      <p:sp>
        <p:nvSpPr>
          <p:cNvPr id="37" name="TextBox 16"/>
          <p:cNvSpPr txBox="1">
            <a:spLocks noChangeArrowheads="1"/>
          </p:cNvSpPr>
          <p:nvPr/>
        </p:nvSpPr>
        <p:spPr bwMode="auto">
          <a:xfrm>
            <a:off x="4546600" y="5835650"/>
            <a:ext cx="15732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200" smtClean="0">
                <a:solidFill>
                  <a:srgbClr val="FFFFFF"/>
                </a:solidFill>
              </a:rPr>
              <a:t>750 MHz ERL cavity</a:t>
            </a:r>
          </a:p>
        </p:txBody>
      </p:sp>
      <p:sp>
        <p:nvSpPr>
          <p:cNvPr id="38" name="TextBox 17"/>
          <p:cNvSpPr txBox="1">
            <a:spLocks noChangeArrowheads="1"/>
          </p:cNvSpPr>
          <p:nvPr/>
        </p:nvSpPr>
        <p:spPr bwMode="auto">
          <a:xfrm>
            <a:off x="181713" y="4525153"/>
            <a:ext cx="13128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200" dirty="0" smtClean="0">
                <a:solidFill>
                  <a:srgbClr val="000000"/>
                </a:solidFill>
              </a:rPr>
              <a:t>1.5 GHz window</a:t>
            </a:r>
          </a:p>
        </p:txBody>
      </p:sp>
      <p:sp>
        <p:nvSpPr>
          <p:cNvPr id="39" name="TextBox 18"/>
          <p:cNvSpPr txBox="1">
            <a:spLocks noChangeArrowheads="1"/>
          </p:cNvSpPr>
          <p:nvPr/>
        </p:nvSpPr>
        <p:spPr bwMode="auto">
          <a:xfrm>
            <a:off x="1914525" y="5973762"/>
            <a:ext cx="12715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200" smtClean="0">
                <a:solidFill>
                  <a:srgbClr val="000000"/>
                </a:solidFill>
              </a:rPr>
              <a:t>Module concept</a:t>
            </a:r>
          </a:p>
        </p:txBody>
      </p:sp>
      <p:pic>
        <p:nvPicPr>
          <p:cNvPr id="40" name="Picture 5" descr="HOM_S11.jpg"/>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bwMode="auto">
          <a:xfrm>
            <a:off x="6861969" y="2907748"/>
            <a:ext cx="2051162" cy="1646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6" descr="IMG_5490.JPG"/>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4993081" y="1930645"/>
            <a:ext cx="1126731" cy="1585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TextBox 14"/>
          <p:cNvSpPr txBox="1">
            <a:spLocks noChangeArrowheads="1"/>
          </p:cNvSpPr>
          <p:nvPr/>
        </p:nvSpPr>
        <p:spPr bwMode="auto">
          <a:xfrm>
            <a:off x="4830406" y="3566694"/>
            <a:ext cx="145912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fontAlgn="base" hangingPunct="1">
              <a:spcBef>
                <a:spcPct val="0"/>
              </a:spcBef>
              <a:spcAft>
                <a:spcPct val="0"/>
              </a:spcAft>
            </a:pPr>
            <a:r>
              <a:rPr lang="en-US" sz="1200" dirty="0" smtClean="0">
                <a:solidFill>
                  <a:srgbClr val="000000"/>
                </a:solidFill>
              </a:rPr>
              <a:t>HOM load concept</a:t>
            </a:r>
          </a:p>
        </p:txBody>
      </p:sp>
    </p:spTree>
    <p:extLst>
      <p:ext uri="{BB962C8B-B14F-4D97-AF65-F5344CB8AC3E}">
        <p14:creationId xmlns:p14="http://schemas.microsoft.com/office/powerpoint/2010/main" val="294640809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81000" y="0"/>
            <a:ext cx="8382000" cy="1600200"/>
          </a:xfrm>
        </p:spPr>
        <p:txBody>
          <a:bodyPr/>
          <a:lstStyle/>
          <a:p>
            <a:pPr algn="ctr">
              <a:lnSpc>
                <a:spcPct val="100000"/>
              </a:lnSpc>
            </a:pPr>
            <a:r>
              <a:rPr lang="en-US" sz="4400" dirty="0" smtClean="0">
                <a:solidFill>
                  <a:srgbClr val="000090"/>
                </a:solidFill>
                <a:latin typeface="Arial" charset="0"/>
                <a:ea typeface="ＭＳ Ｐゴシック" charset="0"/>
                <a:cs typeface="ＭＳ Ｐゴシック" charset="0"/>
              </a:rPr>
              <a:t>Introduction</a:t>
            </a:r>
            <a:endParaRPr lang="en-US" sz="4400" dirty="0">
              <a:solidFill>
                <a:srgbClr val="000090"/>
              </a:solidFill>
              <a:latin typeface="Arial" charset="0"/>
              <a:ea typeface="ＭＳ Ｐゴシック" charset="0"/>
              <a:cs typeface="ＭＳ Ｐゴシック" charset="0"/>
            </a:endParaRPr>
          </a:p>
        </p:txBody>
      </p:sp>
      <p:sp>
        <p:nvSpPr>
          <p:cNvPr id="2" name="Date Placeholder 1"/>
          <p:cNvSpPr>
            <a:spLocks noGrp="1"/>
          </p:cNvSpPr>
          <p:nvPr>
            <p:ph type="dt" sz="half" idx="10"/>
          </p:nvPr>
        </p:nvSpPr>
        <p:spPr/>
        <p:txBody>
          <a:bodyPr/>
          <a:lstStyle/>
          <a:p>
            <a:pPr>
              <a:defRPr/>
            </a:pPr>
            <a:r>
              <a:rPr lang="en-US" smtClean="0"/>
              <a:t>August 25, 2014</a:t>
            </a:r>
            <a:endParaRPr lang="en-US" dirty="0"/>
          </a:p>
        </p:txBody>
      </p:sp>
      <p:sp>
        <p:nvSpPr>
          <p:cNvPr id="3" name="Footer Placeholder 2"/>
          <p:cNvSpPr>
            <a:spLocks noGrp="1"/>
          </p:cNvSpPr>
          <p:nvPr>
            <p:ph type="ftr" sz="quarter" idx="11"/>
          </p:nvPr>
        </p:nvSpPr>
        <p:spPr/>
        <p:txBody>
          <a:bodyPr/>
          <a:lstStyle/>
          <a:p>
            <a:pPr>
              <a:defRPr/>
            </a:pPr>
            <a:r>
              <a:rPr lang="en-US" smtClean="0"/>
              <a:t>HOM damped SRF cavities</a:t>
            </a:r>
            <a:endParaRPr lang="en-US" dirty="0"/>
          </a:p>
        </p:txBody>
      </p:sp>
      <p:sp>
        <p:nvSpPr>
          <p:cNvPr id="4" name="Slide Number Placeholder 3"/>
          <p:cNvSpPr>
            <a:spLocks noGrp="1"/>
          </p:cNvSpPr>
          <p:nvPr>
            <p:ph type="sldNum" sz="quarter" idx="12"/>
          </p:nvPr>
        </p:nvSpPr>
        <p:spPr/>
        <p:txBody>
          <a:bodyPr/>
          <a:lstStyle/>
          <a:p>
            <a:fld id="{6852845B-A5F6-3440-B749-65162F69B7B3}" type="slidenum">
              <a:rPr lang="en-US" smtClean="0"/>
              <a:pPr/>
              <a:t>2</a:t>
            </a:fld>
            <a:endParaRPr lang="en-US" dirty="0"/>
          </a:p>
        </p:txBody>
      </p:sp>
      <p:sp>
        <p:nvSpPr>
          <p:cNvPr id="10" name="Rectangle 3"/>
          <p:cNvSpPr txBox="1">
            <a:spLocks noChangeArrowheads="1"/>
          </p:cNvSpPr>
          <p:nvPr/>
        </p:nvSpPr>
        <p:spPr bwMode="auto">
          <a:xfrm>
            <a:off x="533400" y="1371600"/>
            <a:ext cx="83058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42B7F"/>
              </a:buClr>
              <a:buSzPct val="110000"/>
              <a:buFont typeface="Wingdings" charset="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042B7F"/>
              </a:buClr>
              <a:buSzPct val="90000"/>
              <a:buFont typeface="Times" charset="0"/>
              <a:buChar char="•"/>
              <a:defRPr sz="2000">
                <a:solidFill>
                  <a:schemeClr val="tx1"/>
                </a:solidFill>
                <a:latin typeface="+mn-lt"/>
                <a:ea typeface="+mn-ea"/>
                <a:cs typeface="ＭＳ Ｐゴシック"/>
              </a:defRPr>
            </a:lvl2pPr>
            <a:lvl3pPr marL="1085850" indent="-228600" algn="l" rtl="0" eaLnBrk="0" fontAlgn="base" hangingPunct="0">
              <a:lnSpc>
                <a:spcPct val="80000"/>
              </a:lnSpc>
              <a:spcBef>
                <a:spcPct val="20000"/>
              </a:spcBef>
              <a:spcAft>
                <a:spcPct val="0"/>
              </a:spcAft>
              <a:buClr>
                <a:srgbClr val="042B7F"/>
              </a:buClr>
              <a:buSzPct val="90000"/>
              <a:buChar char="-"/>
              <a:defRPr>
                <a:solidFill>
                  <a:schemeClr val="tx1"/>
                </a:solidFill>
                <a:latin typeface="+mn-lt"/>
                <a:ea typeface="+mn-ea"/>
                <a:cs typeface="ＭＳ Ｐゴシック"/>
              </a:defRPr>
            </a:lvl3pPr>
            <a:lvl4pPr marL="1428750" indent="-228600" algn="l" rtl="0" eaLnBrk="0" fontAlgn="base" hangingPunct="0">
              <a:lnSpc>
                <a:spcPct val="80000"/>
              </a:lnSpc>
              <a:spcBef>
                <a:spcPct val="20000"/>
              </a:spcBef>
              <a:spcAft>
                <a:spcPct val="0"/>
              </a:spcAft>
              <a:buClr>
                <a:srgbClr val="042B7F"/>
              </a:buClr>
              <a:buSzPct val="90000"/>
              <a:buChar char="-"/>
              <a:defRPr>
                <a:solidFill>
                  <a:schemeClr val="tx1"/>
                </a:solidFill>
                <a:latin typeface="+mn-lt"/>
                <a:ea typeface="+mn-ea"/>
                <a:cs typeface="ＭＳ Ｐゴシック"/>
              </a:defRPr>
            </a:lvl4pPr>
            <a:lvl5pPr marL="1771650" indent="-228600" algn="l" rtl="0" eaLnBrk="0" fontAlgn="base" hangingPunct="0">
              <a:lnSpc>
                <a:spcPct val="80000"/>
              </a:lnSpc>
              <a:spcBef>
                <a:spcPct val="20000"/>
              </a:spcBef>
              <a:spcAft>
                <a:spcPct val="0"/>
              </a:spcAft>
              <a:buClr>
                <a:srgbClr val="042B7F"/>
              </a:buClr>
              <a:buSzPct val="90000"/>
              <a:buChar char="-"/>
              <a:defRPr>
                <a:solidFill>
                  <a:schemeClr val="tx1"/>
                </a:solidFill>
                <a:latin typeface="+mn-lt"/>
                <a:ea typeface="+mn-ea"/>
                <a:cs typeface="ＭＳ Ｐゴシック"/>
              </a:defRPr>
            </a:lvl5pPr>
            <a:lvl6pPr marL="2228850" indent="-228600" algn="l" rtl="0" fontAlgn="base">
              <a:lnSpc>
                <a:spcPct val="80000"/>
              </a:lnSpc>
              <a:spcBef>
                <a:spcPct val="20000"/>
              </a:spcBef>
              <a:spcAft>
                <a:spcPct val="0"/>
              </a:spcAft>
              <a:buClr>
                <a:srgbClr val="042B7F"/>
              </a:buClr>
              <a:buSzPct val="90000"/>
              <a:buChar char="-"/>
              <a:defRPr>
                <a:solidFill>
                  <a:schemeClr val="tx1"/>
                </a:solidFill>
                <a:latin typeface="+mn-lt"/>
                <a:ea typeface="+mn-ea"/>
              </a:defRPr>
            </a:lvl6pPr>
            <a:lvl7pPr marL="2686050" indent="-228600" algn="l" rtl="0" fontAlgn="base">
              <a:lnSpc>
                <a:spcPct val="80000"/>
              </a:lnSpc>
              <a:spcBef>
                <a:spcPct val="20000"/>
              </a:spcBef>
              <a:spcAft>
                <a:spcPct val="0"/>
              </a:spcAft>
              <a:buClr>
                <a:srgbClr val="042B7F"/>
              </a:buClr>
              <a:buSzPct val="90000"/>
              <a:buChar char="-"/>
              <a:defRPr>
                <a:solidFill>
                  <a:schemeClr val="tx1"/>
                </a:solidFill>
                <a:latin typeface="+mn-lt"/>
                <a:ea typeface="+mn-ea"/>
              </a:defRPr>
            </a:lvl7pPr>
            <a:lvl8pPr marL="3143250" indent="-228600" algn="l" rtl="0" fontAlgn="base">
              <a:lnSpc>
                <a:spcPct val="80000"/>
              </a:lnSpc>
              <a:spcBef>
                <a:spcPct val="20000"/>
              </a:spcBef>
              <a:spcAft>
                <a:spcPct val="0"/>
              </a:spcAft>
              <a:buClr>
                <a:srgbClr val="042B7F"/>
              </a:buClr>
              <a:buSzPct val="90000"/>
              <a:buChar char="-"/>
              <a:defRPr>
                <a:solidFill>
                  <a:schemeClr val="tx1"/>
                </a:solidFill>
                <a:latin typeface="+mn-lt"/>
                <a:ea typeface="+mn-ea"/>
              </a:defRPr>
            </a:lvl8pPr>
            <a:lvl9pPr marL="3600450" indent="-228600" algn="l" rtl="0" fontAlgn="base">
              <a:lnSpc>
                <a:spcPct val="80000"/>
              </a:lnSpc>
              <a:spcBef>
                <a:spcPct val="20000"/>
              </a:spcBef>
              <a:spcAft>
                <a:spcPct val="0"/>
              </a:spcAft>
              <a:buClr>
                <a:srgbClr val="042B7F"/>
              </a:buClr>
              <a:buSzPct val="90000"/>
              <a:buChar char="-"/>
              <a:defRPr>
                <a:solidFill>
                  <a:schemeClr val="tx1"/>
                </a:solidFill>
                <a:latin typeface="+mn-lt"/>
                <a:ea typeface="+mn-ea"/>
              </a:defRPr>
            </a:lvl9pPr>
          </a:lstStyle>
          <a:p>
            <a:r>
              <a:rPr lang="en-US" dirty="0" smtClean="0">
                <a:ea typeface="ＭＳ Ｐゴシック" charset="0"/>
                <a:cs typeface="ＭＳ Ｐゴシック" charset="0"/>
              </a:rPr>
              <a:t>In this talk I will present accelerator R&amp;D efforts on HOM-damped SRF cavities at </a:t>
            </a:r>
            <a:r>
              <a:rPr lang="en-US" dirty="0" smtClean="0">
                <a:ea typeface="ＭＳ Ｐゴシック" charset="0"/>
                <a:cs typeface="ＭＳ Ｐゴシック" charset="0"/>
              </a:rPr>
              <a:t>two national </a:t>
            </a:r>
            <a:r>
              <a:rPr lang="en-US" dirty="0" smtClean="0">
                <a:ea typeface="ＭＳ Ｐゴシック" charset="0"/>
                <a:cs typeface="ＭＳ Ｐゴシック" charset="0"/>
              </a:rPr>
              <a:t>labs, BNL and </a:t>
            </a:r>
            <a:r>
              <a:rPr lang="en-US" dirty="0" err="1" smtClean="0">
                <a:ea typeface="ＭＳ Ｐゴシック" charset="0"/>
                <a:cs typeface="ＭＳ Ｐゴシック" charset="0"/>
              </a:rPr>
              <a:t>JLab</a:t>
            </a:r>
            <a:r>
              <a:rPr lang="en-US" dirty="0" smtClean="0">
                <a:ea typeface="ＭＳ Ｐゴシック" charset="0"/>
                <a:cs typeface="ＭＳ Ｐゴシック" charset="0"/>
              </a:rPr>
              <a:t>, in the context of P5 recommendations.</a:t>
            </a:r>
          </a:p>
          <a:p>
            <a:r>
              <a:rPr lang="en-US" dirty="0" smtClean="0">
                <a:ea typeface="ＭＳ Ｐゴシック" charset="0"/>
                <a:cs typeface="ＭＳ Ｐゴシック" charset="0"/>
              </a:rPr>
              <a:t>These efforts are relevant to future energy frontier circular colliders.</a:t>
            </a:r>
          </a:p>
          <a:p>
            <a:r>
              <a:rPr lang="en-US" dirty="0" smtClean="0">
                <a:ea typeface="ＭＳ Ｐゴシック" charset="0"/>
                <a:cs typeface="ＭＳ Ｐゴシック" charset="0"/>
              </a:rPr>
              <a:t>The mid-term R&amp;D is </a:t>
            </a:r>
            <a:r>
              <a:rPr lang="en-US" dirty="0" smtClean="0">
                <a:ea typeface="ＭＳ Ｐゴシック" charset="0"/>
                <a:cs typeface="ＭＳ Ｐゴシック" charset="0"/>
              </a:rPr>
              <a:t>to develop compact </a:t>
            </a:r>
            <a:r>
              <a:rPr lang="en-US" dirty="0" smtClean="0">
                <a:ea typeface="ＭＳ Ｐゴシック" charset="0"/>
                <a:cs typeface="ＭＳ Ｐゴシック" charset="0"/>
              </a:rPr>
              <a:t>SRF crab cavities for HL-LHC.</a:t>
            </a:r>
          </a:p>
          <a:p>
            <a:r>
              <a:rPr lang="en-US" dirty="0" smtClean="0">
                <a:ea typeface="ＭＳ Ｐゴシック" charset="0"/>
                <a:cs typeface="ＭＳ Ｐゴシック" charset="0"/>
              </a:rPr>
              <a:t>The long-term efforts are to develop SRF accelerating structures </a:t>
            </a:r>
            <a:r>
              <a:rPr lang="en-US" dirty="0" smtClean="0">
                <a:ea typeface="ＭＳ Ｐゴシック" charset="0"/>
                <a:cs typeface="ＭＳ Ｐゴシック" charset="0"/>
              </a:rPr>
              <a:t>suitable for </a:t>
            </a:r>
            <a:r>
              <a:rPr lang="en-US" dirty="0" smtClean="0">
                <a:ea typeface="ＭＳ Ｐゴシック" charset="0"/>
                <a:cs typeface="ＭＳ Ｐゴシック" charset="0"/>
              </a:rPr>
              <a:t>future </a:t>
            </a:r>
            <a:r>
              <a:rPr lang="en-US" i="1" dirty="0" err="1">
                <a:ea typeface="ＭＳ Ｐゴシック" charset="0"/>
                <a:cs typeface="ＭＳ Ｐゴシック" charset="0"/>
              </a:rPr>
              <a:t>e</a:t>
            </a:r>
            <a:r>
              <a:rPr lang="en-US" i="1" dirty="0" err="1" smtClean="0">
                <a:ea typeface="ＭＳ Ｐゴシック" charset="0"/>
                <a:cs typeface="ＭＳ Ｐゴシック" charset="0"/>
              </a:rPr>
              <a:t>+e</a:t>
            </a:r>
            <a:r>
              <a:rPr lang="en-US" i="1" dirty="0" smtClean="0">
                <a:ea typeface="ＭＳ Ｐゴシック" charset="0"/>
                <a:cs typeface="ＭＳ Ｐゴシック" charset="0"/>
              </a:rPr>
              <a:t>-</a:t>
            </a:r>
            <a:r>
              <a:rPr lang="en-US" dirty="0" smtClean="0">
                <a:ea typeface="ＭＳ Ｐゴシック" charset="0"/>
                <a:cs typeface="ＭＳ Ｐゴシック" charset="0"/>
              </a:rPr>
              <a:t> and </a:t>
            </a:r>
            <a:r>
              <a:rPr lang="en-US" i="1" dirty="0" err="1" smtClean="0">
                <a:ea typeface="ＭＳ Ｐゴシック" charset="0"/>
                <a:cs typeface="ＭＳ Ｐゴシック" charset="0"/>
              </a:rPr>
              <a:t>pp</a:t>
            </a:r>
            <a:r>
              <a:rPr lang="en-US" dirty="0" smtClean="0">
                <a:ea typeface="ＭＳ Ｐゴシック" charset="0"/>
                <a:cs typeface="ＭＳ Ｐゴシック" charset="0"/>
              </a:rPr>
              <a:t> circular colliders: </a:t>
            </a:r>
            <a:r>
              <a:rPr lang="en-US" dirty="0" smtClean="0">
                <a:ea typeface="ＭＳ Ｐゴシック" charset="0"/>
                <a:cs typeface="ＭＳ Ｐゴシック" charset="0"/>
              </a:rPr>
              <a:t>FCC</a:t>
            </a:r>
            <a:r>
              <a:rPr lang="en-US" dirty="0" smtClean="0">
                <a:ea typeface="ＭＳ Ｐゴシック" charset="0"/>
                <a:cs typeface="ＭＳ Ｐゴシック" charset="0"/>
              </a:rPr>
              <a:t>-</a:t>
            </a:r>
            <a:r>
              <a:rPr lang="en-US" dirty="0" err="1" smtClean="0">
                <a:ea typeface="ＭＳ Ｐゴシック" charset="0"/>
                <a:cs typeface="ＭＳ Ｐゴシック" charset="0"/>
              </a:rPr>
              <a:t>ee</a:t>
            </a:r>
            <a:r>
              <a:rPr lang="en-US" dirty="0" smtClean="0">
                <a:ea typeface="ＭＳ Ｐゴシック" charset="0"/>
                <a:cs typeface="ＭＳ Ｐゴシック" charset="0"/>
              </a:rPr>
              <a:t>/FCC-</a:t>
            </a:r>
            <a:r>
              <a:rPr lang="en-US" dirty="0" err="1" smtClean="0">
                <a:ea typeface="ＭＳ Ｐゴシック" charset="0"/>
                <a:cs typeface="ＭＳ Ｐゴシック" charset="0"/>
              </a:rPr>
              <a:t>pp</a:t>
            </a:r>
            <a:r>
              <a:rPr lang="en-US" dirty="0" smtClean="0">
                <a:ea typeface="ＭＳ Ｐゴシック" charset="0"/>
                <a:cs typeface="ＭＳ Ｐゴシック" charset="0"/>
              </a:rPr>
              <a:t> and CEPC/</a:t>
            </a:r>
            <a:r>
              <a:rPr lang="en-US" dirty="0" err="1" smtClean="0">
                <a:ea typeface="ＭＳ Ｐゴシック" charset="0"/>
                <a:cs typeface="ＭＳ Ｐゴシック" charset="0"/>
              </a:rPr>
              <a:t>SppC</a:t>
            </a:r>
            <a:r>
              <a:rPr lang="en-US" dirty="0" smtClean="0">
                <a:ea typeface="ＭＳ Ｐゴシック" charset="0"/>
                <a:cs typeface="ＭＳ Ｐゴシック" charset="0"/>
              </a:rPr>
              <a:t>.</a:t>
            </a:r>
          </a:p>
        </p:txBody>
      </p:sp>
    </p:spTree>
    <p:extLst>
      <p:ext uri="{BB962C8B-B14F-4D97-AF65-F5344CB8AC3E}">
        <p14:creationId xmlns:p14="http://schemas.microsoft.com/office/powerpoint/2010/main" val="128785213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28600" y="0"/>
            <a:ext cx="8534400" cy="762000"/>
          </a:xfrm>
        </p:spPr>
        <p:txBody>
          <a:bodyPr/>
          <a:lstStyle/>
          <a:p>
            <a:pPr algn="ctr">
              <a:lnSpc>
                <a:spcPct val="100000"/>
              </a:lnSpc>
            </a:pPr>
            <a:r>
              <a:rPr lang="en-US" sz="3200" dirty="0" smtClean="0">
                <a:latin typeface="Arial" charset="0"/>
                <a:ea typeface="ＭＳ Ｐゴシック" charset="0"/>
                <a:cs typeface="ＭＳ Ｐゴシック" charset="0"/>
              </a:rPr>
              <a:t>High-current cavity test results</a:t>
            </a:r>
            <a:endParaRPr lang="en-US" sz="3200" dirty="0">
              <a:latin typeface="Arial" charset="0"/>
              <a:ea typeface="ＭＳ Ｐゴシック" charset="0"/>
              <a:cs typeface="ＭＳ Ｐゴシック" charset="0"/>
            </a:endParaRPr>
          </a:p>
        </p:txBody>
      </p:sp>
      <p:sp>
        <p:nvSpPr>
          <p:cNvPr id="2" name="Date Placeholder 1"/>
          <p:cNvSpPr>
            <a:spLocks noGrp="1"/>
          </p:cNvSpPr>
          <p:nvPr>
            <p:ph type="dt" sz="half" idx="10"/>
          </p:nvPr>
        </p:nvSpPr>
        <p:spPr/>
        <p:txBody>
          <a:bodyPr/>
          <a:lstStyle/>
          <a:p>
            <a:pPr>
              <a:defRPr/>
            </a:pPr>
            <a:r>
              <a:rPr lang="en-US" smtClean="0"/>
              <a:t>August 25, 2014</a:t>
            </a:r>
            <a:endParaRPr lang="en-US" dirty="0"/>
          </a:p>
        </p:txBody>
      </p:sp>
      <p:sp>
        <p:nvSpPr>
          <p:cNvPr id="3" name="Footer Placeholder 2"/>
          <p:cNvSpPr>
            <a:spLocks noGrp="1"/>
          </p:cNvSpPr>
          <p:nvPr>
            <p:ph type="ftr" sz="quarter" idx="11"/>
          </p:nvPr>
        </p:nvSpPr>
        <p:spPr/>
        <p:txBody>
          <a:bodyPr/>
          <a:lstStyle/>
          <a:p>
            <a:pPr>
              <a:defRPr/>
            </a:pPr>
            <a:r>
              <a:rPr lang="en-US" smtClean="0"/>
              <a:t>HOM damped SRF cavities</a:t>
            </a:r>
            <a:endParaRPr lang="en-US" dirty="0"/>
          </a:p>
        </p:txBody>
      </p:sp>
      <p:sp>
        <p:nvSpPr>
          <p:cNvPr id="4" name="Slide Number Placeholder 3"/>
          <p:cNvSpPr>
            <a:spLocks noGrp="1"/>
          </p:cNvSpPr>
          <p:nvPr>
            <p:ph type="sldNum" sz="quarter" idx="12"/>
          </p:nvPr>
        </p:nvSpPr>
        <p:spPr/>
        <p:txBody>
          <a:bodyPr/>
          <a:lstStyle/>
          <a:p>
            <a:fld id="{6852845B-A5F6-3440-B749-65162F69B7B3}" type="slidenum">
              <a:rPr lang="en-US" smtClean="0"/>
              <a:pPr/>
              <a:t>20</a:t>
            </a:fld>
            <a:endParaRPr lang="en-US" dirty="0"/>
          </a:p>
        </p:txBody>
      </p:sp>
      <p:sp>
        <p:nvSpPr>
          <p:cNvPr id="59" name="Content Placeholder 2"/>
          <p:cNvSpPr>
            <a:spLocks noGrp="1"/>
          </p:cNvSpPr>
          <p:nvPr>
            <p:ph idx="1"/>
          </p:nvPr>
        </p:nvSpPr>
        <p:spPr>
          <a:xfrm>
            <a:off x="555625" y="609600"/>
            <a:ext cx="8229600" cy="5553075"/>
          </a:xfrm>
        </p:spPr>
        <p:txBody>
          <a:bodyPr/>
          <a:lstStyle/>
          <a:p>
            <a:pPr>
              <a:buFont typeface="Arial" charset="0"/>
              <a:buNone/>
            </a:pPr>
            <a:r>
              <a:rPr lang="en-US" sz="2400" dirty="0">
                <a:latin typeface="Calibri" charset="0"/>
                <a:ea typeface="ＭＳ Ｐゴシック" charset="0"/>
                <a:cs typeface="ＭＳ Ｐゴシック" charset="0"/>
              </a:rPr>
              <a:t>	</a:t>
            </a:r>
            <a:r>
              <a:rPr lang="en-US" dirty="0">
                <a:latin typeface="Calibri" charset="0"/>
                <a:ea typeface="ＭＳ Ｐゴシック" charset="0"/>
                <a:cs typeface="ＭＳ Ｐゴシック" charset="0"/>
              </a:rPr>
              <a:t>	</a:t>
            </a:r>
            <a:r>
              <a:rPr lang="en-US" sz="2400" dirty="0" smtClean="0">
                <a:latin typeface="Calibri" charset="0"/>
                <a:ea typeface="ＭＳ Ｐゴシック" charset="0"/>
                <a:cs typeface="ＭＳ Ｐゴシック" charset="0"/>
              </a:rPr>
              <a:t>1.5 GHz</a:t>
            </a:r>
            <a:r>
              <a:rPr lang="en-US" sz="2400" dirty="0">
                <a:latin typeface="Calibri" charset="0"/>
                <a:ea typeface="ＭＳ Ｐゴシック" charset="0"/>
                <a:cs typeface="ＭＳ Ｐゴシック" charset="0"/>
              </a:rPr>
              <a:t>					750 MHz</a:t>
            </a:r>
          </a:p>
        </p:txBody>
      </p:sp>
      <p:grpSp>
        <p:nvGrpSpPr>
          <p:cNvPr id="60" name="Group 11"/>
          <p:cNvGrpSpPr>
            <a:grpSpLocks/>
          </p:cNvGrpSpPr>
          <p:nvPr/>
        </p:nvGrpSpPr>
        <p:grpSpPr bwMode="auto">
          <a:xfrm>
            <a:off x="5414963" y="3517805"/>
            <a:ext cx="3729037" cy="2479675"/>
            <a:chOff x="5105400" y="2743200"/>
            <a:chExt cx="3733800" cy="2613454"/>
          </a:xfrm>
        </p:grpSpPr>
        <p:pic>
          <p:nvPicPr>
            <p:cNvPr id="61" name="Picture 8"/>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105400" y="2743200"/>
              <a:ext cx="3733800" cy="2613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Picture 10" descr="P7170013.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854359" y="3912556"/>
              <a:ext cx="1613241" cy="828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3" name="Picture 3" descr="QvsE_1-cell.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407025" y="1022350"/>
            <a:ext cx="3679825" cy="2497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1029"/>
          <p:cNvPicPr>
            <a:picLocks noChangeAspect="1" noChangeArrowheads="1"/>
          </p:cNvPicPr>
          <p:nvPr/>
        </p:nvPicPr>
        <p:blipFill>
          <a:blip r:embed="rId5" cstate="screen">
            <a:extLst>
              <a:ext uri="{28A0092B-C50C-407E-A947-70E740481C1C}">
                <a14:useLocalDpi xmlns:a14="http://schemas.microsoft.com/office/drawing/2010/main"/>
              </a:ext>
            </a:extLst>
          </a:blip>
          <a:srcRect t="16397"/>
          <a:stretch>
            <a:fillRect/>
          </a:stretch>
        </p:blipFill>
        <p:spPr bwMode="auto">
          <a:xfrm>
            <a:off x="88900" y="1011237"/>
            <a:ext cx="4471988" cy="25479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5" name="Picture 5" descr="IMG_5397.JP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117975" y="1022350"/>
            <a:ext cx="1239838" cy="165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Picture 4" descr="IMG_5389.JPG"/>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117975" y="2760662"/>
            <a:ext cx="1241425"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Picture 6" descr="2010-05-19 09.47.25.jpg"/>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117975" y="4519612"/>
            <a:ext cx="1241425"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8" name="Group 16"/>
          <p:cNvGrpSpPr>
            <a:grpSpLocks/>
          </p:cNvGrpSpPr>
          <p:nvPr/>
        </p:nvGrpSpPr>
        <p:grpSpPr bwMode="auto">
          <a:xfrm>
            <a:off x="220663" y="3519403"/>
            <a:ext cx="3830637" cy="2800350"/>
            <a:chOff x="4913093" y="1504191"/>
            <a:chExt cx="3773707" cy="2590224"/>
          </a:xfrm>
        </p:grpSpPr>
        <p:grpSp>
          <p:nvGrpSpPr>
            <p:cNvPr id="69" name="Group 14"/>
            <p:cNvGrpSpPr>
              <a:grpSpLocks/>
            </p:cNvGrpSpPr>
            <p:nvPr/>
          </p:nvGrpSpPr>
          <p:grpSpPr bwMode="auto">
            <a:xfrm>
              <a:off x="4913093" y="1504191"/>
              <a:ext cx="3773707" cy="2590224"/>
              <a:chOff x="304800" y="4099819"/>
              <a:chExt cx="3773707" cy="2590224"/>
            </a:xfrm>
          </p:grpSpPr>
          <p:pic>
            <p:nvPicPr>
              <p:cNvPr id="71" name="Picture 13" descr="HC_1&amp;2.jpg"/>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bwMode="auto">
              <a:xfrm>
                <a:off x="304800" y="4099819"/>
                <a:ext cx="3773707" cy="2590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Picture 7" descr="JLab May08 009.jpg"/>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914400" y="5105400"/>
                <a:ext cx="1628988" cy="1083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0" name="5-Point Star 15"/>
            <p:cNvSpPr>
              <a:spLocks noChangeArrowheads="1"/>
            </p:cNvSpPr>
            <p:nvPr/>
          </p:nvSpPr>
          <p:spPr bwMode="auto">
            <a:xfrm>
              <a:off x="7543585" y="2361725"/>
              <a:ext cx="153263" cy="143901"/>
            </a:xfrm>
            <a:custGeom>
              <a:avLst/>
              <a:gdLst>
                <a:gd name="T0" fmla="*/ 76632 w 153263"/>
                <a:gd name="T1" fmla="*/ 0 h 143901"/>
                <a:gd name="T2" fmla="*/ 0 w 153263"/>
                <a:gd name="T3" fmla="*/ 54965 h 143901"/>
                <a:gd name="T4" fmla="*/ 29271 w 153263"/>
                <a:gd name="T5" fmla="*/ 143901 h 143901"/>
                <a:gd name="T6" fmla="*/ 123992 w 153263"/>
                <a:gd name="T7" fmla="*/ 143901 h 143901"/>
                <a:gd name="T8" fmla="*/ 153263 w 153263"/>
                <a:gd name="T9" fmla="*/ 54965 h 143901"/>
                <a:gd name="T10" fmla="*/ 0 60000 65536"/>
                <a:gd name="T11" fmla="*/ 0 60000 65536"/>
                <a:gd name="T12" fmla="*/ 0 60000 65536"/>
                <a:gd name="T13" fmla="*/ 0 60000 65536"/>
                <a:gd name="T14" fmla="*/ 0 60000 65536"/>
                <a:gd name="T15" fmla="*/ 47361 w 153263"/>
                <a:gd name="T16" fmla="*/ 54966 h 143901"/>
                <a:gd name="T17" fmla="*/ 105902 w 153263"/>
                <a:gd name="T18" fmla="*/ 109930 h 143901"/>
              </a:gdLst>
              <a:ahLst/>
              <a:cxnLst>
                <a:cxn ang="T10">
                  <a:pos x="T0" y="T1"/>
                </a:cxn>
                <a:cxn ang="T11">
                  <a:pos x="T2" y="T3"/>
                </a:cxn>
                <a:cxn ang="T12">
                  <a:pos x="T4" y="T5"/>
                </a:cxn>
                <a:cxn ang="T13">
                  <a:pos x="T6" y="T7"/>
                </a:cxn>
                <a:cxn ang="T14">
                  <a:pos x="T8" y="T9"/>
                </a:cxn>
              </a:cxnLst>
              <a:rect l="T15" t="T16" r="T17" b="T18"/>
              <a:pathLst>
                <a:path w="153263" h="143901">
                  <a:moveTo>
                    <a:pt x="0" y="54965"/>
                  </a:moveTo>
                  <a:lnTo>
                    <a:pt x="58542" y="54966"/>
                  </a:lnTo>
                  <a:lnTo>
                    <a:pt x="76632" y="0"/>
                  </a:lnTo>
                  <a:lnTo>
                    <a:pt x="94721" y="54966"/>
                  </a:lnTo>
                  <a:lnTo>
                    <a:pt x="153263" y="54965"/>
                  </a:lnTo>
                  <a:lnTo>
                    <a:pt x="105902" y="88935"/>
                  </a:lnTo>
                  <a:lnTo>
                    <a:pt x="123992" y="143901"/>
                  </a:lnTo>
                  <a:lnTo>
                    <a:pt x="76632" y="109930"/>
                  </a:lnTo>
                  <a:lnTo>
                    <a:pt x="29271" y="143901"/>
                  </a:lnTo>
                  <a:lnTo>
                    <a:pt x="47361" y="88935"/>
                  </a:lnTo>
                  <a:lnTo>
                    <a:pt x="0" y="54965"/>
                  </a:lnTo>
                  <a:close/>
                </a:path>
              </a:pathLst>
            </a:custGeom>
            <a:solidFill>
              <a:srgbClr val="FF0000"/>
            </a:solidFill>
            <a:ln w="9525">
              <a:solidFill>
                <a:srgbClr val="4A7EBB"/>
              </a:solidFill>
              <a:miter lim="800000"/>
              <a:headEnd/>
              <a:tailEnd/>
            </a:ln>
            <a:effectLst>
              <a:outerShdw blurRad="40000" dist="23000" dir="5400000" rotWithShape="0">
                <a:srgbClr val="808080">
                  <a:alpha val="34998"/>
                </a:srgbClr>
              </a:outerShdw>
            </a:effectLst>
          </p:spPr>
          <p:txBody>
            <a:bodyPr anchor="ctr"/>
            <a:lstStyle/>
            <a:p>
              <a:endParaRPr lang="en-US"/>
            </a:p>
          </p:txBody>
        </p:sp>
      </p:grpSp>
      <p:pic>
        <p:nvPicPr>
          <p:cNvPr id="73" name="Picture 18"/>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795338" y="2192337"/>
            <a:ext cx="842962"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 name="TextBox 19"/>
          <p:cNvSpPr txBox="1">
            <a:spLocks noChangeArrowheads="1"/>
          </p:cNvSpPr>
          <p:nvPr/>
        </p:nvSpPr>
        <p:spPr bwMode="auto">
          <a:xfrm>
            <a:off x="5708650" y="5987167"/>
            <a:ext cx="34353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100" dirty="0" err="1">
                <a:latin typeface="Calibri" charset="0"/>
              </a:rPr>
              <a:t>Multipacting</a:t>
            </a:r>
            <a:r>
              <a:rPr lang="en-US" sz="1100" dirty="0">
                <a:latin typeface="Calibri" charset="0"/>
              </a:rPr>
              <a:t> seen from low gradient but processed away</a:t>
            </a:r>
          </a:p>
        </p:txBody>
      </p:sp>
    </p:spTree>
    <p:extLst>
      <p:ext uri="{BB962C8B-B14F-4D97-AF65-F5344CB8AC3E}">
        <p14:creationId xmlns:p14="http://schemas.microsoft.com/office/powerpoint/2010/main" val="266831582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5486" y="2362200"/>
            <a:ext cx="4530784" cy="3126015"/>
          </a:xfrm>
          <a:prstGeom prst="rect">
            <a:avLst/>
          </a:prstGeom>
        </p:spPr>
      </p:pic>
      <p:sp>
        <p:nvSpPr>
          <p:cNvPr id="22530" name="Rectangle 2"/>
          <p:cNvSpPr>
            <a:spLocks noGrp="1" noChangeArrowheads="1"/>
          </p:cNvSpPr>
          <p:nvPr>
            <p:ph type="title"/>
          </p:nvPr>
        </p:nvSpPr>
        <p:spPr>
          <a:xfrm>
            <a:off x="381000" y="152400"/>
            <a:ext cx="8382000" cy="762000"/>
          </a:xfrm>
        </p:spPr>
        <p:txBody>
          <a:bodyPr/>
          <a:lstStyle/>
          <a:p>
            <a:pPr algn="ctr">
              <a:lnSpc>
                <a:spcPct val="100000"/>
              </a:lnSpc>
            </a:pPr>
            <a:r>
              <a:rPr lang="en-US" sz="3200" dirty="0" smtClean="0">
                <a:latin typeface="Arial" charset="0"/>
                <a:ea typeface="ＭＳ Ｐゴシック" charset="0"/>
                <a:cs typeface="ＭＳ Ｐゴシック" charset="0"/>
              </a:rPr>
              <a:t>R&amp;D at BNL:</a:t>
            </a:r>
            <a:br>
              <a:rPr lang="en-US" sz="3200" dirty="0" smtClean="0">
                <a:latin typeface="Arial" charset="0"/>
                <a:ea typeface="ＭＳ Ｐゴシック" charset="0"/>
                <a:cs typeface="ＭＳ Ｐゴシック" charset="0"/>
              </a:rPr>
            </a:br>
            <a:r>
              <a:rPr lang="en-US" sz="3200" dirty="0" smtClean="0">
                <a:latin typeface="Arial" charset="0"/>
                <a:ea typeface="ＭＳ Ｐゴシック" charset="0"/>
                <a:cs typeface="ＭＳ Ｐゴシック" charset="0"/>
              </a:rPr>
              <a:t>HOM-damped cavities for </a:t>
            </a:r>
            <a:r>
              <a:rPr lang="en-US" sz="3200" dirty="0" err="1" smtClean="0">
                <a:latin typeface="Arial" charset="0"/>
                <a:ea typeface="ＭＳ Ｐゴシック" charset="0"/>
                <a:cs typeface="ＭＳ Ｐゴシック" charset="0"/>
              </a:rPr>
              <a:t>eRHIC</a:t>
            </a:r>
            <a:endParaRPr lang="en-US" sz="3200" dirty="0">
              <a:latin typeface="Arial" charset="0"/>
              <a:ea typeface="ＭＳ Ｐゴシック" charset="0"/>
              <a:cs typeface="ＭＳ Ｐゴシック" charset="0"/>
            </a:endParaRPr>
          </a:p>
        </p:txBody>
      </p:sp>
      <p:sp>
        <p:nvSpPr>
          <p:cNvPr id="2" name="Date Placeholder 1"/>
          <p:cNvSpPr>
            <a:spLocks noGrp="1"/>
          </p:cNvSpPr>
          <p:nvPr>
            <p:ph type="dt" sz="half" idx="10"/>
          </p:nvPr>
        </p:nvSpPr>
        <p:spPr/>
        <p:txBody>
          <a:bodyPr/>
          <a:lstStyle/>
          <a:p>
            <a:pPr>
              <a:defRPr/>
            </a:pPr>
            <a:r>
              <a:rPr lang="en-US" smtClean="0"/>
              <a:t>August 25, 2014</a:t>
            </a:r>
            <a:endParaRPr lang="en-US" dirty="0"/>
          </a:p>
        </p:txBody>
      </p:sp>
      <p:sp>
        <p:nvSpPr>
          <p:cNvPr id="3" name="Footer Placeholder 2"/>
          <p:cNvSpPr>
            <a:spLocks noGrp="1"/>
          </p:cNvSpPr>
          <p:nvPr>
            <p:ph type="ftr" sz="quarter" idx="11"/>
          </p:nvPr>
        </p:nvSpPr>
        <p:spPr/>
        <p:txBody>
          <a:bodyPr/>
          <a:lstStyle/>
          <a:p>
            <a:pPr>
              <a:defRPr/>
            </a:pPr>
            <a:r>
              <a:rPr lang="en-US" smtClean="0"/>
              <a:t>HOM damped SRF cavities</a:t>
            </a:r>
            <a:endParaRPr lang="en-US" dirty="0"/>
          </a:p>
        </p:txBody>
      </p:sp>
      <p:sp>
        <p:nvSpPr>
          <p:cNvPr id="4" name="Slide Number Placeholder 3"/>
          <p:cNvSpPr>
            <a:spLocks noGrp="1"/>
          </p:cNvSpPr>
          <p:nvPr>
            <p:ph type="sldNum" sz="quarter" idx="12"/>
          </p:nvPr>
        </p:nvSpPr>
        <p:spPr/>
        <p:txBody>
          <a:bodyPr/>
          <a:lstStyle/>
          <a:p>
            <a:fld id="{6852845B-A5F6-3440-B749-65162F69B7B3}" type="slidenum">
              <a:rPr lang="en-US" smtClean="0"/>
              <a:pPr/>
              <a:t>21</a:t>
            </a:fld>
            <a:endParaRPr lang="en-US" dirty="0"/>
          </a:p>
        </p:txBody>
      </p:sp>
      <p:graphicFrame>
        <p:nvGraphicFramePr>
          <p:cNvPr id="18" name="Table 17"/>
          <p:cNvGraphicFramePr>
            <a:graphicFrameLocks noGrp="1"/>
          </p:cNvGraphicFramePr>
          <p:nvPr>
            <p:extLst>
              <p:ext uri="{D42A27DB-BD31-4B8C-83A1-F6EECF244321}">
                <p14:modId xmlns:p14="http://schemas.microsoft.com/office/powerpoint/2010/main" val="12020515"/>
              </p:ext>
            </p:extLst>
          </p:nvPr>
        </p:nvGraphicFramePr>
        <p:xfrm>
          <a:off x="4648200" y="2260599"/>
          <a:ext cx="4343400" cy="3606801"/>
        </p:xfrm>
        <a:graphic>
          <a:graphicData uri="http://schemas.openxmlformats.org/drawingml/2006/table">
            <a:tbl>
              <a:tblPr bandRow="1">
                <a:effectLst>
                  <a:outerShdw blurRad="50800" dist="38100" dir="2700000" algn="tl" rotWithShape="0">
                    <a:srgbClr val="000000">
                      <a:alpha val="43000"/>
                    </a:srgbClr>
                  </a:outerShdw>
                </a:effectLst>
                <a:tableStyleId>{5C22544A-7EE6-4342-B048-85BDC9FD1C3A}</a:tableStyleId>
              </a:tblPr>
              <a:tblGrid>
                <a:gridCol w="3028950"/>
                <a:gridCol w="1314450"/>
              </a:tblGrid>
              <a:tr h="327891">
                <a:tc>
                  <a:txBody>
                    <a:bodyPr/>
                    <a:lstStyle/>
                    <a:p>
                      <a:r>
                        <a:rPr lang="en-US" sz="1400" dirty="0" err="1" smtClean="0"/>
                        <a:t>Linac</a:t>
                      </a:r>
                      <a:r>
                        <a:rPr lang="en-US" sz="1400" dirty="0" smtClean="0"/>
                        <a:t> energy</a:t>
                      </a:r>
                      <a:r>
                        <a:rPr lang="en-US" sz="1400" baseline="0" dirty="0" smtClean="0"/>
                        <a:t> gain</a:t>
                      </a:r>
                      <a:endParaRPr lang="en-US" sz="1400"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c>
                  <a:txBody>
                    <a:bodyPr/>
                    <a:lstStyle/>
                    <a:p>
                      <a:r>
                        <a:rPr lang="en-US" sz="1400" dirty="0" smtClean="0"/>
                        <a:t>1.32 </a:t>
                      </a:r>
                      <a:r>
                        <a:rPr lang="en-US" sz="1400" dirty="0" err="1" smtClean="0"/>
                        <a:t>GeV</a:t>
                      </a:r>
                      <a:endParaRPr lang="en-US" sz="1400"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r>
              <a:tr h="327891">
                <a:tc>
                  <a:txBody>
                    <a:bodyPr/>
                    <a:lstStyle/>
                    <a:p>
                      <a:r>
                        <a:rPr lang="en-US" sz="1400" dirty="0" smtClean="0"/>
                        <a:t>Number of passes</a:t>
                      </a:r>
                      <a:endParaRPr lang="en-US" sz="1400" dirty="0"/>
                    </a:p>
                  </a:txBody>
                  <a:tcPr>
                    <a:lnL w="12700" cap="flat" cmpd="sng" algn="ctr">
                      <a:solidFill>
                        <a:scrgbClr r="0" g="0" b="0"/>
                      </a:solidFill>
                      <a:prstDash val="solid"/>
                      <a:round/>
                      <a:headEnd type="none" w="med" len="med"/>
                      <a:tailEnd type="none" w="med" len="med"/>
                    </a:lnL>
                  </a:tcPr>
                </a:tc>
                <a:tc>
                  <a:txBody>
                    <a:bodyPr/>
                    <a:lstStyle/>
                    <a:p>
                      <a:r>
                        <a:rPr lang="en-US" sz="1400" dirty="0" smtClean="0"/>
                        <a:t>16</a:t>
                      </a:r>
                      <a:endParaRPr lang="en-US" sz="1400" dirty="0"/>
                    </a:p>
                  </a:txBody>
                  <a:tcPr>
                    <a:lnR w="12700" cap="flat" cmpd="sng" algn="ctr">
                      <a:solidFill>
                        <a:scrgbClr r="0" g="0" b="0"/>
                      </a:solidFill>
                      <a:prstDash val="solid"/>
                      <a:round/>
                      <a:headEnd type="none" w="med" len="med"/>
                      <a:tailEnd type="none" w="med" len="med"/>
                    </a:lnR>
                  </a:tcPr>
                </a:tc>
              </a:tr>
              <a:tr h="327891">
                <a:tc>
                  <a:txBody>
                    <a:bodyPr/>
                    <a:lstStyle/>
                    <a:p>
                      <a:r>
                        <a:rPr lang="en-US" sz="1400" dirty="0" smtClean="0"/>
                        <a:t>Bunch repetition frequency</a:t>
                      </a:r>
                      <a:endParaRPr lang="en-US" sz="1400" dirty="0"/>
                    </a:p>
                  </a:txBody>
                  <a:tcPr>
                    <a:lnL w="12700" cap="flat" cmpd="sng" algn="ctr">
                      <a:solidFill>
                        <a:scrgbClr r="0" g="0" b="0"/>
                      </a:solidFill>
                      <a:prstDash val="solid"/>
                      <a:round/>
                      <a:headEnd type="none" w="med" len="med"/>
                      <a:tailEnd type="none" w="med" len="med"/>
                    </a:lnL>
                  </a:tcPr>
                </a:tc>
                <a:tc>
                  <a:txBody>
                    <a:bodyPr/>
                    <a:lstStyle/>
                    <a:p>
                      <a:r>
                        <a:rPr lang="en-US" sz="1400" dirty="0" smtClean="0"/>
                        <a:t>9.38 MHz</a:t>
                      </a:r>
                      <a:endParaRPr lang="en-US" sz="1400" dirty="0"/>
                    </a:p>
                  </a:txBody>
                  <a:tcPr>
                    <a:lnR w="12700" cap="flat" cmpd="sng" algn="ctr">
                      <a:solidFill>
                        <a:scrgbClr r="0" g="0" b="0"/>
                      </a:solidFill>
                      <a:prstDash val="solid"/>
                      <a:round/>
                      <a:headEnd type="none" w="med" len="med"/>
                      <a:tailEnd type="none" w="med" len="med"/>
                    </a:lnR>
                  </a:tcPr>
                </a:tc>
              </a:tr>
              <a:tr h="327891">
                <a:tc>
                  <a:txBody>
                    <a:bodyPr/>
                    <a:lstStyle/>
                    <a:p>
                      <a:r>
                        <a:rPr lang="en-US" sz="1400" dirty="0" smtClean="0"/>
                        <a:t>Average beam current</a:t>
                      </a:r>
                      <a:endParaRPr lang="en-US" sz="1400" dirty="0"/>
                    </a:p>
                  </a:txBody>
                  <a:tcPr>
                    <a:lnL w="12700" cap="flat" cmpd="sng" algn="ctr">
                      <a:solidFill>
                        <a:scrgbClr r="0" g="0" b="0"/>
                      </a:solidFill>
                      <a:prstDash val="solid"/>
                      <a:round/>
                      <a:headEnd type="none" w="med" len="med"/>
                      <a:tailEnd type="none" w="med" len="med"/>
                    </a:lnL>
                  </a:tcPr>
                </a:tc>
                <a:tc>
                  <a:txBody>
                    <a:bodyPr/>
                    <a:lstStyle/>
                    <a:p>
                      <a:r>
                        <a:rPr lang="en-US" sz="1400" dirty="0" smtClean="0"/>
                        <a:t>50 mA</a:t>
                      </a:r>
                      <a:endParaRPr lang="en-US" sz="1400" dirty="0"/>
                    </a:p>
                  </a:txBody>
                  <a:tcPr>
                    <a:lnR w="12700" cap="flat" cmpd="sng" algn="ctr">
                      <a:solidFill>
                        <a:scrgbClr r="0" g="0" b="0"/>
                      </a:solidFill>
                      <a:prstDash val="solid"/>
                      <a:round/>
                      <a:headEnd type="none" w="med" len="med"/>
                      <a:tailEnd type="none" w="med" len="med"/>
                    </a:lnR>
                  </a:tcPr>
                </a:tc>
              </a:tr>
              <a:tr h="327891">
                <a:tc>
                  <a:txBody>
                    <a:bodyPr/>
                    <a:lstStyle/>
                    <a:p>
                      <a:r>
                        <a:rPr lang="en-US" sz="1400" dirty="0" smtClean="0"/>
                        <a:t>RF frequency</a:t>
                      </a:r>
                      <a:endParaRPr lang="en-US" sz="1400" dirty="0"/>
                    </a:p>
                  </a:txBody>
                  <a:tcPr>
                    <a:lnL w="12700" cap="flat" cmpd="sng" algn="ctr">
                      <a:solidFill>
                        <a:scrgbClr r="0" g="0" b="0"/>
                      </a:solidFill>
                      <a:prstDash val="solid"/>
                      <a:round/>
                      <a:headEnd type="none" w="med" len="med"/>
                      <a:tailEnd type="none" w="med" len="med"/>
                    </a:lnL>
                  </a:tcPr>
                </a:tc>
                <a:tc>
                  <a:txBody>
                    <a:bodyPr/>
                    <a:lstStyle/>
                    <a:p>
                      <a:r>
                        <a:rPr lang="en-US" sz="1400" dirty="0" smtClean="0"/>
                        <a:t>422 MHz</a:t>
                      </a:r>
                      <a:endParaRPr lang="en-US" sz="1400" dirty="0"/>
                    </a:p>
                  </a:txBody>
                  <a:tcPr>
                    <a:lnR w="12700" cap="flat" cmpd="sng" algn="ctr">
                      <a:solidFill>
                        <a:scrgbClr r="0" g="0" b="0"/>
                      </a:solidFill>
                      <a:prstDash val="solid"/>
                      <a:round/>
                      <a:headEnd type="none" w="med" len="med"/>
                      <a:tailEnd type="none" w="med" len="med"/>
                    </a:lnR>
                  </a:tcPr>
                </a:tc>
              </a:tr>
              <a:tr h="327891">
                <a:tc>
                  <a:txBody>
                    <a:bodyPr/>
                    <a:lstStyle/>
                    <a:p>
                      <a:r>
                        <a:rPr lang="en-US" sz="1400" dirty="0" smtClean="0"/>
                        <a:t>Number of SRF cavities</a:t>
                      </a:r>
                      <a:endParaRPr lang="en-US" sz="1400" dirty="0"/>
                    </a:p>
                  </a:txBody>
                  <a:tcPr>
                    <a:lnL w="12700" cap="flat" cmpd="sng" algn="ctr">
                      <a:solidFill>
                        <a:scrgbClr r="0" g="0" b="0"/>
                      </a:solidFill>
                      <a:prstDash val="solid"/>
                      <a:round/>
                      <a:headEnd type="none" w="med" len="med"/>
                      <a:tailEnd type="none" w="med" len="med"/>
                    </a:lnL>
                  </a:tcPr>
                </a:tc>
                <a:tc>
                  <a:txBody>
                    <a:bodyPr/>
                    <a:lstStyle/>
                    <a:p>
                      <a:r>
                        <a:rPr lang="en-US" sz="1400" dirty="0" smtClean="0"/>
                        <a:t>40</a:t>
                      </a:r>
                      <a:endParaRPr lang="en-US" sz="1400" dirty="0"/>
                    </a:p>
                  </a:txBody>
                  <a:tcPr>
                    <a:lnR w="12700" cap="flat" cmpd="sng" algn="ctr">
                      <a:solidFill>
                        <a:scrgbClr r="0" g="0" b="0"/>
                      </a:solidFill>
                      <a:prstDash val="solid"/>
                      <a:round/>
                      <a:headEnd type="none" w="med" len="med"/>
                      <a:tailEnd type="none" w="med" len="med"/>
                    </a:lnR>
                  </a:tcPr>
                </a:tc>
              </a:tr>
              <a:tr h="327891">
                <a:tc>
                  <a:txBody>
                    <a:bodyPr/>
                    <a:lstStyle/>
                    <a:p>
                      <a:r>
                        <a:rPr lang="en-US" sz="1400" dirty="0" err="1" smtClean="0"/>
                        <a:t>Linac</a:t>
                      </a:r>
                      <a:r>
                        <a:rPr lang="en-US" sz="1400" dirty="0" smtClean="0"/>
                        <a:t> fill factor</a:t>
                      </a:r>
                      <a:endParaRPr lang="en-US" sz="1400" dirty="0"/>
                    </a:p>
                  </a:txBody>
                  <a:tcPr>
                    <a:lnL w="12700" cap="flat" cmpd="sng" algn="ctr">
                      <a:solidFill>
                        <a:scrgbClr r="0" g="0" b="0"/>
                      </a:solidFill>
                      <a:prstDash val="solid"/>
                      <a:round/>
                      <a:headEnd type="none" w="med" len="med"/>
                      <a:tailEnd type="none" w="med" len="med"/>
                    </a:lnL>
                  </a:tcPr>
                </a:tc>
                <a:tc>
                  <a:txBody>
                    <a:bodyPr/>
                    <a:lstStyle/>
                    <a:p>
                      <a:r>
                        <a:rPr lang="en-US" sz="1400" dirty="0" smtClean="0"/>
                        <a:t>0.6</a:t>
                      </a:r>
                      <a:endParaRPr lang="en-US" sz="1400" dirty="0"/>
                    </a:p>
                  </a:txBody>
                  <a:tcPr>
                    <a:lnR w="12700" cap="flat" cmpd="sng" algn="ctr">
                      <a:solidFill>
                        <a:scrgbClr r="0" g="0" b="0"/>
                      </a:solidFill>
                      <a:prstDash val="solid"/>
                      <a:round/>
                      <a:headEnd type="none" w="med" len="med"/>
                      <a:tailEnd type="none" w="med" len="med"/>
                    </a:lnR>
                  </a:tcPr>
                </a:tc>
              </a:tr>
              <a:tr h="327891">
                <a:tc>
                  <a:txBody>
                    <a:bodyPr/>
                    <a:lstStyle/>
                    <a:p>
                      <a:r>
                        <a:rPr lang="en-US" sz="1400" dirty="0" smtClean="0"/>
                        <a:t>Accelerating gradient</a:t>
                      </a:r>
                      <a:endParaRPr lang="en-US" sz="1400" dirty="0"/>
                    </a:p>
                  </a:txBody>
                  <a:tcPr>
                    <a:lnL w="12700" cap="flat" cmpd="sng" algn="ctr">
                      <a:solidFill>
                        <a:scrgbClr r="0" g="0" b="0"/>
                      </a:solidFill>
                      <a:prstDash val="solid"/>
                      <a:round/>
                      <a:headEnd type="none" w="med" len="med"/>
                      <a:tailEnd type="none" w="med" len="med"/>
                    </a:lnL>
                  </a:tcPr>
                </a:tc>
                <a:tc>
                  <a:txBody>
                    <a:bodyPr/>
                    <a:lstStyle/>
                    <a:p>
                      <a:r>
                        <a:rPr lang="en-US" sz="1400" dirty="0" smtClean="0"/>
                        <a:t>18.2 MV/m</a:t>
                      </a:r>
                      <a:endParaRPr lang="en-US" sz="1400" dirty="0"/>
                    </a:p>
                  </a:txBody>
                  <a:tcPr>
                    <a:lnR w="12700" cap="flat" cmpd="sng" algn="ctr">
                      <a:solidFill>
                        <a:scrgbClr r="0" g="0" b="0"/>
                      </a:solidFill>
                      <a:prstDash val="solid"/>
                      <a:round/>
                      <a:headEnd type="none" w="med" len="med"/>
                      <a:tailEnd type="none" w="med" len="med"/>
                    </a:lnR>
                  </a:tcPr>
                </a:tc>
              </a:tr>
              <a:tr h="327891">
                <a:tc>
                  <a:txBody>
                    <a:bodyPr/>
                    <a:lstStyle/>
                    <a:p>
                      <a:r>
                        <a:rPr lang="en-US" sz="1400" dirty="0" smtClean="0"/>
                        <a:t>Operating temperature</a:t>
                      </a:r>
                      <a:endParaRPr lang="en-US" sz="1400" dirty="0"/>
                    </a:p>
                  </a:txBody>
                  <a:tcPr>
                    <a:lnL w="12700" cap="flat" cmpd="sng" algn="ctr">
                      <a:solidFill>
                        <a:scrgbClr r="0" g="0" b="0"/>
                      </a:solidFill>
                      <a:prstDash val="solid"/>
                      <a:round/>
                      <a:headEnd type="none" w="med" len="med"/>
                      <a:tailEnd type="none" w="med" len="med"/>
                    </a:lnL>
                  </a:tcPr>
                </a:tc>
                <a:tc>
                  <a:txBody>
                    <a:bodyPr/>
                    <a:lstStyle/>
                    <a:p>
                      <a:r>
                        <a:rPr lang="en-US" sz="1400" dirty="0" smtClean="0"/>
                        <a:t>1.9 K</a:t>
                      </a:r>
                      <a:endParaRPr lang="en-US" sz="1400" dirty="0"/>
                    </a:p>
                  </a:txBody>
                  <a:tcPr>
                    <a:lnR w="12700" cap="flat" cmpd="sng" algn="ctr">
                      <a:solidFill>
                        <a:scrgbClr r="0" g="0" b="0"/>
                      </a:solidFill>
                      <a:prstDash val="solid"/>
                      <a:round/>
                      <a:headEnd type="none" w="med" len="med"/>
                      <a:tailEnd type="none" w="med" len="med"/>
                    </a:lnR>
                  </a:tcPr>
                </a:tc>
              </a:tr>
              <a:tr h="327891">
                <a:tc>
                  <a:txBody>
                    <a:bodyPr/>
                    <a:lstStyle/>
                    <a:p>
                      <a:r>
                        <a:rPr lang="en-US" sz="1400" dirty="0" smtClean="0"/>
                        <a:t>Cavity </a:t>
                      </a:r>
                      <a:r>
                        <a:rPr lang="en-US" sz="1400" i="1" dirty="0" smtClean="0"/>
                        <a:t>Q</a:t>
                      </a:r>
                      <a:r>
                        <a:rPr lang="en-US" sz="1400" dirty="0" smtClean="0"/>
                        <a:t> at operating gradient</a:t>
                      </a:r>
                      <a:endParaRPr lang="en-US" sz="1400" dirty="0"/>
                    </a:p>
                  </a:txBody>
                  <a:tcPr>
                    <a:lnL w="12700" cap="flat" cmpd="sng" algn="ctr">
                      <a:solidFill>
                        <a:scrgbClr r="0" g="0" b="0"/>
                      </a:solidFill>
                      <a:prstDash val="solid"/>
                      <a:round/>
                      <a:headEnd type="none" w="med" len="med"/>
                      <a:tailEnd type="none" w="med" len="med"/>
                    </a:lnL>
                  </a:tcPr>
                </a:tc>
                <a:tc>
                  <a:txBody>
                    <a:bodyPr/>
                    <a:lstStyle/>
                    <a:p>
                      <a:r>
                        <a:rPr lang="en-US" sz="1400" dirty="0" smtClean="0"/>
                        <a:t>5×10</a:t>
                      </a:r>
                      <a:r>
                        <a:rPr lang="en-US" sz="1400" baseline="30000" dirty="0" smtClean="0"/>
                        <a:t>10</a:t>
                      </a:r>
                      <a:endParaRPr lang="en-US" sz="1400" baseline="30000" dirty="0"/>
                    </a:p>
                  </a:txBody>
                  <a:tcPr>
                    <a:lnR w="12700" cap="flat" cmpd="sng" algn="ctr">
                      <a:solidFill>
                        <a:scrgbClr r="0" g="0" b="0"/>
                      </a:solidFill>
                      <a:prstDash val="solid"/>
                      <a:round/>
                      <a:headEnd type="none" w="med" len="med"/>
                      <a:tailEnd type="none" w="med" len="med"/>
                    </a:lnR>
                  </a:tcPr>
                </a:tc>
              </a:tr>
              <a:tr h="327891">
                <a:tc>
                  <a:txBody>
                    <a:bodyPr/>
                    <a:lstStyle/>
                    <a:p>
                      <a:r>
                        <a:rPr lang="en-US" sz="1400" dirty="0" smtClean="0"/>
                        <a:t>HOM power per cavity</a:t>
                      </a:r>
                      <a:endParaRPr lang="en-US" sz="1400" dirty="0"/>
                    </a:p>
                  </a:txBody>
                  <a:tcP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tcPr>
                </a:tc>
                <a:tc>
                  <a:txBody>
                    <a:bodyPr/>
                    <a:lstStyle/>
                    <a:p>
                      <a:r>
                        <a:rPr lang="en-US" sz="1400" dirty="0" smtClean="0"/>
                        <a:t>11.8 kW</a:t>
                      </a:r>
                      <a:endParaRPr lang="en-US" sz="1400" dirty="0"/>
                    </a:p>
                  </a:txBody>
                  <a:tcP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r>
            </a:tbl>
          </a:graphicData>
        </a:graphic>
      </p:graphicFrame>
      <p:sp>
        <p:nvSpPr>
          <p:cNvPr id="19" name="TextBox 18"/>
          <p:cNvSpPr txBox="1"/>
          <p:nvPr/>
        </p:nvSpPr>
        <p:spPr>
          <a:xfrm>
            <a:off x="304800" y="1258669"/>
            <a:ext cx="8839201" cy="923330"/>
          </a:xfrm>
          <a:prstGeom prst="rect">
            <a:avLst/>
          </a:prstGeom>
          <a:noFill/>
        </p:spPr>
        <p:txBody>
          <a:bodyPr wrap="square" rtlCol="0">
            <a:spAutoFit/>
          </a:bodyPr>
          <a:lstStyle/>
          <a:p>
            <a:pPr marL="4763">
              <a:spcAft>
                <a:spcPts val="600"/>
              </a:spcAft>
            </a:pPr>
            <a:r>
              <a:rPr lang="en-US" sz="1800" dirty="0" smtClean="0"/>
              <a:t>Electrons for </a:t>
            </a:r>
            <a:r>
              <a:rPr lang="en-US" sz="1800" dirty="0" err="1" smtClean="0"/>
              <a:t>eRHIC</a:t>
            </a:r>
            <a:r>
              <a:rPr lang="en-US" sz="1800" dirty="0" smtClean="0"/>
              <a:t> experiments are accelerated in a non-scaling FFAG</a:t>
            </a:r>
            <a:r>
              <a:rPr lang="en-US" sz="1800" dirty="0"/>
              <a:t> </a:t>
            </a:r>
            <a:r>
              <a:rPr lang="en-US" sz="1800" dirty="0" smtClean="0"/>
              <a:t>based ERL with 12 passes to reach 15.9 </a:t>
            </a:r>
            <a:r>
              <a:rPr lang="en-US" sz="1800" dirty="0" err="1" smtClean="0"/>
              <a:t>GeV</a:t>
            </a:r>
            <a:r>
              <a:rPr lang="en-US" sz="1800" dirty="0" smtClean="0"/>
              <a:t> or 16 passes to reach 21.2 </a:t>
            </a:r>
            <a:r>
              <a:rPr lang="en-US" sz="1800" dirty="0" err="1" smtClean="0"/>
              <a:t>GeV</a:t>
            </a:r>
            <a:r>
              <a:rPr lang="en-US" sz="1800" dirty="0" smtClean="0"/>
              <a:t>. The main </a:t>
            </a:r>
            <a:r>
              <a:rPr lang="en-US" sz="1800" dirty="0" err="1" smtClean="0"/>
              <a:t>linac</a:t>
            </a:r>
            <a:r>
              <a:rPr lang="en-US" sz="1800" dirty="0" smtClean="0"/>
              <a:t> parameters are: </a:t>
            </a:r>
          </a:p>
        </p:txBody>
      </p:sp>
    </p:spTree>
    <p:extLst>
      <p:ext uri="{BB962C8B-B14F-4D97-AF65-F5344CB8AC3E}">
        <p14:creationId xmlns:p14="http://schemas.microsoft.com/office/powerpoint/2010/main" val="169997559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August 25, 2014</a:t>
            </a:r>
            <a:endParaRPr lang="en-US" dirty="0"/>
          </a:p>
        </p:txBody>
      </p:sp>
      <p:sp>
        <p:nvSpPr>
          <p:cNvPr id="3" name="Footer Placeholder 2"/>
          <p:cNvSpPr>
            <a:spLocks noGrp="1"/>
          </p:cNvSpPr>
          <p:nvPr>
            <p:ph type="ftr" sz="quarter" idx="11"/>
          </p:nvPr>
        </p:nvSpPr>
        <p:spPr/>
        <p:txBody>
          <a:bodyPr/>
          <a:lstStyle/>
          <a:p>
            <a:pPr>
              <a:defRPr/>
            </a:pPr>
            <a:r>
              <a:rPr lang="en-US" smtClean="0"/>
              <a:t>HOM damped SRF cavities</a:t>
            </a:r>
            <a:endParaRPr lang="en-US" dirty="0"/>
          </a:p>
        </p:txBody>
      </p:sp>
      <p:sp>
        <p:nvSpPr>
          <p:cNvPr id="4" name="Slide Number Placeholder 3"/>
          <p:cNvSpPr>
            <a:spLocks noGrp="1"/>
          </p:cNvSpPr>
          <p:nvPr>
            <p:ph type="sldNum" sz="quarter" idx="12"/>
          </p:nvPr>
        </p:nvSpPr>
        <p:spPr/>
        <p:txBody>
          <a:bodyPr/>
          <a:lstStyle/>
          <a:p>
            <a:fld id="{6852845B-A5F6-3440-B749-65162F69B7B3}" type="slidenum">
              <a:rPr lang="en-US" smtClean="0"/>
              <a:pPr/>
              <a:t>22</a:t>
            </a:fld>
            <a:endParaRPr lang="en-US" dirty="0"/>
          </a:p>
        </p:txBody>
      </p:sp>
      <p:pic>
        <p:nvPicPr>
          <p:cNvPr id="9" name="Picture 8"/>
          <p:cNvPicPr>
            <a:picLocks noChangeAspect="1" noChangeArrowheads="1"/>
          </p:cNvPicPr>
          <p:nvPr/>
        </p:nvPicPr>
        <p:blipFill>
          <a:blip r:embed="rId2" cstate="print"/>
          <a:srcRect/>
          <a:stretch>
            <a:fillRect/>
          </a:stretch>
        </p:blipFill>
        <p:spPr bwMode="auto">
          <a:xfrm>
            <a:off x="1980059" y="674290"/>
            <a:ext cx="4343400" cy="2967364"/>
          </a:xfrm>
          <a:prstGeom prst="rect">
            <a:avLst/>
          </a:prstGeom>
          <a:noFill/>
          <a:ln w="9525">
            <a:noFill/>
            <a:miter lim="800000"/>
            <a:headEnd/>
            <a:tailEnd/>
          </a:ln>
        </p:spPr>
      </p:pic>
      <p:pic>
        <p:nvPicPr>
          <p:cNvPr id="11" name="Picture 4"/>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322576" y="2001418"/>
            <a:ext cx="1645920" cy="1640236"/>
          </a:xfrm>
          <a:prstGeom prst="rect">
            <a:avLst/>
          </a:prstGeom>
          <a:noFill/>
          <a:ln w="12700" algn="ctr">
            <a:noFill/>
            <a:miter lim="800000"/>
            <a:headEnd/>
            <a:tailEnd/>
          </a:ln>
          <a:effectLst/>
        </p:spPr>
      </p:pic>
      <p:pic>
        <p:nvPicPr>
          <p:cNvPr id="13" name="Picture 8"/>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a:xfrm rot="3600000">
            <a:off x="349395" y="674290"/>
            <a:ext cx="1603037" cy="1603383"/>
          </a:xfrm>
          <a:prstGeom prst="rect">
            <a:avLst/>
          </a:prstGeom>
          <a:noFill/>
          <a:ln/>
        </p:spPr>
      </p:pic>
      <p:cxnSp>
        <p:nvCxnSpPr>
          <p:cNvPr id="14" name="Straight Arrow Connector 13"/>
          <p:cNvCxnSpPr/>
          <p:nvPr/>
        </p:nvCxnSpPr>
        <p:spPr>
          <a:xfrm flipV="1">
            <a:off x="2042629" y="1714370"/>
            <a:ext cx="227433" cy="77924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1622780" y="2453612"/>
            <a:ext cx="1569736" cy="276999"/>
          </a:xfrm>
          <a:prstGeom prst="rect">
            <a:avLst/>
          </a:prstGeom>
          <a:noFill/>
        </p:spPr>
        <p:txBody>
          <a:bodyPr wrap="none" rtlCol="0">
            <a:spAutoFit/>
          </a:bodyPr>
          <a:lstStyle/>
          <a:p>
            <a:r>
              <a:rPr lang="en-US" sz="1200" b="1" dirty="0" smtClean="0"/>
              <a:t>HOM coupler ports</a:t>
            </a:r>
            <a:endParaRPr lang="en-US" sz="1200" b="1" dirty="0"/>
          </a:p>
        </p:txBody>
      </p:sp>
      <p:cxnSp>
        <p:nvCxnSpPr>
          <p:cNvPr id="16" name="Straight Arrow Connector 15"/>
          <p:cNvCxnSpPr/>
          <p:nvPr/>
        </p:nvCxnSpPr>
        <p:spPr>
          <a:xfrm flipH="1">
            <a:off x="7470204" y="3204477"/>
            <a:ext cx="556575" cy="22001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8062604" y="3035167"/>
            <a:ext cx="726807" cy="276999"/>
          </a:xfrm>
          <a:prstGeom prst="rect">
            <a:avLst/>
          </a:prstGeom>
          <a:noFill/>
        </p:spPr>
        <p:txBody>
          <a:bodyPr wrap="none" rtlCol="0">
            <a:spAutoFit/>
          </a:bodyPr>
          <a:lstStyle/>
          <a:p>
            <a:r>
              <a:rPr lang="en-US" sz="1200" b="1" dirty="0" smtClean="0"/>
              <a:t>FPC port</a:t>
            </a:r>
            <a:endParaRPr lang="en-US" sz="1200" b="1" dirty="0"/>
          </a:p>
        </p:txBody>
      </p:sp>
      <p:cxnSp>
        <p:nvCxnSpPr>
          <p:cNvPr id="18" name="Straight Arrow Connector 17"/>
          <p:cNvCxnSpPr/>
          <p:nvPr/>
        </p:nvCxnSpPr>
        <p:spPr>
          <a:xfrm flipH="1" flipV="1">
            <a:off x="1350037" y="2114399"/>
            <a:ext cx="707674" cy="37921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pic>
        <p:nvPicPr>
          <p:cNvPr id="19" name="Picture 18"/>
          <p:cNvPicPr>
            <a:picLocks noChangeAspect="1"/>
          </p:cNvPicPr>
          <p:nvPr/>
        </p:nvPicPr>
        <p:blipFill>
          <a:blip r:embed="rId5"/>
          <a:stretch>
            <a:fillRect/>
          </a:stretch>
        </p:blipFill>
        <p:spPr>
          <a:xfrm>
            <a:off x="4876800" y="674526"/>
            <a:ext cx="4267200" cy="1153297"/>
          </a:xfrm>
          <a:prstGeom prst="rect">
            <a:avLst/>
          </a:prstGeom>
        </p:spPr>
      </p:pic>
      <p:sp>
        <p:nvSpPr>
          <p:cNvPr id="20" name="TextBox 19"/>
          <p:cNvSpPr txBox="1"/>
          <p:nvPr/>
        </p:nvSpPr>
        <p:spPr>
          <a:xfrm>
            <a:off x="4572000" y="3581400"/>
            <a:ext cx="4495800" cy="2954655"/>
          </a:xfrm>
          <a:prstGeom prst="rect">
            <a:avLst/>
          </a:prstGeom>
          <a:noFill/>
        </p:spPr>
        <p:txBody>
          <a:bodyPr wrap="square" rtlCol="0">
            <a:spAutoFit/>
          </a:bodyPr>
          <a:lstStyle/>
          <a:p>
            <a:pPr marL="176213" indent="-176213">
              <a:spcAft>
                <a:spcPts val="600"/>
              </a:spcAft>
              <a:buFont typeface="Wingdings" charset="2"/>
              <a:buChar char="§"/>
            </a:pPr>
            <a:r>
              <a:rPr lang="en-US" sz="1600" dirty="0" smtClean="0">
                <a:latin typeface="+mn-lt"/>
                <a:cs typeface="Calibri"/>
              </a:rPr>
              <a:t>A five-cell 704 MHz SRF cavity (BNL3) has been developed at BNL for high current </a:t>
            </a:r>
            <a:r>
              <a:rPr lang="en-US" sz="1600" dirty="0" err="1" smtClean="0">
                <a:latin typeface="+mn-lt"/>
                <a:cs typeface="Calibri"/>
              </a:rPr>
              <a:t>linacs</a:t>
            </a:r>
            <a:r>
              <a:rPr lang="en-US" sz="1600" dirty="0" smtClean="0">
                <a:latin typeface="+mn-lt"/>
                <a:cs typeface="Calibri"/>
              </a:rPr>
              <a:t>.</a:t>
            </a:r>
          </a:p>
          <a:p>
            <a:pPr marL="176213" indent="-176213">
              <a:spcAft>
                <a:spcPts val="600"/>
              </a:spcAft>
              <a:buFont typeface="Wingdings" charset="2"/>
              <a:buChar char="§"/>
            </a:pPr>
            <a:r>
              <a:rPr lang="en-US" sz="1600" dirty="0" smtClean="0">
                <a:latin typeface="+mn-lt"/>
                <a:cs typeface="Calibri"/>
              </a:rPr>
              <a:t>Six antenna-type couplers will be attached to the large diameter beam pipes and will provide strong HOM damping while maintaining good fill factor for the </a:t>
            </a:r>
            <a:r>
              <a:rPr lang="en-US" sz="1600" dirty="0" err="1" smtClean="0">
                <a:latin typeface="+mn-lt"/>
                <a:cs typeface="Calibri"/>
              </a:rPr>
              <a:t>linac</a:t>
            </a:r>
            <a:r>
              <a:rPr lang="en-US" sz="1600" dirty="0" smtClean="0">
                <a:latin typeface="+mn-lt"/>
                <a:cs typeface="Calibri"/>
              </a:rPr>
              <a:t>.</a:t>
            </a:r>
          </a:p>
          <a:p>
            <a:pPr marL="176213" indent="-176213">
              <a:spcAft>
                <a:spcPts val="600"/>
              </a:spcAft>
              <a:buFont typeface="Wingdings" charset="2"/>
              <a:buChar char="§"/>
            </a:pPr>
            <a:r>
              <a:rPr lang="en-US" sz="1600" i="1" dirty="0" smtClean="0">
                <a:latin typeface="+mn-lt"/>
                <a:cs typeface="Calibri"/>
              </a:rPr>
              <a:t>Two HOM filters are currently under consideration: a high pass filter made of lumped elements and a dual-ridge waveguide filter</a:t>
            </a:r>
            <a:r>
              <a:rPr lang="en-US" sz="1600" dirty="0" smtClean="0">
                <a:latin typeface="+mn-lt"/>
                <a:cs typeface="Calibri"/>
              </a:rPr>
              <a:t>.</a:t>
            </a:r>
          </a:p>
        </p:txBody>
      </p:sp>
      <p:graphicFrame>
        <p:nvGraphicFramePr>
          <p:cNvPr id="5" name="Table 4"/>
          <p:cNvGraphicFramePr>
            <a:graphicFrameLocks noGrp="1"/>
          </p:cNvGraphicFramePr>
          <p:nvPr>
            <p:extLst>
              <p:ext uri="{D42A27DB-BD31-4B8C-83A1-F6EECF244321}">
                <p14:modId xmlns:p14="http://schemas.microsoft.com/office/powerpoint/2010/main" val="1574846577"/>
              </p:ext>
            </p:extLst>
          </p:nvPr>
        </p:nvGraphicFramePr>
        <p:xfrm>
          <a:off x="76200" y="3276601"/>
          <a:ext cx="4495800" cy="3352799"/>
        </p:xfrm>
        <a:graphic>
          <a:graphicData uri="http://schemas.openxmlformats.org/drawingml/2006/table">
            <a:tbl>
              <a:tblPr bandRow="1">
                <a:tableStyleId>{5C22544A-7EE6-4342-B048-85BDC9FD1C3A}</a:tableStyleId>
              </a:tblPr>
              <a:tblGrid>
                <a:gridCol w="2997200"/>
                <a:gridCol w="1498600"/>
              </a:tblGrid>
              <a:tr h="270164">
                <a:tc>
                  <a:txBody>
                    <a:bodyPr/>
                    <a:lstStyle/>
                    <a:p>
                      <a:r>
                        <a:rPr lang="en-US" sz="1400" i="0" dirty="0" smtClean="0"/>
                        <a:t>Frequency</a:t>
                      </a:r>
                      <a:endParaRPr lang="en-US" sz="1400" i="0" dirty="0"/>
                    </a:p>
                  </a:txBody>
                  <a:tcPr/>
                </a:tc>
                <a:tc>
                  <a:txBody>
                    <a:bodyPr/>
                    <a:lstStyle/>
                    <a:p>
                      <a:pPr algn="ctr"/>
                      <a:r>
                        <a:rPr lang="en-US" sz="1400" dirty="0" smtClean="0"/>
                        <a:t>703.8 MHz</a:t>
                      </a:r>
                      <a:endParaRPr lang="en-US" sz="1400" dirty="0"/>
                    </a:p>
                  </a:txBody>
                  <a:tcPr/>
                </a:tc>
              </a:tr>
              <a:tr h="270164">
                <a:tc>
                  <a:txBody>
                    <a:bodyPr/>
                    <a:lstStyle/>
                    <a:p>
                      <a:r>
                        <a:rPr lang="en-US" sz="1400" i="1" dirty="0" smtClean="0"/>
                        <a:t>R/Q</a:t>
                      </a:r>
                      <a:endParaRPr lang="en-US" sz="1400" i="1" dirty="0"/>
                    </a:p>
                  </a:txBody>
                  <a:tcPr/>
                </a:tc>
                <a:tc>
                  <a:txBody>
                    <a:bodyPr/>
                    <a:lstStyle/>
                    <a:p>
                      <a:pPr algn="ctr"/>
                      <a:r>
                        <a:rPr lang="en-US" sz="1400" dirty="0" smtClean="0"/>
                        <a:t>506.3 Ohm</a:t>
                      </a:r>
                      <a:endParaRPr lang="en-US" sz="1400" dirty="0"/>
                    </a:p>
                  </a:txBody>
                  <a:tcPr/>
                </a:tc>
              </a:tr>
              <a:tr h="270164">
                <a:tc>
                  <a:txBody>
                    <a:bodyPr/>
                    <a:lstStyle/>
                    <a:p>
                      <a:r>
                        <a:rPr lang="en-US" sz="1400" dirty="0" smtClean="0"/>
                        <a:t>Geometry factor</a:t>
                      </a:r>
                      <a:endParaRPr lang="en-US" sz="1400" dirty="0"/>
                    </a:p>
                  </a:txBody>
                  <a:tcPr/>
                </a:tc>
                <a:tc>
                  <a:txBody>
                    <a:bodyPr/>
                    <a:lstStyle/>
                    <a:p>
                      <a:pPr algn="ctr"/>
                      <a:r>
                        <a:rPr lang="en-US" sz="1400" dirty="0" smtClean="0"/>
                        <a:t>283 Ohm</a:t>
                      </a:r>
                      <a:endParaRPr lang="en-US" sz="1400" dirty="0"/>
                    </a:p>
                  </a:txBody>
                  <a:tcPr/>
                </a:tc>
              </a:tr>
              <a:tr h="270164">
                <a:tc>
                  <a:txBody>
                    <a:bodyPr/>
                    <a:lstStyle/>
                    <a:p>
                      <a:r>
                        <a:rPr lang="en-US" sz="1400" dirty="0" smtClean="0"/>
                        <a:t>Number of cells</a:t>
                      </a:r>
                      <a:endParaRPr lang="en-US" sz="1400" dirty="0"/>
                    </a:p>
                  </a:txBody>
                  <a:tcPr/>
                </a:tc>
                <a:tc>
                  <a:txBody>
                    <a:bodyPr/>
                    <a:lstStyle/>
                    <a:p>
                      <a:pPr algn="ctr"/>
                      <a:r>
                        <a:rPr lang="en-US" sz="1400" dirty="0" smtClean="0"/>
                        <a:t>5</a:t>
                      </a:r>
                      <a:endParaRPr lang="en-US" sz="1400" dirty="0"/>
                    </a:p>
                  </a:txBody>
                  <a:tcPr/>
                </a:tc>
              </a:tr>
              <a:tr h="270164">
                <a:tc>
                  <a:txBody>
                    <a:bodyPr/>
                    <a:lstStyle/>
                    <a:p>
                      <a:r>
                        <a:rPr lang="en-US" sz="1400" i="0" dirty="0" smtClean="0"/>
                        <a:t>Flange-to-flange length</a:t>
                      </a:r>
                      <a:endParaRPr lang="en-US" sz="1400" i="0" dirty="0"/>
                    </a:p>
                  </a:txBody>
                  <a:tcPr/>
                </a:tc>
                <a:tc>
                  <a:txBody>
                    <a:bodyPr/>
                    <a:lstStyle/>
                    <a:p>
                      <a:pPr algn="ctr"/>
                      <a:r>
                        <a:rPr lang="en-US" sz="1400" baseline="0" dirty="0" smtClean="0"/>
                        <a:t>1.58 m</a:t>
                      </a:r>
                      <a:endParaRPr lang="en-US" sz="1400" baseline="0" dirty="0"/>
                    </a:p>
                  </a:txBody>
                  <a:tcPr/>
                </a:tc>
              </a:tr>
              <a:tr h="270164">
                <a:tc>
                  <a:txBody>
                    <a:bodyPr/>
                    <a:lstStyle/>
                    <a:p>
                      <a:r>
                        <a:rPr lang="en-US" sz="1400" i="0" dirty="0" smtClean="0"/>
                        <a:t>Beam pipe radius</a:t>
                      </a:r>
                      <a:endParaRPr lang="en-US" sz="1400" i="0" dirty="0"/>
                    </a:p>
                  </a:txBody>
                  <a:tcPr/>
                </a:tc>
                <a:tc>
                  <a:txBody>
                    <a:bodyPr/>
                    <a:lstStyle/>
                    <a:p>
                      <a:pPr algn="ctr"/>
                      <a:r>
                        <a:rPr lang="en-US" sz="1400" baseline="0" dirty="0" smtClean="0"/>
                        <a:t>0.11 m</a:t>
                      </a:r>
                      <a:endParaRPr lang="en-US" sz="1400" baseline="0" dirty="0"/>
                    </a:p>
                  </a:txBody>
                  <a:tcPr/>
                </a:tc>
              </a:tr>
              <a:tr h="270164">
                <a:tc>
                  <a:txBody>
                    <a:bodyPr/>
                    <a:lstStyle/>
                    <a:p>
                      <a:r>
                        <a:rPr lang="en-US" sz="1400" i="1" dirty="0" smtClean="0"/>
                        <a:t>Q</a:t>
                      </a:r>
                      <a:endParaRPr lang="en-US" sz="1400" i="1" dirty="0"/>
                    </a:p>
                  </a:txBody>
                  <a:tcPr/>
                </a:tc>
                <a:tc>
                  <a:txBody>
                    <a:bodyPr/>
                    <a:lstStyle/>
                    <a:p>
                      <a:pPr algn="ctr"/>
                      <a:r>
                        <a:rPr lang="en-US" sz="1400" dirty="0" smtClean="0"/>
                        <a:t>4×10</a:t>
                      </a:r>
                      <a:r>
                        <a:rPr lang="en-US" sz="1400" baseline="30000" dirty="0" smtClean="0"/>
                        <a:t>10</a:t>
                      </a:r>
                      <a:endParaRPr lang="en-US" sz="1400" baseline="30000" dirty="0"/>
                    </a:p>
                  </a:txBody>
                  <a:tcPr/>
                </a:tc>
              </a:tr>
              <a:tr h="27016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1" u="none" strike="noStrike" cap="none" normalizeH="0" baseline="0" dirty="0" err="1" smtClean="0">
                          <a:ln>
                            <a:noFill/>
                          </a:ln>
                          <a:solidFill>
                            <a:srgbClr val="000000"/>
                          </a:solidFill>
                          <a:effectLst/>
                          <a:latin typeface="+mn-lt"/>
                          <a:ea typeface="Calibri" charset="0"/>
                          <a:cs typeface="Arial"/>
                        </a:rPr>
                        <a:t>E</a:t>
                      </a:r>
                      <a:r>
                        <a:rPr kumimoji="0" lang="en-US" sz="1400" b="0" i="1" u="none" strike="noStrike" cap="none" normalizeH="0" baseline="-25000" dirty="0" err="1" smtClean="0">
                          <a:ln>
                            <a:noFill/>
                          </a:ln>
                          <a:solidFill>
                            <a:srgbClr val="000000"/>
                          </a:solidFill>
                          <a:effectLst/>
                          <a:latin typeface="+mn-lt"/>
                          <a:ea typeface="Calibri" charset="0"/>
                          <a:cs typeface="Arial"/>
                        </a:rPr>
                        <a:t>pk</a:t>
                      </a:r>
                      <a:r>
                        <a:rPr kumimoji="0" lang="en-US" sz="1400" b="0" i="1" u="none" strike="noStrike" cap="none" normalizeH="0" baseline="0" dirty="0" smtClean="0">
                          <a:ln>
                            <a:noFill/>
                          </a:ln>
                          <a:solidFill>
                            <a:srgbClr val="000000"/>
                          </a:solidFill>
                          <a:effectLst/>
                          <a:latin typeface="+mn-lt"/>
                          <a:ea typeface="Calibri" charset="0"/>
                          <a:cs typeface="Arial"/>
                        </a:rPr>
                        <a:t>/</a:t>
                      </a:r>
                      <a:r>
                        <a:rPr kumimoji="0" lang="en-US" sz="1400" b="0" i="1" u="none" strike="noStrike" cap="none" normalizeH="0" baseline="0" dirty="0" err="1" smtClean="0">
                          <a:ln>
                            <a:noFill/>
                          </a:ln>
                          <a:solidFill>
                            <a:srgbClr val="000000"/>
                          </a:solidFill>
                          <a:effectLst/>
                          <a:latin typeface="+mn-lt"/>
                          <a:ea typeface="Calibri" charset="0"/>
                          <a:cs typeface="Arial"/>
                        </a:rPr>
                        <a:t>E</a:t>
                      </a:r>
                      <a:r>
                        <a:rPr kumimoji="0" lang="en-US" sz="1400" b="0" i="1" u="none" strike="noStrike" cap="none" normalizeH="0" baseline="-25000" dirty="0" err="1" smtClean="0">
                          <a:ln>
                            <a:noFill/>
                          </a:ln>
                          <a:solidFill>
                            <a:srgbClr val="000000"/>
                          </a:solidFill>
                          <a:effectLst/>
                          <a:latin typeface="+mn-lt"/>
                          <a:ea typeface="Calibri" charset="0"/>
                          <a:cs typeface="Arial"/>
                        </a:rPr>
                        <a:t>acc</a:t>
                      </a:r>
                      <a:r>
                        <a:rPr kumimoji="0" lang="en-US" sz="1400" b="0" i="1" u="none" strike="noStrike" cap="none" normalizeH="0" baseline="0" dirty="0" smtClean="0">
                          <a:ln>
                            <a:noFill/>
                          </a:ln>
                          <a:solidFill>
                            <a:srgbClr val="000000"/>
                          </a:solidFill>
                          <a:effectLst/>
                          <a:latin typeface="+mn-lt"/>
                          <a:ea typeface="Calibri" charset="0"/>
                          <a:cs typeface="Arial"/>
                        </a:rPr>
                        <a:t> </a:t>
                      </a:r>
                      <a:endParaRPr kumimoji="0" lang="en-US" sz="2400" b="0" i="1" u="none" strike="noStrike" cap="none" normalizeH="0" baseline="0" dirty="0" smtClean="0">
                        <a:ln>
                          <a:noFill/>
                        </a:ln>
                        <a:solidFill>
                          <a:srgbClr val="000000"/>
                        </a:solidFill>
                        <a:effectLst/>
                        <a:latin typeface="+mn-lt"/>
                        <a:ea typeface="Calibri" charset="0"/>
                        <a:cs typeface="Arial"/>
                      </a:endParaRPr>
                    </a:p>
                  </a:txBody>
                  <a:tcPr/>
                </a:tc>
                <a:tc>
                  <a:txBody>
                    <a:bodyPr/>
                    <a:lstStyle/>
                    <a:p>
                      <a:pPr algn="ctr"/>
                      <a:r>
                        <a:rPr lang="en-US" sz="1400" dirty="0" smtClean="0"/>
                        <a:t>2.46</a:t>
                      </a:r>
                      <a:endParaRPr lang="en-US" sz="1400" dirty="0"/>
                    </a:p>
                  </a:txBody>
                  <a:tcPr/>
                </a:tc>
              </a:tr>
              <a:tr h="27016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1" u="none" strike="noStrike" cap="none" normalizeH="0" baseline="0" dirty="0" err="1" smtClean="0">
                          <a:ln>
                            <a:noFill/>
                          </a:ln>
                          <a:solidFill>
                            <a:srgbClr val="000000"/>
                          </a:solidFill>
                          <a:effectLst/>
                          <a:latin typeface="+mn-lt"/>
                          <a:ea typeface="Calibri" charset="0"/>
                          <a:cs typeface="Arial"/>
                        </a:rPr>
                        <a:t>B</a:t>
                      </a:r>
                      <a:r>
                        <a:rPr kumimoji="0" lang="en-US" sz="1400" b="0" i="1" u="none" strike="noStrike" cap="none" normalizeH="0" baseline="-25000" dirty="0" err="1" smtClean="0">
                          <a:ln>
                            <a:noFill/>
                          </a:ln>
                          <a:solidFill>
                            <a:srgbClr val="000000"/>
                          </a:solidFill>
                          <a:effectLst/>
                          <a:latin typeface="+mn-lt"/>
                          <a:ea typeface="Calibri" charset="0"/>
                          <a:cs typeface="Arial"/>
                        </a:rPr>
                        <a:t>pk</a:t>
                      </a:r>
                      <a:r>
                        <a:rPr kumimoji="0" lang="en-US" sz="1400" b="0" i="1" u="none" strike="noStrike" cap="none" normalizeH="0" baseline="0" dirty="0" smtClean="0">
                          <a:ln>
                            <a:noFill/>
                          </a:ln>
                          <a:solidFill>
                            <a:srgbClr val="000000"/>
                          </a:solidFill>
                          <a:effectLst/>
                          <a:latin typeface="+mn-lt"/>
                          <a:ea typeface="Calibri" charset="0"/>
                          <a:cs typeface="Arial"/>
                        </a:rPr>
                        <a:t>/</a:t>
                      </a:r>
                      <a:r>
                        <a:rPr kumimoji="0" lang="en-US" sz="1400" b="0" i="1" u="none" strike="noStrike" cap="none" normalizeH="0" baseline="0" dirty="0" err="1" smtClean="0">
                          <a:ln>
                            <a:noFill/>
                          </a:ln>
                          <a:solidFill>
                            <a:srgbClr val="000000"/>
                          </a:solidFill>
                          <a:effectLst/>
                          <a:latin typeface="+mn-lt"/>
                          <a:ea typeface="Calibri" charset="0"/>
                          <a:cs typeface="Arial"/>
                        </a:rPr>
                        <a:t>E</a:t>
                      </a:r>
                      <a:r>
                        <a:rPr kumimoji="0" lang="en-US" sz="1400" b="0" i="1" u="none" strike="noStrike" cap="none" normalizeH="0" baseline="-25000" dirty="0" err="1" smtClean="0">
                          <a:ln>
                            <a:noFill/>
                          </a:ln>
                          <a:solidFill>
                            <a:srgbClr val="000000"/>
                          </a:solidFill>
                          <a:effectLst/>
                          <a:latin typeface="+mn-lt"/>
                          <a:ea typeface="Calibri" charset="0"/>
                          <a:cs typeface="Arial"/>
                        </a:rPr>
                        <a:t>acc</a:t>
                      </a:r>
                      <a:r>
                        <a:rPr kumimoji="0" lang="en-US" sz="1400" b="0" i="1" u="none" strike="noStrike" cap="none" normalizeH="0" baseline="0" dirty="0" smtClean="0">
                          <a:ln>
                            <a:noFill/>
                          </a:ln>
                          <a:solidFill>
                            <a:srgbClr val="000000"/>
                          </a:solidFill>
                          <a:effectLst/>
                          <a:latin typeface="+mn-lt"/>
                          <a:ea typeface="Calibri" charset="0"/>
                          <a:cs typeface="Arial"/>
                        </a:rPr>
                        <a:t> </a:t>
                      </a:r>
                      <a:r>
                        <a:rPr kumimoji="0" lang="en-US" sz="1400" b="0" i="0" u="none" strike="noStrike" cap="none" normalizeH="0" baseline="0" dirty="0" smtClean="0">
                          <a:ln>
                            <a:noFill/>
                          </a:ln>
                          <a:solidFill>
                            <a:srgbClr val="000000"/>
                          </a:solidFill>
                          <a:effectLst/>
                          <a:latin typeface="+mn-lt"/>
                          <a:ea typeface="Calibri" charset="0"/>
                          <a:cs typeface="Arial"/>
                        </a:rPr>
                        <a:t>[</a:t>
                      </a:r>
                      <a:r>
                        <a:rPr kumimoji="0" lang="en-US" sz="1400" b="0" i="0" u="none" strike="noStrike" cap="none" normalizeH="0" baseline="0" dirty="0" err="1" smtClean="0">
                          <a:ln>
                            <a:noFill/>
                          </a:ln>
                          <a:solidFill>
                            <a:srgbClr val="000000"/>
                          </a:solidFill>
                          <a:effectLst/>
                          <a:latin typeface="+mn-lt"/>
                          <a:ea typeface="Calibri" charset="0"/>
                          <a:cs typeface="Arial"/>
                        </a:rPr>
                        <a:t>mT</a:t>
                      </a:r>
                      <a:r>
                        <a:rPr kumimoji="0" lang="en-US" sz="1400" b="0" i="0" u="none" strike="noStrike" cap="none" normalizeH="0" baseline="0" dirty="0" smtClean="0">
                          <a:ln>
                            <a:noFill/>
                          </a:ln>
                          <a:solidFill>
                            <a:srgbClr val="000000"/>
                          </a:solidFill>
                          <a:effectLst/>
                          <a:latin typeface="+mn-lt"/>
                          <a:ea typeface="Calibri" charset="0"/>
                          <a:cs typeface="Arial"/>
                        </a:rPr>
                        <a:t>/MV/m]</a:t>
                      </a:r>
                      <a:endParaRPr kumimoji="0" lang="en-US" sz="2400" b="0" i="0" u="none" strike="noStrike" cap="none" normalizeH="0" baseline="0" dirty="0" smtClean="0">
                        <a:ln>
                          <a:noFill/>
                        </a:ln>
                        <a:solidFill>
                          <a:srgbClr val="000000"/>
                        </a:solidFill>
                        <a:effectLst/>
                        <a:latin typeface="+mn-lt"/>
                        <a:ea typeface="Calibri" charset="0"/>
                        <a:cs typeface="Arial"/>
                      </a:endParaRPr>
                    </a:p>
                  </a:txBody>
                  <a:tcPr/>
                </a:tc>
                <a:tc>
                  <a:txBody>
                    <a:bodyPr/>
                    <a:lstStyle/>
                    <a:p>
                      <a:pPr algn="ctr"/>
                      <a:r>
                        <a:rPr lang="en-US" sz="1400" dirty="0" smtClean="0"/>
                        <a:t>4.26 </a:t>
                      </a:r>
                      <a:r>
                        <a:rPr lang="en-US" sz="1400" dirty="0" err="1" smtClean="0"/>
                        <a:t>mT</a:t>
                      </a:r>
                      <a:r>
                        <a:rPr lang="en-US" sz="1400" dirty="0" smtClean="0"/>
                        <a:t>/(MV/m)</a:t>
                      </a:r>
                      <a:endParaRPr lang="en-US" sz="1400" dirty="0"/>
                    </a:p>
                  </a:txBody>
                  <a:tcPr/>
                </a:tc>
              </a:tr>
              <a:tr h="270164">
                <a:tc>
                  <a:txBody>
                    <a:bodyPr/>
                    <a:lstStyle/>
                    <a:p>
                      <a:r>
                        <a:rPr lang="en-US" sz="1400" dirty="0" smtClean="0"/>
                        <a:t>Lorentz force detuning</a:t>
                      </a:r>
                      <a:endParaRPr lang="en-US" sz="1400" dirty="0"/>
                    </a:p>
                  </a:txBody>
                  <a:tcPr/>
                </a:tc>
                <a:tc>
                  <a:txBody>
                    <a:bodyPr/>
                    <a:lstStyle/>
                    <a:p>
                      <a:pPr algn="ctr"/>
                      <a:r>
                        <a:rPr lang="en-US" sz="1400" dirty="0" smtClean="0"/>
                        <a:t>0.45 Hz/(MV/m)</a:t>
                      </a:r>
                      <a:r>
                        <a:rPr lang="en-US" sz="1400" baseline="30000" dirty="0" smtClean="0"/>
                        <a:t>2</a:t>
                      </a:r>
                      <a:endParaRPr lang="en-US" sz="1400" baseline="30000" dirty="0"/>
                    </a:p>
                  </a:txBody>
                  <a:tcPr/>
                </a:tc>
              </a:tr>
              <a:tr h="270164">
                <a:tc>
                  <a:txBody>
                    <a:bodyPr/>
                    <a:lstStyle/>
                    <a:p>
                      <a:r>
                        <a:rPr lang="en-US" sz="1400" dirty="0" smtClean="0"/>
                        <a:t>Loss factor for</a:t>
                      </a:r>
                      <a:r>
                        <a:rPr lang="en-US" sz="1400" baseline="0" dirty="0" smtClean="0"/>
                        <a:t> 2 mm bunch length</a:t>
                      </a:r>
                      <a:endParaRPr lang="en-US" sz="1400" dirty="0"/>
                    </a:p>
                  </a:txBody>
                  <a:tcPr/>
                </a:tc>
                <a:tc>
                  <a:txBody>
                    <a:bodyPr/>
                    <a:lstStyle/>
                    <a:p>
                      <a:pPr algn="ctr"/>
                      <a:r>
                        <a:rPr lang="en-US" sz="1400" dirty="0" smtClean="0"/>
                        <a:t>3.96 V/</a:t>
                      </a:r>
                      <a:r>
                        <a:rPr lang="en-US" sz="1400" dirty="0" err="1" smtClean="0"/>
                        <a:t>pC</a:t>
                      </a:r>
                      <a:endParaRPr lang="en-US" sz="1400" dirty="0"/>
                    </a:p>
                  </a:txBody>
                  <a:tcPr/>
                </a:tc>
              </a:tr>
            </a:tbl>
          </a:graphicData>
        </a:graphic>
      </p:graphicFrame>
      <p:sp>
        <p:nvSpPr>
          <p:cNvPr id="22530" name="Rectangle 2"/>
          <p:cNvSpPr>
            <a:spLocks noGrp="1" noChangeArrowheads="1"/>
          </p:cNvSpPr>
          <p:nvPr>
            <p:ph type="title"/>
          </p:nvPr>
        </p:nvSpPr>
        <p:spPr>
          <a:xfrm>
            <a:off x="381000" y="0"/>
            <a:ext cx="8382000" cy="838200"/>
          </a:xfrm>
        </p:spPr>
        <p:txBody>
          <a:bodyPr/>
          <a:lstStyle/>
          <a:p>
            <a:pPr algn="ctr">
              <a:lnSpc>
                <a:spcPct val="100000"/>
              </a:lnSpc>
            </a:pPr>
            <a:r>
              <a:rPr lang="en-US" sz="3200" dirty="0" smtClean="0">
                <a:latin typeface="Arial" charset="0"/>
                <a:ea typeface="ＭＳ Ｐゴシック" charset="0"/>
                <a:cs typeface="ＭＳ Ｐゴシック" charset="0"/>
              </a:rPr>
              <a:t>Five-cell cavity with strong HOM damping</a:t>
            </a:r>
            <a:endParaRPr lang="en-US" sz="3200" dirty="0">
              <a:latin typeface="Arial" charset="0"/>
              <a:ea typeface="ＭＳ Ｐゴシック" charset="0"/>
              <a:cs typeface="ＭＳ Ｐゴシック" charset="0"/>
            </a:endParaRPr>
          </a:p>
        </p:txBody>
      </p:sp>
      <p:pic>
        <p:nvPicPr>
          <p:cNvPr id="22" name="Picture 3"/>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82575" y="2286000"/>
            <a:ext cx="1017625" cy="914400"/>
          </a:xfrm>
          <a:prstGeom prst="rect">
            <a:avLst/>
          </a:prstGeom>
          <a:noFill/>
          <a:ln w="38100" cmpd="sng">
            <a:noFill/>
            <a:miter lim="800000"/>
            <a:headEnd/>
            <a:tailEnd/>
          </a:ln>
        </p:spPr>
      </p:pic>
    </p:spTree>
    <p:extLst>
      <p:ext uri="{BB962C8B-B14F-4D97-AF65-F5344CB8AC3E}">
        <p14:creationId xmlns:p14="http://schemas.microsoft.com/office/powerpoint/2010/main" val="90334151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August 25, 2014</a:t>
            </a:r>
            <a:endParaRPr lang="en-US" dirty="0"/>
          </a:p>
        </p:txBody>
      </p:sp>
      <p:sp>
        <p:nvSpPr>
          <p:cNvPr id="3" name="Footer Placeholder 2"/>
          <p:cNvSpPr>
            <a:spLocks noGrp="1"/>
          </p:cNvSpPr>
          <p:nvPr>
            <p:ph type="ftr" sz="quarter" idx="11"/>
          </p:nvPr>
        </p:nvSpPr>
        <p:spPr/>
        <p:txBody>
          <a:bodyPr/>
          <a:lstStyle/>
          <a:p>
            <a:pPr>
              <a:defRPr/>
            </a:pPr>
            <a:r>
              <a:rPr lang="en-US" smtClean="0"/>
              <a:t>HOM damped SRF cavities</a:t>
            </a:r>
            <a:endParaRPr lang="en-US" dirty="0"/>
          </a:p>
        </p:txBody>
      </p:sp>
      <p:sp>
        <p:nvSpPr>
          <p:cNvPr id="4" name="Slide Number Placeholder 3"/>
          <p:cNvSpPr>
            <a:spLocks noGrp="1"/>
          </p:cNvSpPr>
          <p:nvPr>
            <p:ph type="sldNum" sz="quarter" idx="12"/>
          </p:nvPr>
        </p:nvSpPr>
        <p:spPr/>
        <p:txBody>
          <a:bodyPr/>
          <a:lstStyle/>
          <a:p>
            <a:fld id="{6852845B-A5F6-3440-B749-65162F69B7B3}" type="slidenum">
              <a:rPr lang="en-US" smtClean="0"/>
              <a:pPr/>
              <a:t>23</a:t>
            </a:fld>
            <a:endParaRPr lang="en-US" dirty="0"/>
          </a:p>
        </p:txBody>
      </p:sp>
      <p:sp>
        <p:nvSpPr>
          <p:cNvPr id="20" name="TextBox 19"/>
          <p:cNvSpPr txBox="1"/>
          <p:nvPr/>
        </p:nvSpPr>
        <p:spPr>
          <a:xfrm>
            <a:off x="228600" y="4191000"/>
            <a:ext cx="8763000" cy="2292935"/>
          </a:xfrm>
          <a:prstGeom prst="rect">
            <a:avLst/>
          </a:prstGeom>
          <a:noFill/>
        </p:spPr>
        <p:txBody>
          <a:bodyPr wrap="square" rtlCol="0">
            <a:spAutoFit/>
          </a:bodyPr>
          <a:lstStyle/>
          <a:p>
            <a:pPr marL="285750" indent="-285750">
              <a:spcAft>
                <a:spcPts val="600"/>
              </a:spcAft>
              <a:buFont typeface="Wingdings" charset="2"/>
              <a:buChar char="§"/>
            </a:pPr>
            <a:r>
              <a:rPr lang="en-US" sz="1600" dirty="0">
                <a:latin typeface="+mn-lt"/>
                <a:cs typeface="Calibri"/>
              </a:rPr>
              <a:t>Two BNL3 niobium cavities have been fabricated to date: one by AES, Inc</a:t>
            </a:r>
            <a:r>
              <a:rPr lang="en-US" sz="1600" dirty="0" smtClean="0">
                <a:latin typeface="+mn-lt"/>
                <a:cs typeface="Calibri"/>
              </a:rPr>
              <a:t>. (BNL3-1) </a:t>
            </a:r>
            <a:r>
              <a:rPr lang="en-US" sz="1600" dirty="0">
                <a:latin typeface="+mn-lt"/>
                <a:cs typeface="Calibri"/>
              </a:rPr>
              <a:t>and one </a:t>
            </a:r>
            <a:r>
              <a:rPr lang="en-US" sz="1600" dirty="0" smtClean="0">
                <a:latin typeface="+mn-lt"/>
                <a:cs typeface="Calibri"/>
              </a:rPr>
              <a:t>by </a:t>
            </a:r>
            <a:r>
              <a:rPr lang="en-US" sz="1600" dirty="0" err="1" smtClean="0">
                <a:latin typeface="+mn-lt"/>
                <a:cs typeface="Calibri"/>
              </a:rPr>
              <a:t>Niowave</a:t>
            </a:r>
            <a:r>
              <a:rPr lang="en-US" sz="1600" dirty="0">
                <a:latin typeface="+mn-lt"/>
                <a:cs typeface="Calibri"/>
              </a:rPr>
              <a:t>, Inc</a:t>
            </a:r>
            <a:r>
              <a:rPr lang="en-US" sz="1600" dirty="0" smtClean="0">
                <a:latin typeface="+mn-lt"/>
                <a:cs typeface="Calibri"/>
              </a:rPr>
              <a:t>. (BNL3-2). </a:t>
            </a:r>
          </a:p>
          <a:p>
            <a:pPr marL="285750" indent="-285750">
              <a:spcAft>
                <a:spcPts val="600"/>
              </a:spcAft>
              <a:buFont typeface="Wingdings" charset="2"/>
              <a:buChar char="§"/>
            </a:pPr>
            <a:r>
              <a:rPr lang="en-US" sz="1600" dirty="0" smtClean="0">
                <a:latin typeface="+mn-lt"/>
                <a:cs typeface="Calibri"/>
              </a:rPr>
              <a:t>The BNL3-1 cavity reached 19.7 MV/m. </a:t>
            </a:r>
            <a:r>
              <a:rPr lang="en-US" sz="1600" dirty="0">
                <a:cs typeface="Calibri"/>
              </a:rPr>
              <a:t>Residual surface resistivity at low field is about </a:t>
            </a:r>
            <a:r>
              <a:rPr lang="en-US" sz="1600" dirty="0" smtClean="0">
                <a:cs typeface="Calibri"/>
              </a:rPr>
              <a:t>5 </a:t>
            </a:r>
            <a:r>
              <a:rPr lang="en-US" sz="1600" dirty="0" err="1" smtClean="0">
                <a:cs typeface="Calibri"/>
              </a:rPr>
              <a:t>nOhm</a:t>
            </a:r>
            <a:r>
              <a:rPr lang="en-US" sz="1600" dirty="0">
                <a:cs typeface="Calibri"/>
              </a:rPr>
              <a:t>, in line with the </a:t>
            </a:r>
            <a:r>
              <a:rPr lang="en-US" sz="1600" dirty="0" err="1">
                <a:cs typeface="Calibri"/>
              </a:rPr>
              <a:t>eRHIC</a:t>
            </a:r>
            <a:r>
              <a:rPr lang="en-US" sz="1600" dirty="0">
                <a:cs typeface="Calibri"/>
              </a:rPr>
              <a:t> requirement.</a:t>
            </a:r>
          </a:p>
          <a:p>
            <a:pPr marL="285750" indent="-285750">
              <a:spcAft>
                <a:spcPts val="600"/>
              </a:spcAft>
              <a:buFont typeface="Wingdings" charset="2"/>
              <a:buChar char="§"/>
            </a:pPr>
            <a:r>
              <a:rPr lang="en-US" sz="1600" dirty="0" smtClean="0">
                <a:latin typeface="+mn-lt"/>
                <a:cs typeface="Calibri"/>
              </a:rPr>
              <a:t>This </a:t>
            </a:r>
            <a:r>
              <a:rPr lang="en-US" sz="1600" dirty="0" err="1" smtClean="0">
                <a:latin typeface="+mn-lt"/>
                <a:cs typeface="Calibri"/>
              </a:rPr>
              <a:t>cavityis</a:t>
            </a:r>
            <a:r>
              <a:rPr lang="en-US" sz="1600" dirty="0" smtClean="0">
                <a:latin typeface="+mn-lt"/>
                <a:cs typeface="Calibri"/>
              </a:rPr>
              <a:t> being </a:t>
            </a:r>
            <a:r>
              <a:rPr lang="en-US" sz="1600" dirty="0">
                <a:latin typeface="+mn-lt"/>
                <a:cs typeface="Calibri"/>
              </a:rPr>
              <a:t>incorporated into a </a:t>
            </a:r>
            <a:r>
              <a:rPr lang="en-US" sz="1600" dirty="0" err="1">
                <a:latin typeface="+mn-lt"/>
                <a:cs typeface="Calibri"/>
              </a:rPr>
              <a:t>cryomodule</a:t>
            </a:r>
            <a:r>
              <a:rPr lang="en-US" sz="1600" dirty="0">
                <a:latin typeface="+mn-lt"/>
                <a:cs typeface="Calibri"/>
              </a:rPr>
              <a:t> under fabrication for the </a:t>
            </a:r>
            <a:r>
              <a:rPr lang="en-US" sz="1600" dirty="0" err="1" smtClean="0">
                <a:latin typeface="+mn-lt"/>
                <a:cs typeface="Calibri"/>
              </a:rPr>
              <a:t>CeC</a:t>
            </a:r>
            <a:r>
              <a:rPr lang="en-US" sz="1600" dirty="0" smtClean="0">
                <a:latin typeface="+mn-lt"/>
                <a:cs typeface="Calibri"/>
              </a:rPr>
              <a:t> </a:t>
            </a:r>
            <a:r>
              <a:rPr lang="en-US" sz="1600" dirty="0" err="1" smtClean="0">
                <a:latin typeface="+mn-lt"/>
                <a:cs typeface="Calibri"/>
              </a:rPr>
              <a:t>PoP</a:t>
            </a:r>
            <a:r>
              <a:rPr lang="en-US" sz="1600" dirty="0" smtClean="0">
                <a:latin typeface="+mn-lt"/>
                <a:cs typeface="Calibri"/>
              </a:rPr>
              <a:t> experiment.</a:t>
            </a:r>
          </a:p>
          <a:p>
            <a:pPr marL="285750" indent="-285750">
              <a:spcAft>
                <a:spcPts val="600"/>
              </a:spcAft>
              <a:buFont typeface="Wingdings" charset="2"/>
              <a:buChar char="§"/>
            </a:pPr>
            <a:r>
              <a:rPr lang="en-US" sz="1600" dirty="0" smtClean="0">
                <a:latin typeface="+mn-lt"/>
                <a:cs typeface="Calibri"/>
              </a:rPr>
              <a:t>The </a:t>
            </a:r>
            <a:r>
              <a:rPr lang="en-US" sz="1600" dirty="0">
                <a:latin typeface="+mn-lt"/>
                <a:cs typeface="Calibri"/>
              </a:rPr>
              <a:t>second cavity will serve as a vehicle for </a:t>
            </a:r>
            <a:r>
              <a:rPr lang="en-US" sz="1600" dirty="0" smtClean="0">
                <a:latin typeface="+mn-lt"/>
                <a:cs typeface="Calibri"/>
              </a:rPr>
              <a:t>further </a:t>
            </a:r>
            <a:r>
              <a:rPr lang="en-US" sz="1600" dirty="0" err="1" smtClean="0">
                <a:latin typeface="+mn-lt"/>
                <a:cs typeface="Calibri"/>
              </a:rPr>
              <a:t>eRHIC</a:t>
            </a:r>
            <a:r>
              <a:rPr lang="en-US" sz="1600" dirty="0" smtClean="0">
                <a:latin typeface="+mn-lt"/>
                <a:cs typeface="Calibri"/>
              </a:rPr>
              <a:t> </a:t>
            </a:r>
            <a:r>
              <a:rPr lang="en-US" sz="1600" dirty="0">
                <a:latin typeface="+mn-lt"/>
                <a:cs typeface="Calibri"/>
              </a:rPr>
              <a:t>related R&amp;</a:t>
            </a:r>
            <a:r>
              <a:rPr lang="en-US" sz="1600" dirty="0" smtClean="0">
                <a:latin typeface="+mn-lt"/>
                <a:cs typeface="Calibri"/>
              </a:rPr>
              <a:t>D, including HOM coupler tests.</a:t>
            </a:r>
          </a:p>
        </p:txBody>
      </p:sp>
      <p:sp>
        <p:nvSpPr>
          <p:cNvPr id="22530" name="Rectangle 2"/>
          <p:cNvSpPr>
            <a:spLocks noGrp="1" noChangeArrowheads="1"/>
          </p:cNvSpPr>
          <p:nvPr>
            <p:ph type="title"/>
          </p:nvPr>
        </p:nvSpPr>
        <p:spPr>
          <a:xfrm>
            <a:off x="381000" y="0"/>
            <a:ext cx="8382000" cy="990600"/>
          </a:xfrm>
        </p:spPr>
        <p:txBody>
          <a:bodyPr/>
          <a:lstStyle/>
          <a:p>
            <a:pPr algn="ctr">
              <a:lnSpc>
                <a:spcPct val="100000"/>
              </a:lnSpc>
            </a:pPr>
            <a:r>
              <a:rPr lang="en-US" sz="3200" dirty="0" smtClean="0">
                <a:latin typeface="Arial" charset="0"/>
                <a:ea typeface="ＭＳ Ｐゴシック" charset="0"/>
                <a:cs typeface="ＭＳ Ｐゴシック" charset="0"/>
              </a:rPr>
              <a:t>BNL3 cavities</a:t>
            </a:r>
            <a:endParaRPr lang="en-US" sz="3200" dirty="0">
              <a:latin typeface="Arial" charset="0"/>
              <a:ea typeface="ＭＳ Ｐゴシック" charset="0"/>
              <a:cs typeface="ＭＳ Ｐゴシック" charset="0"/>
            </a:endParaRPr>
          </a:p>
        </p:txBody>
      </p:sp>
      <p:pic>
        <p:nvPicPr>
          <p:cNvPr id="28"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010400" y="457200"/>
            <a:ext cx="1676400" cy="3771900"/>
          </a:xfrm>
          <a:prstGeom prst="rect">
            <a:avLst/>
          </a:prstGeom>
          <a:noFill/>
          <a:ln w="9525">
            <a:noFill/>
            <a:miter lim="800000"/>
            <a:headEnd/>
            <a:tailEnd/>
          </a:ln>
        </p:spPr>
      </p:pic>
      <p:sp>
        <p:nvSpPr>
          <p:cNvPr id="29" name="TextBox 28"/>
          <p:cNvSpPr txBox="1"/>
          <p:nvPr/>
        </p:nvSpPr>
        <p:spPr>
          <a:xfrm>
            <a:off x="7010400" y="0"/>
            <a:ext cx="1752600" cy="461665"/>
          </a:xfrm>
          <a:prstGeom prst="rect">
            <a:avLst/>
          </a:prstGeom>
          <a:noFill/>
        </p:spPr>
        <p:txBody>
          <a:bodyPr wrap="square" rtlCol="0">
            <a:spAutoFit/>
          </a:bodyPr>
          <a:lstStyle/>
          <a:p>
            <a:pPr algn="ctr">
              <a:spcAft>
                <a:spcPts val="600"/>
              </a:spcAft>
            </a:pPr>
            <a:r>
              <a:rPr lang="en-US" sz="1200" dirty="0" smtClean="0">
                <a:latin typeface="+mn-lt"/>
                <a:cs typeface="Calibri"/>
              </a:rPr>
              <a:t>BNL3-1 cavity in the clean</a:t>
            </a:r>
            <a:r>
              <a:rPr lang="en-US" sz="1200" dirty="0">
                <a:latin typeface="+mn-lt"/>
                <a:cs typeface="Calibri"/>
              </a:rPr>
              <a:t> </a:t>
            </a:r>
            <a:r>
              <a:rPr lang="en-US" sz="1200" dirty="0" smtClean="0">
                <a:latin typeface="+mn-lt"/>
                <a:cs typeface="Calibri"/>
              </a:rPr>
              <a:t>room at BNL</a:t>
            </a:r>
          </a:p>
        </p:txBody>
      </p:sp>
      <p:pic>
        <p:nvPicPr>
          <p:cNvPr id="15" name="Picture 1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13966" y="838200"/>
            <a:ext cx="4429634" cy="3260582"/>
          </a:xfrm>
          <a:prstGeom prst="rect">
            <a:avLst/>
          </a:prstGeom>
          <a:noFill/>
          <a:ln w="9525">
            <a:noFill/>
            <a:miter lim="800000"/>
            <a:headEnd/>
            <a:tailEnd/>
          </a:ln>
        </p:spPr>
      </p:pic>
    </p:spTree>
    <p:extLst>
      <p:ext uri="{BB962C8B-B14F-4D97-AF65-F5344CB8AC3E}">
        <p14:creationId xmlns:p14="http://schemas.microsoft.com/office/powerpoint/2010/main" val="37689385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81000" y="0"/>
            <a:ext cx="8382000" cy="838200"/>
          </a:xfrm>
        </p:spPr>
        <p:txBody>
          <a:bodyPr/>
          <a:lstStyle/>
          <a:p>
            <a:pPr algn="ctr">
              <a:lnSpc>
                <a:spcPct val="100000"/>
              </a:lnSpc>
            </a:pPr>
            <a:r>
              <a:rPr lang="en-US" sz="3200" dirty="0" smtClean="0">
                <a:latin typeface="Arial" charset="0"/>
                <a:ea typeface="ＭＳ Ｐゴシック" charset="0"/>
                <a:cs typeface="ＭＳ Ｐゴシック" charset="0"/>
              </a:rPr>
              <a:t>2-stage filter HOM coupler</a:t>
            </a:r>
            <a:endParaRPr lang="en-US" sz="3200" dirty="0">
              <a:latin typeface="Arial" charset="0"/>
              <a:ea typeface="ＭＳ Ｐゴシック" charset="0"/>
              <a:cs typeface="ＭＳ Ｐゴシック" charset="0"/>
            </a:endParaRPr>
          </a:p>
        </p:txBody>
      </p:sp>
      <p:sp>
        <p:nvSpPr>
          <p:cNvPr id="2" name="Date Placeholder 1"/>
          <p:cNvSpPr>
            <a:spLocks noGrp="1"/>
          </p:cNvSpPr>
          <p:nvPr>
            <p:ph type="dt" sz="half" idx="10"/>
          </p:nvPr>
        </p:nvSpPr>
        <p:spPr/>
        <p:txBody>
          <a:bodyPr/>
          <a:lstStyle/>
          <a:p>
            <a:pPr>
              <a:defRPr/>
            </a:pPr>
            <a:r>
              <a:rPr lang="en-US" smtClean="0"/>
              <a:t>August 25, 2014</a:t>
            </a:r>
            <a:endParaRPr lang="en-US" dirty="0"/>
          </a:p>
        </p:txBody>
      </p:sp>
      <p:sp>
        <p:nvSpPr>
          <p:cNvPr id="3" name="Footer Placeholder 2"/>
          <p:cNvSpPr>
            <a:spLocks noGrp="1"/>
          </p:cNvSpPr>
          <p:nvPr>
            <p:ph type="ftr" sz="quarter" idx="11"/>
          </p:nvPr>
        </p:nvSpPr>
        <p:spPr/>
        <p:txBody>
          <a:bodyPr/>
          <a:lstStyle/>
          <a:p>
            <a:pPr>
              <a:defRPr/>
            </a:pPr>
            <a:r>
              <a:rPr lang="en-US" smtClean="0"/>
              <a:t>HOM damped SRF cavities</a:t>
            </a:r>
            <a:endParaRPr lang="en-US" dirty="0"/>
          </a:p>
        </p:txBody>
      </p:sp>
      <p:sp>
        <p:nvSpPr>
          <p:cNvPr id="4" name="Slide Number Placeholder 3"/>
          <p:cNvSpPr>
            <a:spLocks noGrp="1"/>
          </p:cNvSpPr>
          <p:nvPr>
            <p:ph type="sldNum" sz="quarter" idx="12"/>
          </p:nvPr>
        </p:nvSpPr>
        <p:spPr/>
        <p:txBody>
          <a:bodyPr/>
          <a:lstStyle/>
          <a:p>
            <a:fld id="{6852845B-A5F6-3440-B749-65162F69B7B3}" type="slidenum">
              <a:rPr lang="en-US" smtClean="0"/>
              <a:pPr/>
              <a:t>24</a:t>
            </a:fld>
            <a:endParaRPr lang="en-US" dirty="0"/>
          </a:p>
        </p:txBody>
      </p:sp>
      <p:pic>
        <p:nvPicPr>
          <p:cNvPr id="25" name="Picture 2"/>
          <p:cNvPicPr>
            <a:picLocks noChangeAspect="1" noChangeArrowheads="1"/>
          </p:cNvPicPr>
          <p:nvPr/>
        </p:nvPicPr>
        <p:blipFill>
          <a:blip r:embed="rId2" cstate="print"/>
          <a:srcRect/>
          <a:stretch>
            <a:fillRect/>
          </a:stretch>
        </p:blipFill>
        <p:spPr bwMode="auto">
          <a:xfrm>
            <a:off x="1828800" y="685800"/>
            <a:ext cx="4724400" cy="2851150"/>
          </a:xfrm>
          <a:prstGeom prst="rect">
            <a:avLst/>
          </a:prstGeom>
          <a:noFill/>
          <a:ln w="9525">
            <a:noFill/>
            <a:miter lim="800000"/>
            <a:headEnd/>
            <a:tailEnd/>
          </a:ln>
        </p:spPr>
      </p:pic>
      <p:pic>
        <p:nvPicPr>
          <p:cNvPr id="27"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200400" y="2590800"/>
            <a:ext cx="5715000" cy="2633148"/>
          </a:xfrm>
          <a:prstGeom prst="rect">
            <a:avLst/>
          </a:prstGeom>
          <a:noFill/>
          <a:ln w="9525">
            <a:noFill/>
            <a:miter lim="800000"/>
            <a:headEnd/>
            <a:tailEnd/>
          </a:ln>
        </p:spPr>
      </p:pic>
      <p:sp>
        <p:nvSpPr>
          <p:cNvPr id="29" name="Rectangle 8"/>
          <p:cNvSpPr>
            <a:spLocks noChangeArrowheads="1"/>
          </p:cNvSpPr>
          <p:nvPr/>
        </p:nvSpPr>
        <p:spPr bwMode="auto">
          <a:xfrm>
            <a:off x="152400" y="5263515"/>
            <a:ext cx="8077200" cy="984885"/>
          </a:xfrm>
          <a:prstGeom prst="rect">
            <a:avLst/>
          </a:prstGeom>
          <a:noFill/>
          <a:ln w="9525">
            <a:noFill/>
            <a:miter lim="800000"/>
            <a:headEnd/>
            <a:tailEnd/>
          </a:ln>
        </p:spPr>
        <p:txBody>
          <a:bodyPr anchor="ctr">
            <a:spAutoFit/>
          </a:bodyPr>
          <a:lstStyle/>
          <a:p>
            <a:pPr marL="176213" indent="-176213">
              <a:spcAft>
                <a:spcPts val="600"/>
              </a:spcAft>
              <a:buFont typeface="Wingdings" charset="2"/>
              <a:buChar char="§"/>
            </a:pPr>
            <a:r>
              <a:rPr lang="en-US" altLang="zh-CN" sz="1600" dirty="0"/>
              <a:t>Between the two notches, S</a:t>
            </a:r>
            <a:r>
              <a:rPr lang="en-US" altLang="zh-CN" sz="1600" dirty="0" smtClean="0"/>
              <a:t>21 &lt; -</a:t>
            </a:r>
            <a:r>
              <a:rPr lang="en-US" altLang="zh-CN" sz="1600" dirty="0"/>
              <a:t>65 dB, 1</a:t>
            </a:r>
            <a:r>
              <a:rPr lang="en-US" altLang="zh-CN" sz="1600" baseline="30000" dirty="0"/>
              <a:t>st</a:t>
            </a:r>
            <a:r>
              <a:rPr lang="en-US" altLang="zh-CN" sz="1600" dirty="0"/>
              <a:t> HOM is </a:t>
            </a:r>
            <a:r>
              <a:rPr lang="en-US" altLang="zh-CN" sz="1600" dirty="0" smtClean="0"/>
              <a:t>at 0.82 GHz</a:t>
            </a:r>
            <a:r>
              <a:rPr lang="en-US" altLang="zh-CN" sz="1600" dirty="0"/>
              <a:t>, </a:t>
            </a:r>
            <a:r>
              <a:rPr lang="en-US" altLang="zh-CN" sz="1600" dirty="0" smtClean="0"/>
              <a:t>S21 = -23 </a:t>
            </a:r>
            <a:r>
              <a:rPr lang="en-US" altLang="zh-CN" sz="1600" dirty="0" err="1" smtClean="0"/>
              <a:t>dB.</a:t>
            </a:r>
            <a:endParaRPr lang="en-US" altLang="zh-CN" sz="1600" dirty="0"/>
          </a:p>
          <a:p>
            <a:pPr marL="176213" indent="-176213">
              <a:spcAft>
                <a:spcPts val="600"/>
              </a:spcAft>
              <a:buFont typeface="Wingdings" charset="2"/>
              <a:buChar char="§"/>
            </a:pPr>
            <a:r>
              <a:rPr lang="en-US" altLang="zh-CN" sz="1600" dirty="0" smtClean="0"/>
              <a:t>It has </a:t>
            </a:r>
            <a:r>
              <a:rPr lang="en-US" altLang="zh-CN" sz="1600" dirty="0"/>
              <a:t>good damping at high </a:t>
            </a:r>
            <a:r>
              <a:rPr lang="en-US" altLang="zh-CN" sz="1600" dirty="0" smtClean="0"/>
              <a:t>frequencies.</a:t>
            </a:r>
          </a:p>
          <a:p>
            <a:pPr marL="176213" indent="-176213">
              <a:spcAft>
                <a:spcPts val="600"/>
              </a:spcAft>
              <a:buFont typeface="Wingdings" charset="2"/>
              <a:buChar char="§"/>
            </a:pPr>
            <a:r>
              <a:rPr lang="en-US" altLang="zh-CN" sz="1600" dirty="0" smtClean="0"/>
              <a:t>Work on filter optimization continues.</a:t>
            </a:r>
            <a:endParaRPr lang="en-US" altLang="zh-CN" sz="1600" dirty="0"/>
          </a:p>
        </p:txBody>
      </p:sp>
      <p:cxnSp>
        <p:nvCxnSpPr>
          <p:cNvPr id="30" name="Straight Arrow Connector 29"/>
          <p:cNvCxnSpPr/>
          <p:nvPr/>
        </p:nvCxnSpPr>
        <p:spPr>
          <a:xfrm flipV="1">
            <a:off x="1905000" y="1676400"/>
            <a:ext cx="3810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TextBox 10"/>
          <p:cNvSpPr txBox="1">
            <a:spLocks noChangeArrowheads="1"/>
          </p:cNvSpPr>
          <p:nvPr/>
        </p:nvSpPr>
        <p:spPr bwMode="auto">
          <a:xfrm>
            <a:off x="0" y="1295400"/>
            <a:ext cx="2362200" cy="584776"/>
          </a:xfrm>
          <a:prstGeom prst="rect">
            <a:avLst/>
          </a:prstGeom>
          <a:noFill/>
          <a:ln w="9525">
            <a:noFill/>
            <a:miter lim="800000"/>
            <a:headEnd/>
            <a:tailEnd/>
          </a:ln>
        </p:spPr>
        <p:txBody>
          <a:bodyPr>
            <a:spAutoFit/>
          </a:bodyPr>
          <a:lstStyle/>
          <a:p>
            <a:r>
              <a:rPr lang="en-US" sz="1600" dirty="0"/>
              <a:t>50 </a:t>
            </a:r>
            <a:r>
              <a:rPr lang="el-GR" sz="1600" dirty="0">
                <a:latin typeface="Calibri" pitchFamily="34" charset="0"/>
                <a:cs typeface="Calibri" pitchFamily="34" charset="0"/>
              </a:rPr>
              <a:t>Ω</a:t>
            </a:r>
            <a:r>
              <a:rPr lang="en-US" sz="1600" dirty="0"/>
              <a:t> transmission line to room temperature</a:t>
            </a:r>
          </a:p>
        </p:txBody>
      </p:sp>
      <p:cxnSp>
        <p:nvCxnSpPr>
          <p:cNvPr id="32" name="Straight Arrow Connector 31"/>
          <p:cNvCxnSpPr/>
          <p:nvPr/>
        </p:nvCxnSpPr>
        <p:spPr>
          <a:xfrm rot="5400000">
            <a:off x="5379244" y="1639094"/>
            <a:ext cx="16002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33" name="TextBox 18"/>
          <p:cNvSpPr txBox="1">
            <a:spLocks noChangeArrowheads="1"/>
          </p:cNvSpPr>
          <p:nvPr/>
        </p:nvSpPr>
        <p:spPr bwMode="auto">
          <a:xfrm>
            <a:off x="6324600" y="1447800"/>
            <a:ext cx="1371600" cy="338554"/>
          </a:xfrm>
          <a:prstGeom prst="rect">
            <a:avLst/>
          </a:prstGeom>
          <a:noFill/>
          <a:ln w="9525">
            <a:noFill/>
            <a:miter lim="800000"/>
            <a:headEnd/>
            <a:tailEnd/>
          </a:ln>
        </p:spPr>
        <p:txBody>
          <a:bodyPr>
            <a:spAutoFit/>
          </a:bodyPr>
          <a:lstStyle/>
          <a:p>
            <a:r>
              <a:rPr lang="en-US" sz="1600" dirty="0" smtClean="0"/>
              <a:t>D = 72 mm</a:t>
            </a:r>
            <a:endParaRPr lang="en-US" sz="1600" dirty="0"/>
          </a:p>
        </p:txBody>
      </p:sp>
      <p:pic>
        <p:nvPicPr>
          <p:cNvPr id="35"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33400" y="2743200"/>
            <a:ext cx="2389225" cy="2146869"/>
          </a:xfrm>
          <a:prstGeom prst="rect">
            <a:avLst/>
          </a:prstGeom>
          <a:noFill/>
          <a:ln w="38100" cmpd="sng">
            <a:noFill/>
            <a:miter lim="800000"/>
            <a:headEnd/>
            <a:tailEnd/>
          </a:ln>
        </p:spPr>
      </p:pic>
    </p:spTree>
    <p:extLst>
      <p:ext uri="{BB962C8B-B14F-4D97-AF65-F5344CB8AC3E}">
        <p14:creationId xmlns:p14="http://schemas.microsoft.com/office/powerpoint/2010/main" val="72516100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4238" y="2759254"/>
            <a:ext cx="3560562" cy="2743200"/>
          </a:xfrm>
          <a:prstGeom prst="rect">
            <a:avLst/>
          </a:prstGeom>
        </p:spPr>
      </p:pic>
      <p:sp>
        <p:nvSpPr>
          <p:cNvPr id="22530" name="Rectangle 2"/>
          <p:cNvSpPr>
            <a:spLocks noGrp="1" noChangeArrowheads="1"/>
          </p:cNvSpPr>
          <p:nvPr>
            <p:ph type="title"/>
          </p:nvPr>
        </p:nvSpPr>
        <p:spPr>
          <a:xfrm>
            <a:off x="381000" y="0"/>
            <a:ext cx="8382000" cy="838200"/>
          </a:xfrm>
        </p:spPr>
        <p:txBody>
          <a:bodyPr/>
          <a:lstStyle/>
          <a:p>
            <a:pPr algn="ctr">
              <a:lnSpc>
                <a:spcPct val="100000"/>
              </a:lnSpc>
            </a:pPr>
            <a:r>
              <a:rPr lang="en-US" sz="3200" dirty="0" smtClean="0">
                <a:latin typeface="Arial" charset="0"/>
                <a:ea typeface="ＭＳ Ｐゴシック" charset="0"/>
                <a:cs typeface="ＭＳ Ｐゴシック" charset="0"/>
              </a:rPr>
              <a:t>Dual-ridge waveguide HOM coupler</a:t>
            </a:r>
            <a:endParaRPr lang="en-US" sz="3200" dirty="0">
              <a:latin typeface="Arial" charset="0"/>
              <a:ea typeface="ＭＳ Ｐゴシック" charset="0"/>
              <a:cs typeface="ＭＳ Ｐゴシック" charset="0"/>
            </a:endParaRPr>
          </a:p>
        </p:txBody>
      </p:sp>
      <p:sp>
        <p:nvSpPr>
          <p:cNvPr id="2" name="Date Placeholder 1"/>
          <p:cNvSpPr>
            <a:spLocks noGrp="1"/>
          </p:cNvSpPr>
          <p:nvPr>
            <p:ph type="dt" sz="half" idx="10"/>
          </p:nvPr>
        </p:nvSpPr>
        <p:spPr/>
        <p:txBody>
          <a:bodyPr/>
          <a:lstStyle/>
          <a:p>
            <a:pPr>
              <a:defRPr/>
            </a:pPr>
            <a:r>
              <a:rPr lang="en-US" smtClean="0"/>
              <a:t>August 25, 2014</a:t>
            </a:r>
            <a:endParaRPr lang="en-US" dirty="0"/>
          </a:p>
        </p:txBody>
      </p:sp>
      <p:sp>
        <p:nvSpPr>
          <p:cNvPr id="3" name="Footer Placeholder 2"/>
          <p:cNvSpPr>
            <a:spLocks noGrp="1"/>
          </p:cNvSpPr>
          <p:nvPr>
            <p:ph type="ftr" sz="quarter" idx="11"/>
          </p:nvPr>
        </p:nvSpPr>
        <p:spPr/>
        <p:txBody>
          <a:bodyPr/>
          <a:lstStyle/>
          <a:p>
            <a:pPr>
              <a:defRPr/>
            </a:pPr>
            <a:r>
              <a:rPr lang="en-US" smtClean="0"/>
              <a:t>HOM damped SRF cavities</a:t>
            </a:r>
            <a:endParaRPr lang="en-US" dirty="0"/>
          </a:p>
        </p:txBody>
      </p:sp>
      <p:sp>
        <p:nvSpPr>
          <p:cNvPr id="4" name="Slide Number Placeholder 3"/>
          <p:cNvSpPr>
            <a:spLocks noGrp="1"/>
          </p:cNvSpPr>
          <p:nvPr>
            <p:ph type="sldNum" sz="quarter" idx="12"/>
          </p:nvPr>
        </p:nvSpPr>
        <p:spPr/>
        <p:txBody>
          <a:bodyPr/>
          <a:lstStyle/>
          <a:p>
            <a:fld id="{6852845B-A5F6-3440-B749-65162F69B7B3}" type="slidenum">
              <a:rPr lang="en-US" smtClean="0"/>
              <a:pPr/>
              <a:t>25</a:t>
            </a:fld>
            <a:endParaRPr lang="en-US" dirty="0"/>
          </a:p>
        </p:txBody>
      </p:sp>
      <p:sp>
        <p:nvSpPr>
          <p:cNvPr id="29" name="Rectangle 8"/>
          <p:cNvSpPr>
            <a:spLocks noChangeArrowheads="1"/>
          </p:cNvSpPr>
          <p:nvPr/>
        </p:nvSpPr>
        <p:spPr bwMode="auto">
          <a:xfrm>
            <a:off x="152400" y="5360566"/>
            <a:ext cx="8991600" cy="1154162"/>
          </a:xfrm>
          <a:prstGeom prst="rect">
            <a:avLst/>
          </a:prstGeom>
          <a:noFill/>
          <a:ln w="9525">
            <a:noFill/>
            <a:miter lim="800000"/>
            <a:headEnd/>
            <a:tailEnd/>
          </a:ln>
        </p:spPr>
        <p:txBody>
          <a:bodyPr wrap="square" anchor="ctr">
            <a:spAutoFit/>
          </a:bodyPr>
          <a:lstStyle/>
          <a:p>
            <a:pPr marL="176213" indent="-176213">
              <a:spcAft>
                <a:spcPts val="300"/>
              </a:spcAft>
              <a:buFont typeface="Wingdings" charset="2"/>
              <a:buChar char="§"/>
            </a:pPr>
            <a:r>
              <a:rPr lang="en-US" altLang="zh-CN" sz="1600" dirty="0" smtClean="0"/>
              <a:t>More compact than rectangular waveguide.</a:t>
            </a:r>
          </a:p>
          <a:p>
            <a:pPr marL="176213" indent="-176213">
              <a:spcAft>
                <a:spcPts val="300"/>
              </a:spcAft>
              <a:buFont typeface="Wingdings" charset="2"/>
              <a:buChar char="§"/>
            </a:pPr>
            <a:r>
              <a:rPr lang="en-US" altLang="zh-CN" sz="1600" dirty="0" smtClean="0"/>
              <a:t>Two M.S. SBU students worked on this approach. A very good coax-to-waveguide transition was developed.</a:t>
            </a:r>
            <a:endParaRPr lang="en-US" altLang="zh-CN" sz="1600" dirty="0"/>
          </a:p>
          <a:p>
            <a:pPr marL="176213" indent="-176213">
              <a:spcAft>
                <a:spcPts val="300"/>
              </a:spcAft>
              <a:buFont typeface="Wingdings" charset="2"/>
              <a:buChar char="§"/>
            </a:pPr>
            <a:r>
              <a:rPr lang="en-US" altLang="zh-CN" sz="1600" dirty="0" smtClean="0"/>
              <a:t>Better transmission than that of the 2-stage coaxial coupler.</a:t>
            </a:r>
            <a:endParaRPr lang="en-US" altLang="zh-CN" sz="1600"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0931" y="1143000"/>
            <a:ext cx="1962669" cy="990600"/>
          </a:xfrm>
          <a:prstGeom prst="rect">
            <a:avLst/>
          </a:prstGeom>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76800" y="2743200"/>
            <a:ext cx="3581399" cy="2759254"/>
          </a:xfrm>
          <a:prstGeom prst="rect">
            <a:avLst/>
          </a:prstGeom>
        </p:spPr>
      </p:pic>
      <p:pic>
        <p:nvPicPr>
          <p:cNvPr id="8" name="Picture 7"/>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354402" y="1295400"/>
            <a:ext cx="2789598" cy="1150877"/>
          </a:xfrm>
          <a:prstGeom prst="rect">
            <a:avLst/>
          </a:prstGeom>
        </p:spPr>
      </p:pic>
      <p:pic>
        <p:nvPicPr>
          <p:cNvPr id="9" name="Picture 8"/>
          <p:cNvPicPr>
            <a:picLocks noChangeAspect="1"/>
          </p:cNvPicPr>
          <p:nvPr/>
        </p:nvPicPr>
        <p:blipFill>
          <a:blip r:embed="rId6"/>
          <a:stretch>
            <a:fillRect/>
          </a:stretch>
        </p:blipFill>
        <p:spPr>
          <a:xfrm>
            <a:off x="2365022" y="685800"/>
            <a:ext cx="3883378" cy="2184400"/>
          </a:xfrm>
          <a:prstGeom prst="rect">
            <a:avLst/>
          </a:prstGeom>
        </p:spPr>
      </p:pic>
    </p:spTree>
    <p:extLst>
      <p:ext uri="{BB962C8B-B14F-4D97-AF65-F5344CB8AC3E}">
        <p14:creationId xmlns:p14="http://schemas.microsoft.com/office/powerpoint/2010/main" val="388720869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81000" y="0"/>
            <a:ext cx="8382000" cy="762000"/>
          </a:xfrm>
        </p:spPr>
        <p:txBody>
          <a:bodyPr/>
          <a:lstStyle/>
          <a:p>
            <a:pPr algn="ctr">
              <a:lnSpc>
                <a:spcPct val="100000"/>
              </a:lnSpc>
            </a:pPr>
            <a:r>
              <a:rPr lang="en-US" sz="3200" dirty="0" smtClean="0">
                <a:latin typeface="Arial" charset="0"/>
                <a:ea typeface="ＭＳ Ｐゴシック" charset="0"/>
                <a:cs typeface="ＭＳ Ｐゴシック" charset="0"/>
              </a:rPr>
              <a:t>Dipole HOMs and BBU threshold</a:t>
            </a:r>
            <a:endParaRPr lang="en-US" sz="3200" dirty="0">
              <a:latin typeface="Arial" charset="0"/>
              <a:ea typeface="ＭＳ Ｐゴシック" charset="0"/>
              <a:cs typeface="ＭＳ Ｐゴシック" charset="0"/>
            </a:endParaRPr>
          </a:p>
        </p:txBody>
      </p:sp>
      <p:sp>
        <p:nvSpPr>
          <p:cNvPr id="2" name="Date Placeholder 1"/>
          <p:cNvSpPr>
            <a:spLocks noGrp="1"/>
          </p:cNvSpPr>
          <p:nvPr>
            <p:ph type="dt" sz="half" idx="10"/>
          </p:nvPr>
        </p:nvSpPr>
        <p:spPr/>
        <p:txBody>
          <a:bodyPr/>
          <a:lstStyle/>
          <a:p>
            <a:pPr>
              <a:defRPr/>
            </a:pPr>
            <a:r>
              <a:rPr lang="en-US" smtClean="0"/>
              <a:t>August 25, 2014</a:t>
            </a:r>
            <a:endParaRPr lang="en-US" dirty="0"/>
          </a:p>
        </p:txBody>
      </p:sp>
      <p:sp>
        <p:nvSpPr>
          <p:cNvPr id="3" name="Footer Placeholder 2"/>
          <p:cNvSpPr>
            <a:spLocks noGrp="1"/>
          </p:cNvSpPr>
          <p:nvPr>
            <p:ph type="ftr" sz="quarter" idx="11"/>
          </p:nvPr>
        </p:nvSpPr>
        <p:spPr/>
        <p:txBody>
          <a:bodyPr/>
          <a:lstStyle/>
          <a:p>
            <a:pPr>
              <a:defRPr/>
            </a:pPr>
            <a:r>
              <a:rPr lang="en-US" smtClean="0"/>
              <a:t>HOM damped SRF cavities</a:t>
            </a:r>
            <a:endParaRPr lang="en-US" dirty="0"/>
          </a:p>
        </p:txBody>
      </p:sp>
      <p:sp>
        <p:nvSpPr>
          <p:cNvPr id="4" name="Slide Number Placeholder 3"/>
          <p:cNvSpPr>
            <a:spLocks noGrp="1"/>
          </p:cNvSpPr>
          <p:nvPr>
            <p:ph type="sldNum" sz="quarter" idx="12"/>
          </p:nvPr>
        </p:nvSpPr>
        <p:spPr/>
        <p:txBody>
          <a:bodyPr/>
          <a:lstStyle/>
          <a:p>
            <a:fld id="{6852845B-A5F6-3440-B749-65162F69B7B3}" type="slidenum">
              <a:rPr lang="en-US" smtClean="0"/>
              <a:pPr/>
              <a:t>26</a:t>
            </a:fld>
            <a:endParaRPr lang="en-US" dirty="0"/>
          </a:p>
        </p:txBody>
      </p:sp>
      <p:sp>
        <p:nvSpPr>
          <p:cNvPr id="38" name="Content Placeholder 2"/>
          <p:cNvSpPr txBox="1">
            <a:spLocks/>
          </p:cNvSpPr>
          <p:nvPr/>
        </p:nvSpPr>
        <p:spPr>
          <a:xfrm>
            <a:off x="228600" y="838200"/>
            <a:ext cx="8763000" cy="1066800"/>
          </a:xfrm>
          <a:prstGeom prst="rect">
            <a:avLst/>
          </a:prstGeom>
        </p:spPr>
        <p:txBody>
          <a:bodyPr/>
          <a:lstStyle/>
          <a:p>
            <a:pPr lvl="0" eaLnBrk="1" fontAlgn="auto" hangingPunct="1">
              <a:spcBef>
                <a:spcPts val="0"/>
              </a:spcBef>
              <a:spcAft>
                <a:spcPts val="600"/>
              </a:spcAft>
              <a:defRPr/>
            </a:pPr>
            <a:r>
              <a:rPr lang="en-US" sz="1800" dirty="0" smtClean="0">
                <a:latin typeface="+mn-lt"/>
              </a:rPr>
              <a:t>Calculated HOM parameters </a:t>
            </a:r>
            <a:r>
              <a:rPr lang="en-US" sz="1800" dirty="0">
                <a:latin typeface="+mn-lt"/>
              </a:rPr>
              <a:t>of several lowest dipole </a:t>
            </a:r>
            <a:r>
              <a:rPr lang="en-US" sz="1800" dirty="0" smtClean="0">
                <a:latin typeface="+mn-lt"/>
              </a:rPr>
              <a:t>pass bands were used </a:t>
            </a:r>
            <a:r>
              <a:rPr lang="en-US" sz="1800" dirty="0">
                <a:latin typeface="+mn-lt"/>
              </a:rPr>
              <a:t>for BBU simulations, </a:t>
            </a:r>
            <a:r>
              <a:rPr lang="en-US" sz="1800" dirty="0" smtClean="0">
                <a:latin typeface="+mn-lt"/>
              </a:rPr>
              <a:t>which predicted </a:t>
            </a:r>
            <a:r>
              <a:rPr lang="en-US" sz="1800" dirty="0">
                <a:latin typeface="+mn-lt"/>
              </a:rPr>
              <a:t>a threshold beam current higher than 50 mA even with no HOM frequency </a:t>
            </a:r>
            <a:r>
              <a:rPr lang="en-US" sz="1800" dirty="0" smtClean="0">
                <a:latin typeface="+mn-lt"/>
              </a:rPr>
              <a:t>spread.</a:t>
            </a:r>
          </a:p>
        </p:txBody>
      </p:sp>
      <p:pic>
        <p:nvPicPr>
          <p:cNvPr id="6" name="Picture 5" descr="Dipole HOMs.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24000" y="1981200"/>
            <a:ext cx="5815380" cy="3962400"/>
          </a:xfrm>
          <a:prstGeom prst="rect">
            <a:avLst/>
          </a:prstGeom>
        </p:spPr>
      </p:pic>
    </p:spTree>
    <p:extLst>
      <p:ext uri="{BB962C8B-B14F-4D97-AF65-F5344CB8AC3E}">
        <p14:creationId xmlns:p14="http://schemas.microsoft.com/office/powerpoint/2010/main" val="119241601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81000" y="0"/>
            <a:ext cx="8382000" cy="990600"/>
          </a:xfrm>
        </p:spPr>
        <p:txBody>
          <a:bodyPr/>
          <a:lstStyle/>
          <a:p>
            <a:pPr algn="ctr">
              <a:lnSpc>
                <a:spcPct val="100000"/>
              </a:lnSpc>
            </a:pPr>
            <a:r>
              <a:rPr lang="en-US" sz="3200" dirty="0" smtClean="0">
                <a:latin typeface="Arial" charset="0"/>
                <a:ea typeface="ＭＳ Ｐゴシック" charset="0"/>
                <a:cs typeface="ＭＳ Ｐゴシック" charset="0"/>
              </a:rPr>
              <a:t>Summary for R&amp;D of HOM-damped accelerating structures</a:t>
            </a:r>
            <a:endParaRPr lang="en-US" sz="3200" dirty="0">
              <a:latin typeface="Arial" charset="0"/>
              <a:ea typeface="ＭＳ Ｐゴシック" charset="0"/>
              <a:cs typeface="ＭＳ Ｐゴシック" charset="0"/>
            </a:endParaRPr>
          </a:p>
        </p:txBody>
      </p:sp>
      <p:sp>
        <p:nvSpPr>
          <p:cNvPr id="2" name="Date Placeholder 1"/>
          <p:cNvSpPr>
            <a:spLocks noGrp="1"/>
          </p:cNvSpPr>
          <p:nvPr>
            <p:ph type="dt" sz="half" idx="10"/>
          </p:nvPr>
        </p:nvSpPr>
        <p:spPr/>
        <p:txBody>
          <a:bodyPr/>
          <a:lstStyle/>
          <a:p>
            <a:pPr>
              <a:defRPr/>
            </a:pPr>
            <a:r>
              <a:rPr lang="en-US" smtClean="0"/>
              <a:t>August 25, 2014</a:t>
            </a:r>
            <a:endParaRPr lang="en-US" dirty="0"/>
          </a:p>
        </p:txBody>
      </p:sp>
      <p:sp>
        <p:nvSpPr>
          <p:cNvPr id="3" name="Footer Placeholder 2"/>
          <p:cNvSpPr>
            <a:spLocks noGrp="1"/>
          </p:cNvSpPr>
          <p:nvPr>
            <p:ph type="ftr" sz="quarter" idx="11"/>
          </p:nvPr>
        </p:nvSpPr>
        <p:spPr/>
        <p:txBody>
          <a:bodyPr/>
          <a:lstStyle/>
          <a:p>
            <a:pPr>
              <a:defRPr/>
            </a:pPr>
            <a:r>
              <a:rPr lang="en-US" smtClean="0"/>
              <a:t>HOM damped SRF cavities</a:t>
            </a:r>
            <a:endParaRPr lang="en-US" dirty="0"/>
          </a:p>
        </p:txBody>
      </p:sp>
      <p:sp>
        <p:nvSpPr>
          <p:cNvPr id="4" name="Slide Number Placeholder 3"/>
          <p:cNvSpPr>
            <a:spLocks noGrp="1"/>
          </p:cNvSpPr>
          <p:nvPr>
            <p:ph type="sldNum" sz="quarter" idx="12"/>
          </p:nvPr>
        </p:nvSpPr>
        <p:spPr/>
        <p:txBody>
          <a:bodyPr/>
          <a:lstStyle/>
          <a:p>
            <a:fld id="{6852845B-A5F6-3440-B749-65162F69B7B3}" type="slidenum">
              <a:rPr lang="en-US" smtClean="0"/>
              <a:pPr/>
              <a:t>27</a:t>
            </a:fld>
            <a:endParaRPr lang="en-US" dirty="0"/>
          </a:p>
        </p:txBody>
      </p:sp>
      <p:sp>
        <p:nvSpPr>
          <p:cNvPr id="7" name="TextBox 6"/>
          <p:cNvSpPr txBox="1"/>
          <p:nvPr/>
        </p:nvSpPr>
        <p:spPr>
          <a:xfrm>
            <a:off x="457200" y="914400"/>
            <a:ext cx="8153400" cy="5647701"/>
          </a:xfrm>
          <a:prstGeom prst="rect">
            <a:avLst/>
          </a:prstGeom>
          <a:noFill/>
        </p:spPr>
        <p:txBody>
          <a:bodyPr wrap="square" rtlCol="0">
            <a:spAutoFit/>
          </a:bodyPr>
          <a:lstStyle/>
          <a:p>
            <a:pPr marL="227013" indent="-227013">
              <a:spcAft>
                <a:spcPts val="600"/>
              </a:spcAft>
              <a:buFont typeface="Wingdings" charset="2"/>
              <a:buChar char="§"/>
            </a:pPr>
            <a:r>
              <a:rPr lang="en-US" sz="1600" dirty="0" err="1" smtClean="0">
                <a:latin typeface="+mn-lt"/>
                <a:cs typeface="Calibri"/>
              </a:rPr>
              <a:t>JLab</a:t>
            </a:r>
            <a:r>
              <a:rPr lang="en-US" sz="1600" dirty="0" smtClean="0">
                <a:latin typeface="+mn-lt"/>
                <a:cs typeface="Calibri"/>
              </a:rPr>
              <a:t> and BNL are working on their versions of a future electron-ion collider. Such a collider will require HOM-damped SRF accelerating cavities. Requirements to these cavities are very similar to the requirements of future energy frontier HEP circular </a:t>
            </a:r>
            <a:r>
              <a:rPr lang="en-US" sz="1600" dirty="0" smtClean="0">
                <a:latin typeface="+mn-lt"/>
                <a:cs typeface="Calibri"/>
              </a:rPr>
              <a:t>colliders. This </a:t>
            </a:r>
            <a:r>
              <a:rPr lang="en-US" sz="1600" dirty="0" smtClean="0">
                <a:latin typeface="+mn-lt"/>
                <a:cs typeface="Calibri"/>
              </a:rPr>
              <a:t>R&amp;D might be useful in the future for a beam current upgrade of the intensity frontier proton </a:t>
            </a:r>
            <a:r>
              <a:rPr lang="en-US" sz="1600" dirty="0" err="1" smtClean="0">
                <a:latin typeface="+mn-lt"/>
                <a:cs typeface="Calibri"/>
              </a:rPr>
              <a:t>linacs</a:t>
            </a:r>
            <a:r>
              <a:rPr lang="en-US" sz="1600" dirty="0" smtClean="0">
                <a:latin typeface="+mn-lt"/>
                <a:cs typeface="Calibri"/>
              </a:rPr>
              <a:t> at </a:t>
            </a:r>
            <a:r>
              <a:rPr lang="en-US" sz="1600" dirty="0" err="1" smtClean="0">
                <a:latin typeface="+mn-lt"/>
                <a:cs typeface="Calibri"/>
              </a:rPr>
              <a:t>Fermilab</a:t>
            </a:r>
            <a:r>
              <a:rPr lang="en-US" sz="1600" dirty="0" smtClean="0">
                <a:latin typeface="+mn-lt"/>
                <a:cs typeface="Calibri"/>
              </a:rPr>
              <a:t>. </a:t>
            </a:r>
          </a:p>
          <a:p>
            <a:pPr marL="227013" indent="-227013">
              <a:spcAft>
                <a:spcPts val="600"/>
              </a:spcAft>
              <a:buFont typeface="Wingdings" charset="2"/>
              <a:buChar char="§"/>
            </a:pPr>
            <a:r>
              <a:rPr lang="en-US" sz="1600" dirty="0" err="1" smtClean="0">
                <a:latin typeface="+mn-lt"/>
                <a:cs typeface="Calibri"/>
              </a:rPr>
              <a:t>JLab</a:t>
            </a:r>
            <a:r>
              <a:rPr lang="en-US" sz="1600" dirty="0" smtClean="0">
                <a:latin typeface="+mn-lt"/>
                <a:cs typeface="Calibri"/>
              </a:rPr>
              <a:t> </a:t>
            </a:r>
            <a:r>
              <a:rPr lang="en-US" sz="1600" dirty="0" smtClean="0">
                <a:latin typeface="+mn-lt"/>
                <a:cs typeface="Calibri"/>
              </a:rPr>
              <a:t>is traditionally developing rectangular waveguide based HOM couplers. They work on designs for both single- and multi-cell structures and </a:t>
            </a:r>
            <a:r>
              <a:rPr lang="en-US" sz="1600" dirty="0">
                <a:latin typeface="+mn-lt"/>
                <a:cs typeface="Calibri"/>
              </a:rPr>
              <a:t>o</a:t>
            </a:r>
            <a:r>
              <a:rPr lang="en-US" sz="1600" dirty="0" smtClean="0">
                <a:latin typeface="+mn-lt"/>
                <a:cs typeface="Calibri"/>
              </a:rPr>
              <a:t>btained good results in vertical cavity tests.</a:t>
            </a:r>
          </a:p>
          <a:p>
            <a:pPr marL="227013" indent="-227013">
              <a:spcAft>
                <a:spcPts val="600"/>
              </a:spcAft>
              <a:buFont typeface="Wingdings" charset="2"/>
              <a:buChar char="§"/>
            </a:pPr>
            <a:r>
              <a:rPr lang="en-US" sz="1600" dirty="0" smtClean="0">
                <a:latin typeface="+mn-lt"/>
                <a:cs typeface="Calibri"/>
              </a:rPr>
              <a:t>At BNL, we developed an HOM-damped 5-cell structure, BNL3, with HOM coupled out by antennae. Two BNL3 cavities were fabricated to date, one reaching accelerating gradient close to 20 MV/</a:t>
            </a:r>
            <a:r>
              <a:rPr lang="en-US" sz="1600" dirty="0" smtClean="0">
                <a:latin typeface="+mn-lt"/>
                <a:cs typeface="Calibri"/>
              </a:rPr>
              <a:t>m. Two </a:t>
            </a:r>
            <a:r>
              <a:rPr lang="en-US" sz="1600" dirty="0" smtClean="0">
                <a:latin typeface="+mn-lt"/>
                <a:cs typeface="Calibri"/>
              </a:rPr>
              <a:t>HOM coupler schemes are under consideration: a 2-stage coaxial filter and a dual-ridge waveguide filter.</a:t>
            </a:r>
          </a:p>
          <a:p>
            <a:pPr marL="227013" indent="-227013">
              <a:spcAft>
                <a:spcPts val="600"/>
              </a:spcAft>
              <a:buFont typeface="Wingdings" charset="2"/>
              <a:buChar char="§"/>
            </a:pPr>
            <a:r>
              <a:rPr lang="en-US" sz="1600" dirty="0" smtClean="0">
                <a:latin typeface="+mn-lt"/>
                <a:cs typeface="Calibri"/>
              </a:rPr>
              <a:t>Recently, our Chinese colleagues from IHEP expressed interest in our design and we are now participating in their efforts toward CEPC CDR. CERN (</a:t>
            </a:r>
            <a:r>
              <a:rPr lang="en-US" sz="1600" dirty="0" err="1" smtClean="0">
                <a:latin typeface="+mn-lt"/>
                <a:cs typeface="Calibri"/>
              </a:rPr>
              <a:t>Erk</a:t>
            </a:r>
            <a:r>
              <a:rPr lang="en-US" sz="1600" dirty="0" smtClean="0">
                <a:latin typeface="+mn-lt"/>
                <a:cs typeface="Calibri"/>
              </a:rPr>
              <a:t> Jensen) has also expressed interest in our R&amp;D on HOM couplers.</a:t>
            </a:r>
            <a:endParaRPr lang="en-US" sz="1600" dirty="0">
              <a:latin typeface="+mn-lt"/>
              <a:cs typeface="Calibri"/>
            </a:endParaRPr>
          </a:p>
          <a:p>
            <a:pPr marL="227013" indent="-227013">
              <a:spcAft>
                <a:spcPts val="600"/>
              </a:spcAft>
              <a:buFont typeface="Wingdings" charset="2"/>
              <a:buChar char="§"/>
            </a:pPr>
            <a:r>
              <a:rPr lang="en-US" sz="1600" dirty="0" smtClean="0">
                <a:latin typeface="+mn-lt"/>
                <a:cs typeface="Calibri"/>
              </a:rPr>
              <a:t>Two SBU students have participated in developing an HOM damping scheme at BNL.</a:t>
            </a:r>
          </a:p>
          <a:p>
            <a:pPr marL="227013" indent="-227013">
              <a:spcAft>
                <a:spcPts val="600"/>
              </a:spcAft>
              <a:buFont typeface="Wingdings" charset="2"/>
              <a:buChar char="§"/>
            </a:pPr>
            <a:r>
              <a:rPr lang="en-US" sz="1600" dirty="0" smtClean="0">
                <a:latin typeface="+mn-lt"/>
                <a:cs typeface="Calibri"/>
              </a:rPr>
              <a:t>At the moment neither </a:t>
            </a:r>
            <a:r>
              <a:rPr lang="en-US" sz="1600" dirty="0" err="1" smtClean="0">
                <a:latin typeface="+mn-lt"/>
                <a:cs typeface="Calibri"/>
              </a:rPr>
              <a:t>JLab</a:t>
            </a:r>
            <a:r>
              <a:rPr lang="en-US" sz="1600" dirty="0" smtClean="0">
                <a:latin typeface="+mn-lt"/>
                <a:cs typeface="Calibri"/>
              </a:rPr>
              <a:t> nor BNL has HEP funding on SRF structures suitable for future circular colliders. </a:t>
            </a:r>
            <a:r>
              <a:rPr lang="en-US" sz="1600" dirty="0">
                <a:latin typeface="+mn-lt"/>
                <a:cs typeface="Calibri"/>
              </a:rPr>
              <a:t>O</a:t>
            </a:r>
            <a:r>
              <a:rPr lang="en-US" sz="1600" dirty="0" smtClean="0">
                <a:latin typeface="+mn-lt"/>
                <a:cs typeface="Calibri"/>
              </a:rPr>
              <a:t>ur efforts can go as far as they are in synergy with NP program on future EICs. However, funding there is also very limited allowing us mostly to do computer simulations and minimal hardware prototyping. Dedicated funding for long-term Accelerator R&amp;D would accelerate our efforts a great deal.</a:t>
            </a:r>
          </a:p>
        </p:txBody>
      </p:sp>
    </p:spTree>
    <p:extLst>
      <p:ext uri="{BB962C8B-B14F-4D97-AF65-F5344CB8AC3E}">
        <p14:creationId xmlns:p14="http://schemas.microsoft.com/office/powerpoint/2010/main" val="171508432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81000" y="457200"/>
            <a:ext cx="8382000" cy="762000"/>
          </a:xfrm>
        </p:spPr>
        <p:txBody>
          <a:bodyPr/>
          <a:lstStyle/>
          <a:p>
            <a:pPr algn="ctr">
              <a:lnSpc>
                <a:spcPct val="100000"/>
              </a:lnSpc>
            </a:pPr>
            <a:r>
              <a:rPr lang="en-US" sz="3200" dirty="0" smtClean="0">
                <a:latin typeface="Arial" charset="0"/>
                <a:ea typeface="ＭＳ Ｐゴシック" charset="0"/>
                <a:cs typeface="ＭＳ Ｐゴシック" charset="0"/>
              </a:rPr>
              <a:t>Acknowledgements (HOM-damped accelerating cavities)</a:t>
            </a:r>
            <a:endParaRPr lang="en-US" sz="3200" dirty="0">
              <a:latin typeface="Arial" charset="0"/>
              <a:ea typeface="ＭＳ Ｐゴシック" charset="0"/>
              <a:cs typeface="ＭＳ Ｐゴシック" charset="0"/>
            </a:endParaRPr>
          </a:p>
        </p:txBody>
      </p:sp>
      <p:sp>
        <p:nvSpPr>
          <p:cNvPr id="2" name="Date Placeholder 1"/>
          <p:cNvSpPr>
            <a:spLocks noGrp="1"/>
          </p:cNvSpPr>
          <p:nvPr>
            <p:ph type="dt" sz="half" idx="10"/>
          </p:nvPr>
        </p:nvSpPr>
        <p:spPr/>
        <p:txBody>
          <a:bodyPr/>
          <a:lstStyle/>
          <a:p>
            <a:pPr>
              <a:defRPr/>
            </a:pPr>
            <a:r>
              <a:rPr lang="en-US" smtClean="0"/>
              <a:t>August 25, 2014</a:t>
            </a:r>
            <a:endParaRPr lang="en-US" dirty="0"/>
          </a:p>
        </p:txBody>
      </p:sp>
      <p:sp>
        <p:nvSpPr>
          <p:cNvPr id="3" name="Footer Placeholder 2"/>
          <p:cNvSpPr>
            <a:spLocks noGrp="1"/>
          </p:cNvSpPr>
          <p:nvPr>
            <p:ph type="ftr" sz="quarter" idx="11"/>
          </p:nvPr>
        </p:nvSpPr>
        <p:spPr/>
        <p:txBody>
          <a:bodyPr/>
          <a:lstStyle/>
          <a:p>
            <a:pPr>
              <a:defRPr/>
            </a:pPr>
            <a:r>
              <a:rPr lang="en-US" smtClean="0"/>
              <a:t>HOM damped SRF cavities</a:t>
            </a:r>
            <a:endParaRPr lang="en-US" dirty="0"/>
          </a:p>
        </p:txBody>
      </p:sp>
      <p:sp>
        <p:nvSpPr>
          <p:cNvPr id="4" name="Slide Number Placeholder 3"/>
          <p:cNvSpPr>
            <a:spLocks noGrp="1"/>
          </p:cNvSpPr>
          <p:nvPr>
            <p:ph type="sldNum" sz="quarter" idx="12"/>
          </p:nvPr>
        </p:nvSpPr>
        <p:spPr/>
        <p:txBody>
          <a:bodyPr/>
          <a:lstStyle/>
          <a:p>
            <a:fld id="{6852845B-A5F6-3440-B749-65162F69B7B3}" type="slidenum">
              <a:rPr lang="en-US" smtClean="0"/>
              <a:pPr/>
              <a:t>28</a:t>
            </a:fld>
            <a:endParaRPr lang="en-US" dirty="0"/>
          </a:p>
        </p:txBody>
      </p:sp>
      <p:sp>
        <p:nvSpPr>
          <p:cNvPr id="8" name="Rectangle 3"/>
          <p:cNvSpPr txBox="1">
            <a:spLocks noChangeArrowheads="1"/>
          </p:cNvSpPr>
          <p:nvPr/>
        </p:nvSpPr>
        <p:spPr bwMode="auto">
          <a:xfrm>
            <a:off x="304800" y="1524000"/>
            <a:ext cx="84582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42B7F"/>
              </a:buClr>
              <a:buSzPct val="110000"/>
              <a:buFont typeface="Wingdings" charset="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042B7F"/>
              </a:buClr>
              <a:buSzPct val="90000"/>
              <a:buFont typeface="Times" charset="0"/>
              <a:buChar char="•"/>
              <a:defRPr sz="2000">
                <a:solidFill>
                  <a:schemeClr val="tx1"/>
                </a:solidFill>
                <a:latin typeface="+mn-lt"/>
                <a:ea typeface="+mn-ea"/>
                <a:cs typeface="ＭＳ Ｐゴシック"/>
              </a:defRPr>
            </a:lvl2pPr>
            <a:lvl3pPr marL="1085850" indent="-228600" algn="l" rtl="0" eaLnBrk="0" fontAlgn="base" hangingPunct="0">
              <a:lnSpc>
                <a:spcPct val="80000"/>
              </a:lnSpc>
              <a:spcBef>
                <a:spcPct val="20000"/>
              </a:spcBef>
              <a:spcAft>
                <a:spcPct val="0"/>
              </a:spcAft>
              <a:buClr>
                <a:srgbClr val="042B7F"/>
              </a:buClr>
              <a:buSzPct val="90000"/>
              <a:buChar char="-"/>
              <a:defRPr>
                <a:solidFill>
                  <a:schemeClr val="tx1"/>
                </a:solidFill>
                <a:latin typeface="+mn-lt"/>
                <a:ea typeface="+mn-ea"/>
                <a:cs typeface="ＭＳ Ｐゴシック"/>
              </a:defRPr>
            </a:lvl3pPr>
            <a:lvl4pPr marL="1428750" indent="-228600" algn="l" rtl="0" eaLnBrk="0" fontAlgn="base" hangingPunct="0">
              <a:lnSpc>
                <a:spcPct val="80000"/>
              </a:lnSpc>
              <a:spcBef>
                <a:spcPct val="20000"/>
              </a:spcBef>
              <a:spcAft>
                <a:spcPct val="0"/>
              </a:spcAft>
              <a:buClr>
                <a:srgbClr val="042B7F"/>
              </a:buClr>
              <a:buSzPct val="90000"/>
              <a:buChar char="-"/>
              <a:defRPr>
                <a:solidFill>
                  <a:schemeClr val="tx1"/>
                </a:solidFill>
                <a:latin typeface="+mn-lt"/>
                <a:ea typeface="+mn-ea"/>
                <a:cs typeface="ＭＳ Ｐゴシック"/>
              </a:defRPr>
            </a:lvl4pPr>
            <a:lvl5pPr marL="1771650" indent="-228600" algn="l" rtl="0" eaLnBrk="0" fontAlgn="base" hangingPunct="0">
              <a:lnSpc>
                <a:spcPct val="80000"/>
              </a:lnSpc>
              <a:spcBef>
                <a:spcPct val="20000"/>
              </a:spcBef>
              <a:spcAft>
                <a:spcPct val="0"/>
              </a:spcAft>
              <a:buClr>
                <a:srgbClr val="042B7F"/>
              </a:buClr>
              <a:buSzPct val="90000"/>
              <a:buChar char="-"/>
              <a:defRPr>
                <a:solidFill>
                  <a:schemeClr val="tx1"/>
                </a:solidFill>
                <a:latin typeface="+mn-lt"/>
                <a:ea typeface="+mn-ea"/>
                <a:cs typeface="ＭＳ Ｐゴシック"/>
              </a:defRPr>
            </a:lvl5pPr>
            <a:lvl6pPr marL="2228850" indent="-228600" algn="l" rtl="0" fontAlgn="base">
              <a:lnSpc>
                <a:spcPct val="80000"/>
              </a:lnSpc>
              <a:spcBef>
                <a:spcPct val="20000"/>
              </a:spcBef>
              <a:spcAft>
                <a:spcPct val="0"/>
              </a:spcAft>
              <a:buClr>
                <a:srgbClr val="042B7F"/>
              </a:buClr>
              <a:buSzPct val="90000"/>
              <a:buChar char="-"/>
              <a:defRPr>
                <a:solidFill>
                  <a:schemeClr val="tx1"/>
                </a:solidFill>
                <a:latin typeface="+mn-lt"/>
                <a:ea typeface="+mn-ea"/>
              </a:defRPr>
            </a:lvl6pPr>
            <a:lvl7pPr marL="2686050" indent="-228600" algn="l" rtl="0" fontAlgn="base">
              <a:lnSpc>
                <a:spcPct val="80000"/>
              </a:lnSpc>
              <a:spcBef>
                <a:spcPct val="20000"/>
              </a:spcBef>
              <a:spcAft>
                <a:spcPct val="0"/>
              </a:spcAft>
              <a:buClr>
                <a:srgbClr val="042B7F"/>
              </a:buClr>
              <a:buSzPct val="90000"/>
              <a:buChar char="-"/>
              <a:defRPr>
                <a:solidFill>
                  <a:schemeClr val="tx1"/>
                </a:solidFill>
                <a:latin typeface="+mn-lt"/>
                <a:ea typeface="+mn-ea"/>
              </a:defRPr>
            </a:lvl7pPr>
            <a:lvl8pPr marL="3143250" indent="-228600" algn="l" rtl="0" fontAlgn="base">
              <a:lnSpc>
                <a:spcPct val="80000"/>
              </a:lnSpc>
              <a:spcBef>
                <a:spcPct val="20000"/>
              </a:spcBef>
              <a:spcAft>
                <a:spcPct val="0"/>
              </a:spcAft>
              <a:buClr>
                <a:srgbClr val="042B7F"/>
              </a:buClr>
              <a:buSzPct val="90000"/>
              <a:buChar char="-"/>
              <a:defRPr>
                <a:solidFill>
                  <a:schemeClr val="tx1"/>
                </a:solidFill>
                <a:latin typeface="+mn-lt"/>
                <a:ea typeface="+mn-ea"/>
              </a:defRPr>
            </a:lvl8pPr>
            <a:lvl9pPr marL="3600450" indent="-228600" algn="l" rtl="0" fontAlgn="base">
              <a:lnSpc>
                <a:spcPct val="80000"/>
              </a:lnSpc>
              <a:spcBef>
                <a:spcPct val="20000"/>
              </a:spcBef>
              <a:spcAft>
                <a:spcPct val="0"/>
              </a:spcAft>
              <a:buClr>
                <a:srgbClr val="042B7F"/>
              </a:buClr>
              <a:buSzPct val="90000"/>
              <a:buChar char="-"/>
              <a:defRPr>
                <a:solidFill>
                  <a:schemeClr val="tx1"/>
                </a:solidFill>
                <a:latin typeface="+mn-lt"/>
                <a:ea typeface="+mn-ea"/>
              </a:defRPr>
            </a:lvl9pPr>
          </a:lstStyle>
          <a:p>
            <a:pPr marL="1311275" indent="-1081088">
              <a:buNone/>
            </a:pPr>
            <a:r>
              <a:rPr lang="en-US" sz="2000" b="1" dirty="0" err="1" smtClean="0">
                <a:latin typeface="Arial" charset="0"/>
                <a:ea typeface="ＭＳ Ｐゴシック" charset="0"/>
                <a:cs typeface="ＭＳ Ｐゴシック" charset="0"/>
              </a:rPr>
              <a:t>JLab</a:t>
            </a:r>
            <a:r>
              <a:rPr lang="en-US" sz="2000" dirty="0" smtClean="0">
                <a:latin typeface="Arial" charset="0"/>
                <a:ea typeface="ＭＳ Ｐゴシック" charset="0"/>
                <a:cs typeface="ＭＳ Ｐゴシック" charset="0"/>
              </a:rPr>
              <a:t>: </a:t>
            </a:r>
            <a:r>
              <a:rPr lang="en-US" sz="2000" dirty="0">
                <a:latin typeface="Arial" charset="0"/>
                <a:ea typeface="ＭＳ Ｐゴシック" charset="0"/>
                <a:cs typeface="ＭＳ Ｐゴシック" charset="0"/>
              </a:rPr>
              <a:t>	</a:t>
            </a:r>
            <a:endParaRPr lang="en-US" sz="2000" dirty="0" smtClean="0">
              <a:latin typeface="Arial" charset="0"/>
              <a:ea typeface="ＭＳ Ｐゴシック" charset="0"/>
              <a:cs typeface="ＭＳ Ｐゴシック" charset="0"/>
            </a:endParaRPr>
          </a:p>
          <a:p>
            <a:pPr marL="917575" indent="-687388">
              <a:buNone/>
            </a:pPr>
            <a:r>
              <a:rPr lang="en-US" sz="2000" dirty="0">
                <a:latin typeface="Arial" charset="0"/>
                <a:ea typeface="ＭＳ Ｐゴシック" charset="0"/>
                <a:cs typeface="ＭＳ Ｐゴシック" charset="0"/>
              </a:rPr>
              <a:t>	</a:t>
            </a:r>
            <a:r>
              <a:rPr lang="en-US" sz="2000" dirty="0" smtClean="0">
                <a:latin typeface="Arial" charset="0"/>
                <a:ea typeface="ＭＳ Ｐゴシック" charset="0"/>
                <a:cs typeface="ＭＳ Ｐゴシック" charset="0"/>
              </a:rPr>
              <a:t>R. </a:t>
            </a:r>
            <a:r>
              <a:rPr lang="en-US" sz="2000" dirty="0" err="1" smtClean="0">
                <a:latin typeface="Arial" charset="0"/>
                <a:ea typeface="ＭＳ Ｐゴシック" charset="0"/>
                <a:cs typeface="ＭＳ Ｐゴシック" charset="0"/>
              </a:rPr>
              <a:t>Rimmer</a:t>
            </a:r>
            <a:r>
              <a:rPr lang="en-US" sz="2000" dirty="0" smtClean="0">
                <a:latin typeface="Arial" charset="0"/>
                <a:ea typeface="ＭＳ Ｐゴシック" charset="0"/>
                <a:cs typeface="ＭＳ Ｐゴシック" charset="0"/>
              </a:rPr>
              <a:t>, H. </a:t>
            </a:r>
            <a:r>
              <a:rPr lang="en-US" sz="2000" dirty="0" err="1" smtClean="0">
                <a:latin typeface="Arial" charset="0"/>
                <a:ea typeface="ＭＳ Ｐゴシック" charset="0"/>
                <a:cs typeface="ＭＳ Ｐゴシック" charset="0"/>
              </a:rPr>
              <a:t>Weng</a:t>
            </a:r>
            <a:r>
              <a:rPr lang="en-US" sz="2000" dirty="0" smtClean="0">
                <a:latin typeface="Arial" charset="0"/>
                <a:ea typeface="ＭＳ Ｐゴシック" charset="0"/>
                <a:cs typeface="ＭＳ Ｐゴシック" charset="0"/>
              </a:rPr>
              <a:t>, C. Reece</a:t>
            </a:r>
            <a:endParaRPr lang="en-US" sz="2000" dirty="0">
              <a:latin typeface="Arial" charset="0"/>
              <a:ea typeface="ＭＳ Ｐゴシック" charset="0"/>
              <a:cs typeface="ＭＳ Ｐゴシック" charset="0"/>
            </a:endParaRPr>
          </a:p>
          <a:p>
            <a:pPr marL="1311275" indent="-1081088">
              <a:buNone/>
            </a:pPr>
            <a:endParaRPr lang="en-US" sz="2000" b="1" dirty="0" smtClean="0">
              <a:latin typeface="Arial" charset="0"/>
              <a:ea typeface="ＭＳ Ｐゴシック" charset="0"/>
              <a:cs typeface="ＭＳ Ｐゴシック" charset="0"/>
            </a:endParaRPr>
          </a:p>
          <a:p>
            <a:pPr marL="1311275" indent="-1081088">
              <a:buNone/>
            </a:pPr>
            <a:r>
              <a:rPr lang="en-US" sz="2000" b="1" dirty="0" smtClean="0">
                <a:latin typeface="Arial" charset="0"/>
                <a:ea typeface="ＭＳ Ｐゴシック" charset="0"/>
                <a:cs typeface="ＭＳ Ｐゴシック" charset="0"/>
              </a:rPr>
              <a:t>BNL &amp; SBU</a:t>
            </a:r>
            <a:r>
              <a:rPr lang="en-US" sz="2000" dirty="0" smtClean="0">
                <a:latin typeface="Arial" charset="0"/>
                <a:ea typeface="ＭＳ Ｐゴシック" charset="0"/>
                <a:cs typeface="ＭＳ Ｐゴシック" charset="0"/>
              </a:rPr>
              <a:t>: 	</a:t>
            </a:r>
          </a:p>
          <a:p>
            <a:pPr marL="917575" indent="-687388">
              <a:buNone/>
            </a:pPr>
            <a:r>
              <a:rPr lang="en-US" sz="2000" dirty="0">
                <a:latin typeface="Arial" charset="0"/>
                <a:ea typeface="ＭＳ Ｐゴシック" charset="0"/>
                <a:cs typeface="ＭＳ Ｐゴシック" charset="0"/>
              </a:rPr>
              <a:t>	</a:t>
            </a:r>
            <a:r>
              <a:rPr lang="en-US" sz="2000" dirty="0" err="1" smtClean="0">
                <a:latin typeface="Arial" charset="0"/>
                <a:ea typeface="ＭＳ Ｐゴシック" charset="0"/>
                <a:cs typeface="ＭＳ Ｐゴシック" charset="0"/>
              </a:rPr>
              <a:t>Wencan</a:t>
            </a:r>
            <a:r>
              <a:rPr lang="en-US" sz="2000" dirty="0" smtClean="0">
                <a:latin typeface="Arial" charset="0"/>
                <a:ea typeface="ＭＳ Ｐゴシック" charset="0"/>
                <a:cs typeface="ＭＳ Ｐゴシック" charset="0"/>
              </a:rPr>
              <a:t> </a:t>
            </a:r>
            <a:r>
              <a:rPr lang="en-US" sz="2000" dirty="0" err="1" smtClean="0">
                <a:latin typeface="Arial" charset="0"/>
                <a:ea typeface="ＭＳ Ｐゴシック" charset="0"/>
                <a:cs typeface="ＭＳ Ｐゴシック" charset="0"/>
              </a:rPr>
              <a:t>Xu</a:t>
            </a:r>
            <a:r>
              <a:rPr lang="en-US" sz="2000" dirty="0" smtClean="0">
                <a:latin typeface="Arial" charset="0"/>
                <a:ea typeface="ＭＳ Ｐゴシック" charset="0"/>
                <a:cs typeface="ＭＳ Ｐゴシック" charset="0"/>
              </a:rPr>
              <a:t>, I. Ben-</a:t>
            </a:r>
            <a:r>
              <a:rPr lang="en-US" sz="2000" dirty="0" err="1" smtClean="0">
                <a:latin typeface="Arial" charset="0"/>
                <a:ea typeface="ＭＳ Ｐゴシック" charset="0"/>
                <a:cs typeface="ＭＳ Ｐゴシック" charset="0"/>
              </a:rPr>
              <a:t>Zvi</a:t>
            </a:r>
            <a:r>
              <a:rPr lang="en-US" sz="2000" dirty="0" smtClean="0">
                <a:latin typeface="Arial" charset="0"/>
                <a:ea typeface="ＭＳ Ｐゴシック" charset="0"/>
                <a:cs typeface="ＭＳ Ｐゴシック" charset="0"/>
              </a:rPr>
              <a:t>, E. Johnson (M.S. 2011), C. Marques (M.S. 2014), …</a:t>
            </a:r>
          </a:p>
        </p:txBody>
      </p:sp>
    </p:spTree>
    <p:extLst>
      <p:ext uri="{BB962C8B-B14F-4D97-AF65-F5344CB8AC3E}">
        <p14:creationId xmlns:p14="http://schemas.microsoft.com/office/powerpoint/2010/main" val="200778687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81000" y="2590800"/>
            <a:ext cx="8382000" cy="762000"/>
          </a:xfrm>
        </p:spPr>
        <p:txBody>
          <a:bodyPr/>
          <a:lstStyle/>
          <a:p>
            <a:pPr algn="ctr">
              <a:lnSpc>
                <a:spcPct val="100000"/>
              </a:lnSpc>
            </a:pPr>
            <a:r>
              <a:rPr lang="en-US" sz="4800" dirty="0" smtClean="0">
                <a:latin typeface="Arial" charset="0"/>
                <a:ea typeface="ＭＳ Ｐゴシック" charset="0"/>
                <a:cs typeface="ＭＳ Ｐゴシック" charset="0"/>
              </a:rPr>
              <a:t>Thank you!</a:t>
            </a:r>
            <a:endParaRPr lang="en-US" sz="4800" dirty="0">
              <a:latin typeface="Arial" charset="0"/>
              <a:ea typeface="ＭＳ Ｐゴシック" charset="0"/>
              <a:cs typeface="ＭＳ Ｐゴシック" charset="0"/>
            </a:endParaRPr>
          </a:p>
        </p:txBody>
      </p:sp>
      <p:sp>
        <p:nvSpPr>
          <p:cNvPr id="2" name="Date Placeholder 1"/>
          <p:cNvSpPr>
            <a:spLocks noGrp="1"/>
          </p:cNvSpPr>
          <p:nvPr>
            <p:ph type="dt" sz="half" idx="10"/>
          </p:nvPr>
        </p:nvSpPr>
        <p:spPr/>
        <p:txBody>
          <a:bodyPr/>
          <a:lstStyle/>
          <a:p>
            <a:pPr>
              <a:defRPr/>
            </a:pPr>
            <a:r>
              <a:rPr lang="en-US" smtClean="0"/>
              <a:t>August 25, 2014</a:t>
            </a:r>
            <a:endParaRPr lang="en-US" dirty="0"/>
          </a:p>
        </p:txBody>
      </p:sp>
      <p:sp>
        <p:nvSpPr>
          <p:cNvPr id="3" name="Footer Placeholder 2"/>
          <p:cNvSpPr>
            <a:spLocks noGrp="1"/>
          </p:cNvSpPr>
          <p:nvPr>
            <p:ph type="ftr" sz="quarter" idx="11"/>
          </p:nvPr>
        </p:nvSpPr>
        <p:spPr/>
        <p:txBody>
          <a:bodyPr/>
          <a:lstStyle/>
          <a:p>
            <a:pPr>
              <a:defRPr/>
            </a:pPr>
            <a:r>
              <a:rPr lang="en-US" smtClean="0"/>
              <a:t>HOM damped SRF cavities</a:t>
            </a:r>
            <a:endParaRPr lang="en-US" dirty="0"/>
          </a:p>
        </p:txBody>
      </p:sp>
      <p:sp>
        <p:nvSpPr>
          <p:cNvPr id="4" name="Slide Number Placeholder 3"/>
          <p:cNvSpPr>
            <a:spLocks noGrp="1"/>
          </p:cNvSpPr>
          <p:nvPr>
            <p:ph type="sldNum" sz="quarter" idx="12"/>
          </p:nvPr>
        </p:nvSpPr>
        <p:spPr/>
        <p:txBody>
          <a:bodyPr/>
          <a:lstStyle/>
          <a:p>
            <a:fld id="{6852845B-A5F6-3440-B749-65162F69B7B3}" type="slidenum">
              <a:rPr lang="en-US" smtClean="0"/>
              <a:pPr/>
              <a:t>29</a:t>
            </a:fld>
            <a:endParaRPr lang="en-US" dirty="0"/>
          </a:p>
        </p:txBody>
      </p:sp>
    </p:spTree>
    <p:extLst>
      <p:ext uri="{BB962C8B-B14F-4D97-AF65-F5344CB8AC3E}">
        <p14:creationId xmlns:p14="http://schemas.microsoft.com/office/powerpoint/2010/main" val="223156998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81000" y="1219200"/>
            <a:ext cx="8382000" cy="2209800"/>
          </a:xfrm>
        </p:spPr>
        <p:txBody>
          <a:bodyPr/>
          <a:lstStyle/>
          <a:p>
            <a:pPr algn="ctr">
              <a:lnSpc>
                <a:spcPct val="100000"/>
              </a:lnSpc>
            </a:pPr>
            <a:r>
              <a:rPr lang="en-US" sz="4000" i="1" dirty="0" smtClean="0">
                <a:latin typeface="Arial" charset="0"/>
                <a:ea typeface="ＭＳ Ｐゴシック" charset="0"/>
                <a:cs typeface="ＭＳ Ｐゴシック" charset="0"/>
              </a:rPr>
              <a:t>Medium-term accelerator R&amp;D:</a:t>
            </a:r>
            <a:br>
              <a:rPr lang="en-US" sz="4000" i="1" dirty="0" smtClean="0">
                <a:latin typeface="Arial" charset="0"/>
                <a:ea typeface="ＭＳ Ｐゴシック" charset="0"/>
                <a:cs typeface="ＭＳ Ｐゴシック" charset="0"/>
              </a:rPr>
            </a:br>
            <a:r>
              <a:rPr lang="en-US" sz="4000" i="1" dirty="0" smtClean="0">
                <a:latin typeface="Arial" charset="0"/>
                <a:ea typeface="ＭＳ Ｐゴシック" charset="0"/>
                <a:cs typeface="ＭＳ Ｐゴシック" charset="0"/>
              </a:rPr>
              <a:t/>
            </a:r>
            <a:br>
              <a:rPr lang="en-US" sz="4000" i="1" dirty="0" smtClean="0">
                <a:latin typeface="Arial" charset="0"/>
                <a:ea typeface="ＭＳ Ｐゴシック" charset="0"/>
                <a:cs typeface="ＭＳ Ｐゴシック" charset="0"/>
              </a:rPr>
            </a:br>
            <a:r>
              <a:rPr lang="en-US" sz="4400" dirty="0" smtClean="0">
                <a:latin typeface="Arial" charset="0"/>
                <a:ea typeface="ＭＳ Ｐゴシック" charset="0"/>
                <a:cs typeface="ＭＳ Ｐゴシック" charset="0"/>
              </a:rPr>
              <a:t>Compact crab cavities </a:t>
            </a:r>
            <a:br>
              <a:rPr lang="en-US" sz="4400" dirty="0" smtClean="0">
                <a:latin typeface="Arial" charset="0"/>
                <a:ea typeface="ＭＳ Ｐゴシック" charset="0"/>
                <a:cs typeface="ＭＳ Ｐゴシック" charset="0"/>
              </a:rPr>
            </a:br>
            <a:r>
              <a:rPr lang="en-US" sz="4400" dirty="0" smtClean="0">
                <a:latin typeface="Arial" charset="0"/>
                <a:ea typeface="ＭＳ Ｐゴシック" charset="0"/>
                <a:cs typeface="ＭＳ Ｐゴシック" charset="0"/>
              </a:rPr>
              <a:t>for HL-LHC</a:t>
            </a:r>
            <a:endParaRPr lang="en-US" sz="4400" dirty="0">
              <a:latin typeface="Arial" charset="0"/>
              <a:ea typeface="ＭＳ Ｐゴシック" charset="0"/>
              <a:cs typeface="ＭＳ Ｐゴシック" charset="0"/>
            </a:endParaRPr>
          </a:p>
        </p:txBody>
      </p:sp>
      <p:sp>
        <p:nvSpPr>
          <p:cNvPr id="2" name="Date Placeholder 1"/>
          <p:cNvSpPr>
            <a:spLocks noGrp="1"/>
          </p:cNvSpPr>
          <p:nvPr>
            <p:ph type="dt" sz="half" idx="10"/>
          </p:nvPr>
        </p:nvSpPr>
        <p:spPr/>
        <p:txBody>
          <a:bodyPr/>
          <a:lstStyle/>
          <a:p>
            <a:pPr>
              <a:defRPr/>
            </a:pPr>
            <a:r>
              <a:rPr lang="en-US" smtClean="0"/>
              <a:t>August 25, 2014</a:t>
            </a:r>
            <a:endParaRPr lang="en-US" dirty="0"/>
          </a:p>
        </p:txBody>
      </p:sp>
      <p:sp>
        <p:nvSpPr>
          <p:cNvPr id="3" name="Footer Placeholder 2"/>
          <p:cNvSpPr>
            <a:spLocks noGrp="1"/>
          </p:cNvSpPr>
          <p:nvPr>
            <p:ph type="ftr" sz="quarter" idx="11"/>
          </p:nvPr>
        </p:nvSpPr>
        <p:spPr/>
        <p:txBody>
          <a:bodyPr/>
          <a:lstStyle/>
          <a:p>
            <a:pPr>
              <a:defRPr/>
            </a:pPr>
            <a:r>
              <a:rPr lang="en-US" smtClean="0"/>
              <a:t>HOM damped SRF cavities</a:t>
            </a:r>
            <a:endParaRPr lang="en-US" dirty="0"/>
          </a:p>
        </p:txBody>
      </p:sp>
      <p:sp>
        <p:nvSpPr>
          <p:cNvPr id="4" name="Slide Number Placeholder 3"/>
          <p:cNvSpPr>
            <a:spLocks noGrp="1"/>
          </p:cNvSpPr>
          <p:nvPr>
            <p:ph type="sldNum" sz="quarter" idx="12"/>
          </p:nvPr>
        </p:nvSpPr>
        <p:spPr/>
        <p:txBody>
          <a:bodyPr/>
          <a:lstStyle/>
          <a:p>
            <a:fld id="{6852845B-A5F6-3440-B749-65162F69B7B3}" type="slidenum">
              <a:rPr lang="en-US" smtClean="0"/>
              <a:pPr/>
              <a:t>3</a:t>
            </a:fld>
            <a:endParaRPr lang="en-US" dirty="0"/>
          </a:p>
        </p:txBody>
      </p:sp>
    </p:spTree>
    <p:extLst>
      <p:ext uri="{BB962C8B-B14F-4D97-AF65-F5344CB8AC3E}">
        <p14:creationId xmlns:p14="http://schemas.microsoft.com/office/powerpoint/2010/main" val="91004019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327424" y="1219200"/>
            <a:ext cx="5816575" cy="42302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530" name="Rectangle 2"/>
          <p:cNvSpPr>
            <a:spLocks noGrp="1" noChangeArrowheads="1"/>
          </p:cNvSpPr>
          <p:nvPr>
            <p:ph type="title"/>
          </p:nvPr>
        </p:nvSpPr>
        <p:spPr>
          <a:xfrm>
            <a:off x="0" y="0"/>
            <a:ext cx="9144000" cy="990600"/>
          </a:xfrm>
        </p:spPr>
        <p:txBody>
          <a:bodyPr/>
          <a:lstStyle/>
          <a:p>
            <a:pPr algn="ctr">
              <a:lnSpc>
                <a:spcPct val="100000"/>
              </a:lnSpc>
            </a:pPr>
            <a:r>
              <a:rPr lang="en-US" sz="3200" dirty="0" smtClean="0">
                <a:solidFill>
                  <a:srgbClr val="000090"/>
                </a:solidFill>
                <a:latin typeface="Arial" charset="0"/>
                <a:ea typeface="ＭＳ Ｐゴシック" charset="0"/>
                <a:cs typeface="ＭＳ Ｐゴシック" charset="0"/>
              </a:rPr>
              <a:t>General requirements to HL-LHC crab cavities</a:t>
            </a:r>
            <a:endParaRPr lang="en-US" sz="3200" dirty="0">
              <a:solidFill>
                <a:srgbClr val="000090"/>
              </a:solidFill>
              <a:latin typeface="Arial" charset="0"/>
              <a:ea typeface="ＭＳ Ｐゴシック" charset="0"/>
              <a:cs typeface="ＭＳ Ｐゴシック" charset="0"/>
            </a:endParaRPr>
          </a:p>
        </p:txBody>
      </p:sp>
      <p:sp>
        <p:nvSpPr>
          <p:cNvPr id="2" name="Date Placeholder 1"/>
          <p:cNvSpPr>
            <a:spLocks noGrp="1"/>
          </p:cNvSpPr>
          <p:nvPr>
            <p:ph type="dt" sz="half" idx="10"/>
          </p:nvPr>
        </p:nvSpPr>
        <p:spPr/>
        <p:txBody>
          <a:bodyPr/>
          <a:lstStyle/>
          <a:p>
            <a:pPr>
              <a:defRPr/>
            </a:pPr>
            <a:r>
              <a:rPr lang="en-US" smtClean="0"/>
              <a:t>August 25, 2014</a:t>
            </a:r>
            <a:endParaRPr lang="en-US" dirty="0"/>
          </a:p>
        </p:txBody>
      </p:sp>
      <p:sp>
        <p:nvSpPr>
          <p:cNvPr id="3" name="Footer Placeholder 2"/>
          <p:cNvSpPr>
            <a:spLocks noGrp="1"/>
          </p:cNvSpPr>
          <p:nvPr>
            <p:ph type="ftr" sz="quarter" idx="11"/>
          </p:nvPr>
        </p:nvSpPr>
        <p:spPr/>
        <p:txBody>
          <a:bodyPr/>
          <a:lstStyle/>
          <a:p>
            <a:pPr>
              <a:defRPr/>
            </a:pPr>
            <a:r>
              <a:rPr lang="en-US" smtClean="0"/>
              <a:t>HOM damped SRF cavities</a:t>
            </a:r>
            <a:endParaRPr lang="en-US" dirty="0"/>
          </a:p>
        </p:txBody>
      </p:sp>
      <p:sp>
        <p:nvSpPr>
          <p:cNvPr id="4" name="Slide Number Placeholder 3"/>
          <p:cNvSpPr>
            <a:spLocks noGrp="1"/>
          </p:cNvSpPr>
          <p:nvPr>
            <p:ph type="sldNum" sz="quarter" idx="12"/>
          </p:nvPr>
        </p:nvSpPr>
        <p:spPr/>
        <p:txBody>
          <a:bodyPr/>
          <a:lstStyle/>
          <a:p>
            <a:fld id="{6852845B-A5F6-3440-B749-65162F69B7B3}" type="slidenum">
              <a:rPr lang="en-US" smtClean="0"/>
              <a:pPr/>
              <a:t>4</a:t>
            </a:fld>
            <a:endParaRPr lang="en-US" dirty="0"/>
          </a:p>
        </p:txBody>
      </p:sp>
      <p:sp>
        <p:nvSpPr>
          <p:cNvPr id="10" name="Rectangle 3"/>
          <p:cNvSpPr txBox="1">
            <a:spLocks noChangeArrowheads="1"/>
          </p:cNvSpPr>
          <p:nvPr/>
        </p:nvSpPr>
        <p:spPr bwMode="auto">
          <a:xfrm>
            <a:off x="152400" y="838200"/>
            <a:ext cx="3704514"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42B7F"/>
              </a:buClr>
              <a:buSzPct val="110000"/>
              <a:buFont typeface="Wingdings" charset="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042B7F"/>
              </a:buClr>
              <a:buSzPct val="90000"/>
              <a:buFont typeface="Times" charset="0"/>
              <a:buChar char="•"/>
              <a:defRPr sz="2000">
                <a:solidFill>
                  <a:schemeClr val="tx1"/>
                </a:solidFill>
                <a:latin typeface="+mn-lt"/>
                <a:ea typeface="+mn-ea"/>
                <a:cs typeface="ＭＳ Ｐゴシック"/>
              </a:defRPr>
            </a:lvl2pPr>
            <a:lvl3pPr marL="1085850" indent="-228600" algn="l" rtl="0" eaLnBrk="0" fontAlgn="base" hangingPunct="0">
              <a:lnSpc>
                <a:spcPct val="80000"/>
              </a:lnSpc>
              <a:spcBef>
                <a:spcPct val="20000"/>
              </a:spcBef>
              <a:spcAft>
                <a:spcPct val="0"/>
              </a:spcAft>
              <a:buClr>
                <a:srgbClr val="042B7F"/>
              </a:buClr>
              <a:buSzPct val="90000"/>
              <a:buChar char="-"/>
              <a:defRPr>
                <a:solidFill>
                  <a:schemeClr val="tx1"/>
                </a:solidFill>
                <a:latin typeface="+mn-lt"/>
                <a:ea typeface="+mn-ea"/>
                <a:cs typeface="ＭＳ Ｐゴシック"/>
              </a:defRPr>
            </a:lvl3pPr>
            <a:lvl4pPr marL="1428750" indent="-228600" algn="l" rtl="0" eaLnBrk="0" fontAlgn="base" hangingPunct="0">
              <a:lnSpc>
                <a:spcPct val="80000"/>
              </a:lnSpc>
              <a:spcBef>
                <a:spcPct val="20000"/>
              </a:spcBef>
              <a:spcAft>
                <a:spcPct val="0"/>
              </a:spcAft>
              <a:buClr>
                <a:srgbClr val="042B7F"/>
              </a:buClr>
              <a:buSzPct val="90000"/>
              <a:buChar char="-"/>
              <a:defRPr>
                <a:solidFill>
                  <a:schemeClr val="tx1"/>
                </a:solidFill>
                <a:latin typeface="+mn-lt"/>
                <a:ea typeface="+mn-ea"/>
                <a:cs typeface="ＭＳ Ｐゴシック"/>
              </a:defRPr>
            </a:lvl4pPr>
            <a:lvl5pPr marL="1771650" indent="-228600" algn="l" rtl="0" eaLnBrk="0" fontAlgn="base" hangingPunct="0">
              <a:lnSpc>
                <a:spcPct val="80000"/>
              </a:lnSpc>
              <a:spcBef>
                <a:spcPct val="20000"/>
              </a:spcBef>
              <a:spcAft>
                <a:spcPct val="0"/>
              </a:spcAft>
              <a:buClr>
                <a:srgbClr val="042B7F"/>
              </a:buClr>
              <a:buSzPct val="90000"/>
              <a:buChar char="-"/>
              <a:defRPr>
                <a:solidFill>
                  <a:schemeClr val="tx1"/>
                </a:solidFill>
                <a:latin typeface="+mn-lt"/>
                <a:ea typeface="+mn-ea"/>
                <a:cs typeface="ＭＳ Ｐゴシック"/>
              </a:defRPr>
            </a:lvl5pPr>
            <a:lvl6pPr marL="2228850" indent="-228600" algn="l" rtl="0" fontAlgn="base">
              <a:lnSpc>
                <a:spcPct val="80000"/>
              </a:lnSpc>
              <a:spcBef>
                <a:spcPct val="20000"/>
              </a:spcBef>
              <a:spcAft>
                <a:spcPct val="0"/>
              </a:spcAft>
              <a:buClr>
                <a:srgbClr val="042B7F"/>
              </a:buClr>
              <a:buSzPct val="90000"/>
              <a:buChar char="-"/>
              <a:defRPr>
                <a:solidFill>
                  <a:schemeClr val="tx1"/>
                </a:solidFill>
                <a:latin typeface="+mn-lt"/>
                <a:ea typeface="+mn-ea"/>
              </a:defRPr>
            </a:lvl6pPr>
            <a:lvl7pPr marL="2686050" indent="-228600" algn="l" rtl="0" fontAlgn="base">
              <a:lnSpc>
                <a:spcPct val="80000"/>
              </a:lnSpc>
              <a:spcBef>
                <a:spcPct val="20000"/>
              </a:spcBef>
              <a:spcAft>
                <a:spcPct val="0"/>
              </a:spcAft>
              <a:buClr>
                <a:srgbClr val="042B7F"/>
              </a:buClr>
              <a:buSzPct val="90000"/>
              <a:buChar char="-"/>
              <a:defRPr>
                <a:solidFill>
                  <a:schemeClr val="tx1"/>
                </a:solidFill>
                <a:latin typeface="+mn-lt"/>
                <a:ea typeface="+mn-ea"/>
              </a:defRPr>
            </a:lvl7pPr>
            <a:lvl8pPr marL="3143250" indent="-228600" algn="l" rtl="0" fontAlgn="base">
              <a:lnSpc>
                <a:spcPct val="80000"/>
              </a:lnSpc>
              <a:spcBef>
                <a:spcPct val="20000"/>
              </a:spcBef>
              <a:spcAft>
                <a:spcPct val="0"/>
              </a:spcAft>
              <a:buClr>
                <a:srgbClr val="042B7F"/>
              </a:buClr>
              <a:buSzPct val="90000"/>
              <a:buChar char="-"/>
              <a:defRPr>
                <a:solidFill>
                  <a:schemeClr val="tx1"/>
                </a:solidFill>
                <a:latin typeface="+mn-lt"/>
                <a:ea typeface="+mn-ea"/>
              </a:defRPr>
            </a:lvl8pPr>
            <a:lvl9pPr marL="3600450" indent="-228600" algn="l" rtl="0" fontAlgn="base">
              <a:lnSpc>
                <a:spcPct val="80000"/>
              </a:lnSpc>
              <a:spcBef>
                <a:spcPct val="20000"/>
              </a:spcBef>
              <a:spcAft>
                <a:spcPct val="0"/>
              </a:spcAft>
              <a:buClr>
                <a:srgbClr val="042B7F"/>
              </a:buClr>
              <a:buSzPct val="90000"/>
              <a:buChar char="-"/>
              <a:defRPr>
                <a:solidFill>
                  <a:schemeClr val="tx1"/>
                </a:solidFill>
                <a:latin typeface="+mn-lt"/>
                <a:ea typeface="+mn-ea"/>
              </a:defRPr>
            </a:lvl9pPr>
          </a:lstStyle>
          <a:p>
            <a:r>
              <a:rPr lang="en-US" sz="1400" dirty="0" smtClean="0">
                <a:ea typeface="ＭＳ Ｐゴシック" charset="0"/>
                <a:cs typeface="ＭＳ Ｐゴシック" charset="0"/>
              </a:rPr>
              <a:t>Compact crab cavities are being developed in </a:t>
            </a:r>
            <a:r>
              <a:rPr lang="en-US" sz="1400" dirty="0" smtClean="0">
                <a:ea typeface="ＭＳ Ｐゴシック" charset="0"/>
                <a:cs typeface="ＭＳ Ｐゴシック" charset="0"/>
              </a:rPr>
              <a:t>the USA </a:t>
            </a:r>
            <a:r>
              <a:rPr lang="en-US" sz="1400" dirty="0" smtClean="0">
                <a:ea typeface="ＭＳ Ｐゴシック" charset="0"/>
                <a:cs typeface="ＭＳ Ｐゴシック" charset="0"/>
              </a:rPr>
              <a:t>as part of LARP in collaboration </a:t>
            </a:r>
            <a:r>
              <a:rPr lang="en-US" sz="1400" dirty="0" smtClean="0">
                <a:ea typeface="ＭＳ Ｐゴシック" charset="0"/>
                <a:cs typeface="ＭＳ Ｐゴシック" charset="0"/>
              </a:rPr>
              <a:t>with </a:t>
            </a:r>
            <a:r>
              <a:rPr lang="en-US" sz="1400" dirty="0" smtClean="0">
                <a:ea typeface="ＭＳ Ｐゴシック" charset="0"/>
                <a:cs typeface="ＭＳ Ｐゴシック" charset="0"/>
              </a:rPr>
              <a:t>CERN and UK.</a:t>
            </a:r>
          </a:p>
          <a:p>
            <a:r>
              <a:rPr lang="en-US" sz="1400" dirty="0" smtClean="0">
                <a:ea typeface="ＭＳ Ｐゴシック" charset="0"/>
                <a:cs typeface="ＭＳ Ｐゴシック" charset="0"/>
              </a:rPr>
              <a:t>RF frequency of 400 </a:t>
            </a:r>
            <a:r>
              <a:rPr lang="en-US" sz="1400" dirty="0" err="1" smtClean="0">
                <a:ea typeface="ＭＳ Ｐゴシック" charset="0"/>
                <a:cs typeface="ＭＳ Ｐゴシック" charset="0"/>
              </a:rPr>
              <a:t>MHz.</a:t>
            </a:r>
            <a:endParaRPr lang="en-US" sz="1400" dirty="0" smtClean="0">
              <a:ea typeface="ＭＳ Ｐゴシック" charset="0"/>
              <a:cs typeface="ＭＳ Ｐゴシック" charset="0"/>
            </a:endParaRPr>
          </a:p>
          <a:p>
            <a:r>
              <a:rPr lang="en-US" sz="1400" dirty="0" smtClean="0">
                <a:ea typeface="ＭＳ Ｐゴシック" charset="0"/>
                <a:cs typeface="ＭＳ Ｐゴシック" charset="0"/>
              </a:rPr>
              <a:t>Beam pipe aperture of 84 mm.</a:t>
            </a:r>
          </a:p>
          <a:p>
            <a:r>
              <a:rPr lang="en-US" sz="1400" dirty="0" smtClean="0">
                <a:ea typeface="ＭＳ Ｐゴシック" charset="0"/>
                <a:cs typeface="ＭＳ Ｐゴシック" charset="0"/>
              </a:rPr>
              <a:t>Adjacent beam pipe is at 190 mm.</a:t>
            </a:r>
          </a:p>
          <a:p>
            <a:r>
              <a:rPr lang="en-US" sz="1400" dirty="0" smtClean="0">
                <a:ea typeface="ＭＳ Ｐゴシック" charset="0"/>
                <a:cs typeface="ＭＳ Ｐゴシック" charset="0"/>
              </a:rPr>
              <a:t>Crossing angle of 0.59 </a:t>
            </a:r>
            <a:r>
              <a:rPr lang="en-US" sz="1400" dirty="0" err="1" smtClean="0">
                <a:ea typeface="ＭＳ Ｐゴシック" charset="0"/>
                <a:cs typeface="ＭＳ Ｐゴシック" charset="0"/>
              </a:rPr>
              <a:t>mrad</a:t>
            </a:r>
            <a:r>
              <a:rPr lang="en-US" sz="1400" dirty="0" smtClean="0">
                <a:ea typeface="ＭＳ Ｐゴシック" charset="0"/>
                <a:cs typeface="ＭＳ Ｐゴシック" charset="0"/>
              </a:rPr>
              <a:t> – need transverse kick of ~12 MV.</a:t>
            </a:r>
          </a:p>
          <a:p>
            <a:r>
              <a:rPr lang="en-US" sz="1400" dirty="0" smtClean="0">
                <a:ea typeface="ＭＳ Ｐゴシック" charset="0"/>
                <a:cs typeface="ＭＳ Ｐゴシック" charset="0"/>
              </a:rPr>
              <a:t>Both vertical (ATLAS) and horizontal (CMS) kicks are needed, </a:t>
            </a:r>
            <a:r>
              <a:rPr lang="en-US" sz="1400" dirty="0" smtClean="0">
                <a:ea typeface="ＭＳ Ｐゴシック" charset="0"/>
                <a:cs typeface="ＭＳ Ｐゴシック" charset="0"/>
              </a:rPr>
              <a:t>and perhaps </a:t>
            </a:r>
            <a:r>
              <a:rPr lang="en-US" sz="1400" dirty="0" smtClean="0">
                <a:ea typeface="ＭＳ Ｐゴシック" charset="0"/>
                <a:cs typeface="ＭＳ Ｐゴシック" charset="0"/>
              </a:rPr>
              <a:t>even </a:t>
            </a:r>
            <a:r>
              <a:rPr lang="en-US" sz="1400" dirty="0" smtClean="0">
                <a:ea typeface="ＭＳ Ｐゴシック" charset="0"/>
                <a:cs typeface="ＭＳ Ｐゴシック" charset="0"/>
              </a:rPr>
              <a:t>in both planes if </a:t>
            </a:r>
            <a:r>
              <a:rPr lang="en-US" sz="1400" dirty="0" smtClean="0">
                <a:ea typeface="ＭＳ Ｐゴシック" charset="0"/>
                <a:cs typeface="ＭＳ Ｐゴシック" charset="0"/>
              </a:rPr>
              <a:t>a “crab kissing” scheme is implemented.</a:t>
            </a:r>
          </a:p>
          <a:p>
            <a:r>
              <a:rPr lang="en-US" sz="1400" dirty="0" smtClean="0">
                <a:ea typeface="ＭＳ Ｐゴシック" charset="0"/>
                <a:cs typeface="ＭＳ Ｐゴシック" charset="0"/>
              </a:rPr>
              <a:t>Strong HOM damping to avoid coupled bunch instabilities </a:t>
            </a:r>
            <a:r>
              <a:rPr lang="en-US" sz="1400" dirty="0" smtClean="0">
                <a:ea typeface="ＭＳ Ｐゴシック" charset="0"/>
                <a:cs typeface="ＭＳ Ｐゴシック" charset="0"/>
              </a:rPr>
              <a:t>of </a:t>
            </a:r>
            <a:r>
              <a:rPr lang="en-US" sz="1400" dirty="0" smtClean="0">
                <a:ea typeface="ＭＳ Ｐゴシック" charset="0"/>
                <a:cs typeface="ＭＳ Ｐゴシック" charset="0"/>
              </a:rPr>
              <a:t>ampere-class beams in LHC.</a:t>
            </a:r>
          </a:p>
          <a:p>
            <a:r>
              <a:rPr lang="en-US" sz="1400" dirty="0" smtClean="0">
                <a:ea typeface="ＭＳ Ｐゴシック" charset="0"/>
                <a:cs typeface="ＭＳ Ｐゴシック" charset="0"/>
              </a:rPr>
              <a:t>The LARP R&amp;D efforts will culminate in a beam test at SPS of a prototype 2-cavity </a:t>
            </a:r>
            <a:r>
              <a:rPr lang="en-US" sz="1400" dirty="0" err="1" smtClean="0">
                <a:ea typeface="ＭＳ Ｐゴシック" charset="0"/>
                <a:cs typeface="ＭＳ Ｐゴシック" charset="0"/>
              </a:rPr>
              <a:t>cryomodule</a:t>
            </a:r>
            <a:r>
              <a:rPr lang="en-US" sz="1400" dirty="0" smtClean="0">
                <a:ea typeface="ＭＳ Ｐゴシック" charset="0"/>
                <a:cs typeface="ＭＳ Ｐゴシック" charset="0"/>
              </a:rPr>
              <a:t>(s).</a:t>
            </a:r>
          </a:p>
          <a:p>
            <a:r>
              <a:rPr lang="en-US" sz="1400" dirty="0" smtClean="0">
                <a:ea typeface="ＭＳ Ｐゴシック" charset="0"/>
                <a:cs typeface="ＭＳ Ｐゴシック" charset="0"/>
              </a:rPr>
              <a:t>Eventually, total 32 cavities + spares = 40 “dressed” cavities are planned to be delivered by LARP.</a:t>
            </a:r>
          </a:p>
        </p:txBody>
      </p:sp>
    </p:spTree>
    <p:extLst>
      <p:ext uri="{BB962C8B-B14F-4D97-AF65-F5344CB8AC3E}">
        <p14:creationId xmlns:p14="http://schemas.microsoft.com/office/powerpoint/2010/main" val="143779561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81000" y="0"/>
            <a:ext cx="8382000" cy="1066800"/>
          </a:xfrm>
        </p:spPr>
        <p:txBody>
          <a:bodyPr/>
          <a:lstStyle/>
          <a:p>
            <a:pPr algn="ctr">
              <a:lnSpc>
                <a:spcPct val="100000"/>
              </a:lnSpc>
            </a:pPr>
            <a:r>
              <a:rPr lang="en-US" sz="3200" dirty="0" smtClean="0">
                <a:solidFill>
                  <a:srgbClr val="000090"/>
                </a:solidFill>
                <a:latin typeface="Arial" charset="0"/>
                <a:ea typeface="ＭＳ Ｐゴシック" charset="0"/>
                <a:cs typeface="ＭＳ Ｐゴシック" charset="0"/>
              </a:rPr>
              <a:t>Proof-of-principle </a:t>
            </a:r>
            <a:br>
              <a:rPr lang="en-US" sz="3200" dirty="0" smtClean="0">
                <a:solidFill>
                  <a:srgbClr val="000090"/>
                </a:solidFill>
                <a:latin typeface="Arial" charset="0"/>
                <a:ea typeface="ＭＳ Ｐゴシック" charset="0"/>
                <a:cs typeface="ＭＳ Ｐゴシック" charset="0"/>
              </a:rPr>
            </a:br>
            <a:r>
              <a:rPr lang="en-US" sz="3200" dirty="0" smtClean="0">
                <a:solidFill>
                  <a:srgbClr val="000090"/>
                </a:solidFill>
                <a:latin typeface="Arial" charset="0"/>
                <a:ea typeface="ＭＳ Ｐゴシック" charset="0"/>
                <a:cs typeface="ＭＳ Ｐゴシック" charset="0"/>
              </a:rPr>
              <a:t>Double Quarter Wave Crab Cavity</a:t>
            </a:r>
            <a:endParaRPr lang="en-US" sz="3200" dirty="0">
              <a:solidFill>
                <a:srgbClr val="000090"/>
              </a:solidFill>
              <a:latin typeface="Arial" charset="0"/>
              <a:ea typeface="ＭＳ Ｐゴシック" charset="0"/>
              <a:cs typeface="ＭＳ Ｐゴシック" charset="0"/>
            </a:endParaRPr>
          </a:p>
        </p:txBody>
      </p:sp>
      <p:sp>
        <p:nvSpPr>
          <p:cNvPr id="2" name="Date Placeholder 1"/>
          <p:cNvSpPr>
            <a:spLocks noGrp="1"/>
          </p:cNvSpPr>
          <p:nvPr>
            <p:ph type="dt" sz="half" idx="10"/>
          </p:nvPr>
        </p:nvSpPr>
        <p:spPr/>
        <p:txBody>
          <a:bodyPr/>
          <a:lstStyle/>
          <a:p>
            <a:pPr>
              <a:defRPr/>
            </a:pPr>
            <a:r>
              <a:rPr lang="en-US" smtClean="0"/>
              <a:t>August 25, 2014</a:t>
            </a:r>
            <a:endParaRPr lang="en-US" dirty="0"/>
          </a:p>
        </p:txBody>
      </p:sp>
      <p:sp>
        <p:nvSpPr>
          <p:cNvPr id="3" name="Footer Placeholder 2"/>
          <p:cNvSpPr>
            <a:spLocks noGrp="1"/>
          </p:cNvSpPr>
          <p:nvPr>
            <p:ph type="ftr" sz="quarter" idx="11"/>
          </p:nvPr>
        </p:nvSpPr>
        <p:spPr/>
        <p:txBody>
          <a:bodyPr/>
          <a:lstStyle/>
          <a:p>
            <a:pPr>
              <a:defRPr/>
            </a:pPr>
            <a:r>
              <a:rPr lang="en-US" smtClean="0"/>
              <a:t>HOM damped SRF cavities</a:t>
            </a:r>
            <a:endParaRPr lang="en-US" dirty="0"/>
          </a:p>
        </p:txBody>
      </p:sp>
      <p:sp>
        <p:nvSpPr>
          <p:cNvPr id="4" name="Slide Number Placeholder 3"/>
          <p:cNvSpPr>
            <a:spLocks noGrp="1"/>
          </p:cNvSpPr>
          <p:nvPr>
            <p:ph type="sldNum" sz="quarter" idx="12"/>
          </p:nvPr>
        </p:nvSpPr>
        <p:spPr/>
        <p:txBody>
          <a:bodyPr/>
          <a:lstStyle/>
          <a:p>
            <a:fld id="{6852845B-A5F6-3440-B749-65162F69B7B3}" type="slidenum">
              <a:rPr lang="en-US" smtClean="0"/>
              <a:pPr/>
              <a:t>5</a:t>
            </a:fld>
            <a:endParaRPr lang="en-US" dirty="0"/>
          </a:p>
        </p:txBody>
      </p:sp>
      <p:sp>
        <p:nvSpPr>
          <p:cNvPr id="8" name="TextBox 7"/>
          <p:cNvSpPr txBox="1"/>
          <p:nvPr/>
        </p:nvSpPr>
        <p:spPr>
          <a:xfrm>
            <a:off x="3048000" y="4419600"/>
            <a:ext cx="5943600" cy="1677382"/>
          </a:xfrm>
          <a:prstGeom prst="rect">
            <a:avLst/>
          </a:prstGeom>
          <a:noFill/>
        </p:spPr>
        <p:txBody>
          <a:bodyPr wrap="square" rtlCol="0">
            <a:spAutoFit/>
          </a:bodyPr>
          <a:lstStyle/>
          <a:p>
            <a:pPr marL="176213" indent="-176213">
              <a:spcAft>
                <a:spcPts val="600"/>
              </a:spcAft>
              <a:buFont typeface="Wingdings" charset="2"/>
              <a:buChar char="§"/>
            </a:pPr>
            <a:r>
              <a:rPr lang="en-US" sz="1400" dirty="0">
                <a:cs typeface="Calibri"/>
              </a:rPr>
              <a:t>A concept of using a quarter wave resonator as a crab cavity was proposed at BNL by </a:t>
            </a:r>
            <a:r>
              <a:rPr lang="en-US" sz="1400" dirty="0" err="1">
                <a:cs typeface="Calibri"/>
              </a:rPr>
              <a:t>Ilan</a:t>
            </a:r>
            <a:r>
              <a:rPr lang="en-US" sz="1400" dirty="0">
                <a:cs typeface="Calibri"/>
              </a:rPr>
              <a:t> Ben-</a:t>
            </a:r>
            <a:r>
              <a:rPr lang="en-US" sz="1400" dirty="0" err="1">
                <a:cs typeface="Calibri"/>
              </a:rPr>
              <a:t>Zvi</a:t>
            </a:r>
            <a:r>
              <a:rPr lang="en-US" sz="1400" dirty="0">
                <a:cs typeface="Calibri"/>
              </a:rPr>
              <a:t> in 2010</a:t>
            </a:r>
            <a:r>
              <a:rPr lang="en-US" sz="1400" dirty="0" smtClean="0">
                <a:cs typeface="Calibri"/>
              </a:rPr>
              <a:t>. </a:t>
            </a:r>
            <a:r>
              <a:rPr lang="en-US" sz="1400" dirty="0">
                <a:cs typeface="Calibri"/>
              </a:rPr>
              <a:t>The concept was further developed in collaboration with CERN into a double quarter wave crab </a:t>
            </a:r>
            <a:r>
              <a:rPr lang="en-US" sz="1400" dirty="0" smtClean="0">
                <a:cs typeface="Calibri"/>
              </a:rPr>
              <a:t>cavity (DQWCC).</a:t>
            </a:r>
            <a:endParaRPr lang="en-US" sz="1400" dirty="0" smtClean="0">
              <a:latin typeface="+mn-lt"/>
              <a:cs typeface="Calibri"/>
            </a:endParaRPr>
          </a:p>
          <a:p>
            <a:pPr marL="176213" indent="-176213">
              <a:spcAft>
                <a:spcPts val="600"/>
              </a:spcAft>
              <a:buFont typeface="Wingdings" charset="2"/>
              <a:buChar char="§"/>
            </a:pPr>
            <a:r>
              <a:rPr lang="en-US" sz="1400" dirty="0" smtClean="0">
                <a:latin typeface="+mn-lt"/>
                <a:cs typeface="Calibri"/>
              </a:rPr>
              <a:t>A </a:t>
            </a:r>
            <a:r>
              <a:rPr lang="en-US" sz="1400" dirty="0">
                <a:latin typeface="+mn-lt"/>
                <a:cs typeface="Calibri"/>
              </a:rPr>
              <a:t>proof-of-principle </a:t>
            </a:r>
            <a:r>
              <a:rPr lang="en-US" sz="1400" dirty="0" smtClean="0">
                <a:latin typeface="+mn-lt"/>
                <a:cs typeface="Calibri"/>
              </a:rPr>
              <a:t>DQWCC was fabricated by </a:t>
            </a:r>
            <a:r>
              <a:rPr lang="en-US" sz="1400" dirty="0" err="1" smtClean="0">
                <a:latin typeface="+mn-lt"/>
                <a:cs typeface="Calibri"/>
              </a:rPr>
              <a:t>Niowave</a:t>
            </a:r>
            <a:r>
              <a:rPr lang="en-US" sz="1400" dirty="0" smtClean="0">
                <a:latin typeface="+mn-lt"/>
                <a:cs typeface="Calibri"/>
              </a:rPr>
              <a:t> and the cavity </a:t>
            </a:r>
            <a:r>
              <a:rPr lang="en-US" sz="1400" dirty="0">
                <a:latin typeface="+mn-lt"/>
                <a:cs typeface="Calibri"/>
              </a:rPr>
              <a:t>was successfully tested </a:t>
            </a:r>
            <a:r>
              <a:rPr lang="en-US" sz="1400" dirty="0" smtClean="0">
                <a:latin typeface="+mn-lt"/>
                <a:cs typeface="Calibri"/>
              </a:rPr>
              <a:t>at BNL last year, reaching a deflecting voltage of 4.6 MV.</a:t>
            </a:r>
          </a:p>
        </p:txBody>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828" y="1077323"/>
            <a:ext cx="2435605" cy="1905000"/>
          </a:xfrm>
          <a:prstGeom prst="rect">
            <a:avLst/>
          </a:prstGeom>
        </p:spPr>
      </p:pic>
      <p:sp>
        <p:nvSpPr>
          <p:cNvPr id="23" name="TextBox 22"/>
          <p:cNvSpPr txBox="1"/>
          <p:nvPr/>
        </p:nvSpPr>
        <p:spPr>
          <a:xfrm>
            <a:off x="335973" y="5344523"/>
            <a:ext cx="2449460" cy="646331"/>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r>
              <a:rPr lang="en-US" sz="1200" dirty="0" smtClean="0">
                <a:latin typeface="Century Gothic" panose="020B0502020202020204" pitchFamily="34" charset="0"/>
              </a:rPr>
              <a:t>Electric field (top) and magnetic field (bottom) </a:t>
            </a:r>
            <a:r>
              <a:rPr lang="en-US" sz="1200" dirty="0">
                <a:latin typeface="Century Gothic" panose="020B0502020202020204" pitchFamily="34" charset="0"/>
              </a:rPr>
              <a:t>of </a:t>
            </a:r>
            <a:r>
              <a:rPr lang="en-US" sz="1200" dirty="0" smtClean="0">
                <a:latin typeface="Century Gothic" panose="020B0502020202020204" pitchFamily="34" charset="0"/>
              </a:rPr>
              <a:t>the fundamental mode.</a:t>
            </a:r>
            <a:endParaRPr lang="en-US" sz="1200" dirty="0">
              <a:latin typeface="Century Gothic" panose="020B0502020202020204" pitchFamily="34" charset="0"/>
            </a:endParaRP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827" y="3244268"/>
            <a:ext cx="2435605" cy="1905000"/>
          </a:xfrm>
          <a:prstGeom prst="rect">
            <a:avLst/>
          </a:prstGeom>
        </p:spPr>
      </p:pic>
      <p:graphicFrame>
        <p:nvGraphicFramePr>
          <p:cNvPr id="25" name="Table 24"/>
          <p:cNvGraphicFramePr>
            <a:graphicFrameLocks noGrp="1"/>
          </p:cNvGraphicFramePr>
          <p:nvPr>
            <p:extLst>
              <p:ext uri="{D42A27DB-BD31-4B8C-83A1-F6EECF244321}">
                <p14:modId xmlns:p14="http://schemas.microsoft.com/office/powerpoint/2010/main" val="621635410"/>
              </p:ext>
            </p:extLst>
          </p:nvPr>
        </p:nvGraphicFramePr>
        <p:xfrm>
          <a:off x="3124200" y="1062083"/>
          <a:ext cx="5791200" cy="3213972"/>
        </p:xfrm>
        <a:graphic>
          <a:graphicData uri="http://schemas.openxmlformats.org/drawingml/2006/table">
            <a:tbl>
              <a:tblPr firstRow="1" bandRow="1">
                <a:tableStyleId>{5C22544A-7EE6-4342-B048-85BDC9FD1C3A}</a:tableStyleId>
              </a:tblPr>
              <a:tblGrid>
                <a:gridCol w="2514600"/>
                <a:gridCol w="990600"/>
                <a:gridCol w="2286000"/>
              </a:tblGrid>
              <a:tr h="340404">
                <a:tc>
                  <a:txBody>
                    <a:bodyPr/>
                    <a:lstStyle/>
                    <a:p>
                      <a:endParaRPr lang="en-US" sz="1400" dirty="0">
                        <a:latin typeface="Century Gothic" panose="020B0502020202020204" pitchFamily="34" charset="0"/>
                      </a:endParaRPr>
                    </a:p>
                  </a:txBody>
                  <a:tcPr/>
                </a:tc>
                <a:tc>
                  <a:txBody>
                    <a:bodyPr/>
                    <a:lstStyle/>
                    <a:p>
                      <a:pPr algn="ctr"/>
                      <a:r>
                        <a:rPr lang="en-US" sz="1400" dirty="0" smtClean="0">
                          <a:latin typeface="Century Gothic" panose="020B0502020202020204" pitchFamily="34" charset="0"/>
                        </a:rPr>
                        <a:t>Unit</a:t>
                      </a:r>
                      <a:endParaRPr lang="en-US" sz="1400" dirty="0">
                        <a:latin typeface="Century Gothic" panose="020B0502020202020204" pitchFamily="34" charset="0"/>
                      </a:endParaRPr>
                    </a:p>
                  </a:txBody>
                  <a:tcPr/>
                </a:tc>
                <a:tc>
                  <a:txBody>
                    <a:bodyPr/>
                    <a:lstStyle/>
                    <a:p>
                      <a:pPr algn="ctr"/>
                      <a:r>
                        <a:rPr lang="en-US" sz="1400" dirty="0" smtClean="0">
                          <a:latin typeface="Century Gothic" panose="020B0502020202020204" pitchFamily="34" charset="0"/>
                        </a:rPr>
                        <a:t>DQWCC</a:t>
                      </a:r>
                      <a:endParaRPr lang="en-US" sz="1400" dirty="0">
                        <a:latin typeface="Century Gothic" panose="020B0502020202020204" pitchFamily="34" charset="0"/>
                      </a:endParaRPr>
                    </a:p>
                  </a:txBody>
                  <a:tcPr/>
                </a:tc>
              </a:tr>
              <a:tr h="475633">
                <a:tc>
                  <a:txBody>
                    <a:bodyPr/>
                    <a:lstStyle/>
                    <a:p>
                      <a:r>
                        <a:rPr lang="en-US" sz="1400" dirty="0" smtClean="0">
                          <a:latin typeface="Century Gothic" panose="020B0502020202020204" pitchFamily="34" charset="0"/>
                        </a:rPr>
                        <a:t>Fundamental Mode Frequency</a:t>
                      </a:r>
                      <a:endParaRPr lang="en-US" sz="1400" dirty="0">
                        <a:latin typeface="Century Gothic" panose="020B0502020202020204" pitchFamily="34" charset="0"/>
                      </a:endParaRPr>
                    </a:p>
                  </a:txBody>
                  <a:tcPr anchor="ctr"/>
                </a:tc>
                <a:tc>
                  <a:txBody>
                    <a:bodyPr/>
                    <a:lstStyle/>
                    <a:p>
                      <a:pPr algn="ctr"/>
                      <a:r>
                        <a:rPr lang="en-US" sz="1400" dirty="0" smtClean="0">
                          <a:latin typeface="Century Gothic" panose="020B0502020202020204" pitchFamily="34" charset="0"/>
                        </a:rPr>
                        <a:t>MHz</a:t>
                      </a:r>
                      <a:endParaRPr lang="en-US" sz="1400" dirty="0">
                        <a:latin typeface="Century Gothic" panose="020B0502020202020204" pitchFamily="34" charset="0"/>
                      </a:endParaRPr>
                    </a:p>
                  </a:txBody>
                  <a:tcPr anchor="ctr"/>
                </a:tc>
                <a:tc>
                  <a:txBody>
                    <a:bodyPr/>
                    <a:lstStyle/>
                    <a:p>
                      <a:pPr algn="ctr"/>
                      <a:r>
                        <a:rPr lang="en-US" sz="1400" dirty="0" smtClean="0">
                          <a:latin typeface="Century Gothic" panose="020B0502020202020204" pitchFamily="34" charset="0"/>
                        </a:rPr>
                        <a:t>400</a:t>
                      </a:r>
                      <a:endParaRPr lang="en-US" sz="1400" dirty="0">
                        <a:latin typeface="Century Gothic" panose="020B0502020202020204" pitchFamily="34" charset="0"/>
                      </a:endParaRPr>
                    </a:p>
                  </a:txBody>
                  <a:tcPr anchor="ctr"/>
                </a:tc>
              </a:tr>
              <a:tr h="340404">
                <a:tc>
                  <a:txBody>
                    <a:bodyPr/>
                    <a:lstStyle/>
                    <a:p>
                      <a:r>
                        <a:rPr lang="en-US" sz="1400" dirty="0" smtClean="0">
                          <a:latin typeface="Century Gothic" panose="020B0502020202020204" pitchFamily="34" charset="0"/>
                        </a:rPr>
                        <a:t>Nearest</a:t>
                      </a:r>
                      <a:r>
                        <a:rPr lang="en-US" sz="1400" baseline="0" dirty="0" smtClean="0">
                          <a:latin typeface="Century Gothic" panose="020B0502020202020204" pitchFamily="34" charset="0"/>
                        </a:rPr>
                        <a:t> Mode Frequency</a:t>
                      </a:r>
                      <a:endParaRPr lang="en-US" sz="1400" dirty="0">
                        <a:latin typeface="Century Gothic" panose="020B0502020202020204" pitchFamily="34" charset="0"/>
                      </a:endParaRPr>
                    </a:p>
                  </a:txBody>
                  <a:tcPr anchor="ctr"/>
                </a:tc>
                <a:tc>
                  <a:txBody>
                    <a:bodyPr/>
                    <a:lstStyle/>
                    <a:p>
                      <a:pPr algn="ctr"/>
                      <a:r>
                        <a:rPr lang="en-US" sz="1400" dirty="0" smtClean="0">
                          <a:latin typeface="Century Gothic" panose="020B0502020202020204" pitchFamily="34" charset="0"/>
                        </a:rPr>
                        <a:t>MHz</a:t>
                      </a:r>
                      <a:endParaRPr lang="en-US" sz="1400" dirty="0">
                        <a:latin typeface="Century Gothic" panose="020B0502020202020204" pitchFamily="34" charset="0"/>
                      </a:endParaRPr>
                    </a:p>
                  </a:txBody>
                  <a:tcPr anchor="ctr"/>
                </a:tc>
                <a:tc>
                  <a:txBody>
                    <a:bodyPr/>
                    <a:lstStyle/>
                    <a:p>
                      <a:pPr algn="ctr"/>
                      <a:r>
                        <a:rPr lang="en-US" sz="1400" dirty="0" smtClean="0">
                          <a:latin typeface="Century Gothic" panose="020B0502020202020204" pitchFamily="34" charset="0"/>
                        </a:rPr>
                        <a:t>579</a:t>
                      </a:r>
                      <a:endParaRPr lang="en-US" sz="1400" dirty="0">
                        <a:latin typeface="Century Gothic" panose="020B0502020202020204" pitchFamily="34" charset="0"/>
                      </a:endParaRPr>
                    </a:p>
                  </a:txBody>
                  <a:tcPr anchor="ctr"/>
                </a:tc>
              </a:tr>
              <a:tr h="475633">
                <a:tc>
                  <a:txBody>
                    <a:bodyPr/>
                    <a:lstStyle/>
                    <a:p>
                      <a:r>
                        <a:rPr lang="en-US" sz="1400" dirty="0" smtClean="0">
                          <a:latin typeface="Century Gothic" panose="020B0502020202020204" pitchFamily="34" charset="0"/>
                        </a:rPr>
                        <a:t>Vertical</a:t>
                      </a:r>
                      <a:r>
                        <a:rPr lang="en-US" sz="1400" baseline="0" dirty="0" smtClean="0">
                          <a:latin typeface="Century Gothic" panose="020B0502020202020204" pitchFamily="34" charset="0"/>
                        </a:rPr>
                        <a:t> Deflection Voltage</a:t>
                      </a:r>
                      <a:endParaRPr lang="en-US" sz="1400" dirty="0">
                        <a:latin typeface="Century Gothic" panose="020B0502020202020204" pitchFamily="34" charset="0"/>
                      </a:endParaRPr>
                    </a:p>
                  </a:txBody>
                  <a:tcPr anchor="ctr"/>
                </a:tc>
                <a:tc>
                  <a:txBody>
                    <a:bodyPr/>
                    <a:lstStyle/>
                    <a:p>
                      <a:pPr algn="ctr"/>
                      <a:r>
                        <a:rPr lang="en-US" sz="1400" dirty="0" smtClean="0">
                          <a:latin typeface="Century Gothic" panose="020B0502020202020204" pitchFamily="34" charset="0"/>
                        </a:rPr>
                        <a:t>MV</a:t>
                      </a:r>
                      <a:endParaRPr lang="en-US" sz="1400" dirty="0">
                        <a:latin typeface="Century Gothic" panose="020B0502020202020204" pitchFamily="34" charset="0"/>
                      </a:endParaRPr>
                    </a:p>
                  </a:txBody>
                  <a:tcPr anchor="ctr"/>
                </a:tc>
                <a:tc>
                  <a:txBody>
                    <a:bodyPr/>
                    <a:lstStyle/>
                    <a:p>
                      <a:pPr algn="ctr"/>
                      <a:r>
                        <a:rPr lang="en-US" sz="1400" dirty="0" smtClean="0">
                          <a:latin typeface="Century Gothic" panose="020B0502020202020204" pitchFamily="34" charset="0"/>
                        </a:rPr>
                        <a:t>3.3</a:t>
                      </a:r>
                      <a:endParaRPr lang="en-US" sz="1400" dirty="0">
                        <a:latin typeface="Century Gothic" panose="020B0502020202020204" pitchFamily="34" charset="0"/>
                      </a:endParaRPr>
                    </a:p>
                  </a:txBody>
                  <a:tcPr anchor="ctr"/>
                </a:tc>
              </a:tr>
              <a:tr h="340404">
                <a:tc>
                  <a:txBody>
                    <a:bodyPr/>
                    <a:lstStyle/>
                    <a:p>
                      <a:r>
                        <a:rPr lang="en-US" sz="1400" dirty="0" err="1" smtClean="0">
                          <a:latin typeface="Century Gothic" panose="020B0502020202020204" pitchFamily="34" charset="0"/>
                        </a:rPr>
                        <a:t>Rt</a:t>
                      </a:r>
                      <a:r>
                        <a:rPr lang="en-US" sz="1400" dirty="0" smtClean="0">
                          <a:latin typeface="Century Gothic" panose="020B0502020202020204" pitchFamily="34" charset="0"/>
                        </a:rPr>
                        <a:t>/Q (Fund.</a:t>
                      </a:r>
                      <a:r>
                        <a:rPr lang="en-US" sz="1400" baseline="0" dirty="0" smtClean="0">
                          <a:latin typeface="Century Gothic" panose="020B0502020202020204" pitchFamily="34" charset="0"/>
                        </a:rPr>
                        <a:t> Mode)</a:t>
                      </a:r>
                      <a:endParaRPr lang="en-US" sz="1400" dirty="0">
                        <a:latin typeface="Century Gothic" panose="020B0502020202020204" pitchFamily="34" charset="0"/>
                      </a:endParaRPr>
                    </a:p>
                  </a:txBody>
                  <a:tcPr anchor="ctr"/>
                </a:tc>
                <a:tc>
                  <a:txBody>
                    <a:bodyPr/>
                    <a:lstStyle/>
                    <a:p>
                      <a:pPr algn="ctr"/>
                      <a:r>
                        <a:rPr lang="en-US" sz="1400" dirty="0" smtClean="0">
                          <a:latin typeface="Century Gothic" panose="020B0502020202020204" pitchFamily="34" charset="0"/>
                        </a:rPr>
                        <a:t>Ohm</a:t>
                      </a:r>
                      <a:endParaRPr lang="en-US" sz="1400" dirty="0">
                        <a:latin typeface="Century Gothic" panose="020B0502020202020204" pitchFamily="34" charset="0"/>
                      </a:endParaRPr>
                    </a:p>
                  </a:txBody>
                  <a:tcPr anchor="ctr"/>
                </a:tc>
                <a:tc>
                  <a:txBody>
                    <a:bodyPr/>
                    <a:lstStyle/>
                    <a:p>
                      <a:pPr algn="ctr"/>
                      <a:r>
                        <a:rPr lang="en-US" sz="1400" dirty="0" smtClean="0">
                          <a:latin typeface="Century Gothic" panose="020B0502020202020204" pitchFamily="34" charset="0"/>
                        </a:rPr>
                        <a:t>400</a:t>
                      </a:r>
                      <a:endParaRPr lang="en-US" sz="1400" dirty="0">
                        <a:latin typeface="Century Gothic" panose="020B0502020202020204" pitchFamily="34" charset="0"/>
                      </a:endParaRPr>
                    </a:p>
                  </a:txBody>
                  <a:tcPr anchor="ctr"/>
                </a:tc>
              </a:tr>
              <a:tr h="340404">
                <a:tc>
                  <a:txBody>
                    <a:bodyPr/>
                    <a:lstStyle/>
                    <a:p>
                      <a:r>
                        <a:rPr lang="en-US" sz="1400" dirty="0" smtClean="0">
                          <a:latin typeface="Century Gothic" panose="020B0502020202020204" pitchFamily="34" charset="0"/>
                        </a:rPr>
                        <a:t>Epeak</a:t>
                      </a:r>
                      <a:endParaRPr lang="en-US" sz="1400" dirty="0">
                        <a:latin typeface="Century Gothic" panose="020B0502020202020204" pitchFamily="34" charset="0"/>
                      </a:endParaRPr>
                    </a:p>
                  </a:txBody>
                  <a:tcPr anchor="ctr"/>
                </a:tc>
                <a:tc>
                  <a:txBody>
                    <a:bodyPr/>
                    <a:lstStyle/>
                    <a:p>
                      <a:pPr algn="ctr"/>
                      <a:r>
                        <a:rPr lang="en-US" sz="1400" dirty="0" smtClean="0">
                          <a:latin typeface="Century Gothic" panose="020B0502020202020204" pitchFamily="34" charset="0"/>
                        </a:rPr>
                        <a:t>MV/m</a:t>
                      </a:r>
                      <a:endParaRPr lang="en-US" sz="1400" dirty="0">
                        <a:latin typeface="Century Gothic" panose="020B0502020202020204" pitchFamily="34" charset="0"/>
                      </a:endParaRPr>
                    </a:p>
                  </a:txBody>
                  <a:tcPr anchor="ctr"/>
                </a:tc>
                <a:tc>
                  <a:txBody>
                    <a:bodyPr/>
                    <a:lstStyle/>
                    <a:p>
                      <a:pPr algn="ctr"/>
                      <a:r>
                        <a:rPr lang="en-US" sz="1400" dirty="0" smtClean="0">
                          <a:latin typeface="Century Gothic" panose="020B0502020202020204" pitchFamily="34" charset="0"/>
                        </a:rPr>
                        <a:t>44</a:t>
                      </a:r>
                      <a:endParaRPr lang="en-US" sz="1400" dirty="0">
                        <a:latin typeface="Century Gothic" panose="020B0502020202020204" pitchFamily="34" charset="0"/>
                      </a:endParaRPr>
                    </a:p>
                  </a:txBody>
                  <a:tcPr anchor="ctr"/>
                </a:tc>
              </a:tr>
              <a:tr h="475633">
                <a:tc>
                  <a:txBody>
                    <a:bodyPr/>
                    <a:lstStyle/>
                    <a:p>
                      <a:r>
                        <a:rPr lang="en-US" sz="1400" dirty="0" err="1" smtClean="0">
                          <a:latin typeface="Century Gothic" panose="020B0502020202020204" pitchFamily="34" charset="0"/>
                        </a:rPr>
                        <a:t>Bpeak</a:t>
                      </a:r>
                      <a:endParaRPr lang="en-US" sz="1400" dirty="0">
                        <a:latin typeface="Century Gothic" panose="020B0502020202020204" pitchFamily="34" charset="0"/>
                      </a:endParaRPr>
                    </a:p>
                  </a:txBody>
                  <a:tcPr anchor="ctr"/>
                </a:tc>
                <a:tc>
                  <a:txBody>
                    <a:bodyPr/>
                    <a:lstStyle/>
                    <a:p>
                      <a:pPr algn="ctr"/>
                      <a:r>
                        <a:rPr lang="en-US" sz="1400" dirty="0" err="1" smtClean="0">
                          <a:latin typeface="Century Gothic" panose="020B0502020202020204" pitchFamily="34" charset="0"/>
                        </a:rPr>
                        <a:t>mT</a:t>
                      </a:r>
                      <a:endParaRPr lang="en-US" sz="1400" dirty="0">
                        <a:latin typeface="Century Gothic" panose="020B0502020202020204" pitchFamily="34" charset="0"/>
                      </a:endParaRPr>
                    </a:p>
                  </a:txBody>
                  <a:tcPr anchor="ctr"/>
                </a:tc>
                <a:tc>
                  <a:txBody>
                    <a:bodyPr/>
                    <a:lstStyle/>
                    <a:p>
                      <a:pPr algn="ctr"/>
                      <a:r>
                        <a:rPr lang="en-US" sz="1400" dirty="0" smtClean="0">
                          <a:latin typeface="Century Gothic" panose="020B0502020202020204" pitchFamily="34" charset="0"/>
                        </a:rPr>
                        <a:t>60 on cavity</a:t>
                      </a:r>
                    </a:p>
                    <a:p>
                      <a:pPr algn="ctr"/>
                      <a:r>
                        <a:rPr lang="en-US" sz="1400" dirty="0" smtClean="0">
                          <a:latin typeface="Century Gothic" panose="020B0502020202020204" pitchFamily="34" charset="0"/>
                        </a:rPr>
                        <a:t>79 on port blending</a:t>
                      </a:r>
                      <a:endParaRPr lang="en-US" sz="1400" dirty="0">
                        <a:latin typeface="Century Gothic" panose="020B0502020202020204" pitchFamily="34" charset="0"/>
                      </a:endParaRPr>
                    </a:p>
                  </a:txBody>
                  <a:tcPr anchor="ctr"/>
                </a:tc>
              </a:tr>
              <a:tr h="340404">
                <a:tc>
                  <a:txBody>
                    <a:bodyPr/>
                    <a:lstStyle/>
                    <a:p>
                      <a:r>
                        <a:rPr lang="en-US" sz="1400" dirty="0" smtClean="0">
                          <a:latin typeface="Century Gothic" panose="020B0502020202020204" pitchFamily="34" charset="0"/>
                        </a:rPr>
                        <a:t>Stored Energy</a:t>
                      </a:r>
                      <a:endParaRPr lang="en-US" sz="1400" dirty="0">
                        <a:latin typeface="Century Gothic" panose="020B0502020202020204" pitchFamily="34" charset="0"/>
                      </a:endParaRPr>
                    </a:p>
                  </a:txBody>
                  <a:tcPr anchor="ctr"/>
                </a:tc>
                <a:tc>
                  <a:txBody>
                    <a:bodyPr/>
                    <a:lstStyle/>
                    <a:p>
                      <a:pPr algn="ctr"/>
                      <a:r>
                        <a:rPr lang="en-US" sz="1400" dirty="0" smtClean="0">
                          <a:latin typeface="Century Gothic" panose="020B0502020202020204" pitchFamily="34" charset="0"/>
                        </a:rPr>
                        <a:t>J</a:t>
                      </a:r>
                      <a:endParaRPr lang="en-US" sz="1400" dirty="0">
                        <a:latin typeface="Century Gothic" panose="020B0502020202020204" pitchFamily="34" charset="0"/>
                      </a:endParaRPr>
                    </a:p>
                  </a:txBody>
                  <a:tcPr anchor="ctr"/>
                </a:tc>
                <a:tc>
                  <a:txBody>
                    <a:bodyPr/>
                    <a:lstStyle/>
                    <a:p>
                      <a:pPr algn="ctr"/>
                      <a:r>
                        <a:rPr lang="en-US" sz="1400" dirty="0" smtClean="0">
                          <a:latin typeface="Century Gothic" panose="020B0502020202020204" pitchFamily="34" charset="0"/>
                        </a:rPr>
                        <a:t>12</a:t>
                      </a:r>
                      <a:endParaRPr lang="en-US" sz="1400" dirty="0">
                        <a:latin typeface="Century Gothic" panose="020B0502020202020204" pitchFamily="34" charset="0"/>
                      </a:endParaRPr>
                    </a:p>
                  </a:txBody>
                  <a:tcPr anchor="ctr"/>
                </a:tc>
              </a:tr>
            </a:tbl>
          </a:graphicData>
        </a:graphic>
      </p:graphicFrame>
    </p:spTree>
    <p:extLst>
      <p:ext uri="{BB962C8B-B14F-4D97-AF65-F5344CB8AC3E}">
        <p14:creationId xmlns:p14="http://schemas.microsoft.com/office/powerpoint/2010/main" val="273721255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0"/>
            <a:ext cx="9144000" cy="762000"/>
          </a:xfrm>
        </p:spPr>
        <p:txBody>
          <a:bodyPr/>
          <a:lstStyle/>
          <a:p>
            <a:pPr algn="ctr">
              <a:lnSpc>
                <a:spcPct val="100000"/>
              </a:lnSpc>
            </a:pPr>
            <a:r>
              <a:rPr lang="en-US" sz="3200" dirty="0" smtClean="0">
                <a:solidFill>
                  <a:srgbClr val="000090"/>
                </a:solidFill>
                <a:latin typeface="Arial" charset="0"/>
                <a:ea typeface="ＭＳ Ｐゴシック" charset="0"/>
                <a:cs typeface="ＭＳ Ｐゴシック" charset="0"/>
              </a:rPr>
              <a:t>Prototype DQWCC for SPS test</a:t>
            </a:r>
            <a:endParaRPr lang="en-US" sz="3200" dirty="0">
              <a:solidFill>
                <a:srgbClr val="000090"/>
              </a:solidFill>
              <a:latin typeface="Arial" charset="0"/>
              <a:ea typeface="ＭＳ Ｐゴシック" charset="0"/>
              <a:cs typeface="ＭＳ Ｐゴシック" charset="0"/>
            </a:endParaRPr>
          </a:p>
        </p:txBody>
      </p:sp>
      <p:sp>
        <p:nvSpPr>
          <p:cNvPr id="2" name="Date Placeholder 1"/>
          <p:cNvSpPr>
            <a:spLocks noGrp="1"/>
          </p:cNvSpPr>
          <p:nvPr>
            <p:ph type="dt" sz="half" idx="10"/>
          </p:nvPr>
        </p:nvSpPr>
        <p:spPr/>
        <p:txBody>
          <a:bodyPr/>
          <a:lstStyle/>
          <a:p>
            <a:pPr>
              <a:defRPr/>
            </a:pPr>
            <a:r>
              <a:rPr lang="en-US" smtClean="0"/>
              <a:t>August 25, 2014</a:t>
            </a:r>
            <a:endParaRPr lang="en-US" dirty="0"/>
          </a:p>
        </p:txBody>
      </p:sp>
      <p:sp>
        <p:nvSpPr>
          <p:cNvPr id="3" name="Footer Placeholder 2"/>
          <p:cNvSpPr>
            <a:spLocks noGrp="1"/>
          </p:cNvSpPr>
          <p:nvPr>
            <p:ph type="ftr" sz="quarter" idx="11"/>
          </p:nvPr>
        </p:nvSpPr>
        <p:spPr/>
        <p:txBody>
          <a:bodyPr/>
          <a:lstStyle/>
          <a:p>
            <a:pPr>
              <a:defRPr/>
            </a:pPr>
            <a:r>
              <a:rPr lang="en-US" smtClean="0"/>
              <a:t>HOM damped SRF cavities</a:t>
            </a:r>
            <a:endParaRPr lang="en-US" dirty="0"/>
          </a:p>
        </p:txBody>
      </p:sp>
      <p:sp>
        <p:nvSpPr>
          <p:cNvPr id="4" name="Slide Number Placeholder 3"/>
          <p:cNvSpPr>
            <a:spLocks noGrp="1"/>
          </p:cNvSpPr>
          <p:nvPr>
            <p:ph type="sldNum" sz="quarter" idx="12"/>
          </p:nvPr>
        </p:nvSpPr>
        <p:spPr/>
        <p:txBody>
          <a:bodyPr/>
          <a:lstStyle/>
          <a:p>
            <a:fld id="{6852845B-A5F6-3440-B749-65162F69B7B3}" type="slidenum">
              <a:rPr lang="en-US" smtClean="0"/>
              <a:pPr/>
              <a:t>6</a:t>
            </a:fld>
            <a:endParaRPr lang="en-US" dirty="0"/>
          </a:p>
        </p:txBody>
      </p:sp>
      <p:sp>
        <p:nvSpPr>
          <p:cNvPr id="8" name="TextBox 7"/>
          <p:cNvSpPr txBox="1"/>
          <p:nvPr/>
        </p:nvSpPr>
        <p:spPr>
          <a:xfrm>
            <a:off x="5791200" y="3886200"/>
            <a:ext cx="3352800" cy="2385268"/>
          </a:xfrm>
          <a:prstGeom prst="rect">
            <a:avLst/>
          </a:prstGeom>
          <a:noFill/>
        </p:spPr>
        <p:txBody>
          <a:bodyPr wrap="square" rtlCol="0">
            <a:spAutoFit/>
          </a:bodyPr>
          <a:lstStyle/>
          <a:p>
            <a:pPr marL="166688" indent="-166688">
              <a:spcAft>
                <a:spcPts val="600"/>
              </a:spcAft>
              <a:buFont typeface="Wingdings" charset="2"/>
              <a:buChar char="§"/>
            </a:pPr>
            <a:r>
              <a:rPr lang="en-US" sz="1600" dirty="0">
                <a:latin typeface="+mn-lt"/>
                <a:cs typeface="Calibri"/>
              </a:rPr>
              <a:t>Based on our experience with the </a:t>
            </a:r>
            <a:r>
              <a:rPr lang="en-US" sz="1600" dirty="0" err="1">
                <a:latin typeface="+mn-lt"/>
                <a:cs typeface="Calibri"/>
              </a:rPr>
              <a:t>PoP</a:t>
            </a:r>
            <a:r>
              <a:rPr lang="en-US" sz="1600" dirty="0">
                <a:latin typeface="+mn-lt"/>
                <a:cs typeface="Calibri"/>
              </a:rPr>
              <a:t> cavity, the cavity for </a:t>
            </a:r>
            <a:r>
              <a:rPr lang="en-US" sz="1600" dirty="0" smtClean="0">
                <a:latin typeface="+mn-lt"/>
                <a:cs typeface="Calibri"/>
              </a:rPr>
              <a:t>the SPS installation (prototype) </a:t>
            </a:r>
            <a:r>
              <a:rPr lang="en-US" sz="1600" dirty="0">
                <a:latin typeface="+mn-lt"/>
                <a:cs typeface="Calibri"/>
              </a:rPr>
              <a:t>has been optimized into a </a:t>
            </a:r>
            <a:r>
              <a:rPr lang="en-US" sz="1600" dirty="0" smtClean="0">
                <a:latin typeface="+mn-lt"/>
                <a:cs typeface="Calibri"/>
              </a:rPr>
              <a:t>slightly more </a:t>
            </a:r>
            <a:r>
              <a:rPr lang="en-US" sz="1600" dirty="0">
                <a:latin typeface="+mn-lt"/>
                <a:cs typeface="Calibri"/>
              </a:rPr>
              <a:t>compact design with lower surface field</a:t>
            </a:r>
            <a:r>
              <a:rPr lang="en-US" sz="1600" dirty="0" smtClean="0">
                <a:latin typeface="+mn-lt"/>
                <a:cs typeface="Calibri"/>
              </a:rPr>
              <a:t>.</a:t>
            </a:r>
          </a:p>
          <a:p>
            <a:pPr marL="166688" indent="-166688">
              <a:spcAft>
                <a:spcPts val="600"/>
              </a:spcAft>
              <a:buFont typeface="Wingdings" charset="2"/>
              <a:buChar char="§"/>
            </a:pPr>
            <a:r>
              <a:rPr lang="en-US" sz="1600" dirty="0" smtClean="0">
                <a:latin typeface="+mn-lt"/>
                <a:cs typeface="Calibri"/>
              </a:rPr>
              <a:t>There are 3 instead of 4 HOM ports. All ports are made bigger for better power handling.</a:t>
            </a:r>
          </a:p>
        </p:txBody>
      </p:sp>
      <p:pic>
        <p:nvPicPr>
          <p:cNvPr id="9" name="Picture 4"/>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267154" y="980677"/>
            <a:ext cx="2384331" cy="2541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5471229" y="858145"/>
            <a:ext cx="1132398" cy="461665"/>
          </a:xfrm>
          <a:prstGeom prst="rect">
            <a:avLst/>
          </a:prstGeom>
          <a:noFill/>
        </p:spPr>
        <p:txBody>
          <a:bodyPr wrap="none" rtlCol="0">
            <a:spAutoFit/>
          </a:bodyPr>
          <a:lstStyle/>
          <a:p>
            <a:r>
              <a:rPr lang="en-US" sz="1200" i="1" dirty="0" smtClean="0"/>
              <a:t>FPC, </a:t>
            </a:r>
          </a:p>
          <a:p>
            <a:r>
              <a:rPr lang="en-US" sz="1200" dirty="0" err="1" smtClean="0"/>
              <a:t>Qext</a:t>
            </a:r>
            <a:r>
              <a:rPr lang="en-US" sz="1200" dirty="0" smtClean="0"/>
              <a:t> = 8x10</a:t>
            </a:r>
            <a:r>
              <a:rPr lang="en-US" sz="1200" baseline="30000" dirty="0" smtClean="0"/>
              <a:t>5</a:t>
            </a:r>
            <a:endParaRPr lang="en-US" sz="1200" i="1" dirty="0"/>
          </a:p>
        </p:txBody>
      </p:sp>
      <p:cxnSp>
        <p:nvCxnSpPr>
          <p:cNvPr id="12" name="Straight Arrow Connector 11"/>
          <p:cNvCxnSpPr/>
          <p:nvPr/>
        </p:nvCxnSpPr>
        <p:spPr>
          <a:xfrm flipH="1">
            <a:off x="5305813" y="1133820"/>
            <a:ext cx="194389" cy="18806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323862" y="1048776"/>
            <a:ext cx="1169506" cy="646331"/>
          </a:xfrm>
          <a:prstGeom prst="rect">
            <a:avLst/>
          </a:prstGeom>
          <a:noFill/>
        </p:spPr>
        <p:txBody>
          <a:bodyPr wrap="none" rtlCol="0">
            <a:spAutoFit/>
          </a:bodyPr>
          <a:lstStyle/>
          <a:p>
            <a:r>
              <a:rPr lang="en-US" sz="1200" i="1" dirty="0" smtClean="0"/>
              <a:t>Pick-up, </a:t>
            </a:r>
          </a:p>
          <a:p>
            <a:r>
              <a:rPr lang="en-US" sz="1200" dirty="0" err="1" smtClean="0"/>
              <a:t>Qext</a:t>
            </a:r>
            <a:r>
              <a:rPr lang="en-US" sz="1200" baseline="30000" dirty="0" smtClean="0"/>
              <a:t> </a:t>
            </a:r>
            <a:r>
              <a:rPr lang="en-US" sz="1200" dirty="0" smtClean="0"/>
              <a:t>= 2x10</a:t>
            </a:r>
            <a:r>
              <a:rPr lang="en-US" sz="1200" baseline="30000" dirty="0" smtClean="0"/>
              <a:t>10</a:t>
            </a:r>
            <a:endParaRPr lang="en-US" sz="1200" dirty="0" smtClean="0"/>
          </a:p>
          <a:p>
            <a:endParaRPr lang="en-US" sz="1200" i="1" dirty="0"/>
          </a:p>
        </p:txBody>
      </p:sp>
      <p:cxnSp>
        <p:nvCxnSpPr>
          <p:cNvPr id="14" name="Straight Arrow Connector 13"/>
          <p:cNvCxnSpPr/>
          <p:nvPr/>
        </p:nvCxnSpPr>
        <p:spPr>
          <a:xfrm>
            <a:off x="3072764" y="1607551"/>
            <a:ext cx="282144" cy="21583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355812" y="3380601"/>
            <a:ext cx="1206191" cy="276999"/>
          </a:xfrm>
          <a:prstGeom prst="rect">
            <a:avLst/>
          </a:prstGeom>
          <a:noFill/>
        </p:spPr>
        <p:txBody>
          <a:bodyPr wrap="none" rtlCol="0">
            <a:spAutoFit/>
          </a:bodyPr>
          <a:lstStyle/>
          <a:p>
            <a:r>
              <a:rPr lang="en-US" sz="1200" i="1" dirty="0" smtClean="0"/>
              <a:t>HOM couplers</a:t>
            </a:r>
            <a:endParaRPr lang="en-US" sz="1200" i="1" dirty="0"/>
          </a:p>
        </p:txBody>
      </p:sp>
      <p:cxnSp>
        <p:nvCxnSpPr>
          <p:cNvPr id="16" name="Straight Arrow Connector 15"/>
          <p:cNvCxnSpPr/>
          <p:nvPr/>
        </p:nvCxnSpPr>
        <p:spPr>
          <a:xfrm flipV="1">
            <a:off x="3785525" y="3300111"/>
            <a:ext cx="323982" cy="12537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3655932" y="3112048"/>
            <a:ext cx="129593" cy="31343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3979915" y="1356801"/>
            <a:ext cx="129593" cy="18806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979916" y="1031245"/>
            <a:ext cx="1129247" cy="276999"/>
          </a:xfrm>
          <a:prstGeom prst="rect">
            <a:avLst/>
          </a:prstGeom>
          <a:noFill/>
        </p:spPr>
        <p:txBody>
          <a:bodyPr wrap="none" rtlCol="0">
            <a:spAutoFit/>
          </a:bodyPr>
          <a:lstStyle/>
          <a:p>
            <a:r>
              <a:rPr lang="en-US" sz="1200" i="1" dirty="0" smtClean="0"/>
              <a:t>HOM coupler</a:t>
            </a:r>
            <a:endParaRPr lang="en-US" sz="1200" i="1" dirty="0"/>
          </a:p>
        </p:txBody>
      </p:sp>
      <p:cxnSp>
        <p:nvCxnSpPr>
          <p:cNvPr id="20" name="Straight Arrow Connector 19"/>
          <p:cNvCxnSpPr/>
          <p:nvPr/>
        </p:nvCxnSpPr>
        <p:spPr>
          <a:xfrm flipH="1">
            <a:off x="3137562" y="2046363"/>
            <a:ext cx="3191705" cy="438812"/>
          </a:xfrm>
          <a:prstGeom prst="straightConnector1">
            <a:avLst/>
          </a:prstGeom>
          <a:ln w="28575">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rot="21173713">
            <a:off x="5590533" y="1768830"/>
            <a:ext cx="607695" cy="276999"/>
          </a:xfrm>
          <a:prstGeom prst="rect">
            <a:avLst/>
          </a:prstGeom>
          <a:noFill/>
        </p:spPr>
        <p:txBody>
          <a:bodyPr wrap="none" rtlCol="0">
            <a:spAutoFit/>
          </a:bodyPr>
          <a:lstStyle/>
          <a:p>
            <a:r>
              <a:rPr lang="en-US" sz="1200" i="1" dirty="0" smtClean="0">
                <a:solidFill>
                  <a:srgbClr val="FF0000"/>
                </a:solidFill>
              </a:rPr>
              <a:t>beam</a:t>
            </a:r>
            <a:endParaRPr lang="en-US" sz="1200" i="1" dirty="0">
              <a:solidFill>
                <a:srgbClr val="FF0000"/>
              </a:solidFill>
            </a:endParaRPr>
          </a:p>
        </p:txBody>
      </p:sp>
      <p:grpSp>
        <p:nvGrpSpPr>
          <p:cNvPr id="5" name="Group 4"/>
          <p:cNvGrpSpPr>
            <a:grpSpLocks noChangeAspect="1"/>
          </p:cNvGrpSpPr>
          <p:nvPr/>
        </p:nvGrpSpPr>
        <p:grpSpPr>
          <a:xfrm>
            <a:off x="6934017" y="914400"/>
            <a:ext cx="2073271" cy="2819655"/>
            <a:chOff x="6518773" y="902241"/>
            <a:chExt cx="1905183" cy="2591055"/>
          </a:xfrm>
        </p:grpSpPr>
        <p:pic>
          <p:nvPicPr>
            <p:cNvPr id="2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8773" y="902241"/>
              <a:ext cx="1905183" cy="2591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7" name="Straight Connector 26"/>
            <p:cNvCxnSpPr/>
            <p:nvPr/>
          </p:nvCxnSpPr>
          <p:spPr>
            <a:xfrm>
              <a:off x="7332766" y="2112966"/>
              <a:ext cx="0" cy="1465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7240452" y="2188165"/>
              <a:ext cx="1846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8191620" y="2112009"/>
              <a:ext cx="0" cy="1465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8102366" y="2187209"/>
              <a:ext cx="1846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191620" y="1262612"/>
              <a:ext cx="0" cy="9316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335146" y="1269903"/>
              <a:ext cx="0" cy="9316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335826" y="1298377"/>
              <a:ext cx="858854" cy="0"/>
            </a:xfrm>
            <a:prstGeom prst="line">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7488851" y="1112744"/>
              <a:ext cx="569387" cy="230832"/>
            </a:xfrm>
            <a:prstGeom prst="rect">
              <a:avLst/>
            </a:prstGeom>
            <a:noFill/>
          </p:spPr>
          <p:txBody>
            <a:bodyPr wrap="none" rtlCol="0">
              <a:spAutoFit/>
            </a:bodyPr>
            <a:lstStyle/>
            <a:p>
              <a:pPr algn="r"/>
              <a:r>
                <a:rPr lang="en-US" sz="900" dirty="0" smtClean="0">
                  <a:cs typeface="Times New Roman" panose="02020603050405020304" pitchFamily="18" charset="0"/>
                </a:rPr>
                <a:t>194 mm</a:t>
              </a:r>
            </a:p>
          </p:txBody>
        </p:sp>
        <p:cxnSp>
          <p:nvCxnSpPr>
            <p:cNvPr id="43" name="Straight Connector 42"/>
            <p:cNvCxnSpPr/>
            <p:nvPr/>
          </p:nvCxnSpPr>
          <p:spPr>
            <a:xfrm>
              <a:off x="7944482" y="1427063"/>
              <a:ext cx="0" cy="774461"/>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7332766" y="1510199"/>
              <a:ext cx="611716" cy="0"/>
            </a:xfrm>
            <a:prstGeom prst="line">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7395876" y="1314611"/>
              <a:ext cx="569387" cy="230832"/>
            </a:xfrm>
            <a:prstGeom prst="rect">
              <a:avLst/>
            </a:prstGeom>
            <a:noFill/>
          </p:spPr>
          <p:txBody>
            <a:bodyPr wrap="none" rtlCol="0">
              <a:spAutoFit/>
            </a:bodyPr>
            <a:lstStyle/>
            <a:p>
              <a:pPr algn="r"/>
              <a:r>
                <a:rPr lang="en-US" sz="900" dirty="0" smtClean="0">
                  <a:cs typeface="Times New Roman" panose="02020603050405020304" pitchFamily="18" charset="0"/>
                </a:rPr>
                <a:t>140 mm</a:t>
              </a:r>
            </a:p>
          </p:txBody>
        </p:sp>
      </p:grpSp>
      <p:pic>
        <p:nvPicPr>
          <p:cNvPr id="47" name="Picture 2" descr="C:\Work\Crab Cavity\Crab Files\HOM\UK HOM 2\CRAB_Cavity_BNL_-_V16i-CST_withFilter_7_6_52mm.bmp"/>
          <p:cNvPicPr>
            <a:picLocks noChangeAspect="1" noChangeArrowheads="1"/>
          </p:cNvPicPr>
          <p:nvPr/>
        </p:nvPicPr>
        <p:blipFill rotWithShape="1">
          <a:blip r:embed="rId4">
            <a:extLst>
              <a:ext uri="{28A0092B-C50C-407E-A947-70E740481C1C}">
                <a14:useLocalDpi xmlns:a14="http://schemas.microsoft.com/office/drawing/2010/main" val="0"/>
              </a:ext>
            </a:extLst>
          </a:blip>
          <a:srcRect l="36681" t="3550" r="38046" b="6956"/>
          <a:stretch/>
        </p:blipFill>
        <p:spPr bwMode="auto">
          <a:xfrm>
            <a:off x="0" y="1016638"/>
            <a:ext cx="2286000" cy="280319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3" name="Content Placeholder 3"/>
          <p:cNvGraphicFramePr>
            <a:graphicFrameLocks/>
          </p:cNvGraphicFramePr>
          <p:nvPr>
            <p:extLst>
              <p:ext uri="{D42A27DB-BD31-4B8C-83A1-F6EECF244321}">
                <p14:modId xmlns:p14="http://schemas.microsoft.com/office/powerpoint/2010/main" val="3901847087"/>
              </p:ext>
            </p:extLst>
          </p:nvPr>
        </p:nvGraphicFramePr>
        <p:xfrm>
          <a:off x="76200" y="4038600"/>
          <a:ext cx="5638800" cy="2042159"/>
        </p:xfrm>
        <a:graphic>
          <a:graphicData uri="http://schemas.openxmlformats.org/drawingml/2006/table">
            <a:tbl>
              <a:tblPr firstRow="1" bandRow="1">
                <a:tableStyleId>{5C22544A-7EE6-4342-B048-85BDC9FD1C3A}</a:tableStyleId>
              </a:tblPr>
              <a:tblGrid>
                <a:gridCol w="3135007"/>
                <a:gridCol w="846016"/>
                <a:gridCol w="664752"/>
                <a:gridCol w="993025"/>
              </a:tblGrid>
              <a:tr h="0">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dirty="0" smtClean="0">
                          <a:solidFill>
                            <a:srgbClr val="002060"/>
                          </a:solidFill>
                          <a:effectLst>
                            <a:outerShdw blurRad="38100" dist="38100" dir="2700000" algn="tl">
                              <a:srgbClr val="000000">
                                <a:alpha val="43137"/>
                              </a:srgbClr>
                            </a:outerShdw>
                          </a:effectLst>
                        </a:rPr>
                        <a:t>FIGURES OF</a:t>
                      </a:r>
                      <a:r>
                        <a:rPr lang="en-US" sz="1400" b="0" i="0" baseline="0" dirty="0" smtClean="0">
                          <a:solidFill>
                            <a:srgbClr val="002060"/>
                          </a:solidFill>
                          <a:effectLst>
                            <a:outerShdw blurRad="38100" dist="38100" dir="2700000" algn="tl">
                              <a:srgbClr val="000000">
                                <a:alpha val="43137"/>
                              </a:srgbClr>
                            </a:outerShdw>
                          </a:effectLst>
                        </a:rPr>
                        <a:t> MERIT</a:t>
                      </a:r>
                      <a:endParaRPr lang="en-US" sz="1400" b="0" i="0" dirty="0" smtClean="0">
                        <a:solidFill>
                          <a:srgbClr val="002060"/>
                        </a:solidFill>
                        <a:effectLst>
                          <a:outerShdw blurRad="38100" dist="38100" dir="2700000" algn="tl">
                            <a:srgbClr val="000000">
                              <a:alpha val="43137"/>
                            </a:srgbClr>
                          </a:outerShdw>
                        </a:effectLst>
                      </a:endParaRPr>
                    </a:p>
                  </a:txBody>
                  <a:tcPr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0">
                <a:tc>
                  <a:txBody>
                    <a:bodyPr/>
                    <a:lstStyle/>
                    <a:p>
                      <a:r>
                        <a:rPr lang="en-US" sz="1400" i="1" dirty="0" smtClean="0">
                          <a:solidFill>
                            <a:srgbClr val="002060"/>
                          </a:solidFill>
                        </a:rPr>
                        <a:t>Transversal R/Q</a:t>
                      </a:r>
                      <a:endParaRPr lang="en-US" sz="1400" i="1" dirty="0">
                        <a:solidFill>
                          <a:srgbClr val="002060"/>
                        </a:solidFill>
                      </a:endParaRPr>
                    </a:p>
                  </a:txBody>
                  <a:tcPr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dirty="0" err="1" smtClean="0">
                          <a:solidFill>
                            <a:srgbClr val="002060"/>
                          </a:solidFill>
                        </a:rPr>
                        <a:t>R</a:t>
                      </a:r>
                      <a:r>
                        <a:rPr lang="en-US" sz="1400" baseline="-25000" dirty="0" err="1" smtClean="0">
                          <a:solidFill>
                            <a:srgbClr val="002060"/>
                          </a:solidFill>
                        </a:rPr>
                        <a:t>t</a:t>
                      </a:r>
                      <a:r>
                        <a:rPr lang="en-US" sz="1400" dirty="0" smtClean="0">
                          <a:solidFill>
                            <a:srgbClr val="002060"/>
                          </a:solidFill>
                        </a:rPr>
                        <a:t>/Q</a:t>
                      </a:r>
                      <a:endParaRPr lang="en-US" sz="1400" dirty="0">
                        <a:solidFill>
                          <a:srgbClr val="002060"/>
                        </a:solidFill>
                      </a:endParaRPr>
                    </a:p>
                  </a:txBody>
                  <a:tcPr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400" dirty="0" smtClean="0">
                          <a:solidFill>
                            <a:srgbClr val="002060"/>
                          </a:solidFill>
                        </a:rPr>
                        <a:t>430</a:t>
                      </a:r>
                      <a:endParaRPr lang="en-US" sz="1400" dirty="0">
                        <a:solidFill>
                          <a:srgbClr val="002060"/>
                        </a:solidFill>
                      </a:endParaRPr>
                    </a:p>
                  </a:txBody>
                  <a:tcPr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smtClean="0">
                          <a:solidFill>
                            <a:srgbClr val="002060"/>
                          </a:solidFill>
                        </a:rPr>
                        <a:t>Ohm</a:t>
                      </a:r>
                      <a:endParaRPr lang="en-US" sz="1400" dirty="0">
                        <a:solidFill>
                          <a:srgbClr val="002060"/>
                        </a:solidFill>
                      </a:endParaRPr>
                    </a:p>
                  </a:txBody>
                  <a:tcPr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0">
                <a:tc>
                  <a:txBody>
                    <a:bodyPr/>
                    <a:lstStyle/>
                    <a:p>
                      <a:r>
                        <a:rPr lang="en-US" sz="1400" i="1" dirty="0" smtClean="0">
                          <a:solidFill>
                            <a:srgbClr val="002060"/>
                          </a:solidFill>
                        </a:rPr>
                        <a:t>Geometry factor</a:t>
                      </a:r>
                      <a:endParaRPr lang="en-US" sz="1400" i="1" dirty="0">
                        <a:solidFill>
                          <a:srgbClr val="002060"/>
                        </a:solidFill>
                      </a:endParaRPr>
                    </a:p>
                  </a:txBody>
                  <a:tcPr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dirty="0" smtClean="0">
                          <a:solidFill>
                            <a:srgbClr val="002060"/>
                          </a:solidFill>
                        </a:rPr>
                        <a:t>G</a:t>
                      </a:r>
                      <a:endParaRPr lang="en-US" sz="1400" dirty="0">
                        <a:solidFill>
                          <a:srgbClr val="002060"/>
                        </a:solidFill>
                      </a:endParaRPr>
                    </a:p>
                  </a:txBody>
                  <a:tcPr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400" dirty="0" smtClean="0">
                          <a:solidFill>
                            <a:srgbClr val="002060"/>
                          </a:solidFill>
                        </a:rPr>
                        <a:t>89</a:t>
                      </a:r>
                      <a:endParaRPr lang="en-US" sz="1400" dirty="0">
                        <a:solidFill>
                          <a:srgbClr val="002060"/>
                        </a:solidFill>
                      </a:endParaRPr>
                    </a:p>
                  </a:txBody>
                  <a:tcPr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smtClean="0">
                          <a:solidFill>
                            <a:srgbClr val="002060"/>
                          </a:solidFill>
                        </a:rPr>
                        <a:t>Ohm</a:t>
                      </a:r>
                      <a:endParaRPr lang="en-US" sz="1400" dirty="0">
                        <a:solidFill>
                          <a:srgbClr val="002060"/>
                        </a:solidFill>
                      </a:endParaRPr>
                    </a:p>
                  </a:txBody>
                  <a:tcPr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0">
                <a:tc gridSpan="4">
                  <a:txBody>
                    <a:bodyPr/>
                    <a:lstStyle/>
                    <a:p>
                      <a:pPr algn="l"/>
                      <a:r>
                        <a:rPr lang="en-US" sz="1400" i="0" dirty="0" smtClean="0">
                          <a:solidFill>
                            <a:srgbClr val="002060"/>
                          </a:solidFill>
                          <a:effectLst>
                            <a:outerShdw blurRad="38100" dist="38100" dir="2700000" algn="tl">
                              <a:srgbClr val="000000">
                                <a:alpha val="43137"/>
                              </a:srgbClr>
                            </a:outerShdw>
                          </a:effectLst>
                        </a:rPr>
                        <a:t>FIELDS</a:t>
                      </a:r>
                      <a:endParaRPr lang="en-US" sz="1400" i="1" dirty="0">
                        <a:solidFill>
                          <a:srgbClr val="002060"/>
                        </a:solidFill>
                        <a:effectLst>
                          <a:outerShdw blurRad="38100" dist="38100" dir="2700000" algn="tl">
                            <a:srgbClr val="000000">
                              <a:alpha val="43137"/>
                            </a:srgbClr>
                          </a:outerShdw>
                        </a:effectLst>
                      </a:endParaRPr>
                    </a:p>
                  </a:txBody>
                  <a:tcPr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0">
                <a:tc>
                  <a:txBody>
                    <a:bodyPr/>
                    <a:lstStyle/>
                    <a:p>
                      <a:r>
                        <a:rPr lang="en-US" sz="1400" i="1" dirty="0" smtClean="0">
                          <a:solidFill>
                            <a:srgbClr val="002060"/>
                          </a:solidFill>
                        </a:rPr>
                        <a:t>Maximum peak surface electric field*</a:t>
                      </a:r>
                      <a:endParaRPr lang="en-US" sz="1400" i="1" dirty="0">
                        <a:solidFill>
                          <a:srgbClr val="002060"/>
                        </a:solidFill>
                      </a:endParaRPr>
                    </a:p>
                  </a:txBody>
                  <a:tcPr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i="0" dirty="0" err="1" smtClean="0">
                          <a:solidFill>
                            <a:srgbClr val="002060"/>
                          </a:solidFill>
                        </a:rPr>
                        <a:t>E</a:t>
                      </a:r>
                      <a:r>
                        <a:rPr lang="en-US" sz="1400" i="0" baseline="-25000" dirty="0" err="1" smtClean="0">
                          <a:solidFill>
                            <a:srgbClr val="002060"/>
                          </a:solidFill>
                        </a:rPr>
                        <a:t>max</a:t>
                      </a:r>
                      <a:endParaRPr lang="en-US" sz="1400" i="0" baseline="-25000" dirty="0">
                        <a:solidFill>
                          <a:srgbClr val="002060"/>
                        </a:solidFill>
                      </a:endParaRPr>
                    </a:p>
                  </a:txBody>
                  <a:tcPr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400" dirty="0" smtClean="0">
                          <a:solidFill>
                            <a:srgbClr val="002060"/>
                          </a:solidFill>
                        </a:rPr>
                        <a:t>40.7</a:t>
                      </a:r>
                      <a:endParaRPr lang="en-US" sz="1400" dirty="0">
                        <a:solidFill>
                          <a:srgbClr val="002060"/>
                        </a:solidFill>
                      </a:endParaRPr>
                    </a:p>
                  </a:txBody>
                  <a:tcPr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smtClean="0">
                          <a:solidFill>
                            <a:srgbClr val="002060"/>
                          </a:solidFill>
                        </a:rPr>
                        <a:t>MV/m</a:t>
                      </a:r>
                      <a:endParaRPr lang="en-US" sz="1400" dirty="0">
                        <a:solidFill>
                          <a:srgbClr val="002060"/>
                        </a:solidFill>
                      </a:endParaRPr>
                    </a:p>
                  </a:txBody>
                  <a:tcPr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0">
                <a:tc>
                  <a:txBody>
                    <a:bodyPr/>
                    <a:lstStyle/>
                    <a:p>
                      <a:r>
                        <a:rPr lang="en-US" sz="1400" i="1" dirty="0" smtClean="0">
                          <a:solidFill>
                            <a:srgbClr val="002060"/>
                          </a:solidFill>
                        </a:rPr>
                        <a:t>Maximum peak surface</a:t>
                      </a:r>
                      <a:r>
                        <a:rPr lang="en-US" sz="1400" i="1" baseline="0" dirty="0" smtClean="0">
                          <a:solidFill>
                            <a:srgbClr val="002060"/>
                          </a:solidFill>
                        </a:rPr>
                        <a:t> magnetic field*</a:t>
                      </a:r>
                      <a:endParaRPr lang="en-US" sz="1400" i="1" dirty="0">
                        <a:solidFill>
                          <a:srgbClr val="002060"/>
                        </a:solidFill>
                      </a:endParaRPr>
                    </a:p>
                  </a:txBody>
                  <a:tcPr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i="0" dirty="0" err="1" smtClean="0">
                          <a:solidFill>
                            <a:srgbClr val="002060"/>
                          </a:solidFill>
                        </a:rPr>
                        <a:t>H</a:t>
                      </a:r>
                      <a:r>
                        <a:rPr lang="en-US" sz="1400" i="0" baseline="-25000" dirty="0" err="1" smtClean="0">
                          <a:solidFill>
                            <a:srgbClr val="002060"/>
                          </a:solidFill>
                        </a:rPr>
                        <a:t>max</a:t>
                      </a:r>
                      <a:endParaRPr lang="en-US" sz="1400" i="0" baseline="-25000" dirty="0">
                        <a:solidFill>
                          <a:srgbClr val="002060"/>
                        </a:solidFill>
                      </a:endParaRPr>
                    </a:p>
                  </a:txBody>
                  <a:tcPr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400" dirty="0" smtClean="0">
                          <a:solidFill>
                            <a:srgbClr val="002060"/>
                          </a:solidFill>
                        </a:rPr>
                        <a:t>70.9</a:t>
                      </a:r>
                      <a:endParaRPr lang="en-US" sz="1400" dirty="0">
                        <a:solidFill>
                          <a:srgbClr val="002060"/>
                        </a:solidFill>
                      </a:endParaRPr>
                    </a:p>
                  </a:txBody>
                  <a:tcPr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err="1" smtClean="0">
                          <a:solidFill>
                            <a:srgbClr val="002060"/>
                          </a:solidFill>
                        </a:rPr>
                        <a:t>mT</a:t>
                      </a:r>
                      <a:endParaRPr lang="en-US" sz="1400" dirty="0">
                        <a:solidFill>
                          <a:srgbClr val="002060"/>
                        </a:solidFill>
                      </a:endParaRPr>
                    </a:p>
                  </a:txBody>
                  <a:tcPr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74" name="TextBox 73"/>
          <p:cNvSpPr txBox="1"/>
          <p:nvPr/>
        </p:nvSpPr>
        <p:spPr>
          <a:xfrm>
            <a:off x="0" y="6096000"/>
            <a:ext cx="5638800" cy="276999"/>
          </a:xfrm>
          <a:prstGeom prst="rect">
            <a:avLst/>
          </a:prstGeom>
          <a:noFill/>
        </p:spPr>
        <p:txBody>
          <a:bodyPr wrap="square" rtlCol="0">
            <a:spAutoFit/>
          </a:bodyPr>
          <a:lstStyle/>
          <a:p>
            <a:r>
              <a:rPr lang="en-US" sz="1200" dirty="0" smtClean="0">
                <a:solidFill>
                  <a:schemeClr val="tx2"/>
                </a:solidFill>
                <a:latin typeface="Century Gothic" panose="020B0502020202020204" pitchFamily="34" charset="0"/>
              </a:rPr>
              <a:t>* For deflection voltage of 3.34 MV</a:t>
            </a:r>
            <a:endParaRPr lang="en-US" sz="1200" dirty="0">
              <a:solidFill>
                <a:schemeClr val="tx2"/>
              </a:solidFill>
              <a:latin typeface="Century Gothic" panose="020B0502020202020204" pitchFamily="34" charset="0"/>
            </a:endParaRPr>
          </a:p>
        </p:txBody>
      </p:sp>
    </p:spTree>
    <p:extLst>
      <p:ext uri="{BB962C8B-B14F-4D97-AF65-F5344CB8AC3E}">
        <p14:creationId xmlns:p14="http://schemas.microsoft.com/office/powerpoint/2010/main" val="80502088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0"/>
            <a:ext cx="9144000" cy="762000"/>
          </a:xfrm>
        </p:spPr>
        <p:txBody>
          <a:bodyPr/>
          <a:lstStyle/>
          <a:p>
            <a:pPr algn="ctr">
              <a:lnSpc>
                <a:spcPct val="100000"/>
              </a:lnSpc>
            </a:pPr>
            <a:r>
              <a:rPr lang="en-US" sz="3200" dirty="0" smtClean="0">
                <a:solidFill>
                  <a:srgbClr val="000090"/>
                </a:solidFill>
                <a:latin typeface="Arial" charset="0"/>
                <a:ea typeface="ＭＳ Ｐゴシック" charset="0"/>
                <a:cs typeface="ＭＳ Ｐゴシック" charset="0"/>
              </a:rPr>
              <a:t>HOM damping for DQWCC</a:t>
            </a:r>
            <a:endParaRPr lang="en-US" sz="3200" dirty="0">
              <a:solidFill>
                <a:srgbClr val="000090"/>
              </a:solidFill>
              <a:latin typeface="Arial" charset="0"/>
              <a:ea typeface="ＭＳ Ｐゴシック" charset="0"/>
              <a:cs typeface="ＭＳ Ｐゴシック" charset="0"/>
            </a:endParaRPr>
          </a:p>
        </p:txBody>
      </p:sp>
      <p:sp>
        <p:nvSpPr>
          <p:cNvPr id="2" name="Date Placeholder 1"/>
          <p:cNvSpPr>
            <a:spLocks noGrp="1"/>
          </p:cNvSpPr>
          <p:nvPr>
            <p:ph type="dt" sz="half" idx="10"/>
          </p:nvPr>
        </p:nvSpPr>
        <p:spPr/>
        <p:txBody>
          <a:bodyPr/>
          <a:lstStyle/>
          <a:p>
            <a:pPr>
              <a:defRPr/>
            </a:pPr>
            <a:r>
              <a:rPr lang="en-US" smtClean="0"/>
              <a:t>August 25, 2014</a:t>
            </a:r>
            <a:endParaRPr lang="en-US" dirty="0"/>
          </a:p>
        </p:txBody>
      </p:sp>
      <p:sp>
        <p:nvSpPr>
          <p:cNvPr id="3" name="Footer Placeholder 2"/>
          <p:cNvSpPr>
            <a:spLocks noGrp="1"/>
          </p:cNvSpPr>
          <p:nvPr>
            <p:ph type="ftr" sz="quarter" idx="11"/>
          </p:nvPr>
        </p:nvSpPr>
        <p:spPr/>
        <p:txBody>
          <a:bodyPr/>
          <a:lstStyle/>
          <a:p>
            <a:pPr>
              <a:defRPr/>
            </a:pPr>
            <a:r>
              <a:rPr lang="en-US" smtClean="0"/>
              <a:t>HOM damped SRF cavities</a:t>
            </a:r>
            <a:endParaRPr lang="en-US" dirty="0"/>
          </a:p>
        </p:txBody>
      </p:sp>
      <p:sp>
        <p:nvSpPr>
          <p:cNvPr id="4" name="Slide Number Placeholder 3"/>
          <p:cNvSpPr>
            <a:spLocks noGrp="1"/>
          </p:cNvSpPr>
          <p:nvPr>
            <p:ph type="sldNum" sz="quarter" idx="12"/>
          </p:nvPr>
        </p:nvSpPr>
        <p:spPr/>
        <p:txBody>
          <a:bodyPr/>
          <a:lstStyle/>
          <a:p>
            <a:fld id="{6852845B-A5F6-3440-B749-65162F69B7B3}" type="slidenum">
              <a:rPr lang="en-US" smtClean="0"/>
              <a:pPr/>
              <a:t>7</a:t>
            </a:fld>
            <a:endParaRPr lang="en-US" dirty="0"/>
          </a:p>
        </p:txBody>
      </p:sp>
      <p:grpSp>
        <p:nvGrpSpPr>
          <p:cNvPr id="6" name="Group 5"/>
          <p:cNvGrpSpPr>
            <a:grpSpLocks noChangeAspect="1"/>
          </p:cNvGrpSpPr>
          <p:nvPr/>
        </p:nvGrpSpPr>
        <p:grpSpPr>
          <a:xfrm>
            <a:off x="76200" y="533400"/>
            <a:ext cx="3733800" cy="3733800"/>
            <a:chOff x="304800" y="914400"/>
            <a:chExt cx="4267200" cy="4267200"/>
          </a:xfrm>
        </p:grpSpPr>
        <p:pic>
          <p:nvPicPr>
            <p:cNvPr id="34" name="Picture 2" descr="C:\Work\Crab Cavity\Crab Files\HOM\UK HOM 2\HOM_BNLv7_6_52mm_2.bmp"/>
            <p:cNvPicPr>
              <a:picLocks noChangeAspect="1" noChangeArrowheads="1"/>
            </p:cNvPicPr>
            <p:nvPr/>
          </p:nvPicPr>
          <p:blipFill rotWithShape="1">
            <a:blip r:embed="rId2">
              <a:extLst>
                <a:ext uri="{28A0092B-C50C-407E-A947-70E740481C1C}">
                  <a14:useLocalDpi xmlns:a14="http://schemas.microsoft.com/office/drawing/2010/main" val="0"/>
                </a:ext>
              </a:extLst>
            </a:blip>
            <a:srcRect l="38637" t="2281" r="38235" b="3974"/>
            <a:stretch/>
          </p:blipFill>
          <p:spPr bwMode="auto">
            <a:xfrm>
              <a:off x="304801" y="1447800"/>
              <a:ext cx="2660115" cy="3733800"/>
            </a:xfrm>
            <a:prstGeom prst="rect">
              <a:avLst/>
            </a:prstGeom>
            <a:noFill/>
            <a:extLst>
              <a:ext uri="{909E8E84-426E-40dd-AFC4-6F175D3DCCD1}">
                <a14:hiddenFill xmlns:a14="http://schemas.microsoft.com/office/drawing/2010/main">
                  <a:solidFill>
                    <a:srgbClr val="FFFFFF"/>
                  </a:solidFill>
                </a14:hiddenFill>
              </a:ext>
            </a:extLst>
          </p:spPr>
        </p:pic>
        <p:cxnSp>
          <p:nvCxnSpPr>
            <p:cNvPr id="38" name="Straight Connector 37"/>
            <p:cNvCxnSpPr/>
            <p:nvPr/>
          </p:nvCxnSpPr>
          <p:spPr>
            <a:xfrm>
              <a:off x="685801" y="1317492"/>
              <a:ext cx="0" cy="2797308"/>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838201" y="1317492"/>
              <a:ext cx="0" cy="2797308"/>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685801" y="4114800"/>
              <a:ext cx="152400"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a:off x="762001" y="1171177"/>
              <a:ext cx="381000" cy="222515"/>
            </a:xfrm>
            <a:prstGeom prst="straightConnector1">
              <a:avLst/>
            </a:prstGeom>
            <a:ln w="3175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1066800" y="914400"/>
              <a:ext cx="1828800" cy="597966"/>
            </a:xfrm>
            <a:prstGeom prst="rect">
              <a:avLst/>
            </a:prstGeom>
          </p:spPr>
          <p:txBody>
            <a:bodyPr wrap="square">
              <a:spAutoFit/>
            </a:bodyPr>
            <a:lstStyle/>
            <a:p>
              <a:r>
                <a:rPr lang="en-US" sz="1400" dirty="0" smtClean="0"/>
                <a:t>Cooling channel, diameter &gt;10 mm</a:t>
              </a:r>
              <a:endParaRPr lang="en-US" sz="1400" dirty="0"/>
            </a:p>
          </p:txBody>
        </p:sp>
        <p:sp>
          <p:nvSpPr>
            <p:cNvPr id="47" name="Rectangle 46"/>
            <p:cNvSpPr/>
            <p:nvPr/>
          </p:nvSpPr>
          <p:spPr>
            <a:xfrm>
              <a:off x="1828801" y="3186029"/>
              <a:ext cx="1981199" cy="844187"/>
            </a:xfrm>
            <a:prstGeom prst="rect">
              <a:avLst/>
            </a:prstGeom>
          </p:spPr>
          <p:txBody>
            <a:bodyPr wrap="square">
              <a:spAutoFit/>
            </a:bodyPr>
            <a:lstStyle/>
            <a:p>
              <a:r>
                <a:rPr lang="en-US" sz="1400" dirty="0" err="1" smtClean="0">
                  <a:solidFill>
                    <a:srgbClr val="322F31"/>
                  </a:solidFill>
                </a:rPr>
                <a:t>Conflat</a:t>
              </a:r>
              <a:r>
                <a:rPr lang="en-US" sz="1400" dirty="0" smtClean="0">
                  <a:solidFill>
                    <a:srgbClr val="322F31"/>
                  </a:solidFill>
                </a:rPr>
                <a:t> flange </a:t>
              </a:r>
              <a:r>
                <a:rPr lang="en-US" sz="1400" dirty="0">
                  <a:solidFill>
                    <a:srgbClr val="322F31"/>
                  </a:solidFill>
                </a:rPr>
                <a:t>to separate HOM filter from </a:t>
              </a:r>
              <a:r>
                <a:rPr lang="en-US" sz="1400" dirty="0" smtClean="0">
                  <a:solidFill>
                    <a:srgbClr val="322F31"/>
                  </a:solidFill>
                </a:rPr>
                <a:t>the cavity. </a:t>
              </a:r>
              <a:endParaRPr lang="en-US" sz="1400" dirty="0">
                <a:solidFill>
                  <a:srgbClr val="322F31"/>
                </a:solidFill>
              </a:endParaRPr>
            </a:p>
          </p:txBody>
        </p:sp>
        <p:cxnSp>
          <p:nvCxnSpPr>
            <p:cNvPr id="48" name="Straight Arrow Connector 47"/>
            <p:cNvCxnSpPr/>
            <p:nvPr/>
          </p:nvCxnSpPr>
          <p:spPr>
            <a:xfrm flipH="1" flipV="1">
              <a:off x="1562101" y="3200401"/>
              <a:ext cx="342901" cy="114300"/>
            </a:xfrm>
            <a:prstGeom prst="straightConnector1">
              <a:avLst/>
            </a:prstGeom>
            <a:ln w="3175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485900" y="3186028"/>
              <a:ext cx="76201" cy="0"/>
            </a:xfrm>
            <a:prstGeom prst="line">
              <a:avLst/>
            </a:prstGeom>
            <a:ln w="1270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304800" y="3186028"/>
              <a:ext cx="76201" cy="0"/>
            </a:xfrm>
            <a:prstGeom prst="line">
              <a:avLst/>
            </a:prstGeom>
            <a:ln w="1270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H="1">
              <a:off x="2605616" y="1868187"/>
              <a:ext cx="483552" cy="37187"/>
            </a:xfrm>
            <a:prstGeom prst="straightConnector1">
              <a:avLst/>
            </a:prstGeom>
            <a:ln w="3175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3055046" y="1515445"/>
              <a:ext cx="1516954" cy="844187"/>
            </a:xfrm>
            <a:prstGeom prst="rect">
              <a:avLst/>
            </a:prstGeom>
          </p:spPr>
          <p:txBody>
            <a:bodyPr wrap="square">
              <a:spAutoFit/>
            </a:bodyPr>
            <a:lstStyle/>
            <a:p>
              <a:r>
                <a:rPr lang="en-US" sz="1400" dirty="0" smtClean="0">
                  <a:solidFill>
                    <a:srgbClr val="322F31"/>
                  </a:solidFill>
                </a:rPr>
                <a:t>Cu pin for RF </a:t>
              </a:r>
              <a:r>
                <a:rPr lang="en-US" sz="1400" dirty="0" err="1" smtClean="0">
                  <a:solidFill>
                    <a:srgbClr val="322F31"/>
                  </a:solidFill>
                </a:rPr>
                <a:t>feedthrough</a:t>
              </a:r>
              <a:r>
                <a:rPr lang="en-US" sz="1400" dirty="0" smtClean="0">
                  <a:solidFill>
                    <a:srgbClr val="322F31"/>
                  </a:solidFill>
                </a:rPr>
                <a:t> to outside load </a:t>
              </a:r>
              <a:endParaRPr lang="en-US" sz="1400" dirty="0">
                <a:solidFill>
                  <a:srgbClr val="322F31"/>
                </a:solidFill>
              </a:endParaRPr>
            </a:p>
          </p:txBody>
        </p:sp>
      </p:grpSp>
      <p:pic>
        <p:nvPicPr>
          <p:cNvPr id="22" name="Picture 21"/>
          <p:cNvPicPr>
            <a:picLocks noChangeAspect="1"/>
          </p:cNvPicPr>
          <p:nvPr/>
        </p:nvPicPr>
        <p:blipFill>
          <a:blip r:embed="rId3"/>
          <a:stretch>
            <a:fillRect/>
          </a:stretch>
        </p:blipFill>
        <p:spPr>
          <a:xfrm>
            <a:off x="1219200" y="4013200"/>
            <a:ext cx="6858000" cy="2387600"/>
          </a:xfrm>
          <a:prstGeom prst="rect">
            <a:avLst/>
          </a:prstGeom>
        </p:spPr>
      </p:pic>
      <p:sp>
        <p:nvSpPr>
          <p:cNvPr id="59" name="Content Placeholder 2"/>
          <p:cNvSpPr>
            <a:spLocks noGrp="1"/>
          </p:cNvSpPr>
          <p:nvPr>
            <p:ph idx="1"/>
          </p:nvPr>
        </p:nvSpPr>
        <p:spPr>
          <a:xfrm>
            <a:off x="3733800" y="685800"/>
            <a:ext cx="5410200" cy="3352800"/>
          </a:xfrm>
          <a:noFill/>
        </p:spPr>
        <p:txBody>
          <a:bodyPr>
            <a:noAutofit/>
          </a:bodyPr>
          <a:lstStyle/>
          <a:p>
            <a:pPr marL="227013" indent="-227013"/>
            <a:r>
              <a:rPr lang="en-US" sz="1600" dirty="0" smtClean="0">
                <a:solidFill>
                  <a:srgbClr val="322F31"/>
                </a:solidFill>
              </a:rPr>
              <a:t>Cooling channel is capable of extracting 0.8 W power from HOM hook (~30 </a:t>
            </a:r>
            <a:r>
              <a:rPr lang="en-US" sz="1600" dirty="0" err="1" smtClean="0">
                <a:solidFill>
                  <a:srgbClr val="322F31"/>
                </a:solidFill>
              </a:rPr>
              <a:t>mW</a:t>
            </a:r>
            <a:r>
              <a:rPr lang="en-US" sz="1600" dirty="0" smtClean="0">
                <a:solidFill>
                  <a:srgbClr val="322F31"/>
                </a:solidFill>
              </a:rPr>
              <a:t> dynamic loss on each filter based on 20 n</a:t>
            </a:r>
            <a:r>
              <a:rPr lang="el-GR" sz="1600" dirty="0" smtClean="0">
                <a:solidFill>
                  <a:srgbClr val="322F31"/>
                </a:solidFill>
              </a:rPr>
              <a:t>Ω</a:t>
            </a:r>
            <a:r>
              <a:rPr lang="en-US" sz="1600" dirty="0" smtClean="0">
                <a:solidFill>
                  <a:srgbClr val="322F31"/>
                </a:solidFill>
              </a:rPr>
              <a:t> resistance).</a:t>
            </a:r>
          </a:p>
          <a:p>
            <a:pPr marL="227013" indent="-227013"/>
            <a:r>
              <a:rPr lang="en-US" sz="1600" dirty="0" smtClean="0">
                <a:solidFill>
                  <a:srgbClr val="322F31"/>
                </a:solidFill>
              </a:rPr>
              <a:t>Band stop structure to provide minimum loss on Cu gasket (</a:t>
            </a:r>
            <a:r>
              <a:rPr lang="en-US" sz="1600" dirty="0" err="1" smtClean="0">
                <a:solidFill>
                  <a:srgbClr val="322F31"/>
                </a:solidFill>
              </a:rPr>
              <a:t>mW</a:t>
            </a:r>
            <a:r>
              <a:rPr lang="en-US" sz="1600" dirty="0" smtClean="0">
                <a:solidFill>
                  <a:srgbClr val="322F31"/>
                </a:solidFill>
              </a:rPr>
              <a:t> range RF loss).</a:t>
            </a:r>
          </a:p>
          <a:p>
            <a:pPr marL="227013" indent="-227013"/>
            <a:r>
              <a:rPr lang="en-US" sz="1600" dirty="0" smtClean="0">
                <a:solidFill>
                  <a:srgbClr val="322F31"/>
                </a:solidFill>
              </a:rPr>
              <a:t>Loss on Cu pin is </a:t>
            </a:r>
            <a:r>
              <a:rPr lang="en-US" sz="1600" dirty="0">
                <a:solidFill>
                  <a:srgbClr val="322F31"/>
                </a:solidFill>
              </a:rPr>
              <a:t>negligible (µW range RF loss)</a:t>
            </a:r>
          </a:p>
          <a:p>
            <a:pPr marL="227013" indent="-227013"/>
            <a:r>
              <a:rPr lang="en-US" sz="1600" dirty="0" smtClean="0">
                <a:solidFill>
                  <a:srgbClr val="322F31"/>
                </a:solidFill>
              </a:rPr>
              <a:t>Coupling to 400 MHz: 7.9x10</a:t>
            </a:r>
            <a:r>
              <a:rPr lang="en-US" sz="1600" baseline="30000" dirty="0" smtClean="0">
                <a:solidFill>
                  <a:srgbClr val="322F31"/>
                </a:solidFill>
              </a:rPr>
              <a:t>9</a:t>
            </a:r>
            <a:r>
              <a:rPr lang="en-US" sz="1600" dirty="0" smtClean="0">
                <a:solidFill>
                  <a:srgbClr val="322F31"/>
                </a:solidFill>
              </a:rPr>
              <a:t> (1.1 W at each port to outside </a:t>
            </a:r>
            <a:r>
              <a:rPr lang="en-US" sz="1600" dirty="0">
                <a:solidFill>
                  <a:srgbClr val="322F31"/>
                </a:solidFill>
              </a:rPr>
              <a:t>load</a:t>
            </a:r>
            <a:r>
              <a:rPr lang="en-US" sz="1600" dirty="0" smtClean="0">
                <a:solidFill>
                  <a:srgbClr val="322F31"/>
                </a:solidFill>
              </a:rPr>
              <a:t>).</a:t>
            </a:r>
            <a:endParaRPr lang="en-US" sz="1600" dirty="0">
              <a:solidFill>
                <a:srgbClr val="322F31"/>
              </a:solidFill>
            </a:endParaRPr>
          </a:p>
          <a:p>
            <a:pPr marL="227013" lvl="0" indent="-227013"/>
            <a:r>
              <a:rPr lang="en-US" sz="1600" dirty="0">
                <a:solidFill>
                  <a:srgbClr val="322F31"/>
                </a:solidFill>
              </a:rPr>
              <a:t>Peak magnetic field on the cavity is 71.3 </a:t>
            </a:r>
            <a:r>
              <a:rPr lang="en-US" sz="1600" dirty="0" err="1">
                <a:solidFill>
                  <a:srgbClr val="322F31"/>
                </a:solidFill>
              </a:rPr>
              <a:t>mT</a:t>
            </a:r>
            <a:r>
              <a:rPr lang="en-US" sz="1600" dirty="0">
                <a:solidFill>
                  <a:srgbClr val="322F31"/>
                </a:solidFill>
              </a:rPr>
              <a:t> at </a:t>
            </a:r>
            <a:r>
              <a:rPr lang="en-US" sz="1600" dirty="0" smtClean="0">
                <a:solidFill>
                  <a:srgbClr val="322F31"/>
                </a:solidFill>
              </a:rPr>
              <a:t>3.34 MV kick.</a:t>
            </a:r>
            <a:endParaRPr lang="en-US" sz="1600" dirty="0">
              <a:solidFill>
                <a:srgbClr val="322F31"/>
              </a:solidFill>
            </a:endParaRPr>
          </a:p>
          <a:p>
            <a:pPr marL="227013" lvl="0" indent="-227013"/>
            <a:r>
              <a:rPr lang="en-US" sz="1600" dirty="0">
                <a:solidFill>
                  <a:srgbClr val="322F31"/>
                </a:solidFill>
              </a:rPr>
              <a:t>Peak magnetic field on HOM is 86% of that on cavity.</a:t>
            </a:r>
          </a:p>
          <a:p>
            <a:pPr marL="227013" indent="-227013"/>
            <a:r>
              <a:rPr lang="en-US" sz="1600" dirty="0" smtClean="0">
                <a:solidFill>
                  <a:srgbClr val="322F31"/>
                </a:solidFill>
              </a:rPr>
              <a:t>Designed </a:t>
            </a:r>
            <a:r>
              <a:rPr lang="en-US" sz="1600" dirty="0">
                <a:solidFill>
                  <a:srgbClr val="322F31"/>
                </a:solidFill>
              </a:rPr>
              <a:t>to handle kW range HOM </a:t>
            </a:r>
            <a:r>
              <a:rPr lang="en-US" sz="1600" dirty="0" smtClean="0">
                <a:solidFill>
                  <a:srgbClr val="322F31"/>
                </a:solidFill>
              </a:rPr>
              <a:t>power per cavity.</a:t>
            </a:r>
          </a:p>
        </p:txBody>
      </p:sp>
    </p:spTree>
    <p:extLst>
      <p:ext uri="{BB962C8B-B14F-4D97-AF65-F5344CB8AC3E}">
        <p14:creationId xmlns:p14="http://schemas.microsoft.com/office/powerpoint/2010/main" val="256850380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0"/>
            <a:ext cx="9144000" cy="762000"/>
          </a:xfrm>
        </p:spPr>
        <p:txBody>
          <a:bodyPr/>
          <a:lstStyle/>
          <a:p>
            <a:pPr algn="ctr">
              <a:lnSpc>
                <a:spcPct val="100000"/>
              </a:lnSpc>
            </a:pPr>
            <a:r>
              <a:rPr lang="en-US" sz="3200" dirty="0" smtClean="0">
                <a:solidFill>
                  <a:srgbClr val="000090"/>
                </a:solidFill>
                <a:latin typeface="Arial" charset="0"/>
                <a:ea typeface="ＭＳ Ｐゴシック" charset="0"/>
                <a:cs typeface="ＭＳ Ｐゴシック" charset="0"/>
              </a:rPr>
              <a:t>Dressed cavity</a:t>
            </a:r>
            <a:endParaRPr lang="en-US" sz="3200" dirty="0">
              <a:solidFill>
                <a:srgbClr val="000090"/>
              </a:solidFill>
              <a:latin typeface="Arial" charset="0"/>
              <a:ea typeface="ＭＳ Ｐゴシック" charset="0"/>
              <a:cs typeface="ＭＳ Ｐゴシック" charset="0"/>
            </a:endParaRPr>
          </a:p>
        </p:txBody>
      </p:sp>
      <p:sp>
        <p:nvSpPr>
          <p:cNvPr id="2" name="Date Placeholder 1"/>
          <p:cNvSpPr>
            <a:spLocks noGrp="1"/>
          </p:cNvSpPr>
          <p:nvPr>
            <p:ph type="dt" sz="half" idx="10"/>
          </p:nvPr>
        </p:nvSpPr>
        <p:spPr/>
        <p:txBody>
          <a:bodyPr/>
          <a:lstStyle/>
          <a:p>
            <a:pPr>
              <a:defRPr/>
            </a:pPr>
            <a:r>
              <a:rPr lang="en-US" smtClean="0"/>
              <a:t>August 25, 2014</a:t>
            </a:r>
            <a:endParaRPr lang="en-US" dirty="0"/>
          </a:p>
        </p:txBody>
      </p:sp>
      <p:sp>
        <p:nvSpPr>
          <p:cNvPr id="3" name="Footer Placeholder 2"/>
          <p:cNvSpPr>
            <a:spLocks noGrp="1"/>
          </p:cNvSpPr>
          <p:nvPr>
            <p:ph type="ftr" sz="quarter" idx="11"/>
          </p:nvPr>
        </p:nvSpPr>
        <p:spPr/>
        <p:txBody>
          <a:bodyPr/>
          <a:lstStyle/>
          <a:p>
            <a:pPr>
              <a:defRPr/>
            </a:pPr>
            <a:r>
              <a:rPr lang="en-US" smtClean="0"/>
              <a:t>HOM damped SRF cavities</a:t>
            </a:r>
            <a:endParaRPr lang="en-US" dirty="0"/>
          </a:p>
        </p:txBody>
      </p:sp>
      <p:sp>
        <p:nvSpPr>
          <p:cNvPr id="4" name="Slide Number Placeholder 3"/>
          <p:cNvSpPr>
            <a:spLocks noGrp="1"/>
          </p:cNvSpPr>
          <p:nvPr>
            <p:ph type="sldNum" sz="quarter" idx="12"/>
          </p:nvPr>
        </p:nvSpPr>
        <p:spPr/>
        <p:txBody>
          <a:bodyPr/>
          <a:lstStyle/>
          <a:p>
            <a:fld id="{6852845B-A5F6-3440-B749-65162F69B7B3}" type="slidenum">
              <a:rPr lang="en-US" smtClean="0"/>
              <a:pPr/>
              <a:t>8</a:t>
            </a:fld>
            <a:endParaRPr lang="en-US" dirty="0"/>
          </a:p>
        </p:txBody>
      </p:sp>
      <p:grpSp>
        <p:nvGrpSpPr>
          <p:cNvPr id="23" name="Group 22"/>
          <p:cNvGrpSpPr/>
          <p:nvPr/>
        </p:nvGrpSpPr>
        <p:grpSpPr>
          <a:xfrm>
            <a:off x="152400" y="676796"/>
            <a:ext cx="4938339" cy="4444093"/>
            <a:chOff x="990600" y="914400"/>
            <a:chExt cx="4938339" cy="4444093"/>
          </a:xfrm>
        </p:grpSpPr>
        <p:pic>
          <p:nvPicPr>
            <p:cNvPr id="24" name="Picture 2" descr="G:\Services\MechanicalCAD\Catia\Leuxe\CRAB Cavities\3D views Perso\CRAB Cavity Tuning - 06.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816" b="8094"/>
            <a:stretch/>
          </p:blipFill>
          <p:spPr bwMode="auto">
            <a:xfrm>
              <a:off x="1371600" y="914400"/>
              <a:ext cx="3966591" cy="4444093"/>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7"/>
            <p:cNvSpPr txBox="1"/>
            <p:nvPr/>
          </p:nvSpPr>
          <p:spPr>
            <a:xfrm>
              <a:off x="1996302" y="1555694"/>
              <a:ext cx="681409"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i="1" dirty="0" err="1" smtClean="0">
                  <a:latin typeface="Arial" panose="020B0604020202020204" pitchFamily="34" charset="0"/>
                  <a:cs typeface="Arial" panose="020B0604020202020204" pitchFamily="34" charset="0"/>
                </a:rPr>
                <a:t>Cryo</a:t>
              </a:r>
              <a:r>
                <a:rPr lang="en-US" sz="1200" i="1" dirty="0" smtClean="0">
                  <a:latin typeface="Arial" panose="020B0604020202020204" pitchFamily="34" charset="0"/>
                  <a:cs typeface="Arial" panose="020B0604020202020204" pitchFamily="34" charset="0"/>
                </a:rPr>
                <a:t> </a:t>
              </a:r>
            </a:p>
            <a:p>
              <a:pPr algn="r"/>
              <a:r>
                <a:rPr lang="en-US" sz="1200" i="1" dirty="0" smtClean="0">
                  <a:latin typeface="Arial" panose="020B0604020202020204" pitchFamily="34" charset="0"/>
                  <a:cs typeface="Arial" panose="020B0604020202020204" pitchFamily="34" charset="0"/>
                </a:rPr>
                <a:t>jumper</a:t>
              </a:r>
              <a:endParaRPr lang="en-US" sz="1200" i="1" dirty="0">
                <a:latin typeface="Arial" panose="020B0604020202020204" pitchFamily="34" charset="0"/>
                <a:cs typeface="Arial" panose="020B0604020202020204" pitchFamily="34" charset="0"/>
              </a:endParaRPr>
            </a:p>
          </p:txBody>
        </p:sp>
        <p:cxnSp>
          <p:nvCxnSpPr>
            <p:cNvPr id="26" name="Straight Arrow Connector 25"/>
            <p:cNvCxnSpPr/>
            <p:nvPr/>
          </p:nvCxnSpPr>
          <p:spPr>
            <a:xfrm flipH="1">
              <a:off x="4796652" y="2553031"/>
              <a:ext cx="201405" cy="117436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866678" y="2098039"/>
              <a:ext cx="2062261"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i="1" dirty="0" smtClean="0">
                  <a:latin typeface="Arial" panose="020B0604020202020204" pitchFamily="34" charset="0"/>
                  <a:cs typeface="Arial" panose="020B0604020202020204" pitchFamily="34" charset="0"/>
                </a:rPr>
                <a:t>Adjacent beam pipe through the vessel</a:t>
              </a:r>
              <a:endParaRPr lang="en-US" sz="1200" i="1" dirty="0">
                <a:latin typeface="Arial" panose="020B0604020202020204" pitchFamily="34" charset="0"/>
                <a:cs typeface="Arial" panose="020B0604020202020204" pitchFamily="34" charset="0"/>
              </a:endParaRPr>
            </a:p>
          </p:txBody>
        </p:sp>
        <p:cxnSp>
          <p:nvCxnSpPr>
            <p:cNvPr id="28" name="Straight Arrow Connector 27"/>
            <p:cNvCxnSpPr/>
            <p:nvPr/>
          </p:nvCxnSpPr>
          <p:spPr>
            <a:xfrm flipH="1" flipV="1">
              <a:off x="990600" y="3276600"/>
              <a:ext cx="4300196" cy="1144886"/>
            </a:xfrm>
            <a:prstGeom prst="straightConnector1">
              <a:avLst/>
            </a:prstGeom>
            <a:ln w="28575">
              <a:solidFill>
                <a:srgbClr val="FF9966"/>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9" name="TextBox 16"/>
            <p:cNvSpPr txBox="1"/>
            <p:nvPr/>
          </p:nvSpPr>
          <p:spPr>
            <a:xfrm rot="934918">
              <a:off x="4854961" y="4114994"/>
              <a:ext cx="631904"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i="1" dirty="0" smtClean="0">
                  <a:solidFill>
                    <a:srgbClr val="FF9966"/>
                  </a:solidFill>
                  <a:latin typeface="Arial" panose="020B0604020202020204" pitchFamily="34" charset="0"/>
                  <a:cs typeface="Arial" panose="020B0604020202020204" pitchFamily="34" charset="0"/>
                </a:rPr>
                <a:t>beam</a:t>
              </a:r>
              <a:endParaRPr lang="en-US" sz="1400" i="1" dirty="0">
                <a:solidFill>
                  <a:srgbClr val="FF9966"/>
                </a:solidFill>
                <a:latin typeface="Arial" panose="020B0604020202020204" pitchFamily="34" charset="0"/>
                <a:cs typeface="Arial" panose="020B0604020202020204" pitchFamily="34" charset="0"/>
              </a:endParaRPr>
            </a:p>
          </p:txBody>
        </p:sp>
        <p:sp>
          <p:nvSpPr>
            <p:cNvPr id="30" name="TextBox 7"/>
            <p:cNvSpPr txBox="1"/>
            <p:nvPr/>
          </p:nvSpPr>
          <p:spPr>
            <a:xfrm>
              <a:off x="3984738" y="2816423"/>
              <a:ext cx="587262" cy="307777"/>
            </a:xfrm>
            <a:prstGeom prst="rect">
              <a:avLst/>
            </a:prstGeom>
            <a:solidFill>
              <a:schemeClr val="bg1">
                <a:alpha val="54000"/>
              </a:schemeClr>
            </a:solid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i="1" dirty="0" smtClean="0">
                  <a:latin typeface="Arial" panose="020B0604020202020204" pitchFamily="34" charset="0"/>
                  <a:cs typeface="Arial" panose="020B0604020202020204" pitchFamily="34" charset="0"/>
                </a:rPr>
                <a:t>FPC</a:t>
              </a:r>
              <a:endParaRPr lang="en-US" sz="1400" i="1" dirty="0">
                <a:latin typeface="Arial" panose="020B0604020202020204" pitchFamily="34" charset="0"/>
                <a:cs typeface="Arial" panose="020B0604020202020204" pitchFamily="34" charset="0"/>
              </a:endParaRPr>
            </a:p>
          </p:txBody>
        </p:sp>
        <p:sp>
          <p:nvSpPr>
            <p:cNvPr id="31" name="TextBox 7"/>
            <p:cNvSpPr txBox="1"/>
            <p:nvPr/>
          </p:nvSpPr>
          <p:spPr>
            <a:xfrm>
              <a:off x="2003538" y="2280046"/>
              <a:ext cx="647049" cy="307777"/>
            </a:xfrm>
            <a:prstGeom prst="rect">
              <a:avLst/>
            </a:prstGeom>
            <a:solidFill>
              <a:schemeClr val="bg1">
                <a:alpha val="38000"/>
              </a:schemeClr>
            </a:solid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i="1" dirty="0" smtClean="0">
                  <a:latin typeface="Arial" panose="020B0604020202020204" pitchFamily="34" charset="0"/>
                  <a:cs typeface="Arial" panose="020B0604020202020204" pitchFamily="34" charset="0"/>
                </a:rPr>
                <a:t>HOM</a:t>
              </a:r>
              <a:endParaRPr lang="en-US" sz="1400" i="1" dirty="0">
                <a:latin typeface="Arial" panose="020B0604020202020204" pitchFamily="34" charset="0"/>
                <a:cs typeface="Arial" panose="020B0604020202020204" pitchFamily="34" charset="0"/>
              </a:endParaRPr>
            </a:p>
          </p:txBody>
        </p:sp>
        <p:sp>
          <p:nvSpPr>
            <p:cNvPr id="32" name="TextBox 7"/>
            <p:cNvSpPr txBox="1"/>
            <p:nvPr/>
          </p:nvSpPr>
          <p:spPr>
            <a:xfrm>
              <a:off x="2042289" y="4416623"/>
              <a:ext cx="841897" cy="307777"/>
            </a:xfrm>
            <a:prstGeom prst="rect">
              <a:avLst/>
            </a:prstGeom>
            <a:solidFill>
              <a:schemeClr val="bg1">
                <a:alpha val="40000"/>
              </a:schemeClr>
            </a:solid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i="1" dirty="0" smtClean="0">
                  <a:latin typeface="Arial" panose="020B0604020202020204" pitchFamily="34" charset="0"/>
                  <a:cs typeface="Arial" panose="020B0604020202020204" pitchFamily="34" charset="0"/>
                </a:rPr>
                <a:t>HOM x2</a:t>
              </a:r>
              <a:endParaRPr lang="en-US" sz="1400" i="1" dirty="0">
                <a:latin typeface="Arial" panose="020B0604020202020204" pitchFamily="34" charset="0"/>
                <a:cs typeface="Arial" panose="020B0604020202020204" pitchFamily="34" charset="0"/>
              </a:endParaRPr>
            </a:p>
          </p:txBody>
        </p:sp>
      </p:grpSp>
      <p:pic>
        <p:nvPicPr>
          <p:cNvPr id="33"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146"/>
          <a:stretch/>
        </p:blipFill>
        <p:spPr bwMode="auto">
          <a:xfrm>
            <a:off x="2837019" y="4876800"/>
            <a:ext cx="2725581"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5" name="Group 34"/>
          <p:cNvGrpSpPr/>
          <p:nvPr/>
        </p:nvGrpSpPr>
        <p:grpSpPr>
          <a:xfrm>
            <a:off x="3440169" y="15489"/>
            <a:ext cx="7284664" cy="5166111"/>
            <a:chOff x="3440169" y="465578"/>
            <a:chExt cx="7284664" cy="5166111"/>
          </a:xfrm>
        </p:grpSpPr>
        <p:pic>
          <p:nvPicPr>
            <p:cNvPr id="36" name="Picture 2"/>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4723" b="98357" l="27363" r="73419"/>
                      </a14:imgEffect>
                    </a14:imgLayer>
                  </a14:imgProps>
                </a:ext>
                <a:ext uri="{28A0092B-C50C-407E-A947-70E740481C1C}">
                  <a14:useLocalDpi xmlns:a14="http://schemas.microsoft.com/office/drawing/2010/main" val="0"/>
                </a:ext>
              </a:extLst>
            </a:blip>
            <a:srcRect/>
            <a:stretch>
              <a:fillRect/>
            </a:stretch>
          </p:blipFill>
          <p:spPr bwMode="auto">
            <a:xfrm>
              <a:off x="3440169" y="465578"/>
              <a:ext cx="7284664" cy="5043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7" name="Group 36"/>
            <p:cNvGrpSpPr/>
            <p:nvPr/>
          </p:nvGrpSpPr>
          <p:grpSpPr>
            <a:xfrm>
              <a:off x="5047437" y="2970044"/>
              <a:ext cx="3522395" cy="2661645"/>
              <a:chOff x="639649" y="3650255"/>
              <a:chExt cx="3522395" cy="2661645"/>
            </a:xfrm>
          </p:grpSpPr>
          <p:cxnSp>
            <p:nvCxnSpPr>
              <p:cNvPr id="42" name="Straight Connector 41"/>
              <p:cNvCxnSpPr/>
              <p:nvPr/>
            </p:nvCxnSpPr>
            <p:spPr>
              <a:xfrm>
                <a:off x="1228445" y="5058078"/>
                <a:ext cx="0" cy="11458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378200" y="5166028"/>
                <a:ext cx="0" cy="11458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1206500" y="6146800"/>
                <a:ext cx="2159000" cy="8890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rot="206107">
                <a:off x="1827691" y="5906319"/>
                <a:ext cx="943646" cy="307777"/>
              </a:xfrm>
              <a:prstGeom prst="rect">
                <a:avLst/>
              </a:prstGeom>
              <a:noFill/>
            </p:spPr>
            <p:txBody>
              <a:bodyPr wrap="square" rtlCol="0">
                <a:spAutoFit/>
              </a:bodyPr>
              <a:lstStyle/>
              <a:p>
                <a:r>
                  <a:rPr lang="en-US" sz="1400" i="1" dirty="0" smtClean="0">
                    <a:latin typeface="Arial" panose="020B0604020202020204" pitchFamily="34" charset="0"/>
                    <a:cs typeface="Arial" panose="020B0604020202020204" pitchFamily="34" charset="0"/>
                  </a:rPr>
                  <a:t>660mm</a:t>
                </a:r>
                <a:endParaRPr lang="en-US" sz="1400" i="1" dirty="0">
                  <a:latin typeface="Arial" panose="020B0604020202020204" pitchFamily="34" charset="0"/>
                  <a:cs typeface="Arial" panose="020B0604020202020204" pitchFamily="34" charset="0"/>
                </a:endParaRPr>
              </a:p>
            </p:txBody>
          </p:sp>
          <p:cxnSp>
            <p:nvCxnSpPr>
              <p:cNvPr id="52" name="Straight Connector 51"/>
              <p:cNvCxnSpPr/>
              <p:nvPr/>
            </p:nvCxnSpPr>
            <p:spPr>
              <a:xfrm>
                <a:off x="3812794" y="4853483"/>
                <a:ext cx="349250" cy="3492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3403600" y="5232400"/>
                <a:ext cx="381000" cy="400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3752850" y="5176978"/>
                <a:ext cx="358199" cy="417372"/>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rot="18654417">
                <a:off x="3406295" y="5062224"/>
                <a:ext cx="943648" cy="307777"/>
              </a:xfrm>
              <a:prstGeom prst="rect">
                <a:avLst/>
              </a:prstGeom>
              <a:noFill/>
            </p:spPr>
            <p:txBody>
              <a:bodyPr wrap="square" rtlCol="0">
                <a:spAutoFit/>
              </a:bodyPr>
              <a:lstStyle/>
              <a:p>
                <a:r>
                  <a:rPr lang="en-US" sz="1400" i="1" dirty="0" smtClean="0">
                    <a:latin typeface="Arial" panose="020B0604020202020204" pitchFamily="34" charset="0"/>
                    <a:cs typeface="Arial" panose="020B0604020202020204" pitchFamily="34" charset="0"/>
                  </a:rPr>
                  <a:t>470mm</a:t>
                </a:r>
                <a:endParaRPr lang="en-US" sz="1400" i="1" dirty="0">
                  <a:latin typeface="Arial" panose="020B0604020202020204" pitchFamily="34" charset="0"/>
                  <a:cs typeface="Arial" panose="020B0604020202020204" pitchFamily="34" charset="0"/>
                </a:endParaRPr>
              </a:p>
            </p:txBody>
          </p:sp>
          <p:cxnSp>
            <p:nvCxnSpPr>
              <p:cNvPr id="56" name="Straight Connector 55"/>
              <p:cNvCxnSpPr/>
              <p:nvPr/>
            </p:nvCxnSpPr>
            <p:spPr>
              <a:xfrm flipV="1">
                <a:off x="831850" y="5122459"/>
                <a:ext cx="452683" cy="19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831850" y="3650255"/>
                <a:ext cx="429665" cy="73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H="1">
                <a:off x="914400" y="3661078"/>
                <a:ext cx="12700" cy="1450672"/>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rot="16200000">
                <a:off x="341838" y="4136011"/>
                <a:ext cx="903399" cy="307777"/>
              </a:xfrm>
              <a:prstGeom prst="rect">
                <a:avLst/>
              </a:prstGeom>
              <a:noFill/>
            </p:spPr>
            <p:txBody>
              <a:bodyPr wrap="square" rtlCol="0">
                <a:spAutoFit/>
              </a:bodyPr>
              <a:lstStyle/>
              <a:p>
                <a:r>
                  <a:rPr lang="en-US" sz="1400" i="1" dirty="0" smtClean="0">
                    <a:latin typeface="Arial" panose="020B0604020202020204" pitchFamily="34" charset="0"/>
                    <a:cs typeface="Arial" panose="020B0604020202020204" pitchFamily="34" charset="0"/>
                  </a:rPr>
                  <a:t>390mm</a:t>
                </a:r>
                <a:endParaRPr lang="en-US" sz="1400" i="1" dirty="0">
                  <a:latin typeface="Arial" panose="020B0604020202020204" pitchFamily="34" charset="0"/>
                  <a:cs typeface="Arial" panose="020B0604020202020204" pitchFamily="34" charset="0"/>
                </a:endParaRPr>
              </a:p>
            </p:txBody>
          </p:sp>
        </p:grpSp>
      </p:grpSp>
      <p:sp>
        <p:nvSpPr>
          <p:cNvPr id="62" name="TextBox 61"/>
          <p:cNvSpPr txBox="1"/>
          <p:nvPr/>
        </p:nvSpPr>
        <p:spPr>
          <a:xfrm>
            <a:off x="228600" y="5715000"/>
            <a:ext cx="2509020" cy="276999"/>
          </a:xfrm>
          <a:prstGeom prst="rect">
            <a:avLst/>
          </a:prstGeom>
          <a:noFill/>
        </p:spPr>
        <p:txBody>
          <a:bodyPr wrap="none" rtlCol="0">
            <a:spAutoFit/>
          </a:bodyPr>
          <a:lstStyle/>
          <a:p>
            <a:r>
              <a:rPr lang="en-US" sz="1200" dirty="0" smtClean="0">
                <a:solidFill>
                  <a:srgbClr val="0070C0"/>
                </a:solidFill>
                <a:latin typeface="Century Gothic" panose="020B0502020202020204" pitchFamily="34" charset="0"/>
              </a:rPr>
              <a:t>Integration into </a:t>
            </a:r>
            <a:r>
              <a:rPr lang="en-US" sz="1200" dirty="0" err="1" smtClean="0">
                <a:solidFill>
                  <a:srgbClr val="0070C0"/>
                </a:solidFill>
                <a:latin typeface="Century Gothic" panose="020B0502020202020204" pitchFamily="34" charset="0"/>
              </a:rPr>
              <a:t>cryomodule</a:t>
            </a:r>
            <a:r>
              <a:rPr lang="en-US" sz="1200" dirty="0" smtClean="0">
                <a:solidFill>
                  <a:srgbClr val="0070C0"/>
                </a:solidFill>
                <a:latin typeface="Century Gothic" panose="020B0502020202020204" pitchFamily="34" charset="0"/>
              </a:rPr>
              <a:t> </a:t>
            </a:r>
            <a:r>
              <a:rPr lang="en-US" sz="1200" dirty="0" smtClean="0">
                <a:solidFill>
                  <a:srgbClr val="0070C0"/>
                </a:solidFill>
                <a:latin typeface="Century Gothic" panose="020B0502020202020204" pitchFamily="34" charset="0"/>
                <a:sym typeface="Wingdings" panose="05000000000000000000" pitchFamily="2" charset="2"/>
              </a:rPr>
              <a:t></a:t>
            </a:r>
            <a:endParaRPr lang="en-US" sz="1200" dirty="0">
              <a:solidFill>
                <a:srgbClr val="0070C0"/>
              </a:solidFill>
              <a:latin typeface="Century Gothic" panose="020B0502020202020204" pitchFamily="34" charset="0"/>
            </a:endParaRPr>
          </a:p>
        </p:txBody>
      </p:sp>
    </p:spTree>
    <p:extLst>
      <p:ext uri="{BB962C8B-B14F-4D97-AF65-F5344CB8AC3E}">
        <p14:creationId xmlns:p14="http://schemas.microsoft.com/office/powerpoint/2010/main" val="157050055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81000" y="0"/>
            <a:ext cx="8382000" cy="914400"/>
          </a:xfrm>
        </p:spPr>
        <p:txBody>
          <a:bodyPr/>
          <a:lstStyle/>
          <a:p>
            <a:pPr algn="ctr">
              <a:lnSpc>
                <a:spcPct val="100000"/>
              </a:lnSpc>
            </a:pPr>
            <a:r>
              <a:rPr lang="en-US" sz="3200" dirty="0" smtClean="0">
                <a:solidFill>
                  <a:srgbClr val="000090"/>
                </a:solidFill>
                <a:latin typeface="Arial" charset="0"/>
                <a:ea typeface="ＭＳ Ｐゴシック" charset="0"/>
                <a:cs typeface="ＭＳ Ｐゴシック" charset="0"/>
              </a:rPr>
              <a:t>Summary for DQWCC R&amp;D</a:t>
            </a:r>
            <a:endParaRPr lang="en-US" sz="3200" dirty="0">
              <a:solidFill>
                <a:srgbClr val="000090"/>
              </a:solidFill>
              <a:latin typeface="Arial" charset="0"/>
              <a:ea typeface="ＭＳ Ｐゴシック" charset="0"/>
              <a:cs typeface="ＭＳ Ｐゴシック" charset="0"/>
            </a:endParaRPr>
          </a:p>
        </p:txBody>
      </p:sp>
      <p:sp>
        <p:nvSpPr>
          <p:cNvPr id="2" name="Date Placeholder 1"/>
          <p:cNvSpPr>
            <a:spLocks noGrp="1"/>
          </p:cNvSpPr>
          <p:nvPr>
            <p:ph type="dt" sz="half" idx="10"/>
          </p:nvPr>
        </p:nvSpPr>
        <p:spPr/>
        <p:txBody>
          <a:bodyPr/>
          <a:lstStyle/>
          <a:p>
            <a:pPr>
              <a:defRPr/>
            </a:pPr>
            <a:r>
              <a:rPr lang="en-US" smtClean="0"/>
              <a:t>August 25, 2014</a:t>
            </a:r>
            <a:endParaRPr lang="en-US" dirty="0"/>
          </a:p>
        </p:txBody>
      </p:sp>
      <p:sp>
        <p:nvSpPr>
          <p:cNvPr id="3" name="Footer Placeholder 2"/>
          <p:cNvSpPr>
            <a:spLocks noGrp="1"/>
          </p:cNvSpPr>
          <p:nvPr>
            <p:ph type="ftr" sz="quarter" idx="11"/>
          </p:nvPr>
        </p:nvSpPr>
        <p:spPr/>
        <p:txBody>
          <a:bodyPr/>
          <a:lstStyle/>
          <a:p>
            <a:pPr>
              <a:defRPr/>
            </a:pPr>
            <a:r>
              <a:rPr lang="en-US" smtClean="0"/>
              <a:t>HOM damped SRF cavities</a:t>
            </a:r>
            <a:endParaRPr lang="en-US" dirty="0"/>
          </a:p>
        </p:txBody>
      </p:sp>
      <p:sp>
        <p:nvSpPr>
          <p:cNvPr id="4" name="Slide Number Placeholder 3"/>
          <p:cNvSpPr>
            <a:spLocks noGrp="1"/>
          </p:cNvSpPr>
          <p:nvPr>
            <p:ph type="sldNum" sz="quarter" idx="12"/>
          </p:nvPr>
        </p:nvSpPr>
        <p:spPr/>
        <p:txBody>
          <a:bodyPr/>
          <a:lstStyle/>
          <a:p>
            <a:fld id="{6852845B-A5F6-3440-B749-65162F69B7B3}" type="slidenum">
              <a:rPr lang="en-US" smtClean="0"/>
              <a:pPr/>
              <a:t>9</a:t>
            </a:fld>
            <a:endParaRPr lang="en-US" dirty="0"/>
          </a:p>
        </p:txBody>
      </p:sp>
      <p:sp>
        <p:nvSpPr>
          <p:cNvPr id="8" name="TextBox 7"/>
          <p:cNvSpPr txBox="1"/>
          <p:nvPr/>
        </p:nvSpPr>
        <p:spPr>
          <a:xfrm>
            <a:off x="457200" y="838200"/>
            <a:ext cx="8458200" cy="5309147"/>
          </a:xfrm>
          <a:prstGeom prst="rect">
            <a:avLst/>
          </a:prstGeom>
          <a:noFill/>
        </p:spPr>
        <p:txBody>
          <a:bodyPr wrap="square" rtlCol="0">
            <a:spAutoFit/>
          </a:bodyPr>
          <a:lstStyle/>
          <a:p>
            <a:pPr marL="285750" indent="-285750">
              <a:spcAft>
                <a:spcPts val="600"/>
              </a:spcAft>
              <a:buFont typeface="Wingdings" charset="2"/>
              <a:buChar char="§"/>
            </a:pPr>
            <a:r>
              <a:rPr lang="en-US" sz="1600" dirty="0" smtClean="0">
                <a:latin typeface="+mn-lt"/>
                <a:cs typeface="Calibri"/>
              </a:rPr>
              <a:t>A concept of using a quarter wave resonator as a crab cavity was proposed at BNL by </a:t>
            </a:r>
            <a:r>
              <a:rPr lang="en-US" sz="1600" dirty="0" err="1" smtClean="0">
                <a:latin typeface="+mn-lt"/>
                <a:cs typeface="Calibri"/>
              </a:rPr>
              <a:t>Ilan</a:t>
            </a:r>
            <a:r>
              <a:rPr lang="en-US" sz="1600" dirty="0" smtClean="0">
                <a:latin typeface="+mn-lt"/>
                <a:cs typeface="Calibri"/>
              </a:rPr>
              <a:t> Ben-</a:t>
            </a:r>
            <a:r>
              <a:rPr lang="en-US" sz="1600" dirty="0" err="1" smtClean="0">
                <a:latin typeface="+mn-lt"/>
                <a:cs typeface="Calibri"/>
              </a:rPr>
              <a:t>Zvi</a:t>
            </a:r>
            <a:r>
              <a:rPr lang="en-US" sz="1600" dirty="0" smtClean="0">
                <a:latin typeface="+mn-lt"/>
                <a:cs typeface="Calibri"/>
              </a:rPr>
              <a:t> in 2010. The concept was further developed in collaboration with CERN into a double quarter wave crab cavity.</a:t>
            </a:r>
          </a:p>
          <a:p>
            <a:pPr marL="285750" indent="-285750">
              <a:spcAft>
                <a:spcPts val="600"/>
              </a:spcAft>
              <a:buFont typeface="Wingdings" charset="2"/>
              <a:buChar char="§"/>
            </a:pPr>
            <a:r>
              <a:rPr lang="en-US" sz="1600" dirty="0" smtClean="0">
                <a:latin typeface="+mn-lt"/>
                <a:cs typeface="Calibri"/>
              </a:rPr>
              <a:t> </a:t>
            </a:r>
            <a:r>
              <a:rPr lang="en-US" sz="1600" dirty="0">
                <a:cs typeface="Calibri"/>
              </a:rPr>
              <a:t>A proof-of-principle DQWCC cavity was successfully tested at BNL last year</a:t>
            </a:r>
            <a:r>
              <a:rPr lang="en-US" sz="1600" dirty="0" smtClean="0">
                <a:cs typeface="Calibri"/>
              </a:rPr>
              <a:t>. The cavity was shipped to CERN for further testing.</a:t>
            </a:r>
          </a:p>
          <a:p>
            <a:pPr marL="285750" indent="-285750">
              <a:spcAft>
                <a:spcPts val="600"/>
              </a:spcAft>
              <a:buFont typeface="Wingdings" charset="2"/>
              <a:buChar char="§"/>
            </a:pPr>
            <a:r>
              <a:rPr lang="en-US" sz="1600" dirty="0" smtClean="0">
                <a:cs typeface="Calibri"/>
              </a:rPr>
              <a:t>A prototype cavity has been developed for testing at SPS in 2017-2018. Fabrication of two prototype cavities will begin soon at </a:t>
            </a:r>
            <a:r>
              <a:rPr lang="en-US" sz="1600" dirty="0" err="1" smtClean="0">
                <a:cs typeface="Calibri"/>
              </a:rPr>
              <a:t>Niowave</a:t>
            </a:r>
            <a:r>
              <a:rPr lang="en-US" sz="1600" dirty="0" smtClean="0">
                <a:cs typeface="Calibri"/>
              </a:rPr>
              <a:t>.</a:t>
            </a:r>
          </a:p>
          <a:p>
            <a:pPr marL="285750" indent="-285750">
              <a:spcAft>
                <a:spcPts val="600"/>
              </a:spcAft>
              <a:buFont typeface="Wingdings" charset="2"/>
              <a:buChar char="§"/>
            </a:pPr>
            <a:r>
              <a:rPr lang="en-US" sz="1600" dirty="0" smtClean="0">
                <a:cs typeface="Calibri"/>
              </a:rPr>
              <a:t>UK team (Lancaster University and </a:t>
            </a:r>
            <a:r>
              <a:rPr lang="en-US" sz="1600" dirty="0" err="1">
                <a:cs typeface="Calibri"/>
              </a:rPr>
              <a:t>D</a:t>
            </a:r>
            <a:r>
              <a:rPr lang="en-US" sz="1600" dirty="0" err="1" smtClean="0">
                <a:cs typeface="Calibri"/>
              </a:rPr>
              <a:t>aresbury</a:t>
            </a:r>
            <a:r>
              <a:rPr lang="en-US" sz="1600" dirty="0" smtClean="0">
                <a:cs typeface="Calibri"/>
              </a:rPr>
              <a:t> Lab) has joined our efforts recently and has made significant contributions, especially in the HOM coupler design.</a:t>
            </a:r>
          </a:p>
          <a:p>
            <a:pPr marL="285750" indent="-285750">
              <a:spcAft>
                <a:spcPts val="600"/>
              </a:spcAft>
              <a:buFont typeface="Wingdings" charset="2"/>
              <a:buChar char="§"/>
            </a:pPr>
            <a:r>
              <a:rPr lang="en-US" sz="1600" dirty="0" smtClean="0">
                <a:cs typeface="Calibri"/>
              </a:rPr>
              <a:t>SLAC provides support in 3D modeling using ACE3P suite of codes.</a:t>
            </a:r>
          </a:p>
          <a:p>
            <a:pPr marL="285750" indent="-285750">
              <a:spcAft>
                <a:spcPts val="600"/>
              </a:spcAft>
              <a:buFont typeface="Wingdings" charset="2"/>
              <a:buChar char="§"/>
            </a:pPr>
            <a:r>
              <a:rPr lang="en-US" sz="1600" dirty="0" smtClean="0">
                <a:latin typeface="+mn-lt"/>
                <a:cs typeface="Calibri"/>
              </a:rPr>
              <a:t>While our efforts were successful so far, further progress might be hindered by an insufficient funding of LARP in general, and its crab cavity R&amp;D in particular (mostly M&amp;</a:t>
            </a:r>
            <a:r>
              <a:rPr lang="en-US" sz="1600" dirty="0" smtClean="0">
                <a:latin typeface="+mn-lt"/>
                <a:cs typeface="Calibri"/>
              </a:rPr>
              <a:t>S)</a:t>
            </a:r>
            <a:r>
              <a:rPr lang="en-US" sz="1600" dirty="0" smtClean="0">
                <a:latin typeface="+mn-lt"/>
                <a:cs typeface="Calibri"/>
              </a:rPr>
              <a:t>.</a:t>
            </a:r>
          </a:p>
          <a:p>
            <a:pPr marL="285750" indent="-285750">
              <a:spcAft>
                <a:spcPts val="600"/>
              </a:spcAft>
              <a:buFont typeface="Wingdings" charset="2"/>
              <a:buChar char="§"/>
            </a:pPr>
            <a:r>
              <a:rPr lang="en-US" sz="1600" dirty="0" smtClean="0">
                <a:latin typeface="+mn-lt"/>
                <a:cs typeface="Calibri"/>
              </a:rPr>
              <a:t>BNL and SBU established a Center for Accelerator Science and Education (CASE), which allows us to attract and involve SBU students in our research.</a:t>
            </a:r>
          </a:p>
          <a:p>
            <a:pPr marL="285750" indent="-285750">
              <a:spcAft>
                <a:spcPts val="600"/>
              </a:spcAft>
              <a:buFont typeface="Wingdings" charset="2"/>
              <a:buChar char="§"/>
            </a:pPr>
            <a:r>
              <a:rPr lang="en-US" sz="1600" dirty="0" smtClean="0">
                <a:latin typeface="+mn-lt"/>
                <a:cs typeface="Calibri"/>
              </a:rPr>
              <a:t>Developing crab cavities for HL-LHC is synergetic with BNL’s study of a future electron-ion collider </a:t>
            </a:r>
            <a:r>
              <a:rPr lang="en-US" sz="1600" dirty="0" err="1" smtClean="0">
                <a:latin typeface="+mn-lt"/>
                <a:cs typeface="Calibri"/>
              </a:rPr>
              <a:t>eRHIC</a:t>
            </a:r>
            <a:r>
              <a:rPr lang="en-US" sz="1600" dirty="0" smtClean="0">
                <a:latin typeface="+mn-lt"/>
                <a:cs typeface="Calibri"/>
              </a:rPr>
              <a:t>. The DQWCC cavity can be easily scaled to </a:t>
            </a:r>
            <a:r>
              <a:rPr lang="en-US" sz="1600" dirty="0" err="1" smtClean="0">
                <a:latin typeface="+mn-lt"/>
                <a:cs typeface="Calibri"/>
              </a:rPr>
              <a:t>eRHIC</a:t>
            </a:r>
            <a:r>
              <a:rPr lang="en-US" sz="1600" dirty="0" smtClean="0">
                <a:latin typeface="+mn-lt"/>
                <a:cs typeface="Calibri"/>
              </a:rPr>
              <a:t> frequencies for crab cavities. Also, similar cavities might be required for future HEP colliders like FCC, if a </a:t>
            </a:r>
            <a:r>
              <a:rPr lang="en-US" sz="1600" dirty="0" smtClean="0">
                <a:latin typeface="+mn-lt"/>
                <a:cs typeface="Calibri"/>
              </a:rPr>
              <a:t>crab-crossing scheme </a:t>
            </a:r>
            <a:r>
              <a:rPr lang="en-US" sz="1600" dirty="0" smtClean="0">
                <a:latin typeface="+mn-lt"/>
                <a:cs typeface="Calibri"/>
              </a:rPr>
              <a:t>is implemented there.</a:t>
            </a:r>
          </a:p>
        </p:txBody>
      </p:sp>
    </p:spTree>
    <p:extLst>
      <p:ext uri="{BB962C8B-B14F-4D97-AF65-F5344CB8AC3E}">
        <p14:creationId xmlns:p14="http://schemas.microsoft.com/office/powerpoint/2010/main" val="281536978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Blank Presentation 13">
      <a:dk1>
        <a:srgbClr val="322F31"/>
      </a:dk1>
      <a:lt1>
        <a:srgbClr val="FFFFFF"/>
      </a:lt1>
      <a:dk2>
        <a:srgbClr val="322F31"/>
      </a:dk2>
      <a:lt2>
        <a:srgbClr val="322F31"/>
      </a:lt2>
      <a:accent1>
        <a:srgbClr val="8071B4"/>
      </a:accent1>
      <a:accent2>
        <a:srgbClr val="8071B4"/>
      </a:accent2>
      <a:accent3>
        <a:srgbClr val="FFFFFF"/>
      </a:accent3>
      <a:accent4>
        <a:srgbClr val="292728"/>
      </a:accent4>
      <a:accent5>
        <a:srgbClr val="C0BBD6"/>
      </a:accent5>
      <a:accent6>
        <a:srgbClr val="7366A3"/>
      </a:accent6>
      <a:hlink>
        <a:srgbClr val="8071B4"/>
      </a:hlink>
      <a:folHlink>
        <a:srgbClr val="8071B4"/>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322F31"/>
        </a:dk1>
        <a:lt1>
          <a:srgbClr val="FFFFFF"/>
        </a:lt1>
        <a:dk2>
          <a:srgbClr val="322F31"/>
        </a:dk2>
        <a:lt2>
          <a:srgbClr val="322F31"/>
        </a:lt2>
        <a:accent1>
          <a:srgbClr val="8071B4"/>
        </a:accent1>
        <a:accent2>
          <a:srgbClr val="8071B4"/>
        </a:accent2>
        <a:accent3>
          <a:srgbClr val="FFFFFF"/>
        </a:accent3>
        <a:accent4>
          <a:srgbClr val="292728"/>
        </a:accent4>
        <a:accent5>
          <a:srgbClr val="C0BBD6"/>
        </a:accent5>
        <a:accent6>
          <a:srgbClr val="7366A3"/>
        </a:accent6>
        <a:hlink>
          <a:srgbClr val="8071B4"/>
        </a:hlink>
        <a:folHlink>
          <a:srgbClr val="8071B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12276</TotalTime>
  <Words>2520</Words>
  <Application>Microsoft Macintosh PowerPoint</Application>
  <PresentationFormat>On-screen Show (4:3)</PresentationFormat>
  <Paragraphs>474</Paragraphs>
  <Slides>29</Slides>
  <Notes>1</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Blank Presentation</vt:lpstr>
      <vt:lpstr>HOM-damped SRF cavities for future circular colliders</vt:lpstr>
      <vt:lpstr>Introduction</vt:lpstr>
      <vt:lpstr>Medium-term accelerator R&amp;D:  Compact crab cavities  for HL-LHC</vt:lpstr>
      <vt:lpstr>General requirements to HL-LHC crab cavities</vt:lpstr>
      <vt:lpstr>Proof-of-principle  Double Quarter Wave Crab Cavity</vt:lpstr>
      <vt:lpstr>Prototype DQWCC for SPS test</vt:lpstr>
      <vt:lpstr>HOM damping for DQWCC</vt:lpstr>
      <vt:lpstr>Dressed cavity</vt:lpstr>
      <vt:lpstr>Summary for DQWCC R&amp;D</vt:lpstr>
      <vt:lpstr>Acknowledgements (crab cavities)</vt:lpstr>
      <vt:lpstr>Long-term accelerator R&amp;D:  HOM-damped accelerating structures for FCC-ee/FCC-pp and CEPC/SppC</vt:lpstr>
      <vt:lpstr>General requirements to SRF systems of future energy frontier colliders</vt:lpstr>
      <vt:lpstr>Energy frontier circular colliders</vt:lpstr>
      <vt:lpstr>R&amp;D at Jefferson Lab:  MEIC concept SRF systems</vt:lpstr>
      <vt:lpstr>MEIC e Ring RF related parameters</vt:lpstr>
      <vt:lpstr>Impedance threshold in e Ring</vt:lpstr>
      <vt:lpstr>RF cavity geometry studies</vt:lpstr>
      <vt:lpstr>ANL-JLab Crab Cavity and Cryomodule Development for SPX</vt:lpstr>
      <vt:lpstr>JLab high-current cavities</vt:lpstr>
      <vt:lpstr>High-current cavity test results</vt:lpstr>
      <vt:lpstr>R&amp;D at BNL: HOM-damped cavities for eRHIC</vt:lpstr>
      <vt:lpstr>Five-cell cavity with strong HOM damping</vt:lpstr>
      <vt:lpstr>BNL3 cavities</vt:lpstr>
      <vt:lpstr>2-stage filter HOM coupler</vt:lpstr>
      <vt:lpstr>Dual-ridge waveguide HOM coupler</vt:lpstr>
      <vt:lpstr>Dipole HOMs and BBU threshold</vt:lpstr>
      <vt:lpstr>Summary for R&amp;D of HOM-damped accelerating structures</vt:lpstr>
      <vt:lpstr>Acknowledgements (HOM-damped accelerating cavities)</vt:lpstr>
      <vt:lpstr>Thank you!</vt:lpstr>
    </vt:vector>
  </TitlesOfParts>
  <Company>BNL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Tiffany Gagnon</dc:creator>
  <cp:lastModifiedBy>Sergey Belomestnykh</cp:lastModifiedBy>
  <cp:revision>724</cp:revision>
  <cp:lastPrinted>2007-07-02T19:06:14Z</cp:lastPrinted>
  <dcterms:created xsi:type="dcterms:W3CDTF">2007-06-28T20:22:43Z</dcterms:created>
  <dcterms:modified xsi:type="dcterms:W3CDTF">2014-08-25T03:29:04Z</dcterms:modified>
</cp:coreProperties>
</file>