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docx" ContentType="application/vnd.openxmlformats-officedocument.wordprocessingml.documen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2.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9.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30.xml" ContentType="application/vnd.openxmlformats-officedocument.presentationml.notesSlide+xml"/>
  <Override PartName="/ppt/embeddings/oleObject3.bin" ContentType="application/vnd.openxmlformats-officedocument.oleObject"/>
  <Override PartName="/ppt/comments/comment1.xml" ContentType="application/vnd.openxmlformats-officedocument.presentationml.comments+xml"/>
  <Override PartName="/ppt/embeddings/oleObject4.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34.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35.xml" ContentType="application/vnd.openxmlformats-officedocument.presentationml.notesSlide+xml"/>
  <Override PartName="/ppt/embeddings/oleObject5.bin" ContentType="application/vnd.openxmlformats-officedocument.oleObject"/>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61" r:id="rId1"/>
  </p:sldMasterIdLst>
  <p:notesMasterIdLst>
    <p:notesMasterId r:id="rId67"/>
  </p:notesMasterIdLst>
  <p:handoutMasterIdLst>
    <p:handoutMasterId r:id="rId68"/>
  </p:handoutMasterIdLst>
  <p:sldIdLst>
    <p:sldId id="280" r:id="rId2"/>
    <p:sldId id="385" r:id="rId3"/>
    <p:sldId id="501" r:id="rId4"/>
    <p:sldId id="362" r:id="rId5"/>
    <p:sldId id="511" r:id="rId6"/>
    <p:sldId id="456" r:id="rId7"/>
    <p:sldId id="336" r:id="rId8"/>
    <p:sldId id="392" r:id="rId9"/>
    <p:sldId id="424" r:id="rId10"/>
    <p:sldId id="460" r:id="rId11"/>
    <p:sldId id="394" r:id="rId12"/>
    <p:sldId id="393" r:id="rId13"/>
    <p:sldId id="532" r:id="rId14"/>
    <p:sldId id="490" r:id="rId15"/>
    <p:sldId id="528" r:id="rId16"/>
    <p:sldId id="286" r:id="rId17"/>
    <p:sldId id="457" r:id="rId18"/>
    <p:sldId id="505" r:id="rId19"/>
    <p:sldId id="470" r:id="rId20"/>
    <p:sldId id="375" r:id="rId21"/>
    <p:sldId id="506" r:id="rId22"/>
    <p:sldId id="406" r:id="rId23"/>
    <p:sldId id="513" r:id="rId24"/>
    <p:sldId id="294" r:id="rId25"/>
    <p:sldId id="522" r:id="rId26"/>
    <p:sldId id="380" r:id="rId27"/>
    <p:sldId id="537" r:id="rId28"/>
    <p:sldId id="523" r:id="rId29"/>
    <p:sldId id="339" r:id="rId30"/>
    <p:sldId id="299" r:id="rId31"/>
    <p:sldId id="535" r:id="rId32"/>
    <p:sldId id="536" r:id="rId33"/>
    <p:sldId id="304" r:id="rId34"/>
    <p:sldId id="436" r:id="rId35"/>
    <p:sldId id="533" r:id="rId36"/>
    <p:sldId id="529" r:id="rId37"/>
    <p:sldId id="514" r:id="rId38"/>
    <p:sldId id="496" r:id="rId39"/>
    <p:sldId id="400" r:id="rId40"/>
    <p:sldId id="507" r:id="rId41"/>
    <p:sldId id="502" r:id="rId42"/>
    <p:sldId id="504" r:id="rId43"/>
    <p:sldId id="508" r:id="rId44"/>
    <p:sldId id="509" r:id="rId45"/>
    <p:sldId id="420" r:id="rId46"/>
    <p:sldId id="423" r:id="rId47"/>
    <p:sldId id="366" r:id="rId48"/>
    <p:sldId id="473" r:id="rId49"/>
    <p:sldId id="416" r:id="rId50"/>
    <p:sldId id="512" r:id="rId51"/>
    <p:sldId id="289" r:id="rId52"/>
    <p:sldId id="265" r:id="rId53"/>
    <p:sldId id="346" r:id="rId54"/>
    <p:sldId id="303" r:id="rId55"/>
    <p:sldId id="516" r:id="rId56"/>
    <p:sldId id="517" r:id="rId57"/>
    <p:sldId id="518" r:id="rId58"/>
    <p:sldId id="519" r:id="rId59"/>
    <p:sldId id="520" r:id="rId60"/>
    <p:sldId id="524" r:id="rId61"/>
    <p:sldId id="257" r:id="rId62"/>
    <p:sldId id="500" r:id="rId63"/>
    <p:sldId id="495" r:id="rId64"/>
    <p:sldId id="491" r:id="rId65"/>
    <p:sldId id="538" r:id="rId66"/>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gor Pogorelsky" initials="i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1475" autoAdjust="0"/>
  </p:normalViewPr>
  <p:slideViewPr>
    <p:cSldViewPr snapToGrid="0" snapToObjects="1">
      <p:cViewPr varScale="1">
        <p:scale>
          <a:sx n="112" d="100"/>
          <a:sy n="112" d="100"/>
        </p:scale>
        <p:origin x="-1888"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commentAuthors" Target="commentAuthors.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christinaswinson:Documents:Docs:work:ATFpub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christinaswinson:Documents:Docs:work:ATFpubs.xlsx" TargetMode="Externa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25161160782324"/>
          <c:y val="0.0"/>
          <c:w val="0.795081311566927"/>
          <c:h val="1.0"/>
        </c:manualLayout>
      </c:layout>
      <c:pieChart>
        <c:varyColors val="1"/>
        <c:ser>
          <c:idx val="0"/>
          <c:order val="0"/>
          <c:tx>
            <c:strRef>
              <c:f>Sheet1!$B$1</c:f>
              <c:strCache>
                <c:ptCount val="1"/>
                <c:pt idx="0">
                  <c:v>Sales</c:v>
                </c:pt>
              </c:strCache>
            </c:strRef>
          </c:tx>
          <c:spPr>
            <a:ln>
              <a:solidFill>
                <a:srgbClr val="FFFFFF"/>
              </a:solidFill>
            </a:ln>
          </c:spPr>
          <c:dLbls>
            <c:dLbl>
              <c:idx val="0"/>
              <c:layout>
                <c:manualLayout>
                  <c:x val="0.211123245562988"/>
                  <c:y val="-0.0427044807789555"/>
                </c:manualLayout>
              </c:layout>
              <c:dLblPos val="bestFit"/>
              <c:showLegendKey val="0"/>
              <c:showVal val="0"/>
              <c:showCatName val="1"/>
              <c:showSerName val="0"/>
              <c:showPercent val="1"/>
              <c:showBubbleSize val="0"/>
            </c:dLbl>
            <c:dLblPos val="inEnd"/>
            <c:showLegendKey val="0"/>
            <c:showVal val="0"/>
            <c:showCatName val="1"/>
            <c:showSerName val="0"/>
            <c:showPercent val="1"/>
            <c:showBubbleSize val="0"/>
            <c:showLeaderLines val="1"/>
          </c:dLbls>
          <c:cat>
            <c:strRef>
              <c:f>Sheet1!$A$2:$A$4</c:f>
              <c:strCache>
                <c:ptCount val="3"/>
                <c:pt idx="0">
                  <c:v>USA</c:v>
                </c:pt>
                <c:pt idx="1">
                  <c:v>Europe</c:v>
                </c:pt>
                <c:pt idx="2">
                  <c:v>Asia</c:v>
                </c:pt>
              </c:strCache>
            </c:strRef>
          </c:cat>
          <c:val>
            <c:numRef>
              <c:f>Sheet1!$B$2:$B$4</c:f>
              <c:numCache>
                <c:formatCode>General</c:formatCode>
                <c:ptCount val="3"/>
                <c:pt idx="0">
                  <c:v>79.0</c:v>
                </c:pt>
                <c:pt idx="1">
                  <c:v>34.0</c:v>
                </c:pt>
                <c:pt idx="2">
                  <c:v>7.0</c:v>
                </c:pt>
              </c:numCache>
            </c:numRef>
          </c:val>
        </c:ser>
        <c:dLbls>
          <c:showLegendKey val="0"/>
          <c:showVal val="0"/>
          <c:showCatName val="1"/>
          <c:showSerName val="0"/>
          <c:showPercent val="1"/>
          <c:showBubbleSize val="0"/>
          <c:showLeaderLines val="1"/>
        </c:dLbls>
        <c:firstSliceAng val="149"/>
      </c:pieChart>
    </c:plotArea>
    <c:plotVisOnly val="1"/>
    <c:dispBlanksAs val="gap"/>
    <c:showDLblsOverMax val="0"/>
  </c:chart>
  <c:spPr>
    <a:no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dPt>
            <c:idx val="0"/>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dPt>
          <c:cat>
            <c:strRef>
              <c:f>Sheet1!$A$2:$A$3</c:f>
              <c:strCache>
                <c:ptCount val="2"/>
                <c:pt idx="0">
                  <c:v>Active</c:v>
                </c:pt>
                <c:pt idx="1">
                  <c:v>Completed</c:v>
                </c:pt>
              </c:strCache>
            </c:strRef>
          </c:cat>
          <c:val>
            <c:numRef>
              <c:f>Sheet1!$B$2:$B$3</c:f>
              <c:numCache>
                <c:formatCode>General</c:formatCode>
                <c:ptCount val="2"/>
                <c:pt idx="0">
                  <c:v>2.0</c:v>
                </c:pt>
                <c:pt idx="1">
                  <c:v>2.0</c:v>
                </c:pt>
              </c:numCache>
            </c:numRef>
          </c:val>
        </c:ser>
        <c:dLbls>
          <c:showLegendKey val="0"/>
          <c:showVal val="0"/>
          <c:showCatName val="0"/>
          <c:showSerName val="0"/>
          <c:showPercent val="0"/>
          <c:showBubbleSize val="0"/>
          <c:showLeaderLines val="0"/>
        </c:dLbls>
        <c:firstSliceAng val="27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dPt>
            <c:idx val="0"/>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c:spPr>
          </c:dPt>
          <c:dPt>
            <c:idx val="1"/>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c:spPr>
          </c:dPt>
          <c:cat>
            <c:strRef>
              <c:f>Sheet1!$A$2:$A$3</c:f>
              <c:strCache>
                <c:ptCount val="2"/>
                <c:pt idx="0">
                  <c:v>Active</c:v>
                </c:pt>
                <c:pt idx="1">
                  <c:v>completed</c:v>
                </c:pt>
              </c:strCache>
            </c:strRef>
          </c:cat>
          <c:val>
            <c:numRef>
              <c:f>Sheet1!$B$2:$B$3</c:f>
              <c:numCache>
                <c:formatCode>General</c:formatCode>
                <c:ptCount val="2"/>
                <c:pt idx="0">
                  <c:v>5.0</c:v>
                </c:pt>
                <c:pt idx="1">
                  <c:v>8.0</c:v>
                </c:pt>
              </c:numCache>
            </c:numRef>
          </c:val>
        </c:ser>
        <c:dLbls>
          <c:showLegendKey val="0"/>
          <c:showVal val="0"/>
          <c:showCatName val="0"/>
          <c:showSerName val="0"/>
          <c:showPercent val="0"/>
          <c:showBubbleSize val="0"/>
          <c:showLeaderLines val="0"/>
        </c:dLbls>
        <c:firstSliceAng val="114"/>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428774670211678"/>
          <c:y val="0.0382222184329258"/>
          <c:w val="0.936960195316494"/>
          <c:h val="0.758106681601231"/>
        </c:manualLayout>
      </c:layout>
      <c:barChart>
        <c:barDir val="col"/>
        <c:grouping val="clustered"/>
        <c:varyColors val="0"/>
        <c:ser>
          <c:idx val="1"/>
          <c:order val="0"/>
          <c:tx>
            <c:v>Conference Papers</c:v>
          </c:tx>
          <c:spPr>
            <a:ln>
              <a:solidFill>
                <a:schemeClr val="accent2">
                  <a:lumMod val="50000"/>
                </a:schemeClr>
              </a:solidFill>
            </a:ln>
            <a:effectLst/>
          </c:spPr>
          <c:invertIfNegative val="0"/>
          <c:cat>
            <c:numRef>
              <c:f>Sheet1!$A$2:$A$24</c:f>
              <c:numCache>
                <c:formatCode>General</c:formatCode>
                <c:ptCount val="23"/>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numCache>
            </c:numRef>
          </c:cat>
          <c:val>
            <c:numRef>
              <c:f>Sheet1!$C$2:$C$24</c:f>
              <c:numCache>
                <c:formatCode>General</c:formatCode>
                <c:ptCount val="23"/>
                <c:pt idx="0">
                  <c:v>2.0</c:v>
                </c:pt>
                <c:pt idx="1">
                  <c:v>3.0</c:v>
                </c:pt>
                <c:pt idx="2">
                  <c:v>7.0</c:v>
                </c:pt>
                <c:pt idx="3">
                  <c:v>12.0</c:v>
                </c:pt>
                <c:pt idx="4">
                  <c:v>3.0</c:v>
                </c:pt>
                <c:pt idx="5">
                  <c:v>6.0</c:v>
                </c:pt>
                <c:pt idx="6">
                  <c:v>12.0</c:v>
                </c:pt>
                <c:pt idx="7">
                  <c:v>13.0</c:v>
                </c:pt>
                <c:pt idx="8">
                  <c:v>16.0</c:v>
                </c:pt>
                <c:pt idx="9">
                  <c:v>33.0</c:v>
                </c:pt>
                <c:pt idx="10">
                  <c:v>3.0</c:v>
                </c:pt>
                <c:pt idx="11">
                  <c:v>23.0</c:v>
                </c:pt>
                <c:pt idx="12">
                  <c:v>8.0</c:v>
                </c:pt>
                <c:pt idx="13">
                  <c:v>12.0</c:v>
                </c:pt>
                <c:pt idx="14">
                  <c:v>24.0</c:v>
                </c:pt>
                <c:pt idx="15">
                  <c:v>16.0</c:v>
                </c:pt>
                <c:pt idx="16">
                  <c:v>5.0</c:v>
                </c:pt>
                <c:pt idx="17">
                  <c:v>14.0</c:v>
                </c:pt>
                <c:pt idx="18">
                  <c:v>5.0</c:v>
                </c:pt>
                <c:pt idx="19">
                  <c:v>9.0</c:v>
                </c:pt>
                <c:pt idx="20">
                  <c:v>14.0</c:v>
                </c:pt>
                <c:pt idx="21">
                  <c:v>16.0</c:v>
                </c:pt>
                <c:pt idx="22">
                  <c:v>23.0</c:v>
                </c:pt>
              </c:numCache>
            </c:numRef>
          </c:val>
        </c:ser>
        <c:ser>
          <c:idx val="0"/>
          <c:order val="1"/>
          <c:tx>
            <c:v>Journal Papers</c:v>
          </c:tx>
          <c:spPr>
            <a:ln>
              <a:solidFill>
                <a:schemeClr val="accent1">
                  <a:lumMod val="50000"/>
                </a:schemeClr>
              </a:solidFill>
            </a:ln>
            <a:effectLst/>
          </c:spPr>
          <c:invertIfNegative val="0"/>
          <c:cat>
            <c:numRef>
              <c:f>Sheet1!$A$2:$A$24</c:f>
              <c:numCache>
                <c:formatCode>General</c:formatCode>
                <c:ptCount val="23"/>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numCache>
            </c:numRef>
          </c:cat>
          <c:val>
            <c:numRef>
              <c:f>Sheet1!$B$2:$B$24</c:f>
              <c:numCache>
                <c:formatCode>General</c:formatCode>
                <c:ptCount val="23"/>
                <c:pt idx="0">
                  <c:v>4.0</c:v>
                </c:pt>
                <c:pt idx="1">
                  <c:v>4.0</c:v>
                </c:pt>
                <c:pt idx="2">
                  <c:v>9.0</c:v>
                </c:pt>
                <c:pt idx="3">
                  <c:v>3.0</c:v>
                </c:pt>
                <c:pt idx="4">
                  <c:v>2.0</c:v>
                </c:pt>
                <c:pt idx="5">
                  <c:v>6.0</c:v>
                </c:pt>
                <c:pt idx="6">
                  <c:v>7.0</c:v>
                </c:pt>
                <c:pt idx="7">
                  <c:v>5.0</c:v>
                </c:pt>
                <c:pt idx="8">
                  <c:v>8.0</c:v>
                </c:pt>
                <c:pt idx="9">
                  <c:v>2.0</c:v>
                </c:pt>
                <c:pt idx="10">
                  <c:v>13.0</c:v>
                </c:pt>
                <c:pt idx="11">
                  <c:v>11.0</c:v>
                </c:pt>
                <c:pt idx="12">
                  <c:v>9.0</c:v>
                </c:pt>
                <c:pt idx="13">
                  <c:v>10.0</c:v>
                </c:pt>
                <c:pt idx="14">
                  <c:v>7.0</c:v>
                </c:pt>
                <c:pt idx="15">
                  <c:v>1.0</c:v>
                </c:pt>
                <c:pt idx="16">
                  <c:v>11.0</c:v>
                </c:pt>
                <c:pt idx="17">
                  <c:v>1.0</c:v>
                </c:pt>
                <c:pt idx="18">
                  <c:v>4.0</c:v>
                </c:pt>
                <c:pt idx="19">
                  <c:v>4.0</c:v>
                </c:pt>
                <c:pt idx="20">
                  <c:v>4.0</c:v>
                </c:pt>
                <c:pt idx="21">
                  <c:v>7.0</c:v>
                </c:pt>
                <c:pt idx="22">
                  <c:v>12.0</c:v>
                </c:pt>
              </c:numCache>
            </c:numRef>
          </c:val>
        </c:ser>
        <c:dLbls>
          <c:showLegendKey val="0"/>
          <c:showVal val="0"/>
          <c:showCatName val="0"/>
          <c:showSerName val="0"/>
          <c:showPercent val="0"/>
          <c:showBubbleSize val="0"/>
        </c:dLbls>
        <c:gapWidth val="30"/>
        <c:overlap val="70"/>
        <c:axId val="2116522488"/>
        <c:axId val="2116506888"/>
      </c:barChart>
      <c:catAx>
        <c:axId val="2116522488"/>
        <c:scaling>
          <c:orientation val="minMax"/>
        </c:scaling>
        <c:delete val="0"/>
        <c:axPos val="b"/>
        <c:numFmt formatCode="General" sourceLinked="1"/>
        <c:majorTickMark val="none"/>
        <c:minorTickMark val="none"/>
        <c:tickLblPos val="nextTo"/>
        <c:txPr>
          <a:bodyPr rot="-2700000" vert="horz" anchor="ctr" anchorCtr="1"/>
          <a:lstStyle/>
          <a:p>
            <a:pPr>
              <a:defRPr sz="1400" baseline="0"/>
            </a:pPr>
            <a:endParaRPr lang="en-US"/>
          </a:p>
        </c:txPr>
        <c:crossAx val="2116506888"/>
        <c:crosses val="autoZero"/>
        <c:auto val="0"/>
        <c:lblAlgn val="ctr"/>
        <c:lblOffset val="50"/>
        <c:tickLblSkip val="4"/>
        <c:noMultiLvlLbl val="0"/>
      </c:catAx>
      <c:valAx>
        <c:axId val="2116506888"/>
        <c:scaling>
          <c:orientation val="minMax"/>
        </c:scaling>
        <c:delete val="0"/>
        <c:axPos val="l"/>
        <c:numFmt formatCode="General" sourceLinked="1"/>
        <c:majorTickMark val="out"/>
        <c:minorTickMark val="none"/>
        <c:tickLblPos val="nextTo"/>
        <c:txPr>
          <a:bodyPr/>
          <a:lstStyle/>
          <a:p>
            <a:pPr>
              <a:defRPr sz="1400"/>
            </a:pPr>
            <a:endParaRPr lang="en-US"/>
          </a:p>
        </c:txPr>
        <c:crossAx val="2116522488"/>
        <c:crosses val="autoZero"/>
        <c:crossBetween val="between"/>
      </c:valAx>
      <c:spPr>
        <a:solidFill>
          <a:srgbClr val="FFFFFF"/>
        </a:solidFill>
      </c:spPr>
    </c:plotArea>
    <c:legend>
      <c:legendPos val="r"/>
      <c:layout>
        <c:manualLayout>
          <c:xMode val="edge"/>
          <c:yMode val="edge"/>
          <c:x val="0.590620443277924"/>
          <c:y val="0.107861840046545"/>
          <c:w val="0.379113930203169"/>
          <c:h val="0.121899322523986"/>
        </c:manualLayout>
      </c:layout>
      <c:overlay val="0"/>
      <c:spPr>
        <a:solidFill>
          <a:schemeClr val="bg1"/>
        </a:solidFill>
      </c:spPr>
      <c:txPr>
        <a:bodyPr/>
        <a:lstStyle/>
        <a:p>
          <a:pPr>
            <a:defRPr sz="1400"/>
          </a:pPr>
          <a:endParaRPr lang="en-US"/>
        </a:p>
      </c:txPr>
    </c:legend>
    <c:plotVisOnly val="1"/>
    <c:dispBlanksAs val="gap"/>
    <c:showDLblsOverMax val="0"/>
  </c:chart>
  <c:spPr>
    <a:noFill/>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692911682542064"/>
          <c:y val="0.0505426108194283"/>
          <c:w val="0.891613284842008"/>
          <c:h val="0.720588379125703"/>
        </c:manualLayout>
      </c:layout>
      <c:barChart>
        <c:barDir val="col"/>
        <c:grouping val="clustered"/>
        <c:varyColors val="0"/>
        <c:ser>
          <c:idx val="3"/>
          <c:order val="0"/>
          <c:spPr>
            <a:ln>
              <a:solidFill>
                <a:schemeClr val="accent4">
                  <a:lumMod val="50000"/>
                </a:schemeClr>
              </a:solidFill>
            </a:ln>
          </c:spPr>
          <c:invertIfNegative val="0"/>
          <c:cat>
            <c:numRef>
              <c:f>Sheet1!$A$2:$A$24</c:f>
              <c:numCache>
                <c:formatCode>General</c:formatCode>
                <c:ptCount val="23"/>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numCache>
            </c:numRef>
          </c:cat>
          <c:val>
            <c:numRef>
              <c:f>Sheet1!$D$2:$D$24</c:f>
              <c:numCache>
                <c:formatCode>General</c:formatCode>
                <c:ptCount val="23"/>
                <c:pt idx="0">
                  <c:v>3.0</c:v>
                </c:pt>
                <c:pt idx="1">
                  <c:v>7.0</c:v>
                </c:pt>
                <c:pt idx="2">
                  <c:v>32.0</c:v>
                </c:pt>
                <c:pt idx="3">
                  <c:v>10.0</c:v>
                </c:pt>
                <c:pt idx="4">
                  <c:v>15.0</c:v>
                </c:pt>
                <c:pt idx="5">
                  <c:v>33.0</c:v>
                </c:pt>
                <c:pt idx="6">
                  <c:v>29.0</c:v>
                </c:pt>
                <c:pt idx="7">
                  <c:v>44.0</c:v>
                </c:pt>
                <c:pt idx="8">
                  <c:v>58.0</c:v>
                </c:pt>
                <c:pt idx="9">
                  <c:v>67.0</c:v>
                </c:pt>
                <c:pt idx="10">
                  <c:v>67.0</c:v>
                </c:pt>
                <c:pt idx="11">
                  <c:v>89.0</c:v>
                </c:pt>
                <c:pt idx="12">
                  <c:v>109.0</c:v>
                </c:pt>
                <c:pt idx="13">
                  <c:v>145.0</c:v>
                </c:pt>
                <c:pt idx="14">
                  <c:v>185.0</c:v>
                </c:pt>
                <c:pt idx="15">
                  <c:v>130.0</c:v>
                </c:pt>
                <c:pt idx="16">
                  <c:v>132.0</c:v>
                </c:pt>
                <c:pt idx="17">
                  <c:v>121.0</c:v>
                </c:pt>
                <c:pt idx="18">
                  <c:v>130.0</c:v>
                </c:pt>
                <c:pt idx="19">
                  <c:v>146.0</c:v>
                </c:pt>
                <c:pt idx="20">
                  <c:v>154.0</c:v>
                </c:pt>
                <c:pt idx="21">
                  <c:v>161.0</c:v>
                </c:pt>
                <c:pt idx="22">
                  <c:v>243.0</c:v>
                </c:pt>
              </c:numCache>
            </c:numRef>
          </c:val>
        </c:ser>
        <c:dLbls>
          <c:showLegendKey val="0"/>
          <c:showVal val="0"/>
          <c:showCatName val="0"/>
          <c:showSerName val="0"/>
          <c:showPercent val="0"/>
          <c:showBubbleSize val="0"/>
        </c:dLbls>
        <c:gapWidth val="0"/>
        <c:axId val="2117623432"/>
        <c:axId val="2117594968"/>
      </c:barChart>
      <c:catAx>
        <c:axId val="2117623432"/>
        <c:scaling>
          <c:orientation val="minMax"/>
        </c:scaling>
        <c:delete val="0"/>
        <c:axPos val="b"/>
        <c:numFmt formatCode="General" sourceLinked="1"/>
        <c:majorTickMark val="none"/>
        <c:minorTickMark val="none"/>
        <c:tickLblPos val="nextTo"/>
        <c:txPr>
          <a:bodyPr rot="-2700000"/>
          <a:lstStyle/>
          <a:p>
            <a:pPr>
              <a:defRPr sz="1400"/>
            </a:pPr>
            <a:endParaRPr lang="en-US"/>
          </a:p>
        </c:txPr>
        <c:crossAx val="2117594968"/>
        <c:crosses val="autoZero"/>
        <c:auto val="1"/>
        <c:lblAlgn val="ctr"/>
        <c:lblOffset val="10"/>
        <c:noMultiLvlLbl val="0"/>
      </c:catAx>
      <c:valAx>
        <c:axId val="2117594968"/>
        <c:scaling>
          <c:orientation val="minMax"/>
        </c:scaling>
        <c:delete val="0"/>
        <c:axPos val="l"/>
        <c:numFmt formatCode="General" sourceLinked="1"/>
        <c:majorTickMark val="out"/>
        <c:minorTickMark val="none"/>
        <c:tickLblPos val="nextTo"/>
        <c:txPr>
          <a:bodyPr/>
          <a:lstStyle/>
          <a:p>
            <a:pPr>
              <a:defRPr sz="1400"/>
            </a:pPr>
            <a:endParaRPr lang="en-US"/>
          </a:p>
        </c:txPr>
        <c:crossAx val="2117623432"/>
        <c:crosses val="autoZero"/>
        <c:crossBetween val="between"/>
      </c:valAx>
    </c:plotArea>
    <c:plotVisOnly val="1"/>
    <c:dispBlanksAs val="gap"/>
    <c:showDLblsOverMax val="0"/>
  </c:chart>
  <c:spPr>
    <a:noFill/>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63773276163"/>
          <c:y val="0.13424643389311"/>
          <c:w val="0.580923145417057"/>
          <c:h val="0.919258968407986"/>
        </c:manualLayout>
      </c:layout>
      <c:pieChart>
        <c:varyColors val="1"/>
        <c:ser>
          <c:idx val="0"/>
          <c:order val="0"/>
          <c:tx>
            <c:strRef>
              <c:f>Sheet1!$B$1</c:f>
              <c:strCache>
                <c:ptCount val="1"/>
                <c:pt idx="0">
                  <c:v>Hours</c:v>
                </c:pt>
              </c:strCache>
            </c:strRef>
          </c:tx>
          <c:spPr>
            <a:scene3d>
              <a:camera prst="orthographicFront"/>
              <a:lightRig rig="threePt" dir="t"/>
            </a:scene3d>
            <a:sp3d>
              <a:bevelT prst="angle"/>
            </a:sp3d>
          </c:spPr>
          <c:dPt>
            <c:idx val="6"/>
            <c:bubble3D val="0"/>
            <c:spPr>
              <a:noFill/>
              <a:scene3d>
                <a:camera prst="orthographicFront"/>
                <a:lightRig rig="threePt" dir="t"/>
              </a:scene3d>
              <a:sp3d>
                <a:bevelT prst="angle"/>
              </a:sp3d>
            </c:spPr>
          </c:dPt>
          <c:dLbls>
            <c:dLbl>
              <c:idx val="0"/>
              <c:layout>
                <c:manualLayout>
                  <c:x val="-0.226862477678167"/>
                  <c:y val="0.0176358500406579"/>
                </c:manualLayout>
              </c:layout>
              <c:spPr/>
              <c:txPr>
                <a:bodyPr/>
                <a:lstStyle/>
                <a:p>
                  <a:pPr>
                    <a:defRPr sz="1400" b="1">
                      <a:solidFill>
                        <a:schemeClr val="bg1"/>
                      </a:solidFill>
                    </a:defRPr>
                  </a:pPr>
                  <a:endParaRPr lang="en-US"/>
                </a:p>
              </c:txPr>
              <c:dLblPos val="bestFit"/>
              <c:showLegendKey val="1"/>
              <c:showVal val="1"/>
              <c:showCatName val="1"/>
              <c:showSerName val="0"/>
              <c:showPercent val="0"/>
              <c:showBubbleSize val="0"/>
              <c:separator>
</c:separator>
            </c:dLbl>
            <c:dLbl>
              <c:idx val="1"/>
              <c:layout>
                <c:manualLayout>
                  <c:x val="-0.0647424616908966"/>
                  <c:y val="-0.1483294428321"/>
                </c:manualLayout>
              </c:layout>
              <c:spPr/>
              <c:txPr>
                <a:bodyPr/>
                <a:lstStyle/>
                <a:p>
                  <a:pPr>
                    <a:defRPr sz="1400" b="1">
                      <a:solidFill>
                        <a:schemeClr val="bg1"/>
                      </a:solidFill>
                    </a:defRPr>
                  </a:pPr>
                  <a:endParaRPr lang="en-US"/>
                </a:p>
              </c:txPr>
              <c:dLblPos val="bestFit"/>
              <c:showLegendKey val="1"/>
              <c:showVal val="1"/>
              <c:showCatName val="1"/>
              <c:showSerName val="0"/>
              <c:showPercent val="0"/>
              <c:showBubbleSize val="0"/>
              <c:separator>
</c:separator>
            </c:dLbl>
            <c:dLbl>
              <c:idx val="2"/>
              <c:layout>
                <c:manualLayout>
                  <c:x val="0.154145869140294"/>
                  <c:y val="-0.103194688712893"/>
                </c:manualLayout>
              </c:layout>
              <c:dLblPos val="bestFit"/>
              <c:showLegendKey val="1"/>
              <c:showVal val="1"/>
              <c:showCatName val="1"/>
              <c:showSerName val="0"/>
              <c:showPercent val="0"/>
              <c:showBubbleSize val="0"/>
              <c:separator>
</c:separator>
            </c:dLbl>
            <c:dLbl>
              <c:idx val="3"/>
              <c:layout>
                <c:manualLayout>
                  <c:x val="0.0"/>
                  <c:y val="-0.0140509798278746"/>
                </c:manualLayout>
              </c:layout>
              <c:dLblPos val="bestFit"/>
              <c:showLegendKey val="1"/>
              <c:showVal val="1"/>
              <c:showCatName val="1"/>
              <c:showSerName val="0"/>
              <c:showPercent val="0"/>
              <c:showBubbleSize val="0"/>
              <c:separator>
</c:separator>
            </c:dLbl>
            <c:dLbl>
              <c:idx val="4"/>
              <c:layout>
                <c:manualLayout>
                  <c:x val="-0.0504552918856397"/>
                  <c:y val="-0.0481414271693867"/>
                </c:manualLayout>
              </c:layout>
              <c:dLblPos val="bestFit"/>
              <c:showLegendKey val="1"/>
              <c:showVal val="1"/>
              <c:showCatName val="1"/>
              <c:showSerName val="0"/>
              <c:showPercent val="0"/>
              <c:showBubbleSize val="0"/>
              <c:separator>
</c:separator>
            </c:dLbl>
            <c:dLbl>
              <c:idx val="5"/>
              <c:layout>
                <c:manualLayout>
                  <c:x val="-0.00912293274097921"/>
                  <c:y val="-0.0122788616949519"/>
                </c:manualLayout>
              </c:layout>
              <c:dLblPos val="bestFit"/>
              <c:showLegendKey val="1"/>
              <c:showVal val="1"/>
              <c:showCatName val="1"/>
              <c:showSerName val="0"/>
              <c:showPercent val="0"/>
              <c:showBubbleSize val="0"/>
              <c:separator>
</c:separator>
            </c:dLbl>
            <c:dLbl>
              <c:idx val="6"/>
              <c:layout>
                <c:manualLayout>
                  <c:x val="0.0200343473306284"/>
                  <c:y val="0.0119853411841306"/>
                </c:manualLayout>
              </c:layout>
              <c:dLblPos val="bestFit"/>
              <c:showLegendKey val="1"/>
              <c:showVal val="1"/>
              <c:showCatName val="1"/>
              <c:showSerName val="0"/>
              <c:showPercent val="0"/>
              <c:showBubbleSize val="0"/>
              <c:separator>
</c:separator>
            </c:dLbl>
            <c:dLbl>
              <c:idx val="7"/>
              <c:layout>
                <c:manualLayout>
                  <c:x val="-0.0116983580636776"/>
                  <c:y val="0.206471548551426"/>
                </c:manualLayout>
              </c:layout>
              <c:dLblPos val="bestFit"/>
              <c:showLegendKey val="1"/>
              <c:showVal val="1"/>
              <c:showCatName val="1"/>
              <c:showSerName val="0"/>
              <c:showPercent val="0"/>
              <c:showBubbleSize val="0"/>
              <c:separator>
</c:separator>
            </c:dLbl>
            <c:txPr>
              <a:bodyPr/>
              <a:lstStyle/>
              <a:p>
                <a:pPr>
                  <a:defRPr sz="1400"/>
                </a:pPr>
                <a:endParaRPr lang="en-US"/>
              </a:p>
            </c:txPr>
            <c:dLblPos val="bestFit"/>
            <c:showLegendKey val="1"/>
            <c:showVal val="1"/>
            <c:showCatName val="1"/>
            <c:showSerName val="0"/>
            <c:showPercent val="0"/>
            <c:showBubbleSize val="0"/>
            <c:separator>
</c:separator>
            <c:showLeaderLines val="1"/>
          </c:dLbls>
          <c:cat>
            <c:strRef>
              <c:f>Sheet1!$A$2:$A$8</c:f>
              <c:strCache>
                <c:ptCount val="7"/>
                <c:pt idx="0">
                  <c:v>User Runs</c:v>
                </c:pt>
                <c:pt idx="1">
                  <c:v>User Setup</c:v>
                </c:pt>
                <c:pt idx="2">
                  <c:v>Facility Development</c:v>
                </c:pt>
                <c:pt idx="3">
                  <c:v>Maintenance</c:v>
                </c:pt>
                <c:pt idx="4">
                  <c:v>ES&amp;H</c:v>
                </c:pt>
                <c:pt idx="5">
                  <c:v>Short staff</c:v>
                </c:pt>
                <c:pt idx="6">
                  <c:v>No demand</c:v>
                </c:pt>
              </c:strCache>
            </c:strRef>
          </c:cat>
          <c:val>
            <c:numRef>
              <c:f>Sheet1!$B$2:$B$8</c:f>
              <c:numCache>
                <c:formatCode>General</c:formatCode>
                <c:ptCount val="7"/>
                <c:pt idx="0">
                  <c:v>576.0</c:v>
                </c:pt>
                <c:pt idx="1">
                  <c:v>376.0</c:v>
                </c:pt>
                <c:pt idx="2">
                  <c:v>424.0</c:v>
                </c:pt>
                <c:pt idx="3">
                  <c:v>96.0</c:v>
                </c:pt>
                <c:pt idx="4">
                  <c:v>88.0</c:v>
                </c:pt>
                <c:pt idx="5">
                  <c:v>244.0</c:v>
                </c:pt>
                <c:pt idx="6">
                  <c:v>100.0</c:v>
                </c:pt>
              </c:numCache>
            </c:numRef>
          </c:val>
        </c:ser>
        <c:dLbls>
          <c:showLegendKey val="0"/>
          <c:showVal val="0"/>
          <c:showCatName val="0"/>
          <c:showSerName val="0"/>
          <c:showPercent val="1"/>
          <c:showBubbleSize val="0"/>
          <c:showLeaderLines val="1"/>
        </c:dLbls>
        <c:firstSliceAng val="28"/>
      </c:pieChart>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52917906814551"/>
          <c:y val="0.0807410315920139"/>
          <c:w val="0.580923145417057"/>
          <c:h val="0.919258968407986"/>
        </c:manualLayout>
      </c:layout>
      <c:pieChart>
        <c:varyColors val="1"/>
        <c:ser>
          <c:idx val="0"/>
          <c:order val="0"/>
          <c:tx>
            <c:strRef>
              <c:f>Sheet1!$B$1</c:f>
              <c:strCache>
                <c:ptCount val="1"/>
                <c:pt idx="0">
                  <c:v>Hours</c:v>
                </c:pt>
              </c:strCache>
            </c:strRef>
          </c:tx>
          <c:spPr>
            <a:scene3d>
              <a:camera prst="orthographicFront"/>
              <a:lightRig rig="threePt" dir="t"/>
            </a:scene3d>
            <a:sp3d>
              <a:bevelT prst="angle"/>
            </a:sp3d>
          </c:spPr>
          <c:dPt>
            <c:idx val="6"/>
            <c:bubble3D val="0"/>
            <c:spPr>
              <a:noFill/>
              <a:scene3d>
                <a:camera prst="orthographicFront"/>
                <a:lightRig rig="threePt" dir="t"/>
              </a:scene3d>
              <a:sp3d>
                <a:bevelT prst="angle"/>
              </a:sp3d>
            </c:spPr>
          </c:dPt>
          <c:dLbls>
            <c:dLbl>
              <c:idx val="0"/>
              <c:layout>
                <c:manualLayout>
                  <c:x val="-0.226862477678167"/>
                  <c:y val="0.0176358500406579"/>
                </c:manualLayout>
              </c:layout>
              <c:spPr/>
              <c:txPr>
                <a:bodyPr/>
                <a:lstStyle/>
                <a:p>
                  <a:pPr>
                    <a:defRPr sz="1400" b="1">
                      <a:solidFill>
                        <a:schemeClr val="bg1"/>
                      </a:solidFill>
                    </a:defRPr>
                  </a:pPr>
                  <a:endParaRPr lang="en-US"/>
                </a:p>
              </c:txPr>
              <c:dLblPos val="bestFit"/>
              <c:showLegendKey val="1"/>
              <c:showVal val="1"/>
              <c:showCatName val="1"/>
              <c:showSerName val="0"/>
              <c:showPercent val="0"/>
              <c:showBubbleSize val="0"/>
              <c:separator>
</c:separator>
            </c:dLbl>
            <c:dLbl>
              <c:idx val="1"/>
              <c:layout>
                <c:manualLayout>
                  <c:x val="0.176246150627029"/>
                  <c:y val="-0.199934555443108"/>
                </c:manualLayout>
              </c:layout>
              <c:spPr/>
              <c:txPr>
                <a:bodyPr/>
                <a:lstStyle/>
                <a:p>
                  <a:pPr>
                    <a:defRPr sz="1400" b="1">
                      <a:solidFill>
                        <a:schemeClr val="bg1"/>
                      </a:solidFill>
                    </a:defRPr>
                  </a:pPr>
                  <a:endParaRPr lang="en-US"/>
                </a:p>
              </c:txPr>
              <c:dLblPos val="bestFit"/>
              <c:showLegendKey val="1"/>
              <c:showVal val="1"/>
              <c:showCatName val="1"/>
              <c:showSerName val="0"/>
              <c:showPercent val="0"/>
              <c:showBubbleSize val="0"/>
              <c:separator>
</c:separator>
            </c:dLbl>
            <c:dLbl>
              <c:idx val="2"/>
              <c:layout>
                <c:manualLayout>
                  <c:x val="0.151974800560854"/>
                  <c:y val="0.0819765977148424"/>
                </c:manualLayout>
              </c:layout>
              <c:dLblPos val="bestFit"/>
              <c:showLegendKey val="1"/>
              <c:showVal val="1"/>
              <c:showCatName val="1"/>
              <c:showSerName val="0"/>
              <c:showPercent val="0"/>
              <c:showBubbleSize val="0"/>
              <c:separator>
</c:separator>
            </c:dLbl>
            <c:dLbl>
              <c:idx val="3"/>
              <c:layout>
                <c:manualLayout>
                  <c:x val="-0.0260376083782049"/>
                  <c:y val="0.0952304351130843"/>
                </c:manualLayout>
              </c:layout>
              <c:dLblPos val="bestFit"/>
              <c:showLegendKey val="1"/>
              <c:showVal val="1"/>
              <c:showCatName val="1"/>
              <c:showSerName val="0"/>
              <c:showPercent val="0"/>
              <c:showBubbleSize val="0"/>
              <c:separator>
</c:separator>
            </c:dLbl>
            <c:dLbl>
              <c:idx val="4"/>
              <c:layout>
                <c:manualLayout>
                  <c:x val="-0.0830213205772512"/>
                  <c:y val="0.0186416597389771"/>
                </c:manualLayout>
              </c:layout>
              <c:dLblPos val="bestFit"/>
              <c:showLegendKey val="1"/>
              <c:showVal val="1"/>
              <c:showCatName val="1"/>
              <c:showSerName val="0"/>
              <c:showPercent val="0"/>
              <c:showBubbleSize val="0"/>
              <c:separator>
</c:separator>
            </c:dLbl>
            <c:dLbl>
              <c:idx val="5"/>
              <c:layout>
                <c:manualLayout>
                  <c:x val="-0.00912293274097921"/>
                  <c:y val="-0.0122788616949519"/>
                </c:manualLayout>
              </c:layout>
              <c:dLblPos val="bestFit"/>
              <c:showLegendKey val="1"/>
              <c:showVal val="1"/>
              <c:showCatName val="1"/>
              <c:showSerName val="0"/>
              <c:showPercent val="0"/>
              <c:showBubbleSize val="0"/>
              <c:separator>
</c:separator>
            </c:dLbl>
            <c:dLbl>
              <c:idx val="6"/>
              <c:layout>
                <c:manualLayout>
                  <c:x val="0.137272221570712"/>
                  <c:y val="0.0180565309030727"/>
                </c:manualLayout>
              </c:layout>
              <c:dLblPos val="bestFit"/>
              <c:showLegendKey val="1"/>
              <c:showVal val="1"/>
              <c:showCatName val="1"/>
              <c:showSerName val="0"/>
              <c:showPercent val="0"/>
              <c:showBubbleSize val="0"/>
              <c:separator>
</c:separator>
            </c:dLbl>
            <c:dLbl>
              <c:idx val="7"/>
              <c:layout>
                <c:manualLayout>
                  <c:x val="-0.0116983580636776"/>
                  <c:y val="0.206471548551426"/>
                </c:manualLayout>
              </c:layout>
              <c:dLblPos val="bestFit"/>
              <c:showLegendKey val="1"/>
              <c:showVal val="1"/>
              <c:showCatName val="1"/>
              <c:showSerName val="0"/>
              <c:showPercent val="0"/>
              <c:showBubbleSize val="0"/>
              <c:separator>
</c:separator>
            </c:dLbl>
            <c:txPr>
              <a:bodyPr/>
              <a:lstStyle/>
              <a:p>
                <a:pPr>
                  <a:defRPr sz="1400"/>
                </a:pPr>
                <a:endParaRPr lang="en-US"/>
              </a:p>
            </c:txPr>
            <c:dLblPos val="bestFit"/>
            <c:showLegendKey val="1"/>
            <c:showVal val="1"/>
            <c:showCatName val="1"/>
            <c:showSerName val="0"/>
            <c:showPercent val="0"/>
            <c:showBubbleSize val="0"/>
            <c:separator>
</c:separator>
            <c:showLeaderLines val="1"/>
          </c:dLbls>
          <c:cat>
            <c:strRef>
              <c:f>Sheet1!$A$2:$A$8</c:f>
              <c:strCache>
                <c:ptCount val="7"/>
                <c:pt idx="0">
                  <c:v>User Runs</c:v>
                </c:pt>
                <c:pt idx="1">
                  <c:v>User Setup</c:v>
                </c:pt>
                <c:pt idx="2">
                  <c:v>Beam Study</c:v>
                </c:pt>
                <c:pt idx="3">
                  <c:v>Maintenance</c:v>
                </c:pt>
                <c:pt idx="4">
                  <c:v>ES&amp;H</c:v>
                </c:pt>
                <c:pt idx="5">
                  <c:v>Short staff</c:v>
                </c:pt>
                <c:pt idx="6">
                  <c:v>No demand</c:v>
                </c:pt>
              </c:strCache>
            </c:strRef>
          </c:cat>
          <c:val>
            <c:numRef>
              <c:f>Sheet1!$B$2:$B$8</c:f>
              <c:numCache>
                <c:formatCode>General</c:formatCode>
                <c:ptCount val="7"/>
                <c:pt idx="0">
                  <c:v>930.0</c:v>
                </c:pt>
                <c:pt idx="1">
                  <c:v>452.0</c:v>
                </c:pt>
                <c:pt idx="2">
                  <c:v>286.0</c:v>
                </c:pt>
                <c:pt idx="3">
                  <c:v>40.0</c:v>
                </c:pt>
                <c:pt idx="4">
                  <c:v>88.0</c:v>
                </c:pt>
                <c:pt idx="5">
                  <c:v>84.0</c:v>
                </c:pt>
                <c:pt idx="6">
                  <c:v>24.0</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52917906814551"/>
          <c:y val="0.0807410315920139"/>
          <c:w val="0.580923145417057"/>
          <c:h val="0.919258968407986"/>
        </c:manualLayout>
      </c:layout>
      <c:pieChart>
        <c:varyColors val="1"/>
        <c:dLbls>
          <c:showLegendKey val="0"/>
          <c:showVal val="0"/>
          <c:showCatName val="0"/>
          <c:showSerName val="0"/>
          <c:showPercent val="1"/>
          <c:showBubbleSize val="0"/>
          <c:showLeaderLines val="1"/>
        </c:dLbls>
        <c:firstSliceAng val="86"/>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5250717983569"/>
          <c:y val="0.095040855629645"/>
          <c:w val="0.5985982651079"/>
          <c:h val="0.772370962849434"/>
        </c:manualLayout>
      </c:layout>
      <c:pieChart>
        <c:varyColors val="1"/>
        <c:ser>
          <c:idx val="0"/>
          <c:order val="0"/>
          <c:tx>
            <c:strRef>
              <c:f>Sheet1!$B$1</c:f>
              <c:strCache>
                <c:ptCount val="1"/>
                <c:pt idx="0">
                  <c:v>Sales</c:v>
                </c:pt>
              </c:strCache>
            </c:strRef>
          </c:tx>
          <c:spPr>
            <a:ln>
              <a:solidFill>
                <a:schemeClr val="bg1"/>
              </a:solidFill>
            </a:ln>
          </c:spPr>
          <c:dLbls>
            <c:dLbl>
              <c:idx val="0"/>
              <c:spPr/>
              <c:txPr>
                <a:bodyPr/>
                <a:lstStyle/>
                <a:p>
                  <a:pPr>
                    <a:defRPr sz="1400"/>
                  </a:pPr>
                  <a:endParaRPr lang="en-US"/>
                </a:p>
              </c:txPr>
              <c:showLegendKey val="0"/>
              <c:showVal val="0"/>
              <c:showCatName val="1"/>
              <c:showSerName val="0"/>
              <c:showPercent val="1"/>
              <c:showBubbleSize val="0"/>
            </c:dLbl>
            <c:dLbl>
              <c:idx val="1"/>
              <c:layout>
                <c:manualLayout>
                  <c:x val="-0.150793063667485"/>
                  <c:y val="-0.274551288358236"/>
                </c:manualLayout>
              </c:layout>
              <c:spPr/>
              <c:txPr>
                <a:bodyPr/>
                <a:lstStyle/>
                <a:p>
                  <a:pPr>
                    <a:defRPr sz="1400"/>
                  </a:pPr>
                  <a:endParaRPr lang="en-US"/>
                </a:p>
              </c:txPr>
              <c:showLegendKey val="0"/>
              <c:showVal val="0"/>
              <c:showCatName val="1"/>
              <c:showSerName val="0"/>
              <c:showPercent val="1"/>
              <c:showBubbleSize val="0"/>
            </c:dLbl>
            <c:dLbl>
              <c:idx val="2"/>
              <c:spPr/>
              <c:txPr>
                <a:bodyPr/>
                <a:lstStyle/>
                <a:p>
                  <a:pPr>
                    <a:defRPr sz="1400"/>
                  </a:pPr>
                  <a:endParaRPr lang="en-US"/>
                </a:p>
              </c:txPr>
              <c:showLegendKey val="0"/>
              <c:showVal val="0"/>
              <c:showCatName val="1"/>
              <c:showSerName val="0"/>
              <c:showPercent val="1"/>
              <c:showBubbleSize val="0"/>
            </c:dLbl>
            <c:dLbl>
              <c:idx val="3"/>
              <c:spPr/>
              <c:txPr>
                <a:bodyPr/>
                <a:lstStyle/>
                <a:p>
                  <a:pPr>
                    <a:defRPr sz="1400"/>
                  </a:pPr>
                  <a:endParaRPr lang="en-US"/>
                </a:p>
              </c:txPr>
              <c:showLegendKey val="0"/>
              <c:showVal val="0"/>
              <c:showCatName val="1"/>
              <c:showSerName val="0"/>
              <c:showPercent val="1"/>
              <c:showBubbleSize val="0"/>
            </c:dLbl>
            <c:txPr>
              <a:bodyPr/>
              <a:lstStyle/>
              <a:p>
                <a:pPr>
                  <a:defRPr sz="1600"/>
                </a:pPr>
                <a:endParaRPr lang="en-US"/>
              </a:p>
            </c:txPr>
            <c:showLegendKey val="0"/>
            <c:showVal val="0"/>
            <c:showCatName val="1"/>
            <c:showSerName val="0"/>
            <c:showPercent val="1"/>
            <c:showBubbleSize val="0"/>
            <c:showLeaderLines val="1"/>
          </c:dLbls>
          <c:cat>
            <c:strRef>
              <c:f>Sheet1!$A$2:$A$5</c:f>
              <c:strCache>
                <c:ptCount val="4"/>
                <c:pt idx="0">
                  <c:v>Student</c:v>
                </c:pt>
                <c:pt idx="1">
                  <c:v>Academic/Faculty</c:v>
                </c:pt>
                <c:pt idx="2">
                  <c:v>Research Institution</c:v>
                </c:pt>
                <c:pt idx="3">
                  <c:v>Industry</c:v>
                </c:pt>
              </c:strCache>
            </c:strRef>
          </c:cat>
          <c:val>
            <c:numRef>
              <c:f>Sheet1!$B$2:$B$5</c:f>
              <c:numCache>
                <c:formatCode>General</c:formatCode>
                <c:ptCount val="4"/>
                <c:pt idx="0">
                  <c:v>21.0</c:v>
                </c:pt>
                <c:pt idx="1">
                  <c:v>50.0</c:v>
                </c:pt>
                <c:pt idx="2">
                  <c:v>31.0</c:v>
                </c:pt>
                <c:pt idx="3">
                  <c:v>17.0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5250717983569"/>
          <c:y val="0.095040855629645"/>
          <c:w val="0.5985982651079"/>
          <c:h val="0.772370962849434"/>
        </c:manualLayout>
      </c:layout>
      <c:pieChart>
        <c:varyColors val="1"/>
        <c:ser>
          <c:idx val="0"/>
          <c:order val="0"/>
          <c:tx>
            <c:strRef>
              <c:f>Sheet1!$B$1</c:f>
              <c:strCache>
                <c:ptCount val="1"/>
                <c:pt idx="0">
                  <c:v>Sales</c:v>
                </c:pt>
              </c:strCache>
            </c:strRef>
          </c:tx>
          <c:spPr>
            <a:ln>
              <a:solidFill>
                <a:schemeClr val="bg1"/>
              </a:solidFill>
            </a:ln>
          </c:spPr>
          <c:dLbls>
            <c:showLegendKey val="0"/>
            <c:showVal val="0"/>
            <c:showCatName val="1"/>
            <c:showSerName val="0"/>
            <c:showPercent val="1"/>
            <c:showBubbleSize val="0"/>
            <c:showLeaderLines val="1"/>
          </c:dLbls>
          <c:cat>
            <c:strRef>
              <c:f>Sheet1!$A$2:$A$5</c:f>
              <c:strCache>
                <c:ptCount val="4"/>
                <c:pt idx="0">
                  <c:v>Student</c:v>
                </c:pt>
                <c:pt idx="1">
                  <c:v>Academic/Faculty</c:v>
                </c:pt>
                <c:pt idx="2">
                  <c:v>Research Institution</c:v>
                </c:pt>
                <c:pt idx="3">
                  <c:v>Industry</c:v>
                </c:pt>
              </c:strCache>
            </c:strRef>
          </c:cat>
          <c:val>
            <c:numRef>
              <c:f>Sheet1!$B$2:$B$5</c:f>
              <c:numCache>
                <c:formatCode>General</c:formatCode>
                <c:ptCount val="4"/>
                <c:pt idx="0">
                  <c:v>21.0</c:v>
                </c:pt>
                <c:pt idx="1">
                  <c:v>50.0</c:v>
                </c:pt>
                <c:pt idx="2">
                  <c:v>31.0</c:v>
                </c:pt>
                <c:pt idx="3">
                  <c:v>17.0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manualLayout>
          <c:layoutTarget val="inner"/>
          <c:xMode val="edge"/>
          <c:yMode val="edge"/>
          <c:x val="0.000502809931879299"/>
          <c:y val="0.0440492187523209"/>
          <c:w val="0.847613045582681"/>
          <c:h val="0.731290328974516"/>
        </c:manualLayout>
      </c:layout>
      <c:doughnutChart>
        <c:varyColors val="1"/>
        <c:ser>
          <c:idx val="0"/>
          <c:order val="0"/>
          <c:tx>
            <c:strRef>
              <c:f>Sheet1!$B$1</c:f>
              <c:strCache>
                <c:ptCount val="1"/>
                <c:pt idx="0">
                  <c:v>Sales</c:v>
                </c:pt>
              </c:strCache>
            </c:strRef>
          </c:tx>
          <c:dLbls>
            <c:txPr>
              <a:bodyPr/>
              <a:lstStyle/>
              <a:p>
                <a:pPr>
                  <a:defRPr sz="1600"/>
                </a:pPr>
                <a:endParaRPr lang="en-US"/>
              </a:p>
            </c:txPr>
            <c:showLegendKey val="0"/>
            <c:showVal val="0"/>
            <c:showCatName val="1"/>
            <c:showSerName val="0"/>
            <c:showPercent val="1"/>
            <c:showBubbleSize val="0"/>
            <c:showLeaderLines val="1"/>
          </c:dLbls>
          <c:cat>
            <c:strRef>
              <c:f>Sheet1!$A$2:$A$3</c:f>
              <c:strCache>
                <c:ptCount val="2"/>
                <c:pt idx="0">
                  <c:v>USA</c:v>
                </c:pt>
                <c:pt idx="1">
                  <c:v>Int.</c:v>
                </c:pt>
              </c:strCache>
            </c:strRef>
          </c:cat>
          <c:val>
            <c:numRef>
              <c:f>Sheet1!$B$2:$B$3</c:f>
              <c:numCache>
                <c:formatCode>General</c:formatCode>
                <c:ptCount val="2"/>
                <c:pt idx="0">
                  <c:v>12.0</c:v>
                </c:pt>
                <c:pt idx="1">
                  <c:v>9.0</c:v>
                </c:pt>
              </c:numCache>
            </c:numRef>
          </c:val>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75"/>
          <c:y val="0.0125"/>
          <c:w val="0.65"/>
          <c:h val="0.975"/>
        </c:manualLayout>
      </c:layout>
      <c:doughnutChart>
        <c:varyColors val="1"/>
        <c:ser>
          <c:idx val="0"/>
          <c:order val="0"/>
          <c:tx>
            <c:strRef>
              <c:f>Sheet1!$B$1</c:f>
              <c:strCache>
                <c:ptCount val="1"/>
                <c:pt idx="0">
                  <c:v>Sales</c:v>
                </c:pt>
              </c:strCache>
            </c:strRef>
          </c:tx>
          <c:dLbls>
            <c:showLegendKey val="0"/>
            <c:showVal val="0"/>
            <c:showCatName val="1"/>
            <c:showSerName val="0"/>
            <c:showPercent val="1"/>
            <c:showBubbleSize val="0"/>
            <c:showLeaderLines val="1"/>
          </c:dLbls>
          <c:cat>
            <c:strRef>
              <c:f>Sheet1!$A$2:$A$3</c:f>
              <c:strCache>
                <c:ptCount val="2"/>
                <c:pt idx="0">
                  <c:v>Int.</c:v>
                </c:pt>
                <c:pt idx="1">
                  <c:v>USA</c:v>
                </c:pt>
              </c:strCache>
            </c:strRef>
          </c:cat>
          <c:val>
            <c:numRef>
              <c:f>Sheet1!$B$2:$B$3</c:f>
              <c:numCache>
                <c:formatCode>General</c:formatCode>
                <c:ptCount val="2"/>
                <c:pt idx="0">
                  <c:v>5.0</c:v>
                </c:pt>
                <c:pt idx="1">
                  <c:v>16.0</c:v>
                </c:pt>
              </c:numCache>
            </c:numRef>
          </c:val>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manualLayout>
          <c:layoutTarget val="inner"/>
          <c:xMode val="edge"/>
          <c:yMode val="edge"/>
          <c:x val="0.172916666666667"/>
          <c:y val="0.009375"/>
          <c:w val="0.647916666666667"/>
          <c:h val="0.971875"/>
        </c:manualLayout>
      </c:layout>
      <c:doughnutChart>
        <c:varyColors val="1"/>
        <c:ser>
          <c:idx val="0"/>
          <c:order val="0"/>
          <c:tx>
            <c:strRef>
              <c:f>Sheet1!$B$1</c:f>
              <c:strCache>
                <c:ptCount val="1"/>
                <c:pt idx="0">
                  <c:v>Sales</c:v>
                </c:pt>
              </c:strCache>
            </c:strRef>
          </c:tx>
          <c:dLbls>
            <c:showLegendKey val="0"/>
            <c:showVal val="0"/>
            <c:showCatName val="1"/>
            <c:showSerName val="0"/>
            <c:showPercent val="1"/>
            <c:showBubbleSize val="0"/>
            <c:showLeaderLines val="1"/>
          </c:dLbls>
          <c:cat>
            <c:strRef>
              <c:f>Sheet1!$A$2:$A$3</c:f>
              <c:strCache>
                <c:ptCount val="2"/>
                <c:pt idx="0">
                  <c:v>Int.</c:v>
                </c:pt>
                <c:pt idx="1">
                  <c:v>USA</c:v>
                </c:pt>
              </c:strCache>
            </c:strRef>
          </c:cat>
          <c:val>
            <c:numRef>
              <c:f>Sheet1!$B$2:$B$3</c:f>
              <c:numCache>
                <c:formatCode>General</c:formatCode>
                <c:ptCount val="2"/>
                <c:pt idx="0">
                  <c:v>17.0</c:v>
                </c:pt>
                <c:pt idx="1">
                  <c:v>35.0</c:v>
                </c:pt>
              </c:numCache>
            </c:numRef>
          </c:val>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15371847778961"/>
          <c:y val="0.0"/>
          <c:w val="0.795081311566927"/>
          <c:h val="1.0"/>
        </c:manualLayout>
      </c:layout>
      <c:pieChart>
        <c:varyColors val="1"/>
        <c:ser>
          <c:idx val="0"/>
          <c:order val="0"/>
          <c:tx>
            <c:strRef>
              <c:f>Sheet1!$B$1</c:f>
              <c:strCache>
                <c:ptCount val="1"/>
                <c:pt idx="0">
                  <c:v>Sales</c:v>
                </c:pt>
              </c:strCache>
            </c:strRef>
          </c:tx>
          <c:spPr>
            <a:ln>
              <a:solidFill>
                <a:srgbClr val="FFFFFF"/>
              </a:solidFill>
            </a:ln>
          </c:spPr>
          <c:dLbls>
            <c:dLbl>
              <c:idx val="0"/>
              <c:layout>
                <c:manualLayout>
                  <c:x val="-0.254721796560703"/>
                  <c:y val="-0.189023050049742"/>
                </c:manualLayout>
              </c:layout>
              <c:showLegendKey val="0"/>
              <c:showVal val="0"/>
              <c:showCatName val="1"/>
              <c:showSerName val="0"/>
              <c:showPercent val="1"/>
              <c:showBubbleSize val="0"/>
            </c:dLbl>
            <c:dLbl>
              <c:idx val="2"/>
              <c:layout>
                <c:manualLayout>
                  <c:x val="0.0630343410961272"/>
                  <c:y val="0.0"/>
                </c:manualLayout>
              </c:layout>
              <c:showLegendKey val="0"/>
              <c:showVal val="0"/>
              <c:showCatName val="1"/>
              <c:showSerName val="0"/>
              <c:showPercent val="1"/>
              <c:showBubbleSize val="0"/>
            </c:dLbl>
            <c:showLegendKey val="0"/>
            <c:showVal val="0"/>
            <c:showCatName val="1"/>
            <c:showSerName val="0"/>
            <c:showPercent val="1"/>
            <c:showBubbleSize val="0"/>
            <c:showLeaderLines val="1"/>
          </c:dLbls>
          <c:cat>
            <c:strRef>
              <c:f>Sheet1!$A$2:$A$4</c:f>
              <c:strCache>
                <c:ptCount val="3"/>
                <c:pt idx="0">
                  <c:v>USA</c:v>
                </c:pt>
                <c:pt idx="1">
                  <c:v>Europe</c:v>
                </c:pt>
                <c:pt idx="2">
                  <c:v>Asia</c:v>
                </c:pt>
              </c:strCache>
            </c:strRef>
          </c:cat>
          <c:val>
            <c:numRef>
              <c:f>Sheet1!$B$2:$B$4</c:f>
              <c:numCache>
                <c:formatCode>General</c:formatCode>
                <c:ptCount val="3"/>
                <c:pt idx="0">
                  <c:v>79.0</c:v>
                </c:pt>
                <c:pt idx="1">
                  <c:v>34.0</c:v>
                </c:pt>
                <c:pt idx="2">
                  <c:v>7.0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noFill/>
  </c:spPr>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295877592424"/>
          <c:y val="0.000758824162320415"/>
          <c:w val="0.78233943978043"/>
          <c:h val="0.962041998554602"/>
        </c:manualLayout>
      </c:layout>
      <c:pieChart>
        <c:varyColors val="1"/>
        <c:ser>
          <c:idx val="0"/>
          <c:order val="0"/>
          <c:tx>
            <c:strRef>
              <c:f>Sheet1!$B$1</c:f>
              <c:strCache>
                <c:ptCount val="1"/>
                <c:pt idx="0">
                  <c:v>Experiments</c:v>
                </c:pt>
              </c:strCache>
            </c:strRef>
          </c:tx>
          <c:spPr>
            <a:ln>
              <a:solidFill>
                <a:srgbClr val="FFFFFF"/>
              </a:solidFill>
            </a:ln>
          </c:spPr>
          <c:dPt>
            <c:idx val="2"/>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w="9525" cap="flat" cmpd="sng" algn="ctr">
                <a:solidFill>
                  <a:srgbClr val="FFFFFF"/>
                </a:solidFill>
                <a:prstDash val="solid"/>
              </a:ln>
              <a:effectLst>
                <a:outerShdw blurRad="40000" dist="23000" dir="5400000" rotWithShape="0">
                  <a:srgbClr val="000000">
                    <a:alpha val="35000"/>
                  </a:srgbClr>
                </a:outerShdw>
              </a:effectLst>
            </c:spPr>
          </c:dPt>
          <c:dLbls>
            <c:delete val="1"/>
          </c:dLbls>
          <c:cat>
            <c:strRef>
              <c:f>Sheet1!$A$2:$A$4</c:f>
              <c:strCache>
                <c:ptCount val="3"/>
                <c:pt idx="0">
                  <c:v>e-beam </c:v>
                </c:pt>
                <c:pt idx="1">
                  <c:v>Laser </c:v>
                </c:pt>
                <c:pt idx="2">
                  <c:v>laser-ebeam</c:v>
                </c:pt>
              </c:strCache>
            </c:strRef>
          </c:cat>
          <c:val>
            <c:numRef>
              <c:f>Sheet1!$B$2:$B$4</c:f>
              <c:numCache>
                <c:formatCode>General</c:formatCode>
                <c:ptCount val="3"/>
                <c:pt idx="0">
                  <c:v>24.0</c:v>
                </c:pt>
                <c:pt idx="1">
                  <c:v>4.0</c:v>
                </c:pt>
                <c:pt idx="2">
                  <c:v>13.0</c:v>
                </c:pt>
              </c:numCache>
            </c:numRef>
          </c:val>
        </c:ser>
        <c:dLbls>
          <c:showLegendKey val="0"/>
          <c:showVal val="1"/>
          <c:showCatName val="1"/>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765686164345551"/>
          <c:y val="0.000681459383127824"/>
          <c:w val="0.84686276713089"/>
          <c:h val="0.998637081233744"/>
        </c:manualLayout>
      </c:layout>
      <c:doughnutChart>
        <c:varyColors val="1"/>
        <c:ser>
          <c:idx val="0"/>
          <c:order val="0"/>
          <c:tx>
            <c:strRef>
              <c:f>Sheet1!$B$1</c:f>
              <c:strCache>
                <c:ptCount val="1"/>
                <c:pt idx="0">
                  <c:v>Sales</c:v>
                </c:pt>
              </c:strCache>
            </c:strRef>
          </c:tx>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dPt>
          <c:dPt>
            <c:idx val="1"/>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dPt>
          <c:dLbls>
            <c:delete val="1"/>
          </c:dLbls>
          <c:cat>
            <c:strRef>
              <c:f>Sheet1!$A$2:$A$3</c:f>
              <c:strCache>
                <c:ptCount val="2"/>
                <c:pt idx="0">
                  <c:v>Active</c:v>
                </c:pt>
                <c:pt idx="1">
                  <c:v>Completed</c:v>
                </c:pt>
              </c:strCache>
            </c:strRef>
          </c:cat>
          <c:val>
            <c:numRef>
              <c:f>Sheet1!$B$2:$B$3</c:f>
              <c:numCache>
                <c:formatCode>General</c:formatCode>
                <c:ptCount val="2"/>
                <c:pt idx="0">
                  <c:v>9.0</c:v>
                </c:pt>
                <c:pt idx="1">
                  <c:v>15.0</c:v>
                </c:pt>
              </c:numCache>
            </c:numRef>
          </c:val>
        </c:ser>
        <c:dLbls>
          <c:showLegendKey val="0"/>
          <c:showVal val="1"/>
          <c:showCatName val="1"/>
          <c:showSerName val="0"/>
          <c:showPercent val="0"/>
          <c:showBubbleSize val="0"/>
          <c:showLeaderLines val="1"/>
        </c:dLbls>
        <c:firstSliceAng val="112"/>
        <c:holeSize val="50"/>
      </c:doughnutChart>
    </c:plotArea>
    <c:plotVisOnly val="1"/>
    <c:dispBlanksAs val="zero"/>
    <c:showDLblsOverMax val="0"/>
  </c:chart>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08-12-22T18:54:20.422" idx="1">
    <p:pos x="10" y="10"/>
    <p:text>Two such facilities has been created at US in late 80's.
Neptune lab in UCLA LA, and Accelerator Test Facility at Brookhaven near NY.
Neptune lab equired a huge e-beam sustained amplifier named MARS from Antares laser decomissioned at that time at Los Alamos. It is limited in pressure to 3 atm and capable to deliver multi-kJ 160 ps  TW pulses at the rate of a pulse per hour.
The ATF has been designed as a user's facility to explore effects from short few-picosecond pulses. Therefore, it  is equipped with 10-atm lasers.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35F0A764-0423-B641-96ED-EF71AD29450E}" type="datetimeFigureOut">
              <a:rPr lang="en-US" smtClean="0"/>
              <a:t>8/26/14</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557D5D9F-414E-B342-9346-AEE2E5C1EA32}" type="slidenum">
              <a:rPr lang="en-US" smtClean="0"/>
              <a:t>‹#›</a:t>
            </a:fld>
            <a:endParaRPr lang="en-US"/>
          </a:p>
        </p:txBody>
      </p:sp>
    </p:spTree>
    <p:extLst>
      <p:ext uri="{BB962C8B-B14F-4D97-AF65-F5344CB8AC3E}">
        <p14:creationId xmlns:p14="http://schemas.microsoft.com/office/powerpoint/2010/main" val="30229530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8D10D08A-5FC4-4D79-96C6-DFC034836F2F}" type="datetimeFigureOut">
              <a:rPr lang="en-US" smtClean="0"/>
              <a:t>8/26/14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B4F6B22D-B986-4F6B-A0DA-8B94B223602D}" type="slidenum">
              <a:rPr lang="en-US" smtClean="0"/>
              <a:t>‹#›</a:t>
            </a:fld>
            <a:endParaRPr lang="en-US"/>
          </a:p>
        </p:txBody>
      </p:sp>
    </p:spTree>
    <p:extLst>
      <p:ext uri="{BB962C8B-B14F-4D97-AF65-F5344CB8AC3E}">
        <p14:creationId xmlns:p14="http://schemas.microsoft.com/office/powerpoint/2010/main" val="120250044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F6B22D-B986-4F6B-A0DA-8B94B223602D}" type="slidenum">
              <a:rPr lang="en-US" smtClean="0"/>
              <a:t>1</a:t>
            </a:fld>
            <a:endParaRPr lang="en-US"/>
          </a:p>
        </p:txBody>
      </p:sp>
    </p:spTree>
    <p:extLst>
      <p:ext uri="{BB962C8B-B14F-4D97-AF65-F5344CB8AC3E}">
        <p14:creationId xmlns:p14="http://schemas.microsoft.com/office/powerpoint/2010/main" val="1477063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15</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F6B22D-B986-4F6B-A0DA-8B94B223602D}" type="slidenum">
              <a:rPr lang="en-US" smtClean="0"/>
              <a:t>17</a:t>
            </a:fld>
            <a:endParaRPr lang="en-US"/>
          </a:p>
        </p:txBody>
      </p:sp>
    </p:spTree>
    <p:extLst>
      <p:ext uri="{BB962C8B-B14F-4D97-AF65-F5344CB8AC3E}">
        <p14:creationId xmlns:p14="http://schemas.microsoft.com/office/powerpoint/2010/main" val="468391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F6B22D-B986-4F6B-A0DA-8B94B223602D}" type="slidenum">
              <a:rPr lang="en-US" smtClean="0"/>
              <a:t>18</a:t>
            </a:fld>
            <a:endParaRPr lang="en-US"/>
          </a:p>
        </p:txBody>
      </p:sp>
    </p:spTree>
    <p:extLst>
      <p:ext uri="{BB962C8B-B14F-4D97-AF65-F5344CB8AC3E}">
        <p14:creationId xmlns:p14="http://schemas.microsoft.com/office/powerpoint/2010/main" val="1225791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F6B22D-B986-4F6B-A0DA-8B94B223602D}" type="slidenum">
              <a:rPr lang="en-US" smtClean="0"/>
              <a:t>19</a:t>
            </a:fld>
            <a:endParaRPr lang="en-US"/>
          </a:p>
        </p:txBody>
      </p:sp>
    </p:spTree>
    <p:extLst>
      <p:ext uri="{BB962C8B-B14F-4D97-AF65-F5344CB8AC3E}">
        <p14:creationId xmlns:p14="http://schemas.microsoft.com/office/powerpoint/2010/main" val="565985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Traditionally successful ATF IFEL  research will have opportunity to demonstrate a new record in energy and high quality</a:t>
            </a:r>
            <a:r>
              <a:rPr lang="en-US" baseline="0" dirty="0" smtClean="0"/>
              <a:t> of accelerated beams that will make this vacuum accelerator competitive for compact installations.</a:t>
            </a:r>
            <a:endParaRPr lang="en-US" dirty="0"/>
          </a:p>
        </p:txBody>
      </p:sp>
      <p:sp>
        <p:nvSpPr>
          <p:cNvPr id="4" name="Slide Number Placeholder 3"/>
          <p:cNvSpPr>
            <a:spLocks noGrp="1"/>
          </p:cNvSpPr>
          <p:nvPr>
            <p:ph type="sldNum" sz="quarter" idx="10"/>
          </p:nvPr>
        </p:nvSpPr>
        <p:spPr/>
        <p:txBody>
          <a:bodyPr/>
          <a:lstStyle/>
          <a:p>
            <a:fld id="{7E09DD91-AA5D-4269-B0D2-1F86E9AC3BFE}" type="slidenum">
              <a:rPr lang="en-US" smtClean="0"/>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09DD91-AA5D-4269-B0D2-1F86E9AC3BFE}" type="slidenum">
              <a:rPr lang="en-US" smtClean="0"/>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p:cNvSpPr>
          <p:nvPr>
            <p:ph type="sldImg"/>
          </p:nvPr>
        </p:nvSpPr>
        <p:spPr bwMode="auto">
          <a:noFill/>
          <a:ln>
            <a:solidFill>
              <a:srgbClr val="000000"/>
            </a:solidFill>
            <a:miter lim="800000"/>
            <a:headEnd/>
            <a:tailEnd/>
          </a:ln>
        </p:spPr>
      </p:sp>
      <p:sp>
        <p:nvSpPr>
          <p:cNvPr id="291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The idea is to replace most of bulky ion beam transport and shielding with optical laser beam delivery.</a:t>
            </a:r>
          </a:p>
          <a:p>
            <a:pPr eaLnBrk="1" hangingPunct="1"/>
            <a:r>
              <a:rPr lang="en-US" dirty="0" smtClean="0"/>
              <a:t>Place a compact plasma accelerator on the gantry and move it around patient as x-ray head in tomography.</a:t>
            </a:r>
          </a:p>
        </p:txBody>
      </p:sp>
      <p:sp>
        <p:nvSpPr>
          <p:cNvPr id="4" name="Slide Number Placeholder 3"/>
          <p:cNvSpPr>
            <a:spLocks noGrp="1"/>
          </p:cNvSpPr>
          <p:nvPr>
            <p:ph type="sldNum" sz="quarter" idx="5"/>
          </p:nvPr>
        </p:nvSpPr>
        <p:spPr/>
        <p:txBody>
          <a:bodyPr/>
          <a:lstStyle/>
          <a:p>
            <a:pPr>
              <a:defRPr/>
            </a:pPr>
            <a:fld id="{2FDA9E7D-60EC-4592-8846-8B49CF70256E}" type="slidenum">
              <a:rPr lang="en-US" smtClean="0"/>
              <a:pPr>
                <a:defRPr/>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12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2B7F613-D9B5-AA40-AF36-9497FD4846FE}" type="slidenum">
              <a:rPr lang="en-US">
                <a:latin typeface="Calibri" charset="0"/>
              </a:rPr>
              <a:pPr eaLnBrk="1" hangingPunct="1"/>
              <a:t>29</a:t>
            </a:fld>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87A70B4-5B03-5D40-8734-40119AF49BBB}" type="slidenum">
              <a:rPr lang="en-US">
                <a:latin typeface="Calibri" charset="0"/>
              </a:rPr>
              <a:pPr eaLnBrk="1" hangingPunct="1"/>
              <a:t>30</a:t>
            </a:fld>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CHANGE</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B4F6B22D-B986-4F6B-A0DA-8B94B223602D}" type="slidenum">
              <a:rPr lang="en-US" smtClean="0"/>
              <a:t>2</a:t>
            </a:fld>
            <a:endParaRPr lang="en-US"/>
          </a:p>
        </p:txBody>
      </p:sp>
    </p:spTree>
    <p:extLst>
      <p:ext uri="{BB962C8B-B14F-4D97-AF65-F5344CB8AC3E}">
        <p14:creationId xmlns:p14="http://schemas.microsoft.com/office/powerpoint/2010/main" val="1543027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87A70B4-5B03-5D40-8734-40119AF49BBB}" type="slidenum">
              <a:rPr lang="en-US">
                <a:latin typeface="Calibri" charset="0"/>
              </a:rPr>
              <a:pPr eaLnBrk="1" hangingPunct="1"/>
              <a:t>31</a:t>
            </a:fld>
            <a:endParaRPr lang="en-US">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87A70B4-5B03-5D40-8734-40119AF49BBB}" type="slidenum">
              <a:rPr lang="en-US">
                <a:latin typeface="Calibri" charset="0"/>
              </a:rPr>
              <a:pPr eaLnBrk="1" hangingPunct="1"/>
              <a:t>32</a:t>
            </a:fld>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33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38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09DD91-AA5D-4269-B0D2-1F86E9AC3BFE}" type="slidenum">
              <a:rPr lang="en-US" smtClean="0"/>
              <a:pPr/>
              <a:t>39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F568866-7D87-B647-AE85-A2E82587B968}" type="slidenum">
              <a:rPr lang="en-US">
                <a:latin typeface="Calibri" charset="0"/>
              </a:rPr>
              <a:pPr eaLnBrk="1" hangingPunct="1"/>
              <a:t>40</a:t>
            </a:fld>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2E88EF6-54FC-0449-A50A-3E6FE80E17DF}" type="slidenum">
              <a:rPr lang="en-US">
                <a:latin typeface="Calibri" charset="0"/>
              </a:rPr>
              <a:pPr eaLnBrk="1" hangingPunct="1"/>
              <a:t>43</a:t>
            </a:fld>
            <a:endParaRPr lang="en-US">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FAD7F76-02B8-F944-BBAF-3DDF51A81610}" type="slidenum">
              <a:rPr lang="en-US">
                <a:latin typeface="Calibri" charset="0"/>
              </a:rPr>
              <a:pPr eaLnBrk="1" hangingPunct="1"/>
              <a:t>44</a:t>
            </a:fld>
            <a:endParaRPr lang="en-US">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D22CCC9-B6FE-F046-87CB-46FAE7052483}" type="slidenum">
              <a:rPr lang="en-US" smtClean="0"/>
              <a:t>45</a:t>
            </a:fld>
            <a:endParaRPr lang="en-US"/>
          </a:p>
        </p:txBody>
      </p:sp>
    </p:spTree>
    <p:extLst>
      <p:ext uri="{BB962C8B-B14F-4D97-AF65-F5344CB8AC3E}">
        <p14:creationId xmlns:p14="http://schemas.microsoft.com/office/powerpoint/2010/main" val="16563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F6B22D-B986-4F6B-A0DA-8B94B223602D}" type="slidenum">
              <a:rPr lang="en-US" smtClean="0"/>
              <a:t>46</a:t>
            </a:fld>
            <a:endParaRPr lang="en-US"/>
          </a:p>
        </p:txBody>
      </p:sp>
    </p:spTree>
    <p:extLst>
      <p:ext uri="{BB962C8B-B14F-4D97-AF65-F5344CB8AC3E}">
        <p14:creationId xmlns:p14="http://schemas.microsoft.com/office/powerpoint/2010/main" val="264146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AA676E-0EB0-404C-8926-162585251405}"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Times New Roman" pitchFamily="18" charset="0"/>
                <a:ea typeface="MS Mincho" pitchFamily="49" charset="-128"/>
              </a:rPr>
              <a:t>Two such facilities have been built in US in late 80's.</a:t>
            </a:r>
          </a:p>
          <a:p>
            <a:pPr>
              <a:spcBef>
                <a:spcPct val="0"/>
              </a:spcBef>
            </a:pPr>
            <a:r>
              <a:rPr lang="en-US" smtClean="0">
                <a:latin typeface="Times New Roman" pitchFamily="18" charset="0"/>
                <a:ea typeface="MS Mincho" pitchFamily="49" charset="-128"/>
              </a:rPr>
              <a:t>Neptune lab at UCLA, and Accelerator Test Facility at Brookhaven near NY.</a:t>
            </a:r>
          </a:p>
          <a:p>
            <a:pPr>
              <a:spcBef>
                <a:spcPct val="0"/>
              </a:spcBef>
            </a:pPr>
            <a:r>
              <a:rPr lang="en-US" smtClean="0">
                <a:latin typeface="Times New Roman" pitchFamily="18" charset="0"/>
                <a:ea typeface="MS Mincho" pitchFamily="49" charset="-128"/>
              </a:rPr>
              <a:t>Neptune lab acquired a huge e-beam sustained amplifier named MARS from Antares laser just decommissioned to that time at Los Alamos. It is limited in pressure to 3 atm and capable to deliver multi-kJ 160 ps  TW pulses at the rate of a pulse per hour.</a:t>
            </a:r>
          </a:p>
          <a:p>
            <a:pPr>
              <a:spcBef>
                <a:spcPct val="0"/>
              </a:spcBef>
            </a:pPr>
            <a:r>
              <a:rPr lang="en-US" smtClean="0">
                <a:latin typeface="Times New Roman" pitchFamily="18" charset="0"/>
                <a:ea typeface="MS Mincho" pitchFamily="49" charset="-128"/>
              </a:rPr>
              <a:t>The ATF has been designed as a user's facility to explore effects from short few-picosecond pulses. Therefore, it  is equipped with 10-atm lasers.</a:t>
            </a:r>
          </a:p>
          <a:p>
            <a:pPr>
              <a:spcBef>
                <a:spcPct val="0"/>
              </a:spcBef>
            </a:pPr>
            <a:r>
              <a:rPr lang="en-US" smtClean="0">
                <a:latin typeface="Times New Roman" pitchFamily="18" charset="0"/>
                <a:ea typeface="MS Mincho" pitchFamily="49" charset="-128"/>
              </a:rPr>
              <a:t> </a:t>
            </a:r>
          </a:p>
          <a:p>
            <a:pPr>
              <a:spcBef>
                <a:spcPct val="0"/>
              </a:spcBef>
            </a:pPr>
            <a:endParaRPr lang="en-US" smtClean="0">
              <a:latin typeface="Arial" charset="0"/>
            </a:endParaRPr>
          </a:p>
        </p:txBody>
      </p:sp>
      <p:sp>
        <p:nvSpPr>
          <p:cNvPr id="1034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900F3C-315E-42C2-8E2D-DBF9403CC452}" type="slidenum">
              <a:rPr lang="en-US">
                <a:latin typeface="Arial" charset="0"/>
              </a:rPr>
              <a:pPr fontAlgn="base">
                <a:spcBef>
                  <a:spcPct val="0"/>
                </a:spcBef>
                <a:spcAft>
                  <a:spcPct val="0"/>
                </a:spcAft>
              </a:pPr>
              <a:t>47</a:t>
            </a:fld>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73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41EA42B-516C-1A48-8E2C-8C7D07A2E061}" type="slidenum">
              <a:rPr lang="en-US">
                <a:latin typeface="Calibri" charset="0"/>
              </a:rPr>
              <a:pPr eaLnBrk="1" hangingPunct="1"/>
              <a:t>53</a:t>
            </a:fld>
            <a:endParaRPr lang="en-US">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Pierce parameter needed to estimate FEL power or energy per pulse. Show be proportional to N^2. Look how compares with linear Compton output, also spectrum and angle narrowing</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A97B858-AF07-B14F-9B07-E8ECF3542554}" type="slidenum">
              <a:rPr lang="en-US">
                <a:latin typeface="Calibri" charset="0"/>
              </a:rPr>
              <a:pPr eaLnBrk="1" hangingPunct="1"/>
              <a:t>54</a:t>
            </a:fld>
            <a:endParaRPr lang="en-US">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22CCC9-B6FE-F046-87CB-46FAE7052483}" type="slidenum">
              <a:rPr lang="en-US" smtClean="0"/>
              <a:t>60</a:t>
            </a:fld>
            <a:endParaRPr lang="en-US"/>
          </a:p>
        </p:txBody>
      </p:sp>
    </p:spTree>
    <p:extLst>
      <p:ext uri="{BB962C8B-B14F-4D97-AF65-F5344CB8AC3E}">
        <p14:creationId xmlns:p14="http://schemas.microsoft.com/office/powerpoint/2010/main" val="848345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Proposed new ATF facility with multiple experimental halls will improve the ATF productivity by increasing the run time proportion.</a:t>
            </a:r>
          </a:p>
          <a:p>
            <a:endParaRPr lang="en-US" dirty="0"/>
          </a:p>
        </p:txBody>
      </p:sp>
      <p:sp>
        <p:nvSpPr>
          <p:cNvPr id="4" name="Slide Number Placeholder 3"/>
          <p:cNvSpPr>
            <a:spLocks noGrp="1"/>
          </p:cNvSpPr>
          <p:nvPr>
            <p:ph type="sldNum" sz="quarter" idx="10"/>
          </p:nvPr>
        </p:nvSpPr>
        <p:spPr/>
        <p:txBody>
          <a:bodyPr/>
          <a:lstStyle/>
          <a:p>
            <a:fld id="{B4F6B22D-B986-4F6B-A0DA-8B94B223602D}" type="slidenum">
              <a:rPr lang="en-US" smtClean="0"/>
              <a:t>61</a:t>
            </a:fld>
            <a:endParaRPr lang="en-US"/>
          </a:p>
        </p:txBody>
      </p:sp>
    </p:spTree>
    <p:extLst>
      <p:ext uri="{BB962C8B-B14F-4D97-AF65-F5344CB8AC3E}">
        <p14:creationId xmlns:p14="http://schemas.microsoft.com/office/powerpoint/2010/main" val="3400927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0FC5DF5-1B6D-4F26-AB56-B35629EF3457}" type="slidenum">
              <a:rPr lang="en-US" smtClean="0"/>
              <a:pPr>
                <a:defRPr/>
              </a:pPr>
              <a:t>62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Expected parameters</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64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CHANGE</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B4F6B22D-B986-4F6B-A0DA-8B94B223602D}" type="slidenum">
              <a:rPr lang="en-US" smtClean="0"/>
              <a:t>5</a:t>
            </a:fld>
            <a:endParaRPr lang="en-US"/>
          </a:p>
        </p:txBody>
      </p:sp>
    </p:spTree>
    <p:extLst>
      <p:ext uri="{BB962C8B-B14F-4D97-AF65-F5344CB8AC3E}">
        <p14:creationId xmlns:p14="http://schemas.microsoft.com/office/powerpoint/2010/main" val="1543027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71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78748FA-9A2A-294F-9641-0EF1A5ED2B42}" type="slidenum">
              <a:rPr lang="en-US">
                <a:latin typeface="Calibri" charset="0"/>
              </a:rPr>
              <a:pPr eaLnBrk="1" hangingPunct="1"/>
              <a:t>7</a:t>
            </a:fld>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09DD91-AA5D-4269-B0D2-1F86E9AC3BFE}"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553A153-067F-3C40-B1DD-0D459D0D6865}" type="slidenum">
              <a:rPr lang="en-US" smtClean="0"/>
              <a:pPr>
                <a:defRPr/>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553A153-067F-3C40-B1DD-0D459D0D6865}" type="slidenum">
              <a:rPr lang="en-US" smtClean="0"/>
              <a:pPr>
                <a:defRPr/>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261"/>
            <a:ext cx="9144000" cy="6858000"/>
          </a:xfrm>
          <a:prstGeom prst="rect">
            <a:avLst/>
          </a:prstGeom>
        </p:spPr>
      </p:pic>
      <p:sp>
        <p:nvSpPr>
          <p:cNvPr id="2" name="Title 1"/>
          <p:cNvSpPr>
            <a:spLocks noGrp="1"/>
          </p:cNvSpPr>
          <p:nvPr>
            <p:ph type="ctrTitle"/>
          </p:nvPr>
        </p:nvSpPr>
        <p:spPr>
          <a:xfrm>
            <a:off x="4489390" y="4898577"/>
            <a:ext cx="4217623" cy="1470025"/>
          </a:xfrm>
        </p:spPr>
        <p:txBody>
          <a:bodyPr/>
          <a:lstStyle>
            <a:lvl1pPr>
              <a:defRPr b="0" i="0">
                <a:solidFill>
                  <a:srgbClr val="0D1D9A"/>
                </a:solidFill>
                <a:effectLst>
                  <a:outerShdw blurRad="76200" dist="12700" dir="2700000" algn="tl" rotWithShape="0">
                    <a:prstClr val="black">
                      <a:alpha val="40000"/>
                    </a:prst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4489390" y="4341060"/>
            <a:ext cx="4217623" cy="417147"/>
          </a:xfrm>
        </p:spPr>
        <p:txBody>
          <a:bodyPr>
            <a:normAutofit/>
          </a:bodyPr>
          <a:lstStyle>
            <a:lvl1pPr marL="0" indent="0" algn="ctr">
              <a:buNone/>
              <a:defRPr sz="2000" i="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01193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26EB0B-517D-45F1-809A-0173638119BB}" type="datetime1">
              <a:rPr lang="en-US" smtClean="0"/>
              <a:t>8/26/14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5792CC6-8A8A-8845-897E-29FA1C5B5B17}" type="slidenum">
              <a:rPr lang="en-US" smtClean="0"/>
              <a:t>‹#›</a:t>
            </a:fld>
            <a:endParaRPr lang="en-US"/>
          </a:p>
        </p:txBody>
      </p:sp>
    </p:spTree>
    <p:extLst>
      <p:ext uri="{BB962C8B-B14F-4D97-AF65-F5344CB8AC3E}">
        <p14:creationId xmlns:p14="http://schemas.microsoft.com/office/powerpoint/2010/main" val="422512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59E266-DC79-4555-8C00-4D0A59702FBA}" type="datetime1">
              <a:rPr lang="en-US" smtClean="0"/>
              <a:t>8/26/14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5792CC6-8A8A-8845-897E-29FA1C5B5B17}" type="slidenum">
              <a:rPr lang="en-US" smtClean="0"/>
              <a:t>‹#›</a:t>
            </a:fld>
            <a:endParaRPr lang="en-US"/>
          </a:p>
        </p:txBody>
      </p:sp>
    </p:spTree>
    <p:extLst>
      <p:ext uri="{BB962C8B-B14F-4D97-AF65-F5344CB8AC3E}">
        <p14:creationId xmlns:p14="http://schemas.microsoft.com/office/powerpoint/2010/main" val="1721778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974C8D-0C86-4606-AAB2-468E0A17562B}" type="datetime1">
              <a:rPr lang="en-US" smtClean="0"/>
              <a:t>8/26/14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5792CC6-8A8A-8845-897E-29FA1C5B5B17}" type="slidenum">
              <a:rPr lang="en-US" smtClean="0"/>
              <a:t>‹#›</a:t>
            </a:fld>
            <a:endParaRPr lang="en-US"/>
          </a:p>
        </p:txBody>
      </p:sp>
    </p:spTree>
    <p:extLst>
      <p:ext uri="{BB962C8B-B14F-4D97-AF65-F5344CB8AC3E}">
        <p14:creationId xmlns:p14="http://schemas.microsoft.com/office/powerpoint/2010/main" val="3183893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11" name="Rectangle 10"/>
          <p:cNvSpPr>
            <a:spLocks noGrp="1"/>
          </p:cNvSpPr>
          <p:nvPr>
            <p:ph type="dt" sz="half" idx="12"/>
          </p:nvPr>
        </p:nvSpPr>
        <p:spPr/>
        <p:txBody>
          <a:bodyPr/>
          <a:lstStyle>
            <a:extLst/>
          </a:lstStyle>
          <a:p>
            <a:fld id="{78E1E250-FFD4-42C7-8C5C-7A4BF63C4361}" type="datetime1">
              <a:rPr lang="en-US" sz="1200" smtClean="0">
                <a:solidFill>
                  <a:schemeClr val="tx2"/>
                </a:solidFill>
              </a:rPr>
              <a:t>8/26/14</a:t>
            </a:fld>
            <a:endParaRPr lang="en-US" dirty="0"/>
          </a:p>
        </p:txBody>
      </p:sp>
      <p:sp>
        <p:nvSpPr>
          <p:cNvPr id="12" name="Slide Number Placeholder 11"/>
          <p:cNvSpPr>
            <a:spLocks noGrp="1"/>
          </p:cNvSpPr>
          <p:nvPr>
            <p:ph type="sldNum" sz="quarter" idx="13"/>
          </p:nvPr>
        </p:nvSpPr>
        <p:spPr>
          <a:xfrm>
            <a:off x="6553200" y="6356350"/>
            <a:ext cx="2133600" cy="365125"/>
          </a:xfrm>
          <a:prstGeom prst="rect">
            <a:avLst/>
          </a:prstGeom>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3" name="Footer Placeholder 12"/>
          <p:cNvSpPr>
            <a:spLocks noGrp="1"/>
          </p:cNvSpPr>
          <p:nvPr>
            <p:ph type="ftr" sz="quarter" idx="14"/>
          </p:nvPr>
        </p:nvSpPr>
        <p:spPr>
          <a:xfrm>
            <a:off x="3124200" y="6356350"/>
            <a:ext cx="2895600" cy="365125"/>
          </a:xfrm>
          <a:prstGeom prst="rect">
            <a:avLst/>
          </a:prstGeom>
        </p:spPr>
        <p:txBody>
          <a:bodyPr/>
          <a:lstStyle>
            <a:extLst/>
          </a:lstStyle>
          <a:p>
            <a:endParaRPr lang="en-US" dirty="0"/>
          </a:p>
        </p:txBody>
      </p:sp>
    </p:spTree>
    <p:extLst>
      <p:ext uri="{BB962C8B-B14F-4D97-AF65-F5344CB8AC3E}">
        <p14:creationId xmlns:p14="http://schemas.microsoft.com/office/powerpoint/2010/main" val="1797038009"/>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7EC65C-CB23-491D-8132-E400D3D1BF2A}" type="datetime1">
              <a:rPr lang="en-US" smtClean="0"/>
              <a:t>8/26/14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5792CC6-8A8A-8845-897E-29FA1C5B5B17}" type="slidenum">
              <a:rPr lang="en-US" smtClean="0"/>
              <a:t>‹#›</a:t>
            </a:fld>
            <a:endParaRPr lang="en-US"/>
          </a:p>
        </p:txBody>
      </p:sp>
    </p:spTree>
    <p:extLst>
      <p:ext uri="{BB962C8B-B14F-4D97-AF65-F5344CB8AC3E}">
        <p14:creationId xmlns:p14="http://schemas.microsoft.com/office/powerpoint/2010/main" val="414380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4" y="-41976"/>
            <a:ext cx="9229744" cy="6928387"/>
          </a:xfrm>
          <a:prstGeom prst="rect">
            <a:avLst/>
          </a:prstGeom>
        </p:spPr>
      </p:pic>
    </p:spTree>
    <p:extLst>
      <p:ext uri="{BB962C8B-B14F-4D97-AF65-F5344CB8AC3E}">
        <p14:creationId xmlns:p14="http://schemas.microsoft.com/office/powerpoint/2010/main" val="1844417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D71FBE-A005-4996-9656-634C9F21B0B2}" type="datetime1">
              <a:rPr lang="en-US" smtClean="0"/>
              <a:t>8/26/14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5792CC6-8A8A-8845-897E-29FA1C5B5B17}" type="slidenum">
              <a:rPr lang="en-US" smtClean="0"/>
              <a:t>‹#›</a:t>
            </a:fld>
            <a:endParaRPr lang="en-US"/>
          </a:p>
        </p:txBody>
      </p:sp>
    </p:spTree>
    <p:extLst>
      <p:ext uri="{BB962C8B-B14F-4D97-AF65-F5344CB8AC3E}">
        <p14:creationId xmlns:p14="http://schemas.microsoft.com/office/powerpoint/2010/main" val="272852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925AF2-7585-4CDB-9239-9D3D589C3893}" type="datetime1">
              <a:rPr lang="en-US" smtClean="0"/>
              <a:t>8/26/14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5792CC6-8A8A-8845-897E-29FA1C5B5B17}" type="slidenum">
              <a:rPr lang="en-US" smtClean="0"/>
              <a:t>‹#›</a:t>
            </a:fld>
            <a:endParaRPr lang="en-US"/>
          </a:p>
        </p:txBody>
      </p:sp>
    </p:spTree>
    <p:extLst>
      <p:ext uri="{BB962C8B-B14F-4D97-AF65-F5344CB8AC3E}">
        <p14:creationId xmlns:p14="http://schemas.microsoft.com/office/powerpoint/2010/main" val="1307179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CC55AB-38AF-4234-91F6-FA8C91843606}" type="datetime1">
              <a:rPr lang="en-US" smtClean="0"/>
              <a:t>8/26/14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5792CC6-8A8A-8845-897E-29FA1C5B5B17}" type="slidenum">
              <a:rPr lang="en-US" smtClean="0"/>
              <a:t>‹#›</a:t>
            </a:fld>
            <a:endParaRPr lang="en-US"/>
          </a:p>
        </p:txBody>
      </p:sp>
    </p:spTree>
    <p:extLst>
      <p:ext uri="{BB962C8B-B14F-4D97-AF65-F5344CB8AC3E}">
        <p14:creationId xmlns:p14="http://schemas.microsoft.com/office/powerpoint/2010/main" val="372748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DB75B-267B-47E0-B6FD-D15DA401C330}" type="datetime1">
              <a:rPr lang="en-US" smtClean="0"/>
              <a:t>8/26/14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5792CC6-8A8A-8845-897E-29FA1C5B5B17}" type="slidenum">
              <a:rPr lang="en-US" smtClean="0"/>
              <a:t>‹#›</a:t>
            </a:fld>
            <a:endParaRPr lang="en-US"/>
          </a:p>
        </p:txBody>
      </p:sp>
    </p:spTree>
    <p:extLst>
      <p:ext uri="{BB962C8B-B14F-4D97-AF65-F5344CB8AC3E}">
        <p14:creationId xmlns:p14="http://schemas.microsoft.com/office/powerpoint/2010/main" val="826579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AC75E2-A6DF-4242-A149-3173EC3808AB}" type="datetime1">
              <a:rPr lang="en-US" smtClean="0"/>
              <a:t>8/26/14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5792CC6-8A8A-8845-897E-29FA1C5B5B17}" type="slidenum">
              <a:rPr lang="en-US" smtClean="0"/>
              <a:t>‹#›</a:t>
            </a:fld>
            <a:endParaRPr lang="en-US"/>
          </a:p>
        </p:txBody>
      </p:sp>
    </p:spTree>
    <p:extLst>
      <p:ext uri="{BB962C8B-B14F-4D97-AF65-F5344CB8AC3E}">
        <p14:creationId xmlns:p14="http://schemas.microsoft.com/office/powerpoint/2010/main" val="281547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25D152-700F-41BA-9194-0B4A70B9109B}" type="datetime1">
              <a:rPr lang="en-US" smtClean="0"/>
              <a:t>8/26/14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5792CC6-8A8A-8845-897E-29FA1C5B5B17}" type="slidenum">
              <a:rPr lang="en-US" smtClean="0"/>
              <a:t>‹#›</a:t>
            </a:fld>
            <a:endParaRPr lang="en-US"/>
          </a:p>
        </p:txBody>
      </p:sp>
    </p:spTree>
    <p:extLst>
      <p:ext uri="{BB962C8B-B14F-4D97-AF65-F5344CB8AC3E}">
        <p14:creationId xmlns:p14="http://schemas.microsoft.com/office/powerpoint/2010/main" val="17008795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ED3864-94A0-4F0B-A828-FBD9F5AB16DB}" type="datetime1">
              <a:rPr lang="en-US" smtClean="0"/>
              <a:t>8/26/14</a:t>
            </a:fld>
            <a:endParaRPr lang="en-US"/>
          </a:p>
        </p:txBody>
      </p:sp>
    </p:spTree>
    <p:extLst>
      <p:ext uri="{BB962C8B-B14F-4D97-AF65-F5344CB8AC3E}">
        <p14:creationId xmlns:p14="http://schemas.microsoft.com/office/powerpoint/2010/main" val="33710045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png"/><Relationship Id="rId6" Type="http://schemas.openxmlformats.org/officeDocument/2006/relationships/image" Target="../media/image36.jpe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0.png"/><Relationship Id="rId5" Type="http://schemas.openxmlformats.org/officeDocument/2006/relationships/image" Target="https://regstg.com/img/csu/ICXRL-banner.jpg" TargetMode="External"/><Relationship Id="rId6" Type="http://schemas.openxmlformats.org/officeDocument/2006/relationships/hyperlink" Target="http://www.radiabeam.com/index.html" TargetMode="External"/><Relationship Id="rId7" Type="http://schemas.openxmlformats.org/officeDocument/2006/relationships/image" Target="../media/image41.png"/><Relationship Id="rId8" Type="http://schemas.openxmlformats.org/officeDocument/2006/relationships/oleObject" Target="../embeddings/oleObject1.bin"/><Relationship Id="rId9" Type="http://schemas.openxmlformats.org/officeDocument/2006/relationships/image" Target="../media/image39.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 Id="rId3"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7.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57.png"/><Relationship Id="rId7"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2.bin"/><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jpeg"/><Relationship Id="rId6" Type="http://schemas.openxmlformats.org/officeDocument/2006/relationships/image" Target="../media/image26.jpeg"/><Relationship Id="rId1" Type="http://schemas.openxmlformats.org/officeDocument/2006/relationships/slideLayout" Target="../slideLayouts/slideLayout12.xml"/><Relationship Id="rId2"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emf"/><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70.wmf"/><Relationship Id="rId4" Type="http://schemas.openxmlformats.org/officeDocument/2006/relationships/image" Target="../media/image71.jpe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4.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7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8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 Id="rId6" Type="http://schemas.openxmlformats.org/officeDocument/2006/relationships/chart" Target="../charts/chart6.xml"/><Relationship Id="rId7" Type="http://schemas.openxmlformats.org/officeDocument/2006/relationships/chart" Target="../charts/chart7.xm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3" Type="http://schemas.openxmlformats.org/officeDocument/2006/relationships/chart" Target="../charts/chart8.xml"/><Relationship Id="rId4" Type="http://schemas.openxmlformats.org/officeDocument/2006/relationships/chart" Target="../charts/chart9.xml"/><Relationship Id="rId5" Type="http://schemas.openxmlformats.org/officeDocument/2006/relationships/chart" Target="../charts/chart10.xml"/><Relationship Id="rId6" Type="http://schemas.openxmlformats.org/officeDocument/2006/relationships/chart" Target="../charts/chart11.xm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oleObject" Target="../embeddings/oleObject3.bin"/><Relationship Id="rId7" Type="http://schemas.openxmlformats.org/officeDocument/2006/relationships/image" Target="../media/image85.emf"/><Relationship Id="rId8" Type="http://schemas.openxmlformats.org/officeDocument/2006/relationships/image" Target="../media/image88.jpeg"/><Relationship Id="rId9" Type="http://schemas.openxmlformats.org/officeDocument/2006/relationships/image" Target="../media/image89.jpeg"/><Relationship Id="rId10" Type="http://schemas.openxmlformats.org/officeDocument/2006/relationships/comments" Target="../comments/comment1.xml"/><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oleObject" Target="../embeddings/oleObject4.bin"/><Relationship Id="rId6" Type="http://schemas.openxmlformats.org/officeDocument/2006/relationships/image" Target="../media/image90.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7.png"/><Relationship Id="rId5"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 Id="rId3"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7.wmf"/><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image" Target="../media/image9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0.jpeg"/></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82.jpe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hyperlink" Target="NUL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image" Target="../media/image108.emf"/></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chart" Target="../charts/chart13.xml"/><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2.xml.rels><?xml version="1.0" encoding="UTF-8" standalone="yes"?>
<Relationships xmlns="http://schemas.openxmlformats.org/package/2006/relationships"><Relationship Id="rId9" Type="http://schemas.openxmlformats.org/officeDocument/2006/relationships/image" Target="../media/image124.emf"/><Relationship Id="rId20" Type="http://schemas.openxmlformats.org/officeDocument/2006/relationships/image" Target="../media/image134.png"/><Relationship Id="rId10" Type="http://schemas.openxmlformats.org/officeDocument/2006/relationships/image" Target="../media/image125.jpeg"/><Relationship Id="rId11" Type="http://schemas.openxmlformats.org/officeDocument/2006/relationships/image" Target="../media/image126.jpeg"/><Relationship Id="rId12" Type="http://schemas.openxmlformats.org/officeDocument/2006/relationships/image" Target="../media/image127.jpeg"/><Relationship Id="rId13" Type="http://schemas.openxmlformats.org/officeDocument/2006/relationships/image" Target="../media/image128.jpeg"/><Relationship Id="rId14" Type="http://schemas.openxmlformats.org/officeDocument/2006/relationships/image" Target="../media/image129.jpeg"/><Relationship Id="rId15" Type="http://schemas.openxmlformats.org/officeDocument/2006/relationships/image" Target="../media/image130.emf"/><Relationship Id="rId16" Type="http://schemas.openxmlformats.org/officeDocument/2006/relationships/image" Target="../media/image26.jpeg"/><Relationship Id="rId17" Type="http://schemas.openxmlformats.org/officeDocument/2006/relationships/image" Target="../media/image131.jpeg"/><Relationship Id="rId18" Type="http://schemas.openxmlformats.org/officeDocument/2006/relationships/image" Target="../media/image132.jpeg"/><Relationship Id="rId19" Type="http://schemas.openxmlformats.org/officeDocument/2006/relationships/image" Target="../media/image133.jpeg"/><Relationship Id="rId1" Type="http://schemas.openxmlformats.org/officeDocument/2006/relationships/vmlDrawing" Target="../drawings/vmlDrawing5.vml"/><Relationship Id="rId2" Type="http://schemas.openxmlformats.org/officeDocument/2006/relationships/slideLayout" Target="../slideLayouts/slideLayout13.xml"/><Relationship Id="rId3" Type="http://schemas.openxmlformats.org/officeDocument/2006/relationships/notesSlide" Target="../notesSlides/notesSlide35.xml"/><Relationship Id="rId4" Type="http://schemas.openxmlformats.org/officeDocument/2006/relationships/oleObject" Target="../embeddings/oleObject5.bin"/><Relationship Id="rId5" Type="http://schemas.openxmlformats.org/officeDocument/2006/relationships/package" Target="../embeddings/Microsoft_Word_Document15.docx"/><Relationship Id="rId6" Type="http://schemas.openxmlformats.org/officeDocument/2006/relationships/image" Target="../media/image121.emf"/><Relationship Id="rId7" Type="http://schemas.openxmlformats.org/officeDocument/2006/relationships/image" Target="../media/image122.jpeg"/><Relationship Id="rId8" Type="http://schemas.openxmlformats.org/officeDocument/2006/relationships/image" Target="../media/image12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https://regstg.com/img/csu/ICXRL-banner.jpg" TargetMode="External"/><Relationship Id="rId4" Type="http://schemas.openxmlformats.org/officeDocument/2006/relationships/image" Target="../media/image135.jpeg"/><Relationship Id="rId5" Type="http://schemas.openxmlformats.org/officeDocument/2006/relationships/image" Target="../media/image136.pn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7.png"/><Relationship Id="rId3"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png"/><Relationship Id="rId8" Type="http://schemas.openxmlformats.org/officeDocument/2006/relationships/image" Target="../media/image19.png"/><Relationship Id="rId9"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790700" y="4580407"/>
            <a:ext cx="7772400" cy="1470025"/>
          </a:xfrm>
        </p:spPr>
        <p:txBody>
          <a:bodyPr/>
          <a:lstStyle/>
          <a:p>
            <a:r>
              <a:rPr lang="en-US" dirty="0" smtClean="0"/>
              <a:t>Accelerator Test Facility</a:t>
            </a:r>
            <a:endParaRPr lang="en-US" dirty="0"/>
          </a:p>
        </p:txBody>
      </p:sp>
      <p:sp>
        <p:nvSpPr>
          <p:cNvPr id="4" name="Subtitle 3"/>
          <p:cNvSpPr>
            <a:spLocks noGrp="1"/>
          </p:cNvSpPr>
          <p:nvPr>
            <p:ph type="subTitle" idx="1"/>
          </p:nvPr>
        </p:nvSpPr>
        <p:spPr>
          <a:xfrm>
            <a:off x="3828990" y="4163260"/>
            <a:ext cx="4217623" cy="417147"/>
          </a:xfrm>
        </p:spPr>
        <p:txBody>
          <a:bodyPr/>
          <a:lstStyle/>
          <a:p>
            <a:r>
              <a:rPr lang="en-US" dirty="0" smtClean="0"/>
              <a:t>Igor Pogorelsky</a:t>
            </a:r>
            <a:endParaRPr lang="en-US" dirty="0"/>
          </a:p>
        </p:txBody>
      </p:sp>
      <p:sp>
        <p:nvSpPr>
          <p:cNvPr id="2" name="TextBox 1"/>
          <p:cNvSpPr txBox="1"/>
          <p:nvPr/>
        </p:nvSpPr>
        <p:spPr>
          <a:xfrm>
            <a:off x="3394362" y="133989"/>
            <a:ext cx="5084619" cy="369332"/>
          </a:xfrm>
          <a:prstGeom prst="rect">
            <a:avLst/>
          </a:prstGeom>
          <a:noFill/>
        </p:spPr>
        <p:txBody>
          <a:bodyPr wrap="square" rtlCol="0">
            <a:spAutoFit/>
          </a:bodyPr>
          <a:lstStyle/>
          <a:p>
            <a:pPr algn="r"/>
            <a:r>
              <a:rPr lang="en-US" b="1" dirty="0" smtClean="0">
                <a:solidFill>
                  <a:srgbClr val="0070C0"/>
                </a:solidFill>
                <a:effectLst>
                  <a:outerShdw blurRad="38100" dist="38100" dir="2700000" algn="tl">
                    <a:srgbClr val="000000">
                      <a:alpha val="43137"/>
                    </a:srgbClr>
                  </a:outerShdw>
                </a:effectLst>
              </a:rPr>
              <a:t>HEPAP Review</a:t>
            </a:r>
            <a:r>
              <a:rPr lang="en-US" b="1" smtClean="0">
                <a:solidFill>
                  <a:srgbClr val="0070C0"/>
                </a:solidFill>
                <a:effectLst>
                  <a:outerShdw blurRad="38100" dist="38100" dir="2700000" algn="tl">
                    <a:srgbClr val="000000">
                      <a:alpha val="43137"/>
                    </a:srgbClr>
                  </a:outerShdw>
                </a:effectLst>
              </a:rPr>
              <a:t>,  August 25 2014</a:t>
            </a:r>
            <a:endParaRPr lang="en-US"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6003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43938" y="751951"/>
            <a:ext cx="3263774" cy="2927426"/>
            <a:chOff x="2276474" y="3336444"/>
            <a:chExt cx="2392507" cy="2283305"/>
          </a:xfrm>
        </p:grpSpPr>
        <p:pic>
          <p:nvPicPr>
            <p:cNvPr id="5120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6474" y="3336444"/>
              <a:ext cx="2392507" cy="2283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14850" y="4308819"/>
              <a:ext cx="706582" cy="264062"/>
            </a:xfrm>
            <a:prstGeom prst="rect">
              <a:avLst/>
            </a:prstGeom>
            <a:noFill/>
          </p:spPr>
          <p:txBody>
            <a:bodyPr wrap="square" rtlCol="0">
              <a:spAutoFit/>
            </a:bodyPr>
            <a:lstStyle/>
            <a:p>
              <a:r>
                <a:rPr lang="en-US" sz="1600" b="1" dirty="0" smtClean="0">
                  <a:solidFill>
                    <a:srgbClr val="FFFFFF"/>
                  </a:solidFill>
                </a:rPr>
                <a:t>2012</a:t>
              </a:r>
              <a:endParaRPr lang="en-US" sz="1600" b="1" dirty="0">
                <a:solidFill>
                  <a:srgbClr val="FFFFFF"/>
                </a:solidFill>
              </a:endParaRPr>
            </a:p>
          </p:txBody>
        </p:sp>
      </p:grpSp>
      <p:grpSp>
        <p:nvGrpSpPr>
          <p:cNvPr id="5" name="Group 4"/>
          <p:cNvGrpSpPr/>
          <p:nvPr/>
        </p:nvGrpSpPr>
        <p:grpSpPr>
          <a:xfrm>
            <a:off x="126609" y="3379457"/>
            <a:ext cx="3304735" cy="3053253"/>
            <a:chOff x="2292041" y="4006283"/>
            <a:chExt cx="2510091" cy="2375622"/>
          </a:xfrm>
        </p:grpSpPr>
        <p:pic>
          <p:nvPicPr>
            <p:cNvPr id="5120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2041" y="4006283"/>
              <a:ext cx="2510091" cy="237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366890" y="5024817"/>
              <a:ext cx="706582" cy="263416"/>
            </a:xfrm>
            <a:prstGeom prst="rect">
              <a:avLst/>
            </a:prstGeom>
            <a:noFill/>
          </p:spPr>
          <p:txBody>
            <a:bodyPr wrap="square" rtlCol="0">
              <a:spAutoFit/>
            </a:bodyPr>
            <a:lstStyle/>
            <a:p>
              <a:r>
                <a:rPr lang="en-US" sz="1600" b="1" dirty="0" smtClean="0">
                  <a:solidFill>
                    <a:srgbClr val="FFFFFF"/>
                  </a:solidFill>
                </a:rPr>
                <a:t>2013</a:t>
              </a:r>
              <a:endParaRPr lang="en-US" sz="1600" b="1" dirty="0">
                <a:solidFill>
                  <a:srgbClr val="FFFFFF"/>
                </a:solidFill>
              </a:endParaRPr>
            </a:p>
          </p:txBody>
        </p:sp>
      </p:grpSp>
      <p:grpSp>
        <p:nvGrpSpPr>
          <p:cNvPr id="8" name="Group 7"/>
          <p:cNvGrpSpPr/>
          <p:nvPr/>
        </p:nvGrpSpPr>
        <p:grpSpPr>
          <a:xfrm>
            <a:off x="1732545" y="751951"/>
            <a:ext cx="3237680" cy="2927426"/>
            <a:chOff x="3186545" y="1532540"/>
            <a:chExt cx="2389654" cy="2334188"/>
          </a:xfrm>
        </p:grpSpPr>
        <p:pic>
          <p:nvPicPr>
            <p:cNvPr id="51205"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6545" y="1532540"/>
              <a:ext cx="2389654" cy="233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165053" y="2567271"/>
              <a:ext cx="706582" cy="269947"/>
            </a:xfrm>
            <a:prstGeom prst="rect">
              <a:avLst/>
            </a:prstGeom>
            <a:noFill/>
          </p:spPr>
          <p:txBody>
            <a:bodyPr wrap="square" rtlCol="0">
              <a:spAutoFit/>
            </a:bodyPr>
            <a:lstStyle/>
            <a:p>
              <a:r>
                <a:rPr lang="en-US" sz="1600" b="1" dirty="0" smtClean="0">
                  <a:solidFill>
                    <a:schemeClr val="bg1"/>
                  </a:solidFill>
                </a:rPr>
                <a:t>2011</a:t>
              </a:r>
              <a:endParaRPr lang="en-US" sz="1600" b="1" dirty="0">
                <a:solidFill>
                  <a:schemeClr val="bg1"/>
                </a:solidFill>
              </a:endParaRPr>
            </a:p>
          </p:txBody>
        </p:sp>
      </p:grpSp>
      <p:sp>
        <p:nvSpPr>
          <p:cNvPr id="10" name="TextBox 9"/>
          <p:cNvSpPr txBox="1"/>
          <p:nvPr/>
        </p:nvSpPr>
        <p:spPr>
          <a:xfrm>
            <a:off x="126609" y="786452"/>
            <a:ext cx="2614245" cy="1785104"/>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rPr>
              <a:t>E-Beam Time </a:t>
            </a:r>
          </a:p>
          <a:p>
            <a:r>
              <a:rPr lang="en-US" sz="2800" dirty="0" smtClean="0">
                <a:effectLst>
                  <a:outerShdw blurRad="38100" dist="38100" dir="2700000" algn="tl">
                    <a:srgbClr val="000000">
                      <a:alpha val="43137"/>
                    </a:srgbClr>
                  </a:outerShdw>
                </a:effectLst>
              </a:rPr>
              <a:t>Allocation </a:t>
            </a:r>
          </a:p>
          <a:p>
            <a:r>
              <a:rPr lang="en-US" dirty="0" smtClean="0">
                <a:effectLst>
                  <a:outerShdw blurRad="38100" dist="38100" dir="2700000" algn="tl">
                    <a:srgbClr val="000000">
                      <a:alpha val="43137"/>
                    </a:srgbClr>
                  </a:outerShdw>
                </a:effectLst>
              </a:rPr>
              <a:t>for user </a:t>
            </a:r>
          </a:p>
          <a:p>
            <a:r>
              <a:rPr lang="en-US" dirty="0" smtClean="0">
                <a:effectLst>
                  <a:outerShdw blurRad="38100" dist="38100" dir="2700000" algn="tl">
                    <a:srgbClr val="000000">
                      <a:alpha val="43137"/>
                    </a:srgbClr>
                  </a:outerShdw>
                </a:effectLst>
              </a:rPr>
              <a:t>experiments </a:t>
            </a:r>
          </a:p>
          <a:p>
            <a:r>
              <a:rPr lang="en-US" dirty="0" smtClean="0">
                <a:effectLst>
                  <a:outerShdw blurRad="38100" dist="38100" dir="2700000" algn="tl">
                    <a:srgbClr val="000000">
                      <a:alpha val="43137"/>
                    </a:srgbClr>
                  </a:outerShdw>
                </a:effectLst>
              </a:rPr>
              <a:t>by code</a:t>
            </a:r>
            <a:endParaRPr lang="en-US" dirty="0">
              <a:effectLst>
                <a:outerShdw blurRad="38100" dist="38100" dir="2700000" algn="tl">
                  <a:srgbClr val="000000">
                    <a:alpha val="43137"/>
                  </a:srgbClr>
                </a:outerShdw>
              </a:effectLst>
            </a:endParaRPr>
          </a:p>
        </p:txBody>
      </p:sp>
      <p:sp>
        <p:nvSpPr>
          <p:cNvPr id="12" name="Slide Number Placeholder 11"/>
          <p:cNvSpPr>
            <a:spLocks noGrp="1"/>
          </p:cNvSpPr>
          <p:nvPr>
            <p:ph type="sldNum" sz="quarter" idx="12"/>
          </p:nvPr>
        </p:nvSpPr>
        <p:spPr>
          <a:xfrm>
            <a:off x="4407250" y="6489989"/>
            <a:ext cx="2133600" cy="365125"/>
          </a:xfrm>
        </p:spPr>
        <p:txBody>
          <a:bodyPr/>
          <a:lstStyle/>
          <a:p>
            <a:fld id="{25792CC6-8A8A-8845-897E-29FA1C5B5B17}" type="slidenum">
              <a:rPr lang="en-US" smtClean="0">
                <a:solidFill>
                  <a:schemeClr val="bg1"/>
                </a:solidFill>
              </a:rPr>
              <a:t>10</a:t>
            </a:fld>
            <a:endParaRPr lang="en-US" dirty="0">
              <a:solidFill>
                <a:schemeClr val="bg1"/>
              </a:solidFill>
            </a:endParaRPr>
          </a:p>
        </p:txBody>
      </p:sp>
      <p:pic>
        <p:nvPicPr>
          <p:cNvPr id="17" name="06FB92CC-8353-4DAF-804C-D3AAC1B426C6" descr="8AF2AEF5-B709-41EF-8838-427D94D6B532@bnl"/>
          <p:cNvPicPr>
            <a:picLocks noChangeAspect="1" noChangeArrowheads="1"/>
          </p:cNvPicPr>
          <p:nvPr/>
        </p:nvPicPr>
        <p:blipFill rotWithShape="1">
          <a:blip r:embed="rId5">
            <a:extLst>
              <a:ext uri="{28A0092B-C50C-407E-A947-70E740481C1C}">
                <a14:useLocalDpi xmlns:a14="http://schemas.microsoft.com/office/drawing/2010/main" val="0"/>
              </a:ext>
            </a:extLst>
          </a:blip>
          <a:srcRect l="19743" t="3980" r="16909" b="14395"/>
          <a:stretch/>
        </p:blipFill>
        <p:spPr bwMode="auto">
          <a:xfrm>
            <a:off x="3351385" y="3379457"/>
            <a:ext cx="3539889" cy="317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791533" y="4768152"/>
            <a:ext cx="963894" cy="338554"/>
          </a:xfrm>
          <a:prstGeom prst="rect">
            <a:avLst/>
          </a:prstGeom>
          <a:noFill/>
        </p:spPr>
        <p:txBody>
          <a:bodyPr wrap="square" rtlCol="0">
            <a:spAutoFit/>
          </a:bodyPr>
          <a:lstStyle/>
          <a:p>
            <a:r>
              <a:rPr lang="en-US" sz="1600" b="1" dirty="0" smtClean="0">
                <a:solidFill>
                  <a:srgbClr val="FFFFFF"/>
                </a:solidFill>
              </a:rPr>
              <a:t>2014</a:t>
            </a:r>
            <a:endParaRPr lang="en-US" sz="1600" b="1" dirty="0">
              <a:solidFill>
                <a:srgbClr val="FFFFFF"/>
              </a:solidFill>
            </a:endParaRPr>
          </a:p>
        </p:txBody>
      </p:sp>
      <p:sp>
        <p:nvSpPr>
          <p:cNvPr id="2" name="TextBox 1"/>
          <p:cNvSpPr txBox="1"/>
          <p:nvPr/>
        </p:nvSpPr>
        <p:spPr>
          <a:xfrm>
            <a:off x="6696222" y="3044603"/>
            <a:ext cx="2447778" cy="1723549"/>
          </a:xfrm>
          <a:prstGeom prst="rect">
            <a:avLst/>
          </a:prstGeom>
          <a:noFill/>
        </p:spPr>
        <p:txBody>
          <a:bodyPr wrap="square" rtlCol="0">
            <a:spAutoFit/>
          </a:bodyPr>
          <a:lstStyle/>
          <a:p>
            <a:pPr algn="r"/>
            <a:r>
              <a:rPr lang="en-US" sz="2400" dirty="0" smtClean="0">
                <a:effectLst>
                  <a:outerShdw blurRad="38100" dist="38100" dir="2700000" algn="tl">
                    <a:srgbClr val="000000">
                      <a:alpha val="43137"/>
                    </a:srgbClr>
                  </a:outerShdw>
                </a:effectLst>
              </a:rPr>
              <a:t>In 2014:</a:t>
            </a:r>
          </a:p>
          <a:p>
            <a:pPr marL="285750" indent="-285750">
              <a:spcBef>
                <a:spcPts val="600"/>
              </a:spcBef>
              <a:buFont typeface="Arial" panose="020B0604020202020204" pitchFamily="34" charset="0"/>
              <a:buChar char="•"/>
            </a:pPr>
            <a:r>
              <a:rPr lang="en-US" dirty="0" smtClean="0">
                <a:effectLst>
                  <a:outerShdw blurRad="38100" dist="38100" dir="2700000" algn="tl">
                    <a:srgbClr val="000000">
                      <a:alpha val="43137"/>
                    </a:srgbClr>
                  </a:outerShdw>
                </a:effectLst>
              </a:rPr>
              <a:t>13 user experiments received run time </a:t>
            </a:r>
          </a:p>
          <a:p>
            <a:pPr marL="285750" indent="-285750">
              <a:spcBef>
                <a:spcPts val="600"/>
              </a:spcBef>
              <a:buFont typeface="Arial" panose="020B0604020202020204" pitchFamily="34" charset="0"/>
              <a:buChar char="•"/>
            </a:pPr>
            <a:r>
              <a:rPr lang="en-US" dirty="0" smtClean="0">
                <a:effectLst>
                  <a:outerShdw blurRad="38100" dist="38100" dir="2700000" algn="tl">
                    <a:srgbClr val="000000">
                      <a:alpha val="43137"/>
                    </a:srgbClr>
                  </a:outerShdw>
                </a:effectLst>
              </a:rPr>
              <a:t>20 experiments are in active portfolio</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84685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7549706" y="6524152"/>
            <a:ext cx="184809" cy="333848"/>
          </a:xfrm>
          <a:prstGeom prst="rect">
            <a:avLst/>
          </a:prstGeom>
          <a:noFill/>
          <a:ln w="12700">
            <a:noFill/>
            <a:miter lim="800000"/>
            <a:headEnd/>
            <a:tailEnd/>
          </a:ln>
        </p:spPr>
        <p:txBody>
          <a:bodyPr wrap="none">
            <a:spAutoFit/>
          </a:bodyPr>
          <a:lstStyle/>
          <a:p>
            <a:pPr eaLnBrk="0" hangingPunct="0"/>
            <a:endParaRPr lang="en-US" sz="2400" b="1" dirty="0">
              <a:solidFill>
                <a:srgbClr val="243062"/>
              </a:solidFill>
              <a:latin typeface="Times" pitchFamily="18" charset="0"/>
            </a:endParaRPr>
          </a:p>
        </p:txBody>
      </p:sp>
      <p:pic>
        <p:nvPicPr>
          <p:cNvPr id="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09800"/>
            <a:ext cx="2438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28600" y="2374900"/>
            <a:ext cx="4495800" cy="707886"/>
          </a:xfrm>
          <a:prstGeom prst="rect">
            <a:avLst/>
          </a:prstGeom>
          <a:noFill/>
        </p:spPr>
        <p:txBody>
          <a:bodyPr wrap="square" rtlCol="0">
            <a:spAutoFit/>
          </a:bodyPr>
          <a:lstStyle/>
          <a:p>
            <a:r>
              <a:rPr lang="en-US" sz="2000" dirty="0" smtClean="0">
                <a:solidFill>
                  <a:srgbClr val="002060"/>
                </a:solidFill>
                <a:latin typeface="+mn-lt"/>
              </a:rPr>
              <a:t>Up to 50 MeV (100 MeV/m) to compare with previous IFEL record  of 15 MeV</a:t>
            </a:r>
            <a:endParaRPr lang="en-US" sz="2000" dirty="0">
              <a:solidFill>
                <a:srgbClr val="002060"/>
              </a:solidFill>
              <a:latin typeface="+mn-lt"/>
            </a:endParaRPr>
          </a:p>
        </p:txBody>
      </p:sp>
      <p:graphicFrame>
        <p:nvGraphicFramePr>
          <p:cNvPr id="30" name="Table 29"/>
          <p:cNvGraphicFramePr>
            <a:graphicFrameLocks noGrp="1"/>
          </p:cNvGraphicFramePr>
          <p:nvPr>
            <p:extLst>
              <p:ext uri="{D42A27DB-BD31-4B8C-83A1-F6EECF244321}">
                <p14:modId xmlns:p14="http://schemas.microsoft.com/office/powerpoint/2010/main" val="4050127989"/>
              </p:ext>
            </p:extLst>
          </p:nvPr>
        </p:nvGraphicFramePr>
        <p:xfrm>
          <a:off x="228600" y="798504"/>
          <a:ext cx="8610600" cy="1158240"/>
        </p:xfrm>
        <a:graphic>
          <a:graphicData uri="http://schemas.openxmlformats.org/drawingml/2006/table">
            <a:tbl>
              <a:tblPr firstRow="1" firstCol="1" bandRow="1">
                <a:tableStyleId>{5C22544A-7EE6-4342-B048-85BDC9FD1C3A}</a:tableStyleId>
              </a:tblPr>
              <a:tblGrid>
                <a:gridCol w="8610600"/>
              </a:tblGrid>
              <a:tr h="838200">
                <a:tc>
                  <a:txBody>
                    <a:bodyPr/>
                    <a:lstStyle/>
                    <a:p>
                      <a:pPr marL="0" marR="0">
                        <a:spcBef>
                          <a:spcPts val="0"/>
                        </a:spcBef>
                        <a:spcAft>
                          <a:spcPts val="0"/>
                        </a:spcAft>
                      </a:pPr>
                      <a:r>
                        <a:rPr lang="en-US" sz="3600" b="1" kern="1200" dirty="0" smtClean="0">
                          <a:solidFill>
                            <a:schemeClr val="lt1"/>
                          </a:solidFill>
                          <a:effectLst/>
                          <a:latin typeface="+mn-lt"/>
                          <a:ea typeface="+mn-ea"/>
                          <a:cs typeface="+mn-cs"/>
                        </a:rPr>
                        <a:t>RUBICON - IFEL accelerator </a:t>
                      </a:r>
                      <a:r>
                        <a:rPr lang="en-US" sz="3600" b="1" kern="1200" baseline="0" dirty="0" smtClean="0">
                          <a:solidFill>
                            <a:schemeClr val="lt1"/>
                          </a:solidFill>
                          <a:effectLst/>
                          <a:latin typeface="+mn-lt"/>
                          <a:ea typeface="+mn-ea"/>
                          <a:cs typeface="+mn-cs"/>
                        </a:rPr>
                        <a:t> </a:t>
                      </a:r>
                    </a:p>
                    <a:p>
                      <a:pPr marL="0" marR="0">
                        <a:spcBef>
                          <a:spcPts val="0"/>
                        </a:spcBef>
                        <a:spcAft>
                          <a:spcPts val="0"/>
                        </a:spcAft>
                      </a:pPr>
                      <a:r>
                        <a:rPr lang="en-US" sz="2000" b="1" kern="1200" dirty="0" smtClean="0">
                          <a:solidFill>
                            <a:schemeClr val="lt1"/>
                          </a:solidFill>
                          <a:effectLst/>
                          <a:latin typeface="+mn-lt"/>
                          <a:ea typeface="+mn-ea"/>
                          <a:cs typeface="+mn-cs"/>
                        </a:rPr>
                        <a:t>(CO</a:t>
                      </a:r>
                      <a:r>
                        <a:rPr lang="en-US" sz="2000" b="1" kern="1200" baseline="-25000" dirty="0" smtClean="0">
                          <a:solidFill>
                            <a:schemeClr val="lt1"/>
                          </a:solidFill>
                          <a:effectLst/>
                          <a:latin typeface="+mn-lt"/>
                          <a:ea typeface="+mn-ea"/>
                          <a:cs typeface="+mn-cs"/>
                        </a:rPr>
                        <a:t>2 </a:t>
                      </a:r>
                      <a:r>
                        <a:rPr lang="en-US" sz="2000" b="1" kern="1200" dirty="0" smtClean="0">
                          <a:solidFill>
                            <a:schemeClr val="lt1"/>
                          </a:solidFill>
                          <a:effectLst/>
                          <a:latin typeface="+mn-lt"/>
                          <a:ea typeface="+mn-ea"/>
                          <a:cs typeface="+mn-cs"/>
                        </a:rPr>
                        <a:t>and e-beam co-propagation</a:t>
                      </a:r>
                      <a:r>
                        <a:rPr lang="en-US" sz="2000" b="1" kern="1200" baseline="0" dirty="0" smtClean="0">
                          <a:solidFill>
                            <a:schemeClr val="lt1"/>
                          </a:solidFill>
                          <a:effectLst/>
                          <a:latin typeface="+mn-lt"/>
                          <a:ea typeface="+mn-ea"/>
                          <a:cs typeface="+mn-cs"/>
                        </a:rPr>
                        <a:t> in helical tapered </a:t>
                      </a:r>
                      <a:r>
                        <a:rPr lang="en-US" sz="2000" b="1" kern="1200" baseline="0" dirty="0" err="1" smtClean="0">
                          <a:solidFill>
                            <a:schemeClr val="lt1"/>
                          </a:solidFill>
                          <a:effectLst/>
                          <a:latin typeface="+mn-lt"/>
                          <a:ea typeface="+mn-ea"/>
                          <a:cs typeface="+mn-cs"/>
                        </a:rPr>
                        <a:t>undulator</a:t>
                      </a:r>
                      <a:r>
                        <a:rPr lang="en-US" sz="2000" b="1" kern="1200" baseline="0" dirty="0" smtClean="0">
                          <a:solidFill>
                            <a:schemeClr val="lt1"/>
                          </a:solidFill>
                          <a:effectLst/>
                          <a:latin typeface="+mn-lt"/>
                          <a:ea typeface="+mn-ea"/>
                          <a:cs typeface="+mn-cs"/>
                        </a:rPr>
                        <a:t>)</a:t>
                      </a:r>
                      <a:endParaRPr lang="en-US" sz="2000" b="1" kern="1200" dirty="0" smtClean="0">
                        <a:solidFill>
                          <a:schemeClr val="lt1"/>
                        </a:solidFill>
                        <a:effectLst/>
                        <a:latin typeface="+mn-lt"/>
                        <a:ea typeface="+mn-ea"/>
                        <a:cs typeface="+mn-cs"/>
                      </a:endParaRPr>
                    </a:p>
                    <a:p>
                      <a:pPr marL="0" marR="0">
                        <a:spcBef>
                          <a:spcPts val="0"/>
                        </a:spcBef>
                        <a:spcAft>
                          <a:spcPts val="0"/>
                        </a:spcAft>
                      </a:pPr>
                      <a:r>
                        <a:rPr kumimoji="0" lang="en-US" altLang="ja-JP" sz="2000" b="1" i="0" u="none" strike="noStrike" cap="none" normalizeH="0" baseline="0" dirty="0" smtClean="0">
                          <a:ln>
                            <a:noFill/>
                          </a:ln>
                          <a:solidFill>
                            <a:schemeClr val="bg1"/>
                          </a:solidFill>
                          <a:effectLst/>
                          <a:latin typeface="+mn-lt"/>
                          <a:ea typeface="Times New Roman" pitchFamily="18" charset="0"/>
                          <a:cs typeface="Arial" pitchFamily="34" charset="0"/>
                        </a:rPr>
                        <a:t>                                                                                                                 </a:t>
                      </a:r>
                      <a:endParaRPr lang="en-US" sz="2000" b="1" dirty="0">
                        <a:solidFill>
                          <a:schemeClr val="bg1"/>
                        </a:solidFill>
                        <a:effectLst/>
                        <a:latin typeface="+mn-lt"/>
                        <a:ea typeface="MS PGothic"/>
                        <a:cs typeface="Times New Roman"/>
                      </a:endParaRPr>
                    </a:p>
                  </a:txBody>
                  <a:tcPr marL="68580" marR="68580" marT="0" marB="0"/>
                </a:tc>
              </a:tr>
            </a:tbl>
          </a:graphicData>
        </a:graphic>
      </p:graphicFrame>
      <p:pic>
        <p:nvPicPr>
          <p:cNvPr id="13" name="Picture 4"/>
          <p:cNvPicPr>
            <a:picLocks noChangeAspect="1" noChangeArrowheads="1"/>
          </p:cNvPicPr>
          <p:nvPr/>
        </p:nvPicPr>
        <p:blipFill>
          <a:blip r:embed="rId4"/>
          <a:srcRect/>
          <a:stretch>
            <a:fillRect/>
          </a:stretch>
        </p:blipFill>
        <p:spPr bwMode="auto">
          <a:xfrm>
            <a:off x="7549706" y="1176856"/>
            <a:ext cx="848302" cy="685800"/>
          </a:xfrm>
          <a:prstGeom prst="rect">
            <a:avLst/>
          </a:prstGeom>
          <a:noFill/>
          <a:ln w="12700">
            <a:noFill/>
            <a:miter lim="800000"/>
            <a:headEnd/>
            <a:tailEnd/>
          </a:ln>
        </p:spPr>
      </p:pic>
      <p:pic>
        <p:nvPicPr>
          <p:cNvPr id="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469319"/>
            <a:ext cx="3657600" cy="53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885660"/>
            <a:ext cx="3657600" cy="53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5052979"/>
            <a:ext cx="3657600" cy="53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302000"/>
            <a:ext cx="3657600" cy="53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
          <p:cNvPicPr>
            <a:picLocks noChangeAspect="1" noChangeArrowheads="1"/>
          </p:cNvPicPr>
          <p:nvPr/>
        </p:nvPicPr>
        <p:blipFill>
          <a:blip r:embed="rId9">
            <a:extLst>
              <a:ext uri="{28A0092B-C50C-407E-A947-70E740481C1C}">
                <a14:useLocalDpi xmlns:a14="http://schemas.microsoft.com/office/drawing/2010/main" val="0"/>
              </a:ext>
            </a:extLst>
          </a:blip>
          <a:srcRect l="37778"/>
          <a:stretch>
            <a:fillRect/>
          </a:stretch>
        </p:blipFill>
        <p:spPr bwMode="auto">
          <a:xfrm>
            <a:off x="6417733" y="3770971"/>
            <a:ext cx="2252133" cy="240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7642110" y="3770971"/>
            <a:ext cx="471376" cy="2064542"/>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5"/>
          <p:cNvPicPr>
            <a:picLocks noChangeAspect="1" noChangeArrowheads="1"/>
          </p:cNvPicPr>
          <p:nvPr/>
        </p:nvPicPr>
        <p:blipFill>
          <a:blip r:embed="rId9">
            <a:extLst>
              <a:ext uri="{28A0092B-C50C-407E-A947-70E740481C1C}">
                <a14:useLocalDpi xmlns:a14="http://schemas.microsoft.com/office/drawing/2010/main" val="0"/>
              </a:ext>
            </a:extLst>
          </a:blip>
          <a:srcRect l="3704" r="85926"/>
          <a:stretch>
            <a:fillRect/>
          </a:stretch>
        </p:blipFill>
        <p:spPr bwMode="auto">
          <a:xfrm>
            <a:off x="8616244" y="3770971"/>
            <a:ext cx="375356" cy="240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p:cNvPicPr>
            <a:picLocks noChangeAspect="1" noChangeArrowheads="1"/>
          </p:cNvPicPr>
          <p:nvPr/>
        </p:nvPicPr>
        <p:blipFill>
          <a:blip r:embed="rId10">
            <a:extLst>
              <a:ext uri="{28A0092B-C50C-407E-A947-70E740481C1C}">
                <a14:useLocalDpi xmlns:a14="http://schemas.microsoft.com/office/drawing/2010/main" val="0"/>
              </a:ext>
            </a:extLst>
          </a:blip>
          <a:srcRect r="64444"/>
          <a:stretch>
            <a:fillRect/>
          </a:stretch>
        </p:blipFill>
        <p:spPr bwMode="auto">
          <a:xfrm>
            <a:off x="4648200" y="3733800"/>
            <a:ext cx="128693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ight Arrow 42"/>
          <p:cNvSpPr/>
          <p:nvPr/>
        </p:nvSpPr>
        <p:spPr>
          <a:xfrm>
            <a:off x="5935133" y="4506951"/>
            <a:ext cx="428978" cy="535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33400" y="5702300"/>
            <a:ext cx="4495800" cy="707886"/>
          </a:xfrm>
          <a:prstGeom prst="rect">
            <a:avLst/>
          </a:prstGeom>
          <a:noFill/>
        </p:spPr>
        <p:txBody>
          <a:bodyPr wrap="square" rtlCol="0">
            <a:spAutoFit/>
          </a:bodyPr>
          <a:lstStyle/>
          <a:p>
            <a:r>
              <a:rPr lang="en-US" sz="2000" dirty="0" smtClean="0">
                <a:solidFill>
                  <a:srgbClr val="002060"/>
                </a:solidFill>
                <a:latin typeface="+mn-lt"/>
              </a:rPr>
              <a:t>25 % capture @ &gt;90 MeV</a:t>
            </a:r>
          </a:p>
          <a:p>
            <a:r>
              <a:rPr lang="en-US" sz="2000" dirty="0" smtClean="0">
                <a:solidFill>
                  <a:srgbClr val="002060"/>
                </a:solidFill>
                <a:latin typeface="+mn-lt"/>
              </a:rPr>
              <a:t>93.7 MeV mean, 2.0 % energy spread</a:t>
            </a:r>
            <a:endParaRPr lang="en-US" sz="2000" dirty="0">
              <a:solidFill>
                <a:srgbClr val="002060"/>
              </a:solidFill>
              <a:latin typeface="+mn-lt"/>
            </a:endParaRPr>
          </a:p>
        </p:txBody>
      </p:sp>
      <p:sp>
        <p:nvSpPr>
          <p:cNvPr id="4" name="Slide Number Placeholder 3"/>
          <p:cNvSpPr>
            <a:spLocks noGrp="1"/>
          </p:cNvSpPr>
          <p:nvPr>
            <p:ph type="sldNum" sz="quarter" idx="12"/>
          </p:nvPr>
        </p:nvSpPr>
        <p:spPr>
          <a:xfrm>
            <a:off x="4284133" y="6492875"/>
            <a:ext cx="2133600" cy="365125"/>
          </a:xfrm>
        </p:spPr>
        <p:txBody>
          <a:bodyPr/>
          <a:lstStyle/>
          <a:p>
            <a:fld id="{25792CC6-8A8A-8845-897E-29FA1C5B5B17}" type="slidenum">
              <a:rPr lang="en-US" smtClean="0">
                <a:solidFill>
                  <a:schemeClr val="bg1"/>
                </a:solidFill>
              </a:rPr>
              <a:t>11</a:t>
            </a:fld>
            <a:endParaRPr lang="en-US" dirty="0">
              <a:solidFill>
                <a:schemeClr val="bg1"/>
              </a:solidFill>
            </a:endParaRPr>
          </a:p>
        </p:txBody>
      </p:sp>
      <p:sp>
        <p:nvSpPr>
          <p:cNvPr id="20" name="Rectangle 19"/>
          <p:cNvSpPr/>
          <p:nvPr/>
        </p:nvSpPr>
        <p:spPr>
          <a:xfrm>
            <a:off x="3347558" y="3171685"/>
            <a:ext cx="857956" cy="2536827"/>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608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40"/>
                                        </p:tgtEl>
                                        <p:attrNameLst>
                                          <p:attrName>style.visibility</p:attrName>
                                        </p:attrNameLst>
                                      </p:cBhvr>
                                      <p:to>
                                        <p:strVal val="visible"/>
                                      </p:to>
                                    </p:set>
                                  </p:childTnLst>
                                </p:cTn>
                              </p:par>
                              <p:par>
                                <p:cTn id="22" presetID="1" presetClass="entr" presetSubtype="0" fill="hold" grpId="0" nodeType="withEffect">
                                  <p:stCondLst>
                                    <p:cond delay="100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50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0" grpId="0" animBg="1"/>
      <p:bldP spid="43" grpId="0" animBg="1"/>
      <p:bldP spid="45"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315928" y="6492875"/>
            <a:ext cx="2133600" cy="365125"/>
          </a:xfrm>
        </p:spPr>
        <p:txBody>
          <a:bodyPr/>
          <a:lstStyle/>
          <a:p>
            <a:pPr>
              <a:defRPr/>
            </a:pPr>
            <a:fld id="{E12DCC12-AF57-2C44-942B-869247B2D446}" type="slidenum">
              <a:rPr lang="en-US">
                <a:solidFill>
                  <a:schemeClr val="bg1"/>
                </a:solidFill>
              </a:rPr>
              <a:pPr>
                <a:defRPr/>
              </a:pPr>
              <a:t>12</a:t>
            </a:fld>
            <a:endParaRPr lang="en-US" dirty="0">
              <a:solidFill>
                <a:schemeClr val="bg1"/>
              </a:solidFill>
            </a:endParaRPr>
          </a:p>
        </p:txBody>
      </p:sp>
      <p:sp>
        <p:nvSpPr>
          <p:cNvPr id="16" name="Slide Number Placeholder 3"/>
          <p:cNvSpPr txBox="1">
            <a:spLocks/>
          </p:cNvSpPr>
          <p:nvPr/>
        </p:nvSpPr>
        <p:spPr>
          <a:xfrm>
            <a:off x="1219200" y="4755625"/>
            <a:ext cx="2133600" cy="365125"/>
          </a:xfrm>
          <a:prstGeom prst="rect">
            <a:avLst/>
          </a:prstGeom>
        </p:spPr>
        <p:txBody>
          <a:bodyPr vert="horz" lIns="91440" tIns="45720" rIns="91440" bIns="45720"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fld id="{BE0A48BA-BCD5-4CB8-9051-EA16A9A1DCDE}" type="slidenum">
              <a:rPr kumimoji="0" lang="en-US" sz="1200" b="0" i="0" u="none" strike="noStrike" kern="1200" cap="none" spc="0" normalizeH="0" baseline="0" noProof="0" smtClean="0">
                <a:ln>
                  <a:noFill/>
                </a:ln>
                <a:solidFill>
                  <a:schemeClr val="tx1">
                    <a:tint val="75000"/>
                  </a:schemeClr>
                </a:solidFill>
                <a:effectLst/>
                <a:uLnTx/>
                <a:uFillTx/>
                <a:latin typeface="Times" charset="0"/>
                <a:ea typeface="MS PGothic" charset="0"/>
                <a:cs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chemeClr val="tx1">
                  <a:tint val="75000"/>
                </a:schemeClr>
              </a:solidFill>
              <a:effectLst/>
              <a:uLnTx/>
              <a:uFillTx/>
              <a:latin typeface="Times" charset="0"/>
              <a:ea typeface="MS PGothic" charset="0"/>
              <a:cs typeface="MS PGothic" charset="0"/>
            </a:endParaRPr>
          </a:p>
        </p:txBody>
      </p:sp>
      <p:grpSp>
        <p:nvGrpSpPr>
          <p:cNvPr id="17" name="Group 5"/>
          <p:cNvGrpSpPr/>
          <p:nvPr/>
        </p:nvGrpSpPr>
        <p:grpSpPr>
          <a:xfrm>
            <a:off x="533400" y="3886171"/>
            <a:ext cx="3113088" cy="2133629"/>
            <a:chOff x="239712" y="304000"/>
            <a:chExt cx="5300662" cy="3469001"/>
          </a:xfrm>
        </p:grpSpPr>
        <p:grpSp>
          <p:nvGrpSpPr>
            <p:cNvPr id="18" name="Group 15"/>
            <p:cNvGrpSpPr/>
            <p:nvPr/>
          </p:nvGrpSpPr>
          <p:grpSpPr>
            <a:xfrm>
              <a:off x="239712" y="731837"/>
              <a:ext cx="5300662" cy="2928938"/>
              <a:chOff x="239712" y="731837"/>
              <a:chExt cx="5300662" cy="2928938"/>
            </a:xfrm>
          </p:grpSpPr>
          <p:pic>
            <p:nvPicPr>
              <p:cNvPr id="23" name="Picture 2"/>
              <p:cNvPicPr>
                <a:picLocks noChangeAspect="1" noChangeArrowheads="1"/>
              </p:cNvPicPr>
              <p:nvPr/>
            </p:nvPicPr>
            <p:blipFill>
              <a:blip r:embed="rId3"/>
              <a:srcRect/>
              <a:stretch>
                <a:fillRect/>
              </a:stretch>
            </p:blipFill>
            <p:spPr bwMode="auto">
              <a:xfrm>
                <a:off x="239712" y="731837"/>
                <a:ext cx="5300662" cy="2928938"/>
              </a:xfrm>
              <a:prstGeom prst="rect">
                <a:avLst/>
              </a:prstGeom>
              <a:noFill/>
              <a:ln w="9525" cap="flat">
                <a:noFill/>
                <a:round/>
                <a:headEnd/>
                <a:tailEnd/>
              </a:ln>
              <a:effectLst/>
            </p:spPr>
          </p:pic>
          <p:cxnSp>
            <p:nvCxnSpPr>
              <p:cNvPr id="24" name="Straight Connector 23"/>
              <p:cNvCxnSpPr/>
              <p:nvPr/>
            </p:nvCxnSpPr>
            <p:spPr bwMode="auto">
              <a:xfrm rot="5400000" flipH="1" flipV="1">
                <a:off x="1992312" y="2027237"/>
                <a:ext cx="1588" cy="158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19" name="Freeform 18"/>
            <p:cNvSpPr/>
            <p:nvPr/>
          </p:nvSpPr>
          <p:spPr bwMode="auto">
            <a:xfrm rot="10800000">
              <a:off x="1676517" y="336126"/>
              <a:ext cx="2480035" cy="3291310"/>
            </a:xfrm>
            <a:custGeom>
              <a:avLst/>
              <a:gdLst>
                <a:gd name="connsiteX0" fmla="*/ 0 w 3276600"/>
                <a:gd name="connsiteY0" fmla="*/ 4267200 h 4267200"/>
                <a:gd name="connsiteX1" fmla="*/ 819150 w 3276600"/>
                <a:gd name="connsiteY1" fmla="*/ 0 h 4267200"/>
                <a:gd name="connsiteX2" fmla="*/ 2457450 w 3276600"/>
                <a:gd name="connsiteY2" fmla="*/ 0 h 4267200"/>
                <a:gd name="connsiteX3" fmla="*/ 3276600 w 3276600"/>
                <a:gd name="connsiteY3" fmla="*/ 4267200 h 4267200"/>
                <a:gd name="connsiteX4" fmla="*/ 0 w 3276600"/>
                <a:gd name="connsiteY4" fmla="*/ 4267200 h 4267200"/>
                <a:gd name="connsiteX0" fmla="*/ 0 w 2732088"/>
                <a:gd name="connsiteY0" fmla="*/ 2560637 h 4267200"/>
                <a:gd name="connsiteX1" fmla="*/ 274638 w 2732088"/>
                <a:gd name="connsiteY1" fmla="*/ 0 h 4267200"/>
                <a:gd name="connsiteX2" fmla="*/ 1912938 w 2732088"/>
                <a:gd name="connsiteY2" fmla="*/ 0 h 4267200"/>
                <a:gd name="connsiteX3" fmla="*/ 2732088 w 2732088"/>
                <a:gd name="connsiteY3" fmla="*/ 4267200 h 4267200"/>
                <a:gd name="connsiteX4" fmla="*/ 0 w 2732088"/>
                <a:gd name="connsiteY4" fmla="*/ 2560637 h 4267200"/>
                <a:gd name="connsiteX0" fmla="*/ 0 w 2732088"/>
                <a:gd name="connsiteY0" fmla="*/ 2560637 h 4267200"/>
                <a:gd name="connsiteX1" fmla="*/ 274638 w 2732088"/>
                <a:gd name="connsiteY1" fmla="*/ 0 h 4267200"/>
                <a:gd name="connsiteX2" fmla="*/ 1912938 w 2732088"/>
                <a:gd name="connsiteY2" fmla="*/ 0 h 4267200"/>
                <a:gd name="connsiteX3" fmla="*/ 2732088 w 2732088"/>
                <a:gd name="connsiteY3" fmla="*/ 4267200 h 4267200"/>
                <a:gd name="connsiteX4" fmla="*/ 2339788 w 2732088"/>
                <a:gd name="connsiteY4" fmla="*/ 2476686 h 4267200"/>
                <a:gd name="connsiteX5" fmla="*/ 0 w 2732088"/>
                <a:gd name="connsiteY5" fmla="*/ 2560637 h 4267200"/>
                <a:gd name="connsiteX0" fmla="*/ 0 w 2732088"/>
                <a:gd name="connsiteY0" fmla="*/ 2560637 h 4267200"/>
                <a:gd name="connsiteX1" fmla="*/ 274638 w 2732088"/>
                <a:gd name="connsiteY1" fmla="*/ 0 h 4267200"/>
                <a:gd name="connsiteX2" fmla="*/ 1912938 w 2732088"/>
                <a:gd name="connsiteY2" fmla="*/ 0 h 4267200"/>
                <a:gd name="connsiteX3" fmla="*/ 2732088 w 2732088"/>
                <a:gd name="connsiteY3" fmla="*/ 4267200 h 4267200"/>
                <a:gd name="connsiteX4" fmla="*/ 2415988 w 2732088"/>
                <a:gd name="connsiteY4" fmla="*/ 2675123 h 4267200"/>
                <a:gd name="connsiteX5" fmla="*/ 0 w 2732088"/>
                <a:gd name="connsiteY5" fmla="*/ 2560637 h 4267200"/>
                <a:gd name="connsiteX0" fmla="*/ 0 w 2732088"/>
                <a:gd name="connsiteY0" fmla="*/ 2682874 h 4267200"/>
                <a:gd name="connsiteX1" fmla="*/ 274638 w 2732088"/>
                <a:gd name="connsiteY1" fmla="*/ 0 h 4267200"/>
                <a:gd name="connsiteX2" fmla="*/ 1912938 w 2732088"/>
                <a:gd name="connsiteY2" fmla="*/ 0 h 4267200"/>
                <a:gd name="connsiteX3" fmla="*/ 2732088 w 2732088"/>
                <a:gd name="connsiteY3" fmla="*/ 4267200 h 4267200"/>
                <a:gd name="connsiteX4" fmla="*/ 2415988 w 2732088"/>
                <a:gd name="connsiteY4" fmla="*/ 2675123 h 4267200"/>
                <a:gd name="connsiteX5" fmla="*/ 0 w 2732088"/>
                <a:gd name="connsiteY5" fmla="*/ 2682874 h 4267200"/>
                <a:gd name="connsiteX0" fmla="*/ 0 w 2732088"/>
                <a:gd name="connsiteY0" fmla="*/ 2682874 h 4267200"/>
                <a:gd name="connsiteX1" fmla="*/ 274638 w 2732088"/>
                <a:gd name="connsiteY1" fmla="*/ 0 h 4267200"/>
                <a:gd name="connsiteX2" fmla="*/ 1912938 w 2732088"/>
                <a:gd name="connsiteY2" fmla="*/ 0 h 4267200"/>
                <a:gd name="connsiteX3" fmla="*/ 2732088 w 2732088"/>
                <a:gd name="connsiteY3" fmla="*/ 4267200 h 4267200"/>
                <a:gd name="connsiteX4" fmla="*/ 2353235 w 2732088"/>
                <a:gd name="connsiteY4" fmla="*/ 2283945 h 4267200"/>
                <a:gd name="connsiteX5" fmla="*/ 2415988 w 2732088"/>
                <a:gd name="connsiteY5" fmla="*/ 2675123 h 4267200"/>
                <a:gd name="connsiteX6" fmla="*/ 0 w 2732088"/>
                <a:gd name="connsiteY6" fmla="*/ 2682874 h 4267200"/>
                <a:gd name="connsiteX0" fmla="*/ 0 w 2732088"/>
                <a:gd name="connsiteY0" fmla="*/ 2682874 h 4267200"/>
                <a:gd name="connsiteX1" fmla="*/ 274638 w 2732088"/>
                <a:gd name="connsiteY1" fmla="*/ 0 h 4267200"/>
                <a:gd name="connsiteX2" fmla="*/ 1912938 w 2732088"/>
                <a:gd name="connsiteY2" fmla="*/ 0 h 4267200"/>
                <a:gd name="connsiteX3" fmla="*/ 2732088 w 2732088"/>
                <a:gd name="connsiteY3" fmla="*/ 4267200 h 4267200"/>
                <a:gd name="connsiteX4" fmla="*/ 2353235 w 2732088"/>
                <a:gd name="connsiteY4" fmla="*/ 2283945 h 4267200"/>
                <a:gd name="connsiteX5" fmla="*/ 2415988 w 2732088"/>
                <a:gd name="connsiteY5" fmla="*/ 2675123 h 4267200"/>
                <a:gd name="connsiteX6" fmla="*/ 0 w 2732088"/>
                <a:gd name="connsiteY6" fmla="*/ 2682874 h 4267200"/>
                <a:gd name="connsiteX0" fmla="*/ 0 w 2732088"/>
                <a:gd name="connsiteY0" fmla="*/ 2682874 h 4313237"/>
                <a:gd name="connsiteX1" fmla="*/ 274638 w 2732088"/>
                <a:gd name="connsiteY1" fmla="*/ 0 h 4313237"/>
                <a:gd name="connsiteX2" fmla="*/ 1912938 w 2732088"/>
                <a:gd name="connsiteY2" fmla="*/ 0 h 4313237"/>
                <a:gd name="connsiteX3" fmla="*/ 2732088 w 2732088"/>
                <a:gd name="connsiteY3" fmla="*/ 4313237 h 4313237"/>
                <a:gd name="connsiteX4" fmla="*/ 2353235 w 2732088"/>
                <a:gd name="connsiteY4" fmla="*/ 2283945 h 4313237"/>
                <a:gd name="connsiteX5" fmla="*/ 2415988 w 2732088"/>
                <a:gd name="connsiteY5" fmla="*/ 2675123 h 4313237"/>
                <a:gd name="connsiteX6" fmla="*/ 0 w 2732088"/>
                <a:gd name="connsiteY6" fmla="*/ 2682874 h 4313237"/>
                <a:gd name="connsiteX0" fmla="*/ 0 w 2415988"/>
                <a:gd name="connsiteY0" fmla="*/ 2682874 h 2682874"/>
                <a:gd name="connsiteX1" fmla="*/ 274638 w 2415988"/>
                <a:gd name="connsiteY1" fmla="*/ 0 h 2682874"/>
                <a:gd name="connsiteX2" fmla="*/ 1912938 w 2415988"/>
                <a:gd name="connsiteY2" fmla="*/ 0 h 2682874"/>
                <a:gd name="connsiteX3" fmla="*/ 2351088 w 2415988"/>
                <a:gd name="connsiteY3" fmla="*/ 2636835 h 2682874"/>
                <a:gd name="connsiteX4" fmla="*/ 2353235 w 2415988"/>
                <a:gd name="connsiteY4" fmla="*/ 2283945 h 2682874"/>
                <a:gd name="connsiteX5" fmla="*/ 2415988 w 2415988"/>
                <a:gd name="connsiteY5" fmla="*/ 2675123 h 2682874"/>
                <a:gd name="connsiteX6" fmla="*/ 0 w 2415988"/>
                <a:gd name="connsiteY6" fmla="*/ 2682874 h 2682874"/>
                <a:gd name="connsiteX0" fmla="*/ 0 w 2533390"/>
                <a:gd name="connsiteY0" fmla="*/ 2646506 h 2675122"/>
                <a:gd name="connsiteX1" fmla="*/ 392040 w 2533390"/>
                <a:gd name="connsiteY1" fmla="*/ 0 h 2675122"/>
                <a:gd name="connsiteX2" fmla="*/ 2030340 w 2533390"/>
                <a:gd name="connsiteY2" fmla="*/ 0 h 2675122"/>
                <a:gd name="connsiteX3" fmla="*/ 2468490 w 2533390"/>
                <a:gd name="connsiteY3" fmla="*/ 2636835 h 2675122"/>
                <a:gd name="connsiteX4" fmla="*/ 2470637 w 2533390"/>
                <a:gd name="connsiteY4" fmla="*/ 2283945 h 2675122"/>
                <a:gd name="connsiteX5" fmla="*/ 2533390 w 2533390"/>
                <a:gd name="connsiteY5" fmla="*/ 2675123 h 2675122"/>
                <a:gd name="connsiteX6" fmla="*/ 0 w 2533390"/>
                <a:gd name="connsiteY6" fmla="*/ 2646506 h 2675122"/>
                <a:gd name="connsiteX0" fmla="*/ 0 w 2479074"/>
                <a:gd name="connsiteY0" fmla="*/ 2646506 h 2656939"/>
                <a:gd name="connsiteX1" fmla="*/ 392040 w 2479074"/>
                <a:gd name="connsiteY1" fmla="*/ 0 h 2656939"/>
                <a:gd name="connsiteX2" fmla="*/ 2030340 w 2479074"/>
                <a:gd name="connsiteY2" fmla="*/ 0 h 2656939"/>
                <a:gd name="connsiteX3" fmla="*/ 2468490 w 2479074"/>
                <a:gd name="connsiteY3" fmla="*/ 2636835 h 2656939"/>
                <a:gd name="connsiteX4" fmla="*/ 2470637 w 2479074"/>
                <a:gd name="connsiteY4" fmla="*/ 2283945 h 2656939"/>
                <a:gd name="connsiteX5" fmla="*/ 2439467 w 2479074"/>
                <a:gd name="connsiteY5" fmla="*/ 2656939 h 2656939"/>
                <a:gd name="connsiteX6" fmla="*/ 0 w 2479074"/>
                <a:gd name="connsiteY6" fmla="*/ 2646506 h 2656939"/>
                <a:gd name="connsiteX0" fmla="*/ 0 w 2468490"/>
                <a:gd name="connsiteY0" fmla="*/ 2646506 h 2656939"/>
                <a:gd name="connsiteX1" fmla="*/ 392040 w 2468490"/>
                <a:gd name="connsiteY1" fmla="*/ 0 h 2656939"/>
                <a:gd name="connsiteX2" fmla="*/ 2030340 w 2468490"/>
                <a:gd name="connsiteY2" fmla="*/ 0 h 2656939"/>
                <a:gd name="connsiteX3" fmla="*/ 2468490 w 2468490"/>
                <a:gd name="connsiteY3" fmla="*/ 2636835 h 2656939"/>
                <a:gd name="connsiteX4" fmla="*/ 2376716 w 2468490"/>
                <a:gd name="connsiteY4" fmla="*/ 2302129 h 2656939"/>
                <a:gd name="connsiteX5" fmla="*/ 2439467 w 2468490"/>
                <a:gd name="connsiteY5" fmla="*/ 2656939 h 2656939"/>
                <a:gd name="connsiteX6" fmla="*/ 0 w 2468490"/>
                <a:gd name="connsiteY6" fmla="*/ 2646506 h 265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8490" h="2656939">
                  <a:moveTo>
                    <a:pt x="0" y="2646506"/>
                  </a:moveTo>
                  <a:lnTo>
                    <a:pt x="392040" y="0"/>
                  </a:lnTo>
                  <a:lnTo>
                    <a:pt x="2030340" y="0"/>
                  </a:lnTo>
                  <a:lnTo>
                    <a:pt x="2468490" y="2636835"/>
                  </a:lnTo>
                  <a:cubicBezTo>
                    <a:pt x="2342206" y="1975750"/>
                    <a:pt x="2424465" y="2637216"/>
                    <a:pt x="2376716" y="2302129"/>
                  </a:cubicBezTo>
                  <a:lnTo>
                    <a:pt x="2439467" y="2656939"/>
                  </a:lnTo>
                  <a:lnTo>
                    <a:pt x="0" y="2646506"/>
                  </a:lnTo>
                  <a:close/>
                </a:path>
              </a:pathLst>
            </a:custGeom>
            <a:solidFill>
              <a:srgbClr val="00B8FF">
                <a:alpha val="32941"/>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dirty="0" smtClean="0">
                <a:ln>
                  <a:noFill/>
                </a:ln>
                <a:solidFill>
                  <a:schemeClr val="bg1"/>
                </a:solidFill>
                <a:effectLst/>
                <a:latin typeface="Arial" charset="0"/>
                <a:cs typeface="Arial Unicode MS" charset="0"/>
              </a:endParaRPr>
            </a:p>
          </p:txBody>
        </p:sp>
        <p:sp>
          <p:nvSpPr>
            <p:cNvPr id="20" name="Right Arrow 19"/>
            <p:cNvSpPr/>
            <p:nvPr/>
          </p:nvSpPr>
          <p:spPr bwMode="auto">
            <a:xfrm>
              <a:off x="2525712" y="1951037"/>
              <a:ext cx="381000" cy="228600"/>
            </a:xfrm>
            <a:prstGeom prst="rightArrow">
              <a:avLst/>
            </a:prstGeom>
            <a:solidFill>
              <a:srgbClr val="FF0000">
                <a:alpha val="5411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charset="0"/>
              </a:endParaRPr>
            </a:p>
          </p:txBody>
        </p:sp>
        <p:sp>
          <p:nvSpPr>
            <p:cNvPr id="21" name="TextBox 20"/>
            <p:cNvSpPr txBox="1"/>
            <p:nvPr/>
          </p:nvSpPr>
          <p:spPr>
            <a:xfrm>
              <a:off x="1839912" y="304000"/>
              <a:ext cx="1990306" cy="450364"/>
            </a:xfrm>
            <a:prstGeom prst="rect">
              <a:avLst/>
            </a:prstGeom>
            <a:noFill/>
          </p:spPr>
          <p:txBody>
            <a:bodyPr wrap="none" rtlCol="0">
              <a:spAutoFit/>
            </a:bodyPr>
            <a:lstStyle/>
            <a:p>
              <a:r>
                <a:rPr lang="en-US" sz="1200" b="1" dirty="0" smtClean="0">
                  <a:solidFill>
                    <a:schemeClr val="tx1"/>
                  </a:solidFill>
                  <a:latin typeface="Arial" pitchFamily="34" charset="0"/>
                  <a:cs typeface="Arial" pitchFamily="34" charset="0"/>
                </a:rPr>
                <a:t>Hydrogen jet</a:t>
              </a:r>
              <a:endParaRPr lang="en-US" sz="1200" b="1" dirty="0">
                <a:solidFill>
                  <a:schemeClr val="tx1"/>
                </a:solidFill>
                <a:latin typeface="Arial" pitchFamily="34" charset="0"/>
                <a:cs typeface="Arial" pitchFamily="34" charset="0"/>
              </a:endParaRPr>
            </a:p>
          </p:txBody>
        </p:sp>
        <p:sp>
          <p:nvSpPr>
            <p:cNvPr id="22" name="TextBox 21"/>
            <p:cNvSpPr txBox="1"/>
            <p:nvPr/>
          </p:nvSpPr>
          <p:spPr>
            <a:xfrm>
              <a:off x="2056155" y="3322637"/>
              <a:ext cx="1553595" cy="450364"/>
            </a:xfrm>
            <a:prstGeom prst="rect">
              <a:avLst/>
            </a:prstGeom>
            <a:noFill/>
          </p:spPr>
          <p:txBody>
            <a:bodyPr wrap="none" rtlCol="0">
              <a:spAutoFit/>
            </a:bodyPr>
            <a:lstStyle/>
            <a:p>
              <a:r>
                <a:rPr lang="en-US" sz="1200" dirty="0" smtClean="0">
                  <a:solidFill>
                    <a:schemeClr val="tx1"/>
                  </a:solidFill>
                  <a:latin typeface="Arial Unicode MS" pitchFamily="34" charset="-128"/>
                  <a:ea typeface="Arial Unicode MS" pitchFamily="34" charset="-128"/>
                  <a:cs typeface="Arial Unicode MS" pitchFamily="34" charset="-128"/>
                </a:rPr>
                <a:t>N o z </a:t>
              </a:r>
              <a:r>
                <a:rPr lang="en-US" sz="1200" dirty="0" err="1" smtClean="0">
                  <a:solidFill>
                    <a:schemeClr val="tx1"/>
                  </a:solidFill>
                  <a:latin typeface="Arial Unicode MS" pitchFamily="34" charset="-128"/>
                  <a:ea typeface="Arial Unicode MS" pitchFamily="34" charset="-128"/>
                  <a:cs typeface="Arial Unicode MS" pitchFamily="34" charset="-128"/>
                </a:rPr>
                <a:t>z</a:t>
              </a:r>
              <a:r>
                <a:rPr lang="en-US" sz="1200" dirty="0" smtClean="0">
                  <a:solidFill>
                    <a:schemeClr val="tx1"/>
                  </a:solidFill>
                  <a:latin typeface="Arial Unicode MS" pitchFamily="34" charset="-128"/>
                  <a:ea typeface="Arial Unicode MS" pitchFamily="34" charset="-128"/>
                  <a:cs typeface="Arial Unicode MS" pitchFamily="34" charset="-128"/>
                </a:rPr>
                <a:t>  l e</a:t>
              </a:r>
              <a:endParaRPr lang="en-US" sz="1200" dirty="0">
                <a:solidFill>
                  <a:schemeClr val="tx1"/>
                </a:solidFill>
                <a:latin typeface="Arial Unicode MS" pitchFamily="34" charset="-128"/>
                <a:ea typeface="Arial Unicode MS" pitchFamily="34" charset="-128"/>
                <a:cs typeface="Arial Unicode MS" pitchFamily="34" charset="-128"/>
              </a:endParaRPr>
            </a:p>
          </p:txBody>
        </p:sp>
      </p:grpSp>
      <p:grpSp>
        <p:nvGrpSpPr>
          <p:cNvPr id="26" name="Group 25"/>
          <p:cNvGrpSpPr/>
          <p:nvPr/>
        </p:nvGrpSpPr>
        <p:grpSpPr>
          <a:xfrm>
            <a:off x="4648200" y="2121974"/>
            <a:ext cx="3657599" cy="2354708"/>
            <a:chOff x="5105400" y="2667000"/>
            <a:chExt cx="3657599" cy="2354708"/>
          </a:xfrm>
        </p:grpSpPr>
        <p:pic>
          <p:nvPicPr>
            <p:cNvPr id="27" name="Picture 2" descr="C:\Users\igor\AppData\Local\Microsoft\Windows\Temporary Internet Files\Content.Outlook\2PPR990T\061913_2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34419" y="3498362"/>
              <a:ext cx="2084122" cy="598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igor\AppData\Local\Microsoft\Windows\Temporary Internet Files\Content.Outlook\2PPR990T\1906_shot23_spe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4012" y="2667000"/>
              <a:ext cx="2258987" cy="2354708"/>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a:off x="5105400" y="3052118"/>
              <a:ext cx="7717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105400" y="3993794"/>
              <a:ext cx="7717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129477" y="4024160"/>
              <a:ext cx="710451" cy="461665"/>
            </a:xfrm>
            <a:prstGeom prst="rect">
              <a:avLst/>
            </a:prstGeom>
            <a:noFill/>
          </p:spPr>
          <p:txBody>
            <a:bodyPr wrap="none" rtlCol="0">
              <a:spAutoFit/>
            </a:bodyPr>
            <a:lstStyle/>
            <a:p>
              <a:r>
                <a:rPr lang="en-US" sz="1200" dirty="0" smtClean="0"/>
                <a:t>1.7 MeV</a:t>
              </a:r>
            </a:p>
            <a:p>
              <a:r>
                <a:rPr lang="en-US" sz="1200" dirty="0" smtClean="0"/>
                <a:t>protons</a:t>
              </a:r>
              <a:endParaRPr lang="en-US" sz="1200" dirty="0"/>
            </a:p>
          </p:txBody>
        </p:sp>
        <p:sp>
          <p:nvSpPr>
            <p:cNvPr id="32" name="TextBox 31"/>
            <p:cNvSpPr txBox="1"/>
            <p:nvPr/>
          </p:nvSpPr>
          <p:spPr>
            <a:xfrm>
              <a:off x="5105400" y="3066263"/>
              <a:ext cx="758606" cy="461665"/>
            </a:xfrm>
            <a:prstGeom prst="rect">
              <a:avLst/>
            </a:prstGeom>
            <a:noFill/>
          </p:spPr>
          <p:txBody>
            <a:bodyPr wrap="none" rtlCol="0">
              <a:spAutoFit/>
            </a:bodyPr>
            <a:lstStyle/>
            <a:p>
              <a:r>
                <a:rPr lang="en-US" sz="1200" dirty="0" smtClean="0"/>
                <a:t>(light or</a:t>
              </a:r>
            </a:p>
            <a:p>
              <a:r>
                <a:rPr lang="en-US" sz="1200" dirty="0" smtClean="0"/>
                <a:t>neutrals)</a:t>
              </a:r>
              <a:endParaRPr lang="en-US" sz="1200" dirty="0"/>
            </a:p>
          </p:txBody>
        </p:sp>
      </p:grpSp>
      <p:sp>
        <p:nvSpPr>
          <p:cNvPr id="33" name="TextBox 32"/>
          <p:cNvSpPr txBox="1"/>
          <p:nvPr/>
        </p:nvSpPr>
        <p:spPr>
          <a:xfrm>
            <a:off x="304800" y="5943600"/>
            <a:ext cx="3581400" cy="461665"/>
          </a:xfrm>
          <a:prstGeom prst="rect">
            <a:avLst/>
          </a:prstGeom>
          <a:noFill/>
        </p:spPr>
        <p:txBody>
          <a:bodyPr wrap="square" rtlCol="0">
            <a:spAutoFit/>
          </a:bodyPr>
          <a:lstStyle/>
          <a:p>
            <a:r>
              <a:rPr lang="en-US" sz="1200" dirty="0" smtClean="0"/>
              <a:t>Laser-induced electrostatic shock reflects protons upon its propagation through the ionized H</a:t>
            </a:r>
            <a:r>
              <a:rPr lang="en-US" sz="1200" baseline="-25000" dirty="0" smtClean="0"/>
              <a:t>2</a:t>
            </a:r>
            <a:r>
              <a:rPr lang="en-US" sz="1200" dirty="0" smtClean="0"/>
              <a:t> jet.</a:t>
            </a:r>
            <a:endParaRPr lang="en-US" sz="1200" dirty="0"/>
          </a:p>
        </p:txBody>
      </p:sp>
      <p:sp>
        <p:nvSpPr>
          <p:cNvPr id="34" name="TextBox 33"/>
          <p:cNvSpPr txBox="1"/>
          <p:nvPr/>
        </p:nvSpPr>
        <p:spPr>
          <a:xfrm>
            <a:off x="4153344" y="4771500"/>
            <a:ext cx="4799712" cy="1785104"/>
          </a:xfrm>
          <a:prstGeom prst="rect">
            <a:avLst/>
          </a:prstGeom>
          <a:noFill/>
        </p:spPr>
        <p:txBody>
          <a:bodyPr wrap="none" rtlCol="0">
            <a:spAutoFit/>
          </a:bodyPr>
          <a:lstStyle/>
          <a:p>
            <a:pPr>
              <a:spcAft>
                <a:spcPts val="600"/>
              </a:spcAft>
              <a:buFont typeface="Arial" pitchFamily="34" charset="0"/>
              <a:buChar char="•"/>
            </a:pPr>
            <a:r>
              <a:rPr lang="en-US" sz="1800" dirty="0" smtClean="0">
                <a:solidFill>
                  <a:srgbClr val="002060"/>
                </a:solidFill>
              </a:rPr>
              <a:t>Energy spread 10%</a:t>
            </a:r>
          </a:p>
          <a:p>
            <a:pPr>
              <a:spcAft>
                <a:spcPts val="600"/>
              </a:spcAft>
              <a:buFont typeface="Arial" pitchFamily="34" charset="0"/>
              <a:buChar char="•"/>
            </a:pPr>
            <a:r>
              <a:rPr lang="en-US" sz="1800" dirty="0" smtClean="0">
                <a:solidFill>
                  <a:srgbClr val="002060"/>
                </a:solidFill>
              </a:rPr>
              <a:t>Spectral brightness up to 10</a:t>
            </a:r>
            <a:r>
              <a:rPr lang="en-US" sz="1800" baseline="30000" dirty="0" smtClean="0">
                <a:solidFill>
                  <a:srgbClr val="002060"/>
                </a:solidFill>
              </a:rPr>
              <a:t>9</a:t>
            </a:r>
            <a:r>
              <a:rPr lang="en-US" sz="1800" dirty="0" smtClean="0">
                <a:solidFill>
                  <a:srgbClr val="002060"/>
                </a:solidFill>
              </a:rPr>
              <a:t> proton/MeV/</a:t>
            </a:r>
            <a:r>
              <a:rPr lang="en-US" sz="1800" dirty="0" err="1" smtClean="0">
                <a:solidFill>
                  <a:srgbClr val="002060"/>
                </a:solidFill>
              </a:rPr>
              <a:t>str</a:t>
            </a:r>
            <a:endParaRPr lang="en-US" sz="1800" dirty="0" smtClean="0">
              <a:solidFill>
                <a:srgbClr val="002060"/>
              </a:solidFill>
            </a:endParaRPr>
          </a:p>
          <a:p>
            <a:pPr>
              <a:spcAft>
                <a:spcPts val="600"/>
              </a:spcAft>
              <a:buFont typeface="Arial" pitchFamily="34" charset="0"/>
              <a:buChar char="•"/>
            </a:pPr>
            <a:r>
              <a:rPr lang="en-US" sz="1800" dirty="0" smtClean="0">
                <a:solidFill>
                  <a:srgbClr val="002060"/>
                </a:solidFill>
              </a:rPr>
              <a:t>Proton energy up to </a:t>
            </a:r>
            <a:r>
              <a:rPr lang="en-US" sz="1800" dirty="0" err="1" smtClean="0">
                <a:solidFill>
                  <a:srgbClr val="002060"/>
                </a:solidFill>
              </a:rPr>
              <a:t>to</a:t>
            </a:r>
            <a:r>
              <a:rPr lang="en-US" sz="1800" dirty="0" smtClean="0">
                <a:solidFill>
                  <a:srgbClr val="002060"/>
                </a:solidFill>
              </a:rPr>
              <a:t> 3.2 MeV</a:t>
            </a:r>
          </a:p>
          <a:p>
            <a:pPr>
              <a:spcAft>
                <a:spcPts val="600"/>
              </a:spcAft>
              <a:buFont typeface="Arial" pitchFamily="34" charset="0"/>
              <a:buChar char="•"/>
            </a:pPr>
            <a:r>
              <a:rPr lang="en-US" sz="1800" dirty="0" smtClean="0">
                <a:solidFill>
                  <a:srgbClr val="002060"/>
                </a:solidFill>
              </a:rPr>
              <a:t>First observations of ~1 MeV He</a:t>
            </a:r>
            <a:r>
              <a:rPr lang="en-US" sz="1800" baseline="30000" dirty="0" smtClean="0">
                <a:solidFill>
                  <a:srgbClr val="002060"/>
                </a:solidFill>
              </a:rPr>
              <a:t>+</a:t>
            </a:r>
          </a:p>
          <a:p>
            <a:endParaRPr lang="en-US" sz="1800" dirty="0">
              <a:solidFill>
                <a:srgbClr val="002060"/>
              </a:solidFill>
            </a:endParaRPr>
          </a:p>
        </p:txBody>
      </p:sp>
      <p:graphicFrame>
        <p:nvGraphicFramePr>
          <p:cNvPr id="35" name="Table 34"/>
          <p:cNvGraphicFramePr>
            <a:graphicFrameLocks noGrp="1"/>
          </p:cNvGraphicFramePr>
          <p:nvPr>
            <p:extLst>
              <p:ext uri="{D42A27DB-BD31-4B8C-83A1-F6EECF244321}">
                <p14:modId xmlns:p14="http://schemas.microsoft.com/office/powerpoint/2010/main" val="1959535774"/>
              </p:ext>
            </p:extLst>
          </p:nvPr>
        </p:nvGraphicFramePr>
        <p:xfrm>
          <a:off x="152400" y="666779"/>
          <a:ext cx="8610600" cy="853440"/>
        </p:xfrm>
        <a:graphic>
          <a:graphicData uri="http://schemas.openxmlformats.org/drawingml/2006/table">
            <a:tbl>
              <a:tblPr firstRow="1" firstCol="1" bandRow="1">
                <a:tableStyleId>{5C22544A-7EE6-4342-B048-85BDC9FD1C3A}</a:tableStyleId>
              </a:tblPr>
              <a:tblGrid>
                <a:gridCol w="8610600"/>
              </a:tblGrid>
              <a:tr h="585499">
                <a:tc>
                  <a:txBody>
                    <a:bodyPr/>
                    <a:lstStyle/>
                    <a:p>
                      <a:pPr marL="0" marR="0">
                        <a:spcBef>
                          <a:spcPts val="0"/>
                        </a:spcBef>
                        <a:spcAft>
                          <a:spcPts val="0"/>
                        </a:spcAft>
                      </a:pPr>
                      <a:r>
                        <a:rPr lang="en-US" sz="3600" b="1" kern="1200" dirty="0" smtClean="0">
                          <a:solidFill>
                            <a:schemeClr val="lt1"/>
                          </a:solidFill>
                          <a:effectLst/>
                          <a:latin typeface="+mn-lt"/>
                          <a:ea typeface="+mn-ea"/>
                          <a:cs typeface="+mn-cs"/>
                        </a:rPr>
                        <a:t>Shock Wave Proton Acceleration</a:t>
                      </a:r>
                    </a:p>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cap="none" normalizeH="0" baseline="0" dirty="0" smtClean="0">
                          <a:ln>
                            <a:noFill/>
                          </a:ln>
                          <a:solidFill>
                            <a:schemeClr val="bg1"/>
                          </a:solidFill>
                          <a:effectLst/>
                          <a:latin typeface="+mn-lt"/>
                          <a:ea typeface="Times New Roman" pitchFamily="18" charset="0"/>
                          <a:cs typeface="Arial" pitchFamily="34" charset="0"/>
                        </a:rPr>
                        <a:t>                                                                           </a:t>
                      </a:r>
                      <a:endParaRPr lang="en-US" sz="2000" b="1" dirty="0">
                        <a:solidFill>
                          <a:schemeClr val="bg1"/>
                        </a:solidFill>
                        <a:effectLst/>
                        <a:latin typeface="+mn-lt"/>
                        <a:ea typeface="MS PGothic"/>
                        <a:cs typeface="Times New Roman"/>
                      </a:endParaRPr>
                    </a:p>
                  </a:txBody>
                  <a:tcPr marL="68580" marR="68580" marT="0" marB="0"/>
                </a:tc>
              </a:tr>
            </a:tbl>
          </a:graphicData>
        </a:graphic>
      </p:graphicFrame>
      <p:pic>
        <p:nvPicPr>
          <p:cNvPr id="13" name="Picture 3" descr="imperialogo.jpg"/>
          <p:cNvPicPr>
            <a:picLocks noChangeAspect="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6638185" y="1056846"/>
            <a:ext cx="1023827" cy="4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9"/>
          <p:cNvPicPr>
            <a:picLocks noChangeAspect="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7755785" y="1052859"/>
            <a:ext cx="90421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799" y="1510059"/>
            <a:ext cx="3700108" cy="235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5806984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22458221"/>
              </p:ext>
            </p:extLst>
          </p:nvPr>
        </p:nvGraphicFramePr>
        <p:xfrm>
          <a:off x="152400" y="718138"/>
          <a:ext cx="8610600" cy="853440"/>
        </p:xfrm>
        <a:graphic>
          <a:graphicData uri="http://schemas.openxmlformats.org/drawingml/2006/table">
            <a:tbl>
              <a:tblPr firstRow="1" firstCol="1" bandRow="1">
                <a:tableStyleId>{5C22544A-7EE6-4342-B048-85BDC9FD1C3A}</a:tableStyleId>
              </a:tblPr>
              <a:tblGrid>
                <a:gridCol w="8610600"/>
              </a:tblGrid>
              <a:tr h="585499">
                <a:tc>
                  <a:txBody>
                    <a:bodyPr/>
                    <a:lstStyle/>
                    <a:p>
                      <a:pPr marL="0" marR="0">
                        <a:spcBef>
                          <a:spcPts val="0"/>
                        </a:spcBef>
                        <a:spcAft>
                          <a:spcPts val="0"/>
                        </a:spcAft>
                      </a:pPr>
                      <a:r>
                        <a:rPr lang="en-US" sz="3600" b="1" kern="1200" dirty="0" smtClean="0">
                          <a:solidFill>
                            <a:schemeClr val="lt1"/>
                          </a:solidFill>
                          <a:effectLst/>
                          <a:latin typeface="+mn-lt"/>
                          <a:ea typeface="+mn-ea"/>
                          <a:cs typeface="+mn-cs"/>
                        </a:rPr>
                        <a:t>Compton X-ray source</a:t>
                      </a:r>
                    </a:p>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cap="none" normalizeH="0" baseline="0" dirty="0" smtClean="0">
                          <a:ln>
                            <a:noFill/>
                          </a:ln>
                          <a:solidFill>
                            <a:schemeClr val="bg1"/>
                          </a:solidFill>
                          <a:effectLst/>
                          <a:latin typeface="+mn-lt"/>
                          <a:ea typeface="Times New Roman" pitchFamily="18" charset="0"/>
                          <a:cs typeface="Arial" pitchFamily="34" charset="0"/>
                        </a:rPr>
                        <a:t>                                                                           </a:t>
                      </a:r>
                      <a:endParaRPr lang="en-US" sz="2000" b="1" dirty="0">
                        <a:solidFill>
                          <a:schemeClr val="bg1"/>
                        </a:solidFill>
                        <a:effectLst/>
                        <a:latin typeface="+mn-lt"/>
                        <a:ea typeface="MS PGothic"/>
                        <a:cs typeface="Times New Roman"/>
                      </a:endParaRPr>
                    </a:p>
                  </a:txBody>
                  <a:tcPr marL="68580" marR="68580" marT="0" marB="0"/>
                </a:tc>
              </a:tr>
            </a:tbl>
          </a:graphicData>
        </a:graphic>
      </p:graphicFrame>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4" t="19513" r="2746"/>
          <a:stretch/>
        </p:blipFill>
        <p:spPr bwMode="auto">
          <a:xfrm>
            <a:off x="497545" y="1572595"/>
            <a:ext cx="7764298" cy="488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286406" y="3640141"/>
            <a:ext cx="1728309" cy="646331"/>
          </a:xfrm>
          <a:prstGeom prst="rect">
            <a:avLst/>
          </a:prstGeom>
          <a:noFill/>
        </p:spPr>
        <p:txBody>
          <a:bodyPr wrap="square" rtlCol="0">
            <a:spAutoFit/>
          </a:bodyPr>
          <a:lstStyle/>
          <a:p>
            <a:r>
              <a:rPr lang="en-US" dirty="0" smtClean="0">
                <a:effectLst>
                  <a:outerShdw blurRad="50800" dist="38100" dir="2700000" algn="tl" rotWithShape="0">
                    <a:prstClr val="black">
                      <a:alpha val="40000"/>
                    </a:prstClr>
                  </a:outerShdw>
                </a:effectLst>
              </a:rPr>
              <a:t>Compton harmonics</a:t>
            </a:r>
            <a:endParaRPr lang="en-US" dirty="0">
              <a:effectLst>
                <a:outerShdw blurRad="50800" dist="38100" dir="2700000" algn="tl" rotWithShape="0">
                  <a:prstClr val="black">
                    <a:alpha val="40000"/>
                  </a:prstClr>
                </a:outerShdw>
              </a:effectLst>
            </a:endParaRPr>
          </a:p>
        </p:txBody>
      </p:sp>
      <p:sp>
        <p:nvSpPr>
          <p:cNvPr id="10" name="TextBox 9"/>
          <p:cNvSpPr txBox="1"/>
          <p:nvPr/>
        </p:nvSpPr>
        <p:spPr>
          <a:xfrm>
            <a:off x="7397688" y="4286472"/>
            <a:ext cx="1728309" cy="1200329"/>
          </a:xfrm>
          <a:prstGeom prst="rect">
            <a:avLst/>
          </a:prstGeom>
          <a:noFill/>
        </p:spPr>
        <p:txBody>
          <a:bodyPr wrap="square" rtlCol="0">
            <a:spAutoFit/>
          </a:bodyPr>
          <a:lstStyle/>
          <a:p>
            <a:r>
              <a:rPr lang="en-US" dirty="0" smtClean="0">
                <a:effectLst>
                  <a:outerShdw blurRad="50800" dist="38100" dir="2700000" algn="tl" rotWithShape="0">
                    <a:prstClr val="black">
                      <a:alpha val="40000"/>
                    </a:prstClr>
                  </a:outerShdw>
                </a:effectLst>
              </a:rPr>
              <a:t>Phase-contrast imaging at a femtosecond exposure</a:t>
            </a:r>
            <a:endParaRPr lang="en-US" dirty="0">
              <a:effectLst>
                <a:outerShdw blurRad="50800" dist="38100" dir="2700000" algn="tl" rotWithShape="0">
                  <a:prstClr val="black">
                    <a:alpha val="40000"/>
                  </a:prstClr>
                </a:outerShdw>
              </a:effectLst>
            </a:endParaRPr>
          </a:p>
        </p:txBody>
      </p:sp>
      <p:sp>
        <p:nvSpPr>
          <p:cNvPr id="11" name="TextBox 10"/>
          <p:cNvSpPr txBox="1"/>
          <p:nvPr/>
        </p:nvSpPr>
        <p:spPr>
          <a:xfrm>
            <a:off x="4879064" y="1095170"/>
            <a:ext cx="4037441" cy="369332"/>
          </a:xfrm>
          <a:prstGeom prst="rect">
            <a:avLst/>
          </a:prstGeom>
          <a:noFill/>
        </p:spPr>
        <p:txBody>
          <a:bodyPr wrap="square" rtlCol="0">
            <a:spAutoFit/>
          </a:bodyPr>
          <a:lstStyle/>
          <a:p>
            <a:r>
              <a:rPr lang="en-US" dirty="0" smtClean="0">
                <a:solidFill>
                  <a:schemeClr val="bg1"/>
                </a:solidFill>
                <a:effectLst>
                  <a:outerShdw blurRad="50800" dist="38100" dir="2700000" algn="tl" rotWithShape="0">
                    <a:prstClr val="black">
                      <a:alpha val="40000"/>
                    </a:prstClr>
                  </a:outerShdw>
                </a:effectLst>
              </a:rPr>
              <a:t>Multiple users from US, Japan, Italy</a:t>
            </a:r>
            <a:endParaRPr lang="en-US" dirty="0">
              <a:solidFill>
                <a:schemeClr val="bg1"/>
              </a:solidFill>
              <a:effectLst>
                <a:outerShdw blurRad="50800" dist="38100" dir="2700000" algn="tl" rotWithShape="0">
                  <a:prstClr val="black">
                    <a:alpha val="40000"/>
                  </a:prstClr>
                </a:outerShdw>
              </a:effectLst>
            </a:endParaRPr>
          </a:p>
        </p:txBody>
      </p:sp>
      <p:sp>
        <p:nvSpPr>
          <p:cNvPr id="12" name="Slide Number Placeholder 3"/>
          <p:cNvSpPr>
            <a:spLocks noGrp="1"/>
          </p:cNvSpPr>
          <p:nvPr>
            <p:ph type="sldNum" sz="quarter" idx="12"/>
          </p:nvPr>
        </p:nvSpPr>
        <p:spPr>
          <a:xfrm>
            <a:off x="4284133" y="6492875"/>
            <a:ext cx="2133600" cy="365125"/>
          </a:xfrm>
        </p:spPr>
        <p:txBody>
          <a:bodyPr/>
          <a:lstStyle/>
          <a:p>
            <a:fld id="{25792CC6-8A8A-8845-897E-29FA1C5B5B17}" type="slidenum">
              <a:rPr lang="en-US" smtClean="0">
                <a:solidFill>
                  <a:schemeClr val="bg1"/>
                </a:solidFill>
              </a:rPr>
              <a:t>13</a:t>
            </a:fld>
            <a:endParaRPr lang="en-US" dirty="0">
              <a:solidFill>
                <a:schemeClr val="bg1"/>
              </a:solidFill>
            </a:endParaRPr>
          </a:p>
        </p:txBody>
      </p:sp>
    </p:spTree>
    <p:extLst>
      <p:ext uri="{BB962C8B-B14F-4D97-AF65-F5344CB8AC3E}">
        <p14:creationId xmlns:p14="http://schemas.microsoft.com/office/powerpoint/2010/main" val="14310847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nvPr/>
        </p:nvPicPr>
        <p:blipFill>
          <a:blip r:embed="rId4">
            <a:extLst>
              <a:ext uri="{28A0092B-C50C-407E-A947-70E740481C1C}">
                <a14:useLocalDpi xmlns:a14="http://schemas.microsoft.com/office/drawing/2010/main" val="0"/>
              </a:ext>
            </a:extLst>
          </a:blip>
          <a:srcRect/>
          <a:stretch>
            <a:fillRect/>
          </a:stretch>
        </p:blipFill>
        <p:spPr bwMode="auto">
          <a:xfrm>
            <a:off x="449438" y="1285495"/>
            <a:ext cx="7537446" cy="3340775"/>
          </a:xfrm>
          <a:prstGeom prst="rect">
            <a:avLst/>
          </a:prstGeom>
          <a:noFill/>
          <a:ln>
            <a:noFill/>
          </a:ln>
          <a:extLst/>
        </p:spPr>
      </p:pic>
      <p:pic>
        <p:nvPicPr>
          <p:cNvPr id="10" name="Picture 3" descr="https://regstg.com/img/csu/ICXRL-banner.jpg"/>
          <p:cNvPicPr>
            <a:picLocks noChangeAspect="1" noChangeArrowheads="1"/>
          </p:cNvPicPr>
          <p:nvPr/>
        </p:nvPicPr>
        <p:blipFill rotWithShape="1">
          <a:blip r:link="rId5">
            <a:clrChange>
              <a:clrFrom>
                <a:srgbClr val="CCCCCC"/>
              </a:clrFrom>
              <a:clrTo>
                <a:srgbClr val="CCCCCC">
                  <a:alpha val="0"/>
                </a:srgbClr>
              </a:clrTo>
            </a:clrChange>
            <a:extLst>
              <a:ext uri="{28A0092B-C50C-407E-A947-70E740481C1C}">
                <a14:useLocalDpi xmlns:a14="http://schemas.microsoft.com/office/drawing/2010/main" val="0"/>
              </a:ext>
            </a:extLst>
          </a:blip>
          <a:srcRect l="52863" t="24469" r="23568" b="57859"/>
          <a:stretch/>
        </p:blipFill>
        <p:spPr bwMode="auto">
          <a:xfrm>
            <a:off x="43079" y="519545"/>
            <a:ext cx="752042" cy="18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144727" y="699654"/>
            <a:ext cx="6000588"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2800" b="1" dirty="0" smtClean="0">
                <a:solidFill>
                  <a:srgbClr val="8EB4E3"/>
                </a:solidFill>
                <a:effectLst>
                  <a:outerShdw blurRad="38100" dist="38100" dir="2700000" algn="tl">
                    <a:srgbClr val="000000">
                      <a:alpha val="43137"/>
                    </a:srgbClr>
                  </a:outerShdw>
                </a:effectLst>
                <a:latin typeface="Verdana" pitchFamily="34" charset="0"/>
              </a:rPr>
              <a:t>Intra-cavity Compton source</a:t>
            </a:r>
            <a:endParaRPr lang="en-US" altLang="en-US" sz="2800" b="1" dirty="0">
              <a:solidFill>
                <a:srgbClr val="8EB4E3"/>
              </a:solidFill>
              <a:effectLst>
                <a:outerShdw blurRad="38100" dist="38100" dir="2700000" algn="tl">
                  <a:srgbClr val="000000">
                    <a:alpha val="43137"/>
                  </a:srgbClr>
                </a:outerShdw>
              </a:effectLst>
              <a:latin typeface="Verdana" pitchFamily="34" charset="0"/>
            </a:endParaRPr>
          </a:p>
        </p:txBody>
      </p:sp>
      <p:grpSp>
        <p:nvGrpSpPr>
          <p:cNvPr id="4" name="Group 3"/>
          <p:cNvGrpSpPr/>
          <p:nvPr/>
        </p:nvGrpSpPr>
        <p:grpSpPr>
          <a:xfrm>
            <a:off x="22007" y="1902090"/>
            <a:ext cx="8387967" cy="2078877"/>
            <a:chOff x="315036" y="2638341"/>
            <a:chExt cx="10488024" cy="2983399"/>
          </a:xfrm>
        </p:grpSpPr>
        <p:sp>
          <p:nvSpPr>
            <p:cNvPr id="14" name="Right Arrow 13"/>
            <p:cNvSpPr/>
            <p:nvPr/>
          </p:nvSpPr>
          <p:spPr>
            <a:xfrm>
              <a:off x="543636" y="5316940"/>
              <a:ext cx="381000" cy="3048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6" name="Right Arrow 15"/>
            <p:cNvSpPr/>
            <p:nvPr/>
          </p:nvSpPr>
          <p:spPr>
            <a:xfrm>
              <a:off x="9909499" y="3163351"/>
              <a:ext cx="381000" cy="3048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p>
          </p:txBody>
        </p:sp>
        <p:sp>
          <p:nvSpPr>
            <p:cNvPr id="18" name="TextBox 17"/>
            <p:cNvSpPr txBox="1"/>
            <p:nvPr/>
          </p:nvSpPr>
          <p:spPr>
            <a:xfrm>
              <a:off x="9736261" y="2638341"/>
              <a:ext cx="1066799" cy="485859"/>
            </a:xfrm>
            <a:prstGeom prst="rect">
              <a:avLst/>
            </a:prstGeom>
            <a:noFill/>
          </p:spPr>
          <p:txBody>
            <a:bodyPr wrap="square" rtlCol="0">
              <a:spAutoFit/>
            </a:bodyPr>
            <a:lstStyle/>
            <a:p>
              <a:r>
                <a:rPr lang="en-US" sz="1600" dirty="0" smtClean="0">
                  <a:ln>
                    <a:solidFill>
                      <a:srgbClr val="0070C0"/>
                    </a:solidFill>
                  </a:ln>
                </a:rPr>
                <a:t>X-rays</a:t>
              </a:r>
              <a:endParaRPr lang="en-US" sz="1600" dirty="0">
                <a:ln>
                  <a:solidFill>
                    <a:srgbClr val="0070C0"/>
                  </a:solidFill>
                </a:ln>
              </a:endParaRPr>
            </a:p>
          </p:txBody>
        </p:sp>
        <p:sp>
          <p:nvSpPr>
            <p:cNvPr id="19" name="TextBox 18"/>
            <p:cNvSpPr txBox="1"/>
            <p:nvPr/>
          </p:nvSpPr>
          <p:spPr>
            <a:xfrm>
              <a:off x="315036" y="4935940"/>
              <a:ext cx="1066799" cy="485859"/>
            </a:xfrm>
            <a:prstGeom prst="rect">
              <a:avLst/>
            </a:prstGeom>
            <a:noFill/>
          </p:spPr>
          <p:txBody>
            <a:bodyPr wrap="square" rtlCol="0">
              <a:spAutoFit/>
            </a:bodyPr>
            <a:lstStyle/>
            <a:p>
              <a:r>
                <a:rPr lang="en-US" sz="1600" dirty="0" smtClean="0">
                  <a:ln>
                    <a:solidFill>
                      <a:srgbClr val="FFC000"/>
                    </a:solidFill>
                  </a:ln>
                </a:rPr>
                <a:t>Laser</a:t>
              </a:r>
              <a:endParaRPr lang="en-US" sz="1600" dirty="0">
                <a:ln>
                  <a:solidFill>
                    <a:srgbClr val="FFC000"/>
                  </a:solidFill>
                </a:ln>
              </a:endParaRPr>
            </a:p>
          </p:txBody>
        </p:sp>
      </p:grpSp>
      <p:pic>
        <p:nvPicPr>
          <p:cNvPr id="25" name="Picture 23" descr="http://www.radiabeam.com/images/logo.gi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9926" y="822317"/>
            <a:ext cx="1667641" cy="40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3"/>
          </p:nvPr>
        </p:nvSpPr>
        <p:spPr>
          <a:xfrm>
            <a:off x="2634343" y="6468144"/>
            <a:ext cx="2133600" cy="365125"/>
          </a:xfrm>
        </p:spPr>
        <p:txBody>
          <a:bodyPr/>
          <a:lstStyle/>
          <a:p>
            <a:pPr algn="r"/>
            <a:fld id="{F99EC173-99AE-4773-AB25-02E469A13EAE}" type="slidenum">
              <a:rPr lang="en-US" smtClean="0">
                <a:solidFill>
                  <a:schemeClr val="bg1"/>
                </a:solidFill>
              </a:rPr>
              <a:pPr algn="r"/>
              <a:t>14</a:t>
            </a:fld>
            <a:endParaRPr lang="en-US" dirty="0">
              <a:solidFill>
                <a:schemeClr val="bg1"/>
              </a:solidFill>
            </a:endParaRPr>
          </a:p>
        </p:txBody>
      </p:sp>
      <p:graphicFrame>
        <p:nvGraphicFramePr>
          <p:cNvPr id="22" name="Object 7"/>
          <p:cNvGraphicFramePr>
            <a:graphicFrameLocks noChangeAspect="1"/>
          </p:cNvGraphicFramePr>
          <p:nvPr>
            <p:extLst>
              <p:ext uri="{D42A27DB-BD31-4B8C-83A1-F6EECF244321}">
                <p14:modId xmlns:p14="http://schemas.microsoft.com/office/powerpoint/2010/main" val="1805904992"/>
              </p:ext>
            </p:extLst>
          </p:nvPr>
        </p:nvGraphicFramePr>
        <p:xfrm>
          <a:off x="530617" y="4700757"/>
          <a:ext cx="2394749" cy="1682611"/>
        </p:xfrm>
        <a:graphic>
          <a:graphicData uri="http://schemas.openxmlformats.org/presentationml/2006/ole">
            <mc:AlternateContent xmlns:mc="http://schemas.openxmlformats.org/markup-compatibility/2006">
              <mc:Choice xmlns:v="urn:schemas-microsoft-com:vml" Requires="v">
                <p:oleObj spid="_x0000_s62576" name="CorelPhotoPaint.Image.11" r:id="rId8" imgW="3451429" imgH="2423370" progId="">
                  <p:embed/>
                </p:oleObj>
              </mc:Choice>
              <mc:Fallback>
                <p:oleObj name="CorelPhotoPaint.Image.11" r:id="rId8" imgW="3451429" imgH="242337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617" y="4700757"/>
                        <a:ext cx="2394749" cy="1682611"/>
                      </a:xfrm>
                      <a:prstGeom prst="rect">
                        <a:avLst/>
                      </a:prstGeom>
                      <a:noFill/>
                      <a:ln>
                        <a:noFill/>
                      </a:ln>
                      <a:effectLst/>
                      <a:extLst/>
                    </p:spPr>
                  </p:pic>
                </p:oleObj>
              </mc:Fallback>
            </mc:AlternateContent>
          </a:graphicData>
        </a:graphic>
      </p:graphicFrame>
      <p:sp>
        <p:nvSpPr>
          <p:cNvPr id="20" name="TextBox 19"/>
          <p:cNvSpPr txBox="1"/>
          <p:nvPr/>
        </p:nvSpPr>
        <p:spPr>
          <a:xfrm>
            <a:off x="22007" y="6044814"/>
            <a:ext cx="3305706" cy="338554"/>
          </a:xfrm>
          <a:prstGeom prst="rect">
            <a:avLst/>
          </a:prstGeom>
          <a:noFill/>
        </p:spPr>
        <p:txBody>
          <a:bodyPr wrap="square" rtlCol="0">
            <a:spAutoFit/>
          </a:bodyPr>
          <a:lstStyle/>
          <a:p>
            <a:pPr marL="285750" indent="-285750">
              <a:buFont typeface="Arial"/>
              <a:buChar char="•"/>
            </a:pPr>
            <a:r>
              <a:rPr lang="en-US" sz="1600" dirty="0" smtClean="0"/>
              <a:t>100 interactions per a laser shot</a:t>
            </a:r>
            <a:endParaRPr lang="en-US" sz="1600" dirty="0"/>
          </a:p>
        </p:txBody>
      </p:sp>
      <p:sp>
        <p:nvSpPr>
          <p:cNvPr id="26" name="TextBox 25"/>
          <p:cNvSpPr txBox="1"/>
          <p:nvPr/>
        </p:nvSpPr>
        <p:spPr>
          <a:xfrm>
            <a:off x="4644263" y="4780113"/>
            <a:ext cx="4059382" cy="1754326"/>
          </a:xfrm>
          <a:prstGeom prst="rect">
            <a:avLst/>
          </a:prstGeom>
          <a:noFill/>
        </p:spPr>
        <p:txBody>
          <a:bodyPr wrap="square" rtlCol="0">
            <a:spAutoFit/>
          </a:bodyPr>
          <a:lstStyle/>
          <a:p>
            <a:r>
              <a:rPr lang="en-US" altLang="en-US" i="1" dirty="0">
                <a:solidFill>
                  <a:srgbClr val="002060"/>
                </a:solidFill>
                <a:effectLst>
                  <a:outerShdw blurRad="38100" dist="38100" dir="2700000" algn="tl">
                    <a:srgbClr val="000000">
                      <a:alpha val="43137"/>
                    </a:srgbClr>
                  </a:outerShdw>
                </a:effectLst>
                <a:latin typeface="Verdana" pitchFamily="34" charset="0"/>
              </a:rPr>
              <a:t>It is anticipated that compact light sources affordable to any university will make a similar impact as PCs complementing main-frame computers.</a:t>
            </a:r>
          </a:p>
          <a:p>
            <a:endParaRPr lang="en-US" dirty="0"/>
          </a:p>
        </p:txBody>
      </p:sp>
    </p:spTree>
    <p:extLst>
      <p:ext uri="{BB962C8B-B14F-4D97-AF65-F5344CB8AC3E}">
        <p14:creationId xmlns:p14="http://schemas.microsoft.com/office/powerpoint/2010/main" val="16714995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194819" y="624417"/>
            <a:ext cx="7568824" cy="989638"/>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b="1" dirty="0" smtClean="0">
                <a:solidFill>
                  <a:srgbClr val="0070C0"/>
                </a:solidFill>
                <a:effectLst>
                  <a:outerShdw blurRad="38100" dist="38100" dir="2700000" algn="tl">
                    <a:srgbClr val="000000"/>
                  </a:outerShdw>
                </a:effectLst>
                <a:latin typeface="Verdana" pitchFamily="34" charset="0"/>
              </a:rPr>
              <a:t>ATF user demography</a:t>
            </a:r>
            <a:endParaRPr lang="en-US" altLang="en-US" sz="3600" b="1" dirty="0">
              <a:solidFill>
                <a:srgbClr val="0070C0"/>
              </a:solidFill>
              <a:effectLst>
                <a:outerShdw blurRad="38100" dist="38100" dir="2700000" algn="tl">
                  <a:srgbClr val="000000"/>
                </a:outerShdw>
              </a:effectLst>
              <a:latin typeface="Verdana" pitchFamily="34" charset="0"/>
            </a:endParaRPr>
          </a:p>
        </p:txBody>
      </p:sp>
      <p:sp>
        <p:nvSpPr>
          <p:cNvPr id="4" name="Slide Number Placeholder 3"/>
          <p:cNvSpPr>
            <a:spLocks noGrp="1"/>
          </p:cNvSpPr>
          <p:nvPr>
            <p:ph type="sldNum" sz="quarter" idx="13"/>
          </p:nvPr>
        </p:nvSpPr>
        <p:spPr>
          <a:xfrm>
            <a:off x="2595919" y="6492875"/>
            <a:ext cx="2133600" cy="365125"/>
          </a:xfrm>
        </p:spPr>
        <p:txBody>
          <a:bodyPr/>
          <a:lstStyle/>
          <a:p>
            <a:pPr algn="r"/>
            <a:fld id="{F99EC173-99AE-4773-AB25-02E469A13EAE}" type="slidenum">
              <a:rPr lang="en-US" smtClean="0">
                <a:solidFill>
                  <a:schemeClr val="bg1"/>
                </a:solidFill>
              </a:rPr>
              <a:pPr algn="r"/>
              <a:t>15</a:t>
            </a:fld>
            <a:endParaRPr lang="en-US" dirty="0">
              <a:solidFill>
                <a:schemeClr val="bg1"/>
              </a:solidFill>
            </a:endParaRPr>
          </a:p>
        </p:txBody>
      </p:sp>
      <p:graphicFrame>
        <p:nvGraphicFramePr>
          <p:cNvPr id="6" name="Chart 5"/>
          <p:cNvGraphicFramePr/>
          <p:nvPr>
            <p:extLst>
              <p:ext uri="{D42A27DB-BD31-4B8C-83A1-F6EECF244321}">
                <p14:modId xmlns:p14="http://schemas.microsoft.com/office/powerpoint/2010/main" val="3814312276"/>
              </p:ext>
            </p:extLst>
          </p:nvPr>
        </p:nvGraphicFramePr>
        <p:xfrm>
          <a:off x="-1027409" y="3991480"/>
          <a:ext cx="3720353" cy="24204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384680511"/>
              </p:ext>
            </p:extLst>
          </p:nvPr>
        </p:nvGraphicFramePr>
        <p:xfrm>
          <a:off x="5524873" y="3703950"/>
          <a:ext cx="4472002" cy="315405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2595919" y="4009028"/>
            <a:ext cx="2536336" cy="369332"/>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Presently:</a:t>
            </a:r>
          </a:p>
        </p:txBody>
      </p:sp>
      <p:sp>
        <p:nvSpPr>
          <p:cNvPr id="3" name="TextBox 2"/>
          <p:cNvSpPr txBox="1"/>
          <p:nvPr/>
        </p:nvSpPr>
        <p:spPr>
          <a:xfrm>
            <a:off x="2595919" y="4658261"/>
            <a:ext cx="4029964" cy="1754327"/>
          </a:xfrm>
          <a:prstGeom prst="rect">
            <a:avLst/>
          </a:prstGeom>
          <a:noFill/>
        </p:spPr>
        <p:txBody>
          <a:bodyPr wrap="square" rtlCol="0">
            <a:spAutoFit/>
          </a:bodyPr>
          <a:lstStyle/>
          <a:p>
            <a:r>
              <a:rPr lang="en-US" b="1" dirty="0" smtClean="0">
                <a:solidFill>
                  <a:srgbClr val="C00000"/>
                </a:solidFill>
              </a:rPr>
              <a:t>P5 Recommendations : </a:t>
            </a:r>
          </a:p>
          <a:p>
            <a:r>
              <a:rPr lang="en-US" dirty="0">
                <a:solidFill>
                  <a:srgbClr val="C00000"/>
                </a:solidFill>
              </a:rPr>
              <a:t> </a:t>
            </a:r>
            <a:r>
              <a:rPr lang="en-US" dirty="0" smtClean="0">
                <a:solidFill>
                  <a:srgbClr val="C00000"/>
                </a:solidFill>
              </a:rPr>
              <a:t>   Host unique</a:t>
            </a:r>
            <a:r>
              <a:rPr lang="en-US" dirty="0">
                <a:solidFill>
                  <a:srgbClr val="C00000"/>
                </a:solidFill>
              </a:rPr>
              <a:t>, world-class facilities that engage the global scientific community</a:t>
            </a:r>
            <a:r>
              <a:rPr lang="en-US" dirty="0" smtClean="0"/>
              <a:t>.</a:t>
            </a:r>
            <a:r>
              <a:rPr lang="en-US" b="1" dirty="0" smtClean="0">
                <a:solidFill>
                  <a:srgbClr val="C00000"/>
                </a:solidFill>
              </a:rPr>
              <a:t> </a:t>
            </a:r>
          </a:p>
          <a:p>
            <a:r>
              <a:rPr lang="en-US" dirty="0" smtClean="0">
                <a:solidFill>
                  <a:srgbClr val="C00000"/>
                </a:solidFill>
              </a:rPr>
              <a:t>    Strengthen </a:t>
            </a:r>
            <a:r>
              <a:rPr lang="en-US" dirty="0">
                <a:solidFill>
                  <a:srgbClr val="C00000"/>
                </a:solidFill>
              </a:rPr>
              <a:t>national laboratory- university R&amp;D partnerships, leveraging their diverse expertise and facilities. </a:t>
            </a:r>
          </a:p>
        </p:txBody>
      </p:sp>
      <p:sp>
        <p:nvSpPr>
          <p:cNvPr id="10" name="TextBox 9"/>
          <p:cNvSpPr txBox="1"/>
          <p:nvPr/>
        </p:nvSpPr>
        <p:spPr>
          <a:xfrm>
            <a:off x="3864087" y="4041243"/>
            <a:ext cx="2536336" cy="541046"/>
          </a:xfrm>
          <a:prstGeom prst="rect">
            <a:avLst/>
          </a:prstGeom>
          <a:noFill/>
        </p:spPr>
        <p:txBody>
          <a:bodyPr wrap="square" rtlCol="0">
            <a:spAutoFit/>
          </a:bodyPr>
          <a:lstStyle/>
          <a:p>
            <a:pPr marL="285750" indent="-285750">
              <a:lnSpc>
                <a:spcPct val="80000"/>
              </a:lnSpc>
              <a:buFont typeface="Arial" panose="020B0604020202020204" pitchFamily="34" charset="0"/>
              <a:buChar char="•"/>
            </a:pPr>
            <a:r>
              <a:rPr lang="en-US" dirty="0" smtClean="0">
                <a:effectLst>
                  <a:outerShdw blurRad="38100" dist="38100" dir="2700000" algn="tl">
                    <a:srgbClr val="000000">
                      <a:alpha val="43137"/>
                    </a:srgbClr>
                  </a:outerShdw>
                </a:effectLst>
              </a:rPr>
              <a:t>40 active users</a:t>
            </a:r>
          </a:p>
          <a:p>
            <a:pPr marL="285750" indent="-285750">
              <a:lnSpc>
                <a:spcPct val="80000"/>
              </a:lnSpc>
              <a:buFont typeface="Arial" panose="020B0604020202020204" pitchFamily="34" charset="0"/>
              <a:buChar char="•"/>
            </a:pPr>
            <a:r>
              <a:rPr lang="en-US" dirty="0" smtClean="0">
                <a:effectLst>
                  <a:outerShdw blurRad="38100" dist="38100" dir="2700000" algn="tl">
                    <a:srgbClr val="000000">
                      <a:alpha val="43137"/>
                    </a:srgbClr>
                  </a:outerShdw>
                </a:effectLst>
              </a:rPr>
              <a:t>from 15 institutions</a:t>
            </a:r>
            <a:endParaRPr lang="en-US" dirty="0">
              <a:effectLst>
                <a:outerShdw blurRad="38100" dist="38100" dir="2700000" algn="tl">
                  <a:srgbClr val="000000">
                    <a:alpha val="43137"/>
                  </a:srgbClr>
                </a:outerShdw>
              </a:effectLst>
            </a:endParaRPr>
          </a:p>
        </p:txBody>
      </p:sp>
      <p:sp>
        <p:nvSpPr>
          <p:cNvPr id="5" name="Rectangle 4"/>
          <p:cNvSpPr/>
          <p:nvPr/>
        </p:nvSpPr>
        <p:spPr>
          <a:xfrm>
            <a:off x="832768" y="1272423"/>
            <a:ext cx="7793502" cy="341632"/>
          </a:xfrm>
          <a:prstGeom prst="rect">
            <a:avLst/>
          </a:prstGeom>
        </p:spPr>
        <p:txBody>
          <a:bodyPr wrap="square">
            <a:spAutoFit/>
          </a:bodyPr>
          <a:lstStyle/>
          <a:p>
            <a:pPr marL="342900" indent="-342900" algn="ctr">
              <a:lnSpc>
                <a:spcPct val="90000"/>
              </a:lnSpc>
              <a:spcBef>
                <a:spcPts val="600"/>
              </a:spcBef>
              <a:buFont typeface="Arial"/>
              <a:buChar char="•"/>
            </a:pPr>
            <a:r>
              <a:rPr lang="en-US" dirty="0" smtClean="0">
                <a:solidFill>
                  <a:schemeClr val="tx1">
                    <a:lumMod val="75000"/>
                    <a:lumOff val="25000"/>
                  </a:schemeClr>
                </a:solidFill>
                <a:effectLst>
                  <a:outerShdw blurRad="38100" dist="38100" dir="2700000" algn="tl">
                    <a:srgbClr val="000000">
                      <a:alpha val="43137"/>
                    </a:srgbClr>
                  </a:outerShdw>
                </a:effectLst>
              </a:rPr>
              <a:t>Well established user facility, </a:t>
            </a:r>
            <a:r>
              <a:rPr lang="en-US" dirty="0">
                <a:solidFill>
                  <a:schemeClr val="tx1">
                    <a:lumMod val="75000"/>
                    <a:lumOff val="25000"/>
                  </a:schemeClr>
                </a:solidFill>
                <a:effectLst>
                  <a:outerShdw blurRad="38100" dist="38100" dir="2700000" algn="tl">
                    <a:srgbClr val="000000">
                      <a:alpha val="43137"/>
                    </a:srgbClr>
                  </a:outerShdw>
                </a:effectLst>
              </a:rPr>
              <a:t>serves accelerator community for over 20 years </a:t>
            </a:r>
          </a:p>
        </p:txBody>
      </p:sp>
      <p:pic>
        <p:nvPicPr>
          <p:cNvPr id="11" name="Picture 10" descr="Screen shot 2013-09-12 at 14.52.19 .png"/>
          <p:cNvPicPr>
            <a:picLocks noChangeAspect="1"/>
          </p:cNvPicPr>
          <p:nvPr/>
        </p:nvPicPr>
        <p:blipFill rotWithShape="1">
          <a:blip r:embed="rId5">
            <a:extLst>
              <a:ext uri="{28A0092B-C50C-407E-A947-70E740481C1C}">
                <a14:useLocalDpi xmlns:a14="http://schemas.microsoft.com/office/drawing/2010/main"/>
              </a:ext>
            </a:extLst>
          </a:blip>
          <a:srcRect l="4139" t="13172" r="7874" b="25884"/>
          <a:stretch/>
        </p:blipFill>
        <p:spPr>
          <a:xfrm>
            <a:off x="1" y="1567148"/>
            <a:ext cx="9140566" cy="2438400"/>
          </a:xfrm>
          <a:prstGeom prst="rect">
            <a:avLst/>
          </a:prstGeom>
        </p:spPr>
      </p:pic>
    </p:spTree>
    <p:extLst>
      <p:ext uri="{BB962C8B-B14F-4D97-AF65-F5344CB8AC3E}">
        <p14:creationId xmlns:p14="http://schemas.microsoft.com/office/powerpoint/2010/main" val="277304765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37" t="12880" r="3784" b="4367"/>
          <a:stretch/>
        </p:blipFill>
        <p:spPr>
          <a:xfrm>
            <a:off x="169108" y="1322497"/>
            <a:ext cx="8746292" cy="5118001"/>
          </a:xfrm>
          <a:prstGeom prst="rect">
            <a:avLst/>
          </a:prstGeom>
        </p:spPr>
      </p:pic>
      <p:sp>
        <p:nvSpPr>
          <p:cNvPr id="11" name="Slide Number Placeholder 10"/>
          <p:cNvSpPr>
            <a:spLocks noGrp="1"/>
          </p:cNvSpPr>
          <p:nvPr>
            <p:ph type="sldNum" sz="quarter" idx="12"/>
          </p:nvPr>
        </p:nvSpPr>
        <p:spPr>
          <a:xfrm>
            <a:off x="4267200" y="6492875"/>
            <a:ext cx="2133600" cy="365125"/>
          </a:xfrm>
        </p:spPr>
        <p:txBody>
          <a:bodyPr/>
          <a:lstStyle/>
          <a:p>
            <a:fld id="{25792CC6-8A8A-8845-897E-29FA1C5B5B17}" type="slidenum">
              <a:rPr lang="en-US" smtClean="0">
                <a:solidFill>
                  <a:schemeClr val="bg1"/>
                </a:solidFill>
              </a:rPr>
              <a:t>16</a:t>
            </a:fld>
            <a:endParaRPr lang="en-US" dirty="0">
              <a:solidFill>
                <a:schemeClr val="bg1"/>
              </a:solidFill>
            </a:endParaRPr>
          </a:p>
        </p:txBody>
      </p:sp>
      <p:pic>
        <p:nvPicPr>
          <p:cNvPr id="4" name="Picture 3"/>
          <p:cNvPicPr>
            <a:picLocks noChangeAspect="1"/>
          </p:cNvPicPr>
          <p:nvPr/>
        </p:nvPicPr>
        <p:blipFill>
          <a:blip r:embed="rId3"/>
          <a:stretch>
            <a:fillRect/>
          </a:stretch>
        </p:blipFill>
        <p:spPr>
          <a:xfrm>
            <a:off x="688894" y="1784278"/>
            <a:ext cx="2352307" cy="1573106"/>
          </a:xfrm>
          <a:prstGeom prst="rect">
            <a:avLst/>
          </a:prstGeom>
        </p:spPr>
      </p:pic>
      <p:sp>
        <p:nvSpPr>
          <p:cNvPr id="13" name="Rectangle 2"/>
          <p:cNvSpPr txBox="1">
            <a:spLocks noChangeArrowheads="1"/>
          </p:cNvSpPr>
          <p:nvPr/>
        </p:nvSpPr>
        <p:spPr>
          <a:xfrm>
            <a:off x="-442279" y="649014"/>
            <a:ext cx="8999974"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3200" b="1" dirty="0" smtClean="0">
                <a:solidFill>
                  <a:srgbClr val="8EB4E3"/>
                </a:solidFill>
                <a:effectLst>
                  <a:outerShdw blurRad="38100" dist="38100" dir="2700000" algn="tl">
                    <a:srgbClr val="000000"/>
                  </a:outerShdw>
                </a:effectLst>
                <a:latin typeface="Verdana" pitchFamily="34" charset="0"/>
              </a:rPr>
              <a:t>ATF impact on graduate training</a:t>
            </a:r>
            <a:endParaRPr lang="en-US" altLang="en-US" sz="3200" b="1" dirty="0">
              <a:solidFill>
                <a:srgbClr val="8EB4E3"/>
              </a:solidFill>
              <a:effectLst>
                <a:outerShdw blurRad="38100" dist="38100" dir="2700000" algn="tl">
                  <a:srgbClr val="000000"/>
                </a:outerShdw>
              </a:effectLst>
              <a:latin typeface="Verdana" pitchFamily="34" charset="0"/>
            </a:endParaRPr>
          </a:p>
        </p:txBody>
      </p:sp>
      <p:sp>
        <p:nvSpPr>
          <p:cNvPr id="16" name="Freeform 15"/>
          <p:cNvSpPr/>
          <p:nvPr/>
        </p:nvSpPr>
        <p:spPr>
          <a:xfrm>
            <a:off x="3218596" y="1466532"/>
            <a:ext cx="4781398" cy="2186703"/>
          </a:xfrm>
          <a:custGeom>
            <a:avLst/>
            <a:gdLst>
              <a:gd name="connsiteX0" fmla="*/ 15437 w 4781398"/>
              <a:gd name="connsiteY0" fmla="*/ 117846 h 2186703"/>
              <a:gd name="connsiteX1" fmla="*/ 15437 w 4781398"/>
              <a:gd name="connsiteY1" fmla="*/ 117846 h 2186703"/>
              <a:gd name="connsiteX2" fmla="*/ 28531 w 4781398"/>
              <a:gd name="connsiteY2" fmla="*/ 248786 h 2186703"/>
              <a:gd name="connsiteX3" fmla="*/ 54717 w 4781398"/>
              <a:gd name="connsiteY3" fmla="*/ 353539 h 2186703"/>
              <a:gd name="connsiteX4" fmla="*/ 80904 w 4781398"/>
              <a:gd name="connsiteY4" fmla="*/ 471385 h 2186703"/>
              <a:gd name="connsiteX5" fmla="*/ 120183 w 4781398"/>
              <a:gd name="connsiteY5" fmla="*/ 707078 h 2186703"/>
              <a:gd name="connsiteX6" fmla="*/ 146370 w 4781398"/>
              <a:gd name="connsiteY6" fmla="*/ 798736 h 2186703"/>
              <a:gd name="connsiteX7" fmla="*/ 159463 w 4781398"/>
              <a:gd name="connsiteY7" fmla="*/ 903488 h 2186703"/>
              <a:gd name="connsiteX8" fmla="*/ 146370 w 4781398"/>
              <a:gd name="connsiteY8" fmla="*/ 1243933 h 2186703"/>
              <a:gd name="connsiteX9" fmla="*/ 80904 w 4781398"/>
              <a:gd name="connsiteY9" fmla="*/ 1361779 h 2186703"/>
              <a:gd name="connsiteX10" fmla="*/ 54717 w 4781398"/>
              <a:gd name="connsiteY10" fmla="*/ 1466531 h 2186703"/>
              <a:gd name="connsiteX11" fmla="*/ 67810 w 4781398"/>
              <a:gd name="connsiteY11" fmla="*/ 1898635 h 2186703"/>
              <a:gd name="connsiteX12" fmla="*/ 107090 w 4781398"/>
              <a:gd name="connsiteY12" fmla="*/ 1977199 h 2186703"/>
              <a:gd name="connsiteX13" fmla="*/ 146370 w 4781398"/>
              <a:gd name="connsiteY13" fmla="*/ 2003387 h 2186703"/>
              <a:gd name="connsiteX14" fmla="*/ 172556 w 4781398"/>
              <a:gd name="connsiteY14" fmla="*/ 2042669 h 2186703"/>
              <a:gd name="connsiteX15" fmla="*/ 211836 w 4781398"/>
              <a:gd name="connsiteY15" fmla="*/ 2055763 h 2186703"/>
              <a:gd name="connsiteX16" fmla="*/ 251116 w 4781398"/>
              <a:gd name="connsiteY16" fmla="*/ 2081951 h 2186703"/>
              <a:gd name="connsiteX17" fmla="*/ 277302 w 4781398"/>
              <a:gd name="connsiteY17" fmla="*/ 2121233 h 2186703"/>
              <a:gd name="connsiteX18" fmla="*/ 329675 w 4781398"/>
              <a:gd name="connsiteY18" fmla="*/ 2147421 h 2186703"/>
              <a:gd name="connsiteX19" fmla="*/ 408235 w 4781398"/>
              <a:gd name="connsiteY19" fmla="*/ 2186703 h 2186703"/>
              <a:gd name="connsiteX20" fmla="*/ 591540 w 4781398"/>
              <a:gd name="connsiteY20" fmla="*/ 2160515 h 2186703"/>
              <a:gd name="connsiteX21" fmla="*/ 630820 w 4781398"/>
              <a:gd name="connsiteY21" fmla="*/ 2134327 h 2186703"/>
              <a:gd name="connsiteX22" fmla="*/ 696286 w 4781398"/>
              <a:gd name="connsiteY22" fmla="*/ 2108139 h 2186703"/>
              <a:gd name="connsiteX23" fmla="*/ 748659 w 4781398"/>
              <a:gd name="connsiteY23" fmla="*/ 2068857 h 2186703"/>
              <a:gd name="connsiteX24" fmla="*/ 814126 w 4781398"/>
              <a:gd name="connsiteY24" fmla="*/ 2055763 h 2186703"/>
              <a:gd name="connsiteX25" fmla="*/ 918872 w 4781398"/>
              <a:gd name="connsiteY25" fmla="*/ 2003387 h 2186703"/>
              <a:gd name="connsiteX26" fmla="*/ 997431 w 4781398"/>
              <a:gd name="connsiteY26" fmla="*/ 1964105 h 2186703"/>
              <a:gd name="connsiteX27" fmla="*/ 1049804 w 4781398"/>
              <a:gd name="connsiteY27" fmla="*/ 1951011 h 2186703"/>
              <a:gd name="connsiteX28" fmla="*/ 1154550 w 4781398"/>
              <a:gd name="connsiteY28" fmla="*/ 1924823 h 2186703"/>
              <a:gd name="connsiteX29" fmla="*/ 1612814 w 4781398"/>
              <a:gd name="connsiteY29" fmla="*/ 1911729 h 2186703"/>
              <a:gd name="connsiteX30" fmla="*/ 1743747 w 4781398"/>
              <a:gd name="connsiteY30" fmla="*/ 1885541 h 2186703"/>
              <a:gd name="connsiteX31" fmla="*/ 1796120 w 4781398"/>
              <a:gd name="connsiteY31" fmla="*/ 1872447 h 2186703"/>
              <a:gd name="connsiteX32" fmla="*/ 1900866 w 4781398"/>
              <a:gd name="connsiteY32" fmla="*/ 1859352 h 2186703"/>
              <a:gd name="connsiteX33" fmla="*/ 1979425 w 4781398"/>
              <a:gd name="connsiteY33" fmla="*/ 1846258 h 2186703"/>
              <a:gd name="connsiteX34" fmla="*/ 2188917 w 4781398"/>
              <a:gd name="connsiteY34" fmla="*/ 1833164 h 2186703"/>
              <a:gd name="connsiteX35" fmla="*/ 2228197 w 4781398"/>
              <a:gd name="connsiteY35" fmla="*/ 1820070 h 2186703"/>
              <a:gd name="connsiteX36" fmla="*/ 2280570 w 4781398"/>
              <a:gd name="connsiteY36" fmla="*/ 1793882 h 2186703"/>
              <a:gd name="connsiteX37" fmla="*/ 2332943 w 4781398"/>
              <a:gd name="connsiteY37" fmla="*/ 1780788 h 2186703"/>
              <a:gd name="connsiteX38" fmla="*/ 2372223 w 4781398"/>
              <a:gd name="connsiteY38" fmla="*/ 1767694 h 2186703"/>
              <a:gd name="connsiteX39" fmla="*/ 2463875 w 4781398"/>
              <a:gd name="connsiteY39" fmla="*/ 1754600 h 2186703"/>
              <a:gd name="connsiteX40" fmla="*/ 2594808 w 4781398"/>
              <a:gd name="connsiteY40" fmla="*/ 1728412 h 2186703"/>
              <a:gd name="connsiteX41" fmla="*/ 2882860 w 4781398"/>
              <a:gd name="connsiteY41" fmla="*/ 1702224 h 2186703"/>
              <a:gd name="connsiteX42" fmla="*/ 2922139 w 4781398"/>
              <a:gd name="connsiteY42" fmla="*/ 1676036 h 2186703"/>
              <a:gd name="connsiteX43" fmla="*/ 3013792 w 4781398"/>
              <a:gd name="connsiteY43" fmla="*/ 1649848 h 2186703"/>
              <a:gd name="connsiteX44" fmla="*/ 3118538 w 4781398"/>
              <a:gd name="connsiteY44" fmla="*/ 1571284 h 2186703"/>
              <a:gd name="connsiteX45" fmla="*/ 3170911 w 4781398"/>
              <a:gd name="connsiteY45" fmla="*/ 1532002 h 2186703"/>
              <a:gd name="connsiteX46" fmla="*/ 3249471 w 4781398"/>
              <a:gd name="connsiteY46" fmla="*/ 1479626 h 2186703"/>
              <a:gd name="connsiteX47" fmla="*/ 3275657 w 4781398"/>
              <a:gd name="connsiteY47" fmla="*/ 1453437 h 2186703"/>
              <a:gd name="connsiteX48" fmla="*/ 3367310 w 4781398"/>
              <a:gd name="connsiteY48" fmla="*/ 1387967 h 2186703"/>
              <a:gd name="connsiteX49" fmla="*/ 3445869 w 4781398"/>
              <a:gd name="connsiteY49" fmla="*/ 1361779 h 2186703"/>
              <a:gd name="connsiteX50" fmla="*/ 3485149 w 4781398"/>
              <a:gd name="connsiteY50" fmla="*/ 1322497 h 2186703"/>
              <a:gd name="connsiteX51" fmla="*/ 3589895 w 4781398"/>
              <a:gd name="connsiteY51" fmla="*/ 1296309 h 2186703"/>
              <a:gd name="connsiteX52" fmla="*/ 3681548 w 4781398"/>
              <a:gd name="connsiteY52" fmla="*/ 1257027 h 2186703"/>
              <a:gd name="connsiteX53" fmla="*/ 3786294 w 4781398"/>
              <a:gd name="connsiteY53" fmla="*/ 1191557 h 2186703"/>
              <a:gd name="connsiteX54" fmla="*/ 3838667 w 4781398"/>
              <a:gd name="connsiteY54" fmla="*/ 1152275 h 2186703"/>
              <a:gd name="connsiteX55" fmla="*/ 3956506 w 4781398"/>
              <a:gd name="connsiteY55" fmla="*/ 1086805 h 2186703"/>
              <a:gd name="connsiteX56" fmla="*/ 3982693 w 4781398"/>
              <a:gd name="connsiteY56" fmla="*/ 1060616 h 2186703"/>
              <a:gd name="connsiteX57" fmla="*/ 4021972 w 4781398"/>
              <a:gd name="connsiteY57" fmla="*/ 1047522 h 2186703"/>
              <a:gd name="connsiteX58" fmla="*/ 4087439 w 4781398"/>
              <a:gd name="connsiteY58" fmla="*/ 1021334 h 2186703"/>
              <a:gd name="connsiteX59" fmla="*/ 4126718 w 4781398"/>
              <a:gd name="connsiteY59" fmla="*/ 982052 h 2186703"/>
              <a:gd name="connsiteX60" fmla="*/ 4165998 w 4781398"/>
              <a:gd name="connsiteY60" fmla="*/ 955864 h 2186703"/>
              <a:gd name="connsiteX61" fmla="*/ 4218371 w 4781398"/>
              <a:gd name="connsiteY61" fmla="*/ 877300 h 2186703"/>
              <a:gd name="connsiteX62" fmla="*/ 4257651 w 4781398"/>
              <a:gd name="connsiteY62" fmla="*/ 785642 h 2186703"/>
              <a:gd name="connsiteX63" fmla="*/ 4296931 w 4781398"/>
              <a:gd name="connsiteY63" fmla="*/ 733266 h 2186703"/>
              <a:gd name="connsiteX64" fmla="*/ 4310024 w 4781398"/>
              <a:gd name="connsiteY64" fmla="*/ 693984 h 2186703"/>
              <a:gd name="connsiteX65" fmla="*/ 4323117 w 4781398"/>
              <a:gd name="connsiteY65" fmla="*/ 641607 h 2186703"/>
              <a:gd name="connsiteX66" fmla="*/ 4401677 w 4781398"/>
              <a:gd name="connsiteY66" fmla="*/ 667795 h 2186703"/>
              <a:gd name="connsiteX67" fmla="*/ 4454050 w 4781398"/>
              <a:gd name="connsiteY67" fmla="*/ 707078 h 2186703"/>
              <a:gd name="connsiteX68" fmla="*/ 4493330 w 4781398"/>
              <a:gd name="connsiteY68" fmla="*/ 746360 h 2186703"/>
              <a:gd name="connsiteX69" fmla="*/ 4545703 w 4781398"/>
              <a:gd name="connsiteY69" fmla="*/ 759454 h 2186703"/>
              <a:gd name="connsiteX70" fmla="*/ 4611169 w 4781398"/>
              <a:gd name="connsiteY70" fmla="*/ 785642 h 2186703"/>
              <a:gd name="connsiteX71" fmla="*/ 4650449 w 4781398"/>
              <a:gd name="connsiteY71" fmla="*/ 798736 h 2186703"/>
              <a:gd name="connsiteX72" fmla="*/ 4676635 w 4781398"/>
              <a:gd name="connsiteY72" fmla="*/ 746360 h 2186703"/>
              <a:gd name="connsiteX73" fmla="*/ 4755195 w 4781398"/>
              <a:gd name="connsiteY73" fmla="*/ 615419 h 2186703"/>
              <a:gd name="connsiteX74" fmla="*/ 4768288 w 4781398"/>
              <a:gd name="connsiteY74" fmla="*/ 549949 h 2186703"/>
              <a:gd name="connsiteX75" fmla="*/ 4781381 w 4781398"/>
              <a:gd name="connsiteY75" fmla="*/ 510667 h 2186703"/>
              <a:gd name="connsiteX76" fmla="*/ 4755195 w 4781398"/>
              <a:gd name="connsiteY76" fmla="*/ 183316 h 2186703"/>
              <a:gd name="connsiteX77" fmla="*/ 4729008 w 4781398"/>
              <a:gd name="connsiteY77" fmla="*/ 144034 h 2186703"/>
              <a:gd name="connsiteX78" fmla="*/ 4689728 w 4781398"/>
              <a:gd name="connsiteY78" fmla="*/ 91658 h 2186703"/>
              <a:gd name="connsiteX79" fmla="*/ 4624262 w 4781398"/>
              <a:gd name="connsiteY79" fmla="*/ 26188 h 2186703"/>
              <a:gd name="connsiteX80" fmla="*/ 4545703 w 4781398"/>
              <a:gd name="connsiteY80" fmla="*/ 0 h 2186703"/>
              <a:gd name="connsiteX81" fmla="*/ 4336211 w 4781398"/>
              <a:gd name="connsiteY81" fmla="*/ 13094 h 2186703"/>
              <a:gd name="connsiteX82" fmla="*/ 4244558 w 4781398"/>
              <a:gd name="connsiteY82" fmla="*/ 52376 h 2186703"/>
              <a:gd name="connsiteX83" fmla="*/ 4139812 w 4781398"/>
              <a:gd name="connsiteY83" fmla="*/ 65470 h 2186703"/>
              <a:gd name="connsiteX84" fmla="*/ 4087439 w 4781398"/>
              <a:gd name="connsiteY84" fmla="*/ 78564 h 2186703"/>
              <a:gd name="connsiteX85" fmla="*/ 3969599 w 4781398"/>
              <a:gd name="connsiteY85" fmla="*/ 91658 h 2186703"/>
              <a:gd name="connsiteX86" fmla="*/ 3891040 w 4781398"/>
              <a:gd name="connsiteY86" fmla="*/ 117846 h 2186703"/>
              <a:gd name="connsiteX87" fmla="*/ 2909046 w 4781398"/>
              <a:gd name="connsiteY87" fmla="*/ 78564 h 2186703"/>
              <a:gd name="connsiteX88" fmla="*/ 2332943 w 4781398"/>
              <a:gd name="connsiteY88" fmla="*/ 104752 h 2186703"/>
              <a:gd name="connsiteX89" fmla="*/ 2110358 w 4781398"/>
              <a:gd name="connsiteY89" fmla="*/ 117846 h 2186703"/>
              <a:gd name="connsiteX90" fmla="*/ 2044891 w 4781398"/>
              <a:gd name="connsiteY90" fmla="*/ 130940 h 2186703"/>
              <a:gd name="connsiteX91" fmla="*/ 1940145 w 4781398"/>
              <a:gd name="connsiteY91" fmla="*/ 144034 h 2186703"/>
              <a:gd name="connsiteX92" fmla="*/ 1900866 w 4781398"/>
              <a:gd name="connsiteY92" fmla="*/ 157128 h 2186703"/>
              <a:gd name="connsiteX93" fmla="*/ 1730653 w 4781398"/>
              <a:gd name="connsiteY93" fmla="*/ 183316 h 2186703"/>
              <a:gd name="connsiteX94" fmla="*/ 1429509 w 4781398"/>
              <a:gd name="connsiteY94" fmla="*/ 170222 h 2186703"/>
              <a:gd name="connsiteX95" fmla="*/ 1390229 w 4781398"/>
              <a:gd name="connsiteY95" fmla="*/ 157128 h 2186703"/>
              <a:gd name="connsiteX96" fmla="*/ 1298576 w 4781398"/>
              <a:gd name="connsiteY96" fmla="*/ 117846 h 2186703"/>
              <a:gd name="connsiteX97" fmla="*/ 1128364 w 4781398"/>
              <a:gd name="connsiteY97" fmla="*/ 91658 h 2186703"/>
              <a:gd name="connsiteX98" fmla="*/ 1089084 w 4781398"/>
              <a:gd name="connsiteY98" fmla="*/ 78564 h 2186703"/>
              <a:gd name="connsiteX99" fmla="*/ 460608 w 4781398"/>
              <a:gd name="connsiteY99" fmla="*/ 91658 h 2186703"/>
              <a:gd name="connsiteX100" fmla="*/ 290396 w 4781398"/>
              <a:gd name="connsiteY100" fmla="*/ 117846 h 2186703"/>
              <a:gd name="connsiteX101" fmla="*/ 211836 w 4781398"/>
              <a:gd name="connsiteY101" fmla="*/ 144034 h 2186703"/>
              <a:gd name="connsiteX102" fmla="*/ 172556 w 4781398"/>
              <a:gd name="connsiteY102" fmla="*/ 157128 h 2186703"/>
              <a:gd name="connsiteX103" fmla="*/ 2344 w 4781398"/>
              <a:gd name="connsiteY103" fmla="*/ 130940 h 2186703"/>
              <a:gd name="connsiteX104" fmla="*/ 15437 w 4781398"/>
              <a:gd name="connsiteY104" fmla="*/ 117846 h 218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781398" h="2186703">
                <a:moveTo>
                  <a:pt x="15437" y="117846"/>
                </a:moveTo>
                <a:lnTo>
                  <a:pt x="15437" y="117846"/>
                </a:lnTo>
                <a:cubicBezTo>
                  <a:pt x="19802" y="161493"/>
                  <a:pt x="21320" y="205518"/>
                  <a:pt x="28531" y="248786"/>
                </a:cubicBezTo>
                <a:cubicBezTo>
                  <a:pt x="34448" y="284288"/>
                  <a:pt x="45988" y="318621"/>
                  <a:pt x="54717" y="353539"/>
                </a:cubicBezTo>
                <a:cubicBezTo>
                  <a:pt x="65141" y="395238"/>
                  <a:pt x="74256" y="428174"/>
                  <a:pt x="80904" y="471385"/>
                </a:cubicBezTo>
                <a:cubicBezTo>
                  <a:pt x="92547" y="547068"/>
                  <a:pt x="95913" y="634269"/>
                  <a:pt x="120183" y="707078"/>
                </a:cubicBezTo>
                <a:cubicBezTo>
                  <a:pt x="130562" y="738216"/>
                  <a:pt x="140889" y="765848"/>
                  <a:pt x="146370" y="798736"/>
                </a:cubicBezTo>
                <a:cubicBezTo>
                  <a:pt x="152155" y="833446"/>
                  <a:pt x="155099" y="868571"/>
                  <a:pt x="159463" y="903488"/>
                </a:cubicBezTo>
                <a:cubicBezTo>
                  <a:pt x="155099" y="1016970"/>
                  <a:pt x="154183" y="1130637"/>
                  <a:pt x="146370" y="1243933"/>
                </a:cubicBezTo>
                <a:cubicBezTo>
                  <a:pt x="142936" y="1293724"/>
                  <a:pt x="96212" y="1315855"/>
                  <a:pt x="80904" y="1361779"/>
                </a:cubicBezTo>
                <a:cubicBezTo>
                  <a:pt x="60772" y="1422174"/>
                  <a:pt x="70517" y="1387527"/>
                  <a:pt x="54717" y="1466531"/>
                </a:cubicBezTo>
                <a:cubicBezTo>
                  <a:pt x="59081" y="1610566"/>
                  <a:pt x="59817" y="1754756"/>
                  <a:pt x="67810" y="1898635"/>
                </a:cubicBezTo>
                <a:cubicBezTo>
                  <a:pt x="69063" y="1921185"/>
                  <a:pt x="92423" y="1962531"/>
                  <a:pt x="107090" y="1977199"/>
                </a:cubicBezTo>
                <a:cubicBezTo>
                  <a:pt x="118217" y="1988327"/>
                  <a:pt x="133277" y="1994658"/>
                  <a:pt x="146370" y="2003387"/>
                </a:cubicBezTo>
                <a:cubicBezTo>
                  <a:pt x="155099" y="2016481"/>
                  <a:pt x="160268" y="2032838"/>
                  <a:pt x="172556" y="2042669"/>
                </a:cubicBezTo>
                <a:cubicBezTo>
                  <a:pt x="183333" y="2051291"/>
                  <a:pt x="199492" y="2049590"/>
                  <a:pt x="211836" y="2055763"/>
                </a:cubicBezTo>
                <a:cubicBezTo>
                  <a:pt x="225911" y="2062801"/>
                  <a:pt x="238023" y="2073222"/>
                  <a:pt x="251116" y="2081951"/>
                </a:cubicBezTo>
                <a:cubicBezTo>
                  <a:pt x="259845" y="2095045"/>
                  <a:pt x="265213" y="2111158"/>
                  <a:pt x="277302" y="2121233"/>
                </a:cubicBezTo>
                <a:cubicBezTo>
                  <a:pt x="292296" y="2133729"/>
                  <a:pt x="312728" y="2137737"/>
                  <a:pt x="329675" y="2147421"/>
                </a:cubicBezTo>
                <a:cubicBezTo>
                  <a:pt x="400743" y="2188034"/>
                  <a:pt x="336218" y="2162696"/>
                  <a:pt x="408235" y="2186703"/>
                </a:cubicBezTo>
                <a:cubicBezTo>
                  <a:pt x="445035" y="2183357"/>
                  <a:pt x="541162" y="2185706"/>
                  <a:pt x="591540" y="2160515"/>
                </a:cubicBezTo>
                <a:cubicBezTo>
                  <a:pt x="605615" y="2153477"/>
                  <a:pt x="616745" y="2141365"/>
                  <a:pt x="630820" y="2134327"/>
                </a:cubicBezTo>
                <a:cubicBezTo>
                  <a:pt x="651842" y="2123816"/>
                  <a:pt x="675741" y="2119554"/>
                  <a:pt x="696286" y="2108139"/>
                </a:cubicBezTo>
                <a:cubicBezTo>
                  <a:pt x="715362" y="2097541"/>
                  <a:pt x="728717" y="2077720"/>
                  <a:pt x="748659" y="2068857"/>
                </a:cubicBezTo>
                <a:cubicBezTo>
                  <a:pt x="768995" y="2059818"/>
                  <a:pt x="792304" y="2060128"/>
                  <a:pt x="814126" y="2055763"/>
                </a:cubicBezTo>
                <a:lnTo>
                  <a:pt x="918872" y="2003387"/>
                </a:lnTo>
                <a:cubicBezTo>
                  <a:pt x="945058" y="1990293"/>
                  <a:pt x="969028" y="1971206"/>
                  <a:pt x="997431" y="1964105"/>
                </a:cubicBezTo>
                <a:cubicBezTo>
                  <a:pt x="1014889" y="1959740"/>
                  <a:pt x="1032501" y="1955955"/>
                  <a:pt x="1049804" y="1951011"/>
                </a:cubicBezTo>
                <a:cubicBezTo>
                  <a:pt x="1091218" y="1939178"/>
                  <a:pt x="1106151" y="1927243"/>
                  <a:pt x="1154550" y="1924823"/>
                </a:cubicBezTo>
                <a:cubicBezTo>
                  <a:pt x="1307176" y="1917191"/>
                  <a:pt x="1460059" y="1916094"/>
                  <a:pt x="1612814" y="1911729"/>
                </a:cubicBezTo>
                <a:cubicBezTo>
                  <a:pt x="1656458" y="1903000"/>
                  <a:pt x="1700567" y="1896337"/>
                  <a:pt x="1743747" y="1885541"/>
                </a:cubicBezTo>
                <a:cubicBezTo>
                  <a:pt x="1761205" y="1881176"/>
                  <a:pt x="1778370" y="1875406"/>
                  <a:pt x="1796120" y="1872447"/>
                </a:cubicBezTo>
                <a:cubicBezTo>
                  <a:pt x="1830828" y="1866662"/>
                  <a:pt x="1866033" y="1864329"/>
                  <a:pt x="1900866" y="1859352"/>
                </a:cubicBezTo>
                <a:cubicBezTo>
                  <a:pt x="1927147" y="1855597"/>
                  <a:pt x="1952986" y="1848662"/>
                  <a:pt x="1979425" y="1846258"/>
                </a:cubicBezTo>
                <a:cubicBezTo>
                  <a:pt x="2049105" y="1839923"/>
                  <a:pt x="2119086" y="1837529"/>
                  <a:pt x="2188917" y="1833164"/>
                </a:cubicBezTo>
                <a:cubicBezTo>
                  <a:pt x="2202010" y="1828799"/>
                  <a:pt x="2215511" y="1825507"/>
                  <a:pt x="2228197" y="1820070"/>
                </a:cubicBezTo>
                <a:cubicBezTo>
                  <a:pt x="2246137" y="1812381"/>
                  <a:pt x="2262294" y="1800736"/>
                  <a:pt x="2280570" y="1793882"/>
                </a:cubicBezTo>
                <a:cubicBezTo>
                  <a:pt x="2297419" y="1787563"/>
                  <a:pt x="2315640" y="1785732"/>
                  <a:pt x="2332943" y="1780788"/>
                </a:cubicBezTo>
                <a:cubicBezTo>
                  <a:pt x="2346214" y="1776996"/>
                  <a:pt x="2358689" y="1770401"/>
                  <a:pt x="2372223" y="1767694"/>
                </a:cubicBezTo>
                <a:cubicBezTo>
                  <a:pt x="2402485" y="1761641"/>
                  <a:pt x="2433512" y="1760121"/>
                  <a:pt x="2463875" y="1754600"/>
                </a:cubicBezTo>
                <a:cubicBezTo>
                  <a:pt x="2561301" y="1736885"/>
                  <a:pt x="2470029" y="1741782"/>
                  <a:pt x="2594808" y="1728412"/>
                </a:cubicBezTo>
                <a:cubicBezTo>
                  <a:pt x="2690673" y="1718140"/>
                  <a:pt x="2786843" y="1710953"/>
                  <a:pt x="2882860" y="1702224"/>
                </a:cubicBezTo>
                <a:cubicBezTo>
                  <a:pt x="2895953" y="1693495"/>
                  <a:pt x="2908064" y="1683074"/>
                  <a:pt x="2922139" y="1676036"/>
                </a:cubicBezTo>
                <a:cubicBezTo>
                  <a:pt x="2940922" y="1666644"/>
                  <a:pt x="2997012" y="1654043"/>
                  <a:pt x="3013792" y="1649848"/>
                </a:cubicBezTo>
                <a:lnTo>
                  <a:pt x="3118538" y="1571284"/>
                </a:lnTo>
                <a:cubicBezTo>
                  <a:pt x="3135996" y="1558190"/>
                  <a:pt x="3152754" y="1544107"/>
                  <a:pt x="3170911" y="1532002"/>
                </a:cubicBezTo>
                <a:cubicBezTo>
                  <a:pt x="3197098" y="1514543"/>
                  <a:pt x="3227218" y="1501882"/>
                  <a:pt x="3249471" y="1479626"/>
                </a:cubicBezTo>
                <a:cubicBezTo>
                  <a:pt x="3258200" y="1470896"/>
                  <a:pt x="3266174" y="1461340"/>
                  <a:pt x="3275657" y="1453437"/>
                </a:cubicBezTo>
                <a:cubicBezTo>
                  <a:pt x="3281184" y="1448830"/>
                  <a:pt x="3352732" y="1394447"/>
                  <a:pt x="3367310" y="1387967"/>
                </a:cubicBezTo>
                <a:cubicBezTo>
                  <a:pt x="3392534" y="1376756"/>
                  <a:pt x="3445869" y="1361779"/>
                  <a:pt x="3445869" y="1361779"/>
                </a:cubicBezTo>
                <a:cubicBezTo>
                  <a:pt x="3458962" y="1348685"/>
                  <a:pt x="3468292" y="1330160"/>
                  <a:pt x="3485149" y="1322497"/>
                </a:cubicBezTo>
                <a:cubicBezTo>
                  <a:pt x="3517913" y="1307604"/>
                  <a:pt x="3555752" y="1307691"/>
                  <a:pt x="3589895" y="1296309"/>
                </a:cubicBezTo>
                <a:cubicBezTo>
                  <a:pt x="3632438" y="1282127"/>
                  <a:pt x="3638403" y="1282196"/>
                  <a:pt x="3681548" y="1257027"/>
                </a:cubicBezTo>
                <a:cubicBezTo>
                  <a:pt x="3717113" y="1236279"/>
                  <a:pt x="3753355" y="1216263"/>
                  <a:pt x="3786294" y="1191557"/>
                </a:cubicBezTo>
                <a:cubicBezTo>
                  <a:pt x="3803752" y="1178463"/>
                  <a:pt x="3820162" y="1163841"/>
                  <a:pt x="3838667" y="1152275"/>
                </a:cubicBezTo>
                <a:cubicBezTo>
                  <a:pt x="3938284" y="1090011"/>
                  <a:pt x="3842382" y="1168328"/>
                  <a:pt x="3956506" y="1086805"/>
                </a:cubicBezTo>
                <a:cubicBezTo>
                  <a:pt x="3966551" y="1079629"/>
                  <a:pt x="3972107" y="1066968"/>
                  <a:pt x="3982693" y="1060616"/>
                </a:cubicBezTo>
                <a:cubicBezTo>
                  <a:pt x="3994527" y="1053515"/>
                  <a:pt x="4009049" y="1052368"/>
                  <a:pt x="4021972" y="1047522"/>
                </a:cubicBezTo>
                <a:cubicBezTo>
                  <a:pt x="4043979" y="1039269"/>
                  <a:pt x="4065617" y="1030063"/>
                  <a:pt x="4087439" y="1021334"/>
                </a:cubicBezTo>
                <a:cubicBezTo>
                  <a:pt x="4100532" y="1008240"/>
                  <a:pt x="4112493" y="993907"/>
                  <a:pt x="4126718" y="982052"/>
                </a:cubicBezTo>
                <a:cubicBezTo>
                  <a:pt x="4138807" y="971977"/>
                  <a:pt x="4155636" y="967707"/>
                  <a:pt x="4165998" y="955864"/>
                </a:cubicBezTo>
                <a:cubicBezTo>
                  <a:pt x="4186723" y="932177"/>
                  <a:pt x="4208419" y="907159"/>
                  <a:pt x="4218371" y="877300"/>
                </a:cubicBezTo>
                <a:cubicBezTo>
                  <a:pt x="4231099" y="839112"/>
                  <a:pt x="4234536" y="822627"/>
                  <a:pt x="4257651" y="785642"/>
                </a:cubicBezTo>
                <a:cubicBezTo>
                  <a:pt x="4269217" y="767136"/>
                  <a:pt x="4283838" y="750725"/>
                  <a:pt x="4296931" y="733266"/>
                </a:cubicBezTo>
                <a:cubicBezTo>
                  <a:pt x="4301295" y="720172"/>
                  <a:pt x="4306233" y="707255"/>
                  <a:pt x="4310024" y="693984"/>
                </a:cubicBezTo>
                <a:cubicBezTo>
                  <a:pt x="4314968" y="676680"/>
                  <a:pt x="4305813" y="646551"/>
                  <a:pt x="4323117" y="641607"/>
                </a:cubicBezTo>
                <a:cubicBezTo>
                  <a:pt x="4349658" y="634023"/>
                  <a:pt x="4401677" y="667795"/>
                  <a:pt x="4401677" y="667795"/>
                </a:cubicBezTo>
                <a:cubicBezTo>
                  <a:pt x="4419135" y="680889"/>
                  <a:pt x="4437481" y="692875"/>
                  <a:pt x="4454050" y="707078"/>
                </a:cubicBezTo>
                <a:cubicBezTo>
                  <a:pt x="4468109" y="719129"/>
                  <a:pt x="4477253" y="737172"/>
                  <a:pt x="4493330" y="746360"/>
                </a:cubicBezTo>
                <a:cubicBezTo>
                  <a:pt x="4508954" y="755288"/>
                  <a:pt x="4528632" y="753763"/>
                  <a:pt x="4545703" y="759454"/>
                </a:cubicBezTo>
                <a:cubicBezTo>
                  <a:pt x="4568000" y="766887"/>
                  <a:pt x="4589162" y="777389"/>
                  <a:pt x="4611169" y="785642"/>
                </a:cubicBezTo>
                <a:cubicBezTo>
                  <a:pt x="4624092" y="790488"/>
                  <a:pt x="4637356" y="794371"/>
                  <a:pt x="4650449" y="798736"/>
                </a:cubicBezTo>
                <a:cubicBezTo>
                  <a:pt x="4659178" y="781277"/>
                  <a:pt x="4666593" y="763098"/>
                  <a:pt x="4676635" y="746360"/>
                </a:cubicBezTo>
                <a:cubicBezTo>
                  <a:pt x="4771441" y="588338"/>
                  <a:pt x="4695331" y="735151"/>
                  <a:pt x="4755195" y="615419"/>
                </a:cubicBezTo>
                <a:cubicBezTo>
                  <a:pt x="4759559" y="593596"/>
                  <a:pt x="4762891" y="571540"/>
                  <a:pt x="4768288" y="549949"/>
                </a:cubicBezTo>
                <a:cubicBezTo>
                  <a:pt x="4771635" y="536559"/>
                  <a:pt x="4781874" y="524460"/>
                  <a:pt x="4781381" y="510667"/>
                </a:cubicBezTo>
                <a:cubicBezTo>
                  <a:pt x="4777474" y="401271"/>
                  <a:pt x="4770675" y="291682"/>
                  <a:pt x="4755195" y="183316"/>
                </a:cubicBezTo>
                <a:cubicBezTo>
                  <a:pt x="4752970" y="167737"/>
                  <a:pt x="4738155" y="156840"/>
                  <a:pt x="4729008" y="144034"/>
                </a:cubicBezTo>
                <a:cubicBezTo>
                  <a:pt x="4716324" y="126276"/>
                  <a:pt x="4702412" y="109416"/>
                  <a:pt x="4689728" y="91658"/>
                </a:cubicBezTo>
                <a:cubicBezTo>
                  <a:pt x="4663338" y="54710"/>
                  <a:pt x="4668111" y="45677"/>
                  <a:pt x="4624262" y="26188"/>
                </a:cubicBezTo>
                <a:cubicBezTo>
                  <a:pt x="4599038" y="14977"/>
                  <a:pt x="4545703" y="0"/>
                  <a:pt x="4545703" y="0"/>
                </a:cubicBezTo>
                <a:cubicBezTo>
                  <a:pt x="4475872" y="4365"/>
                  <a:pt x="4405793" y="5769"/>
                  <a:pt x="4336211" y="13094"/>
                </a:cubicBezTo>
                <a:cubicBezTo>
                  <a:pt x="4290443" y="17912"/>
                  <a:pt x="4292264" y="40449"/>
                  <a:pt x="4244558" y="52376"/>
                </a:cubicBezTo>
                <a:cubicBezTo>
                  <a:pt x="4210422" y="60911"/>
                  <a:pt x="4174520" y="59685"/>
                  <a:pt x="4139812" y="65470"/>
                </a:cubicBezTo>
                <a:cubicBezTo>
                  <a:pt x="4122062" y="68429"/>
                  <a:pt x="4105225" y="75828"/>
                  <a:pt x="4087439" y="78564"/>
                </a:cubicBezTo>
                <a:cubicBezTo>
                  <a:pt x="4048377" y="84574"/>
                  <a:pt x="4008879" y="87293"/>
                  <a:pt x="3969599" y="91658"/>
                </a:cubicBezTo>
                <a:cubicBezTo>
                  <a:pt x="3943413" y="100387"/>
                  <a:pt x="3918643" y="117846"/>
                  <a:pt x="3891040" y="117846"/>
                </a:cubicBezTo>
                <a:cubicBezTo>
                  <a:pt x="3271493" y="117846"/>
                  <a:pt x="3279838" y="115645"/>
                  <a:pt x="2909046" y="78564"/>
                </a:cubicBezTo>
                <a:lnTo>
                  <a:pt x="2332943" y="104752"/>
                </a:lnTo>
                <a:cubicBezTo>
                  <a:pt x="2258709" y="108403"/>
                  <a:pt x="2184376" y="111117"/>
                  <a:pt x="2110358" y="117846"/>
                </a:cubicBezTo>
                <a:cubicBezTo>
                  <a:pt x="2088195" y="119861"/>
                  <a:pt x="2066887" y="127556"/>
                  <a:pt x="2044891" y="130940"/>
                </a:cubicBezTo>
                <a:cubicBezTo>
                  <a:pt x="2010113" y="136291"/>
                  <a:pt x="1975060" y="139669"/>
                  <a:pt x="1940145" y="144034"/>
                </a:cubicBezTo>
                <a:cubicBezTo>
                  <a:pt x="1927052" y="148399"/>
                  <a:pt x="1914255" y="153781"/>
                  <a:pt x="1900866" y="157128"/>
                </a:cubicBezTo>
                <a:cubicBezTo>
                  <a:pt x="1840885" y="172124"/>
                  <a:pt x="1794253" y="175366"/>
                  <a:pt x="1730653" y="183316"/>
                </a:cubicBezTo>
                <a:cubicBezTo>
                  <a:pt x="1630272" y="178951"/>
                  <a:pt x="1529689" y="177929"/>
                  <a:pt x="1429509" y="170222"/>
                </a:cubicBezTo>
                <a:cubicBezTo>
                  <a:pt x="1415748" y="169163"/>
                  <a:pt x="1402915" y="162565"/>
                  <a:pt x="1390229" y="157128"/>
                </a:cubicBezTo>
                <a:cubicBezTo>
                  <a:pt x="1352967" y="141157"/>
                  <a:pt x="1336959" y="125523"/>
                  <a:pt x="1298576" y="117846"/>
                </a:cubicBezTo>
                <a:cubicBezTo>
                  <a:pt x="1194160" y="96962"/>
                  <a:pt x="1225736" y="113297"/>
                  <a:pt x="1128364" y="91658"/>
                </a:cubicBezTo>
                <a:cubicBezTo>
                  <a:pt x="1114891" y="88664"/>
                  <a:pt x="1102177" y="82929"/>
                  <a:pt x="1089084" y="78564"/>
                </a:cubicBezTo>
                <a:lnTo>
                  <a:pt x="460608" y="91658"/>
                </a:lnTo>
                <a:cubicBezTo>
                  <a:pt x="401436" y="93734"/>
                  <a:pt x="346254" y="101088"/>
                  <a:pt x="290396" y="117846"/>
                </a:cubicBezTo>
                <a:cubicBezTo>
                  <a:pt x="263957" y="125778"/>
                  <a:pt x="238023" y="135305"/>
                  <a:pt x="211836" y="144034"/>
                </a:cubicBezTo>
                <a:lnTo>
                  <a:pt x="172556" y="157128"/>
                </a:lnTo>
                <a:cubicBezTo>
                  <a:pt x="85021" y="148374"/>
                  <a:pt x="65258" y="156107"/>
                  <a:pt x="2344" y="130940"/>
                </a:cubicBezTo>
                <a:cubicBezTo>
                  <a:pt x="-6717" y="127315"/>
                  <a:pt x="13255" y="120028"/>
                  <a:pt x="15437" y="117846"/>
                </a:cubicBezTo>
                <a:close/>
              </a:path>
            </a:pathLst>
          </a:cu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251495" y="1525885"/>
            <a:ext cx="4787762" cy="1754327"/>
          </a:xfrm>
          <a:prstGeom prst="rect">
            <a:avLst/>
          </a:prstGeom>
          <a:noFill/>
        </p:spPr>
        <p:txBody>
          <a:bodyPr wrap="square" rtlCol="0">
            <a:spAutoFit/>
          </a:bodyPr>
          <a:lstStyle/>
          <a:p>
            <a:r>
              <a:rPr lang="en-US" b="1" u="sng" dirty="0" smtClean="0"/>
              <a:t>Among </a:t>
            </a:r>
            <a:r>
              <a:rPr lang="en-US" b="1" u="sng" dirty="0" smtClean="0"/>
              <a:t>ATF students</a:t>
            </a:r>
            <a:r>
              <a:rPr lang="en-US" b="1" u="sng" dirty="0" smtClean="0"/>
              <a:t>:</a:t>
            </a:r>
            <a:endParaRPr lang="en-US" b="1" u="sng" dirty="0"/>
          </a:p>
          <a:p>
            <a:r>
              <a:rPr lang="en-US" b="1" dirty="0" smtClean="0"/>
              <a:t>Nathan Cook, </a:t>
            </a:r>
            <a:r>
              <a:rPr lang="en-US" dirty="0" smtClean="0"/>
              <a:t>graduate student at </a:t>
            </a:r>
            <a:r>
              <a:rPr lang="en-US" dirty="0"/>
              <a:t>Stony Brook </a:t>
            </a:r>
            <a:r>
              <a:rPr lang="en-US" dirty="0" smtClean="0"/>
              <a:t>University, received </a:t>
            </a:r>
            <a:r>
              <a:rPr lang="en-US" dirty="0"/>
              <a:t>the award for his </a:t>
            </a:r>
            <a:r>
              <a:rPr lang="en-US" dirty="0" smtClean="0"/>
              <a:t>talk            at </a:t>
            </a:r>
            <a:r>
              <a:rPr lang="en-US" dirty="0"/>
              <a:t>the 2013 BNL </a:t>
            </a:r>
            <a:r>
              <a:rPr lang="en-US" dirty="0" smtClean="0"/>
              <a:t>Young                              Researcher Symposium.</a:t>
            </a:r>
          </a:p>
          <a:p>
            <a:r>
              <a:rPr lang="en-US" b="1" dirty="0" smtClean="0"/>
              <a:t> </a:t>
            </a:r>
          </a:p>
        </p:txBody>
      </p:sp>
      <p:sp>
        <p:nvSpPr>
          <p:cNvPr id="17" name="Freeform 16"/>
          <p:cNvSpPr/>
          <p:nvPr/>
        </p:nvSpPr>
        <p:spPr>
          <a:xfrm>
            <a:off x="2497406" y="3522297"/>
            <a:ext cx="6353632" cy="2118943"/>
          </a:xfrm>
          <a:custGeom>
            <a:avLst/>
            <a:gdLst>
              <a:gd name="connsiteX0" fmla="*/ 16498 w 6353632"/>
              <a:gd name="connsiteY0" fmla="*/ 1623660 h 2118943"/>
              <a:gd name="connsiteX1" fmla="*/ 16498 w 6353632"/>
              <a:gd name="connsiteY1" fmla="*/ 1623660 h 2118943"/>
              <a:gd name="connsiteX2" fmla="*/ 29592 w 6353632"/>
              <a:gd name="connsiteY2" fmla="*/ 1257027 h 2118943"/>
              <a:gd name="connsiteX3" fmla="*/ 55778 w 6353632"/>
              <a:gd name="connsiteY3" fmla="*/ 1217745 h 2118943"/>
              <a:gd name="connsiteX4" fmla="*/ 95058 w 6353632"/>
              <a:gd name="connsiteY4" fmla="*/ 1204651 h 2118943"/>
              <a:gd name="connsiteX5" fmla="*/ 134338 w 6353632"/>
              <a:gd name="connsiteY5" fmla="*/ 1165369 h 2118943"/>
              <a:gd name="connsiteX6" fmla="*/ 160524 w 6353632"/>
              <a:gd name="connsiteY6" fmla="*/ 1126087 h 2118943"/>
              <a:gd name="connsiteX7" fmla="*/ 199804 w 6353632"/>
              <a:gd name="connsiteY7" fmla="*/ 1112993 h 2118943"/>
              <a:gd name="connsiteX8" fmla="*/ 239084 w 6353632"/>
              <a:gd name="connsiteY8" fmla="*/ 1073711 h 2118943"/>
              <a:gd name="connsiteX9" fmla="*/ 278363 w 6353632"/>
              <a:gd name="connsiteY9" fmla="*/ 1060617 h 2118943"/>
              <a:gd name="connsiteX10" fmla="*/ 330736 w 6353632"/>
              <a:gd name="connsiteY10" fmla="*/ 982053 h 2118943"/>
              <a:gd name="connsiteX11" fmla="*/ 356923 w 6353632"/>
              <a:gd name="connsiteY11" fmla="*/ 929676 h 2118943"/>
              <a:gd name="connsiteX12" fmla="*/ 422389 w 6353632"/>
              <a:gd name="connsiteY12" fmla="*/ 916582 h 2118943"/>
              <a:gd name="connsiteX13" fmla="*/ 448576 w 6353632"/>
              <a:gd name="connsiteY13" fmla="*/ 877300 h 2118943"/>
              <a:gd name="connsiteX14" fmla="*/ 487855 w 6353632"/>
              <a:gd name="connsiteY14" fmla="*/ 864206 h 2118943"/>
              <a:gd name="connsiteX15" fmla="*/ 527135 w 6353632"/>
              <a:gd name="connsiteY15" fmla="*/ 838018 h 2118943"/>
              <a:gd name="connsiteX16" fmla="*/ 540229 w 6353632"/>
              <a:gd name="connsiteY16" fmla="*/ 798736 h 2118943"/>
              <a:gd name="connsiteX17" fmla="*/ 644975 w 6353632"/>
              <a:gd name="connsiteY17" fmla="*/ 680890 h 2118943"/>
              <a:gd name="connsiteX18" fmla="*/ 684254 w 6353632"/>
              <a:gd name="connsiteY18" fmla="*/ 667796 h 2118943"/>
              <a:gd name="connsiteX19" fmla="*/ 736627 w 6353632"/>
              <a:gd name="connsiteY19" fmla="*/ 654702 h 2118943"/>
              <a:gd name="connsiteX20" fmla="*/ 1365103 w 6353632"/>
              <a:gd name="connsiteY20" fmla="*/ 641608 h 2118943"/>
              <a:gd name="connsiteX21" fmla="*/ 1482943 w 6353632"/>
              <a:gd name="connsiteY21" fmla="*/ 576138 h 2118943"/>
              <a:gd name="connsiteX22" fmla="*/ 1522222 w 6353632"/>
              <a:gd name="connsiteY22" fmla="*/ 549949 h 2118943"/>
              <a:gd name="connsiteX23" fmla="*/ 1548409 w 6353632"/>
              <a:gd name="connsiteY23" fmla="*/ 510667 h 2118943"/>
              <a:gd name="connsiteX24" fmla="*/ 1666248 w 6353632"/>
              <a:gd name="connsiteY24" fmla="*/ 445197 h 2118943"/>
              <a:gd name="connsiteX25" fmla="*/ 1849554 w 6353632"/>
              <a:gd name="connsiteY25" fmla="*/ 432103 h 2118943"/>
              <a:gd name="connsiteX26" fmla="*/ 1888833 w 6353632"/>
              <a:gd name="connsiteY26" fmla="*/ 419009 h 2118943"/>
              <a:gd name="connsiteX27" fmla="*/ 1967393 w 6353632"/>
              <a:gd name="connsiteY27" fmla="*/ 379727 h 2118943"/>
              <a:gd name="connsiteX28" fmla="*/ 2229258 w 6353632"/>
              <a:gd name="connsiteY28" fmla="*/ 340445 h 2118943"/>
              <a:gd name="connsiteX29" fmla="*/ 2307818 w 6353632"/>
              <a:gd name="connsiteY29" fmla="*/ 327351 h 2118943"/>
              <a:gd name="connsiteX30" fmla="*/ 2386377 w 6353632"/>
              <a:gd name="connsiteY30" fmla="*/ 301163 h 2118943"/>
              <a:gd name="connsiteX31" fmla="*/ 2608962 w 6353632"/>
              <a:gd name="connsiteY31" fmla="*/ 274975 h 2118943"/>
              <a:gd name="connsiteX32" fmla="*/ 2674429 w 6353632"/>
              <a:gd name="connsiteY32" fmla="*/ 261881 h 2118943"/>
              <a:gd name="connsiteX33" fmla="*/ 2779175 w 6353632"/>
              <a:gd name="connsiteY33" fmla="*/ 248787 h 2118943"/>
              <a:gd name="connsiteX34" fmla="*/ 2831548 w 6353632"/>
              <a:gd name="connsiteY34" fmla="*/ 235693 h 2118943"/>
              <a:gd name="connsiteX35" fmla="*/ 3224345 w 6353632"/>
              <a:gd name="connsiteY35" fmla="*/ 209505 h 2118943"/>
              <a:gd name="connsiteX36" fmla="*/ 3394557 w 6353632"/>
              <a:gd name="connsiteY36" fmla="*/ 196411 h 2118943"/>
              <a:gd name="connsiteX37" fmla="*/ 3525490 w 6353632"/>
              <a:gd name="connsiteY37" fmla="*/ 170223 h 2118943"/>
              <a:gd name="connsiteX38" fmla="*/ 3577863 w 6353632"/>
              <a:gd name="connsiteY38" fmla="*/ 157128 h 2118943"/>
              <a:gd name="connsiteX39" fmla="*/ 3669516 w 6353632"/>
              <a:gd name="connsiteY39" fmla="*/ 144034 h 2118943"/>
              <a:gd name="connsiteX40" fmla="*/ 3721889 w 6353632"/>
              <a:gd name="connsiteY40" fmla="*/ 130940 h 2118943"/>
              <a:gd name="connsiteX41" fmla="*/ 4127780 w 6353632"/>
              <a:gd name="connsiteY41" fmla="*/ 117846 h 2118943"/>
              <a:gd name="connsiteX42" fmla="*/ 4245619 w 6353632"/>
              <a:gd name="connsiteY42" fmla="*/ 104752 h 2118943"/>
              <a:gd name="connsiteX43" fmla="*/ 4468204 w 6353632"/>
              <a:gd name="connsiteY43" fmla="*/ 78564 h 2118943"/>
              <a:gd name="connsiteX44" fmla="*/ 4507484 w 6353632"/>
              <a:gd name="connsiteY44" fmla="*/ 65470 h 2118943"/>
              <a:gd name="connsiteX45" fmla="*/ 4586043 w 6353632"/>
              <a:gd name="connsiteY45" fmla="*/ 52376 h 2118943"/>
              <a:gd name="connsiteX46" fmla="*/ 4625323 w 6353632"/>
              <a:gd name="connsiteY46" fmla="*/ 39282 h 2118943"/>
              <a:gd name="connsiteX47" fmla="*/ 4716976 w 6353632"/>
              <a:gd name="connsiteY47" fmla="*/ 26188 h 2118943"/>
              <a:gd name="connsiteX48" fmla="*/ 4769349 w 6353632"/>
              <a:gd name="connsiteY48" fmla="*/ 13094 h 2118943"/>
              <a:gd name="connsiteX49" fmla="*/ 4913375 w 6353632"/>
              <a:gd name="connsiteY49" fmla="*/ 0 h 2118943"/>
              <a:gd name="connsiteX50" fmla="*/ 5437105 w 6353632"/>
              <a:gd name="connsiteY50" fmla="*/ 13094 h 2118943"/>
              <a:gd name="connsiteX51" fmla="*/ 5568037 w 6353632"/>
              <a:gd name="connsiteY51" fmla="*/ 52376 h 2118943"/>
              <a:gd name="connsiteX52" fmla="*/ 6222700 w 6353632"/>
              <a:gd name="connsiteY52" fmla="*/ 65470 h 2118943"/>
              <a:gd name="connsiteX53" fmla="*/ 6248886 w 6353632"/>
              <a:gd name="connsiteY53" fmla="*/ 104752 h 2118943"/>
              <a:gd name="connsiteX54" fmla="*/ 6275073 w 6353632"/>
              <a:gd name="connsiteY54" fmla="*/ 274975 h 2118943"/>
              <a:gd name="connsiteX55" fmla="*/ 6301259 w 6353632"/>
              <a:gd name="connsiteY55" fmla="*/ 419009 h 2118943"/>
              <a:gd name="connsiteX56" fmla="*/ 6327446 w 6353632"/>
              <a:gd name="connsiteY56" fmla="*/ 903488 h 2118943"/>
              <a:gd name="connsiteX57" fmla="*/ 6353632 w 6353632"/>
              <a:gd name="connsiteY57" fmla="*/ 1047523 h 2118943"/>
              <a:gd name="connsiteX58" fmla="*/ 6340539 w 6353632"/>
              <a:gd name="connsiteY58" fmla="*/ 1662942 h 2118943"/>
              <a:gd name="connsiteX59" fmla="*/ 6327446 w 6353632"/>
              <a:gd name="connsiteY59" fmla="*/ 1715318 h 2118943"/>
              <a:gd name="connsiteX60" fmla="*/ 6301259 w 6353632"/>
              <a:gd name="connsiteY60" fmla="*/ 1754601 h 2118943"/>
              <a:gd name="connsiteX61" fmla="*/ 6275073 w 6353632"/>
              <a:gd name="connsiteY61" fmla="*/ 1806977 h 2118943"/>
              <a:gd name="connsiteX62" fmla="*/ 6261980 w 6353632"/>
              <a:gd name="connsiteY62" fmla="*/ 1846259 h 2118943"/>
              <a:gd name="connsiteX63" fmla="*/ 6222700 w 6353632"/>
              <a:gd name="connsiteY63" fmla="*/ 1872447 h 2118943"/>
              <a:gd name="connsiteX64" fmla="*/ 6170327 w 6353632"/>
              <a:gd name="connsiteY64" fmla="*/ 1951011 h 2118943"/>
              <a:gd name="connsiteX65" fmla="*/ 6144140 w 6353632"/>
              <a:gd name="connsiteY65" fmla="*/ 1990293 h 2118943"/>
              <a:gd name="connsiteX66" fmla="*/ 6065581 w 6353632"/>
              <a:gd name="connsiteY66" fmla="*/ 2042669 h 2118943"/>
              <a:gd name="connsiteX67" fmla="*/ 6026301 w 6353632"/>
              <a:gd name="connsiteY67" fmla="*/ 2068857 h 2118943"/>
              <a:gd name="connsiteX68" fmla="*/ 5829902 w 6353632"/>
              <a:gd name="connsiteY68" fmla="*/ 2055763 h 2118943"/>
              <a:gd name="connsiteX69" fmla="*/ 5790623 w 6353632"/>
              <a:gd name="connsiteY69" fmla="*/ 2042669 h 2118943"/>
              <a:gd name="connsiteX70" fmla="*/ 5725156 w 6353632"/>
              <a:gd name="connsiteY70" fmla="*/ 2029575 h 2118943"/>
              <a:gd name="connsiteX71" fmla="*/ 5620410 w 6353632"/>
              <a:gd name="connsiteY71" fmla="*/ 2003387 h 2118943"/>
              <a:gd name="connsiteX72" fmla="*/ 5450198 w 6353632"/>
              <a:gd name="connsiteY72" fmla="*/ 1990293 h 2118943"/>
              <a:gd name="connsiteX73" fmla="*/ 4559857 w 6353632"/>
              <a:gd name="connsiteY73" fmla="*/ 1977199 h 2118943"/>
              <a:gd name="connsiteX74" fmla="*/ 3852821 w 6353632"/>
              <a:gd name="connsiteY74" fmla="*/ 1990293 h 2118943"/>
              <a:gd name="connsiteX75" fmla="*/ 3630236 w 6353632"/>
              <a:gd name="connsiteY75" fmla="*/ 2016481 h 2118943"/>
              <a:gd name="connsiteX76" fmla="*/ 3551677 w 6353632"/>
              <a:gd name="connsiteY76" fmla="*/ 2029575 h 2118943"/>
              <a:gd name="connsiteX77" fmla="*/ 3499304 w 6353632"/>
              <a:gd name="connsiteY77" fmla="*/ 2042669 h 2118943"/>
              <a:gd name="connsiteX78" fmla="*/ 3381464 w 6353632"/>
              <a:gd name="connsiteY78" fmla="*/ 2055763 h 2118943"/>
              <a:gd name="connsiteX79" fmla="*/ 2229258 w 6353632"/>
              <a:gd name="connsiteY79" fmla="*/ 2055763 h 2118943"/>
              <a:gd name="connsiteX80" fmla="*/ 2072139 w 6353632"/>
              <a:gd name="connsiteY80" fmla="*/ 2042669 h 2118943"/>
              <a:gd name="connsiteX81" fmla="*/ 1574595 w 6353632"/>
              <a:gd name="connsiteY81" fmla="*/ 2016481 h 2118943"/>
              <a:gd name="connsiteX82" fmla="*/ 1286544 w 6353632"/>
              <a:gd name="connsiteY82" fmla="*/ 1977199 h 2118943"/>
              <a:gd name="connsiteX83" fmla="*/ 1168705 w 6353632"/>
              <a:gd name="connsiteY83" fmla="*/ 1964105 h 2118943"/>
              <a:gd name="connsiteX84" fmla="*/ 1116332 w 6353632"/>
              <a:gd name="connsiteY84" fmla="*/ 1951011 h 2118943"/>
              <a:gd name="connsiteX85" fmla="*/ 815187 w 6353632"/>
              <a:gd name="connsiteY85" fmla="*/ 1924823 h 2118943"/>
              <a:gd name="connsiteX86" fmla="*/ 710441 w 6353632"/>
              <a:gd name="connsiteY86" fmla="*/ 1898635 h 2118943"/>
              <a:gd name="connsiteX87" fmla="*/ 631881 w 6353632"/>
              <a:gd name="connsiteY87" fmla="*/ 1846259 h 2118943"/>
              <a:gd name="connsiteX88" fmla="*/ 461669 w 6353632"/>
              <a:gd name="connsiteY88" fmla="*/ 1833165 h 2118943"/>
              <a:gd name="connsiteX89" fmla="*/ 409296 w 6353632"/>
              <a:gd name="connsiteY89" fmla="*/ 1820071 h 2118943"/>
              <a:gd name="connsiteX90" fmla="*/ 370016 w 6353632"/>
              <a:gd name="connsiteY90" fmla="*/ 1806977 h 2118943"/>
              <a:gd name="connsiteX91" fmla="*/ 225990 w 6353632"/>
              <a:gd name="connsiteY91" fmla="*/ 1767695 h 2118943"/>
              <a:gd name="connsiteX92" fmla="*/ 147431 w 6353632"/>
              <a:gd name="connsiteY92" fmla="*/ 1741507 h 2118943"/>
              <a:gd name="connsiteX93" fmla="*/ 108151 w 6353632"/>
              <a:gd name="connsiteY93" fmla="*/ 1728412 h 2118943"/>
              <a:gd name="connsiteX94" fmla="*/ 68871 w 6353632"/>
              <a:gd name="connsiteY94" fmla="*/ 1702224 h 2118943"/>
              <a:gd name="connsiteX95" fmla="*/ 42685 w 6353632"/>
              <a:gd name="connsiteY95" fmla="*/ 1662942 h 2118943"/>
              <a:gd name="connsiteX96" fmla="*/ 3405 w 6353632"/>
              <a:gd name="connsiteY96" fmla="*/ 1623660 h 2118943"/>
              <a:gd name="connsiteX97" fmla="*/ 3405 w 6353632"/>
              <a:gd name="connsiteY97" fmla="*/ 1558190 h 2118943"/>
              <a:gd name="connsiteX98" fmla="*/ 3405 w 6353632"/>
              <a:gd name="connsiteY98" fmla="*/ 1558190 h 2118943"/>
              <a:gd name="connsiteX99" fmla="*/ 3405 w 6353632"/>
              <a:gd name="connsiteY99" fmla="*/ 1558190 h 211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353632" h="2118943">
                <a:moveTo>
                  <a:pt x="16498" y="1623660"/>
                </a:moveTo>
                <a:lnTo>
                  <a:pt x="16498" y="1623660"/>
                </a:lnTo>
                <a:cubicBezTo>
                  <a:pt x="20863" y="1501449"/>
                  <a:pt x="17813" y="1378747"/>
                  <a:pt x="29592" y="1257027"/>
                </a:cubicBezTo>
                <a:cubicBezTo>
                  <a:pt x="31108" y="1241364"/>
                  <a:pt x="43490" y="1227576"/>
                  <a:pt x="55778" y="1217745"/>
                </a:cubicBezTo>
                <a:cubicBezTo>
                  <a:pt x="66555" y="1209123"/>
                  <a:pt x="81965" y="1209016"/>
                  <a:pt x="95058" y="1204651"/>
                </a:cubicBezTo>
                <a:cubicBezTo>
                  <a:pt x="108151" y="1191557"/>
                  <a:pt x="122484" y="1179595"/>
                  <a:pt x="134338" y="1165369"/>
                </a:cubicBezTo>
                <a:cubicBezTo>
                  <a:pt x="144412" y="1153279"/>
                  <a:pt x="148236" y="1135918"/>
                  <a:pt x="160524" y="1126087"/>
                </a:cubicBezTo>
                <a:cubicBezTo>
                  <a:pt x="171301" y="1117465"/>
                  <a:pt x="186711" y="1117358"/>
                  <a:pt x="199804" y="1112993"/>
                </a:cubicBezTo>
                <a:cubicBezTo>
                  <a:pt x="212897" y="1099899"/>
                  <a:pt x="223677" y="1083983"/>
                  <a:pt x="239084" y="1073711"/>
                </a:cubicBezTo>
                <a:cubicBezTo>
                  <a:pt x="250567" y="1066055"/>
                  <a:pt x="268604" y="1070376"/>
                  <a:pt x="278363" y="1060617"/>
                </a:cubicBezTo>
                <a:cubicBezTo>
                  <a:pt x="300617" y="1038361"/>
                  <a:pt x="316661" y="1010204"/>
                  <a:pt x="330736" y="982053"/>
                </a:cubicBezTo>
                <a:cubicBezTo>
                  <a:pt x="339465" y="964594"/>
                  <a:pt x="341040" y="941022"/>
                  <a:pt x="356923" y="929676"/>
                </a:cubicBezTo>
                <a:cubicBezTo>
                  <a:pt x="375032" y="916740"/>
                  <a:pt x="400567" y="920947"/>
                  <a:pt x="422389" y="916582"/>
                </a:cubicBezTo>
                <a:cubicBezTo>
                  <a:pt x="431118" y="903488"/>
                  <a:pt x="436288" y="887131"/>
                  <a:pt x="448576" y="877300"/>
                </a:cubicBezTo>
                <a:cubicBezTo>
                  <a:pt x="459353" y="868678"/>
                  <a:pt x="475511" y="870378"/>
                  <a:pt x="487855" y="864206"/>
                </a:cubicBezTo>
                <a:cubicBezTo>
                  <a:pt x="501930" y="857168"/>
                  <a:pt x="514042" y="846747"/>
                  <a:pt x="527135" y="838018"/>
                </a:cubicBezTo>
                <a:cubicBezTo>
                  <a:pt x="531500" y="824924"/>
                  <a:pt x="533526" y="810802"/>
                  <a:pt x="540229" y="798736"/>
                </a:cubicBezTo>
                <a:cubicBezTo>
                  <a:pt x="572706" y="740275"/>
                  <a:pt x="589612" y="712528"/>
                  <a:pt x="644975" y="680890"/>
                </a:cubicBezTo>
                <a:cubicBezTo>
                  <a:pt x="656958" y="674042"/>
                  <a:pt x="670984" y="671588"/>
                  <a:pt x="684254" y="667796"/>
                </a:cubicBezTo>
                <a:cubicBezTo>
                  <a:pt x="701557" y="662852"/>
                  <a:pt x="718645" y="655394"/>
                  <a:pt x="736627" y="654702"/>
                </a:cubicBezTo>
                <a:cubicBezTo>
                  <a:pt x="946010" y="646648"/>
                  <a:pt x="1155611" y="645973"/>
                  <a:pt x="1365103" y="641608"/>
                </a:cubicBezTo>
                <a:cubicBezTo>
                  <a:pt x="1434239" y="618561"/>
                  <a:pt x="1392903" y="636169"/>
                  <a:pt x="1482943" y="576138"/>
                </a:cubicBezTo>
                <a:lnTo>
                  <a:pt x="1522222" y="549949"/>
                </a:lnTo>
                <a:cubicBezTo>
                  <a:pt x="1530951" y="536855"/>
                  <a:pt x="1536566" y="521030"/>
                  <a:pt x="1548409" y="510667"/>
                </a:cubicBezTo>
                <a:cubicBezTo>
                  <a:pt x="1568784" y="492838"/>
                  <a:pt x="1627662" y="449737"/>
                  <a:pt x="1666248" y="445197"/>
                </a:cubicBezTo>
                <a:cubicBezTo>
                  <a:pt x="1727086" y="438039"/>
                  <a:pt x="1788452" y="436468"/>
                  <a:pt x="1849554" y="432103"/>
                </a:cubicBezTo>
                <a:cubicBezTo>
                  <a:pt x="1862647" y="427738"/>
                  <a:pt x="1876489" y="425181"/>
                  <a:pt x="1888833" y="419009"/>
                </a:cubicBezTo>
                <a:cubicBezTo>
                  <a:pt x="1965342" y="380752"/>
                  <a:pt x="1890604" y="401668"/>
                  <a:pt x="1967393" y="379727"/>
                </a:cubicBezTo>
                <a:cubicBezTo>
                  <a:pt x="2063612" y="352234"/>
                  <a:pt x="2097436" y="358422"/>
                  <a:pt x="2229258" y="340445"/>
                </a:cubicBezTo>
                <a:cubicBezTo>
                  <a:pt x="2255562" y="336858"/>
                  <a:pt x="2281631" y="331716"/>
                  <a:pt x="2307818" y="327351"/>
                </a:cubicBezTo>
                <a:cubicBezTo>
                  <a:pt x="2334004" y="318622"/>
                  <a:pt x="2358943" y="304211"/>
                  <a:pt x="2386377" y="301163"/>
                </a:cubicBezTo>
                <a:lnTo>
                  <a:pt x="2608962" y="274975"/>
                </a:lnTo>
                <a:cubicBezTo>
                  <a:pt x="2630958" y="271591"/>
                  <a:pt x="2652433" y="265265"/>
                  <a:pt x="2674429" y="261881"/>
                </a:cubicBezTo>
                <a:cubicBezTo>
                  <a:pt x="2709207" y="256530"/>
                  <a:pt x="2744467" y="254572"/>
                  <a:pt x="2779175" y="248787"/>
                </a:cubicBezTo>
                <a:cubicBezTo>
                  <a:pt x="2796925" y="245828"/>
                  <a:pt x="2813734" y="238238"/>
                  <a:pt x="2831548" y="235693"/>
                </a:cubicBezTo>
                <a:cubicBezTo>
                  <a:pt x="2955690" y="217957"/>
                  <a:pt x="3105483" y="216709"/>
                  <a:pt x="3224345" y="209505"/>
                </a:cubicBezTo>
                <a:cubicBezTo>
                  <a:pt x="3281146" y="206062"/>
                  <a:pt x="3337820" y="200776"/>
                  <a:pt x="3394557" y="196411"/>
                </a:cubicBezTo>
                <a:cubicBezTo>
                  <a:pt x="3516223" y="165993"/>
                  <a:pt x="3364949" y="202334"/>
                  <a:pt x="3525490" y="170223"/>
                </a:cubicBezTo>
                <a:cubicBezTo>
                  <a:pt x="3543136" y="166694"/>
                  <a:pt x="3560158" y="160347"/>
                  <a:pt x="3577863" y="157128"/>
                </a:cubicBezTo>
                <a:cubicBezTo>
                  <a:pt x="3608226" y="151607"/>
                  <a:pt x="3639153" y="149555"/>
                  <a:pt x="3669516" y="144034"/>
                </a:cubicBezTo>
                <a:cubicBezTo>
                  <a:pt x="3687221" y="140815"/>
                  <a:pt x="3703923" y="131967"/>
                  <a:pt x="3721889" y="130940"/>
                </a:cubicBezTo>
                <a:cubicBezTo>
                  <a:pt x="3857036" y="123217"/>
                  <a:pt x="3992483" y="122211"/>
                  <a:pt x="4127780" y="117846"/>
                </a:cubicBezTo>
                <a:lnTo>
                  <a:pt x="4245619" y="104752"/>
                </a:lnTo>
                <a:cubicBezTo>
                  <a:pt x="4324675" y="96846"/>
                  <a:pt x="4392434" y="95403"/>
                  <a:pt x="4468204" y="78564"/>
                </a:cubicBezTo>
                <a:cubicBezTo>
                  <a:pt x="4481677" y="75570"/>
                  <a:pt x="4494011" y="68464"/>
                  <a:pt x="4507484" y="65470"/>
                </a:cubicBezTo>
                <a:cubicBezTo>
                  <a:pt x="4533399" y="59711"/>
                  <a:pt x="4560128" y="58135"/>
                  <a:pt x="4586043" y="52376"/>
                </a:cubicBezTo>
                <a:cubicBezTo>
                  <a:pt x="4599516" y="49382"/>
                  <a:pt x="4611789" y="41989"/>
                  <a:pt x="4625323" y="39282"/>
                </a:cubicBezTo>
                <a:cubicBezTo>
                  <a:pt x="4655585" y="33229"/>
                  <a:pt x="4686613" y="31709"/>
                  <a:pt x="4716976" y="26188"/>
                </a:cubicBezTo>
                <a:cubicBezTo>
                  <a:pt x="4734681" y="22969"/>
                  <a:pt x="4751512" y="15472"/>
                  <a:pt x="4769349" y="13094"/>
                </a:cubicBezTo>
                <a:cubicBezTo>
                  <a:pt x="4817133" y="6722"/>
                  <a:pt x="4865366" y="4365"/>
                  <a:pt x="4913375" y="0"/>
                </a:cubicBezTo>
                <a:cubicBezTo>
                  <a:pt x="5087952" y="4365"/>
                  <a:pt x="5262844" y="1728"/>
                  <a:pt x="5437105" y="13094"/>
                </a:cubicBezTo>
                <a:cubicBezTo>
                  <a:pt x="5525064" y="18831"/>
                  <a:pt x="5493887" y="49630"/>
                  <a:pt x="5568037" y="52376"/>
                </a:cubicBezTo>
                <a:cubicBezTo>
                  <a:pt x="5786152" y="60455"/>
                  <a:pt x="6004479" y="61105"/>
                  <a:pt x="6222700" y="65470"/>
                </a:cubicBezTo>
                <a:cubicBezTo>
                  <a:pt x="6231429" y="78564"/>
                  <a:pt x="6241849" y="90677"/>
                  <a:pt x="6248886" y="104752"/>
                </a:cubicBezTo>
                <a:cubicBezTo>
                  <a:pt x="6273190" y="153363"/>
                  <a:pt x="6269063" y="232903"/>
                  <a:pt x="6275073" y="274975"/>
                </a:cubicBezTo>
                <a:cubicBezTo>
                  <a:pt x="6281974" y="323283"/>
                  <a:pt x="6292530" y="370998"/>
                  <a:pt x="6301259" y="419009"/>
                </a:cubicBezTo>
                <a:cubicBezTo>
                  <a:pt x="6313654" y="766057"/>
                  <a:pt x="6301531" y="683197"/>
                  <a:pt x="6327446" y="903488"/>
                </a:cubicBezTo>
                <a:cubicBezTo>
                  <a:pt x="6340905" y="1017899"/>
                  <a:pt x="6329940" y="976441"/>
                  <a:pt x="6353632" y="1047523"/>
                </a:cubicBezTo>
                <a:cubicBezTo>
                  <a:pt x="6349268" y="1252663"/>
                  <a:pt x="6348579" y="1457913"/>
                  <a:pt x="6340539" y="1662942"/>
                </a:cubicBezTo>
                <a:cubicBezTo>
                  <a:pt x="6339834" y="1680924"/>
                  <a:pt x="6334535" y="1698777"/>
                  <a:pt x="6327446" y="1715318"/>
                </a:cubicBezTo>
                <a:cubicBezTo>
                  <a:pt x="6321247" y="1729783"/>
                  <a:pt x="6309066" y="1740937"/>
                  <a:pt x="6301259" y="1754601"/>
                </a:cubicBezTo>
                <a:cubicBezTo>
                  <a:pt x="6291575" y="1771549"/>
                  <a:pt x="6282761" y="1789036"/>
                  <a:pt x="6275073" y="1806977"/>
                </a:cubicBezTo>
                <a:cubicBezTo>
                  <a:pt x="6269636" y="1819663"/>
                  <a:pt x="6270602" y="1835481"/>
                  <a:pt x="6261980" y="1846259"/>
                </a:cubicBezTo>
                <a:cubicBezTo>
                  <a:pt x="6252150" y="1858547"/>
                  <a:pt x="6235793" y="1863718"/>
                  <a:pt x="6222700" y="1872447"/>
                </a:cubicBezTo>
                <a:lnTo>
                  <a:pt x="6170327" y="1951011"/>
                </a:lnTo>
                <a:cubicBezTo>
                  <a:pt x="6161598" y="1964105"/>
                  <a:pt x="6157234" y="1981563"/>
                  <a:pt x="6144140" y="1990293"/>
                </a:cubicBezTo>
                <a:lnTo>
                  <a:pt x="6065581" y="2042669"/>
                </a:lnTo>
                <a:lnTo>
                  <a:pt x="6026301" y="2068857"/>
                </a:lnTo>
                <a:cubicBezTo>
                  <a:pt x="5960835" y="2064492"/>
                  <a:pt x="5895112" y="2063009"/>
                  <a:pt x="5829902" y="2055763"/>
                </a:cubicBezTo>
                <a:cubicBezTo>
                  <a:pt x="5816185" y="2054239"/>
                  <a:pt x="5804012" y="2046016"/>
                  <a:pt x="5790623" y="2042669"/>
                </a:cubicBezTo>
                <a:cubicBezTo>
                  <a:pt x="5769033" y="2037271"/>
                  <a:pt x="5746841" y="2034579"/>
                  <a:pt x="5725156" y="2029575"/>
                </a:cubicBezTo>
                <a:cubicBezTo>
                  <a:pt x="5690088" y="2021482"/>
                  <a:pt x="5656294" y="2006147"/>
                  <a:pt x="5620410" y="2003387"/>
                </a:cubicBezTo>
                <a:cubicBezTo>
                  <a:pt x="5563673" y="1999022"/>
                  <a:pt x="5507086" y="1991698"/>
                  <a:pt x="5450198" y="1990293"/>
                </a:cubicBezTo>
                <a:lnTo>
                  <a:pt x="4559857" y="1977199"/>
                </a:lnTo>
                <a:lnTo>
                  <a:pt x="3852821" y="1990293"/>
                </a:lnTo>
                <a:cubicBezTo>
                  <a:pt x="3703122" y="1994830"/>
                  <a:pt x="3734703" y="1997486"/>
                  <a:pt x="3630236" y="2016481"/>
                </a:cubicBezTo>
                <a:cubicBezTo>
                  <a:pt x="3604117" y="2021230"/>
                  <a:pt x="3577709" y="2024368"/>
                  <a:pt x="3551677" y="2029575"/>
                </a:cubicBezTo>
                <a:cubicBezTo>
                  <a:pt x="3534031" y="2033104"/>
                  <a:pt x="3517090" y="2039933"/>
                  <a:pt x="3499304" y="2042669"/>
                </a:cubicBezTo>
                <a:cubicBezTo>
                  <a:pt x="3460242" y="2048679"/>
                  <a:pt x="3420744" y="2051398"/>
                  <a:pt x="3381464" y="2055763"/>
                </a:cubicBezTo>
                <a:cubicBezTo>
                  <a:pt x="2991272" y="2185834"/>
                  <a:pt x="3327800" y="2078415"/>
                  <a:pt x="2229258" y="2055763"/>
                </a:cubicBezTo>
                <a:cubicBezTo>
                  <a:pt x="2176715" y="2054680"/>
                  <a:pt x="2124608" y="2045667"/>
                  <a:pt x="2072139" y="2042669"/>
                </a:cubicBezTo>
                <a:cubicBezTo>
                  <a:pt x="1846545" y="2029777"/>
                  <a:pt x="1779108" y="2034266"/>
                  <a:pt x="1574595" y="2016481"/>
                </a:cubicBezTo>
                <a:cubicBezTo>
                  <a:pt x="1506596" y="2010568"/>
                  <a:pt x="1332793" y="1982338"/>
                  <a:pt x="1286544" y="1977199"/>
                </a:cubicBezTo>
                <a:lnTo>
                  <a:pt x="1168705" y="1964105"/>
                </a:lnTo>
                <a:cubicBezTo>
                  <a:pt x="1151247" y="1959740"/>
                  <a:pt x="1134082" y="1953970"/>
                  <a:pt x="1116332" y="1951011"/>
                </a:cubicBezTo>
                <a:cubicBezTo>
                  <a:pt x="1017252" y="1934497"/>
                  <a:pt x="914732" y="1931460"/>
                  <a:pt x="815187" y="1924823"/>
                </a:cubicBezTo>
                <a:cubicBezTo>
                  <a:pt x="797049" y="1921195"/>
                  <a:pt x="733088" y="1911217"/>
                  <a:pt x="710441" y="1898635"/>
                </a:cubicBezTo>
                <a:cubicBezTo>
                  <a:pt x="682929" y="1883350"/>
                  <a:pt x="663261" y="1848673"/>
                  <a:pt x="631881" y="1846259"/>
                </a:cubicBezTo>
                <a:lnTo>
                  <a:pt x="461669" y="1833165"/>
                </a:lnTo>
                <a:cubicBezTo>
                  <a:pt x="444211" y="1828800"/>
                  <a:pt x="426599" y="1825015"/>
                  <a:pt x="409296" y="1820071"/>
                </a:cubicBezTo>
                <a:cubicBezTo>
                  <a:pt x="396025" y="1816279"/>
                  <a:pt x="383406" y="1810325"/>
                  <a:pt x="370016" y="1806977"/>
                </a:cubicBezTo>
                <a:cubicBezTo>
                  <a:pt x="221967" y="1769963"/>
                  <a:pt x="394522" y="1823876"/>
                  <a:pt x="225990" y="1767695"/>
                </a:cubicBezTo>
                <a:lnTo>
                  <a:pt x="147431" y="1741507"/>
                </a:lnTo>
                <a:cubicBezTo>
                  <a:pt x="134338" y="1737142"/>
                  <a:pt x="119635" y="1736068"/>
                  <a:pt x="108151" y="1728412"/>
                </a:cubicBezTo>
                <a:lnTo>
                  <a:pt x="68871" y="1702224"/>
                </a:lnTo>
                <a:cubicBezTo>
                  <a:pt x="60142" y="1689130"/>
                  <a:pt x="52759" y="1675032"/>
                  <a:pt x="42685" y="1662942"/>
                </a:cubicBezTo>
                <a:cubicBezTo>
                  <a:pt x="30831" y="1648716"/>
                  <a:pt x="9907" y="1640998"/>
                  <a:pt x="3405" y="1623660"/>
                </a:cubicBezTo>
                <a:cubicBezTo>
                  <a:pt x="-4257" y="1603226"/>
                  <a:pt x="3405" y="1580013"/>
                  <a:pt x="3405" y="1558190"/>
                </a:cubicBezTo>
                <a:lnTo>
                  <a:pt x="3405" y="1558190"/>
                </a:lnTo>
                <a:lnTo>
                  <a:pt x="3405" y="1558190"/>
                </a:lnTo>
              </a:path>
            </a:pathLst>
          </a:custGeom>
          <a:solidFill>
            <a:srgbClr val="FFFFFF"/>
          </a:solidFill>
          <a:ln>
            <a:no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1854200" y="3552843"/>
            <a:ext cx="6912987" cy="2308324"/>
          </a:xfrm>
          <a:prstGeom prst="rect">
            <a:avLst/>
          </a:prstGeom>
          <a:noFill/>
        </p:spPr>
        <p:txBody>
          <a:bodyPr wrap="square" rtlCol="0">
            <a:spAutoFit/>
          </a:bodyPr>
          <a:lstStyle/>
          <a:p>
            <a:pPr algn="r"/>
            <a:r>
              <a:rPr lang="en-US" dirty="0" smtClean="0"/>
              <a:t>New proposal </a:t>
            </a:r>
          </a:p>
          <a:p>
            <a:pPr algn="r"/>
            <a:r>
              <a:rPr lang="en-US" dirty="0" smtClean="0"/>
              <a:t>for Advanced Accelerator laboratory course from </a:t>
            </a:r>
          </a:p>
          <a:p>
            <a:pPr algn="r"/>
            <a:r>
              <a:rPr lang="en-US" b="1" dirty="0" smtClean="0">
                <a:solidFill>
                  <a:srgbClr val="FF0000"/>
                </a:solidFill>
              </a:rPr>
              <a:t>C</a:t>
            </a:r>
            <a:r>
              <a:rPr lang="en-US" b="1" dirty="0" smtClean="0"/>
              <a:t>enter </a:t>
            </a:r>
            <a:r>
              <a:rPr lang="en-US" b="1" dirty="0"/>
              <a:t>for </a:t>
            </a:r>
            <a:r>
              <a:rPr lang="en-US" b="1" dirty="0">
                <a:solidFill>
                  <a:srgbClr val="FF0000"/>
                </a:solidFill>
              </a:rPr>
              <a:t>A</a:t>
            </a:r>
            <a:r>
              <a:rPr lang="en-US" b="1" dirty="0"/>
              <a:t>ccelerator </a:t>
            </a:r>
            <a:r>
              <a:rPr lang="en-US" b="1" dirty="0">
                <a:solidFill>
                  <a:srgbClr val="FF0000"/>
                </a:solidFill>
              </a:rPr>
              <a:t>S</a:t>
            </a:r>
            <a:r>
              <a:rPr lang="en-US" b="1" dirty="0"/>
              <a:t>cience and </a:t>
            </a:r>
            <a:r>
              <a:rPr lang="en-US" b="1" dirty="0" smtClean="0">
                <a:solidFill>
                  <a:srgbClr val="FF0000"/>
                </a:solidFill>
              </a:rPr>
              <a:t>E</a:t>
            </a:r>
            <a:r>
              <a:rPr lang="en-US" b="1" dirty="0" smtClean="0"/>
              <a:t>ducation at </a:t>
            </a:r>
            <a:r>
              <a:rPr lang="en-US" b="1" dirty="0"/>
              <a:t>SUNY </a:t>
            </a:r>
            <a:r>
              <a:rPr lang="en-US" b="1" dirty="0" smtClean="0"/>
              <a:t>SB</a:t>
            </a:r>
          </a:p>
          <a:p>
            <a:pPr marL="285750" indent="-285750" algn="r">
              <a:buFont typeface="Arial"/>
              <a:buChar char="•"/>
            </a:pPr>
            <a:r>
              <a:rPr lang="en-US" dirty="0"/>
              <a:t>The goal of this course is to expose graduate </a:t>
            </a:r>
            <a:r>
              <a:rPr lang="en-US" dirty="0" smtClean="0"/>
              <a:t>students</a:t>
            </a:r>
          </a:p>
          <a:p>
            <a:pPr algn="r"/>
            <a:r>
              <a:rPr lang="en-US" dirty="0" smtClean="0"/>
              <a:t> </a:t>
            </a:r>
            <a:r>
              <a:rPr lang="en-US" dirty="0"/>
              <a:t>to modern accelerator technology and to method of generating, accelerating and controlling high brightness electron beams</a:t>
            </a:r>
            <a:r>
              <a:rPr lang="en-US" dirty="0" smtClean="0"/>
              <a:t>.</a:t>
            </a:r>
          </a:p>
          <a:p>
            <a:pPr marL="285750" indent="-285750" algn="r">
              <a:buFont typeface="Arial"/>
              <a:buChar char="•"/>
            </a:pPr>
            <a:r>
              <a:rPr lang="en-US" dirty="0" smtClean="0"/>
              <a:t>Anticipated class </a:t>
            </a:r>
            <a:r>
              <a:rPr lang="en-US" dirty="0"/>
              <a:t>attendance is 10 students</a:t>
            </a:r>
            <a:r>
              <a:rPr lang="en-US" dirty="0" smtClean="0"/>
              <a:t>. </a:t>
            </a:r>
            <a:endParaRPr lang="en-US" dirty="0"/>
          </a:p>
          <a:p>
            <a:pPr algn="r"/>
            <a:r>
              <a:rPr lang="en-US" dirty="0" smtClean="0"/>
              <a:t>  </a:t>
            </a:r>
            <a:endParaRPr lang="en-US" dirty="0"/>
          </a:p>
        </p:txBody>
      </p:sp>
      <p:sp>
        <p:nvSpPr>
          <p:cNvPr id="19" name="Freeform 18"/>
          <p:cNvSpPr/>
          <p:nvPr/>
        </p:nvSpPr>
        <p:spPr>
          <a:xfrm>
            <a:off x="707036" y="3587765"/>
            <a:ext cx="2081827" cy="1257027"/>
          </a:xfrm>
          <a:custGeom>
            <a:avLst/>
            <a:gdLst>
              <a:gd name="connsiteX0" fmla="*/ 0 w 2081827"/>
              <a:gd name="connsiteY0" fmla="*/ 0 h 1257027"/>
              <a:gd name="connsiteX1" fmla="*/ 0 w 2081827"/>
              <a:gd name="connsiteY1" fmla="*/ 0 h 1257027"/>
              <a:gd name="connsiteX2" fmla="*/ 13093 w 2081827"/>
              <a:gd name="connsiteY2" fmla="*/ 130940 h 1257027"/>
              <a:gd name="connsiteX3" fmla="*/ 26186 w 2081827"/>
              <a:gd name="connsiteY3" fmla="*/ 222599 h 1257027"/>
              <a:gd name="connsiteX4" fmla="*/ 39279 w 2081827"/>
              <a:gd name="connsiteY4" fmla="*/ 366633 h 1257027"/>
              <a:gd name="connsiteX5" fmla="*/ 65466 w 2081827"/>
              <a:gd name="connsiteY5" fmla="*/ 1073711 h 1257027"/>
              <a:gd name="connsiteX6" fmla="*/ 78559 w 2081827"/>
              <a:gd name="connsiteY6" fmla="*/ 1112993 h 1257027"/>
              <a:gd name="connsiteX7" fmla="*/ 170212 w 2081827"/>
              <a:gd name="connsiteY7" fmla="*/ 1230839 h 1257027"/>
              <a:gd name="connsiteX8" fmla="*/ 248771 w 2081827"/>
              <a:gd name="connsiteY8" fmla="*/ 1257027 h 1257027"/>
              <a:gd name="connsiteX9" fmla="*/ 497543 w 2081827"/>
              <a:gd name="connsiteY9" fmla="*/ 1230839 h 1257027"/>
              <a:gd name="connsiteX10" fmla="*/ 536823 w 2081827"/>
              <a:gd name="connsiteY10" fmla="*/ 1217745 h 1257027"/>
              <a:gd name="connsiteX11" fmla="*/ 667755 w 2081827"/>
              <a:gd name="connsiteY11" fmla="*/ 1191557 h 1257027"/>
              <a:gd name="connsiteX12" fmla="*/ 772501 w 2081827"/>
              <a:gd name="connsiteY12" fmla="*/ 1165369 h 1257027"/>
              <a:gd name="connsiteX13" fmla="*/ 851061 w 2081827"/>
              <a:gd name="connsiteY13" fmla="*/ 1152275 h 1257027"/>
              <a:gd name="connsiteX14" fmla="*/ 890341 w 2081827"/>
              <a:gd name="connsiteY14" fmla="*/ 1139181 h 1257027"/>
              <a:gd name="connsiteX15" fmla="*/ 981994 w 2081827"/>
              <a:gd name="connsiteY15" fmla="*/ 1126087 h 1257027"/>
              <a:gd name="connsiteX16" fmla="*/ 1073646 w 2081827"/>
              <a:gd name="connsiteY16" fmla="*/ 1099899 h 1257027"/>
              <a:gd name="connsiteX17" fmla="*/ 1165299 w 2081827"/>
              <a:gd name="connsiteY17" fmla="*/ 1086805 h 1257027"/>
              <a:gd name="connsiteX18" fmla="*/ 1243859 w 2081827"/>
              <a:gd name="connsiteY18" fmla="*/ 1060617 h 1257027"/>
              <a:gd name="connsiteX19" fmla="*/ 1283138 w 2081827"/>
              <a:gd name="connsiteY19" fmla="*/ 1047523 h 1257027"/>
              <a:gd name="connsiteX20" fmla="*/ 1322418 w 2081827"/>
              <a:gd name="connsiteY20" fmla="*/ 1021335 h 1257027"/>
              <a:gd name="connsiteX21" fmla="*/ 1440257 w 2081827"/>
              <a:gd name="connsiteY21" fmla="*/ 1008241 h 1257027"/>
              <a:gd name="connsiteX22" fmla="*/ 1505724 w 2081827"/>
              <a:gd name="connsiteY22" fmla="*/ 955865 h 1257027"/>
              <a:gd name="connsiteX23" fmla="*/ 1584283 w 2081827"/>
              <a:gd name="connsiteY23" fmla="*/ 877300 h 1257027"/>
              <a:gd name="connsiteX24" fmla="*/ 1623563 w 2081827"/>
              <a:gd name="connsiteY24" fmla="*/ 838018 h 1257027"/>
              <a:gd name="connsiteX25" fmla="*/ 1675936 w 2081827"/>
              <a:gd name="connsiteY25" fmla="*/ 759454 h 1257027"/>
              <a:gd name="connsiteX26" fmla="*/ 1754495 w 2081827"/>
              <a:gd name="connsiteY26" fmla="*/ 720172 h 1257027"/>
              <a:gd name="connsiteX27" fmla="*/ 1793775 w 2081827"/>
              <a:gd name="connsiteY27" fmla="*/ 693984 h 1257027"/>
              <a:gd name="connsiteX28" fmla="*/ 1833055 w 2081827"/>
              <a:gd name="connsiteY28" fmla="*/ 602326 h 1257027"/>
              <a:gd name="connsiteX29" fmla="*/ 1872335 w 2081827"/>
              <a:gd name="connsiteY29" fmla="*/ 563044 h 1257027"/>
              <a:gd name="connsiteX30" fmla="*/ 1911614 w 2081827"/>
              <a:gd name="connsiteY30" fmla="*/ 510667 h 1257027"/>
              <a:gd name="connsiteX31" fmla="*/ 1963987 w 2081827"/>
              <a:gd name="connsiteY31" fmla="*/ 432103 h 1257027"/>
              <a:gd name="connsiteX32" fmla="*/ 2016360 w 2081827"/>
              <a:gd name="connsiteY32" fmla="*/ 353539 h 1257027"/>
              <a:gd name="connsiteX33" fmla="*/ 2042547 w 2081827"/>
              <a:gd name="connsiteY33" fmla="*/ 314257 h 1257027"/>
              <a:gd name="connsiteX34" fmla="*/ 2068733 w 2081827"/>
              <a:gd name="connsiteY34" fmla="*/ 235693 h 1257027"/>
              <a:gd name="connsiteX35" fmla="*/ 2081827 w 2081827"/>
              <a:gd name="connsiteY35" fmla="*/ 196411 h 1257027"/>
              <a:gd name="connsiteX36" fmla="*/ 2068733 w 2081827"/>
              <a:gd name="connsiteY36" fmla="*/ 91658 h 1257027"/>
              <a:gd name="connsiteX37" fmla="*/ 2029454 w 2081827"/>
              <a:gd name="connsiteY37" fmla="*/ 78564 h 1257027"/>
              <a:gd name="connsiteX38" fmla="*/ 1950894 w 2081827"/>
              <a:gd name="connsiteY38" fmla="*/ 65470 h 1257027"/>
              <a:gd name="connsiteX39" fmla="*/ 1885428 w 2081827"/>
              <a:gd name="connsiteY39" fmla="*/ 52376 h 1257027"/>
              <a:gd name="connsiteX40" fmla="*/ 1400978 w 2081827"/>
              <a:gd name="connsiteY40" fmla="*/ 39282 h 1257027"/>
              <a:gd name="connsiteX41" fmla="*/ 1322418 w 2081827"/>
              <a:gd name="connsiteY41" fmla="*/ 26188 h 1257027"/>
              <a:gd name="connsiteX42" fmla="*/ 916527 w 2081827"/>
              <a:gd name="connsiteY42" fmla="*/ 0 h 1257027"/>
              <a:gd name="connsiteX43" fmla="*/ 91652 w 2081827"/>
              <a:gd name="connsiteY43" fmla="*/ 13094 h 1257027"/>
              <a:gd name="connsiteX44" fmla="*/ 52373 w 2081827"/>
              <a:gd name="connsiteY44" fmla="*/ 26188 h 1257027"/>
              <a:gd name="connsiteX45" fmla="*/ 0 w 2081827"/>
              <a:gd name="connsiteY45" fmla="*/ 0 h 125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81827" h="1257027">
                <a:moveTo>
                  <a:pt x="0" y="0"/>
                </a:moveTo>
                <a:lnTo>
                  <a:pt x="0" y="0"/>
                </a:lnTo>
                <a:cubicBezTo>
                  <a:pt x="4364" y="43647"/>
                  <a:pt x="7968" y="87376"/>
                  <a:pt x="13093" y="130940"/>
                </a:cubicBezTo>
                <a:cubicBezTo>
                  <a:pt x="16699" y="161592"/>
                  <a:pt x="22778" y="191925"/>
                  <a:pt x="26186" y="222599"/>
                </a:cubicBezTo>
                <a:cubicBezTo>
                  <a:pt x="31509" y="270513"/>
                  <a:pt x="34915" y="318622"/>
                  <a:pt x="39279" y="366633"/>
                </a:cubicBezTo>
                <a:cubicBezTo>
                  <a:pt x="41657" y="454601"/>
                  <a:pt x="48742" y="906453"/>
                  <a:pt x="65466" y="1073711"/>
                </a:cubicBezTo>
                <a:cubicBezTo>
                  <a:pt x="66839" y="1087445"/>
                  <a:pt x="71856" y="1100928"/>
                  <a:pt x="78559" y="1112993"/>
                </a:cubicBezTo>
                <a:cubicBezTo>
                  <a:pt x="88749" y="1131335"/>
                  <a:pt x="139539" y="1213797"/>
                  <a:pt x="170212" y="1230839"/>
                </a:cubicBezTo>
                <a:cubicBezTo>
                  <a:pt x="194341" y="1244245"/>
                  <a:pt x="248771" y="1257027"/>
                  <a:pt x="248771" y="1257027"/>
                </a:cubicBezTo>
                <a:cubicBezTo>
                  <a:pt x="297192" y="1252625"/>
                  <a:pt x="440325" y="1241243"/>
                  <a:pt x="497543" y="1230839"/>
                </a:cubicBezTo>
                <a:cubicBezTo>
                  <a:pt x="511122" y="1228370"/>
                  <a:pt x="523375" y="1220849"/>
                  <a:pt x="536823" y="1217745"/>
                </a:cubicBezTo>
                <a:cubicBezTo>
                  <a:pt x="580191" y="1207736"/>
                  <a:pt x="624576" y="1202352"/>
                  <a:pt x="667755" y="1191557"/>
                </a:cubicBezTo>
                <a:cubicBezTo>
                  <a:pt x="702670" y="1182828"/>
                  <a:pt x="737001" y="1171286"/>
                  <a:pt x="772501" y="1165369"/>
                </a:cubicBezTo>
                <a:cubicBezTo>
                  <a:pt x="798688" y="1161004"/>
                  <a:pt x="825145" y="1158034"/>
                  <a:pt x="851061" y="1152275"/>
                </a:cubicBezTo>
                <a:cubicBezTo>
                  <a:pt x="864534" y="1149281"/>
                  <a:pt x="876807" y="1141888"/>
                  <a:pt x="890341" y="1139181"/>
                </a:cubicBezTo>
                <a:cubicBezTo>
                  <a:pt x="920603" y="1133128"/>
                  <a:pt x="951443" y="1130452"/>
                  <a:pt x="981994" y="1126087"/>
                </a:cubicBezTo>
                <a:cubicBezTo>
                  <a:pt x="1015649" y="1114868"/>
                  <a:pt x="1037476" y="1106476"/>
                  <a:pt x="1073646" y="1099899"/>
                </a:cubicBezTo>
                <a:cubicBezTo>
                  <a:pt x="1104009" y="1094378"/>
                  <a:pt x="1134748" y="1091170"/>
                  <a:pt x="1165299" y="1086805"/>
                </a:cubicBezTo>
                <a:lnTo>
                  <a:pt x="1243859" y="1060617"/>
                </a:lnTo>
                <a:cubicBezTo>
                  <a:pt x="1256952" y="1056252"/>
                  <a:pt x="1271655" y="1055179"/>
                  <a:pt x="1283138" y="1047523"/>
                </a:cubicBezTo>
                <a:cubicBezTo>
                  <a:pt x="1296231" y="1038794"/>
                  <a:pt x="1307151" y="1025152"/>
                  <a:pt x="1322418" y="1021335"/>
                </a:cubicBezTo>
                <a:cubicBezTo>
                  <a:pt x="1360759" y="1011749"/>
                  <a:pt x="1400977" y="1012606"/>
                  <a:pt x="1440257" y="1008241"/>
                </a:cubicBezTo>
                <a:cubicBezTo>
                  <a:pt x="1508524" y="985484"/>
                  <a:pt x="1455853" y="1011974"/>
                  <a:pt x="1505724" y="955865"/>
                </a:cubicBezTo>
                <a:cubicBezTo>
                  <a:pt x="1530327" y="928184"/>
                  <a:pt x="1558097" y="903488"/>
                  <a:pt x="1584283" y="877300"/>
                </a:cubicBezTo>
                <a:cubicBezTo>
                  <a:pt x="1597376" y="864206"/>
                  <a:pt x="1613292" y="853426"/>
                  <a:pt x="1623563" y="838018"/>
                </a:cubicBezTo>
                <a:cubicBezTo>
                  <a:pt x="1641021" y="811830"/>
                  <a:pt x="1649749" y="776913"/>
                  <a:pt x="1675936" y="759454"/>
                </a:cubicBezTo>
                <a:cubicBezTo>
                  <a:pt x="1788509" y="684401"/>
                  <a:pt x="1646078" y="774384"/>
                  <a:pt x="1754495" y="720172"/>
                </a:cubicBezTo>
                <a:cubicBezTo>
                  <a:pt x="1768570" y="713134"/>
                  <a:pt x="1780682" y="702713"/>
                  <a:pt x="1793775" y="693984"/>
                </a:cubicBezTo>
                <a:cubicBezTo>
                  <a:pt x="1804460" y="661926"/>
                  <a:pt x="1812829" y="630643"/>
                  <a:pt x="1833055" y="602326"/>
                </a:cubicBezTo>
                <a:cubicBezTo>
                  <a:pt x="1843818" y="587258"/>
                  <a:pt x="1860285" y="577104"/>
                  <a:pt x="1872335" y="563044"/>
                </a:cubicBezTo>
                <a:cubicBezTo>
                  <a:pt x="1886537" y="546474"/>
                  <a:pt x="1898521" y="528126"/>
                  <a:pt x="1911614" y="510667"/>
                </a:cubicBezTo>
                <a:cubicBezTo>
                  <a:pt x="1936656" y="435541"/>
                  <a:pt x="1906775" y="505666"/>
                  <a:pt x="1963987" y="432103"/>
                </a:cubicBezTo>
                <a:cubicBezTo>
                  <a:pt x="1983309" y="407259"/>
                  <a:pt x="1998902" y="379727"/>
                  <a:pt x="2016360" y="353539"/>
                </a:cubicBezTo>
                <a:lnTo>
                  <a:pt x="2042547" y="314257"/>
                </a:lnTo>
                <a:lnTo>
                  <a:pt x="2068733" y="235693"/>
                </a:lnTo>
                <a:lnTo>
                  <a:pt x="2081827" y="196411"/>
                </a:lnTo>
                <a:cubicBezTo>
                  <a:pt x="2077462" y="161493"/>
                  <a:pt x="2083024" y="123815"/>
                  <a:pt x="2068733" y="91658"/>
                </a:cubicBezTo>
                <a:cubicBezTo>
                  <a:pt x="2063128" y="79046"/>
                  <a:pt x="2042927" y="81558"/>
                  <a:pt x="2029454" y="78564"/>
                </a:cubicBezTo>
                <a:cubicBezTo>
                  <a:pt x="2003538" y="72805"/>
                  <a:pt x="1977014" y="70219"/>
                  <a:pt x="1950894" y="65470"/>
                </a:cubicBezTo>
                <a:cubicBezTo>
                  <a:pt x="1928999" y="61489"/>
                  <a:pt x="1907657" y="53435"/>
                  <a:pt x="1885428" y="52376"/>
                </a:cubicBezTo>
                <a:cubicBezTo>
                  <a:pt x="1724069" y="44692"/>
                  <a:pt x="1562461" y="43647"/>
                  <a:pt x="1400978" y="39282"/>
                </a:cubicBezTo>
                <a:cubicBezTo>
                  <a:pt x="1374791" y="34917"/>
                  <a:pt x="1348820" y="28967"/>
                  <a:pt x="1322418" y="26188"/>
                </a:cubicBezTo>
                <a:cubicBezTo>
                  <a:pt x="1215526" y="14936"/>
                  <a:pt x="1013003" y="5360"/>
                  <a:pt x="916527" y="0"/>
                </a:cubicBezTo>
                <a:lnTo>
                  <a:pt x="91652" y="13094"/>
                </a:lnTo>
                <a:cubicBezTo>
                  <a:pt x="77857" y="13512"/>
                  <a:pt x="65643" y="22396"/>
                  <a:pt x="52373" y="26188"/>
                </a:cubicBezTo>
                <a:cubicBezTo>
                  <a:pt x="35070" y="31132"/>
                  <a:pt x="8729" y="4365"/>
                  <a:pt x="0" y="0"/>
                </a:cubicBezTo>
                <a:close/>
              </a:path>
            </a:pathLst>
          </a:custGeom>
          <a:solidFill>
            <a:srgbClr val="FFFFFF"/>
          </a:solidFill>
          <a:ln>
            <a:solidFill>
              <a:srgbClr val="FFFFFF"/>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88894" y="3552843"/>
            <a:ext cx="2352307" cy="1477328"/>
          </a:xfrm>
          <a:prstGeom prst="rect">
            <a:avLst/>
          </a:prstGeom>
          <a:noFill/>
        </p:spPr>
        <p:txBody>
          <a:bodyPr wrap="square" rtlCol="0">
            <a:spAutoFit/>
          </a:bodyPr>
          <a:lstStyle/>
          <a:p>
            <a:r>
              <a:rPr lang="en-US" b="1" dirty="0"/>
              <a:t>Ariel </a:t>
            </a:r>
            <a:r>
              <a:rPr lang="en-US" b="1" dirty="0" err="1"/>
              <a:t>Nause</a:t>
            </a:r>
            <a:r>
              <a:rPr lang="en-US" dirty="0"/>
              <a:t>, Tel-Aviv Univ., winner </a:t>
            </a:r>
            <a:r>
              <a:rPr lang="en-US" dirty="0" smtClean="0"/>
              <a:t>of </a:t>
            </a:r>
            <a:r>
              <a:rPr lang="en-US" dirty="0"/>
              <a:t>the 2014 RHIC &amp; AGS </a:t>
            </a:r>
          </a:p>
          <a:p>
            <a:r>
              <a:rPr lang="en-US" dirty="0"/>
              <a:t>Thesis </a:t>
            </a:r>
            <a:r>
              <a:rPr lang="en-US" dirty="0" smtClean="0"/>
              <a:t>Award. </a:t>
            </a:r>
            <a:endParaRPr lang="en-US" dirty="0"/>
          </a:p>
          <a:p>
            <a:endParaRPr lang="en-US" dirty="0"/>
          </a:p>
        </p:txBody>
      </p:sp>
    </p:spTree>
    <p:extLst>
      <p:ext uri="{BB962C8B-B14F-4D97-AF65-F5344CB8AC3E}">
        <p14:creationId xmlns:p14="http://schemas.microsoft.com/office/powerpoint/2010/main" val="6846709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1200444"/>
            <a:ext cx="4328887" cy="5249409"/>
          </a:xfrm>
        </p:spPr>
        <p:txBody>
          <a:bodyPr>
            <a:normAutofit fontScale="25000" lnSpcReduction="20000"/>
          </a:bodyPr>
          <a:lstStyle/>
          <a:p>
            <a:pPr>
              <a:buFont typeface="Wingdings" panose="05000000000000000000" pitchFamily="2" charset="2"/>
              <a:buChar char="q"/>
            </a:pPr>
            <a:r>
              <a:rPr lang="en-US" sz="5600" dirty="0" smtClean="0">
                <a:solidFill>
                  <a:srgbClr val="FF0000"/>
                </a:solidFill>
              </a:rPr>
              <a:t>The S-band photocathode electron gun 1995, and beam brightness records</a:t>
            </a:r>
          </a:p>
          <a:p>
            <a:pPr>
              <a:buFont typeface="Wingdings" panose="05000000000000000000" pitchFamily="2" charset="2"/>
              <a:buChar char="q"/>
            </a:pPr>
            <a:r>
              <a:rPr lang="en-US" sz="5600" dirty="0" smtClean="0">
                <a:solidFill>
                  <a:srgbClr val="0070C0"/>
                </a:solidFill>
              </a:rPr>
              <a:t>3.5 </a:t>
            </a:r>
            <a:r>
              <a:rPr lang="en-US" sz="5600" dirty="0">
                <a:solidFill>
                  <a:srgbClr val="0070C0"/>
                </a:solidFill>
              </a:rPr>
              <a:t>MeV acceleration </a:t>
            </a:r>
            <a:r>
              <a:rPr lang="en-US" sz="5600" dirty="0" smtClean="0">
                <a:solidFill>
                  <a:srgbClr val="0070C0"/>
                </a:solidFill>
              </a:rPr>
              <a:t>of electrons </a:t>
            </a:r>
            <a:r>
              <a:rPr lang="en-US" sz="5600" dirty="0">
                <a:solidFill>
                  <a:srgbClr val="0070C0"/>
                </a:solidFill>
              </a:rPr>
              <a:t>using the Inverse Cerenkov </a:t>
            </a:r>
            <a:r>
              <a:rPr lang="en-US" sz="5600" dirty="0" smtClean="0">
                <a:solidFill>
                  <a:srgbClr val="0070C0"/>
                </a:solidFill>
              </a:rPr>
              <a:t>effect 1995</a:t>
            </a:r>
          </a:p>
          <a:p>
            <a:pPr>
              <a:buFont typeface="Wingdings" panose="05000000000000000000" pitchFamily="2" charset="2"/>
              <a:buChar char="q"/>
            </a:pPr>
            <a:r>
              <a:rPr lang="en-US" sz="5600" dirty="0">
                <a:solidFill>
                  <a:srgbClr val="0070C0"/>
                </a:solidFill>
              </a:rPr>
              <a:t>Forward Directed Smith-Purcell Radiation from Relativistic </a:t>
            </a:r>
            <a:r>
              <a:rPr lang="en-US" sz="5600" dirty="0" smtClean="0">
                <a:solidFill>
                  <a:srgbClr val="0070C0"/>
                </a:solidFill>
              </a:rPr>
              <a:t>Electrons 1995</a:t>
            </a:r>
          </a:p>
          <a:p>
            <a:pPr>
              <a:buFont typeface="Wingdings" panose="05000000000000000000" pitchFamily="2" charset="2"/>
              <a:buChar char="q"/>
            </a:pPr>
            <a:r>
              <a:rPr lang="en-US" sz="5600" dirty="0">
                <a:solidFill>
                  <a:srgbClr val="FF0000"/>
                </a:solidFill>
              </a:rPr>
              <a:t>Demonstration of Emittance Compensation through the Measurement of the Slice Emittance 1996</a:t>
            </a:r>
          </a:p>
          <a:p>
            <a:pPr>
              <a:buFont typeface="Wingdings" panose="05000000000000000000" pitchFamily="2" charset="2"/>
              <a:buChar char="q"/>
            </a:pPr>
            <a:r>
              <a:rPr lang="en-US" sz="5600" dirty="0">
                <a:solidFill>
                  <a:srgbClr val="0070C0"/>
                </a:solidFill>
              </a:rPr>
              <a:t>1 MeV </a:t>
            </a:r>
            <a:r>
              <a:rPr lang="en-US" sz="5600" dirty="0" smtClean="0">
                <a:solidFill>
                  <a:srgbClr val="0070C0"/>
                </a:solidFill>
              </a:rPr>
              <a:t>Inverse </a:t>
            </a:r>
            <a:r>
              <a:rPr lang="en-US" sz="5600" dirty="0">
                <a:solidFill>
                  <a:srgbClr val="0070C0"/>
                </a:solidFill>
              </a:rPr>
              <a:t>Free-Electron Laser acceleration experiment </a:t>
            </a:r>
            <a:r>
              <a:rPr lang="en-US" sz="5600" dirty="0" smtClean="0">
                <a:solidFill>
                  <a:srgbClr val="0070C0"/>
                </a:solidFill>
              </a:rPr>
              <a:t>1996</a:t>
            </a:r>
          </a:p>
          <a:p>
            <a:pPr>
              <a:buFont typeface="Wingdings" panose="05000000000000000000" pitchFamily="2" charset="2"/>
              <a:buChar char="q"/>
            </a:pPr>
            <a:r>
              <a:rPr lang="en-US" sz="5600" dirty="0">
                <a:solidFill>
                  <a:srgbClr val="0070C0"/>
                </a:solidFill>
              </a:rPr>
              <a:t>Experimental Observation of Femtosecond Electron Beam Micro-bunching by Inverse Free-Electron-Laser Acceleration 1998</a:t>
            </a:r>
          </a:p>
          <a:p>
            <a:pPr>
              <a:buFont typeface="Wingdings" panose="05000000000000000000" pitchFamily="2" charset="2"/>
              <a:buChar char="q"/>
            </a:pPr>
            <a:r>
              <a:rPr lang="en-US" sz="5600" dirty="0">
                <a:solidFill>
                  <a:srgbClr val="0070C0"/>
                </a:solidFill>
              </a:rPr>
              <a:t>Experimental observation of ballistic bunching of relativistic electrons 1996</a:t>
            </a:r>
          </a:p>
          <a:p>
            <a:pPr>
              <a:buFont typeface="Wingdings" panose="05000000000000000000" pitchFamily="2" charset="2"/>
              <a:buChar char="q"/>
            </a:pPr>
            <a:r>
              <a:rPr lang="en-US" sz="5600" dirty="0">
                <a:solidFill>
                  <a:srgbClr val="FF0000"/>
                </a:solidFill>
              </a:rPr>
              <a:t>Self Amplified Spontaneous Emission (SASE) in the visible 1998</a:t>
            </a:r>
          </a:p>
          <a:p>
            <a:pPr>
              <a:buFont typeface="Wingdings" panose="05000000000000000000" pitchFamily="2" charset="2"/>
              <a:buChar char="q"/>
            </a:pPr>
            <a:r>
              <a:rPr lang="en-US" sz="5600" dirty="0" smtClean="0">
                <a:solidFill>
                  <a:srgbClr val="0070C0"/>
                </a:solidFill>
              </a:rPr>
              <a:t>Precision tomographic measurement of the beam density in phase-space 1998</a:t>
            </a:r>
          </a:p>
          <a:p>
            <a:pPr>
              <a:buFont typeface="Wingdings" panose="05000000000000000000" pitchFamily="2" charset="2"/>
              <a:buChar char="q"/>
            </a:pPr>
            <a:r>
              <a:rPr lang="en-US" sz="5600" dirty="0">
                <a:solidFill>
                  <a:srgbClr val="FF0000"/>
                </a:solidFill>
              </a:rPr>
              <a:t>Experimental Observation of Suppression of Coherent-Synchrotron-Radiation–Induced Beam-Energy Spread with Shielding Plates 2012</a:t>
            </a:r>
          </a:p>
          <a:p>
            <a:pPr>
              <a:buFont typeface="Wingdings" panose="05000000000000000000" pitchFamily="2" charset="2"/>
              <a:buChar char="q"/>
            </a:pPr>
            <a:r>
              <a:rPr lang="en-US" sz="5600" dirty="0">
                <a:solidFill>
                  <a:schemeClr val="accent4">
                    <a:lumMod val="75000"/>
                  </a:schemeClr>
                </a:solidFill>
              </a:rPr>
              <a:t>Study of wall roughness effects </a:t>
            </a:r>
            <a:r>
              <a:rPr lang="en-US" sz="5600" dirty="0" smtClean="0">
                <a:solidFill>
                  <a:schemeClr val="accent4">
                    <a:lumMod val="75000"/>
                  </a:schemeClr>
                </a:solidFill>
              </a:rPr>
              <a:t>2012</a:t>
            </a:r>
            <a:endParaRPr lang="en-US" sz="5600" dirty="0">
              <a:solidFill>
                <a:srgbClr val="FF0000"/>
              </a:solidFill>
            </a:endParaRPr>
          </a:p>
          <a:p>
            <a:pPr>
              <a:buFont typeface="Wingdings" panose="05000000000000000000" pitchFamily="2" charset="2"/>
              <a:buChar char="q"/>
            </a:pPr>
            <a:r>
              <a:rPr lang="en-US" sz="5600" dirty="0" smtClean="0">
                <a:solidFill>
                  <a:srgbClr val="FF0000"/>
                </a:solidFill>
              </a:rPr>
              <a:t>Demonstration </a:t>
            </a:r>
            <a:r>
              <a:rPr lang="en-US" sz="5600" dirty="0">
                <a:solidFill>
                  <a:srgbClr val="FF0000"/>
                </a:solidFill>
              </a:rPr>
              <a:t>of High-Gain Harmonic-Generation FEL 2000</a:t>
            </a:r>
          </a:p>
          <a:p>
            <a:endParaRPr lang="en-US" sz="6400" dirty="0" smtClean="0">
              <a:solidFill>
                <a:srgbClr val="FF0000"/>
              </a:solidFill>
            </a:endParaRPr>
          </a:p>
          <a:p>
            <a:endParaRPr lang="en-US" sz="1400" dirty="0">
              <a:solidFill>
                <a:srgbClr val="FF0000"/>
              </a:solidFill>
            </a:endParaRPr>
          </a:p>
        </p:txBody>
      </p:sp>
      <p:sp>
        <p:nvSpPr>
          <p:cNvPr id="7" name="TextBox 6"/>
          <p:cNvSpPr txBox="1"/>
          <p:nvPr/>
        </p:nvSpPr>
        <p:spPr>
          <a:xfrm>
            <a:off x="5082961" y="5770098"/>
            <a:ext cx="3955812" cy="584776"/>
          </a:xfrm>
          <a:prstGeom prst="rect">
            <a:avLst/>
          </a:prstGeom>
          <a:noFill/>
        </p:spPr>
        <p:txBody>
          <a:bodyPr wrap="square" rtlCol="0">
            <a:spAutoFit/>
          </a:bodyPr>
          <a:lstStyle/>
          <a:p>
            <a:r>
              <a:rPr lang="en-US" dirty="0" smtClean="0"/>
              <a:t>Color code: </a:t>
            </a:r>
            <a:r>
              <a:rPr lang="en-US" dirty="0" smtClean="0">
                <a:solidFill>
                  <a:srgbClr val="0070C0"/>
                </a:solidFill>
                <a:latin typeface="+mn-lt"/>
                <a:ea typeface="ＭＳ Ｐゴシック" charset="0"/>
                <a:cs typeface="+mn-cs"/>
              </a:rPr>
              <a:t>HEP</a:t>
            </a:r>
            <a:r>
              <a:rPr lang="en-US" sz="3200" dirty="0" smtClean="0"/>
              <a:t> </a:t>
            </a:r>
            <a:r>
              <a:rPr lang="en-US" dirty="0">
                <a:solidFill>
                  <a:srgbClr val="FF0000"/>
                </a:solidFill>
                <a:latin typeface="+mn-lt"/>
                <a:ea typeface="ＭＳ Ｐゴシック" charset="0"/>
                <a:cs typeface="+mn-cs"/>
              </a:rPr>
              <a:t>BES</a:t>
            </a:r>
            <a:r>
              <a:rPr lang="en-US" sz="3200" dirty="0" smtClean="0"/>
              <a:t> </a:t>
            </a:r>
            <a:r>
              <a:rPr lang="en-US" dirty="0" smtClean="0">
                <a:latin typeface="+mn-lt"/>
                <a:ea typeface="ＭＳ Ｐゴシック" charset="0"/>
                <a:cs typeface="+mn-cs"/>
              </a:rPr>
              <a:t>NP </a:t>
            </a:r>
            <a:r>
              <a:rPr lang="en-US" dirty="0">
                <a:solidFill>
                  <a:srgbClr val="008000"/>
                </a:solidFill>
                <a:ea typeface="ＭＳ Ｐゴシック" charset="0"/>
              </a:rPr>
              <a:t>Biomedical</a:t>
            </a:r>
            <a:endParaRPr lang="en-US" dirty="0">
              <a:solidFill>
                <a:srgbClr val="008000"/>
              </a:solidFill>
              <a:latin typeface="+mn-lt"/>
              <a:ea typeface="ＭＳ Ｐゴシック" charset="0"/>
              <a:cs typeface="+mn-cs"/>
            </a:endParaRPr>
          </a:p>
        </p:txBody>
      </p:sp>
      <p:sp>
        <p:nvSpPr>
          <p:cNvPr id="5" name="Slide Number Placeholder 4"/>
          <p:cNvSpPr>
            <a:spLocks noGrp="1"/>
          </p:cNvSpPr>
          <p:nvPr>
            <p:ph type="sldNum" sz="quarter" idx="12"/>
          </p:nvPr>
        </p:nvSpPr>
        <p:spPr>
          <a:xfrm>
            <a:off x="4294909" y="6452176"/>
            <a:ext cx="2133600" cy="365125"/>
          </a:xfrm>
        </p:spPr>
        <p:txBody>
          <a:bodyPr/>
          <a:lstStyle/>
          <a:p>
            <a:fld id="{25792CC6-8A8A-8845-897E-29FA1C5B5B17}" type="slidenum">
              <a:rPr lang="en-US" smtClean="0">
                <a:solidFill>
                  <a:schemeClr val="bg1"/>
                </a:solidFill>
              </a:rPr>
              <a:t>17</a:t>
            </a:fld>
            <a:endParaRPr lang="en-US" dirty="0">
              <a:solidFill>
                <a:schemeClr val="bg1"/>
              </a:solidFill>
            </a:endParaRPr>
          </a:p>
        </p:txBody>
      </p:sp>
      <p:sp>
        <p:nvSpPr>
          <p:cNvPr id="2" name="TextBox 1"/>
          <p:cNvSpPr txBox="1"/>
          <p:nvPr/>
        </p:nvSpPr>
        <p:spPr>
          <a:xfrm>
            <a:off x="83827" y="715454"/>
            <a:ext cx="4733500" cy="487313"/>
          </a:xfrm>
          <a:prstGeom prst="rect">
            <a:avLst/>
          </a:prstGeom>
          <a:noFill/>
        </p:spPr>
        <p:txBody>
          <a:bodyPr wrap="square" rtlCol="0">
            <a:spAutoFit/>
          </a:bodyPr>
          <a:lstStyle/>
          <a:p>
            <a:pPr marL="342900" indent="-342900">
              <a:lnSpc>
                <a:spcPct val="90000"/>
              </a:lnSpc>
              <a:spcBef>
                <a:spcPts val="600"/>
              </a:spcBef>
              <a:buFont typeface="Arial"/>
              <a:buChar char="•"/>
            </a:pPr>
            <a:r>
              <a:rPr lang="en-US" sz="2800" dirty="0">
                <a:solidFill>
                  <a:schemeClr val="tx1">
                    <a:lumMod val="75000"/>
                    <a:lumOff val="25000"/>
                  </a:schemeClr>
                </a:solidFill>
                <a:effectLst>
                  <a:outerShdw blurRad="38100" dist="38100" dir="2700000" algn="tl">
                    <a:srgbClr val="000000">
                      <a:alpha val="43137"/>
                    </a:srgbClr>
                  </a:outerShdw>
                </a:effectLst>
              </a:rPr>
              <a:t>Diversified scope of </a:t>
            </a:r>
            <a:r>
              <a:rPr lang="en-US" sz="2800" dirty="0" smtClean="0">
                <a:solidFill>
                  <a:schemeClr val="tx1">
                    <a:lumMod val="75000"/>
                    <a:lumOff val="25000"/>
                  </a:schemeClr>
                </a:solidFill>
                <a:effectLst>
                  <a:outerShdw blurRad="38100" dist="38100" dir="2700000" algn="tl">
                    <a:srgbClr val="000000">
                      <a:alpha val="43137"/>
                    </a:srgbClr>
                  </a:outerShdw>
                </a:effectLst>
              </a:rPr>
              <a:t>research </a:t>
            </a:r>
          </a:p>
        </p:txBody>
      </p:sp>
      <p:sp>
        <p:nvSpPr>
          <p:cNvPr id="6" name="Content Placeholder 2"/>
          <p:cNvSpPr txBox="1">
            <a:spLocks/>
          </p:cNvSpPr>
          <p:nvPr/>
        </p:nvSpPr>
        <p:spPr>
          <a:xfrm>
            <a:off x="4709886" y="1221501"/>
            <a:ext cx="4328887" cy="4778034"/>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2000" dirty="0">
                <a:solidFill>
                  <a:srgbClr val="0070C0"/>
                </a:solidFill>
              </a:rPr>
              <a:t>Staged laser accelerator (IFEL) 2000</a:t>
            </a:r>
          </a:p>
          <a:p>
            <a:pPr>
              <a:buFont typeface="Wingdings" panose="05000000000000000000" pitchFamily="2" charset="2"/>
              <a:buChar char="q"/>
            </a:pPr>
            <a:r>
              <a:rPr lang="en-US" sz="2000" dirty="0">
                <a:solidFill>
                  <a:srgbClr val="FF0000"/>
                </a:solidFill>
              </a:rPr>
              <a:t>A number of records in inverse Compton generation of X-rays 1998-2006-2013</a:t>
            </a:r>
          </a:p>
          <a:p>
            <a:pPr>
              <a:buFont typeface="Wingdings" panose="05000000000000000000" pitchFamily="2" charset="2"/>
              <a:buChar char="q"/>
            </a:pPr>
            <a:r>
              <a:rPr lang="en-US" sz="2000" dirty="0" smtClean="0">
                <a:solidFill>
                  <a:srgbClr val="0070C0"/>
                </a:solidFill>
              </a:rPr>
              <a:t>Demonstration </a:t>
            </a:r>
            <a:r>
              <a:rPr lang="en-US" sz="2200" dirty="0" smtClean="0">
                <a:solidFill>
                  <a:srgbClr val="0070C0"/>
                </a:solidFill>
              </a:rPr>
              <a:t>of phasing between longitudinal and transverse components in plasma wakefields 2003</a:t>
            </a:r>
          </a:p>
          <a:p>
            <a:pPr>
              <a:buFont typeface="Wingdings" panose="05000000000000000000" pitchFamily="2" charset="2"/>
              <a:buChar char="q"/>
            </a:pPr>
            <a:r>
              <a:rPr lang="en-US" sz="2200" dirty="0" smtClean="0">
                <a:solidFill>
                  <a:srgbClr val="0070C0"/>
                </a:solidFill>
              </a:rPr>
              <a:t>First staged </a:t>
            </a:r>
            <a:r>
              <a:rPr lang="en-US" sz="2200" dirty="0" err="1" smtClean="0">
                <a:solidFill>
                  <a:srgbClr val="0070C0"/>
                </a:solidFill>
              </a:rPr>
              <a:t>monoenergetic</a:t>
            </a:r>
            <a:r>
              <a:rPr lang="en-US" sz="2200" dirty="0" smtClean="0">
                <a:solidFill>
                  <a:srgbClr val="0070C0"/>
                </a:solidFill>
              </a:rPr>
              <a:t> laser electron acceleration (STELLA)  2004</a:t>
            </a:r>
          </a:p>
          <a:p>
            <a:pPr>
              <a:buFont typeface="Wingdings" panose="05000000000000000000" pitchFamily="2" charset="2"/>
              <a:buChar char="q"/>
            </a:pPr>
            <a:r>
              <a:rPr lang="en-US" sz="2200" dirty="0" smtClean="0">
                <a:solidFill>
                  <a:srgbClr val="0070C0"/>
                </a:solidFill>
              </a:rPr>
              <a:t>Demonstration of particle acceleration by stimulated emission of radiation 2006</a:t>
            </a:r>
          </a:p>
          <a:p>
            <a:pPr>
              <a:buFont typeface="Wingdings" panose="05000000000000000000" pitchFamily="2" charset="2"/>
              <a:buChar char="q"/>
            </a:pPr>
            <a:r>
              <a:rPr lang="en-US" sz="2200" dirty="0" smtClean="0">
                <a:solidFill>
                  <a:srgbClr val="0070C0"/>
                </a:solidFill>
              </a:rPr>
              <a:t>In-depth studies of PWA with multiple electron bunches 2008-present</a:t>
            </a:r>
          </a:p>
          <a:p>
            <a:pPr>
              <a:buFont typeface="Wingdings" panose="05000000000000000000" pitchFamily="2" charset="2"/>
              <a:buChar char="q"/>
            </a:pPr>
            <a:r>
              <a:rPr lang="en-US" sz="2200" dirty="0" err="1" smtClean="0">
                <a:solidFill>
                  <a:srgbClr val="008000"/>
                </a:solidFill>
              </a:rPr>
              <a:t>Monoenergetic</a:t>
            </a:r>
            <a:r>
              <a:rPr lang="en-US" sz="2200" dirty="0" smtClean="0">
                <a:solidFill>
                  <a:srgbClr val="008000"/>
                </a:solidFill>
              </a:rPr>
              <a:t> laser-driven proton source by shock wave acceleration 2010</a:t>
            </a:r>
          </a:p>
          <a:p>
            <a:pPr>
              <a:buFont typeface="Wingdings" panose="05000000000000000000" pitchFamily="2" charset="2"/>
              <a:buChar char="q"/>
            </a:pPr>
            <a:r>
              <a:rPr lang="en-US" sz="2200" dirty="0" smtClean="0">
                <a:solidFill>
                  <a:srgbClr val="0070C0"/>
                </a:solidFill>
              </a:rPr>
              <a:t>Demonstration of beam statistical noise reduced below the shot-noise limit 2011</a:t>
            </a:r>
          </a:p>
          <a:p>
            <a:pPr>
              <a:spcBef>
                <a:spcPct val="0"/>
              </a:spcBef>
              <a:buFont typeface="Wingdings" panose="05000000000000000000" pitchFamily="2" charset="2"/>
              <a:buChar char="q"/>
            </a:pPr>
            <a:r>
              <a:rPr lang="en-US" sz="2200" dirty="0" smtClean="0">
                <a:solidFill>
                  <a:srgbClr val="008000"/>
                </a:solidFill>
              </a:rPr>
              <a:t>Phase contrast imaging of bio samples by single-shot picosecond Compton 2011</a:t>
            </a:r>
          </a:p>
          <a:p>
            <a:pPr>
              <a:buFont typeface="Wingdings" panose="05000000000000000000" pitchFamily="2" charset="2"/>
              <a:buChar char="q"/>
            </a:pPr>
            <a:r>
              <a:rPr lang="en-US" sz="2200" dirty="0" smtClean="0">
                <a:solidFill>
                  <a:schemeClr val="accent4">
                    <a:lumMod val="75000"/>
                  </a:schemeClr>
                </a:solidFill>
              </a:rPr>
              <a:t>Study of shielding effects of coherent synchrotron radiation 2011</a:t>
            </a:r>
          </a:p>
          <a:p>
            <a:pPr>
              <a:buFont typeface="Wingdings" panose="05000000000000000000" pitchFamily="2" charset="2"/>
              <a:buChar char="q"/>
            </a:pPr>
            <a:r>
              <a:rPr lang="en-US" sz="2200" dirty="0" smtClean="0">
                <a:solidFill>
                  <a:srgbClr val="0070C0"/>
                </a:solidFill>
              </a:rPr>
              <a:t>First experimental observation of the Current </a:t>
            </a:r>
            <a:r>
              <a:rPr lang="en-US" sz="2200" dirty="0" err="1" smtClean="0">
                <a:solidFill>
                  <a:srgbClr val="0070C0"/>
                </a:solidFill>
              </a:rPr>
              <a:t>Filamentation</a:t>
            </a:r>
            <a:r>
              <a:rPr lang="en-US" sz="2200" dirty="0" smtClean="0">
                <a:solidFill>
                  <a:srgbClr val="0070C0"/>
                </a:solidFill>
              </a:rPr>
              <a:t> Instability 2012</a:t>
            </a:r>
          </a:p>
          <a:p>
            <a:endParaRPr lang="en-US" sz="1400" dirty="0">
              <a:solidFill>
                <a:srgbClr val="FF0000"/>
              </a:solidFill>
            </a:endParaRPr>
          </a:p>
        </p:txBody>
      </p:sp>
      <p:sp>
        <p:nvSpPr>
          <p:cNvPr id="8" name="TextBox 7"/>
          <p:cNvSpPr txBox="1"/>
          <p:nvPr/>
        </p:nvSpPr>
        <p:spPr>
          <a:xfrm>
            <a:off x="4969727" y="725713"/>
            <a:ext cx="4733500" cy="487313"/>
          </a:xfrm>
          <a:prstGeom prst="rect">
            <a:avLst/>
          </a:prstGeom>
          <a:noFill/>
        </p:spPr>
        <p:txBody>
          <a:bodyPr wrap="square" rtlCol="0">
            <a:spAutoFit/>
          </a:bodyPr>
          <a:lstStyle/>
          <a:p>
            <a:pPr marL="342900" indent="-342900">
              <a:lnSpc>
                <a:spcPct val="90000"/>
              </a:lnSpc>
              <a:spcBef>
                <a:spcPts val="600"/>
              </a:spcBef>
              <a:buFont typeface="Arial"/>
              <a:buChar char="•"/>
            </a:pPr>
            <a:r>
              <a:rPr lang="en-US" sz="2800" dirty="0" smtClean="0">
                <a:solidFill>
                  <a:schemeClr val="tx1">
                    <a:lumMod val="75000"/>
                    <a:lumOff val="25000"/>
                  </a:schemeClr>
                </a:solidFill>
                <a:effectLst>
                  <a:outerShdw blurRad="38100" dist="38100" dir="2700000" algn="tl">
                    <a:srgbClr val="000000">
                      <a:alpha val="43137"/>
                    </a:srgbClr>
                  </a:outerShdw>
                </a:effectLst>
              </a:rPr>
              <a:t>Notable </a:t>
            </a:r>
            <a:r>
              <a:rPr lang="en-US" sz="2800" dirty="0">
                <a:solidFill>
                  <a:schemeClr val="tx1">
                    <a:lumMod val="75000"/>
                    <a:lumOff val="25000"/>
                  </a:schemeClr>
                </a:solidFill>
                <a:effectLst>
                  <a:outerShdw blurRad="38100" dist="38100" dir="2700000" algn="tl">
                    <a:srgbClr val="000000">
                      <a:alpha val="43137"/>
                    </a:srgbClr>
                  </a:outerShdw>
                </a:effectLst>
              </a:rPr>
              <a:t>achievements </a:t>
            </a:r>
          </a:p>
        </p:txBody>
      </p:sp>
      <p:sp>
        <p:nvSpPr>
          <p:cNvPr id="4" name="Rectangle 3"/>
          <p:cNvSpPr/>
          <p:nvPr/>
        </p:nvSpPr>
        <p:spPr>
          <a:xfrm>
            <a:off x="5082961" y="5999535"/>
            <a:ext cx="3547550" cy="3553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4457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254517"/>
            <a:ext cx="7781213" cy="4592026"/>
          </a:xfrm>
          <a:prstGeom prst="rect">
            <a:avLst/>
          </a:prstGeom>
        </p:spPr>
        <p:txBody>
          <a:bodyPr wrap="square">
            <a:spAutoFit/>
          </a:bodyPr>
          <a:lstStyle/>
          <a:p>
            <a:pPr marL="342900" indent="-342900">
              <a:lnSpc>
                <a:spcPct val="120000"/>
              </a:lnSpc>
              <a:buFont typeface="Arial" panose="020B0604020202020204" pitchFamily="34" charset="0"/>
              <a:buChar char="•"/>
            </a:pPr>
            <a:r>
              <a:rPr lang="en-US" sz="2400" dirty="0">
                <a:solidFill>
                  <a:schemeClr val="tx1">
                    <a:lumMod val="75000"/>
                    <a:lumOff val="25000"/>
                  </a:schemeClr>
                </a:solidFill>
                <a:effectLst>
                  <a:outerShdw blurRad="38100" dist="38100" dir="2700000" algn="tl">
                    <a:srgbClr val="000000">
                      <a:alpha val="43137"/>
                    </a:srgbClr>
                  </a:outerShdw>
                </a:effectLst>
              </a:rPr>
              <a:t>1994: Concept emerged in decisions of the J. Marx </a:t>
            </a:r>
            <a:r>
              <a:rPr lang="en-US" sz="2400" dirty="0" smtClean="0">
                <a:solidFill>
                  <a:schemeClr val="tx1">
                    <a:lumMod val="75000"/>
                    <a:lumOff val="25000"/>
                  </a:schemeClr>
                </a:solidFill>
                <a:effectLst>
                  <a:outerShdw blurRad="38100" dist="38100" dir="2700000" algn="tl">
                    <a:srgbClr val="000000">
                      <a:alpha val="43137"/>
                    </a:srgbClr>
                  </a:outerShdw>
                </a:effectLst>
              </a:rPr>
              <a:t>Panel</a:t>
            </a:r>
          </a:p>
          <a:p>
            <a:pPr marL="342900" indent="-342900">
              <a:lnSpc>
                <a:spcPct val="120000"/>
              </a:lnSpc>
              <a:buFont typeface="Arial" panose="020B0604020202020204" pitchFamily="34" charset="0"/>
              <a:buChar char="•"/>
            </a:pPr>
            <a:r>
              <a:rPr lang="en-US" sz="2400" dirty="0" smtClean="0">
                <a:solidFill>
                  <a:schemeClr val="tx1">
                    <a:lumMod val="75000"/>
                    <a:lumOff val="25000"/>
                  </a:schemeClr>
                </a:solidFill>
                <a:effectLst>
                  <a:outerShdw blurRad="38100" dist="38100" dir="2700000" algn="tl">
                    <a:srgbClr val="000000">
                      <a:alpha val="43137"/>
                    </a:srgbClr>
                  </a:outerShdw>
                </a:effectLst>
              </a:rPr>
              <a:t>2006</a:t>
            </a:r>
            <a:r>
              <a:rPr lang="en-US" sz="2400" dirty="0">
                <a:solidFill>
                  <a:schemeClr val="tx1">
                    <a:lumMod val="75000"/>
                    <a:lumOff val="25000"/>
                  </a:schemeClr>
                </a:solidFill>
                <a:effectLst>
                  <a:outerShdw blurRad="38100" dist="38100" dir="2700000" algn="tl">
                    <a:srgbClr val="000000">
                      <a:alpha val="43137"/>
                    </a:srgbClr>
                  </a:outerShdw>
                </a:effectLst>
              </a:rPr>
              <a:t>: </a:t>
            </a:r>
            <a:r>
              <a:rPr lang="en-US" sz="2400" dirty="0">
                <a:solidFill>
                  <a:schemeClr val="tx1">
                    <a:lumMod val="85000"/>
                    <a:lumOff val="15000"/>
                  </a:schemeClr>
                </a:solidFill>
                <a:effectLst>
                  <a:outerShdw blurRad="38100" dist="38100" dir="2700000" algn="tl">
                    <a:srgbClr val="000000">
                      <a:alpha val="43137"/>
                    </a:srgbClr>
                  </a:outerShdw>
                </a:effectLst>
              </a:rPr>
              <a:t>The second round of the same panel </a:t>
            </a:r>
            <a:r>
              <a:rPr lang="en-US" sz="2400" dirty="0" smtClean="0">
                <a:solidFill>
                  <a:schemeClr val="tx1">
                    <a:lumMod val="85000"/>
                    <a:lumOff val="15000"/>
                  </a:schemeClr>
                </a:solidFill>
                <a:effectLst>
                  <a:outerShdw blurRad="38100" dist="38100" dir="2700000" algn="tl">
                    <a:srgbClr val="000000">
                      <a:alpha val="43137"/>
                    </a:srgbClr>
                  </a:outerShdw>
                </a:effectLst>
              </a:rPr>
              <a:t>provided 			   concrete recommendations</a:t>
            </a:r>
          </a:p>
          <a:p>
            <a:pPr marL="342900" indent="-342900">
              <a:lnSpc>
                <a:spcPct val="120000"/>
              </a:lnSpc>
              <a:buFont typeface="Arial" panose="020B0604020202020204" pitchFamily="34" charset="0"/>
              <a:buChar char="•"/>
            </a:pPr>
            <a:r>
              <a:rPr lang="en-US" sz="2400" dirty="0">
                <a:solidFill>
                  <a:schemeClr val="tx1">
                    <a:lumMod val="85000"/>
                    <a:lumOff val="15000"/>
                  </a:schemeClr>
                </a:solidFill>
                <a:effectLst>
                  <a:outerShdw blurRad="38100" dist="38100" dir="2700000" algn="tl">
                    <a:srgbClr val="000000">
                      <a:alpha val="43137"/>
                    </a:srgbClr>
                  </a:outerShdw>
                </a:effectLst>
              </a:rPr>
              <a:t>2009: Symposium Accelerators </a:t>
            </a:r>
            <a:r>
              <a:rPr lang="en-US" sz="2400" dirty="0" smtClean="0">
                <a:solidFill>
                  <a:schemeClr val="tx1">
                    <a:lumMod val="85000"/>
                    <a:lumOff val="15000"/>
                  </a:schemeClr>
                </a:solidFill>
                <a:effectLst>
                  <a:outerShdw blurRad="38100" dist="38100" dir="2700000" algn="tl">
                    <a:srgbClr val="000000">
                      <a:alpha val="43137"/>
                    </a:srgbClr>
                  </a:outerShdw>
                </a:effectLst>
              </a:rPr>
              <a:t>                                            			   for </a:t>
            </a:r>
            <a:r>
              <a:rPr lang="en-US" sz="2400" dirty="0">
                <a:solidFill>
                  <a:schemeClr val="tx1">
                    <a:lumMod val="85000"/>
                    <a:lumOff val="15000"/>
                  </a:schemeClr>
                </a:solidFill>
                <a:effectLst>
                  <a:outerShdw blurRad="38100" dist="38100" dir="2700000" algn="tl">
                    <a:srgbClr val="000000">
                      <a:alpha val="43137"/>
                    </a:srgbClr>
                  </a:outerShdw>
                </a:effectLst>
              </a:rPr>
              <a:t>America’s Future</a:t>
            </a:r>
          </a:p>
          <a:p>
            <a:pPr marL="342900" indent="-342900">
              <a:lnSpc>
                <a:spcPct val="120000"/>
              </a:lnSpc>
              <a:buFont typeface="Arial" panose="020B0604020202020204" pitchFamily="34" charset="0"/>
              <a:buChar char="•"/>
            </a:pPr>
            <a:r>
              <a:rPr lang="en-US" sz="2400" dirty="0">
                <a:solidFill>
                  <a:schemeClr val="tx1">
                    <a:lumMod val="85000"/>
                    <a:lumOff val="15000"/>
                  </a:schemeClr>
                </a:solidFill>
                <a:effectLst>
                  <a:outerShdw blurRad="38100" dist="38100" dir="2700000" algn="tl">
                    <a:srgbClr val="000000">
                      <a:alpha val="43137"/>
                    </a:srgbClr>
                  </a:outerShdw>
                </a:effectLst>
              </a:rPr>
              <a:t>2011: US Senate report </a:t>
            </a:r>
            <a:endParaRPr lang="en-US" sz="2400" dirty="0" smtClean="0">
              <a:solidFill>
                <a:schemeClr val="tx1">
                  <a:lumMod val="85000"/>
                  <a:lumOff val="15000"/>
                </a:schemeClr>
              </a:solidFill>
              <a:effectLst>
                <a:outerShdw blurRad="38100" dist="38100" dir="2700000" algn="tl">
                  <a:srgbClr val="000000">
                    <a:alpha val="43137"/>
                  </a:srgbClr>
                </a:outerShdw>
              </a:effectLst>
            </a:endParaRPr>
          </a:p>
          <a:p>
            <a:pPr marL="342900" indent="-342900">
              <a:lnSpc>
                <a:spcPct val="120000"/>
              </a:lnSpc>
              <a:buFont typeface="Arial" panose="020B0604020202020204" pitchFamily="34" charset="0"/>
              <a:buChar char="•"/>
            </a:pPr>
            <a:r>
              <a:rPr lang="en-US" sz="2400" dirty="0" smtClean="0">
                <a:solidFill>
                  <a:schemeClr val="tx1">
                    <a:lumMod val="75000"/>
                    <a:lumOff val="25000"/>
                  </a:schemeClr>
                </a:solidFill>
                <a:effectLst>
                  <a:outerShdw blurRad="38100" dist="38100" dir="2700000" algn="tl">
                    <a:srgbClr val="000000">
                      <a:alpha val="43137"/>
                    </a:srgbClr>
                  </a:outerShdw>
                </a:effectLst>
              </a:rPr>
              <a:t>2014: </a:t>
            </a:r>
            <a:r>
              <a:rPr lang="en-US" sz="2400" dirty="0" smtClean="0">
                <a:effectLst>
                  <a:outerShdw blurRad="38100" dist="38100" dir="2700000" algn="tl">
                    <a:srgbClr val="000000">
                      <a:alpha val="43137"/>
                    </a:srgbClr>
                  </a:outerShdw>
                </a:effectLst>
              </a:rPr>
              <a:t>New Accelerator Stewardship                          				   program have been established</a:t>
            </a:r>
          </a:p>
          <a:p>
            <a:pPr marL="800100" lvl="2" indent="-342900">
              <a:buFont typeface="Arial" panose="020B0604020202020204" pitchFamily="34" charset="0"/>
              <a:buChar char="•"/>
            </a:pPr>
            <a:r>
              <a:rPr lang="en-US" sz="2100" dirty="0" smtClean="0">
                <a:solidFill>
                  <a:srgbClr val="C00000"/>
                </a:solidFill>
                <a:effectLst>
                  <a:outerShdw blurRad="38100" dist="38100" dir="2700000" algn="tl">
                    <a:srgbClr val="000000">
                      <a:alpha val="43137"/>
                    </a:srgbClr>
                  </a:outerShdw>
                </a:effectLst>
              </a:rPr>
              <a:t>ATF </a:t>
            </a:r>
            <a:r>
              <a:rPr lang="en-US" sz="2100" dirty="0">
                <a:solidFill>
                  <a:srgbClr val="C00000"/>
                </a:solidFill>
                <a:effectLst>
                  <a:outerShdw blurRad="38100" dist="38100" dir="2700000" algn="tl">
                    <a:srgbClr val="000000">
                      <a:alpha val="43137"/>
                    </a:srgbClr>
                  </a:outerShdw>
                </a:effectLst>
              </a:rPr>
              <a:t>is </a:t>
            </a:r>
            <a:r>
              <a:rPr lang="en-US" sz="2100" dirty="0" smtClean="0">
                <a:solidFill>
                  <a:srgbClr val="C00000"/>
                </a:solidFill>
                <a:effectLst>
                  <a:outerShdw blurRad="38100" dist="38100" dir="2700000" algn="tl">
                    <a:srgbClr val="000000">
                      <a:alpha val="43137"/>
                    </a:srgbClr>
                  </a:outerShdw>
                </a:effectLst>
              </a:rPr>
              <a:t>recognized</a:t>
            </a:r>
            <a:r>
              <a:rPr lang="en-US" sz="2100" dirty="0" smtClean="0">
                <a:solidFill>
                  <a:srgbClr val="C00000"/>
                </a:solidFill>
                <a:effectLst>
                  <a:outerShdw blurRad="38100" dist="38100" dir="2700000" algn="tl">
                    <a:srgbClr val="000000">
                      <a:alpha val="43137"/>
                    </a:srgbClr>
                  </a:outerShdw>
                </a:effectLst>
              </a:rPr>
              <a:t> </a:t>
            </a:r>
            <a:r>
              <a:rPr lang="en-US" sz="2100" dirty="0">
                <a:solidFill>
                  <a:srgbClr val="C00000"/>
                </a:solidFill>
                <a:effectLst>
                  <a:outerShdw blurRad="38100" dist="38100" dir="2700000" algn="tl">
                    <a:srgbClr val="000000">
                      <a:alpha val="43137"/>
                    </a:srgbClr>
                  </a:outerShdw>
                </a:effectLst>
              </a:rPr>
              <a:t>as a flagship user facility </a:t>
            </a:r>
            <a:r>
              <a:rPr lang="en-US" sz="2100" dirty="0" smtClean="0">
                <a:solidFill>
                  <a:srgbClr val="C00000"/>
                </a:solidFill>
                <a:effectLst>
                  <a:outerShdw blurRad="38100" dist="38100" dir="2700000" algn="tl">
                    <a:srgbClr val="000000">
                      <a:alpha val="43137"/>
                    </a:srgbClr>
                  </a:outerShdw>
                </a:effectLst>
              </a:rPr>
              <a:t>                             dedicated </a:t>
            </a:r>
            <a:r>
              <a:rPr lang="en-US" sz="2100" dirty="0">
                <a:solidFill>
                  <a:srgbClr val="C00000"/>
                </a:solidFill>
                <a:effectLst>
                  <a:outerShdw blurRad="38100" dist="38100" dir="2700000" algn="tl">
                    <a:srgbClr val="000000">
                      <a:alpha val="43137"/>
                    </a:srgbClr>
                  </a:outerShdw>
                </a:effectLst>
              </a:rPr>
              <a:t>to </a:t>
            </a:r>
            <a:r>
              <a:rPr lang="en-US" sz="2100" dirty="0" smtClean="0">
                <a:solidFill>
                  <a:srgbClr val="C00000"/>
                </a:solidFill>
                <a:effectLst>
                  <a:outerShdw blurRad="38100" dist="38100" dir="2700000" algn="tl">
                    <a:srgbClr val="000000">
                      <a:alpha val="43137"/>
                    </a:srgbClr>
                  </a:outerShdw>
                </a:effectLst>
              </a:rPr>
              <a:t>Accelerator </a:t>
            </a:r>
            <a:r>
              <a:rPr lang="en-US" sz="2100" dirty="0">
                <a:solidFill>
                  <a:srgbClr val="C00000"/>
                </a:solidFill>
                <a:effectLst>
                  <a:outerShdw blurRad="38100" dist="38100" dir="2700000" algn="tl">
                    <a:srgbClr val="000000">
                      <a:alpha val="43137"/>
                    </a:srgbClr>
                  </a:outerShdw>
                </a:effectLst>
              </a:rPr>
              <a:t>Stewardship</a:t>
            </a:r>
          </a:p>
          <a:p>
            <a:pPr marL="342900" indent="-342900">
              <a:buFont typeface="Arial" panose="020B0604020202020204" pitchFamily="34" charset="0"/>
              <a:buChar char="•"/>
            </a:pPr>
            <a:endParaRPr lang="en-US" sz="2000" dirty="0">
              <a:solidFill>
                <a:schemeClr val="tx1">
                  <a:lumMod val="85000"/>
                  <a:lumOff val="15000"/>
                </a:schemeClr>
              </a:solidFill>
              <a:effectLst>
                <a:outerShdw blurRad="38100" dist="38100" dir="2700000" algn="tl">
                  <a:srgbClr val="000000">
                    <a:alpha val="43137"/>
                  </a:srgbClr>
                </a:outerShdw>
              </a:effectLst>
            </a:endParaRPr>
          </a:p>
        </p:txBody>
      </p:sp>
      <p:sp>
        <p:nvSpPr>
          <p:cNvPr id="5" name="Title 2"/>
          <p:cNvSpPr>
            <a:spLocks noGrp="1"/>
          </p:cNvSpPr>
          <p:nvPr>
            <p:ph type="title"/>
          </p:nvPr>
        </p:nvSpPr>
        <p:spPr>
          <a:xfrm>
            <a:off x="103031" y="565961"/>
            <a:ext cx="9028090" cy="883475"/>
          </a:xfrm>
        </p:spPr>
        <p:txBody>
          <a:bodyPr>
            <a:normAutofit/>
          </a:bodyPr>
          <a:lstStyle/>
          <a:p>
            <a:r>
              <a:rPr lang="en-US" sz="3100" b="1" dirty="0" smtClean="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Accelerator Stewardship Concept</a:t>
            </a:r>
            <a:endParaRPr lang="en-US" sz="1600" b="1" dirty="0">
              <a:solidFill>
                <a:schemeClr val="tx2">
                  <a:lumMod val="60000"/>
                  <a:lumOff val="40000"/>
                </a:schemeClr>
              </a:solidFill>
              <a:effectLst>
                <a:outerShdw blurRad="50800" dist="38100" dir="18900000" algn="bl" rotWithShape="0">
                  <a:prstClr val="black">
                    <a:alpha val="40000"/>
                  </a:prstClr>
                </a:outerShdw>
              </a:effectLst>
              <a:latin typeface="Verdana"/>
              <a:cs typeface="Verdana"/>
            </a:endParaRPr>
          </a:p>
        </p:txBody>
      </p:sp>
      <p:grpSp>
        <p:nvGrpSpPr>
          <p:cNvPr id="16" name="Group 15"/>
          <p:cNvGrpSpPr/>
          <p:nvPr/>
        </p:nvGrpSpPr>
        <p:grpSpPr>
          <a:xfrm>
            <a:off x="5361789" y="2446844"/>
            <a:ext cx="3782211" cy="3786334"/>
            <a:chOff x="5348910" y="2453707"/>
            <a:chExt cx="3782211" cy="3786334"/>
          </a:xfrm>
        </p:grpSpPr>
        <p:grpSp>
          <p:nvGrpSpPr>
            <p:cNvPr id="6" name="Group 5"/>
            <p:cNvGrpSpPr/>
            <p:nvPr/>
          </p:nvGrpSpPr>
          <p:grpSpPr>
            <a:xfrm>
              <a:off x="5348910" y="2453707"/>
              <a:ext cx="3782211" cy="3786334"/>
              <a:chOff x="-4" y="0"/>
              <a:chExt cx="5519647" cy="6858000"/>
            </a:xfrm>
          </p:grpSpPr>
          <p:pic>
            <p:nvPicPr>
              <p:cNvPr id="7" name="Picture 6" descr="battleship_003.jpg"/>
              <p:cNvPicPr>
                <a:picLocks noChangeAspect="1"/>
              </p:cNvPicPr>
              <p:nvPr/>
            </p:nvPicPr>
            <p:blipFill rotWithShape="1">
              <a:blip r:embed="rId3">
                <a:extLst>
                  <a:ext uri="{28A0092B-C50C-407E-A947-70E740481C1C}">
                    <a14:useLocalDpi xmlns:a14="http://schemas.microsoft.com/office/drawing/2010/main" val="0"/>
                  </a:ext>
                </a:extLst>
              </a:blip>
              <a:srcRect l="39636"/>
              <a:stretch/>
            </p:blipFill>
            <p:spPr>
              <a:xfrm flipH="1">
                <a:off x="-4" y="0"/>
                <a:ext cx="5519647" cy="6858000"/>
              </a:xfrm>
              <a:prstGeom prst="rect">
                <a:avLst/>
              </a:prstGeom>
            </p:spPr>
          </p:pic>
          <p:cxnSp>
            <p:nvCxnSpPr>
              <p:cNvPr id="8" name="Straight Connector 7"/>
              <p:cNvCxnSpPr/>
              <p:nvPr/>
            </p:nvCxnSpPr>
            <p:spPr>
              <a:xfrm flipV="1">
                <a:off x="601579" y="457200"/>
                <a:ext cx="0" cy="4229100"/>
              </a:xfrm>
              <a:prstGeom prst="line">
                <a:avLst/>
              </a:prstGeom>
            </p:spPr>
            <p:style>
              <a:lnRef idx="2">
                <a:schemeClr val="accent1"/>
              </a:lnRef>
              <a:fillRef idx="0">
                <a:schemeClr val="accent1"/>
              </a:fillRef>
              <a:effectRef idx="1">
                <a:schemeClr val="accent1"/>
              </a:effectRef>
              <a:fontRef idx="minor">
                <a:schemeClr val="tx1"/>
              </a:fontRef>
            </p:style>
          </p:cxnSp>
          <p:sp>
            <p:nvSpPr>
              <p:cNvPr id="9" name="Double Wave 8"/>
              <p:cNvSpPr/>
              <p:nvPr/>
            </p:nvSpPr>
            <p:spPr>
              <a:xfrm>
                <a:off x="601579" y="571500"/>
                <a:ext cx="4812632" cy="2400300"/>
              </a:xfrm>
              <a:prstGeom prst="doubleWave">
                <a:avLst/>
              </a:prstGeom>
            </p:spPr>
            <p:style>
              <a:lnRef idx="1">
                <a:schemeClr val="accent1"/>
              </a:lnRef>
              <a:fillRef idx="3">
                <a:schemeClr val="accent1"/>
              </a:fillRef>
              <a:effectRef idx="2">
                <a:schemeClr val="accent1"/>
              </a:effectRef>
              <a:fontRef idx="minor">
                <a:schemeClr val="lt1"/>
              </a:fontRef>
            </p:style>
            <p:txBody>
              <a:bodyPr rtlCol="0" anchor="ctr">
                <a:prstTxWarp prst="textChevron">
                  <a:avLst/>
                </a:prstTxWarp>
              </a:bodyPr>
              <a:lstStyle/>
              <a:p>
                <a:pPr algn="ctr"/>
                <a:r>
                  <a:rPr lang="en-US" sz="900" dirty="0" smtClean="0"/>
                  <a:t>Stewardship</a:t>
                </a:r>
              </a:p>
              <a:p>
                <a:pPr algn="ctr"/>
                <a:r>
                  <a:rPr lang="en-US" sz="900" dirty="0" smtClean="0"/>
                  <a:t>in</a:t>
                </a:r>
                <a:endParaRPr lang="en-US" sz="900" dirty="0"/>
              </a:p>
              <a:p>
                <a:pPr algn="ctr"/>
                <a:r>
                  <a:rPr lang="en-US" sz="900" dirty="0" smtClean="0"/>
                  <a:t>Accelerator R&amp;D</a:t>
                </a:r>
              </a:p>
            </p:txBody>
          </p:sp>
        </p:grpSp>
        <p:sp>
          <p:nvSpPr>
            <p:cNvPr id="10" name="Oval 9"/>
            <p:cNvSpPr/>
            <p:nvPr/>
          </p:nvSpPr>
          <p:spPr>
            <a:xfrm>
              <a:off x="6952786" y="5490804"/>
              <a:ext cx="342900" cy="247586"/>
            </a:xfrm>
            <a:prstGeom prst="ellips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rot="21387939">
              <a:off x="6524344" y="5175638"/>
              <a:ext cx="2033337" cy="523220"/>
            </a:xfrm>
            <a:prstGeom prst="rect">
              <a:avLst/>
            </a:prstGeom>
            <a:noFill/>
          </p:spPr>
          <p:txBody>
            <a:bodyPr wrap="square" rtlCol="0">
              <a:spAutoFit/>
            </a:bodyPr>
            <a:lstStyle/>
            <a:p>
              <a:r>
                <a:rPr lang="en-US"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rPr>
                <a:t>ATF II</a:t>
              </a:r>
              <a:endParaRPr lang="en-US" sz="2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228600">
                    <a:schemeClr val="accent1">
                      <a:satMod val="175000"/>
                      <a:alpha val="40000"/>
                    </a:schemeClr>
                  </a:glow>
                  <a:outerShdw blurRad="41275" dist="12700" dir="12000000" algn="tl" rotWithShape="0">
                    <a:srgbClr val="000000">
                      <a:alpha val="40000"/>
                    </a:srgbClr>
                  </a:outerShdw>
                </a:effectLst>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780" y="4036916"/>
              <a:ext cx="2508104" cy="141385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3856" y="4592433"/>
              <a:ext cx="557056"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Slide Number Placeholder 4"/>
          <p:cNvSpPr>
            <a:spLocks noGrp="1"/>
          </p:cNvSpPr>
          <p:nvPr>
            <p:ph type="sldNum" sz="quarter" idx="12"/>
          </p:nvPr>
        </p:nvSpPr>
        <p:spPr>
          <a:xfrm>
            <a:off x="4419600" y="6492875"/>
            <a:ext cx="2133600" cy="365125"/>
          </a:xfrm>
        </p:spPr>
        <p:txBody>
          <a:bodyPr/>
          <a:lstStyle/>
          <a:p>
            <a:fld id="{25792CC6-8A8A-8845-897E-29FA1C5B5B17}" type="slidenum">
              <a:rPr lang="en-US" smtClean="0">
                <a:solidFill>
                  <a:schemeClr val="bg1"/>
                </a:solidFill>
              </a:rPr>
              <a:t>18</a:t>
            </a:fld>
            <a:endParaRPr lang="en-US" dirty="0">
              <a:solidFill>
                <a:schemeClr val="bg1"/>
              </a:solidFill>
            </a:endParaRPr>
          </a:p>
        </p:txBody>
      </p:sp>
    </p:spTree>
    <p:extLst>
      <p:ext uri="{BB962C8B-B14F-4D97-AF65-F5344CB8AC3E}">
        <p14:creationId xmlns:p14="http://schemas.microsoft.com/office/powerpoint/2010/main" val="3697795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wipe(up)">
                                      <p:cBhvr>
                                        <p:cTn id="7" dur="500"/>
                                        <p:tgtEl>
                                          <p:spTgt spid="4">
                                            <p:txEl>
                                              <p:pRg st="5" end="5"/>
                                            </p:txEl>
                                          </p:spTgt>
                                        </p:tgtEl>
                                      </p:cBhvr>
                                    </p:animEffect>
                                  </p:childTnLst>
                                </p:cTn>
                              </p:par>
                            </p:childTnLst>
                          </p:cTn>
                        </p:par>
                        <p:par>
                          <p:cTn id="8" fill="hold">
                            <p:stCondLst>
                              <p:cond delay="500"/>
                            </p:stCondLst>
                            <p:childTnLst>
                              <p:par>
                                <p:cTn id="9" presetID="22" presetClass="entr" presetSubtype="8" fill="hold" nodeType="afterEffect">
                                  <p:stCondLst>
                                    <p:cond delay="200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357255" y="6492875"/>
            <a:ext cx="2133600" cy="365125"/>
          </a:xfrm>
        </p:spPr>
        <p:txBody>
          <a:bodyPr/>
          <a:lstStyle/>
          <a:p>
            <a:fld id="{25792CC6-8A8A-8845-897E-29FA1C5B5B17}" type="slidenum">
              <a:rPr lang="en-US" smtClean="0">
                <a:solidFill>
                  <a:schemeClr val="bg1"/>
                </a:solidFill>
              </a:rPr>
              <a:t>19</a:t>
            </a:fld>
            <a:endParaRPr lang="en-US" dirty="0">
              <a:solidFill>
                <a:schemeClr val="bg1"/>
              </a:solidFill>
            </a:endParaRPr>
          </a:p>
        </p:txBody>
      </p:sp>
      <p:pic>
        <p:nvPicPr>
          <p:cNvPr id="5" name="Picture 5" descr="D1600907_2007Aerial_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09" y="802317"/>
            <a:ext cx="7439891" cy="552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6"/>
          <p:cNvSpPr>
            <a:spLocks noChangeArrowheads="1"/>
          </p:cNvSpPr>
          <p:nvPr/>
        </p:nvSpPr>
        <p:spPr bwMode="auto">
          <a:xfrm>
            <a:off x="7239000" y="1648691"/>
            <a:ext cx="685800" cy="762000"/>
          </a:xfrm>
          <a:prstGeom prst="downArrowCallout">
            <a:avLst>
              <a:gd name="adj1" fmla="val 25000"/>
              <a:gd name="adj2" fmla="val 25000"/>
              <a:gd name="adj3" fmla="val 18519"/>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a:t>ATF</a:t>
            </a:r>
          </a:p>
          <a:p>
            <a:pPr algn="ctr"/>
            <a:r>
              <a:rPr lang="en-US" sz="1600" dirty="0"/>
              <a:t>820</a:t>
            </a:r>
          </a:p>
        </p:txBody>
      </p:sp>
      <p:sp>
        <p:nvSpPr>
          <p:cNvPr id="7" name="AutoShape 8"/>
          <p:cNvSpPr>
            <a:spLocks noChangeArrowheads="1"/>
          </p:cNvSpPr>
          <p:nvPr/>
        </p:nvSpPr>
        <p:spPr bwMode="auto">
          <a:xfrm>
            <a:off x="4475018" y="1267691"/>
            <a:ext cx="685800" cy="762000"/>
          </a:xfrm>
          <a:prstGeom prst="downArrowCallout">
            <a:avLst>
              <a:gd name="adj1" fmla="val 25000"/>
              <a:gd name="adj2" fmla="val 25000"/>
              <a:gd name="adj3" fmla="val 18519"/>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a:t>ATF II</a:t>
            </a:r>
          </a:p>
          <a:p>
            <a:pPr algn="ctr"/>
            <a:r>
              <a:rPr lang="en-US" sz="1600" dirty="0"/>
              <a:t>912 </a:t>
            </a:r>
          </a:p>
        </p:txBody>
      </p:sp>
      <p:sp>
        <p:nvSpPr>
          <p:cNvPr id="3" name="TextBox 2"/>
          <p:cNvSpPr txBox="1"/>
          <p:nvPr/>
        </p:nvSpPr>
        <p:spPr>
          <a:xfrm>
            <a:off x="637309" y="5347173"/>
            <a:ext cx="7439891" cy="830997"/>
          </a:xfrm>
          <a:prstGeom prst="rect">
            <a:avLst/>
          </a:prstGeom>
          <a:solidFill>
            <a:schemeClr val="accent3">
              <a:lumMod val="50000"/>
            </a:schemeClr>
          </a:solidFill>
        </p:spPr>
        <p:txBody>
          <a:bodyPr wrap="square" rtlCol="0">
            <a:spAutoFit/>
          </a:bodyPr>
          <a:lstStyle/>
          <a:p>
            <a:pPr marL="342900" indent="-342900" algn="ctr">
              <a:buFont typeface="Arial" panose="020B0604020202020204" pitchFamily="34" charset="0"/>
              <a:buChar char="•"/>
            </a:pPr>
            <a:r>
              <a:rPr lang="en-US" sz="2400" dirty="0" smtClean="0">
                <a:solidFill>
                  <a:schemeClr val="bg1"/>
                </a:solidFill>
                <a:effectLst>
                  <a:outerShdw blurRad="38100" dist="38100" dir="2700000" algn="tl">
                    <a:srgbClr val="000000">
                      <a:alpha val="43137"/>
                    </a:srgbClr>
                  </a:outerShdw>
                </a:effectLst>
              </a:rPr>
              <a:t>ATF </a:t>
            </a:r>
            <a:r>
              <a:rPr lang="en-US" sz="2400" dirty="0">
                <a:solidFill>
                  <a:schemeClr val="bg1"/>
                </a:solidFill>
                <a:effectLst>
                  <a:outerShdw blurRad="38100" dist="38100" dir="2700000" algn="tl">
                    <a:srgbClr val="000000">
                      <a:alpha val="43137"/>
                    </a:srgbClr>
                  </a:outerShdw>
                </a:effectLst>
              </a:rPr>
              <a:t>II upgrade funded by  </a:t>
            </a:r>
            <a:r>
              <a:rPr lang="en-US" sz="2400" dirty="0" smtClean="0">
                <a:solidFill>
                  <a:schemeClr val="bg1"/>
                </a:solidFill>
                <a:effectLst>
                  <a:outerShdw blurRad="38100" dist="38100" dir="2700000" algn="tl">
                    <a:srgbClr val="000000">
                      <a:alpha val="43137"/>
                    </a:srgbClr>
                  </a:outerShdw>
                </a:effectLst>
              </a:rPr>
              <a:t>DOE HEP</a:t>
            </a:r>
          </a:p>
          <a:p>
            <a:pPr algn="ctr"/>
            <a:r>
              <a:rPr lang="en-US" sz="2400" dirty="0">
                <a:solidFill>
                  <a:schemeClr val="bg1"/>
                </a:solidFill>
                <a:effectLst>
                  <a:outerShdw blurRad="38100" dist="38100" dir="2700000" algn="tl">
                    <a:srgbClr val="000000">
                      <a:alpha val="43137"/>
                    </a:srgbClr>
                  </a:outerShdw>
                </a:effectLst>
              </a:rPr>
              <a:t> </a:t>
            </a:r>
            <a:r>
              <a:rPr lang="en-US" sz="2400" dirty="0" smtClean="0">
                <a:solidFill>
                  <a:schemeClr val="bg1"/>
                </a:solidFill>
                <a:effectLst>
                  <a:outerShdw blurRad="38100" dist="38100" dir="2700000" algn="tl">
                    <a:srgbClr val="000000">
                      <a:alpha val="43137"/>
                    </a:srgbClr>
                  </a:outerShdw>
                </a:effectLst>
              </a:rPr>
              <a:t>     </a:t>
            </a:r>
            <a:r>
              <a:rPr lang="en-US" sz="2400" dirty="0">
                <a:solidFill>
                  <a:schemeClr val="bg1"/>
                </a:solidFill>
                <a:effectLst>
                  <a:outerShdw blurRad="38100" dist="38100" dir="2700000" algn="tl">
                    <a:srgbClr val="000000">
                      <a:alpha val="43137"/>
                    </a:srgbClr>
                  </a:outerShdw>
                </a:effectLst>
              </a:rPr>
              <a:t>under Accelerator Stewardship.</a:t>
            </a:r>
          </a:p>
        </p:txBody>
      </p:sp>
    </p:spTree>
    <p:extLst>
      <p:ext uri="{BB962C8B-B14F-4D97-AF65-F5344CB8AC3E}">
        <p14:creationId xmlns:p14="http://schemas.microsoft.com/office/powerpoint/2010/main" val="3053973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20748" y="816292"/>
            <a:ext cx="876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j-lt"/>
                <a:ea typeface="+mj-ea"/>
                <a:cs typeface="+mj-cs"/>
              </a:rPr>
              <a:t>Outline</a:t>
            </a:r>
            <a:endParaRPr kumimoji="0" lang="en-US" sz="4400" b="0" i="0"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mj-lt"/>
              <a:ea typeface="+mj-ea"/>
              <a:cs typeface="+mj-cs"/>
            </a:endParaRPr>
          </a:p>
        </p:txBody>
      </p:sp>
      <p:sp>
        <p:nvSpPr>
          <p:cNvPr id="9" name="TextBox 8"/>
          <p:cNvSpPr txBox="1"/>
          <p:nvPr/>
        </p:nvSpPr>
        <p:spPr>
          <a:xfrm>
            <a:off x="730348" y="1876579"/>
            <a:ext cx="8153400" cy="4985980"/>
          </a:xfrm>
          <a:prstGeom prst="rect">
            <a:avLst/>
          </a:prstGeom>
          <a:noFill/>
        </p:spPr>
        <p:txBody>
          <a:bodyPr wrap="square" rtlCol="0">
            <a:spAutoFit/>
          </a:bodyPr>
          <a:lstStyle/>
          <a:p>
            <a:pPr marL="342900" lvl="1" indent="-342900">
              <a:lnSpc>
                <a:spcPct val="150000"/>
              </a:lnSpc>
              <a:buFont typeface="Arial" pitchFamily="34" charset="0"/>
              <a:buChar char="•"/>
            </a:pPr>
            <a:r>
              <a:rPr lang="en-US" sz="2800" i="1" dirty="0" smtClean="0">
                <a:solidFill>
                  <a:srgbClr val="002060"/>
                </a:solidFill>
                <a:effectLst>
                  <a:outerShdw blurRad="38100" dist="38100" dir="2700000" algn="tl">
                    <a:srgbClr val="000000">
                      <a:alpha val="43137"/>
                    </a:srgbClr>
                  </a:outerShdw>
                </a:effectLst>
              </a:rPr>
              <a:t>ATF - Accelerator Stewardship facility</a:t>
            </a:r>
            <a:endParaRPr lang="en-US" sz="2800" i="1" dirty="0">
              <a:solidFill>
                <a:srgbClr val="002060"/>
              </a:solidFill>
              <a:effectLst>
                <a:outerShdw blurRad="38100" dist="38100" dir="2700000" algn="tl">
                  <a:srgbClr val="000000">
                    <a:alpha val="43137"/>
                  </a:srgbClr>
                </a:outerShdw>
              </a:effectLst>
            </a:endParaRPr>
          </a:p>
          <a:p>
            <a:pPr marL="800100" lvl="1" indent="-342900">
              <a:buFont typeface="Arial" pitchFamily="34" charset="0"/>
              <a:buChar char="•"/>
            </a:pPr>
            <a:r>
              <a:rPr lang="en-US" sz="2400" i="1" dirty="0" smtClean="0">
                <a:solidFill>
                  <a:srgbClr val="002060"/>
                </a:solidFill>
                <a:effectLst>
                  <a:outerShdw blurRad="38100" dist="38100" dir="2700000" algn="tl">
                    <a:srgbClr val="000000">
                      <a:alpha val="43137"/>
                    </a:srgbClr>
                  </a:outerShdw>
                </a:effectLst>
              </a:rPr>
              <a:t>ATF capabilities and history of achievements</a:t>
            </a:r>
          </a:p>
          <a:p>
            <a:pPr marL="800100" lvl="1" indent="-342900">
              <a:buFont typeface="Arial" pitchFamily="34" charset="0"/>
              <a:buChar char="•"/>
            </a:pPr>
            <a:r>
              <a:rPr lang="en-US" sz="2400" i="1" dirty="0" smtClean="0">
                <a:solidFill>
                  <a:srgbClr val="002060"/>
                </a:solidFill>
                <a:effectLst>
                  <a:outerShdw blurRad="38100" dist="38100" dir="2700000" algn="tl">
                    <a:srgbClr val="000000">
                      <a:alpha val="43137"/>
                    </a:srgbClr>
                  </a:outerShdw>
                </a:effectLst>
              </a:rPr>
              <a:t>Present-day science program and productivity</a:t>
            </a:r>
          </a:p>
          <a:p>
            <a:pPr marL="342900" indent="-342900">
              <a:lnSpc>
                <a:spcPct val="150000"/>
              </a:lnSpc>
              <a:spcBef>
                <a:spcPts val="600"/>
              </a:spcBef>
              <a:spcAft>
                <a:spcPts val="0"/>
              </a:spcAft>
              <a:buFont typeface="Arial" pitchFamily="34" charset="0"/>
              <a:buChar char="•"/>
            </a:pPr>
            <a:r>
              <a:rPr lang="en-US" sz="2800" i="1" dirty="0" smtClean="0">
                <a:solidFill>
                  <a:srgbClr val="002060"/>
                </a:solidFill>
                <a:effectLst>
                  <a:outerShdw blurRad="38100" dist="38100" dir="2700000" algn="tl">
                    <a:srgbClr val="000000">
                      <a:alpha val="43137"/>
                    </a:srgbClr>
                  </a:outerShdw>
                </a:effectLst>
              </a:rPr>
              <a:t>ATF II - Upgrade plan</a:t>
            </a:r>
          </a:p>
          <a:p>
            <a:pPr marL="342900" indent="-342900">
              <a:lnSpc>
                <a:spcPct val="150000"/>
              </a:lnSpc>
              <a:spcBef>
                <a:spcPts val="600"/>
              </a:spcBef>
              <a:spcAft>
                <a:spcPts val="0"/>
              </a:spcAft>
              <a:buFont typeface="Arial" pitchFamily="34" charset="0"/>
              <a:buChar char="•"/>
            </a:pPr>
            <a:r>
              <a:rPr lang="en-US" sz="2800" i="1" dirty="0" smtClean="0">
                <a:solidFill>
                  <a:srgbClr val="002060"/>
                </a:solidFill>
                <a:effectLst>
                  <a:outerShdw blurRad="38100" dist="38100" dir="2700000" algn="tl">
                    <a:srgbClr val="000000">
                      <a:alpha val="43137"/>
                    </a:srgbClr>
                  </a:outerShdw>
                </a:effectLst>
              </a:rPr>
              <a:t>Science opportunities</a:t>
            </a:r>
          </a:p>
          <a:p>
            <a:pPr marL="342900" indent="-342900">
              <a:lnSpc>
                <a:spcPct val="150000"/>
              </a:lnSpc>
              <a:spcBef>
                <a:spcPts val="600"/>
              </a:spcBef>
              <a:spcAft>
                <a:spcPts val="0"/>
              </a:spcAft>
              <a:buFont typeface="Arial" pitchFamily="34" charset="0"/>
              <a:buChar char="•"/>
            </a:pPr>
            <a:r>
              <a:rPr lang="en-US" sz="2800" i="1" dirty="0" smtClean="0">
                <a:solidFill>
                  <a:srgbClr val="002060"/>
                </a:solidFill>
                <a:effectLst>
                  <a:outerShdw blurRad="38100" dist="38100" dir="2700000" algn="tl">
                    <a:srgbClr val="000000">
                      <a:alpha val="43137"/>
                    </a:srgbClr>
                  </a:outerShdw>
                </a:effectLst>
              </a:rPr>
              <a:t>Instead of Summary</a:t>
            </a:r>
          </a:p>
          <a:p>
            <a:pPr marL="800100" lvl="2" indent="-342900">
              <a:buFont typeface="Arial" pitchFamily="34" charset="0"/>
              <a:buChar char="•"/>
            </a:pPr>
            <a:r>
              <a:rPr lang="en-US" sz="2200" i="1" dirty="0" smtClean="0">
                <a:solidFill>
                  <a:srgbClr val="002060"/>
                </a:solidFill>
                <a:effectLst>
                  <a:outerShdw blurRad="38100" dist="38100" dir="2700000" algn="tl">
                    <a:srgbClr val="000000">
                      <a:alpha val="43137"/>
                    </a:srgbClr>
                  </a:outerShdw>
                </a:effectLst>
              </a:rPr>
              <a:t>Upcoming 17</a:t>
            </a:r>
            <a:r>
              <a:rPr lang="en-US" sz="2200" i="1" baseline="30000" dirty="0" smtClean="0">
                <a:solidFill>
                  <a:srgbClr val="002060"/>
                </a:solidFill>
                <a:effectLst>
                  <a:outerShdw blurRad="38100" dist="38100" dir="2700000" algn="tl">
                    <a:srgbClr val="000000">
                      <a:alpha val="43137"/>
                    </a:srgbClr>
                  </a:outerShdw>
                </a:effectLst>
              </a:rPr>
              <a:t>th</a:t>
            </a:r>
            <a:r>
              <a:rPr lang="en-US" sz="2200" i="1" dirty="0" smtClean="0">
                <a:solidFill>
                  <a:srgbClr val="002060"/>
                </a:solidFill>
                <a:effectLst>
                  <a:outerShdw blurRad="38100" dist="38100" dir="2700000" algn="tl">
                    <a:srgbClr val="000000">
                      <a:alpha val="43137"/>
                    </a:srgbClr>
                  </a:outerShdw>
                </a:effectLst>
              </a:rPr>
              <a:t> User Meeting and ATF II Upgrade Workshop</a:t>
            </a:r>
            <a:endParaRPr lang="en-US" sz="2200" i="1" dirty="0">
              <a:solidFill>
                <a:srgbClr val="002060"/>
              </a:solidFill>
              <a:effectLst>
                <a:outerShdw blurRad="38100" dist="38100" dir="2700000" algn="tl">
                  <a:srgbClr val="000000">
                    <a:alpha val="43137"/>
                  </a:srgbClr>
                </a:outerShdw>
              </a:effectLst>
            </a:endParaRPr>
          </a:p>
          <a:p>
            <a:pPr marL="342900" indent="-342900">
              <a:lnSpc>
                <a:spcPct val="150000"/>
              </a:lnSpc>
              <a:spcBef>
                <a:spcPts val="600"/>
              </a:spcBef>
              <a:spcAft>
                <a:spcPts val="0"/>
              </a:spcAft>
              <a:buFont typeface="Arial" pitchFamily="34" charset="0"/>
              <a:buChar char="•"/>
            </a:pPr>
            <a:endParaRPr lang="en-US" sz="2800" i="1" dirty="0" smtClean="0">
              <a:solidFill>
                <a:srgbClr val="002060"/>
              </a:solidFill>
              <a:effectLst>
                <a:outerShdw blurRad="38100" dist="38100" dir="2700000" algn="tl">
                  <a:srgbClr val="000000">
                    <a:alpha val="43137"/>
                  </a:srgbClr>
                </a:outerShdw>
              </a:effectLst>
            </a:endParaRPr>
          </a:p>
          <a:p>
            <a:pPr>
              <a:spcAft>
                <a:spcPts val="0"/>
              </a:spcAft>
            </a:pPr>
            <a:r>
              <a:rPr lang="en-US" i="1" dirty="0">
                <a:solidFill>
                  <a:srgbClr val="FF0000"/>
                </a:solidFill>
                <a:effectLst>
                  <a:outerShdw blurRad="38100" dist="38100" dir="2700000" algn="tl">
                    <a:srgbClr val="000000">
                      <a:alpha val="43137"/>
                    </a:srgbClr>
                  </a:outerShdw>
                </a:effectLst>
                <a:latin typeface="+mn-lt"/>
              </a:rPr>
              <a:t>	</a:t>
            </a:r>
          </a:p>
        </p:txBody>
      </p:sp>
      <p:sp>
        <p:nvSpPr>
          <p:cNvPr id="5" name="Slide Number Placeholder 4"/>
          <p:cNvSpPr>
            <a:spLocks noGrp="1"/>
          </p:cNvSpPr>
          <p:nvPr>
            <p:ph type="sldNum" sz="quarter" idx="12"/>
          </p:nvPr>
        </p:nvSpPr>
        <p:spPr>
          <a:xfrm>
            <a:off x="4419600" y="6492875"/>
            <a:ext cx="2133600" cy="365125"/>
          </a:xfrm>
        </p:spPr>
        <p:txBody>
          <a:bodyPr/>
          <a:lstStyle/>
          <a:p>
            <a:fld id="{25792CC6-8A8A-8845-897E-29FA1C5B5B17}" type="slidenum">
              <a:rPr lang="en-US" smtClean="0">
                <a:solidFill>
                  <a:schemeClr val="bg1"/>
                </a:solidFill>
              </a:rPr>
              <a:t>2</a:t>
            </a:fld>
            <a:endParaRPr lang="en-US" dirty="0">
              <a:solidFill>
                <a:schemeClr val="bg1"/>
              </a:solidFill>
            </a:endParaRPr>
          </a:p>
        </p:txBody>
      </p:sp>
    </p:spTree>
    <p:extLst>
      <p:ext uri="{BB962C8B-B14F-4D97-AF65-F5344CB8AC3E}">
        <p14:creationId xmlns:p14="http://schemas.microsoft.com/office/powerpoint/2010/main" val="3421834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up)">
                                      <p:cBhvr>
                                        <p:cTn id="11" dur="500"/>
                                        <p:tgtEl>
                                          <p:spTgt spid="9">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5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up)">
                                      <p:cBhvr>
                                        <p:cTn id="15" dur="500"/>
                                        <p:tgtEl>
                                          <p:spTgt spid="9">
                                            <p:txEl>
                                              <p:pRg st="2" end="2"/>
                                            </p:txEl>
                                          </p:spTgt>
                                        </p:tgtEl>
                                      </p:cBhvr>
                                    </p:animEffect>
                                  </p:childTnLst>
                                </p:cTn>
                              </p:par>
                            </p:childTnLst>
                          </p:cTn>
                        </p:par>
                        <p:par>
                          <p:cTn id="16" fill="hold">
                            <p:stCondLst>
                              <p:cond delay="2000"/>
                            </p:stCondLst>
                            <p:childTnLst>
                              <p:par>
                                <p:cTn id="17" presetID="22" presetClass="entr" presetSubtype="1" fill="hold" nodeType="afterEffect">
                                  <p:stCondLst>
                                    <p:cond delay="50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wipe(up)">
                                      <p:cBhvr>
                                        <p:cTn id="19" dur="500"/>
                                        <p:tgtEl>
                                          <p:spTgt spid="9">
                                            <p:txEl>
                                              <p:pRg st="3" end="3"/>
                                            </p:txEl>
                                          </p:spTgt>
                                        </p:tgtEl>
                                      </p:cBhvr>
                                    </p:animEffect>
                                  </p:childTnLst>
                                </p:cTn>
                              </p:par>
                            </p:childTnLst>
                          </p:cTn>
                        </p:par>
                        <p:par>
                          <p:cTn id="20" fill="hold">
                            <p:stCondLst>
                              <p:cond delay="3000"/>
                            </p:stCondLst>
                            <p:childTnLst>
                              <p:par>
                                <p:cTn id="21" presetID="22" presetClass="entr" presetSubtype="1" fill="hold" nodeType="afterEffect">
                                  <p:stCondLst>
                                    <p:cond delay="50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wipe(up)">
                                      <p:cBhvr>
                                        <p:cTn id="23" dur="500"/>
                                        <p:tgtEl>
                                          <p:spTgt spid="9">
                                            <p:txEl>
                                              <p:pRg st="4" end="4"/>
                                            </p:txEl>
                                          </p:spTgt>
                                        </p:tgtEl>
                                      </p:cBhvr>
                                    </p:animEffect>
                                  </p:childTnLst>
                                </p:cTn>
                              </p:par>
                            </p:childTnLst>
                          </p:cTn>
                        </p:par>
                        <p:par>
                          <p:cTn id="24" fill="hold">
                            <p:stCondLst>
                              <p:cond delay="4000"/>
                            </p:stCondLst>
                            <p:childTnLst>
                              <p:par>
                                <p:cTn id="25" presetID="22" presetClass="entr" presetSubtype="1" fill="hold" nodeType="afterEffect">
                                  <p:stCondLst>
                                    <p:cond delay="50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wipe(up)">
                                      <p:cBhvr>
                                        <p:cTn id="27" dur="500"/>
                                        <p:tgtEl>
                                          <p:spTgt spid="9">
                                            <p:txEl>
                                              <p:pRg st="5" end="5"/>
                                            </p:txEl>
                                          </p:spTgt>
                                        </p:tgtEl>
                                      </p:cBhvr>
                                    </p:animEffect>
                                  </p:childTnLst>
                                </p:cTn>
                              </p:par>
                            </p:childTnLst>
                          </p:cTn>
                        </p:par>
                        <p:par>
                          <p:cTn id="28" fill="hold">
                            <p:stCondLst>
                              <p:cond delay="5000"/>
                            </p:stCondLst>
                            <p:childTnLst>
                              <p:par>
                                <p:cTn id="29" presetID="22" presetClass="entr" presetSubtype="1" fill="hold" nodeType="afterEffect">
                                  <p:stCondLst>
                                    <p:cond delay="50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wipe(up)">
                                      <p:cBhvr>
                                        <p:cTn id="31" dur="500"/>
                                        <p:tgtEl>
                                          <p:spTgt spid="9">
                                            <p:txEl>
                                              <p:pRg st="6" end="6"/>
                                            </p:txEl>
                                          </p:spTgt>
                                        </p:tgtEl>
                                      </p:cBhvr>
                                    </p:animEffect>
                                  </p:childTnLst>
                                </p:cTn>
                              </p:par>
                            </p:childTnLst>
                          </p:cTn>
                        </p:par>
                        <p:par>
                          <p:cTn id="32" fill="hold">
                            <p:stCondLst>
                              <p:cond delay="6000"/>
                            </p:stCondLst>
                            <p:childTnLst>
                              <p:par>
                                <p:cTn id="33" presetID="22" presetClass="entr" presetSubtype="1" fill="hold" nodeType="after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wipe(up)">
                                      <p:cBhvr>
                                        <p:cTn id="35"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140329" y="1869252"/>
            <a:ext cx="8022588" cy="4433847"/>
          </a:xfrm>
          <a:prstGeom prst="rect">
            <a:avLst/>
          </a:prstGeom>
          <a:noFill/>
          <a:ln w="9525">
            <a:noFill/>
            <a:miter lim="800000"/>
            <a:headEnd/>
            <a:tailEnd/>
          </a:ln>
        </p:spPr>
      </p:pic>
      <p:sp>
        <p:nvSpPr>
          <p:cNvPr id="7" name="Rectangle 6"/>
          <p:cNvSpPr/>
          <p:nvPr/>
        </p:nvSpPr>
        <p:spPr>
          <a:xfrm>
            <a:off x="5069417" y="1693333"/>
            <a:ext cx="3503084" cy="138641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3812563" y="3223726"/>
            <a:ext cx="328459" cy="6797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11574" y="2016952"/>
            <a:ext cx="2364906" cy="461665"/>
          </a:xfrm>
          <a:prstGeom prst="rect">
            <a:avLst/>
          </a:prstGeom>
          <a:noFill/>
        </p:spPr>
        <p:txBody>
          <a:bodyPr wrap="square" rtlCol="0">
            <a:spAutoFit/>
          </a:bodyPr>
          <a:lstStyle/>
          <a:p>
            <a:r>
              <a:rPr lang="en-US" sz="2400" b="1" dirty="0" smtClean="0">
                <a:solidFill>
                  <a:srgbClr val="7030A0"/>
                </a:solidFill>
                <a:effectLst>
                  <a:outerShdw blurRad="38100" dist="38100" dir="2700000" algn="tl">
                    <a:srgbClr val="000000"/>
                  </a:outerShdw>
                </a:effectLst>
              </a:rPr>
              <a:t>ATF </a:t>
            </a:r>
            <a:r>
              <a:rPr lang="en-US" sz="2000" b="1" dirty="0" smtClean="0">
                <a:solidFill>
                  <a:srgbClr val="7030A0"/>
                </a:solidFill>
                <a:effectLst>
                  <a:outerShdw blurRad="38100" dist="38100" dir="2700000" algn="tl">
                    <a:srgbClr val="000000"/>
                  </a:outerShdw>
                </a:effectLst>
              </a:rPr>
              <a:t>(BLDG.820)</a:t>
            </a:r>
            <a:endParaRPr lang="en-US" sz="2000" dirty="0"/>
          </a:p>
        </p:txBody>
      </p:sp>
      <p:sp>
        <p:nvSpPr>
          <p:cNvPr id="16" name="TextBox 15"/>
          <p:cNvSpPr txBox="1"/>
          <p:nvPr/>
        </p:nvSpPr>
        <p:spPr>
          <a:xfrm>
            <a:off x="5684291" y="4353984"/>
            <a:ext cx="3114670" cy="830997"/>
          </a:xfrm>
          <a:prstGeom prst="rect">
            <a:avLst/>
          </a:prstGeom>
          <a:noFill/>
        </p:spPr>
        <p:txBody>
          <a:bodyPr wrap="square" rtlCol="0">
            <a:spAutoFit/>
          </a:bodyPr>
          <a:lstStyle/>
          <a:p>
            <a:r>
              <a:rPr lang="en-US" sz="2400" b="1" dirty="0" smtClean="0">
                <a:solidFill>
                  <a:srgbClr val="7030A0"/>
                </a:solidFill>
                <a:effectLst>
                  <a:outerShdw blurRad="38100" dist="38100" dir="2700000" algn="tl">
                    <a:srgbClr val="000000"/>
                  </a:outerShdw>
                </a:effectLst>
              </a:rPr>
              <a:t>ATF II</a:t>
            </a:r>
            <a:r>
              <a:rPr lang="en-US" sz="2000" b="1" dirty="0" smtClean="0">
                <a:solidFill>
                  <a:srgbClr val="7030A0"/>
                </a:solidFill>
                <a:effectLst>
                  <a:outerShdw blurRad="38100" dist="38100" dir="2700000" algn="tl">
                    <a:srgbClr val="000000"/>
                  </a:outerShdw>
                </a:effectLst>
              </a:rPr>
              <a:t>(BLDG.912)</a:t>
            </a:r>
            <a:endParaRPr lang="en-US" sz="2000" dirty="0" smtClean="0"/>
          </a:p>
          <a:p>
            <a:endParaRPr lang="en-US" sz="2400" dirty="0"/>
          </a:p>
        </p:txBody>
      </p:sp>
      <p:sp>
        <p:nvSpPr>
          <p:cNvPr id="21" name="Slide Number Placeholder 2"/>
          <p:cNvSpPr>
            <a:spLocks noGrp="1"/>
          </p:cNvSpPr>
          <p:nvPr>
            <p:ph type="sldNum" sz="quarter" idx="4294967295"/>
          </p:nvPr>
        </p:nvSpPr>
        <p:spPr>
          <a:xfrm>
            <a:off x="3505202" y="6441020"/>
            <a:ext cx="2133600" cy="365125"/>
          </a:xfrm>
          <a:prstGeom prst="rect">
            <a:avLst/>
          </a:prstGeom>
        </p:spPr>
        <p:txBody>
          <a:bodyPr/>
          <a:lstStyle/>
          <a:p>
            <a:pPr algn="ctr"/>
            <a:fld id="{1058E396-EC3B-7D4F-99B9-327F5C4C2F2A}" type="slidenum">
              <a:rPr lang="en-US" smtClean="0">
                <a:solidFill>
                  <a:schemeClr val="bg1"/>
                </a:solidFill>
              </a:rPr>
              <a:pPr algn="ctr"/>
              <a:t>20</a:t>
            </a:fld>
            <a:endParaRPr lang="en-US" dirty="0">
              <a:solidFill>
                <a:schemeClr val="bg1"/>
              </a:solidFill>
            </a:endParaRPr>
          </a:p>
        </p:txBody>
      </p:sp>
      <p:sp>
        <p:nvSpPr>
          <p:cNvPr id="3" name="TextBox 2"/>
          <p:cNvSpPr txBox="1"/>
          <p:nvPr/>
        </p:nvSpPr>
        <p:spPr>
          <a:xfrm>
            <a:off x="5123912" y="2188076"/>
            <a:ext cx="1189566" cy="369332"/>
          </a:xfrm>
          <a:prstGeom prst="rect">
            <a:avLst/>
          </a:prstGeom>
          <a:noFill/>
        </p:spPr>
        <p:txBody>
          <a:bodyPr wrap="square" rtlCol="0">
            <a:spAutoFit/>
          </a:bodyPr>
          <a:lstStyle/>
          <a:p>
            <a:r>
              <a:rPr lang="en-US" dirty="0" smtClean="0">
                <a:solidFill>
                  <a:srgbClr val="002060"/>
                </a:solidFill>
                <a:effectLst>
                  <a:outerShdw blurRad="38100" dist="38100" dir="2700000" algn="tl">
                    <a:srgbClr val="000000">
                      <a:alpha val="43137"/>
                    </a:srgbClr>
                  </a:outerShdw>
                </a:effectLst>
              </a:rPr>
              <a:t>Exp. Halls: </a:t>
            </a:r>
            <a:endParaRPr lang="en-US" dirty="0"/>
          </a:p>
        </p:txBody>
      </p:sp>
      <p:sp>
        <p:nvSpPr>
          <p:cNvPr id="4" name="TextBox 3"/>
          <p:cNvSpPr txBox="1"/>
          <p:nvPr/>
        </p:nvSpPr>
        <p:spPr>
          <a:xfrm>
            <a:off x="6371167" y="2003410"/>
            <a:ext cx="1037166" cy="646331"/>
          </a:xfrm>
          <a:prstGeom prst="rect">
            <a:avLst/>
          </a:prstGeom>
          <a:noFill/>
        </p:spPr>
        <p:txBody>
          <a:bodyPr wrap="square" rtlCol="0">
            <a:spAutoFit/>
          </a:bodyPr>
          <a:lstStyle/>
          <a:p>
            <a:r>
              <a:rPr lang="en-US" dirty="0">
                <a:solidFill>
                  <a:srgbClr val="002060"/>
                </a:solidFill>
                <a:effectLst>
                  <a:outerShdw blurRad="38100" dist="38100" dir="2700000" algn="tl">
                    <a:srgbClr val="000000">
                      <a:alpha val="43137"/>
                    </a:srgbClr>
                  </a:outerShdw>
                </a:effectLst>
              </a:rPr>
              <a:t>Shielded </a:t>
            </a:r>
            <a:r>
              <a:rPr lang="en-US" dirty="0" smtClean="0">
                <a:solidFill>
                  <a:srgbClr val="002060"/>
                </a:solidFill>
                <a:effectLst>
                  <a:outerShdw blurRad="38100" dist="38100" dir="2700000" algn="tl">
                    <a:srgbClr val="000000">
                      <a:alpha val="43137"/>
                    </a:srgbClr>
                  </a:outerShdw>
                </a:effectLst>
              </a:rPr>
              <a:t>area:</a:t>
            </a:r>
            <a:endParaRPr lang="en-US" dirty="0"/>
          </a:p>
        </p:txBody>
      </p:sp>
      <p:sp>
        <p:nvSpPr>
          <p:cNvPr id="13" name="TextBox 12"/>
          <p:cNvSpPr txBox="1"/>
          <p:nvPr/>
        </p:nvSpPr>
        <p:spPr>
          <a:xfrm>
            <a:off x="7729941" y="1951903"/>
            <a:ext cx="1037166" cy="646331"/>
          </a:xfrm>
          <a:prstGeom prst="rect">
            <a:avLst/>
          </a:prstGeom>
          <a:noFill/>
        </p:spPr>
        <p:txBody>
          <a:bodyPr wrap="square" rtlCol="0">
            <a:spAutoFit/>
          </a:bodyPr>
          <a:lstStyle/>
          <a:p>
            <a:r>
              <a:rPr lang="en-US" dirty="0" smtClean="0">
                <a:solidFill>
                  <a:srgbClr val="002060"/>
                </a:solidFill>
                <a:effectLst>
                  <a:outerShdw blurRad="38100" dist="38100" dir="2700000" algn="tl">
                    <a:srgbClr val="000000">
                      <a:alpha val="43137"/>
                    </a:srgbClr>
                  </a:outerShdw>
                </a:effectLst>
              </a:rPr>
              <a:t>Total floor:</a:t>
            </a:r>
            <a:endParaRPr lang="en-US" dirty="0"/>
          </a:p>
        </p:txBody>
      </p:sp>
      <p:sp>
        <p:nvSpPr>
          <p:cNvPr id="18" name="TextBox 17"/>
          <p:cNvSpPr txBox="1"/>
          <p:nvPr/>
        </p:nvSpPr>
        <p:spPr>
          <a:xfrm>
            <a:off x="5525207" y="2480824"/>
            <a:ext cx="505234" cy="461665"/>
          </a:xfrm>
          <a:prstGeom prst="rect">
            <a:avLst/>
          </a:prstGeom>
          <a:noFill/>
        </p:spPr>
        <p:txBody>
          <a:bodyPr wrap="square" rtlCol="0">
            <a:spAutoFit/>
          </a:bodyPr>
          <a:lstStyle/>
          <a:p>
            <a:r>
              <a:rPr lang="en-US" sz="2400" dirty="0" smtClean="0"/>
              <a:t>x5</a:t>
            </a:r>
            <a:endParaRPr lang="en-US" sz="2400" dirty="0"/>
          </a:p>
        </p:txBody>
      </p:sp>
      <p:sp>
        <p:nvSpPr>
          <p:cNvPr id="19" name="TextBox 18"/>
          <p:cNvSpPr txBox="1"/>
          <p:nvPr/>
        </p:nvSpPr>
        <p:spPr>
          <a:xfrm>
            <a:off x="6553203" y="2476008"/>
            <a:ext cx="484714" cy="461665"/>
          </a:xfrm>
          <a:prstGeom prst="rect">
            <a:avLst/>
          </a:prstGeom>
          <a:noFill/>
        </p:spPr>
        <p:txBody>
          <a:bodyPr wrap="square" rtlCol="0">
            <a:spAutoFit/>
          </a:bodyPr>
          <a:lstStyle/>
          <a:p>
            <a:r>
              <a:rPr lang="en-US" sz="2400" dirty="0" smtClean="0"/>
              <a:t>x7</a:t>
            </a:r>
            <a:endParaRPr lang="en-US" sz="2400" dirty="0"/>
          </a:p>
        </p:txBody>
      </p:sp>
      <p:sp>
        <p:nvSpPr>
          <p:cNvPr id="20" name="TextBox 19"/>
          <p:cNvSpPr txBox="1"/>
          <p:nvPr/>
        </p:nvSpPr>
        <p:spPr>
          <a:xfrm>
            <a:off x="7834090" y="2470327"/>
            <a:ext cx="484714" cy="461665"/>
          </a:xfrm>
          <a:prstGeom prst="rect">
            <a:avLst/>
          </a:prstGeom>
          <a:noFill/>
        </p:spPr>
        <p:txBody>
          <a:bodyPr wrap="square" rtlCol="0">
            <a:spAutoFit/>
          </a:bodyPr>
          <a:lstStyle/>
          <a:p>
            <a:r>
              <a:rPr lang="en-US" sz="2400" dirty="0" smtClean="0"/>
              <a:t>x3</a:t>
            </a:r>
            <a:endParaRPr lang="en-US" sz="2400" dirty="0"/>
          </a:p>
        </p:txBody>
      </p:sp>
      <p:sp>
        <p:nvSpPr>
          <p:cNvPr id="23" name="Content Placeholder 2"/>
          <p:cNvSpPr txBox="1">
            <a:spLocks/>
          </p:cNvSpPr>
          <p:nvPr/>
        </p:nvSpPr>
        <p:spPr>
          <a:xfrm>
            <a:off x="5838531" y="4846277"/>
            <a:ext cx="2733970" cy="1514088"/>
          </a:xfrm>
          <a:prstGeom prst="rect">
            <a:avLst/>
          </a:prstGeom>
          <a:solidFill>
            <a:srgbClr val="FFFF00"/>
          </a:solidFill>
        </p:spPr>
        <p:txBody>
          <a:bodyPr vert="horz" lIns="91440" tIns="45720" rIns="91440" bIns="45720" rtlCol="0" anchor="b">
            <a:normAutofit fontScale="77500" lnSpcReduction="20000"/>
          </a:bodyPr>
          <a:lstStyle>
            <a:lvl1pPr marL="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r>
              <a:rPr lang="en-US" sz="2400" dirty="0" smtClean="0">
                <a:solidFill>
                  <a:srgbClr val="002060"/>
                </a:solidFill>
                <a:effectLst>
                  <a:outerShdw blurRad="38100" dist="38100" dir="2700000" algn="tl">
                    <a:srgbClr val="000000">
                      <a:alpha val="43137"/>
                    </a:srgbClr>
                  </a:outerShdw>
                </a:effectLst>
              </a:rPr>
              <a:t>Increased capabilities:</a:t>
            </a:r>
          </a:p>
          <a:p>
            <a:pPr algn="ctr"/>
            <a:r>
              <a:rPr lang="en-US" sz="2400" dirty="0" smtClean="0">
                <a:solidFill>
                  <a:srgbClr val="002060"/>
                </a:solidFill>
                <a:effectLst>
                  <a:outerShdw blurRad="38100" dist="38100" dir="2700000" algn="tl">
                    <a:srgbClr val="000000">
                      <a:alpha val="43137"/>
                    </a:srgbClr>
                  </a:outerShdw>
                </a:effectLst>
              </a:rPr>
              <a:t>E-beam energy</a:t>
            </a:r>
          </a:p>
          <a:p>
            <a:pPr algn="ctr"/>
            <a:r>
              <a:rPr lang="en-US" sz="2400" dirty="0" smtClean="0">
                <a:solidFill>
                  <a:srgbClr val="002060"/>
                </a:solidFill>
                <a:effectLst>
                  <a:outerShdw blurRad="38100" dist="38100" dir="2700000" algn="tl">
                    <a:srgbClr val="000000">
                      <a:alpha val="43137"/>
                    </a:srgbClr>
                  </a:outerShdw>
                </a:effectLst>
              </a:rPr>
              <a:t> 80 MeV         500 MeV</a:t>
            </a:r>
          </a:p>
          <a:p>
            <a:pPr algn="ctr"/>
            <a:r>
              <a:rPr lang="en-US" sz="2400" dirty="0" smtClean="0">
                <a:solidFill>
                  <a:srgbClr val="002060"/>
                </a:solidFill>
                <a:effectLst>
                  <a:outerShdw blurRad="38100" dist="38100" dir="2700000" algn="tl">
                    <a:srgbClr val="000000">
                      <a:alpha val="43137"/>
                    </a:srgbClr>
                  </a:outerShdw>
                </a:effectLst>
              </a:rPr>
              <a:t>Laser peak power</a:t>
            </a:r>
          </a:p>
          <a:p>
            <a:pPr algn="ctr"/>
            <a:r>
              <a:rPr lang="en-US" sz="2400" dirty="0" smtClean="0">
                <a:solidFill>
                  <a:srgbClr val="002060"/>
                </a:solidFill>
                <a:effectLst>
                  <a:outerShdw blurRad="38100" dist="38100" dir="2700000" algn="tl">
                    <a:srgbClr val="000000">
                      <a:alpha val="43137"/>
                    </a:srgbClr>
                  </a:outerShdw>
                </a:effectLst>
              </a:rPr>
              <a:t>1 TW	</a:t>
            </a:r>
            <a:r>
              <a:rPr lang="en-US" sz="2400" dirty="0">
                <a:solidFill>
                  <a:srgbClr val="002060"/>
                </a:solidFill>
                <a:effectLst>
                  <a:outerShdw blurRad="38100" dist="38100" dir="2700000" algn="tl">
                    <a:srgbClr val="000000">
                      <a:alpha val="43137"/>
                    </a:srgbClr>
                  </a:outerShdw>
                </a:effectLst>
              </a:rPr>
              <a:t> </a:t>
            </a:r>
            <a:r>
              <a:rPr lang="en-US" sz="2400" dirty="0" smtClean="0">
                <a:solidFill>
                  <a:srgbClr val="002060"/>
                </a:solidFill>
                <a:effectLst>
                  <a:outerShdw blurRad="38100" dist="38100" dir="2700000" algn="tl">
                    <a:srgbClr val="000000">
                      <a:alpha val="43137"/>
                    </a:srgbClr>
                  </a:outerShdw>
                </a:effectLst>
              </a:rPr>
              <a:t>    100 TW</a:t>
            </a:r>
          </a:p>
        </p:txBody>
      </p:sp>
      <p:cxnSp>
        <p:nvCxnSpPr>
          <p:cNvPr id="24" name="Straight Arrow Connector 23"/>
          <p:cNvCxnSpPr/>
          <p:nvPr/>
        </p:nvCxnSpPr>
        <p:spPr>
          <a:xfrm>
            <a:off x="7037917" y="5627097"/>
            <a:ext cx="28223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037917" y="6167104"/>
            <a:ext cx="28223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itle 1"/>
          <p:cNvSpPr>
            <a:spLocks noGrp="1"/>
          </p:cNvSpPr>
          <p:nvPr>
            <p:ph type="title"/>
          </p:nvPr>
        </p:nvSpPr>
        <p:spPr>
          <a:xfrm>
            <a:off x="755446" y="693369"/>
            <a:ext cx="8229600" cy="1143000"/>
          </a:xfrm>
        </p:spPr>
        <p:txBody>
          <a:bodyPr>
            <a:normAutofit/>
          </a:bodyPr>
          <a:lstStyle/>
          <a:p>
            <a:r>
              <a:rPr lang="en-US" sz="4000" b="1" dirty="0" smtClean="0">
                <a:solidFill>
                  <a:srgbClr val="558ED5"/>
                </a:solidFill>
                <a:effectLst>
                  <a:outerShdw blurRad="50800" dist="38100" dir="18900000" algn="bl" rotWithShape="0">
                    <a:prstClr val="black">
                      <a:alpha val="40000"/>
                    </a:prstClr>
                  </a:outerShdw>
                </a:effectLst>
                <a:latin typeface="Verdana"/>
                <a:cs typeface="Verdana"/>
              </a:rPr>
              <a:t>Major facility upgrade</a:t>
            </a:r>
            <a:endParaRPr lang="en-US" sz="4000" b="1" dirty="0">
              <a:solidFill>
                <a:srgbClr val="558ED5"/>
              </a:solidFill>
              <a:effectLst>
                <a:outerShdw blurRad="50800" dist="38100" dir="18900000" algn="bl" rotWithShape="0">
                  <a:prstClr val="black">
                    <a:alpha val="40000"/>
                  </a:prstClr>
                </a:outerShdw>
              </a:effectLst>
              <a:latin typeface="Verdana"/>
              <a:cs typeface="Verdana"/>
            </a:endParaRPr>
          </a:p>
        </p:txBody>
      </p:sp>
      <p:sp>
        <p:nvSpPr>
          <p:cNvPr id="2" name="TextBox 1"/>
          <p:cNvSpPr txBox="1"/>
          <p:nvPr/>
        </p:nvSpPr>
        <p:spPr>
          <a:xfrm>
            <a:off x="5503924" y="1666620"/>
            <a:ext cx="3047294" cy="369332"/>
          </a:xfrm>
          <a:prstGeom prst="rect">
            <a:avLst/>
          </a:prstGeom>
          <a:noFill/>
        </p:spPr>
        <p:txBody>
          <a:bodyPr wrap="square" rtlCol="0">
            <a:spAutoFit/>
          </a:bodyPr>
          <a:lstStyle/>
          <a:p>
            <a:r>
              <a:rPr lang="en-US" dirty="0" smtClean="0">
                <a:effectLst>
                  <a:outerShdw blurRad="50800" dist="38100" dir="2700000" algn="tl" rotWithShape="0">
                    <a:prstClr val="black">
                      <a:alpha val="40000"/>
                    </a:prstClr>
                  </a:outerShdw>
                </a:effectLst>
              </a:rPr>
              <a:t>Towards higher productivity:</a:t>
            </a: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41728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par>
                          <p:cTn id="8" fill="hold">
                            <p:stCondLst>
                              <p:cond delay="2000"/>
                            </p:stCondLst>
                            <p:childTnLst>
                              <p:par>
                                <p:cTn id="9" presetID="1"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100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nodeType="withEffect">
                                  <p:stCondLst>
                                    <p:cond delay="100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nodeType="withEffect">
                                  <p:stCondLst>
                                    <p:cond delay="100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3" grpId="0"/>
      <p:bldP spid="4" grpId="0"/>
      <p:bldP spid="13" grpId="0"/>
      <p:bldP spid="18" grpId="0"/>
      <p:bldP spid="19" grpId="0"/>
      <p:bldP spid="20" grpId="0"/>
      <p:bldP spid="23"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357255" y="6492875"/>
            <a:ext cx="2133600" cy="365125"/>
          </a:xfrm>
        </p:spPr>
        <p:txBody>
          <a:bodyPr/>
          <a:lstStyle/>
          <a:p>
            <a:fld id="{25792CC6-8A8A-8845-897E-29FA1C5B5B17}" type="slidenum">
              <a:rPr lang="en-US" smtClean="0">
                <a:solidFill>
                  <a:schemeClr val="bg1"/>
                </a:solidFill>
              </a:rPr>
              <a:t>21</a:t>
            </a:fld>
            <a:endParaRPr lang="en-US" dirty="0">
              <a:solidFill>
                <a:schemeClr val="bg1"/>
              </a:solidFill>
            </a:endParaRPr>
          </a:p>
        </p:txBody>
      </p:sp>
      <p:pic>
        <p:nvPicPr>
          <p:cNvPr id="68610" name="Picture 2"/>
          <p:cNvPicPr>
            <a:picLocks noChangeAspect="1" noChangeArrowheads="1"/>
          </p:cNvPicPr>
          <p:nvPr/>
        </p:nvPicPr>
        <p:blipFill>
          <a:blip r:embed="rId2">
            <a:clrChange>
              <a:clrFrom>
                <a:srgbClr val="9CD7F5"/>
              </a:clrFrom>
              <a:clrTo>
                <a:srgbClr val="9CD7F5">
                  <a:alpha val="0"/>
                </a:srgbClr>
              </a:clrTo>
            </a:clrChange>
            <a:extLst>
              <a:ext uri="{28A0092B-C50C-407E-A947-70E740481C1C}">
                <a14:useLocalDpi xmlns:a14="http://schemas.microsoft.com/office/drawing/2010/main" val="0"/>
              </a:ext>
            </a:extLst>
          </a:blip>
          <a:srcRect/>
          <a:stretch>
            <a:fillRect/>
          </a:stretch>
        </p:blipFill>
        <p:spPr bwMode="auto">
          <a:xfrm>
            <a:off x="3957205" y="1791276"/>
            <a:ext cx="506730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755446" y="630085"/>
            <a:ext cx="8229600" cy="1143000"/>
          </a:xfrm>
        </p:spPr>
        <p:txBody>
          <a:bodyPr>
            <a:normAutofit fontScale="90000"/>
          </a:bodyPr>
          <a:lstStyle/>
          <a:p>
            <a:r>
              <a:rPr lang="en-US" sz="4000" b="1" dirty="0" smtClean="0">
                <a:solidFill>
                  <a:srgbClr val="558ED5"/>
                </a:solidFill>
                <a:effectLst>
                  <a:outerShdw blurRad="50800" dist="38100" dir="18900000" algn="bl" rotWithShape="0">
                    <a:prstClr val="black">
                      <a:alpha val="40000"/>
                    </a:prstClr>
                  </a:outerShdw>
                </a:effectLst>
                <a:latin typeface="Verdana"/>
                <a:cs typeface="Verdana"/>
              </a:rPr>
              <a:t>ATF facility upgrade start up</a:t>
            </a:r>
            <a:endParaRPr lang="en-US" sz="4000" b="1" dirty="0">
              <a:solidFill>
                <a:srgbClr val="558ED5"/>
              </a:solidFill>
              <a:effectLst>
                <a:outerShdw blurRad="50800" dist="38100" dir="18900000" algn="bl" rotWithShape="0">
                  <a:prstClr val="black">
                    <a:alpha val="40000"/>
                  </a:prstClr>
                </a:outerShdw>
              </a:effectLst>
              <a:latin typeface="Verdana"/>
              <a:cs typeface="Verdana"/>
            </a:endParaRPr>
          </a:p>
        </p:txBody>
      </p:sp>
      <p:sp>
        <p:nvSpPr>
          <p:cNvPr id="2" name="TextBox 1"/>
          <p:cNvSpPr txBox="1"/>
          <p:nvPr/>
        </p:nvSpPr>
        <p:spPr>
          <a:xfrm>
            <a:off x="180303" y="1791276"/>
            <a:ext cx="3776901" cy="498598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smtClean="0"/>
              <a:t>October 2013</a:t>
            </a:r>
          </a:p>
          <a:p>
            <a:r>
              <a:rPr lang="en-US" dirty="0"/>
              <a:t>	</a:t>
            </a:r>
            <a:r>
              <a:rPr lang="en-US" dirty="0" smtClean="0"/>
              <a:t>Upgrade proposal is presented to 	DOE</a:t>
            </a:r>
          </a:p>
          <a:p>
            <a:pPr marL="285750" indent="-285750">
              <a:spcBef>
                <a:spcPts val="1200"/>
              </a:spcBef>
              <a:buFont typeface="Arial" panose="020B0604020202020204" pitchFamily="34" charset="0"/>
              <a:buChar char="•"/>
            </a:pPr>
            <a:r>
              <a:rPr lang="en-US" dirty="0" smtClean="0"/>
              <a:t>February 2014</a:t>
            </a:r>
          </a:p>
          <a:p>
            <a:pPr lvl="1"/>
            <a:r>
              <a:rPr lang="en-US" dirty="0" smtClean="0"/>
              <a:t>DOE makes the decision to fund the Stage I upgrade ($5M)</a:t>
            </a:r>
          </a:p>
          <a:p>
            <a:pPr marL="285750" indent="-285750">
              <a:spcBef>
                <a:spcPts val="1200"/>
              </a:spcBef>
              <a:buFont typeface="Arial" panose="020B0604020202020204" pitchFamily="34" charset="0"/>
              <a:buChar char="•"/>
            </a:pPr>
            <a:r>
              <a:rPr lang="en-US" dirty="0" smtClean="0"/>
              <a:t>June 2014</a:t>
            </a:r>
          </a:p>
          <a:p>
            <a:pPr lvl="1"/>
            <a:r>
              <a:rPr lang="en-US" dirty="0" smtClean="0"/>
              <a:t>BNL funds Program Development project on the CO</a:t>
            </a:r>
            <a:r>
              <a:rPr lang="en-US" baseline="-25000" dirty="0" smtClean="0"/>
              <a:t>2</a:t>
            </a:r>
            <a:r>
              <a:rPr lang="en-US" dirty="0" smtClean="0"/>
              <a:t> laser upgrade</a:t>
            </a:r>
          </a:p>
          <a:p>
            <a:pPr lvl="1"/>
            <a:r>
              <a:rPr lang="en-US" dirty="0" smtClean="0"/>
              <a:t>($2M)</a:t>
            </a:r>
          </a:p>
          <a:p>
            <a:pPr marL="285750" indent="-285750">
              <a:spcBef>
                <a:spcPts val="1200"/>
              </a:spcBef>
              <a:buFont typeface="Arial" panose="020B0604020202020204" pitchFamily="34" charset="0"/>
              <a:buChar char="•"/>
            </a:pPr>
            <a:r>
              <a:rPr lang="en-US" dirty="0" smtClean="0"/>
              <a:t>July 2014</a:t>
            </a:r>
          </a:p>
          <a:p>
            <a:r>
              <a:rPr lang="en-US" dirty="0"/>
              <a:t>	</a:t>
            </a:r>
            <a:r>
              <a:rPr lang="en-US" dirty="0" smtClean="0"/>
              <a:t>DOE funds are available in the 	BNL financial plan.</a:t>
            </a:r>
          </a:p>
          <a:p>
            <a:r>
              <a:rPr lang="en-US" dirty="0"/>
              <a:t>	</a:t>
            </a:r>
            <a:r>
              <a:rPr lang="en-US" dirty="0" smtClean="0"/>
              <a:t>Facility’s 3-year upgrade started.</a:t>
            </a:r>
          </a:p>
          <a:p>
            <a:pPr lvl="1"/>
            <a:endParaRPr lang="en-US" dirty="0" smtClean="0"/>
          </a:p>
          <a:p>
            <a:pPr lvl="1"/>
            <a:endParaRPr lang="en-US" dirty="0"/>
          </a:p>
        </p:txBody>
      </p:sp>
    </p:spTree>
    <p:extLst>
      <p:ext uri="{BB962C8B-B14F-4D97-AF65-F5344CB8AC3E}">
        <p14:creationId xmlns:p14="http://schemas.microsoft.com/office/powerpoint/2010/main" val="331842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7" y="1221703"/>
            <a:ext cx="9181217" cy="526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5"/>
          <p:cNvSpPr txBox="1"/>
          <p:nvPr/>
        </p:nvSpPr>
        <p:spPr>
          <a:xfrm>
            <a:off x="1798095" y="1376072"/>
            <a:ext cx="2652003"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Experimental halls 1 &amp; 2</a:t>
            </a:r>
            <a:endParaRPr lang="en-US" sz="1600" dirty="0"/>
          </a:p>
        </p:txBody>
      </p:sp>
      <p:sp>
        <p:nvSpPr>
          <p:cNvPr id="6" name="TextBox 45"/>
          <p:cNvSpPr txBox="1"/>
          <p:nvPr/>
        </p:nvSpPr>
        <p:spPr>
          <a:xfrm>
            <a:off x="5171270" y="1376072"/>
            <a:ext cx="2318116"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CO2 Laser Rooms</a:t>
            </a:r>
            <a:endParaRPr lang="en-US" sz="1600" dirty="0"/>
          </a:p>
        </p:txBody>
      </p:sp>
      <p:sp>
        <p:nvSpPr>
          <p:cNvPr id="7" name="TextBox 45"/>
          <p:cNvSpPr txBox="1"/>
          <p:nvPr/>
        </p:nvSpPr>
        <p:spPr>
          <a:xfrm>
            <a:off x="5334000" y="2970919"/>
            <a:ext cx="3223503"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Controls Racks and Equipment Room</a:t>
            </a:r>
            <a:endParaRPr lang="en-US" sz="1600" dirty="0"/>
          </a:p>
        </p:txBody>
      </p:sp>
      <p:sp>
        <p:nvSpPr>
          <p:cNvPr id="8" name="TextBox 45"/>
          <p:cNvSpPr txBox="1"/>
          <p:nvPr/>
        </p:nvSpPr>
        <p:spPr>
          <a:xfrm>
            <a:off x="593286" y="2567689"/>
            <a:ext cx="2695575"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Beam line power supply racks </a:t>
            </a:r>
            <a:endParaRPr lang="en-US" sz="1600" dirty="0"/>
          </a:p>
        </p:txBody>
      </p:sp>
      <p:sp>
        <p:nvSpPr>
          <p:cNvPr id="9" name="TextBox 45"/>
          <p:cNvSpPr txBox="1"/>
          <p:nvPr/>
        </p:nvSpPr>
        <p:spPr>
          <a:xfrm>
            <a:off x="665601" y="4874017"/>
            <a:ext cx="1591146"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Linac RF system</a:t>
            </a:r>
            <a:endParaRPr lang="en-US" sz="1600" dirty="0"/>
          </a:p>
        </p:txBody>
      </p:sp>
      <p:sp>
        <p:nvSpPr>
          <p:cNvPr id="10" name="TextBox 45"/>
          <p:cNvSpPr txBox="1"/>
          <p:nvPr/>
        </p:nvSpPr>
        <p:spPr>
          <a:xfrm>
            <a:off x="5834398" y="3697273"/>
            <a:ext cx="2057401"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Main Control Room</a:t>
            </a:r>
            <a:endParaRPr lang="en-US" sz="1600" dirty="0"/>
          </a:p>
        </p:txBody>
      </p:sp>
      <p:cxnSp>
        <p:nvCxnSpPr>
          <p:cNvPr id="11" name="Straight Arrow Connector 10"/>
          <p:cNvCxnSpPr/>
          <p:nvPr/>
        </p:nvCxnSpPr>
        <p:spPr>
          <a:xfrm>
            <a:off x="3288861" y="1672180"/>
            <a:ext cx="0" cy="4234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288986" y="1714626"/>
            <a:ext cx="1" cy="4234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334000" y="1714626"/>
            <a:ext cx="0" cy="4234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256747" y="5043294"/>
            <a:ext cx="237654" cy="44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688786" y="2906243"/>
            <a:ext cx="8187" cy="4679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828370" y="3248923"/>
            <a:ext cx="50563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045109" y="3309473"/>
            <a:ext cx="0" cy="2345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45"/>
          <p:cNvSpPr txBox="1"/>
          <p:nvPr/>
        </p:nvSpPr>
        <p:spPr>
          <a:xfrm>
            <a:off x="5703005" y="5212571"/>
            <a:ext cx="2588941"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Gun Drive Laser Lab.</a:t>
            </a:r>
          </a:p>
        </p:txBody>
      </p:sp>
      <p:cxnSp>
        <p:nvCxnSpPr>
          <p:cNvPr id="38" name="Straight Arrow Connector 37"/>
          <p:cNvCxnSpPr/>
          <p:nvPr/>
        </p:nvCxnSpPr>
        <p:spPr>
          <a:xfrm flipH="1">
            <a:off x="5132910" y="5381847"/>
            <a:ext cx="621820" cy="183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5"/>
          <p:cNvSpPr txBox="1"/>
          <p:nvPr/>
        </p:nvSpPr>
        <p:spPr>
          <a:xfrm>
            <a:off x="1094509" y="3608384"/>
            <a:ext cx="2213245"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Gun and Linac Hall</a:t>
            </a:r>
            <a:endParaRPr lang="en-US" sz="1600" dirty="0"/>
          </a:p>
        </p:txBody>
      </p:sp>
      <p:cxnSp>
        <p:nvCxnSpPr>
          <p:cNvPr id="42" name="Straight Arrow Connector 41"/>
          <p:cNvCxnSpPr/>
          <p:nvPr/>
        </p:nvCxnSpPr>
        <p:spPr>
          <a:xfrm>
            <a:off x="3307754" y="3866550"/>
            <a:ext cx="3930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719599" y="698483"/>
            <a:ext cx="6172200" cy="523220"/>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Layout of the 1</a:t>
            </a:r>
            <a:r>
              <a:rPr lang="en-US" sz="2800" baseline="30000" dirty="0" smtClean="0">
                <a:solidFill>
                  <a:srgbClr val="002060"/>
                </a:solidFill>
                <a:effectLst>
                  <a:outerShdw blurRad="38100" dist="38100" dir="2700000" algn="tl">
                    <a:srgbClr val="000000">
                      <a:alpha val="43137"/>
                    </a:srgbClr>
                  </a:outerShdw>
                </a:effectLst>
              </a:rPr>
              <a:t>st</a:t>
            </a:r>
            <a:r>
              <a:rPr lang="en-US" sz="2800" dirty="0" smtClean="0">
                <a:solidFill>
                  <a:srgbClr val="002060"/>
                </a:solidFill>
                <a:effectLst>
                  <a:outerShdw blurRad="38100" dist="38100" dir="2700000" algn="tl">
                    <a:srgbClr val="000000">
                      <a:alpha val="43137"/>
                    </a:srgbClr>
                  </a:outerShdw>
                </a:effectLst>
              </a:rPr>
              <a:t> Stage of ATF II Upgrade</a:t>
            </a:r>
            <a:endParaRPr lang="en-US" sz="2800" dirty="0">
              <a:solidFill>
                <a:srgbClr val="00206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a:xfrm>
            <a:off x="4288986" y="6492875"/>
            <a:ext cx="2133600" cy="365125"/>
          </a:xfrm>
        </p:spPr>
        <p:txBody>
          <a:bodyPr/>
          <a:lstStyle/>
          <a:p>
            <a:fld id="{25792CC6-8A8A-8845-897E-29FA1C5B5B17}" type="slidenum">
              <a:rPr lang="en-US" smtClean="0">
                <a:solidFill>
                  <a:schemeClr val="bg1"/>
                </a:solidFill>
              </a:rPr>
              <a:t>22</a:t>
            </a:fld>
            <a:endParaRPr lang="en-US" dirty="0">
              <a:solidFill>
                <a:schemeClr val="bg1"/>
              </a:solidFill>
            </a:endParaRPr>
          </a:p>
        </p:txBody>
      </p:sp>
    </p:spTree>
    <p:extLst>
      <p:ext uri="{BB962C8B-B14F-4D97-AF65-F5344CB8AC3E}">
        <p14:creationId xmlns:p14="http://schemas.microsoft.com/office/powerpoint/2010/main" val="41839346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146220"/>
            <a:ext cx="9144000" cy="5342448"/>
          </a:xfrm>
          <a:prstGeom prst="rect">
            <a:avLst/>
          </a:prstGeom>
        </p:spPr>
      </p:pic>
      <p:sp>
        <p:nvSpPr>
          <p:cNvPr id="6" name="TextBox 5"/>
          <p:cNvSpPr txBox="1"/>
          <p:nvPr/>
        </p:nvSpPr>
        <p:spPr>
          <a:xfrm>
            <a:off x="1719599" y="621209"/>
            <a:ext cx="6172200" cy="523220"/>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Layout of the 1</a:t>
            </a:r>
            <a:r>
              <a:rPr lang="en-US" sz="2800" baseline="30000" dirty="0" smtClean="0">
                <a:solidFill>
                  <a:srgbClr val="002060"/>
                </a:solidFill>
                <a:effectLst>
                  <a:outerShdw blurRad="38100" dist="38100" dir="2700000" algn="tl">
                    <a:srgbClr val="000000">
                      <a:alpha val="43137"/>
                    </a:srgbClr>
                  </a:outerShdw>
                </a:effectLst>
              </a:rPr>
              <a:t>st</a:t>
            </a:r>
            <a:r>
              <a:rPr lang="en-US" sz="2800" dirty="0" smtClean="0">
                <a:solidFill>
                  <a:srgbClr val="002060"/>
                </a:solidFill>
                <a:effectLst>
                  <a:outerShdw blurRad="38100" dist="38100" dir="2700000" algn="tl">
                    <a:srgbClr val="000000">
                      <a:alpha val="43137"/>
                    </a:srgbClr>
                  </a:outerShdw>
                </a:effectLst>
              </a:rPr>
              <a:t> Stage of ATF II Upgrade</a:t>
            </a:r>
            <a:endParaRPr lang="en-US" sz="2800" dirty="0">
              <a:solidFill>
                <a:srgbClr val="002060"/>
              </a:solidFill>
              <a:effectLst>
                <a:outerShdw blurRad="38100" dist="38100" dir="2700000" algn="tl">
                  <a:srgbClr val="000000">
                    <a:alpha val="43137"/>
                  </a:srgbClr>
                </a:outerShdw>
              </a:effectLst>
            </a:endParaRPr>
          </a:p>
        </p:txBody>
      </p:sp>
      <p:sp>
        <p:nvSpPr>
          <p:cNvPr id="7" name="Slide Number Placeholder 4"/>
          <p:cNvSpPr>
            <a:spLocks noGrp="1"/>
          </p:cNvSpPr>
          <p:nvPr>
            <p:ph type="sldNum" sz="quarter" idx="12"/>
          </p:nvPr>
        </p:nvSpPr>
        <p:spPr>
          <a:xfrm>
            <a:off x="4419600" y="6492875"/>
            <a:ext cx="2133600" cy="365125"/>
          </a:xfrm>
        </p:spPr>
        <p:txBody>
          <a:bodyPr/>
          <a:lstStyle/>
          <a:p>
            <a:fld id="{25792CC6-8A8A-8845-897E-29FA1C5B5B17}" type="slidenum">
              <a:rPr lang="en-US" smtClean="0">
                <a:solidFill>
                  <a:schemeClr val="bg1"/>
                </a:solidFill>
              </a:rPr>
              <a:t>23</a:t>
            </a:fld>
            <a:endParaRPr lang="en-US" dirty="0">
              <a:solidFill>
                <a:schemeClr val="bg1"/>
              </a:solidFill>
            </a:endParaRPr>
          </a:p>
        </p:txBody>
      </p:sp>
    </p:spTree>
    <p:extLst>
      <p:ext uri="{BB962C8B-B14F-4D97-AF65-F5344CB8AC3E}">
        <p14:creationId xmlns:p14="http://schemas.microsoft.com/office/powerpoint/2010/main" val="21748763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739263" y="1773276"/>
            <a:ext cx="2444916" cy="3416320"/>
          </a:xfrm>
          <a:prstGeom prst="rect">
            <a:avLst/>
          </a:prstGeom>
          <a:noFill/>
        </p:spPr>
        <p:txBody>
          <a:bodyPr wrap="square" rtlCol="0">
            <a:spAutoFit/>
          </a:bodyPr>
          <a:lstStyle/>
          <a:p>
            <a:pPr marL="285750" indent="-285750">
              <a:buFont typeface="Arial"/>
              <a:buChar char="•"/>
            </a:pPr>
            <a:r>
              <a:rPr lang="en-US" sz="1800" i="1" dirty="0" smtClean="0">
                <a:latin typeface="+mn-lt"/>
              </a:rPr>
              <a:t>OPA: </a:t>
            </a:r>
            <a:r>
              <a:rPr lang="en-US" sz="1800" i="1" dirty="0" err="1" smtClean="0">
                <a:latin typeface="+mn-lt"/>
              </a:rPr>
              <a:t>fs</a:t>
            </a:r>
            <a:r>
              <a:rPr lang="en-US" sz="1800" i="1" dirty="0" smtClean="0">
                <a:latin typeface="+mn-lt"/>
              </a:rPr>
              <a:t> seed</a:t>
            </a:r>
          </a:p>
          <a:p>
            <a:pPr marL="285750" indent="-285750">
              <a:buFont typeface="Arial"/>
              <a:buChar char="•"/>
            </a:pPr>
            <a:endParaRPr lang="en-US" sz="1800" i="1" dirty="0">
              <a:latin typeface="+mn-lt"/>
            </a:endParaRPr>
          </a:p>
          <a:p>
            <a:pPr marL="285750" indent="-285750">
              <a:buFont typeface="Arial"/>
              <a:buChar char="•"/>
            </a:pPr>
            <a:r>
              <a:rPr lang="en-US" sz="1800" i="1" dirty="0" smtClean="0">
                <a:latin typeface="+mn-lt"/>
              </a:rPr>
              <a:t>Stretcher + compressor = Chirped pulse amplification</a:t>
            </a:r>
          </a:p>
          <a:p>
            <a:pPr marL="285750" indent="-285750">
              <a:buFont typeface="Arial"/>
              <a:buChar char="•"/>
            </a:pPr>
            <a:endParaRPr lang="en-US" sz="1800" i="1" dirty="0">
              <a:latin typeface="+mn-lt"/>
            </a:endParaRPr>
          </a:p>
          <a:p>
            <a:pPr marL="285750" indent="-285750">
              <a:buFont typeface="Arial"/>
              <a:buChar char="•"/>
            </a:pPr>
            <a:r>
              <a:rPr lang="en-US" sz="1800" i="1" dirty="0" smtClean="0">
                <a:latin typeface="+mn-lt"/>
              </a:rPr>
              <a:t>High-pressure, isotopic amplifiers</a:t>
            </a:r>
          </a:p>
          <a:p>
            <a:pPr marL="285750" indent="-285750">
              <a:buFont typeface="Arial"/>
              <a:buChar char="•"/>
            </a:pPr>
            <a:endParaRPr lang="en-US" sz="1800" i="1" dirty="0" smtClean="0">
              <a:latin typeface="+mn-lt"/>
            </a:endParaRPr>
          </a:p>
          <a:p>
            <a:pPr marL="285750" indent="-285750">
              <a:buFont typeface="Arial"/>
              <a:buChar char="•"/>
            </a:pPr>
            <a:r>
              <a:rPr lang="en-US" i="1" dirty="0">
                <a:latin typeface="+mn-lt"/>
              </a:rPr>
              <a:t>Nonlinear </a:t>
            </a:r>
            <a:r>
              <a:rPr lang="en-US" i="1" dirty="0" smtClean="0">
                <a:latin typeface="+mn-lt"/>
              </a:rPr>
              <a:t>compres</a:t>
            </a:r>
            <a:r>
              <a:rPr lang="en-US" sz="1800" i="1" dirty="0" smtClean="0">
                <a:latin typeface="+mn-lt"/>
              </a:rPr>
              <a:t>sor</a:t>
            </a:r>
          </a:p>
        </p:txBody>
      </p:sp>
      <p:sp>
        <p:nvSpPr>
          <p:cNvPr id="18" name="CustomShape 33"/>
          <p:cNvSpPr>
            <a:spLocks noChangeArrowheads="1"/>
          </p:cNvSpPr>
          <p:nvPr/>
        </p:nvSpPr>
        <p:spPr bwMode="auto">
          <a:xfrm>
            <a:off x="1039463" y="6163693"/>
            <a:ext cx="2086953" cy="2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5000" rIns="90000" bIns="45000"/>
          <a:lstStyle/>
          <a:p>
            <a:r>
              <a:rPr lang="en-US" sz="1400">
                <a:solidFill>
                  <a:srgbClr val="000000"/>
                </a:solidFill>
                <a:ea typeface="Osaka" charset="0"/>
                <a:cs typeface="Osaka" charset="0"/>
              </a:rPr>
              <a:t>Compressor</a:t>
            </a:r>
            <a:endParaRPr lang="en-US"/>
          </a:p>
        </p:txBody>
      </p:sp>
      <p:sp>
        <p:nvSpPr>
          <p:cNvPr id="19" name="Line 36"/>
          <p:cNvSpPr>
            <a:spLocks noChangeShapeType="1"/>
          </p:cNvSpPr>
          <p:nvPr/>
        </p:nvSpPr>
        <p:spPr bwMode="auto">
          <a:xfrm flipH="1">
            <a:off x="855656" y="3755371"/>
            <a:ext cx="0" cy="1349129"/>
          </a:xfrm>
          <a:prstGeom prst="line">
            <a:avLst/>
          </a:prstGeom>
          <a:noFill/>
          <a:ln w="28575">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CustomShape 39"/>
          <p:cNvSpPr>
            <a:spLocks noChangeArrowheads="1"/>
          </p:cNvSpPr>
          <p:nvPr/>
        </p:nvSpPr>
        <p:spPr bwMode="auto">
          <a:xfrm>
            <a:off x="4267200" y="5014680"/>
            <a:ext cx="2144867" cy="28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5000" rIns="90000" bIns="45000"/>
          <a:lstStyle/>
          <a:p>
            <a:r>
              <a:rPr lang="en-US" sz="1400" dirty="0">
                <a:solidFill>
                  <a:srgbClr val="000000"/>
                </a:solidFill>
                <a:ea typeface="Osaka" charset="0"/>
                <a:cs typeface="Osaka" charset="0"/>
              </a:rPr>
              <a:t>Non-linear compressor</a:t>
            </a:r>
            <a:endParaRPr lang="en-US" dirty="0"/>
          </a:p>
        </p:txBody>
      </p:sp>
      <p:sp>
        <p:nvSpPr>
          <p:cNvPr id="21" name="TextShape 117"/>
          <p:cNvSpPr txBox="1">
            <a:spLocks noChangeArrowheads="1"/>
          </p:cNvSpPr>
          <p:nvPr/>
        </p:nvSpPr>
        <p:spPr bwMode="auto">
          <a:xfrm>
            <a:off x="381000" y="4408534"/>
            <a:ext cx="904168" cy="44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C00000"/>
                </a:solidFill>
                <a:latin typeface="Arial" charset="0"/>
              </a:rPr>
              <a:t>70 J</a:t>
            </a:r>
            <a:endParaRPr lang="en-US" sz="1200">
              <a:solidFill>
                <a:srgbClr val="C00000"/>
              </a:solidFill>
              <a:latin typeface="Arial" charset="0"/>
            </a:endParaRPr>
          </a:p>
        </p:txBody>
      </p:sp>
      <p:sp>
        <p:nvSpPr>
          <p:cNvPr id="22" name="TextShape 118"/>
          <p:cNvSpPr txBox="1">
            <a:spLocks noChangeArrowheads="1"/>
          </p:cNvSpPr>
          <p:nvPr/>
        </p:nvSpPr>
        <p:spPr bwMode="auto">
          <a:xfrm>
            <a:off x="3247813" y="5151585"/>
            <a:ext cx="638387" cy="73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C00000"/>
                </a:solidFill>
                <a:latin typeface="Arial" charset="0"/>
              </a:rPr>
              <a:t>50 J</a:t>
            </a:r>
            <a:endParaRPr lang="en-US" sz="1200">
              <a:solidFill>
                <a:srgbClr val="C00000"/>
              </a:solidFill>
              <a:latin typeface="Arial" charset="0"/>
            </a:endParaRPr>
          </a:p>
          <a:p>
            <a:r>
              <a:rPr lang="en-US" sz="1200" b="1">
                <a:solidFill>
                  <a:srgbClr val="C00000"/>
                </a:solidFill>
                <a:latin typeface="Arial" charset="0"/>
              </a:rPr>
              <a:t>2 ps</a:t>
            </a:r>
          </a:p>
          <a:p>
            <a:r>
              <a:rPr lang="en-US" sz="1600" b="1">
                <a:solidFill>
                  <a:srgbClr val="C00000"/>
                </a:solidFill>
                <a:latin typeface="Arial" charset="0"/>
              </a:rPr>
              <a:t>25 TW</a:t>
            </a:r>
            <a:endParaRPr lang="en-US" sz="1600">
              <a:solidFill>
                <a:srgbClr val="C00000"/>
              </a:solidFill>
              <a:latin typeface="Arial" charset="0"/>
            </a:endParaRPr>
          </a:p>
        </p:txBody>
      </p:sp>
      <p:sp>
        <p:nvSpPr>
          <p:cNvPr id="23" name="TextShape 3"/>
          <p:cNvSpPr txBox="1">
            <a:spLocks noChangeArrowheads="1"/>
          </p:cNvSpPr>
          <p:nvPr/>
        </p:nvSpPr>
        <p:spPr bwMode="auto">
          <a:xfrm flipH="1">
            <a:off x="1636829" y="2404054"/>
            <a:ext cx="536808" cy="28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nSpc>
                <a:spcPts val="288"/>
              </a:lnSpc>
            </a:pPr>
            <a:r>
              <a:rPr lang="en-US" sz="1400">
                <a:solidFill>
                  <a:srgbClr val="000000"/>
                </a:solidFill>
                <a:latin typeface="Arial" charset="0"/>
                <a:ea typeface="Osaka" charset="0"/>
                <a:cs typeface="Osaka" charset="0"/>
              </a:rPr>
              <a:t>OPA</a:t>
            </a:r>
            <a:endParaRPr lang="en-US" sz="1800">
              <a:latin typeface="Arial" charset="0"/>
            </a:endParaRPr>
          </a:p>
        </p:txBody>
      </p:sp>
      <p:sp>
        <p:nvSpPr>
          <p:cNvPr id="24" name="TextShape 4"/>
          <p:cNvSpPr txBox="1">
            <a:spLocks noChangeArrowheads="1"/>
          </p:cNvSpPr>
          <p:nvPr/>
        </p:nvSpPr>
        <p:spPr bwMode="auto">
          <a:xfrm flipH="1">
            <a:off x="805357" y="2384628"/>
            <a:ext cx="900317" cy="24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nSpc>
                <a:spcPts val="288"/>
              </a:lnSpc>
            </a:pPr>
            <a:r>
              <a:rPr lang="en-US" sz="1400">
                <a:solidFill>
                  <a:srgbClr val="000000"/>
                </a:solidFill>
                <a:latin typeface="Arial" charset="0"/>
                <a:ea typeface="Osaka" charset="0"/>
                <a:cs typeface="Osaka" charset="0"/>
              </a:rPr>
              <a:t>Ti:Al2O3</a:t>
            </a:r>
            <a:endParaRPr lang="en-US" sz="1800">
              <a:latin typeface="Arial" charset="0"/>
            </a:endParaRPr>
          </a:p>
        </p:txBody>
      </p:sp>
      <p:sp>
        <p:nvSpPr>
          <p:cNvPr id="25" name="CustomShape 6"/>
          <p:cNvSpPr>
            <a:spLocks noChangeArrowheads="1"/>
          </p:cNvSpPr>
          <p:nvPr/>
        </p:nvSpPr>
        <p:spPr bwMode="auto">
          <a:xfrm flipH="1">
            <a:off x="5199027" y="1869345"/>
            <a:ext cx="1038119" cy="425320"/>
          </a:xfrm>
          <a:prstGeom prst="rect">
            <a:avLst/>
          </a:prstGeom>
          <a:gradFill rotWithShape="0">
            <a:gsLst>
              <a:gs pos="0">
                <a:srgbClr val="00B8FF"/>
              </a:gs>
              <a:gs pos="50000">
                <a:srgbClr val="FFFFFF"/>
              </a:gs>
              <a:gs pos="100000">
                <a:srgbClr val="00B8FF"/>
              </a:gs>
            </a:gsLst>
            <a:lin ang="5400000"/>
          </a:gradFill>
          <a:ln w="18000">
            <a:solidFill>
              <a:srgbClr val="000000"/>
            </a:solidFill>
            <a:round/>
            <a:headEnd/>
            <a:tailEnd/>
          </a:ln>
        </p:spPr>
        <p:txBody>
          <a:bodyPr/>
          <a:lstStyle/>
          <a:p>
            <a:endParaRPr lang="en-US"/>
          </a:p>
        </p:txBody>
      </p:sp>
      <p:sp>
        <p:nvSpPr>
          <p:cNvPr id="26" name="CustomShape 7"/>
          <p:cNvSpPr>
            <a:spLocks noChangeArrowheads="1"/>
          </p:cNvSpPr>
          <p:nvPr/>
        </p:nvSpPr>
        <p:spPr bwMode="auto">
          <a:xfrm flipH="1">
            <a:off x="5302838" y="2011118"/>
            <a:ext cx="830495" cy="141773"/>
          </a:xfrm>
          <a:prstGeom prst="roundRect">
            <a:avLst>
              <a:gd name="adj" fmla="val 10801"/>
            </a:avLst>
          </a:prstGeom>
          <a:gradFill rotWithShape="0">
            <a:gsLst>
              <a:gs pos="0">
                <a:srgbClr val="EB613D"/>
              </a:gs>
              <a:gs pos="50000">
                <a:srgbClr val="FFFFFF"/>
              </a:gs>
              <a:gs pos="100000">
                <a:srgbClr val="EB613D"/>
              </a:gs>
            </a:gsLst>
            <a:lin ang="5400000"/>
          </a:gradFill>
          <a:ln w="9525">
            <a:solidFill>
              <a:srgbClr val="C0C0C0"/>
            </a:solidFill>
            <a:round/>
            <a:headEnd/>
            <a:tailEnd/>
          </a:ln>
        </p:spPr>
        <p:txBody>
          <a:bodyPr/>
          <a:lstStyle/>
          <a:p>
            <a:endParaRPr lang="en-US"/>
          </a:p>
        </p:txBody>
      </p:sp>
      <p:sp>
        <p:nvSpPr>
          <p:cNvPr id="27" name="Line 8"/>
          <p:cNvSpPr>
            <a:spLocks noChangeShapeType="1"/>
          </p:cNvSpPr>
          <p:nvPr/>
        </p:nvSpPr>
        <p:spPr bwMode="auto">
          <a:xfrm flipH="1">
            <a:off x="5337666" y="2011118"/>
            <a:ext cx="761175" cy="0"/>
          </a:xfrm>
          <a:prstGeom prst="line">
            <a:avLst/>
          </a:prstGeom>
          <a:noFill/>
          <a:ln w="18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9"/>
          <p:cNvSpPr>
            <a:spLocks noChangeShapeType="1"/>
          </p:cNvSpPr>
          <p:nvPr/>
        </p:nvSpPr>
        <p:spPr bwMode="auto">
          <a:xfrm flipH="1">
            <a:off x="5337666" y="2152891"/>
            <a:ext cx="761175" cy="0"/>
          </a:xfrm>
          <a:prstGeom prst="line">
            <a:avLst/>
          </a:prstGeom>
          <a:noFill/>
          <a:ln w="18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10"/>
          <p:cNvSpPr>
            <a:spLocks noChangeShapeType="1"/>
          </p:cNvSpPr>
          <p:nvPr/>
        </p:nvSpPr>
        <p:spPr bwMode="auto">
          <a:xfrm flipH="1">
            <a:off x="5199027" y="2011118"/>
            <a:ext cx="0" cy="141773"/>
          </a:xfrm>
          <a:prstGeom prst="line">
            <a:avLst/>
          </a:prstGeom>
          <a:noFill/>
          <a:ln w="360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
          <p:cNvSpPr>
            <a:spLocks noChangeShapeType="1"/>
          </p:cNvSpPr>
          <p:nvPr/>
        </p:nvSpPr>
        <p:spPr bwMode="auto">
          <a:xfrm flipV="1">
            <a:off x="3771989" y="2084130"/>
            <a:ext cx="2591070" cy="259"/>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8"/>
          <p:cNvSpPr>
            <a:spLocks noChangeShapeType="1"/>
          </p:cNvSpPr>
          <p:nvPr/>
        </p:nvSpPr>
        <p:spPr bwMode="auto">
          <a:xfrm flipH="1">
            <a:off x="4236590" y="2084131"/>
            <a:ext cx="686498" cy="782352"/>
          </a:xfrm>
          <a:prstGeom prst="line">
            <a:avLst/>
          </a:prstGeom>
          <a:noFill/>
          <a:ln w="1836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CustomShape 25"/>
          <p:cNvSpPr>
            <a:spLocks noChangeArrowheads="1"/>
          </p:cNvSpPr>
          <p:nvPr/>
        </p:nvSpPr>
        <p:spPr bwMode="auto">
          <a:xfrm flipH="1">
            <a:off x="5180942" y="1585680"/>
            <a:ext cx="1208898" cy="30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5000" rIns="90000" bIns="45000"/>
          <a:lstStyle/>
          <a:p>
            <a:r>
              <a:rPr lang="en-US" sz="1400" dirty="0">
                <a:solidFill>
                  <a:srgbClr val="000000"/>
                </a:solidFill>
                <a:ea typeface="Osaka" charset="0"/>
                <a:cs typeface="Osaka" charset="0"/>
              </a:rPr>
              <a:t>Amplifier </a:t>
            </a:r>
            <a:r>
              <a:rPr lang="en-US" sz="1400" b="1" i="1" dirty="0">
                <a:solidFill>
                  <a:srgbClr val="000000"/>
                </a:solidFill>
                <a:ea typeface="Osaka" charset="0"/>
                <a:cs typeface="Osaka" charset="0"/>
              </a:rPr>
              <a:t>1</a:t>
            </a:r>
            <a:endParaRPr lang="en-US" b="1" i="1" dirty="0"/>
          </a:p>
        </p:txBody>
      </p:sp>
      <p:sp>
        <p:nvSpPr>
          <p:cNvPr id="33" name="CustomShape 32"/>
          <p:cNvSpPr>
            <a:spLocks noChangeArrowheads="1"/>
          </p:cNvSpPr>
          <p:nvPr/>
        </p:nvSpPr>
        <p:spPr bwMode="auto">
          <a:xfrm flipH="1">
            <a:off x="2696644" y="2577097"/>
            <a:ext cx="949711" cy="2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5000" rIns="90000" bIns="45000"/>
          <a:lstStyle/>
          <a:p>
            <a:r>
              <a:rPr lang="en-US" sz="1400" dirty="0">
                <a:solidFill>
                  <a:srgbClr val="000000"/>
                </a:solidFill>
                <a:ea typeface="Osaka" charset="0"/>
                <a:cs typeface="Osaka" charset="0"/>
              </a:rPr>
              <a:t>Stretcher</a:t>
            </a:r>
            <a:endParaRPr lang="en-US" dirty="0"/>
          </a:p>
        </p:txBody>
      </p:sp>
      <p:sp>
        <p:nvSpPr>
          <p:cNvPr id="34" name="Freeform 54"/>
          <p:cNvSpPr>
            <a:spLocks/>
          </p:cNvSpPr>
          <p:nvPr/>
        </p:nvSpPr>
        <p:spPr bwMode="auto">
          <a:xfrm flipH="1">
            <a:off x="6347320" y="2016789"/>
            <a:ext cx="14065" cy="142128"/>
          </a:xfrm>
          <a:custGeom>
            <a:avLst/>
            <a:gdLst>
              <a:gd name="T0" fmla="*/ 14760 w 42"/>
              <a:gd name="T1" fmla="*/ 0 h 401"/>
              <a:gd name="T2" fmla="*/ 0 w 42"/>
              <a:gd name="T3" fmla="*/ 74520 h 401"/>
              <a:gd name="T4" fmla="*/ 14760 w 42"/>
              <a:gd name="T5" fmla="*/ 144000 h 401"/>
              <a:gd name="T6" fmla="*/ 0 60000 65536"/>
              <a:gd name="T7" fmla="*/ 0 60000 65536"/>
              <a:gd name="T8" fmla="*/ 0 60000 65536"/>
            </a:gdLst>
            <a:ahLst/>
            <a:cxnLst>
              <a:cxn ang="T6">
                <a:pos x="T0" y="T1"/>
              </a:cxn>
              <a:cxn ang="T7">
                <a:pos x="T2" y="T3"/>
              </a:cxn>
              <a:cxn ang="T8">
                <a:pos x="T4" y="T5"/>
              </a:cxn>
            </a:cxnLst>
            <a:rect l="0" t="0" r="r" b="b"/>
            <a:pathLst>
              <a:path w="42" h="401">
                <a:moveTo>
                  <a:pt x="41" y="0"/>
                </a:moveTo>
                <a:cubicBezTo>
                  <a:pt x="41" y="0"/>
                  <a:pt x="0" y="140"/>
                  <a:pt x="0" y="207"/>
                </a:cubicBezTo>
                <a:cubicBezTo>
                  <a:pt x="0" y="274"/>
                  <a:pt x="41" y="400"/>
                  <a:pt x="41" y="400"/>
                </a:cubicBezTo>
              </a:path>
            </a:pathLst>
          </a:custGeom>
          <a:noFill/>
          <a:ln w="18000">
            <a:solidFill>
              <a:srgbClr val="3465A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55"/>
          <p:cNvSpPr>
            <a:spLocks/>
          </p:cNvSpPr>
          <p:nvPr/>
        </p:nvSpPr>
        <p:spPr bwMode="auto">
          <a:xfrm flipH="1">
            <a:off x="6361050" y="2022460"/>
            <a:ext cx="14065" cy="136457"/>
          </a:xfrm>
          <a:custGeom>
            <a:avLst/>
            <a:gdLst>
              <a:gd name="T0" fmla="*/ 14760 w 42"/>
              <a:gd name="T1" fmla="*/ 0 h 385"/>
              <a:gd name="T2" fmla="*/ 360 w 42"/>
              <a:gd name="T3" fmla="*/ 64440 h 385"/>
              <a:gd name="T4" fmla="*/ 14760 w 42"/>
              <a:gd name="T5" fmla="*/ 138240 h 385"/>
              <a:gd name="T6" fmla="*/ 0 60000 65536"/>
              <a:gd name="T7" fmla="*/ 0 60000 65536"/>
              <a:gd name="T8" fmla="*/ 0 60000 65536"/>
            </a:gdLst>
            <a:ahLst/>
            <a:cxnLst>
              <a:cxn ang="T6">
                <a:pos x="T0" y="T1"/>
              </a:cxn>
              <a:cxn ang="T7">
                <a:pos x="T2" y="T3"/>
              </a:cxn>
              <a:cxn ang="T8">
                <a:pos x="T4" y="T5"/>
              </a:cxn>
            </a:cxnLst>
            <a:rect l="0" t="0" r="r" b="b"/>
            <a:pathLst>
              <a:path w="42" h="385">
                <a:moveTo>
                  <a:pt x="41" y="0"/>
                </a:moveTo>
                <a:cubicBezTo>
                  <a:pt x="41" y="0"/>
                  <a:pt x="2" y="112"/>
                  <a:pt x="1" y="179"/>
                </a:cubicBezTo>
                <a:cubicBezTo>
                  <a:pt x="0" y="246"/>
                  <a:pt x="41" y="384"/>
                  <a:pt x="41" y="384"/>
                </a:cubicBezTo>
              </a:path>
            </a:pathLst>
          </a:custGeom>
          <a:noFill/>
          <a:ln w="18000">
            <a:solidFill>
              <a:srgbClr val="3465A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Line 56"/>
          <p:cNvSpPr>
            <a:spLocks noChangeShapeType="1"/>
          </p:cNvSpPr>
          <p:nvPr/>
        </p:nvSpPr>
        <p:spPr bwMode="auto">
          <a:xfrm flipH="1" flipV="1">
            <a:off x="4588211" y="2013244"/>
            <a:ext cx="0" cy="141773"/>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57"/>
          <p:cNvSpPr>
            <a:spLocks noChangeShapeType="1"/>
          </p:cNvSpPr>
          <p:nvPr/>
        </p:nvSpPr>
        <p:spPr bwMode="auto">
          <a:xfrm flipH="1" flipV="1">
            <a:off x="4571798" y="2020144"/>
            <a:ext cx="1008" cy="128493"/>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59"/>
          <p:cNvSpPr>
            <a:spLocks noChangeShapeType="1"/>
          </p:cNvSpPr>
          <p:nvPr/>
        </p:nvSpPr>
        <p:spPr bwMode="auto">
          <a:xfrm flipH="1">
            <a:off x="1574318" y="2119574"/>
            <a:ext cx="167438" cy="0"/>
          </a:xfrm>
          <a:prstGeom prst="line">
            <a:avLst/>
          </a:prstGeom>
          <a:noFill/>
          <a:ln w="1836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CustomShape 60"/>
          <p:cNvSpPr>
            <a:spLocks noChangeArrowheads="1"/>
          </p:cNvSpPr>
          <p:nvPr/>
        </p:nvSpPr>
        <p:spPr bwMode="auto">
          <a:xfrm flipH="1">
            <a:off x="887151" y="1702761"/>
            <a:ext cx="736729" cy="531649"/>
          </a:xfrm>
          <a:prstGeom prst="rect">
            <a:avLst/>
          </a:prstGeom>
          <a:solidFill>
            <a:srgbClr val="0099FF"/>
          </a:solidFill>
          <a:ln w="18000">
            <a:solidFill>
              <a:srgbClr val="000000"/>
            </a:solidFill>
            <a:round/>
            <a:headEnd/>
            <a:tailEnd/>
          </a:ln>
        </p:spPr>
        <p:txBody>
          <a:bodyPr/>
          <a:lstStyle/>
          <a:p>
            <a:endParaRPr lang="en-US"/>
          </a:p>
        </p:txBody>
      </p:sp>
      <p:sp>
        <p:nvSpPr>
          <p:cNvPr id="41" name="Line 61"/>
          <p:cNvSpPr>
            <a:spLocks noChangeShapeType="1"/>
          </p:cNvSpPr>
          <p:nvPr/>
        </p:nvSpPr>
        <p:spPr bwMode="auto">
          <a:xfrm flipV="1">
            <a:off x="4824299" y="2028131"/>
            <a:ext cx="188536" cy="102431"/>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62"/>
          <p:cNvSpPr>
            <a:spLocks noChangeShapeType="1"/>
          </p:cNvSpPr>
          <p:nvPr/>
        </p:nvSpPr>
        <p:spPr bwMode="auto">
          <a:xfrm>
            <a:off x="2043145" y="2084130"/>
            <a:ext cx="1468749" cy="259"/>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 name="Group 256"/>
          <p:cNvGrpSpPr>
            <a:grpSpLocks/>
          </p:cNvGrpSpPr>
          <p:nvPr/>
        </p:nvGrpSpPr>
        <p:grpSpPr bwMode="auto">
          <a:xfrm>
            <a:off x="2197460" y="2010682"/>
            <a:ext cx="1633113" cy="924921"/>
            <a:chOff x="2736291" y="807157"/>
            <a:chExt cx="1755632" cy="939449"/>
          </a:xfrm>
        </p:grpSpPr>
        <p:sp>
          <p:nvSpPr>
            <p:cNvPr id="215" name="Line 63"/>
            <p:cNvSpPr>
              <a:spLocks noChangeShapeType="1"/>
            </p:cNvSpPr>
            <p:nvPr/>
          </p:nvSpPr>
          <p:spPr bwMode="auto">
            <a:xfrm rot="4204780" flipH="1" flipV="1">
              <a:off x="3611768" y="602345"/>
              <a:ext cx="130749" cy="1039190"/>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6" name="Line 64"/>
            <p:cNvSpPr>
              <a:spLocks noChangeShapeType="1"/>
            </p:cNvSpPr>
            <p:nvPr/>
          </p:nvSpPr>
          <p:spPr bwMode="auto">
            <a:xfrm rot="4204780" flipV="1">
              <a:off x="3545476" y="902412"/>
              <a:ext cx="90360" cy="736920"/>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 name="Line 65"/>
            <p:cNvSpPr>
              <a:spLocks noChangeShapeType="1"/>
            </p:cNvSpPr>
            <p:nvPr/>
          </p:nvSpPr>
          <p:spPr bwMode="auto">
            <a:xfrm rot="4204780" flipH="1" flipV="1">
              <a:off x="3348291" y="789382"/>
              <a:ext cx="36000" cy="1260000"/>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 name="Freeform 66"/>
            <p:cNvSpPr>
              <a:spLocks/>
            </p:cNvSpPr>
            <p:nvPr/>
          </p:nvSpPr>
          <p:spPr bwMode="auto">
            <a:xfrm rot="4204780" flipH="1">
              <a:off x="3876816" y="1192137"/>
              <a:ext cx="180360" cy="18720"/>
            </a:xfrm>
            <a:custGeom>
              <a:avLst/>
              <a:gdLst>
                <a:gd name="T0" fmla="*/ 180000 w 501"/>
                <a:gd name="T1" fmla="*/ 18360 h 52"/>
                <a:gd name="T2" fmla="*/ 93600 w 501"/>
                <a:gd name="T3" fmla="*/ 360 h 52"/>
                <a:gd name="T4" fmla="*/ 0 w 501"/>
                <a:gd name="T5" fmla="*/ 18360 h 52"/>
                <a:gd name="T6" fmla="*/ 0 60000 65536"/>
                <a:gd name="T7" fmla="*/ 0 60000 65536"/>
                <a:gd name="T8" fmla="*/ 0 60000 65536"/>
              </a:gdLst>
              <a:ahLst/>
              <a:cxnLst>
                <a:cxn ang="T6">
                  <a:pos x="T0" y="T1"/>
                </a:cxn>
                <a:cxn ang="T7">
                  <a:pos x="T2" y="T3"/>
                </a:cxn>
                <a:cxn ang="T8">
                  <a:pos x="T4" y="T5"/>
                </a:cxn>
              </a:cxnLst>
              <a:rect l="0" t="0" r="r" b="b"/>
              <a:pathLst>
                <a:path w="501" h="52">
                  <a:moveTo>
                    <a:pt x="500" y="51"/>
                  </a:moveTo>
                  <a:cubicBezTo>
                    <a:pt x="500" y="51"/>
                    <a:pt x="345" y="2"/>
                    <a:pt x="260" y="1"/>
                  </a:cubicBezTo>
                  <a:cubicBezTo>
                    <a:pt x="175" y="0"/>
                    <a:pt x="0" y="51"/>
                    <a:pt x="0" y="51"/>
                  </a:cubicBezTo>
                </a:path>
              </a:pathLst>
            </a:custGeom>
            <a:noFill/>
            <a:ln w="18000">
              <a:solidFill>
                <a:srgbClr val="3465A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 name="Freeform 67"/>
            <p:cNvSpPr>
              <a:spLocks/>
            </p:cNvSpPr>
            <p:nvPr/>
          </p:nvSpPr>
          <p:spPr bwMode="auto">
            <a:xfrm rot="4204780" flipH="1">
              <a:off x="3895748" y="1190840"/>
              <a:ext cx="180360" cy="19080"/>
            </a:xfrm>
            <a:custGeom>
              <a:avLst/>
              <a:gdLst>
                <a:gd name="T0" fmla="*/ 180000 w 501"/>
                <a:gd name="T1" fmla="*/ 18720 h 53"/>
                <a:gd name="T2" fmla="*/ 99000 w 501"/>
                <a:gd name="T3" fmla="*/ 720 h 53"/>
                <a:gd name="T4" fmla="*/ 0 w 501"/>
                <a:gd name="T5" fmla="*/ 18720 h 53"/>
                <a:gd name="T6" fmla="*/ 0 60000 65536"/>
                <a:gd name="T7" fmla="*/ 0 60000 65536"/>
                <a:gd name="T8" fmla="*/ 0 60000 65536"/>
              </a:gdLst>
              <a:ahLst/>
              <a:cxnLst>
                <a:cxn ang="T6">
                  <a:pos x="T0" y="T1"/>
                </a:cxn>
                <a:cxn ang="T7">
                  <a:pos x="T2" y="T3"/>
                </a:cxn>
                <a:cxn ang="T8">
                  <a:pos x="T4" y="T5"/>
                </a:cxn>
              </a:cxnLst>
              <a:rect l="0" t="0" r="r" b="b"/>
              <a:pathLst>
                <a:path w="501" h="53">
                  <a:moveTo>
                    <a:pt x="500" y="52"/>
                  </a:moveTo>
                  <a:cubicBezTo>
                    <a:pt x="500" y="52"/>
                    <a:pt x="360" y="4"/>
                    <a:pt x="275" y="2"/>
                  </a:cubicBezTo>
                  <a:cubicBezTo>
                    <a:pt x="190" y="0"/>
                    <a:pt x="0" y="52"/>
                    <a:pt x="0" y="52"/>
                  </a:cubicBezTo>
                </a:path>
              </a:pathLst>
            </a:custGeom>
            <a:noFill/>
            <a:ln w="18000">
              <a:solidFill>
                <a:srgbClr val="3465A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20" name="Group 433"/>
            <p:cNvGrpSpPr>
              <a:grpSpLocks/>
            </p:cNvGrpSpPr>
            <p:nvPr/>
          </p:nvGrpSpPr>
          <p:grpSpPr bwMode="auto">
            <a:xfrm rot="-2805063">
              <a:off x="4096578" y="828702"/>
              <a:ext cx="125505" cy="108021"/>
              <a:chOff x="4096578" y="828702"/>
              <a:chExt cx="125505" cy="108021"/>
            </a:xfrm>
          </p:grpSpPr>
          <p:sp>
            <p:nvSpPr>
              <p:cNvPr id="230" name="Line 68"/>
              <p:cNvSpPr>
                <a:spLocks noChangeShapeType="1"/>
              </p:cNvSpPr>
              <p:nvPr/>
            </p:nvSpPr>
            <p:spPr bwMode="auto">
              <a:xfrm rot="4204780">
                <a:off x="4107198" y="818082"/>
                <a:ext cx="90720" cy="111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 name="Line 69"/>
              <p:cNvSpPr>
                <a:spLocks noChangeShapeType="1"/>
              </p:cNvSpPr>
              <p:nvPr/>
            </p:nvSpPr>
            <p:spPr bwMode="auto">
              <a:xfrm rot="4204780">
                <a:off x="4120743" y="835383"/>
                <a:ext cx="90720" cy="111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21" name="Line 70"/>
            <p:cNvSpPr>
              <a:spLocks noChangeShapeType="1"/>
            </p:cNvSpPr>
            <p:nvPr/>
          </p:nvSpPr>
          <p:spPr bwMode="auto">
            <a:xfrm rot="4204780" flipH="1" flipV="1">
              <a:off x="3372424" y="806305"/>
              <a:ext cx="0" cy="1260000"/>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 name="Line 71"/>
            <p:cNvSpPr>
              <a:spLocks noChangeShapeType="1"/>
            </p:cNvSpPr>
            <p:nvPr/>
          </p:nvSpPr>
          <p:spPr bwMode="auto">
            <a:xfrm rot="4204780" flipV="1">
              <a:off x="3554122" y="933720"/>
              <a:ext cx="95760" cy="736920"/>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 name="Line 72"/>
            <p:cNvSpPr>
              <a:spLocks noChangeShapeType="1"/>
            </p:cNvSpPr>
            <p:nvPr/>
          </p:nvSpPr>
          <p:spPr bwMode="auto">
            <a:xfrm rot="4204780" flipH="1" flipV="1">
              <a:off x="3794246" y="476389"/>
              <a:ext cx="60116" cy="1313338"/>
            </a:xfrm>
            <a:prstGeom prst="line">
              <a:avLst/>
            </a:prstGeom>
            <a:noFill/>
            <a:ln w="90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24" name="Group 437"/>
            <p:cNvGrpSpPr>
              <a:grpSpLocks/>
            </p:cNvGrpSpPr>
            <p:nvPr/>
          </p:nvGrpSpPr>
          <p:grpSpPr bwMode="auto">
            <a:xfrm rot="-1809793">
              <a:off x="4366043" y="807157"/>
              <a:ext cx="125880" cy="107252"/>
              <a:chOff x="4138281" y="927247"/>
              <a:chExt cx="125880" cy="107252"/>
            </a:xfrm>
          </p:grpSpPr>
          <p:sp>
            <p:nvSpPr>
              <p:cNvPr id="228" name="Line 73"/>
              <p:cNvSpPr>
                <a:spLocks noChangeShapeType="1"/>
              </p:cNvSpPr>
              <p:nvPr/>
            </p:nvSpPr>
            <p:spPr bwMode="auto">
              <a:xfrm rot="4204780" flipV="1">
                <a:off x="4148901" y="933159"/>
                <a:ext cx="90720" cy="111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9" name="Line 74"/>
              <p:cNvSpPr>
                <a:spLocks noChangeShapeType="1"/>
              </p:cNvSpPr>
              <p:nvPr/>
            </p:nvSpPr>
            <p:spPr bwMode="auto">
              <a:xfrm rot="4204780" flipV="1">
                <a:off x="4162821" y="916627"/>
                <a:ext cx="90720" cy="111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25" name="Line 77"/>
            <p:cNvSpPr>
              <a:spLocks noChangeShapeType="1"/>
            </p:cNvSpPr>
            <p:nvPr/>
          </p:nvSpPr>
          <p:spPr bwMode="auto">
            <a:xfrm rot="4204780">
              <a:off x="3162430" y="1375666"/>
              <a:ext cx="108000" cy="0"/>
            </a:xfrm>
            <a:prstGeom prst="line">
              <a:avLst/>
            </a:prstGeom>
            <a:noFill/>
            <a:ln w="3672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 name="Line 78"/>
            <p:cNvSpPr>
              <a:spLocks noChangeShapeType="1"/>
            </p:cNvSpPr>
            <p:nvPr/>
          </p:nvSpPr>
          <p:spPr bwMode="auto">
            <a:xfrm rot="4204780">
              <a:off x="2698060" y="1645396"/>
              <a:ext cx="180000" cy="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 name="Line 79"/>
            <p:cNvSpPr>
              <a:spLocks noChangeShapeType="1"/>
            </p:cNvSpPr>
            <p:nvPr/>
          </p:nvSpPr>
          <p:spPr bwMode="auto">
            <a:xfrm rot="4204780">
              <a:off x="2682976" y="1656606"/>
              <a:ext cx="180000" cy="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 name="CustomShape 80"/>
          <p:cNvSpPr>
            <a:spLocks noChangeArrowheads="1"/>
          </p:cNvSpPr>
          <p:nvPr/>
        </p:nvSpPr>
        <p:spPr bwMode="auto">
          <a:xfrm flipH="1">
            <a:off x="1724343" y="1942358"/>
            <a:ext cx="334877" cy="283546"/>
          </a:xfrm>
          <a:prstGeom prst="rect">
            <a:avLst/>
          </a:prstGeom>
          <a:solidFill>
            <a:srgbClr val="0099FF"/>
          </a:solidFill>
          <a:ln w="18000">
            <a:solidFill>
              <a:srgbClr val="000000"/>
            </a:solidFill>
            <a:round/>
            <a:headEnd/>
            <a:tailEnd/>
          </a:ln>
        </p:spPr>
        <p:txBody>
          <a:bodyPr/>
          <a:lstStyle/>
          <a:p>
            <a:endParaRPr lang="en-US"/>
          </a:p>
        </p:txBody>
      </p:sp>
      <p:sp>
        <p:nvSpPr>
          <p:cNvPr id="45" name="TextShape 112"/>
          <p:cNvSpPr txBox="1">
            <a:spLocks noChangeArrowheads="1"/>
          </p:cNvSpPr>
          <p:nvPr/>
        </p:nvSpPr>
        <p:spPr bwMode="auto">
          <a:xfrm flipH="1">
            <a:off x="2380674" y="1612558"/>
            <a:ext cx="904168" cy="44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C00000"/>
                </a:solidFill>
                <a:latin typeface="Arial" charset="0"/>
              </a:rPr>
              <a:t>35 µJ</a:t>
            </a:r>
            <a:endParaRPr lang="en-US" sz="1200">
              <a:solidFill>
                <a:srgbClr val="C00000"/>
              </a:solidFill>
              <a:latin typeface="Arial" charset="0"/>
            </a:endParaRPr>
          </a:p>
          <a:p>
            <a:r>
              <a:rPr lang="en-US" sz="1200" b="1">
                <a:solidFill>
                  <a:srgbClr val="C00000"/>
                </a:solidFill>
                <a:latin typeface="Arial" charset="0"/>
              </a:rPr>
              <a:t>350 fs</a:t>
            </a:r>
            <a:endParaRPr lang="en-US" sz="1200">
              <a:solidFill>
                <a:srgbClr val="C00000"/>
              </a:solidFill>
              <a:latin typeface="Arial" charset="0"/>
            </a:endParaRPr>
          </a:p>
        </p:txBody>
      </p:sp>
      <p:sp>
        <p:nvSpPr>
          <p:cNvPr id="46" name="TextShape 113"/>
          <p:cNvSpPr txBox="1">
            <a:spLocks noChangeArrowheads="1"/>
          </p:cNvSpPr>
          <p:nvPr/>
        </p:nvSpPr>
        <p:spPr bwMode="auto">
          <a:xfrm flipH="1">
            <a:off x="3873998" y="2096811"/>
            <a:ext cx="904168" cy="44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C00000"/>
                </a:solidFill>
                <a:latin typeface="Arial" charset="0"/>
              </a:rPr>
              <a:t>10 µJ</a:t>
            </a:r>
            <a:endParaRPr lang="en-US" sz="1200">
              <a:solidFill>
                <a:srgbClr val="C00000"/>
              </a:solidFill>
              <a:latin typeface="Arial" charset="0"/>
            </a:endParaRPr>
          </a:p>
          <a:p>
            <a:r>
              <a:rPr lang="en-US" sz="1200" b="1">
                <a:solidFill>
                  <a:srgbClr val="C00000"/>
                </a:solidFill>
                <a:latin typeface="Arial" charset="0"/>
              </a:rPr>
              <a:t>100 ps</a:t>
            </a:r>
            <a:endParaRPr lang="en-US" sz="1200">
              <a:solidFill>
                <a:srgbClr val="C00000"/>
              </a:solidFill>
              <a:latin typeface="Arial" charset="0"/>
            </a:endParaRPr>
          </a:p>
        </p:txBody>
      </p:sp>
      <p:sp>
        <p:nvSpPr>
          <p:cNvPr id="47" name="TextShape 114"/>
          <p:cNvSpPr txBox="1">
            <a:spLocks noChangeArrowheads="1"/>
          </p:cNvSpPr>
          <p:nvPr/>
        </p:nvSpPr>
        <p:spPr bwMode="auto">
          <a:xfrm flipH="1">
            <a:off x="5236182" y="2863390"/>
            <a:ext cx="724466" cy="22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C00000"/>
                </a:solidFill>
                <a:latin typeface="Arial" charset="0"/>
              </a:rPr>
              <a:t>100 mJ</a:t>
            </a:r>
            <a:endParaRPr lang="en-US" sz="1200">
              <a:solidFill>
                <a:srgbClr val="C00000"/>
              </a:solidFill>
              <a:latin typeface="Arial" charset="0"/>
            </a:endParaRPr>
          </a:p>
        </p:txBody>
      </p:sp>
      <p:sp>
        <p:nvSpPr>
          <p:cNvPr id="48" name="Line 121"/>
          <p:cNvSpPr>
            <a:spLocks noChangeShapeType="1"/>
          </p:cNvSpPr>
          <p:nvPr/>
        </p:nvSpPr>
        <p:spPr bwMode="auto">
          <a:xfrm flipH="1">
            <a:off x="6237145" y="2011118"/>
            <a:ext cx="0" cy="141773"/>
          </a:xfrm>
          <a:prstGeom prst="line">
            <a:avLst/>
          </a:prstGeom>
          <a:noFill/>
          <a:ln w="360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26"/>
          <p:cNvSpPr>
            <a:spLocks noChangeShapeType="1"/>
          </p:cNvSpPr>
          <p:nvPr/>
        </p:nvSpPr>
        <p:spPr bwMode="auto">
          <a:xfrm>
            <a:off x="5569400" y="2084131"/>
            <a:ext cx="334877" cy="0"/>
          </a:xfrm>
          <a:prstGeom prst="line">
            <a:avLst/>
          </a:prstGeom>
          <a:noFill/>
          <a:ln w="18000">
            <a:solidFill>
              <a:srgbClr val="4C4C4C"/>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0" name="CustomShape 11"/>
          <p:cNvSpPr>
            <a:spLocks noChangeArrowheads="1"/>
          </p:cNvSpPr>
          <p:nvPr/>
        </p:nvSpPr>
        <p:spPr bwMode="auto">
          <a:xfrm flipH="1">
            <a:off x="2778097" y="3418636"/>
            <a:ext cx="1467597" cy="701614"/>
          </a:xfrm>
          <a:prstGeom prst="rect">
            <a:avLst/>
          </a:prstGeom>
          <a:gradFill rotWithShape="0">
            <a:gsLst>
              <a:gs pos="0">
                <a:srgbClr val="00B8FF"/>
              </a:gs>
              <a:gs pos="50000">
                <a:srgbClr val="FFFFFF"/>
              </a:gs>
              <a:gs pos="100000">
                <a:srgbClr val="00B8FF"/>
              </a:gs>
            </a:gsLst>
            <a:lin ang="5400000"/>
          </a:gradFill>
          <a:ln w="18000">
            <a:solidFill>
              <a:srgbClr val="000000"/>
            </a:solidFill>
            <a:round/>
            <a:headEnd/>
            <a:tailEnd/>
          </a:ln>
        </p:spPr>
        <p:txBody>
          <a:bodyPr/>
          <a:lstStyle/>
          <a:p>
            <a:endParaRPr lang="en-US"/>
          </a:p>
        </p:txBody>
      </p:sp>
      <p:sp>
        <p:nvSpPr>
          <p:cNvPr id="51" name="CustomShape 14"/>
          <p:cNvSpPr>
            <a:spLocks noChangeArrowheads="1"/>
          </p:cNvSpPr>
          <p:nvPr/>
        </p:nvSpPr>
        <p:spPr bwMode="auto">
          <a:xfrm flipH="1">
            <a:off x="2970240" y="3666952"/>
            <a:ext cx="1083764" cy="180989"/>
          </a:xfrm>
          <a:prstGeom prst="roundRect">
            <a:avLst>
              <a:gd name="adj" fmla="val 6546"/>
            </a:avLst>
          </a:prstGeom>
          <a:gradFill rotWithShape="0">
            <a:gsLst>
              <a:gs pos="0">
                <a:srgbClr val="EB613D"/>
              </a:gs>
              <a:gs pos="50000">
                <a:srgbClr val="FFFFFF"/>
              </a:gs>
              <a:gs pos="100000">
                <a:srgbClr val="EB613D"/>
              </a:gs>
            </a:gsLst>
            <a:lin ang="5400000"/>
          </a:gradFill>
          <a:ln w="9525">
            <a:solidFill>
              <a:srgbClr val="C0C0C0"/>
            </a:solidFill>
            <a:round/>
            <a:headEnd/>
            <a:tailEnd/>
          </a:ln>
        </p:spPr>
        <p:txBody>
          <a:bodyPr/>
          <a:lstStyle/>
          <a:p>
            <a:endParaRPr lang="en-US"/>
          </a:p>
        </p:txBody>
      </p:sp>
      <p:cxnSp>
        <p:nvCxnSpPr>
          <p:cNvPr id="52" name="Straight Connector 51"/>
          <p:cNvCxnSpPr>
            <a:cxnSpLocks noChangeShapeType="1"/>
          </p:cNvCxnSpPr>
          <p:nvPr/>
        </p:nvCxnSpPr>
        <p:spPr bwMode="auto">
          <a:xfrm flipH="1" flipV="1">
            <a:off x="2883883" y="3618591"/>
            <a:ext cx="0" cy="278138"/>
          </a:xfrm>
          <a:prstGeom prst="line">
            <a:avLst/>
          </a:prstGeom>
          <a:noFill/>
          <a:ln w="19050">
            <a:solidFill>
              <a:srgbClr val="7F7F7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53" name="CustomShape 11"/>
          <p:cNvSpPr>
            <a:spLocks noChangeArrowheads="1"/>
          </p:cNvSpPr>
          <p:nvPr/>
        </p:nvSpPr>
        <p:spPr bwMode="auto">
          <a:xfrm flipH="1">
            <a:off x="4324700" y="3418636"/>
            <a:ext cx="1467597" cy="702498"/>
          </a:xfrm>
          <a:prstGeom prst="rect">
            <a:avLst/>
          </a:prstGeom>
          <a:gradFill rotWithShape="0">
            <a:gsLst>
              <a:gs pos="0">
                <a:srgbClr val="00B8FF"/>
              </a:gs>
              <a:gs pos="50000">
                <a:srgbClr val="FFFFFF"/>
              </a:gs>
              <a:gs pos="100000">
                <a:srgbClr val="00B8FF"/>
              </a:gs>
            </a:gsLst>
            <a:lin ang="5400000"/>
          </a:gradFill>
          <a:ln w="18000">
            <a:solidFill>
              <a:srgbClr val="000000"/>
            </a:solidFill>
            <a:round/>
            <a:headEnd/>
            <a:tailEnd/>
          </a:ln>
        </p:spPr>
        <p:txBody>
          <a:bodyPr/>
          <a:lstStyle/>
          <a:p>
            <a:endParaRPr lang="en-US"/>
          </a:p>
        </p:txBody>
      </p:sp>
      <p:sp>
        <p:nvSpPr>
          <p:cNvPr id="54" name="CustomShape 14"/>
          <p:cNvSpPr>
            <a:spLocks noChangeArrowheads="1"/>
          </p:cNvSpPr>
          <p:nvPr/>
        </p:nvSpPr>
        <p:spPr bwMode="auto">
          <a:xfrm flipH="1">
            <a:off x="4516842" y="3666952"/>
            <a:ext cx="1083764" cy="180989"/>
          </a:xfrm>
          <a:prstGeom prst="roundRect">
            <a:avLst>
              <a:gd name="adj" fmla="val 6546"/>
            </a:avLst>
          </a:prstGeom>
          <a:gradFill rotWithShape="0">
            <a:gsLst>
              <a:gs pos="0">
                <a:srgbClr val="EB613D"/>
              </a:gs>
              <a:gs pos="50000">
                <a:srgbClr val="FFFFFF"/>
              </a:gs>
              <a:gs pos="100000">
                <a:srgbClr val="EB613D"/>
              </a:gs>
            </a:gsLst>
            <a:lin ang="5400000"/>
          </a:gradFill>
          <a:ln w="9525">
            <a:solidFill>
              <a:srgbClr val="C0C0C0"/>
            </a:solidFill>
            <a:round/>
            <a:headEnd/>
            <a:tailEnd/>
          </a:ln>
        </p:spPr>
        <p:txBody>
          <a:bodyPr/>
          <a:lstStyle/>
          <a:p>
            <a:endParaRPr lang="en-US"/>
          </a:p>
        </p:txBody>
      </p:sp>
      <p:cxnSp>
        <p:nvCxnSpPr>
          <p:cNvPr id="55" name="Straight Connector 54"/>
          <p:cNvCxnSpPr/>
          <p:nvPr/>
        </p:nvCxnSpPr>
        <p:spPr bwMode="auto">
          <a:xfrm flipH="1" flipV="1">
            <a:off x="4325071" y="3645155"/>
            <a:ext cx="0" cy="2203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flipH="1" flipV="1">
            <a:off x="4243857" y="3645155"/>
            <a:ext cx="0" cy="2203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auto">
          <a:xfrm flipH="1">
            <a:off x="4243857" y="3645155"/>
            <a:ext cx="826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auto">
          <a:xfrm flipH="1">
            <a:off x="4246809" y="3867041"/>
            <a:ext cx="797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Line 12"/>
          <p:cNvSpPr>
            <a:spLocks noChangeShapeType="1"/>
          </p:cNvSpPr>
          <p:nvPr/>
        </p:nvSpPr>
        <p:spPr bwMode="auto">
          <a:xfrm flipH="1">
            <a:off x="5792298" y="3483955"/>
            <a:ext cx="0" cy="140499"/>
          </a:xfrm>
          <a:prstGeom prst="line">
            <a:avLst/>
          </a:prstGeom>
          <a:noFill/>
          <a:ln w="1080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60" name="Straight Connector 59"/>
          <p:cNvCxnSpPr>
            <a:cxnSpLocks noChangeShapeType="1"/>
          </p:cNvCxnSpPr>
          <p:nvPr/>
        </p:nvCxnSpPr>
        <p:spPr bwMode="auto">
          <a:xfrm flipH="1" flipV="1">
            <a:off x="5724915" y="3660781"/>
            <a:ext cx="1476" cy="206260"/>
          </a:xfrm>
          <a:prstGeom prst="line">
            <a:avLst/>
          </a:prstGeom>
          <a:noFill/>
          <a:ln w="19050">
            <a:solidFill>
              <a:srgbClr val="7F7F7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61" name="Straight Connector 60"/>
          <p:cNvCxnSpPr>
            <a:cxnSpLocks noChangeShapeType="1"/>
          </p:cNvCxnSpPr>
          <p:nvPr/>
        </p:nvCxnSpPr>
        <p:spPr bwMode="auto">
          <a:xfrm flipH="1" flipV="1">
            <a:off x="4472734" y="3618591"/>
            <a:ext cx="1275806" cy="259388"/>
          </a:xfrm>
          <a:prstGeom prst="line">
            <a:avLst/>
          </a:prstGeom>
          <a:noFill/>
          <a:ln w="19050">
            <a:solidFill>
              <a:srgbClr val="7F7F7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62" name="CustomShape 11"/>
          <p:cNvSpPr>
            <a:spLocks noChangeArrowheads="1"/>
          </p:cNvSpPr>
          <p:nvPr/>
        </p:nvSpPr>
        <p:spPr bwMode="auto">
          <a:xfrm flipH="1">
            <a:off x="1225347" y="3418636"/>
            <a:ext cx="1467597" cy="701614"/>
          </a:xfrm>
          <a:prstGeom prst="rect">
            <a:avLst/>
          </a:prstGeom>
          <a:gradFill rotWithShape="0">
            <a:gsLst>
              <a:gs pos="0">
                <a:srgbClr val="00B8FF"/>
              </a:gs>
              <a:gs pos="50000">
                <a:srgbClr val="FFFFFF"/>
              </a:gs>
              <a:gs pos="100000">
                <a:srgbClr val="00B8FF"/>
              </a:gs>
            </a:gsLst>
            <a:lin ang="5400000"/>
          </a:gradFill>
          <a:ln w="18000">
            <a:solidFill>
              <a:srgbClr val="000000"/>
            </a:solidFill>
            <a:round/>
            <a:headEnd/>
            <a:tailEnd/>
          </a:ln>
        </p:spPr>
        <p:txBody>
          <a:bodyPr/>
          <a:lstStyle/>
          <a:p>
            <a:endParaRPr lang="en-US"/>
          </a:p>
        </p:txBody>
      </p:sp>
      <p:sp>
        <p:nvSpPr>
          <p:cNvPr id="63" name="Line 12"/>
          <p:cNvSpPr>
            <a:spLocks noChangeShapeType="1"/>
          </p:cNvSpPr>
          <p:nvPr/>
        </p:nvSpPr>
        <p:spPr bwMode="auto">
          <a:xfrm flipH="1">
            <a:off x="1225347" y="3691830"/>
            <a:ext cx="0" cy="140499"/>
          </a:xfrm>
          <a:prstGeom prst="line">
            <a:avLst/>
          </a:prstGeom>
          <a:noFill/>
          <a:ln w="108000">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CustomShape 14"/>
          <p:cNvSpPr>
            <a:spLocks noChangeArrowheads="1"/>
          </p:cNvSpPr>
          <p:nvPr/>
        </p:nvSpPr>
        <p:spPr bwMode="auto">
          <a:xfrm flipH="1">
            <a:off x="1417489" y="3666952"/>
            <a:ext cx="1083764" cy="180989"/>
          </a:xfrm>
          <a:prstGeom prst="roundRect">
            <a:avLst>
              <a:gd name="adj" fmla="val 6546"/>
            </a:avLst>
          </a:prstGeom>
          <a:gradFill rotWithShape="0">
            <a:gsLst>
              <a:gs pos="0">
                <a:srgbClr val="EB613D"/>
              </a:gs>
              <a:gs pos="50000">
                <a:srgbClr val="FFFFFF"/>
              </a:gs>
              <a:gs pos="100000">
                <a:srgbClr val="EB613D"/>
              </a:gs>
            </a:gsLst>
            <a:lin ang="5400000"/>
          </a:gradFill>
          <a:ln w="9525">
            <a:solidFill>
              <a:srgbClr val="C0C0C0"/>
            </a:solidFill>
            <a:round/>
            <a:headEnd/>
            <a:tailEnd/>
          </a:ln>
        </p:spPr>
        <p:txBody>
          <a:bodyPr/>
          <a:lstStyle/>
          <a:p>
            <a:endParaRPr lang="en-US"/>
          </a:p>
        </p:txBody>
      </p:sp>
      <p:cxnSp>
        <p:nvCxnSpPr>
          <p:cNvPr id="65" name="Straight Connector 64"/>
          <p:cNvCxnSpPr/>
          <p:nvPr/>
        </p:nvCxnSpPr>
        <p:spPr bwMode="auto">
          <a:xfrm flipH="1" flipV="1">
            <a:off x="2777567" y="3645155"/>
            <a:ext cx="0" cy="2203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auto">
          <a:xfrm flipH="1" flipV="1">
            <a:off x="2691922" y="3645155"/>
            <a:ext cx="0" cy="2203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auto">
          <a:xfrm flipH="1">
            <a:off x="2691922" y="3645155"/>
            <a:ext cx="812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bwMode="auto">
          <a:xfrm flipH="1">
            <a:off x="2694875" y="3867041"/>
            <a:ext cx="782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noChangeShapeType="1"/>
          </p:cNvCxnSpPr>
          <p:nvPr/>
        </p:nvCxnSpPr>
        <p:spPr bwMode="auto">
          <a:xfrm flipH="1" flipV="1">
            <a:off x="4466827" y="3615467"/>
            <a:ext cx="1176871" cy="296890"/>
          </a:xfrm>
          <a:prstGeom prst="line">
            <a:avLst/>
          </a:prstGeom>
          <a:noFill/>
          <a:ln w="19050">
            <a:solidFill>
              <a:srgbClr val="7F7F7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70" name="Straight Connector 69"/>
          <p:cNvCxnSpPr>
            <a:cxnSpLocks noChangeShapeType="1"/>
          </p:cNvCxnSpPr>
          <p:nvPr/>
        </p:nvCxnSpPr>
        <p:spPr bwMode="auto">
          <a:xfrm flipV="1">
            <a:off x="4460921" y="3671719"/>
            <a:ext cx="1262516" cy="225011"/>
          </a:xfrm>
          <a:prstGeom prst="line">
            <a:avLst/>
          </a:prstGeom>
          <a:noFill/>
          <a:ln w="19050">
            <a:solidFill>
              <a:srgbClr val="7F7F7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71" name="Straight Connector 70"/>
          <p:cNvCxnSpPr>
            <a:cxnSpLocks noChangeShapeType="1"/>
          </p:cNvCxnSpPr>
          <p:nvPr/>
        </p:nvCxnSpPr>
        <p:spPr bwMode="auto">
          <a:xfrm flipH="1" flipV="1">
            <a:off x="4198082" y="3756099"/>
            <a:ext cx="1442664" cy="1562"/>
          </a:xfrm>
          <a:prstGeom prst="line">
            <a:avLst/>
          </a:prstGeom>
          <a:noFill/>
          <a:ln w="19050">
            <a:solidFill>
              <a:srgbClr val="7F7F7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72" name="Straight Connector 71"/>
          <p:cNvCxnSpPr>
            <a:cxnSpLocks noChangeShapeType="1"/>
          </p:cNvCxnSpPr>
          <p:nvPr/>
        </p:nvCxnSpPr>
        <p:spPr bwMode="auto">
          <a:xfrm flipV="1">
            <a:off x="2883883" y="3615467"/>
            <a:ext cx="1231507" cy="281263"/>
          </a:xfrm>
          <a:prstGeom prst="line">
            <a:avLst/>
          </a:prstGeom>
          <a:noFill/>
          <a:ln w="19050">
            <a:solidFill>
              <a:srgbClr val="7F7F7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73" name="Straight Connector 72"/>
          <p:cNvCxnSpPr>
            <a:cxnSpLocks noChangeShapeType="1"/>
          </p:cNvCxnSpPr>
          <p:nvPr/>
        </p:nvCxnSpPr>
        <p:spPr bwMode="auto">
          <a:xfrm flipH="1">
            <a:off x="4170025" y="3757660"/>
            <a:ext cx="36916" cy="151570"/>
          </a:xfrm>
          <a:prstGeom prst="line">
            <a:avLst/>
          </a:prstGeom>
          <a:noFill/>
          <a:ln w="19050">
            <a:solidFill>
              <a:srgbClr val="7F7F7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74" name="Straight Connector 73"/>
          <p:cNvCxnSpPr>
            <a:cxnSpLocks noChangeShapeType="1"/>
          </p:cNvCxnSpPr>
          <p:nvPr/>
        </p:nvCxnSpPr>
        <p:spPr bwMode="auto">
          <a:xfrm>
            <a:off x="2886837" y="3629530"/>
            <a:ext cx="1290572" cy="281263"/>
          </a:xfrm>
          <a:prstGeom prst="line">
            <a:avLst/>
          </a:prstGeom>
          <a:noFill/>
          <a:ln w="19050">
            <a:solidFill>
              <a:srgbClr val="7F7F7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75" name="Straight Connector 74"/>
          <p:cNvCxnSpPr>
            <a:cxnSpLocks noChangeShapeType="1"/>
          </p:cNvCxnSpPr>
          <p:nvPr/>
        </p:nvCxnSpPr>
        <p:spPr bwMode="auto">
          <a:xfrm flipH="1" flipV="1">
            <a:off x="4115391" y="3606091"/>
            <a:ext cx="0" cy="164070"/>
          </a:xfrm>
          <a:prstGeom prst="line">
            <a:avLst/>
          </a:prstGeom>
          <a:noFill/>
          <a:ln w="19050">
            <a:solidFill>
              <a:srgbClr val="7F7F7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76" name="Straight Connector 75"/>
          <p:cNvCxnSpPr>
            <a:cxnSpLocks noChangeShapeType="1"/>
          </p:cNvCxnSpPr>
          <p:nvPr/>
        </p:nvCxnSpPr>
        <p:spPr bwMode="auto">
          <a:xfrm flipH="1" flipV="1">
            <a:off x="5640746" y="3749848"/>
            <a:ext cx="0" cy="157820"/>
          </a:xfrm>
          <a:prstGeom prst="line">
            <a:avLst/>
          </a:prstGeom>
          <a:noFill/>
          <a:ln w="19050">
            <a:solidFill>
              <a:srgbClr val="7F7F7F"/>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77" name="Line 18"/>
          <p:cNvSpPr>
            <a:spLocks noChangeShapeType="1"/>
          </p:cNvSpPr>
          <p:nvPr/>
        </p:nvSpPr>
        <p:spPr bwMode="auto">
          <a:xfrm>
            <a:off x="4247315" y="2866483"/>
            <a:ext cx="2255618" cy="495392"/>
          </a:xfrm>
          <a:prstGeom prst="line">
            <a:avLst/>
          </a:prstGeom>
          <a:noFill/>
          <a:ln w="1836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18"/>
          <p:cNvSpPr>
            <a:spLocks noChangeShapeType="1"/>
          </p:cNvSpPr>
          <p:nvPr/>
        </p:nvSpPr>
        <p:spPr bwMode="auto">
          <a:xfrm flipH="1">
            <a:off x="4460686" y="3361875"/>
            <a:ext cx="2049300" cy="534208"/>
          </a:xfrm>
          <a:prstGeom prst="line">
            <a:avLst/>
          </a:prstGeom>
          <a:noFill/>
          <a:ln w="1836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9" name="Group 292"/>
          <p:cNvGrpSpPr>
            <a:grpSpLocks/>
          </p:cNvGrpSpPr>
          <p:nvPr/>
        </p:nvGrpSpPr>
        <p:grpSpPr bwMode="auto">
          <a:xfrm>
            <a:off x="6491400" y="3249338"/>
            <a:ext cx="34091" cy="235111"/>
            <a:chOff x="7352370" y="2065269"/>
            <a:chExt cx="36649" cy="238804"/>
          </a:xfrm>
        </p:grpSpPr>
        <p:sp>
          <p:nvSpPr>
            <p:cNvPr id="213" name="Line 104"/>
            <p:cNvSpPr>
              <a:spLocks noChangeShapeType="1"/>
            </p:cNvSpPr>
            <p:nvPr/>
          </p:nvSpPr>
          <p:spPr bwMode="auto">
            <a:xfrm>
              <a:off x="7352370" y="2065269"/>
              <a:ext cx="24797" cy="238804"/>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 name="Line 105"/>
            <p:cNvSpPr>
              <a:spLocks noChangeShapeType="1"/>
            </p:cNvSpPr>
            <p:nvPr/>
          </p:nvSpPr>
          <p:spPr bwMode="auto">
            <a:xfrm>
              <a:off x="7368532" y="2070671"/>
              <a:ext cx="20487" cy="230342"/>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 name="Group 293"/>
          <p:cNvGrpSpPr>
            <a:grpSpLocks/>
          </p:cNvGrpSpPr>
          <p:nvPr/>
        </p:nvGrpSpPr>
        <p:grpSpPr bwMode="auto">
          <a:xfrm>
            <a:off x="4224036" y="2797841"/>
            <a:ext cx="15404" cy="141773"/>
            <a:chOff x="4914904" y="1606680"/>
            <a:chExt cx="16560" cy="144000"/>
          </a:xfrm>
        </p:grpSpPr>
        <p:sp>
          <p:nvSpPr>
            <p:cNvPr id="211" name="Line 56"/>
            <p:cNvSpPr>
              <a:spLocks noChangeShapeType="1"/>
            </p:cNvSpPr>
            <p:nvPr/>
          </p:nvSpPr>
          <p:spPr bwMode="auto">
            <a:xfrm flipH="1" flipV="1">
              <a:off x="4931464" y="1606680"/>
              <a:ext cx="0" cy="14400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2" name="Line 57"/>
            <p:cNvSpPr>
              <a:spLocks noChangeShapeType="1"/>
            </p:cNvSpPr>
            <p:nvPr/>
          </p:nvSpPr>
          <p:spPr bwMode="auto">
            <a:xfrm flipH="1" flipV="1">
              <a:off x="4914904" y="1606680"/>
              <a:ext cx="0" cy="13752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1" name="CustomShape 5"/>
          <p:cNvSpPr>
            <a:spLocks noChangeArrowheads="1"/>
          </p:cNvSpPr>
          <p:nvPr/>
        </p:nvSpPr>
        <p:spPr bwMode="auto">
          <a:xfrm>
            <a:off x="4470350" y="4067474"/>
            <a:ext cx="1332780" cy="2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5000" rIns="90000" bIns="45000"/>
          <a:lstStyle/>
          <a:p>
            <a:r>
              <a:rPr lang="en-US" sz="1400" dirty="0">
                <a:solidFill>
                  <a:srgbClr val="000000"/>
                </a:solidFill>
                <a:ea typeface="Osaka" charset="0"/>
                <a:cs typeface="Osaka" charset="0"/>
              </a:rPr>
              <a:t>Amplifier </a:t>
            </a:r>
            <a:r>
              <a:rPr lang="en-US" sz="1400" b="1" i="1" dirty="0">
                <a:solidFill>
                  <a:srgbClr val="000000"/>
                </a:solidFill>
                <a:ea typeface="Osaka" charset="0"/>
                <a:cs typeface="Osaka" charset="0"/>
              </a:rPr>
              <a:t>2a</a:t>
            </a:r>
            <a:endParaRPr lang="en-US" dirty="0"/>
          </a:p>
        </p:txBody>
      </p:sp>
      <p:sp>
        <p:nvSpPr>
          <p:cNvPr id="82" name="CustomShape 5"/>
          <p:cNvSpPr>
            <a:spLocks noChangeArrowheads="1"/>
          </p:cNvSpPr>
          <p:nvPr/>
        </p:nvSpPr>
        <p:spPr bwMode="auto">
          <a:xfrm>
            <a:off x="3005281" y="4067474"/>
            <a:ext cx="1298155" cy="34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5000" rIns="90000" bIns="45000"/>
          <a:lstStyle/>
          <a:p>
            <a:r>
              <a:rPr lang="en-US" sz="1400" dirty="0">
                <a:solidFill>
                  <a:srgbClr val="000000"/>
                </a:solidFill>
                <a:ea typeface="Osaka" charset="0"/>
                <a:cs typeface="Osaka" charset="0"/>
              </a:rPr>
              <a:t>Amplifier </a:t>
            </a:r>
            <a:r>
              <a:rPr lang="en-US" sz="1400" b="1" i="1" dirty="0">
                <a:solidFill>
                  <a:srgbClr val="000000"/>
                </a:solidFill>
                <a:ea typeface="Osaka" charset="0"/>
                <a:cs typeface="Osaka" charset="0"/>
              </a:rPr>
              <a:t>2b</a:t>
            </a:r>
            <a:endParaRPr lang="en-US" dirty="0"/>
          </a:p>
        </p:txBody>
      </p:sp>
      <p:sp>
        <p:nvSpPr>
          <p:cNvPr id="83" name="CustomShape 5"/>
          <p:cNvSpPr>
            <a:spLocks noChangeArrowheads="1"/>
          </p:cNvSpPr>
          <p:nvPr/>
        </p:nvSpPr>
        <p:spPr bwMode="auto">
          <a:xfrm>
            <a:off x="1424182" y="4067474"/>
            <a:ext cx="1293590" cy="25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5000" rIns="90000" bIns="45000"/>
          <a:lstStyle/>
          <a:p>
            <a:r>
              <a:rPr lang="en-US" sz="1400" dirty="0">
                <a:solidFill>
                  <a:srgbClr val="000000"/>
                </a:solidFill>
                <a:ea typeface="Osaka" charset="0"/>
                <a:cs typeface="Osaka" charset="0"/>
              </a:rPr>
              <a:t>Amplifier </a:t>
            </a:r>
            <a:r>
              <a:rPr lang="en-US" sz="1400" b="1" i="1" dirty="0">
                <a:solidFill>
                  <a:srgbClr val="000000"/>
                </a:solidFill>
                <a:ea typeface="Osaka" charset="0"/>
                <a:cs typeface="Osaka" charset="0"/>
              </a:rPr>
              <a:t>2c</a:t>
            </a:r>
            <a:endParaRPr lang="en-US" b="1" i="1" dirty="0"/>
          </a:p>
        </p:txBody>
      </p:sp>
      <p:sp>
        <p:nvSpPr>
          <p:cNvPr id="84" name="Rectangle 83"/>
          <p:cNvSpPr/>
          <p:nvPr/>
        </p:nvSpPr>
        <p:spPr bwMode="auto">
          <a:xfrm>
            <a:off x="1055819" y="4817087"/>
            <a:ext cx="1869410" cy="1284438"/>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a:p>
        </p:txBody>
      </p:sp>
      <p:cxnSp>
        <p:nvCxnSpPr>
          <p:cNvPr id="85" name="Straight Connector 84"/>
          <p:cNvCxnSpPr/>
          <p:nvPr/>
        </p:nvCxnSpPr>
        <p:spPr bwMode="auto">
          <a:xfrm flipV="1">
            <a:off x="862380" y="5104601"/>
            <a:ext cx="919940" cy="0"/>
          </a:xfrm>
          <a:prstGeom prst="line">
            <a:avLst/>
          </a:prstGeom>
          <a:ln w="28575">
            <a:solidFill>
              <a:schemeClr val="tx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bwMode="auto">
          <a:xfrm flipV="1">
            <a:off x="1184285" y="5110852"/>
            <a:ext cx="1537169" cy="2125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bwMode="auto">
          <a:xfrm flipV="1">
            <a:off x="1380677" y="5110852"/>
            <a:ext cx="1342254" cy="5203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V="1">
            <a:off x="1184285" y="5324924"/>
            <a:ext cx="16567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bwMode="auto">
          <a:xfrm>
            <a:off x="1380677" y="5629626"/>
            <a:ext cx="1262516"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bwMode="auto">
          <a:xfrm flipH="1">
            <a:off x="1261070" y="5632751"/>
            <a:ext cx="1382123" cy="225011"/>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bwMode="auto">
          <a:xfrm flipH="1">
            <a:off x="1268454" y="5324924"/>
            <a:ext cx="1572607" cy="5328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bwMode="auto">
          <a:xfrm flipV="1">
            <a:off x="1385106" y="5104601"/>
            <a:ext cx="1326011" cy="0"/>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bwMode="auto">
          <a:xfrm>
            <a:off x="2604801" y="4918655"/>
            <a:ext cx="234784" cy="3672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bwMode="auto">
          <a:xfrm>
            <a:off x="2592987" y="4926467"/>
            <a:ext cx="234784" cy="36720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bwMode="auto">
          <a:xfrm>
            <a:off x="1154753" y="5284297"/>
            <a:ext cx="234784" cy="36564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bwMode="auto">
          <a:xfrm>
            <a:off x="1163612" y="5279609"/>
            <a:ext cx="234784" cy="36720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bwMode="auto">
          <a:xfrm flipH="1">
            <a:off x="2619567" y="5313986"/>
            <a:ext cx="234784" cy="36720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auto">
          <a:xfrm flipH="1">
            <a:off x="2606278" y="5310861"/>
            <a:ext cx="234783" cy="36720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99" name="Line 36"/>
          <p:cNvSpPr>
            <a:spLocks noChangeShapeType="1"/>
          </p:cNvSpPr>
          <p:nvPr/>
        </p:nvSpPr>
        <p:spPr bwMode="auto">
          <a:xfrm>
            <a:off x="855656" y="3763633"/>
            <a:ext cx="183807" cy="0"/>
          </a:xfrm>
          <a:prstGeom prst="line">
            <a:avLst/>
          </a:prstGeom>
          <a:noFill/>
          <a:ln w="28575">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0" name="Group 313"/>
          <p:cNvGrpSpPr>
            <a:grpSpLocks/>
          </p:cNvGrpSpPr>
          <p:nvPr/>
        </p:nvGrpSpPr>
        <p:grpSpPr bwMode="auto">
          <a:xfrm>
            <a:off x="776065" y="3688704"/>
            <a:ext cx="133951" cy="130252"/>
            <a:chOff x="1208260" y="2848944"/>
            <a:chExt cx="144000" cy="132298"/>
          </a:xfrm>
        </p:grpSpPr>
        <p:sp>
          <p:nvSpPr>
            <p:cNvPr id="209" name="Line 98"/>
            <p:cNvSpPr>
              <a:spLocks noChangeShapeType="1"/>
            </p:cNvSpPr>
            <p:nvPr/>
          </p:nvSpPr>
          <p:spPr bwMode="auto">
            <a:xfrm flipV="1">
              <a:off x="1220140" y="2860282"/>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 name="Line 99"/>
            <p:cNvSpPr>
              <a:spLocks noChangeShapeType="1"/>
            </p:cNvSpPr>
            <p:nvPr/>
          </p:nvSpPr>
          <p:spPr bwMode="auto">
            <a:xfrm flipV="1">
              <a:off x="1208260" y="2848944"/>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1" name="Group 314"/>
          <p:cNvGrpSpPr>
            <a:grpSpLocks/>
          </p:cNvGrpSpPr>
          <p:nvPr/>
        </p:nvGrpSpPr>
        <p:grpSpPr bwMode="auto">
          <a:xfrm rot="16200000">
            <a:off x="777350" y="5041331"/>
            <a:ext cx="141773" cy="123065"/>
            <a:chOff x="1132232" y="4212552"/>
            <a:chExt cx="144000" cy="132298"/>
          </a:xfrm>
        </p:grpSpPr>
        <p:sp>
          <p:nvSpPr>
            <p:cNvPr id="207" name="Line 98"/>
            <p:cNvSpPr>
              <a:spLocks noChangeShapeType="1"/>
            </p:cNvSpPr>
            <p:nvPr/>
          </p:nvSpPr>
          <p:spPr bwMode="auto">
            <a:xfrm flipV="1">
              <a:off x="1144112" y="4223890"/>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 name="Line 99"/>
            <p:cNvSpPr>
              <a:spLocks noChangeShapeType="1"/>
            </p:cNvSpPr>
            <p:nvPr/>
          </p:nvSpPr>
          <p:spPr bwMode="auto">
            <a:xfrm flipV="1">
              <a:off x="1132232" y="4212552"/>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2" name="Group 315"/>
          <p:cNvGrpSpPr>
            <a:grpSpLocks/>
          </p:cNvGrpSpPr>
          <p:nvPr/>
        </p:nvGrpSpPr>
        <p:grpSpPr bwMode="auto">
          <a:xfrm rot="300000">
            <a:off x="4451842" y="3538310"/>
            <a:ext cx="15404" cy="141773"/>
            <a:chOff x="4914904" y="1606680"/>
            <a:chExt cx="16560" cy="144000"/>
          </a:xfrm>
        </p:grpSpPr>
        <p:sp>
          <p:nvSpPr>
            <p:cNvPr id="205" name="Line 56"/>
            <p:cNvSpPr>
              <a:spLocks noChangeShapeType="1"/>
            </p:cNvSpPr>
            <p:nvPr/>
          </p:nvSpPr>
          <p:spPr bwMode="auto">
            <a:xfrm flipH="1" flipV="1">
              <a:off x="4931464" y="1606680"/>
              <a:ext cx="0" cy="14400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 name="Line 57"/>
            <p:cNvSpPr>
              <a:spLocks noChangeShapeType="1"/>
            </p:cNvSpPr>
            <p:nvPr/>
          </p:nvSpPr>
          <p:spPr bwMode="auto">
            <a:xfrm flipH="1" flipV="1">
              <a:off x="4914904" y="1606680"/>
              <a:ext cx="0" cy="13752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 name="Group 316"/>
          <p:cNvGrpSpPr>
            <a:grpSpLocks/>
          </p:cNvGrpSpPr>
          <p:nvPr/>
        </p:nvGrpSpPr>
        <p:grpSpPr bwMode="auto">
          <a:xfrm rot="21300000">
            <a:off x="4440753" y="3825197"/>
            <a:ext cx="15404" cy="141773"/>
            <a:chOff x="4914904" y="1606680"/>
            <a:chExt cx="16560" cy="144000"/>
          </a:xfrm>
        </p:grpSpPr>
        <p:sp>
          <p:nvSpPr>
            <p:cNvPr id="203" name="Line 56"/>
            <p:cNvSpPr>
              <a:spLocks noChangeShapeType="1"/>
            </p:cNvSpPr>
            <p:nvPr/>
          </p:nvSpPr>
          <p:spPr bwMode="auto">
            <a:xfrm flipH="1" flipV="1">
              <a:off x="4931464" y="1606680"/>
              <a:ext cx="0" cy="14400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 name="Line 57"/>
            <p:cNvSpPr>
              <a:spLocks noChangeShapeType="1"/>
            </p:cNvSpPr>
            <p:nvPr/>
          </p:nvSpPr>
          <p:spPr bwMode="auto">
            <a:xfrm flipH="1" flipV="1">
              <a:off x="4914904" y="1606680"/>
              <a:ext cx="0" cy="13752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 name="Group 317"/>
          <p:cNvGrpSpPr>
            <a:grpSpLocks/>
          </p:cNvGrpSpPr>
          <p:nvPr/>
        </p:nvGrpSpPr>
        <p:grpSpPr bwMode="auto">
          <a:xfrm rot="10800000">
            <a:off x="5603714" y="3881013"/>
            <a:ext cx="79964" cy="82356"/>
            <a:chOff x="1132232" y="4212552"/>
            <a:chExt cx="144000" cy="132298"/>
          </a:xfrm>
        </p:grpSpPr>
        <p:sp>
          <p:nvSpPr>
            <p:cNvPr id="201" name="Line 98"/>
            <p:cNvSpPr>
              <a:spLocks noChangeShapeType="1"/>
            </p:cNvSpPr>
            <p:nvPr/>
          </p:nvSpPr>
          <p:spPr bwMode="auto">
            <a:xfrm flipV="1">
              <a:off x="1144112" y="4223890"/>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2" name="Line 99"/>
            <p:cNvSpPr>
              <a:spLocks noChangeShapeType="1"/>
            </p:cNvSpPr>
            <p:nvPr/>
          </p:nvSpPr>
          <p:spPr bwMode="auto">
            <a:xfrm flipV="1">
              <a:off x="1132232" y="4212552"/>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 name="Group 318"/>
          <p:cNvGrpSpPr>
            <a:grpSpLocks/>
          </p:cNvGrpSpPr>
          <p:nvPr/>
        </p:nvGrpSpPr>
        <p:grpSpPr bwMode="auto">
          <a:xfrm rot="10800000">
            <a:off x="5694752" y="3843253"/>
            <a:ext cx="79964" cy="82356"/>
            <a:chOff x="1132232" y="4212552"/>
            <a:chExt cx="144000" cy="132298"/>
          </a:xfrm>
        </p:grpSpPr>
        <p:sp>
          <p:nvSpPr>
            <p:cNvPr id="199" name="Line 98"/>
            <p:cNvSpPr>
              <a:spLocks noChangeShapeType="1"/>
            </p:cNvSpPr>
            <p:nvPr/>
          </p:nvSpPr>
          <p:spPr bwMode="auto">
            <a:xfrm flipV="1">
              <a:off x="1144112" y="4223890"/>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Line 99"/>
            <p:cNvSpPr>
              <a:spLocks noChangeShapeType="1"/>
            </p:cNvSpPr>
            <p:nvPr/>
          </p:nvSpPr>
          <p:spPr bwMode="auto">
            <a:xfrm flipV="1">
              <a:off x="1132232" y="4212552"/>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 name="Group 319"/>
          <p:cNvGrpSpPr>
            <a:grpSpLocks/>
          </p:cNvGrpSpPr>
          <p:nvPr/>
        </p:nvGrpSpPr>
        <p:grpSpPr bwMode="auto">
          <a:xfrm rot="10800000" flipV="1">
            <a:off x="5693692" y="3625774"/>
            <a:ext cx="79964" cy="82356"/>
            <a:chOff x="1132232" y="4212552"/>
            <a:chExt cx="144000" cy="132298"/>
          </a:xfrm>
        </p:grpSpPr>
        <p:sp>
          <p:nvSpPr>
            <p:cNvPr id="197" name="Line 98"/>
            <p:cNvSpPr>
              <a:spLocks noChangeShapeType="1"/>
            </p:cNvSpPr>
            <p:nvPr/>
          </p:nvSpPr>
          <p:spPr bwMode="auto">
            <a:xfrm flipV="1">
              <a:off x="1144112" y="4223890"/>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99"/>
            <p:cNvSpPr>
              <a:spLocks noChangeShapeType="1"/>
            </p:cNvSpPr>
            <p:nvPr/>
          </p:nvSpPr>
          <p:spPr bwMode="auto">
            <a:xfrm flipV="1">
              <a:off x="1132232" y="4212552"/>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 name="Group 320"/>
          <p:cNvGrpSpPr>
            <a:grpSpLocks/>
          </p:cNvGrpSpPr>
          <p:nvPr/>
        </p:nvGrpSpPr>
        <p:grpSpPr bwMode="auto">
          <a:xfrm rot="11400000" flipV="1">
            <a:off x="5604983" y="3708130"/>
            <a:ext cx="79964" cy="82356"/>
            <a:chOff x="1132232" y="4212552"/>
            <a:chExt cx="144000" cy="132298"/>
          </a:xfrm>
        </p:grpSpPr>
        <p:sp>
          <p:nvSpPr>
            <p:cNvPr id="195" name="Line 98"/>
            <p:cNvSpPr>
              <a:spLocks noChangeShapeType="1"/>
            </p:cNvSpPr>
            <p:nvPr/>
          </p:nvSpPr>
          <p:spPr bwMode="auto">
            <a:xfrm flipV="1">
              <a:off x="1144112" y="4223890"/>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99"/>
            <p:cNvSpPr>
              <a:spLocks noChangeShapeType="1"/>
            </p:cNvSpPr>
            <p:nvPr/>
          </p:nvSpPr>
          <p:spPr bwMode="auto">
            <a:xfrm flipV="1">
              <a:off x="1132232" y="4212552"/>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 name="Group 321"/>
          <p:cNvGrpSpPr>
            <a:grpSpLocks/>
          </p:cNvGrpSpPr>
          <p:nvPr/>
        </p:nvGrpSpPr>
        <p:grpSpPr bwMode="auto">
          <a:xfrm rot="10399613" flipV="1">
            <a:off x="4080564" y="3566973"/>
            <a:ext cx="79964" cy="82356"/>
            <a:chOff x="1132232" y="4212552"/>
            <a:chExt cx="144000" cy="132298"/>
          </a:xfrm>
        </p:grpSpPr>
        <p:sp>
          <p:nvSpPr>
            <p:cNvPr id="193" name="Line 98"/>
            <p:cNvSpPr>
              <a:spLocks noChangeShapeType="1"/>
            </p:cNvSpPr>
            <p:nvPr/>
          </p:nvSpPr>
          <p:spPr bwMode="auto">
            <a:xfrm flipV="1">
              <a:off x="1144112" y="4223890"/>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Line 99"/>
            <p:cNvSpPr>
              <a:spLocks noChangeShapeType="1"/>
            </p:cNvSpPr>
            <p:nvPr/>
          </p:nvSpPr>
          <p:spPr bwMode="auto">
            <a:xfrm flipV="1">
              <a:off x="1132232" y="4212552"/>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 name="Group 322"/>
          <p:cNvGrpSpPr>
            <a:grpSpLocks/>
          </p:cNvGrpSpPr>
          <p:nvPr/>
        </p:nvGrpSpPr>
        <p:grpSpPr bwMode="auto">
          <a:xfrm rot="11312957">
            <a:off x="4138733" y="3879478"/>
            <a:ext cx="79964" cy="82356"/>
            <a:chOff x="1132232" y="4212552"/>
            <a:chExt cx="144000" cy="132298"/>
          </a:xfrm>
        </p:grpSpPr>
        <p:sp>
          <p:nvSpPr>
            <p:cNvPr id="191" name="Line 98"/>
            <p:cNvSpPr>
              <a:spLocks noChangeShapeType="1"/>
            </p:cNvSpPr>
            <p:nvPr/>
          </p:nvSpPr>
          <p:spPr bwMode="auto">
            <a:xfrm flipV="1">
              <a:off x="1144112" y="4223890"/>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 name="Line 99"/>
            <p:cNvSpPr>
              <a:spLocks noChangeShapeType="1"/>
            </p:cNvSpPr>
            <p:nvPr/>
          </p:nvSpPr>
          <p:spPr bwMode="auto">
            <a:xfrm flipV="1">
              <a:off x="1132232" y="4212552"/>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 name="Group 323"/>
          <p:cNvGrpSpPr>
            <a:grpSpLocks/>
          </p:cNvGrpSpPr>
          <p:nvPr/>
        </p:nvGrpSpPr>
        <p:grpSpPr bwMode="auto">
          <a:xfrm rot="10800000">
            <a:off x="4078349" y="3728265"/>
            <a:ext cx="79964" cy="82356"/>
            <a:chOff x="1132232" y="4212552"/>
            <a:chExt cx="144000" cy="132298"/>
          </a:xfrm>
        </p:grpSpPr>
        <p:sp>
          <p:nvSpPr>
            <p:cNvPr id="189" name="Line 98"/>
            <p:cNvSpPr>
              <a:spLocks noChangeShapeType="1"/>
            </p:cNvSpPr>
            <p:nvPr/>
          </p:nvSpPr>
          <p:spPr bwMode="auto">
            <a:xfrm flipV="1">
              <a:off x="1144112" y="4223890"/>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Line 99"/>
            <p:cNvSpPr>
              <a:spLocks noChangeShapeType="1"/>
            </p:cNvSpPr>
            <p:nvPr/>
          </p:nvSpPr>
          <p:spPr bwMode="auto">
            <a:xfrm flipV="1">
              <a:off x="1132232" y="4212552"/>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 name="Group 324"/>
          <p:cNvGrpSpPr>
            <a:grpSpLocks/>
          </p:cNvGrpSpPr>
          <p:nvPr/>
        </p:nvGrpSpPr>
        <p:grpSpPr bwMode="auto">
          <a:xfrm rot="478273">
            <a:off x="4162464" y="3704810"/>
            <a:ext cx="79964" cy="82356"/>
            <a:chOff x="1132232" y="4212552"/>
            <a:chExt cx="144000" cy="132298"/>
          </a:xfrm>
        </p:grpSpPr>
        <p:sp>
          <p:nvSpPr>
            <p:cNvPr id="187" name="Line 98"/>
            <p:cNvSpPr>
              <a:spLocks noChangeShapeType="1"/>
            </p:cNvSpPr>
            <p:nvPr/>
          </p:nvSpPr>
          <p:spPr bwMode="auto">
            <a:xfrm flipV="1">
              <a:off x="1144112" y="4223890"/>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99"/>
            <p:cNvSpPr>
              <a:spLocks noChangeShapeType="1"/>
            </p:cNvSpPr>
            <p:nvPr/>
          </p:nvSpPr>
          <p:spPr bwMode="auto">
            <a:xfrm flipV="1">
              <a:off x="1132232" y="4212552"/>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 name="Group 325"/>
          <p:cNvGrpSpPr>
            <a:grpSpLocks/>
          </p:cNvGrpSpPr>
          <p:nvPr/>
        </p:nvGrpSpPr>
        <p:grpSpPr bwMode="auto">
          <a:xfrm rot="15749442">
            <a:off x="2837989" y="3864069"/>
            <a:ext cx="84634" cy="77812"/>
            <a:chOff x="1132232" y="4212552"/>
            <a:chExt cx="144000" cy="132298"/>
          </a:xfrm>
        </p:grpSpPr>
        <p:sp>
          <p:nvSpPr>
            <p:cNvPr id="185" name="Line 98"/>
            <p:cNvSpPr>
              <a:spLocks noChangeShapeType="1"/>
            </p:cNvSpPr>
            <p:nvPr/>
          </p:nvSpPr>
          <p:spPr bwMode="auto">
            <a:xfrm flipV="1">
              <a:off x="1144112" y="4223890"/>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99"/>
            <p:cNvSpPr>
              <a:spLocks noChangeShapeType="1"/>
            </p:cNvSpPr>
            <p:nvPr/>
          </p:nvSpPr>
          <p:spPr bwMode="auto">
            <a:xfrm flipV="1">
              <a:off x="1132232" y="4212552"/>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3" name="Group 326"/>
          <p:cNvGrpSpPr>
            <a:grpSpLocks/>
          </p:cNvGrpSpPr>
          <p:nvPr/>
        </p:nvGrpSpPr>
        <p:grpSpPr bwMode="auto">
          <a:xfrm>
            <a:off x="2841773" y="3573562"/>
            <a:ext cx="79964" cy="82356"/>
            <a:chOff x="1132232" y="4212552"/>
            <a:chExt cx="144000" cy="132298"/>
          </a:xfrm>
        </p:grpSpPr>
        <p:sp>
          <p:nvSpPr>
            <p:cNvPr id="183" name="Line 98"/>
            <p:cNvSpPr>
              <a:spLocks noChangeShapeType="1"/>
            </p:cNvSpPr>
            <p:nvPr/>
          </p:nvSpPr>
          <p:spPr bwMode="auto">
            <a:xfrm flipV="1">
              <a:off x="1144112" y="4223890"/>
              <a:ext cx="132120" cy="120960"/>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99"/>
            <p:cNvSpPr>
              <a:spLocks noChangeShapeType="1"/>
            </p:cNvSpPr>
            <p:nvPr/>
          </p:nvSpPr>
          <p:spPr bwMode="auto">
            <a:xfrm flipV="1">
              <a:off x="1132232" y="4212552"/>
              <a:ext cx="122595" cy="109258"/>
            </a:xfrm>
            <a:prstGeom prst="line">
              <a:avLst/>
            </a:prstGeom>
            <a:noFill/>
            <a:ln w="18000">
              <a:solidFill>
                <a:srgbClr val="3465A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4" name="Rectangle 113"/>
          <p:cNvSpPr/>
          <p:nvPr/>
        </p:nvSpPr>
        <p:spPr bwMode="auto">
          <a:xfrm>
            <a:off x="4621042" y="5487433"/>
            <a:ext cx="62018" cy="757849"/>
          </a:xfrm>
          <a:prstGeom prst="rect">
            <a:avLst/>
          </a:prstGeom>
          <a:ln w="9525"/>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a:p>
        </p:txBody>
      </p:sp>
      <p:cxnSp>
        <p:nvCxnSpPr>
          <p:cNvPr id="115" name="Straight Arrow Connector 114"/>
          <p:cNvCxnSpPr/>
          <p:nvPr/>
        </p:nvCxnSpPr>
        <p:spPr bwMode="auto">
          <a:xfrm>
            <a:off x="4315380" y="5548373"/>
            <a:ext cx="289419" cy="0"/>
          </a:xfrm>
          <a:prstGeom prst="straightConnector1">
            <a:avLst/>
          </a:prstGeom>
          <a:ln w="9525">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bwMode="auto">
          <a:xfrm>
            <a:off x="4315380" y="5651503"/>
            <a:ext cx="289419"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bwMode="auto">
          <a:xfrm>
            <a:off x="4315380" y="5753071"/>
            <a:ext cx="28941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bwMode="auto">
          <a:xfrm>
            <a:off x="4315380" y="5856201"/>
            <a:ext cx="289419"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bwMode="auto">
          <a:xfrm>
            <a:off x="4315380" y="5959331"/>
            <a:ext cx="28941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bwMode="auto">
          <a:xfrm>
            <a:off x="4315380" y="6060898"/>
            <a:ext cx="289419"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bwMode="auto">
          <a:xfrm>
            <a:off x="4315380" y="6164028"/>
            <a:ext cx="289419" cy="0"/>
          </a:xfrm>
          <a:prstGeom prst="straightConnector1">
            <a:avLst/>
          </a:prstGeom>
          <a:ln w="9525">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bwMode="auto">
          <a:xfrm>
            <a:off x="4700780" y="5548373"/>
            <a:ext cx="602464" cy="0"/>
          </a:xfrm>
          <a:prstGeom prst="straightConnector1">
            <a:avLst/>
          </a:prstGeom>
          <a:ln w="952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bwMode="auto">
          <a:xfrm>
            <a:off x="4700780" y="5651503"/>
            <a:ext cx="602464" cy="0"/>
          </a:xfrm>
          <a:prstGeom prst="straightConnector1">
            <a:avLst/>
          </a:prstGeom>
          <a:ln w="952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bwMode="auto">
          <a:xfrm>
            <a:off x="4700780" y="5753071"/>
            <a:ext cx="602464" cy="0"/>
          </a:xfrm>
          <a:prstGeom prst="straightConnector1">
            <a:avLst/>
          </a:prstGeom>
          <a:ln w="952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bwMode="auto">
          <a:xfrm>
            <a:off x="4700780" y="5856201"/>
            <a:ext cx="1256609" cy="0"/>
          </a:xfrm>
          <a:prstGeom prst="straightConnector1">
            <a:avLst/>
          </a:prstGeom>
          <a:ln w="952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bwMode="auto">
          <a:xfrm>
            <a:off x="4700780" y="5959331"/>
            <a:ext cx="602464" cy="0"/>
          </a:xfrm>
          <a:prstGeom prst="straightConnector1">
            <a:avLst/>
          </a:prstGeom>
          <a:ln w="952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bwMode="auto">
          <a:xfrm>
            <a:off x="4700780" y="6060898"/>
            <a:ext cx="602464" cy="0"/>
          </a:xfrm>
          <a:prstGeom prst="straightConnector1">
            <a:avLst/>
          </a:prstGeom>
          <a:ln w="952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bwMode="auto">
          <a:xfrm>
            <a:off x="4700780" y="6164028"/>
            <a:ext cx="602464" cy="0"/>
          </a:xfrm>
          <a:prstGeom prst="straightConnector1">
            <a:avLst/>
          </a:prstGeom>
          <a:ln w="952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bwMode="auto">
          <a:xfrm>
            <a:off x="6029745" y="5651503"/>
            <a:ext cx="290896"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bwMode="auto">
          <a:xfrm>
            <a:off x="6029745" y="5753071"/>
            <a:ext cx="290896"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bwMode="auto">
          <a:xfrm>
            <a:off x="6029745" y="5856201"/>
            <a:ext cx="29089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bwMode="auto">
          <a:xfrm>
            <a:off x="6029745" y="5959331"/>
            <a:ext cx="290896"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bwMode="auto">
          <a:xfrm>
            <a:off x="6029745" y="6060898"/>
            <a:ext cx="290896"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pSp>
        <p:nvGrpSpPr>
          <p:cNvPr id="134" name="Group 347"/>
          <p:cNvGrpSpPr>
            <a:grpSpLocks/>
          </p:cNvGrpSpPr>
          <p:nvPr/>
        </p:nvGrpSpPr>
        <p:grpSpPr bwMode="auto">
          <a:xfrm>
            <a:off x="5303347" y="5487234"/>
            <a:ext cx="41513" cy="737955"/>
            <a:chOff x="4419600" y="1828800"/>
            <a:chExt cx="152400" cy="2743200"/>
          </a:xfrm>
        </p:grpSpPr>
        <p:cxnSp>
          <p:nvCxnSpPr>
            <p:cNvPr id="179" name="Straight Connector 178"/>
            <p:cNvCxnSpPr/>
            <p:nvPr/>
          </p:nvCxnSpPr>
          <p:spPr>
            <a:xfrm>
              <a:off x="4495114" y="1829539"/>
              <a:ext cx="0" cy="121979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4495114" y="3351382"/>
              <a:ext cx="0" cy="121979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4419221" y="3351382"/>
              <a:ext cx="1517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419221" y="3049337"/>
              <a:ext cx="151785"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bwMode="auto">
          <a:xfrm>
            <a:off x="4700780" y="5651503"/>
            <a:ext cx="1266947" cy="184384"/>
          </a:xfrm>
          <a:custGeom>
            <a:avLst/>
            <a:gdLst>
              <a:gd name="connsiteX0" fmla="*/ 0 w 4600575"/>
              <a:gd name="connsiteY0" fmla="*/ 0 h 685803"/>
              <a:gd name="connsiteX1" fmla="*/ 2247900 w 4600575"/>
              <a:gd name="connsiteY1" fmla="*/ 685800 h 685803"/>
              <a:gd name="connsiteX2" fmla="*/ 4600575 w 4600575"/>
              <a:gd name="connsiteY2" fmla="*/ 9525 h 685803"/>
            </a:gdLst>
            <a:ahLst/>
            <a:cxnLst>
              <a:cxn ang="0">
                <a:pos x="connsiteX0" y="connsiteY0"/>
              </a:cxn>
              <a:cxn ang="0">
                <a:pos x="connsiteX1" y="connsiteY1"/>
              </a:cxn>
              <a:cxn ang="0">
                <a:pos x="connsiteX2" y="connsiteY2"/>
              </a:cxn>
            </a:cxnLst>
            <a:rect l="l" t="t" r="r" b="b"/>
            <a:pathLst>
              <a:path w="4600575" h="685803">
                <a:moveTo>
                  <a:pt x="0" y="0"/>
                </a:moveTo>
                <a:cubicBezTo>
                  <a:pt x="740569" y="342106"/>
                  <a:pt x="1481138" y="684213"/>
                  <a:pt x="2247900" y="685800"/>
                </a:cubicBezTo>
                <a:cubicBezTo>
                  <a:pt x="3014663" y="687388"/>
                  <a:pt x="4197350" y="142875"/>
                  <a:pt x="4600575" y="9525"/>
                </a:cubicBezTo>
              </a:path>
            </a:pathLst>
          </a:custGeom>
          <a:noFill/>
          <a:ln w="127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a:p>
        </p:txBody>
      </p:sp>
      <p:sp>
        <p:nvSpPr>
          <p:cNvPr id="136" name="Freeform 135"/>
          <p:cNvSpPr/>
          <p:nvPr/>
        </p:nvSpPr>
        <p:spPr bwMode="auto">
          <a:xfrm flipV="1">
            <a:off x="4700780" y="5876514"/>
            <a:ext cx="1266947" cy="184384"/>
          </a:xfrm>
          <a:custGeom>
            <a:avLst/>
            <a:gdLst>
              <a:gd name="connsiteX0" fmla="*/ 0 w 4600575"/>
              <a:gd name="connsiteY0" fmla="*/ 0 h 685803"/>
              <a:gd name="connsiteX1" fmla="*/ 2247900 w 4600575"/>
              <a:gd name="connsiteY1" fmla="*/ 685800 h 685803"/>
              <a:gd name="connsiteX2" fmla="*/ 4600575 w 4600575"/>
              <a:gd name="connsiteY2" fmla="*/ 9525 h 685803"/>
            </a:gdLst>
            <a:ahLst/>
            <a:cxnLst>
              <a:cxn ang="0">
                <a:pos x="connsiteX0" y="connsiteY0"/>
              </a:cxn>
              <a:cxn ang="0">
                <a:pos x="connsiteX1" y="connsiteY1"/>
              </a:cxn>
              <a:cxn ang="0">
                <a:pos x="connsiteX2" y="connsiteY2"/>
              </a:cxn>
            </a:cxnLst>
            <a:rect l="l" t="t" r="r" b="b"/>
            <a:pathLst>
              <a:path w="4600575" h="685803">
                <a:moveTo>
                  <a:pt x="0" y="0"/>
                </a:moveTo>
                <a:cubicBezTo>
                  <a:pt x="740569" y="342106"/>
                  <a:pt x="1481138" y="684213"/>
                  <a:pt x="2247900" y="685800"/>
                </a:cubicBezTo>
                <a:cubicBezTo>
                  <a:pt x="3014663" y="687388"/>
                  <a:pt x="4197350" y="142875"/>
                  <a:pt x="4600575" y="9525"/>
                </a:cubicBezTo>
              </a:path>
            </a:pathLst>
          </a:custGeom>
          <a:noFill/>
          <a:ln w="127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a:p>
        </p:txBody>
      </p:sp>
      <p:sp>
        <p:nvSpPr>
          <p:cNvPr id="137" name="Oval 136"/>
          <p:cNvSpPr/>
          <p:nvPr/>
        </p:nvSpPr>
        <p:spPr bwMode="auto">
          <a:xfrm>
            <a:off x="5972155" y="5548373"/>
            <a:ext cx="36916" cy="615655"/>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a:p>
        </p:txBody>
      </p:sp>
      <p:sp>
        <p:nvSpPr>
          <p:cNvPr id="138" name="Rectangle 137"/>
          <p:cNvSpPr/>
          <p:nvPr/>
        </p:nvSpPr>
        <p:spPr bwMode="auto">
          <a:xfrm>
            <a:off x="6341312" y="5599938"/>
            <a:ext cx="547829" cy="523462"/>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a:p>
        </p:txBody>
      </p:sp>
      <p:cxnSp>
        <p:nvCxnSpPr>
          <p:cNvPr id="139" name="Straight Connector 138"/>
          <p:cNvCxnSpPr/>
          <p:nvPr/>
        </p:nvCxnSpPr>
        <p:spPr bwMode="auto">
          <a:xfrm>
            <a:off x="6539180" y="5743695"/>
            <a:ext cx="69402" cy="12344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auto">
          <a:xfrm>
            <a:off x="6370845" y="5879639"/>
            <a:ext cx="67925" cy="1218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auto">
          <a:xfrm flipH="1">
            <a:off x="6639591" y="5743695"/>
            <a:ext cx="69402" cy="12344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bwMode="auto">
          <a:xfrm flipH="1">
            <a:off x="6799067" y="5889014"/>
            <a:ext cx="69402" cy="1234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auto">
          <a:xfrm flipH="1">
            <a:off x="6642544" y="5746820"/>
            <a:ext cx="67925" cy="123443"/>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auto">
          <a:xfrm>
            <a:off x="6536227" y="5745257"/>
            <a:ext cx="67925" cy="123444"/>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auto">
          <a:xfrm>
            <a:off x="6372322" y="5878076"/>
            <a:ext cx="69401" cy="123443"/>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auto">
          <a:xfrm flipH="1">
            <a:off x="6794637" y="5889014"/>
            <a:ext cx="69401" cy="121881"/>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bwMode="auto">
          <a:xfrm>
            <a:off x="6379705" y="5804635"/>
            <a:ext cx="165382"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bwMode="auto">
          <a:xfrm flipV="1">
            <a:off x="6378229" y="5804635"/>
            <a:ext cx="191962" cy="87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bwMode="auto">
          <a:xfrm flipV="1">
            <a:off x="6435816" y="5801510"/>
            <a:ext cx="135849" cy="193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bwMode="auto">
          <a:xfrm flipV="1">
            <a:off x="6379705" y="5893703"/>
            <a:ext cx="4843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bwMode="auto">
          <a:xfrm flipV="1">
            <a:off x="6432863" y="5995269"/>
            <a:ext cx="3735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bwMode="auto">
          <a:xfrm>
            <a:off x="6692750" y="5809323"/>
            <a:ext cx="175719"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auto">
          <a:xfrm flipH="1" flipV="1">
            <a:off x="6672077" y="5809323"/>
            <a:ext cx="134373" cy="187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bwMode="auto">
          <a:xfrm flipH="1" flipV="1">
            <a:off x="6672077" y="5807761"/>
            <a:ext cx="191962" cy="85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bwMode="auto">
          <a:xfrm>
            <a:off x="6909814" y="5648377"/>
            <a:ext cx="290896"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bwMode="auto">
          <a:xfrm>
            <a:off x="6909814" y="5749946"/>
            <a:ext cx="290896"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bwMode="auto">
          <a:xfrm>
            <a:off x="6909814" y="5853076"/>
            <a:ext cx="29089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bwMode="auto">
          <a:xfrm>
            <a:off x="6909814" y="5954643"/>
            <a:ext cx="290896"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bwMode="auto">
          <a:xfrm>
            <a:off x="6909814" y="6057773"/>
            <a:ext cx="290896"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60" name="Rectangle 159"/>
          <p:cNvSpPr/>
          <p:nvPr/>
        </p:nvSpPr>
        <p:spPr bwMode="auto">
          <a:xfrm>
            <a:off x="4314109" y="5418679"/>
            <a:ext cx="3077291" cy="893793"/>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a:p>
        </p:txBody>
      </p:sp>
      <p:cxnSp>
        <p:nvCxnSpPr>
          <p:cNvPr id="161" name="Straight Connector 160"/>
          <p:cNvCxnSpPr>
            <a:endCxn id="160" idx="1"/>
          </p:cNvCxnSpPr>
          <p:nvPr/>
        </p:nvCxnSpPr>
        <p:spPr bwMode="auto">
          <a:xfrm>
            <a:off x="1265500" y="5864014"/>
            <a:ext cx="3048609" cy="1562"/>
          </a:xfrm>
          <a:prstGeom prst="line">
            <a:avLst/>
          </a:prstGeom>
          <a:ln w="28575">
            <a:solidFill>
              <a:schemeClr val="tx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62" name="Group 375"/>
          <p:cNvGrpSpPr>
            <a:grpSpLocks/>
          </p:cNvGrpSpPr>
          <p:nvPr/>
        </p:nvGrpSpPr>
        <p:grpSpPr bwMode="auto">
          <a:xfrm>
            <a:off x="1144157" y="5669707"/>
            <a:ext cx="242183" cy="378536"/>
            <a:chOff x="1603967" y="5170983"/>
            <a:chExt cx="260352" cy="384482"/>
          </a:xfrm>
        </p:grpSpPr>
        <p:cxnSp>
          <p:nvCxnSpPr>
            <p:cNvPr id="177" name="Straight Connector 176"/>
            <p:cNvCxnSpPr/>
            <p:nvPr/>
          </p:nvCxnSpPr>
          <p:spPr>
            <a:xfrm flipH="1">
              <a:off x="1604247" y="5171538"/>
              <a:ext cx="252397" cy="3729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1612184" y="5182648"/>
              <a:ext cx="252398" cy="372973"/>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cxnSp>
        <p:nvCxnSpPr>
          <p:cNvPr id="163" name="Straight Connector 162"/>
          <p:cNvCxnSpPr>
            <a:cxnSpLocks noChangeShapeType="1"/>
          </p:cNvCxnSpPr>
          <p:nvPr/>
        </p:nvCxnSpPr>
        <p:spPr bwMode="auto">
          <a:xfrm flipH="1">
            <a:off x="853521" y="4501447"/>
            <a:ext cx="1477" cy="101568"/>
          </a:xfrm>
          <a:prstGeom prst="line">
            <a:avLst/>
          </a:prstGeom>
          <a:noFill/>
          <a:ln w="28575">
            <a:solidFill>
              <a:srgbClr val="7F7F7F"/>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64" name="Straight Connector 163"/>
          <p:cNvCxnSpPr>
            <a:cxnSpLocks noChangeShapeType="1"/>
          </p:cNvCxnSpPr>
          <p:nvPr/>
        </p:nvCxnSpPr>
        <p:spPr bwMode="auto">
          <a:xfrm flipH="1">
            <a:off x="933259" y="3763911"/>
            <a:ext cx="3182132" cy="0"/>
          </a:xfrm>
          <a:prstGeom prst="line">
            <a:avLst/>
          </a:prstGeom>
          <a:noFill/>
          <a:ln w="28575">
            <a:solidFill>
              <a:srgbClr val="7F7F7F"/>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65" name="Straight Connector 164"/>
          <p:cNvCxnSpPr>
            <a:cxnSpLocks noChangeShapeType="1"/>
          </p:cNvCxnSpPr>
          <p:nvPr/>
        </p:nvCxnSpPr>
        <p:spPr bwMode="auto">
          <a:xfrm flipH="1">
            <a:off x="5967081" y="3484210"/>
            <a:ext cx="81214" cy="20313"/>
          </a:xfrm>
          <a:prstGeom prst="line">
            <a:avLst/>
          </a:prstGeom>
          <a:noFill/>
          <a:ln w="19050">
            <a:solidFill>
              <a:srgbClr val="7F7F7F"/>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66" name="Straight Connector 165"/>
          <p:cNvCxnSpPr>
            <a:cxnSpLocks noChangeShapeType="1"/>
          </p:cNvCxnSpPr>
          <p:nvPr/>
        </p:nvCxnSpPr>
        <p:spPr bwMode="auto">
          <a:xfrm flipV="1">
            <a:off x="4144923" y="2085704"/>
            <a:ext cx="64972" cy="0"/>
          </a:xfrm>
          <a:prstGeom prst="line">
            <a:avLst/>
          </a:prstGeom>
          <a:noFill/>
          <a:ln w="19050">
            <a:solidFill>
              <a:srgbClr val="7F7F7F"/>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67" name="Straight Connector 166"/>
          <p:cNvCxnSpPr>
            <a:cxnSpLocks noChangeShapeType="1"/>
          </p:cNvCxnSpPr>
          <p:nvPr/>
        </p:nvCxnSpPr>
        <p:spPr bwMode="auto">
          <a:xfrm flipV="1">
            <a:off x="2559026" y="2084142"/>
            <a:ext cx="63495" cy="0"/>
          </a:xfrm>
          <a:prstGeom prst="line">
            <a:avLst/>
          </a:prstGeom>
          <a:noFill/>
          <a:ln w="19050">
            <a:solidFill>
              <a:srgbClr val="7F7F7F"/>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68" name="Straight Connector 167"/>
          <p:cNvCxnSpPr/>
          <p:nvPr/>
        </p:nvCxnSpPr>
        <p:spPr bwMode="auto">
          <a:xfrm>
            <a:off x="7434601" y="5846825"/>
            <a:ext cx="1480799" cy="6055"/>
          </a:xfrm>
          <a:prstGeom prst="line">
            <a:avLst/>
          </a:prstGeom>
          <a:ln w="28575">
            <a:solidFill>
              <a:schemeClr val="tx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9" name="TextShape 118"/>
          <p:cNvSpPr txBox="1">
            <a:spLocks noChangeArrowheads="1"/>
          </p:cNvSpPr>
          <p:nvPr/>
        </p:nvSpPr>
        <p:spPr bwMode="auto">
          <a:xfrm>
            <a:off x="8200811" y="5167080"/>
            <a:ext cx="562189" cy="73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dirty="0">
                <a:solidFill>
                  <a:srgbClr val="C00000"/>
                </a:solidFill>
                <a:latin typeface="Arial" charset="0"/>
              </a:rPr>
              <a:t>10 J</a:t>
            </a:r>
            <a:endParaRPr lang="en-US" sz="1200" dirty="0">
              <a:solidFill>
                <a:srgbClr val="C00000"/>
              </a:solidFill>
              <a:latin typeface="Arial" charset="0"/>
            </a:endParaRPr>
          </a:p>
          <a:p>
            <a:r>
              <a:rPr lang="en-US" sz="1200" b="1" dirty="0">
                <a:solidFill>
                  <a:srgbClr val="C00000"/>
                </a:solidFill>
                <a:latin typeface="Arial" charset="0"/>
              </a:rPr>
              <a:t>100 </a:t>
            </a:r>
            <a:r>
              <a:rPr lang="en-US" sz="1200" b="1" dirty="0" err="1">
                <a:solidFill>
                  <a:srgbClr val="C00000"/>
                </a:solidFill>
                <a:latin typeface="Arial" charset="0"/>
              </a:rPr>
              <a:t>fs</a:t>
            </a:r>
            <a:endParaRPr lang="en-US" sz="1200" b="1" dirty="0">
              <a:solidFill>
                <a:srgbClr val="C00000"/>
              </a:solidFill>
              <a:latin typeface="Arial" charset="0"/>
            </a:endParaRPr>
          </a:p>
          <a:p>
            <a:r>
              <a:rPr lang="en-US" sz="1600" b="1" dirty="0">
                <a:solidFill>
                  <a:srgbClr val="C00000"/>
                </a:solidFill>
                <a:latin typeface="Arial" charset="0"/>
              </a:rPr>
              <a:t>100 TW</a:t>
            </a:r>
            <a:endParaRPr lang="en-US" sz="1600" dirty="0">
              <a:solidFill>
                <a:srgbClr val="C00000"/>
              </a:solidFill>
              <a:latin typeface="Arial" charset="0"/>
            </a:endParaRPr>
          </a:p>
        </p:txBody>
      </p:sp>
      <p:cxnSp>
        <p:nvCxnSpPr>
          <p:cNvPr id="170" name="Straight Connector 169"/>
          <p:cNvCxnSpPr>
            <a:cxnSpLocks noChangeShapeType="1"/>
          </p:cNvCxnSpPr>
          <p:nvPr/>
        </p:nvCxnSpPr>
        <p:spPr bwMode="auto">
          <a:xfrm>
            <a:off x="5171179" y="3071691"/>
            <a:ext cx="73831" cy="14063"/>
          </a:xfrm>
          <a:prstGeom prst="line">
            <a:avLst/>
          </a:prstGeom>
          <a:noFill/>
          <a:ln w="19050">
            <a:solidFill>
              <a:srgbClr val="7F7F7F"/>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171" name="Freeform 40"/>
          <p:cNvSpPr>
            <a:spLocks/>
          </p:cNvSpPr>
          <p:nvPr/>
        </p:nvSpPr>
        <p:spPr bwMode="auto">
          <a:xfrm>
            <a:off x="8889881" y="3269755"/>
            <a:ext cx="25518" cy="2270021"/>
          </a:xfrm>
          <a:custGeom>
            <a:avLst/>
            <a:gdLst>
              <a:gd name="T0" fmla="*/ 0 w 101"/>
              <a:gd name="T1" fmla="*/ 2305018 h 3501"/>
              <a:gd name="T2" fmla="*/ 16296 w 101"/>
              <a:gd name="T3" fmla="*/ 0 h 3501"/>
              <a:gd name="T4" fmla="*/ 27160 w 101"/>
              <a:gd name="T5" fmla="*/ 2305018 h 3501"/>
              <a:gd name="T6" fmla="*/ 0 60000 65536"/>
              <a:gd name="T7" fmla="*/ 0 60000 65536"/>
              <a:gd name="T8" fmla="*/ 0 60000 65536"/>
            </a:gdLst>
            <a:ahLst/>
            <a:cxnLst>
              <a:cxn ang="T6">
                <a:pos x="T0" y="T1"/>
              </a:cxn>
              <a:cxn ang="T7">
                <a:pos x="T2" y="T3"/>
              </a:cxn>
              <a:cxn ang="T8">
                <a:pos x="T4" y="T5"/>
              </a:cxn>
            </a:cxnLst>
            <a:rect l="0" t="0" r="r" b="b"/>
            <a:pathLst>
              <a:path w="101" h="3501">
                <a:moveTo>
                  <a:pt x="0" y="3500"/>
                </a:moveTo>
                <a:cubicBezTo>
                  <a:pt x="40" y="3500"/>
                  <a:pt x="40" y="0"/>
                  <a:pt x="60" y="0"/>
                </a:cubicBezTo>
                <a:cubicBezTo>
                  <a:pt x="80" y="0"/>
                  <a:pt x="60" y="3500"/>
                  <a:pt x="100" y="3500"/>
                </a:cubicBezTo>
              </a:path>
            </a:pathLst>
          </a:custGeom>
          <a:noFill/>
          <a:ln w="900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72" name="Picture 3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73" y="3929362"/>
            <a:ext cx="301389" cy="47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 name="Freeform 41"/>
          <p:cNvSpPr>
            <a:spLocks/>
          </p:cNvSpPr>
          <p:nvPr/>
        </p:nvSpPr>
        <p:spPr bwMode="auto">
          <a:xfrm>
            <a:off x="3663186" y="4717535"/>
            <a:ext cx="67310" cy="780107"/>
          </a:xfrm>
          <a:custGeom>
            <a:avLst/>
            <a:gdLst>
              <a:gd name="T0" fmla="*/ 0 w 201"/>
              <a:gd name="T1" fmla="*/ 792000 h 2201"/>
              <a:gd name="T2" fmla="*/ 43200 w 201"/>
              <a:gd name="T3" fmla="*/ 0 h 2201"/>
              <a:gd name="T4" fmla="*/ 72000 w 201"/>
              <a:gd name="T5" fmla="*/ 792000 h 2201"/>
              <a:gd name="T6" fmla="*/ 0 60000 65536"/>
              <a:gd name="T7" fmla="*/ 0 60000 65536"/>
              <a:gd name="T8" fmla="*/ 0 60000 65536"/>
            </a:gdLst>
            <a:ahLst/>
            <a:cxnLst>
              <a:cxn ang="T6">
                <a:pos x="T0" y="T1"/>
              </a:cxn>
              <a:cxn ang="T7">
                <a:pos x="T2" y="T3"/>
              </a:cxn>
              <a:cxn ang="T8">
                <a:pos x="T4" y="T5"/>
              </a:cxn>
            </a:cxnLst>
            <a:rect l="0" t="0" r="r" b="b"/>
            <a:pathLst>
              <a:path w="201" h="2201">
                <a:moveTo>
                  <a:pt x="0" y="2200"/>
                </a:moveTo>
                <a:cubicBezTo>
                  <a:pt x="80" y="2200"/>
                  <a:pt x="80" y="0"/>
                  <a:pt x="120" y="0"/>
                </a:cubicBezTo>
                <a:cubicBezTo>
                  <a:pt x="160" y="0"/>
                  <a:pt x="120" y="2200"/>
                  <a:pt x="200" y="2200"/>
                </a:cubicBezTo>
              </a:path>
            </a:pathLst>
          </a:custGeom>
          <a:noFill/>
          <a:ln w="900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74" name="Picture 3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1870" y="1855684"/>
            <a:ext cx="495618" cy="10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 name="Freeform 120"/>
          <p:cNvSpPr>
            <a:spLocks/>
          </p:cNvSpPr>
          <p:nvPr/>
        </p:nvSpPr>
        <p:spPr bwMode="auto">
          <a:xfrm>
            <a:off x="2346852" y="1711445"/>
            <a:ext cx="33823" cy="248458"/>
          </a:xfrm>
          <a:custGeom>
            <a:avLst/>
            <a:gdLst>
              <a:gd name="T0" fmla="*/ 0 w 101"/>
              <a:gd name="T1" fmla="*/ 252000 h 701"/>
              <a:gd name="T2" fmla="*/ 24840 w 101"/>
              <a:gd name="T3" fmla="*/ 0 h 701"/>
              <a:gd name="T4" fmla="*/ 36000 w 101"/>
              <a:gd name="T5" fmla="*/ 252000 h 701"/>
              <a:gd name="T6" fmla="*/ 0 60000 65536"/>
              <a:gd name="T7" fmla="*/ 0 60000 65536"/>
              <a:gd name="T8" fmla="*/ 0 60000 65536"/>
            </a:gdLst>
            <a:ahLst/>
            <a:cxnLst>
              <a:cxn ang="T6">
                <a:pos x="T0" y="T1"/>
              </a:cxn>
              <a:cxn ang="T7">
                <a:pos x="T2" y="T3"/>
              </a:cxn>
              <a:cxn ang="T8">
                <a:pos x="T4" y="T5"/>
              </a:cxn>
            </a:cxnLst>
            <a:rect l="0" t="0" r="r" b="b"/>
            <a:pathLst>
              <a:path w="101" h="701">
                <a:moveTo>
                  <a:pt x="0" y="700"/>
                </a:moveTo>
                <a:cubicBezTo>
                  <a:pt x="80" y="700"/>
                  <a:pt x="38" y="0"/>
                  <a:pt x="69" y="0"/>
                </a:cubicBezTo>
                <a:cubicBezTo>
                  <a:pt x="100" y="0"/>
                  <a:pt x="20" y="700"/>
                  <a:pt x="100" y="700"/>
                </a:cubicBezTo>
              </a:path>
            </a:pathLst>
          </a:custGeom>
          <a:noFill/>
          <a:ln w="9000">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76" name="Picture 3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6530" y="2613228"/>
            <a:ext cx="301389" cy="27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347320" y="814250"/>
            <a:ext cx="2516653" cy="830997"/>
          </a:xfrm>
          <a:prstGeom prst="rect">
            <a:avLst/>
          </a:prstGeom>
          <a:noFill/>
        </p:spPr>
        <p:txBody>
          <a:bodyPr wrap="square" rtlCol="0">
            <a:spAutoFit/>
          </a:bodyPr>
          <a:lstStyle/>
          <a:p>
            <a:pPr algn="r"/>
            <a:r>
              <a:rPr lang="en-US" sz="2400" i="1" dirty="0" smtClean="0">
                <a:latin typeface="+mn-lt"/>
              </a:rPr>
              <a:t>Collection </a:t>
            </a:r>
          </a:p>
          <a:p>
            <a:pPr algn="r"/>
            <a:r>
              <a:rPr lang="en-US" sz="2400" i="1" dirty="0" smtClean="0">
                <a:latin typeface="+mn-lt"/>
              </a:rPr>
              <a:t>of innovations:</a:t>
            </a:r>
            <a:endParaRPr lang="en-US" sz="2400" i="1" dirty="0">
              <a:latin typeface="+mn-lt"/>
            </a:endParaRPr>
          </a:p>
        </p:txBody>
      </p:sp>
      <p:sp>
        <p:nvSpPr>
          <p:cNvPr id="233" name="TextBox 232"/>
          <p:cNvSpPr txBox="1"/>
          <p:nvPr/>
        </p:nvSpPr>
        <p:spPr>
          <a:xfrm>
            <a:off x="38100" y="772180"/>
            <a:ext cx="6172200" cy="523220"/>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Principle diagram of 100 TW CO</a:t>
            </a:r>
            <a:r>
              <a:rPr lang="en-US" sz="2800" baseline="-25000" dirty="0" smtClean="0">
                <a:solidFill>
                  <a:srgbClr val="002060"/>
                </a:solidFill>
                <a:effectLst>
                  <a:outerShdw blurRad="38100" dist="38100" dir="2700000" algn="tl">
                    <a:srgbClr val="000000">
                      <a:alpha val="43137"/>
                    </a:srgbClr>
                  </a:outerShdw>
                </a:effectLst>
              </a:rPr>
              <a:t>2</a:t>
            </a:r>
            <a:r>
              <a:rPr lang="en-US" sz="2800" dirty="0" smtClean="0">
                <a:solidFill>
                  <a:srgbClr val="002060"/>
                </a:solidFill>
                <a:effectLst>
                  <a:outerShdw blurRad="38100" dist="38100" dir="2700000" algn="tl">
                    <a:srgbClr val="000000">
                      <a:alpha val="43137"/>
                    </a:srgbClr>
                  </a:outerShdw>
                </a:effectLst>
              </a:rPr>
              <a:t> laser</a:t>
            </a:r>
            <a:endParaRPr lang="en-US" sz="2800" dirty="0">
              <a:solidFill>
                <a:srgbClr val="002060"/>
              </a:solidFill>
              <a:effectLst>
                <a:outerShdw blurRad="38100" dist="38100" dir="2700000" algn="tl">
                  <a:srgbClr val="000000">
                    <a:alpha val="43137"/>
                  </a:srgbClr>
                </a:outerShdw>
              </a:effectLst>
            </a:endParaRPr>
          </a:p>
        </p:txBody>
      </p:sp>
      <p:sp>
        <p:nvSpPr>
          <p:cNvPr id="232" name="Slide Number Placeholder 4"/>
          <p:cNvSpPr>
            <a:spLocks noGrp="1"/>
          </p:cNvSpPr>
          <p:nvPr>
            <p:ph type="sldNum" sz="quarter" idx="12"/>
          </p:nvPr>
        </p:nvSpPr>
        <p:spPr>
          <a:xfrm>
            <a:off x="4419600" y="6492875"/>
            <a:ext cx="2133600" cy="365125"/>
          </a:xfrm>
        </p:spPr>
        <p:txBody>
          <a:bodyPr/>
          <a:lstStyle/>
          <a:p>
            <a:fld id="{25792CC6-8A8A-8845-897E-29FA1C5B5B17}" type="slidenum">
              <a:rPr lang="en-US" smtClean="0">
                <a:solidFill>
                  <a:schemeClr val="bg1"/>
                </a:solidFill>
              </a:rPr>
              <a:t>24</a:t>
            </a:fld>
            <a:endParaRPr lang="en-US" dirty="0">
              <a:solidFill>
                <a:schemeClr val="bg1"/>
              </a:solidFill>
            </a:endParaRPr>
          </a:p>
        </p:txBody>
      </p:sp>
    </p:spTree>
    <p:extLst>
      <p:ext uri="{BB962C8B-B14F-4D97-AF65-F5344CB8AC3E}">
        <p14:creationId xmlns:p14="http://schemas.microsoft.com/office/powerpoint/2010/main" val="33965037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86" y="375348"/>
            <a:ext cx="8229600" cy="1143000"/>
          </a:xfrm>
        </p:spPr>
        <p:txBody>
          <a:bodyPr/>
          <a:lstStyle/>
          <a:p>
            <a:pPr algn="l"/>
            <a:r>
              <a:rPr lang="en-US" dirty="0" smtClean="0">
                <a:latin typeface="Arial" panose="020B0604020202020204" pitchFamily="34" charset="0"/>
                <a:cs typeface="Arial" panose="020B0604020202020204" pitchFamily="34" charset="0"/>
              </a:rPr>
              <a:t>       </a:t>
            </a:r>
            <a:r>
              <a:rPr lang="en-US"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IFEL research</a:t>
            </a:r>
            <a:endPar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Slide Number Placeholder 2"/>
          <p:cNvSpPr>
            <a:spLocks noGrp="1"/>
          </p:cNvSpPr>
          <p:nvPr>
            <p:ph type="sldNum" sz="quarter" idx="12"/>
          </p:nvPr>
        </p:nvSpPr>
        <p:spPr>
          <a:xfrm>
            <a:off x="3505202" y="6441020"/>
            <a:ext cx="2133600" cy="365125"/>
          </a:xfrm>
          <a:prstGeom prst="rect">
            <a:avLst/>
          </a:prstGeom>
        </p:spPr>
        <p:txBody>
          <a:bodyPr/>
          <a:lstStyle/>
          <a:p>
            <a:pPr algn="ctr"/>
            <a:fld id="{1058E396-EC3B-7D4F-99B9-327F5C4C2F2A}" type="slidenum">
              <a:rPr lang="en-US" smtClean="0">
                <a:solidFill>
                  <a:schemeClr val="bg1"/>
                </a:solidFill>
              </a:rPr>
              <a:pPr algn="ctr"/>
              <a:t>25</a:t>
            </a:fld>
            <a:endParaRPr lang="en-US" dirty="0">
              <a:solidFill>
                <a:schemeClr val="bg1"/>
              </a:solidFill>
            </a:endParaRPr>
          </a:p>
        </p:txBody>
      </p:sp>
      <p:pic>
        <p:nvPicPr>
          <p:cNvPr id="27" name="Picture 4" descr="STELLAgraphic"/>
          <p:cNvPicPr>
            <a:picLocks noChangeAspect="1" noChangeArrowheads="1"/>
          </p:cNvPicPr>
          <p:nvPr/>
        </p:nvPicPr>
        <p:blipFill>
          <a:blip r:embed="rId3" cstate="print"/>
          <a:srcRect/>
          <a:stretch>
            <a:fillRect/>
          </a:stretch>
        </p:blipFill>
        <p:spPr bwMode="auto">
          <a:xfrm>
            <a:off x="253985" y="4716966"/>
            <a:ext cx="2690211" cy="1619600"/>
          </a:xfrm>
          <a:prstGeom prst="rect">
            <a:avLst/>
          </a:prstGeom>
          <a:noFill/>
          <a:ln w="9525">
            <a:noFill/>
            <a:miter lim="800000"/>
            <a:headEnd/>
            <a:tailEnd/>
          </a:ln>
        </p:spPr>
      </p:pic>
      <p:sp>
        <p:nvSpPr>
          <p:cNvPr id="3" name="TextBox 2"/>
          <p:cNvSpPr txBox="1"/>
          <p:nvPr/>
        </p:nvSpPr>
        <p:spPr>
          <a:xfrm>
            <a:off x="3073712" y="5191915"/>
            <a:ext cx="2064958" cy="1077218"/>
          </a:xfrm>
          <a:prstGeom prst="rect">
            <a:avLst/>
          </a:prstGeom>
          <a:noFill/>
        </p:spPr>
        <p:txBody>
          <a:bodyPr wrap="square" rtlCol="0">
            <a:spAutoFit/>
          </a:bodyPr>
          <a:lstStyle/>
          <a:p>
            <a:r>
              <a:rPr lang="en-US" sz="1600" b="1" dirty="0" smtClean="0"/>
              <a:t>Past – </a:t>
            </a:r>
          </a:p>
          <a:p>
            <a:r>
              <a:rPr lang="en-US" sz="1600" dirty="0" smtClean="0"/>
              <a:t>first staged </a:t>
            </a:r>
            <a:r>
              <a:rPr lang="en-US" sz="1600" dirty="0" err="1" smtClean="0"/>
              <a:t>monoenergetic</a:t>
            </a:r>
            <a:r>
              <a:rPr lang="en-US" sz="1600" dirty="0" smtClean="0"/>
              <a:t> laser accelerator</a:t>
            </a:r>
            <a:endParaRPr lang="en-US" sz="1600" dirty="0"/>
          </a:p>
        </p:txBody>
      </p:sp>
      <p:grpSp>
        <p:nvGrpSpPr>
          <p:cNvPr id="5" name="Group 6"/>
          <p:cNvGrpSpPr/>
          <p:nvPr/>
        </p:nvGrpSpPr>
        <p:grpSpPr>
          <a:xfrm>
            <a:off x="3433108" y="971473"/>
            <a:ext cx="5889311" cy="2673074"/>
            <a:chOff x="3433108" y="971473"/>
            <a:chExt cx="5889311" cy="2673074"/>
          </a:xfrm>
        </p:grpSpPr>
        <p:pic>
          <p:nvPicPr>
            <p:cNvPr id="34" name="Picture 2"/>
            <p:cNvPicPr>
              <a:picLocks noChangeAspect="1" noChangeArrowheads="1"/>
            </p:cNvPicPr>
            <p:nvPr/>
          </p:nvPicPr>
          <p:blipFill>
            <a:blip r:embed="rId4"/>
            <a:srcRect/>
            <a:stretch>
              <a:fillRect/>
            </a:stretch>
          </p:blipFill>
          <p:spPr bwMode="auto">
            <a:xfrm>
              <a:off x="5864675" y="1340805"/>
              <a:ext cx="3260931" cy="2303742"/>
            </a:xfrm>
            <a:prstGeom prst="rect">
              <a:avLst/>
            </a:prstGeom>
            <a:noFill/>
            <a:ln w="9525">
              <a:noFill/>
              <a:miter lim="800000"/>
              <a:headEnd/>
              <a:tailEnd/>
            </a:ln>
            <a:effectLst/>
          </p:spPr>
        </p:pic>
        <p:sp>
          <p:nvSpPr>
            <p:cNvPr id="36" name="TextBox 35"/>
            <p:cNvSpPr txBox="1"/>
            <p:nvPr/>
          </p:nvSpPr>
          <p:spPr>
            <a:xfrm>
              <a:off x="6805662" y="971473"/>
              <a:ext cx="2516757" cy="369332"/>
            </a:xfrm>
            <a:prstGeom prst="rect">
              <a:avLst/>
            </a:prstGeom>
            <a:noFill/>
          </p:spPr>
          <p:txBody>
            <a:bodyPr wrap="square" rtlCol="0">
              <a:spAutoFit/>
            </a:bodyPr>
            <a:lstStyle/>
            <a:p>
              <a:r>
                <a:rPr lang="en-US" b="1" dirty="0" smtClean="0">
                  <a:solidFill>
                    <a:srgbClr val="C00000"/>
                  </a:solidFill>
                </a:rPr>
                <a:t>1 </a:t>
              </a:r>
              <a:r>
                <a:rPr lang="en-US" b="1" dirty="0" err="1" smtClean="0">
                  <a:solidFill>
                    <a:srgbClr val="C00000"/>
                  </a:solidFill>
                </a:rPr>
                <a:t>GeV</a:t>
              </a:r>
              <a:r>
                <a:rPr lang="en-US" b="1" dirty="0" smtClean="0">
                  <a:solidFill>
                    <a:srgbClr val="C00000"/>
                  </a:solidFill>
                </a:rPr>
                <a:t>/m @ 100 TW</a:t>
              </a:r>
              <a:endParaRPr lang="en-US" b="1" dirty="0">
                <a:solidFill>
                  <a:srgbClr val="C00000"/>
                </a:solidFill>
              </a:endParaRPr>
            </a:p>
          </p:txBody>
        </p:sp>
        <p:sp>
          <p:nvSpPr>
            <p:cNvPr id="14" name="TextBox 13"/>
            <p:cNvSpPr txBox="1"/>
            <p:nvPr/>
          </p:nvSpPr>
          <p:spPr>
            <a:xfrm>
              <a:off x="3433108" y="1535094"/>
              <a:ext cx="2247519" cy="830997"/>
            </a:xfrm>
            <a:prstGeom prst="rect">
              <a:avLst/>
            </a:prstGeom>
            <a:noFill/>
          </p:spPr>
          <p:txBody>
            <a:bodyPr wrap="square" rtlCol="0">
              <a:spAutoFit/>
            </a:bodyPr>
            <a:lstStyle/>
            <a:p>
              <a:r>
                <a:rPr lang="en-US" sz="1600" b="1" dirty="0" smtClean="0"/>
                <a:t>Future –</a:t>
              </a:r>
            </a:p>
            <a:p>
              <a:r>
                <a:rPr lang="en-US" sz="1600" dirty="0" smtClean="0"/>
                <a:t>Record-high  gradient for vacuum accelerators</a:t>
              </a:r>
              <a:endParaRPr lang="en-US" sz="1600" dirty="0"/>
            </a:p>
          </p:txBody>
        </p:sp>
      </p:grpSp>
      <p:grpSp>
        <p:nvGrpSpPr>
          <p:cNvPr id="6" name="Group 5"/>
          <p:cNvGrpSpPr/>
          <p:nvPr/>
        </p:nvGrpSpPr>
        <p:grpSpPr>
          <a:xfrm>
            <a:off x="0" y="2896251"/>
            <a:ext cx="6513404" cy="1599467"/>
            <a:chOff x="0" y="2896251"/>
            <a:chExt cx="6513404" cy="1599467"/>
          </a:xfrm>
        </p:grpSpPr>
        <p:pic>
          <p:nvPicPr>
            <p:cNvPr id="2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9914" y="2896251"/>
              <a:ext cx="2739721" cy="154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7851" y="3960697"/>
              <a:ext cx="1665553" cy="53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7851" y="3377037"/>
              <a:ext cx="1665553" cy="53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847851" y="2922755"/>
              <a:ext cx="1361220" cy="369332"/>
            </a:xfrm>
            <a:prstGeom prst="rect">
              <a:avLst/>
            </a:prstGeom>
          </p:spPr>
          <p:txBody>
            <a:bodyPr wrap="square">
              <a:spAutoFit/>
            </a:bodyPr>
            <a:lstStyle/>
            <a:p>
              <a:r>
                <a:rPr lang="en-US" b="1" dirty="0" smtClean="0">
                  <a:solidFill>
                    <a:srgbClr val="C00000"/>
                  </a:solidFill>
                </a:rPr>
                <a:t>100 MeV/m       </a:t>
              </a:r>
              <a:endParaRPr lang="en-US" b="1" dirty="0">
                <a:solidFill>
                  <a:srgbClr val="C00000"/>
                </a:solidFill>
              </a:endParaRPr>
            </a:p>
          </p:txBody>
        </p:sp>
        <p:sp>
          <p:nvSpPr>
            <p:cNvPr id="13" name="TextBox 12"/>
            <p:cNvSpPr txBox="1"/>
            <p:nvPr/>
          </p:nvSpPr>
          <p:spPr>
            <a:xfrm>
              <a:off x="0" y="3037367"/>
              <a:ext cx="2064958" cy="1077218"/>
            </a:xfrm>
            <a:prstGeom prst="rect">
              <a:avLst/>
            </a:prstGeom>
            <a:noFill/>
          </p:spPr>
          <p:txBody>
            <a:bodyPr wrap="square" rtlCol="0">
              <a:spAutoFit/>
            </a:bodyPr>
            <a:lstStyle/>
            <a:p>
              <a:r>
                <a:rPr lang="en-US" sz="1600" b="1" dirty="0" smtClean="0"/>
                <a:t>Present –</a:t>
              </a:r>
            </a:p>
            <a:p>
              <a:r>
                <a:rPr lang="en-US" sz="1600" dirty="0" smtClean="0"/>
                <a:t>record for IFELs</a:t>
              </a:r>
            </a:p>
            <a:p>
              <a:r>
                <a:rPr lang="en-US" sz="1600" dirty="0" smtClean="0"/>
                <a:t>energy gain and acceleration gradient</a:t>
              </a:r>
              <a:endParaRPr lang="en-US" sz="1600" dirty="0"/>
            </a:p>
          </p:txBody>
        </p:sp>
        <p:sp>
          <p:nvSpPr>
            <p:cNvPr id="4" name="TextBox 3"/>
            <p:cNvSpPr txBox="1"/>
            <p:nvPr/>
          </p:nvSpPr>
          <p:spPr>
            <a:xfrm>
              <a:off x="1909914" y="4068369"/>
              <a:ext cx="1099931" cy="369332"/>
            </a:xfrm>
            <a:prstGeom prst="rect">
              <a:avLst/>
            </a:prstGeom>
            <a:solidFill>
              <a:srgbClr val="0070C0"/>
            </a:solidFill>
          </p:spPr>
          <p:txBody>
            <a:bodyPr wrap="square" rtlCol="0">
              <a:spAutoFit/>
            </a:bodyPr>
            <a:lstStyle/>
            <a:p>
              <a:pPr algn="ctr"/>
              <a:r>
                <a:rPr lang="en-US"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RUBICON</a:t>
              </a: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8" name="Right Arrow 27"/>
          <p:cNvSpPr/>
          <p:nvPr/>
        </p:nvSpPr>
        <p:spPr>
          <a:xfrm rot="19891759">
            <a:off x="803403" y="1840768"/>
            <a:ext cx="8670534" cy="3735659"/>
          </a:xfrm>
          <a:prstGeom prst="rightArrow">
            <a:avLst/>
          </a:prstGeom>
          <a:solidFill>
            <a:srgbClr val="000000">
              <a:alpha val="1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360920" y="1472628"/>
            <a:ext cx="548640" cy="31045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914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0"/>
                                        <p:tgtEl>
                                          <p:spTgt spid="28"/>
                                        </p:tgtEl>
                                      </p:cBhvr>
                                    </p:animEffect>
                                  </p:childTnLst>
                                </p:cTn>
                              </p:par>
                              <p:par>
                                <p:cTn id="8" presetID="22" presetClass="entr" presetSubtype="8" fill="hold" nodeType="withEffect">
                                  <p:stCondLst>
                                    <p:cond delay="27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5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6500"/>
                            </p:stCondLst>
                            <p:childTnLst>
                              <p:par>
                                <p:cTn id="15" presetID="1" presetClass="entr" presetSubtype="0" fill="hold" grpId="1" nodeType="afterEffect">
                                  <p:stCondLst>
                                    <p:cond delay="100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7500"/>
                            </p:stCondLst>
                            <p:childTnLst>
                              <p:par>
                                <p:cTn id="18" presetID="26" presetClass="emph" presetSubtype="0" repeatCount="indefinite" fill="hold" grpId="0" nodeType="afterEffect">
                                  <p:stCondLst>
                                    <p:cond delay="0"/>
                                  </p:stCondLst>
                                  <p:endCondLst>
                                    <p:cond evt="onNext" delay="0">
                                      <p:tgtEl>
                                        <p:sldTgt/>
                                      </p:tgtEl>
                                    </p:cond>
                                  </p:endCondLst>
                                  <p:childTnLst>
                                    <p:animEffect transition="out" filter="fade">
                                      <p:cBhvr>
                                        <p:cTn id="19" dur="500" tmFilter="0, 0; .2, .5; .8, .5; 1, 0"/>
                                        <p:tgtEl>
                                          <p:spTgt spid="8"/>
                                        </p:tgtEl>
                                      </p:cBhvr>
                                    </p:animEffect>
                                    <p:animScale>
                                      <p:cBhvr>
                                        <p:cTn id="20"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
          <p:cNvPicPr>
            <a:picLocks noChangeAspect="1" noChangeArrowheads="1"/>
          </p:cNvPicPr>
          <p:nvPr/>
        </p:nvPicPr>
        <p:blipFill>
          <a:blip r:embed="rId3"/>
          <a:srcRect/>
          <a:stretch>
            <a:fillRect/>
          </a:stretch>
        </p:blipFill>
        <p:spPr bwMode="auto">
          <a:xfrm>
            <a:off x="3086100" y="3968349"/>
            <a:ext cx="1686951" cy="756965"/>
          </a:xfrm>
          <a:prstGeom prst="rect">
            <a:avLst/>
          </a:prstGeom>
          <a:noFill/>
          <a:ln w="9525">
            <a:noFill/>
            <a:miter lim="800000"/>
            <a:headEnd/>
            <a:tailEnd/>
          </a:ln>
          <a:effectLst/>
        </p:spPr>
      </p:pic>
      <p:sp>
        <p:nvSpPr>
          <p:cNvPr id="2" name="Title 1"/>
          <p:cNvSpPr>
            <a:spLocks noGrp="1"/>
          </p:cNvSpPr>
          <p:nvPr>
            <p:ph type="title"/>
          </p:nvPr>
        </p:nvSpPr>
        <p:spPr>
          <a:xfrm>
            <a:off x="457200" y="415954"/>
            <a:ext cx="8229600" cy="1143000"/>
          </a:xfrm>
        </p:spPr>
        <p:txBody>
          <a:bodyPr>
            <a:normAutofit fontScale="90000"/>
          </a:bodyPr>
          <a:lstStyle/>
          <a:p>
            <a:pPr marL="0" marR="0">
              <a:spcBef>
                <a:spcPts val="0"/>
              </a:spcBef>
              <a:spcAft>
                <a:spcPts val="0"/>
              </a:spcAft>
            </a:pP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Shock Wave Proton </a:t>
            </a:r>
            <a:r>
              <a:rPr lang="en-US"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Acceleration</a:t>
            </a:r>
            <a:endPar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Slide Number Placeholder 2"/>
          <p:cNvSpPr>
            <a:spLocks noGrp="1"/>
          </p:cNvSpPr>
          <p:nvPr>
            <p:ph type="sldNum" sz="quarter" idx="12"/>
          </p:nvPr>
        </p:nvSpPr>
        <p:spPr>
          <a:xfrm>
            <a:off x="3505202" y="6441020"/>
            <a:ext cx="2133600" cy="365125"/>
          </a:xfrm>
          <a:prstGeom prst="rect">
            <a:avLst/>
          </a:prstGeom>
        </p:spPr>
        <p:txBody>
          <a:bodyPr/>
          <a:lstStyle/>
          <a:p>
            <a:pPr algn="ctr"/>
            <a:fld id="{1058E396-EC3B-7D4F-99B9-327F5C4C2F2A}" type="slidenum">
              <a:rPr lang="en-US" smtClean="0">
                <a:solidFill>
                  <a:schemeClr val="bg1"/>
                </a:solidFill>
              </a:rPr>
              <a:pPr algn="ctr"/>
              <a:t>26</a:t>
            </a:fld>
            <a:endParaRPr lang="en-US" dirty="0">
              <a:solidFill>
                <a:schemeClr val="bg1"/>
              </a:solidFill>
            </a:endParaRPr>
          </a:p>
        </p:txBody>
      </p:sp>
      <p:sp>
        <p:nvSpPr>
          <p:cNvPr id="6" name="Slide Number Placeholder 3"/>
          <p:cNvSpPr txBox="1">
            <a:spLocks/>
          </p:cNvSpPr>
          <p:nvPr/>
        </p:nvSpPr>
        <p:spPr>
          <a:xfrm>
            <a:off x="1032934" y="2349727"/>
            <a:ext cx="2133600" cy="365125"/>
          </a:xfrm>
          <a:prstGeom prst="rect">
            <a:avLst/>
          </a:prstGeom>
        </p:spPr>
        <p:txBody>
          <a:bodyPr vert="horz" lIns="91440" tIns="45720" rIns="91440" bIns="45720"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fld id="{BE0A48BA-BCD5-4CB8-9051-EA16A9A1DCDE}" type="slidenum">
              <a:rPr kumimoji="0" lang="en-US" sz="1200" b="0" i="0" u="none" strike="noStrike" kern="1200" cap="none" spc="0" normalizeH="0" baseline="0" noProof="0" smtClean="0">
                <a:ln>
                  <a:noFill/>
                </a:ln>
                <a:solidFill>
                  <a:schemeClr val="tx1">
                    <a:tint val="75000"/>
                  </a:schemeClr>
                </a:solidFill>
                <a:effectLst/>
                <a:uLnTx/>
                <a:uFillTx/>
                <a:latin typeface="Times" charset="0"/>
                <a:ea typeface="MS PGothic" charset="0"/>
                <a:cs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chemeClr val="tx1">
                  <a:tint val="75000"/>
                </a:schemeClr>
              </a:solidFill>
              <a:effectLst/>
              <a:uLnTx/>
              <a:uFillTx/>
              <a:latin typeface="Times" charset="0"/>
              <a:ea typeface="MS PGothic" charset="0"/>
              <a:cs typeface="MS PGothic" charset="0"/>
            </a:endParaRPr>
          </a:p>
        </p:txBody>
      </p:sp>
      <p:grpSp>
        <p:nvGrpSpPr>
          <p:cNvPr id="3" name="Group 5"/>
          <p:cNvGrpSpPr/>
          <p:nvPr/>
        </p:nvGrpSpPr>
        <p:grpSpPr>
          <a:xfrm>
            <a:off x="328506" y="1474322"/>
            <a:ext cx="3113088" cy="2133629"/>
            <a:chOff x="239712" y="304000"/>
            <a:chExt cx="5300662" cy="3469001"/>
          </a:xfrm>
        </p:grpSpPr>
        <p:grpSp>
          <p:nvGrpSpPr>
            <p:cNvPr id="4" name="Group 15"/>
            <p:cNvGrpSpPr/>
            <p:nvPr/>
          </p:nvGrpSpPr>
          <p:grpSpPr>
            <a:xfrm>
              <a:off x="239712" y="731837"/>
              <a:ext cx="5300662" cy="2928938"/>
              <a:chOff x="239712" y="731837"/>
              <a:chExt cx="5300662" cy="2928938"/>
            </a:xfrm>
          </p:grpSpPr>
          <p:pic>
            <p:nvPicPr>
              <p:cNvPr id="13" name="Picture 2"/>
              <p:cNvPicPr>
                <a:picLocks noChangeAspect="1" noChangeArrowheads="1"/>
              </p:cNvPicPr>
              <p:nvPr/>
            </p:nvPicPr>
            <p:blipFill>
              <a:blip r:embed="rId4"/>
              <a:srcRect/>
              <a:stretch>
                <a:fillRect/>
              </a:stretch>
            </p:blipFill>
            <p:spPr bwMode="auto">
              <a:xfrm>
                <a:off x="239712" y="731837"/>
                <a:ext cx="5300662" cy="2928938"/>
              </a:xfrm>
              <a:prstGeom prst="rect">
                <a:avLst/>
              </a:prstGeom>
              <a:noFill/>
              <a:ln w="9525" cap="flat">
                <a:noFill/>
                <a:round/>
                <a:headEnd/>
                <a:tailEnd/>
              </a:ln>
              <a:effectLst/>
            </p:spPr>
          </p:pic>
          <p:cxnSp>
            <p:nvCxnSpPr>
              <p:cNvPr id="14" name="Straight Connector 13"/>
              <p:cNvCxnSpPr/>
              <p:nvPr/>
            </p:nvCxnSpPr>
            <p:spPr bwMode="auto">
              <a:xfrm rot="5400000" flipH="1" flipV="1">
                <a:off x="1992312" y="2027237"/>
                <a:ext cx="1588" cy="158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9" name="Freeform 8"/>
            <p:cNvSpPr/>
            <p:nvPr/>
          </p:nvSpPr>
          <p:spPr bwMode="auto">
            <a:xfrm rot="10800000">
              <a:off x="1676517" y="336126"/>
              <a:ext cx="2480035" cy="3291310"/>
            </a:xfrm>
            <a:custGeom>
              <a:avLst/>
              <a:gdLst>
                <a:gd name="connsiteX0" fmla="*/ 0 w 3276600"/>
                <a:gd name="connsiteY0" fmla="*/ 4267200 h 4267200"/>
                <a:gd name="connsiteX1" fmla="*/ 819150 w 3276600"/>
                <a:gd name="connsiteY1" fmla="*/ 0 h 4267200"/>
                <a:gd name="connsiteX2" fmla="*/ 2457450 w 3276600"/>
                <a:gd name="connsiteY2" fmla="*/ 0 h 4267200"/>
                <a:gd name="connsiteX3" fmla="*/ 3276600 w 3276600"/>
                <a:gd name="connsiteY3" fmla="*/ 4267200 h 4267200"/>
                <a:gd name="connsiteX4" fmla="*/ 0 w 3276600"/>
                <a:gd name="connsiteY4" fmla="*/ 4267200 h 4267200"/>
                <a:gd name="connsiteX0" fmla="*/ 0 w 2732088"/>
                <a:gd name="connsiteY0" fmla="*/ 2560637 h 4267200"/>
                <a:gd name="connsiteX1" fmla="*/ 274638 w 2732088"/>
                <a:gd name="connsiteY1" fmla="*/ 0 h 4267200"/>
                <a:gd name="connsiteX2" fmla="*/ 1912938 w 2732088"/>
                <a:gd name="connsiteY2" fmla="*/ 0 h 4267200"/>
                <a:gd name="connsiteX3" fmla="*/ 2732088 w 2732088"/>
                <a:gd name="connsiteY3" fmla="*/ 4267200 h 4267200"/>
                <a:gd name="connsiteX4" fmla="*/ 0 w 2732088"/>
                <a:gd name="connsiteY4" fmla="*/ 2560637 h 4267200"/>
                <a:gd name="connsiteX0" fmla="*/ 0 w 2732088"/>
                <a:gd name="connsiteY0" fmla="*/ 2560637 h 4267200"/>
                <a:gd name="connsiteX1" fmla="*/ 274638 w 2732088"/>
                <a:gd name="connsiteY1" fmla="*/ 0 h 4267200"/>
                <a:gd name="connsiteX2" fmla="*/ 1912938 w 2732088"/>
                <a:gd name="connsiteY2" fmla="*/ 0 h 4267200"/>
                <a:gd name="connsiteX3" fmla="*/ 2732088 w 2732088"/>
                <a:gd name="connsiteY3" fmla="*/ 4267200 h 4267200"/>
                <a:gd name="connsiteX4" fmla="*/ 2339788 w 2732088"/>
                <a:gd name="connsiteY4" fmla="*/ 2476686 h 4267200"/>
                <a:gd name="connsiteX5" fmla="*/ 0 w 2732088"/>
                <a:gd name="connsiteY5" fmla="*/ 2560637 h 4267200"/>
                <a:gd name="connsiteX0" fmla="*/ 0 w 2732088"/>
                <a:gd name="connsiteY0" fmla="*/ 2560637 h 4267200"/>
                <a:gd name="connsiteX1" fmla="*/ 274638 w 2732088"/>
                <a:gd name="connsiteY1" fmla="*/ 0 h 4267200"/>
                <a:gd name="connsiteX2" fmla="*/ 1912938 w 2732088"/>
                <a:gd name="connsiteY2" fmla="*/ 0 h 4267200"/>
                <a:gd name="connsiteX3" fmla="*/ 2732088 w 2732088"/>
                <a:gd name="connsiteY3" fmla="*/ 4267200 h 4267200"/>
                <a:gd name="connsiteX4" fmla="*/ 2415988 w 2732088"/>
                <a:gd name="connsiteY4" fmla="*/ 2675123 h 4267200"/>
                <a:gd name="connsiteX5" fmla="*/ 0 w 2732088"/>
                <a:gd name="connsiteY5" fmla="*/ 2560637 h 4267200"/>
                <a:gd name="connsiteX0" fmla="*/ 0 w 2732088"/>
                <a:gd name="connsiteY0" fmla="*/ 2682874 h 4267200"/>
                <a:gd name="connsiteX1" fmla="*/ 274638 w 2732088"/>
                <a:gd name="connsiteY1" fmla="*/ 0 h 4267200"/>
                <a:gd name="connsiteX2" fmla="*/ 1912938 w 2732088"/>
                <a:gd name="connsiteY2" fmla="*/ 0 h 4267200"/>
                <a:gd name="connsiteX3" fmla="*/ 2732088 w 2732088"/>
                <a:gd name="connsiteY3" fmla="*/ 4267200 h 4267200"/>
                <a:gd name="connsiteX4" fmla="*/ 2415988 w 2732088"/>
                <a:gd name="connsiteY4" fmla="*/ 2675123 h 4267200"/>
                <a:gd name="connsiteX5" fmla="*/ 0 w 2732088"/>
                <a:gd name="connsiteY5" fmla="*/ 2682874 h 4267200"/>
                <a:gd name="connsiteX0" fmla="*/ 0 w 2732088"/>
                <a:gd name="connsiteY0" fmla="*/ 2682874 h 4267200"/>
                <a:gd name="connsiteX1" fmla="*/ 274638 w 2732088"/>
                <a:gd name="connsiteY1" fmla="*/ 0 h 4267200"/>
                <a:gd name="connsiteX2" fmla="*/ 1912938 w 2732088"/>
                <a:gd name="connsiteY2" fmla="*/ 0 h 4267200"/>
                <a:gd name="connsiteX3" fmla="*/ 2732088 w 2732088"/>
                <a:gd name="connsiteY3" fmla="*/ 4267200 h 4267200"/>
                <a:gd name="connsiteX4" fmla="*/ 2353235 w 2732088"/>
                <a:gd name="connsiteY4" fmla="*/ 2283945 h 4267200"/>
                <a:gd name="connsiteX5" fmla="*/ 2415988 w 2732088"/>
                <a:gd name="connsiteY5" fmla="*/ 2675123 h 4267200"/>
                <a:gd name="connsiteX6" fmla="*/ 0 w 2732088"/>
                <a:gd name="connsiteY6" fmla="*/ 2682874 h 4267200"/>
                <a:gd name="connsiteX0" fmla="*/ 0 w 2732088"/>
                <a:gd name="connsiteY0" fmla="*/ 2682874 h 4267200"/>
                <a:gd name="connsiteX1" fmla="*/ 274638 w 2732088"/>
                <a:gd name="connsiteY1" fmla="*/ 0 h 4267200"/>
                <a:gd name="connsiteX2" fmla="*/ 1912938 w 2732088"/>
                <a:gd name="connsiteY2" fmla="*/ 0 h 4267200"/>
                <a:gd name="connsiteX3" fmla="*/ 2732088 w 2732088"/>
                <a:gd name="connsiteY3" fmla="*/ 4267200 h 4267200"/>
                <a:gd name="connsiteX4" fmla="*/ 2353235 w 2732088"/>
                <a:gd name="connsiteY4" fmla="*/ 2283945 h 4267200"/>
                <a:gd name="connsiteX5" fmla="*/ 2415988 w 2732088"/>
                <a:gd name="connsiteY5" fmla="*/ 2675123 h 4267200"/>
                <a:gd name="connsiteX6" fmla="*/ 0 w 2732088"/>
                <a:gd name="connsiteY6" fmla="*/ 2682874 h 4267200"/>
                <a:gd name="connsiteX0" fmla="*/ 0 w 2732088"/>
                <a:gd name="connsiteY0" fmla="*/ 2682874 h 4313237"/>
                <a:gd name="connsiteX1" fmla="*/ 274638 w 2732088"/>
                <a:gd name="connsiteY1" fmla="*/ 0 h 4313237"/>
                <a:gd name="connsiteX2" fmla="*/ 1912938 w 2732088"/>
                <a:gd name="connsiteY2" fmla="*/ 0 h 4313237"/>
                <a:gd name="connsiteX3" fmla="*/ 2732088 w 2732088"/>
                <a:gd name="connsiteY3" fmla="*/ 4313237 h 4313237"/>
                <a:gd name="connsiteX4" fmla="*/ 2353235 w 2732088"/>
                <a:gd name="connsiteY4" fmla="*/ 2283945 h 4313237"/>
                <a:gd name="connsiteX5" fmla="*/ 2415988 w 2732088"/>
                <a:gd name="connsiteY5" fmla="*/ 2675123 h 4313237"/>
                <a:gd name="connsiteX6" fmla="*/ 0 w 2732088"/>
                <a:gd name="connsiteY6" fmla="*/ 2682874 h 4313237"/>
                <a:gd name="connsiteX0" fmla="*/ 0 w 2415988"/>
                <a:gd name="connsiteY0" fmla="*/ 2682874 h 2682874"/>
                <a:gd name="connsiteX1" fmla="*/ 274638 w 2415988"/>
                <a:gd name="connsiteY1" fmla="*/ 0 h 2682874"/>
                <a:gd name="connsiteX2" fmla="*/ 1912938 w 2415988"/>
                <a:gd name="connsiteY2" fmla="*/ 0 h 2682874"/>
                <a:gd name="connsiteX3" fmla="*/ 2351088 w 2415988"/>
                <a:gd name="connsiteY3" fmla="*/ 2636835 h 2682874"/>
                <a:gd name="connsiteX4" fmla="*/ 2353235 w 2415988"/>
                <a:gd name="connsiteY4" fmla="*/ 2283945 h 2682874"/>
                <a:gd name="connsiteX5" fmla="*/ 2415988 w 2415988"/>
                <a:gd name="connsiteY5" fmla="*/ 2675123 h 2682874"/>
                <a:gd name="connsiteX6" fmla="*/ 0 w 2415988"/>
                <a:gd name="connsiteY6" fmla="*/ 2682874 h 2682874"/>
                <a:gd name="connsiteX0" fmla="*/ 0 w 2533390"/>
                <a:gd name="connsiteY0" fmla="*/ 2646506 h 2675122"/>
                <a:gd name="connsiteX1" fmla="*/ 392040 w 2533390"/>
                <a:gd name="connsiteY1" fmla="*/ 0 h 2675122"/>
                <a:gd name="connsiteX2" fmla="*/ 2030340 w 2533390"/>
                <a:gd name="connsiteY2" fmla="*/ 0 h 2675122"/>
                <a:gd name="connsiteX3" fmla="*/ 2468490 w 2533390"/>
                <a:gd name="connsiteY3" fmla="*/ 2636835 h 2675122"/>
                <a:gd name="connsiteX4" fmla="*/ 2470637 w 2533390"/>
                <a:gd name="connsiteY4" fmla="*/ 2283945 h 2675122"/>
                <a:gd name="connsiteX5" fmla="*/ 2533390 w 2533390"/>
                <a:gd name="connsiteY5" fmla="*/ 2675123 h 2675122"/>
                <a:gd name="connsiteX6" fmla="*/ 0 w 2533390"/>
                <a:gd name="connsiteY6" fmla="*/ 2646506 h 2675122"/>
                <a:gd name="connsiteX0" fmla="*/ 0 w 2479074"/>
                <a:gd name="connsiteY0" fmla="*/ 2646506 h 2656939"/>
                <a:gd name="connsiteX1" fmla="*/ 392040 w 2479074"/>
                <a:gd name="connsiteY1" fmla="*/ 0 h 2656939"/>
                <a:gd name="connsiteX2" fmla="*/ 2030340 w 2479074"/>
                <a:gd name="connsiteY2" fmla="*/ 0 h 2656939"/>
                <a:gd name="connsiteX3" fmla="*/ 2468490 w 2479074"/>
                <a:gd name="connsiteY3" fmla="*/ 2636835 h 2656939"/>
                <a:gd name="connsiteX4" fmla="*/ 2470637 w 2479074"/>
                <a:gd name="connsiteY4" fmla="*/ 2283945 h 2656939"/>
                <a:gd name="connsiteX5" fmla="*/ 2439467 w 2479074"/>
                <a:gd name="connsiteY5" fmla="*/ 2656939 h 2656939"/>
                <a:gd name="connsiteX6" fmla="*/ 0 w 2479074"/>
                <a:gd name="connsiteY6" fmla="*/ 2646506 h 2656939"/>
                <a:gd name="connsiteX0" fmla="*/ 0 w 2468490"/>
                <a:gd name="connsiteY0" fmla="*/ 2646506 h 2656939"/>
                <a:gd name="connsiteX1" fmla="*/ 392040 w 2468490"/>
                <a:gd name="connsiteY1" fmla="*/ 0 h 2656939"/>
                <a:gd name="connsiteX2" fmla="*/ 2030340 w 2468490"/>
                <a:gd name="connsiteY2" fmla="*/ 0 h 2656939"/>
                <a:gd name="connsiteX3" fmla="*/ 2468490 w 2468490"/>
                <a:gd name="connsiteY3" fmla="*/ 2636835 h 2656939"/>
                <a:gd name="connsiteX4" fmla="*/ 2376716 w 2468490"/>
                <a:gd name="connsiteY4" fmla="*/ 2302129 h 2656939"/>
                <a:gd name="connsiteX5" fmla="*/ 2439467 w 2468490"/>
                <a:gd name="connsiteY5" fmla="*/ 2656939 h 2656939"/>
                <a:gd name="connsiteX6" fmla="*/ 0 w 2468490"/>
                <a:gd name="connsiteY6" fmla="*/ 2646506 h 265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8490" h="2656939">
                  <a:moveTo>
                    <a:pt x="0" y="2646506"/>
                  </a:moveTo>
                  <a:lnTo>
                    <a:pt x="392040" y="0"/>
                  </a:lnTo>
                  <a:lnTo>
                    <a:pt x="2030340" y="0"/>
                  </a:lnTo>
                  <a:lnTo>
                    <a:pt x="2468490" y="2636835"/>
                  </a:lnTo>
                  <a:cubicBezTo>
                    <a:pt x="2342206" y="1975750"/>
                    <a:pt x="2424465" y="2637216"/>
                    <a:pt x="2376716" y="2302129"/>
                  </a:cubicBezTo>
                  <a:lnTo>
                    <a:pt x="2439467" y="2656939"/>
                  </a:lnTo>
                  <a:lnTo>
                    <a:pt x="0" y="2646506"/>
                  </a:lnTo>
                  <a:close/>
                </a:path>
              </a:pathLst>
            </a:custGeom>
            <a:solidFill>
              <a:srgbClr val="00B8FF">
                <a:alpha val="32941"/>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dirty="0" smtClean="0">
                <a:ln>
                  <a:noFill/>
                </a:ln>
                <a:solidFill>
                  <a:schemeClr val="bg1"/>
                </a:solidFill>
                <a:effectLst/>
                <a:latin typeface="Arial" charset="0"/>
                <a:cs typeface="Arial Unicode MS" charset="0"/>
              </a:endParaRPr>
            </a:p>
          </p:txBody>
        </p:sp>
        <p:sp>
          <p:nvSpPr>
            <p:cNvPr id="10" name="Right Arrow 9"/>
            <p:cNvSpPr/>
            <p:nvPr/>
          </p:nvSpPr>
          <p:spPr bwMode="auto">
            <a:xfrm>
              <a:off x="2525712" y="1951037"/>
              <a:ext cx="381000" cy="228600"/>
            </a:xfrm>
            <a:prstGeom prst="rightArrow">
              <a:avLst/>
            </a:prstGeom>
            <a:solidFill>
              <a:srgbClr val="FF0000">
                <a:alpha val="5411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Unicode MS" charset="0"/>
              </a:endParaRPr>
            </a:p>
          </p:txBody>
        </p:sp>
        <p:sp>
          <p:nvSpPr>
            <p:cNvPr id="11" name="TextBox 10"/>
            <p:cNvSpPr txBox="1"/>
            <p:nvPr/>
          </p:nvSpPr>
          <p:spPr>
            <a:xfrm>
              <a:off x="1839912" y="304000"/>
              <a:ext cx="1990306" cy="450364"/>
            </a:xfrm>
            <a:prstGeom prst="rect">
              <a:avLst/>
            </a:prstGeom>
            <a:noFill/>
          </p:spPr>
          <p:txBody>
            <a:bodyPr wrap="none" rtlCol="0">
              <a:spAutoFit/>
            </a:bodyPr>
            <a:lstStyle/>
            <a:p>
              <a:r>
                <a:rPr lang="en-US" sz="1200" b="1" dirty="0" smtClean="0">
                  <a:solidFill>
                    <a:schemeClr val="tx1"/>
                  </a:solidFill>
                  <a:latin typeface="Arial" pitchFamily="34" charset="0"/>
                  <a:cs typeface="Arial" pitchFamily="34" charset="0"/>
                </a:rPr>
                <a:t>Hydrogen jet</a:t>
              </a:r>
              <a:endParaRPr lang="en-US" sz="1200" b="1" dirty="0">
                <a:solidFill>
                  <a:schemeClr val="tx1"/>
                </a:solidFill>
                <a:latin typeface="Arial" pitchFamily="34" charset="0"/>
                <a:cs typeface="Arial" pitchFamily="34" charset="0"/>
              </a:endParaRPr>
            </a:p>
          </p:txBody>
        </p:sp>
        <p:sp>
          <p:nvSpPr>
            <p:cNvPr id="12" name="TextBox 11"/>
            <p:cNvSpPr txBox="1"/>
            <p:nvPr/>
          </p:nvSpPr>
          <p:spPr>
            <a:xfrm>
              <a:off x="2056155" y="3322637"/>
              <a:ext cx="1553595" cy="450364"/>
            </a:xfrm>
            <a:prstGeom prst="rect">
              <a:avLst/>
            </a:prstGeom>
            <a:noFill/>
          </p:spPr>
          <p:txBody>
            <a:bodyPr wrap="none" rtlCol="0">
              <a:spAutoFit/>
            </a:bodyPr>
            <a:lstStyle/>
            <a:p>
              <a:r>
                <a:rPr lang="en-US" sz="1200" dirty="0" smtClean="0">
                  <a:solidFill>
                    <a:schemeClr val="tx1"/>
                  </a:solidFill>
                  <a:latin typeface="Arial Unicode MS" pitchFamily="34" charset="-128"/>
                  <a:ea typeface="Arial Unicode MS" pitchFamily="34" charset="-128"/>
                  <a:cs typeface="Arial Unicode MS" pitchFamily="34" charset="-128"/>
                </a:rPr>
                <a:t>N o z </a:t>
              </a:r>
              <a:r>
                <a:rPr lang="en-US" sz="1200" dirty="0" err="1" smtClean="0">
                  <a:solidFill>
                    <a:schemeClr val="tx1"/>
                  </a:solidFill>
                  <a:latin typeface="Arial Unicode MS" pitchFamily="34" charset="-128"/>
                  <a:ea typeface="Arial Unicode MS" pitchFamily="34" charset="-128"/>
                  <a:cs typeface="Arial Unicode MS" pitchFamily="34" charset="-128"/>
                </a:rPr>
                <a:t>z</a:t>
              </a:r>
              <a:r>
                <a:rPr lang="en-US" sz="1200" dirty="0" smtClean="0">
                  <a:solidFill>
                    <a:schemeClr val="tx1"/>
                  </a:solidFill>
                  <a:latin typeface="Arial Unicode MS" pitchFamily="34" charset="-128"/>
                  <a:ea typeface="Arial Unicode MS" pitchFamily="34" charset="-128"/>
                  <a:cs typeface="Arial Unicode MS" pitchFamily="34" charset="-128"/>
                </a:rPr>
                <a:t>  l e</a:t>
              </a:r>
              <a:endParaRPr lang="en-US" sz="1200" dirty="0">
                <a:solidFill>
                  <a:schemeClr val="tx1"/>
                </a:solidFill>
                <a:latin typeface="Arial Unicode MS" pitchFamily="34" charset="-128"/>
                <a:ea typeface="Arial Unicode MS" pitchFamily="34" charset="-128"/>
                <a:cs typeface="Arial Unicode MS" pitchFamily="34" charset="-128"/>
              </a:endParaRPr>
            </a:p>
          </p:txBody>
        </p:sp>
      </p:grpSp>
      <p:pic>
        <p:nvPicPr>
          <p:cNvPr id="16" name="Picture 2" descr="C:\Users\igor\AppData\Local\Microsoft\Windows\Temporary Internet Files\Content.Outlook\2PPR990T\061913_2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645" y="4126714"/>
            <a:ext cx="2084122" cy="5986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rot="16200000">
            <a:off x="618625" y="4904868"/>
            <a:ext cx="7717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a:off x="1499160" y="4904868"/>
            <a:ext cx="7717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71137" y="4748690"/>
            <a:ext cx="710451" cy="461665"/>
          </a:xfrm>
          <a:prstGeom prst="rect">
            <a:avLst/>
          </a:prstGeom>
          <a:noFill/>
        </p:spPr>
        <p:txBody>
          <a:bodyPr wrap="none" rtlCol="0">
            <a:spAutoFit/>
          </a:bodyPr>
          <a:lstStyle/>
          <a:p>
            <a:r>
              <a:rPr lang="en-US" sz="1200" dirty="0" smtClean="0"/>
              <a:t>1.7 MeV</a:t>
            </a:r>
          </a:p>
          <a:p>
            <a:r>
              <a:rPr lang="en-US" sz="1200" dirty="0" smtClean="0"/>
              <a:t>protons</a:t>
            </a:r>
            <a:endParaRPr lang="en-US" sz="1200" dirty="0"/>
          </a:p>
        </p:txBody>
      </p:sp>
      <p:sp>
        <p:nvSpPr>
          <p:cNvPr id="21" name="TextBox 20"/>
          <p:cNvSpPr txBox="1"/>
          <p:nvPr/>
        </p:nvSpPr>
        <p:spPr>
          <a:xfrm>
            <a:off x="118534" y="4748690"/>
            <a:ext cx="758606" cy="461665"/>
          </a:xfrm>
          <a:prstGeom prst="rect">
            <a:avLst/>
          </a:prstGeom>
          <a:noFill/>
        </p:spPr>
        <p:txBody>
          <a:bodyPr wrap="none" rtlCol="0">
            <a:spAutoFit/>
          </a:bodyPr>
          <a:lstStyle/>
          <a:p>
            <a:r>
              <a:rPr lang="en-US" sz="1200" dirty="0" smtClean="0"/>
              <a:t>(light or</a:t>
            </a:r>
          </a:p>
          <a:p>
            <a:r>
              <a:rPr lang="en-US" sz="1200" dirty="0" smtClean="0"/>
              <a:t>neutrals)</a:t>
            </a:r>
            <a:endParaRPr lang="en-US" sz="1200" dirty="0"/>
          </a:p>
        </p:txBody>
      </p:sp>
      <p:sp>
        <p:nvSpPr>
          <p:cNvPr id="22" name="TextBox 21"/>
          <p:cNvSpPr txBox="1"/>
          <p:nvPr/>
        </p:nvSpPr>
        <p:spPr>
          <a:xfrm>
            <a:off x="118534" y="3537702"/>
            <a:ext cx="3581400" cy="461665"/>
          </a:xfrm>
          <a:prstGeom prst="rect">
            <a:avLst/>
          </a:prstGeom>
          <a:noFill/>
        </p:spPr>
        <p:txBody>
          <a:bodyPr wrap="square" rtlCol="0">
            <a:spAutoFit/>
          </a:bodyPr>
          <a:lstStyle/>
          <a:p>
            <a:r>
              <a:rPr lang="en-US" sz="1200" dirty="0" smtClean="0"/>
              <a:t>Laser-induced electrostatic shock reflects protons upon its propagation through the ionized H</a:t>
            </a:r>
            <a:r>
              <a:rPr lang="en-US" sz="1200" baseline="-25000" dirty="0" smtClean="0"/>
              <a:t>2</a:t>
            </a:r>
            <a:r>
              <a:rPr lang="en-US" sz="1200" dirty="0" smtClean="0"/>
              <a:t> jet.</a:t>
            </a:r>
            <a:endParaRPr lang="en-US" sz="1200" dirty="0"/>
          </a:p>
        </p:txBody>
      </p:sp>
      <p:sp>
        <p:nvSpPr>
          <p:cNvPr id="25" name="TextBox 24"/>
          <p:cNvSpPr txBox="1"/>
          <p:nvPr/>
        </p:nvSpPr>
        <p:spPr>
          <a:xfrm>
            <a:off x="118534" y="5290758"/>
            <a:ext cx="4038606" cy="1431161"/>
          </a:xfrm>
          <a:prstGeom prst="rect">
            <a:avLst/>
          </a:prstGeom>
          <a:noFill/>
        </p:spPr>
        <p:txBody>
          <a:bodyPr wrap="none" rtlCol="0">
            <a:spAutoFit/>
          </a:bodyPr>
          <a:lstStyle/>
          <a:p>
            <a:pPr>
              <a:spcAft>
                <a:spcPts val="600"/>
              </a:spcAft>
              <a:buFont typeface="Arial" pitchFamily="34" charset="0"/>
              <a:buChar char="•"/>
            </a:pPr>
            <a:r>
              <a:rPr lang="en-US" sz="1800" dirty="0" smtClean="0">
                <a:solidFill>
                  <a:srgbClr val="002060"/>
                </a:solidFill>
              </a:rPr>
              <a:t>Energy spread 10%</a:t>
            </a:r>
          </a:p>
          <a:p>
            <a:pPr>
              <a:spcAft>
                <a:spcPts val="600"/>
              </a:spcAft>
              <a:buFont typeface="Arial" pitchFamily="34" charset="0"/>
              <a:buChar char="•"/>
            </a:pPr>
            <a:r>
              <a:rPr lang="en-US" sz="1800" dirty="0" smtClean="0">
                <a:solidFill>
                  <a:srgbClr val="002060"/>
                </a:solidFill>
              </a:rPr>
              <a:t>Spectral brightness 10</a:t>
            </a:r>
            <a:r>
              <a:rPr lang="en-US" sz="1800" baseline="30000" dirty="0" smtClean="0">
                <a:solidFill>
                  <a:srgbClr val="002060"/>
                </a:solidFill>
              </a:rPr>
              <a:t>12</a:t>
            </a:r>
            <a:r>
              <a:rPr lang="en-US" sz="1800" dirty="0" smtClean="0">
                <a:solidFill>
                  <a:srgbClr val="002060"/>
                </a:solidFill>
              </a:rPr>
              <a:t> proton/MeV/</a:t>
            </a:r>
            <a:r>
              <a:rPr lang="en-US" sz="1800" dirty="0" err="1" smtClean="0">
                <a:solidFill>
                  <a:srgbClr val="002060"/>
                </a:solidFill>
              </a:rPr>
              <a:t>str</a:t>
            </a:r>
            <a:endParaRPr lang="en-US" sz="1800" dirty="0" smtClean="0">
              <a:solidFill>
                <a:srgbClr val="002060"/>
              </a:solidFill>
            </a:endParaRPr>
          </a:p>
          <a:p>
            <a:pPr>
              <a:spcAft>
                <a:spcPts val="600"/>
              </a:spcAft>
              <a:buFont typeface="Arial" pitchFamily="34" charset="0"/>
              <a:buChar char="•"/>
            </a:pPr>
            <a:r>
              <a:rPr lang="en-US" sz="1800" dirty="0" smtClean="0">
                <a:solidFill>
                  <a:srgbClr val="002060"/>
                </a:solidFill>
              </a:rPr>
              <a:t>Proton energy up to 3.2 MeV</a:t>
            </a:r>
          </a:p>
          <a:p>
            <a:endParaRPr lang="en-US" sz="1800" dirty="0">
              <a:solidFill>
                <a:srgbClr val="002060"/>
              </a:solidFill>
            </a:endParaRPr>
          </a:p>
        </p:txBody>
      </p:sp>
      <p:pic>
        <p:nvPicPr>
          <p:cNvPr id="2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64027"/>
          <a:stretch/>
        </p:blipFill>
        <p:spPr bwMode="auto">
          <a:xfrm>
            <a:off x="4187970" y="1474322"/>
            <a:ext cx="2524005" cy="2305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Down Arrow 29"/>
          <p:cNvSpPr/>
          <p:nvPr/>
        </p:nvSpPr>
        <p:spPr>
          <a:xfrm>
            <a:off x="5047488" y="1303790"/>
            <a:ext cx="149630" cy="19029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5867" r="28290"/>
          <a:stretch/>
        </p:blipFill>
        <p:spPr bwMode="auto">
          <a:xfrm>
            <a:off x="6629143" y="1474322"/>
            <a:ext cx="2514857" cy="2305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Down Arrow 31"/>
          <p:cNvSpPr/>
          <p:nvPr/>
        </p:nvSpPr>
        <p:spPr>
          <a:xfrm flipV="1">
            <a:off x="7879995" y="3488968"/>
            <a:ext cx="149630" cy="139333"/>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rot="19891759">
            <a:off x="1013754" y="2100519"/>
            <a:ext cx="8670534" cy="3735659"/>
          </a:xfrm>
          <a:prstGeom prst="rightArrow">
            <a:avLst/>
          </a:prstGeom>
          <a:solidFill>
            <a:srgbClr val="000000">
              <a:alpha val="1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p:nvPr/>
        </p:nvPicPr>
        <p:blipFill>
          <a:blip r:embed="rId7" cstate="print">
            <a:extLst>
              <a:ext uri="{28A0092B-C50C-407E-A947-70E740481C1C}">
                <a14:useLocalDpi xmlns:a14="http://schemas.microsoft.com/office/drawing/2010/main" val="0"/>
              </a:ext>
            </a:extLst>
          </a:blip>
          <a:stretch>
            <a:fillRect/>
          </a:stretch>
        </p:blipFill>
        <p:spPr>
          <a:xfrm>
            <a:off x="5432798" y="4126714"/>
            <a:ext cx="3352800" cy="2057400"/>
          </a:xfrm>
          <a:prstGeom prst="rect">
            <a:avLst/>
          </a:prstGeom>
        </p:spPr>
      </p:pic>
    </p:spTree>
    <p:extLst>
      <p:ext uri="{BB962C8B-B14F-4D97-AF65-F5344CB8AC3E}">
        <p14:creationId xmlns:p14="http://schemas.microsoft.com/office/powerpoint/2010/main" val="4044866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0"/>
                                        <p:tgtEl>
                                          <p:spTgt spid="27"/>
                                        </p:tgtEl>
                                      </p:cBhvr>
                                    </p:animEffect>
                                  </p:childTnLst>
                                </p:cTn>
                              </p:par>
                              <p:par>
                                <p:cTn id="8" presetID="1" presetClass="entr" presetSubtype="0" fill="hold" nodeType="withEffect">
                                  <p:stCondLst>
                                    <p:cond delay="4000"/>
                                  </p:stCondLst>
                                  <p:childTnLst>
                                    <p:set>
                                      <p:cBhvr>
                                        <p:cTn id="9" dur="1" fill="hold">
                                          <p:stCondLst>
                                            <p:cond delay="0"/>
                                          </p:stCondLst>
                                        </p:cTn>
                                        <p:tgtEl>
                                          <p:spTgt spid="29"/>
                                        </p:tgtEl>
                                        <p:attrNameLst>
                                          <p:attrName>style.visibility</p:attrName>
                                        </p:attrNameLst>
                                      </p:cBhvr>
                                      <p:to>
                                        <p:strVal val="visible"/>
                                      </p:to>
                                    </p:set>
                                  </p:childTnLst>
                                </p:cTn>
                              </p:par>
                              <p:par>
                                <p:cTn id="10" presetID="1" presetClass="entr" presetSubtype="0" fill="hold" nodeType="withEffect">
                                  <p:stCondLst>
                                    <p:cond delay="400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500"/>
                            </p:stCondLst>
                            <p:childTnLst>
                              <p:par>
                                <p:cTn id="13" presetID="1"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26" presetClass="emph" presetSubtype="0" repeatCount="indefinite" fill="hold" grpId="1" nodeType="withEffect">
                                  <p:stCondLst>
                                    <p:cond delay="0"/>
                                  </p:stCondLst>
                                  <p:childTnLst>
                                    <p:animEffect transition="out" filter="fade">
                                      <p:cBhvr>
                                        <p:cTn id="18" dur="500" tmFilter="0, 0; .2, .5; .8, .5; 1, 0"/>
                                        <p:tgtEl>
                                          <p:spTgt spid="32"/>
                                        </p:tgtEl>
                                      </p:cBhvr>
                                    </p:animEffect>
                                    <p:animScale>
                                      <p:cBhvr>
                                        <p:cTn id="19" dur="250" autoRev="1" fill="hold"/>
                                        <p:tgtEl>
                                          <p:spTgt spid="32"/>
                                        </p:tgtEl>
                                      </p:cBhvr>
                                      <p:by x="105000" y="105000"/>
                                    </p:animScale>
                                  </p:childTnLst>
                                </p:cTn>
                              </p:par>
                              <p:par>
                                <p:cTn id="20" presetID="26" presetClass="emph" presetSubtype="0" repeatCount="indefinite" fill="hold" grpId="1" nodeType="withEffect">
                                  <p:stCondLst>
                                    <p:cond delay="0"/>
                                  </p:stCondLst>
                                  <p:childTnLst>
                                    <p:animEffect transition="out" filter="fade">
                                      <p:cBhvr>
                                        <p:cTn id="21" dur="500" tmFilter="0, 0; .2, .5; .8, .5; 1, 0"/>
                                        <p:tgtEl>
                                          <p:spTgt spid="30"/>
                                        </p:tgtEl>
                                      </p:cBhvr>
                                    </p:animEffect>
                                    <p:animScale>
                                      <p:cBhvr>
                                        <p:cTn id="22" dur="250" autoRev="1" fill="hold"/>
                                        <p:tgtEl>
                                          <p:spTgt spid="30"/>
                                        </p:tgtEl>
                                      </p:cBhvr>
                                      <p:by x="105000" y="105000"/>
                                    </p:animScale>
                                  </p:childTnLst>
                                </p:cTn>
                              </p:par>
                            </p:childTnLst>
                          </p:cTn>
                        </p:par>
                        <p:par>
                          <p:cTn id="23" fill="hold">
                            <p:stCondLst>
                              <p:cond delay="6000"/>
                            </p:stCondLst>
                            <p:childTnLst>
                              <p:par>
                                <p:cTn id="24" presetID="1" presetClass="entr" presetSubtype="0" fill="hold" nodeType="afterEffect">
                                  <p:stCondLst>
                                    <p:cond delay="400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2" grpId="0" animBg="1"/>
      <p:bldP spid="32" grpId="1"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7673" name="Object 41"/>
          <p:cNvGraphicFramePr>
            <a:graphicFrameLocks noChangeAspect="1"/>
          </p:cNvGraphicFramePr>
          <p:nvPr/>
        </p:nvGraphicFramePr>
        <p:xfrm>
          <a:off x="3505200" y="898525"/>
          <a:ext cx="4878388" cy="4064000"/>
        </p:xfrm>
        <a:graphic>
          <a:graphicData uri="http://schemas.openxmlformats.org/presentationml/2006/ole">
            <mc:AlternateContent xmlns:mc="http://schemas.openxmlformats.org/markup-compatibility/2006">
              <mc:Choice xmlns:v="urn:schemas-microsoft-com:vml" Requires="v">
                <p:oleObj spid="_x0000_s1038" name="CorelPhotoPaint.Image.11" r:id="rId4" imgW="11250794" imgH="9371429" progId="">
                  <p:embed/>
                </p:oleObj>
              </mc:Choice>
              <mc:Fallback>
                <p:oleObj name="CorelPhotoPaint.Image.11" r:id="rId4" imgW="11250794" imgH="93714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898525"/>
                        <a:ext cx="487838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Oval 7"/>
          <p:cNvSpPr>
            <a:spLocks noChangeArrowheads="1"/>
          </p:cNvSpPr>
          <p:nvPr/>
        </p:nvSpPr>
        <p:spPr bwMode="auto">
          <a:xfrm rot="1484616">
            <a:off x="6408738" y="2992438"/>
            <a:ext cx="922337" cy="441325"/>
          </a:xfrm>
          <a:prstGeom prst="ellipse">
            <a:avLst/>
          </a:prstGeom>
          <a:noFill/>
          <a:ln w="41275" algn="ctr">
            <a:solidFill>
              <a:srgbClr val="FFFF00"/>
            </a:solidFill>
            <a:round/>
            <a:headEnd/>
            <a:tailEnd type="triangle" w="med" len="med"/>
          </a:ln>
        </p:spPr>
        <p:txBody>
          <a:bodyPr>
            <a:spAutoFit/>
          </a:bodyPr>
          <a:lstStyle/>
          <a:p>
            <a:pPr>
              <a:lnSpc>
                <a:spcPct val="80000"/>
              </a:lnSpc>
              <a:spcBef>
                <a:spcPct val="50000"/>
              </a:spcBef>
              <a:buClr>
                <a:srgbClr val="24459C"/>
              </a:buClr>
              <a:buSzPct val="110000"/>
              <a:buFont typeface="Times" pitchFamily="18" charset="0"/>
              <a:buNone/>
            </a:pPr>
            <a:endParaRPr lang="en-US">
              <a:latin typeface="Calibri" pitchFamily="34" charset="0"/>
            </a:endParaRPr>
          </a:p>
        </p:txBody>
      </p:sp>
      <p:pic>
        <p:nvPicPr>
          <p:cNvPr id="89092" name="図 28" descr="アーチ-fig1.png"/>
          <p:cNvPicPr>
            <a:picLocks noChangeAspect="1"/>
          </p:cNvPicPr>
          <p:nvPr/>
        </p:nvPicPr>
        <p:blipFill>
          <a:blip r:embed="rId6"/>
          <a:srcRect/>
          <a:stretch>
            <a:fillRect/>
          </a:stretch>
        </p:blipFill>
        <p:spPr bwMode="auto">
          <a:xfrm>
            <a:off x="304800" y="3333750"/>
            <a:ext cx="4600575" cy="3067050"/>
          </a:xfrm>
          <a:prstGeom prst="rect">
            <a:avLst/>
          </a:prstGeom>
          <a:noFill/>
          <a:ln w="9525">
            <a:noFill/>
            <a:miter lim="800000"/>
            <a:headEnd/>
            <a:tailEnd/>
          </a:ln>
        </p:spPr>
      </p:pic>
      <p:sp>
        <p:nvSpPr>
          <p:cNvPr id="10" name="Oval 9"/>
          <p:cNvSpPr>
            <a:spLocks noChangeArrowheads="1"/>
          </p:cNvSpPr>
          <p:nvPr/>
        </p:nvSpPr>
        <p:spPr bwMode="auto">
          <a:xfrm rot="497023">
            <a:off x="941388" y="4483100"/>
            <a:ext cx="922337" cy="441325"/>
          </a:xfrm>
          <a:prstGeom prst="ellipse">
            <a:avLst/>
          </a:prstGeom>
          <a:noFill/>
          <a:ln w="41275" algn="ctr">
            <a:solidFill>
              <a:srgbClr val="FFFF00"/>
            </a:solidFill>
            <a:round/>
            <a:headEnd/>
            <a:tailEnd type="triangle" w="med" len="med"/>
          </a:ln>
        </p:spPr>
        <p:txBody>
          <a:bodyPr>
            <a:spAutoFit/>
          </a:bodyPr>
          <a:lstStyle/>
          <a:p>
            <a:pPr>
              <a:lnSpc>
                <a:spcPct val="80000"/>
              </a:lnSpc>
              <a:spcBef>
                <a:spcPct val="50000"/>
              </a:spcBef>
              <a:buClr>
                <a:srgbClr val="24459C"/>
              </a:buClr>
              <a:buSzPct val="110000"/>
              <a:buFont typeface="Times" pitchFamily="18" charset="0"/>
              <a:buNone/>
            </a:pPr>
            <a:endParaRPr lang="en-US">
              <a:latin typeface="Calibri" pitchFamily="34" charset="0"/>
            </a:endParaRPr>
          </a:p>
        </p:txBody>
      </p:sp>
      <p:sp>
        <p:nvSpPr>
          <p:cNvPr id="89095" name="Text Box 8"/>
          <p:cNvSpPr txBox="1">
            <a:spLocks noChangeArrowheads="1"/>
          </p:cNvSpPr>
          <p:nvPr/>
        </p:nvSpPr>
        <p:spPr bwMode="auto">
          <a:xfrm>
            <a:off x="323850" y="2852738"/>
            <a:ext cx="2555875" cy="646112"/>
          </a:xfrm>
          <a:prstGeom prst="rect">
            <a:avLst/>
          </a:prstGeom>
          <a:noFill/>
          <a:ln w="9525">
            <a:noFill/>
            <a:miter lim="800000"/>
            <a:headEnd/>
            <a:tailEnd/>
          </a:ln>
        </p:spPr>
        <p:txBody>
          <a:bodyPr>
            <a:spAutoFit/>
          </a:bodyPr>
          <a:lstStyle/>
          <a:p>
            <a:r>
              <a:rPr lang="en-US">
                <a:solidFill>
                  <a:srgbClr val="C00000"/>
                </a:solidFill>
              </a:rPr>
              <a:t>Artist’s view of laser-based therapy</a:t>
            </a:r>
          </a:p>
        </p:txBody>
      </p:sp>
      <p:sp>
        <p:nvSpPr>
          <p:cNvPr id="197678" name="Text Box 7"/>
          <p:cNvSpPr txBox="1">
            <a:spLocks noChangeArrowheads="1"/>
          </p:cNvSpPr>
          <p:nvPr/>
        </p:nvSpPr>
        <p:spPr bwMode="auto">
          <a:xfrm>
            <a:off x="5214938" y="533400"/>
            <a:ext cx="3627437" cy="369888"/>
          </a:xfrm>
          <a:prstGeom prst="rect">
            <a:avLst/>
          </a:prstGeom>
          <a:noFill/>
          <a:ln w="9525">
            <a:noFill/>
            <a:miter lim="800000"/>
            <a:headEnd/>
            <a:tailEnd/>
          </a:ln>
        </p:spPr>
        <p:txBody>
          <a:bodyPr>
            <a:spAutoFit/>
          </a:bodyPr>
          <a:lstStyle/>
          <a:p>
            <a:pPr algn="r"/>
            <a:r>
              <a:rPr lang="en-US">
                <a:solidFill>
                  <a:srgbClr val="C00000"/>
                </a:solidFill>
              </a:rPr>
              <a:t>Conventional gantry (670 ton)</a:t>
            </a:r>
          </a:p>
        </p:txBody>
      </p:sp>
      <p:sp>
        <p:nvSpPr>
          <p:cNvPr id="11" name="右矢印 8"/>
          <p:cNvSpPr/>
          <p:nvPr/>
        </p:nvSpPr>
        <p:spPr>
          <a:xfrm rot="7934920">
            <a:off x="3824287" y="3709988"/>
            <a:ext cx="714375"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Slide Number Placeholder 2"/>
          <p:cNvSpPr>
            <a:spLocks noGrp="1"/>
          </p:cNvSpPr>
          <p:nvPr>
            <p:ph type="sldNum" sz="quarter" idx="12"/>
          </p:nvPr>
        </p:nvSpPr>
        <p:spPr>
          <a:xfrm>
            <a:off x="3505202" y="6441020"/>
            <a:ext cx="2133600" cy="365125"/>
          </a:xfrm>
          <a:prstGeom prst="rect">
            <a:avLst/>
          </a:prstGeom>
        </p:spPr>
        <p:txBody>
          <a:bodyPr/>
          <a:lstStyle/>
          <a:p>
            <a:pPr algn="ctr"/>
            <a:fld id="{1058E396-EC3B-7D4F-99B9-327F5C4C2F2A}" type="slidenum">
              <a:rPr lang="en-US" smtClean="0">
                <a:solidFill>
                  <a:schemeClr val="bg1"/>
                </a:solidFill>
              </a:rPr>
              <a:pPr algn="ctr"/>
              <a:t>27</a:t>
            </a:fld>
            <a:endParaRPr lang="en-US" dirty="0">
              <a:solidFill>
                <a:schemeClr val="bg1"/>
              </a:solidFill>
            </a:endParaRPr>
          </a:p>
        </p:txBody>
      </p:sp>
    </p:spTree>
    <p:extLst>
      <p:ext uri="{BB962C8B-B14F-4D97-AF65-F5344CB8AC3E}">
        <p14:creationId xmlns:p14="http://schemas.microsoft.com/office/powerpoint/2010/main" val="60969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8909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89095"/>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1" nodeType="afterEffect">
                                  <p:stCondLst>
                                    <p:cond delay="2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1" nodeType="afterEffect">
                                  <p:stCondLst>
                                    <p:cond delay="2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6000"/>
                            </p:stCondLst>
                            <p:childTnLst>
                              <p:par>
                                <p:cTn id="20" presetID="26" presetClass="emph" presetSubtype="0" repeatCount="indefinite" fill="hold" grpId="0" nodeType="afterEffect">
                                  <p:stCondLst>
                                    <p:cond delay="2000"/>
                                  </p:stCondLst>
                                  <p:childTnLst>
                                    <p:animEffect transition="out" filter="fade">
                                      <p:cBhvr>
                                        <p:cTn id="21" dur="2000" tmFilter="0, 0; .2, .5; .8, .5; 1, 0"/>
                                        <p:tgtEl>
                                          <p:spTgt spid="8"/>
                                        </p:tgtEl>
                                      </p:cBhvr>
                                    </p:animEffect>
                                    <p:animScale>
                                      <p:cBhvr>
                                        <p:cTn id="22" dur="1000" autoRev="1" fill="hold"/>
                                        <p:tgtEl>
                                          <p:spTgt spid="8"/>
                                        </p:tgtEl>
                                      </p:cBhvr>
                                      <p:by x="105000" y="105000"/>
                                    </p:animScale>
                                  </p:childTnLst>
                                </p:cTn>
                              </p:par>
                            </p:childTnLst>
                          </p:cTn>
                        </p:par>
                        <p:par>
                          <p:cTn id="23" fill="hold">
                            <p:stCondLst>
                              <p:cond delay="10000"/>
                            </p:stCondLst>
                            <p:childTnLst>
                              <p:par>
                                <p:cTn id="24" presetID="26" presetClass="emph" presetSubtype="0" repeatCount="indefinite" fill="hold" grpId="0" nodeType="afterEffect">
                                  <p:stCondLst>
                                    <p:cond delay="2000"/>
                                  </p:stCondLst>
                                  <p:childTnLst>
                                    <p:animEffect transition="out" filter="fade">
                                      <p:cBhvr>
                                        <p:cTn id="25" dur="2000" tmFilter="0, 0; .2, .5; .8, .5; 1, 0"/>
                                        <p:tgtEl>
                                          <p:spTgt spid="10"/>
                                        </p:tgtEl>
                                      </p:cBhvr>
                                    </p:animEffect>
                                    <p:animScale>
                                      <p:cBhvr>
                                        <p:cTn id="26" dur="10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89095"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3988" y="1645014"/>
            <a:ext cx="7385112" cy="3689442"/>
            <a:chOff x="653989" y="2612393"/>
            <a:chExt cx="7567144" cy="3990215"/>
          </a:xfrm>
        </p:grpSpPr>
        <p:pic>
          <p:nvPicPr>
            <p:cNvPr id="6" name="Picture 2"/>
            <p:cNvPicPr>
              <a:picLocks noChangeAspect="1" noChangeArrowheads="1"/>
            </p:cNvPicPr>
            <p:nvPr/>
          </p:nvPicPr>
          <p:blipFill rotWithShape="1">
            <a:blip r:embed="rId2"/>
            <a:srcRect r="6362" b="12214"/>
            <a:stretch/>
          </p:blipFill>
          <p:spPr bwMode="auto">
            <a:xfrm>
              <a:off x="2026751" y="2612394"/>
              <a:ext cx="5779516" cy="3424340"/>
            </a:xfrm>
            <a:prstGeom prst="rect">
              <a:avLst/>
            </a:prstGeom>
            <a:noFill/>
            <a:ln w="9525">
              <a:noFill/>
              <a:miter lim="800000"/>
              <a:headEnd/>
              <a:tailEnd/>
            </a:ln>
            <a:effectLst/>
          </p:spPr>
        </p:pic>
        <p:pic>
          <p:nvPicPr>
            <p:cNvPr id="16" name="Picture 2"/>
            <p:cNvPicPr>
              <a:picLocks noChangeAspect="1" noChangeArrowheads="1"/>
            </p:cNvPicPr>
            <p:nvPr/>
          </p:nvPicPr>
          <p:blipFill rotWithShape="1">
            <a:blip r:embed="rId2"/>
            <a:srcRect r="59097" b="12214"/>
            <a:stretch/>
          </p:blipFill>
          <p:spPr bwMode="auto">
            <a:xfrm>
              <a:off x="653989" y="2612393"/>
              <a:ext cx="2524577" cy="3424341"/>
            </a:xfrm>
            <a:prstGeom prst="rect">
              <a:avLst/>
            </a:prstGeom>
            <a:noFill/>
            <a:ln w="9525">
              <a:noFill/>
              <a:miter lim="800000"/>
              <a:headEnd/>
              <a:tailEnd/>
            </a:ln>
            <a:effectLst/>
          </p:spPr>
        </p:pic>
        <p:sp>
          <p:nvSpPr>
            <p:cNvPr id="7" name="Rectangle 6"/>
            <p:cNvSpPr/>
            <p:nvPr/>
          </p:nvSpPr>
          <p:spPr>
            <a:xfrm>
              <a:off x="1576423" y="2736631"/>
              <a:ext cx="6094377" cy="32099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Rectangle 12"/>
            <p:cNvSpPr/>
            <p:nvPr/>
          </p:nvSpPr>
          <p:spPr>
            <a:xfrm>
              <a:off x="1576423" y="2735852"/>
              <a:ext cx="6094377" cy="320994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345479" y="6036734"/>
              <a:ext cx="6875654" cy="565874"/>
            </a:xfrm>
            <a:prstGeom prst="rect">
              <a:avLst/>
            </a:prstGeom>
            <a:noFill/>
          </p:spPr>
          <p:txBody>
            <a:bodyPr wrap="square" rtlCol="0">
              <a:spAutoFit/>
            </a:bodyPr>
            <a:lstStyle/>
            <a:p>
              <a:r>
                <a:rPr lang="en-US" sz="1200" b="1" dirty="0" smtClean="0">
                  <a:cs typeface="Arial"/>
                </a:rPr>
                <a:t>1keV                             10keV                             100keV                                 1MeV                               10MeV</a:t>
              </a:r>
              <a:endParaRPr lang="en-US" sz="1200" b="1" dirty="0">
                <a:cs typeface="Arial"/>
              </a:endParaRPr>
            </a:p>
            <a:p>
              <a:endParaRPr lang="en-US" sz="1600" b="1" dirty="0">
                <a:cs typeface="Arial"/>
              </a:endParaRPr>
            </a:p>
          </p:txBody>
        </p:sp>
        <p:sp>
          <p:nvSpPr>
            <p:cNvPr id="18" name="TextBox 17"/>
            <p:cNvSpPr txBox="1"/>
            <p:nvPr/>
          </p:nvSpPr>
          <p:spPr>
            <a:xfrm>
              <a:off x="3947547" y="6237422"/>
              <a:ext cx="2209800" cy="307777"/>
            </a:xfrm>
            <a:prstGeom prst="rect">
              <a:avLst/>
            </a:prstGeom>
            <a:noFill/>
          </p:spPr>
          <p:txBody>
            <a:bodyPr wrap="square" rtlCol="0">
              <a:spAutoFit/>
            </a:bodyPr>
            <a:lstStyle/>
            <a:p>
              <a:r>
                <a:rPr lang="en-US" sz="1400" b="1" dirty="0" smtClean="0"/>
                <a:t>Photon Energy</a:t>
              </a:r>
              <a:endParaRPr lang="en-US" sz="1400" b="1" dirty="0"/>
            </a:p>
          </p:txBody>
        </p:sp>
      </p:grpSp>
      <p:sp>
        <p:nvSpPr>
          <p:cNvPr id="19" name="Freeform 18"/>
          <p:cNvSpPr/>
          <p:nvPr/>
        </p:nvSpPr>
        <p:spPr>
          <a:xfrm>
            <a:off x="1554232" y="1998817"/>
            <a:ext cx="2630752" cy="2728334"/>
          </a:xfrm>
          <a:custGeom>
            <a:avLst/>
            <a:gdLst>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36600 w 2553764"/>
              <a:gd name="connsiteY12" fmla="*/ 63500 h 3251818"/>
              <a:gd name="connsiteX13" fmla="*/ 812800 w 2553764"/>
              <a:gd name="connsiteY13" fmla="*/ 88900 h 3251818"/>
              <a:gd name="connsiteX14" fmla="*/ 850900 w 2553764"/>
              <a:gd name="connsiteY14" fmla="*/ 101600 h 3251818"/>
              <a:gd name="connsiteX15" fmla="*/ 889000 w 2553764"/>
              <a:gd name="connsiteY15" fmla="*/ 11430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82800 w 2553764"/>
              <a:gd name="connsiteY49" fmla="*/ 194310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00400 h 3251818"/>
              <a:gd name="connsiteX73" fmla="*/ 927100 w 2553764"/>
              <a:gd name="connsiteY73" fmla="*/ 3187700 h 3251818"/>
              <a:gd name="connsiteX74" fmla="*/ 787400 w 2553764"/>
              <a:gd name="connsiteY74" fmla="*/ 3175000 h 3251818"/>
              <a:gd name="connsiteX75" fmla="*/ 571500 w 2553764"/>
              <a:gd name="connsiteY75" fmla="*/ 3149600 h 3251818"/>
              <a:gd name="connsiteX76" fmla="*/ 419100 w 2553764"/>
              <a:gd name="connsiteY76" fmla="*/ 3124200 h 3251818"/>
              <a:gd name="connsiteX77" fmla="*/ 317500 w 2553764"/>
              <a:gd name="connsiteY77" fmla="*/ 31369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36600 w 2553764"/>
              <a:gd name="connsiteY12" fmla="*/ 63500 h 3251818"/>
              <a:gd name="connsiteX13" fmla="*/ 812800 w 2553764"/>
              <a:gd name="connsiteY13" fmla="*/ 88900 h 3251818"/>
              <a:gd name="connsiteX14" fmla="*/ 850900 w 2553764"/>
              <a:gd name="connsiteY14" fmla="*/ 101600 h 3251818"/>
              <a:gd name="connsiteX15" fmla="*/ 889000 w 2553764"/>
              <a:gd name="connsiteY15" fmla="*/ 11430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82800 w 2553764"/>
              <a:gd name="connsiteY49" fmla="*/ 194310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00400 h 3251818"/>
              <a:gd name="connsiteX73" fmla="*/ 927100 w 2553764"/>
              <a:gd name="connsiteY73" fmla="*/ 3187700 h 3251818"/>
              <a:gd name="connsiteX74" fmla="*/ 787400 w 2553764"/>
              <a:gd name="connsiteY74" fmla="*/ 3175000 h 3251818"/>
              <a:gd name="connsiteX75" fmla="*/ 571500 w 2553764"/>
              <a:gd name="connsiteY75" fmla="*/ 3149600 h 3251818"/>
              <a:gd name="connsiteX76" fmla="*/ 419100 w 2553764"/>
              <a:gd name="connsiteY76" fmla="*/ 3225800 h 3251818"/>
              <a:gd name="connsiteX77" fmla="*/ 317500 w 2553764"/>
              <a:gd name="connsiteY77" fmla="*/ 31369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36600 w 2553764"/>
              <a:gd name="connsiteY12" fmla="*/ 63500 h 3251818"/>
              <a:gd name="connsiteX13" fmla="*/ 812800 w 2553764"/>
              <a:gd name="connsiteY13" fmla="*/ 88900 h 3251818"/>
              <a:gd name="connsiteX14" fmla="*/ 850900 w 2553764"/>
              <a:gd name="connsiteY14" fmla="*/ 101600 h 3251818"/>
              <a:gd name="connsiteX15" fmla="*/ 889000 w 2553764"/>
              <a:gd name="connsiteY15" fmla="*/ 11430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82800 w 2553764"/>
              <a:gd name="connsiteY49" fmla="*/ 194310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00400 h 3251818"/>
              <a:gd name="connsiteX73" fmla="*/ 927100 w 2553764"/>
              <a:gd name="connsiteY73" fmla="*/ 3187700 h 3251818"/>
              <a:gd name="connsiteX74" fmla="*/ 787400 w 2553764"/>
              <a:gd name="connsiteY74" fmla="*/ 3175000 h 3251818"/>
              <a:gd name="connsiteX75" fmla="*/ 571500 w 2553764"/>
              <a:gd name="connsiteY75" fmla="*/ 31496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36600 w 2553764"/>
              <a:gd name="connsiteY12" fmla="*/ 63500 h 3251818"/>
              <a:gd name="connsiteX13" fmla="*/ 812800 w 2553764"/>
              <a:gd name="connsiteY13" fmla="*/ 88900 h 3251818"/>
              <a:gd name="connsiteX14" fmla="*/ 850900 w 2553764"/>
              <a:gd name="connsiteY14" fmla="*/ 101600 h 3251818"/>
              <a:gd name="connsiteX15" fmla="*/ 889000 w 2553764"/>
              <a:gd name="connsiteY15" fmla="*/ 11430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82800 w 2553764"/>
              <a:gd name="connsiteY49" fmla="*/ 194310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00400 h 3251818"/>
              <a:gd name="connsiteX73" fmla="*/ 927100 w 2553764"/>
              <a:gd name="connsiteY73" fmla="*/ 3187700 h 3251818"/>
              <a:gd name="connsiteX74" fmla="*/ 787400 w 2553764"/>
              <a:gd name="connsiteY74" fmla="*/ 31750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36600 w 2553764"/>
              <a:gd name="connsiteY12" fmla="*/ 63500 h 3251818"/>
              <a:gd name="connsiteX13" fmla="*/ 812800 w 2553764"/>
              <a:gd name="connsiteY13" fmla="*/ 88900 h 3251818"/>
              <a:gd name="connsiteX14" fmla="*/ 850900 w 2553764"/>
              <a:gd name="connsiteY14" fmla="*/ 101600 h 3251818"/>
              <a:gd name="connsiteX15" fmla="*/ 889000 w 2553764"/>
              <a:gd name="connsiteY15" fmla="*/ 11430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82800 w 2553764"/>
              <a:gd name="connsiteY49" fmla="*/ 194310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00400 h 3251818"/>
              <a:gd name="connsiteX73" fmla="*/ 927100 w 2553764"/>
              <a:gd name="connsiteY73" fmla="*/ 31877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36600 w 2553764"/>
              <a:gd name="connsiteY12" fmla="*/ 63500 h 3251818"/>
              <a:gd name="connsiteX13" fmla="*/ 812800 w 2553764"/>
              <a:gd name="connsiteY13" fmla="*/ 88900 h 3251818"/>
              <a:gd name="connsiteX14" fmla="*/ 850900 w 2553764"/>
              <a:gd name="connsiteY14" fmla="*/ 101600 h 3251818"/>
              <a:gd name="connsiteX15" fmla="*/ 889000 w 2553764"/>
              <a:gd name="connsiteY15" fmla="*/ 11430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82800 w 2553764"/>
              <a:gd name="connsiteY49" fmla="*/ 194310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004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36600 w 2553764"/>
              <a:gd name="connsiteY12" fmla="*/ 63500 h 3251818"/>
              <a:gd name="connsiteX13" fmla="*/ 812800 w 2553764"/>
              <a:gd name="connsiteY13" fmla="*/ 88900 h 3251818"/>
              <a:gd name="connsiteX14" fmla="*/ 850900 w 2553764"/>
              <a:gd name="connsiteY14" fmla="*/ 101600 h 3251818"/>
              <a:gd name="connsiteX15" fmla="*/ 889000 w 2553764"/>
              <a:gd name="connsiteY15" fmla="*/ 11430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82800 w 2553764"/>
              <a:gd name="connsiteY49" fmla="*/ 194310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12800 w 2553764"/>
              <a:gd name="connsiteY13" fmla="*/ 88900 h 3251818"/>
              <a:gd name="connsiteX14" fmla="*/ 850900 w 2553764"/>
              <a:gd name="connsiteY14" fmla="*/ 101600 h 3251818"/>
              <a:gd name="connsiteX15" fmla="*/ 889000 w 2553764"/>
              <a:gd name="connsiteY15" fmla="*/ 11430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82800 w 2553764"/>
              <a:gd name="connsiteY49" fmla="*/ 194310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38200 w 2553764"/>
              <a:gd name="connsiteY13" fmla="*/ 57150 h 3251818"/>
              <a:gd name="connsiteX14" fmla="*/ 850900 w 2553764"/>
              <a:gd name="connsiteY14" fmla="*/ 101600 h 3251818"/>
              <a:gd name="connsiteX15" fmla="*/ 889000 w 2553764"/>
              <a:gd name="connsiteY15" fmla="*/ 11430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82800 w 2553764"/>
              <a:gd name="connsiteY49" fmla="*/ 194310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38200 w 2553764"/>
              <a:gd name="connsiteY13" fmla="*/ 57150 h 3251818"/>
              <a:gd name="connsiteX14" fmla="*/ 901700 w 2553764"/>
              <a:gd name="connsiteY14" fmla="*/ 88900 h 3251818"/>
              <a:gd name="connsiteX15" fmla="*/ 889000 w 2553764"/>
              <a:gd name="connsiteY15" fmla="*/ 11430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82800 w 2553764"/>
              <a:gd name="connsiteY49" fmla="*/ 194310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38200 w 2553764"/>
              <a:gd name="connsiteY13" fmla="*/ 57150 h 3251818"/>
              <a:gd name="connsiteX14" fmla="*/ 901700 w 2553764"/>
              <a:gd name="connsiteY14" fmla="*/ 88900 h 3251818"/>
              <a:gd name="connsiteX15" fmla="*/ 958850 w 2553764"/>
              <a:gd name="connsiteY15" fmla="*/ 10795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82800 w 2553764"/>
              <a:gd name="connsiteY49" fmla="*/ 194310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38200 w 2553764"/>
              <a:gd name="connsiteY13" fmla="*/ 57150 h 3251818"/>
              <a:gd name="connsiteX14" fmla="*/ 901700 w 2553764"/>
              <a:gd name="connsiteY14" fmla="*/ 88900 h 3251818"/>
              <a:gd name="connsiteX15" fmla="*/ 958850 w 2553764"/>
              <a:gd name="connsiteY15" fmla="*/ 10795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70100 w 2553764"/>
              <a:gd name="connsiteY49" fmla="*/ 1860550 h 3251818"/>
              <a:gd name="connsiteX50" fmla="*/ 2095500 w 2553764"/>
              <a:gd name="connsiteY50" fmla="*/ 19812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38200 w 2553764"/>
              <a:gd name="connsiteY13" fmla="*/ 57150 h 3251818"/>
              <a:gd name="connsiteX14" fmla="*/ 901700 w 2553764"/>
              <a:gd name="connsiteY14" fmla="*/ 88900 h 3251818"/>
              <a:gd name="connsiteX15" fmla="*/ 958850 w 2553764"/>
              <a:gd name="connsiteY15" fmla="*/ 10795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70100 w 2553764"/>
              <a:gd name="connsiteY49" fmla="*/ 1860550 h 3251818"/>
              <a:gd name="connsiteX50" fmla="*/ 2101850 w 2553764"/>
              <a:gd name="connsiteY50" fmla="*/ 19431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2098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38200 w 2553764"/>
              <a:gd name="connsiteY13" fmla="*/ 57150 h 3251818"/>
              <a:gd name="connsiteX14" fmla="*/ 901700 w 2553764"/>
              <a:gd name="connsiteY14" fmla="*/ 88900 h 3251818"/>
              <a:gd name="connsiteX15" fmla="*/ 958850 w 2553764"/>
              <a:gd name="connsiteY15" fmla="*/ 10795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70100 w 2553764"/>
              <a:gd name="connsiteY49" fmla="*/ 1860550 h 3251818"/>
              <a:gd name="connsiteX50" fmla="*/ 2101850 w 2553764"/>
              <a:gd name="connsiteY50" fmla="*/ 19431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35200 w 2553764"/>
              <a:gd name="connsiteY54" fmla="*/ 251460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38200 w 2553764"/>
              <a:gd name="connsiteY13" fmla="*/ 57150 h 3251818"/>
              <a:gd name="connsiteX14" fmla="*/ 901700 w 2553764"/>
              <a:gd name="connsiteY14" fmla="*/ 88900 h 3251818"/>
              <a:gd name="connsiteX15" fmla="*/ 958850 w 2553764"/>
              <a:gd name="connsiteY15" fmla="*/ 10795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70100 w 2553764"/>
              <a:gd name="connsiteY49" fmla="*/ 1860550 h 3251818"/>
              <a:gd name="connsiteX50" fmla="*/ 2101850 w 2553764"/>
              <a:gd name="connsiteY50" fmla="*/ 19431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28850 w 2553764"/>
              <a:gd name="connsiteY54" fmla="*/ 222885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00300 w 2553764"/>
              <a:gd name="connsiteY60" fmla="*/ 276860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38200 w 2553764"/>
              <a:gd name="connsiteY13" fmla="*/ 57150 h 3251818"/>
              <a:gd name="connsiteX14" fmla="*/ 901700 w 2553764"/>
              <a:gd name="connsiteY14" fmla="*/ 88900 h 3251818"/>
              <a:gd name="connsiteX15" fmla="*/ 958850 w 2553764"/>
              <a:gd name="connsiteY15" fmla="*/ 10795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70100 w 2553764"/>
              <a:gd name="connsiteY49" fmla="*/ 1860550 h 3251818"/>
              <a:gd name="connsiteX50" fmla="*/ 2101850 w 2553764"/>
              <a:gd name="connsiteY50" fmla="*/ 19431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28850 w 2553764"/>
              <a:gd name="connsiteY54" fmla="*/ 222885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51100 w 2553764"/>
              <a:gd name="connsiteY60" fmla="*/ 2749550 h 3251818"/>
              <a:gd name="connsiteX61" fmla="*/ 242570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38200 w 2553764"/>
              <a:gd name="connsiteY13" fmla="*/ 57150 h 3251818"/>
              <a:gd name="connsiteX14" fmla="*/ 901700 w 2553764"/>
              <a:gd name="connsiteY14" fmla="*/ 88900 h 3251818"/>
              <a:gd name="connsiteX15" fmla="*/ 958850 w 2553764"/>
              <a:gd name="connsiteY15" fmla="*/ 10795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70100 w 2553764"/>
              <a:gd name="connsiteY49" fmla="*/ 1860550 h 3251818"/>
              <a:gd name="connsiteX50" fmla="*/ 2101850 w 2553764"/>
              <a:gd name="connsiteY50" fmla="*/ 19431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28850 w 2553764"/>
              <a:gd name="connsiteY54" fmla="*/ 222885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51100 w 2553764"/>
              <a:gd name="connsiteY60" fmla="*/ 2749550 h 3251818"/>
              <a:gd name="connsiteX61" fmla="*/ 2482850 w 2553764"/>
              <a:gd name="connsiteY61" fmla="*/ 2895600 h 3251818"/>
              <a:gd name="connsiteX62" fmla="*/ 2451100 w 2553764"/>
              <a:gd name="connsiteY62" fmla="*/ 297180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38200 w 2553764"/>
              <a:gd name="connsiteY13" fmla="*/ 57150 h 3251818"/>
              <a:gd name="connsiteX14" fmla="*/ 901700 w 2553764"/>
              <a:gd name="connsiteY14" fmla="*/ 88900 h 3251818"/>
              <a:gd name="connsiteX15" fmla="*/ 958850 w 2553764"/>
              <a:gd name="connsiteY15" fmla="*/ 10795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70100 w 2553764"/>
              <a:gd name="connsiteY49" fmla="*/ 1860550 h 3251818"/>
              <a:gd name="connsiteX50" fmla="*/ 2101850 w 2553764"/>
              <a:gd name="connsiteY50" fmla="*/ 19431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28850 w 2553764"/>
              <a:gd name="connsiteY54" fmla="*/ 222885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51100 w 2553764"/>
              <a:gd name="connsiteY60" fmla="*/ 2749550 h 3251818"/>
              <a:gd name="connsiteX61" fmla="*/ 2482850 w 2553764"/>
              <a:gd name="connsiteY61" fmla="*/ 2895600 h 3251818"/>
              <a:gd name="connsiteX62" fmla="*/ 2451100 w 2553764"/>
              <a:gd name="connsiteY62" fmla="*/ 299085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764"/>
              <a:gd name="connsiteY0" fmla="*/ 3238500 h 3251818"/>
              <a:gd name="connsiteX1" fmla="*/ 50800 w 2553764"/>
              <a:gd name="connsiteY1" fmla="*/ 241300 h 3251818"/>
              <a:gd name="connsiteX2" fmla="*/ 50800 w 2553764"/>
              <a:gd name="connsiteY2" fmla="*/ 241300 h 3251818"/>
              <a:gd name="connsiteX3" fmla="*/ 101600 w 2553764"/>
              <a:gd name="connsiteY3" fmla="*/ 139700 h 3251818"/>
              <a:gd name="connsiteX4" fmla="*/ 139700 w 2553764"/>
              <a:gd name="connsiteY4" fmla="*/ 127000 h 3251818"/>
              <a:gd name="connsiteX5" fmla="*/ 165100 w 2553764"/>
              <a:gd name="connsiteY5" fmla="*/ 88900 h 3251818"/>
              <a:gd name="connsiteX6" fmla="*/ 241300 w 2553764"/>
              <a:gd name="connsiteY6" fmla="*/ 63500 h 3251818"/>
              <a:gd name="connsiteX7" fmla="*/ 279400 w 2553764"/>
              <a:gd name="connsiteY7" fmla="*/ 50800 h 3251818"/>
              <a:gd name="connsiteX8" fmla="*/ 317500 w 2553764"/>
              <a:gd name="connsiteY8" fmla="*/ 38100 h 3251818"/>
              <a:gd name="connsiteX9" fmla="*/ 368300 w 2553764"/>
              <a:gd name="connsiteY9" fmla="*/ 25400 h 3251818"/>
              <a:gd name="connsiteX10" fmla="*/ 520700 w 2553764"/>
              <a:gd name="connsiteY10" fmla="*/ 0 h 3251818"/>
              <a:gd name="connsiteX11" fmla="*/ 622300 w 2553764"/>
              <a:gd name="connsiteY11" fmla="*/ 12700 h 3251818"/>
              <a:gd name="connsiteX12" fmla="*/ 762000 w 2553764"/>
              <a:gd name="connsiteY12" fmla="*/ 25400 h 3251818"/>
              <a:gd name="connsiteX13" fmla="*/ 838200 w 2553764"/>
              <a:gd name="connsiteY13" fmla="*/ 57150 h 3251818"/>
              <a:gd name="connsiteX14" fmla="*/ 901700 w 2553764"/>
              <a:gd name="connsiteY14" fmla="*/ 88900 h 3251818"/>
              <a:gd name="connsiteX15" fmla="*/ 958850 w 2553764"/>
              <a:gd name="connsiteY15" fmla="*/ 107950 h 3251818"/>
              <a:gd name="connsiteX16" fmla="*/ 990600 w 2553764"/>
              <a:gd name="connsiteY16" fmla="*/ 139700 h 3251818"/>
              <a:gd name="connsiteX17" fmla="*/ 1066800 w 2553764"/>
              <a:gd name="connsiteY17" fmla="*/ 165100 h 3251818"/>
              <a:gd name="connsiteX18" fmla="*/ 1143000 w 2553764"/>
              <a:gd name="connsiteY18" fmla="*/ 203200 h 3251818"/>
              <a:gd name="connsiteX19" fmla="*/ 1181100 w 2553764"/>
              <a:gd name="connsiteY19" fmla="*/ 228600 h 3251818"/>
              <a:gd name="connsiteX20" fmla="*/ 1231900 w 2553764"/>
              <a:gd name="connsiteY20" fmla="*/ 254000 h 3251818"/>
              <a:gd name="connsiteX21" fmla="*/ 1295400 w 2553764"/>
              <a:gd name="connsiteY21" fmla="*/ 317500 h 3251818"/>
              <a:gd name="connsiteX22" fmla="*/ 1333500 w 2553764"/>
              <a:gd name="connsiteY22" fmla="*/ 355600 h 3251818"/>
              <a:gd name="connsiteX23" fmla="*/ 1358900 w 2553764"/>
              <a:gd name="connsiteY23" fmla="*/ 393700 h 3251818"/>
              <a:gd name="connsiteX24" fmla="*/ 1397000 w 2553764"/>
              <a:gd name="connsiteY24" fmla="*/ 406400 h 3251818"/>
              <a:gd name="connsiteX25" fmla="*/ 1460500 w 2553764"/>
              <a:gd name="connsiteY25" fmla="*/ 469900 h 3251818"/>
              <a:gd name="connsiteX26" fmla="*/ 1485900 w 2553764"/>
              <a:gd name="connsiteY26" fmla="*/ 508000 h 3251818"/>
              <a:gd name="connsiteX27" fmla="*/ 1524000 w 2553764"/>
              <a:gd name="connsiteY27" fmla="*/ 546100 h 3251818"/>
              <a:gd name="connsiteX28" fmla="*/ 1549400 w 2553764"/>
              <a:gd name="connsiteY28" fmla="*/ 584200 h 3251818"/>
              <a:gd name="connsiteX29" fmla="*/ 1587500 w 2553764"/>
              <a:gd name="connsiteY29" fmla="*/ 622300 h 3251818"/>
              <a:gd name="connsiteX30" fmla="*/ 1612900 w 2553764"/>
              <a:gd name="connsiteY30" fmla="*/ 660400 h 3251818"/>
              <a:gd name="connsiteX31" fmla="*/ 1651000 w 2553764"/>
              <a:gd name="connsiteY31" fmla="*/ 685800 h 3251818"/>
              <a:gd name="connsiteX32" fmla="*/ 1663700 w 2553764"/>
              <a:gd name="connsiteY32" fmla="*/ 736600 h 3251818"/>
              <a:gd name="connsiteX33" fmla="*/ 1701800 w 2553764"/>
              <a:gd name="connsiteY33" fmla="*/ 762000 h 3251818"/>
              <a:gd name="connsiteX34" fmla="*/ 1727200 w 2553764"/>
              <a:gd name="connsiteY34" fmla="*/ 838200 h 3251818"/>
              <a:gd name="connsiteX35" fmla="*/ 1765300 w 2553764"/>
              <a:gd name="connsiteY35" fmla="*/ 914400 h 3251818"/>
              <a:gd name="connsiteX36" fmla="*/ 1790700 w 2553764"/>
              <a:gd name="connsiteY36" fmla="*/ 952500 h 3251818"/>
              <a:gd name="connsiteX37" fmla="*/ 1803400 w 2553764"/>
              <a:gd name="connsiteY37" fmla="*/ 990600 h 3251818"/>
              <a:gd name="connsiteX38" fmla="*/ 1854200 w 2553764"/>
              <a:gd name="connsiteY38" fmla="*/ 1066800 h 3251818"/>
              <a:gd name="connsiteX39" fmla="*/ 1879600 w 2553764"/>
              <a:gd name="connsiteY39" fmla="*/ 1155700 h 3251818"/>
              <a:gd name="connsiteX40" fmla="*/ 1905000 w 2553764"/>
              <a:gd name="connsiteY40" fmla="*/ 1193800 h 3251818"/>
              <a:gd name="connsiteX41" fmla="*/ 1917700 w 2553764"/>
              <a:gd name="connsiteY41" fmla="*/ 1270000 h 3251818"/>
              <a:gd name="connsiteX42" fmla="*/ 1943100 w 2553764"/>
              <a:gd name="connsiteY42" fmla="*/ 1320800 h 3251818"/>
              <a:gd name="connsiteX43" fmla="*/ 1968500 w 2553764"/>
              <a:gd name="connsiteY43" fmla="*/ 1397000 h 3251818"/>
              <a:gd name="connsiteX44" fmla="*/ 1981200 w 2553764"/>
              <a:gd name="connsiteY44" fmla="*/ 1447800 h 3251818"/>
              <a:gd name="connsiteX45" fmla="*/ 2006600 w 2553764"/>
              <a:gd name="connsiteY45" fmla="*/ 1536700 h 3251818"/>
              <a:gd name="connsiteX46" fmla="*/ 2019300 w 2553764"/>
              <a:gd name="connsiteY46" fmla="*/ 1638300 h 3251818"/>
              <a:gd name="connsiteX47" fmla="*/ 2032000 w 2553764"/>
              <a:gd name="connsiteY47" fmla="*/ 1676400 h 3251818"/>
              <a:gd name="connsiteX48" fmla="*/ 2044700 w 2553764"/>
              <a:gd name="connsiteY48" fmla="*/ 1752600 h 3251818"/>
              <a:gd name="connsiteX49" fmla="*/ 2070100 w 2553764"/>
              <a:gd name="connsiteY49" fmla="*/ 1860550 h 3251818"/>
              <a:gd name="connsiteX50" fmla="*/ 2101850 w 2553764"/>
              <a:gd name="connsiteY50" fmla="*/ 1943100 h 3251818"/>
              <a:gd name="connsiteX51" fmla="*/ 2133600 w 2553764"/>
              <a:gd name="connsiteY51" fmla="*/ 1993900 h 3251818"/>
              <a:gd name="connsiteX52" fmla="*/ 2159000 w 2553764"/>
              <a:gd name="connsiteY52" fmla="*/ 2082800 h 3251818"/>
              <a:gd name="connsiteX53" fmla="*/ 2197100 w 2553764"/>
              <a:gd name="connsiteY53" fmla="*/ 2133600 h 3251818"/>
              <a:gd name="connsiteX54" fmla="*/ 2228850 w 2553764"/>
              <a:gd name="connsiteY54" fmla="*/ 2228850 h 3251818"/>
              <a:gd name="connsiteX55" fmla="*/ 2260600 w 2553764"/>
              <a:gd name="connsiteY55" fmla="*/ 2311400 h 3251818"/>
              <a:gd name="connsiteX56" fmla="*/ 2273300 w 2553764"/>
              <a:gd name="connsiteY56" fmla="*/ 2349500 h 3251818"/>
              <a:gd name="connsiteX57" fmla="*/ 2324100 w 2553764"/>
              <a:gd name="connsiteY57" fmla="*/ 2425700 h 3251818"/>
              <a:gd name="connsiteX58" fmla="*/ 2349500 w 2553764"/>
              <a:gd name="connsiteY58" fmla="*/ 2463800 h 3251818"/>
              <a:gd name="connsiteX59" fmla="*/ 2374900 w 2553764"/>
              <a:gd name="connsiteY59" fmla="*/ 2540000 h 3251818"/>
              <a:gd name="connsiteX60" fmla="*/ 2451100 w 2553764"/>
              <a:gd name="connsiteY60" fmla="*/ 2749550 h 3251818"/>
              <a:gd name="connsiteX61" fmla="*/ 2482850 w 2553764"/>
              <a:gd name="connsiteY61" fmla="*/ 2895600 h 3251818"/>
              <a:gd name="connsiteX62" fmla="*/ 2527300 w 2553764"/>
              <a:gd name="connsiteY62" fmla="*/ 2990850 h 3251818"/>
              <a:gd name="connsiteX63" fmla="*/ 2489200 w 2553764"/>
              <a:gd name="connsiteY63" fmla="*/ 3048000 h 3251818"/>
              <a:gd name="connsiteX64" fmla="*/ 2552700 w 2553764"/>
              <a:gd name="connsiteY64" fmla="*/ 3162300 h 3251818"/>
              <a:gd name="connsiteX65" fmla="*/ 2552700 w 2553764"/>
              <a:gd name="connsiteY65" fmla="*/ 3213100 h 3251818"/>
              <a:gd name="connsiteX66" fmla="*/ 2552700 w 2553764"/>
              <a:gd name="connsiteY66" fmla="*/ 3213100 h 3251818"/>
              <a:gd name="connsiteX67" fmla="*/ 2552700 w 2553764"/>
              <a:gd name="connsiteY67" fmla="*/ 3213100 h 3251818"/>
              <a:gd name="connsiteX68" fmla="*/ 2120900 w 2553764"/>
              <a:gd name="connsiteY68" fmla="*/ 3225800 h 3251818"/>
              <a:gd name="connsiteX69" fmla="*/ 2044700 w 2553764"/>
              <a:gd name="connsiteY69" fmla="*/ 3238500 h 3251818"/>
              <a:gd name="connsiteX70" fmla="*/ 1955800 w 2553764"/>
              <a:gd name="connsiteY70" fmla="*/ 3251200 h 3251818"/>
              <a:gd name="connsiteX71" fmla="*/ 1358900 w 2553764"/>
              <a:gd name="connsiteY71" fmla="*/ 3238500 h 3251818"/>
              <a:gd name="connsiteX72" fmla="*/ 1092200 w 2553764"/>
              <a:gd name="connsiteY72" fmla="*/ 3251200 h 3251818"/>
              <a:gd name="connsiteX73" fmla="*/ 927100 w 2553764"/>
              <a:gd name="connsiteY73" fmla="*/ 3225800 h 3251818"/>
              <a:gd name="connsiteX74" fmla="*/ 787400 w 2553764"/>
              <a:gd name="connsiteY74" fmla="*/ 3238500 h 3251818"/>
              <a:gd name="connsiteX75" fmla="*/ 571500 w 2553764"/>
              <a:gd name="connsiteY75" fmla="*/ 3238500 h 3251818"/>
              <a:gd name="connsiteX76" fmla="*/ 419100 w 2553764"/>
              <a:gd name="connsiteY76" fmla="*/ 3225800 h 3251818"/>
              <a:gd name="connsiteX77" fmla="*/ 292100 w 2553764"/>
              <a:gd name="connsiteY77" fmla="*/ 3238500 h 3251818"/>
              <a:gd name="connsiteX78" fmla="*/ 203200 w 2553764"/>
              <a:gd name="connsiteY78" fmla="*/ 3200400 h 3251818"/>
              <a:gd name="connsiteX79" fmla="*/ 165100 w 2553764"/>
              <a:gd name="connsiteY79" fmla="*/ 3225800 h 3251818"/>
              <a:gd name="connsiteX80" fmla="*/ 76200 w 2553764"/>
              <a:gd name="connsiteY80" fmla="*/ 3251200 h 3251818"/>
              <a:gd name="connsiteX81" fmla="*/ 50800 w 2553764"/>
              <a:gd name="connsiteY81" fmla="*/ 3251200 h 3251818"/>
              <a:gd name="connsiteX82" fmla="*/ 50800 w 2553764"/>
              <a:gd name="connsiteY82" fmla="*/ 3251200 h 3251818"/>
              <a:gd name="connsiteX83" fmla="*/ 0 w 2553764"/>
              <a:gd name="connsiteY83" fmla="*/ 3238500 h 3251818"/>
              <a:gd name="connsiteX0" fmla="*/ 0 w 2553640"/>
              <a:gd name="connsiteY0" fmla="*/ 3238500 h 3251818"/>
              <a:gd name="connsiteX1" fmla="*/ 50800 w 2553640"/>
              <a:gd name="connsiteY1" fmla="*/ 241300 h 3251818"/>
              <a:gd name="connsiteX2" fmla="*/ 50800 w 2553640"/>
              <a:gd name="connsiteY2" fmla="*/ 241300 h 3251818"/>
              <a:gd name="connsiteX3" fmla="*/ 101600 w 2553640"/>
              <a:gd name="connsiteY3" fmla="*/ 139700 h 3251818"/>
              <a:gd name="connsiteX4" fmla="*/ 139700 w 2553640"/>
              <a:gd name="connsiteY4" fmla="*/ 127000 h 3251818"/>
              <a:gd name="connsiteX5" fmla="*/ 165100 w 2553640"/>
              <a:gd name="connsiteY5" fmla="*/ 88900 h 3251818"/>
              <a:gd name="connsiteX6" fmla="*/ 241300 w 2553640"/>
              <a:gd name="connsiteY6" fmla="*/ 63500 h 3251818"/>
              <a:gd name="connsiteX7" fmla="*/ 279400 w 2553640"/>
              <a:gd name="connsiteY7" fmla="*/ 50800 h 3251818"/>
              <a:gd name="connsiteX8" fmla="*/ 317500 w 2553640"/>
              <a:gd name="connsiteY8" fmla="*/ 38100 h 3251818"/>
              <a:gd name="connsiteX9" fmla="*/ 368300 w 2553640"/>
              <a:gd name="connsiteY9" fmla="*/ 25400 h 3251818"/>
              <a:gd name="connsiteX10" fmla="*/ 520700 w 2553640"/>
              <a:gd name="connsiteY10" fmla="*/ 0 h 3251818"/>
              <a:gd name="connsiteX11" fmla="*/ 622300 w 2553640"/>
              <a:gd name="connsiteY11" fmla="*/ 12700 h 3251818"/>
              <a:gd name="connsiteX12" fmla="*/ 762000 w 2553640"/>
              <a:gd name="connsiteY12" fmla="*/ 25400 h 3251818"/>
              <a:gd name="connsiteX13" fmla="*/ 838200 w 2553640"/>
              <a:gd name="connsiteY13" fmla="*/ 57150 h 3251818"/>
              <a:gd name="connsiteX14" fmla="*/ 901700 w 2553640"/>
              <a:gd name="connsiteY14" fmla="*/ 88900 h 3251818"/>
              <a:gd name="connsiteX15" fmla="*/ 958850 w 2553640"/>
              <a:gd name="connsiteY15" fmla="*/ 107950 h 3251818"/>
              <a:gd name="connsiteX16" fmla="*/ 990600 w 2553640"/>
              <a:gd name="connsiteY16" fmla="*/ 139700 h 3251818"/>
              <a:gd name="connsiteX17" fmla="*/ 1066800 w 2553640"/>
              <a:gd name="connsiteY17" fmla="*/ 165100 h 3251818"/>
              <a:gd name="connsiteX18" fmla="*/ 1143000 w 2553640"/>
              <a:gd name="connsiteY18" fmla="*/ 203200 h 3251818"/>
              <a:gd name="connsiteX19" fmla="*/ 1181100 w 2553640"/>
              <a:gd name="connsiteY19" fmla="*/ 228600 h 3251818"/>
              <a:gd name="connsiteX20" fmla="*/ 1231900 w 2553640"/>
              <a:gd name="connsiteY20" fmla="*/ 254000 h 3251818"/>
              <a:gd name="connsiteX21" fmla="*/ 1295400 w 2553640"/>
              <a:gd name="connsiteY21" fmla="*/ 317500 h 3251818"/>
              <a:gd name="connsiteX22" fmla="*/ 1333500 w 2553640"/>
              <a:gd name="connsiteY22" fmla="*/ 355600 h 3251818"/>
              <a:gd name="connsiteX23" fmla="*/ 1358900 w 2553640"/>
              <a:gd name="connsiteY23" fmla="*/ 393700 h 3251818"/>
              <a:gd name="connsiteX24" fmla="*/ 1397000 w 2553640"/>
              <a:gd name="connsiteY24" fmla="*/ 406400 h 3251818"/>
              <a:gd name="connsiteX25" fmla="*/ 1460500 w 2553640"/>
              <a:gd name="connsiteY25" fmla="*/ 469900 h 3251818"/>
              <a:gd name="connsiteX26" fmla="*/ 1485900 w 2553640"/>
              <a:gd name="connsiteY26" fmla="*/ 508000 h 3251818"/>
              <a:gd name="connsiteX27" fmla="*/ 1524000 w 2553640"/>
              <a:gd name="connsiteY27" fmla="*/ 546100 h 3251818"/>
              <a:gd name="connsiteX28" fmla="*/ 1549400 w 2553640"/>
              <a:gd name="connsiteY28" fmla="*/ 584200 h 3251818"/>
              <a:gd name="connsiteX29" fmla="*/ 1587500 w 2553640"/>
              <a:gd name="connsiteY29" fmla="*/ 622300 h 3251818"/>
              <a:gd name="connsiteX30" fmla="*/ 1612900 w 2553640"/>
              <a:gd name="connsiteY30" fmla="*/ 660400 h 3251818"/>
              <a:gd name="connsiteX31" fmla="*/ 1651000 w 2553640"/>
              <a:gd name="connsiteY31" fmla="*/ 685800 h 3251818"/>
              <a:gd name="connsiteX32" fmla="*/ 1663700 w 2553640"/>
              <a:gd name="connsiteY32" fmla="*/ 736600 h 3251818"/>
              <a:gd name="connsiteX33" fmla="*/ 1701800 w 2553640"/>
              <a:gd name="connsiteY33" fmla="*/ 762000 h 3251818"/>
              <a:gd name="connsiteX34" fmla="*/ 1727200 w 2553640"/>
              <a:gd name="connsiteY34" fmla="*/ 838200 h 3251818"/>
              <a:gd name="connsiteX35" fmla="*/ 1765300 w 2553640"/>
              <a:gd name="connsiteY35" fmla="*/ 914400 h 3251818"/>
              <a:gd name="connsiteX36" fmla="*/ 1790700 w 2553640"/>
              <a:gd name="connsiteY36" fmla="*/ 952500 h 3251818"/>
              <a:gd name="connsiteX37" fmla="*/ 1803400 w 2553640"/>
              <a:gd name="connsiteY37" fmla="*/ 990600 h 3251818"/>
              <a:gd name="connsiteX38" fmla="*/ 1854200 w 2553640"/>
              <a:gd name="connsiteY38" fmla="*/ 1066800 h 3251818"/>
              <a:gd name="connsiteX39" fmla="*/ 1879600 w 2553640"/>
              <a:gd name="connsiteY39" fmla="*/ 1155700 h 3251818"/>
              <a:gd name="connsiteX40" fmla="*/ 1905000 w 2553640"/>
              <a:gd name="connsiteY40" fmla="*/ 1193800 h 3251818"/>
              <a:gd name="connsiteX41" fmla="*/ 1917700 w 2553640"/>
              <a:gd name="connsiteY41" fmla="*/ 1270000 h 3251818"/>
              <a:gd name="connsiteX42" fmla="*/ 1943100 w 2553640"/>
              <a:gd name="connsiteY42" fmla="*/ 1320800 h 3251818"/>
              <a:gd name="connsiteX43" fmla="*/ 1968500 w 2553640"/>
              <a:gd name="connsiteY43" fmla="*/ 1397000 h 3251818"/>
              <a:gd name="connsiteX44" fmla="*/ 1981200 w 2553640"/>
              <a:gd name="connsiteY44" fmla="*/ 1447800 h 3251818"/>
              <a:gd name="connsiteX45" fmla="*/ 2006600 w 2553640"/>
              <a:gd name="connsiteY45" fmla="*/ 1536700 h 3251818"/>
              <a:gd name="connsiteX46" fmla="*/ 2019300 w 2553640"/>
              <a:gd name="connsiteY46" fmla="*/ 1638300 h 3251818"/>
              <a:gd name="connsiteX47" fmla="*/ 2032000 w 2553640"/>
              <a:gd name="connsiteY47" fmla="*/ 1676400 h 3251818"/>
              <a:gd name="connsiteX48" fmla="*/ 2044700 w 2553640"/>
              <a:gd name="connsiteY48" fmla="*/ 1752600 h 3251818"/>
              <a:gd name="connsiteX49" fmla="*/ 2070100 w 2553640"/>
              <a:gd name="connsiteY49" fmla="*/ 1860550 h 3251818"/>
              <a:gd name="connsiteX50" fmla="*/ 2101850 w 2553640"/>
              <a:gd name="connsiteY50" fmla="*/ 1943100 h 3251818"/>
              <a:gd name="connsiteX51" fmla="*/ 2133600 w 2553640"/>
              <a:gd name="connsiteY51" fmla="*/ 1993900 h 3251818"/>
              <a:gd name="connsiteX52" fmla="*/ 2159000 w 2553640"/>
              <a:gd name="connsiteY52" fmla="*/ 2082800 h 3251818"/>
              <a:gd name="connsiteX53" fmla="*/ 2197100 w 2553640"/>
              <a:gd name="connsiteY53" fmla="*/ 2133600 h 3251818"/>
              <a:gd name="connsiteX54" fmla="*/ 2228850 w 2553640"/>
              <a:gd name="connsiteY54" fmla="*/ 2228850 h 3251818"/>
              <a:gd name="connsiteX55" fmla="*/ 2260600 w 2553640"/>
              <a:gd name="connsiteY55" fmla="*/ 2311400 h 3251818"/>
              <a:gd name="connsiteX56" fmla="*/ 2273300 w 2553640"/>
              <a:gd name="connsiteY56" fmla="*/ 2349500 h 3251818"/>
              <a:gd name="connsiteX57" fmla="*/ 2324100 w 2553640"/>
              <a:gd name="connsiteY57" fmla="*/ 2425700 h 3251818"/>
              <a:gd name="connsiteX58" fmla="*/ 2349500 w 2553640"/>
              <a:gd name="connsiteY58" fmla="*/ 2463800 h 3251818"/>
              <a:gd name="connsiteX59" fmla="*/ 2374900 w 2553640"/>
              <a:gd name="connsiteY59" fmla="*/ 2540000 h 3251818"/>
              <a:gd name="connsiteX60" fmla="*/ 2451100 w 2553640"/>
              <a:gd name="connsiteY60" fmla="*/ 2749550 h 3251818"/>
              <a:gd name="connsiteX61" fmla="*/ 2482850 w 2553640"/>
              <a:gd name="connsiteY61" fmla="*/ 2895600 h 3251818"/>
              <a:gd name="connsiteX62" fmla="*/ 2527300 w 2553640"/>
              <a:gd name="connsiteY62" fmla="*/ 2990850 h 3251818"/>
              <a:gd name="connsiteX63" fmla="*/ 2540000 w 2553640"/>
              <a:gd name="connsiteY63" fmla="*/ 3073400 h 3251818"/>
              <a:gd name="connsiteX64" fmla="*/ 2552700 w 2553640"/>
              <a:gd name="connsiteY64" fmla="*/ 3162300 h 3251818"/>
              <a:gd name="connsiteX65" fmla="*/ 2552700 w 2553640"/>
              <a:gd name="connsiteY65" fmla="*/ 3213100 h 3251818"/>
              <a:gd name="connsiteX66" fmla="*/ 2552700 w 2553640"/>
              <a:gd name="connsiteY66" fmla="*/ 3213100 h 3251818"/>
              <a:gd name="connsiteX67" fmla="*/ 2552700 w 2553640"/>
              <a:gd name="connsiteY67" fmla="*/ 3213100 h 3251818"/>
              <a:gd name="connsiteX68" fmla="*/ 2120900 w 2553640"/>
              <a:gd name="connsiteY68" fmla="*/ 3225800 h 3251818"/>
              <a:gd name="connsiteX69" fmla="*/ 2044700 w 2553640"/>
              <a:gd name="connsiteY69" fmla="*/ 3238500 h 3251818"/>
              <a:gd name="connsiteX70" fmla="*/ 1955800 w 2553640"/>
              <a:gd name="connsiteY70" fmla="*/ 3251200 h 3251818"/>
              <a:gd name="connsiteX71" fmla="*/ 1358900 w 2553640"/>
              <a:gd name="connsiteY71" fmla="*/ 3238500 h 3251818"/>
              <a:gd name="connsiteX72" fmla="*/ 1092200 w 2553640"/>
              <a:gd name="connsiteY72" fmla="*/ 3251200 h 3251818"/>
              <a:gd name="connsiteX73" fmla="*/ 927100 w 2553640"/>
              <a:gd name="connsiteY73" fmla="*/ 3225800 h 3251818"/>
              <a:gd name="connsiteX74" fmla="*/ 787400 w 2553640"/>
              <a:gd name="connsiteY74" fmla="*/ 3238500 h 3251818"/>
              <a:gd name="connsiteX75" fmla="*/ 571500 w 2553640"/>
              <a:gd name="connsiteY75" fmla="*/ 3238500 h 3251818"/>
              <a:gd name="connsiteX76" fmla="*/ 419100 w 2553640"/>
              <a:gd name="connsiteY76" fmla="*/ 3225800 h 3251818"/>
              <a:gd name="connsiteX77" fmla="*/ 292100 w 2553640"/>
              <a:gd name="connsiteY77" fmla="*/ 3238500 h 3251818"/>
              <a:gd name="connsiteX78" fmla="*/ 203200 w 2553640"/>
              <a:gd name="connsiteY78" fmla="*/ 3200400 h 3251818"/>
              <a:gd name="connsiteX79" fmla="*/ 165100 w 2553640"/>
              <a:gd name="connsiteY79" fmla="*/ 3225800 h 3251818"/>
              <a:gd name="connsiteX80" fmla="*/ 76200 w 2553640"/>
              <a:gd name="connsiteY80" fmla="*/ 3251200 h 3251818"/>
              <a:gd name="connsiteX81" fmla="*/ 50800 w 2553640"/>
              <a:gd name="connsiteY81" fmla="*/ 3251200 h 3251818"/>
              <a:gd name="connsiteX82" fmla="*/ 50800 w 2553640"/>
              <a:gd name="connsiteY82" fmla="*/ 3251200 h 3251818"/>
              <a:gd name="connsiteX83" fmla="*/ 0 w 2553640"/>
              <a:gd name="connsiteY83" fmla="*/ 3238500 h 3251818"/>
              <a:gd name="connsiteX0" fmla="*/ 0 w 2553640"/>
              <a:gd name="connsiteY0" fmla="*/ 3238500 h 3251670"/>
              <a:gd name="connsiteX1" fmla="*/ 50800 w 2553640"/>
              <a:gd name="connsiteY1" fmla="*/ 241300 h 3251670"/>
              <a:gd name="connsiteX2" fmla="*/ 50800 w 2553640"/>
              <a:gd name="connsiteY2" fmla="*/ 241300 h 3251670"/>
              <a:gd name="connsiteX3" fmla="*/ 101600 w 2553640"/>
              <a:gd name="connsiteY3" fmla="*/ 139700 h 3251670"/>
              <a:gd name="connsiteX4" fmla="*/ 139700 w 2553640"/>
              <a:gd name="connsiteY4" fmla="*/ 127000 h 3251670"/>
              <a:gd name="connsiteX5" fmla="*/ 165100 w 2553640"/>
              <a:gd name="connsiteY5" fmla="*/ 88900 h 3251670"/>
              <a:gd name="connsiteX6" fmla="*/ 241300 w 2553640"/>
              <a:gd name="connsiteY6" fmla="*/ 63500 h 3251670"/>
              <a:gd name="connsiteX7" fmla="*/ 279400 w 2553640"/>
              <a:gd name="connsiteY7" fmla="*/ 50800 h 3251670"/>
              <a:gd name="connsiteX8" fmla="*/ 317500 w 2553640"/>
              <a:gd name="connsiteY8" fmla="*/ 38100 h 3251670"/>
              <a:gd name="connsiteX9" fmla="*/ 368300 w 2553640"/>
              <a:gd name="connsiteY9" fmla="*/ 25400 h 3251670"/>
              <a:gd name="connsiteX10" fmla="*/ 520700 w 2553640"/>
              <a:gd name="connsiteY10" fmla="*/ 0 h 3251670"/>
              <a:gd name="connsiteX11" fmla="*/ 622300 w 2553640"/>
              <a:gd name="connsiteY11" fmla="*/ 12700 h 3251670"/>
              <a:gd name="connsiteX12" fmla="*/ 762000 w 2553640"/>
              <a:gd name="connsiteY12" fmla="*/ 25400 h 3251670"/>
              <a:gd name="connsiteX13" fmla="*/ 838200 w 2553640"/>
              <a:gd name="connsiteY13" fmla="*/ 57150 h 3251670"/>
              <a:gd name="connsiteX14" fmla="*/ 901700 w 2553640"/>
              <a:gd name="connsiteY14" fmla="*/ 88900 h 3251670"/>
              <a:gd name="connsiteX15" fmla="*/ 958850 w 2553640"/>
              <a:gd name="connsiteY15" fmla="*/ 107950 h 3251670"/>
              <a:gd name="connsiteX16" fmla="*/ 990600 w 2553640"/>
              <a:gd name="connsiteY16" fmla="*/ 139700 h 3251670"/>
              <a:gd name="connsiteX17" fmla="*/ 1066800 w 2553640"/>
              <a:gd name="connsiteY17" fmla="*/ 165100 h 3251670"/>
              <a:gd name="connsiteX18" fmla="*/ 1143000 w 2553640"/>
              <a:gd name="connsiteY18" fmla="*/ 203200 h 3251670"/>
              <a:gd name="connsiteX19" fmla="*/ 1181100 w 2553640"/>
              <a:gd name="connsiteY19" fmla="*/ 228600 h 3251670"/>
              <a:gd name="connsiteX20" fmla="*/ 1231900 w 2553640"/>
              <a:gd name="connsiteY20" fmla="*/ 254000 h 3251670"/>
              <a:gd name="connsiteX21" fmla="*/ 1295400 w 2553640"/>
              <a:gd name="connsiteY21" fmla="*/ 317500 h 3251670"/>
              <a:gd name="connsiteX22" fmla="*/ 1333500 w 2553640"/>
              <a:gd name="connsiteY22" fmla="*/ 355600 h 3251670"/>
              <a:gd name="connsiteX23" fmla="*/ 1358900 w 2553640"/>
              <a:gd name="connsiteY23" fmla="*/ 393700 h 3251670"/>
              <a:gd name="connsiteX24" fmla="*/ 1397000 w 2553640"/>
              <a:gd name="connsiteY24" fmla="*/ 406400 h 3251670"/>
              <a:gd name="connsiteX25" fmla="*/ 1460500 w 2553640"/>
              <a:gd name="connsiteY25" fmla="*/ 469900 h 3251670"/>
              <a:gd name="connsiteX26" fmla="*/ 1485900 w 2553640"/>
              <a:gd name="connsiteY26" fmla="*/ 508000 h 3251670"/>
              <a:gd name="connsiteX27" fmla="*/ 1524000 w 2553640"/>
              <a:gd name="connsiteY27" fmla="*/ 546100 h 3251670"/>
              <a:gd name="connsiteX28" fmla="*/ 1549400 w 2553640"/>
              <a:gd name="connsiteY28" fmla="*/ 584200 h 3251670"/>
              <a:gd name="connsiteX29" fmla="*/ 1587500 w 2553640"/>
              <a:gd name="connsiteY29" fmla="*/ 622300 h 3251670"/>
              <a:gd name="connsiteX30" fmla="*/ 1612900 w 2553640"/>
              <a:gd name="connsiteY30" fmla="*/ 660400 h 3251670"/>
              <a:gd name="connsiteX31" fmla="*/ 1651000 w 2553640"/>
              <a:gd name="connsiteY31" fmla="*/ 685800 h 3251670"/>
              <a:gd name="connsiteX32" fmla="*/ 1663700 w 2553640"/>
              <a:gd name="connsiteY32" fmla="*/ 736600 h 3251670"/>
              <a:gd name="connsiteX33" fmla="*/ 1701800 w 2553640"/>
              <a:gd name="connsiteY33" fmla="*/ 762000 h 3251670"/>
              <a:gd name="connsiteX34" fmla="*/ 1727200 w 2553640"/>
              <a:gd name="connsiteY34" fmla="*/ 838200 h 3251670"/>
              <a:gd name="connsiteX35" fmla="*/ 1765300 w 2553640"/>
              <a:gd name="connsiteY35" fmla="*/ 914400 h 3251670"/>
              <a:gd name="connsiteX36" fmla="*/ 1790700 w 2553640"/>
              <a:gd name="connsiteY36" fmla="*/ 952500 h 3251670"/>
              <a:gd name="connsiteX37" fmla="*/ 1803400 w 2553640"/>
              <a:gd name="connsiteY37" fmla="*/ 990600 h 3251670"/>
              <a:gd name="connsiteX38" fmla="*/ 1854200 w 2553640"/>
              <a:gd name="connsiteY38" fmla="*/ 1066800 h 3251670"/>
              <a:gd name="connsiteX39" fmla="*/ 1879600 w 2553640"/>
              <a:gd name="connsiteY39" fmla="*/ 1155700 h 3251670"/>
              <a:gd name="connsiteX40" fmla="*/ 1905000 w 2553640"/>
              <a:gd name="connsiteY40" fmla="*/ 1193800 h 3251670"/>
              <a:gd name="connsiteX41" fmla="*/ 1917700 w 2553640"/>
              <a:gd name="connsiteY41" fmla="*/ 1270000 h 3251670"/>
              <a:gd name="connsiteX42" fmla="*/ 1943100 w 2553640"/>
              <a:gd name="connsiteY42" fmla="*/ 1320800 h 3251670"/>
              <a:gd name="connsiteX43" fmla="*/ 1968500 w 2553640"/>
              <a:gd name="connsiteY43" fmla="*/ 1397000 h 3251670"/>
              <a:gd name="connsiteX44" fmla="*/ 1981200 w 2553640"/>
              <a:gd name="connsiteY44" fmla="*/ 1447800 h 3251670"/>
              <a:gd name="connsiteX45" fmla="*/ 2006600 w 2553640"/>
              <a:gd name="connsiteY45" fmla="*/ 1536700 h 3251670"/>
              <a:gd name="connsiteX46" fmla="*/ 2019300 w 2553640"/>
              <a:gd name="connsiteY46" fmla="*/ 1638300 h 3251670"/>
              <a:gd name="connsiteX47" fmla="*/ 2032000 w 2553640"/>
              <a:gd name="connsiteY47" fmla="*/ 1676400 h 3251670"/>
              <a:gd name="connsiteX48" fmla="*/ 2044700 w 2553640"/>
              <a:gd name="connsiteY48" fmla="*/ 1752600 h 3251670"/>
              <a:gd name="connsiteX49" fmla="*/ 2070100 w 2553640"/>
              <a:gd name="connsiteY49" fmla="*/ 1860550 h 3251670"/>
              <a:gd name="connsiteX50" fmla="*/ 2101850 w 2553640"/>
              <a:gd name="connsiteY50" fmla="*/ 1943100 h 3251670"/>
              <a:gd name="connsiteX51" fmla="*/ 2133600 w 2553640"/>
              <a:gd name="connsiteY51" fmla="*/ 1993900 h 3251670"/>
              <a:gd name="connsiteX52" fmla="*/ 2159000 w 2553640"/>
              <a:gd name="connsiteY52" fmla="*/ 2082800 h 3251670"/>
              <a:gd name="connsiteX53" fmla="*/ 2197100 w 2553640"/>
              <a:gd name="connsiteY53" fmla="*/ 2133600 h 3251670"/>
              <a:gd name="connsiteX54" fmla="*/ 2228850 w 2553640"/>
              <a:gd name="connsiteY54" fmla="*/ 2228850 h 3251670"/>
              <a:gd name="connsiteX55" fmla="*/ 2260600 w 2553640"/>
              <a:gd name="connsiteY55" fmla="*/ 2311400 h 3251670"/>
              <a:gd name="connsiteX56" fmla="*/ 2273300 w 2553640"/>
              <a:gd name="connsiteY56" fmla="*/ 2349500 h 3251670"/>
              <a:gd name="connsiteX57" fmla="*/ 2324100 w 2553640"/>
              <a:gd name="connsiteY57" fmla="*/ 2425700 h 3251670"/>
              <a:gd name="connsiteX58" fmla="*/ 2349500 w 2553640"/>
              <a:gd name="connsiteY58" fmla="*/ 2463800 h 3251670"/>
              <a:gd name="connsiteX59" fmla="*/ 2374900 w 2553640"/>
              <a:gd name="connsiteY59" fmla="*/ 2540000 h 3251670"/>
              <a:gd name="connsiteX60" fmla="*/ 2451100 w 2553640"/>
              <a:gd name="connsiteY60" fmla="*/ 2749550 h 3251670"/>
              <a:gd name="connsiteX61" fmla="*/ 2482850 w 2553640"/>
              <a:gd name="connsiteY61" fmla="*/ 2895600 h 3251670"/>
              <a:gd name="connsiteX62" fmla="*/ 2527300 w 2553640"/>
              <a:gd name="connsiteY62" fmla="*/ 2990850 h 3251670"/>
              <a:gd name="connsiteX63" fmla="*/ 2540000 w 2553640"/>
              <a:gd name="connsiteY63" fmla="*/ 3073400 h 3251670"/>
              <a:gd name="connsiteX64" fmla="*/ 2552700 w 2553640"/>
              <a:gd name="connsiteY64" fmla="*/ 3162300 h 3251670"/>
              <a:gd name="connsiteX65" fmla="*/ 2552700 w 2553640"/>
              <a:gd name="connsiteY65" fmla="*/ 3213100 h 3251670"/>
              <a:gd name="connsiteX66" fmla="*/ 2552700 w 2553640"/>
              <a:gd name="connsiteY66" fmla="*/ 3213100 h 3251670"/>
              <a:gd name="connsiteX67" fmla="*/ 2552700 w 2553640"/>
              <a:gd name="connsiteY67" fmla="*/ 3213100 h 3251670"/>
              <a:gd name="connsiteX68" fmla="*/ 2120900 w 2553640"/>
              <a:gd name="connsiteY68" fmla="*/ 3225800 h 3251670"/>
              <a:gd name="connsiteX69" fmla="*/ 2044700 w 2553640"/>
              <a:gd name="connsiteY69" fmla="*/ 3238500 h 3251670"/>
              <a:gd name="connsiteX70" fmla="*/ 1955800 w 2553640"/>
              <a:gd name="connsiteY70" fmla="*/ 3251200 h 3251670"/>
              <a:gd name="connsiteX71" fmla="*/ 1358900 w 2553640"/>
              <a:gd name="connsiteY71" fmla="*/ 3238500 h 3251670"/>
              <a:gd name="connsiteX72" fmla="*/ 1092200 w 2553640"/>
              <a:gd name="connsiteY72" fmla="*/ 3251200 h 3251670"/>
              <a:gd name="connsiteX73" fmla="*/ 927100 w 2553640"/>
              <a:gd name="connsiteY73" fmla="*/ 3225800 h 3251670"/>
              <a:gd name="connsiteX74" fmla="*/ 787400 w 2553640"/>
              <a:gd name="connsiteY74" fmla="*/ 3238500 h 3251670"/>
              <a:gd name="connsiteX75" fmla="*/ 571500 w 2553640"/>
              <a:gd name="connsiteY75" fmla="*/ 3238500 h 3251670"/>
              <a:gd name="connsiteX76" fmla="*/ 419100 w 2553640"/>
              <a:gd name="connsiteY76" fmla="*/ 3225800 h 3251670"/>
              <a:gd name="connsiteX77" fmla="*/ 292100 w 2553640"/>
              <a:gd name="connsiteY77" fmla="*/ 3238500 h 3251670"/>
              <a:gd name="connsiteX78" fmla="*/ 203200 w 2553640"/>
              <a:gd name="connsiteY78" fmla="*/ 3200400 h 3251670"/>
              <a:gd name="connsiteX79" fmla="*/ 165100 w 2553640"/>
              <a:gd name="connsiteY79" fmla="*/ 3244850 h 3251670"/>
              <a:gd name="connsiteX80" fmla="*/ 76200 w 2553640"/>
              <a:gd name="connsiteY80" fmla="*/ 3251200 h 3251670"/>
              <a:gd name="connsiteX81" fmla="*/ 50800 w 2553640"/>
              <a:gd name="connsiteY81" fmla="*/ 3251200 h 3251670"/>
              <a:gd name="connsiteX82" fmla="*/ 50800 w 2553640"/>
              <a:gd name="connsiteY82" fmla="*/ 3251200 h 3251670"/>
              <a:gd name="connsiteX83" fmla="*/ 0 w 2553640"/>
              <a:gd name="connsiteY83" fmla="*/ 3238500 h 3251670"/>
              <a:gd name="connsiteX0" fmla="*/ 0 w 2553640"/>
              <a:gd name="connsiteY0" fmla="*/ 3238500 h 3252853"/>
              <a:gd name="connsiteX1" fmla="*/ 50800 w 2553640"/>
              <a:gd name="connsiteY1" fmla="*/ 241300 h 3252853"/>
              <a:gd name="connsiteX2" fmla="*/ 50800 w 2553640"/>
              <a:gd name="connsiteY2" fmla="*/ 241300 h 3252853"/>
              <a:gd name="connsiteX3" fmla="*/ 101600 w 2553640"/>
              <a:gd name="connsiteY3" fmla="*/ 139700 h 3252853"/>
              <a:gd name="connsiteX4" fmla="*/ 139700 w 2553640"/>
              <a:gd name="connsiteY4" fmla="*/ 127000 h 3252853"/>
              <a:gd name="connsiteX5" fmla="*/ 165100 w 2553640"/>
              <a:gd name="connsiteY5" fmla="*/ 88900 h 3252853"/>
              <a:gd name="connsiteX6" fmla="*/ 241300 w 2553640"/>
              <a:gd name="connsiteY6" fmla="*/ 63500 h 3252853"/>
              <a:gd name="connsiteX7" fmla="*/ 279400 w 2553640"/>
              <a:gd name="connsiteY7" fmla="*/ 50800 h 3252853"/>
              <a:gd name="connsiteX8" fmla="*/ 317500 w 2553640"/>
              <a:gd name="connsiteY8" fmla="*/ 38100 h 3252853"/>
              <a:gd name="connsiteX9" fmla="*/ 368300 w 2553640"/>
              <a:gd name="connsiteY9" fmla="*/ 25400 h 3252853"/>
              <a:gd name="connsiteX10" fmla="*/ 520700 w 2553640"/>
              <a:gd name="connsiteY10" fmla="*/ 0 h 3252853"/>
              <a:gd name="connsiteX11" fmla="*/ 622300 w 2553640"/>
              <a:gd name="connsiteY11" fmla="*/ 12700 h 3252853"/>
              <a:gd name="connsiteX12" fmla="*/ 762000 w 2553640"/>
              <a:gd name="connsiteY12" fmla="*/ 25400 h 3252853"/>
              <a:gd name="connsiteX13" fmla="*/ 838200 w 2553640"/>
              <a:gd name="connsiteY13" fmla="*/ 57150 h 3252853"/>
              <a:gd name="connsiteX14" fmla="*/ 901700 w 2553640"/>
              <a:gd name="connsiteY14" fmla="*/ 88900 h 3252853"/>
              <a:gd name="connsiteX15" fmla="*/ 958850 w 2553640"/>
              <a:gd name="connsiteY15" fmla="*/ 107950 h 3252853"/>
              <a:gd name="connsiteX16" fmla="*/ 990600 w 2553640"/>
              <a:gd name="connsiteY16" fmla="*/ 139700 h 3252853"/>
              <a:gd name="connsiteX17" fmla="*/ 1066800 w 2553640"/>
              <a:gd name="connsiteY17" fmla="*/ 165100 h 3252853"/>
              <a:gd name="connsiteX18" fmla="*/ 1143000 w 2553640"/>
              <a:gd name="connsiteY18" fmla="*/ 203200 h 3252853"/>
              <a:gd name="connsiteX19" fmla="*/ 1181100 w 2553640"/>
              <a:gd name="connsiteY19" fmla="*/ 228600 h 3252853"/>
              <a:gd name="connsiteX20" fmla="*/ 1231900 w 2553640"/>
              <a:gd name="connsiteY20" fmla="*/ 254000 h 3252853"/>
              <a:gd name="connsiteX21" fmla="*/ 1295400 w 2553640"/>
              <a:gd name="connsiteY21" fmla="*/ 317500 h 3252853"/>
              <a:gd name="connsiteX22" fmla="*/ 1333500 w 2553640"/>
              <a:gd name="connsiteY22" fmla="*/ 355600 h 3252853"/>
              <a:gd name="connsiteX23" fmla="*/ 1358900 w 2553640"/>
              <a:gd name="connsiteY23" fmla="*/ 393700 h 3252853"/>
              <a:gd name="connsiteX24" fmla="*/ 1397000 w 2553640"/>
              <a:gd name="connsiteY24" fmla="*/ 406400 h 3252853"/>
              <a:gd name="connsiteX25" fmla="*/ 1460500 w 2553640"/>
              <a:gd name="connsiteY25" fmla="*/ 469900 h 3252853"/>
              <a:gd name="connsiteX26" fmla="*/ 1485900 w 2553640"/>
              <a:gd name="connsiteY26" fmla="*/ 508000 h 3252853"/>
              <a:gd name="connsiteX27" fmla="*/ 1524000 w 2553640"/>
              <a:gd name="connsiteY27" fmla="*/ 546100 h 3252853"/>
              <a:gd name="connsiteX28" fmla="*/ 1549400 w 2553640"/>
              <a:gd name="connsiteY28" fmla="*/ 584200 h 3252853"/>
              <a:gd name="connsiteX29" fmla="*/ 1587500 w 2553640"/>
              <a:gd name="connsiteY29" fmla="*/ 622300 h 3252853"/>
              <a:gd name="connsiteX30" fmla="*/ 1612900 w 2553640"/>
              <a:gd name="connsiteY30" fmla="*/ 660400 h 3252853"/>
              <a:gd name="connsiteX31" fmla="*/ 1651000 w 2553640"/>
              <a:gd name="connsiteY31" fmla="*/ 685800 h 3252853"/>
              <a:gd name="connsiteX32" fmla="*/ 1663700 w 2553640"/>
              <a:gd name="connsiteY32" fmla="*/ 736600 h 3252853"/>
              <a:gd name="connsiteX33" fmla="*/ 1701800 w 2553640"/>
              <a:gd name="connsiteY33" fmla="*/ 762000 h 3252853"/>
              <a:gd name="connsiteX34" fmla="*/ 1727200 w 2553640"/>
              <a:gd name="connsiteY34" fmla="*/ 838200 h 3252853"/>
              <a:gd name="connsiteX35" fmla="*/ 1765300 w 2553640"/>
              <a:gd name="connsiteY35" fmla="*/ 914400 h 3252853"/>
              <a:gd name="connsiteX36" fmla="*/ 1790700 w 2553640"/>
              <a:gd name="connsiteY36" fmla="*/ 952500 h 3252853"/>
              <a:gd name="connsiteX37" fmla="*/ 1803400 w 2553640"/>
              <a:gd name="connsiteY37" fmla="*/ 990600 h 3252853"/>
              <a:gd name="connsiteX38" fmla="*/ 1854200 w 2553640"/>
              <a:gd name="connsiteY38" fmla="*/ 1066800 h 3252853"/>
              <a:gd name="connsiteX39" fmla="*/ 1879600 w 2553640"/>
              <a:gd name="connsiteY39" fmla="*/ 1155700 h 3252853"/>
              <a:gd name="connsiteX40" fmla="*/ 1905000 w 2553640"/>
              <a:gd name="connsiteY40" fmla="*/ 1193800 h 3252853"/>
              <a:gd name="connsiteX41" fmla="*/ 1917700 w 2553640"/>
              <a:gd name="connsiteY41" fmla="*/ 1270000 h 3252853"/>
              <a:gd name="connsiteX42" fmla="*/ 1943100 w 2553640"/>
              <a:gd name="connsiteY42" fmla="*/ 1320800 h 3252853"/>
              <a:gd name="connsiteX43" fmla="*/ 1968500 w 2553640"/>
              <a:gd name="connsiteY43" fmla="*/ 1397000 h 3252853"/>
              <a:gd name="connsiteX44" fmla="*/ 1981200 w 2553640"/>
              <a:gd name="connsiteY44" fmla="*/ 1447800 h 3252853"/>
              <a:gd name="connsiteX45" fmla="*/ 2006600 w 2553640"/>
              <a:gd name="connsiteY45" fmla="*/ 1536700 h 3252853"/>
              <a:gd name="connsiteX46" fmla="*/ 2019300 w 2553640"/>
              <a:gd name="connsiteY46" fmla="*/ 1638300 h 3252853"/>
              <a:gd name="connsiteX47" fmla="*/ 2032000 w 2553640"/>
              <a:gd name="connsiteY47" fmla="*/ 1676400 h 3252853"/>
              <a:gd name="connsiteX48" fmla="*/ 2044700 w 2553640"/>
              <a:gd name="connsiteY48" fmla="*/ 1752600 h 3252853"/>
              <a:gd name="connsiteX49" fmla="*/ 2070100 w 2553640"/>
              <a:gd name="connsiteY49" fmla="*/ 1860550 h 3252853"/>
              <a:gd name="connsiteX50" fmla="*/ 2101850 w 2553640"/>
              <a:gd name="connsiteY50" fmla="*/ 1943100 h 3252853"/>
              <a:gd name="connsiteX51" fmla="*/ 2133600 w 2553640"/>
              <a:gd name="connsiteY51" fmla="*/ 1993900 h 3252853"/>
              <a:gd name="connsiteX52" fmla="*/ 2159000 w 2553640"/>
              <a:gd name="connsiteY52" fmla="*/ 2082800 h 3252853"/>
              <a:gd name="connsiteX53" fmla="*/ 2197100 w 2553640"/>
              <a:gd name="connsiteY53" fmla="*/ 2133600 h 3252853"/>
              <a:gd name="connsiteX54" fmla="*/ 2228850 w 2553640"/>
              <a:gd name="connsiteY54" fmla="*/ 2228850 h 3252853"/>
              <a:gd name="connsiteX55" fmla="*/ 2260600 w 2553640"/>
              <a:gd name="connsiteY55" fmla="*/ 2311400 h 3252853"/>
              <a:gd name="connsiteX56" fmla="*/ 2273300 w 2553640"/>
              <a:gd name="connsiteY56" fmla="*/ 2349500 h 3252853"/>
              <a:gd name="connsiteX57" fmla="*/ 2324100 w 2553640"/>
              <a:gd name="connsiteY57" fmla="*/ 2425700 h 3252853"/>
              <a:gd name="connsiteX58" fmla="*/ 2349500 w 2553640"/>
              <a:gd name="connsiteY58" fmla="*/ 2463800 h 3252853"/>
              <a:gd name="connsiteX59" fmla="*/ 2374900 w 2553640"/>
              <a:gd name="connsiteY59" fmla="*/ 2540000 h 3252853"/>
              <a:gd name="connsiteX60" fmla="*/ 2451100 w 2553640"/>
              <a:gd name="connsiteY60" fmla="*/ 2749550 h 3252853"/>
              <a:gd name="connsiteX61" fmla="*/ 2482850 w 2553640"/>
              <a:gd name="connsiteY61" fmla="*/ 2895600 h 3252853"/>
              <a:gd name="connsiteX62" fmla="*/ 2527300 w 2553640"/>
              <a:gd name="connsiteY62" fmla="*/ 2990850 h 3252853"/>
              <a:gd name="connsiteX63" fmla="*/ 2540000 w 2553640"/>
              <a:gd name="connsiteY63" fmla="*/ 3073400 h 3252853"/>
              <a:gd name="connsiteX64" fmla="*/ 2552700 w 2553640"/>
              <a:gd name="connsiteY64" fmla="*/ 3162300 h 3252853"/>
              <a:gd name="connsiteX65" fmla="*/ 2552700 w 2553640"/>
              <a:gd name="connsiteY65" fmla="*/ 3213100 h 3252853"/>
              <a:gd name="connsiteX66" fmla="*/ 2552700 w 2553640"/>
              <a:gd name="connsiteY66" fmla="*/ 3213100 h 3252853"/>
              <a:gd name="connsiteX67" fmla="*/ 2552700 w 2553640"/>
              <a:gd name="connsiteY67" fmla="*/ 3213100 h 3252853"/>
              <a:gd name="connsiteX68" fmla="*/ 2120900 w 2553640"/>
              <a:gd name="connsiteY68" fmla="*/ 3225800 h 3252853"/>
              <a:gd name="connsiteX69" fmla="*/ 2044700 w 2553640"/>
              <a:gd name="connsiteY69" fmla="*/ 3238500 h 3252853"/>
              <a:gd name="connsiteX70" fmla="*/ 1955800 w 2553640"/>
              <a:gd name="connsiteY70" fmla="*/ 3251200 h 3252853"/>
              <a:gd name="connsiteX71" fmla="*/ 1358900 w 2553640"/>
              <a:gd name="connsiteY71" fmla="*/ 3238500 h 3252853"/>
              <a:gd name="connsiteX72" fmla="*/ 1092200 w 2553640"/>
              <a:gd name="connsiteY72" fmla="*/ 3251200 h 3252853"/>
              <a:gd name="connsiteX73" fmla="*/ 927100 w 2553640"/>
              <a:gd name="connsiteY73" fmla="*/ 3225800 h 3252853"/>
              <a:gd name="connsiteX74" fmla="*/ 787400 w 2553640"/>
              <a:gd name="connsiteY74" fmla="*/ 3238500 h 3252853"/>
              <a:gd name="connsiteX75" fmla="*/ 571500 w 2553640"/>
              <a:gd name="connsiteY75" fmla="*/ 3238500 h 3252853"/>
              <a:gd name="connsiteX76" fmla="*/ 419100 w 2553640"/>
              <a:gd name="connsiteY76" fmla="*/ 3225800 h 3252853"/>
              <a:gd name="connsiteX77" fmla="*/ 292100 w 2553640"/>
              <a:gd name="connsiteY77" fmla="*/ 3238500 h 3252853"/>
              <a:gd name="connsiteX78" fmla="*/ 234950 w 2553640"/>
              <a:gd name="connsiteY78" fmla="*/ 3251200 h 3252853"/>
              <a:gd name="connsiteX79" fmla="*/ 165100 w 2553640"/>
              <a:gd name="connsiteY79" fmla="*/ 3244850 h 3252853"/>
              <a:gd name="connsiteX80" fmla="*/ 76200 w 2553640"/>
              <a:gd name="connsiteY80" fmla="*/ 3251200 h 3252853"/>
              <a:gd name="connsiteX81" fmla="*/ 50800 w 2553640"/>
              <a:gd name="connsiteY81" fmla="*/ 3251200 h 3252853"/>
              <a:gd name="connsiteX82" fmla="*/ 50800 w 2553640"/>
              <a:gd name="connsiteY82" fmla="*/ 3251200 h 3252853"/>
              <a:gd name="connsiteX83" fmla="*/ 0 w 2553640"/>
              <a:gd name="connsiteY83" fmla="*/ 3238500 h 3252853"/>
              <a:gd name="connsiteX0" fmla="*/ 0 w 2553640"/>
              <a:gd name="connsiteY0" fmla="*/ 3238500 h 3252853"/>
              <a:gd name="connsiteX1" fmla="*/ 50800 w 2553640"/>
              <a:gd name="connsiteY1" fmla="*/ 241300 h 3252853"/>
              <a:gd name="connsiteX2" fmla="*/ 50800 w 2553640"/>
              <a:gd name="connsiteY2" fmla="*/ 241300 h 3252853"/>
              <a:gd name="connsiteX3" fmla="*/ 101600 w 2553640"/>
              <a:gd name="connsiteY3" fmla="*/ 139700 h 3252853"/>
              <a:gd name="connsiteX4" fmla="*/ 139700 w 2553640"/>
              <a:gd name="connsiteY4" fmla="*/ 127000 h 3252853"/>
              <a:gd name="connsiteX5" fmla="*/ 165100 w 2553640"/>
              <a:gd name="connsiteY5" fmla="*/ 88900 h 3252853"/>
              <a:gd name="connsiteX6" fmla="*/ 241300 w 2553640"/>
              <a:gd name="connsiteY6" fmla="*/ 63500 h 3252853"/>
              <a:gd name="connsiteX7" fmla="*/ 279400 w 2553640"/>
              <a:gd name="connsiteY7" fmla="*/ 50800 h 3252853"/>
              <a:gd name="connsiteX8" fmla="*/ 317500 w 2553640"/>
              <a:gd name="connsiteY8" fmla="*/ 38100 h 3252853"/>
              <a:gd name="connsiteX9" fmla="*/ 368300 w 2553640"/>
              <a:gd name="connsiteY9" fmla="*/ 25400 h 3252853"/>
              <a:gd name="connsiteX10" fmla="*/ 520700 w 2553640"/>
              <a:gd name="connsiteY10" fmla="*/ 0 h 3252853"/>
              <a:gd name="connsiteX11" fmla="*/ 622300 w 2553640"/>
              <a:gd name="connsiteY11" fmla="*/ 12700 h 3252853"/>
              <a:gd name="connsiteX12" fmla="*/ 762000 w 2553640"/>
              <a:gd name="connsiteY12" fmla="*/ 25400 h 3252853"/>
              <a:gd name="connsiteX13" fmla="*/ 838200 w 2553640"/>
              <a:gd name="connsiteY13" fmla="*/ 57150 h 3252853"/>
              <a:gd name="connsiteX14" fmla="*/ 901700 w 2553640"/>
              <a:gd name="connsiteY14" fmla="*/ 88900 h 3252853"/>
              <a:gd name="connsiteX15" fmla="*/ 958850 w 2553640"/>
              <a:gd name="connsiteY15" fmla="*/ 107950 h 3252853"/>
              <a:gd name="connsiteX16" fmla="*/ 990600 w 2553640"/>
              <a:gd name="connsiteY16" fmla="*/ 139700 h 3252853"/>
              <a:gd name="connsiteX17" fmla="*/ 1066800 w 2553640"/>
              <a:gd name="connsiteY17" fmla="*/ 165100 h 3252853"/>
              <a:gd name="connsiteX18" fmla="*/ 1143000 w 2553640"/>
              <a:gd name="connsiteY18" fmla="*/ 203200 h 3252853"/>
              <a:gd name="connsiteX19" fmla="*/ 1181100 w 2553640"/>
              <a:gd name="connsiteY19" fmla="*/ 228600 h 3252853"/>
              <a:gd name="connsiteX20" fmla="*/ 1231900 w 2553640"/>
              <a:gd name="connsiteY20" fmla="*/ 254000 h 3252853"/>
              <a:gd name="connsiteX21" fmla="*/ 1295400 w 2553640"/>
              <a:gd name="connsiteY21" fmla="*/ 317500 h 3252853"/>
              <a:gd name="connsiteX22" fmla="*/ 1333500 w 2553640"/>
              <a:gd name="connsiteY22" fmla="*/ 355600 h 3252853"/>
              <a:gd name="connsiteX23" fmla="*/ 1358900 w 2553640"/>
              <a:gd name="connsiteY23" fmla="*/ 393700 h 3252853"/>
              <a:gd name="connsiteX24" fmla="*/ 1397000 w 2553640"/>
              <a:gd name="connsiteY24" fmla="*/ 406400 h 3252853"/>
              <a:gd name="connsiteX25" fmla="*/ 1460500 w 2553640"/>
              <a:gd name="connsiteY25" fmla="*/ 469900 h 3252853"/>
              <a:gd name="connsiteX26" fmla="*/ 1485900 w 2553640"/>
              <a:gd name="connsiteY26" fmla="*/ 508000 h 3252853"/>
              <a:gd name="connsiteX27" fmla="*/ 1524000 w 2553640"/>
              <a:gd name="connsiteY27" fmla="*/ 546100 h 3252853"/>
              <a:gd name="connsiteX28" fmla="*/ 1549400 w 2553640"/>
              <a:gd name="connsiteY28" fmla="*/ 584200 h 3252853"/>
              <a:gd name="connsiteX29" fmla="*/ 1587500 w 2553640"/>
              <a:gd name="connsiteY29" fmla="*/ 622300 h 3252853"/>
              <a:gd name="connsiteX30" fmla="*/ 1612900 w 2553640"/>
              <a:gd name="connsiteY30" fmla="*/ 660400 h 3252853"/>
              <a:gd name="connsiteX31" fmla="*/ 1651000 w 2553640"/>
              <a:gd name="connsiteY31" fmla="*/ 685800 h 3252853"/>
              <a:gd name="connsiteX32" fmla="*/ 1663700 w 2553640"/>
              <a:gd name="connsiteY32" fmla="*/ 736600 h 3252853"/>
              <a:gd name="connsiteX33" fmla="*/ 1701800 w 2553640"/>
              <a:gd name="connsiteY33" fmla="*/ 762000 h 3252853"/>
              <a:gd name="connsiteX34" fmla="*/ 1727200 w 2553640"/>
              <a:gd name="connsiteY34" fmla="*/ 838200 h 3252853"/>
              <a:gd name="connsiteX35" fmla="*/ 1765300 w 2553640"/>
              <a:gd name="connsiteY35" fmla="*/ 914400 h 3252853"/>
              <a:gd name="connsiteX36" fmla="*/ 1790700 w 2553640"/>
              <a:gd name="connsiteY36" fmla="*/ 952500 h 3252853"/>
              <a:gd name="connsiteX37" fmla="*/ 1803400 w 2553640"/>
              <a:gd name="connsiteY37" fmla="*/ 990600 h 3252853"/>
              <a:gd name="connsiteX38" fmla="*/ 1854200 w 2553640"/>
              <a:gd name="connsiteY38" fmla="*/ 1066800 h 3252853"/>
              <a:gd name="connsiteX39" fmla="*/ 1879600 w 2553640"/>
              <a:gd name="connsiteY39" fmla="*/ 1155700 h 3252853"/>
              <a:gd name="connsiteX40" fmla="*/ 1905000 w 2553640"/>
              <a:gd name="connsiteY40" fmla="*/ 1193800 h 3252853"/>
              <a:gd name="connsiteX41" fmla="*/ 1917700 w 2553640"/>
              <a:gd name="connsiteY41" fmla="*/ 1270000 h 3252853"/>
              <a:gd name="connsiteX42" fmla="*/ 1943100 w 2553640"/>
              <a:gd name="connsiteY42" fmla="*/ 1320800 h 3252853"/>
              <a:gd name="connsiteX43" fmla="*/ 1968500 w 2553640"/>
              <a:gd name="connsiteY43" fmla="*/ 1397000 h 3252853"/>
              <a:gd name="connsiteX44" fmla="*/ 1981200 w 2553640"/>
              <a:gd name="connsiteY44" fmla="*/ 1447800 h 3252853"/>
              <a:gd name="connsiteX45" fmla="*/ 2006600 w 2553640"/>
              <a:gd name="connsiteY45" fmla="*/ 1536700 h 3252853"/>
              <a:gd name="connsiteX46" fmla="*/ 2019300 w 2553640"/>
              <a:gd name="connsiteY46" fmla="*/ 1638300 h 3252853"/>
              <a:gd name="connsiteX47" fmla="*/ 2032000 w 2553640"/>
              <a:gd name="connsiteY47" fmla="*/ 1676400 h 3252853"/>
              <a:gd name="connsiteX48" fmla="*/ 2044700 w 2553640"/>
              <a:gd name="connsiteY48" fmla="*/ 1752600 h 3252853"/>
              <a:gd name="connsiteX49" fmla="*/ 2070100 w 2553640"/>
              <a:gd name="connsiteY49" fmla="*/ 1860550 h 3252853"/>
              <a:gd name="connsiteX50" fmla="*/ 2101850 w 2553640"/>
              <a:gd name="connsiteY50" fmla="*/ 1943100 h 3252853"/>
              <a:gd name="connsiteX51" fmla="*/ 2133600 w 2553640"/>
              <a:gd name="connsiteY51" fmla="*/ 1993900 h 3252853"/>
              <a:gd name="connsiteX52" fmla="*/ 2159000 w 2553640"/>
              <a:gd name="connsiteY52" fmla="*/ 2082800 h 3252853"/>
              <a:gd name="connsiteX53" fmla="*/ 2197100 w 2553640"/>
              <a:gd name="connsiteY53" fmla="*/ 2133600 h 3252853"/>
              <a:gd name="connsiteX54" fmla="*/ 2228850 w 2553640"/>
              <a:gd name="connsiteY54" fmla="*/ 2228850 h 3252853"/>
              <a:gd name="connsiteX55" fmla="*/ 2260600 w 2553640"/>
              <a:gd name="connsiteY55" fmla="*/ 2311400 h 3252853"/>
              <a:gd name="connsiteX56" fmla="*/ 2273300 w 2553640"/>
              <a:gd name="connsiteY56" fmla="*/ 2349500 h 3252853"/>
              <a:gd name="connsiteX57" fmla="*/ 2324100 w 2553640"/>
              <a:gd name="connsiteY57" fmla="*/ 2425700 h 3252853"/>
              <a:gd name="connsiteX58" fmla="*/ 2349500 w 2553640"/>
              <a:gd name="connsiteY58" fmla="*/ 2463800 h 3252853"/>
              <a:gd name="connsiteX59" fmla="*/ 2374900 w 2553640"/>
              <a:gd name="connsiteY59" fmla="*/ 2540000 h 3252853"/>
              <a:gd name="connsiteX60" fmla="*/ 2451100 w 2553640"/>
              <a:gd name="connsiteY60" fmla="*/ 2749550 h 3252853"/>
              <a:gd name="connsiteX61" fmla="*/ 2482850 w 2553640"/>
              <a:gd name="connsiteY61" fmla="*/ 2895600 h 3252853"/>
              <a:gd name="connsiteX62" fmla="*/ 2527300 w 2553640"/>
              <a:gd name="connsiteY62" fmla="*/ 2990850 h 3252853"/>
              <a:gd name="connsiteX63" fmla="*/ 2540000 w 2553640"/>
              <a:gd name="connsiteY63" fmla="*/ 3073400 h 3252853"/>
              <a:gd name="connsiteX64" fmla="*/ 2552700 w 2553640"/>
              <a:gd name="connsiteY64" fmla="*/ 3162300 h 3252853"/>
              <a:gd name="connsiteX65" fmla="*/ 2552700 w 2553640"/>
              <a:gd name="connsiteY65" fmla="*/ 3213100 h 3252853"/>
              <a:gd name="connsiteX66" fmla="*/ 2552700 w 2553640"/>
              <a:gd name="connsiteY66" fmla="*/ 3213100 h 3252853"/>
              <a:gd name="connsiteX67" fmla="*/ 2552700 w 2553640"/>
              <a:gd name="connsiteY67" fmla="*/ 3213100 h 3252853"/>
              <a:gd name="connsiteX68" fmla="*/ 2044700 w 2553640"/>
              <a:gd name="connsiteY68" fmla="*/ 3238500 h 3252853"/>
              <a:gd name="connsiteX69" fmla="*/ 1955800 w 2553640"/>
              <a:gd name="connsiteY69" fmla="*/ 3251200 h 3252853"/>
              <a:gd name="connsiteX70" fmla="*/ 1358900 w 2553640"/>
              <a:gd name="connsiteY70" fmla="*/ 3238500 h 3252853"/>
              <a:gd name="connsiteX71" fmla="*/ 1092200 w 2553640"/>
              <a:gd name="connsiteY71" fmla="*/ 3251200 h 3252853"/>
              <a:gd name="connsiteX72" fmla="*/ 927100 w 2553640"/>
              <a:gd name="connsiteY72" fmla="*/ 3225800 h 3252853"/>
              <a:gd name="connsiteX73" fmla="*/ 787400 w 2553640"/>
              <a:gd name="connsiteY73" fmla="*/ 3238500 h 3252853"/>
              <a:gd name="connsiteX74" fmla="*/ 571500 w 2553640"/>
              <a:gd name="connsiteY74" fmla="*/ 3238500 h 3252853"/>
              <a:gd name="connsiteX75" fmla="*/ 419100 w 2553640"/>
              <a:gd name="connsiteY75" fmla="*/ 3225800 h 3252853"/>
              <a:gd name="connsiteX76" fmla="*/ 292100 w 2553640"/>
              <a:gd name="connsiteY76" fmla="*/ 3238500 h 3252853"/>
              <a:gd name="connsiteX77" fmla="*/ 234950 w 2553640"/>
              <a:gd name="connsiteY77" fmla="*/ 3251200 h 3252853"/>
              <a:gd name="connsiteX78" fmla="*/ 165100 w 2553640"/>
              <a:gd name="connsiteY78" fmla="*/ 3244850 h 3252853"/>
              <a:gd name="connsiteX79" fmla="*/ 76200 w 2553640"/>
              <a:gd name="connsiteY79" fmla="*/ 3251200 h 3252853"/>
              <a:gd name="connsiteX80" fmla="*/ 50800 w 2553640"/>
              <a:gd name="connsiteY80" fmla="*/ 3251200 h 3252853"/>
              <a:gd name="connsiteX81" fmla="*/ 50800 w 2553640"/>
              <a:gd name="connsiteY81" fmla="*/ 3251200 h 3252853"/>
              <a:gd name="connsiteX82" fmla="*/ 0 w 2553640"/>
              <a:gd name="connsiteY82" fmla="*/ 3238500 h 3252853"/>
              <a:gd name="connsiteX0" fmla="*/ 0 w 2553640"/>
              <a:gd name="connsiteY0" fmla="*/ 3238500 h 3252853"/>
              <a:gd name="connsiteX1" fmla="*/ 50800 w 2553640"/>
              <a:gd name="connsiteY1" fmla="*/ 241300 h 3252853"/>
              <a:gd name="connsiteX2" fmla="*/ 50800 w 2553640"/>
              <a:gd name="connsiteY2" fmla="*/ 241300 h 3252853"/>
              <a:gd name="connsiteX3" fmla="*/ 101600 w 2553640"/>
              <a:gd name="connsiteY3" fmla="*/ 139700 h 3252853"/>
              <a:gd name="connsiteX4" fmla="*/ 139700 w 2553640"/>
              <a:gd name="connsiteY4" fmla="*/ 127000 h 3252853"/>
              <a:gd name="connsiteX5" fmla="*/ 165100 w 2553640"/>
              <a:gd name="connsiteY5" fmla="*/ 88900 h 3252853"/>
              <a:gd name="connsiteX6" fmla="*/ 241300 w 2553640"/>
              <a:gd name="connsiteY6" fmla="*/ 63500 h 3252853"/>
              <a:gd name="connsiteX7" fmla="*/ 279400 w 2553640"/>
              <a:gd name="connsiteY7" fmla="*/ 50800 h 3252853"/>
              <a:gd name="connsiteX8" fmla="*/ 317500 w 2553640"/>
              <a:gd name="connsiteY8" fmla="*/ 38100 h 3252853"/>
              <a:gd name="connsiteX9" fmla="*/ 368300 w 2553640"/>
              <a:gd name="connsiteY9" fmla="*/ 25400 h 3252853"/>
              <a:gd name="connsiteX10" fmla="*/ 520700 w 2553640"/>
              <a:gd name="connsiteY10" fmla="*/ 0 h 3252853"/>
              <a:gd name="connsiteX11" fmla="*/ 622300 w 2553640"/>
              <a:gd name="connsiteY11" fmla="*/ 12700 h 3252853"/>
              <a:gd name="connsiteX12" fmla="*/ 762000 w 2553640"/>
              <a:gd name="connsiteY12" fmla="*/ 25400 h 3252853"/>
              <a:gd name="connsiteX13" fmla="*/ 838200 w 2553640"/>
              <a:gd name="connsiteY13" fmla="*/ 57150 h 3252853"/>
              <a:gd name="connsiteX14" fmla="*/ 901700 w 2553640"/>
              <a:gd name="connsiteY14" fmla="*/ 88900 h 3252853"/>
              <a:gd name="connsiteX15" fmla="*/ 958850 w 2553640"/>
              <a:gd name="connsiteY15" fmla="*/ 107950 h 3252853"/>
              <a:gd name="connsiteX16" fmla="*/ 990600 w 2553640"/>
              <a:gd name="connsiteY16" fmla="*/ 139700 h 3252853"/>
              <a:gd name="connsiteX17" fmla="*/ 1066800 w 2553640"/>
              <a:gd name="connsiteY17" fmla="*/ 165100 h 3252853"/>
              <a:gd name="connsiteX18" fmla="*/ 1143000 w 2553640"/>
              <a:gd name="connsiteY18" fmla="*/ 203200 h 3252853"/>
              <a:gd name="connsiteX19" fmla="*/ 1181100 w 2553640"/>
              <a:gd name="connsiteY19" fmla="*/ 228600 h 3252853"/>
              <a:gd name="connsiteX20" fmla="*/ 1231900 w 2553640"/>
              <a:gd name="connsiteY20" fmla="*/ 254000 h 3252853"/>
              <a:gd name="connsiteX21" fmla="*/ 1295400 w 2553640"/>
              <a:gd name="connsiteY21" fmla="*/ 317500 h 3252853"/>
              <a:gd name="connsiteX22" fmla="*/ 1333500 w 2553640"/>
              <a:gd name="connsiteY22" fmla="*/ 355600 h 3252853"/>
              <a:gd name="connsiteX23" fmla="*/ 1358900 w 2553640"/>
              <a:gd name="connsiteY23" fmla="*/ 393700 h 3252853"/>
              <a:gd name="connsiteX24" fmla="*/ 1397000 w 2553640"/>
              <a:gd name="connsiteY24" fmla="*/ 406400 h 3252853"/>
              <a:gd name="connsiteX25" fmla="*/ 1460500 w 2553640"/>
              <a:gd name="connsiteY25" fmla="*/ 469900 h 3252853"/>
              <a:gd name="connsiteX26" fmla="*/ 1485900 w 2553640"/>
              <a:gd name="connsiteY26" fmla="*/ 508000 h 3252853"/>
              <a:gd name="connsiteX27" fmla="*/ 1524000 w 2553640"/>
              <a:gd name="connsiteY27" fmla="*/ 546100 h 3252853"/>
              <a:gd name="connsiteX28" fmla="*/ 1549400 w 2553640"/>
              <a:gd name="connsiteY28" fmla="*/ 584200 h 3252853"/>
              <a:gd name="connsiteX29" fmla="*/ 1587500 w 2553640"/>
              <a:gd name="connsiteY29" fmla="*/ 622300 h 3252853"/>
              <a:gd name="connsiteX30" fmla="*/ 1612900 w 2553640"/>
              <a:gd name="connsiteY30" fmla="*/ 660400 h 3252853"/>
              <a:gd name="connsiteX31" fmla="*/ 1651000 w 2553640"/>
              <a:gd name="connsiteY31" fmla="*/ 685800 h 3252853"/>
              <a:gd name="connsiteX32" fmla="*/ 1663700 w 2553640"/>
              <a:gd name="connsiteY32" fmla="*/ 736600 h 3252853"/>
              <a:gd name="connsiteX33" fmla="*/ 1701800 w 2553640"/>
              <a:gd name="connsiteY33" fmla="*/ 762000 h 3252853"/>
              <a:gd name="connsiteX34" fmla="*/ 1727200 w 2553640"/>
              <a:gd name="connsiteY34" fmla="*/ 838200 h 3252853"/>
              <a:gd name="connsiteX35" fmla="*/ 1765300 w 2553640"/>
              <a:gd name="connsiteY35" fmla="*/ 914400 h 3252853"/>
              <a:gd name="connsiteX36" fmla="*/ 1790700 w 2553640"/>
              <a:gd name="connsiteY36" fmla="*/ 952500 h 3252853"/>
              <a:gd name="connsiteX37" fmla="*/ 1803400 w 2553640"/>
              <a:gd name="connsiteY37" fmla="*/ 990600 h 3252853"/>
              <a:gd name="connsiteX38" fmla="*/ 1854200 w 2553640"/>
              <a:gd name="connsiteY38" fmla="*/ 1066800 h 3252853"/>
              <a:gd name="connsiteX39" fmla="*/ 1879600 w 2553640"/>
              <a:gd name="connsiteY39" fmla="*/ 1155700 h 3252853"/>
              <a:gd name="connsiteX40" fmla="*/ 1905000 w 2553640"/>
              <a:gd name="connsiteY40" fmla="*/ 1193800 h 3252853"/>
              <a:gd name="connsiteX41" fmla="*/ 1917700 w 2553640"/>
              <a:gd name="connsiteY41" fmla="*/ 1270000 h 3252853"/>
              <a:gd name="connsiteX42" fmla="*/ 1943100 w 2553640"/>
              <a:gd name="connsiteY42" fmla="*/ 1320800 h 3252853"/>
              <a:gd name="connsiteX43" fmla="*/ 1968500 w 2553640"/>
              <a:gd name="connsiteY43" fmla="*/ 1397000 h 3252853"/>
              <a:gd name="connsiteX44" fmla="*/ 1981200 w 2553640"/>
              <a:gd name="connsiteY44" fmla="*/ 1447800 h 3252853"/>
              <a:gd name="connsiteX45" fmla="*/ 2006600 w 2553640"/>
              <a:gd name="connsiteY45" fmla="*/ 1536700 h 3252853"/>
              <a:gd name="connsiteX46" fmla="*/ 2019300 w 2553640"/>
              <a:gd name="connsiteY46" fmla="*/ 1638300 h 3252853"/>
              <a:gd name="connsiteX47" fmla="*/ 2032000 w 2553640"/>
              <a:gd name="connsiteY47" fmla="*/ 1676400 h 3252853"/>
              <a:gd name="connsiteX48" fmla="*/ 2044700 w 2553640"/>
              <a:gd name="connsiteY48" fmla="*/ 1752600 h 3252853"/>
              <a:gd name="connsiteX49" fmla="*/ 2070100 w 2553640"/>
              <a:gd name="connsiteY49" fmla="*/ 1860550 h 3252853"/>
              <a:gd name="connsiteX50" fmla="*/ 2101850 w 2553640"/>
              <a:gd name="connsiteY50" fmla="*/ 1943100 h 3252853"/>
              <a:gd name="connsiteX51" fmla="*/ 2133600 w 2553640"/>
              <a:gd name="connsiteY51" fmla="*/ 1993900 h 3252853"/>
              <a:gd name="connsiteX52" fmla="*/ 2159000 w 2553640"/>
              <a:gd name="connsiteY52" fmla="*/ 2082800 h 3252853"/>
              <a:gd name="connsiteX53" fmla="*/ 2197100 w 2553640"/>
              <a:gd name="connsiteY53" fmla="*/ 2133600 h 3252853"/>
              <a:gd name="connsiteX54" fmla="*/ 2228850 w 2553640"/>
              <a:gd name="connsiteY54" fmla="*/ 2228850 h 3252853"/>
              <a:gd name="connsiteX55" fmla="*/ 2260600 w 2553640"/>
              <a:gd name="connsiteY55" fmla="*/ 2311400 h 3252853"/>
              <a:gd name="connsiteX56" fmla="*/ 2273300 w 2553640"/>
              <a:gd name="connsiteY56" fmla="*/ 2349500 h 3252853"/>
              <a:gd name="connsiteX57" fmla="*/ 2324100 w 2553640"/>
              <a:gd name="connsiteY57" fmla="*/ 2425700 h 3252853"/>
              <a:gd name="connsiteX58" fmla="*/ 2349500 w 2553640"/>
              <a:gd name="connsiteY58" fmla="*/ 2463800 h 3252853"/>
              <a:gd name="connsiteX59" fmla="*/ 2374900 w 2553640"/>
              <a:gd name="connsiteY59" fmla="*/ 2540000 h 3252853"/>
              <a:gd name="connsiteX60" fmla="*/ 2451100 w 2553640"/>
              <a:gd name="connsiteY60" fmla="*/ 2749550 h 3252853"/>
              <a:gd name="connsiteX61" fmla="*/ 2482850 w 2553640"/>
              <a:gd name="connsiteY61" fmla="*/ 2895600 h 3252853"/>
              <a:gd name="connsiteX62" fmla="*/ 2527300 w 2553640"/>
              <a:gd name="connsiteY62" fmla="*/ 2990850 h 3252853"/>
              <a:gd name="connsiteX63" fmla="*/ 2540000 w 2553640"/>
              <a:gd name="connsiteY63" fmla="*/ 3073400 h 3252853"/>
              <a:gd name="connsiteX64" fmla="*/ 2552700 w 2553640"/>
              <a:gd name="connsiteY64" fmla="*/ 3162300 h 3252853"/>
              <a:gd name="connsiteX65" fmla="*/ 2552700 w 2553640"/>
              <a:gd name="connsiteY65" fmla="*/ 3213100 h 3252853"/>
              <a:gd name="connsiteX66" fmla="*/ 2552700 w 2553640"/>
              <a:gd name="connsiteY66" fmla="*/ 3213100 h 3252853"/>
              <a:gd name="connsiteX67" fmla="*/ 2552700 w 2553640"/>
              <a:gd name="connsiteY67" fmla="*/ 3213100 h 3252853"/>
              <a:gd name="connsiteX68" fmla="*/ 1955800 w 2553640"/>
              <a:gd name="connsiteY68" fmla="*/ 3251200 h 3252853"/>
              <a:gd name="connsiteX69" fmla="*/ 1358900 w 2553640"/>
              <a:gd name="connsiteY69" fmla="*/ 3238500 h 3252853"/>
              <a:gd name="connsiteX70" fmla="*/ 1092200 w 2553640"/>
              <a:gd name="connsiteY70" fmla="*/ 3251200 h 3252853"/>
              <a:gd name="connsiteX71" fmla="*/ 927100 w 2553640"/>
              <a:gd name="connsiteY71" fmla="*/ 3225800 h 3252853"/>
              <a:gd name="connsiteX72" fmla="*/ 787400 w 2553640"/>
              <a:gd name="connsiteY72" fmla="*/ 3238500 h 3252853"/>
              <a:gd name="connsiteX73" fmla="*/ 571500 w 2553640"/>
              <a:gd name="connsiteY73" fmla="*/ 3238500 h 3252853"/>
              <a:gd name="connsiteX74" fmla="*/ 419100 w 2553640"/>
              <a:gd name="connsiteY74" fmla="*/ 3225800 h 3252853"/>
              <a:gd name="connsiteX75" fmla="*/ 292100 w 2553640"/>
              <a:gd name="connsiteY75" fmla="*/ 3238500 h 3252853"/>
              <a:gd name="connsiteX76" fmla="*/ 234950 w 2553640"/>
              <a:gd name="connsiteY76" fmla="*/ 3251200 h 3252853"/>
              <a:gd name="connsiteX77" fmla="*/ 165100 w 2553640"/>
              <a:gd name="connsiteY77" fmla="*/ 3244850 h 3252853"/>
              <a:gd name="connsiteX78" fmla="*/ 76200 w 2553640"/>
              <a:gd name="connsiteY78" fmla="*/ 3251200 h 3252853"/>
              <a:gd name="connsiteX79" fmla="*/ 50800 w 2553640"/>
              <a:gd name="connsiteY79" fmla="*/ 3251200 h 3252853"/>
              <a:gd name="connsiteX80" fmla="*/ 50800 w 2553640"/>
              <a:gd name="connsiteY80" fmla="*/ 3251200 h 3252853"/>
              <a:gd name="connsiteX81" fmla="*/ 0 w 2553640"/>
              <a:gd name="connsiteY81" fmla="*/ 3238500 h 3252853"/>
              <a:gd name="connsiteX0" fmla="*/ 0 w 2553640"/>
              <a:gd name="connsiteY0" fmla="*/ 3238500 h 3252853"/>
              <a:gd name="connsiteX1" fmla="*/ 50800 w 2553640"/>
              <a:gd name="connsiteY1" fmla="*/ 241300 h 3252853"/>
              <a:gd name="connsiteX2" fmla="*/ 50800 w 2553640"/>
              <a:gd name="connsiteY2" fmla="*/ 241300 h 3252853"/>
              <a:gd name="connsiteX3" fmla="*/ 101600 w 2553640"/>
              <a:gd name="connsiteY3" fmla="*/ 139700 h 3252853"/>
              <a:gd name="connsiteX4" fmla="*/ 139700 w 2553640"/>
              <a:gd name="connsiteY4" fmla="*/ 127000 h 3252853"/>
              <a:gd name="connsiteX5" fmla="*/ 165100 w 2553640"/>
              <a:gd name="connsiteY5" fmla="*/ 88900 h 3252853"/>
              <a:gd name="connsiteX6" fmla="*/ 241300 w 2553640"/>
              <a:gd name="connsiteY6" fmla="*/ 63500 h 3252853"/>
              <a:gd name="connsiteX7" fmla="*/ 279400 w 2553640"/>
              <a:gd name="connsiteY7" fmla="*/ 50800 h 3252853"/>
              <a:gd name="connsiteX8" fmla="*/ 317500 w 2553640"/>
              <a:gd name="connsiteY8" fmla="*/ 38100 h 3252853"/>
              <a:gd name="connsiteX9" fmla="*/ 368300 w 2553640"/>
              <a:gd name="connsiteY9" fmla="*/ 25400 h 3252853"/>
              <a:gd name="connsiteX10" fmla="*/ 520700 w 2553640"/>
              <a:gd name="connsiteY10" fmla="*/ 0 h 3252853"/>
              <a:gd name="connsiteX11" fmla="*/ 622300 w 2553640"/>
              <a:gd name="connsiteY11" fmla="*/ 12700 h 3252853"/>
              <a:gd name="connsiteX12" fmla="*/ 762000 w 2553640"/>
              <a:gd name="connsiteY12" fmla="*/ 25400 h 3252853"/>
              <a:gd name="connsiteX13" fmla="*/ 838200 w 2553640"/>
              <a:gd name="connsiteY13" fmla="*/ 57150 h 3252853"/>
              <a:gd name="connsiteX14" fmla="*/ 901700 w 2553640"/>
              <a:gd name="connsiteY14" fmla="*/ 88900 h 3252853"/>
              <a:gd name="connsiteX15" fmla="*/ 958850 w 2553640"/>
              <a:gd name="connsiteY15" fmla="*/ 107950 h 3252853"/>
              <a:gd name="connsiteX16" fmla="*/ 990600 w 2553640"/>
              <a:gd name="connsiteY16" fmla="*/ 139700 h 3252853"/>
              <a:gd name="connsiteX17" fmla="*/ 1066800 w 2553640"/>
              <a:gd name="connsiteY17" fmla="*/ 165100 h 3252853"/>
              <a:gd name="connsiteX18" fmla="*/ 1143000 w 2553640"/>
              <a:gd name="connsiteY18" fmla="*/ 203200 h 3252853"/>
              <a:gd name="connsiteX19" fmla="*/ 1181100 w 2553640"/>
              <a:gd name="connsiteY19" fmla="*/ 228600 h 3252853"/>
              <a:gd name="connsiteX20" fmla="*/ 1231900 w 2553640"/>
              <a:gd name="connsiteY20" fmla="*/ 254000 h 3252853"/>
              <a:gd name="connsiteX21" fmla="*/ 1295400 w 2553640"/>
              <a:gd name="connsiteY21" fmla="*/ 317500 h 3252853"/>
              <a:gd name="connsiteX22" fmla="*/ 1333500 w 2553640"/>
              <a:gd name="connsiteY22" fmla="*/ 355600 h 3252853"/>
              <a:gd name="connsiteX23" fmla="*/ 1358900 w 2553640"/>
              <a:gd name="connsiteY23" fmla="*/ 393700 h 3252853"/>
              <a:gd name="connsiteX24" fmla="*/ 1397000 w 2553640"/>
              <a:gd name="connsiteY24" fmla="*/ 406400 h 3252853"/>
              <a:gd name="connsiteX25" fmla="*/ 1460500 w 2553640"/>
              <a:gd name="connsiteY25" fmla="*/ 469900 h 3252853"/>
              <a:gd name="connsiteX26" fmla="*/ 1485900 w 2553640"/>
              <a:gd name="connsiteY26" fmla="*/ 508000 h 3252853"/>
              <a:gd name="connsiteX27" fmla="*/ 1524000 w 2553640"/>
              <a:gd name="connsiteY27" fmla="*/ 546100 h 3252853"/>
              <a:gd name="connsiteX28" fmla="*/ 1549400 w 2553640"/>
              <a:gd name="connsiteY28" fmla="*/ 584200 h 3252853"/>
              <a:gd name="connsiteX29" fmla="*/ 1587500 w 2553640"/>
              <a:gd name="connsiteY29" fmla="*/ 622300 h 3252853"/>
              <a:gd name="connsiteX30" fmla="*/ 1612900 w 2553640"/>
              <a:gd name="connsiteY30" fmla="*/ 660400 h 3252853"/>
              <a:gd name="connsiteX31" fmla="*/ 1651000 w 2553640"/>
              <a:gd name="connsiteY31" fmla="*/ 685800 h 3252853"/>
              <a:gd name="connsiteX32" fmla="*/ 1663700 w 2553640"/>
              <a:gd name="connsiteY32" fmla="*/ 736600 h 3252853"/>
              <a:gd name="connsiteX33" fmla="*/ 1701800 w 2553640"/>
              <a:gd name="connsiteY33" fmla="*/ 762000 h 3252853"/>
              <a:gd name="connsiteX34" fmla="*/ 1727200 w 2553640"/>
              <a:gd name="connsiteY34" fmla="*/ 838200 h 3252853"/>
              <a:gd name="connsiteX35" fmla="*/ 1765300 w 2553640"/>
              <a:gd name="connsiteY35" fmla="*/ 914400 h 3252853"/>
              <a:gd name="connsiteX36" fmla="*/ 1790700 w 2553640"/>
              <a:gd name="connsiteY36" fmla="*/ 952500 h 3252853"/>
              <a:gd name="connsiteX37" fmla="*/ 1803400 w 2553640"/>
              <a:gd name="connsiteY37" fmla="*/ 990600 h 3252853"/>
              <a:gd name="connsiteX38" fmla="*/ 1854200 w 2553640"/>
              <a:gd name="connsiteY38" fmla="*/ 1066800 h 3252853"/>
              <a:gd name="connsiteX39" fmla="*/ 1879600 w 2553640"/>
              <a:gd name="connsiteY39" fmla="*/ 1155700 h 3252853"/>
              <a:gd name="connsiteX40" fmla="*/ 1905000 w 2553640"/>
              <a:gd name="connsiteY40" fmla="*/ 1193800 h 3252853"/>
              <a:gd name="connsiteX41" fmla="*/ 1917700 w 2553640"/>
              <a:gd name="connsiteY41" fmla="*/ 1270000 h 3252853"/>
              <a:gd name="connsiteX42" fmla="*/ 1943100 w 2553640"/>
              <a:gd name="connsiteY42" fmla="*/ 1320800 h 3252853"/>
              <a:gd name="connsiteX43" fmla="*/ 1968500 w 2553640"/>
              <a:gd name="connsiteY43" fmla="*/ 1397000 h 3252853"/>
              <a:gd name="connsiteX44" fmla="*/ 1981200 w 2553640"/>
              <a:gd name="connsiteY44" fmla="*/ 1447800 h 3252853"/>
              <a:gd name="connsiteX45" fmla="*/ 2006600 w 2553640"/>
              <a:gd name="connsiteY45" fmla="*/ 1536700 h 3252853"/>
              <a:gd name="connsiteX46" fmla="*/ 2019300 w 2553640"/>
              <a:gd name="connsiteY46" fmla="*/ 1638300 h 3252853"/>
              <a:gd name="connsiteX47" fmla="*/ 2032000 w 2553640"/>
              <a:gd name="connsiteY47" fmla="*/ 1676400 h 3252853"/>
              <a:gd name="connsiteX48" fmla="*/ 2044700 w 2553640"/>
              <a:gd name="connsiteY48" fmla="*/ 1752600 h 3252853"/>
              <a:gd name="connsiteX49" fmla="*/ 2070100 w 2553640"/>
              <a:gd name="connsiteY49" fmla="*/ 1860550 h 3252853"/>
              <a:gd name="connsiteX50" fmla="*/ 2101850 w 2553640"/>
              <a:gd name="connsiteY50" fmla="*/ 1943100 h 3252853"/>
              <a:gd name="connsiteX51" fmla="*/ 2133600 w 2553640"/>
              <a:gd name="connsiteY51" fmla="*/ 1993900 h 3252853"/>
              <a:gd name="connsiteX52" fmla="*/ 2159000 w 2553640"/>
              <a:gd name="connsiteY52" fmla="*/ 2082800 h 3252853"/>
              <a:gd name="connsiteX53" fmla="*/ 2197100 w 2553640"/>
              <a:gd name="connsiteY53" fmla="*/ 2133600 h 3252853"/>
              <a:gd name="connsiteX54" fmla="*/ 2228850 w 2553640"/>
              <a:gd name="connsiteY54" fmla="*/ 2228850 h 3252853"/>
              <a:gd name="connsiteX55" fmla="*/ 2260600 w 2553640"/>
              <a:gd name="connsiteY55" fmla="*/ 2311400 h 3252853"/>
              <a:gd name="connsiteX56" fmla="*/ 2273300 w 2553640"/>
              <a:gd name="connsiteY56" fmla="*/ 2349500 h 3252853"/>
              <a:gd name="connsiteX57" fmla="*/ 2324100 w 2553640"/>
              <a:gd name="connsiteY57" fmla="*/ 2425700 h 3252853"/>
              <a:gd name="connsiteX58" fmla="*/ 2349500 w 2553640"/>
              <a:gd name="connsiteY58" fmla="*/ 2463800 h 3252853"/>
              <a:gd name="connsiteX59" fmla="*/ 2374900 w 2553640"/>
              <a:gd name="connsiteY59" fmla="*/ 2540000 h 3252853"/>
              <a:gd name="connsiteX60" fmla="*/ 2451100 w 2553640"/>
              <a:gd name="connsiteY60" fmla="*/ 2749550 h 3252853"/>
              <a:gd name="connsiteX61" fmla="*/ 2482850 w 2553640"/>
              <a:gd name="connsiteY61" fmla="*/ 2895600 h 3252853"/>
              <a:gd name="connsiteX62" fmla="*/ 2527300 w 2553640"/>
              <a:gd name="connsiteY62" fmla="*/ 2990850 h 3252853"/>
              <a:gd name="connsiteX63" fmla="*/ 2540000 w 2553640"/>
              <a:gd name="connsiteY63" fmla="*/ 3073400 h 3252853"/>
              <a:gd name="connsiteX64" fmla="*/ 2552700 w 2553640"/>
              <a:gd name="connsiteY64" fmla="*/ 3162300 h 3252853"/>
              <a:gd name="connsiteX65" fmla="*/ 2552700 w 2553640"/>
              <a:gd name="connsiteY65" fmla="*/ 3213100 h 3252853"/>
              <a:gd name="connsiteX66" fmla="*/ 2552700 w 2553640"/>
              <a:gd name="connsiteY66" fmla="*/ 3213100 h 3252853"/>
              <a:gd name="connsiteX67" fmla="*/ 2552700 w 2553640"/>
              <a:gd name="connsiteY67" fmla="*/ 3213100 h 3252853"/>
              <a:gd name="connsiteX68" fmla="*/ 1358900 w 2553640"/>
              <a:gd name="connsiteY68" fmla="*/ 3238500 h 3252853"/>
              <a:gd name="connsiteX69" fmla="*/ 1092200 w 2553640"/>
              <a:gd name="connsiteY69" fmla="*/ 3251200 h 3252853"/>
              <a:gd name="connsiteX70" fmla="*/ 927100 w 2553640"/>
              <a:gd name="connsiteY70" fmla="*/ 3225800 h 3252853"/>
              <a:gd name="connsiteX71" fmla="*/ 787400 w 2553640"/>
              <a:gd name="connsiteY71" fmla="*/ 3238500 h 3252853"/>
              <a:gd name="connsiteX72" fmla="*/ 571500 w 2553640"/>
              <a:gd name="connsiteY72" fmla="*/ 3238500 h 3252853"/>
              <a:gd name="connsiteX73" fmla="*/ 419100 w 2553640"/>
              <a:gd name="connsiteY73" fmla="*/ 3225800 h 3252853"/>
              <a:gd name="connsiteX74" fmla="*/ 292100 w 2553640"/>
              <a:gd name="connsiteY74" fmla="*/ 3238500 h 3252853"/>
              <a:gd name="connsiteX75" fmla="*/ 234950 w 2553640"/>
              <a:gd name="connsiteY75" fmla="*/ 3251200 h 3252853"/>
              <a:gd name="connsiteX76" fmla="*/ 165100 w 2553640"/>
              <a:gd name="connsiteY76" fmla="*/ 3244850 h 3252853"/>
              <a:gd name="connsiteX77" fmla="*/ 76200 w 2553640"/>
              <a:gd name="connsiteY77" fmla="*/ 3251200 h 3252853"/>
              <a:gd name="connsiteX78" fmla="*/ 50800 w 2553640"/>
              <a:gd name="connsiteY78" fmla="*/ 3251200 h 3252853"/>
              <a:gd name="connsiteX79" fmla="*/ 50800 w 2553640"/>
              <a:gd name="connsiteY79" fmla="*/ 3251200 h 3252853"/>
              <a:gd name="connsiteX80" fmla="*/ 0 w 2553640"/>
              <a:gd name="connsiteY80" fmla="*/ 3238500 h 3252853"/>
              <a:gd name="connsiteX0" fmla="*/ 0 w 2553640"/>
              <a:gd name="connsiteY0" fmla="*/ 3238500 h 3253081"/>
              <a:gd name="connsiteX1" fmla="*/ 50800 w 2553640"/>
              <a:gd name="connsiteY1" fmla="*/ 241300 h 3253081"/>
              <a:gd name="connsiteX2" fmla="*/ 50800 w 2553640"/>
              <a:gd name="connsiteY2" fmla="*/ 241300 h 3253081"/>
              <a:gd name="connsiteX3" fmla="*/ 101600 w 2553640"/>
              <a:gd name="connsiteY3" fmla="*/ 139700 h 3253081"/>
              <a:gd name="connsiteX4" fmla="*/ 139700 w 2553640"/>
              <a:gd name="connsiteY4" fmla="*/ 127000 h 3253081"/>
              <a:gd name="connsiteX5" fmla="*/ 165100 w 2553640"/>
              <a:gd name="connsiteY5" fmla="*/ 88900 h 3253081"/>
              <a:gd name="connsiteX6" fmla="*/ 241300 w 2553640"/>
              <a:gd name="connsiteY6" fmla="*/ 63500 h 3253081"/>
              <a:gd name="connsiteX7" fmla="*/ 279400 w 2553640"/>
              <a:gd name="connsiteY7" fmla="*/ 50800 h 3253081"/>
              <a:gd name="connsiteX8" fmla="*/ 317500 w 2553640"/>
              <a:gd name="connsiteY8" fmla="*/ 38100 h 3253081"/>
              <a:gd name="connsiteX9" fmla="*/ 368300 w 2553640"/>
              <a:gd name="connsiteY9" fmla="*/ 25400 h 3253081"/>
              <a:gd name="connsiteX10" fmla="*/ 520700 w 2553640"/>
              <a:gd name="connsiteY10" fmla="*/ 0 h 3253081"/>
              <a:gd name="connsiteX11" fmla="*/ 622300 w 2553640"/>
              <a:gd name="connsiteY11" fmla="*/ 12700 h 3253081"/>
              <a:gd name="connsiteX12" fmla="*/ 762000 w 2553640"/>
              <a:gd name="connsiteY12" fmla="*/ 25400 h 3253081"/>
              <a:gd name="connsiteX13" fmla="*/ 838200 w 2553640"/>
              <a:gd name="connsiteY13" fmla="*/ 57150 h 3253081"/>
              <a:gd name="connsiteX14" fmla="*/ 901700 w 2553640"/>
              <a:gd name="connsiteY14" fmla="*/ 88900 h 3253081"/>
              <a:gd name="connsiteX15" fmla="*/ 958850 w 2553640"/>
              <a:gd name="connsiteY15" fmla="*/ 107950 h 3253081"/>
              <a:gd name="connsiteX16" fmla="*/ 990600 w 2553640"/>
              <a:gd name="connsiteY16" fmla="*/ 139700 h 3253081"/>
              <a:gd name="connsiteX17" fmla="*/ 1066800 w 2553640"/>
              <a:gd name="connsiteY17" fmla="*/ 165100 h 3253081"/>
              <a:gd name="connsiteX18" fmla="*/ 1143000 w 2553640"/>
              <a:gd name="connsiteY18" fmla="*/ 203200 h 3253081"/>
              <a:gd name="connsiteX19" fmla="*/ 1181100 w 2553640"/>
              <a:gd name="connsiteY19" fmla="*/ 228600 h 3253081"/>
              <a:gd name="connsiteX20" fmla="*/ 1231900 w 2553640"/>
              <a:gd name="connsiteY20" fmla="*/ 254000 h 3253081"/>
              <a:gd name="connsiteX21" fmla="*/ 1295400 w 2553640"/>
              <a:gd name="connsiteY21" fmla="*/ 317500 h 3253081"/>
              <a:gd name="connsiteX22" fmla="*/ 1333500 w 2553640"/>
              <a:gd name="connsiteY22" fmla="*/ 355600 h 3253081"/>
              <a:gd name="connsiteX23" fmla="*/ 1358900 w 2553640"/>
              <a:gd name="connsiteY23" fmla="*/ 393700 h 3253081"/>
              <a:gd name="connsiteX24" fmla="*/ 1397000 w 2553640"/>
              <a:gd name="connsiteY24" fmla="*/ 406400 h 3253081"/>
              <a:gd name="connsiteX25" fmla="*/ 1460500 w 2553640"/>
              <a:gd name="connsiteY25" fmla="*/ 469900 h 3253081"/>
              <a:gd name="connsiteX26" fmla="*/ 1485900 w 2553640"/>
              <a:gd name="connsiteY26" fmla="*/ 508000 h 3253081"/>
              <a:gd name="connsiteX27" fmla="*/ 1524000 w 2553640"/>
              <a:gd name="connsiteY27" fmla="*/ 546100 h 3253081"/>
              <a:gd name="connsiteX28" fmla="*/ 1549400 w 2553640"/>
              <a:gd name="connsiteY28" fmla="*/ 584200 h 3253081"/>
              <a:gd name="connsiteX29" fmla="*/ 1587500 w 2553640"/>
              <a:gd name="connsiteY29" fmla="*/ 622300 h 3253081"/>
              <a:gd name="connsiteX30" fmla="*/ 1612900 w 2553640"/>
              <a:gd name="connsiteY30" fmla="*/ 660400 h 3253081"/>
              <a:gd name="connsiteX31" fmla="*/ 1651000 w 2553640"/>
              <a:gd name="connsiteY31" fmla="*/ 685800 h 3253081"/>
              <a:gd name="connsiteX32" fmla="*/ 1663700 w 2553640"/>
              <a:gd name="connsiteY32" fmla="*/ 736600 h 3253081"/>
              <a:gd name="connsiteX33" fmla="*/ 1701800 w 2553640"/>
              <a:gd name="connsiteY33" fmla="*/ 762000 h 3253081"/>
              <a:gd name="connsiteX34" fmla="*/ 1727200 w 2553640"/>
              <a:gd name="connsiteY34" fmla="*/ 838200 h 3253081"/>
              <a:gd name="connsiteX35" fmla="*/ 1765300 w 2553640"/>
              <a:gd name="connsiteY35" fmla="*/ 914400 h 3253081"/>
              <a:gd name="connsiteX36" fmla="*/ 1790700 w 2553640"/>
              <a:gd name="connsiteY36" fmla="*/ 952500 h 3253081"/>
              <a:gd name="connsiteX37" fmla="*/ 1803400 w 2553640"/>
              <a:gd name="connsiteY37" fmla="*/ 990600 h 3253081"/>
              <a:gd name="connsiteX38" fmla="*/ 1854200 w 2553640"/>
              <a:gd name="connsiteY38" fmla="*/ 1066800 h 3253081"/>
              <a:gd name="connsiteX39" fmla="*/ 1879600 w 2553640"/>
              <a:gd name="connsiteY39" fmla="*/ 1155700 h 3253081"/>
              <a:gd name="connsiteX40" fmla="*/ 1905000 w 2553640"/>
              <a:gd name="connsiteY40" fmla="*/ 1193800 h 3253081"/>
              <a:gd name="connsiteX41" fmla="*/ 1917700 w 2553640"/>
              <a:gd name="connsiteY41" fmla="*/ 1270000 h 3253081"/>
              <a:gd name="connsiteX42" fmla="*/ 1943100 w 2553640"/>
              <a:gd name="connsiteY42" fmla="*/ 1320800 h 3253081"/>
              <a:gd name="connsiteX43" fmla="*/ 1968500 w 2553640"/>
              <a:gd name="connsiteY43" fmla="*/ 1397000 h 3253081"/>
              <a:gd name="connsiteX44" fmla="*/ 1981200 w 2553640"/>
              <a:gd name="connsiteY44" fmla="*/ 1447800 h 3253081"/>
              <a:gd name="connsiteX45" fmla="*/ 2006600 w 2553640"/>
              <a:gd name="connsiteY45" fmla="*/ 1536700 h 3253081"/>
              <a:gd name="connsiteX46" fmla="*/ 2019300 w 2553640"/>
              <a:gd name="connsiteY46" fmla="*/ 1638300 h 3253081"/>
              <a:gd name="connsiteX47" fmla="*/ 2032000 w 2553640"/>
              <a:gd name="connsiteY47" fmla="*/ 1676400 h 3253081"/>
              <a:gd name="connsiteX48" fmla="*/ 2044700 w 2553640"/>
              <a:gd name="connsiteY48" fmla="*/ 1752600 h 3253081"/>
              <a:gd name="connsiteX49" fmla="*/ 2070100 w 2553640"/>
              <a:gd name="connsiteY49" fmla="*/ 1860550 h 3253081"/>
              <a:gd name="connsiteX50" fmla="*/ 2101850 w 2553640"/>
              <a:gd name="connsiteY50" fmla="*/ 1943100 h 3253081"/>
              <a:gd name="connsiteX51" fmla="*/ 2133600 w 2553640"/>
              <a:gd name="connsiteY51" fmla="*/ 1993900 h 3253081"/>
              <a:gd name="connsiteX52" fmla="*/ 2159000 w 2553640"/>
              <a:gd name="connsiteY52" fmla="*/ 2082800 h 3253081"/>
              <a:gd name="connsiteX53" fmla="*/ 2197100 w 2553640"/>
              <a:gd name="connsiteY53" fmla="*/ 2133600 h 3253081"/>
              <a:gd name="connsiteX54" fmla="*/ 2228850 w 2553640"/>
              <a:gd name="connsiteY54" fmla="*/ 2228850 h 3253081"/>
              <a:gd name="connsiteX55" fmla="*/ 2260600 w 2553640"/>
              <a:gd name="connsiteY55" fmla="*/ 2311400 h 3253081"/>
              <a:gd name="connsiteX56" fmla="*/ 2273300 w 2553640"/>
              <a:gd name="connsiteY56" fmla="*/ 2349500 h 3253081"/>
              <a:gd name="connsiteX57" fmla="*/ 2324100 w 2553640"/>
              <a:gd name="connsiteY57" fmla="*/ 2425700 h 3253081"/>
              <a:gd name="connsiteX58" fmla="*/ 2349500 w 2553640"/>
              <a:gd name="connsiteY58" fmla="*/ 2463800 h 3253081"/>
              <a:gd name="connsiteX59" fmla="*/ 2374900 w 2553640"/>
              <a:gd name="connsiteY59" fmla="*/ 2540000 h 3253081"/>
              <a:gd name="connsiteX60" fmla="*/ 2451100 w 2553640"/>
              <a:gd name="connsiteY60" fmla="*/ 2749550 h 3253081"/>
              <a:gd name="connsiteX61" fmla="*/ 2482850 w 2553640"/>
              <a:gd name="connsiteY61" fmla="*/ 2895600 h 3253081"/>
              <a:gd name="connsiteX62" fmla="*/ 2527300 w 2553640"/>
              <a:gd name="connsiteY62" fmla="*/ 2990850 h 3253081"/>
              <a:gd name="connsiteX63" fmla="*/ 2540000 w 2553640"/>
              <a:gd name="connsiteY63" fmla="*/ 3073400 h 3253081"/>
              <a:gd name="connsiteX64" fmla="*/ 2552700 w 2553640"/>
              <a:gd name="connsiteY64" fmla="*/ 3162300 h 3253081"/>
              <a:gd name="connsiteX65" fmla="*/ 2552700 w 2553640"/>
              <a:gd name="connsiteY65" fmla="*/ 3213100 h 3253081"/>
              <a:gd name="connsiteX66" fmla="*/ 2552700 w 2553640"/>
              <a:gd name="connsiteY66" fmla="*/ 3213100 h 3253081"/>
              <a:gd name="connsiteX67" fmla="*/ 2552700 w 2553640"/>
              <a:gd name="connsiteY67" fmla="*/ 3213100 h 3253081"/>
              <a:gd name="connsiteX68" fmla="*/ 1352550 w 2553640"/>
              <a:gd name="connsiteY68" fmla="*/ 3251200 h 3253081"/>
              <a:gd name="connsiteX69" fmla="*/ 1092200 w 2553640"/>
              <a:gd name="connsiteY69" fmla="*/ 3251200 h 3253081"/>
              <a:gd name="connsiteX70" fmla="*/ 927100 w 2553640"/>
              <a:gd name="connsiteY70" fmla="*/ 3225800 h 3253081"/>
              <a:gd name="connsiteX71" fmla="*/ 787400 w 2553640"/>
              <a:gd name="connsiteY71" fmla="*/ 3238500 h 3253081"/>
              <a:gd name="connsiteX72" fmla="*/ 571500 w 2553640"/>
              <a:gd name="connsiteY72" fmla="*/ 3238500 h 3253081"/>
              <a:gd name="connsiteX73" fmla="*/ 419100 w 2553640"/>
              <a:gd name="connsiteY73" fmla="*/ 3225800 h 3253081"/>
              <a:gd name="connsiteX74" fmla="*/ 292100 w 2553640"/>
              <a:gd name="connsiteY74" fmla="*/ 3238500 h 3253081"/>
              <a:gd name="connsiteX75" fmla="*/ 234950 w 2553640"/>
              <a:gd name="connsiteY75" fmla="*/ 3251200 h 3253081"/>
              <a:gd name="connsiteX76" fmla="*/ 165100 w 2553640"/>
              <a:gd name="connsiteY76" fmla="*/ 3244850 h 3253081"/>
              <a:gd name="connsiteX77" fmla="*/ 76200 w 2553640"/>
              <a:gd name="connsiteY77" fmla="*/ 3251200 h 3253081"/>
              <a:gd name="connsiteX78" fmla="*/ 50800 w 2553640"/>
              <a:gd name="connsiteY78" fmla="*/ 3251200 h 3253081"/>
              <a:gd name="connsiteX79" fmla="*/ 50800 w 2553640"/>
              <a:gd name="connsiteY79" fmla="*/ 3251200 h 3253081"/>
              <a:gd name="connsiteX80" fmla="*/ 0 w 2553640"/>
              <a:gd name="connsiteY80" fmla="*/ 3238500 h 3253081"/>
              <a:gd name="connsiteX0" fmla="*/ 0 w 2553640"/>
              <a:gd name="connsiteY0" fmla="*/ 3238500 h 3252853"/>
              <a:gd name="connsiteX1" fmla="*/ 50800 w 2553640"/>
              <a:gd name="connsiteY1" fmla="*/ 241300 h 3252853"/>
              <a:gd name="connsiteX2" fmla="*/ 50800 w 2553640"/>
              <a:gd name="connsiteY2" fmla="*/ 241300 h 3252853"/>
              <a:gd name="connsiteX3" fmla="*/ 101600 w 2553640"/>
              <a:gd name="connsiteY3" fmla="*/ 139700 h 3252853"/>
              <a:gd name="connsiteX4" fmla="*/ 139700 w 2553640"/>
              <a:gd name="connsiteY4" fmla="*/ 127000 h 3252853"/>
              <a:gd name="connsiteX5" fmla="*/ 165100 w 2553640"/>
              <a:gd name="connsiteY5" fmla="*/ 88900 h 3252853"/>
              <a:gd name="connsiteX6" fmla="*/ 241300 w 2553640"/>
              <a:gd name="connsiteY6" fmla="*/ 63500 h 3252853"/>
              <a:gd name="connsiteX7" fmla="*/ 279400 w 2553640"/>
              <a:gd name="connsiteY7" fmla="*/ 50800 h 3252853"/>
              <a:gd name="connsiteX8" fmla="*/ 317500 w 2553640"/>
              <a:gd name="connsiteY8" fmla="*/ 38100 h 3252853"/>
              <a:gd name="connsiteX9" fmla="*/ 368300 w 2553640"/>
              <a:gd name="connsiteY9" fmla="*/ 25400 h 3252853"/>
              <a:gd name="connsiteX10" fmla="*/ 520700 w 2553640"/>
              <a:gd name="connsiteY10" fmla="*/ 0 h 3252853"/>
              <a:gd name="connsiteX11" fmla="*/ 622300 w 2553640"/>
              <a:gd name="connsiteY11" fmla="*/ 12700 h 3252853"/>
              <a:gd name="connsiteX12" fmla="*/ 762000 w 2553640"/>
              <a:gd name="connsiteY12" fmla="*/ 25400 h 3252853"/>
              <a:gd name="connsiteX13" fmla="*/ 838200 w 2553640"/>
              <a:gd name="connsiteY13" fmla="*/ 57150 h 3252853"/>
              <a:gd name="connsiteX14" fmla="*/ 901700 w 2553640"/>
              <a:gd name="connsiteY14" fmla="*/ 88900 h 3252853"/>
              <a:gd name="connsiteX15" fmla="*/ 958850 w 2553640"/>
              <a:gd name="connsiteY15" fmla="*/ 107950 h 3252853"/>
              <a:gd name="connsiteX16" fmla="*/ 990600 w 2553640"/>
              <a:gd name="connsiteY16" fmla="*/ 139700 h 3252853"/>
              <a:gd name="connsiteX17" fmla="*/ 1066800 w 2553640"/>
              <a:gd name="connsiteY17" fmla="*/ 165100 h 3252853"/>
              <a:gd name="connsiteX18" fmla="*/ 1143000 w 2553640"/>
              <a:gd name="connsiteY18" fmla="*/ 203200 h 3252853"/>
              <a:gd name="connsiteX19" fmla="*/ 1181100 w 2553640"/>
              <a:gd name="connsiteY19" fmla="*/ 228600 h 3252853"/>
              <a:gd name="connsiteX20" fmla="*/ 1231900 w 2553640"/>
              <a:gd name="connsiteY20" fmla="*/ 254000 h 3252853"/>
              <a:gd name="connsiteX21" fmla="*/ 1295400 w 2553640"/>
              <a:gd name="connsiteY21" fmla="*/ 317500 h 3252853"/>
              <a:gd name="connsiteX22" fmla="*/ 1333500 w 2553640"/>
              <a:gd name="connsiteY22" fmla="*/ 355600 h 3252853"/>
              <a:gd name="connsiteX23" fmla="*/ 1358900 w 2553640"/>
              <a:gd name="connsiteY23" fmla="*/ 393700 h 3252853"/>
              <a:gd name="connsiteX24" fmla="*/ 1397000 w 2553640"/>
              <a:gd name="connsiteY24" fmla="*/ 406400 h 3252853"/>
              <a:gd name="connsiteX25" fmla="*/ 1460500 w 2553640"/>
              <a:gd name="connsiteY25" fmla="*/ 469900 h 3252853"/>
              <a:gd name="connsiteX26" fmla="*/ 1485900 w 2553640"/>
              <a:gd name="connsiteY26" fmla="*/ 508000 h 3252853"/>
              <a:gd name="connsiteX27" fmla="*/ 1524000 w 2553640"/>
              <a:gd name="connsiteY27" fmla="*/ 546100 h 3252853"/>
              <a:gd name="connsiteX28" fmla="*/ 1549400 w 2553640"/>
              <a:gd name="connsiteY28" fmla="*/ 584200 h 3252853"/>
              <a:gd name="connsiteX29" fmla="*/ 1587500 w 2553640"/>
              <a:gd name="connsiteY29" fmla="*/ 622300 h 3252853"/>
              <a:gd name="connsiteX30" fmla="*/ 1612900 w 2553640"/>
              <a:gd name="connsiteY30" fmla="*/ 660400 h 3252853"/>
              <a:gd name="connsiteX31" fmla="*/ 1651000 w 2553640"/>
              <a:gd name="connsiteY31" fmla="*/ 685800 h 3252853"/>
              <a:gd name="connsiteX32" fmla="*/ 1663700 w 2553640"/>
              <a:gd name="connsiteY32" fmla="*/ 736600 h 3252853"/>
              <a:gd name="connsiteX33" fmla="*/ 1701800 w 2553640"/>
              <a:gd name="connsiteY33" fmla="*/ 762000 h 3252853"/>
              <a:gd name="connsiteX34" fmla="*/ 1727200 w 2553640"/>
              <a:gd name="connsiteY34" fmla="*/ 838200 h 3252853"/>
              <a:gd name="connsiteX35" fmla="*/ 1765300 w 2553640"/>
              <a:gd name="connsiteY35" fmla="*/ 914400 h 3252853"/>
              <a:gd name="connsiteX36" fmla="*/ 1790700 w 2553640"/>
              <a:gd name="connsiteY36" fmla="*/ 952500 h 3252853"/>
              <a:gd name="connsiteX37" fmla="*/ 1803400 w 2553640"/>
              <a:gd name="connsiteY37" fmla="*/ 990600 h 3252853"/>
              <a:gd name="connsiteX38" fmla="*/ 1854200 w 2553640"/>
              <a:gd name="connsiteY38" fmla="*/ 1066800 h 3252853"/>
              <a:gd name="connsiteX39" fmla="*/ 1879600 w 2553640"/>
              <a:gd name="connsiteY39" fmla="*/ 1155700 h 3252853"/>
              <a:gd name="connsiteX40" fmla="*/ 1905000 w 2553640"/>
              <a:gd name="connsiteY40" fmla="*/ 1193800 h 3252853"/>
              <a:gd name="connsiteX41" fmla="*/ 1917700 w 2553640"/>
              <a:gd name="connsiteY41" fmla="*/ 1270000 h 3252853"/>
              <a:gd name="connsiteX42" fmla="*/ 1943100 w 2553640"/>
              <a:gd name="connsiteY42" fmla="*/ 1320800 h 3252853"/>
              <a:gd name="connsiteX43" fmla="*/ 1968500 w 2553640"/>
              <a:gd name="connsiteY43" fmla="*/ 1397000 h 3252853"/>
              <a:gd name="connsiteX44" fmla="*/ 1981200 w 2553640"/>
              <a:gd name="connsiteY44" fmla="*/ 1447800 h 3252853"/>
              <a:gd name="connsiteX45" fmla="*/ 2006600 w 2553640"/>
              <a:gd name="connsiteY45" fmla="*/ 1536700 h 3252853"/>
              <a:gd name="connsiteX46" fmla="*/ 2019300 w 2553640"/>
              <a:gd name="connsiteY46" fmla="*/ 1638300 h 3252853"/>
              <a:gd name="connsiteX47" fmla="*/ 2032000 w 2553640"/>
              <a:gd name="connsiteY47" fmla="*/ 1676400 h 3252853"/>
              <a:gd name="connsiteX48" fmla="*/ 2044700 w 2553640"/>
              <a:gd name="connsiteY48" fmla="*/ 1752600 h 3252853"/>
              <a:gd name="connsiteX49" fmla="*/ 2070100 w 2553640"/>
              <a:gd name="connsiteY49" fmla="*/ 1860550 h 3252853"/>
              <a:gd name="connsiteX50" fmla="*/ 2101850 w 2553640"/>
              <a:gd name="connsiteY50" fmla="*/ 1943100 h 3252853"/>
              <a:gd name="connsiteX51" fmla="*/ 2133600 w 2553640"/>
              <a:gd name="connsiteY51" fmla="*/ 1993900 h 3252853"/>
              <a:gd name="connsiteX52" fmla="*/ 2159000 w 2553640"/>
              <a:gd name="connsiteY52" fmla="*/ 2082800 h 3252853"/>
              <a:gd name="connsiteX53" fmla="*/ 2197100 w 2553640"/>
              <a:gd name="connsiteY53" fmla="*/ 2133600 h 3252853"/>
              <a:gd name="connsiteX54" fmla="*/ 2228850 w 2553640"/>
              <a:gd name="connsiteY54" fmla="*/ 2228850 h 3252853"/>
              <a:gd name="connsiteX55" fmla="*/ 2260600 w 2553640"/>
              <a:gd name="connsiteY55" fmla="*/ 2311400 h 3252853"/>
              <a:gd name="connsiteX56" fmla="*/ 2273300 w 2553640"/>
              <a:gd name="connsiteY56" fmla="*/ 2349500 h 3252853"/>
              <a:gd name="connsiteX57" fmla="*/ 2324100 w 2553640"/>
              <a:gd name="connsiteY57" fmla="*/ 2425700 h 3252853"/>
              <a:gd name="connsiteX58" fmla="*/ 2349500 w 2553640"/>
              <a:gd name="connsiteY58" fmla="*/ 2463800 h 3252853"/>
              <a:gd name="connsiteX59" fmla="*/ 2374900 w 2553640"/>
              <a:gd name="connsiteY59" fmla="*/ 2540000 h 3252853"/>
              <a:gd name="connsiteX60" fmla="*/ 2451100 w 2553640"/>
              <a:gd name="connsiteY60" fmla="*/ 2749550 h 3252853"/>
              <a:gd name="connsiteX61" fmla="*/ 2482850 w 2553640"/>
              <a:gd name="connsiteY61" fmla="*/ 2895600 h 3252853"/>
              <a:gd name="connsiteX62" fmla="*/ 2527300 w 2553640"/>
              <a:gd name="connsiteY62" fmla="*/ 2990850 h 3252853"/>
              <a:gd name="connsiteX63" fmla="*/ 2540000 w 2553640"/>
              <a:gd name="connsiteY63" fmla="*/ 3073400 h 3252853"/>
              <a:gd name="connsiteX64" fmla="*/ 2552700 w 2553640"/>
              <a:gd name="connsiteY64" fmla="*/ 3162300 h 3252853"/>
              <a:gd name="connsiteX65" fmla="*/ 2552700 w 2553640"/>
              <a:gd name="connsiteY65" fmla="*/ 3213100 h 3252853"/>
              <a:gd name="connsiteX66" fmla="*/ 2552700 w 2553640"/>
              <a:gd name="connsiteY66" fmla="*/ 3213100 h 3252853"/>
              <a:gd name="connsiteX67" fmla="*/ 2552700 w 2553640"/>
              <a:gd name="connsiteY67" fmla="*/ 3213100 h 3252853"/>
              <a:gd name="connsiteX68" fmla="*/ 1092200 w 2553640"/>
              <a:gd name="connsiteY68" fmla="*/ 3251200 h 3252853"/>
              <a:gd name="connsiteX69" fmla="*/ 927100 w 2553640"/>
              <a:gd name="connsiteY69" fmla="*/ 3225800 h 3252853"/>
              <a:gd name="connsiteX70" fmla="*/ 787400 w 2553640"/>
              <a:gd name="connsiteY70" fmla="*/ 3238500 h 3252853"/>
              <a:gd name="connsiteX71" fmla="*/ 571500 w 2553640"/>
              <a:gd name="connsiteY71" fmla="*/ 3238500 h 3252853"/>
              <a:gd name="connsiteX72" fmla="*/ 419100 w 2553640"/>
              <a:gd name="connsiteY72" fmla="*/ 3225800 h 3252853"/>
              <a:gd name="connsiteX73" fmla="*/ 292100 w 2553640"/>
              <a:gd name="connsiteY73" fmla="*/ 3238500 h 3252853"/>
              <a:gd name="connsiteX74" fmla="*/ 234950 w 2553640"/>
              <a:gd name="connsiteY74" fmla="*/ 3251200 h 3252853"/>
              <a:gd name="connsiteX75" fmla="*/ 165100 w 2553640"/>
              <a:gd name="connsiteY75" fmla="*/ 3244850 h 3252853"/>
              <a:gd name="connsiteX76" fmla="*/ 76200 w 2553640"/>
              <a:gd name="connsiteY76" fmla="*/ 3251200 h 3252853"/>
              <a:gd name="connsiteX77" fmla="*/ 50800 w 2553640"/>
              <a:gd name="connsiteY77" fmla="*/ 3251200 h 3252853"/>
              <a:gd name="connsiteX78" fmla="*/ 50800 w 2553640"/>
              <a:gd name="connsiteY78" fmla="*/ 3251200 h 3252853"/>
              <a:gd name="connsiteX79" fmla="*/ 0 w 2553640"/>
              <a:gd name="connsiteY79" fmla="*/ 3238500 h 3252853"/>
              <a:gd name="connsiteX0" fmla="*/ 0 w 2553640"/>
              <a:gd name="connsiteY0" fmla="*/ 3238500 h 3252853"/>
              <a:gd name="connsiteX1" fmla="*/ 50800 w 2553640"/>
              <a:gd name="connsiteY1" fmla="*/ 241300 h 3252853"/>
              <a:gd name="connsiteX2" fmla="*/ 50800 w 2553640"/>
              <a:gd name="connsiteY2" fmla="*/ 241300 h 3252853"/>
              <a:gd name="connsiteX3" fmla="*/ 101600 w 2553640"/>
              <a:gd name="connsiteY3" fmla="*/ 139700 h 3252853"/>
              <a:gd name="connsiteX4" fmla="*/ 139700 w 2553640"/>
              <a:gd name="connsiteY4" fmla="*/ 127000 h 3252853"/>
              <a:gd name="connsiteX5" fmla="*/ 165100 w 2553640"/>
              <a:gd name="connsiteY5" fmla="*/ 88900 h 3252853"/>
              <a:gd name="connsiteX6" fmla="*/ 241300 w 2553640"/>
              <a:gd name="connsiteY6" fmla="*/ 63500 h 3252853"/>
              <a:gd name="connsiteX7" fmla="*/ 279400 w 2553640"/>
              <a:gd name="connsiteY7" fmla="*/ 50800 h 3252853"/>
              <a:gd name="connsiteX8" fmla="*/ 317500 w 2553640"/>
              <a:gd name="connsiteY8" fmla="*/ 38100 h 3252853"/>
              <a:gd name="connsiteX9" fmla="*/ 368300 w 2553640"/>
              <a:gd name="connsiteY9" fmla="*/ 25400 h 3252853"/>
              <a:gd name="connsiteX10" fmla="*/ 520700 w 2553640"/>
              <a:gd name="connsiteY10" fmla="*/ 0 h 3252853"/>
              <a:gd name="connsiteX11" fmla="*/ 622300 w 2553640"/>
              <a:gd name="connsiteY11" fmla="*/ 12700 h 3252853"/>
              <a:gd name="connsiteX12" fmla="*/ 762000 w 2553640"/>
              <a:gd name="connsiteY12" fmla="*/ 25400 h 3252853"/>
              <a:gd name="connsiteX13" fmla="*/ 838200 w 2553640"/>
              <a:gd name="connsiteY13" fmla="*/ 57150 h 3252853"/>
              <a:gd name="connsiteX14" fmla="*/ 901700 w 2553640"/>
              <a:gd name="connsiteY14" fmla="*/ 88900 h 3252853"/>
              <a:gd name="connsiteX15" fmla="*/ 958850 w 2553640"/>
              <a:gd name="connsiteY15" fmla="*/ 107950 h 3252853"/>
              <a:gd name="connsiteX16" fmla="*/ 990600 w 2553640"/>
              <a:gd name="connsiteY16" fmla="*/ 139700 h 3252853"/>
              <a:gd name="connsiteX17" fmla="*/ 1066800 w 2553640"/>
              <a:gd name="connsiteY17" fmla="*/ 165100 h 3252853"/>
              <a:gd name="connsiteX18" fmla="*/ 1143000 w 2553640"/>
              <a:gd name="connsiteY18" fmla="*/ 203200 h 3252853"/>
              <a:gd name="connsiteX19" fmla="*/ 1181100 w 2553640"/>
              <a:gd name="connsiteY19" fmla="*/ 228600 h 3252853"/>
              <a:gd name="connsiteX20" fmla="*/ 1231900 w 2553640"/>
              <a:gd name="connsiteY20" fmla="*/ 254000 h 3252853"/>
              <a:gd name="connsiteX21" fmla="*/ 1295400 w 2553640"/>
              <a:gd name="connsiteY21" fmla="*/ 317500 h 3252853"/>
              <a:gd name="connsiteX22" fmla="*/ 1333500 w 2553640"/>
              <a:gd name="connsiteY22" fmla="*/ 355600 h 3252853"/>
              <a:gd name="connsiteX23" fmla="*/ 1358900 w 2553640"/>
              <a:gd name="connsiteY23" fmla="*/ 393700 h 3252853"/>
              <a:gd name="connsiteX24" fmla="*/ 1397000 w 2553640"/>
              <a:gd name="connsiteY24" fmla="*/ 406400 h 3252853"/>
              <a:gd name="connsiteX25" fmla="*/ 1460500 w 2553640"/>
              <a:gd name="connsiteY25" fmla="*/ 469900 h 3252853"/>
              <a:gd name="connsiteX26" fmla="*/ 1485900 w 2553640"/>
              <a:gd name="connsiteY26" fmla="*/ 508000 h 3252853"/>
              <a:gd name="connsiteX27" fmla="*/ 1524000 w 2553640"/>
              <a:gd name="connsiteY27" fmla="*/ 546100 h 3252853"/>
              <a:gd name="connsiteX28" fmla="*/ 1549400 w 2553640"/>
              <a:gd name="connsiteY28" fmla="*/ 584200 h 3252853"/>
              <a:gd name="connsiteX29" fmla="*/ 1587500 w 2553640"/>
              <a:gd name="connsiteY29" fmla="*/ 622300 h 3252853"/>
              <a:gd name="connsiteX30" fmla="*/ 1612900 w 2553640"/>
              <a:gd name="connsiteY30" fmla="*/ 660400 h 3252853"/>
              <a:gd name="connsiteX31" fmla="*/ 1651000 w 2553640"/>
              <a:gd name="connsiteY31" fmla="*/ 685800 h 3252853"/>
              <a:gd name="connsiteX32" fmla="*/ 1663700 w 2553640"/>
              <a:gd name="connsiteY32" fmla="*/ 736600 h 3252853"/>
              <a:gd name="connsiteX33" fmla="*/ 1701800 w 2553640"/>
              <a:gd name="connsiteY33" fmla="*/ 762000 h 3252853"/>
              <a:gd name="connsiteX34" fmla="*/ 1727200 w 2553640"/>
              <a:gd name="connsiteY34" fmla="*/ 838200 h 3252853"/>
              <a:gd name="connsiteX35" fmla="*/ 1765300 w 2553640"/>
              <a:gd name="connsiteY35" fmla="*/ 914400 h 3252853"/>
              <a:gd name="connsiteX36" fmla="*/ 1790700 w 2553640"/>
              <a:gd name="connsiteY36" fmla="*/ 952500 h 3252853"/>
              <a:gd name="connsiteX37" fmla="*/ 1803400 w 2553640"/>
              <a:gd name="connsiteY37" fmla="*/ 990600 h 3252853"/>
              <a:gd name="connsiteX38" fmla="*/ 1854200 w 2553640"/>
              <a:gd name="connsiteY38" fmla="*/ 1066800 h 3252853"/>
              <a:gd name="connsiteX39" fmla="*/ 1879600 w 2553640"/>
              <a:gd name="connsiteY39" fmla="*/ 1155700 h 3252853"/>
              <a:gd name="connsiteX40" fmla="*/ 1905000 w 2553640"/>
              <a:gd name="connsiteY40" fmla="*/ 1193800 h 3252853"/>
              <a:gd name="connsiteX41" fmla="*/ 1917700 w 2553640"/>
              <a:gd name="connsiteY41" fmla="*/ 1270000 h 3252853"/>
              <a:gd name="connsiteX42" fmla="*/ 1943100 w 2553640"/>
              <a:gd name="connsiteY42" fmla="*/ 1320800 h 3252853"/>
              <a:gd name="connsiteX43" fmla="*/ 1968500 w 2553640"/>
              <a:gd name="connsiteY43" fmla="*/ 1397000 h 3252853"/>
              <a:gd name="connsiteX44" fmla="*/ 1981200 w 2553640"/>
              <a:gd name="connsiteY44" fmla="*/ 1447800 h 3252853"/>
              <a:gd name="connsiteX45" fmla="*/ 2006600 w 2553640"/>
              <a:gd name="connsiteY45" fmla="*/ 1536700 h 3252853"/>
              <a:gd name="connsiteX46" fmla="*/ 2019300 w 2553640"/>
              <a:gd name="connsiteY46" fmla="*/ 1638300 h 3252853"/>
              <a:gd name="connsiteX47" fmla="*/ 2032000 w 2553640"/>
              <a:gd name="connsiteY47" fmla="*/ 1676400 h 3252853"/>
              <a:gd name="connsiteX48" fmla="*/ 2044700 w 2553640"/>
              <a:gd name="connsiteY48" fmla="*/ 1752600 h 3252853"/>
              <a:gd name="connsiteX49" fmla="*/ 2070100 w 2553640"/>
              <a:gd name="connsiteY49" fmla="*/ 1860550 h 3252853"/>
              <a:gd name="connsiteX50" fmla="*/ 2101850 w 2553640"/>
              <a:gd name="connsiteY50" fmla="*/ 1943100 h 3252853"/>
              <a:gd name="connsiteX51" fmla="*/ 2133600 w 2553640"/>
              <a:gd name="connsiteY51" fmla="*/ 1993900 h 3252853"/>
              <a:gd name="connsiteX52" fmla="*/ 2159000 w 2553640"/>
              <a:gd name="connsiteY52" fmla="*/ 2082800 h 3252853"/>
              <a:gd name="connsiteX53" fmla="*/ 2197100 w 2553640"/>
              <a:gd name="connsiteY53" fmla="*/ 2133600 h 3252853"/>
              <a:gd name="connsiteX54" fmla="*/ 2228850 w 2553640"/>
              <a:gd name="connsiteY54" fmla="*/ 2228850 h 3252853"/>
              <a:gd name="connsiteX55" fmla="*/ 2260600 w 2553640"/>
              <a:gd name="connsiteY55" fmla="*/ 2311400 h 3252853"/>
              <a:gd name="connsiteX56" fmla="*/ 2273300 w 2553640"/>
              <a:gd name="connsiteY56" fmla="*/ 2349500 h 3252853"/>
              <a:gd name="connsiteX57" fmla="*/ 2324100 w 2553640"/>
              <a:gd name="connsiteY57" fmla="*/ 2425700 h 3252853"/>
              <a:gd name="connsiteX58" fmla="*/ 2349500 w 2553640"/>
              <a:gd name="connsiteY58" fmla="*/ 2463800 h 3252853"/>
              <a:gd name="connsiteX59" fmla="*/ 2374900 w 2553640"/>
              <a:gd name="connsiteY59" fmla="*/ 2540000 h 3252853"/>
              <a:gd name="connsiteX60" fmla="*/ 2451100 w 2553640"/>
              <a:gd name="connsiteY60" fmla="*/ 2749550 h 3252853"/>
              <a:gd name="connsiteX61" fmla="*/ 2482850 w 2553640"/>
              <a:gd name="connsiteY61" fmla="*/ 2895600 h 3252853"/>
              <a:gd name="connsiteX62" fmla="*/ 2527300 w 2553640"/>
              <a:gd name="connsiteY62" fmla="*/ 2990850 h 3252853"/>
              <a:gd name="connsiteX63" fmla="*/ 2540000 w 2553640"/>
              <a:gd name="connsiteY63" fmla="*/ 3073400 h 3252853"/>
              <a:gd name="connsiteX64" fmla="*/ 2552700 w 2553640"/>
              <a:gd name="connsiteY64" fmla="*/ 3162300 h 3252853"/>
              <a:gd name="connsiteX65" fmla="*/ 2552700 w 2553640"/>
              <a:gd name="connsiteY65" fmla="*/ 3213100 h 3252853"/>
              <a:gd name="connsiteX66" fmla="*/ 2552700 w 2553640"/>
              <a:gd name="connsiteY66" fmla="*/ 3213100 h 3252853"/>
              <a:gd name="connsiteX67" fmla="*/ 2552700 w 2553640"/>
              <a:gd name="connsiteY67" fmla="*/ 3213100 h 3252853"/>
              <a:gd name="connsiteX68" fmla="*/ 927100 w 2553640"/>
              <a:gd name="connsiteY68" fmla="*/ 3225800 h 3252853"/>
              <a:gd name="connsiteX69" fmla="*/ 787400 w 2553640"/>
              <a:gd name="connsiteY69" fmla="*/ 3238500 h 3252853"/>
              <a:gd name="connsiteX70" fmla="*/ 571500 w 2553640"/>
              <a:gd name="connsiteY70" fmla="*/ 3238500 h 3252853"/>
              <a:gd name="connsiteX71" fmla="*/ 419100 w 2553640"/>
              <a:gd name="connsiteY71" fmla="*/ 3225800 h 3252853"/>
              <a:gd name="connsiteX72" fmla="*/ 292100 w 2553640"/>
              <a:gd name="connsiteY72" fmla="*/ 3238500 h 3252853"/>
              <a:gd name="connsiteX73" fmla="*/ 234950 w 2553640"/>
              <a:gd name="connsiteY73" fmla="*/ 3251200 h 3252853"/>
              <a:gd name="connsiteX74" fmla="*/ 165100 w 2553640"/>
              <a:gd name="connsiteY74" fmla="*/ 3244850 h 3252853"/>
              <a:gd name="connsiteX75" fmla="*/ 76200 w 2553640"/>
              <a:gd name="connsiteY75" fmla="*/ 3251200 h 3252853"/>
              <a:gd name="connsiteX76" fmla="*/ 50800 w 2553640"/>
              <a:gd name="connsiteY76" fmla="*/ 3251200 h 3252853"/>
              <a:gd name="connsiteX77" fmla="*/ 50800 w 2553640"/>
              <a:gd name="connsiteY77" fmla="*/ 3251200 h 3252853"/>
              <a:gd name="connsiteX78" fmla="*/ 0 w 2553640"/>
              <a:gd name="connsiteY78" fmla="*/ 3238500 h 3252853"/>
              <a:gd name="connsiteX0" fmla="*/ 0 w 2553640"/>
              <a:gd name="connsiteY0" fmla="*/ 3238500 h 3252853"/>
              <a:gd name="connsiteX1" fmla="*/ 50800 w 2553640"/>
              <a:gd name="connsiteY1" fmla="*/ 241300 h 3252853"/>
              <a:gd name="connsiteX2" fmla="*/ 50800 w 2553640"/>
              <a:gd name="connsiteY2" fmla="*/ 241300 h 3252853"/>
              <a:gd name="connsiteX3" fmla="*/ 101600 w 2553640"/>
              <a:gd name="connsiteY3" fmla="*/ 139700 h 3252853"/>
              <a:gd name="connsiteX4" fmla="*/ 139700 w 2553640"/>
              <a:gd name="connsiteY4" fmla="*/ 127000 h 3252853"/>
              <a:gd name="connsiteX5" fmla="*/ 165100 w 2553640"/>
              <a:gd name="connsiteY5" fmla="*/ 88900 h 3252853"/>
              <a:gd name="connsiteX6" fmla="*/ 241300 w 2553640"/>
              <a:gd name="connsiteY6" fmla="*/ 63500 h 3252853"/>
              <a:gd name="connsiteX7" fmla="*/ 279400 w 2553640"/>
              <a:gd name="connsiteY7" fmla="*/ 50800 h 3252853"/>
              <a:gd name="connsiteX8" fmla="*/ 317500 w 2553640"/>
              <a:gd name="connsiteY8" fmla="*/ 38100 h 3252853"/>
              <a:gd name="connsiteX9" fmla="*/ 368300 w 2553640"/>
              <a:gd name="connsiteY9" fmla="*/ 25400 h 3252853"/>
              <a:gd name="connsiteX10" fmla="*/ 520700 w 2553640"/>
              <a:gd name="connsiteY10" fmla="*/ 0 h 3252853"/>
              <a:gd name="connsiteX11" fmla="*/ 622300 w 2553640"/>
              <a:gd name="connsiteY11" fmla="*/ 12700 h 3252853"/>
              <a:gd name="connsiteX12" fmla="*/ 762000 w 2553640"/>
              <a:gd name="connsiteY12" fmla="*/ 25400 h 3252853"/>
              <a:gd name="connsiteX13" fmla="*/ 838200 w 2553640"/>
              <a:gd name="connsiteY13" fmla="*/ 57150 h 3252853"/>
              <a:gd name="connsiteX14" fmla="*/ 901700 w 2553640"/>
              <a:gd name="connsiteY14" fmla="*/ 88900 h 3252853"/>
              <a:gd name="connsiteX15" fmla="*/ 958850 w 2553640"/>
              <a:gd name="connsiteY15" fmla="*/ 107950 h 3252853"/>
              <a:gd name="connsiteX16" fmla="*/ 990600 w 2553640"/>
              <a:gd name="connsiteY16" fmla="*/ 139700 h 3252853"/>
              <a:gd name="connsiteX17" fmla="*/ 1066800 w 2553640"/>
              <a:gd name="connsiteY17" fmla="*/ 165100 h 3252853"/>
              <a:gd name="connsiteX18" fmla="*/ 1143000 w 2553640"/>
              <a:gd name="connsiteY18" fmla="*/ 203200 h 3252853"/>
              <a:gd name="connsiteX19" fmla="*/ 1181100 w 2553640"/>
              <a:gd name="connsiteY19" fmla="*/ 228600 h 3252853"/>
              <a:gd name="connsiteX20" fmla="*/ 1231900 w 2553640"/>
              <a:gd name="connsiteY20" fmla="*/ 254000 h 3252853"/>
              <a:gd name="connsiteX21" fmla="*/ 1295400 w 2553640"/>
              <a:gd name="connsiteY21" fmla="*/ 317500 h 3252853"/>
              <a:gd name="connsiteX22" fmla="*/ 1333500 w 2553640"/>
              <a:gd name="connsiteY22" fmla="*/ 355600 h 3252853"/>
              <a:gd name="connsiteX23" fmla="*/ 1358900 w 2553640"/>
              <a:gd name="connsiteY23" fmla="*/ 393700 h 3252853"/>
              <a:gd name="connsiteX24" fmla="*/ 1397000 w 2553640"/>
              <a:gd name="connsiteY24" fmla="*/ 406400 h 3252853"/>
              <a:gd name="connsiteX25" fmla="*/ 1460500 w 2553640"/>
              <a:gd name="connsiteY25" fmla="*/ 469900 h 3252853"/>
              <a:gd name="connsiteX26" fmla="*/ 1485900 w 2553640"/>
              <a:gd name="connsiteY26" fmla="*/ 508000 h 3252853"/>
              <a:gd name="connsiteX27" fmla="*/ 1524000 w 2553640"/>
              <a:gd name="connsiteY27" fmla="*/ 546100 h 3252853"/>
              <a:gd name="connsiteX28" fmla="*/ 1549400 w 2553640"/>
              <a:gd name="connsiteY28" fmla="*/ 584200 h 3252853"/>
              <a:gd name="connsiteX29" fmla="*/ 1587500 w 2553640"/>
              <a:gd name="connsiteY29" fmla="*/ 622300 h 3252853"/>
              <a:gd name="connsiteX30" fmla="*/ 1612900 w 2553640"/>
              <a:gd name="connsiteY30" fmla="*/ 660400 h 3252853"/>
              <a:gd name="connsiteX31" fmla="*/ 1651000 w 2553640"/>
              <a:gd name="connsiteY31" fmla="*/ 685800 h 3252853"/>
              <a:gd name="connsiteX32" fmla="*/ 1663700 w 2553640"/>
              <a:gd name="connsiteY32" fmla="*/ 736600 h 3252853"/>
              <a:gd name="connsiteX33" fmla="*/ 1701800 w 2553640"/>
              <a:gd name="connsiteY33" fmla="*/ 762000 h 3252853"/>
              <a:gd name="connsiteX34" fmla="*/ 1727200 w 2553640"/>
              <a:gd name="connsiteY34" fmla="*/ 838200 h 3252853"/>
              <a:gd name="connsiteX35" fmla="*/ 1765300 w 2553640"/>
              <a:gd name="connsiteY35" fmla="*/ 914400 h 3252853"/>
              <a:gd name="connsiteX36" fmla="*/ 1790700 w 2553640"/>
              <a:gd name="connsiteY36" fmla="*/ 952500 h 3252853"/>
              <a:gd name="connsiteX37" fmla="*/ 1803400 w 2553640"/>
              <a:gd name="connsiteY37" fmla="*/ 990600 h 3252853"/>
              <a:gd name="connsiteX38" fmla="*/ 1854200 w 2553640"/>
              <a:gd name="connsiteY38" fmla="*/ 1066800 h 3252853"/>
              <a:gd name="connsiteX39" fmla="*/ 1879600 w 2553640"/>
              <a:gd name="connsiteY39" fmla="*/ 1155700 h 3252853"/>
              <a:gd name="connsiteX40" fmla="*/ 1905000 w 2553640"/>
              <a:gd name="connsiteY40" fmla="*/ 1193800 h 3252853"/>
              <a:gd name="connsiteX41" fmla="*/ 1917700 w 2553640"/>
              <a:gd name="connsiteY41" fmla="*/ 1270000 h 3252853"/>
              <a:gd name="connsiteX42" fmla="*/ 1943100 w 2553640"/>
              <a:gd name="connsiteY42" fmla="*/ 1320800 h 3252853"/>
              <a:gd name="connsiteX43" fmla="*/ 1968500 w 2553640"/>
              <a:gd name="connsiteY43" fmla="*/ 1397000 h 3252853"/>
              <a:gd name="connsiteX44" fmla="*/ 1981200 w 2553640"/>
              <a:gd name="connsiteY44" fmla="*/ 1447800 h 3252853"/>
              <a:gd name="connsiteX45" fmla="*/ 2006600 w 2553640"/>
              <a:gd name="connsiteY45" fmla="*/ 1536700 h 3252853"/>
              <a:gd name="connsiteX46" fmla="*/ 2019300 w 2553640"/>
              <a:gd name="connsiteY46" fmla="*/ 1638300 h 3252853"/>
              <a:gd name="connsiteX47" fmla="*/ 2032000 w 2553640"/>
              <a:gd name="connsiteY47" fmla="*/ 1676400 h 3252853"/>
              <a:gd name="connsiteX48" fmla="*/ 2044700 w 2553640"/>
              <a:gd name="connsiteY48" fmla="*/ 1752600 h 3252853"/>
              <a:gd name="connsiteX49" fmla="*/ 2070100 w 2553640"/>
              <a:gd name="connsiteY49" fmla="*/ 1860550 h 3252853"/>
              <a:gd name="connsiteX50" fmla="*/ 2101850 w 2553640"/>
              <a:gd name="connsiteY50" fmla="*/ 1943100 h 3252853"/>
              <a:gd name="connsiteX51" fmla="*/ 2133600 w 2553640"/>
              <a:gd name="connsiteY51" fmla="*/ 1993900 h 3252853"/>
              <a:gd name="connsiteX52" fmla="*/ 2159000 w 2553640"/>
              <a:gd name="connsiteY52" fmla="*/ 2082800 h 3252853"/>
              <a:gd name="connsiteX53" fmla="*/ 2197100 w 2553640"/>
              <a:gd name="connsiteY53" fmla="*/ 2133600 h 3252853"/>
              <a:gd name="connsiteX54" fmla="*/ 2228850 w 2553640"/>
              <a:gd name="connsiteY54" fmla="*/ 2228850 h 3252853"/>
              <a:gd name="connsiteX55" fmla="*/ 2260600 w 2553640"/>
              <a:gd name="connsiteY55" fmla="*/ 2311400 h 3252853"/>
              <a:gd name="connsiteX56" fmla="*/ 2273300 w 2553640"/>
              <a:gd name="connsiteY56" fmla="*/ 2349500 h 3252853"/>
              <a:gd name="connsiteX57" fmla="*/ 2324100 w 2553640"/>
              <a:gd name="connsiteY57" fmla="*/ 2425700 h 3252853"/>
              <a:gd name="connsiteX58" fmla="*/ 2349500 w 2553640"/>
              <a:gd name="connsiteY58" fmla="*/ 2463800 h 3252853"/>
              <a:gd name="connsiteX59" fmla="*/ 2374900 w 2553640"/>
              <a:gd name="connsiteY59" fmla="*/ 2540000 h 3252853"/>
              <a:gd name="connsiteX60" fmla="*/ 2451100 w 2553640"/>
              <a:gd name="connsiteY60" fmla="*/ 2749550 h 3252853"/>
              <a:gd name="connsiteX61" fmla="*/ 2482850 w 2553640"/>
              <a:gd name="connsiteY61" fmla="*/ 2895600 h 3252853"/>
              <a:gd name="connsiteX62" fmla="*/ 2527300 w 2553640"/>
              <a:gd name="connsiteY62" fmla="*/ 2990850 h 3252853"/>
              <a:gd name="connsiteX63" fmla="*/ 2540000 w 2553640"/>
              <a:gd name="connsiteY63" fmla="*/ 3073400 h 3252853"/>
              <a:gd name="connsiteX64" fmla="*/ 2552700 w 2553640"/>
              <a:gd name="connsiteY64" fmla="*/ 3162300 h 3252853"/>
              <a:gd name="connsiteX65" fmla="*/ 2552700 w 2553640"/>
              <a:gd name="connsiteY65" fmla="*/ 3213100 h 3252853"/>
              <a:gd name="connsiteX66" fmla="*/ 2552700 w 2553640"/>
              <a:gd name="connsiteY66" fmla="*/ 3213100 h 3252853"/>
              <a:gd name="connsiteX67" fmla="*/ 2552700 w 2553640"/>
              <a:gd name="connsiteY67" fmla="*/ 3213100 h 3252853"/>
              <a:gd name="connsiteX68" fmla="*/ 787400 w 2553640"/>
              <a:gd name="connsiteY68" fmla="*/ 3238500 h 3252853"/>
              <a:gd name="connsiteX69" fmla="*/ 571500 w 2553640"/>
              <a:gd name="connsiteY69" fmla="*/ 3238500 h 3252853"/>
              <a:gd name="connsiteX70" fmla="*/ 419100 w 2553640"/>
              <a:gd name="connsiteY70" fmla="*/ 3225800 h 3252853"/>
              <a:gd name="connsiteX71" fmla="*/ 292100 w 2553640"/>
              <a:gd name="connsiteY71" fmla="*/ 3238500 h 3252853"/>
              <a:gd name="connsiteX72" fmla="*/ 234950 w 2553640"/>
              <a:gd name="connsiteY72" fmla="*/ 3251200 h 3252853"/>
              <a:gd name="connsiteX73" fmla="*/ 165100 w 2553640"/>
              <a:gd name="connsiteY73" fmla="*/ 3244850 h 3252853"/>
              <a:gd name="connsiteX74" fmla="*/ 76200 w 2553640"/>
              <a:gd name="connsiteY74" fmla="*/ 3251200 h 3252853"/>
              <a:gd name="connsiteX75" fmla="*/ 50800 w 2553640"/>
              <a:gd name="connsiteY75" fmla="*/ 3251200 h 3252853"/>
              <a:gd name="connsiteX76" fmla="*/ 50800 w 2553640"/>
              <a:gd name="connsiteY76" fmla="*/ 3251200 h 3252853"/>
              <a:gd name="connsiteX77" fmla="*/ 0 w 2553640"/>
              <a:gd name="connsiteY77" fmla="*/ 3238500 h 3252853"/>
              <a:gd name="connsiteX0" fmla="*/ 0 w 2553640"/>
              <a:gd name="connsiteY0" fmla="*/ 3238500 h 3252853"/>
              <a:gd name="connsiteX1" fmla="*/ 50800 w 2553640"/>
              <a:gd name="connsiteY1" fmla="*/ 241300 h 3252853"/>
              <a:gd name="connsiteX2" fmla="*/ 50800 w 2553640"/>
              <a:gd name="connsiteY2" fmla="*/ 241300 h 3252853"/>
              <a:gd name="connsiteX3" fmla="*/ 101600 w 2553640"/>
              <a:gd name="connsiteY3" fmla="*/ 139700 h 3252853"/>
              <a:gd name="connsiteX4" fmla="*/ 139700 w 2553640"/>
              <a:gd name="connsiteY4" fmla="*/ 127000 h 3252853"/>
              <a:gd name="connsiteX5" fmla="*/ 165100 w 2553640"/>
              <a:gd name="connsiteY5" fmla="*/ 88900 h 3252853"/>
              <a:gd name="connsiteX6" fmla="*/ 241300 w 2553640"/>
              <a:gd name="connsiteY6" fmla="*/ 63500 h 3252853"/>
              <a:gd name="connsiteX7" fmla="*/ 279400 w 2553640"/>
              <a:gd name="connsiteY7" fmla="*/ 50800 h 3252853"/>
              <a:gd name="connsiteX8" fmla="*/ 317500 w 2553640"/>
              <a:gd name="connsiteY8" fmla="*/ 38100 h 3252853"/>
              <a:gd name="connsiteX9" fmla="*/ 368300 w 2553640"/>
              <a:gd name="connsiteY9" fmla="*/ 25400 h 3252853"/>
              <a:gd name="connsiteX10" fmla="*/ 520700 w 2553640"/>
              <a:gd name="connsiteY10" fmla="*/ 0 h 3252853"/>
              <a:gd name="connsiteX11" fmla="*/ 622300 w 2553640"/>
              <a:gd name="connsiteY11" fmla="*/ 12700 h 3252853"/>
              <a:gd name="connsiteX12" fmla="*/ 762000 w 2553640"/>
              <a:gd name="connsiteY12" fmla="*/ 25400 h 3252853"/>
              <a:gd name="connsiteX13" fmla="*/ 838200 w 2553640"/>
              <a:gd name="connsiteY13" fmla="*/ 57150 h 3252853"/>
              <a:gd name="connsiteX14" fmla="*/ 901700 w 2553640"/>
              <a:gd name="connsiteY14" fmla="*/ 88900 h 3252853"/>
              <a:gd name="connsiteX15" fmla="*/ 958850 w 2553640"/>
              <a:gd name="connsiteY15" fmla="*/ 107950 h 3252853"/>
              <a:gd name="connsiteX16" fmla="*/ 990600 w 2553640"/>
              <a:gd name="connsiteY16" fmla="*/ 139700 h 3252853"/>
              <a:gd name="connsiteX17" fmla="*/ 1066800 w 2553640"/>
              <a:gd name="connsiteY17" fmla="*/ 165100 h 3252853"/>
              <a:gd name="connsiteX18" fmla="*/ 1143000 w 2553640"/>
              <a:gd name="connsiteY18" fmla="*/ 203200 h 3252853"/>
              <a:gd name="connsiteX19" fmla="*/ 1181100 w 2553640"/>
              <a:gd name="connsiteY19" fmla="*/ 228600 h 3252853"/>
              <a:gd name="connsiteX20" fmla="*/ 1231900 w 2553640"/>
              <a:gd name="connsiteY20" fmla="*/ 254000 h 3252853"/>
              <a:gd name="connsiteX21" fmla="*/ 1295400 w 2553640"/>
              <a:gd name="connsiteY21" fmla="*/ 317500 h 3252853"/>
              <a:gd name="connsiteX22" fmla="*/ 1333500 w 2553640"/>
              <a:gd name="connsiteY22" fmla="*/ 355600 h 3252853"/>
              <a:gd name="connsiteX23" fmla="*/ 1358900 w 2553640"/>
              <a:gd name="connsiteY23" fmla="*/ 393700 h 3252853"/>
              <a:gd name="connsiteX24" fmla="*/ 1397000 w 2553640"/>
              <a:gd name="connsiteY24" fmla="*/ 406400 h 3252853"/>
              <a:gd name="connsiteX25" fmla="*/ 1460500 w 2553640"/>
              <a:gd name="connsiteY25" fmla="*/ 469900 h 3252853"/>
              <a:gd name="connsiteX26" fmla="*/ 1485900 w 2553640"/>
              <a:gd name="connsiteY26" fmla="*/ 508000 h 3252853"/>
              <a:gd name="connsiteX27" fmla="*/ 1524000 w 2553640"/>
              <a:gd name="connsiteY27" fmla="*/ 546100 h 3252853"/>
              <a:gd name="connsiteX28" fmla="*/ 1549400 w 2553640"/>
              <a:gd name="connsiteY28" fmla="*/ 584200 h 3252853"/>
              <a:gd name="connsiteX29" fmla="*/ 1587500 w 2553640"/>
              <a:gd name="connsiteY29" fmla="*/ 622300 h 3252853"/>
              <a:gd name="connsiteX30" fmla="*/ 1612900 w 2553640"/>
              <a:gd name="connsiteY30" fmla="*/ 660400 h 3252853"/>
              <a:gd name="connsiteX31" fmla="*/ 1651000 w 2553640"/>
              <a:gd name="connsiteY31" fmla="*/ 685800 h 3252853"/>
              <a:gd name="connsiteX32" fmla="*/ 1663700 w 2553640"/>
              <a:gd name="connsiteY32" fmla="*/ 736600 h 3252853"/>
              <a:gd name="connsiteX33" fmla="*/ 1701800 w 2553640"/>
              <a:gd name="connsiteY33" fmla="*/ 762000 h 3252853"/>
              <a:gd name="connsiteX34" fmla="*/ 1727200 w 2553640"/>
              <a:gd name="connsiteY34" fmla="*/ 838200 h 3252853"/>
              <a:gd name="connsiteX35" fmla="*/ 1765300 w 2553640"/>
              <a:gd name="connsiteY35" fmla="*/ 914400 h 3252853"/>
              <a:gd name="connsiteX36" fmla="*/ 1790700 w 2553640"/>
              <a:gd name="connsiteY36" fmla="*/ 952500 h 3252853"/>
              <a:gd name="connsiteX37" fmla="*/ 1803400 w 2553640"/>
              <a:gd name="connsiteY37" fmla="*/ 990600 h 3252853"/>
              <a:gd name="connsiteX38" fmla="*/ 1854200 w 2553640"/>
              <a:gd name="connsiteY38" fmla="*/ 1066800 h 3252853"/>
              <a:gd name="connsiteX39" fmla="*/ 1879600 w 2553640"/>
              <a:gd name="connsiteY39" fmla="*/ 1155700 h 3252853"/>
              <a:gd name="connsiteX40" fmla="*/ 1905000 w 2553640"/>
              <a:gd name="connsiteY40" fmla="*/ 1193800 h 3252853"/>
              <a:gd name="connsiteX41" fmla="*/ 1917700 w 2553640"/>
              <a:gd name="connsiteY41" fmla="*/ 1270000 h 3252853"/>
              <a:gd name="connsiteX42" fmla="*/ 1943100 w 2553640"/>
              <a:gd name="connsiteY42" fmla="*/ 1320800 h 3252853"/>
              <a:gd name="connsiteX43" fmla="*/ 1968500 w 2553640"/>
              <a:gd name="connsiteY43" fmla="*/ 1397000 h 3252853"/>
              <a:gd name="connsiteX44" fmla="*/ 1981200 w 2553640"/>
              <a:gd name="connsiteY44" fmla="*/ 1447800 h 3252853"/>
              <a:gd name="connsiteX45" fmla="*/ 2006600 w 2553640"/>
              <a:gd name="connsiteY45" fmla="*/ 1536700 h 3252853"/>
              <a:gd name="connsiteX46" fmla="*/ 2019300 w 2553640"/>
              <a:gd name="connsiteY46" fmla="*/ 1638300 h 3252853"/>
              <a:gd name="connsiteX47" fmla="*/ 2032000 w 2553640"/>
              <a:gd name="connsiteY47" fmla="*/ 1676400 h 3252853"/>
              <a:gd name="connsiteX48" fmla="*/ 2044700 w 2553640"/>
              <a:gd name="connsiteY48" fmla="*/ 1752600 h 3252853"/>
              <a:gd name="connsiteX49" fmla="*/ 2070100 w 2553640"/>
              <a:gd name="connsiteY49" fmla="*/ 1860550 h 3252853"/>
              <a:gd name="connsiteX50" fmla="*/ 2101850 w 2553640"/>
              <a:gd name="connsiteY50" fmla="*/ 1943100 h 3252853"/>
              <a:gd name="connsiteX51" fmla="*/ 2133600 w 2553640"/>
              <a:gd name="connsiteY51" fmla="*/ 1993900 h 3252853"/>
              <a:gd name="connsiteX52" fmla="*/ 2159000 w 2553640"/>
              <a:gd name="connsiteY52" fmla="*/ 2082800 h 3252853"/>
              <a:gd name="connsiteX53" fmla="*/ 2197100 w 2553640"/>
              <a:gd name="connsiteY53" fmla="*/ 2133600 h 3252853"/>
              <a:gd name="connsiteX54" fmla="*/ 2228850 w 2553640"/>
              <a:gd name="connsiteY54" fmla="*/ 2228850 h 3252853"/>
              <a:gd name="connsiteX55" fmla="*/ 2260600 w 2553640"/>
              <a:gd name="connsiteY55" fmla="*/ 2311400 h 3252853"/>
              <a:gd name="connsiteX56" fmla="*/ 2273300 w 2553640"/>
              <a:gd name="connsiteY56" fmla="*/ 2349500 h 3252853"/>
              <a:gd name="connsiteX57" fmla="*/ 2324100 w 2553640"/>
              <a:gd name="connsiteY57" fmla="*/ 2425700 h 3252853"/>
              <a:gd name="connsiteX58" fmla="*/ 2349500 w 2553640"/>
              <a:gd name="connsiteY58" fmla="*/ 2463800 h 3252853"/>
              <a:gd name="connsiteX59" fmla="*/ 2374900 w 2553640"/>
              <a:gd name="connsiteY59" fmla="*/ 2540000 h 3252853"/>
              <a:gd name="connsiteX60" fmla="*/ 2451100 w 2553640"/>
              <a:gd name="connsiteY60" fmla="*/ 2749550 h 3252853"/>
              <a:gd name="connsiteX61" fmla="*/ 2482850 w 2553640"/>
              <a:gd name="connsiteY61" fmla="*/ 2895600 h 3252853"/>
              <a:gd name="connsiteX62" fmla="*/ 2527300 w 2553640"/>
              <a:gd name="connsiteY62" fmla="*/ 2990850 h 3252853"/>
              <a:gd name="connsiteX63" fmla="*/ 2540000 w 2553640"/>
              <a:gd name="connsiteY63" fmla="*/ 3073400 h 3252853"/>
              <a:gd name="connsiteX64" fmla="*/ 2552700 w 2553640"/>
              <a:gd name="connsiteY64" fmla="*/ 3162300 h 3252853"/>
              <a:gd name="connsiteX65" fmla="*/ 2552700 w 2553640"/>
              <a:gd name="connsiteY65" fmla="*/ 3213100 h 3252853"/>
              <a:gd name="connsiteX66" fmla="*/ 2552700 w 2553640"/>
              <a:gd name="connsiteY66" fmla="*/ 3213100 h 3252853"/>
              <a:gd name="connsiteX67" fmla="*/ 2552700 w 2553640"/>
              <a:gd name="connsiteY67" fmla="*/ 3213100 h 3252853"/>
              <a:gd name="connsiteX68" fmla="*/ 571500 w 2553640"/>
              <a:gd name="connsiteY68" fmla="*/ 3238500 h 3252853"/>
              <a:gd name="connsiteX69" fmla="*/ 419100 w 2553640"/>
              <a:gd name="connsiteY69" fmla="*/ 3225800 h 3252853"/>
              <a:gd name="connsiteX70" fmla="*/ 292100 w 2553640"/>
              <a:gd name="connsiteY70" fmla="*/ 3238500 h 3252853"/>
              <a:gd name="connsiteX71" fmla="*/ 234950 w 2553640"/>
              <a:gd name="connsiteY71" fmla="*/ 3251200 h 3252853"/>
              <a:gd name="connsiteX72" fmla="*/ 165100 w 2553640"/>
              <a:gd name="connsiteY72" fmla="*/ 3244850 h 3252853"/>
              <a:gd name="connsiteX73" fmla="*/ 76200 w 2553640"/>
              <a:gd name="connsiteY73" fmla="*/ 3251200 h 3252853"/>
              <a:gd name="connsiteX74" fmla="*/ 50800 w 2553640"/>
              <a:gd name="connsiteY74" fmla="*/ 3251200 h 3252853"/>
              <a:gd name="connsiteX75" fmla="*/ 50800 w 2553640"/>
              <a:gd name="connsiteY75" fmla="*/ 3251200 h 3252853"/>
              <a:gd name="connsiteX76" fmla="*/ 0 w 2553640"/>
              <a:gd name="connsiteY76" fmla="*/ 3238500 h 3252853"/>
              <a:gd name="connsiteX0" fmla="*/ 0 w 2553640"/>
              <a:gd name="connsiteY0" fmla="*/ 3238500 h 3252853"/>
              <a:gd name="connsiteX1" fmla="*/ 50800 w 2553640"/>
              <a:gd name="connsiteY1" fmla="*/ 241300 h 3252853"/>
              <a:gd name="connsiteX2" fmla="*/ 50800 w 2553640"/>
              <a:gd name="connsiteY2" fmla="*/ 241300 h 3252853"/>
              <a:gd name="connsiteX3" fmla="*/ 101600 w 2553640"/>
              <a:gd name="connsiteY3" fmla="*/ 139700 h 3252853"/>
              <a:gd name="connsiteX4" fmla="*/ 139700 w 2553640"/>
              <a:gd name="connsiteY4" fmla="*/ 127000 h 3252853"/>
              <a:gd name="connsiteX5" fmla="*/ 165100 w 2553640"/>
              <a:gd name="connsiteY5" fmla="*/ 88900 h 3252853"/>
              <a:gd name="connsiteX6" fmla="*/ 241300 w 2553640"/>
              <a:gd name="connsiteY6" fmla="*/ 63500 h 3252853"/>
              <a:gd name="connsiteX7" fmla="*/ 279400 w 2553640"/>
              <a:gd name="connsiteY7" fmla="*/ 50800 h 3252853"/>
              <a:gd name="connsiteX8" fmla="*/ 317500 w 2553640"/>
              <a:gd name="connsiteY8" fmla="*/ 38100 h 3252853"/>
              <a:gd name="connsiteX9" fmla="*/ 368300 w 2553640"/>
              <a:gd name="connsiteY9" fmla="*/ 25400 h 3252853"/>
              <a:gd name="connsiteX10" fmla="*/ 520700 w 2553640"/>
              <a:gd name="connsiteY10" fmla="*/ 0 h 3252853"/>
              <a:gd name="connsiteX11" fmla="*/ 622300 w 2553640"/>
              <a:gd name="connsiteY11" fmla="*/ 12700 h 3252853"/>
              <a:gd name="connsiteX12" fmla="*/ 762000 w 2553640"/>
              <a:gd name="connsiteY12" fmla="*/ 25400 h 3252853"/>
              <a:gd name="connsiteX13" fmla="*/ 838200 w 2553640"/>
              <a:gd name="connsiteY13" fmla="*/ 57150 h 3252853"/>
              <a:gd name="connsiteX14" fmla="*/ 901700 w 2553640"/>
              <a:gd name="connsiteY14" fmla="*/ 88900 h 3252853"/>
              <a:gd name="connsiteX15" fmla="*/ 958850 w 2553640"/>
              <a:gd name="connsiteY15" fmla="*/ 107950 h 3252853"/>
              <a:gd name="connsiteX16" fmla="*/ 990600 w 2553640"/>
              <a:gd name="connsiteY16" fmla="*/ 139700 h 3252853"/>
              <a:gd name="connsiteX17" fmla="*/ 1066800 w 2553640"/>
              <a:gd name="connsiteY17" fmla="*/ 165100 h 3252853"/>
              <a:gd name="connsiteX18" fmla="*/ 1143000 w 2553640"/>
              <a:gd name="connsiteY18" fmla="*/ 203200 h 3252853"/>
              <a:gd name="connsiteX19" fmla="*/ 1181100 w 2553640"/>
              <a:gd name="connsiteY19" fmla="*/ 228600 h 3252853"/>
              <a:gd name="connsiteX20" fmla="*/ 1231900 w 2553640"/>
              <a:gd name="connsiteY20" fmla="*/ 254000 h 3252853"/>
              <a:gd name="connsiteX21" fmla="*/ 1295400 w 2553640"/>
              <a:gd name="connsiteY21" fmla="*/ 317500 h 3252853"/>
              <a:gd name="connsiteX22" fmla="*/ 1333500 w 2553640"/>
              <a:gd name="connsiteY22" fmla="*/ 355600 h 3252853"/>
              <a:gd name="connsiteX23" fmla="*/ 1358900 w 2553640"/>
              <a:gd name="connsiteY23" fmla="*/ 393700 h 3252853"/>
              <a:gd name="connsiteX24" fmla="*/ 1397000 w 2553640"/>
              <a:gd name="connsiteY24" fmla="*/ 406400 h 3252853"/>
              <a:gd name="connsiteX25" fmla="*/ 1460500 w 2553640"/>
              <a:gd name="connsiteY25" fmla="*/ 469900 h 3252853"/>
              <a:gd name="connsiteX26" fmla="*/ 1485900 w 2553640"/>
              <a:gd name="connsiteY26" fmla="*/ 508000 h 3252853"/>
              <a:gd name="connsiteX27" fmla="*/ 1524000 w 2553640"/>
              <a:gd name="connsiteY27" fmla="*/ 546100 h 3252853"/>
              <a:gd name="connsiteX28" fmla="*/ 1549400 w 2553640"/>
              <a:gd name="connsiteY28" fmla="*/ 584200 h 3252853"/>
              <a:gd name="connsiteX29" fmla="*/ 1587500 w 2553640"/>
              <a:gd name="connsiteY29" fmla="*/ 622300 h 3252853"/>
              <a:gd name="connsiteX30" fmla="*/ 1612900 w 2553640"/>
              <a:gd name="connsiteY30" fmla="*/ 660400 h 3252853"/>
              <a:gd name="connsiteX31" fmla="*/ 1651000 w 2553640"/>
              <a:gd name="connsiteY31" fmla="*/ 685800 h 3252853"/>
              <a:gd name="connsiteX32" fmla="*/ 1663700 w 2553640"/>
              <a:gd name="connsiteY32" fmla="*/ 736600 h 3252853"/>
              <a:gd name="connsiteX33" fmla="*/ 1701800 w 2553640"/>
              <a:gd name="connsiteY33" fmla="*/ 762000 h 3252853"/>
              <a:gd name="connsiteX34" fmla="*/ 1727200 w 2553640"/>
              <a:gd name="connsiteY34" fmla="*/ 838200 h 3252853"/>
              <a:gd name="connsiteX35" fmla="*/ 1765300 w 2553640"/>
              <a:gd name="connsiteY35" fmla="*/ 914400 h 3252853"/>
              <a:gd name="connsiteX36" fmla="*/ 1790700 w 2553640"/>
              <a:gd name="connsiteY36" fmla="*/ 952500 h 3252853"/>
              <a:gd name="connsiteX37" fmla="*/ 1803400 w 2553640"/>
              <a:gd name="connsiteY37" fmla="*/ 990600 h 3252853"/>
              <a:gd name="connsiteX38" fmla="*/ 1854200 w 2553640"/>
              <a:gd name="connsiteY38" fmla="*/ 1066800 h 3252853"/>
              <a:gd name="connsiteX39" fmla="*/ 1879600 w 2553640"/>
              <a:gd name="connsiteY39" fmla="*/ 1155700 h 3252853"/>
              <a:gd name="connsiteX40" fmla="*/ 1905000 w 2553640"/>
              <a:gd name="connsiteY40" fmla="*/ 1193800 h 3252853"/>
              <a:gd name="connsiteX41" fmla="*/ 1917700 w 2553640"/>
              <a:gd name="connsiteY41" fmla="*/ 1270000 h 3252853"/>
              <a:gd name="connsiteX42" fmla="*/ 1943100 w 2553640"/>
              <a:gd name="connsiteY42" fmla="*/ 1320800 h 3252853"/>
              <a:gd name="connsiteX43" fmla="*/ 1968500 w 2553640"/>
              <a:gd name="connsiteY43" fmla="*/ 1397000 h 3252853"/>
              <a:gd name="connsiteX44" fmla="*/ 1981200 w 2553640"/>
              <a:gd name="connsiteY44" fmla="*/ 1447800 h 3252853"/>
              <a:gd name="connsiteX45" fmla="*/ 2006600 w 2553640"/>
              <a:gd name="connsiteY45" fmla="*/ 1536700 h 3252853"/>
              <a:gd name="connsiteX46" fmla="*/ 2019300 w 2553640"/>
              <a:gd name="connsiteY46" fmla="*/ 1638300 h 3252853"/>
              <a:gd name="connsiteX47" fmla="*/ 2032000 w 2553640"/>
              <a:gd name="connsiteY47" fmla="*/ 1676400 h 3252853"/>
              <a:gd name="connsiteX48" fmla="*/ 2044700 w 2553640"/>
              <a:gd name="connsiteY48" fmla="*/ 1752600 h 3252853"/>
              <a:gd name="connsiteX49" fmla="*/ 2070100 w 2553640"/>
              <a:gd name="connsiteY49" fmla="*/ 1860550 h 3252853"/>
              <a:gd name="connsiteX50" fmla="*/ 2101850 w 2553640"/>
              <a:gd name="connsiteY50" fmla="*/ 1943100 h 3252853"/>
              <a:gd name="connsiteX51" fmla="*/ 2133600 w 2553640"/>
              <a:gd name="connsiteY51" fmla="*/ 1993900 h 3252853"/>
              <a:gd name="connsiteX52" fmla="*/ 2159000 w 2553640"/>
              <a:gd name="connsiteY52" fmla="*/ 2082800 h 3252853"/>
              <a:gd name="connsiteX53" fmla="*/ 2197100 w 2553640"/>
              <a:gd name="connsiteY53" fmla="*/ 2133600 h 3252853"/>
              <a:gd name="connsiteX54" fmla="*/ 2228850 w 2553640"/>
              <a:gd name="connsiteY54" fmla="*/ 2228850 h 3252853"/>
              <a:gd name="connsiteX55" fmla="*/ 2260600 w 2553640"/>
              <a:gd name="connsiteY55" fmla="*/ 2311400 h 3252853"/>
              <a:gd name="connsiteX56" fmla="*/ 2273300 w 2553640"/>
              <a:gd name="connsiteY56" fmla="*/ 2349500 h 3252853"/>
              <a:gd name="connsiteX57" fmla="*/ 2324100 w 2553640"/>
              <a:gd name="connsiteY57" fmla="*/ 2425700 h 3252853"/>
              <a:gd name="connsiteX58" fmla="*/ 2349500 w 2553640"/>
              <a:gd name="connsiteY58" fmla="*/ 2463800 h 3252853"/>
              <a:gd name="connsiteX59" fmla="*/ 2374900 w 2553640"/>
              <a:gd name="connsiteY59" fmla="*/ 2540000 h 3252853"/>
              <a:gd name="connsiteX60" fmla="*/ 2451100 w 2553640"/>
              <a:gd name="connsiteY60" fmla="*/ 2749550 h 3252853"/>
              <a:gd name="connsiteX61" fmla="*/ 2482850 w 2553640"/>
              <a:gd name="connsiteY61" fmla="*/ 2895600 h 3252853"/>
              <a:gd name="connsiteX62" fmla="*/ 2527300 w 2553640"/>
              <a:gd name="connsiteY62" fmla="*/ 2990850 h 3252853"/>
              <a:gd name="connsiteX63" fmla="*/ 2540000 w 2553640"/>
              <a:gd name="connsiteY63" fmla="*/ 3073400 h 3252853"/>
              <a:gd name="connsiteX64" fmla="*/ 2552700 w 2553640"/>
              <a:gd name="connsiteY64" fmla="*/ 3162300 h 3252853"/>
              <a:gd name="connsiteX65" fmla="*/ 2552700 w 2553640"/>
              <a:gd name="connsiteY65" fmla="*/ 3213100 h 3252853"/>
              <a:gd name="connsiteX66" fmla="*/ 2552700 w 2553640"/>
              <a:gd name="connsiteY66" fmla="*/ 3213100 h 3252853"/>
              <a:gd name="connsiteX67" fmla="*/ 2552700 w 2553640"/>
              <a:gd name="connsiteY67" fmla="*/ 3213100 h 3252853"/>
              <a:gd name="connsiteX68" fmla="*/ 419100 w 2553640"/>
              <a:gd name="connsiteY68" fmla="*/ 3225800 h 3252853"/>
              <a:gd name="connsiteX69" fmla="*/ 292100 w 2553640"/>
              <a:gd name="connsiteY69" fmla="*/ 3238500 h 3252853"/>
              <a:gd name="connsiteX70" fmla="*/ 234950 w 2553640"/>
              <a:gd name="connsiteY70" fmla="*/ 3251200 h 3252853"/>
              <a:gd name="connsiteX71" fmla="*/ 165100 w 2553640"/>
              <a:gd name="connsiteY71" fmla="*/ 3244850 h 3252853"/>
              <a:gd name="connsiteX72" fmla="*/ 76200 w 2553640"/>
              <a:gd name="connsiteY72" fmla="*/ 3251200 h 3252853"/>
              <a:gd name="connsiteX73" fmla="*/ 50800 w 2553640"/>
              <a:gd name="connsiteY73" fmla="*/ 3251200 h 3252853"/>
              <a:gd name="connsiteX74" fmla="*/ 50800 w 2553640"/>
              <a:gd name="connsiteY74" fmla="*/ 3251200 h 3252853"/>
              <a:gd name="connsiteX75" fmla="*/ 0 w 2553640"/>
              <a:gd name="connsiteY75" fmla="*/ 3238500 h 3252853"/>
              <a:gd name="connsiteX0" fmla="*/ 0 w 2553640"/>
              <a:gd name="connsiteY0" fmla="*/ 3238500 h 3252853"/>
              <a:gd name="connsiteX1" fmla="*/ 50800 w 2553640"/>
              <a:gd name="connsiteY1" fmla="*/ 241300 h 3252853"/>
              <a:gd name="connsiteX2" fmla="*/ 50800 w 2553640"/>
              <a:gd name="connsiteY2" fmla="*/ 241300 h 3252853"/>
              <a:gd name="connsiteX3" fmla="*/ 101600 w 2553640"/>
              <a:gd name="connsiteY3" fmla="*/ 139700 h 3252853"/>
              <a:gd name="connsiteX4" fmla="*/ 139700 w 2553640"/>
              <a:gd name="connsiteY4" fmla="*/ 127000 h 3252853"/>
              <a:gd name="connsiteX5" fmla="*/ 165100 w 2553640"/>
              <a:gd name="connsiteY5" fmla="*/ 88900 h 3252853"/>
              <a:gd name="connsiteX6" fmla="*/ 241300 w 2553640"/>
              <a:gd name="connsiteY6" fmla="*/ 63500 h 3252853"/>
              <a:gd name="connsiteX7" fmla="*/ 279400 w 2553640"/>
              <a:gd name="connsiteY7" fmla="*/ 50800 h 3252853"/>
              <a:gd name="connsiteX8" fmla="*/ 317500 w 2553640"/>
              <a:gd name="connsiteY8" fmla="*/ 38100 h 3252853"/>
              <a:gd name="connsiteX9" fmla="*/ 368300 w 2553640"/>
              <a:gd name="connsiteY9" fmla="*/ 25400 h 3252853"/>
              <a:gd name="connsiteX10" fmla="*/ 520700 w 2553640"/>
              <a:gd name="connsiteY10" fmla="*/ 0 h 3252853"/>
              <a:gd name="connsiteX11" fmla="*/ 622300 w 2553640"/>
              <a:gd name="connsiteY11" fmla="*/ 12700 h 3252853"/>
              <a:gd name="connsiteX12" fmla="*/ 762000 w 2553640"/>
              <a:gd name="connsiteY12" fmla="*/ 25400 h 3252853"/>
              <a:gd name="connsiteX13" fmla="*/ 838200 w 2553640"/>
              <a:gd name="connsiteY13" fmla="*/ 57150 h 3252853"/>
              <a:gd name="connsiteX14" fmla="*/ 901700 w 2553640"/>
              <a:gd name="connsiteY14" fmla="*/ 88900 h 3252853"/>
              <a:gd name="connsiteX15" fmla="*/ 958850 w 2553640"/>
              <a:gd name="connsiteY15" fmla="*/ 107950 h 3252853"/>
              <a:gd name="connsiteX16" fmla="*/ 990600 w 2553640"/>
              <a:gd name="connsiteY16" fmla="*/ 139700 h 3252853"/>
              <a:gd name="connsiteX17" fmla="*/ 1066800 w 2553640"/>
              <a:gd name="connsiteY17" fmla="*/ 165100 h 3252853"/>
              <a:gd name="connsiteX18" fmla="*/ 1143000 w 2553640"/>
              <a:gd name="connsiteY18" fmla="*/ 203200 h 3252853"/>
              <a:gd name="connsiteX19" fmla="*/ 1181100 w 2553640"/>
              <a:gd name="connsiteY19" fmla="*/ 228600 h 3252853"/>
              <a:gd name="connsiteX20" fmla="*/ 1231900 w 2553640"/>
              <a:gd name="connsiteY20" fmla="*/ 254000 h 3252853"/>
              <a:gd name="connsiteX21" fmla="*/ 1295400 w 2553640"/>
              <a:gd name="connsiteY21" fmla="*/ 317500 h 3252853"/>
              <a:gd name="connsiteX22" fmla="*/ 1333500 w 2553640"/>
              <a:gd name="connsiteY22" fmla="*/ 355600 h 3252853"/>
              <a:gd name="connsiteX23" fmla="*/ 1358900 w 2553640"/>
              <a:gd name="connsiteY23" fmla="*/ 393700 h 3252853"/>
              <a:gd name="connsiteX24" fmla="*/ 1397000 w 2553640"/>
              <a:gd name="connsiteY24" fmla="*/ 406400 h 3252853"/>
              <a:gd name="connsiteX25" fmla="*/ 1460500 w 2553640"/>
              <a:gd name="connsiteY25" fmla="*/ 469900 h 3252853"/>
              <a:gd name="connsiteX26" fmla="*/ 1485900 w 2553640"/>
              <a:gd name="connsiteY26" fmla="*/ 508000 h 3252853"/>
              <a:gd name="connsiteX27" fmla="*/ 1524000 w 2553640"/>
              <a:gd name="connsiteY27" fmla="*/ 546100 h 3252853"/>
              <a:gd name="connsiteX28" fmla="*/ 1549400 w 2553640"/>
              <a:gd name="connsiteY28" fmla="*/ 584200 h 3252853"/>
              <a:gd name="connsiteX29" fmla="*/ 1587500 w 2553640"/>
              <a:gd name="connsiteY29" fmla="*/ 622300 h 3252853"/>
              <a:gd name="connsiteX30" fmla="*/ 1612900 w 2553640"/>
              <a:gd name="connsiteY30" fmla="*/ 660400 h 3252853"/>
              <a:gd name="connsiteX31" fmla="*/ 1651000 w 2553640"/>
              <a:gd name="connsiteY31" fmla="*/ 685800 h 3252853"/>
              <a:gd name="connsiteX32" fmla="*/ 1663700 w 2553640"/>
              <a:gd name="connsiteY32" fmla="*/ 736600 h 3252853"/>
              <a:gd name="connsiteX33" fmla="*/ 1701800 w 2553640"/>
              <a:gd name="connsiteY33" fmla="*/ 762000 h 3252853"/>
              <a:gd name="connsiteX34" fmla="*/ 1727200 w 2553640"/>
              <a:gd name="connsiteY34" fmla="*/ 838200 h 3252853"/>
              <a:gd name="connsiteX35" fmla="*/ 1765300 w 2553640"/>
              <a:gd name="connsiteY35" fmla="*/ 914400 h 3252853"/>
              <a:gd name="connsiteX36" fmla="*/ 1790700 w 2553640"/>
              <a:gd name="connsiteY36" fmla="*/ 952500 h 3252853"/>
              <a:gd name="connsiteX37" fmla="*/ 1803400 w 2553640"/>
              <a:gd name="connsiteY37" fmla="*/ 990600 h 3252853"/>
              <a:gd name="connsiteX38" fmla="*/ 1854200 w 2553640"/>
              <a:gd name="connsiteY38" fmla="*/ 1066800 h 3252853"/>
              <a:gd name="connsiteX39" fmla="*/ 1879600 w 2553640"/>
              <a:gd name="connsiteY39" fmla="*/ 1155700 h 3252853"/>
              <a:gd name="connsiteX40" fmla="*/ 1905000 w 2553640"/>
              <a:gd name="connsiteY40" fmla="*/ 1193800 h 3252853"/>
              <a:gd name="connsiteX41" fmla="*/ 1917700 w 2553640"/>
              <a:gd name="connsiteY41" fmla="*/ 1270000 h 3252853"/>
              <a:gd name="connsiteX42" fmla="*/ 1943100 w 2553640"/>
              <a:gd name="connsiteY42" fmla="*/ 1320800 h 3252853"/>
              <a:gd name="connsiteX43" fmla="*/ 1968500 w 2553640"/>
              <a:gd name="connsiteY43" fmla="*/ 1397000 h 3252853"/>
              <a:gd name="connsiteX44" fmla="*/ 1981200 w 2553640"/>
              <a:gd name="connsiteY44" fmla="*/ 1447800 h 3252853"/>
              <a:gd name="connsiteX45" fmla="*/ 2006600 w 2553640"/>
              <a:gd name="connsiteY45" fmla="*/ 1536700 h 3252853"/>
              <a:gd name="connsiteX46" fmla="*/ 2019300 w 2553640"/>
              <a:gd name="connsiteY46" fmla="*/ 1638300 h 3252853"/>
              <a:gd name="connsiteX47" fmla="*/ 2032000 w 2553640"/>
              <a:gd name="connsiteY47" fmla="*/ 1676400 h 3252853"/>
              <a:gd name="connsiteX48" fmla="*/ 2044700 w 2553640"/>
              <a:gd name="connsiteY48" fmla="*/ 1752600 h 3252853"/>
              <a:gd name="connsiteX49" fmla="*/ 2070100 w 2553640"/>
              <a:gd name="connsiteY49" fmla="*/ 1860550 h 3252853"/>
              <a:gd name="connsiteX50" fmla="*/ 2101850 w 2553640"/>
              <a:gd name="connsiteY50" fmla="*/ 1943100 h 3252853"/>
              <a:gd name="connsiteX51" fmla="*/ 2133600 w 2553640"/>
              <a:gd name="connsiteY51" fmla="*/ 1993900 h 3252853"/>
              <a:gd name="connsiteX52" fmla="*/ 2159000 w 2553640"/>
              <a:gd name="connsiteY52" fmla="*/ 2082800 h 3252853"/>
              <a:gd name="connsiteX53" fmla="*/ 2197100 w 2553640"/>
              <a:gd name="connsiteY53" fmla="*/ 2133600 h 3252853"/>
              <a:gd name="connsiteX54" fmla="*/ 2228850 w 2553640"/>
              <a:gd name="connsiteY54" fmla="*/ 2228850 h 3252853"/>
              <a:gd name="connsiteX55" fmla="*/ 2260600 w 2553640"/>
              <a:gd name="connsiteY55" fmla="*/ 2311400 h 3252853"/>
              <a:gd name="connsiteX56" fmla="*/ 2273300 w 2553640"/>
              <a:gd name="connsiteY56" fmla="*/ 2349500 h 3252853"/>
              <a:gd name="connsiteX57" fmla="*/ 2324100 w 2553640"/>
              <a:gd name="connsiteY57" fmla="*/ 2425700 h 3252853"/>
              <a:gd name="connsiteX58" fmla="*/ 2349500 w 2553640"/>
              <a:gd name="connsiteY58" fmla="*/ 2463800 h 3252853"/>
              <a:gd name="connsiteX59" fmla="*/ 2374900 w 2553640"/>
              <a:gd name="connsiteY59" fmla="*/ 2540000 h 3252853"/>
              <a:gd name="connsiteX60" fmla="*/ 2451100 w 2553640"/>
              <a:gd name="connsiteY60" fmla="*/ 2749550 h 3252853"/>
              <a:gd name="connsiteX61" fmla="*/ 2482850 w 2553640"/>
              <a:gd name="connsiteY61" fmla="*/ 2895600 h 3252853"/>
              <a:gd name="connsiteX62" fmla="*/ 2527300 w 2553640"/>
              <a:gd name="connsiteY62" fmla="*/ 2990850 h 3252853"/>
              <a:gd name="connsiteX63" fmla="*/ 2540000 w 2553640"/>
              <a:gd name="connsiteY63" fmla="*/ 3073400 h 3252853"/>
              <a:gd name="connsiteX64" fmla="*/ 2552700 w 2553640"/>
              <a:gd name="connsiteY64" fmla="*/ 3162300 h 3252853"/>
              <a:gd name="connsiteX65" fmla="*/ 2552700 w 2553640"/>
              <a:gd name="connsiteY65" fmla="*/ 3213100 h 3252853"/>
              <a:gd name="connsiteX66" fmla="*/ 2552700 w 2553640"/>
              <a:gd name="connsiteY66" fmla="*/ 3213100 h 3252853"/>
              <a:gd name="connsiteX67" fmla="*/ 2552700 w 2553640"/>
              <a:gd name="connsiteY67" fmla="*/ 3213100 h 3252853"/>
              <a:gd name="connsiteX68" fmla="*/ 400050 w 2553640"/>
              <a:gd name="connsiteY68" fmla="*/ 3232150 h 3252853"/>
              <a:gd name="connsiteX69" fmla="*/ 292100 w 2553640"/>
              <a:gd name="connsiteY69" fmla="*/ 3238500 h 3252853"/>
              <a:gd name="connsiteX70" fmla="*/ 234950 w 2553640"/>
              <a:gd name="connsiteY70" fmla="*/ 3251200 h 3252853"/>
              <a:gd name="connsiteX71" fmla="*/ 165100 w 2553640"/>
              <a:gd name="connsiteY71" fmla="*/ 3244850 h 3252853"/>
              <a:gd name="connsiteX72" fmla="*/ 76200 w 2553640"/>
              <a:gd name="connsiteY72" fmla="*/ 3251200 h 3252853"/>
              <a:gd name="connsiteX73" fmla="*/ 50800 w 2553640"/>
              <a:gd name="connsiteY73" fmla="*/ 3251200 h 3252853"/>
              <a:gd name="connsiteX74" fmla="*/ 50800 w 2553640"/>
              <a:gd name="connsiteY74" fmla="*/ 3251200 h 3252853"/>
              <a:gd name="connsiteX75" fmla="*/ 0 w 2553640"/>
              <a:gd name="connsiteY75" fmla="*/ 3238500 h 3252853"/>
              <a:gd name="connsiteX0" fmla="*/ 0 w 2553640"/>
              <a:gd name="connsiteY0" fmla="*/ 3238500 h 3252853"/>
              <a:gd name="connsiteX1" fmla="*/ 50800 w 2553640"/>
              <a:gd name="connsiteY1" fmla="*/ 241300 h 3252853"/>
              <a:gd name="connsiteX2" fmla="*/ 50800 w 2553640"/>
              <a:gd name="connsiteY2" fmla="*/ 241300 h 3252853"/>
              <a:gd name="connsiteX3" fmla="*/ 101600 w 2553640"/>
              <a:gd name="connsiteY3" fmla="*/ 139700 h 3252853"/>
              <a:gd name="connsiteX4" fmla="*/ 139700 w 2553640"/>
              <a:gd name="connsiteY4" fmla="*/ 127000 h 3252853"/>
              <a:gd name="connsiteX5" fmla="*/ 165100 w 2553640"/>
              <a:gd name="connsiteY5" fmla="*/ 88900 h 3252853"/>
              <a:gd name="connsiteX6" fmla="*/ 241300 w 2553640"/>
              <a:gd name="connsiteY6" fmla="*/ 63500 h 3252853"/>
              <a:gd name="connsiteX7" fmla="*/ 279400 w 2553640"/>
              <a:gd name="connsiteY7" fmla="*/ 50800 h 3252853"/>
              <a:gd name="connsiteX8" fmla="*/ 317500 w 2553640"/>
              <a:gd name="connsiteY8" fmla="*/ 38100 h 3252853"/>
              <a:gd name="connsiteX9" fmla="*/ 368300 w 2553640"/>
              <a:gd name="connsiteY9" fmla="*/ 25400 h 3252853"/>
              <a:gd name="connsiteX10" fmla="*/ 520700 w 2553640"/>
              <a:gd name="connsiteY10" fmla="*/ 0 h 3252853"/>
              <a:gd name="connsiteX11" fmla="*/ 622300 w 2553640"/>
              <a:gd name="connsiteY11" fmla="*/ 12700 h 3252853"/>
              <a:gd name="connsiteX12" fmla="*/ 762000 w 2553640"/>
              <a:gd name="connsiteY12" fmla="*/ 25400 h 3252853"/>
              <a:gd name="connsiteX13" fmla="*/ 838200 w 2553640"/>
              <a:gd name="connsiteY13" fmla="*/ 57150 h 3252853"/>
              <a:gd name="connsiteX14" fmla="*/ 901700 w 2553640"/>
              <a:gd name="connsiteY14" fmla="*/ 88900 h 3252853"/>
              <a:gd name="connsiteX15" fmla="*/ 958850 w 2553640"/>
              <a:gd name="connsiteY15" fmla="*/ 107950 h 3252853"/>
              <a:gd name="connsiteX16" fmla="*/ 990600 w 2553640"/>
              <a:gd name="connsiteY16" fmla="*/ 139700 h 3252853"/>
              <a:gd name="connsiteX17" fmla="*/ 1066800 w 2553640"/>
              <a:gd name="connsiteY17" fmla="*/ 165100 h 3252853"/>
              <a:gd name="connsiteX18" fmla="*/ 1143000 w 2553640"/>
              <a:gd name="connsiteY18" fmla="*/ 203200 h 3252853"/>
              <a:gd name="connsiteX19" fmla="*/ 1181100 w 2553640"/>
              <a:gd name="connsiteY19" fmla="*/ 228600 h 3252853"/>
              <a:gd name="connsiteX20" fmla="*/ 1231900 w 2553640"/>
              <a:gd name="connsiteY20" fmla="*/ 254000 h 3252853"/>
              <a:gd name="connsiteX21" fmla="*/ 1295400 w 2553640"/>
              <a:gd name="connsiteY21" fmla="*/ 317500 h 3252853"/>
              <a:gd name="connsiteX22" fmla="*/ 1333500 w 2553640"/>
              <a:gd name="connsiteY22" fmla="*/ 355600 h 3252853"/>
              <a:gd name="connsiteX23" fmla="*/ 1358900 w 2553640"/>
              <a:gd name="connsiteY23" fmla="*/ 393700 h 3252853"/>
              <a:gd name="connsiteX24" fmla="*/ 1397000 w 2553640"/>
              <a:gd name="connsiteY24" fmla="*/ 406400 h 3252853"/>
              <a:gd name="connsiteX25" fmla="*/ 1460500 w 2553640"/>
              <a:gd name="connsiteY25" fmla="*/ 469900 h 3252853"/>
              <a:gd name="connsiteX26" fmla="*/ 1485900 w 2553640"/>
              <a:gd name="connsiteY26" fmla="*/ 508000 h 3252853"/>
              <a:gd name="connsiteX27" fmla="*/ 1524000 w 2553640"/>
              <a:gd name="connsiteY27" fmla="*/ 546100 h 3252853"/>
              <a:gd name="connsiteX28" fmla="*/ 1549400 w 2553640"/>
              <a:gd name="connsiteY28" fmla="*/ 584200 h 3252853"/>
              <a:gd name="connsiteX29" fmla="*/ 1587500 w 2553640"/>
              <a:gd name="connsiteY29" fmla="*/ 622300 h 3252853"/>
              <a:gd name="connsiteX30" fmla="*/ 1612900 w 2553640"/>
              <a:gd name="connsiteY30" fmla="*/ 660400 h 3252853"/>
              <a:gd name="connsiteX31" fmla="*/ 1651000 w 2553640"/>
              <a:gd name="connsiteY31" fmla="*/ 685800 h 3252853"/>
              <a:gd name="connsiteX32" fmla="*/ 1663700 w 2553640"/>
              <a:gd name="connsiteY32" fmla="*/ 736600 h 3252853"/>
              <a:gd name="connsiteX33" fmla="*/ 1701800 w 2553640"/>
              <a:gd name="connsiteY33" fmla="*/ 762000 h 3252853"/>
              <a:gd name="connsiteX34" fmla="*/ 1727200 w 2553640"/>
              <a:gd name="connsiteY34" fmla="*/ 838200 h 3252853"/>
              <a:gd name="connsiteX35" fmla="*/ 1765300 w 2553640"/>
              <a:gd name="connsiteY35" fmla="*/ 914400 h 3252853"/>
              <a:gd name="connsiteX36" fmla="*/ 1790700 w 2553640"/>
              <a:gd name="connsiteY36" fmla="*/ 952500 h 3252853"/>
              <a:gd name="connsiteX37" fmla="*/ 1803400 w 2553640"/>
              <a:gd name="connsiteY37" fmla="*/ 990600 h 3252853"/>
              <a:gd name="connsiteX38" fmla="*/ 1854200 w 2553640"/>
              <a:gd name="connsiteY38" fmla="*/ 1066800 h 3252853"/>
              <a:gd name="connsiteX39" fmla="*/ 1879600 w 2553640"/>
              <a:gd name="connsiteY39" fmla="*/ 1155700 h 3252853"/>
              <a:gd name="connsiteX40" fmla="*/ 1905000 w 2553640"/>
              <a:gd name="connsiteY40" fmla="*/ 1193800 h 3252853"/>
              <a:gd name="connsiteX41" fmla="*/ 1917700 w 2553640"/>
              <a:gd name="connsiteY41" fmla="*/ 1270000 h 3252853"/>
              <a:gd name="connsiteX42" fmla="*/ 1943100 w 2553640"/>
              <a:gd name="connsiteY42" fmla="*/ 1320800 h 3252853"/>
              <a:gd name="connsiteX43" fmla="*/ 1968500 w 2553640"/>
              <a:gd name="connsiteY43" fmla="*/ 1397000 h 3252853"/>
              <a:gd name="connsiteX44" fmla="*/ 1981200 w 2553640"/>
              <a:gd name="connsiteY44" fmla="*/ 1447800 h 3252853"/>
              <a:gd name="connsiteX45" fmla="*/ 2006600 w 2553640"/>
              <a:gd name="connsiteY45" fmla="*/ 1536700 h 3252853"/>
              <a:gd name="connsiteX46" fmla="*/ 2019300 w 2553640"/>
              <a:gd name="connsiteY46" fmla="*/ 1638300 h 3252853"/>
              <a:gd name="connsiteX47" fmla="*/ 2032000 w 2553640"/>
              <a:gd name="connsiteY47" fmla="*/ 1676400 h 3252853"/>
              <a:gd name="connsiteX48" fmla="*/ 2044700 w 2553640"/>
              <a:gd name="connsiteY48" fmla="*/ 1752600 h 3252853"/>
              <a:gd name="connsiteX49" fmla="*/ 2070100 w 2553640"/>
              <a:gd name="connsiteY49" fmla="*/ 1860550 h 3252853"/>
              <a:gd name="connsiteX50" fmla="*/ 2101850 w 2553640"/>
              <a:gd name="connsiteY50" fmla="*/ 1943100 h 3252853"/>
              <a:gd name="connsiteX51" fmla="*/ 2133600 w 2553640"/>
              <a:gd name="connsiteY51" fmla="*/ 1993900 h 3252853"/>
              <a:gd name="connsiteX52" fmla="*/ 2159000 w 2553640"/>
              <a:gd name="connsiteY52" fmla="*/ 2082800 h 3252853"/>
              <a:gd name="connsiteX53" fmla="*/ 2197100 w 2553640"/>
              <a:gd name="connsiteY53" fmla="*/ 2133600 h 3252853"/>
              <a:gd name="connsiteX54" fmla="*/ 2228850 w 2553640"/>
              <a:gd name="connsiteY54" fmla="*/ 2228850 h 3252853"/>
              <a:gd name="connsiteX55" fmla="*/ 2260600 w 2553640"/>
              <a:gd name="connsiteY55" fmla="*/ 2311400 h 3252853"/>
              <a:gd name="connsiteX56" fmla="*/ 2273300 w 2553640"/>
              <a:gd name="connsiteY56" fmla="*/ 2349500 h 3252853"/>
              <a:gd name="connsiteX57" fmla="*/ 2324100 w 2553640"/>
              <a:gd name="connsiteY57" fmla="*/ 2425700 h 3252853"/>
              <a:gd name="connsiteX58" fmla="*/ 2349500 w 2553640"/>
              <a:gd name="connsiteY58" fmla="*/ 2463800 h 3252853"/>
              <a:gd name="connsiteX59" fmla="*/ 2374900 w 2553640"/>
              <a:gd name="connsiteY59" fmla="*/ 2540000 h 3252853"/>
              <a:gd name="connsiteX60" fmla="*/ 2451100 w 2553640"/>
              <a:gd name="connsiteY60" fmla="*/ 2749550 h 3252853"/>
              <a:gd name="connsiteX61" fmla="*/ 2482850 w 2553640"/>
              <a:gd name="connsiteY61" fmla="*/ 2895600 h 3252853"/>
              <a:gd name="connsiteX62" fmla="*/ 2527300 w 2553640"/>
              <a:gd name="connsiteY62" fmla="*/ 2990850 h 3252853"/>
              <a:gd name="connsiteX63" fmla="*/ 2540000 w 2553640"/>
              <a:gd name="connsiteY63" fmla="*/ 3073400 h 3252853"/>
              <a:gd name="connsiteX64" fmla="*/ 2552700 w 2553640"/>
              <a:gd name="connsiteY64" fmla="*/ 3162300 h 3252853"/>
              <a:gd name="connsiteX65" fmla="*/ 2552700 w 2553640"/>
              <a:gd name="connsiteY65" fmla="*/ 3213100 h 3252853"/>
              <a:gd name="connsiteX66" fmla="*/ 2552700 w 2553640"/>
              <a:gd name="connsiteY66" fmla="*/ 3213100 h 3252853"/>
              <a:gd name="connsiteX67" fmla="*/ 2552700 w 2553640"/>
              <a:gd name="connsiteY67" fmla="*/ 3213100 h 3252853"/>
              <a:gd name="connsiteX68" fmla="*/ 292100 w 2553640"/>
              <a:gd name="connsiteY68" fmla="*/ 3238500 h 3252853"/>
              <a:gd name="connsiteX69" fmla="*/ 234950 w 2553640"/>
              <a:gd name="connsiteY69" fmla="*/ 3251200 h 3252853"/>
              <a:gd name="connsiteX70" fmla="*/ 165100 w 2553640"/>
              <a:gd name="connsiteY70" fmla="*/ 3244850 h 3252853"/>
              <a:gd name="connsiteX71" fmla="*/ 76200 w 2553640"/>
              <a:gd name="connsiteY71" fmla="*/ 3251200 h 3252853"/>
              <a:gd name="connsiteX72" fmla="*/ 50800 w 2553640"/>
              <a:gd name="connsiteY72" fmla="*/ 3251200 h 3252853"/>
              <a:gd name="connsiteX73" fmla="*/ 50800 w 2553640"/>
              <a:gd name="connsiteY73" fmla="*/ 3251200 h 3252853"/>
              <a:gd name="connsiteX74" fmla="*/ 0 w 2553640"/>
              <a:gd name="connsiteY74" fmla="*/ 3238500 h 3252853"/>
              <a:gd name="connsiteX0" fmla="*/ 0 w 2553640"/>
              <a:gd name="connsiteY0" fmla="*/ 3238500 h 3251670"/>
              <a:gd name="connsiteX1" fmla="*/ 50800 w 2553640"/>
              <a:gd name="connsiteY1" fmla="*/ 241300 h 3251670"/>
              <a:gd name="connsiteX2" fmla="*/ 50800 w 2553640"/>
              <a:gd name="connsiteY2" fmla="*/ 241300 h 3251670"/>
              <a:gd name="connsiteX3" fmla="*/ 101600 w 2553640"/>
              <a:gd name="connsiteY3" fmla="*/ 139700 h 3251670"/>
              <a:gd name="connsiteX4" fmla="*/ 139700 w 2553640"/>
              <a:gd name="connsiteY4" fmla="*/ 127000 h 3251670"/>
              <a:gd name="connsiteX5" fmla="*/ 165100 w 2553640"/>
              <a:gd name="connsiteY5" fmla="*/ 88900 h 3251670"/>
              <a:gd name="connsiteX6" fmla="*/ 241300 w 2553640"/>
              <a:gd name="connsiteY6" fmla="*/ 63500 h 3251670"/>
              <a:gd name="connsiteX7" fmla="*/ 279400 w 2553640"/>
              <a:gd name="connsiteY7" fmla="*/ 50800 h 3251670"/>
              <a:gd name="connsiteX8" fmla="*/ 317500 w 2553640"/>
              <a:gd name="connsiteY8" fmla="*/ 38100 h 3251670"/>
              <a:gd name="connsiteX9" fmla="*/ 368300 w 2553640"/>
              <a:gd name="connsiteY9" fmla="*/ 25400 h 3251670"/>
              <a:gd name="connsiteX10" fmla="*/ 520700 w 2553640"/>
              <a:gd name="connsiteY10" fmla="*/ 0 h 3251670"/>
              <a:gd name="connsiteX11" fmla="*/ 622300 w 2553640"/>
              <a:gd name="connsiteY11" fmla="*/ 12700 h 3251670"/>
              <a:gd name="connsiteX12" fmla="*/ 762000 w 2553640"/>
              <a:gd name="connsiteY12" fmla="*/ 25400 h 3251670"/>
              <a:gd name="connsiteX13" fmla="*/ 838200 w 2553640"/>
              <a:gd name="connsiteY13" fmla="*/ 57150 h 3251670"/>
              <a:gd name="connsiteX14" fmla="*/ 901700 w 2553640"/>
              <a:gd name="connsiteY14" fmla="*/ 88900 h 3251670"/>
              <a:gd name="connsiteX15" fmla="*/ 958850 w 2553640"/>
              <a:gd name="connsiteY15" fmla="*/ 107950 h 3251670"/>
              <a:gd name="connsiteX16" fmla="*/ 990600 w 2553640"/>
              <a:gd name="connsiteY16" fmla="*/ 139700 h 3251670"/>
              <a:gd name="connsiteX17" fmla="*/ 1066800 w 2553640"/>
              <a:gd name="connsiteY17" fmla="*/ 165100 h 3251670"/>
              <a:gd name="connsiteX18" fmla="*/ 1143000 w 2553640"/>
              <a:gd name="connsiteY18" fmla="*/ 203200 h 3251670"/>
              <a:gd name="connsiteX19" fmla="*/ 1181100 w 2553640"/>
              <a:gd name="connsiteY19" fmla="*/ 228600 h 3251670"/>
              <a:gd name="connsiteX20" fmla="*/ 1231900 w 2553640"/>
              <a:gd name="connsiteY20" fmla="*/ 254000 h 3251670"/>
              <a:gd name="connsiteX21" fmla="*/ 1295400 w 2553640"/>
              <a:gd name="connsiteY21" fmla="*/ 317500 h 3251670"/>
              <a:gd name="connsiteX22" fmla="*/ 1333500 w 2553640"/>
              <a:gd name="connsiteY22" fmla="*/ 355600 h 3251670"/>
              <a:gd name="connsiteX23" fmla="*/ 1358900 w 2553640"/>
              <a:gd name="connsiteY23" fmla="*/ 393700 h 3251670"/>
              <a:gd name="connsiteX24" fmla="*/ 1397000 w 2553640"/>
              <a:gd name="connsiteY24" fmla="*/ 406400 h 3251670"/>
              <a:gd name="connsiteX25" fmla="*/ 1460500 w 2553640"/>
              <a:gd name="connsiteY25" fmla="*/ 469900 h 3251670"/>
              <a:gd name="connsiteX26" fmla="*/ 1485900 w 2553640"/>
              <a:gd name="connsiteY26" fmla="*/ 508000 h 3251670"/>
              <a:gd name="connsiteX27" fmla="*/ 1524000 w 2553640"/>
              <a:gd name="connsiteY27" fmla="*/ 546100 h 3251670"/>
              <a:gd name="connsiteX28" fmla="*/ 1549400 w 2553640"/>
              <a:gd name="connsiteY28" fmla="*/ 584200 h 3251670"/>
              <a:gd name="connsiteX29" fmla="*/ 1587500 w 2553640"/>
              <a:gd name="connsiteY29" fmla="*/ 622300 h 3251670"/>
              <a:gd name="connsiteX30" fmla="*/ 1612900 w 2553640"/>
              <a:gd name="connsiteY30" fmla="*/ 660400 h 3251670"/>
              <a:gd name="connsiteX31" fmla="*/ 1651000 w 2553640"/>
              <a:gd name="connsiteY31" fmla="*/ 685800 h 3251670"/>
              <a:gd name="connsiteX32" fmla="*/ 1663700 w 2553640"/>
              <a:gd name="connsiteY32" fmla="*/ 736600 h 3251670"/>
              <a:gd name="connsiteX33" fmla="*/ 1701800 w 2553640"/>
              <a:gd name="connsiteY33" fmla="*/ 762000 h 3251670"/>
              <a:gd name="connsiteX34" fmla="*/ 1727200 w 2553640"/>
              <a:gd name="connsiteY34" fmla="*/ 838200 h 3251670"/>
              <a:gd name="connsiteX35" fmla="*/ 1765300 w 2553640"/>
              <a:gd name="connsiteY35" fmla="*/ 914400 h 3251670"/>
              <a:gd name="connsiteX36" fmla="*/ 1790700 w 2553640"/>
              <a:gd name="connsiteY36" fmla="*/ 952500 h 3251670"/>
              <a:gd name="connsiteX37" fmla="*/ 1803400 w 2553640"/>
              <a:gd name="connsiteY37" fmla="*/ 990600 h 3251670"/>
              <a:gd name="connsiteX38" fmla="*/ 1854200 w 2553640"/>
              <a:gd name="connsiteY38" fmla="*/ 1066800 h 3251670"/>
              <a:gd name="connsiteX39" fmla="*/ 1879600 w 2553640"/>
              <a:gd name="connsiteY39" fmla="*/ 1155700 h 3251670"/>
              <a:gd name="connsiteX40" fmla="*/ 1905000 w 2553640"/>
              <a:gd name="connsiteY40" fmla="*/ 1193800 h 3251670"/>
              <a:gd name="connsiteX41" fmla="*/ 1917700 w 2553640"/>
              <a:gd name="connsiteY41" fmla="*/ 1270000 h 3251670"/>
              <a:gd name="connsiteX42" fmla="*/ 1943100 w 2553640"/>
              <a:gd name="connsiteY42" fmla="*/ 1320800 h 3251670"/>
              <a:gd name="connsiteX43" fmla="*/ 1968500 w 2553640"/>
              <a:gd name="connsiteY43" fmla="*/ 1397000 h 3251670"/>
              <a:gd name="connsiteX44" fmla="*/ 1981200 w 2553640"/>
              <a:gd name="connsiteY44" fmla="*/ 1447800 h 3251670"/>
              <a:gd name="connsiteX45" fmla="*/ 2006600 w 2553640"/>
              <a:gd name="connsiteY45" fmla="*/ 1536700 h 3251670"/>
              <a:gd name="connsiteX46" fmla="*/ 2019300 w 2553640"/>
              <a:gd name="connsiteY46" fmla="*/ 1638300 h 3251670"/>
              <a:gd name="connsiteX47" fmla="*/ 2032000 w 2553640"/>
              <a:gd name="connsiteY47" fmla="*/ 1676400 h 3251670"/>
              <a:gd name="connsiteX48" fmla="*/ 2044700 w 2553640"/>
              <a:gd name="connsiteY48" fmla="*/ 1752600 h 3251670"/>
              <a:gd name="connsiteX49" fmla="*/ 2070100 w 2553640"/>
              <a:gd name="connsiteY49" fmla="*/ 1860550 h 3251670"/>
              <a:gd name="connsiteX50" fmla="*/ 2101850 w 2553640"/>
              <a:gd name="connsiteY50" fmla="*/ 1943100 h 3251670"/>
              <a:gd name="connsiteX51" fmla="*/ 2133600 w 2553640"/>
              <a:gd name="connsiteY51" fmla="*/ 1993900 h 3251670"/>
              <a:gd name="connsiteX52" fmla="*/ 2159000 w 2553640"/>
              <a:gd name="connsiteY52" fmla="*/ 2082800 h 3251670"/>
              <a:gd name="connsiteX53" fmla="*/ 2197100 w 2553640"/>
              <a:gd name="connsiteY53" fmla="*/ 2133600 h 3251670"/>
              <a:gd name="connsiteX54" fmla="*/ 2228850 w 2553640"/>
              <a:gd name="connsiteY54" fmla="*/ 2228850 h 3251670"/>
              <a:gd name="connsiteX55" fmla="*/ 2260600 w 2553640"/>
              <a:gd name="connsiteY55" fmla="*/ 2311400 h 3251670"/>
              <a:gd name="connsiteX56" fmla="*/ 2273300 w 2553640"/>
              <a:gd name="connsiteY56" fmla="*/ 2349500 h 3251670"/>
              <a:gd name="connsiteX57" fmla="*/ 2324100 w 2553640"/>
              <a:gd name="connsiteY57" fmla="*/ 2425700 h 3251670"/>
              <a:gd name="connsiteX58" fmla="*/ 2349500 w 2553640"/>
              <a:gd name="connsiteY58" fmla="*/ 2463800 h 3251670"/>
              <a:gd name="connsiteX59" fmla="*/ 2374900 w 2553640"/>
              <a:gd name="connsiteY59" fmla="*/ 2540000 h 3251670"/>
              <a:gd name="connsiteX60" fmla="*/ 2451100 w 2553640"/>
              <a:gd name="connsiteY60" fmla="*/ 2749550 h 3251670"/>
              <a:gd name="connsiteX61" fmla="*/ 2482850 w 2553640"/>
              <a:gd name="connsiteY61" fmla="*/ 2895600 h 3251670"/>
              <a:gd name="connsiteX62" fmla="*/ 2527300 w 2553640"/>
              <a:gd name="connsiteY62" fmla="*/ 2990850 h 3251670"/>
              <a:gd name="connsiteX63" fmla="*/ 2540000 w 2553640"/>
              <a:gd name="connsiteY63" fmla="*/ 3073400 h 3251670"/>
              <a:gd name="connsiteX64" fmla="*/ 2552700 w 2553640"/>
              <a:gd name="connsiteY64" fmla="*/ 3162300 h 3251670"/>
              <a:gd name="connsiteX65" fmla="*/ 2552700 w 2553640"/>
              <a:gd name="connsiteY65" fmla="*/ 3213100 h 3251670"/>
              <a:gd name="connsiteX66" fmla="*/ 2552700 w 2553640"/>
              <a:gd name="connsiteY66" fmla="*/ 3213100 h 3251670"/>
              <a:gd name="connsiteX67" fmla="*/ 2552700 w 2553640"/>
              <a:gd name="connsiteY67" fmla="*/ 3213100 h 3251670"/>
              <a:gd name="connsiteX68" fmla="*/ 234950 w 2553640"/>
              <a:gd name="connsiteY68" fmla="*/ 3251200 h 3251670"/>
              <a:gd name="connsiteX69" fmla="*/ 165100 w 2553640"/>
              <a:gd name="connsiteY69" fmla="*/ 3244850 h 3251670"/>
              <a:gd name="connsiteX70" fmla="*/ 76200 w 2553640"/>
              <a:gd name="connsiteY70" fmla="*/ 3251200 h 3251670"/>
              <a:gd name="connsiteX71" fmla="*/ 50800 w 2553640"/>
              <a:gd name="connsiteY71" fmla="*/ 3251200 h 3251670"/>
              <a:gd name="connsiteX72" fmla="*/ 50800 w 2553640"/>
              <a:gd name="connsiteY72" fmla="*/ 3251200 h 3251670"/>
              <a:gd name="connsiteX73" fmla="*/ 0 w 2553640"/>
              <a:gd name="connsiteY73" fmla="*/ 3238500 h 3251670"/>
              <a:gd name="connsiteX0" fmla="*/ 0 w 2553640"/>
              <a:gd name="connsiteY0" fmla="*/ 3238500 h 3251670"/>
              <a:gd name="connsiteX1" fmla="*/ 50800 w 2553640"/>
              <a:gd name="connsiteY1" fmla="*/ 241300 h 3251670"/>
              <a:gd name="connsiteX2" fmla="*/ 50800 w 2553640"/>
              <a:gd name="connsiteY2" fmla="*/ 241300 h 3251670"/>
              <a:gd name="connsiteX3" fmla="*/ 101600 w 2553640"/>
              <a:gd name="connsiteY3" fmla="*/ 139700 h 3251670"/>
              <a:gd name="connsiteX4" fmla="*/ 139700 w 2553640"/>
              <a:gd name="connsiteY4" fmla="*/ 127000 h 3251670"/>
              <a:gd name="connsiteX5" fmla="*/ 165100 w 2553640"/>
              <a:gd name="connsiteY5" fmla="*/ 88900 h 3251670"/>
              <a:gd name="connsiteX6" fmla="*/ 241300 w 2553640"/>
              <a:gd name="connsiteY6" fmla="*/ 63500 h 3251670"/>
              <a:gd name="connsiteX7" fmla="*/ 279400 w 2553640"/>
              <a:gd name="connsiteY7" fmla="*/ 50800 h 3251670"/>
              <a:gd name="connsiteX8" fmla="*/ 317500 w 2553640"/>
              <a:gd name="connsiteY8" fmla="*/ 38100 h 3251670"/>
              <a:gd name="connsiteX9" fmla="*/ 368300 w 2553640"/>
              <a:gd name="connsiteY9" fmla="*/ 25400 h 3251670"/>
              <a:gd name="connsiteX10" fmla="*/ 520700 w 2553640"/>
              <a:gd name="connsiteY10" fmla="*/ 0 h 3251670"/>
              <a:gd name="connsiteX11" fmla="*/ 622300 w 2553640"/>
              <a:gd name="connsiteY11" fmla="*/ 12700 h 3251670"/>
              <a:gd name="connsiteX12" fmla="*/ 762000 w 2553640"/>
              <a:gd name="connsiteY12" fmla="*/ 25400 h 3251670"/>
              <a:gd name="connsiteX13" fmla="*/ 838200 w 2553640"/>
              <a:gd name="connsiteY13" fmla="*/ 57150 h 3251670"/>
              <a:gd name="connsiteX14" fmla="*/ 901700 w 2553640"/>
              <a:gd name="connsiteY14" fmla="*/ 88900 h 3251670"/>
              <a:gd name="connsiteX15" fmla="*/ 958850 w 2553640"/>
              <a:gd name="connsiteY15" fmla="*/ 107950 h 3251670"/>
              <a:gd name="connsiteX16" fmla="*/ 990600 w 2553640"/>
              <a:gd name="connsiteY16" fmla="*/ 139700 h 3251670"/>
              <a:gd name="connsiteX17" fmla="*/ 1066800 w 2553640"/>
              <a:gd name="connsiteY17" fmla="*/ 165100 h 3251670"/>
              <a:gd name="connsiteX18" fmla="*/ 1143000 w 2553640"/>
              <a:gd name="connsiteY18" fmla="*/ 203200 h 3251670"/>
              <a:gd name="connsiteX19" fmla="*/ 1181100 w 2553640"/>
              <a:gd name="connsiteY19" fmla="*/ 228600 h 3251670"/>
              <a:gd name="connsiteX20" fmla="*/ 1231900 w 2553640"/>
              <a:gd name="connsiteY20" fmla="*/ 254000 h 3251670"/>
              <a:gd name="connsiteX21" fmla="*/ 1295400 w 2553640"/>
              <a:gd name="connsiteY21" fmla="*/ 317500 h 3251670"/>
              <a:gd name="connsiteX22" fmla="*/ 1333500 w 2553640"/>
              <a:gd name="connsiteY22" fmla="*/ 355600 h 3251670"/>
              <a:gd name="connsiteX23" fmla="*/ 1358900 w 2553640"/>
              <a:gd name="connsiteY23" fmla="*/ 393700 h 3251670"/>
              <a:gd name="connsiteX24" fmla="*/ 1397000 w 2553640"/>
              <a:gd name="connsiteY24" fmla="*/ 406400 h 3251670"/>
              <a:gd name="connsiteX25" fmla="*/ 1460500 w 2553640"/>
              <a:gd name="connsiteY25" fmla="*/ 469900 h 3251670"/>
              <a:gd name="connsiteX26" fmla="*/ 1485900 w 2553640"/>
              <a:gd name="connsiteY26" fmla="*/ 508000 h 3251670"/>
              <a:gd name="connsiteX27" fmla="*/ 1524000 w 2553640"/>
              <a:gd name="connsiteY27" fmla="*/ 546100 h 3251670"/>
              <a:gd name="connsiteX28" fmla="*/ 1549400 w 2553640"/>
              <a:gd name="connsiteY28" fmla="*/ 584200 h 3251670"/>
              <a:gd name="connsiteX29" fmla="*/ 1587500 w 2553640"/>
              <a:gd name="connsiteY29" fmla="*/ 622300 h 3251670"/>
              <a:gd name="connsiteX30" fmla="*/ 1612900 w 2553640"/>
              <a:gd name="connsiteY30" fmla="*/ 660400 h 3251670"/>
              <a:gd name="connsiteX31" fmla="*/ 1651000 w 2553640"/>
              <a:gd name="connsiteY31" fmla="*/ 685800 h 3251670"/>
              <a:gd name="connsiteX32" fmla="*/ 1663700 w 2553640"/>
              <a:gd name="connsiteY32" fmla="*/ 736600 h 3251670"/>
              <a:gd name="connsiteX33" fmla="*/ 1701800 w 2553640"/>
              <a:gd name="connsiteY33" fmla="*/ 762000 h 3251670"/>
              <a:gd name="connsiteX34" fmla="*/ 1727200 w 2553640"/>
              <a:gd name="connsiteY34" fmla="*/ 838200 h 3251670"/>
              <a:gd name="connsiteX35" fmla="*/ 1765300 w 2553640"/>
              <a:gd name="connsiteY35" fmla="*/ 914400 h 3251670"/>
              <a:gd name="connsiteX36" fmla="*/ 1790700 w 2553640"/>
              <a:gd name="connsiteY36" fmla="*/ 952500 h 3251670"/>
              <a:gd name="connsiteX37" fmla="*/ 1803400 w 2553640"/>
              <a:gd name="connsiteY37" fmla="*/ 990600 h 3251670"/>
              <a:gd name="connsiteX38" fmla="*/ 1854200 w 2553640"/>
              <a:gd name="connsiteY38" fmla="*/ 1066800 h 3251670"/>
              <a:gd name="connsiteX39" fmla="*/ 1879600 w 2553640"/>
              <a:gd name="connsiteY39" fmla="*/ 1155700 h 3251670"/>
              <a:gd name="connsiteX40" fmla="*/ 1905000 w 2553640"/>
              <a:gd name="connsiteY40" fmla="*/ 1193800 h 3251670"/>
              <a:gd name="connsiteX41" fmla="*/ 1917700 w 2553640"/>
              <a:gd name="connsiteY41" fmla="*/ 1270000 h 3251670"/>
              <a:gd name="connsiteX42" fmla="*/ 1943100 w 2553640"/>
              <a:gd name="connsiteY42" fmla="*/ 1320800 h 3251670"/>
              <a:gd name="connsiteX43" fmla="*/ 1968500 w 2553640"/>
              <a:gd name="connsiteY43" fmla="*/ 1397000 h 3251670"/>
              <a:gd name="connsiteX44" fmla="*/ 1981200 w 2553640"/>
              <a:gd name="connsiteY44" fmla="*/ 1447800 h 3251670"/>
              <a:gd name="connsiteX45" fmla="*/ 2006600 w 2553640"/>
              <a:gd name="connsiteY45" fmla="*/ 1536700 h 3251670"/>
              <a:gd name="connsiteX46" fmla="*/ 2019300 w 2553640"/>
              <a:gd name="connsiteY46" fmla="*/ 1638300 h 3251670"/>
              <a:gd name="connsiteX47" fmla="*/ 2032000 w 2553640"/>
              <a:gd name="connsiteY47" fmla="*/ 1676400 h 3251670"/>
              <a:gd name="connsiteX48" fmla="*/ 2044700 w 2553640"/>
              <a:gd name="connsiteY48" fmla="*/ 1752600 h 3251670"/>
              <a:gd name="connsiteX49" fmla="*/ 2070100 w 2553640"/>
              <a:gd name="connsiteY49" fmla="*/ 1860550 h 3251670"/>
              <a:gd name="connsiteX50" fmla="*/ 2101850 w 2553640"/>
              <a:gd name="connsiteY50" fmla="*/ 1943100 h 3251670"/>
              <a:gd name="connsiteX51" fmla="*/ 2133600 w 2553640"/>
              <a:gd name="connsiteY51" fmla="*/ 1993900 h 3251670"/>
              <a:gd name="connsiteX52" fmla="*/ 2159000 w 2553640"/>
              <a:gd name="connsiteY52" fmla="*/ 2082800 h 3251670"/>
              <a:gd name="connsiteX53" fmla="*/ 2197100 w 2553640"/>
              <a:gd name="connsiteY53" fmla="*/ 2133600 h 3251670"/>
              <a:gd name="connsiteX54" fmla="*/ 2228850 w 2553640"/>
              <a:gd name="connsiteY54" fmla="*/ 2228850 h 3251670"/>
              <a:gd name="connsiteX55" fmla="*/ 2260600 w 2553640"/>
              <a:gd name="connsiteY55" fmla="*/ 2311400 h 3251670"/>
              <a:gd name="connsiteX56" fmla="*/ 2273300 w 2553640"/>
              <a:gd name="connsiteY56" fmla="*/ 2349500 h 3251670"/>
              <a:gd name="connsiteX57" fmla="*/ 2324100 w 2553640"/>
              <a:gd name="connsiteY57" fmla="*/ 2425700 h 3251670"/>
              <a:gd name="connsiteX58" fmla="*/ 2349500 w 2553640"/>
              <a:gd name="connsiteY58" fmla="*/ 2463800 h 3251670"/>
              <a:gd name="connsiteX59" fmla="*/ 2374900 w 2553640"/>
              <a:gd name="connsiteY59" fmla="*/ 2540000 h 3251670"/>
              <a:gd name="connsiteX60" fmla="*/ 2451100 w 2553640"/>
              <a:gd name="connsiteY60" fmla="*/ 2749550 h 3251670"/>
              <a:gd name="connsiteX61" fmla="*/ 2482850 w 2553640"/>
              <a:gd name="connsiteY61" fmla="*/ 2895600 h 3251670"/>
              <a:gd name="connsiteX62" fmla="*/ 2527300 w 2553640"/>
              <a:gd name="connsiteY62" fmla="*/ 2990850 h 3251670"/>
              <a:gd name="connsiteX63" fmla="*/ 2540000 w 2553640"/>
              <a:gd name="connsiteY63" fmla="*/ 3073400 h 3251670"/>
              <a:gd name="connsiteX64" fmla="*/ 2552700 w 2553640"/>
              <a:gd name="connsiteY64" fmla="*/ 3162300 h 3251670"/>
              <a:gd name="connsiteX65" fmla="*/ 2552700 w 2553640"/>
              <a:gd name="connsiteY65" fmla="*/ 3213100 h 3251670"/>
              <a:gd name="connsiteX66" fmla="*/ 2552700 w 2553640"/>
              <a:gd name="connsiteY66" fmla="*/ 3213100 h 3251670"/>
              <a:gd name="connsiteX67" fmla="*/ 2552700 w 2553640"/>
              <a:gd name="connsiteY67" fmla="*/ 3213100 h 3251670"/>
              <a:gd name="connsiteX68" fmla="*/ 165100 w 2553640"/>
              <a:gd name="connsiteY68" fmla="*/ 3244850 h 3251670"/>
              <a:gd name="connsiteX69" fmla="*/ 76200 w 2553640"/>
              <a:gd name="connsiteY69" fmla="*/ 3251200 h 3251670"/>
              <a:gd name="connsiteX70" fmla="*/ 50800 w 2553640"/>
              <a:gd name="connsiteY70" fmla="*/ 3251200 h 3251670"/>
              <a:gd name="connsiteX71" fmla="*/ 50800 w 2553640"/>
              <a:gd name="connsiteY71" fmla="*/ 3251200 h 3251670"/>
              <a:gd name="connsiteX72" fmla="*/ 0 w 2553640"/>
              <a:gd name="connsiteY72" fmla="*/ 3238500 h 3251670"/>
              <a:gd name="connsiteX0" fmla="*/ 0 w 2553640"/>
              <a:gd name="connsiteY0" fmla="*/ 3238500 h 3251670"/>
              <a:gd name="connsiteX1" fmla="*/ 50800 w 2553640"/>
              <a:gd name="connsiteY1" fmla="*/ 241300 h 3251670"/>
              <a:gd name="connsiteX2" fmla="*/ 50800 w 2553640"/>
              <a:gd name="connsiteY2" fmla="*/ 241300 h 3251670"/>
              <a:gd name="connsiteX3" fmla="*/ 101600 w 2553640"/>
              <a:gd name="connsiteY3" fmla="*/ 139700 h 3251670"/>
              <a:gd name="connsiteX4" fmla="*/ 139700 w 2553640"/>
              <a:gd name="connsiteY4" fmla="*/ 127000 h 3251670"/>
              <a:gd name="connsiteX5" fmla="*/ 165100 w 2553640"/>
              <a:gd name="connsiteY5" fmla="*/ 88900 h 3251670"/>
              <a:gd name="connsiteX6" fmla="*/ 241300 w 2553640"/>
              <a:gd name="connsiteY6" fmla="*/ 63500 h 3251670"/>
              <a:gd name="connsiteX7" fmla="*/ 279400 w 2553640"/>
              <a:gd name="connsiteY7" fmla="*/ 50800 h 3251670"/>
              <a:gd name="connsiteX8" fmla="*/ 317500 w 2553640"/>
              <a:gd name="connsiteY8" fmla="*/ 38100 h 3251670"/>
              <a:gd name="connsiteX9" fmla="*/ 368300 w 2553640"/>
              <a:gd name="connsiteY9" fmla="*/ 25400 h 3251670"/>
              <a:gd name="connsiteX10" fmla="*/ 520700 w 2553640"/>
              <a:gd name="connsiteY10" fmla="*/ 0 h 3251670"/>
              <a:gd name="connsiteX11" fmla="*/ 622300 w 2553640"/>
              <a:gd name="connsiteY11" fmla="*/ 12700 h 3251670"/>
              <a:gd name="connsiteX12" fmla="*/ 762000 w 2553640"/>
              <a:gd name="connsiteY12" fmla="*/ 25400 h 3251670"/>
              <a:gd name="connsiteX13" fmla="*/ 838200 w 2553640"/>
              <a:gd name="connsiteY13" fmla="*/ 57150 h 3251670"/>
              <a:gd name="connsiteX14" fmla="*/ 901700 w 2553640"/>
              <a:gd name="connsiteY14" fmla="*/ 88900 h 3251670"/>
              <a:gd name="connsiteX15" fmla="*/ 958850 w 2553640"/>
              <a:gd name="connsiteY15" fmla="*/ 107950 h 3251670"/>
              <a:gd name="connsiteX16" fmla="*/ 990600 w 2553640"/>
              <a:gd name="connsiteY16" fmla="*/ 139700 h 3251670"/>
              <a:gd name="connsiteX17" fmla="*/ 1066800 w 2553640"/>
              <a:gd name="connsiteY17" fmla="*/ 165100 h 3251670"/>
              <a:gd name="connsiteX18" fmla="*/ 1143000 w 2553640"/>
              <a:gd name="connsiteY18" fmla="*/ 203200 h 3251670"/>
              <a:gd name="connsiteX19" fmla="*/ 1181100 w 2553640"/>
              <a:gd name="connsiteY19" fmla="*/ 228600 h 3251670"/>
              <a:gd name="connsiteX20" fmla="*/ 1231900 w 2553640"/>
              <a:gd name="connsiteY20" fmla="*/ 254000 h 3251670"/>
              <a:gd name="connsiteX21" fmla="*/ 1295400 w 2553640"/>
              <a:gd name="connsiteY21" fmla="*/ 317500 h 3251670"/>
              <a:gd name="connsiteX22" fmla="*/ 1333500 w 2553640"/>
              <a:gd name="connsiteY22" fmla="*/ 355600 h 3251670"/>
              <a:gd name="connsiteX23" fmla="*/ 1358900 w 2553640"/>
              <a:gd name="connsiteY23" fmla="*/ 393700 h 3251670"/>
              <a:gd name="connsiteX24" fmla="*/ 1397000 w 2553640"/>
              <a:gd name="connsiteY24" fmla="*/ 406400 h 3251670"/>
              <a:gd name="connsiteX25" fmla="*/ 1460500 w 2553640"/>
              <a:gd name="connsiteY25" fmla="*/ 469900 h 3251670"/>
              <a:gd name="connsiteX26" fmla="*/ 1485900 w 2553640"/>
              <a:gd name="connsiteY26" fmla="*/ 508000 h 3251670"/>
              <a:gd name="connsiteX27" fmla="*/ 1524000 w 2553640"/>
              <a:gd name="connsiteY27" fmla="*/ 546100 h 3251670"/>
              <a:gd name="connsiteX28" fmla="*/ 1549400 w 2553640"/>
              <a:gd name="connsiteY28" fmla="*/ 584200 h 3251670"/>
              <a:gd name="connsiteX29" fmla="*/ 1587500 w 2553640"/>
              <a:gd name="connsiteY29" fmla="*/ 622300 h 3251670"/>
              <a:gd name="connsiteX30" fmla="*/ 1612900 w 2553640"/>
              <a:gd name="connsiteY30" fmla="*/ 660400 h 3251670"/>
              <a:gd name="connsiteX31" fmla="*/ 1651000 w 2553640"/>
              <a:gd name="connsiteY31" fmla="*/ 685800 h 3251670"/>
              <a:gd name="connsiteX32" fmla="*/ 1663700 w 2553640"/>
              <a:gd name="connsiteY32" fmla="*/ 736600 h 3251670"/>
              <a:gd name="connsiteX33" fmla="*/ 1701800 w 2553640"/>
              <a:gd name="connsiteY33" fmla="*/ 762000 h 3251670"/>
              <a:gd name="connsiteX34" fmla="*/ 1727200 w 2553640"/>
              <a:gd name="connsiteY34" fmla="*/ 838200 h 3251670"/>
              <a:gd name="connsiteX35" fmla="*/ 1765300 w 2553640"/>
              <a:gd name="connsiteY35" fmla="*/ 914400 h 3251670"/>
              <a:gd name="connsiteX36" fmla="*/ 1790700 w 2553640"/>
              <a:gd name="connsiteY36" fmla="*/ 952500 h 3251670"/>
              <a:gd name="connsiteX37" fmla="*/ 1803400 w 2553640"/>
              <a:gd name="connsiteY37" fmla="*/ 990600 h 3251670"/>
              <a:gd name="connsiteX38" fmla="*/ 1854200 w 2553640"/>
              <a:gd name="connsiteY38" fmla="*/ 1066800 h 3251670"/>
              <a:gd name="connsiteX39" fmla="*/ 1879600 w 2553640"/>
              <a:gd name="connsiteY39" fmla="*/ 1155700 h 3251670"/>
              <a:gd name="connsiteX40" fmla="*/ 1905000 w 2553640"/>
              <a:gd name="connsiteY40" fmla="*/ 1193800 h 3251670"/>
              <a:gd name="connsiteX41" fmla="*/ 1917700 w 2553640"/>
              <a:gd name="connsiteY41" fmla="*/ 1270000 h 3251670"/>
              <a:gd name="connsiteX42" fmla="*/ 1943100 w 2553640"/>
              <a:gd name="connsiteY42" fmla="*/ 1320800 h 3251670"/>
              <a:gd name="connsiteX43" fmla="*/ 1968500 w 2553640"/>
              <a:gd name="connsiteY43" fmla="*/ 1397000 h 3251670"/>
              <a:gd name="connsiteX44" fmla="*/ 1981200 w 2553640"/>
              <a:gd name="connsiteY44" fmla="*/ 1447800 h 3251670"/>
              <a:gd name="connsiteX45" fmla="*/ 2006600 w 2553640"/>
              <a:gd name="connsiteY45" fmla="*/ 1536700 h 3251670"/>
              <a:gd name="connsiteX46" fmla="*/ 2019300 w 2553640"/>
              <a:gd name="connsiteY46" fmla="*/ 1638300 h 3251670"/>
              <a:gd name="connsiteX47" fmla="*/ 2032000 w 2553640"/>
              <a:gd name="connsiteY47" fmla="*/ 1676400 h 3251670"/>
              <a:gd name="connsiteX48" fmla="*/ 2044700 w 2553640"/>
              <a:gd name="connsiteY48" fmla="*/ 1752600 h 3251670"/>
              <a:gd name="connsiteX49" fmla="*/ 2070100 w 2553640"/>
              <a:gd name="connsiteY49" fmla="*/ 1860550 h 3251670"/>
              <a:gd name="connsiteX50" fmla="*/ 2101850 w 2553640"/>
              <a:gd name="connsiteY50" fmla="*/ 1943100 h 3251670"/>
              <a:gd name="connsiteX51" fmla="*/ 2133600 w 2553640"/>
              <a:gd name="connsiteY51" fmla="*/ 1993900 h 3251670"/>
              <a:gd name="connsiteX52" fmla="*/ 2159000 w 2553640"/>
              <a:gd name="connsiteY52" fmla="*/ 2082800 h 3251670"/>
              <a:gd name="connsiteX53" fmla="*/ 2197100 w 2553640"/>
              <a:gd name="connsiteY53" fmla="*/ 2133600 h 3251670"/>
              <a:gd name="connsiteX54" fmla="*/ 2228850 w 2553640"/>
              <a:gd name="connsiteY54" fmla="*/ 2228850 h 3251670"/>
              <a:gd name="connsiteX55" fmla="*/ 2260600 w 2553640"/>
              <a:gd name="connsiteY55" fmla="*/ 2311400 h 3251670"/>
              <a:gd name="connsiteX56" fmla="*/ 2273300 w 2553640"/>
              <a:gd name="connsiteY56" fmla="*/ 2349500 h 3251670"/>
              <a:gd name="connsiteX57" fmla="*/ 2324100 w 2553640"/>
              <a:gd name="connsiteY57" fmla="*/ 2425700 h 3251670"/>
              <a:gd name="connsiteX58" fmla="*/ 2349500 w 2553640"/>
              <a:gd name="connsiteY58" fmla="*/ 2463800 h 3251670"/>
              <a:gd name="connsiteX59" fmla="*/ 2374900 w 2553640"/>
              <a:gd name="connsiteY59" fmla="*/ 2540000 h 3251670"/>
              <a:gd name="connsiteX60" fmla="*/ 2451100 w 2553640"/>
              <a:gd name="connsiteY60" fmla="*/ 2749550 h 3251670"/>
              <a:gd name="connsiteX61" fmla="*/ 2482850 w 2553640"/>
              <a:gd name="connsiteY61" fmla="*/ 2895600 h 3251670"/>
              <a:gd name="connsiteX62" fmla="*/ 2527300 w 2553640"/>
              <a:gd name="connsiteY62" fmla="*/ 2990850 h 3251670"/>
              <a:gd name="connsiteX63" fmla="*/ 2540000 w 2553640"/>
              <a:gd name="connsiteY63" fmla="*/ 3073400 h 3251670"/>
              <a:gd name="connsiteX64" fmla="*/ 2552700 w 2553640"/>
              <a:gd name="connsiteY64" fmla="*/ 3162300 h 3251670"/>
              <a:gd name="connsiteX65" fmla="*/ 2552700 w 2553640"/>
              <a:gd name="connsiteY65" fmla="*/ 3213100 h 3251670"/>
              <a:gd name="connsiteX66" fmla="*/ 2552700 w 2553640"/>
              <a:gd name="connsiteY66" fmla="*/ 3213100 h 3251670"/>
              <a:gd name="connsiteX67" fmla="*/ 2552700 w 2553640"/>
              <a:gd name="connsiteY67" fmla="*/ 3213100 h 3251670"/>
              <a:gd name="connsiteX68" fmla="*/ 76200 w 2553640"/>
              <a:gd name="connsiteY68" fmla="*/ 3251200 h 3251670"/>
              <a:gd name="connsiteX69" fmla="*/ 50800 w 2553640"/>
              <a:gd name="connsiteY69" fmla="*/ 3251200 h 3251670"/>
              <a:gd name="connsiteX70" fmla="*/ 50800 w 2553640"/>
              <a:gd name="connsiteY70" fmla="*/ 3251200 h 3251670"/>
              <a:gd name="connsiteX71" fmla="*/ 0 w 2553640"/>
              <a:gd name="connsiteY71" fmla="*/ 3238500 h 3251670"/>
              <a:gd name="connsiteX0" fmla="*/ 0 w 2553640"/>
              <a:gd name="connsiteY0" fmla="*/ 3238500 h 3251200"/>
              <a:gd name="connsiteX1" fmla="*/ 50800 w 2553640"/>
              <a:gd name="connsiteY1" fmla="*/ 241300 h 3251200"/>
              <a:gd name="connsiteX2" fmla="*/ 50800 w 2553640"/>
              <a:gd name="connsiteY2" fmla="*/ 241300 h 3251200"/>
              <a:gd name="connsiteX3" fmla="*/ 101600 w 2553640"/>
              <a:gd name="connsiteY3" fmla="*/ 139700 h 3251200"/>
              <a:gd name="connsiteX4" fmla="*/ 139700 w 2553640"/>
              <a:gd name="connsiteY4" fmla="*/ 127000 h 3251200"/>
              <a:gd name="connsiteX5" fmla="*/ 165100 w 2553640"/>
              <a:gd name="connsiteY5" fmla="*/ 88900 h 3251200"/>
              <a:gd name="connsiteX6" fmla="*/ 241300 w 2553640"/>
              <a:gd name="connsiteY6" fmla="*/ 63500 h 3251200"/>
              <a:gd name="connsiteX7" fmla="*/ 279400 w 2553640"/>
              <a:gd name="connsiteY7" fmla="*/ 50800 h 3251200"/>
              <a:gd name="connsiteX8" fmla="*/ 317500 w 2553640"/>
              <a:gd name="connsiteY8" fmla="*/ 38100 h 3251200"/>
              <a:gd name="connsiteX9" fmla="*/ 368300 w 2553640"/>
              <a:gd name="connsiteY9" fmla="*/ 25400 h 3251200"/>
              <a:gd name="connsiteX10" fmla="*/ 520700 w 2553640"/>
              <a:gd name="connsiteY10" fmla="*/ 0 h 3251200"/>
              <a:gd name="connsiteX11" fmla="*/ 622300 w 2553640"/>
              <a:gd name="connsiteY11" fmla="*/ 12700 h 3251200"/>
              <a:gd name="connsiteX12" fmla="*/ 762000 w 2553640"/>
              <a:gd name="connsiteY12" fmla="*/ 25400 h 3251200"/>
              <a:gd name="connsiteX13" fmla="*/ 838200 w 2553640"/>
              <a:gd name="connsiteY13" fmla="*/ 57150 h 3251200"/>
              <a:gd name="connsiteX14" fmla="*/ 901700 w 2553640"/>
              <a:gd name="connsiteY14" fmla="*/ 88900 h 3251200"/>
              <a:gd name="connsiteX15" fmla="*/ 958850 w 2553640"/>
              <a:gd name="connsiteY15" fmla="*/ 107950 h 3251200"/>
              <a:gd name="connsiteX16" fmla="*/ 990600 w 2553640"/>
              <a:gd name="connsiteY16" fmla="*/ 139700 h 3251200"/>
              <a:gd name="connsiteX17" fmla="*/ 1066800 w 2553640"/>
              <a:gd name="connsiteY17" fmla="*/ 165100 h 3251200"/>
              <a:gd name="connsiteX18" fmla="*/ 1143000 w 2553640"/>
              <a:gd name="connsiteY18" fmla="*/ 203200 h 3251200"/>
              <a:gd name="connsiteX19" fmla="*/ 1181100 w 2553640"/>
              <a:gd name="connsiteY19" fmla="*/ 228600 h 3251200"/>
              <a:gd name="connsiteX20" fmla="*/ 1231900 w 2553640"/>
              <a:gd name="connsiteY20" fmla="*/ 254000 h 3251200"/>
              <a:gd name="connsiteX21" fmla="*/ 1295400 w 2553640"/>
              <a:gd name="connsiteY21" fmla="*/ 317500 h 3251200"/>
              <a:gd name="connsiteX22" fmla="*/ 1333500 w 2553640"/>
              <a:gd name="connsiteY22" fmla="*/ 355600 h 3251200"/>
              <a:gd name="connsiteX23" fmla="*/ 1358900 w 2553640"/>
              <a:gd name="connsiteY23" fmla="*/ 393700 h 3251200"/>
              <a:gd name="connsiteX24" fmla="*/ 1397000 w 2553640"/>
              <a:gd name="connsiteY24" fmla="*/ 406400 h 3251200"/>
              <a:gd name="connsiteX25" fmla="*/ 1460500 w 2553640"/>
              <a:gd name="connsiteY25" fmla="*/ 469900 h 3251200"/>
              <a:gd name="connsiteX26" fmla="*/ 1485900 w 2553640"/>
              <a:gd name="connsiteY26" fmla="*/ 508000 h 3251200"/>
              <a:gd name="connsiteX27" fmla="*/ 1524000 w 2553640"/>
              <a:gd name="connsiteY27" fmla="*/ 546100 h 3251200"/>
              <a:gd name="connsiteX28" fmla="*/ 1549400 w 2553640"/>
              <a:gd name="connsiteY28" fmla="*/ 584200 h 3251200"/>
              <a:gd name="connsiteX29" fmla="*/ 1587500 w 2553640"/>
              <a:gd name="connsiteY29" fmla="*/ 622300 h 3251200"/>
              <a:gd name="connsiteX30" fmla="*/ 1612900 w 2553640"/>
              <a:gd name="connsiteY30" fmla="*/ 660400 h 3251200"/>
              <a:gd name="connsiteX31" fmla="*/ 1651000 w 2553640"/>
              <a:gd name="connsiteY31" fmla="*/ 685800 h 3251200"/>
              <a:gd name="connsiteX32" fmla="*/ 1663700 w 2553640"/>
              <a:gd name="connsiteY32" fmla="*/ 736600 h 3251200"/>
              <a:gd name="connsiteX33" fmla="*/ 1701800 w 2553640"/>
              <a:gd name="connsiteY33" fmla="*/ 762000 h 3251200"/>
              <a:gd name="connsiteX34" fmla="*/ 1727200 w 2553640"/>
              <a:gd name="connsiteY34" fmla="*/ 838200 h 3251200"/>
              <a:gd name="connsiteX35" fmla="*/ 1765300 w 2553640"/>
              <a:gd name="connsiteY35" fmla="*/ 914400 h 3251200"/>
              <a:gd name="connsiteX36" fmla="*/ 1790700 w 2553640"/>
              <a:gd name="connsiteY36" fmla="*/ 952500 h 3251200"/>
              <a:gd name="connsiteX37" fmla="*/ 1803400 w 2553640"/>
              <a:gd name="connsiteY37" fmla="*/ 990600 h 3251200"/>
              <a:gd name="connsiteX38" fmla="*/ 1854200 w 2553640"/>
              <a:gd name="connsiteY38" fmla="*/ 1066800 h 3251200"/>
              <a:gd name="connsiteX39" fmla="*/ 1879600 w 2553640"/>
              <a:gd name="connsiteY39" fmla="*/ 1155700 h 3251200"/>
              <a:gd name="connsiteX40" fmla="*/ 1905000 w 2553640"/>
              <a:gd name="connsiteY40" fmla="*/ 1193800 h 3251200"/>
              <a:gd name="connsiteX41" fmla="*/ 1917700 w 2553640"/>
              <a:gd name="connsiteY41" fmla="*/ 1270000 h 3251200"/>
              <a:gd name="connsiteX42" fmla="*/ 1943100 w 2553640"/>
              <a:gd name="connsiteY42" fmla="*/ 1320800 h 3251200"/>
              <a:gd name="connsiteX43" fmla="*/ 1968500 w 2553640"/>
              <a:gd name="connsiteY43" fmla="*/ 1397000 h 3251200"/>
              <a:gd name="connsiteX44" fmla="*/ 1981200 w 2553640"/>
              <a:gd name="connsiteY44" fmla="*/ 1447800 h 3251200"/>
              <a:gd name="connsiteX45" fmla="*/ 2006600 w 2553640"/>
              <a:gd name="connsiteY45" fmla="*/ 1536700 h 3251200"/>
              <a:gd name="connsiteX46" fmla="*/ 2019300 w 2553640"/>
              <a:gd name="connsiteY46" fmla="*/ 1638300 h 3251200"/>
              <a:gd name="connsiteX47" fmla="*/ 2032000 w 2553640"/>
              <a:gd name="connsiteY47" fmla="*/ 1676400 h 3251200"/>
              <a:gd name="connsiteX48" fmla="*/ 2044700 w 2553640"/>
              <a:gd name="connsiteY48" fmla="*/ 1752600 h 3251200"/>
              <a:gd name="connsiteX49" fmla="*/ 2070100 w 2553640"/>
              <a:gd name="connsiteY49" fmla="*/ 1860550 h 3251200"/>
              <a:gd name="connsiteX50" fmla="*/ 2101850 w 2553640"/>
              <a:gd name="connsiteY50" fmla="*/ 1943100 h 3251200"/>
              <a:gd name="connsiteX51" fmla="*/ 2133600 w 2553640"/>
              <a:gd name="connsiteY51" fmla="*/ 1993900 h 3251200"/>
              <a:gd name="connsiteX52" fmla="*/ 2159000 w 2553640"/>
              <a:gd name="connsiteY52" fmla="*/ 2082800 h 3251200"/>
              <a:gd name="connsiteX53" fmla="*/ 2197100 w 2553640"/>
              <a:gd name="connsiteY53" fmla="*/ 2133600 h 3251200"/>
              <a:gd name="connsiteX54" fmla="*/ 2228850 w 2553640"/>
              <a:gd name="connsiteY54" fmla="*/ 2228850 h 3251200"/>
              <a:gd name="connsiteX55" fmla="*/ 2260600 w 2553640"/>
              <a:gd name="connsiteY55" fmla="*/ 2311400 h 3251200"/>
              <a:gd name="connsiteX56" fmla="*/ 2273300 w 2553640"/>
              <a:gd name="connsiteY56" fmla="*/ 2349500 h 3251200"/>
              <a:gd name="connsiteX57" fmla="*/ 2324100 w 2553640"/>
              <a:gd name="connsiteY57" fmla="*/ 2425700 h 3251200"/>
              <a:gd name="connsiteX58" fmla="*/ 2349500 w 2553640"/>
              <a:gd name="connsiteY58" fmla="*/ 2463800 h 3251200"/>
              <a:gd name="connsiteX59" fmla="*/ 2374900 w 2553640"/>
              <a:gd name="connsiteY59" fmla="*/ 2540000 h 3251200"/>
              <a:gd name="connsiteX60" fmla="*/ 2451100 w 2553640"/>
              <a:gd name="connsiteY60" fmla="*/ 2749550 h 3251200"/>
              <a:gd name="connsiteX61" fmla="*/ 2482850 w 2553640"/>
              <a:gd name="connsiteY61" fmla="*/ 2895600 h 3251200"/>
              <a:gd name="connsiteX62" fmla="*/ 2527300 w 2553640"/>
              <a:gd name="connsiteY62" fmla="*/ 2990850 h 3251200"/>
              <a:gd name="connsiteX63" fmla="*/ 2540000 w 2553640"/>
              <a:gd name="connsiteY63" fmla="*/ 3073400 h 3251200"/>
              <a:gd name="connsiteX64" fmla="*/ 2552700 w 2553640"/>
              <a:gd name="connsiteY64" fmla="*/ 3162300 h 3251200"/>
              <a:gd name="connsiteX65" fmla="*/ 2552700 w 2553640"/>
              <a:gd name="connsiteY65" fmla="*/ 3213100 h 3251200"/>
              <a:gd name="connsiteX66" fmla="*/ 2552700 w 2553640"/>
              <a:gd name="connsiteY66" fmla="*/ 3213100 h 3251200"/>
              <a:gd name="connsiteX67" fmla="*/ 2552700 w 2553640"/>
              <a:gd name="connsiteY67" fmla="*/ 3213100 h 3251200"/>
              <a:gd name="connsiteX68" fmla="*/ 50800 w 2553640"/>
              <a:gd name="connsiteY68" fmla="*/ 3251200 h 3251200"/>
              <a:gd name="connsiteX69" fmla="*/ 50800 w 2553640"/>
              <a:gd name="connsiteY69" fmla="*/ 3251200 h 3251200"/>
              <a:gd name="connsiteX70" fmla="*/ 0 w 2553640"/>
              <a:gd name="connsiteY70" fmla="*/ 3238500 h 3251200"/>
              <a:gd name="connsiteX0" fmla="*/ 0 w 2553640"/>
              <a:gd name="connsiteY0" fmla="*/ 3238500 h 3251200"/>
              <a:gd name="connsiteX1" fmla="*/ 50800 w 2553640"/>
              <a:gd name="connsiteY1" fmla="*/ 241300 h 3251200"/>
              <a:gd name="connsiteX2" fmla="*/ 50800 w 2553640"/>
              <a:gd name="connsiteY2" fmla="*/ 241300 h 3251200"/>
              <a:gd name="connsiteX3" fmla="*/ 101600 w 2553640"/>
              <a:gd name="connsiteY3" fmla="*/ 139700 h 3251200"/>
              <a:gd name="connsiteX4" fmla="*/ 139700 w 2553640"/>
              <a:gd name="connsiteY4" fmla="*/ 127000 h 3251200"/>
              <a:gd name="connsiteX5" fmla="*/ 165100 w 2553640"/>
              <a:gd name="connsiteY5" fmla="*/ 88900 h 3251200"/>
              <a:gd name="connsiteX6" fmla="*/ 241300 w 2553640"/>
              <a:gd name="connsiteY6" fmla="*/ 63500 h 3251200"/>
              <a:gd name="connsiteX7" fmla="*/ 279400 w 2553640"/>
              <a:gd name="connsiteY7" fmla="*/ 50800 h 3251200"/>
              <a:gd name="connsiteX8" fmla="*/ 317500 w 2553640"/>
              <a:gd name="connsiteY8" fmla="*/ 38100 h 3251200"/>
              <a:gd name="connsiteX9" fmla="*/ 368300 w 2553640"/>
              <a:gd name="connsiteY9" fmla="*/ 25400 h 3251200"/>
              <a:gd name="connsiteX10" fmla="*/ 520700 w 2553640"/>
              <a:gd name="connsiteY10" fmla="*/ 0 h 3251200"/>
              <a:gd name="connsiteX11" fmla="*/ 622300 w 2553640"/>
              <a:gd name="connsiteY11" fmla="*/ 12700 h 3251200"/>
              <a:gd name="connsiteX12" fmla="*/ 762000 w 2553640"/>
              <a:gd name="connsiteY12" fmla="*/ 25400 h 3251200"/>
              <a:gd name="connsiteX13" fmla="*/ 838200 w 2553640"/>
              <a:gd name="connsiteY13" fmla="*/ 57150 h 3251200"/>
              <a:gd name="connsiteX14" fmla="*/ 901700 w 2553640"/>
              <a:gd name="connsiteY14" fmla="*/ 88900 h 3251200"/>
              <a:gd name="connsiteX15" fmla="*/ 958850 w 2553640"/>
              <a:gd name="connsiteY15" fmla="*/ 107950 h 3251200"/>
              <a:gd name="connsiteX16" fmla="*/ 990600 w 2553640"/>
              <a:gd name="connsiteY16" fmla="*/ 139700 h 3251200"/>
              <a:gd name="connsiteX17" fmla="*/ 1066800 w 2553640"/>
              <a:gd name="connsiteY17" fmla="*/ 165100 h 3251200"/>
              <a:gd name="connsiteX18" fmla="*/ 1143000 w 2553640"/>
              <a:gd name="connsiteY18" fmla="*/ 203200 h 3251200"/>
              <a:gd name="connsiteX19" fmla="*/ 1181100 w 2553640"/>
              <a:gd name="connsiteY19" fmla="*/ 228600 h 3251200"/>
              <a:gd name="connsiteX20" fmla="*/ 1231900 w 2553640"/>
              <a:gd name="connsiteY20" fmla="*/ 254000 h 3251200"/>
              <a:gd name="connsiteX21" fmla="*/ 1295400 w 2553640"/>
              <a:gd name="connsiteY21" fmla="*/ 317500 h 3251200"/>
              <a:gd name="connsiteX22" fmla="*/ 1333500 w 2553640"/>
              <a:gd name="connsiteY22" fmla="*/ 355600 h 3251200"/>
              <a:gd name="connsiteX23" fmla="*/ 1358900 w 2553640"/>
              <a:gd name="connsiteY23" fmla="*/ 393700 h 3251200"/>
              <a:gd name="connsiteX24" fmla="*/ 1397000 w 2553640"/>
              <a:gd name="connsiteY24" fmla="*/ 406400 h 3251200"/>
              <a:gd name="connsiteX25" fmla="*/ 1460500 w 2553640"/>
              <a:gd name="connsiteY25" fmla="*/ 469900 h 3251200"/>
              <a:gd name="connsiteX26" fmla="*/ 1485900 w 2553640"/>
              <a:gd name="connsiteY26" fmla="*/ 508000 h 3251200"/>
              <a:gd name="connsiteX27" fmla="*/ 1524000 w 2553640"/>
              <a:gd name="connsiteY27" fmla="*/ 546100 h 3251200"/>
              <a:gd name="connsiteX28" fmla="*/ 1549400 w 2553640"/>
              <a:gd name="connsiteY28" fmla="*/ 584200 h 3251200"/>
              <a:gd name="connsiteX29" fmla="*/ 1587500 w 2553640"/>
              <a:gd name="connsiteY29" fmla="*/ 622300 h 3251200"/>
              <a:gd name="connsiteX30" fmla="*/ 1612900 w 2553640"/>
              <a:gd name="connsiteY30" fmla="*/ 660400 h 3251200"/>
              <a:gd name="connsiteX31" fmla="*/ 1651000 w 2553640"/>
              <a:gd name="connsiteY31" fmla="*/ 685800 h 3251200"/>
              <a:gd name="connsiteX32" fmla="*/ 1663700 w 2553640"/>
              <a:gd name="connsiteY32" fmla="*/ 736600 h 3251200"/>
              <a:gd name="connsiteX33" fmla="*/ 1701800 w 2553640"/>
              <a:gd name="connsiteY33" fmla="*/ 762000 h 3251200"/>
              <a:gd name="connsiteX34" fmla="*/ 1727200 w 2553640"/>
              <a:gd name="connsiteY34" fmla="*/ 838200 h 3251200"/>
              <a:gd name="connsiteX35" fmla="*/ 1765300 w 2553640"/>
              <a:gd name="connsiteY35" fmla="*/ 914400 h 3251200"/>
              <a:gd name="connsiteX36" fmla="*/ 1790700 w 2553640"/>
              <a:gd name="connsiteY36" fmla="*/ 952500 h 3251200"/>
              <a:gd name="connsiteX37" fmla="*/ 1803400 w 2553640"/>
              <a:gd name="connsiteY37" fmla="*/ 990600 h 3251200"/>
              <a:gd name="connsiteX38" fmla="*/ 1854200 w 2553640"/>
              <a:gd name="connsiteY38" fmla="*/ 1066800 h 3251200"/>
              <a:gd name="connsiteX39" fmla="*/ 1879600 w 2553640"/>
              <a:gd name="connsiteY39" fmla="*/ 1155700 h 3251200"/>
              <a:gd name="connsiteX40" fmla="*/ 1905000 w 2553640"/>
              <a:gd name="connsiteY40" fmla="*/ 1193800 h 3251200"/>
              <a:gd name="connsiteX41" fmla="*/ 1917700 w 2553640"/>
              <a:gd name="connsiteY41" fmla="*/ 1270000 h 3251200"/>
              <a:gd name="connsiteX42" fmla="*/ 1943100 w 2553640"/>
              <a:gd name="connsiteY42" fmla="*/ 1320800 h 3251200"/>
              <a:gd name="connsiteX43" fmla="*/ 1968500 w 2553640"/>
              <a:gd name="connsiteY43" fmla="*/ 1397000 h 3251200"/>
              <a:gd name="connsiteX44" fmla="*/ 1981200 w 2553640"/>
              <a:gd name="connsiteY44" fmla="*/ 1447800 h 3251200"/>
              <a:gd name="connsiteX45" fmla="*/ 2006600 w 2553640"/>
              <a:gd name="connsiteY45" fmla="*/ 1536700 h 3251200"/>
              <a:gd name="connsiteX46" fmla="*/ 2019300 w 2553640"/>
              <a:gd name="connsiteY46" fmla="*/ 1638300 h 3251200"/>
              <a:gd name="connsiteX47" fmla="*/ 2032000 w 2553640"/>
              <a:gd name="connsiteY47" fmla="*/ 1676400 h 3251200"/>
              <a:gd name="connsiteX48" fmla="*/ 2044700 w 2553640"/>
              <a:gd name="connsiteY48" fmla="*/ 1752600 h 3251200"/>
              <a:gd name="connsiteX49" fmla="*/ 2070100 w 2553640"/>
              <a:gd name="connsiteY49" fmla="*/ 1860550 h 3251200"/>
              <a:gd name="connsiteX50" fmla="*/ 2101850 w 2553640"/>
              <a:gd name="connsiteY50" fmla="*/ 1943100 h 3251200"/>
              <a:gd name="connsiteX51" fmla="*/ 2133600 w 2553640"/>
              <a:gd name="connsiteY51" fmla="*/ 1993900 h 3251200"/>
              <a:gd name="connsiteX52" fmla="*/ 2159000 w 2553640"/>
              <a:gd name="connsiteY52" fmla="*/ 2082800 h 3251200"/>
              <a:gd name="connsiteX53" fmla="*/ 2197100 w 2553640"/>
              <a:gd name="connsiteY53" fmla="*/ 2133600 h 3251200"/>
              <a:gd name="connsiteX54" fmla="*/ 2228850 w 2553640"/>
              <a:gd name="connsiteY54" fmla="*/ 2228850 h 3251200"/>
              <a:gd name="connsiteX55" fmla="*/ 2260600 w 2553640"/>
              <a:gd name="connsiteY55" fmla="*/ 2311400 h 3251200"/>
              <a:gd name="connsiteX56" fmla="*/ 2273300 w 2553640"/>
              <a:gd name="connsiteY56" fmla="*/ 2349500 h 3251200"/>
              <a:gd name="connsiteX57" fmla="*/ 2324100 w 2553640"/>
              <a:gd name="connsiteY57" fmla="*/ 2425700 h 3251200"/>
              <a:gd name="connsiteX58" fmla="*/ 2349500 w 2553640"/>
              <a:gd name="connsiteY58" fmla="*/ 2463800 h 3251200"/>
              <a:gd name="connsiteX59" fmla="*/ 2374900 w 2553640"/>
              <a:gd name="connsiteY59" fmla="*/ 2540000 h 3251200"/>
              <a:gd name="connsiteX60" fmla="*/ 2451100 w 2553640"/>
              <a:gd name="connsiteY60" fmla="*/ 2749550 h 3251200"/>
              <a:gd name="connsiteX61" fmla="*/ 2482850 w 2553640"/>
              <a:gd name="connsiteY61" fmla="*/ 2895600 h 3251200"/>
              <a:gd name="connsiteX62" fmla="*/ 2527300 w 2553640"/>
              <a:gd name="connsiteY62" fmla="*/ 2990850 h 3251200"/>
              <a:gd name="connsiteX63" fmla="*/ 2540000 w 2553640"/>
              <a:gd name="connsiteY63" fmla="*/ 3073400 h 3251200"/>
              <a:gd name="connsiteX64" fmla="*/ 2552700 w 2553640"/>
              <a:gd name="connsiteY64" fmla="*/ 3162300 h 3251200"/>
              <a:gd name="connsiteX65" fmla="*/ 2552700 w 2553640"/>
              <a:gd name="connsiteY65" fmla="*/ 3213100 h 3251200"/>
              <a:gd name="connsiteX66" fmla="*/ 2552700 w 2553640"/>
              <a:gd name="connsiteY66" fmla="*/ 3213100 h 3251200"/>
              <a:gd name="connsiteX67" fmla="*/ 2552700 w 2553640"/>
              <a:gd name="connsiteY67" fmla="*/ 3213100 h 3251200"/>
              <a:gd name="connsiteX68" fmla="*/ 50800 w 2553640"/>
              <a:gd name="connsiteY68" fmla="*/ 3251200 h 3251200"/>
              <a:gd name="connsiteX69" fmla="*/ 0 w 2553640"/>
              <a:gd name="connsiteY69" fmla="*/ 3238500 h 3251200"/>
              <a:gd name="connsiteX0" fmla="*/ 0 w 2553640"/>
              <a:gd name="connsiteY0" fmla="*/ 3238500 h 3238500"/>
              <a:gd name="connsiteX1" fmla="*/ 50800 w 2553640"/>
              <a:gd name="connsiteY1" fmla="*/ 241300 h 3238500"/>
              <a:gd name="connsiteX2" fmla="*/ 50800 w 2553640"/>
              <a:gd name="connsiteY2" fmla="*/ 241300 h 3238500"/>
              <a:gd name="connsiteX3" fmla="*/ 101600 w 2553640"/>
              <a:gd name="connsiteY3" fmla="*/ 139700 h 3238500"/>
              <a:gd name="connsiteX4" fmla="*/ 139700 w 2553640"/>
              <a:gd name="connsiteY4" fmla="*/ 127000 h 3238500"/>
              <a:gd name="connsiteX5" fmla="*/ 165100 w 2553640"/>
              <a:gd name="connsiteY5" fmla="*/ 88900 h 3238500"/>
              <a:gd name="connsiteX6" fmla="*/ 241300 w 2553640"/>
              <a:gd name="connsiteY6" fmla="*/ 63500 h 3238500"/>
              <a:gd name="connsiteX7" fmla="*/ 279400 w 2553640"/>
              <a:gd name="connsiteY7" fmla="*/ 50800 h 3238500"/>
              <a:gd name="connsiteX8" fmla="*/ 317500 w 2553640"/>
              <a:gd name="connsiteY8" fmla="*/ 38100 h 3238500"/>
              <a:gd name="connsiteX9" fmla="*/ 368300 w 2553640"/>
              <a:gd name="connsiteY9" fmla="*/ 25400 h 3238500"/>
              <a:gd name="connsiteX10" fmla="*/ 520700 w 2553640"/>
              <a:gd name="connsiteY10" fmla="*/ 0 h 3238500"/>
              <a:gd name="connsiteX11" fmla="*/ 622300 w 2553640"/>
              <a:gd name="connsiteY11" fmla="*/ 12700 h 3238500"/>
              <a:gd name="connsiteX12" fmla="*/ 762000 w 2553640"/>
              <a:gd name="connsiteY12" fmla="*/ 25400 h 3238500"/>
              <a:gd name="connsiteX13" fmla="*/ 838200 w 2553640"/>
              <a:gd name="connsiteY13" fmla="*/ 57150 h 3238500"/>
              <a:gd name="connsiteX14" fmla="*/ 901700 w 2553640"/>
              <a:gd name="connsiteY14" fmla="*/ 88900 h 3238500"/>
              <a:gd name="connsiteX15" fmla="*/ 958850 w 2553640"/>
              <a:gd name="connsiteY15" fmla="*/ 107950 h 3238500"/>
              <a:gd name="connsiteX16" fmla="*/ 990600 w 2553640"/>
              <a:gd name="connsiteY16" fmla="*/ 139700 h 3238500"/>
              <a:gd name="connsiteX17" fmla="*/ 1066800 w 2553640"/>
              <a:gd name="connsiteY17" fmla="*/ 165100 h 3238500"/>
              <a:gd name="connsiteX18" fmla="*/ 1143000 w 2553640"/>
              <a:gd name="connsiteY18" fmla="*/ 203200 h 3238500"/>
              <a:gd name="connsiteX19" fmla="*/ 1181100 w 2553640"/>
              <a:gd name="connsiteY19" fmla="*/ 228600 h 3238500"/>
              <a:gd name="connsiteX20" fmla="*/ 1231900 w 2553640"/>
              <a:gd name="connsiteY20" fmla="*/ 254000 h 3238500"/>
              <a:gd name="connsiteX21" fmla="*/ 1295400 w 2553640"/>
              <a:gd name="connsiteY21" fmla="*/ 317500 h 3238500"/>
              <a:gd name="connsiteX22" fmla="*/ 1333500 w 2553640"/>
              <a:gd name="connsiteY22" fmla="*/ 355600 h 3238500"/>
              <a:gd name="connsiteX23" fmla="*/ 1358900 w 2553640"/>
              <a:gd name="connsiteY23" fmla="*/ 393700 h 3238500"/>
              <a:gd name="connsiteX24" fmla="*/ 1397000 w 2553640"/>
              <a:gd name="connsiteY24" fmla="*/ 406400 h 3238500"/>
              <a:gd name="connsiteX25" fmla="*/ 1460500 w 2553640"/>
              <a:gd name="connsiteY25" fmla="*/ 469900 h 3238500"/>
              <a:gd name="connsiteX26" fmla="*/ 1485900 w 2553640"/>
              <a:gd name="connsiteY26" fmla="*/ 508000 h 3238500"/>
              <a:gd name="connsiteX27" fmla="*/ 1524000 w 2553640"/>
              <a:gd name="connsiteY27" fmla="*/ 546100 h 3238500"/>
              <a:gd name="connsiteX28" fmla="*/ 1549400 w 2553640"/>
              <a:gd name="connsiteY28" fmla="*/ 584200 h 3238500"/>
              <a:gd name="connsiteX29" fmla="*/ 1587500 w 2553640"/>
              <a:gd name="connsiteY29" fmla="*/ 622300 h 3238500"/>
              <a:gd name="connsiteX30" fmla="*/ 1612900 w 2553640"/>
              <a:gd name="connsiteY30" fmla="*/ 660400 h 3238500"/>
              <a:gd name="connsiteX31" fmla="*/ 1651000 w 2553640"/>
              <a:gd name="connsiteY31" fmla="*/ 685800 h 3238500"/>
              <a:gd name="connsiteX32" fmla="*/ 1663700 w 2553640"/>
              <a:gd name="connsiteY32" fmla="*/ 736600 h 3238500"/>
              <a:gd name="connsiteX33" fmla="*/ 1701800 w 2553640"/>
              <a:gd name="connsiteY33" fmla="*/ 762000 h 3238500"/>
              <a:gd name="connsiteX34" fmla="*/ 1727200 w 2553640"/>
              <a:gd name="connsiteY34" fmla="*/ 838200 h 3238500"/>
              <a:gd name="connsiteX35" fmla="*/ 1765300 w 2553640"/>
              <a:gd name="connsiteY35" fmla="*/ 914400 h 3238500"/>
              <a:gd name="connsiteX36" fmla="*/ 1790700 w 2553640"/>
              <a:gd name="connsiteY36" fmla="*/ 952500 h 3238500"/>
              <a:gd name="connsiteX37" fmla="*/ 1803400 w 2553640"/>
              <a:gd name="connsiteY37" fmla="*/ 990600 h 3238500"/>
              <a:gd name="connsiteX38" fmla="*/ 1854200 w 2553640"/>
              <a:gd name="connsiteY38" fmla="*/ 1066800 h 3238500"/>
              <a:gd name="connsiteX39" fmla="*/ 1879600 w 2553640"/>
              <a:gd name="connsiteY39" fmla="*/ 1155700 h 3238500"/>
              <a:gd name="connsiteX40" fmla="*/ 1905000 w 2553640"/>
              <a:gd name="connsiteY40" fmla="*/ 1193800 h 3238500"/>
              <a:gd name="connsiteX41" fmla="*/ 1917700 w 2553640"/>
              <a:gd name="connsiteY41" fmla="*/ 1270000 h 3238500"/>
              <a:gd name="connsiteX42" fmla="*/ 1943100 w 2553640"/>
              <a:gd name="connsiteY42" fmla="*/ 1320800 h 3238500"/>
              <a:gd name="connsiteX43" fmla="*/ 1968500 w 2553640"/>
              <a:gd name="connsiteY43" fmla="*/ 1397000 h 3238500"/>
              <a:gd name="connsiteX44" fmla="*/ 1981200 w 2553640"/>
              <a:gd name="connsiteY44" fmla="*/ 1447800 h 3238500"/>
              <a:gd name="connsiteX45" fmla="*/ 2006600 w 2553640"/>
              <a:gd name="connsiteY45" fmla="*/ 1536700 h 3238500"/>
              <a:gd name="connsiteX46" fmla="*/ 2019300 w 2553640"/>
              <a:gd name="connsiteY46" fmla="*/ 1638300 h 3238500"/>
              <a:gd name="connsiteX47" fmla="*/ 2032000 w 2553640"/>
              <a:gd name="connsiteY47" fmla="*/ 1676400 h 3238500"/>
              <a:gd name="connsiteX48" fmla="*/ 2044700 w 2553640"/>
              <a:gd name="connsiteY48" fmla="*/ 1752600 h 3238500"/>
              <a:gd name="connsiteX49" fmla="*/ 2070100 w 2553640"/>
              <a:gd name="connsiteY49" fmla="*/ 1860550 h 3238500"/>
              <a:gd name="connsiteX50" fmla="*/ 2101850 w 2553640"/>
              <a:gd name="connsiteY50" fmla="*/ 1943100 h 3238500"/>
              <a:gd name="connsiteX51" fmla="*/ 2133600 w 2553640"/>
              <a:gd name="connsiteY51" fmla="*/ 1993900 h 3238500"/>
              <a:gd name="connsiteX52" fmla="*/ 2159000 w 2553640"/>
              <a:gd name="connsiteY52" fmla="*/ 2082800 h 3238500"/>
              <a:gd name="connsiteX53" fmla="*/ 2197100 w 2553640"/>
              <a:gd name="connsiteY53" fmla="*/ 2133600 h 3238500"/>
              <a:gd name="connsiteX54" fmla="*/ 2228850 w 2553640"/>
              <a:gd name="connsiteY54" fmla="*/ 2228850 h 3238500"/>
              <a:gd name="connsiteX55" fmla="*/ 2260600 w 2553640"/>
              <a:gd name="connsiteY55" fmla="*/ 2311400 h 3238500"/>
              <a:gd name="connsiteX56" fmla="*/ 2273300 w 2553640"/>
              <a:gd name="connsiteY56" fmla="*/ 2349500 h 3238500"/>
              <a:gd name="connsiteX57" fmla="*/ 2324100 w 2553640"/>
              <a:gd name="connsiteY57" fmla="*/ 2425700 h 3238500"/>
              <a:gd name="connsiteX58" fmla="*/ 2349500 w 2553640"/>
              <a:gd name="connsiteY58" fmla="*/ 2463800 h 3238500"/>
              <a:gd name="connsiteX59" fmla="*/ 2374900 w 2553640"/>
              <a:gd name="connsiteY59" fmla="*/ 2540000 h 3238500"/>
              <a:gd name="connsiteX60" fmla="*/ 2451100 w 2553640"/>
              <a:gd name="connsiteY60" fmla="*/ 2749550 h 3238500"/>
              <a:gd name="connsiteX61" fmla="*/ 2482850 w 2553640"/>
              <a:gd name="connsiteY61" fmla="*/ 2895600 h 3238500"/>
              <a:gd name="connsiteX62" fmla="*/ 2527300 w 2553640"/>
              <a:gd name="connsiteY62" fmla="*/ 2990850 h 3238500"/>
              <a:gd name="connsiteX63" fmla="*/ 2540000 w 2553640"/>
              <a:gd name="connsiteY63" fmla="*/ 3073400 h 3238500"/>
              <a:gd name="connsiteX64" fmla="*/ 2552700 w 2553640"/>
              <a:gd name="connsiteY64" fmla="*/ 3162300 h 3238500"/>
              <a:gd name="connsiteX65" fmla="*/ 2552700 w 2553640"/>
              <a:gd name="connsiteY65" fmla="*/ 3213100 h 3238500"/>
              <a:gd name="connsiteX66" fmla="*/ 2552700 w 2553640"/>
              <a:gd name="connsiteY66" fmla="*/ 3213100 h 3238500"/>
              <a:gd name="connsiteX67" fmla="*/ 2552700 w 2553640"/>
              <a:gd name="connsiteY67" fmla="*/ 3213100 h 3238500"/>
              <a:gd name="connsiteX68" fmla="*/ 0 w 2553640"/>
              <a:gd name="connsiteY68" fmla="*/ 3238500 h 3238500"/>
              <a:gd name="connsiteX0" fmla="*/ 0 w 2553640"/>
              <a:gd name="connsiteY0" fmla="*/ 3238500 h 3238500"/>
              <a:gd name="connsiteX1" fmla="*/ 50800 w 2553640"/>
              <a:gd name="connsiteY1" fmla="*/ 241300 h 3238500"/>
              <a:gd name="connsiteX2" fmla="*/ 50800 w 2553640"/>
              <a:gd name="connsiteY2" fmla="*/ 241300 h 3238500"/>
              <a:gd name="connsiteX3" fmla="*/ 101600 w 2553640"/>
              <a:gd name="connsiteY3" fmla="*/ 139700 h 3238500"/>
              <a:gd name="connsiteX4" fmla="*/ 165100 w 2553640"/>
              <a:gd name="connsiteY4" fmla="*/ 88900 h 3238500"/>
              <a:gd name="connsiteX5" fmla="*/ 241300 w 2553640"/>
              <a:gd name="connsiteY5" fmla="*/ 63500 h 3238500"/>
              <a:gd name="connsiteX6" fmla="*/ 279400 w 2553640"/>
              <a:gd name="connsiteY6" fmla="*/ 50800 h 3238500"/>
              <a:gd name="connsiteX7" fmla="*/ 317500 w 2553640"/>
              <a:gd name="connsiteY7" fmla="*/ 38100 h 3238500"/>
              <a:gd name="connsiteX8" fmla="*/ 368300 w 2553640"/>
              <a:gd name="connsiteY8" fmla="*/ 25400 h 3238500"/>
              <a:gd name="connsiteX9" fmla="*/ 520700 w 2553640"/>
              <a:gd name="connsiteY9" fmla="*/ 0 h 3238500"/>
              <a:gd name="connsiteX10" fmla="*/ 622300 w 2553640"/>
              <a:gd name="connsiteY10" fmla="*/ 12700 h 3238500"/>
              <a:gd name="connsiteX11" fmla="*/ 762000 w 2553640"/>
              <a:gd name="connsiteY11" fmla="*/ 25400 h 3238500"/>
              <a:gd name="connsiteX12" fmla="*/ 838200 w 2553640"/>
              <a:gd name="connsiteY12" fmla="*/ 57150 h 3238500"/>
              <a:gd name="connsiteX13" fmla="*/ 901700 w 2553640"/>
              <a:gd name="connsiteY13" fmla="*/ 88900 h 3238500"/>
              <a:gd name="connsiteX14" fmla="*/ 958850 w 2553640"/>
              <a:gd name="connsiteY14" fmla="*/ 107950 h 3238500"/>
              <a:gd name="connsiteX15" fmla="*/ 990600 w 2553640"/>
              <a:gd name="connsiteY15" fmla="*/ 139700 h 3238500"/>
              <a:gd name="connsiteX16" fmla="*/ 1066800 w 2553640"/>
              <a:gd name="connsiteY16" fmla="*/ 165100 h 3238500"/>
              <a:gd name="connsiteX17" fmla="*/ 1143000 w 2553640"/>
              <a:gd name="connsiteY17" fmla="*/ 203200 h 3238500"/>
              <a:gd name="connsiteX18" fmla="*/ 1181100 w 2553640"/>
              <a:gd name="connsiteY18" fmla="*/ 228600 h 3238500"/>
              <a:gd name="connsiteX19" fmla="*/ 1231900 w 2553640"/>
              <a:gd name="connsiteY19" fmla="*/ 254000 h 3238500"/>
              <a:gd name="connsiteX20" fmla="*/ 1295400 w 2553640"/>
              <a:gd name="connsiteY20" fmla="*/ 317500 h 3238500"/>
              <a:gd name="connsiteX21" fmla="*/ 1333500 w 2553640"/>
              <a:gd name="connsiteY21" fmla="*/ 355600 h 3238500"/>
              <a:gd name="connsiteX22" fmla="*/ 1358900 w 2553640"/>
              <a:gd name="connsiteY22" fmla="*/ 393700 h 3238500"/>
              <a:gd name="connsiteX23" fmla="*/ 1397000 w 2553640"/>
              <a:gd name="connsiteY23" fmla="*/ 406400 h 3238500"/>
              <a:gd name="connsiteX24" fmla="*/ 1460500 w 2553640"/>
              <a:gd name="connsiteY24" fmla="*/ 469900 h 3238500"/>
              <a:gd name="connsiteX25" fmla="*/ 1485900 w 2553640"/>
              <a:gd name="connsiteY25" fmla="*/ 508000 h 3238500"/>
              <a:gd name="connsiteX26" fmla="*/ 1524000 w 2553640"/>
              <a:gd name="connsiteY26" fmla="*/ 546100 h 3238500"/>
              <a:gd name="connsiteX27" fmla="*/ 1549400 w 2553640"/>
              <a:gd name="connsiteY27" fmla="*/ 584200 h 3238500"/>
              <a:gd name="connsiteX28" fmla="*/ 1587500 w 2553640"/>
              <a:gd name="connsiteY28" fmla="*/ 622300 h 3238500"/>
              <a:gd name="connsiteX29" fmla="*/ 1612900 w 2553640"/>
              <a:gd name="connsiteY29" fmla="*/ 660400 h 3238500"/>
              <a:gd name="connsiteX30" fmla="*/ 1651000 w 2553640"/>
              <a:gd name="connsiteY30" fmla="*/ 685800 h 3238500"/>
              <a:gd name="connsiteX31" fmla="*/ 1663700 w 2553640"/>
              <a:gd name="connsiteY31" fmla="*/ 736600 h 3238500"/>
              <a:gd name="connsiteX32" fmla="*/ 1701800 w 2553640"/>
              <a:gd name="connsiteY32" fmla="*/ 762000 h 3238500"/>
              <a:gd name="connsiteX33" fmla="*/ 1727200 w 2553640"/>
              <a:gd name="connsiteY33" fmla="*/ 838200 h 3238500"/>
              <a:gd name="connsiteX34" fmla="*/ 1765300 w 2553640"/>
              <a:gd name="connsiteY34" fmla="*/ 914400 h 3238500"/>
              <a:gd name="connsiteX35" fmla="*/ 1790700 w 2553640"/>
              <a:gd name="connsiteY35" fmla="*/ 952500 h 3238500"/>
              <a:gd name="connsiteX36" fmla="*/ 1803400 w 2553640"/>
              <a:gd name="connsiteY36" fmla="*/ 990600 h 3238500"/>
              <a:gd name="connsiteX37" fmla="*/ 1854200 w 2553640"/>
              <a:gd name="connsiteY37" fmla="*/ 1066800 h 3238500"/>
              <a:gd name="connsiteX38" fmla="*/ 1879600 w 2553640"/>
              <a:gd name="connsiteY38" fmla="*/ 1155700 h 3238500"/>
              <a:gd name="connsiteX39" fmla="*/ 1905000 w 2553640"/>
              <a:gd name="connsiteY39" fmla="*/ 1193800 h 3238500"/>
              <a:gd name="connsiteX40" fmla="*/ 1917700 w 2553640"/>
              <a:gd name="connsiteY40" fmla="*/ 1270000 h 3238500"/>
              <a:gd name="connsiteX41" fmla="*/ 1943100 w 2553640"/>
              <a:gd name="connsiteY41" fmla="*/ 1320800 h 3238500"/>
              <a:gd name="connsiteX42" fmla="*/ 1968500 w 2553640"/>
              <a:gd name="connsiteY42" fmla="*/ 1397000 h 3238500"/>
              <a:gd name="connsiteX43" fmla="*/ 1981200 w 2553640"/>
              <a:gd name="connsiteY43" fmla="*/ 1447800 h 3238500"/>
              <a:gd name="connsiteX44" fmla="*/ 2006600 w 2553640"/>
              <a:gd name="connsiteY44" fmla="*/ 1536700 h 3238500"/>
              <a:gd name="connsiteX45" fmla="*/ 2019300 w 2553640"/>
              <a:gd name="connsiteY45" fmla="*/ 1638300 h 3238500"/>
              <a:gd name="connsiteX46" fmla="*/ 2032000 w 2553640"/>
              <a:gd name="connsiteY46" fmla="*/ 1676400 h 3238500"/>
              <a:gd name="connsiteX47" fmla="*/ 2044700 w 2553640"/>
              <a:gd name="connsiteY47" fmla="*/ 1752600 h 3238500"/>
              <a:gd name="connsiteX48" fmla="*/ 2070100 w 2553640"/>
              <a:gd name="connsiteY48" fmla="*/ 1860550 h 3238500"/>
              <a:gd name="connsiteX49" fmla="*/ 2101850 w 2553640"/>
              <a:gd name="connsiteY49" fmla="*/ 1943100 h 3238500"/>
              <a:gd name="connsiteX50" fmla="*/ 2133600 w 2553640"/>
              <a:gd name="connsiteY50" fmla="*/ 1993900 h 3238500"/>
              <a:gd name="connsiteX51" fmla="*/ 2159000 w 2553640"/>
              <a:gd name="connsiteY51" fmla="*/ 2082800 h 3238500"/>
              <a:gd name="connsiteX52" fmla="*/ 2197100 w 2553640"/>
              <a:gd name="connsiteY52" fmla="*/ 2133600 h 3238500"/>
              <a:gd name="connsiteX53" fmla="*/ 2228850 w 2553640"/>
              <a:gd name="connsiteY53" fmla="*/ 2228850 h 3238500"/>
              <a:gd name="connsiteX54" fmla="*/ 2260600 w 2553640"/>
              <a:gd name="connsiteY54" fmla="*/ 2311400 h 3238500"/>
              <a:gd name="connsiteX55" fmla="*/ 2273300 w 2553640"/>
              <a:gd name="connsiteY55" fmla="*/ 2349500 h 3238500"/>
              <a:gd name="connsiteX56" fmla="*/ 2324100 w 2553640"/>
              <a:gd name="connsiteY56" fmla="*/ 2425700 h 3238500"/>
              <a:gd name="connsiteX57" fmla="*/ 2349500 w 2553640"/>
              <a:gd name="connsiteY57" fmla="*/ 2463800 h 3238500"/>
              <a:gd name="connsiteX58" fmla="*/ 2374900 w 2553640"/>
              <a:gd name="connsiteY58" fmla="*/ 2540000 h 3238500"/>
              <a:gd name="connsiteX59" fmla="*/ 2451100 w 2553640"/>
              <a:gd name="connsiteY59" fmla="*/ 2749550 h 3238500"/>
              <a:gd name="connsiteX60" fmla="*/ 2482850 w 2553640"/>
              <a:gd name="connsiteY60" fmla="*/ 2895600 h 3238500"/>
              <a:gd name="connsiteX61" fmla="*/ 2527300 w 2553640"/>
              <a:gd name="connsiteY61" fmla="*/ 2990850 h 3238500"/>
              <a:gd name="connsiteX62" fmla="*/ 2540000 w 2553640"/>
              <a:gd name="connsiteY62" fmla="*/ 3073400 h 3238500"/>
              <a:gd name="connsiteX63" fmla="*/ 2552700 w 2553640"/>
              <a:gd name="connsiteY63" fmla="*/ 3162300 h 3238500"/>
              <a:gd name="connsiteX64" fmla="*/ 2552700 w 2553640"/>
              <a:gd name="connsiteY64" fmla="*/ 3213100 h 3238500"/>
              <a:gd name="connsiteX65" fmla="*/ 2552700 w 2553640"/>
              <a:gd name="connsiteY65" fmla="*/ 3213100 h 3238500"/>
              <a:gd name="connsiteX66" fmla="*/ 2552700 w 2553640"/>
              <a:gd name="connsiteY66" fmla="*/ 3213100 h 3238500"/>
              <a:gd name="connsiteX67" fmla="*/ 0 w 2553640"/>
              <a:gd name="connsiteY67" fmla="*/ 3238500 h 3238500"/>
              <a:gd name="connsiteX0" fmla="*/ 0 w 2553640"/>
              <a:gd name="connsiteY0" fmla="*/ 3238500 h 3238500"/>
              <a:gd name="connsiteX1" fmla="*/ 50800 w 2553640"/>
              <a:gd name="connsiteY1" fmla="*/ 241300 h 3238500"/>
              <a:gd name="connsiteX2" fmla="*/ 50800 w 2553640"/>
              <a:gd name="connsiteY2" fmla="*/ 241300 h 3238500"/>
              <a:gd name="connsiteX3" fmla="*/ 101600 w 2553640"/>
              <a:gd name="connsiteY3" fmla="*/ 139700 h 3238500"/>
              <a:gd name="connsiteX4" fmla="*/ 165100 w 2553640"/>
              <a:gd name="connsiteY4" fmla="*/ 88900 h 3238500"/>
              <a:gd name="connsiteX5" fmla="*/ 279400 w 2553640"/>
              <a:gd name="connsiteY5" fmla="*/ 50800 h 3238500"/>
              <a:gd name="connsiteX6" fmla="*/ 317500 w 2553640"/>
              <a:gd name="connsiteY6" fmla="*/ 38100 h 3238500"/>
              <a:gd name="connsiteX7" fmla="*/ 368300 w 2553640"/>
              <a:gd name="connsiteY7" fmla="*/ 25400 h 3238500"/>
              <a:gd name="connsiteX8" fmla="*/ 520700 w 2553640"/>
              <a:gd name="connsiteY8" fmla="*/ 0 h 3238500"/>
              <a:gd name="connsiteX9" fmla="*/ 622300 w 2553640"/>
              <a:gd name="connsiteY9" fmla="*/ 12700 h 3238500"/>
              <a:gd name="connsiteX10" fmla="*/ 762000 w 2553640"/>
              <a:gd name="connsiteY10" fmla="*/ 25400 h 3238500"/>
              <a:gd name="connsiteX11" fmla="*/ 838200 w 2553640"/>
              <a:gd name="connsiteY11" fmla="*/ 57150 h 3238500"/>
              <a:gd name="connsiteX12" fmla="*/ 901700 w 2553640"/>
              <a:gd name="connsiteY12" fmla="*/ 88900 h 3238500"/>
              <a:gd name="connsiteX13" fmla="*/ 958850 w 2553640"/>
              <a:gd name="connsiteY13" fmla="*/ 107950 h 3238500"/>
              <a:gd name="connsiteX14" fmla="*/ 990600 w 2553640"/>
              <a:gd name="connsiteY14" fmla="*/ 139700 h 3238500"/>
              <a:gd name="connsiteX15" fmla="*/ 1066800 w 2553640"/>
              <a:gd name="connsiteY15" fmla="*/ 165100 h 3238500"/>
              <a:gd name="connsiteX16" fmla="*/ 1143000 w 2553640"/>
              <a:gd name="connsiteY16" fmla="*/ 203200 h 3238500"/>
              <a:gd name="connsiteX17" fmla="*/ 1181100 w 2553640"/>
              <a:gd name="connsiteY17" fmla="*/ 228600 h 3238500"/>
              <a:gd name="connsiteX18" fmla="*/ 1231900 w 2553640"/>
              <a:gd name="connsiteY18" fmla="*/ 254000 h 3238500"/>
              <a:gd name="connsiteX19" fmla="*/ 1295400 w 2553640"/>
              <a:gd name="connsiteY19" fmla="*/ 317500 h 3238500"/>
              <a:gd name="connsiteX20" fmla="*/ 1333500 w 2553640"/>
              <a:gd name="connsiteY20" fmla="*/ 355600 h 3238500"/>
              <a:gd name="connsiteX21" fmla="*/ 1358900 w 2553640"/>
              <a:gd name="connsiteY21" fmla="*/ 393700 h 3238500"/>
              <a:gd name="connsiteX22" fmla="*/ 1397000 w 2553640"/>
              <a:gd name="connsiteY22" fmla="*/ 406400 h 3238500"/>
              <a:gd name="connsiteX23" fmla="*/ 1460500 w 2553640"/>
              <a:gd name="connsiteY23" fmla="*/ 469900 h 3238500"/>
              <a:gd name="connsiteX24" fmla="*/ 1485900 w 2553640"/>
              <a:gd name="connsiteY24" fmla="*/ 508000 h 3238500"/>
              <a:gd name="connsiteX25" fmla="*/ 1524000 w 2553640"/>
              <a:gd name="connsiteY25" fmla="*/ 546100 h 3238500"/>
              <a:gd name="connsiteX26" fmla="*/ 1549400 w 2553640"/>
              <a:gd name="connsiteY26" fmla="*/ 584200 h 3238500"/>
              <a:gd name="connsiteX27" fmla="*/ 1587500 w 2553640"/>
              <a:gd name="connsiteY27" fmla="*/ 622300 h 3238500"/>
              <a:gd name="connsiteX28" fmla="*/ 1612900 w 2553640"/>
              <a:gd name="connsiteY28" fmla="*/ 660400 h 3238500"/>
              <a:gd name="connsiteX29" fmla="*/ 1651000 w 2553640"/>
              <a:gd name="connsiteY29" fmla="*/ 685800 h 3238500"/>
              <a:gd name="connsiteX30" fmla="*/ 1663700 w 2553640"/>
              <a:gd name="connsiteY30" fmla="*/ 736600 h 3238500"/>
              <a:gd name="connsiteX31" fmla="*/ 1701800 w 2553640"/>
              <a:gd name="connsiteY31" fmla="*/ 762000 h 3238500"/>
              <a:gd name="connsiteX32" fmla="*/ 1727200 w 2553640"/>
              <a:gd name="connsiteY32" fmla="*/ 838200 h 3238500"/>
              <a:gd name="connsiteX33" fmla="*/ 1765300 w 2553640"/>
              <a:gd name="connsiteY33" fmla="*/ 914400 h 3238500"/>
              <a:gd name="connsiteX34" fmla="*/ 1790700 w 2553640"/>
              <a:gd name="connsiteY34" fmla="*/ 952500 h 3238500"/>
              <a:gd name="connsiteX35" fmla="*/ 1803400 w 2553640"/>
              <a:gd name="connsiteY35" fmla="*/ 990600 h 3238500"/>
              <a:gd name="connsiteX36" fmla="*/ 1854200 w 2553640"/>
              <a:gd name="connsiteY36" fmla="*/ 1066800 h 3238500"/>
              <a:gd name="connsiteX37" fmla="*/ 1879600 w 2553640"/>
              <a:gd name="connsiteY37" fmla="*/ 1155700 h 3238500"/>
              <a:gd name="connsiteX38" fmla="*/ 1905000 w 2553640"/>
              <a:gd name="connsiteY38" fmla="*/ 1193800 h 3238500"/>
              <a:gd name="connsiteX39" fmla="*/ 1917700 w 2553640"/>
              <a:gd name="connsiteY39" fmla="*/ 1270000 h 3238500"/>
              <a:gd name="connsiteX40" fmla="*/ 1943100 w 2553640"/>
              <a:gd name="connsiteY40" fmla="*/ 1320800 h 3238500"/>
              <a:gd name="connsiteX41" fmla="*/ 1968500 w 2553640"/>
              <a:gd name="connsiteY41" fmla="*/ 1397000 h 3238500"/>
              <a:gd name="connsiteX42" fmla="*/ 1981200 w 2553640"/>
              <a:gd name="connsiteY42" fmla="*/ 1447800 h 3238500"/>
              <a:gd name="connsiteX43" fmla="*/ 2006600 w 2553640"/>
              <a:gd name="connsiteY43" fmla="*/ 1536700 h 3238500"/>
              <a:gd name="connsiteX44" fmla="*/ 2019300 w 2553640"/>
              <a:gd name="connsiteY44" fmla="*/ 1638300 h 3238500"/>
              <a:gd name="connsiteX45" fmla="*/ 2032000 w 2553640"/>
              <a:gd name="connsiteY45" fmla="*/ 1676400 h 3238500"/>
              <a:gd name="connsiteX46" fmla="*/ 2044700 w 2553640"/>
              <a:gd name="connsiteY46" fmla="*/ 1752600 h 3238500"/>
              <a:gd name="connsiteX47" fmla="*/ 2070100 w 2553640"/>
              <a:gd name="connsiteY47" fmla="*/ 1860550 h 3238500"/>
              <a:gd name="connsiteX48" fmla="*/ 2101850 w 2553640"/>
              <a:gd name="connsiteY48" fmla="*/ 1943100 h 3238500"/>
              <a:gd name="connsiteX49" fmla="*/ 2133600 w 2553640"/>
              <a:gd name="connsiteY49" fmla="*/ 1993900 h 3238500"/>
              <a:gd name="connsiteX50" fmla="*/ 2159000 w 2553640"/>
              <a:gd name="connsiteY50" fmla="*/ 2082800 h 3238500"/>
              <a:gd name="connsiteX51" fmla="*/ 2197100 w 2553640"/>
              <a:gd name="connsiteY51" fmla="*/ 2133600 h 3238500"/>
              <a:gd name="connsiteX52" fmla="*/ 2228850 w 2553640"/>
              <a:gd name="connsiteY52" fmla="*/ 2228850 h 3238500"/>
              <a:gd name="connsiteX53" fmla="*/ 2260600 w 2553640"/>
              <a:gd name="connsiteY53" fmla="*/ 2311400 h 3238500"/>
              <a:gd name="connsiteX54" fmla="*/ 2273300 w 2553640"/>
              <a:gd name="connsiteY54" fmla="*/ 2349500 h 3238500"/>
              <a:gd name="connsiteX55" fmla="*/ 2324100 w 2553640"/>
              <a:gd name="connsiteY55" fmla="*/ 2425700 h 3238500"/>
              <a:gd name="connsiteX56" fmla="*/ 2349500 w 2553640"/>
              <a:gd name="connsiteY56" fmla="*/ 2463800 h 3238500"/>
              <a:gd name="connsiteX57" fmla="*/ 2374900 w 2553640"/>
              <a:gd name="connsiteY57" fmla="*/ 2540000 h 3238500"/>
              <a:gd name="connsiteX58" fmla="*/ 2451100 w 2553640"/>
              <a:gd name="connsiteY58" fmla="*/ 2749550 h 3238500"/>
              <a:gd name="connsiteX59" fmla="*/ 2482850 w 2553640"/>
              <a:gd name="connsiteY59" fmla="*/ 2895600 h 3238500"/>
              <a:gd name="connsiteX60" fmla="*/ 2527300 w 2553640"/>
              <a:gd name="connsiteY60" fmla="*/ 2990850 h 3238500"/>
              <a:gd name="connsiteX61" fmla="*/ 2540000 w 2553640"/>
              <a:gd name="connsiteY61" fmla="*/ 3073400 h 3238500"/>
              <a:gd name="connsiteX62" fmla="*/ 2552700 w 2553640"/>
              <a:gd name="connsiteY62" fmla="*/ 3162300 h 3238500"/>
              <a:gd name="connsiteX63" fmla="*/ 2552700 w 2553640"/>
              <a:gd name="connsiteY63" fmla="*/ 3213100 h 3238500"/>
              <a:gd name="connsiteX64" fmla="*/ 2552700 w 2553640"/>
              <a:gd name="connsiteY64" fmla="*/ 3213100 h 3238500"/>
              <a:gd name="connsiteX65" fmla="*/ 2552700 w 2553640"/>
              <a:gd name="connsiteY65" fmla="*/ 3213100 h 3238500"/>
              <a:gd name="connsiteX66" fmla="*/ 0 w 2553640"/>
              <a:gd name="connsiteY66" fmla="*/ 3238500 h 3238500"/>
              <a:gd name="connsiteX0" fmla="*/ 0 w 2553640"/>
              <a:gd name="connsiteY0" fmla="*/ 3238500 h 3238500"/>
              <a:gd name="connsiteX1" fmla="*/ 50800 w 2553640"/>
              <a:gd name="connsiteY1" fmla="*/ 241300 h 3238500"/>
              <a:gd name="connsiteX2" fmla="*/ 50800 w 2553640"/>
              <a:gd name="connsiteY2" fmla="*/ 241300 h 3238500"/>
              <a:gd name="connsiteX3" fmla="*/ 101600 w 2553640"/>
              <a:gd name="connsiteY3" fmla="*/ 139700 h 3238500"/>
              <a:gd name="connsiteX4" fmla="*/ 165100 w 2553640"/>
              <a:gd name="connsiteY4" fmla="*/ 88900 h 3238500"/>
              <a:gd name="connsiteX5" fmla="*/ 279400 w 2553640"/>
              <a:gd name="connsiteY5" fmla="*/ 50800 h 3238500"/>
              <a:gd name="connsiteX6" fmla="*/ 368300 w 2553640"/>
              <a:gd name="connsiteY6" fmla="*/ 25400 h 3238500"/>
              <a:gd name="connsiteX7" fmla="*/ 520700 w 2553640"/>
              <a:gd name="connsiteY7" fmla="*/ 0 h 3238500"/>
              <a:gd name="connsiteX8" fmla="*/ 622300 w 2553640"/>
              <a:gd name="connsiteY8" fmla="*/ 12700 h 3238500"/>
              <a:gd name="connsiteX9" fmla="*/ 762000 w 2553640"/>
              <a:gd name="connsiteY9" fmla="*/ 25400 h 3238500"/>
              <a:gd name="connsiteX10" fmla="*/ 838200 w 2553640"/>
              <a:gd name="connsiteY10" fmla="*/ 57150 h 3238500"/>
              <a:gd name="connsiteX11" fmla="*/ 901700 w 2553640"/>
              <a:gd name="connsiteY11" fmla="*/ 88900 h 3238500"/>
              <a:gd name="connsiteX12" fmla="*/ 958850 w 2553640"/>
              <a:gd name="connsiteY12" fmla="*/ 107950 h 3238500"/>
              <a:gd name="connsiteX13" fmla="*/ 990600 w 2553640"/>
              <a:gd name="connsiteY13" fmla="*/ 139700 h 3238500"/>
              <a:gd name="connsiteX14" fmla="*/ 1066800 w 2553640"/>
              <a:gd name="connsiteY14" fmla="*/ 165100 h 3238500"/>
              <a:gd name="connsiteX15" fmla="*/ 1143000 w 2553640"/>
              <a:gd name="connsiteY15" fmla="*/ 203200 h 3238500"/>
              <a:gd name="connsiteX16" fmla="*/ 1181100 w 2553640"/>
              <a:gd name="connsiteY16" fmla="*/ 228600 h 3238500"/>
              <a:gd name="connsiteX17" fmla="*/ 1231900 w 2553640"/>
              <a:gd name="connsiteY17" fmla="*/ 254000 h 3238500"/>
              <a:gd name="connsiteX18" fmla="*/ 1295400 w 2553640"/>
              <a:gd name="connsiteY18" fmla="*/ 317500 h 3238500"/>
              <a:gd name="connsiteX19" fmla="*/ 1333500 w 2553640"/>
              <a:gd name="connsiteY19" fmla="*/ 355600 h 3238500"/>
              <a:gd name="connsiteX20" fmla="*/ 1358900 w 2553640"/>
              <a:gd name="connsiteY20" fmla="*/ 393700 h 3238500"/>
              <a:gd name="connsiteX21" fmla="*/ 1397000 w 2553640"/>
              <a:gd name="connsiteY21" fmla="*/ 406400 h 3238500"/>
              <a:gd name="connsiteX22" fmla="*/ 1460500 w 2553640"/>
              <a:gd name="connsiteY22" fmla="*/ 469900 h 3238500"/>
              <a:gd name="connsiteX23" fmla="*/ 1485900 w 2553640"/>
              <a:gd name="connsiteY23" fmla="*/ 508000 h 3238500"/>
              <a:gd name="connsiteX24" fmla="*/ 1524000 w 2553640"/>
              <a:gd name="connsiteY24" fmla="*/ 546100 h 3238500"/>
              <a:gd name="connsiteX25" fmla="*/ 1549400 w 2553640"/>
              <a:gd name="connsiteY25" fmla="*/ 584200 h 3238500"/>
              <a:gd name="connsiteX26" fmla="*/ 1587500 w 2553640"/>
              <a:gd name="connsiteY26" fmla="*/ 622300 h 3238500"/>
              <a:gd name="connsiteX27" fmla="*/ 1612900 w 2553640"/>
              <a:gd name="connsiteY27" fmla="*/ 660400 h 3238500"/>
              <a:gd name="connsiteX28" fmla="*/ 1651000 w 2553640"/>
              <a:gd name="connsiteY28" fmla="*/ 685800 h 3238500"/>
              <a:gd name="connsiteX29" fmla="*/ 1663700 w 2553640"/>
              <a:gd name="connsiteY29" fmla="*/ 736600 h 3238500"/>
              <a:gd name="connsiteX30" fmla="*/ 1701800 w 2553640"/>
              <a:gd name="connsiteY30" fmla="*/ 762000 h 3238500"/>
              <a:gd name="connsiteX31" fmla="*/ 1727200 w 2553640"/>
              <a:gd name="connsiteY31" fmla="*/ 838200 h 3238500"/>
              <a:gd name="connsiteX32" fmla="*/ 1765300 w 2553640"/>
              <a:gd name="connsiteY32" fmla="*/ 914400 h 3238500"/>
              <a:gd name="connsiteX33" fmla="*/ 1790700 w 2553640"/>
              <a:gd name="connsiteY33" fmla="*/ 952500 h 3238500"/>
              <a:gd name="connsiteX34" fmla="*/ 1803400 w 2553640"/>
              <a:gd name="connsiteY34" fmla="*/ 990600 h 3238500"/>
              <a:gd name="connsiteX35" fmla="*/ 1854200 w 2553640"/>
              <a:gd name="connsiteY35" fmla="*/ 1066800 h 3238500"/>
              <a:gd name="connsiteX36" fmla="*/ 1879600 w 2553640"/>
              <a:gd name="connsiteY36" fmla="*/ 1155700 h 3238500"/>
              <a:gd name="connsiteX37" fmla="*/ 1905000 w 2553640"/>
              <a:gd name="connsiteY37" fmla="*/ 1193800 h 3238500"/>
              <a:gd name="connsiteX38" fmla="*/ 1917700 w 2553640"/>
              <a:gd name="connsiteY38" fmla="*/ 1270000 h 3238500"/>
              <a:gd name="connsiteX39" fmla="*/ 1943100 w 2553640"/>
              <a:gd name="connsiteY39" fmla="*/ 1320800 h 3238500"/>
              <a:gd name="connsiteX40" fmla="*/ 1968500 w 2553640"/>
              <a:gd name="connsiteY40" fmla="*/ 1397000 h 3238500"/>
              <a:gd name="connsiteX41" fmla="*/ 1981200 w 2553640"/>
              <a:gd name="connsiteY41" fmla="*/ 1447800 h 3238500"/>
              <a:gd name="connsiteX42" fmla="*/ 2006600 w 2553640"/>
              <a:gd name="connsiteY42" fmla="*/ 1536700 h 3238500"/>
              <a:gd name="connsiteX43" fmla="*/ 2019300 w 2553640"/>
              <a:gd name="connsiteY43" fmla="*/ 1638300 h 3238500"/>
              <a:gd name="connsiteX44" fmla="*/ 2032000 w 2553640"/>
              <a:gd name="connsiteY44" fmla="*/ 1676400 h 3238500"/>
              <a:gd name="connsiteX45" fmla="*/ 2044700 w 2553640"/>
              <a:gd name="connsiteY45" fmla="*/ 1752600 h 3238500"/>
              <a:gd name="connsiteX46" fmla="*/ 2070100 w 2553640"/>
              <a:gd name="connsiteY46" fmla="*/ 1860550 h 3238500"/>
              <a:gd name="connsiteX47" fmla="*/ 2101850 w 2553640"/>
              <a:gd name="connsiteY47" fmla="*/ 1943100 h 3238500"/>
              <a:gd name="connsiteX48" fmla="*/ 2133600 w 2553640"/>
              <a:gd name="connsiteY48" fmla="*/ 1993900 h 3238500"/>
              <a:gd name="connsiteX49" fmla="*/ 2159000 w 2553640"/>
              <a:gd name="connsiteY49" fmla="*/ 2082800 h 3238500"/>
              <a:gd name="connsiteX50" fmla="*/ 2197100 w 2553640"/>
              <a:gd name="connsiteY50" fmla="*/ 2133600 h 3238500"/>
              <a:gd name="connsiteX51" fmla="*/ 2228850 w 2553640"/>
              <a:gd name="connsiteY51" fmla="*/ 2228850 h 3238500"/>
              <a:gd name="connsiteX52" fmla="*/ 2260600 w 2553640"/>
              <a:gd name="connsiteY52" fmla="*/ 2311400 h 3238500"/>
              <a:gd name="connsiteX53" fmla="*/ 2273300 w 2553640"/>
              <a:gd name="connsiteY53" fmla="*/ 2349500 h 3238500"/>
              <a:gd name="connsiteX54" fmla="*/ 2324100 w 2553640"/>
              <a:gd name="connsiteY54" fmla="*/ 2425700 h 3238500"/>
              <a:gd name="connsiteX55" fmla="*/ 2349500 w 2553640"/>
              <a:gd name="connsiteY55" fmla="*/ 2463800 h 3238500"/>
              <a:gd name="connsiteX56" fmla="*/ 2374900 w 2553640"/>
              <a:gd name="connsiteY56" fmla="*/ 2540000 h 3238500"/>
              <a:gd name="connsiteX57" fmla="*/ 2451100 w 2553640"/>
              <a:gd name="connsiteY57" fmla="*/ 2749550 h 3238500"/>
              <a:gd name="connsiteX58" fmla="*/ 2482850 w 2553640"/>
              <a:gd name="connsiteY58" fmla="*/ 2895600 h 3238500"/>
              <a:gd name="connsiteX59" fmla="*/ 2527300 w 2553640"/>
              <a:gd name="connsiteY59" fmla="*/ 2990850 h 3238500"/>
              <a:gd name="connsiteX60" fmla="*/ 2540000 w 2553640"/>
              <a:gd name="connsiteY60" fmla="*/ 3073400 h 3238500"/>
              <a:gd name="connsiteX61" fmla="*/ 2552700 w 2553640"/>
              <a:gd name="connsiteY61" fmla="*/ 3162300 h 3238500"/>
              <a:gd name="connsiteX62" fmla="*/ 2552700 w 2553640"/>
              <a:gd name="connsiteY62" fmla="*/ 3213100 h 3238500"/>
              <a:gd name="connsiteX63" fmla="*/ 2552700 w 2553640"/>
              <a:gd name="connsiteY63" fmla="*/ 3213100 h 3238500"/>
              <a:gd name="connsiteX64" fmla="*/ 2552700 w 2553640"/>
              <a:gd name="connsiteY64" fmla="*/ 3213100 h 3238500"/>
              <a:gd name="connsiteX65" fmla="*/ 0 w 2553640"/>
              <a:gd name="connsiteY65" fmla="*/ 3238500 h 3238500"/>
              <a:gd name="connsiteX0" fmla="*/ 0 w 2553640"/>
              <a:gd name="connsiteY0" fmla="*/ 3238500 h 3238500"/>
              <a:gd name="connsiteX1" fmla="*/ 50800 w 2553640"/>
              <a:gd name="connsiteY1" fmla="*/ 241300 h 3238500"/>
              <a:gd name="connsiteX2" fmla="*/ 50800 w 2553640"/>
              <a:gd name="connsiteY2" fmla="*/ 241300 h 3238500"/>
              <a:gd name="connsiteX3" fmla="*/ 165100 w 2553640"/>
              <a:gd name="connsiteY3" fmla="*/ 88900 h 3238500"/>
              <a:gd name="connsiteX4" fmla="*/ 279400 w 2553640"/>
              <a:gd name="connsiteY4" fmla="*/ 50800 h 3238500"/>
              <a:gd name="connsiteX5" fmla="*/ 368300 w 2553640"/>
              <a:gd name="connsiteY5" fmla="*/ 25400 h 3238500"/>
              <a:gd name="connsiteX6" fmla="*/ 520700 w 2553640"/>
              <a:gd name="connsiteY6" fmla="*/ 0 h 3238500"/>
              <a:gd name="connsiteX7" fmla="*/ 622300 w 2553640"/>
              <a:gd name="connsiteY7" fmla="*/ 12700 h 3238500"/>
              <a:gd name="connsiteX8" fmla="*/ 762000 w 2553640"/>
              <a:gd name="connsiteY8" fmla="*/ 25400 h 3238500"/>
              <a:gd name="connsiteX9" fmla="*/ 838200 w 2553640"/>
              <a:gd name="connsiteY9" fmla="*/ 57150 h 3238500"/>
              <a:gd name="connsiteX10" fmla="*/ 901700 w 2553640"/>
              <a:gd name="connsiteY10" fmla="*/ 88900 h 3238500"/>
              <a:gd name="connsiteX11" fmla="*/ 958850 w 2553640"/>
              <a:gd name="connsiteY11" fmla="*/ 107950 h 3238500"/>
              <a:gd name="connsiteX12" fmla="*/ 990600 w 2553640"/>
              <a:gd name="connsiteY12" fmla="*/ 139700 h 3238500"/>
              <a:gd name="connsiteX13" fmla="*/ 1066800 w 2553640"/>
              <a:gd name="connsiteY13" fmla="*/ 165100 h 3238500"/>
              <a:gd name="connsiteX14" fmla="*/ 1143000 w 2553640"/>
              <a:gd name="connsiteY14" fmla="*/ 203200 h 3238500"/>
              <a:gd name="connsiteX15" fmla="*/ 1181100 w 2553640"/>
              <a:gd name="connsiteY15" fmla="*/ 228600 h 3238500"/>
              <a:gd name="connsiteX16" fmla="*/ 1231900 w 2553640"/>
              <a:gd name="connsiteY16" fmla="*/ 254000 h 3238500"/>
              <a:gd name="connsiteX17" fmla="*/ 1295400 w 2553640"/>
              <a:gd name="connsiteY17" fmla="*/ 317500 h 3238500"/>
              <a:gd name="connsiteX18" fmla="*/ 1333500 w 2553640"/>
              <a:gd name="connsiteY18" fmla="*/ 355600 h 3238500"/>
              <a:gd name="connsiteX19" fmla="*/ 1358900 w 2553640"/>
              <a:gd name="connsiteY19" fmla="*/ 393700 h 3238500"/>
              <a:gd name="connsiteX20" fmla="*/ 1397000 w 2553640"/>
              <a:gd name="connsiteY20" fmla="*/ 406400 h 3238500"/>
              <a:gd name="connsiteX21" fmla="*/ 1460500 w 2553640"/>
              <a:gd name="connsiteY21" fmla="*/ 469900 h 3238500"/>
              <a:gd name="connsiteX22" fmla="*/ 1485900 w 2553640"/>
              <a:gd name="connsiteY22" fmla="*/ 508000 h 3238500"/>
              <a:gd name="connsiteX23" fmla="*/ 1524000 w 2553640"/>
              <a:gd name="connsiteY23" fmla="*/ 546100 h 3238500"/>
              <a:gd name="connsiteX24" fmla="*/ 1549400 w 2553640"/>
              <a:gd name="connsiteY24" fmla="*/ 584200 h 3238500"/>
              <a:gd name="connsiteX25" fmla="*/ 1587500 w 2553640"/>
              <a:gd name="connsiteY25" fmla="*/ 622300 h 3238500"/>
              <a:gd name="connsiteX26" fmla="*/ 1612900 w 2553640"/>
              <a:gd name="connsiteY26" fmla="*/ 660400 h 3238500"/>
              <a:gd name="connsiteX27" fmla="*/ 1651000 w 2553640"/>
              <a:gd name="connsiteY27" fmla="*/ 685800 h 3238500"/>
              <a:gd name="connsiteX28" fmla="*/ 1663700 w 2553640"/>
              <a:gd name="connsiteY28" fmla="*/ 736600 h 3238500"/>
              <a:gd name="connsiteX29" fmla="*/ 1701800 w 2553640"/>
              <a:gd name="connsiteY29" fmla="*/ 762000 h 3238500"/>
              <a:gd name="connsiteX30" fmla="*/ 1727200 w 2553640"/>
              <a:gd name="connsiteY30" fmla="*/ 838200 h 3238500"/>
              <a:gd name="connsiteX31" fmla="*/ 1765300 w 2553640"/>
              <a:gd name="connsiteY31" fmla="*/ 914400 h 3238500"/>
              <a:gd name="connsiteX32" fmla="*/ 1790700 w 2553640"/>
              <a:gd name="connsiteY32" fmla="*/ 952500 h 3238500"/>
              <a:gd name="connsiteX33" fmla="*/ 1803400 w 2553640"/>
              <a:gd name="connsiteY33" fmla="*/ 990600 h 3238500"/>
              <a:gd name="connsiteX34" fmla="*/ 1854200 w 2553640"/>
              <a:gd name="connsiteY34" fmla="*/ 1066800 h 3238500"/>
              <a:gd name="connsiteX35" fmla="*/ 1879600 w 2553640"/>
              <a:gd name="connsiteY35" fmla="*/ 1155700 h 3238500"/>
              <a:gd name="connsiteX36" fmla="*/ 1905000 w 2553640"/>
              <a:gd name="connsiteY36" fmla="*/ 1193800 h 3238500"/>
              <a:gd name="connsiteX37" fmla="*/ 1917700 w 2553640"/>
              <a:gd name="connsiteY37" fmla="*/ 1270000 h 3238500"/>
              <a:gd name="connsiteX38" fmla="*/ 1943100 w 2553640"/>
              <a:gd name="connsiteY38" fmla="*/ 1320800 h 3238500"/>
              <a:gd name="connsiteX39" fmla="*/ 1968500 w 2553640"/>
              <a:gd name="connsiteY39" fmla="*/ 1397000 h 3238500"/>
              <a:gd name="connsiteX40" fmla="*/ 1981200 w 2553640"/>
              <a:gd name="connsiteY40" fmla="*/ 1447800 h 3238500"/>
              <a:gd name="connsiteX41" fmla="*/ 2006600 w 2553640"/>
              <a:gd name="connsiteY41" fmla="*/ 1536700 h 3238500"/>
              <a:gd name="connsiteX42" fmla="*/ 2019300 w 2553640"/>
              <a:gd name="connsiteY42" fmla="*/ 1638300 h 3238500"/>
              <a:gd name="connsiteX43" fmla="*/ 2032000 w 2553640"/>
              <a:gd name="connsiteY43" fmla="*/ 1676400 h 3238500"/>
              <a:gd name="connsiteX44" fmla="*/ 2044700 w 2553640"/>
              <a:gd name="connsiteY44" fmla="*/ 1752600 h 3238500"/>
              <a:gd name="connsiteX45" fmla="*/ 2070100 w 2553640"/>
              <a:gd name="connsiteY45" fmla="*/ 1860550 h 3238500"/>
              <a:gd name="connsiteX46" fmla="*/ 2101850 w 2553640"/>
              <a:gd name="connsiteY46" fmla="*/ 1943100 h 3238500"/>
              <a:gd name="connsiteX47" fmla="*/ 2133600 w 2553640"/>
              <a:gd name="connsiteY47" fmla="*/ 1993900 h 3238500"/>
              <a:gd name="connsiteX48" fmla="*/ 2159000 w 2553640"/>
              <a:gd name="connsiteY48" fmla="*/ 2082800 h 3238500"/>
              <a:gd name="connsiteX49" fmla="*/ 2197100 w 2553640"/>
              <a:gd name="connsiteY49" fmla="*/ 2133600 h 3238500"/>
              <a:gd name="connsiteX50" fmla="*/ 2228850 w 2553640"/>
              <a:gd name="connsiteY50" fmla="*/ 2228850 h 3238500"/>
              <a:gd name="connsiteX51" fmla="*/ 2260600 w 2553640"/>
              <a:gd name="connsiteY51" fmla="*/ 2311400 h 3238500"/>
              <a:gd name="connsiteX52" fmla="*/ 2273300 w 2553640"/>
              <a:gd name="connsiteY52" fmla="*/ 2349500 h 3238500"/>
              <a:gd name="connsiteX53" fmla="*/ 2324100 w 2553640"/>
              <a:gd name="connsiteY53" fmla="*/ 2425700 h 3238500"/>
              <a:gd name="connsiteX54" fmla="*/ 2349500 w 2553640"/>
              <a:gd name="connsiteY54" fmla="*/ 2463800 h 3238500"/>
              <a:gd name="connsiteX55" fmla="*/ 2374900 w 2553640"/>
              <a:gd name="connsiteY55" fmla="*/ 2540000 h 3238500"/>
              <a:gd name="connsiteX56" fmla="*/ 2451100 w 2553640"/>
              <a:gd name="connsiteY56" fmla="*/ 2749550 h 3238500"/>
              <a:gd name="connsiteX57" fmla="*/ 2482850 w 2553640"/>
              <a:gd name="connsiteY57" fmla="*/ 2895600 h 3238500"/>
              <a:gd name="connsiteX58" fmla="*/ 2527300 w 2553640"/>
              <a:gd name="connsiteY58" fmla="*/ 2990850 h 3238500"/>
              <a:gd name="connsiteX59" fmla="*/ 2540000 w 2553640"/>
              <a:gd name="connsiteY59" fmla="*/ 3073400 h 3238500"/>
              <a:gd name="connsiteX60" fmla="*/ 2552700 w 2553640"/>
              <a:gd name="connsiteY60" fmla="*/ 3162300 h 3238500"/>
              <a:gd name="connsiteX61" fmla="*/ 2552700 w 2553640"/>
              <a:gd name="connsiteY61" fmla="*/ 3213100 h 3238500"/>
              <a:gd name="connsiteX62" fmla="*/ 2552700 w 2553640"/>
              <a:gd name="connsiteY62" fmla="*/ 3213100 h 3238500"/>
              <a:gd name="connsiteX63" fmla="*/ 2552700 w 2553640"/>
              <a:gd name="connsiteY63" fmla="*/ 3213100 h 3238500"/>
              <a:gd name="connsiteX64" fmla="*/ 0 w 2553640"/>
              <a:gd name="connsiteY64" fmla="*/ 3238500 h 3238500"/>
              <a:gd name="connsiteX0" fmla="*/ 0 w 2553640"/>
              <a:gd name="connsiteY0" fmla="*/ 3238500 h 3238500"/>
              <a:gd name="connsiteX1" fmla="*/ 50800 w 2553640"/>
              <a:gd name="connsiteY1" fmla="*/ 241300 h 3238500"/>
              <a:gd name="connsiteX2" fmla="*/ 50800 w 2553640"/>
              <a:gd name="connsiteY2" fmla="*/ 241300 h 3238500"/>
              <a:gd name="connsiteX3" fmla="*/ 165100 w 2553640"/>
              <a:gd name="connsiteY3" fmla="*/ 88900 h 3238500"/>
              <a:gd name="connsiteX4" fmla="*/ 165100 w 2553640"/>
              <a:gd name="connsiteY4" fmla="*/ 95250 h 3238500"/>
              <a:gd name="connsiteX5" fmla="*/ 368300 w 2553640"/>
              <a:gd name="connsiteY5" fmla="*/ 25400 h 3238500"/>
              <a:gd name="connsiteX6" fmla="*/ 520700 w 2553640"/>
              <a:gd name="connsiteY6" fmla="*/ 0 h 3238500"/>
              <a:gd name="connsiteX7" fmla="*/ 622300 w 2553640"/>
              <a:gd name="connsiteY7" fmla="*/ 12700 h 3238500"/>
              <a:gd name="connsiteX8" fmla="*/ 762000 w 2553640"/>
              <a:gd name="connsiteY8" fmla="*/ 25400 h 3238500"/>
              <a:gd name="connsiteX9" fmla="*/ 838200 w 2553640"/>
              <a:gd name="connsiteY9" fmla="*/ 57150 h 3238500"/>
              <a:gd name="connsiteX10" fmla="*/ 901700 w 2553640"/>
              <a:gd name="connsiteY10" fmla="*/ 88900 h 3238500"/>
              <a:gd name="connsiteX11" fmla="*/ 958850 w 2553640"/>
              <a:gd name="connsiteY11" fmla="*/ 107950 h 3238500"/>
              <a:gd name="connsiteX12" fmla="*/ 990600 w 2553640"/>
              <a:gd name="connsiteY12" fmla="*/ 139700 h 3238500"/>
              <a:gd name="connsiteX13" fmla="*/ 1066800 w 2553640"/>
              <a:gd name="connsiteY13" fmla="*/ 165100 h 3238500"/>
              <a:gd name="connsiteX14" fmla="*/ 1143000 w 2553640"/>
              <a:gd name="connsiteY14" fmla="*/ 203200 h 3238500"/>
              <a:gd name="connsiteX15" fmla="*/ 1181100 w 2553640"/>
              <a:gd name="connsiteY15" fmla="*/ 228600 h 3238500"/>
              <a:gd name="connsiteX16" fmla="*/ 1231900 w 2553640"/>
              <a:gd name="connsiteY16" fmla="*/ 254000 h 3238500"/>
              <a:gd name="connsiteX17" fmla="*/ 1295400 w 2553640"/>
              <a:gd name="connsiteY17" fmla="*/ 317500 h 3238500"/>
              <a:gd name="connsiteX18" fmla="*/ 1333500 w 2553640"/>
              <a:gd name="connsiteY18" fmla="*/ 355600 h 3238500"/>
              <a:gd name="connsiteX19" fmla="*/ 1358900 w 2553640"/>
              <a:gd name="connsiteY19" fmla="*/ 393700 h 3238500"/>
              <a:gd name="connsiteX20" fmla="*/ 1397000 w 2553640"/>
              <a:gd name="connsiteY20" fmla="*/ 406400 h 3238500"/>
              <a:gd name="connsiteX21" fmla="*/ 1460500 w 2553640"/>
              <a:gd name="connsiteY21" fmla="*/ 469900 h 3238500"/>
              <a:gd name="connsiteX22" fmla="*/ 1485900 w 2553640"/>
              <a:gd name="connsiteY22" fmla="*/ 508000 h 3238500"/>
              <a:gd name="connsiteX23" fmla="*/ 1524000 w 2553640"/>
              <a:gd name="connsiteY23" fmla="*/ 546100 h 3238500"/>
              <a:gd name="connsiteX24" fmla="*/ 1549400 w 2553640"/>
              <a:gd name="connsiteY24" fmla="*/ 584200 h 3238500"/>
              <a:gd name="connsiteX25" fmla="*/ 1587500 w 2553640"/>
              <a:gd name="connsiteY25" fmla="*/ 622300 h 3238500"/>
              <a:gd name="connsiteX26" fmla="*/ 1612900 w 2553640"/>
              <a:gd name="connsiteY26" fmla="*/ 660400 h 3238500"/>
              <a:gd name="connsiteX27" fmla="*/ 1651000 w 2553640"/>
              <a:gd name="connsiteY27" fmla="*/ 685800 h 3238500"/>
              <a:gd name="connsiteX28" fmla="*/ 1663700 w 2553640"/>
              <a:gd name="connsiteY28" fmla="*/ 736600 h 3238500"/>
              <a:gd name="connsiteX29" fmla="*/ 1701800 w 2553640"/>
              <a:gd name="connsiteY29" fmla="*/ 762000 h 3238500"/>
              <a:gd name="connsiteX30" fmla="*/ 1727200 w 2553640"/>
              <a:gd name="connsiteY30" fmla="*/ 838200 h 3238500"/>
              <a:gd name="connsiteX31" fmla="*/ 1765300 w 2553640"/>
              <a:gd name="connsiteY31" fmla="*/ 914400 h 3238500"/>
              <a:gd name="connsiteX32" fmla="*/ 1790700 w 2553640"/>
              <a:gd name="connsiteY32" fmla="*/ 952500 h 3238500"/>
              <a:gd name="connsiteX33" fmla="*/ 1803400 w 2553640"/>
              <a:gd name="connsiteY33" fmla="*/ 990600 h 3238500"/>
              <a:gd name="connsiteX34" fmla="*/ 1854200 w 2553640"/>
              <a:gd name="connsiteY34" fmla="*/ 1066800 h 3238500"/>
              <a:gd name="connsiteX35" fmla="*/ 1879600 w 2553640"/>
              <a:gd name="connsiteY35" fmla="*/ 1155700 h 3238500"/>
              <a:gd name="connsiteX36" fmla="*/ 1905000 w 2553640"/>
              <a:gd name="connsiteY36" fmla="*/ 1193800 h 3238500"/>
              <a:gd name="connsiteX37" fmla="*/ 1917700 w 2553640"/>
              <a:gd name="connsiteY37" fmla="*/ 1270000 h 3238500"/>
              <a:gd name="connsiteX38" fmla="*/ 1943100 w 2553640"/>
              <a:gd name="connsiteY38" fmla="*/ 1320800 h 3238500"/>
              <a:gd name="connsiteX39" fmla="*/ 1968500 w 2553640"/>
              <a:gd name="connsiteY39" fmla="*/ 1397000 h 3238500"/>
              <a:gd name="connsiteX40" fmla="*/ 1981200 w 2553640"/>
              <a:gd name="connsiteY40" fmla="*/ 1447800 h 3238500"/>
              <a:gd name="connsiteX41" fmla="*/ 2006600 w 2553640"/>
              <a:gd name="connsiteY41" fmla="*/ 1536700 h 3238500"/>
              <a:gd name="connsiteX42" fmla="*/ 2019300 w 2553640"/>
              <a:gd name="connsiteY42" fmla="*/ 1638300 h 3238500"/>
              <a:gd name="connsiteX43" fmla="*/ 2032000 w 2553640"/>
              <a:gd name="connsiteY43" fmla="*/ 1676400 h 3238500"/>
              <a:gd name="connsiteX44" fmla="*/ 2044700 w 2553640"/>
              <a:gd name="connsiteY44" fmla="*/ 1752600 h 3238500"/>
              <a:gd name="connsiteX45" fmla="*/ 2070100 w 2553640"/>
              <a:gd name="connsiteY45" fmla="*/ 1860550 h 3238500"/>
              <a:gd name="connsiteX46" fmla="*/ 2101850 w 2553640"/>
              <a:gd name="connsiteY46" fmla="*/ 1943100 h 3238500"/>
              <a:gd name="connsiteX47" fmla="*/ 2133600 w 2553640"/>
              <a:gd name="connsiteY47" fmla="*/ 1993900 h 3238500"/>
              <a:gd name="connsiteX48" fmla="*/ 2159000 w 2553640"/>
              <a:gd name="connsiteY48" fmla="*/ 2082800 h 3238500"/>
              <a:gd name="connsiteX49" fmla="*/ 2197100 w 2553640"/>
              <a:gd name="connsiteY49" fmla="*/ 2133600 h 3238500"/>
              <a:gd name="connsiteX50" fmla="*/ 2228850 w 2553640"/>
              <a:gd name="connsiteY50" fmla="*/ 2228850 h 3238500"/>
              <a:gd name="connsiteX51" fmla="*/ 2260600 w 2553640"/>
              <a:gd name="connsiteY51" fmla="*/ 2311400 h 3238500"/>
              <a:gd name="connsiteX52" fmla="*/ 2273300 w 2553640"/>
              <a:gd name="connsiteY52" fmla="*/ 2349500 h 3238500"/>
              <a:gd name="connsiteX53" fmla="*/ 2324100 w 2553640"/>
              <a:gd name="connsiteY53" fmla="*/ 2425700 h 3238500"/>
              <a:gd name="connsiteX54" fmla="*/ 2349500 w 2553640"/>
              <a:gd name="connsiteY54" fmla="*/ 2463800 h 3238500"/>
              <a:gd name="connsiteX55" fmla="*/ 2374900 w 2553640"/>
              <a:gd name="connsiteY55" fmla="*/ 2540000 h 3238500"/>
              <a:gd name="connsiteX56" fmla="*/ 2451100 w 2553640"/>
              <a:gd name="connsiteY56" fmla="*/ 2749550 h 3238500"/>
              <a:gd name="connsiteX57" fmla="*/ 2482850 w 2553640"/>
              <a:gd name="connsiteY57" fmla="*/ 2895600 h 3238500"/>
              <a:gd name="connsiteX58" fmla="*/ 2527300 w 2553640"/>
              <a:gd name="connsiteY58" fmla="*/ 2990850 h 3238500"/>
              <a:gd name="connsiteX59" fmla="*/ 2540000 w 2553640"/>
              <a:gd name="connsiteY59" fmla="*/ 3073400 h 3238500"/>
              <a:gd name="connsiteX60" fmla="*/ 2552700 w 2553640"/>
              <a:gd name="connsiteY60" fmla="*/ 3162300 h 3238500"/>
              <a:gd name="connsiteX61" fmla="*/ 2552700 w 2553640"/>
              <a:gd name="connsiteY61" fmla="*/ 3213100 h 3238500"/>
              <a:gd name="connsiteX62" fmla="*/ 2552700 w 2553640"/>
              <a:gd name="connsiteY62" fmla="*/ 3213100 h 3238500"/>
              <a:gd name="connsiteX63" fmla="*/ 2552700 w 2553640"/>
              <a:gd name="connsiteY63" fmla="*/ 3213100 h 3238500"/>
              <a:gd name="connsiteX64" fmla="*/ 0 w 2553640"/>
              <a:gd name="connsiteY64" fmla="*/ 3238500 h 3238500"/>
              <a:gd name="connsiteX0" fmla="*/ 0 w 2553640"/>
              <a:gd name="connsiteY0" fmla="*/ 3238500 h 3238500"/>
              <a:gd name="connsiteX1" fmla="*/ 50800 w 2553640"/>
              <a:gd name="connsiteY1" fmla="*/ 241300 h 3238500"/>
              <a:gd name="connsiteX2" fmla="*/ 50800 w 2553640"/>
              <a:gd name="connsiteY2" fmla="*/ 241300 h 3238500"/>
              <a:gd name="connsiteX3" fmla="*/ 165100 w 2553640"/>
              <a:gd name="connsiteY3" fmla="*/ 88900 h 3238500"/>
              <a:gd name="connsiteX4" fmla="*/ 368300 w 2553640"/>
              <a:gd name="connsiteY4" fmla="*/ 25400 h 3238500"/>
              <a:gd name="connsiteX5" fmla="*/ 520700 w 2553640"/>
              <a:gd name="connsiteY5" fmla="*/ 0 h 3238500"/>
              <a:gd name="connsiteX6" fmla="*/ 622300 w 2553640"/>
              <a:gd name="connsiteY6" fmla="*/ 12700 h 3238500"/>
              <a:gd name="connsiteX7" fmla="*/ 762000 w 2553640"/>
              <a:gd name="connsiteY7" fmla="*/ 25400 h 3238500"/>
              <a:gd name="connsiteX8" fmla="*/ 838200 w 2553640"/>
              <a:gd name="connsiteY8" fmla="*/ 57150 h 3238500"/>
              <a:gd name="connsiteX9" fmla="*/ 901700 w 2553640"/>
              <a:gd name="connsiteY9" fmla="*/ 88900 h 3238500"/>
              <a:gd name="connsiteX10" fmla="*/ 958850 w 2553640"/>
              <a:gd name="connsiteY10" fmla="*/ 107950 h 3238500"/>
              <a:gd name="connsiteX11" fmla="*/ 990600 w 2553640"/>
              <a:gd name="connsiteY11" fmla="*/ 139700 h 3238500"/>
              <a:gd name="connsiteX12" fmla="*/ 1066800 w 2553640"/>
              <a:gd name="connsiteY12" fmla="*/ 165100 h 3238500"/>
              <a:gd name="connsiteX13" fmla="*/ 1143000 w 2553640"/>
              <a:gd name="connsiteY13" fmla="*/ 203200 h 3238500"/>
              <a:gd name="connsiteX14" fmla="*/ 1181100 w 2553640"/>
              <a:gd name="connsiteY14" fmla="*/ 228600 h 3238500"/>
              <a:gd name="connsiteX15" fmla="*/ 1231900 w 2553640"/>
              <a:gd name="connsiteY15" fmla="*/ 254000 h 3238500"/>
              <a:gd name="connsiteX16" fmla="*/ 1295400 w 2553640"/>
              <a:gd name="connsiteY16" fmla="*/ 317500 h 3238500"/>
              <a:gd name="connsiteX17" fmla="*/ 1333500 w 2553640"/>
              <a:gd name="connsiteY17" fmla="*/ 355600 h 3238500"/>
              <a:gd name="connsiteX18" fmla="*/ 1358900 w 2553640"/>
              <a:gd name="connsiteY18" fmla="*/ 393700 h 3238500"/>
              <a:gd name="connsiteX19" fmla="*/ 1397000 w 2553640"/>
              <a:gd name="connsiteY19" fmla="*/ 406400 h 3238500"/>
              <a:gd name="connsiteX20" fmla="*/ 1460500 w 2553640"/>
              <a:gd name="connsiteY20" fmla="*/ 469900 h 3238500"/>
              <a:gd name="connsiteX21" fmla="*/ 1485900 w 2553640"/>
              <a:gd name="connsiteY21" fmla="*/ 508000 h 3238500"/>
              <a:gd name="connsiteX22" fmla="*/ 1524000 w 2553640"/>
              <a:gd name="connsiteY22" fmla="*/ 546100 h 3238500"/>
              <a:gd name="connsiteX23" fmla="*/ 1549400 w 2553640"/>
              <a:gd name="connsiteY23" fmla="*/ 584200 h 3238500"/>
              <a:gd name="connsiteX24" fmla="*/ 1587500 w 2553640"/>
              <a:gd name="connsiteY24" fmla="*/ 622300 h 3238500"/>
              <a:gd name="connsiteX25" fmla="*/ 1612900 w 2553640"/>
              <a:gd name="connsiteY25" fmla="*/ 660400 h 3238500"/>
              <a:gd name="connsiteX26" fmla="*/ 1651000 w 2553640"/>
              <a:gd name="connsiteY26" fmla="*/ 685800 h 3238500"/>
              <a:gd name="connsiteX27" fmla="*/ 1663700 w 2553640"/>
              <a:gd name="connsiteY27" fmla="*/ 736600 h 3238500"/>
              <a:gd name="connsiteX28" fmla="*/ 1701800 w 2553640"/>
              <a:gd name="connsiteY28" fmla="*/ 762000 h 3238500"/>
              <a:gd name="connsiteX29" fmla="*/ 1727200 w 2553640"/>
              <a:gd name="connsiteY29" fmla="*/ 838200 h 3238500"/>
              <a:gd name="connsiteX30" fmla="*/ 1765300 w 2553640"/>
              <a:gd name="connsiteY30" fmla="*/ 914400 h 3238500"/>
              <a:gd name="connsiteX31" fmla="*/ 1790700 w 2553640"/>
              <a:gd name="connsiteY31" fmla="*/ 952500 h 3238500"/>
              <a:gd name="connsiteX32" fmla="*/ 1803400 w 2553640"/>
              <a:gd name="connsiteY32" fmla="*/ 990600 h 3238500"/>
              <a:gd name="connsiteX33" fmla="*/ 1854200 w 2553640"/>
              <a:gd name="connsiteY33" fmla="*/ 1066800 h 3238500"/>
              <a:gd name="connsiteX34" fmla="*/ 1879600 w 2553640"/>
              <a:gd name="connsiteY34" fmla="*/ 1155700 h 3238500"/>
              <a:gd name="connsiteX35" fmla="*/ 1905000 w 2553640"/>
              <a:gd name="connsiteY35" fmla="*/ 1193800 h 3238500"/>
              <a:gd name="connsiteX36" fmla="*/ 1917700 w 2553640"/>
              <a:gd name="connsiteY36" fmla="*/ 1270000 h 3238500"/>
              <a:gd name="connsiteX37" fmla="*/ 1943100 w 2553640"/>
              <a:gd name="connsiteY37" fmla="*/ 1320800 h 3238500"/>
              <a:gd name="connsiteX38" fmla="*/ 1968500 w 2553640"/>
              <a:gd name="connsiteY38" fmla="*/ 1397000 h 3238500"/>
              <a:gd name="connsiteX39" fmla="*/ 1981200 w 2553640"/>
              <a:gd name="connsiteY39" fmla="*/ 1447800 h 3238500"/>
              <a:gd name="connsiteX40" fmla="*/ 2006600 w 2553640"/>
              <a:gd name="connsiteY40" fmla="*/ 1536700 h 3238500"/>
              <a:gd name="connsiteX41" fmla="*/ 2019300 w 2553640"/>
              <a:gd name="connsiteY41" fmla="*/ 1638300 h 3238500"/>
              <a:gd name="connsiteX42" fmla="*/ 2032000 w 2553640"/>
              <a:gd name="connsiteY42" fmla="*/ 1676400 h 3238500"/>
              <a:gd name="connsiteX43" fmla="*/ 2044700 w 2553640"/>
              <a:gd name="connsiteY43" fmla="*/ 1752600 h 3238500"/>
              <a:gd name="connsiteX44" fmla="*/ 2070100 w 2553640"/>
              <a:gd name="connsiteY44" fmla="*/ 1860550 h 3238500"/>
              <a:gd name="connsiteX45" fmla="*/ 2101850 w 2553640"/>
              <a:gd name="connsiteY45" fmla="*/ 1943100 h 3238500"/>
              <a:gd name="connsiteX46" fmla="*/ 2133600 w 2553640"/>
              <a:gd name="connsiteY46" fmla="*/ 1993900 h 3238500"/>
              <a:gd name="connsiteX47" fmla="*/ 2159000 w 2553640"/>
              <a:gd name="connsiteY47" fmla="*/ 2082800 h 3238500"/>
              <a:gd name="connsiteX48" fmla="*/ 2197100 w 2553640"/>
              <a:gd name="connsiteY48" fmla="*/ 2133600 h 3238500"/>
              <a:gd name="connsiteX49" fmla="*/ 2228850 w 2553640"/>
              <a:gd name="connsiteY49" fmla="*/ 2228850 h 3238500"/>
              <a:gd name="connsiteX50" fmla="*/ 2260600 w 2553640"/>
              <a:gd name="connsiteY50" fmla="*/ 2311400 h 3238500"/>
              <a:gd name="connsiteX51" fmla="*/ 2273300 w 2553640"/>
              <a:gd name="connsiteY51" fmla="*/ 2349500 h 3238500"/>
              <a:gd name="connsiteX52" fmla="*/ 2324100 w 2553640"/>
              <a:gd name="connsiteY52" fmla="*/ 2425700 h 3238500"/>
              <a:gd name="connsiteX53" fmla="*/ 2349500 w 2553640"/>
              <a:gd name="connsiteY53" fmla="*/ 2463800 h 3238500"/>
              <a:gd name="connsiteX54" fmla="*/ 2374900 w 2553640"/>
              <a:gd name="connsiteY54" fmla="*/ 2540000 h 3238500"/>
              <a:gd name="connsiteX55" fmla="*/ 2451100 w 2553640"/>
              <a:gd name="connsiteY55" fmla="*/ 2749550 h 3238500"/>
              <a:gd name="connsiteX56" fmla="*/ 2482850 w 2553640"/>
              <a:gd name="connsiteY56" fmla="*/ 2895600 h 3238500"/>
              <a:gd name="connsiteX57" fmla="*/ 2527300 w 2553640"/>
              <a:gd name="connsiteY57" fmla="*/ 2990850 h 3238500"/>
              <a:gd name="connsiteX58" fmla="*/ 2540000 w 2553640"/>
              <a:gd name="connsiteY58" fmla="*/ 3073400 h 3238500"/>
              <a:gd name="connsiteX59" fmla="*/ 2552700 w 2553640"/>
              <a:gd name="connsiteY59" fmla="*/ 3162300 h 3238500"/>
              <a:gd name="connsiteX60" fmla="*/ 2552700 w 2553640"/>
              <a:gd name="connsiteY60" fmla="*/ 3213100 h 3238500"/>
              <a:gd name="connsiteX61" fmla="*/ 2552700 w 2553640"/>
              <a:gd name="connsiteY61" fmla="*/ 3213100 h 3238500"/>
              <a:gd name="connsiteX62" fmla="*/ 2552700 w 2553640"/>
              <a:gd name="connsiteY62" fmla="*/ 3213100 h 3238500"/>
              <a:gd name="connsiteX63" fmla="*/ 0 w 2553640"/>
              <a:gd name="connsiteY63" fmla="*/ 3238500 h 3238500"/>
              <a:gd name="connsiteX0" fmla="*/ 0 w 2553640"/>
              <a:gd name="connsiteY0" fmla="*/ 3242507 h 3242507"/>
              <a:gd name="connsiteX1" fmla="*/ 50800 w 2553640"/>
              <a:gd name="connsiteY1" fmla="*/ 245307 h 3242507"/>
              <a:gd name="connsiteX2" fmla="*/ 50800 w 2553640"/>
              <a:gd name="connsiteY2" fmla="*/ 245307 h 3242507"/>
              <a:gd name="connsiteX3" fmla="*/ 165100 w 2553640"/>
              <a:gd name="connsiteY3" fmla="*/ 92907 h 3242507"/>
              <a:gd name="connsiteX4" fmla="*/ 520700 w 2553640"/>
              <a:gd name="connsiteY4" fmla="*/ 4007 h 3242507"/>
              <a:gd name="connsiteX5" fmla="*/ 622300 w 2553640"/>
              <a:gd name="connsiteY5" fmla="*/ 16707 h 3242507"/>
              <a:gd name="connsiteX6" fmla="*/ 762000 w 2553640"/>
              <a:gd name="connsiteY6" fmla="*/ 29407 h 3242507"/>
              <a:gd name="connsiteX7" fmla="*/ 838200 w 2553640"/>
              <a:gd name="connsiteY7" fmla="*/ 61157 h 3242507"/>
              <a:gd name="connsiteX8" fmla="*/ 901700 w 2553640"/>
              <a:gd name="connsiteY8" fmla="*/ 92907 h 3242507"/>
              <a:gd name="connsiteX9" fmla="*/ 958850 w 2553640"/>
              <a:gd name="connsiteY9" fmla="*/ 111957 h 3242507"/>
              <a:gd name="connsiteX10" fmla="*/ 990600 w 2553640"/>
              <a:gd name="connsiteY10" fmla="*/ 143707 h 3242507"/>
              <a:gd name="connsiteX11" fmla="*/ 1066800 w 2553640"/>
              <a:gd name="connsiteY11" fmla="*/ 169107 h 3242507"/>
              <a:gd name="connsiteX12" fmla="*/ 1143000 w 2553640"/>
              <a:gd name="connsiteY12" fmla="*/ 207207 h 3242507"/>
              <a:gd name="connsiteX13" fmla="*/ 1181100 w 2553640"/>
              <a:gd name="connsiteY13" fmla="*/ 232607 h 3242507"/>
              <a:gd name="connsiteX14" fmla="*/ 1231900 w 2553640"/>
              <a:gd name="connsiteY14" fmla="*/ 258007 h 3242507"/>
              <a:gd name="connsiteX15" fmla="*/ 1295400 w 2553640"/>
              <a:gd name="connsiteY15" fmla="*/ 321507 h 3242507"/>
              <a:gd name="connsiteX16" fmla="*/ 1333500 w 2553640"/>
              <a:gd name="connsiteY16" fmla="*/ 359607 h 3242507"/>
              <a:gd name="connsiteX17" fmla="*/ 1358900 w 2553640"/>
              <a:gd name="connsiteY17" fmla="*/ 397707 h 3242507"/>
              <a:gd name="connsiteX18" fmla="*/ 1397000 w 2553640"/>
              <a:gd name="connsiteY18" fmla="*/ 410407 h 3242507"/>
              <a:gd name="connsiteX19" fmla="*/ 1460500 w 2553640"/>
              <a:gd name="connsiteY19" fmla="*/ 473907 h 3242507"/>
              <a:gd name="connsiteX20" fmla="*/ 1485900 w 2553640"/>
              <a:gd name="connsiteY20" fmla="*/ 512007 h 3242507"/>
              <a:gd name="connsiteX21" fmla="*/ 1524000 w 2553640"/>
              <a:gd name="connsiteY21" fmla="*/ 550107 h 3242507"/>
              <a:gd name="connsiteX22" fmla="*/ 1549400 w 2553640"/>
              <a:gd name="connsiteY22" fmla="*/ 588207 h 3242507"/>
              <a:gd name="connsiteX23" fmla="*/ 1587500 w 2553640"/>
              <a:gd name="connsiteY23" fmla="*/ 626307 h 3242507"/>
              <a:gd name="connsiteX24" fmla="*/ 1612900 w 2553640"/>
              <a:gd name="connsiteY24" fmla="*/ 664407 h 3242507"/>
              <a:gd name="connsiteX25" fmla="*/ 1651000 w 2553640"/>
              <a:gd name="connsiteY25" fmla="*/ 689807 h 3242507"/>
              <a:gd name="connsiteX26" fmla="*/ 1663700 w 2553640"/>
              <a:gd name="connsiteY26" fmla="*/ 740607 h 3242507"/>
              <a:gd name="connsiteX27" fmla="*/ 1701800 w 2553640"/>
              <a:gd name="connsiteY27" fmla="*/ 766007 h 3242507"/>
              <a:gd name="connsiteX28" fmla="*/ 1727200 w 2553640"/>
              <a:gd name="connsiteY28" fmla="*/ 842207 h 3242507"/>
              <a:gd name="connsiteX29" fmla="*/ 1765300 w 2553640"/>
              <a:gd name="connsiteY29" fmla="*/ 918407 h 3242507"/>
              <a:gd name="connsiteX30" fmla="*/ 1790700 w 2553640"/>
              <a:gd name="connsiteY30" fmla="*/ 956507 h 3242507"/>
              <a:gd name="connsiteX31" fmla="*/ 1803400 w 2553640"/>
              <a:gd name="connsiteY31" fmla="*/ 994607 h 3242507"/>
              <a:gd name="connsiteX32" fmla="*/ 1854200 w 2553640"/>
              <a:gd name="connsiteY32" fmla="*/ 1070807 h 3242507"/>
              <a:gd name="connsiteX33" fmla="*/ 1879600 w 2553640"/>
              <a:gd name="connsiteY33" fmla="*/ 1159707 h 3242507"/>
              <a:gd name="connsiteX34" fmla="*/ 1905000 w 2553640"/>
              <a:gd name="connsiteY34" fmla="*/ 1197807 h 3242507"/>
              <a:gd name="connsiteX35" fmla="*/ 1917700 w 2553640"/>
              <a:gd name="connsiteY35" fmla="*/ 1274007 h 3242507"/>
              <a:gd name="connsiteX36" fmla="*/ 1943100 w 2553640"/>
              <a:gd name="connsiteY36" fmla="*/ 1324807 h 3242507"/>
              <a:gd name="connsiteX37" fmla="*/ 1968500 w 2553640"/>
              <a:gd name="connsiteY37" fmla="*/ 1401007 h 3242507"/>
              <a:gd name="connsiteX38" fmla="*/ 1981200 w 2553640"/>
              <a:gd name="connsiteY38" fmla="*/ 1451807 h 3242507"/>
              <a:gd name="connsiteX39" fmla="*/ 2006600 w 2553640"/>
              <a:gd name="connsiteY39" fmla="*/ 1540707 h 3242507"/>
              <a:gd name="connsiteX40" fmla="*/ 2019300 w 2553640"/>
              <a:gd name="connsiteY40" fmla="*/ 1642307 h 3242507"/>
              <a:gd name="connsiteX41" fmla="*/ 2032000 w 2553640"/>
              <a:gd name="connsiteY41" fmla="*/ 1680407 h 3242507"/>
              <a:gd name="connsiteX42" fmla="*/ 2044700 w 2553640"/>
              <a:gd name="connsiteY42" fmla="*/ 1756607 h 3242507"/>
              <a:gd name="connsiteX43" fmla="*/ 2070100 w 2553640"/>
              <a:gd name="connsiteY43" fmla="*/ 1864557 h 3242507"/>
              <a:gd name="connsiteX44" fmla="*/ 2101850 w 2553640"/>
              <a:gd name="connsiteY44" fmla="*/ 1947107 h 3242507"/>
              <a:gd name="connsiteX45" fmla="*/ 2133600 w 2553640"/>
              <a:gd name="connsiteY45" fmla="*/ 1997907 h 3242507"/>
              <a:gd name="connsiteX46" fmla="*/ 2159000 w 2553640"/>
              <a:gd name="connsiteY46" fmla="*/ 2086807 h 3242507"/>
              <a:gd name="connsiteX47" fmla="*/ 2197100 w 2553640"/>
              <a:gd name="connsiteY47" fmla="*/ 2137607 h 3242507"/>
              <a:gd name="connsiteX48" fmla="*/ 2228850 w 2553640"/>
              <a:gd name="connsiteY48" fmla="*/ 2232857 h 3242507"/>
              <a:gd name="connsiteX49" fmla="*/ 2260600 w 2553640"/>
              <a:gd name="connsiteY49" fmla="*/ 2315407 h 3242507"/>
              <a:gd name="connsiteX50" fmla="*/ 2273300 w 2553640"/>
              <a:gd name="connsiteY50" fmla="*/ 2353507 h 3242507"/>
              <a:gd name="connsiteX51" fmla="*/ 2324100 w 2553640"/>
              <a:gd name="connsiteY51" fmla="*/ 2429707 h 3242507"/>
              <a:gd name="connsiteX52" fmla="*/ 2349500 w 2553640"/>
              <a:gd name="connsiteY52" fmla="*/ 2467807 h 3242507"/>
              <a:gd name="connsiteX53" fmla="*/ 2374900 w 2553640"/>
              <a:gd name="connsiteY53" fmla="*/ 2544007 h 3242507"/>
              <a:gd name="connsiteX54" fmla="*/ 2451100 w 2553640"/>
              <a:gd name="connsiteY54" fmla="*/ 2753557 h 3242507"/>
              <a:gd name="connsiteX55" fmla="*/ 2482850 w 2553640"/>
              <a:gd name="connsiteY55" fmla="*/ 2899607 h 3242507"/>
              <a:gd name="connsiteX56" fmla="*/ 2527300 w 2553640"/>
              <a:gd name="connsiteY56" fmla="*/ 2994857 h 3242507"/>
              <a:gd name="connsiteX57" fmla="*/ 2540000 w 2553640"/>
              <a:gd name="connsiteY57" fmla="*/ 3077407 h 3242507"/>
              <a:gd name="connsiteX58" fmla="*/ 2552700 w 2553640"/>
              <a:gd name="connsiteY58" fmla="*/ 3166307 h 3242507"/>
              <a:gd name="connsiteX59" fmla="*/ 2552700 w 2553640"/>
              <a:gd name="connsiteY59" fmla="*/ 3217107 h 3242507"/>
              <a:gd name="connsiteX60" fmla="*/ 2552700 w 2553640"/>
              <a:gd name="connsiteY60" fmla="*/ 3217107 h 3242507"/>
              <a:gd name="connsiteX61" fmla="*/ 2552700 w 2553640"/>
              <a:gd name="connsiteY61" fmla="*/ 3217107 h 3242507"/>
              <a:gd name="connsiteX62" fmla="*/ 0 w 2553640"/>
              <a:gd name="connsiteY62" fmla="*/ 3242507 h 3242507"/>
              <a:gd name="connsiteX0" fmla="*/ 0 w 2553640"/>
              <a:gd name="connsiteY0" fmla="*/ 3237004 h 3237004"/>
              <a:gd name="connsiteX1" fmla="*/ 50800 w 2553640"/>
              <a:gd name="connsiteY1" fmla="*/ 239804 h 3237004"/>
              <a:gd name="connsiteX2" fmla="*/ 50800 w 2553640"/>
              <a:gd name="connsiteY2" fmla="*/ 239804 h 3237004"/>
              <a:gd name="connsiteX3" fmla="*/ 165100 w 2553640"/>
              <a:gd name="connsiteY3" fmla="*/ 87404 h 3237004"/>
              <a:gd name="connsiteX4" fmla="*/ 412750 w 2553640"/>
              <a:gd name="connsiteY4" fmla="*/ 4854 h 3237004"/>
              <a:gd name="connsiteX5" fmla="*/ 622300 w 2553640"/>
              <a:gd name="connsiteY5" fmla="*/ 11204 h 3237004"/>
              <a:gd name="connsiteX6" fmla="*/ 762000 w 2553640"/>
              <a:gd name="connsiteY6" fmla="*/ 23904 h 3237004"/>
              <a:gd name="connsiteX7" fmla="*/ 838200 w 2553640"/>
              <a:gd name="connsiteY7" fmla="*/ 55654 h 3237004"/>
              <a:gd name="connsiteX8" fmla="*/ 901700 w 2553640"/>
              <a:gd name="connsiteY8" fmla="*/ 87404 h 3237004"/>
              <a:gd name="connsiteX9" fmla="*/ 958850 w 2553640"/>
              <a:gd name="connsiteY9" fmla="*/ 106454 h 3237004"/>
              <a:gd name="connsiteX10" fmla="*/ 990600 w 2553640"/>
              <a:gd name="connsiteY10" fmla="*/ 138204 h 3237004"/>
              <a:gd name="connsiteX11" fmla="*/ 1066800 w 2553640"/>
              <a:gd name="connsiteY11" fmla="*/ 163604 h 3237004"/>
              <a:gd name="connsiteX12" fmla="*/ 1143000 w 2553640"/>
              <a:gd name="connsiteY12" fmla="*/ 201704 h 3237004"/>
              <a:gd name="connsiteX13" fmla="*/ 1181100 w 2553640"/>
              <a:gd name="connsiteY13" fmla="*/ 227104 h 3237004"/>
              <a:gd name="connsiteX14" fmla="*/ 1231900 w 2553640"/>
              <a:gd name="connsiteY14" fmla="*/ 252504 h 3237004"/>
              <a:gd name="connsiteX15" fmla="*/ 1295400 w 2553640"/>
              <a:gd name="connsiteY15" fmla="*/ 316004 h 3237004"/>
              <a:gd name="connsiteX16" fmla="*/ 1333500 w 2553640"/>
              <a:gd name="connsiteY16" fmla="*/ 354104 h 3237004"/>
              <a:gd name="connsiteX17" fmla="*/ 1358900 w 2553640"/>
              <a:gd name="connsiteY17" fmla="*/ 392204 h 3237004"/>
              <a:gd name="connsiteX18" fmla="*/ 1397000 w 2553640"/>
              <a:gd name="connsiteY18" fmla="*/ 404904 h 3237004"/>
              <a:gd name="connsiteX19" fmla="*/ 1460500 w 2553640"/>
              <a:gd name="connsiteY19" fmla="*/ 468404 h 3237004"/>
              <a:gd name="connsiteX20" fmla="*/ 1485900 w 2553640"/>
              <a:gd name="connsiteY20" fmla="*/ 506504 h 3237004"/>
              <a:gd name="connsiteX21" fmla="*/ 1524000 w 2553640"/>
              <a:gd name="connsiteY21" fmla="*/ 544604 h 3237004"/>
              <a:gd name="connsiteX22" fmla="*/ 1549400 w 2553640"/>
              <a:gd name="connsiteY22" fmla="*/ 582704 h 3237004"/>
              <a:gd name="connsiteX23" fmla="*/ 1587500 w 2553640"/>
              <a:gd name="connsiteY23" fmla="*/ 620804 h 3237004"/>
              <a:gd name="connsiteX24" fmla="*/ 1612900 w 2553640"/>
              <a:gd name="connsiteY24" fmla="*/ 658904 h 3237004"/>
              <a:gd name="connsiteX25" fmla="*/ 1651000 w 2553640"/>
              <a:gd name="connsiteY25" fmla="*/ 684304 h 3237004"/>
              <a:gd name="connsiteX26" fmla="*/ 1663700 w 2553640"/>
              <a:gd name="connsiteY26" fmla="*/ 735104 h 3237004"/>
              <a:gd name="connsiteX27" fmla="*/ 1701800 w 2553640"/>
              <a:gd name="connsiteY27" fmla="*/ 760504 h 3237004"/>
              <a:gd name="connsiteX28" fmla="*/ 1727200 w 2553640"/>
              <a:gd name="connsiteY28" fmla="*/ 836704 h 3237004"/>
              <a:gd name="connsiteX29" fmla="*/ 1765300 w 2553640"/>
              <a:gd name="connsiteY29" fmla="*/ 912904 h 3237004"/>
              <a:gd name="connsiteX30" fmla="*/ 1790700 w 2553640"/>
              <a:gd name="connsiteY30" fmla="*/ 951004 h 3237004"/>
              <a:gd name="connsiteX31" fmla="*/ 1803400 w 2553640"/>
              <a:gd name="connsiteY31" fmla="*/ 989104 h 3237004"/>
              <a:gd name="connsiteX32" fmla="*/ 1854200 w 2553640"/>
              <a:gd name="connsiteY32" fmla="*/ 1065304 h 3237004"/>
              <a:gd name="connsiteX33" fmla="*/ 1879600 w 2553640"/>
              <a:gd name="connsiteY33" fmla="*/ 1154204 h 3237004"/>
              <a:gd name="connsiteX34" fmla="*/ 1905000 w 2553640"/>
              <a:gd name="connsiteY34" fmla="*/ 1192304 h 3237004"/>
              <a:gd name="connsiteX35" fmla="*/ 1917700 w 2553640"/>
              <a:gd name="connsiteY35" fmla="*/ 1268504 h 3237004"/>
              <a:gd name="connsiteX36" fmla="*/ 1943100 w 2553640"/>
              <a:gd name="connsiteY36" fmla="*/ 1319304 h 3237004"/>
              <a:gd name="connsiteX37" fmla="*/ 1968500 w 2553640"/>
              <a:gd name="connsiteY37" fmla="*/ 1395504 h 3237004"/>
              <a:gd name="connsiteX38" fmla="*/ 1981200 w 2553640"/>
              <a:gd name="connsiteY38" fmla="*/ 1446304 h 3237004"/>
              <a:gd name="connsiteX39" fmla="*/ 2006600 w 2553640"/>
              <a:gd name="connsiteY39" fmla="*/ 1535204 h 3237004"/>
              <a:gd name="connsiteX40" fmla="*/ 2019300 w 2553640"/>
              <a:gd name="connsiteY40" fmla="*/ 1636804 h 3237004"/>
              <a:gd name="connsiteX41" fmla="*/ 2032000 w 2553640"/>
              <a:gd name="connsiteY41" fmla="*/ 1674904 h 3237004"/>
              <a:gd name="connsiteX42" fmla="*/ 2044700 w 2553640"/>
              <a:gd name="connsiteY42" fmla="*/ 1751104 h 3237004"/>
              <a:gd name="connsiteX43" fmla="*/ 2070100 w 2553640"/>
              <a:gd name="connsiteY43" fmla="*/ 1859054 h 3237004"/>
              <a:gd name="connsiteX44" fmla="*/ 2101850 w 2553640"/>
              <a:gd name="connsiteY44" fmla="*/ 1941604 h 3237004"/>
              <a:gd name="connsiteX45" fmla="*/ 2133600 w 2553640"/>
              <a:gd name="connsiteY45" fmla="*/ 1992404 h 3237004"/>
              <a:gd name="connsiteX46" fmla="*/ 2159000 w 2553640"/>
              <a:gd name="connsiteY46" fmla="*/ 2081304 h 3237004"/>
              <a:gd name="connsiteX47" fmla="*/ 2197100 w 2553640"/>
              <a:gd name="connsiteY47" fmla="*/ 2132104 h 3237004"/>
              <a:gd name="connsiteX48" fmla="*/ 2228850 w 2553640"/>
              <a:gd name="connsiteY48" fmla="*/ 2227354 h 3237004"/>
              <a:gd name="connsiteX49" fmla="*/ 2260600 w 2553640"/>
              <a:gd name="connsiteY49" fmla="*/ 2309904 h 3237004"/>
              <a:gd name="connsiteX50" fmla="*/ 2273300 w 2553640"/>
              <a:gd name="connsiteY50" fmla="*/ 2348004 h 3237004"/>
              <a:gd name="connsiteX51" fmla="*/ 2324100 w 2553640"/>
              <a:gd name="connsiteY51" fmla="*/ 2424204 h 3237004"/>
              <a:gd name="connsiteX52" fmla="*/ 2349500 w 2553640"/>
              <a:gd name="connsiteY52" fmla="*/ 2462304 h 3237004"/>
              <a:gd name="connsiteX53" fmla="*/ 2374900 w 2553640"/>
              <a:gd name="connsiteY53" fmla="*/ 2538504 h 3237004"/>
              <a:gd name="connsiteX54" fmla="*/ 2451100 w 2553640"/>
              <a:gd name="connsiteY54" fmla="*/ 2748054 h 3237004"/>
              <a:gd name="connsiteX55" fmla="*/ 2482850 w 2553640"/>
              <a:gd name="connsiteY55" fmla="*/ 2894104 h 3237004"/>
              <a:gd name="connsiteX56" fmla="*/ 2527300 w 2553640"/>
              <a:gd name="connsiteY56" fmla="*/ 2989354 h 3237004"/>
              <a:gd name="connsiteX57" fmla="*/ 2540000 w 2553640"/>
              <a:gd name="connsiteY57" fmla="*/ 3071904 h 3237004"/>
              <a:gd name="connsiteX58" fmla="*/ 2552700 w 2553640"/>
              <a:gd name="connsiteY58" fmla="*/ 3160804 h 3237004"/>
              <a:gd name="connsiteX59" fmla="*/ 2552700 w 2553640"/>
              <a:gd name="connsiteY59" fmla="*/ 3211604 h 3237004"/>
              <a:gd name="connsiteX60" fmla="*/ 2552700 w 2553640"/>
              <a:gd name="connsiteY60" fmla="*/ 3211604 h 3237004"/>
              <a:gd name="connsiteX61" fmla="*/ 2552700 w 2553640"/>
              <a:gd name="connsiteY61" fmla="*/ 3211604 h 3237004"/>
              <a:gd name="connsiteX62" fmla="*/ 0 w 2553640"/>
              <a:gd name="connsiteY62" fmla="*/ 3237004 h 3237004"/>
              <a:gd name="connsiteX0" fmla="*/ 0 w 2553640"/>
              <a:gd name="connsiteY0" fmla="*/ 3252073 h 3252073"/>
              <a:gd name="connsiteX1" fmla="*/ 50800 w 2553640"/>
              <a:gd name="connsiteY1" fmla="*/ 254873 h 3252073"/>
              <a:gd name="connsiteX2" fmla="*/ 50800 w 2553640"/>
              <a:gd name="connsiteY2" fmla="*/ 254873 h 3252073"/>
              <a:gd name="connsiteX3" fmla="*/ 165100 w 2553640"/>
              <a:gd name="connsiteY3" fmla="*/ 102473 h 3252073"/>
              <a:gd name="connsiteX4" fmla="*/ 412750 w 2553640"/>
              <a:gd name="connsiteY4" fmla="*/ 19923 h 3252073"/>
              <a:gd name="connsiteX5" fmla="*/ 615950 w 2553640"/>
              <a:gd name="connsiteY5" fmla="*/ 873 h 3252073"/>
              <a:gd name="connsiteX6" fmla="*/ 762000 w 2553640"/>
              <a:gd name="connsiteY6" fmla="*/ 38973 h 3252073"/>
              <a:gd name="connsiteX7" fmla="*/ 838200 w 2553640"/>
              <a:gd name="connsiteY7" fmla="*/ 70723 h 3252073"/>
              <a:gd name="connsiteX8" fmla="*/ 901700 w 2553640"/>
              <a:gd name="connsiteY8" fmla="*/ 102473 h 3252073"/>
              <a:gd name="connsiteX9" fmla="*/ 958850 w 2553640"/>
              <a:gd name="connsiteY9" fmla="*/ 121523 h 3252073"/>
              <a:gd name="connsiteX10" fmla="*/ 990600 w 2553640"/>
              <a:gd name="connsiteY10" fmla="*/ 153273 h 3252073"/>
              <a:gd name="connsiteX11" fmla="*/ 1066800 w 2553640"/>
              <a:gd name="connsiteY11" fmla="*/ 178673 h 3252073"/>
              <a:gd name="connsiteX12" fmla="*/ 1143000 w 2553640"/>
              <a:gd name="connsiteY12" fmla="*/ 216773 h 3252073"/>
              <a:gd name="connsiteX13" fmla="*/ 1181100 w 2553640"/>
              <a:gd name="connsiteY13" fmla="*/ 242173 h 3252073"/>
              <a:gd name="connsiteX14" fmla="*/ 1231900 w 2553640"/>
              <a:gd name="connsiteY14" fmla="*/ 267573 h 3252073"/>
              <a:gd name="connsiteX15" fmla="*/ 1295400 w 2553640"/>
              <a:gd name="connsiteY15" fmla="*/ 331073 h 3252073"/>
              <a:gd name="connsiteX16" fmla="*/ 1333500 w 2553640"/>
              <a:gd name="connsiteY16" fmla="*/ 369173 h 3252073"/>
              <a:gd name="connsiteX17" fmla="*/ 1358900 w 2553640"/>
              <a:gd name="connsiteY17" fmla="*/ 407273 h 3252073"/>
              <a:gd name="connsiteX18" fmla="*/ 1397000 w 2553640"/>
              <a:gd name="connsiteY18" fmla="*/ 419973 h 3252073"/>
              <a:gd name="connsiteX19" fmla="*/ 1460500 w 2553640"/>
              <a:gd name="connsiteY19" fmla="*/ 483473 h 3252073"/>
              <a:gd name="connsiteX20" fmla="*/ 1485900 w 2553640"/>
              <a:gd name="connsiteY20" fmla="*/ 521573 h 3252073"/>
              <a:gd name="connsiteX21" fmla="*/ 1524000 w 2553640"/>
              <a:gd name="connsiteY21" fmla="*/ 559673 h 3252073"/>
              <a:gd name="connsiteX22" fmla="*/ 1549400 w 2553640"/>
              <a:gd name="connsiteY22" fmla="*/ 597773 h 3252073"/>
              <a:gd name="connsiteX23" fmla="*/ 1587500 w 2553640"/>
              <a:gd name="connsiteY23" fmla="*/ 635873 h 3252073"/>
              <a:gd name="connsiteX24" fmla="*/ 1612900 w 2553640"/>
              <a:gd name="connsiteY24" fmla="*/ 673973 h 3252073"/>
              <a:gd name="connsiteX25" fmla="*/ 1651000 w 2553640"/>
              <a:gd name="connsiteY25" fmla="*/ 699373 h 3252073"/>
              <a:gd name="connsiteX26" fmla="*/ 1663700 w 2553640"/>
              <a:gd name="connsiteY26" fmla="*/ 750173 h 3252073"/>
              <a:gd name="connsiteX27" fmla="*/ 1701800 w 2553640"/>
              <a:gd name="connsiteY27" fmla="*/ 775573 h 3252073"/>
              <a:gd name="connsiteX28" fmla="*/ 1727200 w 2553640"/>
              <a:gd name="connsiteY28" fmla="*/ 851773 h 3252073"/>
              <a:gd name="connsiteX29" fmla="*/ 1765300 w 2553640"/>
              <a:gd name="connsiteY29" fmla="*/ 927973 h 3252073"/>
              <a:gd name="connsiteX30" fmla="*/ 1790700 w 2553640"/>
              <a:gd name="connsiteY30" fmla="*/ 966073 h 3252073"/>
              <a:gd name="connsiteX31" fmla="*/ 1803400 w 2553640"/>
              <a:gd name="connsiteY31" fmla="*/ 1004173 h 3252073"/>
              <a:gd name="connsiteX32" fmla="*/ 1854200 w 2553640"/>
              <a:gd name="connsiteY32" fmla="*/ 1080373 h 3252073"/>
              <a:gd name="connsiteX33" fmla="*/ 1879600 w 2553640"/>
              <a:gd name="connsiteY33" fmla="*/ 1169273 h 3252073"/>
              <a:gd name="connsiteX34" fmla="*/ 1905000 w 2553640"/>
              <a:gd name="connsiteY34" fmla="*/ 1207373 h 3252073"/>
              <a:gd name="connsiteX35" fmla="*/ 1917700 w 2553640"/>
              <a:gd name="connsiteY35" fmla="*/ 1283573 h 3252073"/>
              <a:gd name="connsiteX36" fmla="*/ 1943100 w 2553640"/>
              <a:gd name="connsiteY36" fmla="*/ 1334373 h 3252073"/>
              <a:gd name="connsiteX37" fmla="*/ 1968500 w 2553640"/>
              <a:gd name="connsiteY37" fmla="*/ 1410573 h 3252073"/>
              <a:gd name="connsiteX38" fmla="*/ 1981200 w 2553640"/>
              <a:gd name="connsiteY38" fmla="*/ 1461373 h 3252073"/>
              <a:gd name="connsiteX39" fmla="*/ 2006600 w 2553640"/>
              <a:gd name="connsiteY39" fmla="*/ 1550273 h 3252073"/>
              <a:gd name="connsiteX40" fmla="*/ 2019300 w 2553640"/>
              <a:gd name="connsiteY40" fmla="*/ 1651873 h 3252073"/>
              <a:gd name="connsiteX41" fmla="*/ 2032000 w 2553640"/>
              <a:gd name="connsiteY41" fmla="*/ 1689973 h 3252073"/>
              <a:gd name="connsiteX42" fmla="*/ 2044700 w 2553640"/>
              <a:gd name="connsiteY42" fmla="*/ 1766173 h 3252073"/>
              <a:gd name="connsiteX43" fmla="*/ 2070100 w 2553640"/>
              <a:gd name="connsiteY43" fmla="*/ 1874123 h 3252073"/>
              <a:gd name="connsiteX44" fmla="*/ 2101850 w 2553640"/>
              <a:gd name="connsiteY44" fmla="*/ 1956673 h 3252073"/>
              <a:gd name="connsiteX45" fmla="*/ 2133600 w 2553640"/>
              <a:gd name="connsiteY45" fmla="*/ 2007473 h 3252073"/>
              <a:gd name="connsiteX46" fmla="*/ 2159000 w 2553640"/>
              <a:gd name="connsiteY46" fmla="*/ 2096373 h 3252073"/>
              <a:gd name="connsiteX47" fmla="*/ 2197100 w 2553640"/>
              <a:gd name="connsiteY47" fmla="*/ 2147173 h 3252073"/>
              <a:gd name="connsiteX48" fmla="*/ 2228850 w 2553640"/>
              <a:gd name="connsiteY48" fmla="*/ 2242423 h 3252073"/>
              <a:gd name="connsiteX49" fmla="*/ 2260600 w 2553640"/>
              <a:gd name="connsiteY49" fmla="*/ 2324973 h 3252073"/>
              <a:gd name="connsiteX50" fmla="*/ 2273300 w 2553640"/>
              <a:gd name="connsiteY50" fmla="*/ 2363073 h 3252073"/>
              <a:gd name="connsiteX51" fmla="*/ 2324100 w 2553640"/>
              <a:gd name="connsiteY51" fmla="*/ 2439273 h 3252073"/>
              <a:gd name="connsiteX52" fmla="*/ 2349500 w 2553640"/>
              <a:gd name="connsiteY52" fmla="*/ 2477373 h 3252073"/>
              <a:gd name="connsiteX53" fmla="*/ 2374900 w 2553640"/>
              <a:gd name="connsiteY53" fmla="*/ 2553573 h 3252073"/>
              <a:gd name="connsiteX54" fmla="*/ 2451100 w 2553640"/>
              <a:gd name="connsiteY54" fmla="*/ 2763123 h 3252073"/>
              <a:gd name="connsiteX55" fmla="*/ 2482850 w 2553640"/>
              <a:gd name="connsiteY55" fmla="*/ 2909173 h 3252073"/>
              <a:gd name="connsiteX56" fmla="*/ 2527300 w 2553640"/>
              <a:gd name="connsiteY56" fmla="*/ 3004423 h 3252073"/>
              <a:gd name="connsiteX57" fmla="*/ 2540000 w 2553640"/>
              <a:gd name="connsiteY57" fmla="*/ 3086973 h 3252073"/>
              <a:gd name="connsiteX58" fmla="*/ 2552700 w 2553640"/>
              <a:gd name="connsiteY58" fmla="*/ 3175873 h 3252073"/>
              <a:gd name="connsiteX59" fmla="*/ 2552700 w 2553640"/>
              <a:gd name="connsiteY59" fmla="*/ 3226673 h 3252073"/>
              <a:gd name="connsiteX60" fmla="*/ 2552700 w 2553640"/>
              <a:gd name="connsiteY60" fmla="*/ 3226673 h 3252073"/>
              <a:gd name="connsiteX61" fmla="*/ 2552700 w 2553640"/>
              <a:gd name="connsiteY61" fmla="*/ 3226673 h 3252073"/>
              <a:gd name="connsiteX62" fmla="*/ 0 w 2553640"/>
              <a:gd name="connsiteY62" fmla="*/ 3252073 h 3252073"/>
              <a:gd name="connsiteX0" fmla="*/ 0 w 2553640"/>
              <a:gd name="connsiteY0" fmla="*/ 3251704 h 3251704"/>
              <a:gd name="connsiteX1" fmla="*/ 50800 w 2553640"/>
              <a:gd name="connsiteY1" fmla="*/ 254504 h 3251704"/>
              <a:gd name="connsiteX2" fmla="*/ 50800 w 2553640"/>
              <a:gd name="connsiteY2" fmla="*/ 254504 h 3251704"/>
              <a:gd name="connsiteX3" fmla="*/ 165100 w 2553640"/>
              <a:gd name="connsiteY3" fmla="*/ 102104 h 3251704"/>
              <a:gd name="connsiteX4" fmla="*/ 412750 w 2553640"/>
              <a:gd name="connsiteY4" fmla="*/ 19554 h 3251704"/>
              <a:gd name="connsiteX5" fmla="*/ 615950 w 2553640"/>
              <a:gd name="connsiteY5" fmla="*/ 504 h 3251704"/>
              <a:gd name="connsiteX6" fmla="*/ 742950 w 2553640"/>
              <a:gd name="connsiteY6" fmla="*/ 32254 h 3251704"/>
              <a:gd name="connsiteX7" fmla="*/ 838200 w 2553640"/>
              <a:gd name="connsiteY7" fmla="*/ 70354 h 3251704"/>
              <a:gd name="connsiteX8" fmla="*/ 901700 w 2553640"/>
              <a:gd name="connsiteY8" fmla="*/ 102104 h 3251704"/>
              <a:gd name="connsiteX9" fmla="*/ 958850 w 2553640"/>
              <a:gd name="connsiteY9" fmla="*/ 121154 h 3251704"/>
              <a:gd name="connsiteX10" fmla="*/ 990600 w 2553640"/>
              <a:gd name="connsiteY10" fmla="*/ 152904 h 3251704"/>
              <a:gd name="connsiteX11" fmla="*/ 1066800 w 2553640"/>
              <a:gd name="connsiteY11" fmla="*/ 178304 h 3251704"/>
              <a:gd name="connsiteX12" fmla="*/ 1143000 w 2553640"/>
              <a:gd name="connsiteY12" fmla="*/ 216404 h 3251704"/>
              <a:gd name="connsiteX13" fmla="*/ 1181100 w 2553640"/>
              <a:gd name="connsiteY13" fmla="*/ 241804 h 3251704"/>
              <a:gd name="connsiteX14" fmla="*/ 1231900 w 2553640"/>
              <a:gd name="connsiteY14" fmla="*/ 267204 h 3251704"/>
              <a:gd name="connsiteX15" fmla="*/ 1295400 w 2553640"/>
              <a:gd name="connsiteY15" fmla="*/ 330704 h 3251704"/>
              <a:gd name="connsiteX16" fmla="*/ 1333500 w 2553640"/>
              <a:gd name="connsiteY16" fmla="*/ 368804 h 3251704"/>
              <a:gd name="connsiteX17" fmla="*/ 1358900 w 2553640"/>
              <a:gd name="connsiteY17" fmla="*/ 406904 h 3251704"/>
              <a:gd name="connsiteX18" fmla="*/ 1397000 w 2553640"/>
              <a:gd name="connsiteY18" fmla="*/ 419604 h 3251704"/>
              <a:gd name="connsiteX19" fmla="*/ 1460500 w 2553640"/>
              <a:gd name="connsiteY19" fmla="*/ 483104 h 3251704"/>
              <a:gd name="connsiteX20" fmla="*/ 1485900 w 2553640"/>
              <a:gd name="connsiteY20" fmla="*/ 521204 h 3251704"/>
              <a:gd name="connsiteX21" fmla="*/ 1524000 w 2553640"/>
              <a:gd name="connsiteY21" fmla="*/ 559304 h 3251704"/>
              <a:gd name="connsiteX22" fmla="*/ 1549400 w 2553640"/>
              <a:gd name="connsiteY22" fmla="*/ 597404 h 3251704"/>
              <a:gd name="connsiteX23" fmla="*/ 1587500 w 2553640"/>
              <a:gd name="connsiteY23" fmla="*/ 635504 h 3251704"/>
              <a:gd name="connsiteX24" fmla="*/ 1612900 w 2553640"/>
              <a:gd name="connsiteY24" fmla="*/ 673604 h 3251704"/>
              <a:gd name="connsiteX25" fmla="*/ 1651000 w 2553640"/>
              <a:gd name="connsiteY25" fmla="*/ 699004 h 3251704"/>
              <a:gd name="connsiteX26" fmla="*/ 1663700 w 2553640"/>
              <a:gd name="connsiteY26" fmla="*/ 749804 h 3251704"/>
              <a:gd name="connsiteX27" fmla="*/ 1701800 w 2553640"/>
              <a:gd name="connsiteY27" fmla="*/ 775204 h 3251704"/>
              <a:gd name="connsiteX28" fmla="*/ 1727200 w 2553640"/>
              <a:gd name="connsiteY28" fmla="*/ 851404 h 3251704"/>
              <a:gd name="connsiteX29" fmla="*/ 1765300 w 2553640"/>
              <a:gd name="connsiteY29" fmla="*/ 927604 h 3251704"/>
              <a:gd name="connsiteX30" fmla="*/ 1790700 w 2553640"/>
              <a:gd name="connsiteY30" fmla="*/ 965704 h 3251704"/>
              <a:gd name="connsiteX31" fmla="*/ 1803400 w 2553640"/>
              <a:gd name="connsiteY31" fmla="*/ 1003804 h 3251704"/>
              <a:gd name="connsiteX32" fmla="*/ 1854200 w 2553640"/>
              <a:gd name="connsiteY32" fmla="*/ 1080004 h 3251704"/>
              <a:gd name="connsiteX33" fmla="*/ 1879600 w 2553640"/>
              <a:gd name="connsiteY33" fmla="*/ 1168904 h 3251704"/>
              <a:gd name="connsiteX34" fmla="*/ 1905000 w 2553640"/>
              <a:gd name="connsiteY34" fmla="*/ 1207004 h 3251704"/>
              <a:gd name="connsiteX35" fmla="*/ 1917700 w 2553640"/>
              <a:gd name="connsiteY35" fmla="*/ 1283204 h 3251704"/>
              <a:gd name="connsiteX36" fmla="*/ 1943100 w 2553640"/>
              <a:gd name="connsiteY36" fmla="*/ 1334004 h 3251704"/>
              <a:gd name="connsiteX37" fmla="*/ 1968500 w 2553640"/>
              <a:gd name="connsiteY37" fmla="*/ 1410204 h 3251704"/>
              <a:gd name="connsiteX38" fmla="*/ 1981200 w 2553640"/>
              <a:gd name="connsiteY38" fmla="*/ 1461004 h 3251704"/>
              <a:gd name="connsiteX39" fmla="*/ 2006600 w 2553640"/>
              <a:gd name="connsiteY39" fmla="*/ 1549904 h 3251704"/>
              <a:gd name="connsiteX40" fmla="*/ 2019300 w 2553640"/>
              <a:gd name="connsiteY40" fmla="*/ 1651504 h 3251704"/>
              <a:gd name="connsiteX41" fmla="*/ 2032000 w 2553640"/>
              <a:gd name="connsiteY41" fmla="*/ 1689604 h 3251704"/>
              <a:gd name="connsiteX42" fmla="*/ 2044700 w 2553640"/>
              <a:gd name="connsiteY42" fmla="*/ 1765804 h 3251704"/>
              <a:gd name="connsiteX43" fmla="*/ 2070100 w 2553640"/>
              <a:gd name="connsiteY43" fmla="*/ 1873754 h 3251704"/>
              <a:gd name="connsiteX44" fmla="*/ 2101850 w 2553640"/>
              <a:gd name="connsiteY44" fmla="*/ 1956304 h 3251704"/>
              <a:gd name="connsiteX45" fmla="*/ 2133600 w 2553640"/>
              <a:gd name="connsiteY45" fmla="*/ 2007104 h 3251704"/>
              <a:gd name="connsiteX46" fmla="*/ 2159000 w 2553640"/>
              <a:gd name="connsiteY46" fmla="*/ 2096004 h 3251704"/>
              <a:gd name="connsiteX47" fmla="*/ 2197100 w 2553640"/>
              <a:gd name="connsiteY47" fmla="*/ 2146804 h 3251704"/>
              <a:gd name="connsiteX48" fmla="*/ 2228850 w 2553640"/>
              <a:gd name="connsiteY48" fmla="*/ 2242054 h 3251704"/>
              <a:gd name="connsiteX49" fmla="*/ 2260600 w 2553640"/>
              <a:gd name="connsiteY49" fmla="*/ 2324604 h 3251704"/>
              <a:gd name="connsiteX50" fmla="*/ 2273300 w 2553640"/>
              <a:gd name="connsiteY50" fmla="*/ 2362704 h 3251704"/>
              <a:gd name="connsiteX51" fmla="*/ 2324100 w 2553640"/>
              <a:gd name="connsiteY51" fmla="*/ 2438904 h 3251704"/>
              <a:gd name="connsiteX52" fmla="*/ 2349500 w 2553640"/>
              <a:gd name="connsiteY52" fmla="*/ 2477004 h 3251704"/>
              <a:gd name="connsiteX53" fmla="*/ 2374900 w 2553640"/>
              <a:gd name="connsiteY53" fmla="*/ 2553204 h 3251704"/>
              <a:gd name="connsiteX54" fmla="*/ 2451100 w 2553640"/>
              <a:gd name="connsiteY54" fmla="*/ 2762754 h 3251704"/>
              <a:gd name="connsiteX55" fmla="*/ 2482850 w 2553640"/>
              <a:gd name="connsiteY55" fmla="*/ 2908804 h 3251704"/>
              <a:gd name="connsiteX56" fmla="*/ 2527300 w 2553640"/>
              <a:gd name="connsiteY56" fmla="*/ 3004054 h 3251704"/>
              <a:gd name="connsiteX57" fmla="*/ 2540000 w 2553640"/>
              <a:gd name="connsiteY57" fmla="*/ 3086604 h 3251704"/>
              <a:gd name="connsiteX58" fmla="*/ 2552700 w 2553640"/>
              <a:gd name="connsiteY58" fmla="*/ 3175504 h 3251704"/>
              <a:gd name="connsiteX59" fmla="*/ 2552700 w 2553640"/>
              <a:gd name="connsiteY59" fmla="*/ 3226304 h 3251704"/>
              <a:gd name="connsiteX60" fmla="*/ 2552700 w 2553640"/>
              <a:gd name="connsiteY60" fmla="*/ 3226304 h 3251704"/>
              <a:gd name="connsiteX61" fmla="*/ 2552700 w 2553640"/>
              <a:gd name="connsiteY61" fmla="*/ 3226304 h 3251704"/>
              <a:gd name="connsiteX62" fmla="*/ 0 w 2553640"/>
              <a:gd name="connsiteY62" fmla="*/ 3251704 h 3251704"/>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58850 w 2553640"/>
              <a:gd name="connsiteY8" fmla="*/ 123629 h 3254179"/>
              <a:gd name="connsiteX9" fmla="*/ 990600 w 2553640"/>
              <a:gd name="connsiteY9" fmla="*/ 155379 h 3254179"/>
              <a:gd name="connsiteX10" fmla="*/ 1066800 w 2553640"/>
              <a:gd name="connsiteY10" fmla="*/ 180779 h 3254179"/>
              <a:gd name="connsiteX11" fmla="*/ 1143000 w 2553640"/>
              <a:gd name="connsiteY11" fmla="*/ 218879 h 3254179"/>
              <a:gd name="connsiteX12" fmla="*/ 1181100 w 2553640"/>
              <a:gd name="connsiteY12" fmla="*/ 244279 h 3254179"/>
              <a:gd name="connsiteX13" fmla="*/ 1231900 w 2553640"/>
              <a:gd name="connsiteY13" fmla="*/ 269679 h 3254179"/>
              <a:gd name="connsiteX14" fmla="*/ 1295400 w 2553640"/>
              <a:gd name="connsiteY14" fmla="*/ 333179 h 3254179"/>
              <a:gd name="connsiteX15" fmla="*/ 1333500 w 2553640"/>
              <a:gd name="connsiteY15" fmla="*/ 371279 h 3254179"/>
              <a:gd name="connsiteX16" fmla="*/ 1358900 w 2553640"/>
              <a:gd name="connsiteY16" fmla="*/ 409379 h 3254179"/>
              <a:gd name="connsiteX17" fmla="*/ 1397000 w 2553640"/>
              <a:gd name="connsiteY17" fmla="*/ 422079 h 3254179"/>
              <a:gd name="connsiteX18" fmla="*/ 1460500 w 2553640"/>
              <a:gd name="connsiteY18" fmla="*/ 485579 h 3254179"/>
              <a:gd name="connsiteX19" fmla="*/ 1485900 w 2553640"/>
              <a:gd name="connsiteY19" fmla="*/ 523679 h 3254179"/>
              <a:gd name="connsiteX20" fmla="*/ 1524000 w 2553640"/>
              <a:gd name="connsiteY20" fmla="*/ 561779 h 3254179"/>
              <a:gd name="connsiteX21" fmla="*/ 1549400 w 2553640"/>
              <a:gd name="connsiteY21" fmla="*/ 599879 h 3254179"/>
              <a:gd name="connsiteX22" fmla="*/ 1587500 w 2553640"/>
              <a:gd name="connsiteY22" fmla="*/ 637979 h 3254179"/>
              <a:gd name="connsiteX23" fmla="*/ 1612900 w 2553640"/>
              <a:gd name="connsiteY23" fmla="*/ 676079 h 3254179"/>
              <a:gd name="connsiteX24" fmla="*/ 1651000 w 2553640"/>
              <a:gd name="connsiteY24" fmla="*/ 701479 h 3254179"/>
              <a:gd name="connsiteX25" fmla="*/ 1663700 w 2553640"/>
              <a:gd name="connsiteY25" fmla="*/ 752279 h 3254179"/>
              <a:gd name="connsiteX26" fmla="*/ 1701800 w 2553640"/>
              <a:gd name="connsiteY26" fmla="*/ 777679 h 3254179"/>
              <a:gd name="connsiteX27" fmla="*/ 1727200 w 2553640"/>
              <a:gd name="connsiteY27" fmla="*/ 853879 h 3254179"/>
              <a:gd name="connsiteX28" fmla="*/ 1765300 w 2553640"/>
              <a:gd name="connsiteY28" fmla="*/ 930079 h 3254179"/>
              <a:gd name="connsiteX29" fmla="*/ 1790700 w 2553640"/>
              <a:gd name="connsiteY29" fmla="*/ 968179 h 3254179"/>
              <a:gd name="connsiteX30" fmla="*/ 1803400 w 2553640"/>
              <a:gd name="connsiteY30" fmla="*/ 1006279 h 3254179"/>
              <a:gd name="connsiteX31" fmla="*/ 1854200 w 2553640"/>
              <a:gd name="connsiteY31" fmla="*/ 1082479 h 3254179"/>
              <a:gd name="connsiteX32" fmla="*/ 1879600 w 2553640"/>
              <a:gd name="connsiteY32" fmla="*/ 1171379 h 3254179"/>
              <a:gd name="connsiteX33" fmla="*/ 1905000 w 2553640"/>
              <a:gd name="connsiteY33" fmla="*/ 1209479 h 3254179"/>
              <a:gd name="connsiteX34" fmla="*/ 1917700 w 2553640"/>
              <a:gd name="connsiteY34" fmla="*/ 1285679 h 3254179"/>
              <a:gd name="connsiteX35" fmla="*/ 1943100 w 2553640"/>
              <a:gd name="connsiteY35" fmla="*/ 1336479 h 3254179"/>
              <a:gd name="connsiteX36" fmla="*/ 1968500 w 2553640"/>
              <a:gd name="connsiteY36" fmla="*/ 1412679 h 3254179"/>
              <a:gd name="connsiteX37" fmla="*/ 1981200 w 2553640"/>
              <a:gd name="connsiteY37" fmla="*/ 1463479 h 3254179"/>
              <a:gd name="connsiteX38" fmla="*/ 2006600 w 2553640"/>
              <a:gd name="connsiteY38" fmla="*/ 1552379 h 3254179"/>
              <a:gd name="connsiteX39" fmla="*/ 2019300 w 2553640"/>
              <a:gd name="connsiteY39" fmla="*/ 1653979 h 3254179"/>
              <a:gd name="connsiteX40" fmla="*/ 2032000 w 2553640"/>
              <a:gd name="connsiteY40" fmla="*/ 1692079 h 3254179"/>
              <a:gd name="connsiteX41" fmla="*/ 2044700 w 2553640"/>
              <a:gd name="connsiteY41" fmla="*/ 1768279 h 3254179"/>
              <a:gd name="connsiteX42" fmla="*/ 2070100 w 2553640"/>
              <a:gd name="connsiteY42" fmla="*/ 1876229 h 3254179"/>
              <a:gd name="connsiteX43" fmla="*/ 2101850 w 2553640"/>
              <a:gd name="connsiteY43" fmla="*/ 1958779 h 3254179"/>
              <a:gd name="connsiteX44" fmla="*/ 2133600 w 2553640"/>
              <a:gd name="connsiteY44" fmla="*/ 2009579 h 3254179"/>
              <a:gd name="connsiteX45" fmla="*/ 2159000 w 2553640"/>
              <a:gd name="connsiteY45" fmla="*/ 2098479 h 3254179"/>
              <a:gd name="connsiteX46" fmla="*/ 2197100 w 2553640"/>
              <a:gd name="connsiteY46" fmla="*/ 2149279 h 3254179"/>
              <a:gd name="connsiteX47" fmla="*/ 2228850 w 2553640"/>
              <a:gd name="connsiteY47" fmla="*/ 2244529 h 3254179"/>
              <a:gd name="connsiteX48" fmla="*/ 2260600 w 2553640"/>
              <a:gd name="connsiteY48" fmla="*/ 2327079 h 3254179"/>
              <a:gd name="connsiteX49" fmla="*/ 2273300 w 2553640"/>
              <a:gd name="connsiteY49" fmla="*/ 2365179 h 3254179"/>
              <a:gd name="connsiteX50" fmla="*/ 2324100 w 2553640"/>
              <a:gd name="connsiteY50" fmla="*/ 2441379 h 3254179"/>
              <a:gd name="connsiteX51" fmla="*/ 2349500 w 2553640"/>
              <a:gd name="connsiteY51" fmla="*/ 2479479 h 3254179"/>
              <a:gd name="connsiteX52" fmla="*/ 2374900 w 2553640"/>
              <a:gd name="connsiteY52" fmla="*/ 2555679 h 3254179"/>
              <a:gd name="connsiteX53" fmla="*/ 2451100 w 2553640"/>
              <a:gd name="connsiteY53" fmla="*/ 2765229 h 3254179"/>
              <a:gd name="connsiteX54" fmla="*/ 2482850 w 2553640"/>
              <a:gd name="connsiteY54" fmla="*/ 2911279 h 3254179"/>
              <a:gd name="connsiteX55" fmla="*/ 2527300 w 2553640"/>
              <a:gd name="connsiteY55" fmla="*/ 3006529 h 3254179"/>
              <a:gd name="connsiteX56" fmla="*/ 2540000 w 2553640"/>
              <a:gd name="connsiteY56" fmla="*/ 3089079 h 3254179"/>
              <a:gd name="connsiteX57" fmla="*/ 2552700 w 2553640"/>
              <a:gd name="connsiteY57" fmla="*/ 3177979 h 3254179"/>
              <a:gd name="connsiteX58" fmla="*/ 2552700 w 2553640"/>
              <a:gd name="connsiteY58" fmla="*/ 3228779 h 3254179"/>
              <a:gd name="connsiteX59" fmla="*/ 2552700 w 2553640"/>
              <a:gd name="connsiteY59" fmla="*/ 3228779 h 3254179"/>
              <a:gd name="connsiteX60" fmla="*/ 2552700 w 2553640"/>
              <a:gd name="connsiteY60" fmla="*/ 3228779 h 3254179"/>
              <a:gd name="connsiteX61" fmla="*/ 0 w 2553640"/>
              <a:gd name="connsiteY61" fmla="*/ 3254179 h 3254179"/>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90600 w 2553640"/>
              <a:gd name="connsiteY8" fmla="*/ 155379 h 3254179"/>
              <a:gd name="connsiteX9" fmla="*/ 1066800 w 2553640"/>
              <a:gd name="connsiteY9" fmla="*/ 180779 h 3254179"/>
              <a:gd name="connsiteX10" fmla="*/ 1143000 w 2553640"/>
              <a:gd name="connsiteY10" fmla="*/ 218879 h 3254179"/>
              <a:gd name="connsiteX11" fmla="*/ 1181100 w 2553640"/>
              <a:gd name="connsiteY11" fmla="*/ 244279 h 3254179"/>
              <a:gd name="connsiteX12" fmla="*/ 1231900 w 2553640"/>
              <a:gd name="connsiteY12" fmla="*/ 269679 h 3254179"/>
              <a:gd name="connsiteX13" fmla="*/ 1295400 w 2553640"/>
              <a:gd name="connsiteY13" fmla="*/ 333179 h 3254179"/>
              <a:gd name="connsiteX14" fmla="*/ 1333500 w 2553640"/>
              <a:gd name="connsiteY14" fmla="*/ 371279 h 3254179"/>
              <a:gd name="connsiteX15" fmla="*/ 1358900 w 2553640"/>
              <a:gd name="connsiteY15" fmla="*/ 409379 h 3254179"/>
              <a:gd name="connsiteX16" fmla="*/ 1397000 w 2553640"/>
              <a:gd name="connsiteY16" fmla="*/ 422079 h 3254179"/>
              <a:gd name="connsiteX17" fmla="*/ 1460500 w 2553640"/>
              <a:gd name="connsiteY17" fmla="*/ 485579 h 3254179"/>
              <a:gd name="connsiteX18" fmla="*/ 1485900 w 2553640"/>
              <a:gd name="connsiteY18" fmla="*/ 523679 h 3254179"/>
              <a:gd name="connsiteX19" fmla="*/ 1524000 w 2553640"/>
              <a:gd name="connsiteY19" fmla="*/ 561779 h 3254179"/>
              <a:gd name="connsiteX20" fmla="*/ 1549400 w 2553640"/>
              <a:gd name="connsiteY20" fmla="*/ 599879 h 3254179"/>
              <a:gd name="connsiteX21" fmla="*/ 1587500 w 2553640"/>
              <a:gd name="connsiteY21" fmla="*/ 637979 h 3254179"/>
              <a:gd name="connsiteX22" fmla="*/ 1612900 w 2553640"/>
              <a:gd name="connsiteY22" fmla="*/ 676079 h 3254179"/>
              <a:gd name="connsiteX23" fmla="*/ 1651000 w 2553640"/>
              <a:gd name="connsiteY23" fmla="*/ 701479 h 3254179"/>
              <a:gd name="connsiteX24" fmla="*/ 1663700 w 2553640"/>
              <a:gd name="connsiteY24" fmla="*/ 752279 h 3254179"/>
              <a:gd name="connsiteX25" fmla="*/ 1701800 w 2553640"/>
              <a:gd name="connsiteY25" fmla="*/ 777679 h 3254179"/>
              <a:gd name="connsiteX26" fmla="*/ 1727200 w 2553640"/>
              <a:gd name="connsiteY26" fmla="*/ 853879 h 3254179"/>
              <a:gd name="connsiteX27" fmla="*/ 1765300 w 2553640"/>
              <a:gd name="connsiteY27" fmla="*/ 930079 h 3254179"/>
              <a:gd name="connsiteX28" fmla="*/ 1790700 w 2553640"/>
              <a:gd name="connsiteY28" fmla="*/ 968179 h 3254179"/>
              <a:gd name="connsiteX29" fmla="*/ 1803400 w 2553640"/>
              <a:gd name="connsiteY29" fmla="*/ 1006279 h 3254179"/>
              <a:gd name="connsiteX30" fmla="*/ 1854200 w 2553640"/>
              <a:gd name="connsiteY30" fmla="*/ 1082479 h 3254179"/>
              <a:gd name="connsiteX31" fmla="*/ 1879600 w 2553640"/>
              <a:gd name="connsiteY31" fmla="*/ 1171379 h 3254179"/>
              <a:gd name="connsiteX32" fmla="*/ 1905000 w 2553640"/>
              <a:gd name="connsiteY32" fmla="*/ 1209479 h 3254179"/>
              <a:gd name="connsiteX33" fmla="*/ 1917700 w 2553640"/>
              <a:gd name="connsiteY33" fmla="*/ 1285679 h 3254179"/>
              <a:gd name="connsiteX34" fmla="*/ 1943100 w 2553640"/>
              <a:gd name="connsiteY34" fmla="*/ 1336479 h 3254179"/>
              <a:gd name="connsiteX35" fmla="*/ 1968500 w 2553640"/>
              <a:gd name="connsiteY35" fmla="*/ 1412679 h 3254179"/>
              <a:gd name="connsiteX36" fmla="*/ 1981200 w 2553640"/>
              <a:gd name="connsiteY36" fmla="*/ 1463479 h 3254179"/>
              <a:gd name="connsiteX37" fmla="*/ 2006600 w 2553640"/>
              <a:gd name="connsiteY37" fmla="*/ 1552379 h 3254179"/>
              <a:gd name="connsiteX38" fmla="*/ 2019300 w 2553640"/>
              <a:gd name="connsiteY38" fmla="*/ 1653979 h 3254179"/>
              <a:gd name="connsiteX39" fmla="*/ 2032000 w 2553640"/>
              <a:gd name="connsiteY39" fmla="*/ 1692079 h 3254179"/>
              <a:gd name="connsiteX40" fmla="*/ 2044700 w 2553640"/>
              <a:gd name="connsiteY40" fmla="*/ 1768279 h 3254179"/>
              <a:gd name="connsiteX41" fmla="*/ 2070100 w 2553640"/>
              <a:gd name="connsiteY41" fmla="*/ 1876229 h 3254179"/>
              <a:gd name="connsiteX42" fmla="*/ 2101850 w 2553640"/>
              <a:gd name="connsiteY42" fmla="*/ 1958779 h 3254179"/>
              <a:gd name="connsiteX43" fmla="*/ 2133600 w 2553640"/>
              <a:gd name="connsiteY43" fmla="*/ 2009579 h 3254179"/>
              <a:gd name="connsiteX44" fmla="*/ 2159000 w 2553640"/>
              <a:gd name="connsiteY44" fmla="*/ 2098479 h 3254179"/>
              <a:gd name="connsiteX45" fmla="*/ 2197100 w 2553640"/>
              <a:gd name="connsiteY45" fmla="*/ 2149279 h 3254179"/>
              <a:gd name="connsiteX46" fmla="*/ 2228850 w 2553640"/>
              <a:gd name="connsiteY46" fmla="*/ 2244529 h 3254179"/>
              <a:gd name="connsiteX47" fmla="*/ 2260600 w 2553640"/>
              <a:gd name="connsiteY47" fmla="*/ 2327079 h 3254179"/>
              <a:gd name="connsiteX48" fmla="*/ 2273300 w 2553640"/>
              <a:gd name="connsiteY48" fmla="*/ 2365179 h 3254179"/>
              <a:gd name="connsiteX49" fmla="*/ 2324100 w 2553640"/>
              <a:gd name="connsiteY49" fmla="*/ 2441379 h 3254179"/>
              <a:gd name="connsiteX50" fmla="*/ 2349500 w 2553640"/>
              <a:gd name="connsiteY50" fmla="*/ 2479479 h 3254179"/>
              <a:gd name="connsiteX51" fmla="*/ 2374900 w 2553640"/>
              <a:gd name="connsiteY51" fmla="*/ 2555679 h 3254179"/>
              <a:gd name="connsiteX52" fmla="*/ 2451100 w 2553640"/>
              <a:gd name="connsiteY52" fmla="*/ 2765229 h 3254179"/>
              <a:gd name="connsiteX53" fmla="*/ 2482850 w 2553640"/>
              <a:gd name="connsiteY53" fmla="*/ 2911279 h 3254179"/>
              <a:gd name="connsiteX54" fmla="*/ 2527300 w 2553640"/>
              <a:gd name="connsiteY54" fmla="*/ 3006529 h 3254179"/>
              <a:gd name="connsiteX55" fmla="*/ 2540000 w 2553640"/>
              <a:gd name="connsiteY55" fmla="*/ 3089079 h 3254179"/>
              <a:gd name="connsiteX56" fmla="*/ 2552700 w 2553640"/>
              <a:gd name="connsiteY56" fmla="*/ 3177979 h 3254179"/>
              <a:gd name="connsiteX57" fmla="*/ 2552700 w 2553640"/>
              <a:gd name="connsiteY57" fmla="*/ 3228779 h 3254179"/>
              <a:gd name="connsiteX58" fmla="*/ 2552700 w 2553640"/>
              <a:gd name="connsiteY58" fmla="*/ 3228779 h 3254179"/>
              <a:gd name="connsiteX59" fmla="*/ 2552700 w 2553640"/>
              <a:gd name="connsiteY59" fmla="*/ 3228779 h 3254179"/>
              <a:gd name="connsiteX60" fmla="*/ 0 w 2553640"/>
              <a:gd name="connsiteY60" fmla="*/ 3254179 h 3254179"/>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90600 w 2553640"/>
              <a:gd name="connsiteY8" fmla="*/ 155379 h 3254179"/>
              <a:gd name="connsiteX9" fmla="*/ 1143000 w 2553640"/>
              <a:gd name="connsiteY9" fmla="*/ 218879 h 3254179"/>
              <a:gd name="connsiteX10" fmla="*/ 1181100 w 2553640"/>
              <a:gd name="connsiteY10" fmla="*/ 244279 h 3254179"/>
              <a:gd name="connsiteX11" fmla="*/ 1231900 w 2553640"/>
              <a:gd name="connsiteY11" fmla="*/ 269679 h 3254179"/>
              <a:gd name="connsiteX12" fmla="*/ 1295400 w 2553640"/>
              <a:gd name="connsiteY12" fmla="*/ 333179 h 3254179"/>
              <a:gd name="connsiteX13" fmla="*/ 1333500 w 2553640"/>
              <a:gd name="connsiteY13" fmla="*/ 371279 h 3254179"/>
              <a:gd name="connsiteX14" fmla="*/ 1358900 w 2553640"/>
              <a:gd name="connsiteY14" fmla="*/ 409379 h 3254179"/>
              <a:gd name="connsiteX15" fmla="*/ 1397000 w 2553640"/>
              <a:gd name="connsiteY15" fmla="*/ 422079 h 3254179"/>
              <a:gd name="connsiteX16" fmla="*/ 1460500 w 2553640"/>
              <a:gd name="connsiteY16" fmla="*/ 485579 h 3254179"/>
              <a:gd name="connsiteX17" fmla="*/ 1485900 w 2553640"/>
              <a:gd name="connsiteY17" fmla="*/ 523679 h 3254179"/>
              <a:gd name="connsiteX18" fmla="*/ 1524000 w 2553640"/>
              <a:gd name="connsiteY18" fmla="*/ 561779 h 3254179"/>
              <a:gd name="connsiteX19" fmla="*/ 1549400 w 2553640"/>
              <a:gd name="connsiteY19" fmla="*/ 599879 h 3254179"/>
              <a:gd name="connsiteX20" fmla="*/ 1587500 w 2553640"/>
              <a:gd name="connsiteY20" fmla="*/ 637979 h 3254179"/>
              <a:gd name="connsiteX21" fmla="*/ 1612900 w 2553640"/>
              <a:gd name="connsiteY21" fmla="*/ 676079 h 3254179"/>
              <a:gd name="connsiteX22" fmla="*/ 1651000 w 2553640"/>
              <a:gd name="connsiteY22" fmla="*/ 701479 h 3254179"/>
              <a:gd name="connsiteX23" fmla="*/ 1663700 w 2553640"/>
              <a:gd name="connsiteY23" fmla="*/ 752279 h 3254179"/>
              <a:gd name="connsiteX24" fmla="*/ 1701800 w 2553640"/>
              <a:gd name="connsiteY24" fmla="*/ 777679 h 3254179"/>
              <a:gd name="connsiteX25" fmla="*/ 1727200 w 2553640"/>
              <a:gd name="connsiteY25" fmla="*/ 853879 h 3254179"/>
              <a:gd name="connsiteX26" fmla="*/ 1765300 w 2553640"/>
              <a:gd name="connsiteY26" fmla="*/ 930079 h 3254179"/>
              <a:gd name="connsiteX27" fmla="*/ 1790700 w 2553640"/>
              <a:gd name="connsiteY27" fmla="*/ 968179 h 3254179"/>
              <a:gd name="connsiteX28" fmla="*/ 1803400 w 2553640"/>
              <a:gd name="connsiteY28" fmla="*/ 1006279 h 3254179"/>
              <a:gd name="connsiteX29" fmla="*/ 1854200 w 2553640"/>
              <a:gd name="connsiteY29" fmla="*/ 1082479 h 3254179"/>
              <a:gd name="connsiteX30" fmla="*/ 1879600 w 2553640"/>
              <a:gd name="connsiteY30" fmla="*/ 1171379 h 3254179"/>
              <a:gd name="connsiteX31" fmla="*/ 1905000 w 2553640"/>
              <a:gd name="connsiteY31" fmla="*/ 1209479 h 3254179"/>
              <a:gd name="connsiteX32" fmla="*/ 1917700 w 2553640"/>
              <a:gd name="connsiteY32" fmla="*/ 1285679 h 3254179"/>
              <a:gd name="connsiteX33" fmla="*/ 1943100 w 2553640"/>
              <a:gd name="connsiteY33" fmla="*/ 1336479 h 3254179"/>
              <a:gd name="connsiteX34" fmla="*/ 1968500 w 2553640"/>
              <a:gd name="connsiteY34" fmla="*/ 1412679 h 3254179"/>
              <a:gd name="connsiteX35" fmla="*/ 1981200 w 2553640"/>
              <a:gd name="connsiteY35" fmla="*/ 1463479 h 3254179"/>
              <a:gd name="connsiteX36" fmla="*/ 2006600 w 2553640"/>
              <a:gd name="connsiteY36" fmla="*/ 1552379 h 3254179"/>
              <a:gd name="connsiteX37" fmla="*/ 2019300 w 2553640"/>
              <a:gd name="connsiteY37" fmla="*/ 1653979 h 3254179"/>
              <a:gd name="connsiteX38" fmla="*/ 2032000 w 2553640"/>
              <a:gd name="connsiteY38" fmla="*/ 1692079 h 3254179"/>
              <a:gd name="connsiteX39" fmla="*/ 2044700 w 2553640"/>
              <a:gd name="connsiteY39" fmla="*/ 1768279 h 3254179"/>
              <a:gd name="connsiteX40" fmla="*/ 2070100 w 2553640"/>
              <a:gd name="connsiteY40" fmla="*/ 1876229 h 3254179"/>
              <a:gd name="connsiteX41" fmla="*/ 2101850 w 2553640"/>
              <a:gd name="connsiteY41" fmla="*/ 1958779 h 3254179"/>
              <a:gd name="connsiteX42" fmla="*/ 2133600 w 2553640"/>
              <a:gd name="connsiteY42" fmla="*/ 2009579 h 3254179"/>
              <a:gd name="connsiteX43" fmla="*/ 2159000 w 2553640"/>
              <a:gd name="connsiteY43" fmla="*/ 2098479 h 3254179"/>
              <a:gd name="connsiteX44" fmla="*/ 2197100 w 2553640"/>
              <a:gd name="connsiteY44" fmla="*/ 2149279 h 3254179"/>
              <a:gd name="connsiteX45" fmla="*/ 2228850 w 2553640"/>
              <a:gd name="connsiteY45" fmla="*/ 2244529 h 3254179"/>
              <a:gd name="connsiteX46" fmla="*/ 2260600 w 2553640"/>
              <a:gd name="connsiteY46" fmla="*/ 2327079 h 3254179"/>
              <a:gd name="connsiteX47" fmla="*/ 2273300 w 2553640"/>
              <a:gd name="connsiteY47" fmla="*/ 2365179 h 3254179"/>
              <a:gd name="connsiteX48" fmla="*/ 2324100 w 2553640"/>
              <a:gd name="connsiteY48" fmla="*/ 2441379 h 3254179"/>
              <a:gd name="connsiteX49" fmla="*/ 2349500 w 2553640"/>
              <a:gd name="connsiteY49" fmla="*/ 2479479 h 3254179"/>
              <a:gd name="connsiteX50" fmla="*/ 2374900 w 2553640"/>
              <a:gd name="connsiteY50" fmla="*/ 2555679 h 3254179"/>
              <a:gd name="connsiteX51" fmla="*/ 2451100 w 2553640"/>
              <a:gd name="connsiteY51" fmla="*/ 2765229 h 3254179"/>
              <a:gd name="connsiteX52" fmla="*/ 2482850 w 2553640"/>
              <a:gd name="connsiteY52" fmla="*/ 2911279 h 3254179"/>
              <a:gd name="connsiteX53" fmla="*/ 2527300 w 2553640"/>
              <a:gd name="connsiteY53" fmla="*/ 3006529 h 3254179"/>
              <a:gd name="connsiteX54" fmla="*/ 2540000 w 2553640"/>
              <a:gd name="connsiteY54" fmla="*/ 3089079 h 3254179"/>
              <a:gd name="connsiteX55" fmla="*/ 2552700 w 2553640"/>
              <a:gd name="connsiteY55" fmla="*/ 3177979 h 3254179"/>
              <a:gd name="connsiteX56" fmla="*/ 2552700 w 2553640"/>
              <a:gd name="connsiteY56" fmla="*/ 3228779 h 3254179"/>
              <a:gd name="connsiteX57" fmla="*/ 2552700 w 2553640"/>
              <a:gd name="connsiteY57" fmla="*/ 3228779 h 3254179"/>
              <a:gd name="connsiteX58" fmla="*/ 2552700 w 2553640"/>
              <a:gd name="connsiteY58" fmla="*/ 3228779 h 3254179"/>
              <a:gd name="connsiteX59" fmla="*/ 0 w 2553640"/>
              <a:gd name="connsiteY59" fmla="*/ 3254179 h 3254179"/>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90600 w 2553640"/>
              <a:gd name="connsiteY8" fmla="*/ 155379 h 3254179"/>
              <a:gd name="connsiteX9" fmla="*/ 1181100 w 2553640"/>
              <a:gd name="connsiteY9" fmla="*/ 244279 h 3254179"/>
              <a:gd name="connsiteX10" fmla="*/ 1231900 w 2553640"/>
              <a:gd name="connsiteY10" fmla="*/ 269679 h 3254179"/>
              <a:gd name="connsiteX11" fmla="*/ 1295400 w 2553640"/>
              <a:gd name="connsiteY11" fmla="*/ 333179 h 3254179"/>
              <a:gd name="connsiteX12" fmla="*/ 1333500 w 2553640"/>
              <a:gd name="connsiteY12" fmla="*/ 371279 h 3254179"/>
              <a:gd name="connsiteX13" fmla="*/ 1358900 w 2553640"/>
              <a:gd name="connsiteY13" fmla="*/ 409379 h 3254179"/>
              <a:gd name="connsiteX14" fmla="*/ 1397000 w 2553640"/>
              <a:gd name="connsiteY14" fmla="*/ 422079 h 3254179"/>
              <a:gd name="connsiteX15" fmla="*/ 1460500 w 2553640"/>
              <a:gd name="connsiteY15" fmla="*/ 485579 h 3254179"/>
              <a:gd name="connsiteX16" fmla="*/ 1485900 w 2553640"/>
              <a:gd name="connsiteY16" fmla="*/ 523679 h 3254179"/>
              <a:gd name="connsiteX17" fmla="*/ 1524000 w 2553640"/>
              <a:gd name="connsiteY17" fmla="*/ 561779 h 3254179"/>
              <a:gd name="connsiteX18" fmla="*/ 1549400 w 2553640"/>
              <a:gd name="connsiteY18" fmla="*/ 599879 h 3254179"/>
              <a:gd name="connsiteX19" fmla="*/ 1587500 w 2553640"/>
              <a:gd name="connsiteY19" fmla="*/ 637979 h 3254179"/>
              <a:gd name="connsiteX20" fmla="*/ 1612900 w 2553640"/>
              <a:gd name="connsiteY20" fmla="*/ 676079 h 3254179"/>
              <a:gd name="connsiteX21" fmla="*/ 1651000 w 2553640"/>
              <a:gd name="connsiteY21" fmla="*/ 701479 h 3254179"/>
              <a:gd name="connsiteX22" fmla="*/ 1663700 w 2553640"/>
              <a:gd name="connsiteY22" fmla="*/ 752279 h 3254179"/>
              <a:gd name="connsiteX23" fmla="*/ 1701800 w 2553640"/>
              <a:gd name="connsiteY23" fmla="*/ 777679 h 3254179"/>
              <a:gd name="connsiteX24" fmla="*/ 1727200 w 2553640"/>
              <a:gd name="connsiteY24" fmla="*/ 853879 h 3254179"/>
              <a:gd name="connsiteX25" fmla="*/ 1765300 w 2553640"/>
              <a:gd name="connsiteY25" fmla="*/ 930079 h 3254179"/>
              <a:gd name="connsiteX26" fmla="*/ 1790700 w 2553640"/>
              <a:gd name="connsiteY26" fmla="*/ 968179 h 3254179"/>
              <a:gd name="connsiteX27" fmla="*/ 1803400 w 2553640"/>
              <a:gd name="connsiteY27" fmla="*/ 1006279 h 3254179"/>
              <a:gd name="connsiteX28" fmla="*/ 1854200 w 2553640"/>
              <a:gd name="connsiteY28" fmla="*/ 1082479 h 3254179"/>
              <a:gd name="connsiteX29" fmla="*/ 1879600 w 2553640"/>
              <a:gd name="connsiteY29" fmla="*/ 1171379 h 3254179"/>
              <a:gd name="connsiteX30" fmla="*/ 1905000 w 2553640"/>
              <a:gd name="connsiteY30" fmla="*/ 1209479 h 3254179"/>
              <a:gd name="connsiteX31" fmla="*/ 1917700 w 2553640"/>
              <a:gd name="connsiteY31" fmla="*/ 1285679 h 3254179"/>
              <a:gd name="connsiteX32" fmla="*/ 1943100 w 2553640"/>
              <a:gd name="connsiteY32" fmla="*/ 1336479 h 3254179"/>
              <a:gd name="connsiteX33" fmla="*/ 1968500 w 2553640"/>
              <a:gd name="connsiteY33" fmla="*/ 1412679 h 3254179"/>
              <a:gd name="connsiteX34" fmla="*/ 1981200 w 2553640"/>
              <a:gd name="connsiteY34" fmla="*/ 1463479 h 3254179"/>
              <a:gd name="connsiteX35" fmla="*/ 2006600 w 2553640"/>
              <a:gd name="connsiteY35" fmla="*/ 1552379 h 3254179"/>
              <a:gd name="connsiteX36" fmla="*/ 2019300 w 2553640"/>
              <a:gd name="connsiteY36" fmla="*/ 1653979 h 3254179"/>
              <a:gd name="connsiteX37" fmla="*/ 2032000 w 2553640"/>
              <a:gd name="connsiteY37" fmla="*/ 1692079 h 3254179"/>
              <a:gd name="connsiteX38" fmla="*/ 2044700 w 2553640"/>
              <a:gd name="connsiteY38" fmla="*/ 1768279 h 3254179"/>
              <a:gd name="connsiteX39" fmla="*/ 2070100 w 2553640"/>
              <a:gd name="connsiteY39" fmla="*/ 1876229 h 3254179"/>
              <a:gd name="connsiteX40" fmla="*/ 2101850 w 2553640"/>
              <a:gd name="connsiteY40" fmla="*/ 1958779 h 3254179"/>
              <a:gd name="connsiteX41" fmla="*/ 2133600 w 2553640"/>
              <a:gd name="connsiteY41" fmla="*/ 2009579 h 3254179"/>
              <a:gd name="connsiteX42" fmla="*/ 2159000 w 2553640"/>
              <a:gd name="connsiteY42" fmla="*/ 2098479 h 3254179"/>
              <a:gd name="connsiteX43" fmla="*/ 2197100 w 2553640"/>
              <a:gd name="connsiteY43" fmla="*/ 2149279 h 3254179"/>
              <a:gd name="connsiteX44" fmla="*/ 2228850 w 2553640"/>
              <a:gd name="connsiteY44" fmla="*/ 2244529 h 3254179"/>
              <a:gd name="connsiteX45" fmla="*/ 2260600 w 2553640"/>
              <a:gd name="connsiteY45" fmla="*/ 2327079 h 3254179"/>
              <a:gd name="connsiteX46" fmla="*/ 2273300 w 2553640"/>
              <a:gd name="connsiteY46" fmla="*/ 2365179 h 3254179"/>
              <a:gd name="connsiteX47" fmla="*/ 2324100 w 2553640"/>
              <a:gd name="connsiteY47" fmla="*/ 2441379 h 3254179"/>
              <a:gd name="connsiteX48" fmla="*/ 2349500 w 2553640"/>
              <a:gd name="connsiteY48" fmla="*/ 2479479 h 3254179"/>
              <a:gd name="connsiteX49" fmla="*/ 2374900 w 2553640"/>
              <a:gd name="connsiteY49" fmla="*/ 2555679 h 3254179"/>
              <a:gd name="connsiteX50" fmla="*/ 2451100 w 2553640"/>
              <a:gd name="connsiteY50" fmla="*/ 2765229 h 3254179"/>
              <a:gd name="connsiteX51" fmla="*/ 2482850 w 2553640"/>
              <a:gd name="connsiteY51" fmla="*/ 2911279 h 3254179"/>
              <a:gd name="connsiteX52" fmla="*/ 2527300 w 2553640"/>
              <a:gd name="connsiteY52" fmla="*/ 3006529 h 3254179"/>
              <a:gd name="connsiteX53" fmla="*/ 2540000 w 2553640"/>
              <a:gd name="connsiteY53" fmla="*/ 3089079 h 3254179"/>
              <a:gd name="connsiteX54" fmla="*/ 2552700 w 2553640"/>
              <a:gd name="connsiteY54" fmla="*/ 3177979 h 3254179"/>
              <a:gd name="connsiteX55" fmla="*/ 2552700 w 2553640"/>
              <a:gd name="connsiteY55" fmla="*/ 3228779 h 3254179"/>
              <a:gd name="connsiteX56" fmla="*/ 2552700 w 2553640"/>
              <a:gd name="connsiteY56" fmla="*/ 3228779 h 3254179"/>
              <a:gd name="connsiteX57" fmla="*/ 2552700 w 2553640"/>
              <a:gd name="connsiteY57" fmla="*/ 3228779 h 3254179"/>
              <a:gd name="connsiteX58" fmla="*/ 0 w 2553640"/>
              <a:gd name="connsiteY58" fmla="*/ 3254179 h 3254179"/>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90600 w 2553640"/>
              <a:gd name="connsiteY8" fmla="*/ 155379 h 3254179"/>
              <a:gd name="connsiteX9" fmla="*/ 1231900 w 2553640"/>
              <a:gd name="connsiteY9" fmla="*/ 269679 h 3254179"/>
              <a:gd name="connsiteX10" fmla="*/ 1295400 w 2553640"/>
              <a:gd name="connsiteY10" fmla="*/ 333179 h 3254179"/>
              <a:gd name="connsiteX11" fmla="*/ 1333500 w 2553640"/>
              <a:gd name="connsiteY11" fmla="*/ 371279 h 3254179"/>
              <a:gd name="connsiteX12" fmla="*/ 1358900 w 2553640"/>
              <a:gd name="connsiteY12" fmla="*/ 409379 h 3254179"/>
              <a:gd name="connsiteX13" fmla="*/ 1397000 w 2553640"/>
              <a:gd name="connsiteY13" fmla="*/ 422079 h 3254179"/>
              <a:gd name="connsiteX14" fmla="*/ 1460500 w 2553640"/>
              <a:gd name="connsiteY14" fmla="*/ 485579 h 3254179"/>
              <a:gd name="connsiteX15" fmla="*/ 1485900 w 2553640"/>
              <a:gd name="connsiteY15" fmla="*/ 523679 h 3254179"/>
              <a:gd name="connsiteX16" fmla="*/ 1524000 w 2553640"/>
              <a:gd name="connsiteY16" fmla="*/ 561779 h 3254179"/>
              <a:gd name="connsiteX17" fmla="*/ 1549400 w 2553640"/>
              <a:gd name="connsiteY17" fmla="*/ 599879 h 3254179"/>
              <a:gd name="connsiteX18" fmla="*/ 1587500 w 2553640"/>
              <a:gd name="connsiteY18" fmla="*/ 637979 h 3254179"/>
              <a:gd name="connsiteX19" fmla="*/ 1612900 w 2553640"/>
              <a:gd name="connsiteY19" fmla="*/ 676079 h 3254179"/>
              <a:gd name="connsiteX20" fmla="*/ 1651000 w 2553640"/>
              <a:gd name="connsiteY20" fmla="*/ 701479 h 3254179"/>
              <a:gd name="connsiteX21" fmla="*/ 1663700 w 2553640"/>
              <a:gd name="connsiteY21" fmla="*/ 752279 h 3254179"/>
              <a:gd name="connsiteX22" fmla="*/ 1701800 w 2553640"/>
              <a:gd name="connsiteY22" fmla="*/ 777679 h 3254179"/>
              <a:gd name="connsiteX23" fmla="*/ 1727200 w 2553640"/>
              <a:gd name="connsiteY23" fmla="*/ 853879 h 3254179"/>
              <a:gd name="connsiteX24" fmla="*/ 1765300 w 2553640"/>
              <a:gd name="connsiteY24" fmla="*/ 930079 h 3254179"/>
              <a:gd name="connsiteX25" fmla="*/ 1790700 w 2553640"/>
              <a:gd name="connsiteY25" fmla="*/ 968179 h 3254179"/>
              <a:gd name="connsiteX26" fmla="*/ 1803400 w 2553640"/>
              <a:gd name="connsiteY26" fmla="*/ 1006279 h 3254179"/>
              <a:gd name="connsiteX27" fmla="*/ 1854200 w 2553640"/>
              <a:gd name="connsiteY27" fmla="*/ 1082479 h 3254179"/>
              <a:gd name="connsiteX28" fmla="*/ 1879600 w 2553640"/>
              <a:gd name="connsiteY28" fmla="*/ 1171379 h 3254179"/>
              <a:gd name="connsiteX29" fmla="*/ 1905000 w 2553640"/>
              <a:gd name="connsiteY29" fmla="*/ 1209479 h 3254179"/>
              <a:gd name="connsiteX30" fmla="*/ 1917700 w 2553640"/>
              <a:gd name="connsiteY30" fmla="*/ 1285679 h 3254179"/>
              <a:gd name="connsiteX31" fmla="*/ 1943100 w 2553640"/>
              <a:gd name="connsiteY31" fmla="*/ 1336479 h 3254179"/>
              <a:gd name="connsiteX32" fmla="*/ 1968500 w 2553640"/>
              <a:gd name="connsiteY32" fmla="*/ 1412679 h 3254179"/>
              <a:gd name="connsiteX33" fmla="*/ 1981200 w 2553640"/>
              <a:gd name="connsiteY33" fmla="*/ 1463479 h 3254179"/>
              <a:gd name="connsiteX34" fmla="*/ 2006600 w 2553640"/>
              <a:gd name="connsiteY34" fmla="*/ 1552379 h 3254179"/>
              <a:gd name="connsiteX35" fmla="*/ 2019300 w 2553640"/>
              <a:gd name="connsiteY35" fmla="*/ 1653979 h 3254179"/>
              <a:gd name="connsiteX36" fmla="*/ 2032000 w 2553640"/>
              <a:gd name="connsiteY36" fmla="*/ 1692079 h 3254179"/>
              <a:gd name="connsiteX37" fmla="*/ 2044700 w 2553640"/>
              <a:gd name="connsiteY37" fmla="*/ 1768279 h 3254179"/>
              <a:gd name="connsiteX38" fmla="*/ 2070100 w 2553640"/>
              <a:gd name="connsiteY38" fmla="*/ 1876229 h 3254179"/>
              <a:gd name="connsiteX39" fmla="*/ 2101850 w 2553640"/>
              <a:gd name="connsiteY39" fmla="*/ 1958779 h 3254179"/>
              <a:gd name="connsiteX40" fmla="*/ 2133600 w 2553640"/>
              <a:gd name="connsiteY40" fmla="*/ 2009579 h 3254179"/>
              <a:gd name="connsiteX41" fmla="*/ 2159000 w 2553640"/>
              <a:gd name="connsiteY41" fmla="*/ 2098479 h 3254179"/>
              <a:gd name="connsiteX42" fmla="*/ 2197100 w 2553640"/>
              <a:gd name="connsiteY42" fmla="*/ 2149279 h 3254179"/>
              <a:gd name="connsiteX43" fmla="*/ 2228850 w 2553640"/>
              <a:gd name="connsiteY43" fmla="*/ 2244529 h 3254179"/>
              <a:gd name="connsiteX44" fmla="*/ 2260600 w 2553640"/>
              <a:gd name="connsiteY44" fmla="*/ 2327079 h 3254179"/>
              <a:gd name="connsiteX45" fmla="*/ 2273300 w 2553640"/>
              <a:gd name="connsiteY45" fmla="*/ 2365179 h 3254179"/>
              <a:gd name="connsiteX46" fmla="*/ 2324100 w 2553640"/>
              <a:gd name="connsiteY46" fmla="*/ 2441379 h 3254179"/>
              <a:gd name="connsiteX47" fmla="*/ 2349500 w 2553640"/>
              <a:gd name="connsiteY47" fmla="*/ 2479479 h 3254179"/>
              <a:gd name="connsiteX48" fmla="*/ 2374900 w 2553640"/>
              <a:gd name="connsiteY48" fmla="*/ 2555679 h 3254179"/>
              <a:gd name="connsiteX49" fmla="*/ 2451100 w 2553640"/>
              <a:gd name="connsiteY49" fmla="*/ 2765229 h 3254179"/>
              <a:gd name="connsiteX50" fmla="*/ 2482850 w 2553640"/>
              <a:gd name="connsiteY50" fmla="*/ 2911279 h 3254179"/>
              <a:gd name="connsiteX51" fmla="*/ 2527300 w 2553640"/>
              <a:gd name="connsiteY51" fmla="*/ 3006529 h 3254179"/>
              <a:gd name="connsiteX52" fmla="*/ 2540000 w 2553640"/>
              <a:gd name="connsiteY52" fmla="*/ 3089079 h 3254179"/>
              <a:gd name="connsiteX53" fmla="*/ 2552700 w 2553640"/>
              <a:gd name="connsiteY53" fmla="*/ 3177979 h 3254179"/>
              <a:gd name="connsiteX54" fmla="*/ 2552700 w 2553640"/>
              <a:gd name="connsiteY54" fmla="*/ 3228779 h 3254179"/>
              <a:gd name="connsiteX55" fmla="*/ 2552700 w 2553640"/>
              <a:gd name="connsiteY55" fmla="*/ 3228779 h 3254179"/>
              <a:gd name="connsiteX56" fmla="*/ 2552700 w 2553640"/>
              <a:gd name="connsiteY56" fmla="*/ 3228779 h 3254179"/>
              <a:gd name="connsiteX57" fmla="*/ 0 w 2553640"/>
              <a:gd name="connsiteY57" fmla="*/ 3254179 h 3254179"/>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90600 w 2553640"/>
              <a:gd name="connsiteY8" fmla="*/ 155379 h 3254179"/>
              <a:gd name="connsiteX9" fmla="*/ 1231900 w 2553640"/>
              <a:gd name="connsiteY9" fmla="*/ 269679 h 3254179"/>
              <a:gd name="connsiteX10" fmla="*/ 1231900 w 2553640"/>
              <a:gd name="connsiteY10" fmla="*/ 282380 h 3254179"/>
              <a:gd name="connsiteX11" fmla="*/ 1295400 w 2553640"/>
              <a:gd name="connsiteY11" fmla="*/ 333179 h 3254179"/>
              <a:gd name="connsiteX12" fmla="*/ 1333500 w 2553640"/>
              <a:gd name="connsiteY12" fmla="*/ 371279 h 3254179"/>
              <a:gd name="connsiteX13" fmla="*/ 1358900 w 2553640"/>
              <a:gd name="connsiteY13" fmla="*/ 409379 h 3254179"/>
              <a:gd name="connsiteX14" fmla="*/ 1397000 w 2553640"/>
              <a:gd name="connsiteY14" fmla="*/ 422079 h 3254179"/>
              <a:gd name="connsiteX15" fmla="*/ 1460500 w 2553640"/>
              <a:gd name="connsiteY15" fmla="*/ 485579 h 3254179"/>
              <a:gd name="connsiteX16" fmla="*/ 1485900 w 2553640"/>
              <a:gd name="connsiteY16" fmla="*/ 523679 h 3254179"/>
              <a:gd name="connsiteX17" fmla="*/ 1524000 w 2553640"/>
              <a:gd name="connsiteY17" fmla="*/ 561779 h 3254179"/>
              <a:gd name="connsiteX18" fmla="*/ 1549400 w 2553640"/>
              <a:gd name="connsiteY18" fmla="*/ 599879 h 3254179"/>
              <a:gd name="connsiteX19" fmla="*/ 1587500 w 2553640"/>
              <a:gd name="connsiteY19" fmla="*/ 637979 h 3254179"/>
              <a:gd name="connsiteX20" fmla="*/ 1612900 w 2553640"/>
              <a:gd name="connsiteY20" fmla="*/ 676079 h 3254179"/>
              <a:gd name="connsiteX21" fmla="*/ 1651000 w 2553640"/>
              <a:gd name="connsiteY21" fmla="*/ 701479 h 3254179"/>
              <a:gd name="connsiteX22" fmla="*/ 1663700 w 2553640"/>
              <a:gd name="connsiteY22" fmla="*/ 752279 h 3254179"/>
              <a:gd name="connsiteX23" fmla="*/ 1701800 w 2553640"/>
              <a:gd name="connsiteY23" fmla="*/ 777679 h 3254179"/>
              <a:gd name="connsiteX24" fmla="*/ 1727200 w 2553640"/>
              <a:gd name="connsiteY24" fmla="*/ 853879 h 3254179"/>
              <a:gd name="connsiteX25" fmla="*/ 1765300 w 2553640"/>
              <a:gd name="connsiteY25" fmla="*/ 930079 h 3254179"/>
              <a:gd name="connsiteX26" fmla="*/ 1790700 w 2553640"/>
              <a:gd name="connsiteY26" fmla="*/ 968179 h 3254179"/>
              <a:gd name="connsiteX27" fmla="*/ 1803400 w 2553640"/>
              <a:gd name="connsiteY27" fmla="*/ 1006279 h 3254179"/>
              <a:gd name="connsiteX28" fmla="*/ 1854200 w 2553640"/>
              <a:gd name="connsiteY28" fmla="*/ 1082479 h 3254179"/>
              <a:gd name="connsiteX29" fmla="*/ 1879600 w 2553640"/>
              <a:gd name="connsiteY29" fmla="*/ 1171379 h 3254179"/>
              <a:gd name="connsiteX30" fmla="*/ 1905000 w 2553640"/>
              <a:gd name="connsiteY30" fmla="*/ 1209479 h 3254179"/>
              <a:gd name="connsiteX31" fmla="*/ 1917700 w 2553640"/>
              <a:gd name="connsiteY31" fmla="*/ 1285679 h 3254179"/>
              <a:gd name="connsiteX32" fmla="*/ 1943100 w 2553640"/>
              <a:gd name="connsiteY32" fmla="*/ 1336479 h 3254179"/>
              <a:gd name="connsiteX33" fmla="*/ 1968500 w 2553640"/>
              <a:gd name="connsiteY33" fmla="*/ 1412679 h 3254179"/>
              <a:gd name="connsiteX34" fmla="*/ 1981200 w 2553640"/>
              <a:gd name="connsiteY34" fmla="*/ 1463479 h 3254179"/>
              <a:gd name="connsiteX35" fmla="*/ 2006600 w 2553640"/>
              <a:gd name="connsiteY35" fmla="*/ 1552379 h 3254179"/>
              <a:gd name="connsiteX36" fmla="*/ 2019300 w 2553640"/>
              <a:gd name="connsiteY36" fmla="*/ 1653979 h 3254179"/>
              <a:gd name="connsiteX37" fmla="*/ 2032000 w 2553640"/>
              <a:gd name="connsiteY37" fmla="*/ 1692079 h 3254179"/>
              <a:gd name="connsiteX38" fmla="*/ 2044700 w 2553640"/>
              <a:gd name="connsiteY38" fmla="*/ 1768279 h 3254179"/>
              <a:gd name="connsiteX39" fmla="*/ 2070100 w 2553640"/>
              <a:gd name="connsiteY39" fmla="*/ 1876229 h 3254179"/>
              <a:gd name="connsiteX40" fmla="*/ 2101850 w 2553640"/>
              <a:gd name="connsiteY40" fmla="*/ 1958779 h 3254179"/>
              <a:gd name="connsiteX41" fmla="*/ 2133600 w 2553640"/>
              <a:gd name="connsiteY41" fmla="*/ 2009579 h 3254179"/>
              <a:gd name="connsiteX42" fmla="*/ 2159000 w 2553640"/>
              <a:gd name="connsiteY42" fmla="*/ 2098479 h 3254179"/>
              <a:gd name="connsiteX43" fmla="*/ 2197100 w 2553640"/>
              <a:gd name="connsiteY43" fmla="*/ 2149279 h 3254179"/>
              <a:gd name="connsiteX44" fmla="*/ 2228850 w 2553640"/>
              <a:gd name="connsiteY44" fmla="*/ 2244529 h 3254179"/>
              <a:gd name="connsiteX45" fmla="*/ 2260600 w 2553640"/>
              <a:gd name="connsiteY45" fmla="*/ 2327079 h 3254179"/>
              <a:gd name="connsiteX46" fmla="*/ 2273300 w 2553640"/>
              <a:gd name="connsiteY46" fmla="*/ 2365179 h 3254179"/>
              <a:gd name="connsiteX47" fmla="*/ 2324100 w 2553640"/>
              <a:gd name="connsiteY47" fmla="*/ 2441379 h 3254179"/>
              <a:gd name="connsiteX48" fmla="*/ 2349500 w 2553640"/>
              <a:gd name="connsiteY48" fmla="*/ 2479479 h 3254179"/>
              <a:gd name="connsiteX49" fmla="*/ 2374900 w 2553640"/>
              <a:gd name="connsiteY49" fmla="*/ 2555679 h 3254179"/>
              <a:gd name="connsiteX50" fmla="*/ 2451100 w 2553640"/>
              <a:gd name="connsiteY50" fmla="*/ 2765229 h 3254179"/>
              <a:gd name="connsiteX51" fmla="*/ 2482850 w 2553640"/>
              <a:gd name="connsiteY51" fmla="*/ 2911279 h 3254179"/>
              <a:gd name="connsiteX52" fmla="*/ 2527300 w 2553640"/>
              <a:gd name="connsiteY52" fmla="*/ 3006529 h 3254179"/>
              <a:gd name="connsiteX53" fmla="*/ 2540000 w 2553640"/>
              <a:gd name="connsiteY53" fmla="*/ 3089079 h 3254179"/>
              <a:gd name="connsiteX54" fmla="*/ 2552700 w 2553640"/>
              <a:gd name="connsiteY54" fmla="*/ 3177979 h 3254179"/>
              <a:gd name="connsiteX55" fmla="*/ 2552700 w 2553640"/>
              <a:gd name="connsiteY55" fmla="*/ 3228779 h 3254179"/>
              <a:gd name="connsiteX56" fmla="*/ 2552700 w 2553640"/>
              <a:gd name="connsiteY56" fmla="*/ 3228779 h 3254179"/>
              <a:gd name="connsiteX57" fmla="*/ 2552700 w 2553640"/>
              <a:gd name="connsiteY57" fmla="*/ 3228779 h 3254179"/>
              <a:gd name="connsiteX58" fmla="*/ 0 w 2553640"/>
              <a:gd name="connsiteY58" fmla="*/ 3254179 h 3254179"/>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90600 w 2553640"/>
              <a:gd name="connsiteY8" fmla="*/ 155379 h 3254179"/>
              <a:gd name="connsiteX9" fmla="*/ 1231900 w 2553640"/>
              <a:gd name="connsiteY9" fmla="*/ 269679 h 3254179"/>
              <a:gd name="connsiteX10" fmla="*/ 1295400 w 2553640"/>
              <a:gd name="connsiteY10" fmla="*/ 333179 h 3254179"/>
              <a:gd name="connsiteX11" fmla="*/ 1333500 w 2553640"/>
              <a:gd name="connsiteY11" fmla="*/ 371279 h 3254179"/>
              <a:gd name="connsiteX12" fmla="*/ 1358900 w 2553640"/>
              <a:gd name="connsiteY12" fmla="*/ 409379 h 3254179"/>
              <a:gd name="connsiteX13" fmla="*/ 1397000 w 2553640"/>
              <a:gd name="connsiteY13" fmla="*/ 422079 h 3254179"/>
              <a:gd name="connsiteX14" fmla="*/ 1460500 w 2553640"/>
              <a:gd name="connsiteY14" fmla="*/ 485579 h 3254179"/>
              <a:gd name="connsiteX15" fmla="*/ 1485900 w 2553640"/>
              <a:gd name="connsiteY15" fmla="*/ 523679 h 3254179"/>
              <a:gd name="connsiteX16" fmla="*/ 1524000 w 2553640"/>
              <a:gd name="connsiteY16" fmla="*/ 561779 h 3254179"/>
              <a:gd name="connsiteX17" fmla="*/ 1549400 w 2553640"/>
              <a:gd name="connsiteY17" fmla="*/ 599879 h 3254179"/>
              <a:gd name="connsiteX18" fmla="*/ 1587500 w 2553640"/>
              <a:gd name="connsiteY18" fmla="*/ 637979 h 3254179"/>
              <a:gd name="connsiteX19" fmla="*/ 1612900 w 2553640"/>
              <a:gd name="connsiteY19" fmla="*/ 676079 h 3254179"/>
              <a:gd name="connsiteX20" fmla="*/ 1651000 w 2553640"/>
              <a:gd name="connsiteY20" fmla="*/ 701479 h 3254179"/>
              <a:gd name="connsiteX21" fmla="*/ 1663700 w 2553640"/>
              <a:gd name="connsiteY21" fmla="*/ 752279 h 3254179"/>
              <a:gd name="connsiteX22" fmla="*/ 1701800 w 2553640"/>
              <a:gd name="connsiteY22" fmla="*/ 777679 h 3254179"/>
              <a:gd name="connsiteX23" fmla="*/ 1727200 w 2553640"/>
              <a:gd name="connsiteY23" fmla="*/ 853879 h 3254179"/>
              <a:gd name="connsiteX24" fmla="*/ 1765300 w 2553640"/>
              <a:gd name="connsiteY24" fmla="*/ 930079 h 3254179"/>
              <a:gd name="connsiteX25" fmla="*/ 1790700 w 2553640"/>
              <a:gd name="connsiteY25" fmla="*/ 968179 h 3254179"/>
              <a:gd name="connsiteX26" fmla="*/ 1803400 w 2553640"/>
              <a:gd name="connsiteY26" fmla="*/ 1006279 h 3254179"/>
              <a:gd name="connsiteX27" fmla="*/ 1854200 w 2553640"/>
              <a:gd name="connsiteY27" fmla="*/ 1082479 h 3254179"/>
              <a:gd name="connsiteX28" fmla="*/ 1879600 w 2553640"/>
              <a:gd name="connsiteY28" fmla="*/ 1171379 h 3254179"/>
              <a:gd name="connsiteX29" fmla="*/ 1905000 w 2553640"/>
              <a:gd name="connsiteY29" fmla="*/ 1209479 h 3254179"/>
              <a:gd name="connsiteX30" fmla="*/ 1917700 w 2553640"/>
              <a:gd name="connsiteY30" fmla="*/ 1285679 h 3254179"/>
              <a:gd name="connsiteX31" fmla="*/ 1943100 w 2553640"/>
              <a:gd name="connsiteY31" fmla="*/ 1336479 h 3254179"/>
              <a:gd name="connsiteX32" fmla="*/ 1968500 w 2553640"/>
              <a:gd name="connsiteY32" fmla="*/ 1412679 h 3254179"/>
              <a:gd name="connsiteX33" fmla="*/ 1981200 w 2553640"/>
              <a:gd name="connsiteY33" fmla="*/ 1463479 h 3254179"/>
              <a:gd name="connsiteX34" fmla="*/ 2006600 w 2553640"/>
              <a:gd name="connsiteY34" fmla="*/ 1552379 h 3254179"/>
              <a:gd name="connsiteX35" fmla="*/ 2019300 w 2553640"/>
              <a:gd name="connsiteY35" fmla="*/ 1653979 h 3254179"/>
              <a:gd name="connsiteX36" fmla="*/ 2032000 w 2553640"/>
              <a:gd name="connsiteY36" fmla="*/ 1692079 h 3254179"/>
              <a:gd name="connsiteX37" fmla="*/ 2044700 w 2553640"/>
              <a:gd name="connsiteY37" fmla="*/ 1768279 h 3254179"/>
              <a:gd name="connsiteX38" fmla="*/ 2070100 w 2553640"/>
              <a:gd name="connsiteY38" fmla="*/ 1876229 h 3254179"/>
              <a:gd name="connsiteX39" fmla="*/ 2101850 w 2553640"/>
              <a:gd name="connsiteY39" fmla="*/ 1958779 h 3254179"/>
              <a:gd name="connsiteX40" fmla="*/ 2133600 w 2553640"/>
              <a:gd name="connsiteY40" fmla="*/ 2009579 h 3254179"/>
              <a:gd name="connsiteX41" fmla="*/ 2159000 w 2553640"/>
              <a:gd name="connsiteY41" fmla="*/ 2098479 h 3254179"/>
              <a:gd name="connsiteX42" fmla="*/ 2197100 w 2553640"/>
              <a:gd name="connsiteY42" fmla="*/ 2149279 h 3254179"/>
              <a:gd name="connsiteX43" fmla="*/ 2228850 w 2553640"/>
              <a:gd name="connsiteY43" fmla="*/ 2244529 h 3254179"/>
              <a:gd name="connsiteX44" fmla="*/ 2260600 w 2553640"/>
              <a:gd name="connsiteY44" fmla="*/ 2327079 h 3254179"/>
              <a:gd name="connsiteX45" fmla="*/ 2273300 w 2553640"/>
              <a:gd name="connsiteY45" fmla="*/ 2365179 h 3254179"/>
              <a:gd name="connsiteX46" fmla="*/ 2324100 w 2553640"/>
              <a:gd name="connsiteY46" fmla="*/ 2441379 h 3254179"/>
              <a:gd name="connsiteX47" fmla="*/ 2349500 w 2553640"/>
              <a:gd name="connsiteY47" fmla="*/ 2479479 h 3254179"/>
              <a:gd name="connsiteX48" fmla="*/ 2374900 w 2553640"/>
              <a:gd name="connsiteY48" fmla="*/ 2555679 h 3254179"/>
              <a:gd name="connsiteX49" fmla="*/ 2451100 w 2553640"/>
              <a:gd name="connsiteY49" fmla="*/ 2765229 h 3254179"/>
              <a:gd name="connsiteX50" fmla="*/ 2482850 w 2553640"/>
              <a:gd name="connsiteY50" fmla="*/ 2911279 h 3254179"/>
              <a:gd name="connsiteX51" fmla="*/ 2527300 w 2553640"/>
              <a:gd name="connsiteY51" fmla="*/ 3006529 h 3254179"/>
              <a:gd name="connsiteX52" fmla="*/ 2540000 w 2553640"/>
              <a:gd name="connsiteY52" fmla="*/ 3089079 h 3254179"/>
              <a:gd name="connsiteX53" fmla="*/ 2552700 w 2553640"/>
              <a:gd name="connsiteY53" fmla="*/ 3177979 h 3254179"/>
              <a:gd name="connsiteX54" fmla="*/ 2552700 w 2553640"/>
              <a:gd name="connsiteY54" fmla="*/ 3228779 h 3254179"/>
              <a:gd name="connsiteX55" fmla="*/ 2552700 w 2553640"/>
              <a:gd name="connsiteY55" fmla="*/ 3228779 h 3254179"/>
              <a:gd name="connsiteX56" fmla="*/ 2552700 w 2553640"/>
              <a:gd name="connsiteY56" fmla="*/ 3228779 h 3254179"/>
              <a:gd name="connsiteX57" fmla="*/ 0 w 2553640"/>
              <a:gd name="connsiteY57" fmla="*/ 3254179 h 3254179"/>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90600 w 2553640"/>
              <a:gd name="connsiteY8" fmla="*/ 155379 h 3254179"/>
              <a:gd name="connsiteX9" fmla="*/ 1231900 w 2553640"/>
              <a:gd name="connsiteY9" fmla="*/ 269679 h 3254179"/>
              <a:gd name="connsiteX10" fmla="*/ 1206500 w 2553640"/>
              <a:gd name="connsiteY10" fmla="*/ 307780 h 3254179"/>
              <a:gd name="connsiteX11" fmla="*/ 1295400 w 2553640"/>
              <a:gd name="connsiteY11" fmla="*/ 333179 h 3254179"/>
              <a:gd name="connsiteX12" fmla="*/ 1333500 w 2553640"/>
              <a:gd name="connsiteY12" fmla="*/ 371279 h 3254179"/>
              <a:gd name="connsiteX13" fmla="*/ 1358900 w 2553640"/>
              <a:gd name="connsiteY13" fmla="*/ 409379 h 3254179"/>
              <a:gd name="connsiteX14" fmla="*/ 1397000 w 2553640"/>
              <a:gd name="connsiteY14" fmla="*/ 422079 h 3254179"/>
              <a:gd name="connsiteX15" fmla="*/ 1460500 w 2553640"/>
              <a:gd name="connsiteY15" fmla="*/ 485579 h 3254179"/>
              <a:gd name="connsiteX16" fmla="*/ 1485900 w 2553640"/>
              <a:gd name="connsiteY16" fmla="*/ 523679 h 3254179"/>
              <a:gd name="connsiteX17" fmla="*/ 1524000 w 2553640"/>
              <a:gd name="connsiteY17" fmla="*/ 561779 h 3254179"/>
              <a:gd name="connsiteX18" fmla="*/ 1549400 w 2553640"/>
              <a:gd name="connsiteY18" fmla="*/ 599879 h 3254179"/>
              <a:gd name="connsiteX19" fmla="*/ 1587500 w 2553640"/>
              <a:gd name="connsiteY19" fmla="*/ 637979 h 3254179"/>
              <a:gd name="connsiteX20" fmla="*/ 1612900 w 2553640"/>
              <a:gd name="connsiteY20" fmla="*/ 676079 h 3254179"/>
              <a:gd name="connsiteX21" fmla="*/ 1651000 w 2553640"/>
              <a:gd name="connsiteY21" fmla="*/ 701479 h 3254179"/>
              <a:gd name="connsiteX22" fmla="*/ 1663700 w 2553640"/>
              <a:gd name="connsiteY22" fmla="*/ 752279 h 3254179"/>
              <a:gd name="connsiteX23" fmla="*/ 1701800 w 2553640"/>
              <a:gd name="connsiteY23" fmla="*/ 777679 h 3254179"/>
              <a:gd name="connsiteX24" fmla="*/ 1727200 w 2553640"/>
              <a:gd name="connsiteY24" fmla="*/ 853879 h 3254179"/>
              <a:gd name="connsiteX25" fmla="*/ 1765300 w 2553640"/>
              <a:gd name="connsiteY25" fmla="*/ 930079 h 3254179"/>
              <a:gd name="connsiteX26" fmla="*/ 1790700 w 2553640"/>
              <a:gd name="connsiteY26" fmla="*/ 968179 h 3254179"/>
              <a:gd name="connsiteX27" fmla="*/ 1803400 w 2553640"/>
              <a:gd name="connsiteY27" fmla="*/ 1006279 h 3254179"/>
              <a:gd name="connsiteX28" fmla="*/ 1854200 w 2553640"/>
              <a:gd name="connsiteY28" fmla="*/ 1082479 h 3254179"/>
              <a:gd name="connsiteX29" fmla="*/ 1879600 w 2553640"/>
              <a:gd name="connsiteY29" fmla="*/ 1171379 h 3254179"/>
              <a:gd name="connsiteX30" fmla="*/ 1905000 w 2553640"/>
              <a:gd name="connsiteY30" fmla="*/ 1209479 h 3254179"/>
              <a:gd name="connsiteX31" fmla="*/ 1917700 w 2553640"/>
              <a:gd name="connsiteY31" fmla="*/ 1285679 h 3254179"/>
              <a:gd name="connsiteX32" fmla="*/ 1943100 w 2553640"/>
              <a:gd name="connsiteY32" fmla="*/ 1336479 h 3254179"/>
              <a:gd name="connsiteX33" fmla="*/ 1968500 w 2553640"/>
              <a:gd name="connsiteY33" fmla="*/ 1412679 h 3254179"/>
              <a:gd name="connsiteX34" fmla="*/ 1981200 w 2553640"/>
              <a:gd name="connsiteY34" fmla="*/ 1463479 h 3254179"/>
              <a:gd name="connsiteX35" fmla="*/ 2006600 w 2553640"/>
              <a:gd name="connsiteY35" fmla="*/ 1552379 h 3254179"/>
              <a:gd name="connsiteX36" fmla="*/ 2019300 w 2553640"/>
              <a:gd name="connsiteY36" fmla="*/ 1653979 h 3254179"/>
              <a:gd name="connsiteX37" fmla="*/ 2032000 w 2553640"/>
              <a:gd name="connsiteY37" fmla="*/ 1692079 h 3254179"/>
              <a:gd name="connsiteX38" fmla="*/ 2044700 w 2553640"/>
              <a:gd name="connsiteY38" fmla="*/ 1768279 h 3254179"/>
              <a:gd name="connsiteX39" fmla="*/ 2070100 w 2553640"/>
              <a:gd name="connsiteY39" fmla="*/ 1876229 h 3254179"/>
              <a:gd name="connsiteX40" fmla="*/ 2101850 w 2553640"/>
              <a:gd name="connsiteY40" fmla="*/ 1958779 h 3254179"/>
              <a:gd name="connsiteX41" fmla="*/ 2133600 w 2553640"/>
              <a:gd name="connsiteY41" fmla="*/ 2009579 h 3254179"/>
              <a:gd name="connsiteX42" fmla="*/ 2159000 w 2553640"/>
              <a:gd name="connsiteY42" fmla="*/ 2098479 h 3254179"/>
              <a:gd name="connsiteX43" fmla="*/ 2197100 w 2553640"/>
              <a:gd name="connsiteY43" fmla="*/ 2149279 h 3254179"/>
              <a:gd name="connsiteX44" fmla="*/ 2228850 w 2553640"/>
              <a:gd name="connsiteY44" fmla="*/ 2244529 h 3254179"/>
              <a:gd name="connsiteX45" fmla="*/ 2260600 w 2553640"/>
              <a:gd name="connsiteY45" fmla="*/ 2327079 h 3254179"/>
              <a:gd name="connsiteX46" fmla="*/ 2273300 w 2553640"/>
              <a:gd name="connsiteY46" fmla="*/ 2365179 h 3254179"/>
              <a:gd name="connsiteX47" fmla="*/ 2324100 w 2553640"/>
              <a:gd name="connsiteY47" fmla="*/ 2441379 h 3254179"/>
              <a:gd name="connsiteX48" fmla="*/ 2349500 w 2553640"/>
              <a:gd name="connsiteY48" fmla="*/ 2479479 h 3254179"/>
              <a:gd name="connsiteX49" fmla="*/ 2374900 w 2553640"/>
              <a:gd name="connsiteY49" fmla="*/ 2555679 h 3254179"/>
              <a:gd name="connsiteX50" fmla="*/ 2451100 w 2553640"/>
              <a:gd name="connsiteY50" fmla="*/ 2765229 h 3254179"/>
              <a:gd name="connsiteX51" fmla="*/ 2482850 w 2553640"/>
              <a:gd name="connsiteY51" fmla="*/ 2911279 h 3254179"/>
              <a:gd name="connsiteX52" fmla="*/ 2527300 w 2553640"/>
              <a:gd name="connsiteY52" fmla="*/ 3006529 h 3254179"/>
              <a:gd name="connsiteX53" fmla="*/ 2540000 w 2553640"/>
              <a:gd name="connsiteY53" fmla="*/ 3089079 h 3254179"/>
              <a:gd name="connsiteX54" fmla="*/ 2552700 w 2553640"/>
              <a:gd name="connsiteY54" fmla="*/ 3177979 h 3254179"/>
              <a:gd name="connsiteX55" fmla="*/ 2552700 w 2553640"/>
              <a:gd name="connsiteY55" fmla="*/ 3228779 h 3254179"/>
              <a:gd name="connsiteX56" fmla="*/ 2552700 w 2553640"/>
              <a:gd name="connsiteY56" fmla="*/ 3228779 h 3254179"/>
              <a:gd name="connsiteX57" fmla="*/ 2552700 w 2553640"/>
              <a:gd name="connsiteY57" fmla="*/ 3228779 h 3254179"/>
              <a:gd name="connsiteX58" fmla="*/ 0 w 2553640"/>
              <a:gd name="connsiteY58" fmla="*/ 3254179 h 3254179"/>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90600 w 2553640"/>
              <a:gd name="connsiteY8" fmla="*/ 155379 h 3254179"/>
              <a:gd name="connsiteX9" fmla="*/ 1231900 w 2553640"/>
              <a:gd name="connsiteY9" fmla="*/ 269679 h 3254179"/>
              <a:gd name="connsiteX10" fmla="*/ 1295400 w 2553640"/>
              <a:gd name="connsiteY10" fmla="*/ 333179 h 3254179"/>
              <a:gd name="connsiteX11" fmla="*/ 1333500 w 2553640"/>
              <a:gd name="connsiteY11" fmla="*/ 371279 h 3254179"/>
              <a:gd name="connsiteX12" fmla="*/ 1358900 w 2553640"/>
              <a:gd name="connsiteY12" fmla="*/ 409379 h 3254179"/>
              <a:gd name="connsiteX13" fmla="*/ 1397000 w 2553640"/>
              <a:gd name="connsiteY13" fmla="*/ 422079 h 3254179"/>
              <a:gd name="connsiteX14" fmla="*/ 1460500 w 2553640"/>
              <a:gd name="connsiteY14" fmla="*/ 485579 h 3254179"/>
              <a:gd name="connsiteX15" fmla="*/ 1485900 w 2553640"/>
              <a:gd name="connsiteY15" fmla="*/ 523679 h 3254179"/>
              <a:gd name="connsiteX16" fmla="*/ 1524000 w 2553640"/>
              <a:gd name="connsiteY16" fmla="*/ 561779 h 3254179"/>
              <a:gd name="connsiteX17" fmla="*/ 1549400 w 2553640"/>
              <a:gd name="connsiteY17" fmla="*/ 599879 h 3254179"/>
              <a:gd name="connsiteX18" fmla="*/ 1587500 w 2553640"/>
              <a:gd name="connsiteY18" fmla="*/ 637979 h 3254179"/>
              <a:gd name="connsiteX19" fmla="*/ 1612900 w 2553640"/>
              <a:gd name="connsiteY19" fmla="*/ 676079 h 3254179"/>
              <a:gd name="connsiteX20" fmla="*/ 1651000 w 2553640"/>
              <a:gd name="connsiteY20" fmla="*/ 701479 h 3254179"/>
              <a:gd name="connsiteX21" fmla="*/ 1663700 w 2553640"/>
              <a:gd name="connsiteY21" fmla="*/ 752279 h 3254179"/>
              <a:gd name="connsiteX22" fmla="*/ 1701800 w 2553640"/>
              <a:gd name="connsiteY22" fmla="*/ 777679 h 3254179"/>
              <a:gd name="connsiteX23" fmla="*/ 1727200 w 2553640"/>
              <a:gd name="connsiteY23" fmla="*/ 853879 h 3254179"/>
              <a:gd name="connsiteX24" fmla="*/ 1765300 w 2553640"/>
              <a:gd name="connsiteY24" fmla="*/ 930079 h 3254179"/>
              <a:gd name="connsiteX25" fmla="*/ 1790700 w 2553640"/>
              <a:gd name="connsiteY25" fmla="*/ 968179 h 3254179"/>
              <a:gd name="connsiteX26" fmla="*/ 1803400 w 2553640"/>
              <a:gd name="connsiteY26" fmla="*/ 1006279 h 3254179"/>
              <a:gd name="connsiteX27" fmla="*/ 1854200 w 2553640"/>
              <a:gd name="connsiteY27" fmla="*/ 1082479 h 3254179"/>
              <a:gd name="connsiteX28" fmla="*/ 1879600 w 2553640"/>
              <a:gd name="connsiteY28" fmla="*/ 1171379 h 3254179"/>
              <a:gd name="connsiteX29" fmla="*/ 1905000 w 2553640"/>
              <a:gd name="connsiteY29" fmla="*/ 1209479 h 3254179"/>
              <a:gd name="connsiteX30" fmla="*/ 1917700 w 2553640"/>
              <a:gd name="connsiteY30" fmla="*/ 1285679 h 3254179"/>
              <a:gd name="connsiteX31" fmla="*/ 1943100 w 2553640"/>
              <a:gd name="connsiteY31" fmla="*/ 1336479 h 3254179"/>
              <a:gd name="connsiteX32" fmla="*/ 1968500 w 2553640"/>
              <a:gd name="connsiteY32" fmla="*/ 1412679 h 3254179"/>
              <a:gd name="connsiteX33" fmla="*/ 1981200 w 2553640"/>
              <a:gd name="connsiteY33" fmla="*/ 1463479 h 3254179"/>
              <a:gd name="connsiteX34" fmla="*/ 2006600 w 2553640"/>
              <a:gd name="connsiteY34" fmla="*/ 1552379 h 3254179"/>
              <a:gd name="connsiteX35" fmla="*/ 2019300 w 2553640"/>
              <a:gd name="connsiteY35" fmla="*/ 1653979 h 3254179"/>
              <a:gd name="connsiteX36" fmla="*/ 2032000 w 2553640"/>
              <a:gd name="connsiteY36" fmla="*/ 1692079 h 3254179"/>
              <a:gd name="connsiteX37" fmla="*/ 2044700 w 2553640"/>
              <a:gd name="connsiteY37" fmla="*/ 1768279 h 3254179"/>
              <a:gd name="connsiteX38" fmla="*/ 2070100 w 2553640"/>
              <a:gd name="connsiteY38" fmla="*/ 1876229 h 3254179"/>
              <a:gd name="connsiteX39" fmla="*/ 2101850 w 2553640"/>
              <a:gd name="connsiteY39" fmla="*/ 1958779 h 3254179"/>
              <a:gd name="connsiteX40" fmla="*/ 2133600 w 2553640"/>
              <a:gd name="connsiteY40" fmla="*/ 2009579 h 3254179"/>
              <a:gd name="connsiteX41" fmla="*/ 2159000 w 2553640"/>
              <a:gd name="connsiteY41" fmla="*/ 2098479 h 3254179"/>
              <a:gd name="connsiteX42" fmla="*/ 2197100 w 2553640"/>
              <a:gd name="connsiteY42" fmla="*/ 2149279 h 3254179"/>
              <a:gd name="connsiteX43" fmla="*/ 2228850 w 2553640"/>
              <a:gd name="connsiteY43" fmla="*/ 2244529 h 3254179"/>
              <a:gd name="connsiteX44" fmla="*/ 2260600 w 2553640"/>
              <a:gd name="connsiteY44" fmla="*/ 2327079 h 3254179"/>
              <a:gd name="connsiteX45" fmla="*/ 2273300 w 2553640"/>
              <a:gd name="connsiteY45" fmla="*/ 2365179 h 3254179"/>
              <a:gd name="connsiteX46" fmla="*/ 2324100 w 2553640"/>
              <a:gd name="connsiteY46" fmla="*/ 2441379 h 3254179"/>
              <a:gd name="connsiteX47" fmla="*/ 2349500 w 2553640"/>
              <a:gd name="connsiteY47" fmla="*/ 2479479 h 3254179"/>
              <a:gd name="connsiteX48" fmla="*/ 2374900 w 2553640"/>
              <a:gd name="connsiteY48" fmla="*/ 2555679 h 3254179"/>
              <a:gd name="connsiteX49" fmla="*/ 2451100 w 2553640"/>
              <a:gd name="connsiteY49" fmla="*/ 2765229 h 3254179"/>
              <a:gd name="connsiteX50" fmla="*/ 2482850 w 2553640"/>
              <a:gd name="connsiteY50" fmla="*/ 2911279 h 3254179"/>
              <a:gd name="connsiteX51" fmla="*/ 2527300 w 2553640"/>
              <a:gd name="connsiteY51" fmla="*/ 3006529 h 3254179"/>
              <a:gd name="connsiteX52" fmla="*/ 2540000 w 2553640"/>
              <a:gd name="connsiteY52" fmla="*/ 3089079 h 3254179"/>
              <a:gd name="connsiteX53" fmla="*/ 2552700 w 2553640"/>
              <a:gd name="connsiteY53" fmla="*/ 3177979 h 3254179"/>
              <a:gd name="connsiteX54" fmla="*/ 2552700 w 2553640"/>
              <a:gd name="connsiteY54" fmla="*/ 3228779 h 3254179"/>
              <a:gd name="connsiteX55" fmla="*/ 2552700 w 2553640"/>
              <a:gd name="connsiteY55" fmla="*/ 3228779 h 3254179"/>
              <a:gd name="connsiteX56" fmla="*/ 2552700 w 2553640"/>
              <a:gd name="connsiteY56" fmla="*/ 3228779 h 3254179"/>
              <a:gd name="connsiteX57" fmla="*/ 0 w 2553640"/>
              <a:gd name="connsiteY57" fmla="*/ 3254179 h 3254179"/>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90600 w 2553640"/>
              <a:gd name="connsiteY8" fmla="*/ 155379 h 3254179"/>
              <a:gd name="connsiteX9" fmla="*/ 1231900 w 2553640"/>
              <a:gd name="connsiteY9" fmla="*/ 269679 h 3254179"/>
              <a:gd name="connsiteX10" fmla="*/ 1295400 w 2553640"/>
              <a:gd name="connsiteY10" fmla="*/ 333179 h 3254179"/>
              <a:gd name="connsiteX11" fmla="*/ 1333500 w 2553640"/>
              <a:gd name="connsiteY11" fmla="*/ 371279 h 3254179"/>
              <a:gd name="connsiteX12" fmla="*/ 1397000 w 2553640"/>
              <a:gd name="connsiteY12" fmla="*/ 422079 h 3254179"/>
              <a:gd name="connsiteX13" fmla="*/ 1460500 w 2553640"/>
              <a:gd name="connsiteY13" fmla="*/ 485579 h 3254179"/>
              <a:gd name="connsiteX14" fmla="*/ 1485900 w 2553640"/>
              <a:gd name="connsiteY14" fmla="*/ 523679 h 3254179"/>
              <a:gd name="connsiteX15" fmla="*/ 1524000 w 2553640"/>
              <a:gd name="connsiteY15" fmla="*/ 561779 h 3254179"/>
              <a:gd name="connsiteX16" fmla="*/ 1549400 w 2553640"/>
              <a:gd name="connsiteY16" fmla="*/ 599879 h 3254179"/>
              <a:gd name="connsiteX17" fmla="*/ 1587500 w 2553640"/>
              <a:gd name="connsiteY17" fmla="*/ 637979 h 3254179"/>
              <a:gd name="connsiteX18" fmla="*/ 1612900 w 2553640"/>
              <a:gd name="connsiteY18" fmla="*/ 676079 h 3254179"/>
              <a:gd name="connsiteX19" fmla="*/ 1651000 w 2553640"/>
              <a:gd name="connsiteY19" fmla="*/ 701479 h 3254179"/>
              <a:gd name="connsiteX20" fmla="*/ 1663700 w 2553640"/>
              <a:gd name="connsiteY20" fmla="*/ 752279 h 3254179"/>
              <a:gd name="connsiteX21" fmla="*/ 1701800 w 2553640"/>
              <a:gd name="connsiteY21" fmla="*/ 777679 h 3254179"/>
              <a:gd name="connsiteX22" fmla="*/ 1727200 w 2553640"/>
              <a:gd name="connsiteY22" fmla="*/ 853879 h 3254179"/>
              <a:gd name="connsiteX23" fmla="*/ 1765300 w 2553640"/>
              <a:gd name="connsiteY23" fmla="*/ 930079 h 3254179"/>
              <a:gd name="connsiteX24" fmla="*/ 1790700 w 2553640"/>
              <a:gd name="connsiteY24" fmla="*/ 968179 h 3254179"/>
              <a:gd name="connsiteX25" fmla="*/ 1803400 w 2553640"/>
              <a:gd name="connsiteY25" fmla="*/ 1006279 h 3254179"/>
              <a:gd name="connsiteX26" fmla="*/ 1854200 w 2553640"/>
              <a:gd name="connsiteY26" fmla="*/ 1082479 h 3254179"/>
              <a:gd name="connsiteX27" fmla="*/ 1879600 w 2553640"/>
              <a:gd name="connsiteY27" fmla="*/ 1171379 h 3254179"/>
              <a:gd name="connsiteX28" fmla="*/ 1905000 w 2553640"/>
              <a:gd name="connsiteY28" fmla="*/ 1209479 h 3254179"/>
              <a:gd name="connsiteX29" fmla="*/ 1917700 w 2553640"/>
              <a:gd name="connsiteY29" fmla="*/ 1285679 h 3254179"/>
              <a:gd name="connsiteX30" fmla="*/ 1943100 w 2553640"/>
              <a:gd name="connsiteY30" fmla="*/ 1336479 h 3254179"/>
              <a:gd name="connsiteX31" fmla="*/ 1968500 w 2553640"/>
              <a:gd name="connsiteY31" fmla="*/ 1412679 h 3254179"/>
              <a:gd name="connsiteX32" fmla="*/ 1981200 w 2553640"/>
              <a:gd name="connsiteY32" fmla="*/ 1463479 h 3254179"/>
              <a:gd name="connsiteX33" fmla="*/ 2006600 w 2553640"/>
              <a:gd name="connsiteY33" fmla="*/ 1552379 h 3254179"/>
              <a:gd name="connsiteX34" fmla="*/ 2019300 w 2553640"/>
              <a:gd name="connsiteY34" fmla="*/ 1653979 h 3254179"/>
              <a:gd name="connsiteX35" fmla="*/ 2032000 w 2553640"/>
              <a:gd name="connsiteY35" fmla="*/ 1692079 h 3254179"/>
              <a:gd name="connsiteX36" fmla="*/ 2044700 w 2553640"/>
              <a:gd name="connsiteY36" fmla="*/ 1768279 h 3254179"/>
              <a:gd name="connsiteX37" fmla="*/ 2070100 w 2553640"/>
              <a:gd name="connsiteY37" fmla="*/ 1876229 h 3254179"/>
              <a:gd name="connsiteX38" fmla="*/ 2101850 w 2553640"/>
              <a:gd name="connsiteY38" fmla="*/ 1958779 h 3254179"/>
              <a:gd name="connsiteX39" fmla="*/ 2133600 w 2553640"/>
              <a:gd name="connsiteY39" fmla="*/ 2009579 h 3254179"/>
              <a:gd name="connsiteX40" fmla="*/ 2159000 w 2553640"/>
              <a:gd name="connsiteY40" fmla="*/ 2098479 h 3254179"/>
              <a:gd name="connsiteX41" fmla="*/ 2197100 w 2553640"/>
              <a:gd name="connsiteY41" fmla="*/ 2149279 h 3254179"/>
              <a:gd name="connsiteX42" fmla="*/ 2228850 w 2553640"/>
              <a:gd name="connsiteY42" fmla="*/ 2244529 h 3254179"/>
              <a:gd name="connsiteX43" fmla="*/ 2260600 w 2553640"/>
              <a:gd name="connsiteY43" fmla="*/ 2327079 h 3254179"/>
              <a:gd name="connsiteX44" fmla="*/ 2273300 w 2553640"/>
              <a:gd name="connsiteY44" fmla="*/ 2365179 h 3254179"/>
              <a:gd name="connsiteX45" fmla="*/ 2324100 w 2553640"/>
              <a:gd name="connsiteY45" fmla="*/ 2441379 h 3254179"/>
              <a:gd name="connsiteX46" fmla="*/ 2349500 w 2553640"/>
              <a:gd name="connsiteY46" fmla="*/ 2479479 h 3254179"/>
              <a:gd name="connsiteX47" fmla="*/ 2374900 w 2553640"/>
              <a:gd name="connsiteY47" fmla="*/ 2555679 h 3254179"/>
              <a:gd name="connsiteX48" fmla="*/ 2451100 w 2553640"/>
              <a:gd name="connsiteY48" fmla="*/ 2765229 h 3254179"/>
              <a:gd name="connsiteX49" fmla="*/ 2482850 w 2553640"/>
              <a:gd name="connsiteY49" fmla="*/ 2911279 h 3254179"/>
              <a:gd name="connsiteX50" fmla="*/ 2527300 w 2553640"/>
              <a:gd name="connsiteY50" fmla="*/ 3006529 h 3254179"/>
              <a:gd name="connsiteX51" fmla="*/ 2540000 w 2553640"/>
              <a:gd name="connsiteY51" fmla="*/ 3089079 h 3254179"/>
              <a:gd name="connsiteX52" fmla="*/ 2552700 w 2553640"/>
              <a:gd name="connsiteY52" fmla="*/ 3177979 h 3254179"/>
              <a:gd name="connsiteX53" fmla="*/ 2552700 w 2553640"/>
              <a:gd name="connsiteY53" fmla="*/ 3228779 h 3254179"/>
              <a:gd name="connsiteX54" fmla="*/ 2552700 w 2553640"/>
              <a:gd name="connsiteY54" fmla="*/ 3228779 h 3254179"/>
              <a:gd name="connsiteX55" fmla="*/ 2552700 w 2553640"/>
              <a:gd name="connsiteY55" fmla="*/ 3228779 h 3254179"/>
              <a:gd name="connsiteX56" fmla="*/ 0 w 2553640"/>
              <a:gd name="connsiteY56" fmla="*/ 3254179 h 3254179"/>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90600 w 2553640"/>
              <a:gd name="connsiteY8" fmla="*/ 155379 h 3254179"/>
              <a:gd name="connsiteX9" fmla="*/ 1231900 w 2553640"/>
              <a:gd name="connsiteY9" fmla="*/ 269679 h 3254179"/>
              <a:gd name="connsiteX10" fmla="*/ 1333500 w 2553640"/>
              <a:gd name="connsiteY10" fmla="*/ 371279 h 3254179"/>
              <a:gd name="connsiteX11" fmla="*/ 1397000 w 2553640"/>
              <a:gd name="connsiteY11" fmla="*/ 422079 h 3254179"/>
              <a:gd name="connsiteX12" fmla="*/ 1460500 w 2553640"/>
              <a:gd name="connsiteY12" fmla="*/ 485579 h 3254179"/>
              <a:gd name="connsiteX13" fmla="*/ 1485900 w 2553640"/>
              <a:gd name="connsiteY13" fmla="*/ 523679 h 3254179"/>
              <a:gd name="connsiteX14" fmla="*/ 1524000 w 2553640"/>
              <a:gd name="connsiteY14" fmla="*/ 561779 h 3254179"/>
              <a:gd name="connsiteX15" fmla="*/ 1549400 w 2553640"/>
              <a:gd name="connsiteY15" fmla="*/ 599879 h 3254179"/>
              <a:gd name="connsiteX16" fmla="*/ 1587500 w 2553640"/>
              <a:gd name="connsiteY16" fmla="*/ 637979 h 3254179"/>
              <a:gd name="connsiteX17" fmla="*/ 1612900 w 2553640"/>
              <a:gd name="connsiteY17" fmla="*/ 676079 h 3254179"/>
              <a:gd name="connsiteX18" fmla="*/ 1651000 w 2553640"/>
              <a:gd name="connsiteY18" fmla="*/ 701479 h 3254179"/>
              <a:gd name="connsiteX19" fmla="*/ 1663700 w 2553640"/>
              <a:gd name="connsiteY19" fmla="*/ 752279 h 3254179"/>
              <a:gd name="connsiteX20" fmla="*/ 1701800 w 2553640"/>
              <a:gd name="connsiteY20" fmla="*/ 777679 h 3254179"/>
              <a:gd name="connsiteX21" fmla="*/ 1727200 w 2553640"/>
              <a:gd name="connsiteY21" fmla="*/ 853879 h 3254179"/>
              <a:gd name="connsiteX22" fmla="*/ 1765300 w 2553640"/>
              <a:gd name="connsiteY22" fmla="*/ 930079 h 3254179"/>
              <a:gd name="connsiteX23" fmla="*/ 1790700 w 2553640"/>
              <a:gd name="connsiteY23" fmla="*/ 968179 h 3254179"/>
              <a:gd name="connsiteX24" fmla="*/ 1803400 w 2553640"/>
              <a:gd name="connsiteY24" fmla="*/ 1006279 h 3254179"/>
              <a:gd name="connsiteX25" fmla="*/ 1854200 w 2553640"/>
              <a:gd name="connsiteY25" fmla="*/ 1082479 h 3254179"/>
              <a:gd name="connsiteX26" fmla="*/ 1879600 w 2553640"/>
              <a:gd name="connsiteY26" fmla="*/ 1171379 h 3254179"/>
              <a:gd name="connsiteX27" fmla="*/ 1905000 w 2553640"/>
              <a:gd name="connsiteY27" fmla="*/ 1209479 h 3254179"/>
              <a:gd name="connsiteX28" fmla="*/ 1917700 w 2553640"/>
              <a:gd name="connsiteY28" fmla="*/ 1285679 h 3254179"/>
              <a:gd name="connsiteX29" fmla="*/ 1943100 w 2553640"/>
              <a:gd name="connsiteY29" fmla="*/ 1336479 h 3254179"/>
              <a:gd name="connsiteX30" fmla="*/ 1968500 w 2553640"/>
              <a:gd name="connsiteY30" fmla="*/ 1412679 h 3254179"/>
              <a:gd name="connsiteX31" fmla="*/ 1981200 w 2553640"/>
              <a:gd name="connsiteY31" fmla="*/ 1463479 h 3254179"/>
              <a:gd name="connsiteX32" fmla="*/ 2006600 w 2553640"/>
              <a:gd name="connsiteY32" fmla="*/ 1552379 h 3254179"/>
              <a:gd name="connsiteX33" fmla="*/ 2019300 w 2553640"/>
              <a:gd name="connsiteY33" fmla="*/ 1653979 h 3254179"/>
              <a:gd name="connsiteX34" fmla="*/ 2032000 w 2553640"/>
              <a:gd name="connsiteY34" fmla="*/ 1692079 h 3254179"/>
              <a:gd name="connsiteX35" fmla="*/ 2044700 w 2553640"/>
              <a:gd name="connsiteY35" fmla="*/ 1768279 h 3254179"/>
              <a:gd name="connsiteX36" fmla="*/ 2070100 w 2553640"/>
              <a:gd name="connsiteY36" fmla="*/ 1876229 h 3254179"/>
              <a:gd name="connsiteX37" fmla="*/ 2101850 w 2553640"/>
              <a:gd name="connsiteY37" fmla="*/ 1958779 h 3254179"/>
              <a:gd name="connsiteX38" fmla="*/ 2133600 w 2553640"/>
              <a:gd name="connsiteY38" fmla="*/ 2009579 h 3254179"/>
              <a:gd name="connsiteX39" fmla="*/ 2159000 w 2553640"/>
              <a:gd name="connsiteY39" fmla="*/ 2098479 h 3254179"/>
              <a:gd name="connsiteX40" fmla="*/ 2197100 w 2553640"/>
              <a:gd name="connsiteY40" fmla="*/ 2149279 h 3254179"/>
              <a:gd name="connsiteX41" fmla="*/ 2228850 w 2553640"/>
              <a:gd name="connsiteY41" fmla="*/ 2244529 h 3254179"/>
              <a:gd name="connsiteX42" fmla="*/ 2260600 w 2553640"/>
              <a:gd name="connsiteY42" fmla="*/ 2327079 h 3254179"/>
              <a:gd name="connsiteX43" fmla="*/ 2273300 w 2553640"/>
              <a:gd name="connsiteY43" fmla="*/ 2365179 h 3254179"/>
              <a:gd name="connsiteX44" fmla="*/ 2324100 w 2553640"/>
              <a:gd name="connsiteY44" fmla="*/ 2441379 h 3254179"/>
              <a:gd name="connsiteX45" fmla="*/ 2349500 w 2553640"/>
              <a:gd name="connsiteY45" fmla="*/ 2479479 h 3254179"/>
              <a:gd name="connsiteX46" fmla="*/ 2374900 w 2553640"/>
              <a:gd name="connsiteY46" fmla="*/ 2555679 h 3254179"/>
              <a:gd name="connsiteX47" fmla="*/ 2451100 w 2553640"/>
              <a:gd name="connsiteY47" fmla="*/ 2765229 h 3254179"/>
              <a:gd name="connsiteX48" fmla="*/ 2482850 w 2553640"/>
              <a:gd name="connsiteY48" fmla="*/ 2911279 h 3254179"/>
              <a:gd name="connsiteX49" fmla="*/ 2527300 w 2553640"/>
              <a:gd name="connsiteY49" fmla="*/ 3006529 h 3254179"/>
              <a:gd name="connsiteX50" fmla="*/ 2540000 w 2553640"/>
              <a:gd name="connsiteY50" fmla="*/ 3089079 h 3254179"/>
              <a:gd name="connsiteX51" fmla="*/ 2552700 w 2553640"/>
              <a:gd name="connsiteY51" fmla="*/ 3177979 h 3254179"/>
              <a:gd name="connsiteX52" fmla="*/ 2552700 w 2553640"/>
              <a:gd name="connsiteY52" fmla="*/ 3228779 h 3254179"/>
              <a:gd name="connsiteX53" fmla="*/ 2552700 w 2553640"/>
              <a:gd name="connsiteY53" fmla="*/ 3228779 h 3254179"/>
              <a:gd name="connsiteX54" fmla="*/ 2552700 w 2553640"/>
              <a:gd name="connsiteY54" fmla="*/ 3228779 h 3254179"/>
              <a:gd name="connsiteX55" fmla="*/ 0 w 2553640"/>
              <a:gd name="connsiteY55" fmla="*/ 3254179 h 3254179"/>
              <a:gd name="connsiteX0" fmla="*/ 0 w 2553640"/>
              <a:gd name="connsiteY0" fmla="*/ 3254179 h 3254179"/>
              <a:gd name="connsiteX1" fmla="*/ 50800 w 2553640"/>
              <a:gd name="connsiteY1" fmla="*/ 256979 h 3254179"/>
              <a:gd name="connsiteX2" fmla="*/ 50800 w 2553640"/>
              <a:gd name="connsiteY2" fmla="*/ 256979 h 3254179"/>
              <a:gd name="connsiteX3" fmla="*/ 165100 w 2553640"/>
              <a:gd name="connsiteY3" fmla="*/ 104579 h 3254179"/>
              <a:gd name="connsiteX4" fmla="*/ 412750 w 2553640"/>
              <a:gd name="connsiteY4" fmla="*/ 22029 h 3254179"/>
              <a:gd name="connsiteX5" fmla="*/ 615950 w 2553640"/>
              <a:gd name="connsiteY5" fmla="*/ 2979 h 3254179"/>
              <a:gd name="connsiteX6" fmla="*/ 838200 w 2553640"/>
              <a:gd name="connsiteY6" fmla="*/ 72829 h 3254179"/>
              <a:gd name="connsiteX7" fmla="*/ 901700 w 2553640"/>
              <a:gd name="connsiteY7" fmla="*/ 104579 h 3254179"/>
              <a:gd name="connsiteX8" fmla="*/ 990600 w 2553640"/>
              <a:gd name="connsiteY8" fmla="*/ 155379 h 3254179"/>
              <a:gd name="connsiteX9" fmla="*/ 1225550 w 2553640"/>
              <a:gd name="connsiteY9" fmla="*/ 288729 h 3254179"/>
              <a:gd name="connsiteX10" fmla="*/ 1333500 w 2553640"/>
              <a:gd name="connsiteY10" fmla="*/ 371279 h 3254179"/>
              <a:gd name="connsiteX11" fmla="*/ 1397000 w 2553640"/>
              <a:gd name="connsiteY11" fmla="*/ 422079 h 3254179"/>
              <a:gd name="connsiteX12" fmla="*/ 1460500 w 2553640"/>
              <a:gd name="connsiteY12" fmla="*/ 485579 h 3254179"/>
              <a:gd name="connsiteX13" fmla="*/ 1485900 w 2553640"/>
              <a:gd name="connsiteY13" fmla="*/ 523679 h 3254179"/>
              <a:gd name="connsiteX14" fmla="*/ 1524000 w 2553640"/>
              <a:gd name="connsiteY14" fmla="*/ 561779 h 3254179"/>
              <a:gd name="connsiteX15" fmla="*/ 1549400 w 2553640"/>
              <a:gd name="connsiteY15" fmla="*/ 599879 h 3254179"/>
              <a:gd name="connsiteX16" fmla="*/ 1587500 w 2553640"/>
              <a:gd name="connsiteY16" fmla="*/ 637979 h 3254179"/>
              <a:gd name="connsiteX17" fmla="*/ 1612900 w 2553640"/>
              <a:gd name="connsiteY17" fmla="*/ 676079 h 3254179"/>
              <a:gd name="connsiteX18" fmla="*/ 1651000 w 2553640"/>
              <a:gd name="connsiteY18" fmla="*/ 701479 h 3254179"/>
              <a:gd name="connsiteX19" fmla="*/ 1663700 w 2553640"/>
              <a:gd name="connsiteY19" fmla="*/ 752279 h 3254179"/>
              <a:gd name="connsiteX20" fmla="*/ 1701800 w 2553640"/>
              <a:gd name="connsiteY20" fmla="*/ 777679 h 3254179"/>
              <a:gd name="connsiteX21" fmla="*/ 1727200 w 2553640"/>
              <a:gd name="connsiteY21" fmla="*/ 853879 h 3254179"/>
              <a:gd name="connsiteX22" fmla="*/ 1765300 w 2553640"/>
              <a:gd name="connsiteY22" fmla="*/ 930079 h 3254179"/>
              <a:gd name="connsiteX23" fmla="*/ 1790700 w 2553640"/>
              <a:gd name="connsiteY23" fmla="*/ 968179 h 3254179"/>
              <a:gd name="connsiteX24" fmla="*/ 1803400 w 2553640"/>
              <a:gd name="connsiteY24" fmla="*/ 1006279 h 3254179"/>
              <a:gd name="connsiteX25" fmla="*/ 1854200 w 2553640"/>
              <a:gd name="connsiteY25" fmla="*/ 1082479 h 3254179"/>
              <a:gd name="connsiteX26" fmla="*/ 1879600 w 2553640"/>
              <a:gd name="connsiteY26" fmla="*/ 1171379 h 3254179"/>
              <a:gd name="connsiteX27" fmla="*/ 1905000 w 2553640"/>
              <a:gd name="connsiteY27" fmla="*/ 1209479 h 3254179"/>
              <a:gd name="connsiteX28" fmla="*/ 1917700 w 2553640"/>
              <a:gd name="connsiteY28" fmla="*/ 1285679 h 3254179"/>
              <a:gd name="connsiteX29" fmla="*/ 1943100 w 2553640"/>
              <a:gd name="connsiteY29" fmla="*/ 1336479 h 3254179"/>
              <a:gd name="connsiteX30" fmla="*/ 1968500 w 2553640"/>
              <a:gd name="connsiteY30" fmla="*/ 1412679 h 3254179"/>
              <a:gd name="connsiteX31" fmla="*/ 1981200 w 2553640"/>
              <a:gd name="connsiteY31" fmla="*/ 1463479 h 3254179"/>
              <a:gd name="connsiteX32" fmla="*/ 2006600 w 2553640"/>
              <a:gd name="connsiteY32" fmla="*/ 1552379 h 3254179"/>
              <a:gd name="connsiteX33" fmla="*/ 2019300 w 2553640"/>
              <a:gd name="connsiteY33" fmla="*/ 1653979 h 3254179"/>
              <a:gd name="connsiteX34" fmla="*/ 2032000 w 2553640"/>
              <a:gd name="connsiteY34" fmla="*/ 1692079 h 3254179"/>
              <a:gd name="connsiteX35" fmla="*/ 2044700 w 2553640"/>
              <a:gd name="connsiteY35" fmla="*/ 1768279 h 3254179"/>
              <a:gd name="connsiteX36" fmla="*/ 2070100 w 2553640"/>
              <a:gd name="connsiteY36" fmla="*/ 1876229 h 3254179"/>
              <a:gd name="connsiteX37" fmla="*/ 2101850 w 2553640"/>
              <a:gd name="connsiteY37" fmla="*/ 1958779 h 3254179"/>
              <a:gd name="connsiteX38" fmla="*/ 2133600 w 2553640"/>
              <a:gd name="connsiteY38" fmla="*/ 2009579 h 3254179"/>
              <a:gd name="connsiteX39" fmla="*/ 2159000 w 2553640"/>
              <a:gd name="connsiteY39" fmla="*/ 2098479 h 3254179"/>
              <a:gd name="connsiteX40" fmla="*/ 2197100 w 2553640"/>
              <a:gd name="connsiteY40" fmla="*/ 2149279 h 3254179"/>
              <a:gd name="connsiteX41" fmla="*/ 2228850 w 2553640"/>
              <a:gd name="connsiteY41" fmla="*/ 2244529 h 3254179"/>
              <a:gd name="connsiteX42" fmla="*/ 2260600 w 2553640"/>
              <a:gd name="connsiteY42" fmla="*/ 2327079 h 3254179"/>
              <a:gd name="connsiteX43" fmla="*/ 2273300 w 2553640"/>
              <a:gd name="connsiteY43" fmla="*/ 2365179 h 3254179"/>
              <a:gd name="connsiteX44" fmla="*/ 2324100 w 2553640"/>
              <a:gd name="connsiteY44" fmla="*/ 2441379 h 3254179"/>
              <a:gd name="connsiteX45" fmla="*/ 2349500 w 2553640"/>
              <a:gd name="connsiteY45" fmla="*/ 2479479 h 3254179"/>
              <a:gd name="connsiteX46" fmla="*/ 2374900 w 2553640"/>
              <a:gd name="connsiteY46" fmla="*/ 2555679 h 3254179"/>
              <a:gd name="connsiteX47" fmla="*/ 2451100 w 2553640"/>
              <a:gd name="connsiteY47" fmla="*/ 2765229 h 3254179"/>
              <a:gd name="connsiteX48" fmla="*/ 2482850 w 2553640"/>
              <a:gd name="connsiteY48" fmla="*/ 2911279 h 3254179"/>
              <a:gd name="connsiteX49" fmla="*/ 2527300 w 2553640"/>
              <a:gd name="connsiteY49" fmla="*/ 3006529 h 3254179"/>
              <a:gd name="connsiteX50" fmla="*/ 2540000 w 2553640"/>
              <a:gd name="connsiteY50" fmla="*/ 3089079 h 3254179"/>
              <a:gd name="connsiteX51" fmla="*/ 2552700 w 2553640"/>
              <a:gd name="connsiteY51" fmla="*/ 3177979 h 3254179"/>
              <a:gd name="connsiteX52" fmla="*/ 2552700 w 2553640"/>
              <a:gd name="connsiteY52" fmla="*/ 3228779 h 3254179"/>
              <a:gd name="connsiteX53" fmla="*/ 2552700 w 2553640"/>
              <a:gd name="connsiteY53" fmla="*/ 3228779 h 3254179"/>
              <a:gd name="connsiteX54" fmla="*/ 2552700 w 2553640"/>
              <a:gd name="connsiteY54" fmla="*/ 3228779 h 3254179"/>
              <a:gd name="connsiteX55" fmla="*/ 0 w 2553640"/>
              <a:gd name="connsiteY55" fmla="*/ 3254179 h 3254179"/>
              <a:gd name="connsiteX0" fmla="*/ 0 w 2553640"/>
              <a:gd name="connsiteY0" fmla="*/ 3238030 h 3238030"/>
              <a:gd name="connsiteX1" fmla="*/ 50800 w 2553640"/>
              <a:gd name="connsiteY1" fmla="*/ 240830 h 3238030"/>
              <a:gd name="connsiteX2" fmla="*/ 50800 w 2553640"/>
              <a:gd name="connsiteY2" fmla="*/ 240830 h 3238030"/>
              <a:gd name="connsiteX3" fmla="*/ 165100 w 2553640"/>
              <a:gd name="connsiteY3" fmla="*/ 88430 h 3238030"/>
              <a:gd name="connsiteX4" fmla="*/ 412750 w 2553640"/>
              <a:gd name="connsiteY4" fmla="*/ 5880 h 3238030"/>
              <a:gd name="connsiteX5" fmla="*/ 615950 w 2553640"/>
              <a:gd name="connsiteY5" fmla="*/ 12230 h 3238030"/>
              <a:gd name="connsiteX6" fmla="*/ 838200 w 2553640"/>
              <a:gd name="connsiteY6" fmla="*/ 56680 h 3238030"/>
              <a:gd name="connsiteX7" fmla="*/ 901700 w 2553640"/>
              <a:gd name="connsiteY7" fmla="*/ 88430 h 3238030"/>
              <a:gd name="connsiteX8" fmla="*/ 990600 w 2553640"/>
              <a:gd name="connsiteY8" fmla="*/ 139230 h 3238030"/>
              <a:gd name="connsiteX9" fmla="*/ 1225550 w 2553640"/>
              <a:gd name="connsiteY9" fmla="*/ 272580 h 3238030"/>
              <a:gd name="connsiteX10" fmla="*/ 1333500 w 2553640"/>
              <a:gd name="connsiteY10" fmla="*/ 355130 h 3238030"/>
              <a:gd name="connsiteX11" fmla="*/ 1397000 w 2553640"/>
              <a:gd name="connsiteY11" fmla="*/ 405930 h 3238030"/>
              <a:gd name="connsiteX12" fmla="*/ 1460500 w 2553640"/>
              <a:gd name="connsiteY12" fmla="*/ 469430 h 3238030"/>
              <a:gd name="connsiteX13" fmla="*/ 1485900 w 2553640"/>
              <a:gd name="connsiteY13" fmla="*/ 507530 h 3238030"/>
              <a:gd name="connsiteX14" fmla="*/ 1524000 w 2553640"/>
              <a:gd name="connsiteY14" fmla="*/ 545630 h 3238030"/>
              <a:gd name="connsiteX15" fmla="*/ 1549400 w 2553640"/>
              <a:gd name="connsiteY15" fmla="*/ 583730 h 3238030"/>
              <a:gd name="connsiteX16" fmla="*/ 1587500 w 2553640"/>
              <a:gd name="connsiteY16" fmla="*/ 621830 h 3238030"/>
              <a:gd name="connsiteX17" fmla="*/ 1612900 w 2553640"/>
              <a:gd name="connsiteY17" fmla="*/ 659930 h 3238030"/>
              <a:gd name="connsiteX18" fmla="*/ 1651000 w 2553640"/>
              <a:gd name="connsiteY18" fmla="*/ 685330 h 3238030"/>
              <a:gd name="connsiteX19" fmla="*/ 1663700 w 2553640"/>
              <a:gd name="connsiteY19" fmla="*/ 736130 h 3238030"/>
              <a:gd name="connsiteX20" fmla="*/ 1701800 w 2553640"/>
              <a:gd name="connsiteY20" fmla="*/ 761530 h 3238030"/>
              <a:gd name="connsiteX21" fmla="*/ 1727200 w 2553640"/>
              <a:gd name="connsiteY21" fmla="*/ 837730 h 3238030"/>
              <a:gd name="connsiteX22" fmla="*/ 1765300 w 2553640"/>
              <a:gd name="connsiteY22" fmla="*/ 913930 h 3238030"/>
              <a:gd name="connsiteX23" fmla="*/ 1790700 w 2553640"/>
              <a:gd name="connsiteY23" fmla="*/ 952030 h 3238030"/>
              <a:gd name="connsiteX24" fmla="*/ 1803400 w 2553640"/>
              <a:gd name="connsiteY24" fmla="*/ 990130 h 3238030"/>
              <a:gd name="connsiteX25" fmla="*/ 1854200 w 2553640"/>
              <a:gd name="connsiteY25" fmla="*/ 1066330 h 3238030"/>
              <a:gd name="connsiteX26" fmla="*/ 1879600 w 2553640"/>
              <a:gd name="connsiteY26" fmla="*/ 1155230 h 3238030"/>
              <a:gd name="connsiteX27" fmla="*/ 1905000 w 2553640"/>
              <a:gd name="connsiteY27" fmla="*/ 1193330 h 3238030"/>
              <a:gd name="connsiteX28" fmla="*/ 1917700 w 2553640"/>
              <a:gd name="connsiteY28" fmla="*/ 1269530 h 3238030"/>
              <a:gd name="connsiteX29" fmla="*/ 1943100 w 2553640"/>
              <a:gd name="connsiteY29" fmla="*/ 1320330 h 3238030"/>
              <a:gd name="connsiteX30" fmla="*/ 1968500 w 2553640"/>
              <a:gd name="connsiteY30" fmla="*/ 1396530 h 3238030"/>
              <a:gd name="connsiteX31" fmla="*/ 1981200 w 2553640"/>
              <a:gd name="connsiteY31" fmla="*/ 1447330 h 3238030"/>
              <a:gd name="connsiteX32" fmla="*/ 2006600 w 2553640"/>
              <a:gd name="connsiteY32" fmla="*/ 1536230 h 3238030"/>
              <a:gd name="connsiteX33" fmla="*/ 2019300 w 2553640"/>
              <a:gd name="connsiteY33" fmla="*/ 1637830 h 3238030"/>
              <a:gd name="connsiteX34" fmla="*/ 2032000 w 2553640"/>
              <a:gd name="connsiteY34" fmla="*/ 1675930 h 3238030"/>
              <a:gd name="connsiteX35" fmla="*/ 2044700 w 2553640"/>
              <a:gd name="connsiteY35" fmla="*/ 1752130 h 3238030"/>
              <a:gd name="connsiteX36" fmla="*/ 2070100 w 2553640"/>
              <a:gd name="connsiteY36" fmla="*/ 1860080 h 3238030"/>
              <a:gd name="connsiteX37" fmla="*/ 2101850 w 2553640"/>
              <a:gd name="connsiteY37" fmla="*/ 1942630 h 3238030"/>
              <a:gd name="connsiteX38" fmla="*/ 2133600 w 2553640"/>
              <a:gd name="connsiteY38" fmla="*/ 1993430 h 3238030"/>
              <a:gd name="connsiteX39" fmla="*/ 2159000 w 2553640"/>
              <a:gd name="connsiteY39" fmla="*/ 2082330 h 3238030"/>
              <a:gd name="connsiteX40" fmla="*/ 2197100 w 2553640"/>
              <a:gd name="connsiteY40" fmla="*/ 2133130 h 3238030"/>
              <a:gd name="connsiteX41" fmla="*/ 2228850 w 2553640"/>
              <a:gd name="connsiteY41" fmla="*/ 2228380 h 3238030"/>
              <a:gd name="connsiteX42" fmla="*/ 2260600 w 2553640"/>
              <a:gd name="connsiteY42" fmla="*/ 2310930 h 3238030"/>
              <a:gd name="connsiteX43" fmla="*/ 2273300 w 2553640"/>
              <a:gd name="connsiteY43" fmla="*/ 2349030 h 3238030"/>
              <a:gd name="connsiteX44" fmla="*/ 2324100 w 2553640"/>
              <a:gd name="connsiteY44" fmla="*/ 2425230 h 3238030"/>
              <a:gd name="connsiteX45" fmla="*/ 2349500 w 2553640"/>
              <a:gd name="connsiteY45" fmla="*/ 2463330 h 3238030"/>
              <a:gd name="connsiteX46" fmla="*/ 2374900 w 2553640"/>
              <a:gd name="connsiteY46" fmla="*/ 2539530 h 3238030"/>
              <a:gd name="connsiteX47" fmla="*/ 2451100 w 2553640"/>
              <a:gd name="connsiteY47" fmla="*/ 2749080 h 3238030"/>
              <a:gd name="connsiteX48" fmla="*/ 2482850 w 2553640"/>
              <a:gd name="connsiteY48" fmla="*/ 2895130 h 3238030"/>
              <a:gd name="connsiteX49" fmla="*/ 2527300 w 2553640"/>
              <a:gd name="connsiteY49" fmla="*/ 2990380 h 3238030"/>
              <a:gd name="connsiteX50" fmla="*/ 2540000 w 2553640"/>
              <a:gd name="connsiteY50" fmla="*/ 3072930 h 3238030"/>
              <a:gd name="connsiteX51" fmla="*/ 2552700 w 2553640"/>
              <a:gd name="connsiteY51" fmla="*/ 3161830 h 3238030"/>
              <a:gd name="connsiteX52" fmla="*/ 2552700 w 2553640"/>
              <a:gd name="connsiteY52" fmla="*/ 3212630 h 3238030"/>
              <a:gd name="connsiteX53" fmla="*/ 2552700 w 2553640"/>
              <a:gd name="connsiteY53" fmla="*/ 3212630 h 3238030"/>
              <a:gd name="connsiteX54" fmla="*/ 2552700 w 2553640"/>
              <a:gd name="connsiteY54" fmla="*/ 3212630 h 3238030"/>
              <a:gd name="connsiteX55" fmla="*/ 0 w 2553640"/>
              <a:gd name="connsiteY55" fmla="*/ 3238030 h 3238030"/>
              <a:gd name="connsiteX0" fmla="*/ 0 w 2553640"/>
              <a:gd name="connsiteY0" fmla="*/ 3238030 h 3238030"/>
              <a:gd name="connsiteX1" fmla="*/ 50800 w 2553640"/>
              <a:gd name="connsiteY1" fmla="*/ 240830 h 3238030"/>
              <a:gd name="connsiteX2" fmla="*/ 50800 w 2553640"/>
              <a:gd name="connsiteY2" fmla="*/ 240830 h 3238030"/>
              <a:gd name="connsiteX3" fmla="*/ 165100 w 2553640"/>
              <a:gd name="connsiteY3" fmla="*/ 88430 h 3238030"/>
              <a:gd name="connsiteX4" fmla="*/ 412750 w 2553640"/>
              <a:gd name="connsiteY4" fmla="*/ 5880 h 3238030"/>
              <a:gd name="connsiteX5" fmla="*/ 615950 w 2553640"/>
              <a:gd name="connsiteY5" fmla="*/ 12230 h 3238030"/>
              <a:gd name="connsiteX6" fmla="*/ 838200 w 2553640"/>
              <a:gd name="connsiteY6" fmla="*/ 56680 h 3238030"/>
              <a:gd name="connsiteX7" fmla="*/ 990600 w 2553640"/>
              <a:gd name="connsiteY7" fmla="*/ 139230 h 3238030"/>
              <a:gd name="connsiteX8" fmla="*/ 1225550 w 2553640"/>
              <a:gd name="connsiteY8" fmla="*/ 272580 h 3238030"/>
              <a:gd name="connsiteX9" fmla="*/ 1333500 w 2553640"/>
              <a:gd name="connsiteY9" fmla="*/ 355130 h 3238030"/>
              <a:gd name="connsiteX10" fmla="*/ 1397000 w 2553640"/>
              <a:gd name="connsiteY10" fmla="*/ 405930 h 3238030"/>
              <a:gd name="connsiteX11" fmla="*/ 1460500 w 2553640"/>
              <a:gd name="connsiteY11" fmla="*/ 469430 h 3238030"/>
              <a:gd name="connsiteX12" fmla="*/ 1485900 w 2553640"/>
              <a:gd name="connsiteY12" fmla="*/ 507530 h 3238030"/>
              <a:gd name="connsiteX13" fmla="*/ 1524000 w 2553640"/>
              <a:gd name="connsiteY13" fmla="*/ 545630 h 3238030"/>
              <a:gd name="connsiteX14" fmla="*/ 1549400 w 2553640"/>
              <a:gd name="connsiteY14" fmla="*/ 583730 h 3238030"/>
              <a:gd name="connsiteX15" fmla="*/ 1587500 w 2553640"/>
              <a:gd name="connsiteY15" fmla="*/ 621830 h 3238030"/>
              <a:gd name="connsiteX16" fmla="*/ 1612900 w 2553640"/>
              <a:gd name="connsiteY16" fmla="*/ 659930 h 3238030"/>
              <a:gd name="connsiteX17" fmla="*/ 1651000 w 2553640"/>
              <a:gd name="connsiteY17" fmla="*/ 685330 h 3238030"/>
              <a:gd name="connsiteX18" fmla="*/ 1663700 w 2553640"/>
              <a:gd name="connsiteY18" fmla="*/ 736130 h 3238030"/>
              <a:gd name="connsiteX19" fmla="*/ 1701800 w 2553640"/>
              <a:gd name="connsiteY19" fmla="*/ 761530 h 3238030"/>
              <a:gd name="connsiteX20" fmla="*/ 1727200 w 2553640"/>
              <a:gd name="connsiteY20" fmla="*/ 837730 h 3238030"/>
              <a:gd name="connsiteX21" fmla="*/ 1765300 w 2553640"/>
              <a:gd name="connsiteY21" fmla="*/ 913930 h 3238030"/>
              <a:gd name="connsiteX22" fmla="*/ 1790700 w 2553640"/>
              <a:gd name="connsiteY22" fmla="*/ 952030 h 3238030"/>
              <a:gd name="connsiteX23" fmla="*/ 1803400 w 2553640"/>
              <a:gd name="connsiteY23" fmla="*/ 990130 h 3238030"/>
              <a:gd name="connsiteX24" fmla="*/ 1854200 w 2553640"/>
              <a:gd name="connsiteY24" fmla="*/ 1066330 h 3238030"/>
              <a:gd name="connsiteX25" fmla="*/ 1879600 w 2553640"/>
              <a:gd name="connsiteY25" fmla="*/ 1155230 h 3238030"/>
              <a:gd name="connsiteX26" fmla="*/ 1905000 w 2553640"/>
              <a:gd name="connsiteY26" fmla="*/ 1193330 h 3238030"/>
              <a:gd name="connsiteX27" fmla="*/ 1917700 w 2553640"/>
              <a:gd name="connsiteY27" fmla="*/ 1269530 h 3238030"/>
              <a:gd name="connsiteX28" fmla="*/ 1943100 w 2553640"/>
              <a:gd name="connsiteY28" fmla="*/ 1320330 h 3238030"/>
              <a:gd name="connsiteX29" fmla="*/ 1968500 w 2553640"/>
              <a:gd name="connsiteY29" fmla="*/ 1396530 h 3238030"/>
              <a:gd name="connsiteX30" fmla="*/ 1981200 w 2553640"/>
              <a:gd name="connsiteY30" fmla="*/ 1447330 h 3238030"/>
              <a:gd name="connsiteX31" fmla="*/ 2006600 w 2553640"/>
              <a:gd name="connsiteY31" fmla="*/ 1536230 h 3238030"/>
              <a:gd name="connsiteX32" fmla="*/ 2019300 w 2553640"/>
              <a:gd name="connsiteY32" fmla="*/ 1637830 h 3238030"/>
              <a:gd name="connsiteX33" fmla="*/ 2032000 w 2553640"/>
              <a:gd name="connsiteY33" fmla="*/ 1675930 h 3238030"/>
              <a:gd name="connsiteX34" fmla="*/ 2044700 w 2553640"/>
              <a:gd name="connsiteY34" fmla="*/ 1752130 h 3238030"/>
              <a:gd name="connsiteX35" fmla="*/ 2070100 w 2553640"/>
              <a:gd name="connsiteY35" fmla="*/ 1860080 h 3238030"/>
              <a:gd name="connsiteX36" fmla="*/ 2101850 w 2553640"/>
              <a:gd name="connsiteY36" fmla="*/ 1942630 h 3238030"/>
              <a:gd name="connsiteX37" fmla="*/ 2133600 w 2553640"/>
              <a:gd name="connsiteY37" fmla="*/ 1993430 h 3238030"/>
              <a:gd name="connsiteX38" fmla="*/ 2159000 w 2553640"/>
              <a:gd name="connsiteY38" fmla="*/ 2082330 h 3238030"/>
              <a:gd name="connsiteX39" fmla="*/ 2197100 w 2553640"/>
              <a:gd name="connsiteY39" fmla="*/ 2133130 h 3238030"/>
              <a:gd name="connsiteX40" fmla="*/ 2228850 w 2553640"/>
              <a:gd name="connsiteY40" fmla="*/ 2228380 h 3238030"/>
              <a:gd name="connsiteX41" fmla="*/ 2260600 w 2553640"/>
              <a:gd name="connsiteY41" fmla="*/ 2310930 h 3238030"/>
              <a:gd name="connsiteX42" fmla="*/ 2273300 w 2553640"/>
              <a:gd name="connsiteY42" fmla="*/ 2349030 h 3238030"/>
              <a:gd name="connsiteX43" fmla="*/ 2324100 w 2553640"/>
              <a:gd name="connsiteY43" fmla="*/ 2425230 h 3238030"/>
              <a:gd name="connsiteX44" fmla="*/ 2349500 w 2553640"/>
              <a:gd name="connsiteY44" fmla="*/ 2463330 h 3238030"/>
              <a:gd name="connsiteX45" fmla="*/ 2374900 w 2553640"/>
              <a:gd name="connsiteY45" fmla="*/ 2539530 h 3238030"/>
              <a:gd name="connsiteX46" fmla="*/ 2451100 w 2553640"/>
              <a:gd name="connsiteY46" fmla="*/ 2749080 h 3238030"/>
              <a:gd name="connsiteX47" fmla="*/ 2482850 w 2553640"/>
              <a:gd name="connsiteY47" fmla="*/ 2895130 h 3238030"/>
              <a:gd name="connsiteX48" fmla="*/ 2527300 w 2553640"/>
              <a:gd name="connsiteY48" fmla="*/ 2990380 h 3238030"/>
              <a:gd name="connsiteX49" fmla="*/ 2540000 w 2553640"/>
              <a:gd name="connsiteY49" fmla="*/ 3072930 h 3238030"/>
              <a:gd name="connsiteX50" fmla="*/ 2552700 w 2553640"/>
              <a:gd name="connsiteY50" fmla="*/ 3161830 h 3238030"/>
              <a:gd name="connsiteX51" fmla="*/ 2552700 w 2553640"/>
              <a:gd name="connsiteY51" fmla="*/ 3212630 h 3238030"/>
              <a:gd name="connsiteX52" fmla="*/ 2552700 w 2553640"/>
              <a:gd name="connsiteY52" fmla="*/ 3212630 h 3238030"/>
              <a:gd name="connsiteX53" fmla="*/ 2552700 w 2553640"/>
              <a:gd name="connsiteY53" fmla="*/ 3212630 h 3238030"/>
              <a:gd name="connsiteX54" fmla="*/ 0 w 2553640"/>
              <a:gd name="connsiteY54" fmla="*/ 3238030 h 3238030"/>
              <a:gd name="connsiteX0" fmla="*/ 0 w 2553640"/>
              <a:gd name="connsiteY0" fmla="*/ 3238030 h 3238030"/>
              <a:gd name="connsiteX1" fmla="*/ 50800 w 2553640"/>
              <a:gd name="connsiteY1" fmla="*/ 240830 h 3238030"/>
              <a:gd name="connsiteX2" fmla="*/ 50800 w 2553640"/>
              <a:gd name="connsiteY2" fmla="*/ 240830 h 3238030"/>
              <a:gd name="connsiteX3" fmla="*/ 165100 w 2553640"/>
              <a:gd name="connsiteY3" fmla="*/ 88430 h 3238030"/>
              <a:gd name="connsiteX4" fmla="*/ 412750 w 2553640"/>
              <a:gd name="connsiteY4" fmla="*/ 5880 h 3238030"/>
              <a:gd name="connsiteX5" fmla="*/ 615950 w 2553640"/>
              <a:gd name="connsiteY5" fmla="*/ 12230 h 3238030"/>
              <a:gd name="connsiteX6" fmla="*/ 838200 w 2553640"/>
              <a:gd name="connsiteY6" fmla="*/ 56680 h 3238030"/>
              <a:gd name="connsiteX7" fmla="*/ 1225550 w 2553640"/>
              <a:gd name="connsiteY7" fmla="*/ 272580 h 3238030"/>
              <a:gd name="connsiteX8" fmla="*/ 1333500 w 2553640"/>
              <a:gd name="connsiteY8" fmla="*/ 355130 h 3238030"/>
              <a:gd name="connsiteX9" fmla="*/ 1397000 w 2553640"/>
              <a:gd name="connsiteY9" fmla="*/ 405930 h 3238030"/>
              <a:gd name="connsiteX10" fmla="*/ 1460500 w 2553640"/>
              <a:gd name="connsiteY10" fmla="*/ 469430 h 3238030"/>
              <a:gd name="connsiteX11" fmla="*/ 1485900 w 2553640"/>
              <a:gd name="connsiteY11" fmla="*/ 507530 h 3238030"/>
              <a:gd name="connsiteX12" fmla="*/ 1524000 w 2553640"/>
              <a:gd name="connsiteY12" fmla="*/ 545630 h 3238030"/>
              <a:gd name="connsiteX13" fmla="*/ 1549400 w 2553640"/>
              <a:gd name="connsiteY13" fmla="*/ 583730 h 3238030"/>
              <a:gd name="connsiteX14" fmla="*/ 1587500 w 2553640"/>
              <a:gd name="connsiteY14" fmla="*/ 621830 h 3238030"/>
              <a:gd name="connsiteX15" fmla="*/ 1612900 w 2553640"/>
              <a:gd name="connsiteY15" fmla="*/ 659930 h 3238030"/>
              <a:gd name="connsiteX16" fmla="*/ 1651000 w 2553640"/>
              <a:gd name="connsiteY16" fmla="*/ 685330 h 3238030"/>
              <a:gd name="connsiteX17" fmla="*/ 1663700 w 2553640"/>
              <a:gd name="connsiteY17" fmla="*/ 736130 h 3238030"/>
              <a:gd name="connsiteX18" fmla="*/ 1701800 w 2553640"/>
              <a:gd name="connsiteY18" fmla="*/ 761530 h 3238030"/>
              <a:gd name="connsiteX19" fmla="*/ 1727200 w 2553640"/>
              <a:gd name="connsiteY19" fmla="*/ 837730 h 3238030"/>
              <a:gd name="connsiteX20" fmla="*/ 1765300 w 2553640"/>
              <a:gd name="connsiteY20" fmla="*/ 913930 h 3238030"/>
              <a:gd name="connsiteX21" fmla="*/ 1790700 w 2553640"/>
              <a:gd name="connsiteY21" fmla="*/ 952030 h 3238030"/>
              <a:gd name="connsiteX22" fmla="*/ 1803400 w 2553640"/>
              <a:gd name="connsiteY22" fmla="*/ 990130 h 3238030"/>
              <a:gd name="connsiteX23" fmla="*/ 1854200 w 2553640"/>
              <a:gd name="connsiteY23" fmla="*/ 1066330 h 3238030"/>
              <a:gd name="connsiteX24" fmla="*/ 1879600 w 2553640"/>
              <a:gd name="connsiteY24" fmla="*/ 1155230 h 3238030"/>
              <a:gd name="connsiteX25" fmla="*/ 1905000 w 2553640"/>
              <a:gd name="connsiteY25" fmla="*/ 1193330 h 3238030"/>
              <a:gd name="connsiteX26" fmla="*/ 1917700 w 2553640"/>
              <a:gd name="connsiteY26" fmla="*/ 1269530 h 3238030"/>
              <a:gd name="connsiteX27" fmla="*/ 1943100 w 2553640"/>
              <a:gd name="connsiteY27" fmla="*/ 1320330 h 3238030"/>
              <a:gd name="connsiteX28" fmla="*/ 1968500 w 2553640"/>
              <a:gd name="connsiteY28" fmla="*/ 1396530 h 3238030"/>
              <a:gd name="connsiteX29" fmla="*/ 1981200 w 2553640"/>
              <a:gd name="connsiteY29" fmla="*/ 1447330 h 3238030"/>
              <a:gd name="connsiteX30" fmla="*/ 2006600 w 2553640"/>
              <a:gd name="connsiteY30" fmla="*/ 1536230 h 3238030"/>
              <a:gd name="connsiteX31" fmla="*/ 2019300 w 2553640"/>
              <a:gd name="connsiteY31" fmla="*/ 1637830 h 3238030"/>
              <a:gd name="connsiteX32" fmla="*/ 2032000 w 2553640"/>
              <a:gd name="connsiteY32" fmla="*/ 1675930 h 3238030"/>
              <a:gd name="connsiteX33" fmla="*/ 2044700 w 2553640"/>
              <a:gd name="connsiteY33" fmla="*/ 1752130 h 3238030"/>
              <a:gd name="connsiteX34" fmla="*/ 2070100 w 2553640"/>
              <a:gd name="connsiteY34" fmla="*/ 1860080 h 3238030"/>
              <a:gd name="connsiteX35" fmla="*/ 2101850 w 2553640"/>
              <a:gd name="connsiteY35" fmla="*/ 1942630 h 3238030"/>
              <a:gd name="connsiteX36" fmla="*/ 2133600 w 2553640"/>
              <a:gd name="connsiteY36" fmla="*/ 1993430 h 3238030"/>
              <a:gd name="connsiteX37" fmla="*/ 2159000 w 2553640"/>
              <a:gd name="connsiteY37" fmla="*/ 2082330 h 3238030"/>
              <a:gd name="connsiteX38" fmla="*/ 2197100 w 2553640"/>
              <a:gd name="connsiteY38" fmla="*/ 2133130 h 3238030"/>
              <a:gd name="connsiteX39" fmla="*/ 2228850 w 2553640"/>
              <a:gd name="connsiteY39" fmla="*/ 2228380 h 3238030"/>
              <a:gd name="connsiteX40" fmla="*/ 2260600 w 2553640"/>
              <a:gd name="connsiteY40" fmla="*/ 2310930 h 3238030"/>
              <a:gd name="connsiteX41" fmla="*/ 2273300 w 2553640"/>
              <a:gd name="connsiteY41" fmla="*/ 2349030 h 3238030"/>
              <a:gd name="connsiteX42" fmla="*/ 2324100 w 2553640"/>
              <a:gd name="connsiteY42" fmla="*/ 2425230 h 3238030"/>
              <a:gd name="connsiteX43" fmla="*/ 2349500 w 2553640"/>
              <a:gd name="connsiteY43" fmla="*/ 2463330 h 3238030"/>
              <a:gd name="connsiteX44" fmla="*/ 2374900 w 2553640"/>
              <a:gd name="connsiteY44" fmla="*/ 2539530 h 3238030"/>
              <a:gd name="connsiteX45" fmla="*/ 2451100 w 2553640"/>
              <a:gd name="connsiteY45" fmla="*/ 2749080 h 3238030"/>
              <a:gd name="connsiteX46" fmla="*/ 2482850 w 2553640"/>
              <a:gd name="connsiteY46" fmla="*/ 2895130 h 3238030"/>
              <a:gd name="connsiteX47" fmla="*/ 2527300 w 2553640"/>
              <a:gd name="connsiteY47" fmla="*/ 2990380 h 3238030"/>
              <a:gd name="connsiteX48" fmla="*/ 2540000 w 2553640"/>
              <a:gd name="connsiteY48" fmla="*/ 3072930 h 3238030"/>
              <a:gd name="connsiteX49" fmla="*/ 2552700 w 2553640"/>
              <a:gd name="connsiteY49" fmla="*/ 3161830 h 3238030"/>
              <a:gd name="connsiteX50" fmla="*/ 2552700 w 2553640"/>
              <a:gd name="connsiteY50" fmla="*/ 3212630 h 3238030"/>
              <a:gd name="connsiteX51" fmla="*/ 2552700 w 2553640"/>
              <a:gd name="connsiteY51" fmla="*/ 3212630 h 3238030"/>
              <a:gd name="connsiteX52" fmla="*/ 2552700 w 2553640"/>
              <a:gd name="connsiteY52" fmla="*/ 3212630 h 3238030"/>
              <a:gd name="connsiteX53" fmla="*/ 0 w 2553640"/>
              <a:gd name="connsiteY53" fmla="*/ 3238030 h 3238030"/>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49400 w 2553640"/>
              <a:gd name="connsiteY13" fmla="*/ 594555 h 3248855"/>
              <a:gd name="connsiteX14" fmla="*/ 1587500 w 2553640"/>
              <a:gd name="connsiteY14" fmla="*/ 632655 h 3248855"/>
              <a:gd name="connsiteX15" fmla="*/ 1612900 w 2553640"/>
              <a:gd name="connsiteY15" fmla="*/ 670755 h 3248855"/>
              <a:gd name="connsiteX16" fmla="*/ 1651000 w 2553640"/>
              <a:gd name="connsiteY16" fmla="*/ 696155 h 3248855"/>
              <a:gd name="connsiteX17" fmla="*/ 1663700 w 2553640"/>
              <a:gd name="connsiteY17" fmla="*/ 746955 h 3248855"/>
              <a:gd name="connsiteX18" fmla="*/ 1701800 w 2553640"/>
              <a:gd name="connsiteY18" fmla="*/ 772355 h 3248855"/>
              <a:gd name="connsiteX19" fmla="*/ 1727200 w 2553640"/>
              <a:gd name="connsiteY19" fmla="*/ 848555 h 3248855"/>
              <a:gd name="connsiteX20" fmla="*/ 1765300 w 2553640"/>
              <a:gd name="connsiteY20" fmla="*/ 924755 h 3248855"/>
              <a:gd name="connsiteX21" fmla="*/ 1790700 w 2553640"/>
              <a:gd name="connsiteY21" fmla="*/ 962855 h 3248855"/>
              <a:gd name="connsiteX22" fmla="*/ 1803400 w 2553640"/>
              <a:gd name="connsiteY22" fmla="*/ 1000955 h 3248855"/>
              <a:gd name="connsiteX23" fmla="*/ 1854200 w 2553640"/>
              <a:gd name="connsiteY23" fmla="*/ 1077155 h 3248855"/>
              <a:gd name="connsiteX24" fmla="*/ 1879600 w 2553640"/>
              <a:gd name="connsiteY24" fmla="*/ 1166055 h 3248855"/>
              <a:gd name="connsiteX25" fmla="*/ 1905000 w 2553640"/>
              <a:gd name="connsiteY25" fmla="*/ 1204155 h 3248855"/>
              <a:gd name="connsiteX26" fmla="*/ 1917700 w 2553640"/>
              <a:gd name="connsiteY26" fmla="*/ 1280355 h 3248855"/>
              <a:gd name="connsiteX27" fmla="*/ 1943100 w 2553640"/>
              <a:gd name="connsiteY27" fmla="*/ 1331155 h 3248855"/>
              <a:gd name="connsiteX28" fmla="*/ 1968500 w 2553640"/>
              <a:gd name="connsiteY28" fmla="*/ 1407355 h 3248855"/>
              <a:gd name="connsiteX29" fmla="*/ 1981200 w 2553640"/>
              <a:gd name="connsiteY29" fmla="*/ 1458155 h 3248855"/>
              <a:gd name="connsiteX30" fmla="*/ 2006600 w 2553640"/>
              <a:gd name="connsiteY30" fmla="*/ 1547055 h 3248855"/>
              <a:gd name="connsiteX31" fmla="*/ 2019300 w 2553640"/>
              <a:gd name="connsiteY31" fmla="*/ 1648655 h 3248855"/>
              <a:gd name="connsiteX32" fmla="*/ 2032000 w 2553640"/>
              <a:gd name="connsiteY32" fmla="*/ 1686755 h 3248855"/>
              <a:gd name="connsiteX33" fmla="*/ 2044700 w 2553640"/>
              <a:gd name="connsiteY33" fmla="*/ 1762955 h 3248855"/>
              <a:gd name="connsiteX34" fmla="*/ 2070100 w 2553640"/>
              <a:gd name="connsiteY34" fmla="*/ 1870905 h 3248855"/>
              <a:gd name="connsiteX35" fmla="*/ 2101850 w 2553640"/>
              <a:gd name="connsiteY35" fmla="*/ 1953455 h 3248855"/>
              <a:gd name="connsiteX36" fmla="*/ 2133600 w 2553640"/>
              <a:gd name="connsiteY36" fmla="*/ 2004255 h 3248855"/>
              <a:gd name="connsiteX37" fmla="*/ 2159000 w 2553640"/>
              <a:gd name="connsiteY37" fmla="*/ 2093155 h 3248855"/>
              <a:gd name="connsiteX38" fmla="*/ 2197100 w 2553640"/>
              <a:gd name="connsiteY38" fmla="*/ 2143955 h 3248855"/>
              <a:gd name="connsiteX39" fmla="*/ 2228850 w 2553640"/>
              <a:gd name="connsiteY39" fmla="*/ 2239205 h 3248855"/>
              <a:gd name="connsiteX40" fmla="*/ 2260600 w 2553640"/>
              <a:gd name="connsiteY40" fmla="*/ 2321755 h 3248855"/>
              <a:gd name="connsiteX41" fmla="*/ 2273300 w 2553640"/>
              <a:gd name="connsiteY41" fmla="*/ 2359855 h 3248855"/>
              <a:gd name="connsiteX42" fmla="*/ 2324100 w 2553640"/>
              <a:gd name="connsiteY42" fmla="*/ 2436055 h 3248855"/>
              <a:gd name="connsiteX43" fmla="*/ 2349500 w 2553640"/>
              <a:gd name="connsiteY43" fmla="*/ 2474155 h 3248855"/>
              <a:gd name="connsiteX44" fmla="*/ 2374900 w 2553640"/>
              <a:gd name="connsiteY44" fmla="*/ 2550355 h 3248855"/>
              <a:gd name="connsiteX45" fmla="*/ 2451100 w 2553640"/>
              <a:gd name="connsiteY45" fmla="*/ 2759905 h 3248855"/>
              <a:gd name="connsiteX46" fmla="*/ 2482850 w 2553640"/>
              <a:gd name="connsiteY46" fmla="*/ 2905955 h 3248855"/>
              <a:gd name="connsiteX47" fmla="*/ 2527300 w 2553640"/>
              <a:gd name="connsiteY47" fmla="*/ 3001205 h 3248855"/>
              <a:gd name="connsiteX48" fmla="*/ 2540000 w 2553640"/>
              <a:gd name="connsiteY48" fmla="*/ 3083755 h 3248855"/>
              <a:gd name="connsiteX49" fmla="*/ 2552700 w 2553640"/>
              <a:gd name="connsiteY49" fmla="*/ 3172655 h 3248855"/>
              <a:gd name="connsiteX50" fmla="*/ 2552700 w 2553640"/>
              <a:gd name="connsiteY50" fmla="*/ 3223455 h 3248855"/>
              <a:gd name="connsiteX51" fmla="*/ 2552700 w 2553640"/>
              <a:gd name="connsiteY51" fmla="*/ 3223455 h 3248855"/>
              <a:gd name="connsiteX52" fmla="*/ 2552700 w 2553640"/>
              <a:gd name="connsiteY52" fmla="*/ 3223455 h 3248855"/>
              <a:gd name="connsiteX53" fmla="*/ 0 w 2553640"/>
              <a:gd name="connsiteY53"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49400 w 2553640"/>
              <a:gd name="connsiteY13" fmla="*/ 594555 h 3248855"/>
              <a:gd name="connsiteX14" fmla="*/ 1587500 w 2553640"/>
              <a:gd name="connsiteY14" fmla="*/ 632655 h 3248855"/>
              <a:gd name="connsiteX15" fmla="*/ 1612900 w 2553640"/>
              <a:gd name="connsiteY15" fmla="*/ 670755 h 3248855"/>
              <a:gd name="connsiteX16" fmla="*/ 1651000 w 2553640"/>
              <a:gd name="connsiteY16" fmla="*/ 696155 h 3248855"/>
              <a:gd name="connsiteX17" fmla="*/ 1701800 w 2553640"/>
              <a:gd name="connsiteY17" fmla="*/ 772355 h 3248855"/>
              <a:gd name="connsiteX18" fmla="*/ 1727200 w 2553640"/>
              <a:gd name="connsiteY18" fmla="*/ 848555 h 3248855"/>
              <a:gd name="connsiteX19" fmla="*/ 1765300 w 2553640"/>
              <a:gd name="connsiteY19" fmla="*/ 924755 h 3248855"/>
              <a:gd name="connsiteX20" fmla="*/ 1790700 w 2553640"/>
              <a:gd name="connsiteY20" fmla="*/ 962855 h 3248855"/>
              <a:gd name="connsiteX21" fmla="*/ 1803400 w 2553640"/>
              <a:gd name="connsiteY21" fmla="*/ 1000955 h 3248855"/>
              <a:gd name="connsiteX22" fmla="*/ 1854200 w 2553640"/>
              <a:gd name="connsiteY22" fmla="*/ 1077155 h 3248855"/>
              <a:gd name="connsiteX23" fmla="*/ 1879600 w 2553640"/>
              <a:gd name="connsiteY23" fmla="*/ 1166055 h 3248855"/>
              <a:gd name="connsiteX24" fmla="*/ 1905000 w 2553640"/>
              <a:gd name="connsiteY24" fmla="*/ 1204155 h 3248855"/>
              <a:gd name="connsiteX25" fmla="*/ 1917700 w 2553640"/>
              <a:gd name="connsiteY25" fmla="*/ 1280355 h 3248855"/>
              <a:gd name="connsiteX26" fmla="*/ 1943100 w 2553640"/>
              <a:gd name="connsiteY26" fmla="*/ 1331155 h 3248855"/>
              <a:gd name="connsiteX27" fmla="*/ 1968500 w 2553640"/>
              <a:gd name="connsiteY27" fmla="*/ 1407355 h 3248855"/>
              <a:gd name="connsiteX28" fmla="*/ 1981200 w 2553640"/>
              <a:gd name="connsiteY28" fmla="*/ 1458155 h 3248855"/>
              <a:gd name="connsiteX29" fmla="*/ 2006600 w 2553640"/>
              <a:gd name="connsiteY29" fmla="*/ 1547055 h 3248855"/>
              <a:gd name="connsiteX30" fmla="*/ 2019300 w 2553640"/>
              <a:gd name="connsiteY30" fmla="*/ 1648655 h 3248855"/>
              <a:gd name="connsiteX31" fmla="*/ 2032000 w 2553640"/>
              <a:gd name="connsiteY31" fmla="*/ 1686755 h 3248855"/>
              <a:gd name="connsiteX32" fmla="*/ 2044700 w 2553640"/>
              <a:gd name="connsiteY32" fmla="*/ 1762955 h 3248855"/>
              <a:gd name="connsiteX33" fmla="*/ 2070100 w 2553640"/>
              <a:gd name="connsiteY33" fmla="*/ 1870905 h 3248855"/>
              <a:gd name="connsiteX34" fmla="*/ 2101850 w 2553640"/>
              <a:gd name="connsiteY34" fmla="*/ 1953455 h 3248855"/>
              <a:gd name="connsiteX35" fmla="*/ 2133600 w 2553640"/>
              <a:gd name="connsiteY35" fmla="*/ 2004255 h 3248855"/>
              <a:gd name="connsiteX36" fmla="*/ 2159000 w 2553640"/>
              <a:gd name="connsiteY36" fmla="*/ 2093155 h 3248855"/>
              <a:gd name="connsiteX37" fmla="*/ 2197100 w 2553640"/>
              <a:gd name="connsiteY37" fmla="*/ 2143955 h 3248855"/>
              <a:gd name="connsiteX38" fmla="*/ 2228850 w 2553640"/>
              <a:gd name="connsiteY38" fmla="*/ 2239205 h 3248855"/>
              <a:gd name="connsiteX39" fmla="*/ 2260600 w 2553640"/>
              <a:gd name="connsiteY39" fmla="*/ 2321755 h 3248855"/>
              <a:gd name="connsiteX40" fmla="*/ 2273300 w 2553640"/>
              <a:gd name="connsiteY40" fmla="*/ 2359855 h 3248855"/>
              <a:gd name="connsiteX41" fmla="*/ 2324100 w 2553640"/>
              <a:gd name="connsiteY41" fmla="*/ 2436055 h 3248855"/>
              <a:gd name="connsiteX42" fmla="*/ 2349500 w 2553640"/>
              <a:gd name="connsiteY42" fmla="*/ 2474155 h 3248855"/>
              <a:gd name="connsiteX43" fmla="*/ 2374900 w 2553640"/>
              <a:gd name="connsiteY43" fmla="*/ 2550355 h 3248855"/>
              <a:gd name="connsiteX44" fmla="*/ 2451100 w 2553640"/>
              <a:gd name="connsiteY44" fmla="*/ 2759905 h 3248855"/>
              <a:gd name="connsiteX45" fmla="*/ 2482850 w 2553640"/>
              <a:gd name="connsiteY45" fmla="*/ 2905955 h 3248855"/>
              <a:gd name="connsiteX46" fmla="*/ 2527300 w 2553640"/>
              <a:gd name="connsiteY46" fmla="*/ 3001205 h 3248855"/>
              <a:gd name="connsiteX47" fmla="*/ 2540000 w 2553640"/>
              <a:gd name="connsiteY47" fmla="*/ 3083755 h 3248855"/>
              <a:gd name="connsiteX48" fmla="*/ 2552700 w 2553640"/>
              <a:gd name="connsiteY48" fmla="*/ 3172655 h 3248855"/>
              <a:gd name="connsiteX49" fmla="*/ 2552700 w 2553640"/>
              <a:gd name="connsiteY49" fmla="*/ 3223455 h 3248855"/>
              <a:gd name="connsiteX50" fmla="*/ 2552700 w 2553640"/>
              <a:gd name="connsiteY50" fmla="*/ 3223455 h 3248855"/>
              <a:gd name="connsiteX51" fmla="*/ 2552700 w 2553640"/>
              <a:gd name="connsiteY51" fmla="*/ 3223455 h 3248855"/>
              <a:gd name="connsiteX52" fmla="*/ 0 w 2553640"/>
              <a:gd name="connsiteY52"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612900 w 2553640"/>
              <a:gd name="connsiteY14" fmla="*/ 670755 h 3248855"/>
              <a:gd name="connsiteX15" fmla="*/ 1651000 w 2553640"/>
              <a:gd name="connsiteY15" fmla="*/ 696155 h 3248855"/>
              <a:gd name="connsiteX16" fmla="*/ 1701800 w 2553640"/>
              <a:gd name="connsiteY16" fmla="*/ 772355 h 3248855"/>
              <a:gd name="connsiteX17" fmla="*/ 1727200 w 2553640"/>
              <a:gd name="connsiteY17" fmla="*/ 848555 h 3248855"/>
              <a:gd name="connsiteX18" fmla="*/ 1765300 w 2553640"/>
              <a:gd name="connsiteY18" fmla="*/ 924755 h 3248855"/>
              <a:gd name="connsiteX19" fmla="*/ 1790700 w 2553640"/>
              <a:gd name="connsiteY19" fmla="*/ 962855 h 3248855"/>
              <a:gd name="connsiteX20" fmla="*/ 1803400 w 2553640"/>
              <a:gd name="connsiteY20" fmla="*/ 1000955 h 3248855"/>
              <a:gd name="connsiteX21" fmla="*/ 1854200 w 2553640"/>
              <a:gd name="connsiteY21" fmla="*/ 1077155 h 3248855"/>
              <a:gd name="connsiteX22" fmla="*/ 1879600 w 2553640"/>
              <a:gd name="connsiteY22" fmla="*/ 1166055 h 3248855"/>
              <a:gd name="connsiteX23" fmla="*/ 1905000 w 2553640"/>
              <a:gd name="connsiteY23" fmla="*/ 1204155 h 3248855"/>
              <a:gd name="connsiteX24" fmla="*/ 1917700 w 2553640"/>
              <a:gd name="connsiteY24" fmla="*/ 1280355 h 3248855"/>
              <a:gd name="connsiteX25" fmla="*/ 1943100 w 2553640"/>
              <a:gd name="connsiteY25" fmla="*/ 1331155 h 3248855"/>
              <a:gd name="connsiteX26" fmla="*/ 1968500 w 2553640"/>
              <a:gd name="connsiteY26" fmla="*/ 1407355 h 3248855"/>
              <a:gd name="connsiteX27" fmla="*/ 1981200 w 2553640"/>
              <a:gd name="connsiteY27" fmla="*/ 1458155 h 3248855"/>
              <a:gd name="connsiteX28" fmla="*/ 2006600 w 2553640"/>
              <a:gd name="connsiteY28" fmla="*/ 1547055 h 3248855"/>
              <a:gd name="connsiteX29" fmla="*/ 2019300 w 2553640"/>
              <a:gd name="connsiteY29" fmla="*/ 1648655 h 3248855"/>
              <a:gd name="connsiteX30" fmla="*/ 2032000 w 2553640"/>
              <a:gd name="connsiteY30" fmla="*/ 1686755 h 3248855"/>
              <a:gd name="connsiteX31" fmla="*/ 2044700 w 2553640"/>
              <a:gd name="connsiteY31" fmla="*/ 1762955 h 3248855"/>
              <a:gd name="connsiteX32" fmla="*/ 2070100 w 2553640"/>
              <a:gd name="connsiteY32" fmla="*/ 1870905 h 3248855"/>
              <a:gd name="connsiteX33" fmla="*/ 2101850 w 2553640"/>
              <a:gd name="connsiteY33" fmla="*/ 1953455 h 3248855"/>
              <a:gd name="connsiteX34" fmla="*/ 2133600 w 2553640"/>
              <a:gd name="connsiteY34" fmla="*/ 2004255 h 3248855"/>
              <a:gd name="connsiteX35" fmla="*/ 2159000 w 2553640"/>
              <a:gd name="connsiteY35" fmla="*/ 2093155 h 3248855"/>
              <a:gd name="connsiteX36" fmla="*/ 2197100 w 2553640"/>
              <a:gd name="connsiteY36" fmla="*/ 2143955 h 3248855"/>
              <a:gd name="connsiteX37" fmla="*/ 2228850 w 2553640"/>
              <a:gd name="connsiteY37" fmla="*/ 2239205 h 3248855"/>
              <a:gd name="connsiteX38" fmla="*/ 2260600 w 2553640"/>
              <a:gd name="connsiteY38" fmla="*/ 2321755 h 3248855"/>
              <a:gd name="connsiteX39" fmla="*/ 2273300 w 2553640"/>
              <a:gd name="connsiteY39" fmla="*/ 2359855 h 3248855"/>
              <a:gd name="connsiteX40" fmla="*/ 2324100 w 2553640"/>
              <a:gd name="connsiteY40" fmla="*/ 2436055 h 3248855"/>
              <a:gd name="connsiteX41" fmla="*/ 2349500 w 2553640"/>
              <a:gd name="connsiteY41" fmla="*/ 2474155 h 3248855"/>
              <a:gd name="connsiteX42" fmla="*/ 2374900 w 2553640"/>
              <a:gd name="connsiteY42" fmla="*/ 2550355 h 3248855"/>
              <a:gd name="connsiteX43" fmla="*/ 2451100 w 2553640"/>
              <a:gd name="connsiteY43" fmla="*/ 2759905 h 3248855"/>
              <a:gd name="connsiteX44" fmla="*/ 2482850 w 2553640"/>
              <a:gd name="connsiteY44" fmla="*/ 2905955 h 3248855"/>
              <a:gd name="connsiteX45" fmla="*/ 2527300 w 2553640"/>
              <a:gd name="connsiteY45" fmla="*/ 3001205 h 3248855"/>
              <a:gd name="connsiteX46" fmla="*/ 2540000 w 2553640"/>
              <a:gd name="connsiteY46" fmla="*/ 3083755 h 3248855"/>
              <a:gd name="connsiteX47" fmla="*/ 2552700 w 2553640"/>
              <a:gd name="connsiteY47" fmla="*/ 3172655 h 3248855"/>
              <a:gd name="connsiteX48" fmla="*/ 2552700 w 2553640"/>
              <a:gd name="connsiteY48" fmla="*/ 3223455 h 3248855"/>
              <a:gd name="connsiteX49" fmla="*/ 2552700 w 2553640"/>
              <a:gd name="connsiteY49" fmla="*/ 3223455 h 3248855"/>
              <a:gd name="connsiteX50" fmla="*/ 2552700 w 2553640"/>
              <a:gd name="connsiteY50" fmla="*/ 3223455 h 3248855"/>
              <a:gd name="connsiteX51" fmla="*/ 0 w 2553640"/>
              <a:gd name="connsiteY51"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651000 w 2553640"/>
              <a:gd name="connsiteY14" fmla="*/ 696155 h 3248855"/>
              <a:gd name="connsiteX15" fmla="*/ 1701800 w 2553640"/>
              <a:gd name="connsiteY15" fmla="*/ 772355 h 3248855"/>
              <a:gd name="connsiteX16" fmla="*/ 1727200 w 2553640"/>
              <a:gd name="connsiteY16" fmla="*/ 848555 h 3248855"/>
              <a:gd name="connsiteX17" fmla="*/ 1765300 w 2553640"/>
              <a:gd name="connsiteY17" fmla="*/ 924755 h 3248855"/>
              <a:gd name="connsiteX18" fmla="*/ 1790700 w 2553640"/>
              <a:gd name="connsiteY18" fmla="*/ 962855 h 3248855"/>
              <a:gd name="connsiteX19" fmla="*/ 1803400 w 2553640"/>
              <a:gd name="connsiteY19" fmla="*/ 1000955 h 3248855"/>
              <a:gd name="connsiteX20" fmla="*/ 1854200 w 2553640"/>
              <a:gd name="connsiteY20" fmla="*/ 1077155 h 3248855"/>
              <a:gd name="connsiteX21" fmla="*/ 1879600 w 2553640"/>
              <a:gd name="connsiteY21" fmla="*/ 1166055 h 3248855"/>
              <a:gd name="connsiteX22" fmla="*/ 1905000 w 2553640"/>
              <a:gd name="connsiteY22" fmla="*/ 1204155 h 3248855"/>
              <a:gd name="connsiteX23" fmla="*/ 1917700 w 2553640"/>
              <a:gd name="connsiteY23" fmla="*/ 1280355 h 3248855"/>
              <a:gd name="connsiteX24" fmla="*/ 1943100 w 2553640"/>
              <a:gd name="connsiteY24" fmla="*/ 1331155 h 3248855"/>
              <a:gd name="connsiteX25" fmla="*/ 1968500 w 2553640"/>
              <a:gd name="connsiteY25" fmla="*/ 1407355 h 3248855"/>
              <a:gd name="connsiteX26" fmla="*/ 1981200 w 2553640"/>
              <a:gd name="connsiteY26" fmla="*/ 1458155 h 3248855"/>
              <a:gd name="connsiteX27" fmla="*/ 2006600 w 2553640"/>
              <a:gd name="connsiteY27" fmla="*/ 1547055 h 3248855"/>
              <a:gd name="connsiteX28" fmla="*/ 2019300 w 2553640"/>
              <a:gd name="connsiteY28" fmla="*/ 1648655 h 3248855"/>
              <a:gd name="connsiteX29" fmla="*/ 2032000 w 2553640"/>
              <a:gd name="connsiteY29" fmla="*/ 1686755 h 3248855"/>
              <a:gd name="connsiteX30" fmla="*/ 2044700 w 2553640"/>
              <a:gd name="connsiteY30" fmla="*/ 1762955 h 3248855"/>
              <a:gd name="connsiteX31" fmla="*/ 2070100 w 2553640"/>
              <a:gd name="connsiteY31" fmla="*/ 1870905 h 3248855"/>
              <a:gd name="connsiteX32" fmla="*/ 2101850 w 2553640"/>
              <a:gd name="connsiteY32" fmla="*/ 1953455 h 3248855"/>
              <a:gd name="connsiteX33" fmla="*/ 2133600 w 2553640"/>
              <a:gd name="connsiteY33" fmla="*/ 2004255 h 3248855"/>
              <a:gd name="connsiteX34" fmla="*/ 2159000 w 2553640"/>
              <a:gd name="connsiteY34" fmla="*/ 2093155 h 3248855"/>
              <a:gd name="connsiteX35" fmla="*/ 2197100 w 2553640"/>
              <a:gd name="connsiteY35" fmla="*/ 2143955 h 3248855"/>
              <a:gd name="connsiteX36" fmla="*/ 2228850 w 2553640"/>
              <a:gd name="connsiteY36" fmla="*/ 2239205 h 3248855"/>
              <a:gd name="connsiteX37" fmla="*/ 2260600 w 2553640"/>
              <a:gd name="connsiteY37" fmla="*/ 2321755 h 3248855"/>
              <a:gd name="connsiteX38" fmla="*/ 2273300 w 2553640"/>
              <a:gd name="connsiteY38" fmla="*/ 2359855 h 3248855"/>
              <a:gd name="connsiteX39" fmla="*/ 2324100 w 2553640"/>
              <a:gd name="connsiteY39" fmla="*/ 2436055 h 3248855"/>
              <a:gd name="connsiteX40" fmla="*/ 2349500 w 2553640"/>
              <a:gd name="connsiteY40" fmla="*/ 2474155 h 3248855"/>
              <a:gd name="connsiteX41" fmla="*/ 2374900 w 2553640"/>
              <a:gd name="connsiteY41" fmla="*/ 2550355 h 3248855"/>
              <a:gd name="connsiteX42" fmla="*/ 2451100 w 2553640"/>
              <a:gd name="connsiteY42" fmla="*/ 2759905 h 3248855"/>
              <a:gd name="connsiteX43" fmla="*/ 2482850 w 2553640"/>
              <a:gd name="connsiteY43" fmla="*/ 2905955 h 3248855"/>
              <a:gd name="connsiteX44" fmla="*/ 2527300 w 2553640"/>
              <a:gd name="connsiteY44" fmla="*/ 3001205 h 3248855"/>
              <a:gd name="connsiteX45" fmla="*/ 2540000 w 2553640"/>
              <a:gd name="connsiteY45" fmla="*/ 3083755 h 3248855"/>
              <a:gd name="connsiteX46" fmla="*/ 2552700 w 2553640"/>
              <a:gd name="connsiteY46" fmla="*/ 3172655 h 3248855"/>
              <a:gd name="connsiteX47" fmla="*/ 2552700 w 2553640"/>
              <a:gd name="connsiteY47" fmla="*/ 3223455 h 3248855"/>
              <a:gd name="connsiteX48" fmla="*/ 2552700 w 2553640"/>
              <a:gd name="connsiteY48" fmla="*/ 3223455 h 3248855"/>
              <a:gd name="connsiteX49" fmla="*/ 2552700 w 2553640"/>
              <a:gd name="connsiteY49" fmla="*/ 3223455 h 3248855"/>
              <a:gd name="connsiteX50" fmla="*/ 0 w 2553640"/>
              <a:gd name="connsiteY50"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01800 w 2553640"/>
              <a:gd name="connsiteY14" fmla="*/ 772355 h 3248855"/>
              <a:gd name="connsiteX15" fmla="*/ 1727200 w 2553640"/>
              <a:gd name="connsiteY15" fmla="*/ 848555 h 3248855"/>
              <a:gd name="connsiteX16" fmla="*/ 1765300 w 2553640"/>
              <a:gd name="connsiteY16" fmla="*/ 924755 h 3248855"/>
              <a:gd name="connsiteX17" fmla="*/ 1790700 w 2553640"/>
              <a:gd name="connsiteY17" fmla="*/ 962855 h 3248855"/>
              <a:gd name="connsiteX18" fmla="*/ 1803400 w 2553640"/>
              <a:gd name="connsiteY18" fmla="*/ 1000955 h 3248855"/>
              <a:gd name="connsiteX19" fmla="*/ 1854200 w 2553640"/>
              <a:gd name="connsiteY19" fmla="*/ 1077155 h 3248855"/>
              <a:gd name="connsiteX20" fmla="*/ 1879600 w 2553640"/>
              <a:gd name="connsiteY20" fmla="*/ 1166055 h 3248855"/>
              <a:gd name="connsiteX21" fmla="*/ 1905000 w 2553640"/>
              <a:gd name="connsiteY21" fmla="*/ 1204155 h 3248855"/>
              <a:gd name="connsiteX22" fmla="*/ 1917700 w 2553640"/>
              <a:gd name="connsiteY22" fmla="*/ 1280355 h 3248855"/>
              <a:gd name="connsiteX23" fmla="*/ 1943100 w 2553640"/>
              <a:gd name="connsiteY23" fmla="*/ 1331155 h 3248855"/>
              <a:gd name="connsiteX24" fmla="*/ 1968500 w 2553640"/>
              <a:gd name="connsiteY24" fmla="*/ 1407355 h 3248855"/>
              <a:gd name="connsiteX25" fmla="*/ 1981200 w 2553640"/>
              <a:gd name="connsiteY25" fmla="*/ 1458155 h 3248855"/>
              <a:gd name="connsiteX26" fmla="*/ 2006600 w 2553640"/>
              <a:gd name="connsiteY26" fmla="*/ 1547055 h 3248855"/>
              <a:gd name="connsiteX27" fmla="*/ 2019300 w 2553640"/>
              <a:gd name="connsiteY27" fmla="*/ 1648655 h 3248855"/>
              <a:gd name="connsiteX28" fmla="*/ 2032000 w 2553640"/>
              <a:gd name="connsiteY28" fmla="*/ 1686755 h 3248855"/>
              <a:gd name="connsiteX29" fmla="*/ 2044700 w 2553640"/>
              <a:gd name="connsiteY29" fmla="*/ 1762955 h 3248855"/>
              <a:gd name="connsiteX30" fmla="*/ 2070100 w 2553640"/>
              <a:gd name="connsiteY30" fmla="*/ 1870905 h 3248855"/>
              <a:gd name="connsiteX31" fmla="*/ 2101850 w 2553640"/>
              <a:gd name="connsiteY31" fmla="*/ 1953455 h 3248855"/>
              <a:gd name="connsiteX32" fmla="*/ 2133600 w 2553640"/>
              <a:gd name="connsiteY32" fmla="*/ 2004255 h 3248855"/>
              <a:gd name="connsiteX33" fmla="*/ 2159000 w 2553640"/>
              <a:gd name="connsiteY33" fmla="*/ 2093155 h 3248855"/>
              <a:gd name="connsiteX34" fmla="*/ 2197100 w 2553640"/>
              <a:gd name="connsiteY34" fmla="*/ 2143955 h 3248855"/>
              <a:gd name="connsiteX35" fmla="*/ 2228850 w 2553640"/>
              <a:gd name="connsiteY35" fmla="*/ 2239205 h 3248855"/>
              <a:gd name="connsiteX36" fmla="*/ 2260600 w 2553640"/>
              <a:gd name="connsiteY36" fmla="*/ 2321755 h 3248855"/>
              <a:gd name="connsiteX37" fmla="*/ 2273300 w 2553640"/>
              <a:gd name="connsiteY37" fmla="*/ 2359855 h 3248855"/>
              <a:gd name="connsiteX38" fmla="*/ 2324100 w 2553640"/>
              <a:gd name="connsiteY38" fmla="*/ 2436055 h 3248855"/>
              <a:gd name="connsiteX39" fmla="*/ 2349500 w 2553640"/>
              <a:gd name="connsiteY39" fmla="*/ 2474155 h 3248855"/>
              <a:gd name="connsiteX40" fmla="*/ 2374900 w 2553640"/>
              <a:gd name="connsiteY40" fmla="*/ 2550355 h 3248855"/>
              <a:gd name="connsiteX41" fmla="*/ 2451100 w 2553640"/>
              <a:gd name="connsiteY41" fmla="*/ 2759905 h 3248855"/>
              <a:gd name="connsiteX42" fmla="*/ 2482850 w 2553640"/>
              <a:gd name="connsiteY42" fmla="*/ 2905955 h 3248855"/>
              <a:gd name="connsiteX43" fmla="*/ 2527300 w 2553640"/>
              <a:gd name="connsiteY43" fmla="*/ 3001205 h 3248855"/>
              <a:gd name="connsiteX44" fmla="*/ 2540000 w 2553640"/>
              <a:gd name="connsiteY44" fmla="*/ 3083755 h 3248855"/>
              <a:gd name="connsiteX45" fmla="*/ 2552700 w 2553640"/>
              <a:gd name="connsiteY45" fmla="*/ 3172655 h 3248855"/>
              <a:gd name="connsiteX46" fmla="*/ 2552700 w 2553640"/>
              <a:gd name="connsiteY46" fmla="*/ 3223455 h 3248855"/>
              <a:gd name="connsiteX47" fmla="*/ 2552700 w 2553640"/>
              <a:gd name="connsiteY47" fmla="*/ 3223455 h 3248855"/>
              <a:gd name="connsiteX48" fmla="*/ 2552700 w 2553640"/>
              <a:gd name="connsiteY48" fmla="*/ 3223455 h 3248855"/>
              <a:gd name="connsiteX49" fmla="*/ 0 w 2553640"/>
              <a:gd name="connsiteY49"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790700 w 2553640"/>
              <a:gd name="connsiteY16" fmla="*/ 962855 h 3248855"/>
              <a:gd name="connsiteX17" fmla="*/ 1803400 w 2553640"/>
              <a:gd name="connsiteY17" fmla="*/ 1000955 h 3248855"/>
              <a:gd name="connsiteX18" fmla="*/ 1854200 w 2553640"/>
              <a:gd name="connsiteY18" fmla="*/ 1077155 h 3248855"/>
              <a:gd name="connsiteX19" fmla="*/ 1879600 w 2553640"/>
              <a:gd name="connsiteY19" fmla="*/ 1166055 h 3248855"/>
              <a:gd name="connsiteX20" fmla="*/ 1905000 w 2553640"/>
              <a:gd name="connsiteY20" fmla="*/ 1204155 h 3248855"/>
              <a:gd name="connsiteX21" fmla="*/ 1917700 w 2553640"/>
              <a:gd name="connsiteY21" fmla="*/ 1280355 h 3248855"/>
              <a:gd name="connsiteX22" fmla="*/ 1943100 w 2553640"/>
              <a:gd name="connsiteY22" fmla="*/ 1331155 h 3248855"/>
              <a:gd name="connsiteX23" fmla="*/ 1968500 w 2553640"/>
              <a:gd name="connsiteY23" fmla="*/ 1407355 h 3248855"/>
              <a:gd name="connsiteX24" fmla="*/ 1981200 w 2553640"/>
              <a:gd name="connsiteY24" fmla="*/ 1458155 h 3248855"/>
              <a:gd name="connsiteX25" fmla="*/ 2006600 w 2553640"/>
              <a:gd name="connsiteY25" fmla="*/ 1547055 h 3248855"/>
              <a:gd name="connsiteX26" fmla="*/ 2019300 w 2553640"/>
              <a:gd name="connsiteY26" fmla="*/ 1648655 h 3248855"/>
              <a:gd name="connsiteX27" fmla="*/ 2032000 w 2553640"/>
              <a:gd name="connsiteY27" fmla="*/ 1686755 h 3248855"/>
              <a:gd name="connsiteX28" fmla="*/ 2044700 w 2553640"/>
              <a:gd name="connsiteY28" fmla="*/ 1762955 h 3248855"/>
              <a:gd name="connsiteX29" fmla="*/ 2070100 w 2553640"/>
              <a:gd name="connsiteY29" fmla="*/ 1870905 h 3248855"/>
              <a:gd name="connsiteX30" fmla="*/ 2101850 w 2553640"/>
              <a:gd name="connsiteY30" fmla="*/ 1953455 h 3248855"/>
              <a:gd name="connsiteX31" fmla="*/ 2133600 w 2553640"/>
              <a:gd name="connsiteY31" fmla="*/ 2004255 h 3248855"/>
              <a:gd name="connsiteX32" fmla="*/ 2159000 w 2553640"/>
              <a:gd name="connsiteY32" fmla="*/ 2093155 h 3248855"/>
              <a:gd name="connsiteX33" fmla="*/ 2197100 w 2553640"/>
              <a:gd name="connsiteY33" fmla="*/ 2143955 h 3248855"/>
              <a:gd name="connsiteX34" fmla="*/ 2228850 w 2553640"/>
              <a:gd name="connsiteY34" fmla="*/ 2239205 h 3248855"/>
              <a:gd name="connsiteX35" fmla="*/ 2260600 w 2553640"/>
              <a:gd name="connsiteY35" fmla="*/ 2321755 h 3248855"/>
              <a:gd name="connsiteX36" fmla="*/ 2273300 w 2553640"/>
              <a:gd name="connsiteY36" fmla="*/ 2359855 h 3248855"/>
              <a:gd name="connsiteX37" fmla="*/ 2324100 w 2553640"/>
              <a:gd name="connsiteY37" fmla="*/ 2436055 h 3248855"/>
              <a:gd name="connsiteX38" fmla="*/ 2349500 w 2553640"/>
              <a:gd name="connsiteY38" fmla="*/ 2474155 h 3248855"/>
              <a:gd name="connsiteX39" fmla="*/ 2374900 w 2553640"/>
              <a:gd name="connsiteY39" fmla="*/ 2550355 h 3248855"/>
              <a:gd name="connsiteX40" fmla="*/ 2451100 w 2553640"/>
              <a:gd name="connsiteY40" fmla="*/ 2759905 h 3248855"/>
              <a:gd name="connsiteX41" fmla="*/ 2482850 w 2553640"/>
              <a:gd name="connsiteY41" fmla="*/ 2905955 h 3248855"/>
              <a:gd name="connsiteX42" fmla="*/ 2527300 w 2553640"/>
              <a:gd name="connsiteY42" fmla="*/ 3001205 h 3248855"/>
              <a:gd name="connsiteX43" fmla="*/ 2540000 w 2553640"/>
              <a:gd name="connsiteY43" fmla="*/ 3083755 h 3248855"/>
              <a:gd name="connsiteX44" fmla="*/ 2552700 w 2553640"/>
              <a:gd name="connsiteY44" fmla="*/ 3172655 h 3248855"/>
              <a:gd name="connsiteX45" fmla="*/ 2552700 w 2553640"/>
              <a:gd name="connsiteY45" fmla="*/ 3223455 h 3248855"/>
              <a:gd name="connsiteX46" fmla="*/ 2552700 w 2553640"/>
              <a:gd name="connsiteY46" fmla="*/ 3223455 h 3248855"/>
              <a:gd name="connsiteX47" fmla="*/ 2552700 w 2553640"/>
              <a:gd name="connsiteY47" fmla="*/ 3223455 h 3248855"/>
              <a:gd name="connsiteX48" fmla="*/ 0 w 2553640"/>
              <a:gd name="connsiteY48"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803400 w 2553640"/>
              <a:gd name="connsiteY16" fmla="*/ 1000955 h 3248855"/>
              <a:gd name="connsiteX17" fmla="*/ 1854200 w 2553640"/>
              <a:gd name="connsiteY17" fmla="*/ 1077155 h 3248855"/>
              <a:gd name="connsiteX18" fmla="*/ 1879600 w 2553640"/>
              <a:gd name="connsiteY18" fmla="*/ 1166055 h 3248855"/>
              <a:gd name="connsiteX19" fmla="*/ 1905000 w 2553640"/>
              <a:gd name="connsiteY19" fmla="*/ 1204155 h 3248855"/>
              <a:gd name="connsiteX20" fmla="*/ 1917700 w 2553640"/>
              <a:gd name="connsiteY20" fmla="*/ 1280355 h 3248855"/>
              <a:gd name="connsiteX21" fmla="*/ 1943100 w 2553640"/>
              <a:gd name="connsiteY21" fmla="*/ 1331155 h 3248855"/>
              <a:gd name="connsiteX22" fmla="*/ 1968500 w 2553640"/>
              <a:gd name="connsiteY22" fmla="*/ 1407355 h 3248855"/>
              <a:gd name="connsiteX23" fmla="*/ 1981200 w 2553640"/>
              <a:gd name="connsiteY23" fmla="*/ 1458155 h 3248855"/>
              <a:gd name="connsiteX24" fmla="*/ 2006600 w 2553640"/>
              <a:gd name="connsiteY24" fmla="*/ 1547055 h 3248855"/>
              <a:gd name="connsiteX25" fmla="*/ 2019300 w 2553640"/>
              <a:gd name="connsiteY25" fmla="*/ 1648655 h 3248855"/>
              <a:gd name="connsiteX26" fmla="*/ 2032000 w 2553640"/>
              <a:gd name="connsiteY26" fmla="*/ 1686755 h 3248855"/>
              <a:gd name="connsiteX27" fmla="*/ 2044700 w 2553640"/>
              <a:gd name="connsiteY27" fmla="*/ 1762955 h 3248855"/>
              <a:gd name="connsiteX28" fmla="*/ 2070100 w 2553640"/>
              <a:gd name="connsiteY28" fmla="*/ 1870905 h 3248855"/>
              <a:gd name="connsiteX29" fmla="*/ 2101850 w 2553640"/>
              <a:gd name="connsiteY29" fmla="*/ 1953455 h 3248855"/>
              <a:gd name="connsiteX30" fmla="*/ 2133600 w 2553640"/>
              <a:gd name="connsiteY30" fmla="*/ 2004255 h 3248855"/>
              <a:gd name="connsiteX31" fmla="*/ 2159000 w 2553640"/>
              <a:gd name="connsiteY31" fmla="*/ 2093155 h 3248855"/>
              <a:gd name="connsiteX32" fmla="*/ 2197100 w 2553640"/>
              <a:gd name="connsiteY32" fmla="*/ 2143955 h 3248855"/>
              <a:gd name="connsiteX33" fmla="*/ 2228850 w 2553640"/>
              <a:gd name="connsiteY33" fmla="*/ 2239205 h 3248855"/>
              <a:gd name="connsiteX34" fmla="*/ 2260600 w 2553640"/>
              <a:gd name="connsiteY34" fmla="*/ 2321755 h 3248855"/>
              <a:gd name="connsiteX35" fmla="*/ 2273300 w 2553640"/>
              <a:gd name="connsiteY35" fmla="*/ 2359855 h 3248855"/>
              <a:gd name="connsiteX36" fmla="*/ 2324100 w 2553640"/>
              <a:gd name="connsiteY36" fmla="*/ 2436055 h 3248855"/>
              <a:gd name="connsiteX37" fmla="*/ 2349500 w 2553640"/>
              <a:gd name="connsiteY37" fmla="*/ 2474155 h 3248855"/>
              <a:gd name="connsiteX38" fmla="*/ 2374900 w 2553640"/>
              <a:gd name="connsiteY38" fmla="*/ 2550355 h 3248855"/>
              <a:gd name="connsiteX39" fmla="*/ 2451100 w 2553640"/>
              <a:gd name="connsiteY39" fmla="*/ 2759905 h 3248855"/>
              <a:gd name="connsiteX40" fmla="*/ 2482850 w 2553640"/>
              <a:gd name="connsiteY40" fmla="*/ 2905955 h 3248855"/>
              <a:gd name="connsiteX41" fmla="*/ 2527300 w 2553640"/>
              <a:gd name="connsiteY41" fmla="*/ 3001205 h 3248855"/>
              <a:gd name="connsiteX42" fmla="*/ 2540000 w 2553640"/>
              <a:gd name="connsiteY42" fmla="*/ 3083755 h 3248855"/>
              <a:gd name="connsiteX43" fmla="*/ 2552700 w 2553640"/>
              <a:gd name="connsiteY43" fmla="*/ 3172655 h 3248855"/>
              <a:gd name="connsiteX44" fmla="*/ 2552700 w 2553640"/>
              <a:gd name="connsiteY44" fmla="*/ 3223455 h 3248855"/>
              <a:gd name="connsiteX45" fmla="*/ 2552700 w 2553640"/>
              <a:gd name="connsiteY45" fmla="*/ 3223455 h 3248855"/>
              <a:gd name="connsiteX46" fmla="*/ 2552700 w 2553640"/>
              <a:gd name="connsiteY46" fmla="*/ 3223455 h 3248855"/>
              <a:gd name="connsiteX47" fmla="*/ 0 w 2553640"/>
              <a:gd name="connsiteY47"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803400 w 2553640"/>
              <a:gd name="connsiteY16" fmla="*/ 1000955 h 3248855"/>
              <a:gd name="connsiteX17" fmla="*/ 1879600 w 2553640"/>
              <a:gd name="connsiteY17" fmla="*/ 1166055 h 3248855"/>
              <a:gd name="connsiteX18" fmla="*/ 1905000 w 2553640"/>
              <a:gd name="connsiteY18" fmla="*/ 1204155 h 3248855"/>
              <a:gd name="connsiteX19" fmla="*/ 1917700 w 2553640"/>
              <a:gd name="connsiteY19" fmla="*/ 1280355 h 3248855"/>
              <a:gd name="connsiteX20" fmla="*/ 1943100 w 2553640"/>
              <a:gd name="connsiteY20" fmla="*/ 1331155 h 3248855"/>
              <a:gd name="connsiteX21" fmla="*/ 1968500 w 2553640"/>
              <a:gd name="connsiteY21" fmla="*/ 1407355 h 3248855"/>
              <a:gd name="connsiteX22" fmla="*/ 1981200 w 2553640"/>
              <a:gd name="connsiteY22" fmla="*/ 1458155 h 3248855"/>
              <a:gd name="connsiteX23" fmla="*/ 2006600 w 2553640"/>
              <a:gd name="connsiteY23" fmla="*/ 1547055 h 3248855"/>
              <a:gd name="connsiteX24" fmla="*/ 2019300 w 2553640"/>
              <a:gd name="connsiteY24" fmla="*/ 1648655 h 3248855"/>
              <a:gd name="connsiteX25" fmla="*/ 2032000 w 2553640"/>
              <a:gd name="connsiteY25" fmla="*/ 1686755 h 3248855"/>
              <a:gd name="connsiteX26" fmla="*/ 2044700 w 2553640"/>
              <a:gd name="connsiteY26" fmla="*/ 1762955 h 3248855"/>
              <a:gd name="connsiteX27" fmla="*/ 2070100 w 2553640"/>
              <a:gd name="connsiteY27" fmla="*/ 1870905 h 3248855"/>
              <a:gd name="connsiteX28" fmla="*/ 2101850 w 2553640"/>
              <a:gd name="connsiteY28" fmla="*/ 1953455 h 3248855"/>
              <a:gd name="connsiteX29" fmla="*/ 2133600 w 2553640"/>
              <a:gd name="connsiteY29" fmla="*/ 2004255 h 3248855"/>
              <a:gd name="connsiteX30" fmla="*/ 2159000 w 2553640"/>
              <a:gd name="connsiteY30" fmla="*/ 2093155 h 3248855"/>
              <a:gd name="connsiteX31" fmla="*/ 2197100 w 2553640"/>
              <a:gd name="connsiteY31" fmla="*/ 2143955 h 3248855"/>
              <a:gd name="connsiteX32" fmla="*/ 2228850 w 2553640"/>
              <a:gd name="connsiteY32" fmla="*/ 2239205 h 3248855"/>
              <a:gd name="connsiteX33" fmla="*/ 2260600 w 2553640"/>
              <a:gd name="connsiteY33" fmla="*/ 2321755 h 3248855"/>
              <a:gd name="connsiteX34" fmla="*/ 2273300 w 2553640"/>
              <a:gd name="connsiteY34" fmla="*/ 2359855 h 3248855"/>
              <a:gd name="connsiteX35" fmla="*/ 2324100 w 2553640"/>
              <a:gd name="connsiteY35" fmla="*/ 2436055 h 3248855"/>
              <a:gd name="connsiteX36" fmla="*/ 2349500 w 2553640"/>
              <a:gd name="connsiteY36" fmla="*/ 2474155 h 3248855"/>
              <a:gd name="connsiteX37" fmla="*/ 2374900 w 2553640"/>
              <a:gd name="connsiteY37" fmla="*/ 2550355 h 3248855"/>
              <a:gd name="connsiteX38" fmla="*/ 2451100 w 2553640"/>
              <a:gd name="connsiteY38" fmla="*/ 2759905 h 3248855"/>
              <a:gd name="connsiteX39" fmla="*/ 2482850 w 2553640"/>
              <a:gd name="connsiteY39" fmla="*/ 2905955 h 3248855"/>
              <a:gd name="connsiteX40" fmla="*/ 2527300 w 2553640"/>
              <a:gd name="connsiteY40" fmla="*/ 3001205 h 3248855"/>
              <a:gd name="connsiteX41" fmla="*/ 2540000 w 2553640"/>
              <a:gd name="connsiteY41" fmla="*/ 3083755 h 3248855"/>
              <a:gd name="connsiteX42" fmla="*/ 2552700 w 2553640"/>
              <a:gd name="connsiteY42" fmla="*/ 3172655 h 3248855"/>
              <a:gd name="connsiteX43" fmla="*/ 2552700 w 2553640"/>
              <a:gd name="connsiteY43" fmla="*/ 3223455 h 3248855"/>
              <a:gd name="connsiteX44" fmla="*/ 2552700 w 2553640"/>
              <a:gd name="connsiteY44" fmla="*/ 3223455 h 3248855"/>
              <a:gd name="connsiteX45" fmla="*/ 2552700 w 2553640"/>
              <a:gd name="connsiteY45" fmla="*/ 3223455 h 3248855"/>
              <a:gd name="connsiteX46" fmla="*/ 0 w 2553640"/>
              <a:gd name="connsiteY46"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803400 w 2553640"/>
              <a:gd name="connsiteY16" fmla="*/ 1000955 h 3248855"/>
              <a:gd name="connsiteX17" fmla="*/ 1879600 w 2553640"/>
              <a:gd name="connsiteY17" fmla="*/ 1166055 h 3248855"/>
              <a:gd name="connsiteX18" fmla="*/ 1905000 w 2553640"/>
              <a:gd name="connsiteY18" fmla="*/ 1204155 h 3248855"/>
              <a:gd name="connsiteX19" fmla="*/ 1905000 w 2553640"/>
              <a:gd name="connsiteY19" fmla="*/ 1204156 h 3248855"/>
              <a:gd name="connsiteX20" fmla="*/ 1917700 w 2553640"/>
              <a:gd name="connsiteY20" fmla="*/ 1280355 h 3248855"/>
              <a:gd name="connsiteX21" fmla="*/ 1943100 w 2553640"/>
              <a:gd name="connsiteY21" fmla="*/ 1331155 h 3248855"/>
              <a:gd name="connsiteX22" fmla="*/ 1968500 w 2553640"/>
              <a:gd name="connsiteY22" fmla="*/ 1407355 h 3248855"/>
              <a:gd name="connsiteX23" fmla="*/ 1981200 w 2553640"/>
              <a:gd name="connsiteY23" fmla="*/ 1458155 h 3248855"/>
              <a:gd name="connsiteX24" fmla="*/ 2006600 w 2553640"/>
              <a:gd name="connsiteY24" fmla="*/ 1547055 h 3248855"/>
              <a:gd name="connsiteX25" fmla="*/ 2019300 w 2553640"/>
              <a:gd name="connsiteY25" fmla="*/ 1648655 h 3248855"/>
              <a:gd name="connsiteX26" fmla="*/ 2032000 w 2553640"/>
              <a:gd name="connsiteY26" fmla="*/ 1686755 h 3248855"/>
              <a:gd name="connsiteX27" fmla="*/ 2044700 w 2553640"/>
              <a:gd name="connsiteY27" fmla="*/ 1762955 h 3248855"/>
              <a:gd name="connsiteX28" fmla="*/ 2070100 w 2553640"/>
              <a:gd name="connsiteY28" fmla="*/ 1870905 h 3248855"/>
              <a:gd name="connsiteX29" fmla="*/ 2101850 w 2553640"/>
              <a:gd name="connsiteY29" fmla="*/ 1953455 h 3248855"/>
              <a:gd name="connsiteX30" fmla="*/ 2133600 w 2553640"/>
              <a:gd name="connsiteY30" fmla="*/ 2004255 h 3248855"/>
              <a:gd name="connsiteX31" fmla="*/ 2159000 w 2553640"/>
              <a:gd name="connsiteY31" fmla="*/ 2093155 h 3248855"/>
              <a:gd name="connsiteX32" fmla="*/ 2197100 w 2553640"/>
              <a:gd name="connsiteY32" fmla="*/ 2143955 h 3248855"/>
              <a:gd name="connsiteX33" fmla="*/ 2228850 w 2553640"/>
              <a:gd name="connsiteY33" fmla="*/ 2239205 h 3248855"/>
              <a:gd name="connsiteX34" fmla="*/ 2260600 w 2553640"/>
              <a:gd name="connsiteY34" fmla="*/ 2321755 h 3248855"/>
              <a:gd name="connsiteX35" fmla="*/ 2273300 w 2553640"/>
              <a:gd name="connsiteY35" fmla="*/ 2359855 h 3248855"/>
              <a:gd name="connsiteX36" fmla="*/ 2324100 w 2553640"/>
              <a:gd name="connsiteY36" fmla="*/ 2436055 h 3248855"/>
              <a:gd name="connsiteX37" fmla="*/ 2349500 w 2553640"/>
              <a:gd name="connsiteY37" fmla="*/ 2474155 h 3248855"/>
              <a:gd name="connsiteX38" fmla="*/ 2374900 w 2553640"/>
              <a:gd name="connsiteY38" fmla="*/ 2550355 h 3248855"/>
              <a:gd name="connsiteX39" fmla="*/ 2451100 w 2553640"/>
              <a:gd name="connsiteY39" fmla="*/ 2759905 h 3248855"/>
              <a:gd name="connsiteX40" fmla="*/ 2482850 w 2553640"/>
              <a:gd name="connsiteY40" fmla="*/ 2905955 h 3248855"/>
              <a:gd name="connsiteX41" fmla="*/ 2527300 w 2553640"/>
              <a:gd name="connsiteY41" fmla="*/ 3001205 h 3248855"/>
              <a:gd name="connsiteX42" fmla="*/ 2540000 w 2553640"/>
              <a:gd name="connsiteY42" fmla="*/ 3083755 h 3248855"/>
              <a:gd name="connsiteX43" fmla="*/ 2552700 w 2553640"/>
              <a:gd name="connsiteY43" fmla="*/ 3172655 h 3248855"/>
              <a:gd name="connsiteX44" fmla="*/ 2552700 w 2553640"/>
              <a:gd name="connsiteY44" fmla="*/ 3223455 h 3248855"/>
              <a:gd name="connsiteX45" fmla="*/ 2552700 w 2553640"/>
              <a:gd name="connsiteY45" fmla="*/ 3223455 h 3248855"/>
              <a:gd name="connsiteX46" fmla="*/ 2552700 w 2553640"/>
              <a:gd name="connsiteY46" fmla="*/ 3223455 h 3248855"/>
              <a:gd name="connsiteX47" fmla="*/ 0 w 2553640"/>
              <a:gd name="connsiteY47"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803400 w 2553640"/>
              <a:gd name="connsiteY16" fmla="*/ 1000955 h 3248855"/>
              <a:gd name="connsiteX17" fmla="*/ 1879600 w 2553640"/>
              <a:gd name="connsiteY17" fmla="*/ 1166055 h 3248855"/>
              <a:gd name="connsiteX18" fmla="*/ 1905000 w 2553640"/>
              <a:gd name="connsiteY18" fmla="*/ 1204155 h 3248855"/>
              <a:gd name="connsiteX19" fmla="*/ 1917700 w 2553640"/>
              <a:gd name="connsiteY19" fmla="*/ 1280355 h 3248855"/>
              <a:gd name="connsiteX20" fmla="*/ 1943100 w 2553640"/>
              <a:gd name="connsiteY20" fmla="*/ 1331155 h 3248855"/>
              <a:gd name="connsiteX21" fmla="*/ 1968500 w 2553640"/>
              <a:gd name="connsiteY21" fmla="*/ 1407355 h 3248855"/>
              <a:gd name="connsiteX22" fmla="*/ 1981200 w 2553640"/>
              <a:gd name="connsiteY22" fmla="*/ 1458155 h 3248855"/>
              <a:gd name="connsiteX23" fmla="*/ 2006600 w 2553640"/>
              <a:gd name="connsiteY23" fmla="*/ 1547055 h 3248855"/>
              <a:gd name="connsiteX24" fmla="*/ 2019300 w 2553640"/>
              <a:gd name="connsiteY24" fmla="*/ 1648655 h 3248855"/>
              <a:gd name="connsiteX25" fmla="*/ 2032000 w 2553640"/>
              <a:gd name="connsiteY25" fmla="*/ 1686755 h 3248855"/>
              <a:gd name="connsiteX26" fmla="*/ 2044700 w 2553640"/>
              <a:gd name="connsiteY26" fmla="*/ 1762955 h 3248855"/>
              <a:gd name="connsiteX27" fmla="*/ 2070100 w 2553640"/>
              <a:gd name="connsiteY27" fmla="*/ 1870905 h 3248855"/>
              <a:gd name="connsiteX28" fmla="*/ 2101850 w 2553640"/>
              <a:gd name="connsiteY28" fmla="*/ 1953455 h 3248855"/>
              <a:gd name="connsiteX29" fmla="*/ 2133600 w 2553640"/>
              <a:gd name="connsiteY29" fmla="*/ 2004255 h 3248855"/>
              <a:gd name="connsiteX30" fmla="*/ 2159000 w 2553640"/>
              <a:gd name="connsiteY30" fmla="*/ 2093155 h 3248855"/>
              <a:gd name="connsiteX31" fmla="*/ 2197100 w 2553640"/>
              <a:gd name="connsiteY31" fmla="*/ 2143955 h 3248855"/>
              <a:gd name="connsiteX32" fmla="*/ 2228850 w 2553640"/>
              <a:gd name="connsiteY32" fmla="*/ 2239205 h 3248855"/>
              <a:gd name="connsiteX33" fmla="*/ 2260600 w 2553640"/>
              <a:gd name="connsiteY33" fmla="*/ 2321755 h 3248855"/>
              <a:gd name="connsiteX34" fmla="*/ 2273300 w 2553640"/>
              <a:gd name="connsiteY34" fmla="*/ 2359855 h 3248855"/>
              <a:gd name="connsiteX35" fmla="*/ 2324100 w 2553640"/>
              <a:gd name="connsiteY35" fmla="*/ 2436055 h 3248855"/>
              <a:gd name="connsiteX36" fmla="*/ 2349500 w 2553640"/>
              <a:gd name="connsiteY36" fmla="*/ 2474155 h 3248855"/>
              <a:gd name="connsiteX37" fmla="*/ 2374900 w 2553640"/>
              <a:gd name="connsiteY37" fmla="*/ 2550355 h 3248855"/>
              <a:gd name="connsiteX38" fmla="*/ 2451100 w 2553640"/>
              <a:gd name="connsiteY38" fmla="*/ 2759905 h 3248855"/>
              <a:gd name="connsiteX39" fmla="*/ 2482850 w 2553640"/>
              <a:gd name="connsiteY39" fmla="*/ 2905955 h 3248855"/>
              <a:gd name="connsiteX40" fmla="*/ 2527300 w 2553640"/>
              <a:gd name="connsiteY40" fmla="*/ 3001205 h 3248855"/>
              <a:gd name="connsiteX41" fmla="*/ 2540000 w 2553640"/>
              <a:gd name="connsiteY41" fmla="*/ 3083755 h 3248855"/>
              <a:gd name="connsiteX42" fmla="*/ 2552700 w 2553640"/>
              <a:gd name="connsiteY42" fmla="*/ 3172655 h 3248855"/>
              <a:gd name="connsiteX43" fmla="*/ 2552700 w 2553640"/>
              <a:gd name="connsiteY43" fmla="*/ 3223455 h 3248855"/>
              <a:gd name="connsiteX44" fmla="*/ 2552700 w 2553640"/>
              <a:gd name="connsiteY44" fmla="*/ 3223455 h 3248855"/>
              <a:gd name="connsiteX45" fmla="*/ 2552700 w 2553640"/>
              <a:gd name="connsiteY45" fmla="*/ 3223455 h 3248855"/>
              <a:gd name="connsiteX46" fmla="*/ 0 w 2553640"/>
              <a:gd name="connsiteY46"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803400 w 2553640"/>
              <a:gd name="connsiteY16" fmla="*/ 1000955 h 3248855"/>
              <a:gd name="connsiteX17" fmla="*/ 1879600 w 2553640"/>
              <a:gd name="connsiteY17" fmla="*/ 1166055 h 3248855"/>
              <a:gd name="connsiteX18" fmla="*/ 1905000 w 2553640"/>
              <a:gd name="connsiteY18" fmla="*/ 1204155 h 3248855"/>
              <a:gd name="connsiteX19" fmla="*/ 1917700 w 2553640"/>
              <a:gd name="connsiteY19" fmla="*/ 1280355 h 3248855"/>
              <a:gd name="connsiteX20" fmla="*/ 1943100 w 2553640"/>
              <a:gd name="connsiteY20" fmla="*/ 1331155 h 3248855"/>
              <a:gd name="connsiteX21" fmla="*/ 1968500 w 2553640"/>
              <a:gd name="connsiteY21" fmla="*/ 1407355 h 3248855"/>
              <a:gd name="connsiteX22" fmla="*/ 1981200 w 2553640"/>
              <a:gd name="connsiteY22" fmla="*/ 1458155 h 3248855"/>
              <a:gd name="connsiteX23" fmla="*/ 2006600 w 2553640"/>
              <a:gd name="connsiteY23" fmla="*/ 1547055 h 3248855"/>
              <a:gd name="connsiteX24" fmla="*/ 2032000 w 2553640"/>
              <a:gd name="connsiteY24" fmla="*/ 1686755 h 3248855"/>
              <a:gd name="connsiteX25" fmla="*/ 2044700 w 2553640"/>
              <a:gd name="connsiteY25" fmla="*/ 1762955 h 3248855"/>
              <a:gd name="connsiteX26" fmla="*/ 2070100 w 2553640"/>
              <a:gd name="connsiteY26" fmla="*/ 1870905 h 3248855"/>
              <a:gd name="connsiteX27" fmla="*/ 2101850 w 2553640"/>
              <a:gd name="connsiteY27" fmla="*/ 1953455 h 3248855"/>
              <a:gd name="connsiteX28" fmla="*/ 2133600 w 2553640"/>
              <a:gd name="connsiteY28" fmla="*/ 2004255 h 3248855"/>
              <a:gd name="connsiteX29" fmla="*/ 2159000 w 2553640"/>
              <a:gd name="connsiteY29" fmla="*/ 2093155 h 3248855"/>
              <a:gd name="connsiteX30" fmla="*/ 2197100 w 2553640"/>
              <a:gd name="connsiteY30" fmla="*/ 2143955 h 3248855"/>
              <a:gd name="connsiteX31" fmla="*/ 2228850 w 2553640"/>
              <a:gd name="connsiteY31" fmla="*/ 2239205 h 3248855"/>
              <a:gd name="connsiteX32" fmla="*/ 2260600 w 2553640"/>
              <a:gd name="connsiteY32" fmla="*/ 2321755 h 3248855"/>
              <a:gd name="connsiteX33" fmla="*/ 2273300 w 2553640"/>
              <a:gd name="connsiteY33" fmla="*/ 2359855 h 3248855"/>
              <a:gd name="connsiteX34" fmla="*/ 2324100 w 2553640"/>
              <a:gd name="connsiteY34" fmla="*/ 2436055 h 3248855"/>
              <a:gd name="connsiteX35" fmla="*/ 2349500 w 2553640"/>
              <a:gd name="connsiteY35" fmla="*/ 2474155 h 3248855"/>
              <a:gd name="connsiteX36" fmla="*/ 2374900 w 2553640"/>
              <a:gd name="connsiteY36" fmla="*/ 2550355 h 3248855"/>
              <a:gd name="connsiteX37" fmla="*/ 2451100 w 2553640"/>
              <a:gd name="connsiteY37" fmla="*/ 2759905 h 3248855"/>
              <a:gd name="connsiteX38" fmla="*/ 2482850 w 2553640"/>
              <a:gd name="connsiteY38" fmla="*/ 2905955 h 3248855"/>
              <a:gd name="connsiteX39" fmla="*/ 2527300 w 2553640"/>
              <a:gd name="connsiteY39" fmla="*/ 3001205 h 3248855"/>
              <a:gd name="connsiteX40" fmla="*/ 2540000 w 2553640"/>
              <a:gd name="connsiteY40" fmla="*/ 3083755 h 3248855"/>
              <a:gd name="connsiteX41" fmla="*/ 2552700 w 2553640"/>
              <a:gd name="connsiteY41" fmla="*/ 3172655 h 3248855"/>
              <a:gd name="connsiteX42" fmla="*/ 2552700 w 2553640"/>
              <a:gd name="connsiteY42" fmla="*/ 3223455 h 3248855"/>
              <a:gd name="connsiteX43" fmla="*/ 2552700 w 2553640"/>
              <a:gd name="connsiteY43" fmla="*/ 3223455 h 3248855"/>
              <a:gd name="connsiteX44" fmla="*/ 2552700 w 2553640"/>
              <a:gd name="connsiteY44" fmla="*/ 3223455 h 3248855"/>
              <a:gd name="connsiteX45" fmla="*/ 0 w 2553640"/>
              <a:gd name="connsiteY45"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803400 w 2553640"/>
              <a:gd name="connsiteY16" fmla="*/ 1000955 h 3248855"/>
              <a:gd name="connsiteX17" fmla="*/ 1879600 w 2553640"/>
              <a:gd name="connsiteY17" fmla="*/ 1166055 h 3248855"/>
              <a:gd name="connsiteX18" fmla="*/ 1905000 w 2553640"/>
              <a:gd name="connsiteY18" fmla="*/ 1204155 h 3248855"/>
              <a:gd name="connsiteX19" fmla="*/ 1917700 w 2553640"/>
              <a:gd name="connsiteY19" fmla="*/ 1280355 h 3248855"/>
              <a:gd name="connsiteX20" fmla="*/ 1943100 w 2553640"/>
              <a:gd name="connsiteY20" fmla="*/ 1331155 h 3248855"/>
              <a:gd name="connsiteX21" fmla="*/ 1968500 w 2553640"/>
              <a:gd name="connsiteY21" fmla="*/ 1407355 h 3248855"/>
              <a:gd name="connsiteX22" fmla="*/ 1981200 w 2553640"/>
              <a:gd name="connsiteY22" fmla="*/ 1458155 h 3248855"/>
              <a:gd name="connsiteX23" fmla="*/ 2006600 w 2553640"/>
              <a:gd name="connsiteY23" fmla="*/ 1547055 h 3248855"/>
              <a:gd name="connsiteX24" fmla="*/ 2063750 w 2553640"/>
              <a:gd name="connsiteY24" fmla="*/ 1686755 h 3248855"/>
              <a:gd name="connsiteX25" fmla="*/ 2044700 w 2553640"/>
              <a:gd name="connsiteY25" fmla="*/ 1762955 h 3248855"/>
              <a:gd name="connsiteX26" fmla="*/ 2070100 w 2553640"/>
              <a:gd name="connsiteY26" fmla="*/ 1870905 h 3248855"/>
              <a:gd name="connsiteX27" fmla="*/ 2101850 w 2553640"/>
              <a:gd name="connsiteY27" fmla="*/ 1953455 h 3248855"/>
              <a:gd name="connsiteX28" fmla="*/ 2133600 w 2553640"/>
              <a:gd name="connsiteY28" fmla="*/ 2004255 h 3248855"/>
              <a:gd name="connsiteX29" fmla="*/ 2159000 w 2553640"/>
              <a:gd name="connsiteY29" fmla="*/ 2093155 h 3248855"/>
              <a:gd name="connsiteX30" fmla="*/ 2197100 w 2553640"/>
              <a:gd name="connsiteY30" fmla="*/ 2143955 h 3248855"/>
              <a:gd name="connsiteX31" fmla="*/ 2228850 w 2553640"/>
              <a:gd name="connsiteY31" fmla="*/ 2239205 h 3248855"/>
              <a:gd name="connsiteX32" fmla="*/ 2260600 w 2553640"/>
              <a:gd name="connsiteY32" fmla="*/ 2321755 h 3248855"/>
              <a:gd name="connsiteX33" fmla="*/ 2273300 w 2553640"/>
              <a:gd name="connsiteY33" fmla="*/ 2359855 h 3248855"/>
              <a:gd name="connsiteX34" fmla="*/ 2324100 w 2553640"/>
              <a:gd name="connsiteY34" fmla="*/ 2436055 h 3248855"/>
              <a:gd name="connsiteX35" fmla="*/ 2349500 w 2553640"/>
              <a:gd name="connsiteY35" fmla="*/ 2474155 h 3248855"/>
              <a:gd name="connsiteX36" fmla="*/ 2374900 w 2553640"/>
              <a:gd name="connsiteY36" fmla="*/ 2550355 h 3248855"/>
              <a:gd name="connsiteX37" fmla="*/ 2451100 w 2553640"/>
              <a:gd name="connsiteY37" fmla="*/ 2759905 h 3248855"/>
              <a:gd name="connsiteX38" fmla="*/ 2482850 w 2553640"/>
              <a:gd name="connsiteY38" fmla="*/ 2905955 h 3248855"/>
              <a:gd name="connsiteX39" fmla="*/ 2527300 w 2553640"/>
              <a:gd name="connsiteY39" fmla="*/ 3001205 h 3248855"/>
              <a:gd name="connsiteX40" fmla="*/ 2540000 w 2553640"/>
              <a:gd name="connsiteY40" fmla="*/ 3083755 h 3248855"/>
              <a:gd name="connsiteX41" fmla="*/ 2552700 w 2553640"/>
              <a:gd name="connsiteY41" fmla="*/ 3172655 h 3248855"/>
              <a:gd name="connsiteX42" fmla="*/ 2552700 w 2553640"/>
              <a:gd name="connsiteY42" fmla="*/ 3223455 h 3248855"/>
              <a:gd name="connsiteX43" fmla="*/ 2552700 w 2553640"/>
              <a:gd name="connsiteY43" fmla="*/ 3223455 h 3248855"/>
              <a:gd name="connsiteX44" fmla="*/ 2552700 w 2553640"/>
              <a:gd name="connsiteY44" fmla="*/ 3223455 h 3248855"/>
              <a:gd name="connsiteX45" fmla="*/ 0 w 2553640"/>
              <a:gd name="connsiteY45"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803400 w 2553640"/>
              <a:gd name="connsiteY16" fmla="*/ 1000955 h 3248855"/>
              <a:gd name="connsiteX17" fmla="*/ 1879600 w 2553640"/>
              <a:gd name="connsiteY17" fmla="*/ 1166055 h 3248855"/>
              <a:gd name="connsiteX18" fmla="*/ 1905000 w 2553640"/>
              <a:gd name="connsiteY18" fmla="*/ 1204155 h 3248855"/>
              <a:gd name="connsiteX19" fmla="*/ 1917700 w 2553640"/>
              <a:gd name="connsiteY19" fmla="*/ 1280355 h 3248855"/>
              <a:gd name="connsiteX20" fmla="*/ 1943100 w 2553640"/>
              <a:gd name="connsiteY20" fmla="*/ 1331155 h 3248855"/>
              <a:gd name="connsiteX21" fmla="*/ 1968500 w 2553640"/>
              <a:gd name="connsiteY21" fmla="*/ 1407355 h 3248855"/>
              <a:gd name="connsiteX22" fmla="*/ 1981200 w 2553640"/>
              <a:gd name="connsiteY22" fmla="*/ 1458155 h 3248855"/>
              <a:gd name="connsiteX23" fmla="*/ 2006600 w 2553640"/>
              <a:gd name="connsiteY23" fmla="*/ 1547055 h 3248855"/>
              <a:gd name="connsiteX24" fmla="*/ 2063750 w 2553640"/>
              <a:gd name="connsiteY24" fmla="*/ 1686755 h 3248855"/>
              <a:gd name="connsiteX25" fmla="*/ 2076450 w 2553640"/>
              <a:gd name="connsiteY25" fmla="*/ 1769305 h 3248855"/>
              <a:gd name="connsiteX26" fmla="*/ 2070100 w 2553640"/>
              <a:gd name="connsiteY26" fmla="*/ 1870905 h 3248855"/>
              <a:gd name="connsiteX27" fmla="*/ 2101850 w 2553640"/>
              <a:gd name="connsiteY27" fmla="*/ 1953455 h 3248855"/>
              <a:gd name="connsiteX28" fmla="*/ 2133600 w 2553640"/>
              <a:gd name="connsiteY28" fmla="*/ 2004255 h 3248855"/>
              <a:gd name="connsiteX29" fmla="*/ 2159000 w 2553640"/>
              <a:gd name="connsiteY29" fmla="*/ 2093155 h 3248855"/>
              <a:gd name="connsiteX30" fmla="*/ 2197100 w 2553640"/>
              <a:gd name="connsiteY30" fmla="*/ 2143955 h 3248855"/>
              <a:gd name="connsiteX31" fmla="*/ 2228850 w 2553640"/>
              <a:gd name="connsiteY31" fmla="*/ 2239205 h 3248855"/>
              <a:gd name="connsiteX32" fmla="*/ 2260600 w 2553640"/>
              <a:gd name="connsiteY32" fmla="*/ 2321755 h 3248855"/>
              <a:gd name="connsiteX33" fmla="*/ 2273300 w 2553640"/>
              <a:gd name="connsiteY33" fmla="*/ 2359855 h 3248855"/>
              <a:gd name="connsiteX34" fmla="*/ 2324100 w 2553640"/>
              <a:gd name="connsiteY34" fmla="*/ 2436055 h 3248855"/>
              <a:gd name="connsiteX35" fmla="*/ 2349500 w 2553640"/>
              <a:gd name="connsiteY35" fmla="*/ 2474155 h 3248855"/>
              <a:gd name="connsiteX36" fmla="*/ 2374900 w 2553640"/>
              <a:gd name="connsiteY36" fmla="*/ 2550355 h 3248855"/>
              <a:gd name="connsiteX37" fmla="*/ 2451100 w 2553640"/>
              <a:gd name="connsiteY37" fmla="*/ 2759905 h 3248855"/>
              <a:gd name="connsiteX38" fmla="*/ 2482850 w 2553640"/>
              <a:gd name="connsiteY38" fmla="*/ 2905955 h 3248855"/>
              <a:gd name="connsiteX39" fmla="*/ 2527300 w 2553640"/>
              <a:gd name="connsiteY39" fmla="*/ 3001205 h 3248855"/>
              <a:gd name="connsiteX40" fmla="*/ 2540000 w 2553640"/>
              <a:gd name="connsiteY40" fmla="*/ 3083755 h 3248855"/>
              <a:gd name="connsiteX41" fmla="*/ 2552700 w 2553640"/>
              <a:gd name="connsiteY41" fmla="*/ 3172655 h 3248855"/>
              <a:gd name="connsiteX42" fmla="*/ 2552700 w 2553640"/>
              <a:gd name="connsiteY42" fmla="*/ 3223455 h 3248855"/>
              <a:gd name="connsiteX43" fmla="*/ 2552700 w 2553640"/>
              <a:gd name="connsiteY43" fmla="*/ 3223455 h 3248855"/>
              <a:gd name="connsiteX44" fmla="*/ 2552700 w 2553640"/>
              <a:gd name="connsiteY44" fmla="*/ 3223455 h 3248855"/>
              <a:gd name="connsiteX45" fmla="*/ 0 w 2553640"/>
              <a:gd name="connsiteY45"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803400 w 2553640"/>
              <a:gd name="connsiteY16" fmla="*/ 1000955 h 3248855"/>
              <a:gd name="connsiteX17" fmla="*/ 1879600 w 2553640"/>
              <a:gd name="connsiteY17" fmla="*/ 1166055 h 3248855"/>
              <a:gd name="connsiteX18" fmla="*/ 1905000 w 2553640"/>
              <a:gd name="connsiteY18" fmla="*/ 1204155 h 3248855"/>
              <a:gd name="connsiteX19" fmla="*/ 1917700 w 2553640"/>
              <a:gd name="connsiteY19" fmla="*/ 1280355 h 3248855"/>
              <a:gd name="connsiteX20" fmla="*/ 1943100 w 2553640"/>
              <a:gd name="connsiteY20" fmla="*/ 1331155 h 3248855"/>
              <a:gd name="connsiteX21" fmla="*/ 1968500 w 2553640"/>
              <a:gd name="connsiteY21" fmla="*/ 1407355 h 3248855"/>
              <a:gd name="connsiteX22" fmla="*/ 1981200 w 2553640"/>
              <a:gd name="connsiteY22" fmla="*/ 1458155 h 3248855"/>
              <a:gd name="connsiteX23" fmla="*/ 2006600 w 2553640"/>
              <a:gd name="connsiteY23" fmla="*/ 1547055 h 3248855"/>
              <a:gd name="connsiteX24" fmla="*/ 2063750 w 2553640"/>
              <a:gd name="connsiteY24" fmla="*/ 1686755 h 3248855"/>
              <a:gd name="connsiteX25" fmla="*/ 2076450 w 2553640"/>
              <a:gd name="connsiteY25" fmla="*/ 1769305 h 3248855"/>
              <a:gd name="connsiteX26" fmla="*/ 2108200 w 2553640"/>
              <a:gd name="connsiteY26" fmla="*/ 1883605 h 3248855"/>
              <a:gd name="connsiteX27" fmla="*/ 2101850 w 2553640"/>
              <a:gd name="connsiteY27" fmla="*/ 1953455 h 3248855"/>
              <a:gd name="connsiteX28" fmla="*/ 2133600 w 2553640"/>
              <a:gd name="connsiteY28" fmla="*/ 2004255 h 3248855"/>
              <a:gd name="connsiteX29" fmla="*/ 2159000 w 2553640"/>
              <a:gd name="connsiteY29" fmla="*/ 2093155 h 3248855"/>
              <a:gd name="connsiteX30" fmla="*/ 2197100 w 2553640"/>
              <a:gd name="connsiteY30" fmla="*/ 2143955 h 3248855"/>
              <a:gd name="connsiteX31" fmla="*/ 2228850 w 2553640"/>
              <a:gd name="connsiteY31" fmla="*/ 2239205 h 3248855"/>
              <a:gd name="connsiteX32" fmla="*/ 2260600 w 2553640"/>
              <a:gd name="connsiteY32" fmla="*/ 2321755 h 3248855"/>
              <a:gd name="connsiteX33" fmla="*/ 2273300 w 2553640"/>
              <a:gd name="connsiteY33" fmla="*/ 2359855 h 3248855"/>
              <a:gd name="connsiteX34" fmla="*/ 2324100 w 2553640"/>
              <a:gd name="connsiteY34" fmla="*/ 2436055 h 3248855"/>
              <a:gd name="connsiteX35" fmla="*/ 2349500 w 2553640"/>
              <a:gd name="connsiteY35" fmla="*/ 2474155 h 3248855"/>
              <a:gd name="connsiteX36" fmla="*/ 2374900 w 2553640"/>
              <a:gd name="connsiteY36" fmla="*/ 2550355 h 3248855"/>
              <a:gd name="connsiteX37" fmla="*/ 2451100 w 2553640"/>
              <a:gd name="connsiteY37" fmla="*/ 2759905 h 3248855"/>
              <a:gd name="connsiteX38" fmla="*/ 2482850 w 2553640"/>
              <a:gd name="connsiteY38" fmla="*/ 2905955 h 3248855"/>
              <a:gd name="connsiteX39" fmla="*/ 2527300 w 2553640"/>
              <a:gd name="connsiteY39" fmla="*/ 3001205 h 3248855"/>
              <a:gd name="connsiteX40" fmla="*/ 2540000 w 2553640"/>
              <a:gd name="connsiteY40" fmla="*/ 3083755 h 3248855"/>
              <a:gd name="connsiteX41" fmla="*/ 2552700 w 2553640"/>
              <a:gd name="connsiteY41" fmla="*/ 3172655 h 3248855"/>
              <a:gd name="connsiteX42" fmla="*/ 2552700 w 2553640"/>
              <a:gd name="connsiteY42" fmla="*/ 3223455 h 3248855"/>
              <a:gd name="connsiteX43" fmla="*/ 2552700 w 2553640"/>
              <a:gd name="connsiteY43" fmla="*/ 3223455 h 3248855"/>
              <a:gd name="connsiteX44" fmla="*/ 2552700 w 2553640"/>
              <a:gd name="connsiteY44" fmla="*/ 3223455 h 3248855"/>
              <a:gd name="connsiteX45" fmla="*/ 0 w 2553640"/>
              <a:gd name="connsiteY45"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803400 w 2553640"/>
              <a:gd name="connsiteY16" fmla="*/ 1000955 h 3248855"/>
              <a:gd name="connsiteX17" fmla="*/ 1879600 w 2553640"/>
              <a:gd name="connsiteY17" fmla="*/ 1166055 h 3248855"/>
              <a:gd name="connsiteX18" fmla="*/ 1905000 w 2553640"/>
              <a:gd name="connsiteY18" fmla="*/ 1204155 h 3248855"/>
              <a:gd name="connsiteX19" fmla="*/ 1917700 w 2553640"/>
              <a:gd name="connsiteY19" fmla="*/ 1280355 h 3248855"/>
              <a:gd name="connsiteX20" fmla="*/ 1943100 w 2553640"/>
              <a:gd name="connsiteY20" fmla="*/ 1331155 h 3248855"/>
              <a:gd name="connsiteX21" fmla="*/ 1968500 w 2553640"/>
              <a:gd name="connsiteY21" fmla="*/ 1407355 h 3248855"/>
              <a:gd name="connsiteX22" fmla="*/ 1981200 w 2553640"/>
              <a:gd name="connsiteY22" fmla="*/ 1458155 h 3248855"/>
              <a:gd name="connsiteX23" fmla="*/ 2006600 w 2553640"/>
              <a:gd name="connsiteY23" fmla="*/ 1547055 h 3248855"/>
              <a:gd name="connsiteX24" fmla="*/ 2063750 w 2553640"/>
              <a:gd name="connsiteY24" fmla="*/ 1686755 h 3248855"/>
              <a:gd name="connsiteX25" fmla="*/ 2076450 w 2553640"/>
              <a:gd name="connsiteY25" fmla="*/ 1769305 h 3248855"/>
              <a:gd name="connsiteX26" fmla="*/ 2108200 w 2553640"/>
              <a:gd name="connsiteY26" fmla="*/ 1883605 h 3248855"/>
              <a:gd name="connsiteX27" fmla="*/ 2101850 w 2553640"/>
              <a:gd name="connsiteY27" fmla="*/ 1953455 h 3248855"/>
              <a:gd name="connsiteX28" fmla="*/ 2133600 w 2553640"/>
              <a:gd name="connsiteY28" fmla="*/ 2004255 h 3248855"/>
              <a:gd name="connsiteX29" fmla="*/ 2159000 w 2553640"/>
              <a:gd name="connsiteY29" fmla="*/ 2093155 h 3248855"/>
              <a:gd name="connsiteX30" fmla="*/ 2197100 w 2553640"/>
              <a:gd name="connsiteY30" fmla="*/ 2143955 h 3248855"/>
              <a:gd name="connsiteX31" fmla="*/ 2228850 w 2553640"/>
              <a:gd name="connsiteY31" fmla="*/ 2239205 h 3248855"/>
              <a:gd name="connsiteX32" fmla="*/ 2260600 w 2553640"/>
              <a:gd name="connsiteY32" fmla="*/ 2321755 h 3248855"/>
              <a:gd name="connsiteX33" fmla="*/ 2273300 w 2553640"/>
              <a:gd name="connsiteY33" fmla="*/ 2359855 h 3248855"/>
              <a:gd name="connsiteX34" fmla="*/ 2324100 w 2553640"/>
              <a:gd name="connsiteY34" fmla="*/ 2436055 h 3248855"/>
              <a:gd name="connsiteX35" fmla="*/ 2349500 w 2553640"/>
              <a:gd name="connsiteY35" fmla="*/ 2474155 h 3248855"/>
              <a:gd name="connsiteX36" fmla="*/ 2374900 w 2553640"/>
              <a:gd name="connsiteY36" fmla="*/ 2550355 h 3248855"/>
              <a:gd name="connsiteX37" fmla="*/ 2451100 w 2553640"/>
              <a:gd name="connsiteY37" fmla="*/ 2759905 h 3248855"/>
              <a:gd name="connsiteX38" fmla="*/ 2514600 w 2553640"/>
              <a:gd name="connsiteY38" fmla="*/ 2893255 h 3248855"/>
              <a:gd name="connsiteX39" fmla="*/ 2527300 w 2553640"/>
              <a:gd name="connsiteY39" fmla="*/ 3001205 h 3248855"/>
              <a:gd name="connsiteX40" fmla="*/ 2540000 w 2553640"/>
              <a:gd name="connsiteY40" fmla="*/ 3083755 h 3248855"/>
              <a:gd name="connsiteX41" fmla="*/ 2552700 w 2553640"/>
              <a:gd name="connsiteY41" fmla="*/ 3172655 h 3248855"/>
              <a:gd name="connsiteX42" fmla="*/ 2552700 w 2553640"/>
              <a:gd name="connsiteY42" fmla="*/ 3223455 h 3248855"/>
              <a:gd name="connsiteX43" fmla="*/ 2552700 w 2553640"/>
              <a:gd name="connsiteY43" fmla="*/ 3223455 h 3248855"/>
              <a:gd name="connsiteX44" fmla="*/ 2552700 w 2553640"/>
              <a:gd name="connsiteY44" fmla="*/ 3223455 h 3248855"/>
              <a:gd name="connsiteX45" fmla="*/ 0 w 2553640"/>
              <a:gd name="connsiteY45"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803400 w 2553640"/>
              <a:gd name="connsiteY16" fmla="*/ 1000955 h 3248855"/>
              <a:gd name="connsiteX17" fmla="*/ 1879600 w 2553640"/>
              <a:gd name="connsiteY17" fmla="*/ 1166055 h 3248855"/>
              <a:gd name="connsiteX18" fmla="*/ 1905000 w 2553640"/>
              <a:gd name="connsiteY18" fmla="*/ 1204155 h 3248855"/>
              <a:gd name="connsiteX19" fmla="*/ 1917700 w 2553640"/>
              <a:gd name="connsiteY19" fmla="*/ 1280355 h 3248855"/>
              <a:gd name="connsiteX20" fmla="*/ 1943100 w 2553640"/>
              <a:gd name="connsiteY20" fmla="*/ 1331155 h 3248855"/>
              <a:gd name="connsiteX21" fmla="*/ 1968500 w 2553640"/>
              <a:gd name="connsiteY21" fmla="*/ 1407355 h 3248855"/>
              <a:gd name="connsiteX22" fmla="*/ 1981200 w 2553640"/>
              <a:gd name="connsiteY22" fmla="*/ 1458155 h 3248855"/>
              <a:gd name="connsiteX23" fmla="*/ 2006600 w 2553640"/>
              <a:gd name="connsiteY23" fmla="*/ 1547055 h 3248855"/>
              <a:gd name="connsiteX24" fmla="*/ 2063750 w 2553640"/>
              <a:gd name="connsiteY24" fmla="*/ 1686755 h 3248855"/>
              <a:gd name="connsiteX25" fmla="*/ 2076450 w 2553640"/>
              <a:gd name="connsiteY25" fmla="*/ 1769305 h 3248855"/>
              <a:gd name="connsiteX26" fmla="*/ 2108200 w 2553640"/>
              <a:gd name="connsiteY26" fmla="*/ 1883605 h 3248855"/>
              <a:gd name="connsiteX27" fmla="*/ 2101850 w 2553640"/>
              <a:gd name="connsiteY27" fmla="*/ 1953455 h 3248855"/>
              <a:gd name="connsiteX28" fmla="*/ 2133600 w 2553640"/>
              <a:gd name="connsiteY28" fmla="*/ 2004255 h 3248855"/>
              <a:gd name="connsiteX29" fmla="*/ 2159000 w 2553640"/>
              <a:gd name="connsiteY29" fmla="*/ 2093155 h 3248855"/>
              <a:gd name="connsiteX30" fmla="*/ 2197100 w 2553640"/>
              <a:gd name="connsiteY30" fmla="*/ 2143955 h 3248855"/>
              <a:gd name="connsiteX31" fmla="*/ 2228850 w 2553640"/>
              <a:gd name="connsiteY31" fmla="*/ 2239205 h 3248855"/>
              <a:gd name="connsiteX32" fmla="*/ 2260600 w 2553640"/>
              <a:gd name="connsiteY32" fmla="*/ 2321755 h 3248855"/>
              <a:gd name="connsiteX33" fmla="*/ 2273300 w 2553640"/>
              <a:gd name="connsiteY33" fmla="*/ 2359855 h 3248855"/>
              <a:gd name="connsiteX34" fmla="*/ 2324100 w 2553640"/>
              <a:gd name="connsiteY34" fmla="*/ 2436055 h 3248855"/>
              <a:gd name="connsiteX35" fmla="*/ 2349500 w 2553640"/>
              <a:gd name="connsiteY35" fmla="*/ 2474155 h 3248855"/>
              <a:gd name="connsiteX36" fmla="*/ 2374900 w 2553640"/>
              <a:gd name="connsiteY36" fmla="*/ 2550355 h 3248855"/>
              <a:gd name="connsiteX37" fmla="*/ 2476500 w 2553640"/>
              <a:gd name="connsiteY37" fmla="*/ 2753555 h 3248855"/>
              <a:gd name="connsiteX38" fmla="*/ 2514600 w 2553640"/>
              <a:gd name="connsiteY38" fmla="*/ 2893255 h 3248855"/>
              <a:gd name="connsiteX39" fmla="*/ 2527300 w 2553640"/>
              <a:gd name="connsiteY39" fmla="*/ 3001205 h 3248855"/>
              <a:gd name="connsiteX40" fmla="*/ 2540000 w 2553640"/>
              <a:gd name="connsiteY40" fmla="*/ 3083755 h 3248855"/>
              <a:gd name="connsiteX41" fmla="*/ 2552700 w 2553640"/>
              <a:gd name="connsiteY41" fmla="*/ 3172655 h 3248855"/>
              <a:gd name="connsiteX42" fmla="*/ 2552700 w 2553640"/>
              <a:gd name="connsiteY42" fmla="*/ 3223455 h 3248855"/>
              <a:gd name="connsiteX43" fmla="*/ 2552700 w 2553640"/>
              <a:gd name="connsiteY43" fmla="*/ 3223455 h 3248855"/>
              <a:gd name="connsiteX44" fmla="*/ 2552700 w 2553640"/>
              <a:gd name="connsiteY44" fmla="*/ 3223455 h 3248855"/>
              <a:gd name="connsiteX45" fmla="*/ 0 w 2553640"/>
              <a:gd name="connsiteY45" fmla="*/ 3248855 h 3248855"/>
              <a:gd name="connsiteX0" fmla="*/ 0 w 2553640"/>
              <a:gd name="connsiteY0" fmla="*/ 3248855 h 3248855"/>
              <a:gd name="connsiteX1" fmla="*/ 50800 w 2553640"/>
              <a:gd name="connsiteY1" fmla="*/ 251655 h 3248855"/>
              <a:gd name="connsiteX2" fmla="*/ 50800 w 2553640"/>
              <a:gd name="connsiteY2" fmla="*/ 251655 h 3248855"/>
              <a:gd name="connsiteX3" fmla="*/ 165100 w 2553640"/>
              <a:gd name="connsiteY3" fmla="*/ 99255 h 3248855"/>
              <a:gd name="connsiteX4" fmla="*/ 412750 w 2553640"/>
              <a:gd name="connsiteY4" fmla="*/ 16705 h 3248855"/>
              <a:gd name="connsiteX5" fmla="*/ 615950 w 2553640"/>
              <a:gd name="connsiteY5" fmla="*/ 4005 h 3248855"/>
              <a:gd name="connsiteX6" fmla="*/ 838200 w 2553640"/>
              <a:gd name="connsiteY6" fmla="*/ 67505 h 3248855"/>
              <a:gd name="connsiteX7" fmla="*/ 1225550 w 2553640"/>
              <a:gd name="connsiteY7" fmla="*/ 283405 h 3248855"/>
              <a:gd name="connsiteX8" fmla="*/ 1333500 w 2553640"/>
              <a:gd name="connsiteY8" fmla="*/ 365955 h 3248855"/>
              <a:gd name="connsiteX9" fmla="*/ 1397000 w 2553640"/>
              <a:gd name="connsiteY9" fmla="*/ 416755 h 3248855"/>
              <a:gd name="connsiteX10" fmla="*/ 1460500 w 2553640"/>
              <a:gd name="connsiteY10" fmla="*/ 480255 h 3248855"/>
              <a:gd name="connsiteX11" fmla="*/ 1485900 w 2553640"/>
              <a:gd name="connsiteY11" fmla="*/ 518355 h 3248855"/>
              <a:gd name="connsiteX12" fmla="*/ 1524000 w 2553640"/>
              <a:gd name="connsiteY12" fmla="*/ 556455 h 3248855"/>
              <a:gd name="connsiteX13" fmla="*/ 1587500 w 2553640"/>
              <a:gd name="connsiteY13" fmla="*/ 632655 h 3248855"/>
              <a:gd name="connsiteX14" fmla="*/ 1727200 w 2553640"/>
              <a:gd name="connsiteY14" fmla="*/ 848555 h 3248855"/>
              <a:gd name="connsiteX15" fmla="*/ 1765300 w 2553640"/>
              <a:gd name="connsiteY15" fmla="*/ 924755 h 3248855"/>
              <a:gd name="connsiteX16" fmla="*/ 1803400 w 2553640"/>
              <a:gd name="connsiteY16" fmla="*/ 1000955 h 3248855"/>
              <a:gd name="connsiteX17" fmla="*/ 1879600 w 2553640"/>
              <a:gd name="connsiteY17" fmla="*/ 1166055 h 3248855"/>
              <a:gd name="connsiteX18" fmla="*/ 1905000 w 2553640"/>
              <a:gd name="connsiteY18" fmla="*/ 1204155 h 3248855"/>
              <a:gd name="connsiteX19" fmla="*/ 1917700 w 2553640"/>
              <a:gd name="connsiteY19" fmla="*/ 1280355 h 3248855"/>
              <a:gd name="connsiteX20" fmla="*/ 1943100 w 2553640"/>
              <a:gd name="connsiteY20" fmla="*/ 1331155 h 3248855"/>
              <a:gd name="connsiteX21" fmla="*/ 1968500 w 2553640"/>
              <a:gd name="connsiteY21" fmla="*/ 1407355 h 3248855"/>
              <a:gd name="connsiteX22" fmla="*/ 1981200 w 2553640"/>
              <a:gd name="connsiteY22" fmla="*/ 1458155 h 3248855"/>
              <a:gd name="connsiteX23" fmla="*/ 2006600 w 2553640"/>
              <a:gd name="connsiteY23" fmla="*/ 1547055 h 3248855"/>
              <a:gd name="connsiteX24" fmla="*/ 2063750 w 2553640"/>
              <a:gd name="connsiteY24" fmla="*/ 1686755 h 3248855"/>
              <a:gd name="connsiteX25" fmla="*/ 2076450 w 2553640"/>
              <a:gd name="connsiteY25" fmla="*/ 1769305 h 3248855"/>
              <a:gd name="connsiteX26" fmla="*/ 2108200 w 2553640"/>
              <a:gd name="connsiteY26" fmla="*/ 1883605 h 3248855"/>
              <a:gd name="connsiteX27" fmla="*/ 2101850 w 2553640"/>
              <a:gd name="connsiteY27" fmla="*/ 1953455 h 3248855"/>
              <a:gd name="connsiteX28" fmla="*/ 2133600 w 2553640"/>
              <a:gd name="connsiteY28" fmla="*/ 2004255 h 3248855"/>
              <a:gd name="connsiteX29" fmla="*/ 2159000 w 2553640"/>
              <a:gd name="connsiteY29" fmla="*/ 2093155 h 3248855"/>
              <a:gd name="connsiteX30" fmla="*/ 2197100 w 2553640"/>
              <a:gd name="connsiteY30" fmla="*/ 2143955 h 3248855"/>
              <a:gd name="connsiteX31" fmla="*/ 2228850 w 2553640"/>
              <a:gd name="connsiteY31" fmla="*/ 2239205 h 3248855"/>
              <a:gd name="connsiteX32" fmla="*/ 2260600 w 2553640"/>
              <a:gd name="connsiteY32" fmla="*/ 2321755 h 3248855"/>
              <a:gd name="connsiteX33" fmla="*/ 2273300 w 2553640"/>
              <a:gd name="connsiteY33" fmla="*/ 2359855 h 3248855"/>
              <a:gd name="connsiteX34" fmla="*/ 2324100 w 2553640"/>
              <a:gd name="connsiteY34" fmla="*/ 2436055 h 3248855"/>
              <a:gd name="connsiteX35" fmla="*/ 2349500 w 2553640"/>
              <a:gd name="connsiteY35" fmla="*/ 2474155 h 3248855"/>
              <a:gd name="connsiteX36" fmla="*/ 2374900 w 2553640"/>
              <a:gd name="connsiteY36" fmla="*/ 2550355 h 3248855"/>
              <a:gd name="connsiteX37" fmla="*/ 2476500 w 2553640"/>
              <a:gd name="connsiteY37" fmla="*/ 2753555 h 3248855"/>
              <a:gd name="connsiteX38" fmla="*/ 2514600 w 2553640"/>
              <a:gd name="connsiteY38" fmla="*/ 2893255 h 3248855"/>
              <a:gd name="connsiteX39" fmla="*/ 2552700 w 2553640"/>
              <a:gd name="connsiteY39" fmla="*/ 3007555 h 3248855"/>
              <a:gd name="connsiteX40" fmla="*/ 2540000 w 2553640"/>
              <a:gd name="connsiteY40" fmla="*/ 3083755 h 3248855"/>
              <a:gd name="connsiteX41" fmla="*/ 2552700 w 2553640"/>
              <a:gd name="connsiteY41" fmla="*/ 3172655 h 3248855"/>
              <a:gd name="connsiteX42" fmla="*/ 2552700 w 2553640"/>
              <a:gd name="connsiteY42" fmla="*/ 3223455 h 3248855"/>
              <a:gd name="connsiteX43" fmla="*/ 2552700 w 2553640"/>
              <a:gd name="connsiteY43" fmla="*/ 3223455 h 3248855"/>
              <a:gd name="connsiteX44" fmla="*/ 2552700 w 2553640"/>
              <a:gd name="connsiteY44" fmla="*/ 3223455 h 3248855"/>
              <a:gd name="connsiteX45" fmla="*/ 0 w 2553640"/>
              <a:gd name="connsiteY45" fmla="*/ 3248855 h 3248855"/>
              <a:gd name="connsiteX0" fmla="*/ 0 w 2590800"/>
              <a:gd name="connsiteY0" fmla="*/ 3248855 h 3248855"/>
              <a:gd name="connsiteX1" fmla="*/ 50800 w 2590800"/>
              <a:gd name="connsiteY1" fmla="*/ 251655 h 3248855"/>
              <a:gd name="connsiteX2" fmla="*/ 50800 w 2590800"/>
              <a:gd name="connsiteY2" fmla="*/ 251655 h 3248855"/>
              <a:gd name="connsiteX3" fmla="*/ 165100 w 2590800"/>
              <a:gd name="connsiteY3" fmla="*/ 99255 h 3248855"/>
              <a:gd name="connsiteX4" fmla="*/ 412750 w 2590800"/>
              <a:gd name="connsiteY4" fmla="*/ 16705 h 3248855"/>
              <a:gd name="connsiteX5" fmla="*/ 615950 w 2590800"/>
              <a:gd name="connsiteY5" fmla="*/ 4005 h 3248855"/>
              <a:gd name="connsiteX6" fmla="*/ 838200 w 2590800"/>
              <a:gd name="connsiteY6" fmla="*/ 67505 h 3248855"/>
              <a:gd name="connsiteX7" fmla="*/ 1225550 w 2590800"/>
              <a:gd name="connsiteY7" fmla="*/ 283405 h 3248855"/>
              <a:gd name="connsiteX8" fmla="*/ 1333500 w 2590800"/>
              <a:gd name="connsiteY8" fmla="*/ 365955 h 3248855"/>
              <a:gd name="connsiteX9" fmla="*/ 1397000 w 2590800"/>
              <a:gd name="connsiteY9" fmla="*/ 416755 h 3248855"/>
              <a:gd name="connsiteX10" fmla="*/ 1460500 w 2590800"/>
              <a:gd name="connsiteY10" fmla="*/ 480255 h 3248855"/>
              <a:gd name="connsiteX11" fmla="*/ 1485900 w 2590800"/>
              <a:gd name="connsiteY11" fmla="*/ 518355 h 3248855"/>
              <a:gd name="connsiteX12" fmla="*/ 1524000 w 2590800"/>
              <a:gd name="connsiteY12" fmla="*/ 556455 h 3248855"/>
              <a:gd name="connsiteX13" fmla="*/ 1587500 w 2590800"/>
              <a:gd name="connsiteY13" fmla="*/ 632655 h 3248855"/>
              <a:gd name="connsiteX14" fmla="*/ 1727200 w 2590800"/>
              <a:gd name="connsiteY14" fmla="*/ 848555 h 3248855"/>
              <a:gd name="connsiteX15" fmla="*/ 1765300 w 2590800"/>
              <a:gd name="connsiteY15" fmla="*/ 924755 h 3248855"/>
              <a:gd name="connsiteX16" fmla="*/ 1803400 w 2590800"/>
              <a:gd name="connsiteY16" fmla="*/ 1000955 h 3248855"/>
              <a:gd name="connsiteX17" fmla="*/ 1879600 w 2590800"/>
              <a:gd name="connsiteY17" fmla="*/ 1166055 h 3248855"/>
              <a:gd name="connsiteX18" fmla="*/ 1905000 w 2590800"/>
              <a:gd name="connsiteY18" fmla="*/ 1204155 h 3248855"/>
              <a:gd name="connsiteX19" fmla="*/ 1917700 w 2590800"/>
              <a:gd name="connsiteY19" fmla="*/ 1280355 h 3248855"/>
              <a:gd name="connsiteX20" fmla="*/ 1943100 w 2590800"/>
              <a:gd name="connsiteY20" fmla="*/ 1331155 h 3248855"/>
              <a:gd name="connsiteX21" fmla="*/ 1968500 w 2590800"/>
              <a:gd name="connsiteY21" fmla="*/ 1407355 h 3248855"/>
              <a:gd name="connsiteX22" fmla="*/ 1981200 w 2590800"/>
              <a:gd name="connsiteY22" fmla="*/ 1458155 h 3248855"/>
              <a:gd name="connsiteX23" fmla="*/ 2006600 w 2590800"/>
              <a:gd name="connsiteY23" fmla="*/ 1547055 h 3248855"/>
              <a:gd name="connsiteX24" fmla="*/ 2063750 w 2590800"/>
              <a:gd name="connsiteY24" fmla="*/ 1686755 h 3248855"/>
              <a:gd name="connsiteX25" fmla="*/ 2076450 w 2590800"/>
              <a:gd name="connsiteY25" fmla="*/ 1769305 h 3248855"/>
              <a:gd name="connsiteX26" fmla="*/ 2108200 w 2590800"/>
              <a:gd name="connsiteY26" fmla="*/ 1883605 h 3248855"/>
              <a:gd name="connsiteX27" fmla="*/ 2101850 w 2590800"/>
              <a:gd name="connsiteY27" fmla="*/ 1953455 h 3248855"/>
              <a:gd name="connsiteX28" fmla="*/ 2133600 w 2590800"/>
              <a:gd name="connsiteY28" fmla="*/ 2004255 h 3248855"/>
              <a:gd name="connsiteX29" fmla="*/ 2159000 w 2590800"/>
              <a:gd name="connsiteY29" fmla="*/ 2093155 h 3248855"/>
              <a:gd name="connsiteX30" fmla="*/ 2197100 w 2590800"/>
              <a:gd name="connsiteY30" fmla="*/ 2143955 h 3248855"/>
              <a:gd name="connsiteX31" fmla="*/ 2228850 w 2590800"/>
              <a:gd name="connsiteY31" fmla="*/ 2239205 h 3248855"/>
              <a:gd name="connsiteX32" fmla="*/ 2260600 w 2590800"/>
              <a:gd name="connsiteY32" fmla="*/ 2321755 h 3248855"/>
              <a:gd name="connsiteX33" fmla="*/ 2273300 w 2590800"/>
              <a:gd name="connsiteY33" fmla="*/ 2359855 h 3248855"/>
              <a:gd name="connsiteX34" fmla="*/ 2324100 w 2590800"/>
              <a:gd name="connsiteY34" fmla="*/ 2436055 h 3248855"/>
              <a:gd name="connsiteX35" fmla="*/ 2349500 w 2590800"/>
              <a:gd name="connsiteY35" fmla="*/ 2474155 h 3248855"/>
              <a:gd name="connsiteX36" fmla="*/ 2374900 w 2590800"/>
              <a:gd name="connsiteY36" fmla="*/ 2550355 h 3248855"/>
              <a:gd name="connsiteX37" fmla="*/ 2476500 w 2590800"/>
              <a:gd name="connsiteY37" fmla="*/ 2753555 h 3248855"/>
              <a:gd name="connsiteX38" fmla="*/ 2514600 w 2590800"/>
              <a:gd name="connsiteY38" fmla="*/ 2893255 h 3248855"/>
              <a:gd name="connsiteX39" fmla="*/ 2552700 w 2590800"/>
              <a:gd name="connsiteY39" fmla="*/ 3007555 h 3248855"/>
              <a:gd name="connsiteX40" fmla="*/ 2590800 w 2590800"/>
              <a:gd name="connsiteY40" fmla="*/ 3159955 h 3248855"/>
              <a:gd name="connsiteX41" fmla="*/ 2552700 w 2590800"/>
              <a:gd name="connsiteY41" fmla="*/ 3172655 h 3248855"/>
              <a:gd name="connsiteX42" fmla="*/ 2552700 w 2590800"/>
              <a:gd name="connsiteY42" fmla="*/ 3223455 h 3248855"/>
              <a:gd name="connsiteX43" fmla="*/ 2552700 w 2590800"/>
              <a:gd name="connsiteY43" fmla="*/ 3223455 h 3248855"/>
              <a:gd name="connsiteX44" fmla="*/ 2552700 w 2590800"/>
              <a:gd name="connsiteY44" fmla="*/ 3223455 h 3248855"/>
              <a:gd name="connsiteX45" fmla="*/ 0 w 2590800"/>
              <a:gd name="connsiteY45" fmla="*/ 3248855 h 3248855"/>
              <a:gd name="connsiteX0" fmla="*/ 0 w 2603500"/>
              <a:gd name="connsiteY0" fmla="*/ 3248855 h 3248855"/>
              <a:gd name="connsiteX1" fmla="*/ 50800 w 2603500"/>
              <a:gd name="connsiteY1" fmla="*/ 251655 h 3248855"/>
              <a:gd name="connsiteX2" fmla="*/ 50800 w 2603500"/>
              <a:gd name="connsiteY2" fmla="*/ 251655 h 3248855"/>
              <a:gd name="connsiteX3" fmla="*/ 165100 w 2603500"/>
              <a:gd name="connsiteY3" fmla="*/ 99255 h 3248855"/>
              <a:gd name="connsiteX4" fmla="*/ 412750 w 2603500"/>
              <a:gd name="connsiteY4" fmla="*/ 16705 h 3248855"/>
              <a:gd name="connsiteX5" fmla="*/ 615950 w 2603500"/>
              <a:gd name="connsiteY5" fmla="*/ 4005 h 3248855"/>
              <a:gd name="connsiteX6" fmla="*/ 838200 w 2603500"/>
              <a:gd name="connsiteY6" fmla="*/ 67505 h 3248855"/>
              <a:gd name="connsiteX7" fmla="*/ 1225550 w 2603500"/>
              <a:gd name="connsiteY7" fmla="*/ 283405 h 3248855"/>
              <a:gd name="connsiteX8" fmla="*/ 1333500 w 2603500"/>
              <a:gd name="connsiteY8" fmla="*/ 365955 h 3248855"/>
              <a:gd name="connsiteX9" fmla="*/ 1397000 w 2603500"/>
              <a:gd name="connsiteY9" fmla="*/ 416755 h 3248855"/>
              <a:gd name="connsiteX10" fmla="*/ 1460500 w 2603500"/>
              <a:gd name="connsiteY10" fmla="*/ 480255 h 3248855"/>
              <a:gd name="connsiteX11" fmla="*/ 1485900 w 2603500"/>
              <a:gd name="connsiteY11" fmla="*/ 518355 h 3248855"/>
              <a:gd name="connsiteX12" fmla="*/ 1524000 w 2603500"/>
              <a:gd name="connsiteY12" fmla="*/ 556455 h 3248855"/>
              <a:gd name="connsiteX13" fmla="*/ 1587500 w 2603500"/>
              <a:gd name="connsiteY13" fmla="*/ 632655 h 3248855"/>
              <a:gd name="connsiteX14" fmla="*/ 1727200 w 2603500"/>
              <a:gd name="connsiteY14" fmla="*/ 848555 h 3248855"/>
              <a:gd name="connsiteX15" fmla="*/ 1765300 w 2603500"/>
              <a:gd name="connsiteY15" fmla="*/ 924755 h 3248855"/>
              <a:gd name="connsiteX16" fmla="*/ 1803400 w 2603500"/>
              <a:gd name="connsiteY16" fmla="*/ 1000955 h 3248855"/>
              <a:gd name="connsiteX17" fmla="*/ 1879600 w 2603500"/>
              <a:gd name="connsiteY17" fmla="*/ 1166055 h 3248855"/>
              <a:gd name="connsiteX18" fmla="*/ 1905000 w 2603500"/>
              <a:gd name="connsiteY18" fmla="*/ 1204155 h 3248855"/>
              <a:gd name="connsiteX19" fmla="*/ 1917700 w 2603500"/>
              <a:gd name="connsiteY19" fmla="*/ 1280355 h 3248855"/>
              <a:gd name="connsiteX20" fmla="*/ 1943100 w 2603500"/>
              <a:gd name="connsiteY20" fmla="*/ 1331155 h 3248855"/>
              <a:gd name="connsiteX21" fmla="*/ 1968500 w 2603500"/>
              <a:gd name="connsiteY21" fmla="*/ 1407355 h 3248855"/>
              <a:gd name="connsiteX22" fmla="*/ 1981200 w 2603500"/>
              <a:gd name="connsiteY22" fmla="*/ 1458155 h 3248855"/>
              <a:gd name="connsiteX23" fmla="*/ 2006600 w 2603500"/>
              <a:gd name="connsiteY23" fmla="*/ 1547055 h 3248855"/>
              <a:gd name="connsiteX24" fmla="*/ 2063750 w 2603500"/>
              <a:gd name="connsiteY24" fmla="*/ 1686755 h 3248855"/>
              <a:gd name="connsiteX25" fmla="*/ 2076450 w 2603500"/>
              <a:gd name="connsiteY25" fmla="*/ 1769305 h 3248855"/>
              <a:gd name="connsiteX26" fmla="*/ 2108200 w 2603500"/>
              <a:gd name="connsiteY26" fmla="*/ 1883605 h 3248855"/>
              <a:gd name="connsiteX27" fmla="*/ 2101850 w 2603500"/>
              <a:gd name="connsiteY27" fmla="*/ 1953455 h 3248855"/>
              <a:gd name="connsiteX28" fmla="*/ 2133600 w 2603500"/>
              <a:gd name="connsiteY28" fmla="*/ 2004255 h 3248855"/>
              <a:gd name="connsiteX29" fmla="*/ 2159000 w 2603500"/>
              <a:gd name="connsiteY29" fmla="*/ 2093155 h 3248855"/>
              <a:gd name="connsiteX30" fmla="*/ 2197100 w 2603500"/>
              <a:gd name="connsiteY30" fmla="*/ 2143955 h 3248855"/>
              <a:gd name="connsiteX31" fmla="*/ 2228850 w 2603500"/>
              <a:gd name="connsiteY31" fmla="*/ 2239205 h 3248855"/>
              <a:gd name="connsiteX32" fmla="*/ 2260600 w 2603500"/>
              <a:gd name="connsiteY32" fmla="*/ 2321755 h 3248855"/>
              <a:gd name="connsiteX33" fmla="*/ 2273300 w 2603500"/>
              <a:gd name="connsiteY33" fmla="*/ 2359855 h 3248855"/>
              <a:gd name="connsiteX34" fmla="*/ 2324100 w 2603500"/>
              <a:gd name="connsiteY34" fmla="*/ 2436055 h 3248855"/>
              <a:gd name="connsiteX35" fmla="*/ 2349500 w 2603500"/>
              <a:gd name="connsiteY35" fmla="*/ 2474155 h 3248855"/>
              <a:gd name="connsiteX36" fmla="*/ 2374900 w 2603500"/>
              <a:gd name="connsiteY36" fmla="*/ 2550355 h 3248855"/>
              <a:gd name="connsiteX37" fmla="*/ 2476500 w 2603500"/>
              <a:gd name="connsiteY37" fmla="*/ 2753555 h 3248855"/>
              <a:gd name="connsiteX38" fmla="*/ 2514600 w 2603500"/>
              <a:gd name="connsiteY38" fmla="*/ 2893255 h 3248855"/>
              <a:gd name="connsiteX39" fmla="*/ 2552700 w 2603500"/>
              <a:gd name="connsiteY39" fmla="*/ 3007555 h 3248855"/>
              <a:gd name="connsiteX40" fmla="*/ 2590800 w 2603500"/>
              <a:gd name="connsiteY40" fmla="*/ 3159955 h 3248855"/>
              <a:gd name="connsiteX41" fmla="*/ 2552700 w 2603500"/>
              <a:gd name="connsiteY41" fmla="*/ 3172655 h 3248855"/>
              <a:gd name="connsiteX42" fmla="*/ 2552700 w 2603500"/>
              <a:gd name="connsiteY42" fmla="*/ 3223455 h 3248855"/>
              <a:gd name="connsiteX43" fmla="*/ 2552700 w 2603500"/>
              <a:gd name="connsiteY43" fmla="*/ 3223455 h 3248855"/>
              <a:gd name="connsiteX44" fmla="*/ 2603500 w 2603500"/>
              <a:gd name="connsiteY44" fmla="*/ 3223455 h 3248855"/>
              <a:gd name="connsiteX45" fmla="*/ 0 w 2603500"/>
              <a:gd name="connsiteY45" fmla="*/ 3248855 h 3248855"/>
              <a:gd name="connsiteX0" fmla="*/ 0 w 2603500"/>
              <a:gd name="connsiteY0" fmla="*/ 3248855 h 3248855"/>
              <a:gd name="connsiteX1" fmla="*/ 50800 w 2603500"/>
              <a:gd name="connsiteY1" fmla="*/ 251655 h 3248855"/>
              <a:gd name="connsiteX2" fmla="*/ 50800 w 2603500"/>
              <a:gd name="connsiteY2" fmla="*/ 251655 h 3248855"/>
              <a:gd name="connsiteX3" fmla="*/ 165100 w 2603500"/>
              <a:gd name="connsiteY3" fmla="*/ 99255 h 3248855"/>
              <a:gd name="connsiteX4" fmla="*/ 412750 w 2603500"/>
              <a:gd name="connsiteY4" fmla="*/ 16705 h 3248855"/>
              <a:gd name="connsiteX5" fmla="*/ 615950 w 2603500"/>
              <a:gd name="connsiteY5" fmla="*/ 4005 h 3248855"/>
              <a:gd name="connsiteX6" fmla="*/ 838200 w 2603500"/>
              <a:gd name="connsiteY6" fmla="*/ 67505 h 3248855"/>
              <a:gd name="connsiteX7" fmla="*/ 1225550 w 2603500"/>
              <a:gd name="connsiteY7" fmla="*/ 283405 h 3248855"/>
              <a:gd name="connsiteX8" fmla="*/ 1333500 w 2603500"/>
              <a:gd name="connsiteY8" fmla="*/ 365955 h 3248855"/>
              <a:gd name="connsiteX9" fmla="*/ 1397000 w 2603500"/>
              <a:gd name="connsiteY9" fmla="*/ 416755 h 3248855"/>
              <a:gd name="connsiteX10" fmla="*/ 1460500 w 2603500"/>
              <a:gd name="connsiteY10" fmla="*/ 480255 h 3248855"/>
              <a:gd name="connsiteX11" fmla="*/ 1485900 w 2603500"/>
              <a:gd name="connsiteY11" fmla="*/ 518355 h 3248855"/>
              <a:gd name="connsiteX12" fmla="*/ 1524000 w 2603500"/>
              <a:gd name="connsiteY12" fmla="*/ 556455 h 3248855"/>
              <a:gd name="connsiteX13" fmla="*/ 1587500 w 2603500"/>
              <a:gd name="connsiteY13" fmla="*/ 632655 h 3248855"/>
              <a:gd name="connsiteX14" fmla="*/ 1727200 w 2603500"/>
              <a:gd name="connsiteY14" fmla="*/ 848555 h 3248855"/>
              <a:gd name="connsiteX15" fmla="*/ 1765300 w 2603500"/>
              <a:gd name="connsiteY15" fmla="*/ 924755 h 3248855"/>
              <a:gd name="connsiteX16" fmla="*/ 1803400 w 2603500"/>
              <a:gd name="connsiteY16" fmla="*/ 1000955 h 3248855"/>
              <a:gd name="connsiteX17" fmla="*/ 1879600 w 2603500"/>
              <a:gd name="connsiteY17" fmla="*/ 1166055 h 3248855"/>
              <a:gd name="connsiteX18" fmla="*/ 1905000 w 2603500"/>
              <a:gd name="connsiteY18" fmla="*/ 1204155 h 3248855"/>
              <a:gd name="connsiteX19" fmla="*/ 1917700 w 2603500"/>
              <a:gd name="connsiteY19" fmla="*/ 1280355 h 3248855"/>
              <a:gd name="connsiteX20" fmla="*/ 1943100 w 2603500"/>
              <a:gd name="connsiteY20" fmla="*/ 1331155 h 3248855"/>
              <a:gd name="connsiteX21" fmla="*/ 1968500 w 2603500"/>
              <a:gd name="connsiteY21" fmla="*/ 1407355 h 3248855"/>
              <a:gd name="connsiteX22" fmla="*/ 1981200 w 2603500"/>
              <a:gd name="connsiteY22" fmla="*/ 1458155 h 3248855"/>
              <a:gd name="connsiteX23" fmla="*/ 2006600 w 2603500"/>
              <a:gd name="connsiteY23" fmla="*/ 1547055 h 3248855"/>
              <a:gd name="connsiteX24" fmla="*/ 2063750 w 2603500"/>
              <a:gd name="connsiteY24" fmla="*/ 1686755 h 3248855"/>
              <a:gd name="connsiteX25" fmla="*/ 2076450 w 2603500"/>
              <a:gd name="connsiteY25" fmla="*/ 1769305 h 3248855"/>
              <a:gd name="connsiteX26" fmla="*/ 2108200 w 2603500"/>
              <a:gd name="connsiteY26" fmla="*/ 1883605 h 3248855"/>
              <a:gd name="connsiteX27" fmla="*/ 2101850 w 2603500"/>
              <a:gd name="connsiteY27" fmla="*/ 1953455 h 3248855"/>
              <a:gd name="connsiteX28" fmla="*/ 2133600 w 2603500"/>
              <a:gd name="connsiteY28" fmla="*/ 2004255 h 3248855"/>
              <a:gd name="connsiteX29" fmla="*/ 2159000 w 2603500"/>
              <a:gd name="connsiteY29" fmla="*/ 2093155 h 3248855"/>
              <a:gd name="connsiteX30" fmla="*/ 2197100 w 2603500"/>
              <a:gd name="connsiteY30" fmla="*/ 2143955 h 3248855"/>
              <a:gd name="connsiteX31" fmla="*/ 2228850 w 2603500"/>
              <a:gd name="connsiteY31" fmla="*/ 2239205 h 3248855"/>
              <a:gd name="connsiteX32" fmla="*/ 2260600 w 2603500"/>
              <a:gd name="connsiteY32" fmla="*/ 2321755 h 3248855"/>
              <a:gd name="connsiteX33" fmla="*/ 2273300 w 2603500"/>
              <a:gd name="connsiteY33" fmla="*/ 2359855 h 3248855"/>
              <a:gd name="connsiteX34" fmla="*/ 2324100 w 2603500"/>
              <a:gd name="connsiteY34" fmla="*/ 2436055 h 3248855"/>
              <a:gd name="connsiteX35" fmla="*/ 2349500 w 2603500"/>
              <a:gd name="connsiteY35" fmla="*/ 2474155 h 3248855"/>
              <a:gd name="connsiteX36" fmla="*/ 2374900 w 2603500"/>
              <a:gd name="connsiteY36" fmla="*/ 2550355 h 3248855"/>
              <a:gd name="connsiteX37" fmla="*/ 2476500 w 2603500"/>
              <a:gd name="connsiteY37" fmla="*/ 2753555 h 3248855"/>
              <a:gd name="connsiteX38" fmla="*/ 2514600 w 2603500"/>
              <a:gd name="connsiteY38" fmla="*/ 2893255 h 3248855"/>
              <a:gd name="connsiteX39" fmla="*/ 2552700 w 2603500"/>
              <a:gd name="connsiteY39" fmla="*/ 3007555 h 3248855"/>
              <a:gd name="connsiteX40" fmla="*/ 2590800 w 2603500"/>
              <a:gd name="connsiteY40" fmla="*/ 3159955 h 3248855"/>
              <a:gd name="connsiteX41" fmla="*/ 2552700 w 2603500"/>
              <a:gd name="connsiteY41" fmla="*/ 3223455 h 3248855"/>
              <a:gd name="connsiteX42" fmla="*/ 2552700 w 2603500"/>
              <a:gd name="connsiteY42" fmla="*/ 3223455 h 3248855"/>
              <a:gd name="connsiteX43" fmla="*/ 2603500 w 2603500"/>
              <a:gd name="connsiteY43" fmla="*/ 3223455 h 3248855"/>
              <a:gd name="connsiteX44" fmla="*/ 0 w 2603500"/>
              <a:gd name="connsiteY44" fmla="*/ 3248855 h 3248855"/>
              <a:gd name="connsiteX0" fmla="*/ 0 w 2603500"/>
              <a:gd name="connsiteY0" fmla="*/ 3248855 h 3248855"/>
              <a:gd name="connsiteX1" fmla="*/ 50800 w 2603500"/>
              <a:gd name="connsiteY1" fmla="*/ 251655 h 3248855"/>
              <a:gd name="connsiteX2" fmla="*/ 50800 w 2603500"/>
              <a:gd name="connsiteY2" fmla="*/ 251655 h 3248855"/>
              <a:gd name="connsiteX3" fmla="*/ 165100 w 2603500"/>
              <a:gd name="connsiteY3" fmla="*/ 99255 h 3248855"/>
              <a:gd name="connsiteX4" fmla="*/ 412750 w 2603500"/>
              <a:gd name="connsiteY4" fmla="*/ 16705 h 3248855"/>
              <a:gd name="connsiteX5" fmla="*/ 615950 w 2603500"/>
              <a:gd name="connsiteY5" fmla="*/ 4005 h 3248855"/>
              <a:gd name="connsiteX6" fmla="*/ 838200 w 2603500"/>
              <a:gd name="connsiteY6" fmla="*/ 67505 h 3248855"/>
              <a:gd name="connsiteX7" fmla="*/ 1225550 w 2603500"/>
              <a:gd name="connsiteY7" fmla="*/ 283405 h 3248855"/>
              <a:gd name="connsiteX8" fmla="*/ 1333500 w 2603500"/>
              <a:gd name="connsiteY8" fmla="*/ 365955 h 3248855"/>
              <a:gd name="connsiteX9" fmla="*/ 1397000 w 2603500"/>
              <a:gd name="connsiteY9" fmla="*/ 416755 h 3248855"/>
              <a:gd name="connsiteX10" fmla="*/ 1460500 w 2603500"/>
              <a:gd name="connsiteY10" fmla="*/ 480255 h 3248855"/>
              <a:gd name="connsiteX11" fmla="*/ 1485900 w 2603500"/>
              <a:gd name="connsiteY11" fmla="*/ 518355 h 3248855"/>
              <a:gd name="connsiteX12" fmla="*/ 1524000 w 2603500"/>
              <a:gd name="connsiteY12" fmla="*/ 556455 h 3248855"/>
              <a:gd name="connsiteX13" fmla="*/ 1587500 w 2603500"/>
              <a:gd name="connsiteY13" fmla="*/ 632655 h 3248855"/>
              <a:gd name="connsiteX14" fmla="*/ 1727200 w 2603500"/>
              <a:gd name="connsiteY14" fmla="*/ 848555 h 3248855"/>
              <a:gd name="connsiteX15" fmla="*/ 1765300 w 2603500"/>
              <a:gd name="connsiteY15" fmla="*/ 924755 h 3248855"/>
              <a:gd name="connsiteX16" fmla="*/ 1803400 w 2603500"/>
              <a:gd name="connsiteY16" fmla="*/ 1000955 h 3248855"/>
              <a:gd name="connsiteX17" fmla="*/ 1879600 w 2603500"/>
              <a:gd name="connsiteY17" fmla="*/ 1166055 h 3248855"/>
              <a:gd name="connsiteX18" fmla="*/ 1905000 w 2603500"/>
              <a:gd name="connsiteY18" fmla="*/ 1204155 h 3248855"/>
              <a:gd name="connsiteX19" fmla="*/ 1917700 w 2603500"/>
              <a:gd name="connsiteY19" fmla="*/ 1280355 h 3248855"/>
              <a:gd name="connsiteX20" fmla="*/ 1943100 w 2603500"/>
              <a:gd name="connsiteY20" fmla="*/ 1331155 h 3248855"/>
              <a:gd name="connsiteX21" fmla="*/ 1968500 w 2603500"/>
              <a:gd name="connsiteY21" fmla="*/ 1407355 h 3248855"/>
              <a:gd name="connsiteX22" fmla="*/ 1981200 w 2603500"/>
              <a:gd name="connsiteY22" fmla="*/ 1458155 h 3248855"/>
              <a:gd name="connsiteX23" fmla="*/ 2006600 w 2603500"/>
              <a:gd name="connsiteY23" fmla="*/ 1547055 h 3248855"/>
              <a:gd name="connsiteX24" fmla="*/ 2063750 w 2603500"/>
              <a:gd name="connsiteY24" fmla="*/ 1686755 h 3248855"/>
              <a:gd name="connsiteX25" fmla="*/ 2076450 w 2603500"/>
              <a:gd name="connsiteY25" fmla="*/ 1769305 h 3248855"/>
              <a:gd name="connsiteX26" fmla="*/ 2108200 w 2603500"/>
              <a:gd name="connsiteY26" fmla="*/ 1883605 h 3248855"/>
              <a:gd name="connsiteX27" fmla="*/ 2101850 w 2603500"/>
              <a:gd name="connsiteY27" fmla="*/ 1953455 h 3248855"/>
              <a:gd name="connsiteX28" fmla="*/ 2133600 w 2603500"/>
              <a:gd name="connsiteY28" fmla="*/ 2004255 h 3248855"/>
              <a:gd name="connsiteX29" fmla="*/ 2159000 w 2603500"/>
              <a:gd name="connsiteY29" fmla="*/ 2093155 h 3248855"/>
              <a:gd name="connsiteX30" fmla="*/ 2197100 w 2603500"/>
              <a:gd name="connsiteY30" fmla="*/ 2143955 h 3248855"/>
              <a:gd name="connsiteX31" fmla="*/ 2228850 w 2603500"/>
              <a:gd name="connsiteY31" fmla="*/ 2239205 h 3248855"/>
              <a:gd name="connsiteX32" fmla="*/ 2260600 w 2603500"/>
              <a:gd name="connsiteY32" fmla="*/ 2321755 h 3248855"/>
              <a:gd name="connsiteX33" fmla="*/ 2273300 w 2603500"/>
              <a:gd name="connsiteY33" fmla="*/ 2359855 h 3248855"/>
              <a:gd name="connsiteX34" fmla="*/ 2324100 w 2603500"/>
              <a:gd name="connsiteY34" fmla="*/ 2436055 h 3248855"/>
              <a:gd name="connsiteX35" fmla="*/ 2349500 w 2603500"/>
              <a:gd name="connsiteY35" fmla="*/ 2474155 h 3248855"/>
              <a:gd name="connsiteX36" fmla="*/ 2374900 w 2603500"/>
              <a:gd name="connsiteY36" fmla="*/ 2550355 h 3248855"/>
              <a:gd name="connsiteX37" fmla="*/ 2476500 w 2603500"/>
              <a:gd name="connsiteY37" fmla="*/ 2753555 h 3248855"/>
              <a:gd name="connsiteX38" fmla="*/ 2514600 w 2603500"/>
              <a:gd name="connsiteY38" fmla="*/ 2893255 h 3248855"/>
              <a:gd name="connsiteX39" fmla="*/ 2552700 w 2603500"/>
              <a:gd name="connsiteY39" fmla="*/ 3007555 h 3248855"/>
              <a:gd name="connsiteX40" fmla="*/ 2590800 w 2603500"/>
              <a:gd name="connsiteY40" fmla="*/ 3159955 h 3248855"/>
              <a:gd name="connsiteX41" fmla="*/ 2552700 w 2603500"/>
              <a:gd name="connsiteY41" fmla="*/ 3223455 h 3248855"/>
              <a:gd name="connsiteX42" fmla="*/ 2603500 w 2603500"/>
              <a:gd name="connsiteY42" fmla="*/ 3223455 h 3248855"/>
              <a:gd name="connsiteX43" fmla="*/ 0 w 2603500"/>
              <a:gd name="connsiteY43" fmla="*/ 3248855 h 3248855"/>
              <a:gd name="connsiteX0" fmla="*/ 0 w 2794013"/>
              <a:gd name="connsiteY0" fmla="*/ 3248855 h 3248855"/>
              <a:gd name="connsiteX1" fmla="*/ 50800 w 2794013"/>
              <a:gd name="connsiteY1" fmla="*/ 251655 h 3248855"/>
              <a:gd name="connsiteX2" fmla="*/ 50800 w 2794013"/>
              <a:gd name="connsiteY2" fmla="*/ 251655 h 3248855"/>
              <a:gd name="connsiteX3" fmla="*/ 165100 w 2794013"/>
              <a:gd name="connsiteY3" fmla="*/ 99255 h 3248855"/>
              <a:gd name="connsiteX4" fmla="*/ 412750 w 2794013"/>
              <a:gd name="connsiteY4" fmla="*/ 16705 h 3248855"/>
              <a:gd name="connsiteX5" fmla="*/ 615950 w 2794013"/>
              <a:gd name="connsiteY5" fmla="*/ 4005 h 3248855"/>
              <a:gd name="connsiteX6" fmla="*/ 838200 w 2794013"/>
              <a:gd name="connsiteY6" fmla="*/ 67505 h 3248855"/>
              <a:gd name="connsiteX7" fmla="*/ 1225550 w 2794013"/>
              <a:gd name="connsiteY7" fmla="*/ 283405 h 3248855"/>
              <a:gd name="connsiteX8" fmla="*/ 1333500 w 2794013"/>
              <a:gd name="connsiteY8" fmla="*/ 365955 h 3248855"/>
              <a:gd name="connsiteX9" fmla="*/ 1397000 w 2794013"/>
              <a:gd name="connsiteY9" fmla="*/ 416755 h 3248855"/>
              <a:gd name="connsiteX10" fmla="*/ 1460500 w 2794013"/>
              <a:gd name="connsiteY10" fmla="*/ 480255 h 3248855"/>
              <a:gd name="connsiteX11" fmla="*/ 1485900 w 2794013"/>
              <a:gd name="connsiteY11" fmla="*/ 518355 h 3248855"/>
              <a:gd name="connsiteX12" fmla="*/ 1524000 w 2794013"/>
              <a:gd name="connsiteY12" fmla="*/ 556455 h 3248855"/>
              <a:gd name="connsiteX13" fmla="*/ 1587500 w 2794013"/>
              <a:gd name="connsiteY13" fmla="*/ 632655 h 3248855"/>
              <a:gd name="connsiteX14" fmla="*/ 1727200 w 2794013"/>
              <a:gd name="connsiteY14" fmla="*/ 848555 h 3248855"/>
              <a:gd name="connsiteX15" fmla="*/ 1765300 w 2794013"/>
              <a:gd name="connsiteY15" fmla="*/ 924755 h 3248855"/>
              <a:gd name="connsiteX16" fmla="*/ 1803400 w 2794013"/>
              <a:gd name="connsiteY16" fmla="*/ 1000955 h 3248855"/>
              <a:gd name="connsiteX17" fmla="*/ 1879600 w 2794013"/>
              <a:gd name="connsiteY17" fmla="*/ 1166055 h 3248855"/>
              <a:gd name="connsiteX18" fmla="*/ 1905000 w 2794013"/>
              <a:gd name="connsiteY18" fmla="*/ 1204155 h 3248855"/>
              <a:gd name="connsiteX19" fmla="*/ 1917700 w 2794013"/>
              <a:gd name="connsiteY19" fmla="*/ 1280355 h 3248855"/>
              <a:gd name="connsiteX20" fmla="*/ 1943100 w 2794013"/>
              <a:gd name="connsiteY20" fmla="*/ 1331155 h 3248855"/>
              <a:gd name="connsiteX21" fmla="*/ 1968500 w 2794013"/>
              <a:gd name="connsiteY21" fmla="*/ 1407355 h 3248855"/>
              <a:gd name="connsiteX22" fmla="*/ 1981200 w 2794013"/>
              <a:gd name="connsiteY22" fmla="*/ 1458155 h 3248855"/>
              <a:gd name="connsiteX23" fmla="*/ 2006600 w 2794013"/>
              <a:gd name="connsiteY23" fmla="*/ 1547055 h 3248855"/>
              <a:gd name="connsiteX24" fmla="*/ 2063750 w 2794013"/>
              <a:gd name="connsiteY24" fmla="*/ 1686755 h 3248855"/>
              <a:gd name="connsiteX25" fmla="*/ 2076450 w 2794013"/>
              <a:gd name="connsiteY25" fmla="*/ 1769305 h 3248855"/>
              <a:gd name="connsiteX26" fmla="*/ 2108200 w 2794013"/>
              <a:gd name="connsiteY26" fmla="*/ 1883605 h 3248855"/>
              <a:gd name="connsiteX27" fmla="*/ 2101850 w 2794013"/>
              <a:gd name="connsiteY27" fmla="*/ 1953455 h 3248855"/>
              <a:gd name="connsiteX28" fmla="*/ 2133600 w 2794013"/>
              <a:gd name="connsiteY28" fmla="*/ 2004255 h 3248855"/>
              <a:gd name="connsiteX29" fmla="*/ 2159000 w 2794013"/>
              <a:gd name="connsiteY29" fmla="*/ 2093155 h 3248855"/>
              <a:gd name="connsiteX30" fmla="*/ 2197100 w 2794013"/>
              <a:gd name="connsiteY30" fmla="*/ 2143955 h 3248855"/>
              <a:gd name="connsiteX31" fmla="*/ 2228850 w 2794013"/>
              <a:gd name="connsiteY31" fmla="*/ 2239205 h 3248855"/>
              <a:gd name="connsiteX32" fmla="*/ 2260600 w 2794013"/>
              <a:gd name="connsiteY32" fmla="*/ 2321755 h 3248855"/>
              <a:gd name="connsiteX33" fmla="*/ 2273300 w 2794013"/>
              <a:gd name="connsiteY33" fmla="*/ 2359855 h 3248855"/>
              <a:gd name="connsiteX34" fmla="*/ 2324100 w 2794013"/>
              <a:gd name="connsiteY34" fmla="*/ 2436055 h 3248855"/>
              <a:gd name="connsiteX35" fmla="*/ 2349500 w 2794013"/>
              <a:gd name="connsiteY35" fmla="*/ 2474155 h 3248855"/>
              <a:gd name="connsiteX36" fmla="*/ 2374900 w 2794013"/>
              <a:gd name="connsiteY36" fmla="*/ 2550355 h 3248855"/>
              <a:gd name="connsiteX37" fmla="*/ 2476500 w 2794013"/>
              <a:gd name="connsiteY37" fmla="*/ 2753555 h 3248855"/>
              <a:gd name="connsiteX38" fmla="*/ 2514600 w 2794013"/>
              <a:gd name="connsiteY38" fmla="*/ 2893255 h 3248855"/>
              <a:gd name="connsiteX39" fmla="*/ 2552700 w 2794013"/>
              <a:gd name="connsiteY39" fmla="*/ 3007555 h 3248855"/>
              <a:gd name="connsiteX40" fmla="*/ 2590800 w 2794013"/>
              <a:gd name="connsiteY40" fmla="*/ 3159955 h 3248855"/>
              <a:gd name="connsiteX41" fmla="*/ 2603500 w 2794013"/>
              <a:gd name="connsiteY41" fmla="*/ 3223455 h 3248855"/>
              <a:gd name="connsiteX42" fmla="*/ 0 w 2794013"/>
              <a:gd name="connsiteY42" fmla="*/ 3248855 h 3248855"/>
              <a:gd name="connsiteX0" fmla="*/ 0 w 2794013"/>
              <a:gd name="connsiteY0" fmla="*/ 3248855 h 3248855"/>
              <a:gd name="connsiteX1" fmla="*/ 50800 w 2794013"/>
              <a:gd name="connsiteY1" fmla="*/ 251655 h 3248855"/>
              <a:gd name="connsiteX2" fmla="*/ 50800 w 2794013"/>
              <a:gd name="connsiteY2" fmla="*/ 251655 h 3248855"/>
              <a:gd name="connsiteX3" fmla="*/ 165100 w 2794013"/>
              <a:gd name="connsiteY3" fmla="*/ 99255 h 3248855"/>
              <a:gd name="connsiteX4" fmla="*/ 412750 w 2794013"/>
              <a:gd name="connsiteY4" fmla="*/ 16705 h 3248855"/>
              <a:gd name="connsiteX5" fmla="*/ 615950 w 2794013"/>
              <a:gd name="connsiteY5" fmla="*/ 4005 h 3248855"/>
              <a:gd name="connsiteX6" fmla="*/ 838200 w 2794013"/>
              <a:gd name="connsiteY6" fmla="*/ 67505 h 3248855"/>
              <a:gd name="connsiteX7" fmla="*/ 1143000 w 2794013"/>
              <a:gd name="connsiteY7" fmla="*/ 219905 h 3248855"/>
              <a:gd name="connsiteX8" fmla="*/ 1333500 w 2794013"/>
              <a:gd name="connsiteY8" fmla="*/ 365955 h 3248855"/>
              <a:gd name="connsiteX9" fmla="*/ 1397000 w 2794013"/>
              <a:gd name="connsiteY9" fmla="*/ 416755 h 3248855"/>
              <a:gd name="connsiteX10" fmla="*/ 1460500 w 2794013"/>
              <a:gd name="connsiteY10" fmla="*/ 480255 h 3248855"/>
              <a:gd name="connsiteX11" fmla="*/ 1485900 w 2794013"/>
              <a:gd name="connsiteY11" fmla="*/ 518355 h 3248855"/>
              <a:gd name="connsiteX12" fmla="*/ 1524000 w 2794013"/>
              <a:gd name="connsiteY12" fmla="*/ 556455 h 3248855"/>
              <a:gd name="connsiteX13" fmla="*/ 1587500 w 2794013"/>
              <a:gd name="connsiteY13" fmla="*/ 632655 h 3248855"/>
              <a:gd name="connsiteX14" fmla="*/ 1727200 w 2794013"/>
              <a:gd name="connsiteY14" fmla="*/ 848555 h 3248855"/>
              <a:gd name="connsiteX15" fmla="*/ 1765300 w 2794013"/>
              <a:gd name="connsiteY15" fmla="*/ 924755 h 3248855"/>
              <a:gd name="connsiteX16" fmla="*/ 1803400 w 2794013"/>
              <a:gd name="connsiteY16" fmla="*/ 1000955 h 3248855"/>
              <a:gd name="connsiteX17" fmla="*/ 1879600 w 2794013"/>
              <a:gd name="connsiteY17" fmla="*/ 1166055 h 3248855"/>
              <a:gd name="connsiteX18" fmla="*/ 1905000 w 2794013"/>
              <a:gd name="connsiteY18" fmla="*/ 1204155 h 3248855"/>
              <a:gd name="connsiteX19" fmla="*/ 1917700 w 2794013"/>
              <a:gd name="connsiteY19" fmla="*/ 1280355 h 3248855"/>
              <a:gd name="connsiteX20" fmla="*/ 1943100 w 2794013"/>
              <a:gd name="connsiteY20" fmla="*/ 1331155 h 3248855"/>
              <a:gd name="connsiteX21" fmla="*/ 1968500 w 2794013"/>
              <a:gd name="connsiteY21" fmla="*/ 1407355 h 3248855"/>
              <a:gd name="connsiteX22" fmla="*/ 1981200 w 2794013"/>
              <a:gd name="connsiteY22" fmla="*/ 1458155 h 3248855"/>
              <a:gd name="connsiteX23" fmla="*/ 2006600 w 2794013"/>
              <a:gd name="connsiteY23" fmla="*/ 1547055 h 3248855"/>
              <a:gd name="connsiteX24" fmla="*/ 2063750 w 2794013"/>
              <a:gd name="connsiteY24" fmla="*/ 1686755 h 3248855"/>
              <a:gd name="connsiteX25" fmla="*/ 2076450 w 2794013"/>
              <a:gd name="connsiteY25" fmla="*/ 1769305 h 3248855"/>
              <a:gd name="connsiteX26" fmla="*/ 2108200 w 2794013"/>
              <a:gd name="connsiteY26" fmla="*/ 1883605 h 3248855"/>
              <a:gd name="connsiteX27" fmla="*/ 2101850 w 2794013"/>
              <a:gd name="connsiteY27" fmla="*/ 1953455 h 3248855"/>
              <a:gd name="connsiteX28" fmla="*/ 2133600 w 2794013"/>
              <a:gd name="connsiteY28" fmla="*/ 2004255 h 3248855"/>
              <a:gd name="connsiteX29" fmla="*/ 2159000 w 2794013"/>
              <a:gd name="connsiteY29" fmla="*/ 2093155 h 3248855"/>
              <a:gd name="connsiteX30" fmla="*/ 2197100 w 2794013"/>
              <a:gd name="connsiteY30" fmla="*/ 2143955 h 3248855"/>
              <a:gd name="connsiteX31" fmla="*/ 2228850 w 2794013"/>
              <a:gd name="connsiteY31" fmla="*/ 2239205 h 3248855"/>
              <a:gd name="connsiteX32" fmla="*/ 2260600 w 2794013"/>
              <a:gd name="connsiteY32" fmla="*/ 2321755 h 3248855"/>
              <a:gd name="connsiteX33" fmla="*/ 2273300 w 2794013"/>
              <a:gd name="connsiteY33" fmla="*/ 2359855 h 3248855"/>
              <a:gd name="connsiteX34" fmla="*/ 2324100 w 2794013"/>
              <a:gd name="connsiteY34" fmla="*/ 2436055 h 3248855"/>
              <a:gd name="connsiteX35" fmla="*/ 2349500 w 2794013"/>
              <a:gd name="connsiteY35" fmla="*/ 2474155 h 3248855"/>
              <a:gd name="connsiteX36" fmla="*/ 2374900 w 2794013"/>
              <a:gd name="connsiteY36" fmla="*/ 2550355 h 3248855"/>
              <a:gd name="connsiteX37" fmla="*/ 2476500 w 2794013"/>
              <a:gd name="connsiteY37" fmla="*/ 2753555 h 3248855"/>
              <a:gd name="connsiteX38" fmla="*/ 2514600 w 2794013"/>
              <a:gd name="connsiteY38" fmla="*/ 2893255 h 3248855"/>
              <a:gd name="connsiteX39" fmla="*/ 2552700 w 2794013"/>
              <a:gd name="connsiteY39" fmla="*/ 3007555 h 3248855"/>
              <a:gd name="connsiteX40" fmla="*/ 2590800 w 2794013"/>
              <a:gd name="connsiteY40" fmla="*/ 3159955 h 3248855"/>
              <a:gd name="connsiteX41" fmla="*/ 2603500 w 2794013"/>
              <a:gd name="connsiteY41" fmla="*/ 3223455 h 3248855"/>
              <a:gd name="connsiteX42" fmla="*/ 0 w 2794013"/>
              <a:gd name="connsiteY42" fmla="*/ 3248855 h 3248855"/>
              <a:gd name="connsiteX0" fmla="*/ 0 w 2794013"/>
              <a:gd name="connsiteY0" fmla="*/ 3248855 h 3248855"/>
              <a:gd name="connsiteX1" fmla="*/ 50800 w 2794013"/>
              <a:gd name="connsiteY1" fmla="*/ 251655 h 3248855"/>
              <a:gd name="connsiteX2" fmla="*/ 57150 w 2794013"/>
              <a:gd name="connsiteY2" fmla="*/ 226255 h 3248855"/>
              <a:gd name="connsiteX3" fmla="*/ 165100 w 2794013"/>
              <a:gd name="connsiteY3" fmla="*/ 99255 h 3248855"/>
              <a:gd name="connsiteX4" fmla="*/ 412750 w 2794013"/>
              <a:gd name="connsiteY4" fmla="*/ 16705 h 3248855"/>
              <a:gd name="connsiteX5" fmla="*/ 615950 w 2794013"/>
              <a:gd name="connsiteY5" fmla="*/ 4005 h 3248855"/>
              <a:gd name="connsiteX6" fmla="*/ 838200 w 2794013"/>
              <a:gd name="connsiteY6" fmla="*/ 67505 h 3248855"/>
              <a:gd name="connsiteX7" fmla="*/ 1143000 w 2794013"/>
              <a:gd name="connsiteY7" fmla="*/ 219905 h 3248855"/>
              <a:gd name="connsiteX8" fmla="*/ 1333500 w 2794013"/>
              <a:gd name="connsiteY8" fmla="*/ 365955 h 3248855"/>
              <a:gd name="connsiteX9" fmla="*/ 1397000 w 2794013"/>
              <a:gd name="connsiteY9" fmla="*/ 416755 h 3248855"/>
              <a:gd name="connsiteX10" fmla="*/ 1460500 w 2794013"/>
              <a:gd name="connsiteY10" fmla="*/ 480255 h 3248855"/>
              <a:gd name="connsiteX11" fmla="*/ 1485900 w 2794013"/>
              <a:gd name="connsiteY11" fmla="*/ 518355 h 3248855"/>
              <a:gd name="connsiteX12" fmla="*/ 1524000 w 2794013"/>
              <a:gd name="connsiteY12" fmla="*/ 556455 h 3248855"/>
              <a:gd name="connsiteX13" fmla="*/ 1587500 w 2794013"/>
              <a:gd name="connsiteY13" fmla="*/ 632655 h 3248855"/>
              <a:gd name="connsiteX14" fmla="*/ 1727200 w 2794013"/>
              <a:gd name="connsiteY14" fmla="*/ 848555 h 3248855"/>
              <a:gd name="connsiteX15" fmla="*/ 1765300 w 2794013"/>
              <a:gd name="connsiteY15" fmla="*/ 924755 h 3248855"/>
              <a:gd name="connsiteX16" fmla="*/ 1803400 w 2794013"/>
              <a:gd name="connsiteY16" fmla="*/ 1000955 h 3248855"/>
              <a:gd name="connsiteX17" fmla="*/ 1879600 w 2794013"/>
              <a:gd name="connsiteY17" fmla="*/ 1166055 h 3248855"/>
              <a:gd name="connsiteX18" fmla="*/ 1905000 w 2794013"/>
              <a:gd name="connsiteY18" fmla="*/ 1204155 h 3248855"/>
              <a:gd name="connsiteX19" fmla="*/ 1917700 w 2794013"/>
              <a:gd name="connsiteY19" fmla="*/ 1280355 h 3248855"/>
              <a:gd name="connsiteX20" fmla="*/ 1943100 w 2794013"/>
              <a:gd name="connsiteY20" fmla="*/ 1331155 h 3248855"/>
              <a:gd name="connsiteX21" fmla="*/ 1968500 w 2794013"/>
              <a:gd name="connsiteY21" fmla="*/ 1407355 h 3248855"/>
              <a:gd name="connsiteX22" fmla="*/ 1981200 w 2794013"/>
              <a:gd name="connsiteY22" fmla="*/ 1458155 h 3248855"/>
              <a:gd name="connsiteX23" fmla="*/ 2006600 w 2794013"/>
              <a:gd name="connsiteY23" fmla="*/ 1547055 h 3248855"/>
              <a:gd name="connsiteX24" fmla="*/ 2063750 w 2794013"/>
              <a:gd name="connsiteY24" fmla="*/ 1686755 h 3248855"/>
              <a:gd name="connsiteX25" fmla="*/ 2076450 w 2794013"/>
              <a:gd name="connsiteY25" fmla="*/ 1769305 h 3248855"/>
              <a:gd name="connsiteX26" fmla="*/ 2108200 w 2794013"/>
              <a:gd name="connsiteY26" fmla="*/ 1883605 h 3248855"/>
              <a:gd name="connsiteX27" fmla="*/ 2101850 w 2794013"/>
              <a:gd name="connsiteY27" fmla="*/ 1953455 h 3248855"/>
              <a:gd name="connsiteX28" fmla="*/ 2133600 w 2794013"/>
              <a:gd name="connsiteY28" fmla="*/ 2004255 h 3248855"/>
              <a:gd name="connsiteX29" fmla="*/ 2159000 w 2794013"/>
              <a:gd name="connsiteY29" fmla="*/ 2093155 h 3248855"/>
              <a:gd name="connsiteX30" fmla="*/ 2197100 w 2794013"/>
              <a:gd name="connsiteY30" fmla="*/ 2143955 h 3248855"/>
              <a:gd name="connsiteX31" fmla="*/ 2228850 w 2794013"/>
              <a:gd name="connsiteY31" fmla="*/ 2239205 h 3248855"/>
              <a:gd name="connsiteX32" fmla="*/ 2260600 w 2794013"/>
              <a:gd name="connsiteY32" fmla="*/ 2321755 h 3248855"/>
              <a:gd name="connsiteX33" fmla="*/ 2273300 w 2794013"/>
              <a:gd name="connsiteY33" fmla="*/ 2359855 h 3248855"/>
              <a:gd name="connsiteX34" fmla="*/ 2324100 w 2794013"/>
              <a:gd name="connsiteY34" fmla="*/ 2436055 h 3248855"/>
              <a:gd name="connsiteX35" fmla="*/ 2349500 w 2794013"/>
              <a:gd name="connsiteY35" fmla="*/ 2474155 h 3248855"/>
              <a:gd name="connsiteX36" fmla="*/ 2374900 w 2794013"/>
              <a:gd name="connsiteY36" fmla="*/ 2550355 h 3248855"/>
              <a:gd name="connsiteX37" fmla="*/ 2476500 w 2794013"/>
              <a:gd name="connsiteY37" fmla="*/ 2753555 h 3248855"/>
              <a:gd name="connsiteX38" fmla="*/ 2514600 w 2794013"/>
              <a:gd name="connsiteY38" fmla="*/ 2893255 h 3248855"/>
              <a:gd name="connsiteX39" fmla="*/ 2552700 w 2794013"/>
              <a:gd name="connsiteY39" fmla="*/ 3007555 h 3248855"/>
              <a:gd name="connsiteX40" fmla="*/ 2590800 w 2794013"/>
              <a:gd name="connsiteY40" fmla="*/ 3159955 h 3248855"/>
              <a:gd name="connsiteX41" fmla="*/ 2603500 w 2794013"/>
              <a:gd name="connsiteY41" fmla="*/ 3223455 h 3248855"/>
              <a:gd name="connsiteX42" fmla="*/ 0 w 2794013"/>
              <a:gd name="connsiteY42" fmla="*/ 3248855 h 3248855"/>
              <a:gd name="connsiteX0" fmla="*/ 0 w 2794013"/>
              <a:gd name="connsiteY0" fmla="*/ 3248855 h 3248855"/>
              <a:gd name="connsiteX1" fmla="*/ 25400 w 2794013"/>
              <a:gd name="connsiteY1" fmla="*/ 251655 h 3248855"/>
              <a:gd name="connsiteX2" fmla="*/ 57150 w 2794013"/>
              <a:gd name="connsiteY2" fmla="*/ 226255 h 3248855"/>
              <a:gd name="connsiteX3" fmla="*/ 165100 w 2794013"/>
              <a:gd name="connsiteY3" fmla="*/ 99255 h 3248855"/>
              <a:gd name="connsiteX4" fmla="*/ 412750 w 2794013"/>
              <a:gd name="connsiteY4" fmla="*/ 16705 h 3248855"/>
              <a:gd name="connsiteX5" fmla="*/ 615950 w 2794013"/>
              <a:gd name="connsiteY5" fmla="*/ 4005 h 3248855"/>
              <a:gd name="connsiteX6" fmla="*/ 838200 w 2794013"/>
              <a:gd name="connsiteY6" fmla="*/ 67505 h 3248855"/>
              <a:gd name="connsiteX7" fmla="*/ 1143000 w 2794013"/>
              <a:gd name="connsiteY7" fmla="*/ 219905 h 3248855"/>
              <a:gd name="connsiteX8" fmla="*/ 1333500 w 2794013"/>
              <a:gd name="connsiteY8" fmla="*/ 365955 h 3248855"/>
              <a:gd name="connsiteX9" fmla="*/ 1397000 w 2794013"/>
              <a:gd name="connsiteY9" fmla="*/ 416755 h 3248855"/>
              <a:gd name="connsiteX10" fmla="*/ 1460500 w 2794013"/>
              <a:gd name="connsiteY10" fmla="*/ 480255 h 3248855"/>
              <a:gd name="connsiteX11" fmla="*/ 1485900 w 2794013"/>
              <a:gd name="connsiteY11" fmla="*/ 518355 h 3248855"/>
              <a:gd name="connsiteX12" fmla="*/ 1524000 w 2794013"/>
              <a:gd name="connsiteY12" fmla="*/ 556455 h 3248855"/>
              <a:gd name="connsiteX13" fmla="*/ 1587500 w 2794013"/>
              <a:gd name="connsiteY13" fmla="*/ 632655 h 3248855"/>
              <a:gd name="connsiteX14" fmla="*/ 1727200 w 2794013"/>
              <a:gd name="connsiteY14" fmla="*/ 848555 h 3248855"/>
              <a:gd name="connsiteX15" fmla="*/ 1765300 w 2794013"/>
              <a:gd name="connsiteY15" fmla="*/ 924755 h 3248855"/>
              <a:gd name="connsiteX16" fmla="*/ 1803400 w 2794013"/>
              <a:gd name="connsiteY16" fmla="*/ 1000955 h 3248855"/>
              <a:gd name="connsiteX17" fmla="*/ 1879600 w 2794013"/>
              <a:gd name="connsiteY17" fmla="*/ 1166055 h 3248855"/>
              <a:gd name="connsiteX18" fmla="*/ 1905000 w 2794013"/>
              <a:gd name="connsiteY18" fmla="*/ 1204155 h 3248855"/>
              <a:gd name="connsiteX19" fmla="*/ 1917700 w 2794013"/>
              <a:gd name="connsiteY19" fmla="*/ 1280355 h 3248855"/>
              <a:gd name="connsiteX20" fmla="*/ 1943100 w 2794013"/>
              <a:gd name="connsiteY20" fmla="*/ 1331155 h 3248855"/>
              <a:gd name="connsiteX21" fmla="*/ 1968500 w 2794013"/>
              <a:gd name="connsiteY21" fmla="*/ 1407355 h 3248855"/>
              <a:gd name="connsiteX22" fmla="*/ 1981200 w 2794013"/>
              <a:gd name="connsiteY22" fmla="*/ 1458155 h 3248855"/>
              <a:gd name="connsiteX23" fmla="*/ 2006600 w 2794013"/>
              <a:gd name="connsiteY23" fmla="*/ 1547055 h 3248855"/>
              <a:gd name="connsiteX24" fmla="*/ 2063750 w 2794013"/>
              <a:gd name="connsiteY24" fmla="*/ 1686755 h 3248855"/>
              <a:gd name="connsiteX25" fmla="*/ 2076450 w 2794013"/>
              <a:gd name="connsiteY25" fmla="*/ 1769305 h 3248855"/>
              <a:gd name="connsiteX26" fmla="*/ 2108200 w 2794013"/>
              <a:gd name="connsiteY26" fmla="*/ 1883605 h 3248855"/>
              <a:gd name="connsiteX27" fmla="*/ 2101850 w 2794013"/>
              <a:gd name="connsiteY27" fmla="*/ 1953455 h 3248855"/>
              <a:gd name="connsiteX28" fmla="*/ 2133600 w 2794013"/>
              <a:gd name="connsiteY28" fmla="*/ 2004255 h 3248855"/>
              <a:gd name="connsiteX29" fmla="*/ 2159000 w 2794013"/>
              <a:gd name="connsiteY29" fmla="*/ 2093155 h 3248855"/>
              <a:gd name="connsiteX30" fmla="*/ 2197100 w 2794013"/>
              <a:gd name="connsiteY30" fmla="*/ 2143955 h 3248855"/>
              <a:gd name="connsiteX31" fmla="*/ 2228850 w 2794013"/>
              <a:gd name="connsiteY31" fmla="*/ 2239205 h 3248855"/>
              <a:gd name="connsiteX32" fmla="*/ 2260600 w 2794013"/>
              <a:gd name="connsiteY32" fmla="*/ 2321755 h 3248855"/>
              <a:gd name="connsiteX33" fmla="*/ 2273300 w 2794013"/>
              <a:gd name="connsiteY33" fmla="*/ 2359855 h 3248855"/>
              <a:gd name="connsiteX34" fmla="*/ 2324100 w 2794013"/>
              <a:gd name="connsiteY34" fmla="*/ 2436055 h 3248855"/>
              <a:gd name="connsiteX35" fmla="*/ 2349500 w 2794013"/>
              <a:gd name="connsiteY35" fmla="*/ 2474155 h 3248855"/>
              <a:gd name="connsiteX36" fmla="*/ 2374900 w 2794013"/>
              <a:gd name="connsiteY36" fmla="*/ 2550355 h 3248855"/>
              <a:gd name="connsiteX37" fmla="*/ 2476500 w 2794013"/>
              <a:gd name="connsiteY37" fmla="*/ 2753555 h 3248855"/>
              <a:gd name="connsiteX38" fmla="*/ 2514600 w 2794013"/>
              <a:gd name="connsiteY38" fmla="*/ 2893255 h 3248855"/>
              <a:gd name="connsiteX39" fmla="*/ 2552700 w 2794013"/>
              <a:gd name="connsiteY39" fmla="*/ 3007555 h 3248855"/>
              <a:gd name="connsiteX40" fmla="*/ 2590800 w 2794013"/>
              <a:gd name="connsiteY40" fmla="*/ 3159955 h 3248855"/>
              <a:gd name="connsiteX41" fmla="*/ 2603500 w 2794013"/>
              <a:gd name="connsiteY41" fmla="*/ 3223455 h 3248855"/>
              <a:gd name="connsiteX42" fmla="*/ 0 w 2794013"/>
              <a:gd name="connsiteY42" fmla="*/ 3248855 h 3248855"/>
              <a:gd name="connsiteX0" fmla="*/ 0 w 2794013"/>
              <a:gd name="connsiteY0" fmla="*/ 3266349 h 3266349"/>
              <a:gd name="connsiteX1" fmla="*/ 25400 w 2794013"/>
              <a:gd name="connsiteY1" fmla="*/ 269149 h 3266349"/>
              <a:gd name="connsiteX2" fmla="*/ 165100 w 2794013"/>
              <a:gd name="connsiteY2" fmla="*/ 116749 h 3266349"/>
              <a:gd name="connsiteX3" fmla="*/ 412750 w 2794013"/>
              <a:gd name="connsiteY3" fmla="*/ 34199 h 3266349"/>
              <a:gd name="connsiteX4" fmla="*/ 615950 w 2794013"/>
              <a:gd name="connsiteY4" fmla="*/ 21499 h 3266349"/>
              <a:gd name="connsiteX5" fmla="*/ 838200 w 2794013"/>
              <a:gd name="connsiteY5" fmla="*/ 84999 h 3266349"/>
              <a:gd name="connsiteX6" fmla="*/ 1143000 w 2794013"/>
              <a:gd name="connsiteY6" fmla="*/ 237399 h 3266349"/>
              <a:gd name="connsiteX7" fmla="*/ 1333500 w 2794013"/>
              <a:gd name="connsiteY7" fmla="*/ 383449 h 3266349"/>
              <a:gd name="connsiteX8" fmla="*/ 1397000 w 2794013"/>
              <a:gd name="connsiteY8" fmla="*/ 434249 h 3266349"/>
              <a:gd name="connsiteX9" fmla="*/ 1460500 w 2794013"/>
              <a:gd name="connsiteY9" fmla="*/ 497749 h 3266349"/>
              <a:gd name="connsiteX10" fmla="*/ 1485900 w 2794013"/>
              <a:gd name="connsiteY10" fmla="*/ 535849 h 3266349"/>
              <a:gd name="connsiteX11" fmla="*/ 1524000 w 2794013"/>
              <a:gd name="connsiteY11" fmla="*/ 573949 h 3266349"/>
              <a:gd name="connsiteX12" fmla="*/ 1587500 w 2794013"/>
              <a:gd name="connsiteY12" fmla="*/ 650149 h 3266349"/>
              <a:gd name="connsiteX13" fmla="*/ 1727200 w 2794013"/>
              <a:gd name="connsiteY13" fmla="*/ 866049 h 3266349"/>
              <a:gd name="connsiteX14" fmla="*/ 1765300 w 2794013"/>
              <a:gd name="connsiteY14" fmla="*/ 942249 h 3266349"/>
              <a:gd name="connsiteX15" fmla="*/ 1803400 w 2794013"/>
              <a:gd name="connsiteY15" fmla="*/ 1018449 h 3266349"/>
              <a:gd name="connsiteX16" fmla="*/ 1879600 w 2794013"/>
              <a:gd name="connsiteY16" fmla="*/ 1183549 h 3266349"/>
              <a:gd name="connsiteX17" fmla="*/ 1905000 w 2794013"/>
              <a:gd name="connsiteY17" fmla="*/ 1221649 h 3266349"/>
              <a:gd name="connsiteX18" fmla="*/ 1917700 w 2794013"/>
              <a:gd name="connsiteY18" fmla="*/ 1297849 h 3266349"/>
              <a:gd name="connsiteX19" fmla="*/ 1943100 w 2794013"/>
              <a:gd name="connsiteY19" fmla="*/ 1348649 h 3266349"/>
              <a:gd name="connsiteX20" fmla="*/ 1968500 w 2794013"/>
              <a:gd name="connsiteY20" fmla="*/ 1424849 h 3266349"/>
              <a:gd name="connsiteX21" fmla="*/ 1981200 w 2794013"/>
              <a:gd name="connsiteY21" fmla="*/ 1475649 h 3266349"/>
              <a:gd name="connsiteX22" fmla="*/ 2006600 w 2794013"/>
              <a:gd name="connsiteY22" fmla="*/ 1564549 h 3266349"/>
              <a:gd name="connsiteX23" fmla="*/ 2063750 w 2794013"/>
              <a:gd name="connsiteY23" fmla="*/ 1704249 h 3266349"/>
              <a:gd name="connsiteX24" fmla="*/ 2076450 w 2794013"/>
              <a:gd name="connsiteY24" fmla="*/ 1786799 h 3266349"/>
              <a:gd name="connsiteX25" fmla="*/ 2108200 w 2794013"/>
              <a:gd name="connsiteY25" fmla="*/ 1901099 h 3266349"/>
              <a:gd name="connsiteX26" fmla="*/ 2101850 w 2794013"/>
              <a:gd name="connsiteY26" fmla="*/ 1970949 h 3266349"/>
              <a:gd name="connsiteX27" fmla="*/ 2133600 w 2794013"/>
              <a:gd name="connsiteY27" fmla="*/ 2021749 h 3266349"/>
              <a:gd name="connsiteX28" fmla="*/ 2159000 w 2794013"/>
              <a:gd name="connsiteY28" fmla="*/ 2110649 h 3266349"/>
              <a:gd name="connsiteX29" fmla="*/ 2197100 w 2794013"/>
              <a:gd name="connsiteY29" fmla="*/ 2161449 h 3266349"/>
              <a:gd name="connsiteX30" fmla="*/ 2228850 w 2794013"/>
              <a:gd name="connsiteY30" fmla="*/ 2256699 h 3266349"/>
              <a:gd name="connsiteX31" fmla="*/ 2260600 w 2794013"/>
              <a:gd name="connsiteY31" fmla="*/ 2339249 h 3266349"/>
              <a:gd name="connsiteX32" fmla="*/ 2273300 w 2794013"/>
              <a:gd name="connsiteY32" fmla="*/ 2377349 h 3266349"/>
              <a:gd name="connsiteX33" fmla="*/ 2324100 w 2794013"/>
              <a:gd name="connsiteY33" fmla="*/ 2453549 h 3266349"/>
              <a:gd name="connsiteX34" fmla="*/ 2349500 w 2794013"/>
              <a:gd name="connsiteY34" fmla="*/ 2491649 h 3266349"/>
              <a:gd name="connsiteX35" fmla="*/ 2374900 w 2794013"/>
              <a:gd name="connsiteY35" fmla="*/ 2567849 h 3266349"/>
              <a:gd name="connsiteX36" fmla="*/ 2476500 w 2794013"/>
              <a:gd name="connsiteY36" fmla="*/ 2771049 h 3266349"/>
              <a:gd name="connsiteX37" fmla="*/ 2514600 w 2794013"/>
              <a:gd name="connsiteY37" fmla="*/ 2910749 h 3266349"/>
              <a:gd name="connsiteX38" fmla="*/ 2552700 w 2794013"/>
              <a:gd name="connsiteY38" fmla="*/ 3025049 h 3266349"/>
              <a:gd name="connsiteX39" fmla="*/ 2590800 w 2794013"/>
              <a:gd name="connsiteY39" fmla="*/ 3177449 h 3266349"/>
              <a:gd name="connsiteX40" fmla="*/ 2603500 w 2794013"/>
              <a:gd name="connsiteY40" fmla="*/ 3240949 h 3266349"/>
              <a:gd name="connsiteX41" fmla="*/ 0 w 2794013"/>
              <a:gd name="connsiteY41" fmla="*/ 3266349 h 3266349"/>
              <a:gd name="connsiteX0" fmla="*/ 0 w 2794013"/>
              <a:gd name="connsiteY0" fmla="*/ 3325246 h 3325246"/>
              <a:gd name="connsiteX1" fmla="*/ 25400 w 2794013"/>
              <a:gd name="connsiteY1" fmla="*/ 328046 h 3325246"/>
              <a:gd name="connsiteX2" fmla="*/ 97406 w 2794013"/>
              <a:gd name="connsiteY2" fmla="*/ 61347 h 3325246"/>
              <a:gd name="connsiteX3" fmla="*/ 165100 w 2794013"/>
              <a:gd name="connsiteY3" fmla="*/ 175646 h 3325246"/>
              <a:gd name="connsiteX4" fmla="*/ 412750 w 2794013"/>
              <a:gd name="connsiteY4" fmla="*/ 93096 h 3325246"/>
              <a:gd name="connsiteX5" fmla="*/ 615950 w 2794013"/>
              <a:gd name="connsiteY5" fmla="*/ 80396 h 3325246"/>
              <a:gd name="connsiteX6" fmla="*/ 838200 w 2794013"/>
              <a:gd name="connsiteY6" fmla="*/ 143896 h 3325246"/>
              <a:gd name="connsiteX7" fmla="*/ 1143000 w 2794013"/>
              <a:gd name="connsiteY7" fmla="*/ 296296 h 3325246"/>
              <a:gd name="connsiteX8" fmla="*/ 1333500 w 2794013"/>
              <a:gd name="connsiteY8" fmla="*/ 442346 h 3325246"/>
              <a:gd name="connsiteX9" fmla="*/ 1397000 w 2794013"/>
              <a:gd name="connsiteY9" fmla="*/ 493146 h 3325246"/>
              <a:gd name="connsiteX10" fmla="*/ 1460500 w 2794013"/>
              <a:gd name="connsiteY10" fmla="*/ 556646 h 3325246"/>
              <a:gd name="connsiteX11" fmla="*/ 1485900 w 2794013"/>
              <a:gd name="connsiteY11" fmla="*/ 594746 h 3325246"/>
              <a:gd name="connsiteX12" fmla="*/ 1524000 w 2794013"/>
              <a:gd name="connsiteY12" fmla="*/ 632846 h 3325246"/>
              <a:gd name="connsiteX13" fmla="*/ 1587500 w 2794013"/>
              <a:gd name="connsiteY13" fmla="*/ 709046 h 3325246"/>
              <a:gd name="connsiteX14" fmla="*/ 1727200 w 2794013"/>
              <a:gd name="connsiteY14" fmla="*/ 924946 h 3325246"/>
              <a:gd name="connsiteX15" fmla="*/ 1765300 w 2794013"/>
              <a:gd name="connsiteY15" fmla="*/ 1001146 h 3325246"/>
              <a:gd name="connsiteX16" fmla="*/ 1803400 w 2794013"/>
              <a:gd name="connsiteY16" fmla="*/ 1077346 h 3325246"/>
              <a:gd name="connsiteX17" fmla="*/ 1879600 w 2794013"/>
              <a:gd name="connsiteY17" fmla="*/ 1242446 h 3325246"/>
              <a:gd name="connsiteX18" fmla="*/ 1905000 w 2794013"/>
              <a:gd name="connsiteY18" fmla="*/ 1280546 h 3325246"/>
              <a:gd name="connsiteX19" fmla="*/ 1917700 w 2794013"/>
              <a:gd name="connsiteY19" fmla="*/ 1356746 h 3325246"/>
              <a:gd name="connsiteX20" fmla="*/ 1943100 w 2794013"/>
              <a:gd name="connsiteY20" fmla="*/ 1407546 h 3325246"/>
              <a:gd name="connsiteX21" fmla="*/ 1968500 w 2794013"/>
              <a:gd name="connsiteY21" fmla="*/ 1483746 h 3325246"/>
              <a:gd name="connsiteX22" fmla="*/ 1981200 w 2794013"/>
              <a:gd name="connsiteY22" fmla="*/ 1534546 h 3325246"/>
              <a:gd name="connsiteX23" fmla="*/ 2006600 w 2794013"/>
              <a:gd name="connsiteY23" fmla="*/ 1623446 h 3325246"/>
              <a:gd name="connsiteX24" fmla="*/ 2063750 w 2794013"/>
              <a:gd name="connsiteY24" fmla="*/ 1763146 h 3325246"/>
              <a:gd name="connsiteX25" fmla="*/ 2076450 w 2794013"/>
              <a:gd name="connsiteY25" fmla="*/ 1845696 h 3325246"/>
              <a:gd name="connsiteX26" fmla="*/ 2108200 w 2794013"/>
              <a:gd name="connsiteY26" fmla="*/ 1959996 h 3325246"/>
              <a:gd name="connsiteX27" fmla="*/ 2101850 w 2794013"/>
              <a:gd name="connsiteY27" fmla="*/ 2029846 h 3325246"/>
              <a:gd name="connsiteX28" fmla="*/ 2133600 w 2794013"/>
              <a:gd name="connsiteY28" fmla="*/ 2080646 h 3325246"/>
              <a:gd name="connsiteX29" fmla="*/ 2159000 w 2794013"/>
              <a:gd name="connsiteY29" fmla="*/ 2169546 h 3325246"/>
              <a:gd name="connsiteX30" fmla="*/ 2197100 w 2794013"/>
              <a:gd name="connsiteY30" fmla="*/ 2220346 h 3325246"/>
              <a:gd name="connsiteX31" fmla="*/ 2228850 w 2794013"/>
              <a:gd name="connsiteY31" fmla="*/ 2315596 h 3325246"/>
              <a:gd name="connsiteX32" fmla="*/ 2260600 w 2794013"/>
              <a:gd name="connsiteY32" fmla="*/ 2398146 h 3325246"/>
              <a:gd name="connsiteX33" fmla="*/ 2273300 w 2794013"/>
              <a:gd name="connsiteY33" fmla="*/ 2436246 h 3325246"/>
              <a:gd name="connsiteX34" fmla="*/ 2324100 w 2794013"/>
              <a:gd name="connsiteY34" fmla="*/ 2512446 h 3325246"/>
              <a:gd name="connsiteX35" fmla="*/ 2349500 w 2794013"/>
              <a:gd name="connsiteY35" fmla="*/ 2550546 h 3325246"/>
              <a:gd name="connsiteX36" fmla="*/ 2374900 w 2794013"/>
              <a:gd name="connsiteY36" fmla="*/ 2626746 h 3325246"/>
              <a:gd name="connsiteX37" fmla="*/ 2476500 w 2794013"/>
              <a:gd name="connsiteY37" fmla="*/ 2829946 h 3325246"/>
              <a:gd name="connsiteX38" fmla="*/ 2514600 w 2794013"/>
              <a:gd name="connsiteY38" fmla="*/ 2969646 h 3325246"/>
              <a:gd name="connsiteX39" fmla="*/ 2552700 w 2794013"/>
              <a:gd name="connsiteY39" fmla="*/ 3083946 h 3325246"/>
              <a:gd name="connsiteX40" fmla="*/ 2590800 w 2794013"/>
              <a:gd name="connsiteY40" fmla="*/ 3236346 h 3325246"/>
              <a:gd name="connsiteX41" fmla="*/ 2603500 w 2794013"/>
              <a:gd name="connsiteY41" fmla="*/ 3299846 h 3325246"/>
              <a:gd name="connsiteX42" fmla="*/ 0 w 2794013"/>
              <a:gd name="connsiteY42" fmla="*/ 3325246 h 3325246"/>
              <a:gd name="connsiteX0" fmla="*/ 0 w 2794013"/>
              <a:gd name="connsiteY0" fmla="*/ 3248856 h 3248856"/>
              <a:gd name="connsiteX1" fmla="*/ 25400 w 2794013"/>
              <a:gd name="connsiteY1" fmla="*/ 251656 h 3248856"/>
              <a:gd name="connsiteX2" fmla="*/ 33906 w 2794013"/>
              <a:gd name="connsiteY2" fmla="*/ 251657 h 3248856"/>
              <a:gd name="connsiteX3" fmla="*/ 165100 w 2794013"/>
              <a:gd name="connsiteY3" fmla="*/ 99256 h 3248856"/>
              <a:gd name="connsiteX4" fmla="*/ 412750 w 2794013"/>
              <a:gd name="connsiteY4" fmla="*/ 16706 h 3248856"/>
              <a:gd name="connsiteX5" fmla="*/ 615950 w 2794013"/>
              <a:gd name="connsiteY5" fmla="*/ 4006 h 3248856"/>
              <a:gd name="connsiteX6" fmla="*/ 838200 w 2794013"/>
              <a:gd name="connsiteY6" fmla="*/ 67506 h 3248856"/>
              <a:gd name="connsiteX7" fmla="*/ 1143000 w 2794013"/>
              <a:gd name="connsiteY7" fmla="*/ 219906 h 3248856"/>
              <a:gd name="connsiteX8" fmla="*/ 1333500 w 2794013"/>
              <a:gd name="connsiteY8" fmla="*/ 365956 h 3248856"/>
              <a:gd name="connsiteX9" fmla="*/ 1397000 w 2794013"/>
              <a:gd name="connsiteY9" fmla="*/ 416756 h 3248856"/>
              <a:gd name="connsiteX10" fmla="*/ 1460500 w 2794013"/>
              <a:gd name="connsiteY10" fmla="*/ 480256 h 3248856"/>
              <a:gd name="connsiteX11" fmla="*/ 1485900 w 2794013"/>
              <a:gd name="connsiteY11" fmla="*/ 518356 h 3248856"/>
              <a:gd name="connsiteX12" fmla="*/ 1524000 w 2794013"/>
              <a:gd name="connsiteY12" fmla="*/ 556456 h 3248856"/>
              <a:gd name="connsiteX13" fmla="*/ 1587500 w 2794013"/>
              <a:gd name="connsiteY13" fmla="*/ 632656 h 3248856"/>
              <a:gd name="connsiteX14" fmla="*/ 1727200 w 2794013"/>
              <a:gd name="connsiteY14" fmla="*/ 848556 h 3248856"/>
              <a:gd name="connsiteX15" fmla="*/ 1765300 w 2794013"/>
              <a:gd name="connsiteY15" fmla="*/ 924756 h 3248856"/>
              <a:gd name="connsiteX16" fmla="*/ 1803400 w 2794013"/>
              <a:gd name="connsiteY16" fmla="*/ 1000956 h 3248856"/>
              <a:gd name="connsiteX17" fmla="*/ 1879600 w 2794013"/>
              <a:gd name="connsiteY17" fmla="*/ 1166056 h 3248856"/>
              <a:gd name="connsiteX18" fmla="*/ 1905000 w 2794013"/>
              <a:gd name="connsiteY18" fmla="*/ 1204156 h 3248856"/>
              <a:gd name="connsiteX19" fmla="*/ 1917700 w 2794013"/>
              <a:gd name="connsiteY19" fmla="*/ 1280356 h 3248856"/>
              <a:gd name="connsiteX20" fmla="*/ 1943100 w 2794013"/>
              <a:gd name="connsiteY20" fmla="*/ 1331156 h 3248856"/>
              <a:gd name="connsiteX21" fmla="*/ 1968500 w 2794013"/>
              <a:gd name="connsiteY21" fmla="*/ 1407356 h 3248856"/>
              <a:gd name="connsiteX22" fmla="*/ 1981200 w 2794013"/>
              <a:gd name="connsiteY22" fmla="*/ 1458156 h 3248856"/>
              <a:gd name="connsiteX23" fmla="*/ 2006600 w 2794013"/>
              <a:gd name="connsiteY23" fmla="*/ 1547056 h 3248856"/>
              <a:gd name="connsiteX24" fmla="*/ 2063750 w 2794013"/>
              <a:gd name="connsiteY24" fmla="*/ 1686756 h 3248856"/>
              <a:gd name="connsiteX25" fmla="*/ 2076450 w 2794013"/>
              <a:gd name="connsiteY25" fmla="*/ 1769306 h 3248856"/>
              <a:gd name="connsiteX26" fmla="*/ 2108200 w 2794013"/>
              <a:gd name="connsiteY26" fmla="*/ 1883606 h 3248856"/>
              <a:gd name="connsiteX27" fmla="*/ 2101850 w 2794013"/>
              <a:gd name="connsiteY27" fmla="*/ 1953456 h 3248856"/>
              <a:gd name="connsiteX28" fmla="*/ 2133600 w 2794013"/>
              <a:gd name="connsiteY28" fmla="*/ 2004256 h 3248856"/>
              <a:gd name="connsiteX29" fmla="*/ 2159000 w 2794013"/>
              <a:gd name="connsiteY29" fmla="*/ 2093156 h 3248856"/>
              <a:gd name="connsiteX30" fmla="*/ 2197100 w 2794013"/>
              <a:gd name="connsiteY30" fmla="*/ 2143956 h 3248856"/>
              <a:gd name="connsiteX31" fmla="*/ 2228850 w 2794013"/>
              <a:gd name="connsiteY31" fmla="*/ 2239206 h 3248856"/>
              <a:gd name="connsiteX32" fmla="*/ 2260600 w 2794013"/>
              <a:gd name="connsiteY32" fmla="*/ 2321756 h 3248856"/>
              <a:gd name="connsiteX33" fmla="*/ 2273300 w 2794013"/>
              <a:gd name="connsiteY33" fmla="*/ 2359856 h 3248856"/>
              <a:gd name="connsiteX34" fmla="*/ 2324100 w 2794013"/>
              <a:gd name="connsiteY34" fmla="*/ 2436056 h 3248856"/>
              <a:gd name="connsiteX35" fmla="*/ 2349500 w 2794013"/>
              <a:gd name="connsiteY35" fmla="*/ 2474156 h 3248856"/>
              <a:gd name="connsiteX36" fmla="*/ 2374900 w 2794013"/>
              <a:gd name="connsiteY36" fmla="*/ 2550356 h 3248856"/>
              <a:gd name="connsiteX37" fmla="*/ 2476500 w 2794013"/>
              <a:gd name="connsiteY37" fmla="*/ 2753556 h 3248856"/>
              <a:gd name="connsiteX38" fmla="*/ 2514600 w 2794013"/>
              <a:gd name="connsiteY38" fmla="*/ 2893256 h 3248856"/>
              <a:gd name="connsiteX39" fmla="*/ 2552700 w 2794013"/>
              <a:gd name="connsiteY39" fmla="*/ 3007556 h 3248856"/>
              <a:gd name="connsiteX40" fmla="*/ 2590800 w 2794013"/>
              <a:gd name="connsiteY40" fmla="*/ 3159956 h 3248856"/>
              <a:gd name="connsiteX41" fmla="*/ 2603500 w 2794013"/>
              <a:gd name="connsiteY41" fmla="*/ 3223456 h 3248856"/>
              <a:gd name="connsiteX42" fmla="*/ 0 w 2794013"/>
              <a:gd name="connsiteY42" fmla="*/ 3248856 h 3248856"/>
              <a:gd name="connsiteX0" fmla="*/ 33906 w 2794013"/>
              <a:gd name="connsiteY0" fmla="*/ 251657 h 3248856"/>
              <a:gd name="connsiteX1" fmla="*/ 165100 w 2794013"/>
              <a:gd name="connsiteY1" fmla="*/ 99256 h 3248856"/>
              <a:gd name="connsiteX2" fmla="*/ 412750 w 2794013"/>
              <a:gd name="connsiteY2" fmla="*/ 16706 h 3248856"/>
              <a:gd name="connsiteX3" fmla="*/ 615950 w 2794013"/>
              <a:gd name="connsiteY3" fmla="*/ 4006 h 3248856"/>
              <a:gd name="connsiteX4" fmla="*/ 838200 w 2794013"/>
              <a:gd name="connsiteY4" fmla="*/ 67506 h 3248856"/>
              <a:gd name="connsiteX5" fmla="*/ 1143000 w 2794013"/>
              <a:gd name="connsiteY5" fmla="*/ 219906 h 3248856"/>
              <a:gd name="connsiteX6" fmla="*/ 1333500 w 2794013"/>
              <a:gd name="connsiteY6" fmla="*/ 365956 h 3248856"/>
              <a:gd name="connsiteX7" fmla="*/ 1397000 w 2794013"/>
              <a:gd name="connsiteY7" fmla="*/ 416756 h 3248856"/>
              <a:gd name="connsiteX8" fmla="*/ 1460500 w 2794013"/>
              <a:gd name="connsiteY8" fmla="*/ 480256 h 3248856"/>
              <a:gd name="connsiteX9" fmla="*/ 1485900 w 2794013"/>
              <a:gd name="connsiteY9" fmla="*/ 518356 h 3248856"/>
              <a:gd name="connsiteX10" fmla="*/ 1524000 w 2794013"/>
              <a:gd name="connsiteY10" fmla="*/ 556456 h 3248856"/>
              <a:gd name="connsiteX11" fmla="*/ 1587500 w 2794013"/>
              <a:gd name="connsiteY11" fmla="*/ 632656 h 3248856"/>
              <a:gd name="connsiteX12" fmla="*/ 1727200 w 2794013"/>
              <a:gd name="connsiteY12" fmla="*/ 848556 h 3248856"/>
              <a:gd name="connsiteX13" fmla="*/ 1765300 w 2794013"/>
              <a:gd name="connsiteY13" fmla="*/ 924756 h 3248856"/>
              <a:gd name="connsiteX14" fmla="*/ 1803400 w 2794013"/>
              <a:gd name="connsiteY14" fmla="*/ 1000956 h 3248856"/>
              <a:gd name="connsiteX15" fmla="*/ 1879600 w 2794013"/>
              <a:gd name="connsiteY15" fmla="*/ 1166056 h 3248856"/>
              <a:gd name="connsiteX16" fmla="*/ 1905000 w 2794013"/>
              <a:gd name="connsiteY16" fmla="*/ 1204156 h 3248856"/>
              <a:gd name="connsiteX17" fmla="*/ 1917700 w 2794013"/>
              <a:gd name="connsiteY17" fmla="*/ 1280356 h 3248856"/>
              <a:gd name="connsiteX18" fmla="*/ 1943100 w 2794013"/>
              <a:gd name="connsiteY18" fmla="*/ 1331156 h 3248856"/>
              <a:gd name="connsiteX19" fmla="*/ 1968500 w 2794013"/>
              <a:gd name="connsiteY19" fmla="*/ 1407356 h 3248856"/>
              <a:gd name="connsiteX20" fmla="*/ 1981200 w 2794013"/>
              <a:gd name="connsiteY20" fmla="*/ 1458156 h 3248856"/>
              <a:gd name="connsiteX21" fmla="*/ 2006600 w 2794013"/>
              <a:gd name="connsiteY21" fmla="*/ 1547056 h 3248856"/>
              <a:gd name="connsiteX22" fmla="*/ 2063750 w 2794013"/>
              <a:gd name="connsiteY22" fmla="*/ 1686756 h 3248856"/>
              <a:gd name="connsiteX23" fmla="*/ 2076450 w 2794013"/>
              <a:gd name="connsiteY23" fmla="*/ 1769306 h 3248856"/>
              <a:gd name="connsiteX24" fmla="*/ 2108200 w 2794013"/>
              <a:gd name="connsiteY24" fmla="*/ 1883606 h 3248856"/>
              <a:gd name="connsiteX25" fmla="*/ 2101850 w 2794013"/>
              <a:gd name="connsiteY25" fmla="*/ 1953456 h 3248856"/>
              <a:gd name="connsiteX26" fmla="*/ 2133600 w 2794013"/>
              <a:gd name="connsiteY26" fmla="*/ 2004256 h 3248856"/>
              <a:gd name="connsiteX27" fmla="*/ 2159000 w 2794013"/>
              <a:gd name="connsiteY27" fmla="*/ 2093156 h 3248856"/>
              <a:gd name="connsiteX28" fmla="*/ 2197100 w 2794013"/>
              <a:gd name="connsiteY28" fmla="*/ 2143956 h 3248856"/>
              <a:gd name="connsiteX29" fmla="*/ 2228850 w 2794013"/>
              <a:gd name="connsiteY29" fmla="*/ 2239206 h 3248856"/>
              <a:gd name="connsiteX30" fmla="*/ 2260600 w 2794013"/>
              <a:gd name="connsiteY30" fmla="*/ 2321756 h 3248856"/>
              <a:gd name="connsiteX31" fmla="*/ 2273300 w 2794013"/>
              <a:gd name="connsiteY31" fmla="*/ 2359856 h 3248856"/>
              <a:gd name="connsiteX32" fmla="*/ 2324100 w 2794013"/>
              <a:gd name="connsiteY32" fmla="*/ 2436056 h 3248856"/>
              <a:gd name="connsiteX33" fmla="*/ 2349500 w 2794013"/>
              <a:gd name="connsiteY33" fmla="*/ 2474156 h 3248856"/>
              <a:gd name="connsiteX34" fmla="*/ 2374900 w 2794013"/>
              <a:gd name="connsiteY34" fmla="*/ 2550356 h 3248856"/>
              <a:gd name="connsiteX35" fmla="*/ 2476500 w 2794013"/>
              <a:gd name="connsiteY35" fmla="*/ 2753556 h 3248856"/>
              <a:gd name="connsiteX36" fmla="*/ 2514600 w 2794013"/>
              <a:gd name="connsiteY36" fmla="*/ 2893256 h 3248856"/>
              <a:gd name="connsiteX37" fmla="*/ 2552700 w 2794013"/>
              <a:gd name="connsiteY37" fmla="*/ 3007556 h 3248856"/>
              <a:gd name="connsiteX38" fmla="*/ 2590800 w 2794013"/>
              <a:gd name="connsiteY38" fmla="*/ 3159956 h 3248856"/>
              <a:gd name="connsiteX39" fmla="*/ 2603500 w 2794013"/>
              <a:gd name="connsiteY39" fmla="*/ 3223456 h 3248856"/>
              <a:gd name="connsiteX40" fmla="*/ 0 w 2794013"/>
              <a:gd name="connsiteY40" fmla="*/ 3248856 h 3248856"/>
              <a:gd name="connsiteX41" fmla="*/ 116840 w 2794013"/>
              <a:gd name="connsiteY41" fmla="*/ 343096 h 3248856"/>
              <a:gd name="connsiteX0" fmla="*/ 40892 w 2800999"/>
              <a:gd name="connsiteY0" fmla="*/ 251657 h 3248856"/>
              <a:gd name="connsiteX1" fmla="*/ 172086 w 2800999"/>
              <a:gd name="connsiteY1" fmla="*/ 99256 h 3248856"/>
              <a:gd name="connsiteX2" fmla="*/ 419736 w 2800999"/>
              <a:gd name="connsiteY2" fmla="*/ 16706 h 3248856"/>
              <a:gd name="connsiteX3" fmla="*/ 622936 w 2800999"/>
              <a:gd name="connsiteY3" fmla="*/ 4006 h 3248856"/>
              <a:gd name="connsiteX4" fmla="*/ 845186 w 2800999"/>
              <a:gd name="connsiteY4" fmla="*/ 67506 h 3248856"/>
              <a:gd name="connsiteX5" fmla="*/ 1149986 w 2800999"/>
              <a:gd name="connsiteY5" fmla="*/ 219906 h 3248856"/>
              <a:gd name="connsiteX6" fmla="*/ 1340486 w 2800999"/>
              <a:gd name="connsiteY6" fmla="*/ 365956 h 3248856"/>
              <a:gd name="connsiteX7" fmla="*/ 1403986 w 2800999"/>
              <a:gd name="connsiteY7" fmla="*/ 416756 h 3248856"/>
              <a:gd name="connsiteX8" fmla="*/ 1467486 w 2800999"/>
              <a:gd name="connsiteY8" fmla="*/ 480256 h 3248856"/>
              <a:gd name="connsiteX9" fmla="*/ 1492886 w 2800999"/>
              <a:gd name="connsiteY9" fmla="*/ 518356 h 3248856"/>
              <a:gd name="connsiteX10" fmla="*/ 1530986 w 2800999"/>
              <a:gd name="connsiteY10" fmla="*/ 556456 h 3248856"/>
              <a:gd name="connsiteX11" fmla="*/ 1594486 w 2800999"/>
              <a:gd name="connsiteY11" fmla="*/ 632656 h 3248856"/>
              <a:gd name="connsiteX12" fmla="*/ 1734186 w 2800999"/>
              <a:gd name="connsiteY12" fmla="*/ 848556 h 3248856"/>
              <a:gd name="connsiteX13" fmla="*/ 1772286 w 2800999"/>
              <a:gd name="connsiteY13" fmla="*/ 924756 h 3248856"/>
              <a:gd name="connsiteX14" fmla="*/ 1810386 w 2800999"/>
              <a:gd name="connsiteY14" fmla="*/ 1000956 h 3248856"/>
              <a:gd name="connsiteX15" fmla="*/ 1886586 w 2800999"/>
              <a:gd name="connsiteY15" fmla="*/ 1166056 h 3248856"/>
              <a:gd name="connsiteX16" fmla="*/ 1911986 w 2800999"/>
              <a:gd name="connsiteY16" fmla="*/ 1204156 h 3248856"/>
              <a:gd name="connsiteX17" fmla="*/ 1924686 w 2800999"/>
              <a:gd name="connsiteY17" fmla="*/ 1280356 h 3248856"/>
              <a:gd name="connsiteX18" fmla="*/ 1950086 w 2800999"/>
              <a:gd name="connsiteY18" fmla="*/ 1331156 h 3248856"/>
              <a:gd name="connsiteX19" fmla="*/ 1975486 w 2800999"/>
              <a:gd name="connsiteY19" fmla="*/ 1407356 h 3248856"/>
              <a:gd name="connsiteX20" fmla="*/ 1988186 w 2800999"/>
              <a:gd name="connsiteY20" fmla="*/ 1458156 h 3248856"/>
              <a:gd name="connsiteX21" fmla="*/ 2013586 w 2800999"/>
              <a:gd name="connsiteY21" fmla="*/ 1547056 h 3248856"/>
              <a:gd name="connsiteX22" fmla="*/ 2070736 w 2800999"/>
              <a:gd name="connsiteY22" fmla="*/ 1686756 h 3248856"/>
              <a:gd name="connsiteX23" fmla="*/ 2083436 w 2800999"/>
              <a:gd name="connsiteY23" fmla="*/ 1769306 h 3248856"/>
              <a:gd name="connsiteX24" fmla="*/ 2115186 w 2800999"/>
              <a:gd name="connsiteY24" fmla="*/ 1883606 h 3248856"/>
              <a:gd name="connsiteX25" fmla="*/ 2108836 w 2800999"/>
              <a:gd name="connsiteY25" fmla="*/ 1953456 h 3248856"/>
              <a:gd name="connsiteX26" fmla="*/ 2140586 w 2800999"/>
              <a:gd name="connsiteY26" fmla="*/ 2004256 h 3248856"/>
              <a:gd name="connsiteX27" fmla="*/ 2165986 w 2800999"/>
              <a:gd name="connsiteY27" fmla="*/ 2093156 h 3248856"/>
              <a:gd name="connsiteX28" fmla="*/ 2204086 w 2800999"/>
              <a:gd name="connsiteY28" fmla="*/ 2143956 h 3248856"/>
              <a:gd name="connsiteX29" fmla="*/ 2235836 w 2800999"/>
              <a:gd name="connsiteY29" fmla="*/ 2239206 h 3248856"/>
              <a:gd name="connsiteX30" fmla="*/ 2267586 w 2800999"/>
              <a:gd name="connsiteY30" fmla="*/ 2321756 h 3248856"/>
              <a:gd name="connsiteX31" fmla="*/ 2280286 w 2800999"/>
              <a:gd name="connsiteY31" fmla="*/ 2359856 h 3248856"/>
              <a:gd name="connsiteX32" fmla="*/ 2331086 w 2800999"/>
              <a:gd name="connsiteY32" fmla="*/ 2436056 h 3248856"/>
              <a:gd name="connsiteX33" fmla="*/ 2356486 w 2800999"/>
              <a:gd name="connsiteY33" fmla="*/ 2474156 h 3248856"/>
              <a:gd name="connsiteX34" fmla="*/ 2381886 w 2800999"/>
              <a:gd name="connsiteY34" fmla="*/ 2550356 h 3248856"/>
              <a:gd name="connsiteX35" fmla="*/ 2483486 w 2800999"/>
              <a:gd name="connsiteY35" fmla="*/ 2753556 h 3248856"/>
              <a:gd name="connsiteX36" fmla="*/ 2521586 w 2800999"/>
              <a:gd name="connsiteY36" fmla="*/ 2893256 h 3248856"/>
              <a:gd name="connsiteX37" fmla="*/ 2559686 w 2800999"/>
              <a:gd name="connsiteY37" fmla="*/ 3007556 h 3248856"/>
              <a:gd name="connsiteX38" fmla="*/ 2597786 w 2800999"/>
              <a:gd name="connsiteY38" fmla="*/ 3159956 h 3248856"/>
              <a:gd name="connsiteX39" fmla="*/ 2610486 w 2800999"/>
              <a:gd name="connsiteY39" fmla="*/ 3223456 h 3248856"/>
              <a:gd name="connsiteX40" fmla="*/ 6986 w 2800999"/>
              <a:gd name="connsiteY40" fmla="*/ 3248856 h 3248856"/>
              <a:gd name="connsiteX41" fmla="*/ 53976 w 2800999"/>
              <a:gd name="connsiteY41" fmla="*/ 343096 h 3248856"/>
              <a:gd name="connsiteX0" fmla="*/ 33906 w 2794013"/>
              <a:gd name="connsiteY0" fmla="*/ 251657 h 3248856"/>
              <a:gd name="connsiteX1" fmla="*/ 165100 w 2794013"/>
              <a:gd name="connsiteY1" fmla="*/ 99256 h 3248856"/>
              <a:gd name="connsiteX2" fmla="*/ 412750 w 2794013"/>
              <a:gd name="connsiteY2" fmla="*/ 16706 h 3248856"/>
              <a:gd name="connsiteX3" fmla="*/ 615950 w 2794013"/>
              <a:gd name="connsiteY3" fmla="*/ 4006 h 3248856"/>
              <a:gd name="connsiteX4" fmla="*/ 838200 w 2794013"/>
              <a:gd name="connsiteY4" fmla="*/ 67506 h 3248856"/>
              <a:gd name="connsiteX5" fmla="*/ 1143000 w 2794013"/>
              <a:gd name="connsiteY5" fmla="*/ 219906 h 3248856"/>
              <a:gd name="connsiteX6" fmla="*/ 1333500 w 2794013"/>
              <a:gd name="connsiteY6" fmla="*/ 365956 h 3248856"/>
              <a:gd name="connsiteX7" fmla="*/ 1397000 w 2794013"/>
              <a:gd name="connsiteY7" fmla="*/ 416756 h 3248856"/>
              <a:gd name="connsiteX8" fmla="*/ 1460500 w 2794013"/>
              <a:gd name="connsiteY8" fmla="*/ 480256 h 3248856"/>
              <a:gd name="connsiteX9" fmla="*/ 1485900 w 2794013"/>
              <a:gd name="connsiteY9" fmla="*/ 518356 h 3248856"/>
              <a:gd name="connsiteX10" fmla="*/ 1524000 w 2794013"/>
              <a:gd name="connsiteY10" fmla="*/ 556456 h 3248856"/>
              <a:gd name="connsiteX11" fmla="*/ 1587500 w 2794013"/>
              <a:gd name="connsiteY11" fmla="*/ 632656 h 3248856"/>
              <a:gd name="connsiteX12" fmla="*/ 1727200 w 2794013"/>
              <a:gd name="connsiteY12" fmla="*/ 848556 h 3248856"/>
              <a:gd name="connsiteX13" fmla="*/ 1765300 w 2794013"/>
              <a:gd name="connsiteY13" fmla="*/ 924756 h 3248856"/>
              <a:gd name="connsiteX14" fmla="*/ 1803400 w 2794013"/>
              <a:gd name="connsiteY14" fmla="*/ 1000956 h 3248856"/>
              <a:gd name="connsiteX15" fmla="*/ 1879600 w 2794013"/>
              <a:gd name="connsiteY15" fmla="*/ 1166056 h 3248856"/>
              <a:gd name="connsiteX16" fmla="*/ 1905000 w 2794013"/>
              <a:gd name="connsiteY16" fmla="*/ 1204156 h 3248856"/>
              <a:gd name="connsiteX17" fmla="*/ 1917700 w 2794013"/>
              <a:gd name="connsiteY17" fmla="*/ 1280356 h 3248856"/>
              <a:gd name="connsiteX18" fmla="*/ 1943100 w 2794013"/>
              <a:gd name="connsiteY18" fmla="*/ 1331156 h 3248856"/>
              <a:gd name="connsiteX19" fmla="*/ 1968500 w 2794013"/>
              <a:gd name="connsiteY19" fmla="*/ 1407356 h 3248856"/>
              <a:gd name="connsiteX20" fmla="*/ 1981200 w 2794013"/>
              <a:gd name="connsiteY20" fmla="*/ 1458156 h 3248856"/>
              <a:gd name="connsiteX21" fmla="*/ 2006600 w 2794013"/>
              <a:gd name="connsiteY21" fmla="*/ 1547056 h 3248856"/>
              <a:gd name="connsiteX22" fmla="*/ 2063750 w 2794013"/>
              <a:gd name="connsiteY22" fmla="*/ 1686756 h 3248856"/>
              <a:gd name="connsiteX23" fmla="*/ 2076450 w 2794013"/>
              <a:gd name="connsiteY23" fmla="*/ 1769306 h 3248856"/>
              <a:gd name="connsiteX24" fmla="*/ 2108200 w 2794013"/>
              <a:gd name="connsiteY24" fmla="*/ 1883606 h 3248856"/>
              <a:gd name="connsiteX25" fmla="*/ 2101850 w 2794013"/>
              <a:gd name="connsiteY25" fmla="*/ 1953456 h 3248856"/>
              <a:gd name="connsiteX26" fmla="*/ 2133600 w 2794013"/>
              <a:gd name="connsiteY26" fmla="*/ 2004256 h 3248856"/>
              <a:gd name="connsiteX27" fmla="*/ 2159000 w 2794013"/>
              <a:gd name="connsiteY27" fmla="*/ 2093156 h 3248856"/>
              <a:gd name="connsiteX28" fmla="*/ 2197100 w 2794013"/>
              <a:gd name="connsiteY28" fmla="*/ 2143956 h 3248856"/>
              <a:gd name="connsiteX29" fmla="*/ 2228850 w 2794013"/>
              <a:gd name="connsiteY29" fmla="*/ 2239206 h 3248856"/>
              <a:gd name="connsiteX30" fmla="*/ 2260600 w 2794013"/>
              <a:gd name="connsiteY30" fmla="*/ 2321756 h 3248856"/>
              <a:gd name="connsiteX31" fmla="*/ 2273300 w 2794013"/>
              <a:gd name="connsiteY31" fmla="*/ 2359856 h 3248856"/>
              <a:gd name="connsiteX32" fmla="*/ 2324100 w 2794013"/>
              <a:gd name="connsiteY32" fmla="*/ 2436056 h 3248856"/>
              <a:gd name="connsiteX33" fmla="*/ 2349500 w 2794013"/>
              <a:gd name="connsiteY33" fmla="*/ 2474156 h 3248856"/>
              <a:gd name="connsiteX34" fmla="*/ 2374900 w 2794013"/>
              <a:gd name="connsiteY34" fmla="*/ 2550356 h 3248856"/>
              <a:gd name="connsiteX35" fmla="*/ 2476500 w 2794013"/>
              <a:gd name="connsiteY35" fmla="*/ 2753556 h 3248856"/>
              <a:gd name="connsiteX36" fmla="*/ 2514600 w 2794013"/>
              <a:gd name="connsiteY36" fmla="*/ 2893256 h 3248856"/>
              <a:gd name="connsiteX37" fmla="*/ 2552700 w 2794013"/>
              <a:gd name="connsiteY37" fmla="*/ 3007556 h 3248856"/>
              <a:gd name="connsiteX38" fmla="*/ 2590800 w 2794013"/>
              <a:gd name="connsiteY38" fmla="*/ 3159956 h 3248856"/>
              <a:gd name="connsiteX39" fmla="*/ 2603500 w 2794013"/>
              <a:gd name="connsiteY39" fmla="*/ 3223456 h 3248856"/>
              <a:gd name="connsiteX40" fmla="*/ 0 w 2794013"/>
              <a:gd name="connsiteY40" fmla="*/ 3248856 h 3248856"/>
              <a:gd name="connsiteX41" fmla="*/ 46990 w 2794013"/>
              <a:gd name="connsiteY41" fmla="*/ 343096 h 3248856"/>
              <a:gd name="connsiteX0" fmla="*/ 33906 w 2794013"/>
              <a:gd name="connsiteY0" fmla="*/ 251657 h 3248856"/>
              <a:gd name="connsiteX1" fmla="*/ 165100 w 2794013"/>
              <a:gd name="connsiteY1" fmla="*/ 99256 h 3248856"/>
              <a:gd name="connsiteX2" fmla="*/ 412750 w 2794013"/>
              <a:gd name="connsiteY2" fmla="*/ 16706 h 3248856"/>
              <a:gd name="connsiteX3" fmla="*/ 615950 w 2794013"/>
              <a:gd name="connsiteY3" fmla="*/ 4006 h 3248856"/>
              <a:gd name="connsiteX4" fmla="*/ 838200 w 2794013"/>
              <a:gd name="connsiteY4" fmla="*/ 67506 h 3248856"/>
              <a:gd name="connsiteX5" fmla="*/ 1143000 w 2794013"/>
              <a:gd name="connsiteY5" fmla="*/ 219906 h 3248856"/>
              <a:gd name="connsiteX6" fmla="*/ 1333500 w 2794013"/>
              <a:gd name="connsiteY6" fmla="*/ 365956 h 3248856"/>
              <a:gd name="connsiteX7" fmla="*/ 1397000 w 2794013"/>
              <a:gd name="connsiteY7" fmla="*/ 416756 h 3248856"/>
              <a:gd name="connsiteX8" fmla="*/ 1460500 w 2794013"/>
              <a:gd name="connsiteY8" fmla="*/ 480256 h 3248856"/>
              <a:gd name="connsiteX9" fmla="*/ 1485900 w 2794013"/>
              <a:gd name="connsiteY9" fmla="*/ 518356 h 3248856"/>
              <a:gd name="connsiteX10" fmla="*/ 1524000 w 2794013"/>
              <a:gd name="connsiteY10" fmla="*/ 556456 h 3248856"/>
              <a:gd name="connsiteX11" fmla="*/ 1587500 w 2794013"/>
              <a:gd name="connsiteY11" fmla="*/ 632656 h 3248856"/>
              <a:gd name="connsiteX12" fmla="*/ 1727200 w 2794013"/>
              <a:gd name="connsiteY12" fmla="*/ 848556 h 3248856"/>
              <a:gd name="connsiteX13" fmla="*/ 1765300 w 2794013"/>
              <a:gd name="connsiteY13" fmla="*/ 924756 h 3248856"/>
              <a:gd name="connsiteX14" fmla="*/ 1803400 w 2794013"/>
              <a:gd name="connsiteY14" fmla="*/ 1000956 h 3248856"/>
              <a:gd name="connsiteX15" fmla="*/ 1879600 w 2794013"/>
              <a:gd name="connsiteY15" fmla="*/ 1166056 h 3248856"/>
              <a:gd name="connsiteX16" fmla="*/ 1905000 w 2794013"/>
              <a:gd name="connsiteY16" fmla="*/ 1204156 h 3248856"/>
              <a:gd name="connsiteX17" fmla="*/ 1917700 w 2794013"/>
              <a:gd name="connsiteY17" fmla="*/ 1280356 h 3248856"/>
              <a:gd name="connsiteX18" fmla="*/ 1943100 w 2794013"/>
              <a:gd name="connsiteY18" fmla="*/ 1331156 h 3248856"/>
              <a:gd name="connsiteX19" fmla="*/ 1968500 w 2794013"/>
              <a:gd name="connsiteY19" fmla="*/ 1407356 h 3248856"/>
              <a:gd name="connsiteX20" fmla="*/ 1981200 w 2794013"/>
              <a:gd name="connsiteY20" fmla="*/ 1458156 h 3248856"/>
              <a:gd name="connsiteX21" fmla="*/ 2006600 w 2794013"/>
              <a:gd name="connsiteY21" fmla="*/ 1547056 h 3248856"/>
              <a:gd name="connsiteX22" fmla="*/ 2063750 w 2794013"/>
              <a:gd name="connsiteY22" fmla="*/ 1686756 h 3248856"/>
              <a:gd name="connsiteX23" fmla="*/ 2076450 w 2794013"/>
              <a:gd name="connsiteY23" fmla="*/ 1769306 h 3248856"/>
              <a:gd name="connsiteX24" fmla="*/ 2108200 w 2794013"/>
              <a:gd name="connsiteY24" fmla="*/ 1883606 h 3248856"/>
              <a:gd name="connsiteX25" fmla="*/ 2101850 w 2794013"/>
              <a:gd name="connsiteY25" fmla="*/ 1953456 h 3248856"/>
              <a:gd name="connsiteX26" fmla="*/ 2133600 w 2794013"/>
              <a:gd name="connsiteY26" fmla="*/ 2004256 h 3248856"/>
              <a:gd name="connsiteX27" fmla="*/ 2159000 w 2794013"/>
              <a:gd name="connsiteY27" fmla="*/ 2093156 h 3248856"/>
              <a:gd name="connsiteX28" fmla="*/ 2197100 w 2794013"/>
              <a:gd name="connsiteY28" fmla="*/ 2143956 h 3248856"/>
              <a:gd name="connsiteX29" fmla="*/ 2228850 w 2794013"/>
              <a:gd name="connsiteY29" fmla="*/ 2239206 h 3248856"/>
              <a:gd name="connsiteX30" fmla="*/ 2260600 w 2794013"/>
              <a:gd name="connsiteY30" fmla="*/ 2321756 h 3248856"/>
              <a:gd name="connsiteX31" fmla="*/ 2273300 w 2794013"/>
              <a:gd name="connsiteY31" fmla="*/ 2359856 h 3248856"/>
              <a:gd name="connsiteX32" fmla="*/ 2324100 w 2794013"/>
              <a:gd name="connsiteY32" fmla="*/ 2436056 h 3248856"/>
              <a:gd name="connsiteX33" fmla="*/ 2349500 w 2794013"/>
              <a:gd name="connsiteY33" fmla="*/ 2474156 h 3248856"/>
              <a:gd name="connsiteX34" fmla="*/ 2374900 w 2794013"/>
              <a:gd name="connsiteY34" fmla="*/ 2550356 h 3248856"/>
              <a:gd name="connsiteX35" fmla="*/ 2476500 w 2794013"/>
              <a:gd name="connsiteY35" fmla="*/ 2753556 h 3248856"/>
              <a:gd name="connsiteX36" fmla="*/ 2514600 w 2794013"/>
              <a:gd name="connsiteY36" fmla="*/ 2893256 h 3248856"/>
              <a:gd name="connsiteX37" fmla="*/ 2552700 w 2794013"/>
              <a:gd name="connsiteY37" fmla="*/ 3007556 h 3248856"/>
              <a:gd name="connsiteX38" fmla="*/ 2590800 w 2794013"/>
              <a:gd name="connsiteY38" fmla="*/ 3159956 h 3248856"/>
              <a:gd name="connsiteX39" fmla="*/ 2603500 w 2794013"/>
              <a:gd name="connsiteY39" fmla="*/ 3223456 h 3248856"/>
              <a:gd name="connsiteX40" fmla="*/ 0 w 2794013"/>
              <a:gd name="connsiteY40" fmla="*/ 3248856 h 3248856"/>
              <a:gd name="connsiteX41" fmla="*/ 40640 w 2794013"/>
              <a:gd name="connsiteY41" fmla="*/ 279596 h 3248856"/>
              <a:gd name="connsiteX0" fmla="*/ 33906 w 2794013"/>
              <a:gd name="connsiteY0" fmla="*/ 251657 h 3248856"/>
              <a:gd name="connsiteX1" fmla="*/ 165100 w 2794013"/>
              <a:gd name="connsiteY1" fmla="*/ 99256 h 3248856"/>
              <a:gd name="connsiteX2" fmla="*/ 412750 w 2794013"/>
              <a:gd name="connsiteY2" fmla="*/ 16706 h 3248856"/>
              <a:gd name="connsiteX3" fmla="*/ 615950 w 2794013"/>
              <a:gd name="connsiteY3" fmla="*/ 4006 h 3248856"/>
              <a:gd name="connsiteX4" fmla="*/ 838200 w 2794013"/>
              <a:gd name="connsiteY4" fmla="*/ 67506 h 3248856"/>
              <a:gd name="connsiteX5" fmla="*/ 1143000 w 2794013"/>
              <a:gd name="connsiteY5" fmla="*/ 219906 h 3248856"/>
              <a:gd name="connsiteX6" fmla="*/ 1333500 w 2794013"/>
              <a:gd name="connsiteY6" fmla="*/ 365956 h 3248856"/>
              <a:gd name="connsiteX7" fmla="*/ 1397000 w 2794013"/>
              <a:gd name="connsiteY7" fmla="*/ 416756 h 3248856"/>
              <a:gd name="connsiteX8" fmla="*/ 1460500 w 2794013"/>
              <a:gd name="connsiteY8" fmla="*/ 480256 h 3248856"/>
              <a:gd name="connsiteX9" fmla="*/ 1485900 w 2794013"/>
              <a:gd name="connsiteY9" fmla="*/ 518356 h 3248856"/>
              <a:gd name="connsiteX10" fmla="*/ 1524000 w 2794013"/>
              <a:gd name="connsiteY10" fmla="*/ 556456 h 3248856"/>
              <a:gd name="connsiteX11" fmla="*/ 1587500 w 2794013"/>
              <a:gd name="connsiteY11" fmla="*/ 632656 h 3248856"/>
              <a:gd name="connsiteX12" fmla="*/ 1727200 w 2794013"/>
              <a:gd name="connsiteY12" fmla="*/ 848556 h 3248856"/>
              <a:gd name="connsiteX13" fmla="*/ 1765300 w 2794013"/>
              <a:gd name="connsiteY13" fmla="*/ 924756 h 3248856"/>
              <a:gd name="connsiteX14" fmla="*/ 1803400 w 2794013"/>
              <a:gd name="connsiteY14" fmla="*/ 1000956 h 3248856"/>
              <a:gd name="connsiteX15" fmla="*/ 1879600 w 2794013"/>
              <a:gd name="connsiteY15" fmla="*/ 1166056 h 3248856"/>
              <a:gd name="connsiteX16" fmla="*/ 1905000 w 2794013"/>
              <a:gd name="connsiteY16" fmla="*/ 1204156 h 3248856"/>
              <a:gd name="connsiteX17" fmla="*/ 1917700 w 2794013"/>
              <a:gd name="connsiteY17" fmla="*/ 1280356 h 3248856"/>
              <a:gd name="connsiteX18" fmla="*/ 1943100 w 2794013"/>
              <a:gd name="connsiteY18" fmla="*/ 1331156 h 3248856"/>
              <a:gd name="connsiteX19" fmla="*/ 1968500 w 2794013"/>
              <a:gd name="connsiteY19" fmla="*/ 1407356 h 3248856"/>
              <a:gd name="connsiteX20" fmla="*/ 1981200 w 2794013"/>
              <a:gd name="connsiteY20" fmla="*/ 1458156 h 3248856"/>
              <a:gd name="connsiteX21" fmla="*/ 2006600 w 2794013"/>
              <a:gd name="connsiteY21" fmla="*/ 1547056 h 3248856"/>
              <a:gd name="connsiteX22" fmla="*/ 2063750 w 2794013"/>
              <a:gd name="connsiteY22" fmla="*/ 1686756 h 3248856"/>
              <a:gd name="connsiteX23" fmla="*/ 2076450 w 2794013"/>
              <a:gd name="connsiteY23" fmla="*/ 1769306 h 3248856"/>
              <a:gd name="connsiteX24" fmla="*/ 2108200 w 2794013"/>
              <a:gd name="connsiteY24" fmla="*/ 1883606 h 3248856"/>
              <a:gd name="connsiteX25" fmla="*/ 2133600 w 2794013"/>
              <a:gd name="connsiteY25" fmla="*/ 2004256 h 3248856"/>
              <a:gd name="connsiteX26" fmla="*/ 2159000 w 2794013"/>
              <a:gd name="connsiteY26" fmla="*/ 2093156 h 3248856"/>
              <a:gd name="connsiteX27" fmla="*/ 2197100 w 2794013"/>
              <a:gd name="connsiteY27" fmla="*/ 2143956 h 3248856"/>
              <a:gd name="connsiteX28" fmla="*/ 2228850 w 2794013"/>
              <a:gd name="connsiteY28" fmla="*/ 2239206 h 3248856"/>
              <a:gd name="connsiteX29" fmla="*/ 2260600 w 2794013"/>
              <a:gd name="connsiteY29" fmla="*/ 2321756 h 3248856"/>
              <a:gd name="connsiteX30" fmla="*/ 2273300 w 2794013"/>
              <a:gd name="connsiteY30" fmla="*/ 2359856 h 3248856"/>
              <a:gd name="connsiteX31" fmla="*/ 2324100 w 2794013"/>
              <a:gd name="connsiteY31" fmla="*/ 2436056 h 3248856"/>
              <a:gd name="connsiteX32" fmla="*/ 2349500 w 2794013"/>
              <a:gd name="connsiteY32" fmla="*/ 2474156 h 3248856"/>
              <a:gd name="connsiteX33" fmla="*/ 2374900 w 2794013"/>
              <a:gd name="connsiteY33" fmla="*/ 2550356 h 3248856"/>
              <a:gd name="connsiteX34" fmla="*/ 2476500 w 2794013"/>
              <a:gd name="connsiteY34" fmla="*/ 2753556 h 3248856"/>
              <a:gd name="connsiteX35" fmla="*/ 2514600 w 2794013"/>
              <a:gd name="connsiteY35" fmla="*/ 2893256 h 3248856"/>
              <a:gd name="connsiteX36" fmla="*/ 2552700 w 2794013"/>
              <a:gd name="connsiteY36" fmla="*/ 3007556 h 3248856"/>
              <a:gd name="connsiteX37" fmla="*/ 2590800 w 2794013"/>
              <a:gd name="connsiteY37" fmla="*/ 3159956 h 3248856"/>
              <a:gd name="connsiteX38" fmla="*/ 2603500 w 2794013"/>
              <a:gd name="connsiteY38" fmla="*/ 3223456 h 3248856"/>
              <a:gd name="connsiteX39" fmla="*/ 0 w 2794013"/>
              <a:gd name="connsiteY39" fmla="*/ 3248856 h 3248856"/>
              <a:gd name="connsiteX40" fmla="*/ 40640 w 2794013"/>
              <a:gd name="connsiteY40" fmla="*/ 279596 h 3248856"/>
              <a:gd name="connsiteX0" fmla="*/ 33906 w 2794013"/>
              <a:gd name="connsiteY0" fmla="*/ 251657 h 3248856"/>
              <a:gd name="connsiteX1" fmla="*/ 165100 w 2794013"/>
              <a:gd name="connsiteY1" fmla="*/ 99256 h 3248856"/>
              <a:gd name="connsiteX2" fmla="*/ 412750 w 2794013"/>
              <a:gd name="connsiteY2" fmla="*/ 16706 h 3248856"/>
              <a:gd name="connsiteX3" fmla="*/ 615950 w 2794013"/>
              <a:gd name="connsiteY3" fmla="*/ 4006 h 3248856"/>
              <a:gd name="connsiteX4" fmla="*/ 838200 w 2794013"/>
              <a:gd name="connsiteY4" fmla="*/ 67506 h 3248856"/>
              <a:gd name="connsiteX5" fmla="*/ 1143000 w 2794013"/>
              <a:gd name="connsiteY5" fmla="*/ 219906 h 3248856"/>
              <a:gd name="connsiteX6" fmla="*/ 1333500 w 2794013"/>
              <a:gd name="connsiteY6" fmla="*/ 365956 h 3248856"/>
              <a:gd name="connsiteX7" fmla="*/ 1397000 w 2794013"/>
              <a:gd name="connsiteY7" fmla="*/ 416756 h 3248856"/>
              <a:gd name="connsiteX8" fmla="*/ 1460500 w 2794013"/>
              <a:gd name="connsiteY8" fmla="*/ 480256 h 3248856"/>
              <a:gd name="connsiteX9" fmla="*/ 1485900 w 2794013"/>
              <a:gd name="connsiteY9" fmla="*/ 518356 h 3248856"/>
              <a:gd name="connsiteX10" fmla="*/ 1524000 w 2794013"/>
              <a:gd name="connsiteY10" fmla="*/ 556456 h 3248856"/>
              <a:gd name="connsiteX11" fmla="*/ 1587500 w 2794013"/>
              <a:gd name="connsiteY11" fmla="*/ 632656 h 3248856"/>
              <a:gd name="connsiteX12" fmla="*/ 1727200 w 2794013"/>
              <a:gd name="connsiteY12" fmla="*/ 848556 h 3248856"/>
              <a:gd name="connsiteX13" fmla="*/ 1765300 w 2794013"/>
              <a:gd name="connsiteY13" fmla="*/ 924756 h 3248856"/>
              <a:gd name="connsiteX14" fmla="*/ 1803400 w 2794013"/>
              <a:gd name="connsiteY14" fmla="*/ 1000956 h 3248856"/>
              <a:gd name="connsiteX15" fmla="*/ 1879600 w 2794013"/>
              <a:gd name="connsiteY15" fmla="*/ 1166056 h 3248856"/>
              <a:gd name="connsiteX16" fmla="*/ 1905000 w 2794013"/>
              <a:gd name="connsiteY16" fmla="*/ 1204156 h 3248856"/>
              <a:gd name="connsiteX17" fmla="*/ 1917700 w 2794013"/>
              <a:gd name="connsiteY17" fmla="*/ 1280356 h 3248856"/>
              <a:gd name="connsiteX18" fmla="*/ 1943100 w 2794013"/>
              <a:gd name="connsiteY18" fmla="*/ 1331156 h 3248856"/>
              <a:gd name="connsiteX19" fmla="*/ 1968500 w 2794013"/>
              <a:gd name="connsiteY19" fmla="*/ 1407356 h 3248856"/>
              <a:gd name="connsiteX20" fmla="*/ 1981200 w 2794013"/>
              <a:gd name="connsiteY20" fmla="*/ 1458156 h 3248856"/>
              <a:gd name="connsiteX21" fmla="*/ 2006600 w 2794013"/>
              <a:gd name="connsiteY21" fmla="*/ 1547056 h 3248856"/>
              <a:gd name="connsiteX22" fmla="*/ 2063750 w 2794013"/>
              <a:gd name="connsiteY22" fmla="*/ 1686756 h 3248856"/>
              <a:gd name="connsiteX23" fmla="*/ 2076450 w 2794013"/>
              <a:gd name="connsiteY23" fmla="*/ 1769306 h 3248856"/>
              <a:gd name="connsiteX24" fmla="*/ 2108200 w 2794013"/>
              <a:gd name="connsiteY24" fmla="*/ 1883606 h 3248856"/>
              <a:gd name="connsiteX25" fmla="*/ 2133600 w 2794013"/>
              <a:gd name="connsiteY25" fmla="*/ 2004256 h 3248856"/>
              <a:gd name="connsiteX26" fmla="*/ 2159000 w 2794013"/>
              <a:gd name="connsiteY26" fmla="*/ 2093156 h 3248856"/>
              <a:gd name="connsiteX27" fmla="*/ 2228850 w 2794013"/>
              <a:gd name="connsiteY27" fmla="*/ 2239206 h 3248856"/>
              <a:gd name="connsiteX28" fmla="*/ 2260600 w 2794013"/>
              <a:gd name="connsiteY28" fmla="*/ 2321756 h 3248856"/>
              <a:gd name="connsiteX29" fmla="*/ 2273300 w 2794013"/>
              <a:gd name="connsiteY29" fmla="*/ 2359856 h 3248856"/>
              <a:gd name="connsiteX30" fmla="*/ 2324100 w 2794013"/>
              <a:gd name="connsiteY30" fmla="*/ 2436056 h 3248856"/>
              <a:gd name="connsiteX31" fmla="*/ 2349500 w 2794013"/>
              <a:gd name="connsiteY31" fmla="*/ 2474156 h 3248856"/>
              <a:gd name="connsiteX32" fmla="*/ 2374900 w 2794013"/>
              <a:gd name="connsiteY32" fmla="*/ 2550356 h 3248856"/>
              <a:gd name="connsiteX33" fmla="*/ 2476500 w 2794013"/>
              <a:gd name="connsiteY33" fmla="*/ 2753556 h 3248856"/>
              <a:gd name="connsiteX34" fmla="*/ 2514600 w 2794013"/>
              <a:gd name="connsiteY34" fmla="*/ 2893256 h 3248856"/>
              <a:gd name="connsiteX35" fmla="*/ 2552700 w 2794013"/>
              <a:gd name="connsiteY35" fmla="*/ 3007556 h 3248856"/>
              <a:gd name="connsiteX36" fmla="*/ 2590800 w 2794013"/>
              <a:gd name="connsiteY36" fmla="*/ 3159956 h 3248856"/>
              <a:gd name="connsiteX37" fmla="*/ 2603500 w 2794013"/>
              <a:gd name="connsiteY37" fmla="*/ 3223456 h 3248856"/>
              <a:gd name="connsiteX38" fmla="*/ 0 w 2794013"/>
              <a:gd name="connsiteY38" fmla="*/ 3248856 h 3248856"/>
              <a:gd name="connsiteX39" fmla="*/ 40640 w 2794013"/>
              <a:gd name="connsiteY39" fmla="*/ 279596 h 3248856"/>
              <a:gd name="connsiteX0" fmla="*/ 33906 w 2794013"/>
              <a:gd name="connsiteY0" fmla="*/ 251657 h 3248856"/>
              <a:gd name="connsiteX1" fmla="*/ 165100 w 2794013"/>
              <a:gd name="connsiteY1" fmla="*/ 99256 h 3248856"/>
              <a:gd name="connsiteX2" fmla="*/ 412750 w 2794013"/>
              <a:gd name="connsiteY2" fmla="*/ 16706 h 3248856"/>
              <a:gd name="connsiteX3" fmla="*/ 615950 w 2794013"/>
              <a:gd name="connsiteY3" fmla="*/ 4006 h 3248856"/>
              <a:gd name="connsiteX4" fmla="*/ 838200 w 2794013"/>
              <a:gd name="connsiteY4" fmla="*/ 67506 h 3248856"/>
              <a:gd name="connsiteX5" fmla="*/ 1143000 w 2794013"/>
              <a:gd name="connsiteY5" fmla="*/ 219906 h 3248856"/>
              <a:gd name="connsiteX6" fmla="*/ 1333500 w 2794013"/>
              <a:gd name="connsiteY6" fmla="*/ 365956 h 3248856"/>
              <a:gd name="connsiteX7" fmla="*/ 1397000 w 2794013"/>
              <a:gd name="connsiteY7" fmla="*/ 416756 h 3248856"/>
              <a:gd name="connsiteX8" fmla="*/ 1460500 w 2794013"/>
              <a:gd name="connsiteY8" fmla="*/ 480256 h 3248856"/>
              <a:gd name="connsiteX9" fmla="*/ 1485900 w 2794013"/>
              <a:gd name="connsiteY9" fmla="*/ 518356 h 3248856"/>
              <a:gd name="connsiteX10" fmla="*/ 1524000 w 2794013"/>
              <a:gd name="connsiteY10" fmla="*/ 556456 h 3248856"/>
              <a:gd name="connsiteX11" fmla="*/ 1587500 w 2794013"/>
              <a:gd name="connsiteY11" fmla="*/ 632656 h 3248856"/>
              <a:gd name="connsiteX12" fmla="*/ 1727200 w 2794013"/>
              <a:gd name="connsiteY12" fmla="*/ 848556 h 3248856"/>
              <a:gd name="connsiteX13" fmla="*/ 1765300 w 2794013"/>
              <a:gd name="connsiteY13" fmla="*/ 924756 h 3248856"/>
              <a:gd name="connsiteX14" fmla="*/ 1803400 w 2794013"/>
              <a:gd name="connsiteY14" fmla="*/ 1000956 h 3248856"/>
              <a:gd name="connsiteX15" fmla="*/ 1879600 w 2794013"/>
              <a:gd name="connsiteY15" fmla="*/ 1166056 h 3248856"/>
              <a:gd name="connsiteX16" fmla="*/ 1905000 w 2794013"/>
              <a:gd name="connsiteY16" fmla="*/ 1204156 h 3248856"/>
              <a:gd name="connsiteX17" fmla="*/ 1917700 w 2794013"/>
              <a:gd name="connsiteY17" fmla="*/ 1280356 h 3248856"/>
              <a:gd name="connsiteX18" fmla="*/ 1943100 w 2794013"/>
              <a:gd name="connsiteY18" fmla="*/ 1331156 h 3248856"/>
              <a:gd name="connsiteX19" fmla="*/ 1968500 w 2794013"/>
              <a:gd name="connsiteY19" fmla="*/ 1407356 h 3248856"/>
              <a:gd name="connsiteX20" fmla="*/ 1981200 w 2794013"/>
              <a:gd name="connsiteY20" fmla="*/ 1458156 h 3248856"/>
              <a:gd name="connsiteX21" fmla="*/ 2006600 w 2794013"/>
              <a:gd name="connsiteY21" fmla="*/ 1547056 h 3248856"/>
              <a:gd name="connsiteX22" fmla="*/ 2063750 w 2794013"/>
              <a:gd name="connsiteY22" fmla="*/ 1686756 h 3248856"/>
              <a:gd name="connsiteX23" fmla="*/ 2076450 w 2794013"/>
              <a:gd name="connsiteY23" fmla="*/ 1769306 h 3248856"/>
              <a:gd name="connsiteX24" fmla="*/ 2108200 w 2794013"/>
              <a:gd name="connsiteY24" fmla="*/ 1883606 h 3248856"/>
              <a:gd name="connsiteX25" fmla="*/ 2133600 w 2794013"/>
              <a:gd name="connsiteY25" fmla="*/ 2004256 h 3248856"/>
              <a:gd name="connsiteX26" fmla="*/ 2159000 w 2794013"/>
              <a:gd name="connsiteY26" fmla="*/ 2093156 h 3248856"/>
              <a:gd name="connsiteX27" fmla="*/ 2260600 w 2794013"/>
              <a:gd name="connsiteY27" fmla="*/ 2321756 h 3248856"/>
              <a:gd name="connsiteX28" fmla="*/ 2273300 w 2794013"/>
              <a:gd name="connsiteY28" fmla="*/ 2359856 h 3248856"/>
              <a:gd name="connsiteX29" fmla="*/ 2324100 w 2794013"/>
              <a:gd name="connsiteY29" fmla="*/ 2436056 h 3248856"/>
              <a:gd name="connsiteX30" fmla="*/ 2349500 w 2794013"/>
              <a:gd name="connsiteY30" fmla="*/ 2474156 h 3248856"/>
              <a:gd name="connsiteX31" fmla="*/ 2374900 w 2794013"/>
              <a:gd name="connsiteY31" fmla="*/ 2550356 h 3248856"/>
              <a:gd name="connsiteX32" fmla="*/ 2476500 w 2794013"/>
              <a:gd name="connsiteY32" fmla="*/ 2753556 h 3248856"/>
              <a:gd name="connsiteX33" fmla="*/ 2514600 w 2794013"/>
              <a:gd name="connsiteY33" fmla="*/ 2893256 h 3248856"/>
              <a:gd name="connsiteX34" fmla="*/ 2552700 w 2794013"/>
              <a:gd name="connsiteY34" fmla="*/ 3007556 h 3248856"/>
              <a:gd name="connsiteX35" fmla="*/ 2590800 w 2794013"/>
              <a:gd name="connsiteY35" fmla="*/ 3159956 h 3248856"/>
              <a:gd name="connsiteX36" fmla="*/ 2603500 w 2794013"/>
              <a:gd name="connsiteY36" fmla="*/ 3223456 h 3248856"/>
              <a:gd name="connsiteX37" fmla="*/ 0 w 2794013"/>
              <a:gd name="connsiteY37" fmla="*/ 3248856 h 3248856"/>
              <a:gd name="connsiteX38" fmla="*/ 40640 w 2794013"/>
              <a:gd name="connsiteY38" fmla="*/ 279596 h 3248856"/>
              <a:gd name="connsiteX0" fmla="*/ 33906 w 2794013"/>
              <a:gd name="connsiteY0" fmla="*/ 251657 h 3248856"/>
              <a:gd name="connsiteX1" fmla="*/ 165100 w 2794013"/>
              <a:gd name="connsiteY1" fmla="*/ 99256 h 3248856"/>
              <a:gd name="connsiteX2" fmla="*/ 412750 w 2794013"/>
              <a:gd name="connsiteY2" fmla="*/ 16706 h 3248856"/>
              <a:gd name="connsiteX3" fmla="*/ 615950 w 2794013"/>
              <a:gd name="connsiteY3" fmla="*/ 4006 h 3248856"/>
              <a:gd name="connsiteX4" fmla="*/ 838200 w 2794013"/>
              <a:gd name="connsiteY4" fmla="*/ 67506 h 3248856"/>
              <a:gd name="connsiteX5" fmla="*/ 1143000 w 2794013"/>
              <a:gd name="connsiteY5" fmla="*/ 219906 h 3248856"/>
              <a:gd name="connsiteX6" fmla="*/ 1333500 w 2794013"/>
              <a:gd name="connsiteY6" fmla="*/ 365956 h 3248856"/>
              <a:gd name="connsiteX7" fmla="*/ 1397000 w 2794013"/>
              <a:gd name="connsiteY7" fmla="*/ 416756 h 3248856"/>
              <a:gd name="connsiteX8" fmla="*/ 1460500 w 2794013"/>
              <a:gd name="connsiteY8" fmla="*/ 480256 h 3248856"/>
              <a:gd name="connsiteX9" fmla="*/ 1485900 w 2794013"/>
              <a:gd name="connsiteY9" fmla="*/ 518356 h 3248856"/>
              <a:gd name="connsiteX10" fmla="*/ 1524000 w 2794013"/>
              <a:gd name="connsiteY10" fmla="*/ 556456 h 3248856"/>
              <a:gd name="connsiteX11" fmla="*/ 1587500 w 2794013"/>
              <a:gd name="connsiteY11" fmla="*/ 632656 h 3248856"/>
              <a:gd name="connsiteX12" fmla="*/ 1727200 w 2794013"/>
              <a:gd name="connsiteY12" fmla="*/ 848556 h 3248856"/>
              <a:gd name="connsiteX13" fmla="*/ 1765300 w 2794013"/>
              <a:gd name="connsiteY13" fmla="*/ 924756 h 3248856"/>
              <a:gd name="connsiteX14" fmla="*/ 1803400 w 2794013"/>
              <a:gd name="connsiteY14" fmla="*/ 1000956 h 3248856"/>
              <a:gd name="connsiteX15" fmla="*/ 1879600 w 2794013"/>
              <a:gd name="connsiteY15" fmla="*/ 1166056 h 3248856"/>
              <a:gd name="connsiteX16" fmla="*/ 1905000 w 2794013"/>
              <a:gd name="connsiteY16" fmla="*/ 1204156 h 3248856"/>
              <a:gd name="connsiteX17" fmla="*/ 1917700 w 2794013"/>
              <a:gd name="connsiteY17" fmla="*/ 1280356 h 3248856"/>
              <a:gd name="connsiteX18" fmla="*/ 1943100 w 2794013"/>
              <a:gd name="connsiteY18" fmla="*/ 1331156 h 3248856"/>
              <a:gd name="connsiteX19" fmla="*/ 1968500 w 2794013"/>
              <a:gd name="connsiteY19" fmla="*/ 1407356 h 3248856"/>
              <a:gd name="connsiteX20" fmla="*/ 1981200 w 2794013"/>
              <a:gd name="connsiteY20" fmla="*/ 1458156 h 3248856"/>
              <a:gd name="connsiteX21" fmla="*/ 2006600 w 2794013"/>
              <a:gd name="connsiteY21" fmla="*/ 1547056 h 3248856"/>
              <a:gd name="connsiteX22" fmla="*/ 2063750 w 2794013"/>
              <a:gd name="connsiteY22" fmla="*/ 1686756 h 3248856"/>
              <a:gd name="connsiteX23" fmla="*/ 2076450 w 2794013"/>
              <a:gd name="connsiteY23" fmla="*/ 1769306 h 3248856"/>
              <a:gd name="connsiteX24" fmla="*/ 2108200 w 2794013"/>
              <a:gd name="connsiteY24" fmla="*/ 1883606 h 3248856"/>
              <a:gd name="connsiteX25" fmla="*/ 2133600 w 2794013"/>
              <a:gd name="connsiteY25" fmla="*/ 2004256 h 3248856"/>
              <a:gd name="connsiteX26" fmla="*/ 2159000 w 2794013"/>
              <a:gd name="connsiteY26" fmla="*/ 2093156 h 3248856"/>
              <a:gd name="connsiteX27" fmla="*/ 2260600 w 2794013"/>
              <a:gd name="connsiteY27" fmla="*/ 2321756 h 3248856"/>
              <a:gd name="connsiteX28" fmla="*/ 2324100 w 2794013"/>
              <a:gd name="connsiteY28" fmla="*/ 2436056 h 3248856"/>
              <a:gd name="connsiteX29" fmla="*/ 2349500 w 2794013"/>
              <a:gd name="connsiteY29" fmla="*/ 2474156 h 3248856"/>
              <a:gd name="connsiteX30" fmla="*/ 2374900 w 2794013"/>
              <a:gd name="connsiteY30" fmla="*/ 2550356 h 3248856"/>
              <a:gd name="connsiteX31" fmla="*/ 2476500 w 2794013"/>
              <a:gd name="connsiteY31" fmla="*/ 2753556 h 3248856"/>
              <a:gd name="connsiteX32" fmla="*/ 2514600 w 2794013"/>
              <a:gd name="connsiteY32" fmla="*/ 2893256 h 3248856"/>
              <a:gd name="connsiteX33" fmla="*/ 2552700 w 2794013"/>
              <a:gd name="connsiteY33" fmla="*/ 3007556 h 3248856"/>
              <a:gd name="connsiteX34" fmla="*/ 2590800 w 2794013"/>
              <a:gd name="connsiteY34" fmla="*/ 3159956 h 3248856"/>
              <a:gd name="connsiteX35" fmla="*/ 2603500 w 2794013"/>
              <a:gd name="connsiteY35" fmla="*/ 3223456 h 3248856"/>
              <a:gd name="connsiteX36" fmla="*/ 0 w 2794013"/>
              <a:gd name="connsiteY36" fmla="*/ 3248856 h 3248856"/>
              <a:gd name="connsiteX37" fmla="*/ 40640 w 2794013"/>
              <a:gd name="connsiteY37" fmla="*/ 279596 h 3248856"/>
              <a:gd name="connsiteX0" fmla="*/ 33906 w 2794013"/>
              <a:gd name="connsiteY0" fmla="*/ 251657 h 3248856"/>
              <a:gd name="connsiteX1" fmla="*/ 165100 w 2794013"/>
              <a:gd name="connsiteY1" fmla="*/ 99256 h 3248856"/>
              <a:gd name="connsiteX2" fmla="*/ 412750 w 2794013"/>
              <a:gd name="connsiteY2" fmla="*/ 16706 h 3248856"/>
              <a:gd name="connsiteX3" fmla="*/ 615950 w 2794013"/>
              <a:gd name="connsiteY3" fmla="*/ 4006 h 3248856"/>
              <a:gd name="connsiteX4" fmla="*/ 838200 w 2794013"/>
              <a:gd name="connsiteY4" fmla="*/ 67506 h 3248856"/>
              <a:gd name="connsiteX5" fmla="*/ 1143000 w 2794013"/>
              <a:gd name="connsiteY5" fmla="*/ 219906 h 3248856"/>
              <a:gd name="connsiteX6" fmla="*/ 1333500 w 2794013"/>
              <a:gd name="connsiteY6" fmla="*/ 365956 h 3248856"/>
              <a:gd name="connsiteX7" fmla="*/ 1397000 w 2794013"/>
              <a:gd name="connsiteY7" fmla="*/ 416756 h 3248856"/>
              <a:gd name="connsiteX8" fmla="*/ 1460500 w 2794013"/>
              <a:gd name="connsiteY8" fmla="*/ 480256 h 3248856"/>
              <a:gd name="connsiteX9" fmla="*/ 1485900 w 2794013"/>
              <a:gd name="connsiteY9" fmla="*/ 518356 h 3248856"/>
              <a:gd name="connsiteX10" fmla="*/ 1524000 w 2794013"/>
              <a:gd name="connsiteY10" fmla="*/ 556456 h 3248856"/>
              <a:gd name="connsiteX11" fmla="*/ 1587500 w 2794013"/>
              <a:gd name="connsiteY11" fmla="*/ 632656 h 3248856"/>
              <a:gd name="connsiteX12" fmla="*/ 1727200 w 2794013"/>
              <a:gd name="connsiteY12" fmla="*/ 848556 h 3248856"/>
              <a:gd name="connsiteX13" fmla="*/ 1765300 w 2794013"/>
              <a:gd name="connsiteY13" fmla="*/ 924756 h 3248856"/>
              <a:gd name="connsiteX14" fmla="*/ 1803400 w 2794013"/>
              <a:gd name="connsiteY14" fmla="*/ 1000956 h 3248856"/>
              <a:gd name="connsiteX15" fmla="*/ 1879600 w 2794013"/>
              <a:gd name="connsiteY15" fmla="*/ 1166056 h 3248856"/>
              <a:gd name="connsiteX16" fmla="*/ 1905000 w 2794013"/>
              <a:gd name="connsiteY16" fmla="*/ 1204156 h 3248856"/>
              <a:gd name="connsiteX17" fmla="*/ 1917700 w 2794013"/>
              <a:gd name="connsiteY17" fmla="*/ 1280356 h 3248856"/>
              <a:gd name="connsiteX18" fmla="*/ 1943100 w 2794013"/>
              <a:gd name="connsiteY18" fmla="*/ 1331156 h 3248856"/>
              <a:gd name="connsiteX19" fmla="*/ 1968500 w 2794013"/>
              <a:gd name="connsiteY19" fmla="*/ 1407356 h 3248856"/>
              <a:gd name="connsiteX20" fmla="*/ 1981200 w 2794013"/>
              <a:gd name="connsiteY20" fmla="*/ 1458156 h 3248856"/>
              <a:gd name="connsiteX21" fmla="*/ 2006600 w 2794013"/>
              <a:gd name="connsiteY21" fmla="*/ 1547056 h 3248856"/>
              <a:gd name="connsiteX22" fmla="*/ 2063750 w 2794013"/>
              <a:gd name="connsiteY22" fmla="*/ 1686756 h 3248856"/>
              <a:gd name="connsiteX23" fmla="*/ 2076450 w 2794013"/>
              <a:gd name="connsiteY23" fmla="*/ 1769306 h 3248856"/>
              <a:gd name="connsiteX24" fmla="*/ 2108200 w 2794013"/>
              <a:gd name="connsiteY24" fmla="*/ 1883606 h 3248856"/>
              <a:gd name="connsiteX25" fmla="*/ 2133600 w 2794013"/>
              <a:gd name="connsiteY25" fmla="*/ 2004256 h 3248856"/>
              <a:gd name="connsiteX26" fmla="*/ 2159000 w 2794013"/>
              <a:gd name="connsiteY26" fmla="*/ 2093156 h 3248856"/>
              <a:gd name="connsiteX27" fmla="*/ 2260600 w 2794013"/>
              <a:gd name="connsiteY27" fmla="*/ 2321756 h 3248856"/>
              <a:gd name="connsiteX28" fmla="*/ 2324100 w 2794013"/>
              <a:gd name="connsiteY28" fmla="*/ 2436056 h 3248856"/>
              <a:gd name="connsiteX29" fmla="*/ 2374900 w 2794013"/>
              <a:gd name="connsiteY29" fmla="*/ 2550356 h 3248856"/>
              <a:gd name="connsiteX30" fmla="*/ 2476500 w 2794013"/>
              <a:gd name="connsiteY30" fmla="*/ 2753556 h 3248856"/>
              <a:gd name="connsiteX31" fmla="*/ 2514600 w 2794013"/>
              <a:gd name="connsiteY31" fmla="*/ 2893256 h 3248856"/>
              <a:gd name="connsiteX32" fmla="*/ 2552700 w 2794013"/>
              <a:gd name="connsiteY32" fmla="*/ 3007556 h 3248856"/>
              <a:gd name="connsiteX33" fmla="*/ 2590800 w 2794013"/>
              <a:gd name="connsiteY33" fmla="*/ 3159956 h 3248856"/>
              <a:gd name="connsiteX34" fmla="*/ 2603500 w 2794013"/>
              <a:gd name="connsiteY34" fmla="*/ 3223456 h 3248856"/>
              <a:gd name="connsiteX35" fmla="*/ 0 w 2794013"/>
              <a:gd name="connsiteY35" fmla="*/ 3248856 h 3248856"/>
              <a:gd name="connsiteX36" fmla="*/ 40640 w 2794013"/>
              <a:gd name="connsiteY36" fmla="*/ 279596 h 3248856"/>
              <a:gd name="connsiteX0" fmla="*/ 33906 w 2794013"/>
              <a:gd name="connsiteY0" fmla="*/ 251657 h 3248856"/>
              <a:gd name="connsiteX1" fmla="*/ 165100 w 2794013"/>
              <a:gd name="connsiteY1" fmla="*/ 99256 h 3248856"/>
              <a:gd name="connsiteX2" fmla="*/ 412750 w 2794013"/>
              <a:gd name="connsiteY2" fmla="*/ 16706 h 3248856"/>
              <a:gd name="connsiteX3" fmla="*/ 615950 w 2794013"/>
              <a:gd name="connsiteY3" fmla="*/ 4006 h 3248856"/>
              <a:gd name="connsiteX4" fmla="*/ 838200 w 2794013"/>
              <a:gd name="connsiteY4" fmla="*/ 67506 h 3248856"/>
              <a:gd name="connsiteX5" fmla="*/ 1143000 w 2794013"/>
              <a:gd name="connsiteY5" fmla="*/ 219906 h 3248856"/>
              <a:gd name="connsiteX6" fmla="*/ 1333500 w 2794013"/>
              <a:gd name="connsiteY6" fmla="*/ 365956 h 3248856"/>
              <a:gd name="connsiteX7" fmla="*/ 1397000 w 2794013"/>
              <a:gd name="connsiteY7" fmla="*/ 416756 h 3248856"/>
              <a:gd name="connsiteX8" fmla="*/ 1460500 w 2794013"/>
              <a:gd name="connsiteY8" fmla="*/ 480256 h 3248856"/>
              <a:gd name="connsiteX9" fmla="*/ 1485900 w 2794013"/>
              <a:gd name="connsiteY9" fmla="*/ 518356 h 3248856"/>
              <a:gd name="connsiteX10" fmla="*/ 1524000 w 2794013"/>
              <a:gd name="connsiteY10" fmla="*/ 556456 h 3248856"/>
              <a:gd name="connsiteX11" fmla="*/ 1587500 w 2794013"/>
              <a:gd name="connsiteY11" fmla="*/ 632656 h 3248856"/>
              <a:gd name="connsiteX12" fmla="*/ 1727200 w 2794013"/>
              <a:gd name="connsiteY12" fmla="*/ 848556 h 3248856"/>
              <a:gd name="connsiteX13" fmla="*/ 1765300 w 2794013"/>
              <a:gd name="connsiteY13" fmla="*/ 924756 h 3248856"/>
              <a:gd name="connsiteX14" fmla="*/ 1803400 w 2794013"/>
              <a:gd name="connsiteY14" fmla="*/ 1000956 h 3248856"/>
              <a:gd name="connsiteX15" fmla="*/ 1879600 w 2794013"/>
              <a:gd name="connsiteY15" fmla="*/ 1166056 h 3248856"/>
              <a:gd name="connsiteX16" fmla="*/ 1905000 w 2794013"/>
              <a:gd name="connsiteY16" fmla="*/ 1204156 h 3248856"/>
              <a:gd name="connsiteX17" fmla="*/ 1917700 w 2794013"/>
              <a:gd name="connsiteY17" fmla="*/ 1280356 h 3248856"/>
              <a:gd name="connsiteX18" fmla="*/ 1943100 w 2794013"/>
              <a:gd name="connsiteY18" fmla="*/ 1331156 h 3248856"/>
              <a:gd name="connsiteX19" fmla="*/ 1968500 w 2794013"/>
              <a:gd name="connsiteY19" fmla="*/ 1407356 h 3248856"/>
              <a:gd name="connsiteX20" fmla="*/ 1981200 w 2794013"/>
              <a:gd name="connsiteY20" fmla="*/ 1458156 h 3248856"/>
              <a:gd name="connsiteX21" fmla="*/ 2006600 w 2794013"/>
              <a:gd name="connsiteY21" fmla="*/ 1547056 h 3248856"/>
              <a:gd name="connsiteX22" fmla="*/ 2063750 w 2794013"/>
              <a:gd name="connsiteY22" fmla="*/ 1686756 h 3248856"/>
              <a:gd name="connsiteX23" fmla="*/ 2076450 w 2794013"/>
              <a:gd name="connsiteY23" fmla="*/ 1769306 h 3248856"/>
              <a:gd name="connsiteX24" fmla="*/ 2108200 w 2794013"/>
              <a:gd name="connsiteY24" fmla="*/ 1883606 h 3248856"/>
              <a:gd name="connsiteX25" fmla="*/ 2133600 w 2794013"/>
              <a:gd name="connsiteY25" fmla="*/ 2004256 h 3248856"/>
              <a:gd name="connsiteX26" fmla="*/ 2159000 w 2794013"/>
              <a:gd name="connsiteY26" fmla="*/ 2093156 h 3248856"/>
              <a:gd name="connsiteX27" fmla="*/ 2260600 w 2794013"/>
              <a:gd name="connsiteY27" fmla="*/ 2321756 h 3248856"/>
              <a:gd name="connsiteX28" fmla="*/ 2324100 w 2794013"/>
              <a:gd name="connsiteY28" fmla="*/ 2436056 h 3248856"/>
              <a:gd name="connsiteX29" fmla="*/ 2374900 w 2794013"/>
              <a:gd name="connsiteY29" fmla="*/ 2550356 h 3248856"/>
              <a:gd name="connsiteX30" fmla="*/ 2514600 w 2794013"/>
              <a:gd name="connsiteY30" fmla="*/ 2893256 h 3248856"/>
              <a:gd name="connsiteX31" fmla="*/ 2552700 w 2794013"/>
              <a:gd name="connsiteY31" fmla="*/ 3007556 h 3248856"/>
              <a:gd name="connsiteX32" fmla="*/ 2590800 w 2794013"/>
              <a:gd name="connsiteY32" fmla="*/ 3159956 h 3248856"/>
              <a:gd name="connsiteX33" fmla="*/ 2603500 w 2794013"/>
              <a:gd name="connsiteY33" fmla="*/ 3223456 h 3248856"/>
              <a:gd name="connsiteX34" fmla="*/ 0 w 2794013"/>
              <a:gd name="connsiteY34" fmla="*/ 3248856 h 3248856"/>
              <a:gd name="connsiteX35" fmla="*/ 40640 w 2794013"/>
              <a:gd name="connsiteY35" fmla="*/ 279596 h 3248856"/>
              <a:gd name="connsiteX0" fmla="*/ 33906 w 2619443"/>
              <a:gd name="connsiteY0" fmla="*/ 251657 h 3248856"/>
              <a:gd name="connsiteX1" fmla="*/ 165100 w 2619443"/>
              <a:gd name="connsiteY1" fmla="*/ 99256 h 3248856"/>
              <a:gd name="connsiteX2" fmla="*/ 412750 w 2619443"/>
              <a:gd name="connsiteY2" fmla="*/ 16706 h 3248856"/>
              <a:gd name="connsiteX3" fmla="*/ 615950 w 2619443"/>
              <a:gd name="connsiteY3" fmla="*/ 4006 h 3248856"/>
              <a:gd name="connsiteX4" fmla="*/ 838200 w 2619443"/>
              <a:gd name="connsiteY4" fmla="*/ 67506 h 3248856"/>
              <a:gd name="connsiteX5" fmla="*/ 1143000 w 2619443"/>
              <a:gd name="connsiteY5" fmla="*/ 219906 h 3248856"/>
              <a:gd name="connsiteX6" fmla="*/ 1333500 w 2619443"/>
              <a:gd name="connsiteY6" fmla="*/ 365956 h 3248856"/>
              <a:gd name="connsiteX7" fmla="*/ 1397000 w 2619443"/>
              <a:gd name="connsiteY7" fmla="*/ 416756 h 3248856"/>
              <a:gd name="connsiteX8" fmla="*/ 1460500 w 2619443"/>
              <a:gd name="connsiteY8" fmla="*/ 480256 h 3248856"/>
              <a:gd name="connsiteX9" fmla="*/ 1485900 w 2619443"/>
              <a:gd name="connsiteY9" fmla="*/ 518356 h 3248856"/>
              <a:gd name="connsiteX10" fmla="*/ 1524000 w 2619443"/>
              <a:gd name="connsiteY10" fmla="*/ 556456 h 3248856"/>
              <a:gd name="connsiteX11" fmla="*/ 1587500 w 2619443"/>
              <a:gd name="connsiteY11" fmla="*/ 632656 h 3248856"/>
              <a:gd name="connsiteX12" fmla="*/ 1727200 w 2619443"/>
              <a:gd name="connsiteY12" fmla="*/ 848556 h 3248856"/>
              <a:gd name="connsiteX13" fmla="*/ 1765300 w 2619443"/>
              <a:gd name="connsiteY13" fmla="*/ 924756 h 3248856"/>
              <a:gd name="connsiteX14" fmla="*/ 1803400 w 2619443"/>
              <a:gd name="connsiteY14" fmla="*/ 1000956 h 3248856"/>
              <a:gd name="connsiteX15" fmla="*/ 1879600 w 2619443"/>
              <a:gd name="connsiteY15" fmla="*/ 1166056 h 3248856"/>
              <a:gd name="connsiteX16" fmla="*/ 1905000 w 2619443"/>
              <a:gd name="connsiteY16" fmla="*/ 1204156 h 3248856"/>
              <a:gd name="connsiteX17" fmla="*/ 1917700 w 2619443"/>
              <a:gd name="connsiteY17" fmla="*/ 1280356 h 3248856"/>
              <a:gd name="connsiteX18" fmla="*/ 1943100 w 2619443"/>
              <a:gd name="connsiteY18" fmla="*/ 1331156 h 3248856"/>
              <a:gd name="connsiteX19" fmla="*/ 1968500 w 2619443"/>
              <a:gd name="connsiteY19" fmla="*/ 1407356 h 3248856"/>
              <a:gd name="connsiteX20" fmla="*/ 1981200 w 2619443"/>
              <a:gd name="connsiteY20" fmla="*/ 1458156 h 3248856"/>
              <a:gd name="connsiteX21" fmla="*/ 2006600 w 2619443"/>
              <a:gd name="connsiteY21" fmla="*/ 1547056 h 3248856"/>
              <a:gd name="connsiteX22" fmla="*/ 2063750 w 2619443"/>
              <a:gd name="connsiteY22" fmla="*/ 1686756 h 3248856"/>
              <a:gd name="connsiteX23" fmla="*/ 2076450 w 2619443"/>
              <a:gd name="connsiteY23" fmla="*/ 1769306 h 3248856"/>
              <a:gd name="connsiteX24" fmla="*/ 2108200 w 2619443"/>
              <a:gd name="connsiteY24" fmla="*/ 1883606 h 3248856"/>
              <a:gd name="connsiteX25" fmla="*/ 2133600 w 2619443"/>
              <a:gd name="connsiteY25" fmla="*/ 2004256 h 3248856"/>
              <a:gd name="connsiteX26" fmla="*/ 2159000 w 2619443"/>
              <a:gd name="connsiteY26" fmla="*/ 2093156 h 3248856"/>
              <a:gd name="connsiteX27" fmla="*/ 2260600 w 2619443"/>
              <a:gd name="connsiteY27" fmla="*/ 2321756 h 3248856"/>
              <a:gd name="connsiteX28" fmla="*/ 2324100 w 2619443"/>
              <a:gd name="connsiteY28" fmla="*/ 2436056 h 3248856"/>
              <a:gd name="connsiteX29" fmla="*/ 2374900 w 2619443"/>
              <a:gd name="connsiteY29" fmla="*/ 2550356 h 3248856"/>
              <a:gd name="connsiteX30" fmla="*/ 2514600 w 2619443"/>
              <a:gd name="connsiteY30" fmla="*/ 2893256 h 3248856"/>
              <a:gd name="connsiteX31" fmla="*/ 2552700 w 2619443"/>
              <a:gd name="connsiteY31" fmla="*/ 3007556 h 3248856"/>
              <a:gd name="connsiteX32" fmla="*/ 2590800 w 2619443"/>
              <a:gd name="connsiteY32" fmla="*/ 3159956 h 3248856"/>
              <a:gd name="connsiteX33" fmla="*/ 2349500 w 2619443"/>
              <a:gd name="connsiteY33" fmla="*/ 3236156 h 3248856"/>
              <a:gd name="connsiteX34" fmla="*/ 0 w 2619443"/>
              <a:gd name="connsiteY34" fmla="*/ 3248856 h 3248856"/>
              <a:gd name="connsiteX35" fmla="*/ 40640 w 2619443"/>
              <a:gd name="connsiteY35" fmla="*/ 279596 h 3248856"/>
              <a:gd name="connsiteX0" fmla="*/ 33906 w 2630752"/>
              <a:gd name="connsiteY0" fmla="*/ 251657 h 3248856"/>
              <a:gd name="connsiteX1" fmla="*/ 165100 w 2630752"/>
              <a:gd name="connsiteY1" fmla="*/ 99256 h 3248856"/>
              <a:gd name="connsiteX2" fmla="*/ 412750 w 2630752"/>
              <a:gd name="connsiteY2" fmla="*/ 16706 h 3248856"/>
              <a:gd name="connsiteX3" fmla="*/ 615950 w 2630752"/>
              <a:gd name="connsiteY3" fmla="*/ 4006 h 3248856"/>
              <a:gd name="connsiteX4" fmla="*/ 838200 w 2630752"/>
              <a:gd name="connsiteY4" fmla="*/ 67506 h 3248856"/>
              <a:gd name="connsiteX5" fmla="*/ 1143000 w 2630752"/>
              <a:gd name="connsiteY5" fmla="*/ 219906 h 3248856"/>
              <a:gd name="connsiteX6" fmla="*/ 1333500 w 2630752"/>
              <a:gd name="connsiteY6" fmla="*/ 365956 h 3248856"/>
              <a:gd name="connsiteX7" fmla="*/ 1397000 w 2630752"/>
              <a:gd name="connsiteY7" fmla="*/ 416756 h 3248856"/>
              <a:gd name="connsiteX8" fmla="*/ 1460500 w 2630752"/>
              <a:gd name="connsiteY8" fmla="*/ 480256 h 3248856"/>
              <a:gd name="connsiteX9" fmla="*/ 1485900 w 2630752"/>
              <a:gd name="connsiteY9" fmla="*/ 518356 h 3248856"/>
              <a:gd name="connsiteX10" fmla="*/ 1524000 w 2630752"/>
              <a:gd name="connsiteY10" fmla="*/ 556456 h 3248856"/>
              <a:gd name="connsiteX11" fmla="*/ 1587500 w 2630752"/>
              <a:gd name="connsiteY11" fmla="*/ 632656 h 3248856"/>
              <a:gd name="connsiteX12" fmla="*/ 1727200 w 2630752"/>
              <a:gd name="connsiteY12" fmla="*/ 848556 h 3248856"/>
              <a:gd name="connsiteX13" fmla="*/ 1765300 w 2630752"/>
              <a:gd name="connsiteY13" fmla="*/ 924756 h 3248856"/>
              <a:gd name="connsiteX14" fmla="*/ 1803400 w 2630752"/>
              <a:gd name="connsiteY14" fmla="*/ 1000956 h 3248856"/>
              <a:gd name="connsiteX15" fmla="*/ 1879600 w 2630752"/>
              <a:gd name="connsiteY15" fmla="*/ 1166056 h 3248856"/>
              <a:gd name="connsiteX16" fmla="*/ 1905000 w 2630752"/>
              <a:gd name="connsiteY16" fmla="*/ 1204156 h 3248856"/>
              <a:gd name="connsiteX17" fmla="*/ 1917700 w 2630752"/>
              <a:gd name="connsiteY17" fmla="*/ 1280356 h 3248856"/>
              <a:gd name="connsiteX18" fmla="*/ 1943100 w 2630752"/>
              <a:gd name="connsiteY18" fmla="*/ 1331156 h 3248856"/>
              <a:gd name="connsiteX19" fmla="*/ 1968500 w 2630752"/>
              <a:gd name="connsiteY19" fmla="*/ 1407356 h 3248856"/>
              <a:gd name="connsiteX20" fmla="*/ 1981200 w 2630752"/>
              <a:gd name="connsiteY20" fmla="*/ 1458156 h 3248856"/>
              <a:gd name="connsiteX21" fmla="*/ 2006600 w 2630752"/>
              <a:gd name="connsiteY21" fmla="*/ 1547056 h 3248856"/>
              <a:gd name="connsiteX22" fmla="*/ 2063750 w 2630752"/>
              <a:gd name="connsiteY22" fmla="*/ 1686756 h 3248856"/>
              <a:gd name="connsiteX23" fmla="*/ 2076450 w 2630752"/>
              <a:gd name="connsiteY23" fmla="*/ 1769306 h 3248856"/>
              <a:gd name="connsiteX24" fmla="*/ 2108200 w 2630752"/>
              <a:gd name="connsiteY24" fmla="*/ 1883606 h 3248856"/>
              <a:gd name="connsiteX25" fmla="*/ 2133600 w 2630752"/>
              <a:gd name="connsiteY25" fmla="*/ 2004256 h 3248856"/>
              <a:gd name="connsiteX26" fmla="*/ 2159000 w 2630752"/>
              <a:gd name="connsiteY26" fmla="*/ 2093156 h 3248856"/>
              <a:gd name="connsiteX27" fmla="*/ 2260600 w 2630752"/>
              <a:gd name="connsiteY27" fmla="*/ 2321756 h 3248856"/>
              <a:gd name="connsiteX28" fmla="*/ 2324100 w 2630752"/>
              <a:gd name="connsiteY28" fmla="*/ 2436056 h 3248856"/>
              <a:gd name="connsiteX29" fmla="*/ 2374900 w 2630752"/>
              <a:gd name="connsiteY29" fmla="*/ 2550356 h 3248856"/>
              <a:gd name="connsiteX30" fmla="*/ 2514600 w 2630752"/>
              <a:gd name="connsiteY30" fmla="*/ 2893256 h 3248856"/>
              <a:gd name="connsiteX31" fmla="*/ 2552700 w 2630752"/>
              <a:gd name="connsiteY31" fmla="*/ 3007556 h 3248856"/>
              <a:gd name="connsiteX32" fmla="*/ 2609850 w 2630752"/>
              <a:gd name="connsiteY32" fmla="*/ 3217106 h 3248856"/>
              <a:gd name="connsiteX33" fmla="*/ 2349500 w 2630752"/>
              <a:gd name="connsiteY33" fmla="*/ 3236156 h 3248856"/>
              <a:gd name="connsiteX34" fmla="*/ 0 w 2630752"/>
              <a:gd name="connsiteY34" fmla="*/ 3248856 h 3248856"/>
              <a:gd name="connsiteX35" fmla="*/ 40640 w 2630752"/>
              <a:gd name="connsiteY35" fmla="*/ 279596 h 3248856"/>
              <a:gd name="connsiteX0" fmla="*/ 33906 w 2630752"/>
              <a:gd name="connsiteY0" fmla="*/ 251657 h 3248856"/>
              <a:gd name="connsiteX1" fmla="*/ 165100 w 2630752"/>
              <a:gd name="connsiteY1" fmla="*/ 99256 h 3248856"/>
              <a:gd name="connsiteX2" fmla="*/ 412750 w 2630752"/>
              <a:gd name="connsiteY2" fmla="*/ 16706 h 3248856"/>
              <a:gd name="connsiteX3" fmla="*/ 615950 w 2630752"/>
              <a:gd name="connsiteY3" fmla="*/ 4006 h 3248856"/>
              <a:gd name="connsiteX4" fmla="*/ 838200 w 2630752"/>
              <a:gd name="connsiteY4" fmla="*/ 67506 h 3248856"/>
              <a:gd name="connsiteX5" fmla="*/ 1143000 w 2630752"/>
              <a:gd name="connsiteY5" fmla="*/ 219906 h 3248856"/>
              <a:gd name="connsiteX6" fmla="*/ 1333500 w 2630752"/>
              <a:gd name="connsiteY6" fmla="*/ 365956 h 3248856"/>
              <a:gd name="connsiteX7" fmla="*/ 1397000 w 2630752"/>
              <a:gd name="connsiteY7" fmla="*/ 416756 h 3248856"/>
              <a:gd name="connsiteX8" fmla="*/ 1460500 w 2630752"/>
              <a:gd name="connsiteY8" fmla="*/ 480256 h 3248856"/>
              <a:gd name="connsiteX9" fmla="*/ 1485900 w 2630752"/>
              <a:gd name="connsiteY9" fmla="*/ 518356 h 3248856"/>
              <a:gd name="connsiteX10" fmla="*/ 1524000 w 2630752"/>
              <a:gd name="connsiteY10" fmla="*/ 556456 h 3248856"/>
              <a:gd name="connsiteX11" fmla="*/ 1587500 w 2630752"/>
              <a:gd name="connsiteY11" fmla="*/ 632656 h 3248856"/>
              <a:gd name="connsiteX12" fmla="*/ 1727200 w 2630752"/>
              <a:gd name="connsiteY12" fmla="*/ 848556 h 3248856"/>
              <a:gd name="connsiteX13" fmla="*/ 1765300 w 2630752"/>
              <a:gd name="connsiteY13" fmla="*/ 924756 h 3248856"/>
              <a:gd name="connsiteX14" fmla="*/ 1803400 w 2630752"/>
              <a:gd name="connsiteY14" fmla="*/ 1000956 h 3248856"/>
              <a:gd name="connsiteX15" fmla="*/ 1879600 w 2630752"/>
              <a:gd name="connsiteY15" fmla="*/ 1166056 h 3248856"/>
              <a:gd name="connsiteX16" fmla="*/ 1917700 w 2630752"/>
              <a:gd name="connsiteY16" fmla="*/ 1280356 h 3248856"/>
              <a:gd name="connsiteX17" fmla="*/ 1943100 w 2630752"/>
              <a:gd name="connsiteY17" fmla="*/ 1331156 h 3248856"/>
              <a:gd name="connsiteX18" fmla="*/ 1968500 w 2630752"/>
              <a:gd name="connsiteY18" fmla="*/ 1407356 h 3248856"/>
              <a:gd name="connsiteX19" fmla="*/ 1981200 w 2630752"/>
              <a:gd name="connsiteY19" fmla="*/ 1458156 h 3248856"/>
              <a:gd name="connsiteX20" fmla="*/ 2006600 w 2630752"/>
              <a:gd name="connsiteY20" fmla="*/ 1547056 h 3248856"/>
              <a:gd name="connsiteX21" fmla="*/ 2063750 w 2630752"/>
              <a:gd name="connsiteY21" fmla="*/ 1686756 h 3248856"/>
              <a:gd name="connsiteX22" fmla="*/ 2076450 w 2630752"/>
              <a:gd name="connsiteY22" fmla="*/ 1769306 h 3248856"/>
              <a:gd name="connsiteX23" fmla="*/ 2108200 w 2630752"/>
              <a:gd name="connsiteY23" fmla="*/ 1883606 h 3248856"/>
              <a:gd name="connsiteX24" fmla="*/ 2133600 w 2630752"/>
              <a:gd name="connsiteY24" fmla="*/ 2004256 h 3248856"/>
              <a:gd name="connsiteX25" fmla="*/ 2159000 w 2630752"/>
              <a:gd name="connsiteY25" fmla="*/ 2093156 h 3248856"/>
              <a:gd name="connsiteX26" fmla="*/ 2260600 w 2630752"/>
              <a:gd name="connsiteY26" fmla="*/ 2321756 h 3248856"/>
              <a:gd name="connsiteX27" fmla="*/ 2324100 w 2630752"/>
              <a:gd name="connsiteY27" fmla="*/ 2436056 h 3248856"/>
              <a:gd name="connsiteX28" fmla="*/ 2374900 w 2630752"/>
              <a:gd name="connsiteY28" fmla="*/ 2550356 h 3248856"/>
              <a:gd name="connsiteX29" fmla="*/ 2514600 w 2630752"/>
              <a:gd name="connsiteY29" fmla="*/ 2893256 h 3248856"/>
              <a:gd name="connsiteX30" fmla="*/ 2552700 w 2630752"/>
              <a:gd name="connsiteY30" fmla="*/ 3007556 h 3248856"/>
              <a:gd name="connsiteX31" fmla="*/ 2609850 w 2630752"/>
              <a:gd name="connsiteY31" fmla="*/ 3217106 h 3248856"/>
              <a:gd name="connsiteX32" fmla="*/ 2349500 w 2630752"/>
              <a:gd name="connsiteY32" fmla="*/ 3236156 h 3248856"/>
              <a:gd name="connsiteX33" fmla="*/ 0 w 2630752"/>
              <a:gd name="connsiteY33" fmla="*/ 3248856 h 3248856"/>
              <a:gd name="connsiteX34" fmla="*/ 40640 w 2630752"/>
              <a:gd name="connsiteY34" fmla="*/ 279596 h 3248856"/>
              <a:gd name="connsiteX0" fmla="*/ 33906 w 2630752"/>
              <a:gd name="connsiteY0" fmla="*/ 251657 h 3248856"/>
              <a:gd name="connsiteX1" fmla="*/ 165100 w 2630752"/>
              <a:gd name="connsiteY1" fmla="*/ 99256 h 3248856"/>
              <a:gd name="connsiteX2" fmla="*/ 412750 w 2630752"/>
              <a:gd name="connsiteY2" fmla="*/ 16706 h 3248856"/>
              <a:gd name="connsiteX3" fmla="*/ 615950 w 2630752"/>
              <a:gd name="connsiteY3" fmla="*/ 4006 h 3248856"/>
              <a:gd name="connsiteX4" fmla="*/ 838200 w 2630752"/>
              <a:gd name="connsiteY4" fmla="*/ 67506 h 3248856"/>
              <a:gd name="connsiteX5" fmla="*/ 1143000 w 2630752"/>
              <a:gd name="connsiteY5" fmla="*/ 219906 h 3248856"/>
              <a:gd name="connsiteX6" fmla="*/ 1333500 w 2630752"/>
              <a:gd name="connsiteY6" fmla="*/ 365956 h 3248856"/>
              <a:gd name="connsiteX7" fmla="*/ 1397000 w 2630752"/>
              <a:gd name="connsiteY7" fmla="*/ 416756 h 3248856"/>
              <a:gd name="connsiteX8" fmla="*/ 1460500 w 2630752"/>
              <a:gd name="connsiteY8" fmla="*/ 480256 h 3248856"/>
              <a:gd name="connsiteX9" fmla="*/ 1524000 w 2630752"/>
              <a:gd name="connsiteY9" fmla="*/ 556456 h 3248856"/>
              <a:gd name="connsiteX10" fmla="*/ 1587500 w 2630752"/>
              <a:gd name="connsiteY10" fmla="*/ 632656 h 3248856"/>
              <a:gd name="connsiteX11" fmla="*/ 1727200 w 2630752"/>
              <a:gd name="connsiteY11" fmla="*/ 848556 h 3248856"/>
              <a:gd name="connsiteX12" fmla="*/ 1765300 w 2630752"/>
              <a:gd name="connsiteY12" fmla="*/ 924756 h 3248856"/>
              <a:gd name="connsiteX13" fmla="*/ 1803400 w 2630752"/>
              <a:gd name="connsiteY13" fmla="*/ 1000956 h 3248856"/>
              <a:gd name="connsiteX14" fmla="*/ 1879600 w 2630752"/>
              <a:gd name="connsiteY14" fmla="*/ 1166056 h 3248856"/>
              <a:gd name="connsiteX15" fmla="*/ 1917700 w 2630752"/>
              <a:gd name="connsiteY15" fmla="*/ 1280356 h 3248856"/>
              <a:gd name="connsiteX16" fmla="*/ 1943100 w 2630752"/>
              <a:gd name="connsiteY16" fmla="*/ 1331156 h 3248856"/>
              <a:gd name="connsiteX17" fmla="*/ 1968500 w 2630752"/>
              <a:gd name="connsiteY17" fmla="*/ 1407356 h 3248856"/>
              <a:gd name="connsiteX18" fmla="*/ 1981200 w 2630752"/>
              <a:gd name="connsiteY18" fmla="*/ 1458156 h 3248856"/>
              <a:gd name="connsiteX19" fmla="*/ 2006600 w 2630752"/>
              <a:gd name="connsiteY19" fmla="*/ 1547056 h 3248856"/>
              <a:gd name="connsiteX20" fmla="*/ 2063750 w 2630752"/>
              <a:gd name="connsiteY20" fmla="*/ 1686756 h 3248856"/>
              <a:gd name="connsiteX21" fmla="*/ 2076450 w 2630752"/>
              <a:gd name="connsiteY21" fmla="*/ 1769306 h 3248856"/>
              <a:gd name="connsiteX22" fmla="*/ 2108200 w 2630752"/>
              <a:gd name="connsiteY22" fmla="*/ 1883606 h 3248856"/>
              <a:gd name="connsiteX23" fmla="*/ 2133600 w 2630752"/>
              <a:gd name="connsiteY23" fmla="*/ 2004256 h 3248856"/>
              <a:gd name="connsiteX24" fmla="*/ 2159000 w 2630752"/>
              <a:gd name="connsiteY24" fmla="*/ 2093156 h 3248856"/>
              <a:gd name="connsiteX25" fmla="*/ 2260600 w 2630752"/>
              <a:gd name="connsiteY25" fmla="*/ 2321756 h 3248856"/>
              <a:gd name="connsiteX26" fmla="*/ 2324100 w 2630752"/>
              <a:gd name="connsiteY26" fmla="*/ 2436056 h 3248856"/>
              <a:gd name="connsiteX27" fmla="*/ 2374900 w 2630752"/>
              <a:gd name="connsiteY27" fmla="*/ 2550356 h 3248856"/>
              <a:gd name="connsiteX28" fmla="*/ 2514600 w 2630752"/>
              <a:gd name="connsiteY28" fmla="*/ 2893256 h 3248856"/>
              <a:gd name="connsiteX29" fmla="*/ 2552700 w 2630752"/>
              <a:gd name="connsiteY29" fmla="*/ 3007556 h 3248856"/>
              <a:gd name="connsiteX30" fmla="*/ 2609850 w 2630752"/>
              <a:gd name="connsiteY30" fmla="*/ 3217106 h 3248856"/>
              <a:gd name="connsiteX31" fmla="*/ 2349500 w 2630752"/>
              <a:gd name="connsiteY31" fmla="*/ 3236156 h 3248856"/>
              <a:gd name="connsiteX32" fmla="*/ 0 w 2630752"/>
              <a:gd name="connsiteY32" fmla="*/ 3248856 h 3248856"/>
              <a:gd name="connsiteX33" fmla="*/ 40640 w 2630752"/>
              <a:gd name="connsiteY33" fmla="*/ 279596 h 3248856"/>
              <a:gd name="connsiteX0" fmla="*/ 33906 w 2630752"/>
              <a:gd name="connsiteY0" fmla="*/ 251657 h 3248856"/>
              <a:gd name="connsiteX1" fmla="*/ 165100 w 2630752"/>
              <a:gd name="connsiteY1" fmla="*/ 99256 h 3248856"/>
              <a:gd name="connsiteX2" fmla="*/ 412750 w 2630752"/>
              <a:gd name="connsiteY2" fmla="*/ 16706 h 3248856"/>
              <a:gd name="connsiteX3" fmla="*/ 615950 w 2630752"/>
              <a:gd name="connsiteY3" fmla="*/ 4006 h 3248856"/>
              <a:gd name="connsiteX4" fmla="*/ 838200 w 2630752"/>
              <a:gd name="connsiteY4" fmla="*/ 67506 h 3248856"/>
              <a:gd name="connsiteX5" fmla="*/ 1143000 w 2630752"/>
              <a:gd name="connsiteY5" fmla="*/ 219906 h 3248856"/>
              <a:gd name="connsiteX6" fmla="*/ 1333500 w 2630752"/>
              <a:gd name="connsiteY6" fmla="*/ 365956 h 3248856"/>
              <a:gd name="connsiteX7" fmla="*/ 1397000 w 2630752"/>
              <a:gd name="connsiteY7" fmla="*/ 416756 h 3248856"/>
              <a:gd name="connsiteX8" fmla="*/ 1460500 w 2630752"/>
              <a:gd name="connsiteY8" fmla="*/ 480256 h 3248856"/>
              <a:gd name="connsiteX9" fmla="*/ 1524000 w 2630752"/>
              <a:gd name="connsiteY9" fmla="*/ 556456 h 3248856"/>
              <a:gd name="connsiteX10" fmla="*/ 1587500 w 2630752"/>
              <a:gd name="connsiteY10" fmla="*/ 632656 h 3248856"/>
              <a:gd name="connsiteX11" fmla="*/ 1727200 w 2630752"/>
              <a:gd name="connsiteY11" fmla="*/ 848556 h 3248856"/>
              <a:gd name="connsiteX12" fmla="*/ 1765300 w 2630752"/>
              <a:gd name="connsiteY12" fmla="*/ 924756 h 3248856"/>
              <a:gd name="connsiteX13" fmla="*/ 1803400 w 2630752"/>
              <a:gd name="connsiteY13" fmla="*/ 1000956 h 3248856"/>
              <a:gd name="connsiteX14" fmla="*/ 1879600 w 2630752"/>
              <a:gd name="connsiteY14" fmla="*/ 1166056 h 3248856"/>
              <a:gd name="connsiteX15" fmla="*/ 1917700 w 2630752"/>
              <a:gd name="connsiteY15" fmla="*/ 1280356 h 3248856"/>
              <a:gd name="connsiteX16" fmla="*/ 1943100 w 2630752"/>
              <a:gd name="connsiteY16" fmla="*/ 1331156 h 3248856"/>
              <a:gd name="connsiteX17" fmla="*/ 1968500 w 2630752"/>
              <a:gd name="connsiteY17" fmla="*/ 1407356 h 3248856"/>
              <a:gd name="connsiteX18" fmla="*/ 1981200 w 2630752"/>
              <a:gd name="connsiteY18" fmla="*/ 1458156 h 3248856"/>
              <a:gd name="connsiteX19" fmla="*/ 2006600 w 2630752"/>
              <a:gd name="connsiteY19" fmla="*/ 1547056 h 3248856"/>
              <a:gd name="connsiteX20" fmla="*/ 2063750 w 2630752"/>
              <a:gd name="connsiteY20" fmla="*/ 1686756 h 3248856"/>
              <a:gd name="connsiteX21" fmla="*/ 2076450 w 2630752"/>
              <a:gd name="connsiteY21" fmla="*/ 1769306 h 3248856"/>
              <a:gd name="connsiteX22" fmla="*/ 2108200 w 2630752"/>
              <a:gd name="connsiteY22" fmla="*/ 1883606 h 3248856"/>
              <a:gd name="connsiteX23" fmla="*/ 2133600 w 2630752"/>
              <a:gd name="connsiteY23" fmla="*/ 2004256 h 3248856"/>
              <a:gd name="connsiteX24" fmla="*/ 2159000 w 2630752"/>
              <a:gd name="connsiteY24" fmla="*/ 2093156 h 3248856"/>
              <a:gd name="connsiteX25" fmla="*/ 2260600 w 2630752"/>
              <a:gd name="connsiteY25" fmla="*/ 2321756 h 3248856"/>
              <a:gd name="connsiteX26" fmla="*/ 2324100 w 2630752"/>
              <a:gd name="connsiteY26" fmla="*/ 2436056 h 3248856"/>
              <a:gd name="connsiteX27" fmla="*/ 2374900 w 2630752"/>
              <a:gd name="connsiteY27" fmla="*/ 2550356 h 3248856"/>
              <a:gd name="connsiteX28" fmla="*/ 2514600 w 2630752"/>
              <a:gd name="connsiteY28" fmla="*/ 2893256 h 3248856"/>
              <a:gd name="connsiteX29" fmla="*/ 2552700 w 2630752"/>
              <a:gd name="connsiteY29" fmla="*/ 3007556 h 3248856"/>
              <a:gd name="connsiteX30" fmla="*/ 2609850 w 2630752"/>
              <a:gd name="connsiteY30" fmla="*/ 3217106 h 3248856"/>
              <a:gd name="connsiteX31" fmla="*/ 2349500 w 2630752"/>
              <a:gd name="connsiteY31" fmla="*/ 3236156 h 3248856"/>
              <a:gd name="connsiteX32" fmla="*/ 0 w 2630752"/>
              <a:gd name="connsiteY32" fmla="*/ 3248856 h 3248856"/>
              <a:gd name="connsiteX33" fmla="*/ 2540 w 2630752"/>
              <a:gd name="connsiteY33" fmla="*/ 279596 h 3248856"/>
              <a:gd name="connsiteX0" fmla="*/ 33906 w 2630752"/>
              <a:gd name="connsiteY0" fmla="*/ 251657 h 3248856"/>
              <a:gd name="connsiteX1" fmla="*/ 165100 w 2630752"/>
              <a:gd name="connsiteY1" fmla="*/ 99256 h 3248856"/>
              <a:gd name="connsiteX2" fmla="*/ 412750 w 2630752"/>
              <a:gd name="connsiteY2" fmla="*/ 16706 h 3248856"/>
              <a:gd name="connsiteX3" fmla="*/ 615950 w 2630752"/>
              <a:gd name="connsiteY3" fmla="*/ 4006 h 3248856"/>
              <a:gd name="connsiteX4" fmla="*/ 838200 w 2630752"/>
              <a:gd name="connsiteY4" fmla="*/ 67506 h 3248856"/>
              <a:gd name="connsiteX5" fmla="*/ 1143000 w 2630752"/>
              <a:gd name="connsiteY5" fmla="*/ 219906 h 3248856"/>
              <a:gd name="connsiteX6" fmla="*/ 1333500 w 2630752"/>
              <a:gd name="connsiteY6" fmla="*/ 365956 h 3248856"/>
              <a:gd name="connsiteX7" fmla="*/ 1397000 w 2630752"/>
              <a:gd name="connsiteY7" fmla="*/ 416756 h 3248856"/>
              <a:gd name="connsiteX8" fmla="*/ 1460500 w 2630752"/>
              <a:gd name="connsiteY8" fmla="*/ 480256 h 3248856"/>
              <a:gd name="connsiteX9" fmla="*/ 1524000 w 2630752"/>
              <a:gd name="connsiteY9" fmla="*/ 556456 h 3248856"/>
              <a:gd name="connsiteX10" fmla="*/ 1587500 w 2630752"/>
              <a:gd name="connsiteY10" fmla="*/ 632656 h 3248856"/>
              <a:gd name="connsiteX11" fmla="*/ 1727200 w 2630752"/>
              <a:gd name="connsiteY11" fmla="*/ 848556 h 3248856"/>
              <a:gd name="connsiteX12" fmla="*/ 1765300 w 2630752"/>
              <a:gd name="connsiteY12" fmla="*/ 924756 h 3248856"/>
              <a:gd name="connsiteX13" fmla="*/ 1803400 w 2630752"/>
              <a:gd name="connsiteY13" fmla="*/ 1000956 h 3248856"/>
              <a:gd name="connsiteX14" fmla="*/ 1879600 w 2630752"/>
              <a:gd name="connsiteY14" fmla="*/ 1166056 h 3248856"/>
              <a:gd name="connsiteX15" fmla="*/ 1917700 w 2630752"/>
              <a:gd name="connsiteY15" fmla="*/ 1280356 h 3248856"/>
              <a:gd name="connsiteX16" fmla="*/ 1943100 w 2630752"/>
              <a:gd name="connsiteY16" fmla="*/ 1331156 h 3248856"/>
              <a:gd name="connsiteX17" fmla="*/ 1968500 w 2630752"/>
              <a:gd name="connsiteY17" fmla="*/ 1407356 h 3248856"/>
              <a:gd name="connsiteX18" fmla="*/ 1981200 w 2630752"/>
              <a:gd name="connsiteY18" fmla="*/ 1458156 h 3248856"/>
              <a:gd name="connsiteX19" fmla="*/ 2006600 w 2630752"/>
              <a:gd name="connsiteY19" fmla="*/ 1547056 h 3248856"/>
              <a:gd name="connsiteX20" fmla="*/ 2063750 w 2630752"/>
              <a:gd name="connsiteY20" fmla="*/ 1686756 h 3248856"/>
              <a:gd name="connsiteX21" fmla="*/ 2076450 w 2630752"/>
              <a:gd name="connsiteY21" fmla="*/ 1769306 h 3248856"/>
              <a:gd name="connsiteX22" fmla="*/ 2108200 w 2630752"/>
              <a:gd name="connsiteY22" fmla="*/ 1883606 h 3248856"/>
              <a:gd name="connsiteX23" fmla="*/ 2133600 w 2630752"/>
              <a:gd name="connsiteY23" fmla="*/ 2004256 h 3248856"/>
              <a:gd name="connsiteX24" fmla="*/ 2159000 w 2630752"/>
              <a:gd name="connsiteY24" fmla="*/ 2093156 h 3248856"/>
              <a:gd name="connsiteX25" fmla="*/ 2260600 w 2630752"/>
              <a:gd name="connsiteY25" fmla="*/ 2321756 h 3248856"/>
              <a:gd name="connsiteX26" fmla="*/ 2324100 w 2630752"/>
              <a:gd name="connsiteY26" fmla="*/ 2436056 h 3248856"/>
              <a:gd name="connsiteX27" fmla="*/ 2374900 w 2630752"/>
              <a:gd name="connsiteY27" fmla="*/ 2550356 h 3248856"/>
              <a:gd name="connsiteX28" fmla="*/ 2514600 w 2630752"/>
              <a:gd name="connsiteY28" fmla="*/ 2893256 h 3248856"/>
              <a:gd name="connsiteX29" fmla="*/ 2552700 w 2630752"/>
              <a:gd name="connsiteY29" fmla="*/ 3007556 h 3248856"/>
              <a:gd name="connsiteX30" fmla="*/ 2609850 w 2630752"/>
              <a:gd name="connsiteY30" fmla="*/ 3217106 h 3248856"/>
              <a:gd name="connsiteX31" fmla="*/ 2349500 w 2630752"/>
              <a:gd name="connsiteY31" fmla="*/ 3236156 h 3248856"/>
              <a:gd name="connsiteX32" fmla="*/ 0 w 2630752"/>
              <a:gd name="connsiteY32" fmla="*/ 3248856 h 3248856"/>
              <a:gd name="connsiteX33" fmla="*/ 40640 w 2630752"/>
              <a:gd name="connsiteY33" fmla="*/ 279596 h 3248856"/>
              <a:gd name="connsiteX0" fmla="*/ 33906 w 2630752"/>
              <a:gd name="connsiteY0" fmla="*/ 251657 h 3248856"/>
              <a:gd name="connsiteX1" fmla="*/ 165100 w 2630752"/>
              <a:gd name="connsiteY1" fmla="*/ 99256 h 3248856"/>
              <a:gd name="connsiteX2" fmla="*/ 412750 w 2630752"/>
              <a:gd name="connsiteY2" fmla="*/ 16706 h 3248856"/>
              <a:gd name="connsiteX3" fmla="*/ 615950 w 2630752"/>
              <a:gd name="connsiteY3" fmla="*/ 4006 h 3248856"/>
              <a:gd name="connsiteX4" fmla="*/ 838200 w 2630752"/>
              <a:gd name="connsiteY4" fmla="*/ 67506 h 3248856"/>
              <a:gd name="connsiteX5" fmla="*/ 1143000 w 2630752"/>
              <a:gd name="connsiteY5" fmla="*/ 219906 h 3248856"/>
              <a:gd name="connsiteX6" fmla="*/ 1333500 w 2630752"/>
              <a:gd name="connsiteY6" fmla="*/ 365956 h 3248856"/>
              <a:gd name="connsiteX7" fmla="*/ 1397000 w 2630752"/>
              <a:gd name="connsiteY7" fmla="*/ 416756 h 3248856"/>
              <a:gd name="connsiteX8" fmla="*/ 1460500 w 2630752"/>
              <a:gd name="connsiteY8" fmla="*/ 480256 h 3248856"/>
              <a:gd name="connsiteX9" fmla="*/ 1524000 w 2630752"/>
              <a:gd name="connsiteY9" fmla="*/ 556456 h 3248856"/>
              <a:gd name="connsiteX10" fmla="*/ 1587500 w 2630752"/>
              <a:gd name="connsiteY10" fmla="*/ 632656 h 3248856"/>
              <a:gd name="connsiteX11" fmla="*/ 1727200 w 2630752"/>
              <a:gd name="connsiteY11" fmla="*/ 848556 h 3248856"/>
              <a:gd name="connsiteX12" fmla="*/ 1765300 w 2630752"/>
              <a:gd name="connsiteY12" fmla="*/ 924756 h 3248856"/>
              <a:gd name="connsiteX13" fmla="*/ 1803400 w 2630752"/>
              <a:gd name="connsiteY13" fmla="*/ 1000956 h 3248856"/>
              <a:gd name="connsiteX14" fmla="*/ 1879600 w 2630752"/>
              <a:gd name="connsiteY14" fmla="*/ 1166056 h 3248856"/>
              <a:gd name="connsiteX15" fmla="*/ 1917700 w 2630752"/>
              <a:gd name="connsiteY15" fmla="*/ 1280356 h 3248856"/>
              <a:gd name="connsiteX16" fmla="*/ 1943100 w 2630752"/>
              <a:gd name="connsiteY16" fmla="*/ 1331156 h 3248856"/>
              <a:gd name="connsiteX17" fmla="*/ 1968500 w 2630752"/>
              <a:gd name="connsiteY17" fmla="*/ 1407356 h 3248856"/>
              <a:gd name="connsiteX18" fmla="*/ 1981200 w 2630752"/>
              <a:gd name="connsiteY18" fmla="*/ 1458156 h 3248856"/>
              <a:gd name="connsiteX19" fmla="*/ 2006600 w 2630752"/>
              <a:gd name="connsiteY19" fmla="*/ 1547056 h 3248856"/>
              <a:gd name="connsiteX20" fmla="*/ 2063750 w 2630752"/>
              <a:gd name="connsiteY20" fmla="*/ 1686756 h 3248856"/>
              <a:gd name="connsiteX21" fmla="*/ 2076450 w 2630752"/>
              <a:gd name="connsiteY21" fmla="*/ 1769306 h 3248856"/>
              <a:gd name="connsiteX22" fmla="*/ 2108200 w 2630752"/>
              <a:gd name="connsiteY22" fmla="*/ 1883606 h 3248856"/>
              <a:gd name="connsiteX23" fmla="*/ 2133600 w 2630752"/>
              <a:gd name="connsiteY23" fmla="*/ 2004256 h 3248856"/>
              <a:gd name="connsiteX24" fmla="*/ 2159000 w 2630752"/>
              <a:gd name="connsiteY24" fmla="*/ 2093156 h 3248856"/>
              <a:gd name="connsiteX25" fmla="*/ 2260600 w 2630752"/>
              <a:gd name="connsiteY25" fmla="*/ 2321756 h 3248856"/>
              <a:gd name="connsiteX26" fmla="*/ 2324100 w 2630752"/>
              <a:gd name="connsiteY26" fmla="*/ 2436056 h 3248856"/>
              <a:gd name="connsiteX27" fmla="*/ 2374900 w 2630752"/>
              <a:gd name="connsiteY27" fmla="*/ 2550356 h 3248856"/>
              <a:gd name="connsiteX28" fmla="*/ 2514600 w 2630752"/>
              <a:gd name="connsiteY28" fmla="*/ 2893256 h 3248856"/>
              <a:gd name="connsiteX29" fmla="*/ 2552700 w 2630752"/>
              <a:gd name="connsiteY29" fmla="*/ 3007556 h 3248856"/>
              <a:gd name="connsiteX30" fmla="*/ 2609850 w 2630752"/>
              <a:gd name="connsiteY30" fmla="*/ 3217106 h 3248856"/>
              <a:gd name="connsiteX31" fmla="*/ 2349500 w 2630752"/>
              <a:gd name="connsiteY31" fmla="*/ 3236156 h 3248856"/>
              <a:gd name="connsiteX32" fmla="*/ 0 w 2630752"/>
              <a:gd name="connsiteY32" fmla="*/ 3248856 h 3248856"/>
              <a:gd name="connsiteX33" fmla="*/ 2540 w 2630752"/>
              <a:gd name="connsiteY33" fmla="*/ 279596 h 32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30752" h="3248856">
                <a:moveTo>
                  <a:pt x="33906" y="251657"/>
                </a:moveTo>
                <a:cubicBezTo>
                  <a:pt x="57189" y="226257"/>
                  <a:pt x="101959" y="138414"/>
                  <a:pt x="165100" y="99256"/>
                </a:cubicBezTo>
                <a:cubicBezTo>
                  <a:pt x="228241" y="60098"/>
                  <a:pt x="337608" y="32581"/>
                  <a:pt x="412750" y="16706"/>
                </a:cubicBezTo>
                <a:cubicBezTo>
                  <a:pt x="487892" y="831"/>
                  <a:pt x="545042" y="-4461"/>
                  <a:pt x="615950" y="4006"/>
                </a:cubicBezTo>
                <a:cubicBezTo>
                  <a:pt x="686858" y="12473"/>
                  <a:pt x="750358" y="31523"/>
                  <a:pt x="838200" y="67506"/>
                </a:cubicBezTo>
                <a:cubicBezTo>
                  <a:pt x="926042" y="103489"/>
                  <a:pt x="1060450" y="170164"/>
                  <a:pt x="1143000" y="219906"/>
                </a:cubicBezTo>
                <a:cubicBezTo>
                  <a:pt x="1225550" y="269648"/>
                  <a:pt x="1291167" y="333148"/>
                  <a:pt x="1333500" y="365956"/>
                </a:cubicBezTo>
                <a:cubicBezTo>
                  <a:pt x="1375833" y="398764"/>
                  <a:pt x="1375834" y="397706"/>
                  <a:pt x="1397000" y="416756"/>
                </a:cubicBezTo>
                <a:cubicBezTo>
                  <a:pt x="1464733" y="518356"/>
                  <a:pt x="1439333" y="456973"/>
                  <a:pt x="1460500" y="480256"/>
                </a:cubicBezTo>
                <a:cubicBezTo>
                  <a:pt x="1481667" y="503539"/>
                  <a:pt x="1502833" y="531056"/>
                  <a:pt x="1524000" y="556456"/>
                </a:cubicBezTo>
                <a:cubicBezTo>
                  <a:pt x="1545167" y="581856"/>
                  <a:pt x="1553633" y="583973"/>
                  <a:pt x="1587500" y="632656"/>
                </a:cubicBezTo>
                <a:cubicBezTo>
                  <a:pt x="1621367" y="681339"/>
                  <a:pt x="1697567" y="799873"/>
                  <a:pt x="1727200" y="848556"/>
                </a:cubicBezTo>
                <a:cubicBezTo>
                  <a:pt x="1756833" y="897239"/>
                  <a:pt x="1752600" y="899356"/>
                  <a:pt x="1765300" y="924756"/>
                </a:cubicBezTo>
                <a:cubicBezTo>
                  <a:pt x="1778000" y="950156"/>
                  <a:pt x="1784350" y="960739"/>
                  <a:pt x="1803400" y="1000956"/>
                </a:cubicBezTo>
                <a:cubicBezTo>
                  <a:pt x="1822450" y="1041173"/>
                  <a:pt x="1860550" y="1119489"/>
                  <a:pt x="1879600" y="1166056"/>
                </a:cubicBezTo>
                <a:cubicBezTo>
                  <a:pt x="1898650" y="1212623"/>
                  <a:pt x="1907117" y="1252839"/>
                  <a:pt x="1917700" y="1280356"/>
                </a:cubicBezTo>
                <a:cubicBezTo>
                  <a:pt x="1928283" y="1307873"/>
                  <a:pt x="1936069" y="1313578"/>
                  <a:pt x="1943100" y="1331156"/>
                </a:cubicBezTo>
                <a:cubicBezTo>
                  <a:pt x="1953044" y="1356015"/>
                  <a:pt x="1962006" y="1381381"/>
                  <a:pt x="1968500" y="1407356"/>
                </a:cubicBezTo>
                <a:cubicBezTo>
                  <a:pt x="1972733" y="1424289"/>
                  <a:pt x="1976405" y="1441373"/>
                  <a:pt x="1981200" y="1458156"/>
                </a:cubicBezTo>
                <a:cubicBezTo>
                  <a:pt x="1993279" y="1500432"/>
                  <a:pt x="1992842" y="1508956"/>
                  <a:pt x="2006600" y="1547056"/>
                </a:cubicBezTo>
                <a:cubicBezTo>
                  <a:pt x="2020358" y="1585156"/>
                  <a:pt x="2052108" y="1649714"/>
                  <a:pt x="2063750" y="1686756"/>
                </a:cubicBezTo>
                <a:cubicBezTo>
                  <a:pt x="2075392" y="1723798"/>
                  <a:pt x="2069042" y="1736498"/>
                  <a:pt x="2076450" y="1769306"/>
                </a:cubicBezTo>
                <a:cubicBezTo>
                  <a:pt x="2083858" y="1802114"/>
                  <a:pt x="2098675" y="1844448"/>
                  <a:pt x="2108200" y="1883606"/>
                </a:cubicBezTo>
                <a:cubicBezTo>
                  <a:pt x="2117725" y="1922764"/>
                  <a:pt x="2125133" y="1969331"/>
                  <a:pt x="2133600" y="2004256"/>
                </a:cubicBezTo>
                <a:cubicBezTo>
                  <a:pt x="2136349" y="2015253"/>
                  <a:pt x="2137833" y="2040239"/>
                  <a:pt x="2159000" y="2093156"/>
                </a:cubicBezTo>
                <a:cubicBezTo>
                  <a:pt x="2180167" y="2146073"/>
                  <a:pt x="2233083" y="2264606"/>
                  <a:pt x="2260600" y="2321756"/>
                </a:cubicBezTo>
                <a:cubicBezTo>
                  <a:pt x="2288117" y="2378906"/>
                  <a:pt x="2305050" y="2397956"/>
                  <a:pt x="2324100" y="2436056"/>
                </a:cubicBezTo>
                <a:cubicBezTo>
                  <a:pt x="2343150" y="2474156"/>
                  <a:pt x="2343150" y="2474156"/>
                  <a:pt x="2374900" y="2550356"/>
                </a:cubicBezTo>
                <a:cubicBezTo>
                  <a:pt x="2406650" y="2626556"/>
                  <a:pt x="2484967" y="2817056"/>
                  <a:pt x="2514600" y="2893256"/>
                </a:cubicBezTo>
                <a:cubicBezTo>
                  <a:pt x="2544233" y="2969456"/>
                  <a:pt x="2536825" y="2953581"/>
                  <a:pt x="2552700" y="3007556"/>
                </a:cubicBezTo>
                <a:cubicBezTo>
                  <a:pt x="2568575" y="3061531"/>
                  <a:pt x="2643717" y="3179006"/>
                  <a:pt x="2609850" y="3217106"/>
                </a:cubicBezTo>
                <a:cubicBezTo>
                  <a:pt x="2575983" y="3255206"/>
                  <a:pt x="2784475" y="3230864"/>
                  <a:pt x="2349500" y="3236156"/>
                </a:cubicBezTo>
                <a:lnTo>
                  <a:pt x="0" y="3248856"/>
                </a:lnTo>
                <a:cubicBezTo>
                  <a:pt x="16933" y="2249789"/>
                  <a:pt x="699" y="700389"/>
                  <a:pt x="2540" y="279596"/>
                </a:cubicBezTo>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20684925">
            <a:off x="2657232" y="2191074"/>
            <a:ext cx="3072703" cy="257910"/>
          </a:xfrm>
          <a:prstGeom prst="rightArrow">
            <a:avLst>
              <a:gd name="adj1" fmla="val 50000"/>
              <a:gd name="adj2" fmla="val 102675"/>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14" name="TextBox 13"/>
          <p:cNvSpPr txBox="1"/>
          <p:nvPr/>
        </p:nvSpPr>
        <p:spPr>
          <a:xfrm rot="20692630">
            <a:off x="3262465" y="2398005"/>
            <a:ext cx="2274701" cy="33855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Linear  Compton</a:t>
            </a:r>
            <a:r>
              <a:rPr lang="en-US" sz="1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a:t>
            </a:r>
            <a:r>
              <a:rPr lang="en-US" sz="1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source</a:t>
            </a:r>
            <a:endParaRPr lang="en-US" sz="1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sp>
        <p:nvSpPr>
          <p:cNvPr id="23" name="TextBox 22"/>
          <p:cNvSpPr txBox="1"/>
          <p:nvPr/>
        </p:nvSpPr>
        <p:spPr>
          <a:xfrm>
            <a:off x="3912197" y="2796587"/>
            <a:ext cx="1384300" cy="461665"/>
          </a:xfrm>
          <a:prstGeom prst="rect">
            <a:avLst/>
          </a:prstGeom>
          <a:noFill/>
        </p:spPr>
        <p:txBody>
          <a:bodyPr wrap="square" rtlCol="0">
            <a:spAutoFit/>
          </a:bodyPr>
          <a:lstStyle/>
          <a:p>
            <a:r>
              <a:rPr lang="en-US" sz="2400" i="1" dirty="0" smtClean="0">
                <a:solidFill>
                  <a:srgbClr val="FF0000"/>
                </a:solidFill>
              </a:rPr>
              <a:t>B</a:t>
            </a:r>
            <a:r>
              <a:rPr lang="en-US" dirty="0" smtClean="0">
                <a:solidFill>
                  <a:srgbClr val="FF0000"/>
                </a:solidFill>
              </a:rPr>
              <a:t> ~ </a:t>
            </a:r>
            <a:r>
              <a:rPr lang="en-US" sz="2400" i="1" dirty="0" smtClean="0">
                <a:solidFill>
                  <a:srgbClr val="FF0000"/>
                </a:solidFill>
                <a:latin typeface="Symbol" charset="2"/>
                <a:cs typeface="Symbol" charset="2"/>
              </a:rPr>
              <a:t>g</a:t>
            </a:r>
            <a:r>
              <a:rPr lang="en-US" sz="2400" baseline="30000" dirty="0" smtClean="0">
                <a:solidFill>
                  <a:srgbClr val="FF0000"/>
                </a:solidFill>
                <a:latin typeface="Symbol" charset="2"/>
                <a:cs typeface="Symbol" charset="2"/>
              </a:rPr>
              <a:t>5</a:t>
            </a:r>
            <a:endParaRPr lang="en-US" sz="2400" baseline="30000" dirty="0">
              <a:solidFill>
                <a:srgbClr val="FF0000"/>
              </a:solidFill>
              <a:latin typeface="Symbol" charset="2"/>
              <a:cs typeface="Symbol" charset="2"/>
            </a:endParaRPr>
          </a:p>
        </p:txBody>
      </p:sp>
      <p:pic>
        <p:nvPicPr>
          <p:cNvPr id="24" name="Picture 23"/>
          <p:cNvPicPr>
            <a:picLocks noChangeAspect="1"/>
          </p:cNvPicPr>
          <p:nvPr/>
        </p:nvPicPr>
        <p:blipFill rotWithShape="1">
          <a:blip r:embed="rId3"/>
          <a:srcRect l="11613" t="24403" r="9839" b="16608"/>
          <a:stretch/>
        </p:blipFill>
        <p:spPr>
          <a:xfrm>
            <a:off x="1540885" y="3677734"/>
            <a:ext cx="3063462" cy="1050137"/>
          </a:xfrm>
          <a:prstGeom prst="rect">
            <a:avLst/>
          </a:prstGeom>
        </p:spPr>
      </p:pic>
      <p:sp>
        <p:nvSpPr>
          <p:cNvPr id="25" name="TextBox 24"/>
          <p:cNvSpPr txBox="1"/>
          <p:nvPr/>
        </p:nvSpPr>
        <p:spPr>
          <a:xfrm>
            <a:off x="1796859" y="3114755"/>
            <a:ext cx="894023"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NSLS II</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4" name="Straight Connector 3"/>
          <p:cNvCxnSpPr/>
          <p:nvPr/>
        </p:nvCxnSpPr>
        <p:spPr>
          <a:xfrm flipV="1">
            <a:off x="2690882" y="1238614"/>
            <a:ext cx="0" cy="3526226"/>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675382" y="1238614"/>
            <a:ext cx="0" cy="3502176"/>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823200" y="1101358"/>
            <a:ext cx="622300" cy="646331"/>
          </a:xfrm>
          <a:prstGeom prst="rect">
            <a:avLst/>
          </a:prstGeom>
          <a:noFill/>
        </p:spPr>
        <p:txBody>
          <a:bodyPr wrap="square" rtlCol="0">
            <a:spAutoFit/>
          </a:bodyPr>
          <a:lstStyle/>
          <a:p>
            <a:r>
              <a:rPr lang="en-US" i="1" dirty="0"/>
              <a:t>a</a:t>
            </a:r>
            <a:r>
              <a:rPr lang="en-US" baseline="-25000" dirty="0"/>
              <a:t>0</a:t>
            </a:r>
          </a:p>
          <a:p>
            <a:r>
              <a:rPr lang="en-US" i="1" dirty="0" smtClean="0">
                <a:latin typeface="Symbol" charset="2"/>
                <a:cs typeface="Symbol" charset="2"/>
              </a:rPr>
              <a:t>g</a:t>
            </a:r>
          </a:p>
        </p:txBody>
      </p:sp>
      <p:sp>
        <p:nvSpPr>
          <p:cNvPr id="9" name="TextBox 8"/>
          <p:cNvSpPr txBox="1"/>
          <p:nvPr/>
        </p:nvSpPr>
        <p:spPr>
          <a:xfrm>
            <a:off x="2197692" y="1124357"/>
            <a:ext cx="683690" cy="646331"/>
          </a:xfrm>
          <a:prstGeom prst="rect">
            <a:avLst/>
          </a:prstGeom>
          <a:noFill/>
        </p:spPr>
        <p:txBody>
          <a:bodyPr wrap="square" rtlCol="0">
            <a:spAutoFit/>
          </a:bodyPr>
          <a:lstStyle/>
          <a:p>
            <a:r>
              <a:rPr lang="en-US" dirty="0" smtClean="0"/>
              <a:t>    1</a:t>
            </a:r>
          </a:p>
          <a:p>
            <a:r>
              <a:rPr lang="en-US" dirty="0" smtClean="0"/>
              <a:t>100</a:t>
            </a:r>
            <a:endParaRPr lang="en-US" dirty="0"/>
          </a:p>
        </p:txBody>
      </p:sp>
      <p:sp>
        <p:nvSpPr>
          <p:cNvPr id="27" name="TextBox 26"/>
          <p:cNvSpPr txBox="1"/>
          <p:nvPr/>
        </p:nvSpPr>
        <p:spPr>
          <a:xfrm>
            <a:off x="6553028" y="1959348"/>
            <a:ext cx="683690" cy="646331"/>
          </a:xfrm>
          <a:prstGeom prst="rect">
            <a:avLst/>
          </a:prstGeom>
          <a:noFill/>
        </p:spPr>
        <p:txBody>
          <a:bodyPr wrap="square" rtlCol="0">
            <a:spAutoFit/>
          </a:bodyPr>
          <a:lstStyle/>
          <a:p>
            <a:r>
              <a:rPr lang="en-US" dirty="0" smtClean="0"/>
              <a:t>       1</a:t>
            </a:r>
          </a:p>
          <a:p>
            <a:r>
              <a:rPr lang="en-US" dirty="0" smtClean="0"/>
              <a:t>1000</a:t>
            </a:r>
            <a:endParaRPr lang="en-US" dirty="0"/>
          </a:p>
        </p:txBody>
      </p:sp>
      <p:sp>
        <p:nvSpPr>
          <p:cNvPr id="28" name="TextBox 27"/>
          <p:cNvSpPr txBox="1"/>
          <p:nvPr/>
        </p:nvSpPr>
        <p:spPr>
          <a:xfrm>
            <a:off x="9791700" y="2098654"/>
            <a:ext cx="184666" cy="369332"/>
          </a:xfrm>
          <a:prstGeom prst="rect">
            <a:avLst/>
          </a:prstGeom>
          <a:noFill/>
        </p:spPr>
        <p:txBody>
          <a:bodyPr wrap="none" rtlCol="0">
            <a:spAutoFit/>
          </a:bodyPr>
          <a:lstStyle/>
          <a:p>
            <a:endParaRPr lang="en-US" dirty="0"/>
          </a:p>
        </p:txBody>
      </p:sp>
      <p:cxnSp>
        <p:nvCxnSpPr>
          <p:cNvPr id="31" name="Straight Connector 30"/>
          <p:cNvCxnSpPr/>
          <p:nvPr/>
        </p:nvCxnSpPr>
        <p:spPr>
          <a:xfrm flipV="1">
            <a:off x="7186682" y="1262120"/>
            <a:ext cx="0" cy="3502176"/>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29" name="Rectangle 2"/>
          <p:cNvSpPr txBox="1">
            <a:spLocks noChangeArrowheads="1"/>
          </p:cNvSpPr>
          <p:nvPr/>
        </p:nvSpPr>
        <p:spPr>
          <a:xfrm>
            <a:off x="876676" y="644158"/>
            <a:ext cx="7810124"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dirty="0" smtClean="0">
                <a:solidFill>
                  <a:schemeClr val="tx2">
                    <a:lumMod val="40000"/>
                    <a:lumOff val="60000"/>
                  </a:schemeClr>
                </a:solidFill>
                <a:effectLst>
                  <a:outerShdw blurRad="38100" dist="38100" dir="2700000" algn="tl">
                    <a:srgbClr val="000000"/>
                  </a:outerShdw>
                </a:effectLst>
                <a:latin typeface="Verdana" pitchFamily="34" charset="0"/>
              </a:rPr>
              <a:t>Peak Brightness of a Compton Source</a:t>
            </a:r>
            <a:endParaRPr lang="en-US" altLang="en-US" b="1" dirty="0">
              <a:solidFill>
                <a:schemeClr val="tx2">
                  <a:lumMod val="40000"/>
                  <a:lumOff val="60000"/>
                </a:schemeClr>
              </a:solidFill>
              <a:effectLst>
                <a:outerShdw blurRad="38100" dist="38100" dir="2700000" algn="tl">
                  <a:srgbClr val="000000"/>
                </a:outerShdw>
              </a:effectLst>
              <a:latin typeface="Verdana" pitchFamily="34" charset="0"/>
            </a:endParaRPr>
          </a:p>
        </p:txBody>
      </p:sp>
      <p:sp>
        <p:nvSpPr>
          <p:cNvPr id="30" name="TextBox 29"/>
          <p:cNvSpPr txBox="1"/>
          <p:nvPr/>
        </p:nvSpPr>
        <p:spPr>
          <a:xfrm>
            <a:off x="6567089" y="1119743"/>
            <a:ext cx="683690" cy="646331"/>
          </a:xfrm>
          <a:prstGeom prst="rect">
            <a:avLst/>
          </a:prstGeom>
          <a:noFill/>
        </p:spPr>
        <p:txBody>
          <a:bodyPr wrap="square" rtlCol="0">
            <a:spAutoFit/>
          </a:bodyPr>
          <a:lstStyle/>
          <a:p>
            <a:r>
              <a:rPr lang="en-US" dirty="0" smtClean="0"/>
              <a:t>     10</a:t>
            </a:r>
          </a:p>
          <a:p>
            <a:r>
              <a:rPr lang="en-US" dirty="0" smtClean="0"/>
              <a:t>1000</a:t>
            </a:r>
            <a:endParaRPr lang="en-US" dirty="0"/>
          </a:p>
        </p:txBody>
      </p:sp>
      <p:sp>
        <p:nvSpPr>
          <p:cNvPr id="32" name="Right Arrow 31"/>
          <p:cNvSpPr/>
          <p:nvPr/>
        </p:nvSpPr>
        <p:spPr>
          <a:xfrm>
            <a:off x="5618645" y="1797237"/>
            <a:ext cx="1644222" cy="257910"/>
          </a:xfrm>
          <a:prstGeom prst="rightArrow">
            <a:avLst>
              <a:gd name="adj1" fmla="val 50000"/>
              <a:gd name="adj2" fmla="val 102675"/>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33" name="TextBox 32"/>
          <p:cNvSpPr txBox="1"/>
          <p:nvPr/>
        </p:nvSpPr>
        <p:spPr>
          <a:xfrm>
            <a:off x="5709750" y="1451517"/>
            <a:ext cx="1846863"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Nonlinear</a:t>
            </a:r>
          </a:p>
          <a:p>
            <a:endParaRPr lang="en-US" sz="1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r>
              <a:rPr lang="en-US" sz="1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Compton source</a:t>
            </a:r>
            <a:endParaRPr lang="en-US" sz="1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sp>
        <p:nvSpPr>
          <p:cNvPr id="10" name="Slide Number Placeholder 9"/>
          <p:cNvSpPr>
            <a:spLocks noGrp="1"/>
          </p:cNvSpPr>
          <p:nvPr>
            <p:ph type="sldNum" sz="quarter" idx="12"/>
          </p:nvPr>
        </p:nvSpPr>
        <p:spPr>
          <a:xfrm>
            <a:off x="4307156" y="6492875"/>
            <a:ext cx="2133600" cy="365125"/>
          </a:xfrm>
        </p:spPr>
        <p:txBody>
          <a:bodyPr/>
          <a:lstStyle/>
          <a:p>
            <a:fld id="{25792CC6-8A8A-8845-897E-29FA1C5B5B17}" type="slidenum">
              <a:rPr lang="en-US" smtClean="0">
                <a:solidFill>
                  <a:schemeClr val="bg1"/>
                </a:solidFill>
              </a:rPr>
              <a:t>28</a:t>
            </a:fld>
            <a:endParaRPr lang="en-US" dirty="0">
              <a:solidFill>
                <a:schemeClr val="bg1"/>
              </a:solidFill>
            </a:endParaRPr>
          </a:p>
        </p:txBody>
      </p:sp>
      <p:sp>
        <p:nvSpPr>
          <p:cNvPr id="34" name="Rectangle 33"/>
          <p:cNvSpPr>
            <a:spLocks noRot="1" noChangeAspect="1" noMove="1" noResize="1" noEditPoints="1" noAdjustHandles="1" noChangeArrowheads="1" noChangeShapeType="1" noTextEdit="1"/>
          </p:cNvSpPr>
          <p:nvPr/>
        </p:nvSpPr>
        <p:spPr>
          <a:xfrm>
            <a:off x="5830104" y="2751019"/>
            <a:ext cx="1930337" cy="470835"/>
          </a:xfrm>
          <a:prstGeom prst="rect">
            <a:avLst/>
          </a:prstGeom>
          <a:blipFill rotWithShape="1">
            <a:blip r:embed="rId4"/>
            <a:stretch>
              <a:fillRect t="-119231" r="-27445" b="-185897"/>
            </a:stretch>
          </a:blipFill>
        </p:spPr>
        <p:txBody>
          <a:bodyPr/>
          <a:lstStyle/>
          <a:p>
            <a:pPr fontAlgn="auto">
              <a:spcBef>
                <a:spcPts val="0"/>
              </a:spcBef>
              <a:spcAft>
                <a:spcPts val="0"/>
              </a:spcAft>
              <a:defRPr/>
            </a:pPr>
            <a:r>
              <a:rPr lang="en-US">
                <a:noFill/>
                <a:latin typeface="+mn-lt"/>
              </a:rPr>
              <a:t> </a:t>
            </a:r>
          </a:p>
        </p:txBody>
      </p:sp>
      <p:pic>
        <p:nvPicPr>
          <p:cNvPr id="35" name="Picture 4" descr="The Compact Light Source"/>
          <p:cNvPicPr>
            <a:picLocks noChangeAspect="1" noChangeArrowheads="1"/>
          </p:cNvPicPr>
          <p:nvPr/>
        </p:nvPicPr>
        <p:blipFill>
          <a:blip r:embed="rId5"/>
          <a:srcRect/>
          <a:stretch>
            <a:fillRect/>
          </a:stretch>
        </p:blipFill>
        <p:spPr bwMode="auto">
          <a:xfrm>
            <a:off x="6077771" y="5569327"/>
            <a:ext cx="1427538" cy="860238"/>
          </a:xfrm>
          <a:prstGeom prst="rect">
            <a:avLst/>
          </a:prstGeom>
          <a:noFill/>
          <a:ln w="9525">
            <a:noFill/>
            <a:miter lim="800000"/>
            <a:headEnd/>
            <a:tailEnd/>
          </a:ln>
        </p:spPr>
      </p:pic>
      <p:pic>
        <p:nvPicPr>
          <p:cNvPr id="36" name="Picture 4"/>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818450" y="4663265"/>
            <a:ext cx="1980723" cy="1351802"/>
          </a:xfrm>
          <a:prstGeom prst="rect">
            <a:avLst/>
          </a:prstGeom>
          <a:noFill/>
          <a:ln w="12700">
            <a:noFill/>
            <a:miter lim="800000"/>
            <a:headEnd/>
            <a:tailEnd/>
          </a:ln>
        </p:spPr>
      </p:pic>
      <p:sp>
        <p:nvSpPr>
          <p:cNvPr id="37" name="Chord 36"/>
          <p:cNvSpPr/>
          <p:nvPr/>
        </p:nvSpPr>
        <p:spPr>
          <a:xfrm>
            <a:off x="1626186" y="3685568"/>
            <a:ext cx="4380795" cy="1150321"/>
          </a:xfrm>
          <a:prstGeom prst="chord">
            <a:avLst>
              <a:gd name="adj1" fmla="val 5528433"/>
              <a:gd name="adj2" fmla="val 19628510"/>
            </a:avLst>
          </a:prstGeom>
          <a:solidFill>
            <a:srgbClr val="FF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7588933">
            <a:off x="4682424" y="3665118"/>
            <a:ext cx="1380374" cy="2916332"/>
          </a:xfrm>
          <a:prstGeom prst="trapezoid">
            <a:avLst>
              <a:gd name="adj" fmla="val 48270"/>
            </a:avLst>
          </a:prstGeom>
          <a:solidFill>
            <a:srgbClr val="FF000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228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06400" y="374650"/>
            <a:ext cx="8229600" cy="1143000"/>
          </a:xfrm>
        </p:spPr>
        <p:txBody>
          <a:bodyPr/>
          <a:lstStyle/>
          <a:p>
            <a:pPr algn="l" eaLnBrk="1" hangingPunct="1"/>
            <a:r>
              <a:rPr lang="en-US" dirty="0">
                <a:latin typeface="Arial" charset="0"/>
                <a:cs typeface="Arial" charset="0"/>
              </a:rPr>
              <a:t>     </a:t>
            </a:r>
            <a:r>
              <a:rPr lang="en-US" dirty="0">
                <a:solidFill>
                  <a:srgbClr val="002060"/>
                </a:solidFill>
                <a:effectLst>
                  <a:outerShdw blurRad="38100" dist="38100" dir="2700000" algn="tl">
                    <a:srgbClr val="000000">
                      <a:alpha val="43137"/>
                    </a:srgbClr>
                  </a:outerShdw>
                </a:effectLst>
                <a:latin typeface="Arial" charset="0"/>
                <a:cs typeface="Arial" charset="0"/>
              </a:rPr>
              <a:t>LWFA research</a:t>
            </a:r>
          </a:p>
        </p:txBody>
      </p:sp>
      <p:pic>
        <p:nvPicPr>
          <p:cNvPr id="296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4506913"/>
            <a:ext cx="2994025"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p:cNvPicPr>
            <a:picLocks noChangeAspect="1" noChangeArrowheads="1"/>
          </p:cNvPicPr>
          <p:nvPr/>
        </p:nvPicPr>
        <p:blipFill>
          <a:blip r:embed="rId4">
            <a:extLst>
              <a:ext uri="{28A0092B-C50C-407E-A947-70E740481C1C}">
                <a14:useLocalDpi xmlns:a14="http://schemas.microsoft.com/office/drawing/2010/main" val="0"/>
              </a:ext>
            </a:extLst>
          </a:blip>
          <a:srcRect l="51488" t="4424" r="22803" b="67357"/>
          <a:stretch>
            <a:fillRect/>
          </a:stretch>
        </p:blipFill>
        <p:spPr bwMode="auto">
          <a:xfrm>
            <a:off x="644525" y="3705225"/>
            <a:ext cx="15652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9688" y="2711450"/>
            <a:ext cx="2065337" cy="83185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a:latin typeface="Calibri" charset="0"/>
                <a:cs typeface="Arial" charset="0"/>
              </a:rPr>
              <a:t>Past –</a:t>
            </a:r>
            <a:r>
              <a:rPr lang="en-US" sz="1600">
                <a:latin typeface="Calibri" charset="0"/>
                <a:cs typeface="Arial" charset="0"/>
              </a:rPr>
              <a:t> </a:t>
            </a:r>
          </a:p>
          <a:p>
            <a:pPr eaLnBrk="1" hangingPunct="1"/>
            <a:r>
              <a:rPr lang="en-US" sz="1600">
                <a:latin typeface="Calibri" charset="0"/>
                <a:cs typeface="Arial" charset="0"/>
              </a:rPr>
              <a:t>Plasma source,</a:t>
            </a:r>
          </a:p>
          <a:p>
            <a:pPr eaLnBrk="1" hangingPunct="1"/>
            <a:r>
              <a:rPr lang="en-US" sz="1600">
                <a:latin typeface="Calibri" charset="0"/>
                <a:cs typeface="Arial" charset="0"/>
              </a:rPr>
              <a:t>CO</a:t>
            </a:r>
            <a:r>
              <a:rPr lang="en-US" sz="1600" baseline="-25000">
                <a:latin typeface="Calibri" charset="0"/>
                <a:cs typeface="Arial" charset="0"/>
              </a:rPr>
              <a:t>2</a:t>
            </a:r>
            <a:r>
              <a:rPr lang="en-US" sz="1600">
                <a:latin typeface="Calibri" charset="0"/>
                <a:cs typeface="Arial" charset="0"/>
              </a:rPr>
              <a:t> laser channeling</a:t>
            </a:r>
          </a:p>
        </p:txBody>
      </p:sp>
      <p:grpSp>
        <p:nvGrpSpPr>
          <p:cNvPr id="2" name="Group 2"/>
          <p:cNvGrpSpPr>
            <a:grpSpLocks/>
          </p:cNvGrpSpPr>
          <p:nvPr/>
        </p:nvGrpSpPr>
        <p:grpSpPr bwMode="auto">
          <a:xfrm>
            <a:off x="2725738" y="3090863"/>
            <a:ext cx="6305550" cy="3098800"/>
            <a:chOff x="2725026" y="3090929"/>
            <a:chExt cx="6305649" cy="3099450"/>
          </a:xfrm>
        </p:grpSpPr>
        <p:pic>
          <p:nvPicPr>
            <p:cNvPr id="29709" name="Content Placeholder 3"/>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725026" y="3127487"/>
              <a:ext cx="2507374" cy="183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10" name="Group 1"/>
            <p:cNvGrpSpPr>
              <a:grpSpLocks/>
            </p:cNvGrpSpPr>
            <p:nvPr/>
          </p:nvGrpSpPr>
          <p:grpSpPr bwMode="auto">
            <a:xfrm>
              <a:off x="3505202" y="3090929"/>
              <a:ext cx="5525473" cy="3099450"/>
              <a:chOff x="3505202" y="3090929"/>
              <a:chExt cx="5525473" cy="3099450"/>
            </a:xfrm>
          </p:grpSpPr>
          <p:pic>
            <p:nvPicPr>
              <p:cNvPr id="297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8316" y="3090929"/>
                <a:ext cx="2427984" cy="186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TextBox 8"/>
              <p:cNvSpPr txBox="1">
                <a:spLocks noChangeArrowheads="1"/>
              </p:cNvSpPr>
              <p:nvPr/>
            </p:nvSpPr>
            <p:spPr bwMode="auto">
              <a:xfrm>
                <a:off x="3505202" y="4959273"/>
                <a:ext cx="11144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latin typeface="Calibri" charset="0"/>
                  </a:rPr>
                  <a:t>Laser pulse</a:t>
                </a:r>
              </a:p>
            </p:txBody>
          </p:sp>
          <p:sp>
            <p:nvSpPr>
              <p:cNvPr id="29713" name="TextBox 9"/>
              <p:cNvSpPr txBox="1">
                <a:spLocks noChangeArrowheads="1"/>
              </p:cNvSpPr>
              <p:nvPr/>
            </p:nvSpPr>
            <p:spPr bwMode="auto">
              <a:xfrm>
                <a:off x="5109298" y="4959273"/>
                <a:ext cx="10590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latin typeface="Calibri" charset="0"/>
                  </a:rPr>
                  <a:t>Wake field</a:t>
                </a:r>
              </a:p>
            </p:txBody>
          </p:sp>
          <p:sp>
            <p:nvSpPr>
              <p:cNvPr id="14" name="TextBox 13"/>
              <p:cNvSpPr txBox="1"/>
              <p:nvPr/>
            </p:nvSpPr>
            <p:spPr>
              <a:xfrm>
                <a:off x="6779565" y="4620012"/>
                <a:ext cx="2251110" cy="157036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a:latin typeface="Calibri" charset="0"/>
                  </a:rPr>
                  <a:t>Near future – </a:t>
                </a:r>
              </a:p>
              <a:p>
                <a:pPr eaLnBrk="1" hangingPunct="1"/>
                <a:r>
                  <a:rPr lang="en-US" sz="1600">
                    <a:latin typeface="Calibri" charset="0"/>
                  </a:rPr>
                  <a:t>Self-modulated LWFA </a:t>
                </a:r>
              </a:p>
              <a:p>
                <a:pPr eaLnBrk="1" hangingPunct="1"/>
                <a:r>
                  <a:rPr lang="en-US" sz="1600">
                    <a:solidFill>
                      <a:srgbClr val="FF0000"/>
                    </a:solidFill>
                    <a:latin typeface="Calibri" charset="0"/>
                  </a:rPr>
                  <a:t>with external injection,</a:t>
                </a:r>
              </a:p>
              <a:p>
                <a:pPr eaLnBrk="1" hangingPunct="1"/>
                <a:r>
                  <a:rPr lang="en-US" sz="1600">
                    <a:latin typeface="Calibri" charset="0"/>
                    <a:cs typeface="Arial" charset="0"/>
                  </a:rPr>
                  <a:t>&gt; 1 GeV/m</a:t>
                </a:r>
              </a:p>
              <a:p>
                <a:pPr eaLnBrk="1" hangingPunct="1"/>
                <a:r>
                  <a:rPr lang="en-US" sz="1600">
                    <a:latin typeface="Calibri" charset="0"/>
                    <a:cs typeface="Arial" charset="0"/>
                  </a:rPr>
                  <a:t>@ 2.5 TW, 2 ps</a:t>
                </a:r>
              </a:p>
              <a:p>
                <a:pPr eaLnBrk="1" hangingPunct="1"/>
                <a:endParaRPr lang="en-US" sz="1600">
                  <a:latin typeface="Calibri" charset="0"/>
                  <a:cs typeface="Arial" charset="0"/>
                </a:endParaRPr>
              </a:p>
            </p:txBody>
          </p:sp>
        </p:grpSp>
      </p:grpSp>
      <p:grpSp>
        <p:nvGrpSpPr>
          <p:cNvPr id="4" name="Group 16"/>
          <p:cNvGrpSpPr>
            <a:grpSpLocks/>
          </p:cNvGrpSpPr>
          <p:nvPr/>
        </p:nvGrpSpPr>
        <p:grpSpPr bwMode="auto">
          <a:xfrm>
            <a:off x="4406900" y="858838"/>
            <a:ext cx="4624388" cy="2044700"/>
            <a:chOff x="4407490" y="858985"/>
            <a:chExt cx="4623185" cy="2044986"/>
          </a:xfrm>
        </p:grpSpPr>
        <p:pic>
          <p:nvPicPr>
            <p:cNvPr id="29707" name="Picture 11"/>
            <p:cNvPicPr>
              <a:picLocks noChangeAspect="1" noChangeArrowheads="1"/>
            </p:cNvPicPr>
            <p:nvPr/>
          </p:nvPicPr>
          <p:blipFill>
            <a:blip r:embed="rId7">
              <a:lum bright="10000" contrast="-40000"/>
              <a:extLst>
                <a:ext uri="{28A0092B-C50C-407E-A947-70E740481C1C}">
                  <a14:useLocalDpi xmlns:a14="http://schemas.microsoft.com/office/drawing/2010/main" val="0"/>
                </a:ext>
              </a:extLst>
            </a:blip>
            <a:srcRect l="15855" t="14285" r="10199" b="14285"/>
            <a:stretch>
              <a:fillRect/>
            </a:stretch>
          </p:blipFill>
          <p:spPr bwMode="auto">
            <a:xfrm>
              <a:off x="6658490" y="858985"/>
              <a:ext cx="2372185" cy="204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407490" y="1219397"/>
              <a:ext cx="2250489" cy="1078064"/>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dirty="0">
                  <a:latin typeface="Calibri" charset="0"/>
                </a:rPr>
                <a:t>Future 100 TW – </a:t>
              </a:r>
            </a:p>
            <a:p>
              <a:pPr eaLnBrk="1" hangingPunct="1"/>
              <a:r>
                <a:rPr lang="en-US" sz="1600" dirty="0">
                  <a:latin typeface="Calibri" charset="0"/>
                </a:rPr>
                <a:t>Bubble LWFA </a:t>
              </a:r>
            </a:p>
            <a:p>
              <a:pPr eaLnBrk="1" hangingPunct="1"/>
              <a:r>
                <a:rPr lang="en-US" sz="1600" dirty="0">
                  <a:latin typeface="Calibri" charset="0"/>
                  <a:cs typeface="Arial" charset="0"/>
                </a:rPr>
                <a:t> 20 GeV/m</a:t>
              </a:r>
            </a:p>
            <a:p>
              <a:pPr eaLnBrk="1" hangingPunct="1"/>
              <a:r>
                <a:rPr lang="en-US" sz="1600" b="1" dirty="0" smtClean="0">
                  <a:solidFill>
                    <a:srgbClr val="C00000"/>
                  </a:solidFill>
                  <a:latin typeface="Calibri" charset="0"/>
                  <a:cs typeface="Arial" charset="0"/>
                </a:rPr>
                <a:t>6 </a:t>
              </a:r>
              <a:r>
                <a:rPr lang="en-US" sz="1600" b="1" dirty="0">
                  <a:solidFill>
                    <a:srgbClr val="C00000"/>
                  </a:solidFill>
                  <a:latin typeface="Calibri" charset="0"/>
                  <a:cs typeface="Arial" charset="0"/>
                </a:rPr>
                <a:t>nC</a:t>
              </a:r>
            </a:p>
          </p:txBody>
        </p:sp>
      </p:grpSp>
      <p:sp>
        <p:nvSpPr>
          <p:cNvPr id="29704" name="Slide Number Placeholder 2"/>
          <p:cNvSpPr>
            <a:spLocks noGrp="1"/>
          </p:cNvSpPr>
          <p:nvPr>
            <p:ph type="sldNum" sz="quarter" idx="12"/>
          </p:nvPr>
        </p:nvSpPr>
        <p:spPr bwMode="auto">
          <a:xfrm>
            <a:off x="3505200" y="6440488"/>
            <a:ext cx="2133600" cy="365125"/>
          </a:xfrm>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fld id="{84436053-9BD8-FF4D-94BB-3D7E82E4D63A}" type="slidenum">
              <a:rPr lang="en-US">
                <a:solidFill>
                  <a:schemeClr val="bg1"/>
                </a:solidFill>
                <a:latin typeface="Calibri" charset="0"/>
              </a:rPr>
              <a:pPr algn="ctr" eaLnBrk="1" hangingPunct="1"/>
              <a:t>29</a:t>
            </a:fld>
            <a:endParaRPr lang="en-US" dirty="0">
              <a:solidFill>
                <a:schemeClr val="bg1"/>
              </a:solidFill>
              <a:latin typeface="Calibri" charset="0"/>
            </a:endParaRPr>
          </a:p>
        </p:txBody>
      </p:sp>
      <p:sp>
        <p:nvSpPr>
          <p:cNvPr id="11" name="Right Arrow 10"/>
          <p:cNvSpPr>
            <a:spLocks noChangeArrowheads="1"/>
          </p:cNvSpPr>
          <p:nvPr/>
        </p:nvSpPr>
        <p:spPr bwMode="auto">
          <a:xfrm rot="-1439834">
            <a:off x="17463" y="1701800"/>
            <a:ext cx="9163050" cy="3735388"/>
          </a:xfrm>
          <a:prstGeom prst="rightArrow">
            <a:avLst>
              <a:gd name="adj1" fmla="val 50000"/>
              <a:gd name="adj2" fmla="val 50003"/>
            </a:avLst>
          </a:prstGeom>
          <a:solidFill>
            <a:srgbClr val="000000">
              <a:alpha val="10196"/>
            </a:srgbClr>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Tree>
    <p:extLst>
      <p:ext uri="{BB962C8B-B14F-4D97-AF65-F5344CB8AC3E}">
        <p14:creationId xmlns:p14="http://schemas.microsoft.com/office/powerpoint/2010/main" val="1464973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0"/>
                                        <p:tgtEl>
                                          <p:spTgt spid="11"/>
                                        </p:tgtEl>
                                      </p:cBhvr>
                                    </p:animEffect>
                                  </p:childTnLst>
                                </p:cTn>
                              </p:par>
                              <p:par>
                                <p:cTn id="8" presetID="22" presetClass="entr" presetSubtype="8" fill="hold" nodeType="withEffect">
                                  <p:stCondLst>
                                    <p:cond delay="30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6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99763"/>
            <a:ext cx="8229600" cy="743632"/>
          </a:xfrm>
          <a:blipFill>
            <a:blip r:embed="rId2"/>
            <a:tile tx="0" ty="0" sx="100000" sy="100000" flip="none" algn="tl"/>
          </a:blipFill>
        </p:spPr>
        <p:txBody>
          <a:bodyPr>
            <a:normAutofit fontScale="90000"/>
          </a:bodyPr>
          <a:lstStyle/>
          <a:p>
            <a:r>
              <a:rPr lang="en-US" dirty="0" smtClean="0">
                <a:solidFill>
                  <a:srgbClr val="C00000"/>
                </a:solidFill>
                <a:effectLst>
                  <a:outerShdw blurRad="38100" dist="38100" dir="2700000" algn="tl">
                    <a:srgbClr val="000000">
                      <a:alpha val="43137"/>
                    </a:srgbClr>
                  </a:outerShdw>
                </a:effectLst>
                <a:latin typeface="Apple Chancery"/>
                <a:cs typeface="Apple Chancery"/>
              </a:rPr>
              <a:t>The ATF Birth Certificate</a:t>
            </a:r>
            <a:endParaRPr lang="en-US" dirty="0">
              <a:solidFill>
                <a:srgbClr val="C00000"/>
              </a:solidFill>
              <a:effectLst>
                <a:outerShdw blurRad="38100" dist="38100" dir="2700000" algn="tl">
                  <a:srgbClr val="000000">
                    <a:alpha val="43137"/>
                  </a:srgbClr>
                </a:outerShdw>
              </a:effectLst>
              <a:latin typeface="Apple Chancery"/>
              <a:cs typeface="Apple Chancery"/>
            </a:endParaRPr>
          </a:p>
        </p:txBody>
      </p:sp>
      <p:sp>
        <p:nvSpPr>
          <p:cNvPr id="6" name="Content Placeholder 5"/>
          <p:cNvSpPr>
            <a:spLocks noGrp="1"/>
          </p:cNvSpPr>
          <p:nvPr>
            <p:ph idx="1"/>
          </p:nvPr>
        </p:nvSpPr>
        <p:spPr>
          <a:xfrm>
            <a:off x="304800" y="1451601"/>
            <a:ext cx="8229600" cy="4649206"/>
          </a:xfrm>
        </p:spPr>
        <p:txBody>
          <a:bodyPr>
            <a:normAutofit fontScale="62500" lnSpcReduction="20000"/>
          </a:bodyPr>
          <a:lstStyle/>
          <a:p>
            <a:r>
              <a:rPr lang="en-US" sz="3600" dirty="0" smtClean="0">
                <a:solidFill>
                  <a:schemeClr val="tx1">
                    <a:lumMod val="85000"/>
                    <a:lumOff val="15000"/>
                  </a:schemeClr>
                </a:solidFill>
                <a:effectLst>
                  <a:outerShdw blurRad="38100" dist="38100" dir="2700000" algn="tl">
                    <a:srgbClr val="000000">
                      <a:alpha val="43137"/>
                    </a:srgbClr>
                  </a:outerShdw>
                </a:effectLst>
              </a:rPr>
              <a:t>1980</a:t>
            </a:r>
            <a:r>
              <a:rPr lang="en-US" sz="3600" dirty="0">
                <a:solidFill>
                  <a:schemeClr val="tx1">
                    <a:lumMod val="85000"/>
                    <a:lumOff val="15000"/>
                  </a:schemeClr>
                </a:solidFill>
                <a:effectLst>
                  <a:outerShdw blurRad="38100" dist="38100" dir="2700000" algn="tl">
                    <a:srgbClr val="000000">
                      <a:alpha val="43137"/>
                    </a:srgbClr>
                  </a:outerShdw>
                </a:effectLst>
              </a:rPr>
              <a:t>: </a:t>
            </a:r>
            <a:endParaRPr lang="en-US" sz="3600" dirty="0" smtClean="0">
              <a:solidFill>
                <a:schemeClr val="tx1">
                  <a:lumMod val="85000"/>
                  <a:lumOff val="15000"/>
                </a:schemeClr>
              </a:solidFill>
              <a:effectLst>
                <a:outerShdw blurRad="38100" dist="38100" dir="2700000" algn="tl">
                  <a:srgbClr val="000000">
                    <a:alpha val="43137"/>
                  </a:srgbClr>
                </a:outerShdw>
              </a:effectLst>
            </a:endParaRPr>
          </a:p>
          <a:p>
            <a:pPr marL="0" indent="0">
              <a:buNone/>
            </a:pPr>
            <a:r>
              <a:rPr lang="en-US" sz="3600" dirty="0">
                <a:solidFill>
                  <a:schemeClr val="tx1">
                    <a:lumMod val="85000"/>
                    <a:lumOff val="15000"/>
                  </a:schemeClr>
                </a:solidFill>
                <a:effectLst>
                  <a:outerShdw blurRad="38100" dist="38100" dir="2700000" algn="tl">
                    <a:srgbClr val="000000">
                      <a:alpha val="43137"/>
                    </a:srgbClr>
                  </a:outerShdw>
                </a:effectLst>
              </a:rPr>
              <a:t>	</a:t>
            </a:r>
            <a:r>
              <a:rPr lang="en-US" sz="3600" dirty="0" smtClean="0">
                <a:solidFill>
                  <a:schemeClr val="tx1">
                    <a:lumMod val="85000"/>
                    <a:lumOff val="15000"/>
                  </a:schemeClr>
                </a:solidFill>
                <a:effectLst>
                  <a:outerShdw blurRad="38100" dist="38100" dir="2700000" algn="tl">
                    <a:srgbClr val="000000">
                      <a:alpha val="43137"/>
                    </a:srgbClr>
                  </a:outerShdw>
                </a:effectLst>
              </a:rPr>
              <a:t>M</a:t>
            </a:r>
            <a:r>
              <a:rPr lang="en-US" sz="3600" dirty="0">
                <a:solidFill>
                  <a:schemeClr val="tx1">
                    <a:lumMod val="85000"/>
                    <a:lumOff val="15000"/>
                  </a:schemeClr>
                </a:solidFill>
                <a:effectLst>
                  <a:outerShdw blurRad="38100" dist="38100" dir="2700000" algn="tl">
                    <a:srgbClr val="000000">
                      <a:alpha val="43137"/>
                    </a:srgbClr>
                  </a:outerShdw>
                </a:effectLst>
              </a:rPr>
              <a:t>. </a:t>
            </a:r>
            <a:r>
              <a:rPr lang="en-US" sz="3600" dirty="0" err="1">
                <a:solidFill>
                  <a:schemeClr val="tx1">
                    <a:lumMod val="85000"/>
                    <a:lumOff val="15000"/>
                  </a:schemeClr>
                </a:solidFill>
                <a:effectLst>
                  <a:outerShdw blurRad="38100" dist="38100" dir="2700000" algn="tl">
                    <a:srgbClr val="000000">
                      <a:alpha val="43137"/>
                    </a:srgbClr>
                  </a:outerShdw>
                </a:effectLst>
              </a:rPr>
              <a:t>Tigner</a:t>
            </a:r>
            <a:r>
              <a:rPr lang="en-US" sz="3600" dirty="0">
                <a:solidFill>
                  <a:schemeClr val="tx1">
                    <a:lumMod val="85000"/>
                    <a:lumOff val="15000"/>
                  </a:schemeClr>
                </a:solidFill>
                <a:effectLst>
                  <a:outerShdw blurRad="38100" dist="38100" dir="2700000" algn="tl">
                    <a:srgbClr val="000000">
                      <a:alpha val="43137"/>
                    </a:srgbClr>
                  </a:outerShdw>
                </a:effectLst>
              </a:rPr>
              <a:t> </a:t>
            </a:r>
            <a:r>
              <a:rPr lang="en-US" sz="3600" dirty="0" smtClean="0">
                <a:solidFill>
                  <a:schemeClr val="tx1">
                    <a:lumMod val="85000"/>
                    <a:lumOff val="15000"/>
                  </a:schemeClr>
                </a:solidFill>
                <a:effectLst>
                  <a:outerShdw blurRad="38100" dist="38100" dir="2700000" algn="tl">
                    <a:srgbClr val="000000">
                      <a:alpha val="43137"/>
                    </a:srgbClr>
                  </a:outerShdw>
                </a:effectLst>
              </a:rPr>
              <a:t>Panel established </a:t>
            </a:r>
            <a:r>
              <a:rPr lang="en-US" sz="3600" dirty="0">
                <a:solidFill>
                  <a:schemeClr val="tx1">
                    <a:lumMod val="85000"/>
                    <a:lumOff val="15000"/>
                  </a:schemeClr>
                </a:solidFill>
                <a:effectLst>
                  <a:outerShdw blurRad="38100" dist="38100" dir="2700000" algn="tl">
                    <a:srgbClr val="000000">
                      <a:alpha val="43137"/>
                    </a:srgbClr>
                  </a:outerShdw>
                </a:effectLst>
              </a:rPr>
              <a:t>the </a:t>
            </a:r>
            <a:r>
              <a:rPr lang="en-US" sz="3600" dirty="0" smtClean="0">
                <a:solidFill>
                  <a:schemeClr val="tx1">
                    <a:lumMod val="85000"/>
                    <a:lumOff val="15000"/>
                  </a:schemeClr>
                </a:solidFill>
                <a:effectLst>
                  <a:outerShdw blurRad="38100" dist="38100" dir="2700000" algn="tl">
                    <a:srgbClr val="000000">
                      <a:alpha val="43137"/>
                    </a:srgbClr>
                  </a:outerShdw>
                </a:effectLst>
              </a:rPr>
              <a:t>proposal-based long-range 	accelerator R&amp;D program at HEP </a:t>
            </a:r>
          </a:p>
          <a:p>
            <a:pPr>
              <a:spcBef>
                <a:spcPts val="1200"/>
              </a:spcBef>
            </a:pPr>
            <a:r>
              <a:rPr lang="en-US" sz="3600" dirty="0" smtClean="0">
                <a:solidFill>
                  <a:schemeClr val="tx1">
                    <a:lumMod val="85000"/>
                    <a:lumOff val="15000"/>
                  </a:schemeClr>
                </a:solidFill>
                <a:effectLst>
                  <a:outerShdw blurRad="38100" dist="38100" dir="2700000" algn="tl">
                    <a:srgbClr val="000000">
                      <a:alpha val="43137"/>
                    </a:srgbClr>
                  </a:outerShdw>
                </a:effectLst>
              </a:rPr>
              <a:t>1980’s: </a:t>
            </a:r>
          </a:p>
          <a:p>
            <a:pPr marL="0" indent="0">
              <a:buNone/>
            </a:pPr>
            <a:r>
              <a:rPr lang="en-US" sz="3600" dirty="0" smtClean="0">
                <a:solidFill>
                  <a:schemeClr val="tx1">
                    <a:lumMod val="85000"/>
                    <a:lumOff val="15000"/>
                  </a:schemeClr>
                </a:solidFill>
                <a:effectLst>
                  <a:outerShdw blurRad="38100" dist="38100" dir="2700000" algn="tl">
                    <a:srgbClr val="000000">
                      <a:alpha val="43137"/>
                    </a:srgbClr>
                  </a:outerShdw>
                </a:effectLst>
              </a:rPr>
              <a:t>	ATF has been founded as a part of this program by two 	visionaries of accelerator science,                                                  	Bob Palmer and Claudio </a:t>
            </a:r>
            <a:r>
              <a:rPr lang="en-US" sz="3600" dirty="0" err="1" smtClean="0">
                <a:solidFill>
                  <a:schemeClr val="tx1">
                    <a:lumMod val="85000"/>
                    <a:lumOff val="15000"/>
                  </a:schemeClr>
                </a:solidFill>
                <a:effectLst>
                  <a:outerShdw blurRad="38100" dist="38100" dir="2700000" algn="tl">
                    <a:srgbClr val="000000">
                      <a:alpha val="43137"/>
                    </a:srgbClr>
                  </a:outerShdw>
                </a:effectLst>
              </a:rPr>
              <a:t>Pellegrini</a:t>
            </a:r>
            <a:r>
              <a:rPr lang="en-US" sz="3600" dirty="0" smtClean="0">
                <a:solidFill>
                  <a:schemeClr val="tx1">
                    <a:lumMod val="85000"/>
                    <a:lumOff val="15000"/>
                  </a:schemeClr>
                </a:solidFill>
                <a:effectLst>
                  <a:outerShdw blurRad="38100" dist="38100" dir="2700000" algn="tl">
                    <a:srgbClr val="000000">
                      <a:alpha val="43137"/>
                    </a:srgbClr>
                  </a:outerShdw>
                </a:effectLst>
              </a:rPr>
              <a:t>.</a:t>
            </a:r>
          </a:p>
          <a:p>
            <a:pPr>
              <a:spcBef>
                <a:spcPts val="1200"/>
              </a:spcBef>
            </a:pPr>
            <a:r>
              <a:rPr lang="en-US" sz="4000" dirty="0" smtClean="0">
                <a:solidFill>
                  <a:schemeClr val="tx1">
                    <a:lumMod val="85000"/>
                    <a:lumOff val="15000"/>
                  </a:schemeClr>
                </a:solidFill>
                <a:effectLst>
                  <a:outerShdw blurRad="38100" dist="38100" dir="2700000" algn="tl">
                    <a:srgbClr val="000000">
                      <a:alpha val="43137"/>
                    </a:srgbClr>
                  </a:outerShdw>
                </a:effectLst>
              </a:rPr>
              <a:t>ATF early years:</a:t>
            </a:r>
          </a:p>
          <a:p>
            <a:pPr lvl="1">
              <a:spcBef>
                <a:spcPts val="1200"/>
              </a:spcBef>
            </a:pPr>
            <a:r>
              <a:rPr lang="en-US" dirty="0" smtClean="0">
                <a:solidFill>
                  <a:schemeClr val="tx1">
                    <a:lumMod val="85000"/>
                    <a:lumOff val="15000"/>
                  </a:schemeClr>
                </a:solidFill>
                <a:effectLst>
                  <a:outerShdw blurRad="38100" dist="38100" dir="2700000" algn="tl">
                    <a:srgbClr val="000000">
                      <a:alpha val="43137"/>
                    </a:srgbClr>
                  </a:outerShdw>
                </a:effectLst>
              </a:rPr>
              <a:t>1991 – 4 MeV gun</a:t>
            </a:r>
          </a:p>
          <a:p>
            <a:pPr lvl="1">
              <a:spcBef>
                <a:spcPts val="1200"/>
              </a:spcBef>
            </a:pPr>
            <a:r>
              <a:rPr lang="en-US" dirty="0" smtClean="0">
                <a:solidFill>
                  <a:schemeClr val="tx1">
                    <a:lumMod val="85000"/>
                    <a:lumOff val="15000"/>
                  </a:schemeClr>
                </a:solidFill>
                <a:effectLst>
                  <a:outerShdw blurRad="38100" dist="38100" dir="2700000" algn="tl">
                    <a:srgbClr val="000000">
                      <a:alpha val="43137"/>
                    </a:srgbClr>
                  </a:outerShdw>
                </a:effectLst>
              </a:rPr>
              <a:t>1992 – 50 MeV linac</a:t>
            </a:r>
          </a:p>
          <a:p>
            <a:pPr lvl="1">
              <a:spcBef>
                <a:spcPts val="1200"/>
              </a:spcBef>
            </a:pPr>
            <a:r>
              <a:rPr lang="en-US" dirty="0" smtClean="0">
                <a:solidFill>
                  <a:schemeClr val="tx1">
                    <a:lumMod val="85000"/>
                    <a:lumOff val="15000"/>
                  </a:schemeClr>
                </a:solidFill>
                <a:effectLst>
                  <a:outerShdw blurRad="38100" dist="38100" dir="2700000" algn="tl">
                    <a:srgbClr val="000000">
                      <a:alpha val="43137"/>
                    </a:srgbClr>
                  </a:outerShdw>
                </a:effectLst>
              </a:rPr>
              <a:t>1993 – start of e-beam/laser interaction experiments</a:t>
            </a:r>
          </a:p>
          <a:p>
            <a:pPr lvl="1">
              <a:spcBef>
                <a:spcPts val="1200"/>
              </a:spcBef>
            </a:pPr>
            <a:r>
              <a:rPr lang="en-US" dirty="0" smtClean="0">
                <a:solidFill>
                  <a:schemeClr val="tx1">
                    <a:lumMod val="85000"/>
                    <a:lumOff val="15000"/>
                  </a:schemeClr>
                </a:solidFill>
                <a:effectLst>
                  <a:outerShdw blurRad="38100" dist="38100" dir="2700000" algn="tl">
                    <a:srgbClr val="000000">
                      <a:alpha val="43137"/>
                    </a:srgbClr>
                  </a:outerShdw>
                </a:effectLst>
              </a:rPr>
              <a:t>1995 – Inverse Cherenkov laser acceleration </a:t>
            </a:r>
          </a:p>
          <a:p>
            <a:pPr marL="914400" lvl="2" indent="0">
              <a:spcBef>
                <a:spcPts val="0"/>
              </a:spcBef>
              <a:buNone/>
            </a:pPr>
            <a:r>
              <a:rPr lang="en-US" dirty="0" smtClean="0">
                <a:solidFill>
                  <a:schemeClr val="tx1">
                    <a:lumMod val="85000"/>
                    <a:lumOff val="15000"/>
                  </a:schemeClr>
                </a:solidFill>
                <a:effectLst>
                  <a:outerShdw blurRad="38100" dist="38100" dir="2700000" algn="tl">
                    <a:srgbClr val="000000">
                      <a:alpha val="43137"/>
                    </a:srgbClr>
                  </a:outerShdw>
                </a:effectLst>
              </a:rPr>
              <a:t>            </a:t>
            </a:r>
            <a:r>
              <a:rPr lang="en-US" sz="2900" dirty="0" smtClean="0">
                <a:solidFill>
                  <a:schemeClr val="tx1">
                    <a:lumMod val="85000"/>
                    <a:lumOff val="15000"/>
                  </a:schemeClr>
                </a:solidFill>
                <a:effectLst>
                  <a:outerShdw blurRad="38100" dist="38100" dir="2700000" algn="tl">
                    <a:srgbClr val="000000">
                      <a:alpha val="43137"/>
                    </a:srgbClr>
                  </a:outerShdw>
                </a:effectLst>
              </a:rPr>
              <a:t>with 10 GW CO</a:t>
            </a:r>
            <a:r>
              <a:rPr lang="en-US" sz="2900" baseline="-25000" dirty="0" smtClean="0">
                <a:solidFill>
                  <a:schemeClr val="tx1">
                    <a:lumMod val="85000"/>
                    <a:lumOff val="15000"/>
                  </a:schemeClr>
                </a:solidFill>
                <a:effectLst>
                  <a:outerShdw blurRad="38100" dist="38100" dir="2700000" algn="tl">
                    <a:srgbClr val="000000">
                      <a:alpha val="43137"/>
                    </a:srgbClr>
                  </a:outerShdw>
                </a:effectLst>
              </a:rPr>
              <a:t>2</a:t>
            </a:r>
            <a:r>
              <a:rPr lang="en-US" sz="2900" dirty="0" smtClean="0">
                <a:solidFill>
                  <a:schemeClr val="tx1">
                    <a:lumMod val="85000"/>
                    <a:lumOff val="15000"/>
                  </a:schemeClr>
                </a:solidFill>
                <a:effectLst>
                  <a:outerShdw blurRad="38100" dist="38100" dir="2700000" algn="tl">
                    <a:srgbClr val="000000">
                      <a:alpha val="43137"/>
                    </a:srgbClr>
                  </a:outerShdw>
                </a:effectLst>
              </a:rPr>
              <a:t> laser</a:t>
            </a:r>
          </a:p>
          <a:p>
            <a:pPr lvl="1"/>
            <a:endParaRPr lang="en-US" dirty="0" smtClean="0"/>
          </a:p>
        </p:txBody>
      </p:sp>
      <p:grpSp>
        <p:nvGrpSpPr>
          <p:cNvPr id="3" name="Group 2"/>
          <p:cNvGrpSpPr/>
          <p:nvPr/>
        </p:nvGrpSpPr>
        <p:grpSpPr>
          <a:xfrm flipH="1">
            <a:off x="5892321" y="3370305"/>
            <a:ext cx="2942263" cy="2483974"/>
            <a:chOff x="4022674" y="3411391"/>
            <a:chExt cx="2530526" cy="2483974"/>
          </a:xfrm>
        </p:grpSpPr>
        <p:pic>
          <p:nvPicPr>
            <p:cNvPr id="65539" name="Picture 3" descr="C:\Users\igor\AppData\Local\Microsoft\Windows\Temporary Internet Files\Content.IE5\OS7JGRJB\MC900098017[1].wmf"/>
            <p:cNvPicPr>
              <a:picLocks noChangeAspect="1" noChangeArrowheads="1"/>
            </p:cNvPicPr>
            <p:nvPr/>
          </p:nvPicPr>
          <p:blipFill rotWithShape="1">
            <a:blip r:embed="rId3">
              <a:clrChange>
                <a:clrFrom>
                  <a:srgbClr val="DD39E3"/>
                </a:clrFrom>
                <a:clrTo>
                  <a:srgbClr val="DD39E3">
                    <a:alpha val="0"/>
                  </a:srgbClr>
                </a:clrTo>
              </a:clrChange>
              <a:lum bright="70000" contrast="-70000"/>
              <a:extLst>
                <a:ext uri="{28A0092B-C50C-407E-A947-70E740481C1C}">
                  <a14:useLocalDpi xmlns:a14="http://schemas.microsoft.com/office/drawing/2010/main" val="0"/>
                </a:ext>
              </a:extLst>
            </a:blip>
            <a:srcRect t="42815"/>
            <a:stretch/>
          </p:blipFill>
          <p:spPr bwMode="auto">
            <a:xfrm>
              <a:off x="4022674" y="4872038"/>
              <a:ext cx="1727302" cy="10233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igor\AppData\Local\Microsoft\Windows\Temporary Internet Files\Content.IE5\OS7JGRJB\MC900098017[1].wmf"/>
            <p:cNvPicPr>
              <a:picLocks noChangeAspect="1" noChangeArrowheads="1"/>
            </p:cNvPicPr>
            <p:nvPr/>
          </p:nvPicPr>
          <p:blipFill rotWithShape="1">
            <a:blip r:embed="rId3">
              <a:clrChange>
                <a:clrFrom>
                  <a:srgbClr val="DD39E3"/>
                </a:clrFrom>
                <a:clrTo>
                  <a:srgbClr val="DD39E3">
                    <a:alpha val="0"/>
                  </a:srgbClr>
                </a:clrTo>
              </a:clrChange>
              <a:lum bright="70000" contrast="-70000"/>
              <a:extLst>
                <a:ext uri="{28A0092B-C50C-407E-A947-70E740481C1C}">
                  <a14:useLocalDpi xmlns:a14="http://schemas.microsoft.com/office/drawing/2010/main" val="0"/>
                </a:ext>
              </a:extLst>
            </a:blip>
            <a:srcRect l="42831" b="57520"/>
            <a:stretch/>
          </p:blipFill>
          <p:spPr bwMode="auto">
            <a:xfrm>
              <a:off x="4581525" y="3411391"/>
              <a:ext cx="1971675" cy="15178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98310" y="3833692"/>
              <a:ext cx="488065"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5122157" y="4346514"/>
              <a:ext cx="488065"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rgbClr val="00B0F0"/>
                  </a:solidFill>
                  <a:effectLst>
                    <a:outerShdw blurRad="50800" dist="39000" dir="5460000" algn="tl">
                      <a:srgbClr val="000000">
                        <a:alpha val="38000"/>
                      </a:srgbClr>
                    </a:outerShdw>
                  </a:effectLst>
                </a:rPr>
                <a:t>T</a:t>
              </a:r>
              <a:endParaRPr lang="en-US" sz="2800" b="1" cap="none" spc="0" dirty="0">
                <a:ln w="11430"/>
                <a:solidFill>
                  <a:srgbClr val="00B0F0"/>
                </a:solidFill>
                <a:effectLst>
                  <a:outerShdw blurRad="50800" dist="39000" dir="5460000" algn="tl">
                    <a:srgbClr val="000000">
                      <a:alpha val="38000"/>
                    </a:srgbClr>
                  </a:outerShdw>
                </a:effectLst>
              </a:endParaRPr>
            </a:p>
          </p:txBody>
        </p:sp>
        <p:sp>
          <p:nvSpPr>
            <p:cNvPr id="13" name="Rectangle 12"/>
            <p:cNvSpPr/>
            <p:nvPr/>
          </p:nvSpPr>
          <p:spPr>
            <a:xfrm>
              <a:off x="5860344" y="3946404"/>
              <a:ext cx="488065"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rgbClr val="FFFF00"/>
                  </a:solidFill>
                  <a:effectLst>
                    <a:outerShdw blurRad="50800" dist="39000" dir="5460000" algn="tl">
                      <a:srgbClr val="000000">
                        <a:alpha val="38000"/>
                      </a:srgbClr>
                    </a:outerShdw>
                  </a:effectLst>
                </a:rPr>
                <a:t>A</a:t>
              </a:r>
              <a:endParaRPr lang="en-US" sz="2000" b="1" cap="none" spc="0" dirty="0">
                <a:ln w="11430"/>
                <a:solidFill>
                  <a:srgbClr val="FFFF00"/>
                </a:solidFill>
                <a:effectLst>
                  <a:outerShdw blurRad="50800" dist="39000" dir="5460000" algn="tl">
                    <a:srgbClr val="000000">
                      <a:alpha val="38000"/>
                    </a:srgbClr>
                  </a:outerShdw>
                </a:effectLst>
              </a:endParaRPr>
            </a:p>
          </p:txBody>
        </p:sp>
      </p:grpSp>
      <p:sp>
        <p:nvSpPr>
          <p:cNvPr id="10" name="Slide Number Placeholder 4"/>
          <p:cNvSpPr>
            <a:spLocks noGrp="1"/>
          </p:cNvSpPr>
          <p:nvPr>
            <p:ph type="sldNum" sz="quarter" idx="12"/>
          </p:nvPr>
        </p:nvSpPr>
        <p:spPr>
          <a:xfrm>
            <a:off x="4419600" y="6492875"/>
            <a:ext cx="2133600" cy="365125"/>
          </a:xfrm>
        </p:spPr>
        <p:txBody>
          <a:bodyPr/>
          <a:lstStyle/>
          <a:p>
            <a:fld id="{25792CC6-8A8A-8845-897E-29FA1C5B5B17}" type="slidenum">
              <a:rPr lang="en-US" smtClean="0">
                <a:solidFill>
                  <a:schemeClr val="bg1"/>
                </a:solidFill>
              </a:rPr>
              <a:t>3</a:t>
            </a:fld>
            <a:endParaRPr lang="en-US" dirty="0">
              <a:solidFill>
                <a:schemeClr val="bg1"/>
              </a:solidFill>
            </a:endParaRPr>
          </a:p>
        </p:txBody>
      </p:sp>
      <p:sp>
        <p:nvSpPr>
          <p:cNvPr id="4" name="TextBox 3"/>
          <p:cNvSpPr txBox="1"/>
          <p:nvPr/>
        </p:nvSpPr>
        <p:spPr>
          <a:xfrm>
            <a:off x="138791" y="6019379"/>
            <a:ext cx="8229600" cy="646331"/>
          </a:xfrm>
          <a:prstGeom prst="rect">
            <a:avLst/>
          </a:prstGeom>
          <a:noFill/>
        </p:spPr>
        <p:txBody>
          <a:bodyPr wrap="square" rtlCol="0">
            <a:spAutoFit/>
          </a:bodyPr>
          <a:lstStyle/>
          <a:p>
            <a:pPr marL="0" lvl="1" algn="ctr"/>
            <a:r>
              <a:rPr lang="en-US" dirty="0">
                <a:solidFill>
                  <a:srgbClr val="800000"/>
                </a:solidFill>
                <a:effectLst>
                  <a:outerShdw blurRad="38100" dist="38100" dir="2700000" algn="tl">
                    <a:srgbClr val="000000">
                      <a:alpha val="43137"/>
                    </a:srgbClr>
                  </a:outerShdw>
                </a:effectLst>
              </a:rPr>
              <a:t>ATF pioneered the concept of a user facility for advanced accelerator research.</a:t>
            </a:r>
          </a:p>
          <a:p>
            <a:pPr algn="ctr"/>
            <a:endParaRPr lang="en-US" dirty="0"/>
          </a:p>
        </p:txBody>
      </p:sp>
    </p:spTree>
    <p:extLst>
      <p:ext uri="{BB962C8B-B14F-4D97-AF65-F5344CB8AC3E}">
        <p14:creationId xmlns:p14="http://schemas.microsoft.com/office/powerpoint/2010/main" val="3059849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500"/>
                                        <p:tgtEl>
                                          <p:spTgt spid="6">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up)">
                                      <p:cBhvr>
                                        <p:cTn id="19" dur="500"/>
                                        <p:tgtEl>
                                          <p:spTgt spid="6">
                                            <p:txEl>
                                              <p:pRg st="3" end="3"/>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up)">
                                      <p:cBhvr>
                                        <p:cTn id="23" dur="500"/>
                                        <p:tgtEl>
                                          <p:spTgt spid="6">
                                            <p:txEl>
                                              <p:pRg st="4" end="4"/>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up)">
                                      <p:cBhvr>
                                        <p:cTn id="27" dur="500"/>
                                        <p:tgtEl>
                                          <p:spTgt spid="6">
                                            <p:txEl>
                                              <p:pRg st="5" end="5"/>
                                            </p:txEl>
                                          </p:spTgt>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up)">
                                      <p:cBhvr>
                                        <p:cTn id="31" dur="500"/>
                                        <p:tgtEl>
                                          <p:spTgt spid="6">
                                            <p:txEl>
                                              <p:pRg st="6" end="6"/>
                                            </p:txEl>
                                          </p:spTgt>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up)">
                                      <p:cBhvr>
                                        <p:cTn id="35" dur="500"/>
                                        <p:tgtEl>
                                          <p:spTgt spid="6">
                                            <p:txEl>
                                              <p:pRg st="7" end="7"/>
                                            </p:txEl>
                                          </p:spTgt>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wipe(up)">
                                      <p:cBhvr>
                                        <p:cTn id="39" dur="500"/>
                                        <p:tgtEl>
                                          <p:spTgt spid="6">
                                            <p:txEl>
                                              <p:pRg st="8" end="8"/>
                                            </p:txEl>
                                          </p:spTgt>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wipe(up)">
                                      <p:cBhvr>
                                        <p:cTn id="43" dur="500"/>
                                        <p:tgtEl>
                                          <p:spTgt spid="6">
                                            <p:txEl>
                                              <p:pRg st="9" end="9"/>
                                            </p:txEl>
                                          </p:spTgt>
                                        </p:tgtEl>
                                      </p:cBhvr>
                                    </p:animEffect>
                                  </p:childTnLst>
                                </p:cTn>
                              </p:par>
                            </p:childTnLst>
                          </p:cTn>
                        </p:par>
                        <p:par>
                          <p:cTn id="44" fill="hold">
                            <p:stCondLst>
                              <p:cond delay="5000"/>
                            </p:stCondLst>
                            <p:childTnLst>
                              <p:par>
                                <p:cTn id="45" presetID="1"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189" y="2619632"/>
            <a:ext cx="2805545" cy="84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Box 46"/>
          <p:cNvSpPr txBox="1">
            <a:spLocks noChangeArrowheads="1"/>
          </p:cNvSpPr>
          <p:nvPr/>
        </p:nvSpPr>
        <p:spPr bwMode="auto">
          <a:xfrm>
            <a:off x="2535982" y="1940705"/>
            <a:ext cx="6553200" cy="110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285750" indent="-285750">
              <a:lnSpc>
                <a:spcPct val="110000"/>
              </a:lnSpc>
              <a:buFont typeface="Arial"/>
              <a:buChar char="•"/>
            </a:pPr>
            <a:r>
              <a:rPr lang="en-US" sz="1800" dirty="0" smtClean="0">
                <a:latin typeface="Arial" charset="0"/>
              </a:rPr>
              <a:t>First-time opportunity for bubble LWFA @ </a:t>
            </a:r>
            <a:r>
              <a:rPr lang="en-US" sz="1800" i="1" dirty="0" smtClean="0">
                <a:latin typeface="Symbol" charset="2"/>
                <a:cs typeface="Symbol" charset="2"/>
              </a:rPr>
              <a:t>l</a:t>
            </a:r>
            <a:r>
              <a:rPr lang="en-US" sz="1800" dirty="0" smtClean="0">
                <a:latin typeface="Arial" charset="0"/>
              </a:rPr>
              <a:t>=10 </a:t>
            </a:r>
            <a:r>
              <a:rPr lang="en-US" sz="1800" dirty="0" smtClean="0">
                <a:latin typeface="Symbol" charset="2"/>
                <a:cs typeface="Symbol" charset="2"/>
              </a:rPr>
              <a:t>m</a:t>
            </a:r>
            <a:r>
              <a:rPr lang="en-US" sz="1800" dirty="0" smtClean="0">
                <a:latin typeface="Arial" charset="0"/>
              </a:rPr>
              <a:t>m.</a:t>
            </a:r>
          </a:p>
          <a:p>
            <a:pPr marL="285750" indent="-285750">
              <a:lnSpc>
                <a:spcPct val="130000"/>
              </a:lnSpc>
              <a:buFont typeface="Arial"/>
              <a:buChar char="•"/>
            </a:pPr>
            <a:r>
              <a:rPr lang="en-US" sz="1800" dirty="0" smtClean="0">
                <a:latin typeface="Arial" charset="0"/>
              </a:rPr>
              <a:t>Proportional to </a:t>
            </a:r>
            <a:r>
              <a:rPr lang="en-US" sz="1800" i="1" dirty="0">
                <a:latin typeface="Symbol" charset="2"/>
                <a:cs typeface="Symbol" charset="2"/>
              </a:rPr>
              <a:t>l</a:t>
            </a:r>
            <a:r>
              <a:rPr lang="en-US" sz="1800" dirty="0" smtClean="0">
                <a:latin typeface="Arial" charset="0"/>
              </a:rPr>
              <a:t> increase of the bubble size allows higher accelerated charges</a:t>
            </a:r>
            <a:endParaRPr lang="en-US" sz="1800" dirty="0">
              <a:latin typeface="Arial" charset="0"/>
            </a:endParaRPr>
          </a:p>
        </p:txBody>
      </p:sp>
      <p:pic>
        <p:nvPicPr>
          <p:cNvPr id="43020"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150" y="1059257"/>
            <a:ext cx="3825749" cy="340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794705" y="2753446"/>
            <a:ext cx="1524000" cy="523220"/>
          </a:xfrm>
          <a:prstGeom prst="rect">
            <a:avLst/>
          </a:prstGeom>
          <a:noFill/>
        </p:spPr>
        <p:txBody>
          <a:bodyPr wrap="square" rtlCol="0">
            <a:spAutoFit/>
          </a:bodyPr>
          <a:lstStyle/>
          <a:p>
            <a:r>
              <a:rPr lang="en-US" sz="2800" dirty="0" smtClean="0">
                <a:solidFill>
                  <a:srgbClr val="FF0000"/>
                </a:solidFill>
              </a:rPr>
              <a:t>= </a:t>
            </a:r>
            <a:r>
              <a:rPr lang="en-US" sz="2800" dirty="0" smtClean="0">
                <a:solidFill>
                  <a:srgbClr val="FF0000"/>
                </a:solidFill>
                <a:latin typeface="+mn-lt"/>
              </a:rPr>
              <a:t>6 </a:t>
            </a:r>
            <a:r>
              <a:rPr lang="en-US" sz="2800" dirty="0" err="1" smtClean="0">
                <a:solidFill>
                  <a:srgbClr val="FF0000"/>
                </a:solidFill>
                <a:latin typeface="+mn-lt"/>
              </a:rPr>
              <a:t>nC</a:t>
            </a:r>
            <a:r>
              <a:rPr lang="en-US" sz="2800" dirty="0" smtClean="0">
                <a:solidFill>
                  <a:srgbClr val="FF0000"/>
                </a:solidFill>
                <a:latin typeface="+mn-lt"/>
              </a:rPr>
              <a:t> !</a:t>
            </a:r>
            <a:endParaRPr lang="en-US" sz="2800" dirty="0">
              <a:solidFill>
                <a:srgbClr val="FF0000"/>
              </a:solidFill>
              <a:latin typeface="+mn-lt"/>
            </a:endParaRPr>
          </a:p>
        </p:txBody>
      </p:sp>
      <p:sp>
        <p:nvSpPr>
          <p:cNvPr id="9" name="TextBox 8"/>
          <p:cNvSpPr txBox="1"/>
          <p:nvPr/>
        </p:nvSpPr>
        <p:spPr>
          <a:xfrm>
            <a:off x="2590709" y="1290707"/>
            <a:ext cx="6096000" cy="461665"/>
          </a:xfrm>
          <a:prstGeom prst="rect">
            <a:avLst/>
          </a:prstGeom>
          <a:noFill/>
        </p:spPr>
        <p:txBody>
          <a:bodyPr wrap="square" rtlCol="0">
            <a:spAutoFit/>
          </a:bodyPr>
          <a:lstStyle/>
          <a:p>
            <a:r>
              <a:rPr lang="en-US" sz="2400" dirty="0" smtClean="0">
                <a:latin typeface="+mn-lt"/>
              </a:rPr>
              <a:t>Benefits from using 100 TW CO</a:t>
            </a:r>
            <a:r>
              <a:rPr lang="en-US" sz="2400" baseline="-25000" dirty="0" smtClean="0">
                <a:latin typeface="+mn-lt"/>
              </a:rPr>
              <a:t>2</a:t>
            </a:r>
            <a:r>
              <a:rPr lang="en-US" sz="2400" dirty="0" smtClean="0">
                <a:latin typeface="+mn-lt"/>
              </a:rPr>
              <a:t> laser:</a:t>
            </a:r>
            <a:endParaRPr lang="en-US" sz="2400" dirty="0">
              <a:latin typeface="+mn-lt"/>
            </a:endParaRPr>
          </a:p>
        </p:txBody>
      </p:sp>
      <p:sp>
        <p:nvSpPr>
          <p:cNvPr id="30" name="Rectangle 2"/>
          <p:cNvSpPr txBox="1">
            <a:spLocks noChangeArrowheads="1"/>
          </p:cNvSpPr>
          <p:nvPr/>
        </p:nvSpPr>
        <p:spPr>
          <a:xfrm>
            <a:off x="533400" y="784308"/>
            <a:ext cx="8153400"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800" b="1" dirty="0" smtClean="0">
                <a:solidFill>
                  <a:srgbClr val="0070C0"/>
                </a:solidFill>
                <a:effectLst>
                  <a:outerShdw blurRad="38100" dist="38100" dir="2700000" algn="tl">
                    <a:srgbClr val="000000"/>
                  </a:outerShdw>
                </a:effectLst>
                <a:latin typeface="Verdana" pitchFamily="34" charset="0"/>
              </a:rPr>
              <a:t>High-current  bubble  LWFA</a:t>
            </a:r>
            <a:endParaRPr lang="en-US" altLang="en-US" sz="2800" b="1" dirty="0">
              <a:solidFill>
                <a:srgbClr val="0070C0"/>
              </a:solidFill>
              <a:effectLst>
                <a:outerShdw blurRad="38100" dist="38100" dir="2700000" algn="tl">
                  <a:srgbClr val="000000"/>
                </a:outerShdw>
              </a:effectLst>
              <a:latin typeface="Verdana" pitchFamily="34" charset="0"/>
            </a:endParaRPr>
          </a:p>
        </p:txBody>
      </p:sp>
      <p:sp>
        <p:nvSpPr>
          <p:cNvPr id="28" name="TextBox 27"/>
          <p:cNvSpPr txBox="1"/>
          <p:nvPr/>
        </p:nvSpPr>
        <p:spPr>
          <a:xfrm>
            <a:off x="5812582" y="6174653"/>
            <a:ext cx="3217318" cy="307777"/>
          </a:xfrm>
          <a:prstGeom prst="rect">
            <a:avLst/>
          </a:prstGeom>
          <a:noFill/>
        </p:spPr>
        <p:txBody>
          <a:bodyPr wrap="square" rtlCol="0">
            <a:spAutoFit/>
          </a:bodyPr>
          <a:lstStyle/>
          <a:p>
            <a:r>
              <a:rPr lang="en-US" sz="1400" dirty="0" smtClean="0">
                <a:solidFill>
                  <a:srgbClr val="FF0000"/>
                </a:solidFill>
              </a:rPr>
              <a:t>Courtesy of Wei Lu (Tsinghua Univ.) </a:t>
            </a:r>
            <a:endParaRPr lang="en-US" sz="1400" dirty="0">
              <a:solidFill>
                <a:srgbClr val="FF0000"/>
              </a:solidFill>
            </a:endParaRPr>
          </a:p>
        </p:txBody>
      </p:sp>
      <p:grpSp>
        <p:nvGrpSpPr>
          <p:cNvPr id="31" name="Group 30"/>
          <p:cNvGrpSpPr/>
          <p:nvPr/>
        </p:nvGrpSpPr>
        <p:grpSpPr>
          <a:xfrm>
            <a:off x="151450" y="3897924"/>
            <a:ext cx="3505200" cy="2253258"/>
            <a:chOff x="457200" y="4064000"/>
            <a:chExt cx="3505200" cy="2253258"/>
          </a:xfrm>
        </p:grpSpPr>
        <p:pic>
          <p:nvPicPr>
            <p:cNvPr id="32" name="图片 41" descr="C:\Users\new\Desktop\untitled1.bmp"/>
            <p:cNvPicPr/>
            <p:nvPr/>
          </p:nvPicPr>
          <p:blipFill>
            <a:blip r:embed="rId5" cstate="print">
              <a:clrChange>
                <a:clrFrom>
                  <a:srgbClr val="FFFFFF"/>
                </a:clrFrom>
                <a:clrTo>
                  <a:srgbClr val="FFFFFF">
                    <a:alpha val="0"/>
                  </a:srgbClr>
                </a:clrTo>
              </a:clrChange>
            </a:blip>
            <a:srcRect/>
            <a:stretch>
              <a:fillRect/>
            </a:stretch>
          </p:blipFill>
          <p:spPr bwMode="auto">
            <a:xfrm>
              <a:off x="457200" y="4064000"/>
              <a:ext cx="3505200" cy="2253258"/>
            </a:xfrm>
            <a:prstGeom prst="rect">
              <a:avLst/>
            </a:prstGeom>
            <a:noFill/>
            <a:ln w="9525">
              <a:noFill/>
              <a:miter lim="800000"/>
              <a:headEnd/>
              <a:tailEnd/>
            </a:ln>
          </p:spPr>
        </p:pic>
        <p:sp>
          <p:nvSpPr>
            <p:cNvPr id="33" name="TextBox 32"/>
            <p:cNvSpPr txBox="1"/>
            <p:nvPr/>
          </p:nvSpPr>
          <p:spPr>
            <a:xfrm flipH="1">
              <a:off x="911349" y="4475323"/>
              <a:ext cx="2278250" cy="523220"/>
            </a:xfrm>
            <a:prstGeom prst="rect">
              <a:avLst/>
            </a:prstGeom>
            <a:noFill/>
          </p:spPr>
          <p:txBody>
            <a:bodyPr wrap="square" rtlCol="0">
              <a:spAutoFit/>
            </a:bodyPr>
            <a:lstStyle/>
            <a:p>
              <a:r>
                <a:rPr lang="en-US" sz="1400" dirty="0" smtClean="0"/>
                <a:t>Propagation in </a:t>
              </a:r>
            </a:p>
            <a:p>
              <a:r>
                <a:rPr lang="en-US" sz="1400" dirty="0" smtClean="0"/>
                <a:t>a matched channel</a:t>
              </a:r>
              <a:endParaRPr lang="en-US" sz="1400" dirty="0"/>
            </a:p>
          </p:txBody>
        </p:sp>
      </p:grpSp>
      <p:pic>
        <p:nvPicPr>
          <p:cNvPr id="39" name="Picture 8"/>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970248" y="4111193"/>
            <a:ext cx="3078918" cy="2039990"/>
          </a:xfrm>
          <a:prstGeom prst="rect">
            <a:avLst/>
          </a:prstGeom>
          <a:noFill/>
          <a:ln w="9525">
            <a:noFill/>
            <a:miter lim="800000"/>
            <a:headEnd/>
            <a:tailEnd/>
          </a:ln>
          <a:effectLst/>
        </p:spPr>
      </p:pic>
      <p:sp>
        <p:nvSpPr>
          <p:cNvPr id="41" name="TextBox 40"/>
          <p:cNvSpPr txBox="1"/>
          <p:nvPr/>
        </p:nvSpPr>
        <p:spPr>
          <a:xfrm>
            <a:off x="3794910" y="4001470"/>
            <a:ext cx="1267279" cy="523220"/>
          </a:xfrm>
          <a:prstGeom prst="rect">
            <a:avLst/>
          </a:prstGeom>
          <a:noFill/>
        </p:spPr>
        <p:txBody>
          <a:bodyPr wrap="square" rtlCol="0">
            <a:spAutoFit/>
          </a:bodyPr>
          <a:lstStyle/>
          <a:p>
            <a:r>
              <a:rPr lang="en-US" sz="1400" dirty="0" smtClean="0"/>
              <a:t>Energy gain up to </a:t>
            </a:r>
            <a:r>
              <a:rPr lang="en-US" sz="1400" dirty="0" err="1" smtClean="0"/>
              <a:t>dephasing</a:t>
            </a:r>
            <a:endParaRPr lang="en-US" sz="1400" dirty="0"/>
          </a:p>
        </p:txBody>
      </p:sp>
      <p:sp>
        <p:nvSpPr>
          <p:cNvPr id="42" name="TextBox 41"/>
          <p:cNvSpPr txBox="1"/>
          <p:nvPr/>
        </p:nvSpPr>
        <p:spPr>
          <a:xfrm>
            <a:off x="5845571" y="3657600"/>
            <a:ext cx="1949134" cy="307777"/>
          </a:xfrm>
          <a:prstGeom prst="rect">
            <a:avLst/>
          </a:prstGeom>
          <a:noFill/>
        </p:spPr>
        <p:txBody>
          <a:bodyPr wrap="square" rtlCol="0">
            <a:spAutoFit/>
          </a:bodyPr>
          <a:lstStyle/>
          <a:p>
            <a:r>
              <a:rPr lang="en-US" sz="1400" dirty="0" smtClean="0"/>
              <a:t>Electron density</a:t>
            </a:r>
            <a:endParaRPr lang="en-US" sz="1400" dirty="0"/>
          </a:p>
        </p:txBody>
      </p:sp>
      <p:grpSp>
        <p:nvGrpSpPr>
          <p:cNvPr id="17" name="Group 16"/>
          <p:cNvGrpSpPr/>
          <p:nvPr/>
        </p:nvGrpSpPr>
        <p:grpSpPr>
          <a:xfrm>
            <a:off x="5847820" y="3657600"/>
            <a:ext cx="3182080" cy="2438400"/>
            <a:chOff x="4114800" y="3657600"/>
            <a:chExt cx="3182080" cy="2438400"/>
          </a:xfrm>
        </p:grpSpPr>
        <p:pic>
          <p:nvPicPr>
            <p:cNvPr id="18" name="图片 4" descr="untitled2.bmp"/>
            <p:cNvPicPr>
              <a:picLocks noChangeAspect="1" noChangeArrowheads="1"/>
            </p:cNvPicPr>
            <p:nvPr/>
          </p:nvPicPr>
          <p:blipFill>
            <a:blip r:embed="rId7">
              <a:extLst>
                <a:ext uri="{28A0092B-C50C-407E-A947-70E740481C1C}">
                  <a14:useLocalDpi xmlns:a14="http://schemas.microsoft.com/office/drawing/2010/main" val="0"/>
                </a:ext>
              </a:extLst>
            </a:blip>
            <a:srcRect l="34795" t="25410" r="39249" b="22787"/>
            <a:stretch>
              <a:fillRect/>
            </a:stretch>
          </p:blipFill>
          <p:spPr bwMode="auto">
            <a:xfrm>
              <a:off x="4114800" y="3657600"/>
              <a:ext cx="2971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bwMode="auto">
            <a:xfrm>
              <a:off x="5703630" y="4775778"/>
              <a:ext cx="203233" cy="202044"/>
            </a:xfrm>
            <a:prstGeom prst="ellipse">
              <a:avLst/>
            </a:prstGeom>
            <a:gradFill flip="none" rotWithShape="1">
              <a:gsLst>
                <a:gs pos="0">
                  <a:schemeClr val="tx1"/>
                </a:gs>
                <a:gs pos="50000">
                  <a:schemeClr val="tx1">
                    <a:lumMod val="65000"/>
                    <a:lumOff val="35000"/>
                  </a:schemeClr>
                </a:gs>
                <a:gs pos="100000">
                  <a:schemeClr val="bg1"/>
                </a:gs>
              </a:gsLst>
              <a:path path="circle">
                <a:fillToRect l="50000" t="50000" r="50000" b="50000"/>
              </a:path>
              <a:tileRect/>
            </a:gradFill>
            <a:ln>
              <a:no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 name="Curved Connector 19"/>
            <p:cNvCxnSpPr/>
            <p:nvPr/>
          </p:nvCxnSpPr>
          <p:spPr bwMode="auto">
            <a:xfrm rot="5400000">
              <a:off x="5702954" y="4439021"/>
              <a:ext cx="337625" cy="335359"/>
            </a:xfrm>
            <a:prstGeom prst="curvedConnector3">
              <a:avLst>
                <a:gd name="adj1" fmla="val 1410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bwMode="auto">
            <a:xfrm rot="5400000">
              <a:off x="5835708" y="4420733"/>
              <a:ext cx="337625" cy="335359"/>
            </a:xfrm>
            <a:prstGeom prst="curvedConnector3">
              <a:avLst>
                <a:gd name="adj1" fmla="val 1410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bwMode="auto">
            <a:xfrm rot="16200000" flipV="1">
              <a:off x="5702954" y="4956712"/>
              <a:ext cx="337625" cy="335359"/>
            </a:xfrm>
            <a:prstGeom prst="curvedConnector3">
              <a:avLst>
                <a:gd name="adj1" fmla="val 1410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bwMode="auto">
            <a:xfrm rot="16200000" flipV="1">
              <a:off x="5893851" y="4979221"/>
              <a:ext cx="337625" cy="335359"/>
            </a:xfrm>
            <a:prstGeom prst="curvedConnector3">
              <a:avLst>
                <a:gd name="adj1" fmla="val 1410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6475769" y="4544679"/>
              <a:ext cx="477920" cy="601856"/>
            </a:xfrm>
            <a:prstGeom prst="ellipse">
              <a:avLst/>
            </a:prstGeom>
            <a:gradFill flip="none" rotWithShape="1">
              <a:gsLst>
                <a:gs pos="1000">
                  <a:srgbClr val="FF0000">
                    <a:lumMod val="92000"/>
                    <a:lumOff val="8000"/>
                  </a:srgbClr>
                </a:gs>
                <a:gs pos="100000">
                  <a:srgbClr val="7030A0">
                    <a:tint val="23500"/>
                    <a:satMod val="160000"/>
                    <a:lumMod val="0"/>
                    <a:lumOff val="100000"/>
                    <a:alpha val="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a:off x="7010400" y="4775778"/>
              <a:ext cx="286480" cy="177222"/>
            </a:xfrm>
            <a:prstGeom prst="right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6019800" y="4876800"/>
              <a:ext cx="6858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7" name="Slide Number Placeholder 2"/>
          <p:cNvSpPr>
            <a:spLocks noGrp="1"/>
          </p:cNvSpPr>
          <p:nvPr>
            <p:ph type="sldNum" sz="quarter" idx="12"/>
          </p:nvPr>
        </p:nvSpPr>
        <p:spPr bwMode="auto">
          <a:xfrm>
            <a:off x="3505200" y="6440488"/>
            <a:ext cx="2133600" cy="365125"/>
          </a:xfrm>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fld id="{84436053-9BD8-FF4D-94BB-3D7E82E4D63A}" type="slidenum">
              <a:rPr lang="en-US">
                <a:solidFill>
                  <a:schemeClr val="bg1"/>
                </a:solidFill>
                <a:latin typeface="Calibri" charset="0"/>
              </a:rPr>
              <a:pPr algn="ctr" eaLnBrk="1" hangingPunct="1"/>
              <a:t>30</a:t>
            </a:fld>
            <a:endParaRPr lang="en-US" dirty="0">
              <a:solidFill>
                <a:schemeClr val="bg1"/>
              </a:solidFill>
              <a:latin typeface="Calibri" charset="0"/>
            </a:endParaRPr>
          </a:p>
        </p:txBody>
      </p:sp>
      <p:sp>
        <p:nvSpPr>
          <p:cNvPr id="29" name="TextBox 28"/>
          <p:cNvSpPr txBox="1"/>
          <p:nvPr/>
        </p:nvSpPr>
        <p:spPr>
          <a:xfrm>
            <a:off x="7244177" y="5169197"/>
            <a:ext cx="1012867" cy="369332"/>
          </a:xfrm>
          <a:prstGeom prst="rect">
            <a:avLst/>
          </a:prstGeom>
          <a:noFill/>
        </p:spPr>
        <p:txBody>
          <a:bodyPr wrap="none" rtlCol="0">
            <a:spAutoFit/>
          </a:bodyPr>
          <a:lstStyle/>
          <a:p>
            <a:r>
              <a:rPr lang="en-US" dirty="0" smtClean="0"/>
              <a:t>e</a:t>
            </a:r>
            <a:r>
              <a:rPr lang="en-US" baseline="30000" dirty="0" smtClean="0"/>
              <a:t>-</a:t>
            </a:r>
            <a:r>
              <a:rPr lang="en-US" dirty="0" smtClean="0"/>
              <a:t>-</a:t>
            </a:r>
            <a:r>
              <a:rPr lang="en-US" dirty="0" err="1" smtClean="0"/>
              <a:t>banch</a:t>
            </a:r>
            <a:endParaRPr lang="en-US" baseline="-25000" dirty="0"/>
          </a:p>
        </p:txBody>
      </p:sp>
      <p:sp>
        <p:nvSpPr>
          <p:cNvPr id="34" name="TextBox 33"/>
          <p:cNvSpPr txBox="1"/>
          <p:nvPr/>
        </p:nvSpPr>
        <p:spPr>
          <a:xfrm>
            <a:off x="8275881" y="5146535"/>
            <a:ext cx="543739" cy="369332"/>
          </a:xfrm>
          <a:prstGeom prst="rect">
            <a:avLst/>
          </a:prstGeom>
          <a:noFill/>
        </p:spPr>
        <p:txBody>
          <a:bodyPr wrap="none" rtlCol="0">
            <a:spAutoFit/>
          </a:bodyPr>
          <a:lstStyle/>
          <a:p>
            <a:r>
              <a:rPr lang="en-US" dirty="0" smtClean="0"/>
              <a:t>CO</a:t>
            </a:r>
            <a:r>
              <a:rPr lang="en-US" baseline="-25000" dirty="0" smtClean="0"/>
              <a:t>2</a:t>
            </a:r>
            <a:endParaRPr lang="en-US" baseline="-25000" dirty="0"/>
          </a:p>
        </p:txBody>
      </p:sp>
      <p:sp>
        <p:nvSpPr>
          <p:cNvPr id="35" name="TextBox 34"/>
          <p:cNvSpPr txBox="1"/>
          <p:nvPr/>
        </p:nvSpPr>
        <p:spPr>
          <a:xfrm>
            <a:off x="849637" y="1331791"/>
            <a:ext cx="543739" cy="369332"/>
          </a:xfrm>
          <a:prstGeom prst="rect">
            <a:avLst/>
          </a:prstGeom>
          <a:noFill/>
        </p:spPr>
        <p:txBody>
          <a:bodyPr wrap="none" rtlCol="0">
            <a:spAutoFit/>
          </a:bodyPr>
          <a:lstStyle/>
          <a:p>
            <a:r>
              <a:rPr lang="en-US" dirty="0" smtClean="0"/>
              <a:t>CO</a:t>
            </a:r>
            <a:r>
              <a:rPr lang="en-US" baseline="-25000" dirty="0" smtClean="0"/>
              <a:t>2</a:t>
            </a:r>
            <a:endParaRPr lang="en-US" baseline="-25000" dirty="0"/>
          </a:p>
        </p:txBody>
      </p:sp>
      <p:sp>
        <p:nvSpPr>
          <p:cNvPr id="36" name="TextBox 35"/>
          <p:cNvSpPr txBox="1"/>
          <p:nvPr/>
        </p:nvSpPr>
        <p:spPr>
          <a:xfrm>
            <a:off x="1906043" y="3642382"/>
            <a:ext cx="854734" cy="369332"/>
          </a:xfrm>
          <a:prstGeom prst="rect">
            <a:avLst/>
          </a:prstGeom>
          <a:noFill/>
        </p:spPr>
        <p:txBody>
          <a:bodyPr wrap="none" rtlCol="0">
            <a:spAutoFit/>
          </a:bodyPr>
          <a:lstStyle/>
          <a:p>
            <a:r>
              <a:rPr lang="en-US" dirty="0" smtClean="0"/>
              <a:t>plasma</a:t>
            </a:r>
            <a:endParaRPr lang="en-US" baseline="-25000" dirty="0"/>
          </a:p>
        </p:txBody>
      </p:sp>
    </p:spTree>
    <p:extLst>
      <p:ext uri="{BB962C8B-B14F-4D97-AF65-F5344CB8AC3E}">
        <p14:creationId xmlns:p14="http://schemas.microsoft.com/office/powerpoint/2010/main" val="8463232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0"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150" y="1059257"/>
            <a:ext cx="3825749" cy="340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048000" y="1432701"/>
            <a:ext cx="6096000" cy="1200328"/>
          </a:xfrm>
          <a:prstGeom prst="rect">
            <a:avLst/>
          </a:prstGeom>
          <a:noFill/>
        </p:spPr>
        <p:txBody>
          <a:bodyPr wrap="square" rtlCol="0">
            <a:spAutoFit/>
          </a:bodyPr>
          <a:lstStyle/>
          <a:p>
            <a:r>
              <a:rPr lang="en-US" sz="2400" dirty="0" smtClean="0">
                <a:latin typeface="+mn-lt"/>
              </a:rPr>
              <a:t>Unique opportunity for injecting a controlled femtosecond bunch into a plasma bubble for probing, seeding, staging</a:t>
            </a:r>
            <a:endParaRPr lang="en-US" sz="2400" dirty="0">
              <a:latin typeface="+mn-lt"/>
            </a:endParaRPr>
          </a:p>
        </p:txBody>
      </p:sp>
      <p:sp>
        <p:nvSpPr>
          <p:cNvPr id="30" name="Rectangle 2"/>
          <p:cNvSpPr txBox="1">
            <a:spLocks noChangeArrowheads="1"/>
          </p:cNvSpPr>
          <p:nvPr/>
        </p:nvSpPr>
        <p:spPr>
          <a:xfrm>
            <a:off x="533400" y="784308"/>
            <a:ext cx="8153400"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800" b="1" dirty="0" smtClean="0">
                <a:solidFill>
                  <a:srgbClr val="0070C0"/>
                </a:solidFill>
                <a:effectLst>
                  <a:outerShdw blurRad="38100" dist="38100" dir="2700000" algn="tl">
                    <a:srgbClr val="000000"/>
                  </a:outerShdw>
                </a:effectLst>
                <a:latin typeface="Verdana" pitchFamily="34" charset="0"/>
              </a:rPr>
              <a:t>LWFA combined with RF linac</a:t>
            </a:r>
            <a:endParaRPr lang="en-US" altLang="en-US" sz="2800" b="1" dirty="0">
              <a:solidFill>
                <a:srgbClr val="0070C0"/>
              </a:solidFill>
              <a:effectLst>
                <a:outerShdw blurRad="38100" dist="38100" dir="2700000" algn="tl">
                  <a:srgbClr val="000000"/>
                </a:outerShdw>
              </a:effectLst>
              <a:latin typeface="Verdana" pitchFamily="34" charset="0"/>
            </a:endParaRPr>
          </a:p>
        </p:txBody>
      </p:sp>
      <p:sp>
        <p:nvSpPr>
          <p:cNvPr id="42" name="TextBox 41"/>
          <p:cNvSpPr txBox="1"/>
          <p:nvPr/>
        </p:nvSpPr>
        <p:spPr>
          <a:xfrm>
            <a:off x="5845571" y="3657600"/>
            <a:ext cx="1949134" cy="307777"/>
          </a:xfrm>
          <a:prstGeom prst="rect">
            <a:avLst/>
          </a:prstGeom>
          <a:noFill/>
        </p:spPr>
        <p:txBody>
          <a:bodyPr wrap="square" rtlCol="0">
            <a:spAutoFit/>
          </a:bodyPr>
          <a:lstStyle/>
          <a:p>
            <a:r>
              <a:rPr lang="en-US" sz="1400" dirty="0" smtClean="0"/>
              <a:t>Electron density</a:t>
            </a:r>
            <a:endParaRPr lang="en-US" sz="1400" dirty="0"/>
          </a:p>
        </p:txBody>
      </p:sp>
      <p:grpSp>
        <p:nvGrpSpPr>
          <p:cNvPr id="2" name="Group 1"/>
          <p:cNvGrpSpPr/>
          <p:nvPr/>
        </p:nvGrpSpPr>
        <p:grpSpPr>
          <a:xfrm>
            <a:off x="5812582" y="3691015"/>
            <a:ext cx="3217318" cy="2438400"/>
            <a:chOff x="5812582" y="3691015"/>
            <a:chExt cx="3217318" cy="2438400"/>
          </a:xfrm>
        </p:grpSpPr>
        <p:pic>
          <p:nvPicPr>
            <p:cNvPr id="18" name="图片 4" descr="untitled2.bmp"/>
            <p:cNvPicPr>
              <a:picLocks noChangeAspect="1" noChangeArrowheads="1"/>
            </p:cNvPicPr>
            <p:nvPr/>
          </p:nvPicPr>
          <p:blipFill>
            <a:blip r:embed="rId4">
              <a:extLst>
                <a:ext uri="{28A0092B-C50C-407E-A947-70E740481C1C}">
                  <a14:useLocalDpi xmlns:a14="http://schemas.microsoft.com/office/drawing/2010/main" val="0"/>
                </a:ext>
              </a:extLst>
            </a:blip>
            <a:srcRect l="34795" t="25410" r="39249" b="22787"/>
            <a:stretch>
              <a:fillRect/>
            </a:stretch>
          </p:blipFill>
          <p:spPr bwMode="auto">
            <a:xfrm>
              <a:off x="5847820" y="3691015"/>
              <a:ext cx="2971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p:cNvSpPr/>
            <p:nvPr/>
          </p:nvSpPr>
          <p:spPr bwMode="auto">
            <a:xfrm>
              <a:off x="8208789" y="4544679"/>
              <a:ext cx="477920" cy="601856"/>
            </a:xfrm>
            <a:prstGeom prst="ellipse">
              <a:avLst/>
            </a:prstGeom>
            <a:gradFill flip="none" rotWithShape="1">
              <a:gsLst>
                <a:gs pos="1000">
                  <a:srgbClr val="FF0000">
                    <a:lumMod val="92000"/>
                    <a:lumOff val="8000"/>
                  </a:srgbClr>
                </a:gs>
                <a:gs pos="100000">
                  <a:srgbClr val="7030A0">
                    <a:tint val="23500"/>
                    <a:satMod val="160000"/>
                    <a:lumMod val="0"/>
                    <a:lumOff val="100000"/>
                    <a:alpha val="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a:off x="8743420" y="4775778"/>
              <a:ext cx="286480" cy="177222"/>
            </a:xfrm>
            <a:prstGeom prst="right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5812582" y="4876800"/>
              <a:ext cx="182893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6" name="Oval 5"/>
          <p:cNvSpPr/>
          <p:nvPr/>
        </p:nvSpPr>
        <p:spPr>
          <a:xfrm>
            <a:off x="7641519" y="4758631"/>
            <a:ext cx="226215" cy="194369"/>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a:off x="1062615" y="2902583"/>
            <a:ext cx="1299722" cy="3626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0" y="2619633"/>
            <a:ext cx="414679" cy="133813"/>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40" name="Slide Number Placeholder 2"/>
          <p:cNvSpPr>
            <a:spLocks noGrp="1"/>
          </p:cNvSpPr>
          <p:nvPr>
            <p:ph type="sldNum" sz="quarter" idx="12"/>
          </p:nvPr>
        </p:nvSpPr>
        <p:spPr bwMode="auto">
          <a:xfrm>
            <a:off x="3505200" y="6440488"/>
            <a:ext cx="2133600" cy="365125"/>
          </a:xfrm>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fld id="{84436053-9BD8-FF4D-94BB-3D7E82E4D63A}" type="slidenum">
              <a:rPr lang="en-US">
                <a:solidFill>
                  <a:schemeClr val="bg1"/>
                </a:solidFill>
                <a:latin typeface="Calibri" charset="0"/>
              </a:rPr>
              <a:pPr algn="ctr" eaLnBrk="1" hangingPunct="1"/>
              <a:t>31</a:t>
            </a:fld>
            <a:endParaRPr lang="en-US" dirty="0">
              <a:solidFill>
                <a:schemeClr val="bg1"/>
              </a:solidFill>
              <a:latin typeface="Calibri" charset="0"/>
            </a:endParaRPr>
          </a:p>
        </p:txBody>
      </p:sp>
      <p:sp>
        <p:nvSpPr>
          <p:cNvPr id="43" name="TextBox 42"/>
          <p:cNvSpPr txBox="1"/>
          <p:nvPr/>
        </p:nvSpPr>
        <p:spPr>
          <a:xfrm>
            <a:off x="1083201" y="4546371"/>
            <a:ext cx="3929598" cy="830997"/>
          </a:xfrm>
          <a:prstGeom prst="rect">
            <a:avLst/>
          </a:prstGeom>
          <a:noFill/>
        </p:spPr>
        <p:txBody>
          <a:bodyPr wrap="square" rtlCol="0">
            <a:spAutoFit/>
          </a:bodyPr>
          <a:lstStyle/>
          <a:p>
            <a:r>
              <a:rPr lang="en-US" sz="2400" dirty="0" smtClean="0">
                <a:latin typeface="+mn-lt"/>
              </a:rPr>
              <a:t>Plan to serve 3</a:t>
            </a:r>
            <a:r>
              <a:rPr lang="en-US" sz="2400" dirty="0" smtClean="0">
                <a:latin typeface="Symbol" charset="2"/>
                <a:cs typeface="Symbol" charset="2"/>
              </a:rPr>
              <a:t> m</a:t>
            </a:r>
            <a:r>
              <a:rPr lang="en-US" sz="2400" dirty="0" smtClean="0">
                <a:latin typeface="+mn-lt"/>
              </a:rPr>
              <a:t>m bunches into 30-100 </a:t>
            </a:r>
            <a:r>
              <a:rPr lang="en-US" sz="2400" dirty="0" smtClean="0">
                <a:latin typeface="Symbol" charset="2"/>
                <a:cs typeface="Symbol" charset="2"/>
              </a:rPr>
              <a:t>m</a:t>
            </a:r>
            <a:r>
              <a:rPr lang="en-US" sz="2400" dirty="0" smtClean="0"/>
              <a:t>m bubbles</a:t>
            </a:r>
            <a:endParaRPr lang="en-US" sz="2400" dirty="0">
              <a:latin typeface="+mn-lt"/>
            </a:endParaRPr>
          </a:p>
        </p:txBody>
      </p:sp>
      <p:sp>
        <p:nvSpPr>
          <p:cNvPr id="44" name="TextBox 43"/>
          <p:cNvSpPr txBox="1"/>
          <p:nvPr/>
        </p:nvSpPr>
        <p:spPr>
          <a:xfrm>
            <a:off x="849637" y="1331791"/>
            <a:ext cx="543739" cy="369332"/>
          </a:xfrm>
          <a:prstGeom prst="rect">
            <a:avLst/>
          </a:prstGeom>
          <a:noFill/>
        </p:spPr>
        <p:txBody>
          <a:bodyPr wrap="none" rtlCol="0">
            <a:spAutoFit/>
          </a:bodyPr>
          <a:lstStyle/>
          <a:p>
            <a:r>
              <a:rPr lang="en-US" dirty="0" smtClean="0"/>
              <a:t>CO</a:t>
            </a:r>
            <a:r>
              <a:rPr lang="en-US" baseline="-25000" dirty="0" smtClean="0"/>
              <a:t>2</a:t>
            </a:r>
            <a:endParaRPr lang="en-US" baseline="-25000" dirty="0"/>
          </a:p>
        </p:txBody>
      </p:sp>
      <p:sp>
        <p:nvSpPr>
          <p:cNvPr id="45" name="TextBox 44"/>
          <p:cNvSpPr txBox="1"/>
          <p:nvPr/>
        </p:nvSpPr>
        <p:spPr>
          <a:xfrm>
            <a:off x="8275881" y="5146535"/>
            <a:ext cx="543739" cy="369332"/>
          </a:xfrm>
          <a:prstGeom prst="rect">
            <a:avLst/>
          </a:prstGeom>
          <a:noFill/>
        </p:spPr>
        <p:txBody>
          <a:bodyPr wrap="none" rtlCol="0">
            <a:spAutoFit/>
          </a:bodyPr>
          <a:lstStyle/>
          <a:p>
            <a:r>
              <a:rPr lang="en-US" dirty="0" smtClean="0"/>
              <a:t>CO</a:t>
            </a:r>
            <a:r>
              <a:rPr lang="en-US" baseline="-25000" dirty="0" smtClean="0"/>
              <a:t>2</a:t>
            </a:r>
            <a:endParaRPr lang="en-US" baseline="-25000" dirty="0"/>
          </a:p>
        </p:txBody>
      </p:sp>
      <p:sp>
        <p:nvSpPr>
          <p:cNvPr id="46" name="TextBox 45"/>
          <p:cNvSpPr txBox="1"/>
          <p:nvPr/>
        </p:nvSpPr>
        <p:spPr>
          <a:xfrm>
            <a:off x="1906043" y="3642382"/>
            <a:ext cx="854734" cy="369332"/>
          </a:xfrm>
          <a:prstGeom prst="rect">
            <a:avLst/>
          </a:prstGeom>
          <a:noFill/>
        </p:spPr>
        <p:txBody>
          <a:bodyPr wrap="none" rtlCol="0">
            <a:spAutoFit/>
          </a:bodyPr>
          <a:lstStyle/>
          <a:p>
            <a:r>
              <a:rPr lang="en-US" dirty="0" smtClean="0"/>
              <a:t>plasma</a:t>
            </a:r>
            <a:endParaRPr lang="en-US" baseline="-25000" dirty="0"/>
          </a:p>
        </p:txBody>
      </p:sp>
      <p:sp>
        <p:nvSpPr>
          <p:cNvPr id="47" name="TextBox 46"/>
          <p:cNvSpPr txBox="1"/>
          <p:nvPr/>
        </p:nvSpPr>
        <p:spPr>
          <a:xfrm>
            <a:off x="5847820" y="4892817"/>
            <a:ext cx="2007656" cy="369332"/>
          </a:xfrm>
          <a:prstGeom prst="rect">
            <a:avLst/>
          </a:prstGeom>
          <a:noFill/>
        </p:spPr>
        <p:txBody>
          <a:bodyPr wrap="none" rtlCol="0">
            <a:spAutoFit/>
          </a:bodyPr>
          <a:lstStyle/>
          <a:p>
            <a:r>
              <a:rPr lang="en-US" dirty="0" smtClean="0"/>
              <a:t>e</a:t>
            </a:r>
            <a:r>
              <a:rPr lang="en-US" baseline="30000" dirty="0" smtClean="0"/>
              <a:t>—</a:t>
            </a:r>
            <a:r>
              <a:rPr lang="en-US" dirty="0" err="1" smtClean="0"/>
              <a:t>banch</a:t>
            </a:r>
            <a:r>
              <a:rPr lang="en-US" dirty="0" smtClean="0"/>
              <a:t> from linac</a:t>
            </a:r>
            <a:endParaRPr lang="en-US" baseline="-25000" dirty="0"/>
          </a:p>
        </p:txBody>
      </p:sp>
    </p:spTree>
    <p:extLst>
      <p:ext uri="{BB962C8B-B14F-4D97-AF65-F5344CB8AC3E}">
        <p14:creationId xmlns:p14="http://schemas.microsoft.com/office/powerpoint/2010/main" val="15957423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0"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225" y="1059257"/>
            <a:ext cx="3825749" cy="340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
          <p:cNvSpPr txBox="1">
            <a:spLocks noChangeArrowheads="1"/>
          </p:cNvSpPr>
          <p:nvPr/>
        </p:nvSpPr>
        <p:spPr>
          <a:xfrm>
            <a:off x="526191" y="602057"/>
            <a:ext cx="8153400"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800" b="1" dirty="0" smtClean="0">
                <a:solidFill>
                  <a:srgbClr val="0070C0"/>
                </a:solidFill>
                <a:effectLst>
                  <a:outerShdw blurRad="38100" dist="38100" dir="2700000" algn="tl">
                    <a:srgbClr val="000000"/>
                  </a:outerShdw>
                </a:effectLst>
                <a:latin typeface="Verdana" pitchFamily="34" charset="0"/>
              </a:rPr>
              <a:t>Ultra-low </a:t>
            </a:r>
            <a:r>
              <a:rPr lang="en-US" altLang="en-US" sz="2800" b="1" dirty="0" err="1" smtClean="0">
                <a:solidFill>
                  <a:srgbClr val="0070C0"/>
                </a:solidFill>
                <a:effectLst>
                  <a:outerShdw blurRad="38100" dist="38100" dir="2700000" algn="tl">
                    <a:srgbClr val="000000"/>
                  </a:outerShdw>
                </a:effectLst>
                <a:latin typeface="Verdana" pitchFamily="34" charset="0"/>
              </a:rPr>
              <a:t>emittance</a:t>
            </a:r>
            <a:r>
              <a:rPr lang="en-US" altLang="en-US" sz="2800" b="1" dirty="0" smtClean="0">
                <a:solidFill>
                  <a:srgbClr val="0070C0"/>
                </a:solidFill>
                <a:effectLst>
                  <a:outerShdw blurRad="38100" dist="38100" dir="2700000" algn="tl">
                    <a:srgbClr val="000000"/>
                  </a:outerShdw>
                </a:effectLst>
                <a:latin typeface="Verdana" pitchFamily="34" charset="0"/>
              </a:rPr>
              <a:t> LWFA</a:t>
            </a:r>
            <a:endParaRPr lang="en-US" altLang="en-US" sz="2800" b="1" dirty="0">
              <a:solidFill>
                <a:srgbClr val="0070C0"/>
              </a:solidFill>
              <a:effectLst>
                <a:outerShdw blurRad="38100" dist="38100" dir="2700000" algn="tl">
                  <a:srgbClr val="000000"/>
                </a:outerShdw>
              </a:effectLst>
              <a:latin typeface="Verdana" pitchFamily="34" charset="0"/>
            </a:endParaRPr>
          </a:p>
        </p:txBody>
      </p:sp>
      <p:sp>
        <p:nvSpPr>
          <p:cNvPr id="42" name="TextBox 41"/>
          <p:cNvSpPr txBox="1"/>
          <p:nvPr/>
        </p:nvSpPr>
        <p:spPr>
          <a:xfrm>
            <a:off x="5845571" y="3657600"/>
            <a:ext cx="1949134" cy="307777"/>
          </a:xfrm>
          <a:prstGeom prst="rect">
            <a:avLst/>
          </a:prstGeom>
          <a:noFill/>
        </p:spPr>
        <p:txBody>
          <a:bodyPr wrap="square" rtlCol="0">
            <a:spAutoFit/>
          </a:bodyPr>
          <a:lstStyle/>
          <a:p>
            <a:r>
              <a:rPr lang="en-US" sz="1400" dirty="0" smtClean="0"/>
              <a:t>Electron density</a:t>
            </a:r>
            <a:endParaRPr lang="en-US" sz="1400" dirty="0"/>
          </a:p>
        </p:txBody>
      </p:sp>
      <p:grpSp>
        <p:nvGrpSpPr>
          <p:cNvPr id="2" name="Group 1"/>
          <p:cNvGrpSpPr/>
          <p:nvPr/>
        </p:nvGrpSpPr>
        <p:grpSpPr>
          <a:xfrm>
            <a:off x="5847820" y="3691015"/>
            <a:ext cx="3182080" cy="2438400"/>
            <a:chOff x="5847820" y="3691015"/>
            <a:chExt cx="3182080" cy="2438400"/>
          </a:xfrm>
        </p:grpSpPr>
        <p:pic>
          <p:nvPicPr>
            <p:cNvPr id="18" name="图片 4" descr="untitled2.bmp"/>
            <p:cNvPicPr>
              <a:picLocks noChangeAspect="1" noChangeArrowheads="1"/>
            </p:cNvPicPr>
            <p:nvPr/>
          </p:nvPicPr>
          <p:blipFill>
            <a:blip r:embed="rId4">
              <a:extLst>
                <a:ext uri="{28A0092B-C50C-407E-A947-70E740481C1C}">
                  <a14:useLocalDpi xmlns:a14="http://schemas.microsoft.com/office/drawing/2010/main" val="0"/>
                </a:ext>
              </a:extLst>
            </a:blip>
            <a:srcRect l="34795" t="25410" r="39249" b="22787"/>
            <a:stretch>
              <a:fillRect/>
            </a:stretch>
          </p:blipFill>
          <p:spPr bwMode="auto">
            <a:xfrm>
              <a:off x="5847820" y="3691015"/>
              <a:ext cx="2971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p:cNvSpPr/>
            <p:nvPr/>
          </p:nvSpPr>
          <p:spPr bwMode="auto">
            <a:xfrm>
              <a:off x="8208789" y="4544679"/>
              <a:ext cx="477920" cy="601856"/>
            </a:xfrm>
            <a:prstGeom prst="ellipse">
              <a:avLst/>
            </a:prstGeom>
            <a:gradFill flip="none" rotWithShape="1">
              <a:gsLst>
                <a:gs pos="1000">
                  <a:srgbClr val="FF0000">
                    <a:lumMod val="92000"/>
                    <a:lumOff val="8000"/>
                  </a:srgbClr>
                </a:gs>
                <a:gs pos="100000">
                  <a:srgbClr val="7030A0">
                    <a:tint val="23500"/>
                    <a:satMod val="160000"/>
                    <a:lumMod val="0"/>
                    <a:lumOff val="100000"/>
                    <a:alpha val="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ight Arrow 24"/>
            <p:cNvSpPr/>
            <p:nvPr/>
          </p:nvSpPr>
          <p:spPr>
            <a:xfrm>
              <a:off x="8743420" y="4775778"/>
              <a:ext cx="286480" cy="177222"/>
            </a:xfrm>
            <a:prstGeom prst="right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Oval 5"/>
          <p:cNvSpPr/>
          <p:nvPr/>
        </p:nvSpPr>
        <p:spPr>
          <a:xfrm>
            <a:off x="7671544" y="4743856"/>
            <a:ext cx="153186" cy="177222"/>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own Arrow 2"/>
          <p:cNvSpPr/>
          <p:nvPr/>
        </p:nvSpPr>
        <p:spPr>
          <a:xfrm>
            <a:off x="7641520" y="3505221"/>
            <a:ext cx="226214" cy="1196329"/>
          </a:xfrm>
          <a:prstGeom prst="down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Down Arrow 28"/>
          <p:cNvSpPr/>
          <p:nvPr/>
        </p:nvSpPr>
        <p:spPr>
          <a:xfrm flipH="1">
            <a:off x="2228900" y="2619632"/>
            <a:ext cx="307082" cy="543198"/>
          </a:xfrm>
          <a:prstGeom prst="down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Slide Number Placeholder 2"/>
          <p:cNvSpPr>
            <a:spLocks noGrp="1"/>
          </p:cNvSpPr>
          <p:nvPr>
            <p:ph type="sldNum" sz="quarter" idx="12"/>
          </p:nvPr>
        </p:nvSpPr>
        <p:spPr bwMode="auto">
          <a:xfrm>
            <a:off x="3505200" y="6440488"/>
            <a:ext cx="2133600" cy="365125"/>
          </a:xfrm>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fld id="{84436053-9BD8-FF4D-94BB-3D7E82E4D63A}" type="slidenum">
              <a:rPr lang="en-US">
                <a:solidFill>
                  <a:schemeClr val="bg1"/>
                </a:solidFill>
                <a:latin typeface="Calibri" charset="0"/>
              </a:rPr>
              <a:pPr algn="ctr" eaLnBrk="1" hangingPunct="1"/>
              <a:t>32</a:t>
            </a:fld>
            <a:endParaRPr lang="en-US" dirty="0">
              <a:solidFill>
                <a:schemeClr val="bg1"/>
              </a:solidFill>
              <a:latin typeface="Calibri" charset="0"/>
            </a:endParaRPr>
          </a:p>
        </p:txBody>
      </p:sp>
      <p:pic>
        <p:nvPicPr>
          <p:cNvPr id="36" name="Picture 35"/>
          <p:cNvPicPr>
            <a:picLocks noChangeAspect="1"/>
          </p:cNvPicPr>
          <p:nvPr/>
        </p:nvPicPr>
        <p:blipFill>
          <a:blip r:embed="rId5"/>
          <a:stretch>
            <a:fillRect/>
          </a:stretch>
        </p:blipFill>
        <p:spPr>
          <a:xfrm>
            <a:off x="3309111" y="1204326"/>
            <a:ext cx="5756730" cy="2069631"/>
          </a:xfrm>
          <a:prstGeom prst="rect">
            <a:avLst/>
          </a:prstGeom>
        </p:spPr>
      </p:pic>
      <p:sp>
        <p:nvSpPr>
          <p:cNvPr id="37" name="TextBox 36"/>
          <p:cNvSpPr txBox="1"/>
          <p:nvPr/>
        </p:nvSpPr>
        <p:spPr>
          <a:xfrm>
            <a:off x="6543564" y="3314178"/>
            <a:ext cx="1127606" cy="369332"/>
          </a:xfrm>
          <a:prstGeom prst="rect">
            <a:avLst/>
          </a:prstGeom>
          <a:noFill/>
        </p:spPr>
        <p:txBody>
          <a:bodyPr wrap="square" rtlCol="0">
            <a:spAutoFit/>
          </a:bodyPr>
          <a:lstStyle/>
          <a:p>
            <a:r>
              <a:rPr lang="en-US" dirty="0" smtClean="0">
                <a:solidFill>
                  <a:srgbClr val="FF6600"/>
                </a:solidFill>
              </a:rPr>
              <a:t> </a:t>
            </a:r>
            <a:r>
              <a:rPr lang="en-US" dirty="0" err="1" smtClean="0">
                <a:solidFill>
                  <a:srgbClr val="FF6600"/>
                </a:solidFill>
              </a:rPr>
              <a:t>ε</a:t>
            </a:r>
            <a:r>
              <a:rPr lang="en-US" baseline="-25000" dirty="0" err="1" smtClean="0">
                <a:solidFill>
                  <a:srgbClr val="FF6600"/>
                </a:solidFill>
              </a:rPr>
              <a:t>n</a:t>
            </a:r>
            <a:r>
              <a:rPr lang="en-US" dirty="0" smtClean="0">
                <a:solidFill>
                  <a:srgbClr val="FF6600"/>
                </a:solidFill>
              </a:rPr>
              <a:t>=50 nm</a:t>
            </a:r>
            <a:endParaRPr lang="en-US" dirty="0">
              <a:solidFill>
                <a:srgbClr val="FF6600"/>
              </a:solidFill>
            </a:endParaRPr>
          </a:p>
        </p:txBody>
      </p:sp>
      <p:sp>
        <p:nvSpPr>
          <p:cNvPr id="38" name="TextBox 37"/>
          <p:cNvSpPr txBox="1"/>
          <p:nvPr/>
        </p:nvSpPr>
        <p:spPr>
          <a:xfrm>
            <a:off x="4887763" y="1845376"/>
            <a:ext cx="866476" cy="646331"/>
          </a:xfrm>
          <a:prstGeom prst="rect">
            <a:avLst/>
          </a:prstGeom>
          <a:solidFill>
            <a:schemeClr val="bg1">
              <a:alpha val="49000"/>
            </a:schemeClr>
          </a:solidFill>
        </p:spPr>
        <p:txBody>
          <a:bodyPr wrap="square" rtlCol="0">
            <a:spAutoFit/>
          </a:bodyPr>
          <a:lstStyle/>
          <a:p>
            <a:r>
              <a:rPr lang="en-US" dirty="0" smtClean="0"/>
              <a:t>10 </a:t>
            </a:r>
            <a:r>
              <a:rPr lang="en-US" dirty="0" err="1" smtClean="0"/>
              <a:t>μm</a:t>
            </a:r>
            <a:endParaRPr lang="en-US" dirty="0" smtClean="0"/>
          </a:p>
          <a:p>
            <a:r>
              <a:rPr lang="en-US" i="1" dirty="0" smtClean="0"/>
              <a:t>a</a:t>
            </a:r>
            <a:r>
              <a:rPr lang="en-US" baseline="-25000" dirty="0" smtClean="0"/>
              <a:t>o</a:t>
            </a:r>
            <a:r>
              <a:rPr lang="en-US" dirty="0" smtClean="0"/>
              <a:t>=1.4</a:t>
            </a:r>
            <a:endParaRPr lang="en-US" dirty="0"/>
          </a:p>
        </p:txBody>
      </p:sp>
      <p:cxnSp>
        <p:nvCxnSpPr>
          <p:cNvPr id="40" name="Straight Arrow Connector 39"/>
          <p:cNvCxnSpPr/>
          <p:nvPr/>
        </p:nvCxnSpPr>
        <p:spPr>
          <a:xfrm>
            <a:off x="4068763" y="1935081"/>
            <a:ext cx="0" cy="225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4068763" y="2318317"/>
            <a:ext cx="8062" cy="269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635524" y="2644107"/>
            <a:ext cx="967367" cy="646331"/>
          </a:xfrm>
          <a:prstGeom prst="rect">
            <a:avLst/>
          </a:prstGeom>
          <a:solidFill>
            <a:schemeClr val="bg1">
              <a:alpha val="49000"/>
            </a:schemeClr>
          </a:solidFill>
        </p:spPr>
        <p:txBody>
          <a:bodyPr wrap="square" rtlCol="0">
            <a:spAutoFit/>
          </a:bodyPr>
          <a:lstStyle/>
          <a:p>
            <a:r>
              <a:rPr lang="en-US" dirty="0" smtClean="0"/>
              <a:t>0.4 </a:t>
            </a:r>
            <a:r>
              <a:rPr lang="en-US" dirty="0" err="1" smtClean="0"/>
              <a:t>μm</a:t>
            </a:r>
            <a:endParaRPr lang="en-US" dirty="0" smtClean="0"/>
          </a:p>
          <a:p>
            <a:r>
              <a:rPr lang="en-US" i="1" dirty="0" smtClean="0"/>
              <a:t>a</a:t>
            </a:r>
            <a:r>
              <a:rPr lang="en-US" baseline="-25000" dirty="0" smtClean="0"/>
              <a:t>o</a:t>
            </a:r>
            <a:r>
              <a:rPr lang="en-US" dirty="0" smtClean="0"/>
              <a:t>=0.01</a:t>
            </a:r>
            <a:endParaRPr lang="en-US" dirty="0"/>
          </a:p>
        </p:txBody>
      </p:sp>
      <p:cxnSp>
        <p:nvCxnSpPr>
          <p:cNvPr id="45" name="Straight Arrow Connector 44"/>
          <p:cNvCxnSpPr/>
          <p:nvPr/>
        </p:nvCxnSpPr>
        <p:spPr>
          <a:xfrm flipH="1" flipV="1">
            <a:off x="6656324" y="2318317"/>
            <a:ext cx="296738" cy="9556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657599" y="3290438"/>
            <a:ext cx="2885965" cy="369332"/>
          </a:xfrm>
          <a:prstGeom prst="rect">
            <a:avLst/>
          </a:prstGeom>
          <a:noFill/>
        </p:spPr>
        <p:txBody>
          <a:bodyPr wrap="square" rtlCol="0">
            <a:spAutoFit/>
          </a:bodyPr>
          <a:lstStyle/>
          <a:p>
            <a:r>
              <a:rPr lang="en-US" dirty="0" smtClean="0"/>
              <a:t>like “Trojan Horse”</a:t>
            </a:r>
            <a:endParaRPr lang="en-US" dirty="0"/>
          </a:p>
        </p:txBody>
      </p:sp>
      <p:sp>
        <p:nvSpPr>
          <p:cNvPr id="7" name="TextBox 6"/>
          <p:cNvSpPr txBox="1"/>
          <p:nvPr/>
        </p:nvSpPr>
        <p:spPr>
          <a:xfrm>
            <a:off x="239582" y="4011714"/>
            <a:ext cx="5514657" cy="2308324"/>
          </a:xfrm>
          <a:prstGeom prst="rect">
            <a:avLst/>
          </a:prstGeom>
          <a:noFill/>
        </p:spPr>
        <p:txBody>
          <a:bodyPr wrap="square" rtlCol="0">
            <a:spAutoFit/>
          </a:bodyPr>
          <a:lstStyle/>
          <a:p>
            <a:r>
              <a:rPr lang="en-US" sz="2400" dirty="0" smtClean="0"/>
              <a:t>Strong collaboration  on LWFA  R&amp;D  based on  a 100 TW CO</a:t>
            </a:r>
            <a:r>
              <a:rPr lang="en-US" sz="2400" baseline="-25000" dirty="0" smtClean="0"/>
              <a:t>2</a:t>
            </a:r>
            <a:r>
              <a:rPr lang="en-US" sz="2400" dirty="0" smtClean="0"/>
              <a:t> laser is being assembled that includes participants from:</a:t>
            </a:r>
          </a:p>
          <a:p>
            <a:r>
              <a:rPr lang="en-US" sz="2400" dirty="0" smtClean="0"/>
              <a:t>UCLA,  Austin Univ.,  Tsinghua Univ.,  LBNL, Stony Brook Univ. </a:t>
            </a:r>
          </a:p>
          <a:p>
            <a:r>
              <a:rPr lang="en-US" sz="2400" dirty="0" smtClean="0"/>
              <a:t>with DESY and NRL likely to join.</a:t>
            </a:r>
            <a:endParaRPr lang="en-US" sz="2400" dirty="0"/>
          </a:p>
        </p:txBody>
      </p:sp>
      <p:sp>
        <p:nvSpPr>
          <p:cNvPr id="11" name="TextBox 10"/>
          <p:cNvSpPr txBox="1"/>
          <p:nvPr/>
        </p:nvSpPr>
        <p:spPr>
          <a:xfrm>
            <a:off x="849637" y="1331791"/>
            <a:ext cx="543739" cy="369332"/>
          </a:xfrm>
          <a:prstGeom prst="rect">
            <a:avLst/>
          </a:prstGeom>
          <a:noFill/>
        </p:spPr>
        <p:txBody>
          <a:bodyPr wrap="none" rtlCol="0">
            <a:spAutoFit/>
          </a:bodyPr>
          <a:lstStyle/>
          <a:p>
            <a:r>
              <a:rPr lang="en-US" dirty="0" smtClean="0"/>
              <a:t>CO</a:t>
            </a:r>
            <a:r>
              <a:rPr lang="en-US" baseline="-25000" dirty="0" smtClean="0"/>
              <a:t>2</a:t>
            </a:r>
            <a:endParaRPr lang="en-US" baseline="-25000" dirty="0"/>
          </a:p>
        </p:txBody>
      </p:sp>
      <p:sp>
        <p:nvSpPr>
          <p:cNvPr id="46" name="TextBox 45"/>
          <p:cNvSpPr txBox="1"/>
          <p:nvPr/>
        </p:nvSpPr>
        <p:spPr>
          <a:xfrm>
            <a:off x="2090570" y="2250300"/>
            <a:ext cx="992354" cy="369332"/>
          </a:xfrm>
          <a:prstGeom prst="rect">
            <a:avLst/>
          </a:prstGeom>
          <a:noFill/>
        </p:spPr>
        <p:txBody>
          <a:bodyPr wrap="none" rtlCol="0">
            <a:spAutoFit/>
          </a:bodyPr>
          <a:lstStyle/>
          <a:p>
            <a:r>
              <a:rPr lang="en-US" dirty="0" err="1" smtClean="0"/>
              <a:t>Ti:Sapph</a:t>
            </a:r>
            <a:endParaRPr lang="en-US" baseline="-25000" dirty="0"/>
          </a:p>
        </p:txBody>
      </p:sp>
      <p:sp>
        <p:nvSpPr>
          <p:cNvPr id="47" name="TextBox 46"/>
          <p:cNvSpPr txBox="1"/>
          <p:nvPr/>
        </p:nvSpPr>
        <p:spPr>
          <a:xfrm>
            <a:off x="7806411" y="3683510"/>
            <a:ext cx="992354" cy="369332"/>
          </a:xfrm>
          <a:prstGeom prst="rect">
            <a:avLst/>
          </a:prstGeom>
          <a:noFill/>
        </p:spPr>
        <p:txBody>
          <a:bodyPr wrap="none" rtlCol="0">
            <a:spAutoFit/>
          </a:bodyPr>
          <a:lstStyle/>
          <a:p>
            <a:r>
              <a:rPr lang="en-US" dirty="0" err="1" smtClean="0"/>
              <a:t>Ti:Sapph</a:t>
            </a:r>
            <a:endParaRPr lang="en-US" baseline="-25000" dirty="0"/>
          </a:p>
        </p:txBody>
      </p:sp>
      <p:sp>
        <p:nvSpPr>
          <p:cNvPr id="48" name="TextBox 47"/>
          <p:cNvSpPr txBox="1"/>
          <p:nvPr/>
        </p:nvSpPr>
        <p:spPr>
          <a:xfrm>
            <a:off x="1906043" y="3642382"/>
            <a:ext cx="854734" cy="369332"/>
          </a:xfrm>
          <a:prstGeom prst="rect">
            <a:avLst/>
          </a:prstGeom>
          <a:noFill/>
        </p:spPr>
        <p:txBody>
          <a:bodyPr wrap="none" rtlCol="0">
            <a:spAutoFit/>
          </a:bodyPr>
          <a:lstStyle/>
          <a:p>
            <a:r>
              <a:rPr lang="en-US" dirty="0" smtClean="0"/>
              <a:t>plasma</a:t>
            </a:r>
            <a:endParaRPr lang="en-US" baseline="-25000" dirty="0"/>
          </a:p>
        </p:txBody>
      </p:sp>
      <p:sp>
        <p:nvSpPr>
          <p:cNvPr id="49" name="TextBox 48"/>
          <p:cNvSpPr txBox="1"/>
          <p:nvPr/>
        </p:nvSpPr>
        <p:spPr>
          <a:xfrm>
            <a:off x="7244177" y="4961869"/>
            <a:ext cx="1012867" cy="369332"/>
          </a:xfrm>
          <a:prstGeom prst="rect">
            <a:avLst/>
          </a:prstGeom>
          <a:noFill/>
        </p:spPr>
        <p:txBody>
          <a:bodyPr wrap="none" rtlCol="0">
            <a:spAutoFit/>
          </a:bodyPr>
          <a:lstStyle/>
          <a:p>
            <a:r>
              <a:rPr lang="en-US" dirty="0" smtClean="0"/>
              <a:t>e</a:t>
            </a:r>
            <a:r>
              <a:rPr lang="en-US" baseline="30000" dirty="0" smtClean="0"/>
              <a:t>-</a:t>
            </a:r>
            <a:r>
              <a:rPr lang="en-US" dirty="0" smtClean="0"/>
              <a:t>-</a:t>
            </a:r>
            <a:r>
              <a:rPr lang="en-US" dirty="0" err="1" smtClean="0"/>
              <a:t>banch</a:t>
            </a:r>
            <a:endParaRPr lang="en-US" baseline="-25000" dirty="0"/>
          </a:p>
        </p:txBody>
      </p:sp>
      <p:sp>
        <p:nvSpPr>
          <p:cNvPr id="50" name="TextBox 49"/>
          <p:cNvSpPr txBox="1"/>
          <p:nvPr/>
        </p:nvSpPr>
        <p:spPr>
          <a:xfrm>
            <a:off x="8275881" y="5153519"/>
            <a:ext cx="543739" cy="369332"/>
          </a:xfrm>
          <a:prstGeom prst="rect">
            <a:avLst/>
          </a:prstGeom>
          <a:noFill/>
        </p:spPr>
        <p:txBody>
          <a:bodyPr wrap="none" rtlCol="0">
            <a:spAutoFit/>
          </a:bodyPr>
          <a:lstStyle/>
          <a:p>
            <a:r>
              <a:rPr lang="en-US" dirty="0" smtClean="0"/>
              <a:t>CO</a:t>
            </a:r>
            <a:r>
              <a:rPr lang="en-US" baseline="-25000" dirty="0" smtClean="0"/>
              <a:t>2</a:t>
            </a:r>
            <a:endParaRPr lang="en-US" baseline="-25000" dirty="0"/>
          </a:p>
        </p:txBody>
      </p:sp>
    </p:spTree>
    <p:extLst>
      <p:ext uri="{BB962C8B-B14F-4D97-AF65-F5344CB8AC3E}">
        <p14:creationId xmlns:p14="http://schemas.microsoft.com/office/powerpoint/2010/main" val="21437950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95800" y="768902"/>
            <a:ext cx="4241131" cy="5683462"/>
          </a:xfrm>
          <a:prstGeom prst="rect">
            <a:avLst/>
          </a:prstGeom>
        </p:spPr>
      </p:pic>
      <p:pic>
        <p:nvPicPr>
          <p:cNvPr id="7" name="Picture 6" descr="ATF_UsersMtg2014_CallForProposals_0714_draft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34" y="768902"/>
            <a:ext cx="4391766" cy="5683462"/>
          </a:xfrm>
          <a:prstGeom prst="rect">
            <a:avLst/>
          </a:prstGeom>
        </p:spPr>
      </p:pic>
      <p:sp>
        <p:nvSpPr>
          <p:cNvPr id="6" name="Slide Number Placeholder 4"/>
          <p:cNvSpPr>
            <a:spLocks noGrp="1"/>
          </p:cNvSpPr>
          <p:nvPr>
            <p:ph type="sldNum" sz="quarter" idx="12"/>
          </p:nvPr>
        </p:nvSpPr>
        <p:spPr>
          <a:xfrm>
            <a:off x="4419600" y="6492875"/>
            <a:ext cx="2133600" cy="365125"/>
          </a:xfrm>
        </p:spPr>
        <p:txBody>
          <a:bodyPr/>
          <a:lstStyle/>
          <a:p>
            <a:fld id="{25792CC6-8A8A-8845-897E-29FA1C5B5B17}" type="slidenum">
              <a:rPr lang="en-US" smtClean="0">
                <a:solidFill>
                  <a:schemeClr val="bg1"/>
                </a:solidFill>
              </a:rPr>
              <a:t>33</a:t>
            </a:fld>
            <a:endParaRPr lang="en-US" dirty="0">
              <a:solidFill>
                <a:schemeClr val="bg1"/>
              </a:solidFill>
            </a:endParaRPr>
          </a:p>
        </p:txBody>
      </p:sp>
    </p:spTree>
    <p:extLst>
      <p:ext uri="{BB962C8B-B14F-4D97-AF65-F5344CB8AC3E}">
        <p14:creationId xmlns:p14="http://schemas.microsoft.com/office/powerpoint/2010/main" val="29699343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2226507" y="3700689"/>
            <a:ext cx="4826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400" b="1" dirty="0">
                <a:solidFill>
                  <a:schemeClr val="bg1"/>
                </a:solidFill>
                <a:cs typeface="Arial" charset="0"/>
              </a:rPr>
              <a:t>Thank you </a:t>
            </a:r>
          </a:p>
          <a:p>
            <a:pPr algn="ctr" eaLnBrk="1" hangingPunct="1"/>
            <a:r>
              <a:rPr lang="en-US" sz="4400" b="1" dirty="0">
                <a:solidFill>
                  <a:schemeClr val="bg1"/>
                </a:solidFill>
                <a:cs typeface="Arial" charset="0"/>
              </a:rPr>
              <a:t>for your attention</a:t>
            </a:r>
          </a:p>
          <a:p>
            <a:pPr algn="ctr" eaLnBrk="1" hangingPunct="1"/>
            <a:endParaRPr lang="en-US" sz="4400" b="1" dirty="0">
              <a:solidFill>
                <a:schemeClr val="bg1"/>
              </a:solidFill>
              <a:cs typeface="Arial" charset="0"/>
            </a:endParaRPr>
          </a:p>
          <a:p>
            <a:pPr algn="ctr" eaLnBrk="1" hangingPunct="1"/>
            <a:endParaRPr lang="en-US" sz="4400" b="1" dirty="0">
              <a:solidFill>
                <a:schemeClr val="bg1"/>
              </a:solidFill>
              <a:cs typeface="Arial" charset="0"/>
            </a:endParaRPr>
          </a:p>
        </p:txBody>
      </p:sp>
      <p:sp>
        <p:nvSpPr>
          <p:cNvPr id="3" name="Content Placeholder 2"/>
          <p:cNvSpPr txBox="1">
            <a:spLocks/>
          </p:cNvSpPr>
          <p:nvPr/>
        </p:nvSpPr>
        <p:spPr>
          <a:xfrm>
            <a:off x="1052286" y="659191"/>
            <a:ext cx="7402285"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None/>
            </a:pPr>
            <a:r>
              <a:rPr lang="en-US" sz="2400" dirty="0" smtClean="0">
                <a:solidFill>
                  <a:srgbClr val="FFFFFF"/>
                </a:solidFill>
                <a:effectLst>
                  <a:outerShdw blurRad="38100" dist="38100" dir="2700000" algn="tl">
                    <a:srgbClr val="000000">
                      <a:alpha val="43137"/>
                    </a:srgbClr>
                  </a:outerShdw>
                </a:effectLst>
                <a:latin typeface="Calibri" charset="0"/>
              </a:rPr>
              <a:t>Providing users with research opportunities : </a:t>
            </a:r>
          </a:p>
          <a:p>
            <a:pPr lvl="1"/>
            <a:r>
              <a:rPr lang="en-US" sz="2400" dirty="0" smtClean="0">
                <a:solidFill>
                  <a:srgbClr val="FFFFFF"/>
                </a:solidFill>
                <a:effectLst>
                  <a:outerShdw blurRad="38100" dist="38100" dir="2700000" algn="tl">
                    <a:srgbClr val="000000">
                      <a:alpha val="43137"/>
                    </a:srgbClr>
                  </a:outerShdw>
                </a:effectLst>
                <a:latin typeface="Calibri" charset="0"/>
              </a:rPr>
              <a:t>not available elsewhere, </a:t>
            </a:r>
          </a:p>
          <a:p>
            <a:pPr lvl="1"/>
            <a:r>
              <a:rPr lang="en-US" sz="2400" dirty="0" smtClean="0">
                <a:solidFill>
                  <a:srgbClr val="FFFFFF"/>
                </a:solidFill>
                <a:effectLst>
                  <a:outerShdw blurRad="38100" dist="38100" dir="2700000" algn="tl">
                    <a:srgbClr val="000000">
                      <a:alpha val="43137"/>
                    </a:srgbClr>
                  </a:outerShdw>
                </a:effectLst>
                <a:latin typeface="Calibri" charset="0"/>
              </a:rPr>
              <a:t>at the cutting edge of strong-field physics and advanced accelerator science, </a:t>
            </a:r>
          </a:p>
          <a:p>
            <a:pPr lvl="1"/>
            <a:r>
              <a:rPr lang="en-US" sz="2400" dirty="0" smtClean="0">
                <a:solidFill>
                  <a:srgbClr val="FFFFFF"/>
                </a:solidFill>
                <a:effectLst>
                  <a:outerShdw blurRad="38100" dist="38100" dir="2700000" algn="tl">
                    <a:srgbClr val="000000">
                      <a:alpha val="43137"/>
                    </a:srgbClr>
                  </a:outerShdw>
                </a:effectLst>
                <a:latin typeface="Calibri" charset="0"/>
              </a:rPr>
              <a:t>with diverse coverage of Office of Science missions in Accelerator R&amp;D and Stewardship.</a:t>
            </a:r>
            <a:endParaRPr lang="en-US" sz="2400" dirty="0">
              <a:solidFill>
                <a:srgbClr val="FFFFFF"/>
              </a:solidFill>
              <a:effectLst>
                <a:outerShdw blurRad="38100" dist="38100" dir="2700000" algn="tl">
                  <a:srgbClr val="000000">
                    <a:alpha val="43137"/>
                  </a:srgbClr>
                </a:outerShdw>
              </a:effectLst>
              <a:latin typeface="Calibri" charset="0"/>
            </a:endParaRPr>
          </a:p>
        </p:txBody>
      </p:sp>
      <p:sp>
        <p:nvSpPr>
          <p:cNvPr id="4" name="Rectangle 3"/>
          <p:cNvSpPr/>
          <p:nvPr/>
        </p:nvSpPr>
        <p:spPr>
          <a:xfrm>
            <a:off x="3647521" y="42334"/>
            <a:ext cx="2080242" cy="646331"/>
          </a:xfrm>
          <a:prstGeom prst="rect">
            <a:avLst/>
          </a:prstGeom>
        </p:spPr>
        <p:txBody>
          <a:bodyPr wrap="none">
            <a:spAutoFit/>
          </a:bodyPr>
          <a:lstStyle/>
          <a:p>
            <a:r>
              <a:rPr lang="en-US" sz="3600" dirty="0">
                <a:solidFill>
                  <a:schemeClr val="bg1"/>
                </a:solidFill>
                <a:effectLst>
                  <a:outerShdw blurRad="38100" dist="38100" dir="2700000" algn="tl">
                    <a:srgbClr val="000000">
                      <a:alpha val="43137"/>
                    </a:srgbClr>
                  </a:outerShdw>
                </a:effectLst>
                <a:latin typeface="Calibri" charset="0"/>
              </a:rPr>
              <a:t>ATF vision</a:t>
            </a:r>
            <a:endParaRPr lang="en-US" sz="3600" dirty="0">
              <a:solidFill>
                <a:schemeClr val="bg1"/>
              </a:solidFill>
            </a:endParaRPr>
          </a:p>
        </p:txBody>
      </p:sp>
    </p:spTree>
    <p:extLst>
      <p:ext uri="{BB962C8B-B14F-4D97-AF65-F5344CB8AC3E}">
        <p14:creationId xmlns:p14="http://schemas.microsoft.com/office/powerpoint/2010/main" val="28853683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6947" y="1206827"/>
            <a:ext cx="4332849" cy="5170645"/>
          </a:xfrm>
          <a:prstGeom prst="rect">
            <a:avLst/>
          </a:prstGeom>
          <a:noFill/>
        </p:spPr>
        <p:txBody>
          <a:bodyPr wrap="square" rtlCol="0">
            <a:spAutoFit/>
          </a:bodyPr>
          <a:lstStyle/>
          <a:p>
            <a:r>
              <a:rPr lang="en-US" sz="1400" dirty="0" smtClean="0"/>
              <a:t>AE31 - Multi-bunch Plasma Wakefield Acceleration, Univ. Southern California [BNL] (2004).</a:t>
            </a:r>
          </a:p>
          <a:p>
            <a:pPr>
              <a:spcBef>
                <a:spcPts val="600"/>
              </a:spcBef>
            </a:pPr>
            <a:r>
              <a:rPr lang="en-US" sz="1400" dirty="0" smtClean="0"/>
              <a:t>AE35 - High-brightness picosecond ion beam.  SUNY SB (2005)</a:t>
            </a:r>
            <a:endParaRPr lang="en-US" sz="1400" dirty="0"/>
          </a:p>
          <a:p>
            <a:pPr>
              <a:spcBef>
                <a:spcPts val="600"/>
              </a:spcBef>
            </a:pPr>
            <a:r>
              <a:rPr lang="en-US" sz="1400" dirty="0" smtClean="0"/>
              <a:t>AE37- An X-band, traveling wave, deflection mode cavity. </a:t>
            </a:r>
            <a:r>
              <a:rPr lang="en-US" sz="1400" dirty="0" err="1" smtClean="0"/>
              <a:t>Radiabeam</a:t>
            </a:r>
            <a:r>
              <a:rPr lang="en-US" sz="1400" dirty="0" smtClean="0"/>
              <a:t> (2007)</a:t>
            </a:r>
            <a:endParaRPr lang="en-US" sz="1400" dirty="0"/>
          </a:p>
          <a:p>
            <a:pPr>
              <a:spcBef>
                <a:spcPts val="600"/>
              </a:spcBef>
            </a:pPr>
            <a:r>
              <a:rPr lang="en-US" sz="1400" dirty="0" smtClean="0"/>
              <a:t>AE39– DWA –high-gradient dielectric </a:t>
            </a:r>
            <a:r>
              <a:rPr lang="en-US" sz="1400" dirty="0"/>
              <a:t>wakefield acceleration </a:t>
            </a:r>
            <a:r>
              <a:rPr lang="en-US" sz="1400" dirty="0" smtClean="0"/>
              <a:t>experiment. </a:t>
            </a:r>
            <a:r>
              <a:rPr lang="en-US" sz="1400" dirty="0"/>
              <a:t>UCLA (2010</a:t>
            </a:r>
            <a:r>
              <a:rPr lang="en-US" sz="1400" dirty="0" smtClean="0"/>
              <a:t>)</a:t>
            </a:r>
            <a:endParaRPr lang="en-US" sz="1400" dirty="0"/>
          </a:p>
          <a:p>
            <a:pPr>
              <a:spcBef>
                <a:spcPts val="600"/>
              </a:spcBef>
            </a:pPr>
            <a:r>
              <a:rPr lang="en-US" sz="1400" dirty="0" smtClean="0"/>
              <a:t>AE41 </a:t>
            </a:r>
            <a:r>
              <a:rPr lang="en-US" sz="1400" dirty="0"/>
              <a:t>– RUBICON - 220mEv/M -130 MeV energy gain helical IFEL experiment at BNL. UCLA(2009</a:t>
            </a:r>
            <a:r>
              <a:rPr lang="en-US" sz="1400" dirty="0" smtClean="0"/>
              <a:t>)</a:t>
            </a:r>
            <a:endParaRPr lang="en-US" sz="1400" dirty="0"/>
          </a:p>
          <a:p>
            <a:pPr>
              <a:spcBef>
                <a:spcPts val="600"/>
              </a:spcBef>
            </a:pPr>
            <a:r>
              <a:rPr lang="en-US" sz="1400" dirty="0" smtClean="0"/>
              <a:t>AE43 </a:t>
            </a:r>
            <a:r>
              <a:rPr lang="en-US" sz="1400" dirty="0"/>
              <a:t>- PWFA </a:t>
            </a:r>
            <a:r>
              <a:rPr lang="en-US" sz="1400" dirty="0" smtClean="0"/>
              <a:t>Holography.</a:t>
            </a:r>
            <a:r>
              <a:rPr lang="en-US" sz="1400" dirty="0"/>
              <a:t>  Un. Austin (2009</a:t>
            </a:r>
            <a:r>
              <a:rPr lang="en-US" sz="1400" dirty="0" smtClean="0"/>
              <a:t>)</a:t>
            </a:r>
            <a:endParaRPr lang="en-US" sz="1400" dirty="0"/>
          </a:p>
          <a:p>
            <a:pPr>
              <a:spcBef>
                <a:spcPts val="600"/>
              </a:spcBef>
            </a:pPr>
            <a:r>
              <a:rPr lang="en-US" sz="1400" dirty="0" smtClean="0"/>
              <a:t>AE45 </a:t>
            </a:r>
            <a:r>
              <a:rPr lang="en-US" sz="1400" dirty="0"/>
              <a:t>- Advanced imaging and ultra-fast material probing with inverse Compton scattering. INFN (2009</a:t>
            </a:r>
            <a:r>
              <a:rPr lang="en-US" sz="1400" dirty="0" smtClean="0"/>
              <a:t>)</a:t>
            </a:r>
            <a:endParaRPr lang="en-US" sz="1400" dirty="0"/>
          </a:p>
          <a:p>
            <a:pPr>
              <a:spcBef>
                <a:spcPts val="600"/>
              </a:spcBef>
            </a:pPr>
            <a:r>
              <a:rPr lang="en-US" sz="1400" dirty="0" smtClean="0"/>
              <a:t>AE48 </a:t>
            </a:r>
            <a:r>
              <a:rPr lang="en-US" sz="1400" dirty="0"/>
              <a:t>- Experimental study of electron-beam microbunching dynamics. Tel-Aviv U. (2010</a:t>
            </a:r>
            <a:r>
              <a:rPr lang="en-US" sz="1400" dirty="0" smtClean="0"/>
              <a:t>)</a:t>
            </a:r>
            <a:endParaRPr lang="en-US" sz="1400" dirty="0"/>
          </a:p>
          <a:p>
            <a:pPr>
              <a:spcBef>
                <a:spcPts val="600"/>
              </a:spcBef>
            </a:pPr>
            <a:r>
              <a:rPr lang="en-US" sz="1400" dirty="0" smtClean="0"/>
              <a:t>AE49 - Measurement of coherent terahertz radiation using a real-time interferometer. UCLA (2010</a:t>
            </a:r>
            <a:endParaRPr lang="en-US" sz="1400" dirty="0"/>
          </a:p>
          <a:p>
            <a:pPr>
              <a:spcBef>
                <a:spcPts val="600"/>
              </a:spcBef>
            </a:pPr>
            <a:r>
              <a:rPr lang="en-US" sz="1400" dirty="0" smtClean="0"/>
              <a:t>AE50 </a:t>
            </a:r>
            <a:r>
              <a:rPr lang="en-US" sz="1400" dirty="0"/>
              <a:t>- Plasma Wakefields in the Quasi-Nonlinear Regime. UCLA (</a:t>
            </a:r>
            <a:r>
              <a:rPr lang="en-US" sz="1400" dirty="0" smtClean="0"/>
              <a:t>2012)</a:t>
            </a:r>
            <a:endParaRPr lang="en-US" sz="1400" dirty="0"/>
          </a:p>
          <a:p>
            <a:pPr>
              <a:spcBef>
                <a:spcPts val="600"/>
              </a:spcBef>
            </a:pPr>
            <a:endParaRPr lang="en-US" sz="1400" dirty="0"/>
          </a:p>
        </p:txBody>
      </p:sp>
      <p:sp>
        <p:nvSpPr>
          <p:cNvPr id="4" name="TextBox 3"/>
          <p:cNvSpPr txBox="1"/>
          <p:nvPr/>
        </p:nvSpPr>
        <p:spPr>
          <a:xfrm>
            <a:off x="4729484" y="1206827"/>
            <a:ext cx="4414516" cy="5247589"/>
          </a:xfrm>
          <a:prstGeom prst="rect">
            <a:avLst/>
          </a:prstGeom>
          <a:noFill/>
        </p:spPr>
        <p:txBody>
          <a:bodyPr wrap="square" rtlCol="0">
            <a:spAutoFit/>
          </a:bodyPr>
          <a:lstStyle/>
          <a:p>
            <a:pPr>
              <a:spcBef>
                <a:spcPts val="600"/>
              </a:spcBef>
            </a:pPr>
            <a:r>
              <a:rPr lang="en-US" sz="1400" dirty="0" smtClean="0"/>
              <a:t>AE52 </a:t>
            </a:r>
            <a:r>
              <a:rPr lang="en-US" sz="1400" dirty="0"/>
              <a:t>- Beam Manipulation by Self-Wakefield at the ATF. Euclid </a:t>
            </a:r>
            <a:r>
              <a:rPr lang="en-US" sz="1400" dirty="0" err="1"/>
              <a:t>Technilabs</a:t>
            </a:r>
            <a:r>
              <a:rPr lang="en-US" sz="1400" dirty="0"/>
              <a:t> (2012)</a:t>
            </a:r>
          </a:p>
          <a:p>
            <a:pPr>
              <a:spcBef>
                <a:spcPts val="600"/>
              </a:spcBef>
            </a:pPr>
            <a:r>
              <a:rPr lang="en-US" sz="1400" dirty="0" smtClean="0"/>
              <a:t>AF53 </a:t>
            </a:r>
            <a:r>
              <a:rPr lang="en-US" sz="1400" dirty="0"/>
              <a:t>– Nonlinear inverse Compton scattering. </a:t>
            </a:r>
            <a:r>
              <a:rPr lang="en-US" sz="1400" dirty="0" smtClean="0"/>
              <a:t>UCLA</a:t>
            </a:r>
          </a:p>
          <a:p>
            <a:pPr>
              <a:spcBef>
                <a:spcPts val="600"/>
              </a:spcBef>
            </a:pPr>
            <a:r>
              <a:rPr lang="en-US" sz="1400" dirty="0" smtClean="0"/>
              <a:t> AF54 </a:t>
            </a:r>
            <a:r>
              <a:rPr lang="en-US" sz="1400" dirty="0"/>
              <a:t>– AXIS -5-um damage test. </a:t>
            </a:r>
            <a:r>
              <a:rPr lang="en-US" sz="1400" dirty="0" err="1"/>
              <a:t>Radiabeam</a:t>
            </a:r>
            <a:r>
              <a:rPr lang="en-US" sz="1400" dirty="0"/>
              <a:t>/</a:t>
            </a:r>
            <a:r>
              <a:rPr lang="en-US" sz="1400" dirty="0" smtClean="0"/>
              <a:t>UCLA</a:t>
            </a:r>
            <a:r>
              <a:rPr lang="en-US" sz="1400" dirty="0"/>
              <a:t> </a:t>
            </a:r>
            <a:r>
              <a:rPr lang="en-US" sz="1400" dirty="0" smtClean="0"/>
              <a:t>(2012)</a:t>
            </a:r>
          </a:p>
          <a:p>
            <a:pPr>
              <a:spcBef>
                <a:spcPts val="600"/>
              </a:spcBef>
            </a:pPr>
            <a:r>
              <a:rPr lang="en-US" sz="1400" dirty="0" smtClean="0"/>
              <a:t> AE56 </a:t>
            </a:r>
            <a:r>
              <a:rPr lang="en-US" sz="1400" dirty="0"/>
              <a:t>- A High-resolution Transverse Diagnostic Based on Fiber Optics. </a:t>
            </a:r>
            <a:r>
              <a:rPr lang="en-US" sz="1400" dirty="0" err="1" smtClean="0"/>
              <a:t>Radiabeam</a:t>
            </a:r>
            <a:r>
              <a:rPr lang="en-US" sz="1400" dirty="0" smtClean="0"/>
              <a:t> </a:t>
            </a:r>
            <a:r>
              <a:rPr lang="en-US" sz="1400" dirty="0"/>
              <a:t>(2013)</a:t>
            </a:r>
          </a:p>
          <a:p>
            <a:pPr>
              <a:spcBef>
                <a:spcPts val="600"/>
              </a:spcBef>
            </a:pPr>
            <a:r>
              <a:rPr lang="en-US" sz="1400" dirty="0"/>
              <a:t>AF57 - Corrugated Plate De-Chirper. </a:t>
            </a:r>
            <a:r>
              <a:rPr lang="en-US" sz="1400" dirty="0" err="1" smtClean="0"/>
              <a:t>Radiabeam</a:t>
            </a:r>
            <a:r>
              <a:rPr lang="en-US" sz="1400" dirty="0" smtClean="0"/>
              <a:t> (2013)</a:t>
            </a:r>
          </a:p>
          <a:p>
            <a:pPr>
              <a:spcBef>
                <a:spcPts val="600"/>
              </a:spcBef>
            </a:pPr>
            <a:r>
              <a:rPr lang="en-US" sz="1400" dirty="0" smtClean="0"/>
              <a:t> AF58 </a:t>
            </a:r>
            <a:r>
              <a:rPr lang="en-US" sz="1400" dirty="0"/>
              <a:t>- ERL BPM Test. </a:t>
            </a:r>
            <a:r>
              <a:rPr lang="en-US" sz="1400" dirty="0" smtClean="0"/>
              <a:t>BNL </a:t>
            </a:r>
            <a:r>
              <a:rPr lang="en-US" sz="1400" dirty="0"/>
              <a:t>(C-AD</a:t>
            </a:r>
            <a:r>
              <a:rPr lang="en-US" sz="1400" dirty="0" smtClean="0"/>
              <a:t>) (2014)</a:t>
            </a:r>
          </a:p>
          <a:p>
            <a:pPr>
              <a:spcBef>
                <a:spcPts val="600"/>
              </a:spcBef>
            </a:pPr>
            <a:r>
              <a:rPr lang="en-US" sz="1400" dirty="0" smtClean="0"/>
              <a:t> AE59 Inverse </a:t>
            </a:r>
            <a:r>
              <a:rPr lang="en-US" sz="1400" dirty="0"/>
              <a:t>Compton Source for Extreme Ultraviolet Lithography. </a:t>
            </a:r>
            <a:r>
              <a:rPr lang="en-US" sz="1400" dirty="0" err="1" smtClean="0"/>
              <a:t>Radiabeam</a:t>
            </a:r>
            <a:r>
              <a:rPr lang="en-US" sz="1400" dirty="0" smtClean="0"/>
              <a:t> </a:t>
            </a:r>
            <a:r>
              <a:rPr lang="en-US" sz="1400" dirty="0"/>
              <a:t>(2013)</a:t>
            </a:r>
          </a:p>
          <a:p>
            <a:pPr>
              <a:spcBef>
                <a:spcPts val="600"/>
              </a:spcBef>
            </a:pPr>
            <a:r>
              <a:rPr lang="en-US" sz="1400" dirty="0"/>
              <a:t>AE60 - Ultrafast High-Brightness Electron Source</a:t>
            </a:r>
            <a:r>
              <a:rPr lang="en-US" sz="1400" dirty="0" smtClean="0"/>
              <a:t>., Advanced</a:t>
            </a:r>
            <a:r>
              <a:rPr lang="en-US" sz="1400" dirty="0"/>
              <a:t>  </a:t>
            </a:r>
            <a:r>
              <a:rPr lang="en-US" sz="1400" dirty="0" smtClean="0"/>
              <a:t>Energy</a:t>
            </a:r>
            <a:r>
              <a:rPr lang="en-US" sz="1400" dirty="0"/>
              <a:t>  </a:t>
            </a:r>
            <a:r>
              <a:rPr lang="en-US" sz="1400" dirty="0" smtClean="0"/>
              <a:t>Systems </a:t>
            </a:r>
            <a:r>
              <a:rPr lang="en-US" sz="1400" dirty="0"/>
              <a:t>(2012)</a:t>
            </a:r>
          </a:p>
          <a:p>
            <a:pPr>
              <a:spcBef>
                <a:spcPts val="600"/>
              </a:spcBef>
            </a:pPr>
            <a:r>
              <a:rPr lang="en-US" sz="1400" dirty="0"/>
              <a:t>AE61 - Transient Noise of MCT Detector Array Due to 70 MeV Electrons. </a:t>
            </a:r>
            <a:r>
              <a:rPr lang="en-US" sz="1400" dirty="0" smtClean="0"/>
              <a:t>Jet </a:t>
            </a:r>
            <a:r>
              <a:rPr lang="en-US" sz="1400" dirty="0"/>
              <a:t>Propulsion Lab. (2014)</a:t>
            </a:r>
          </a:p>
          <a:p>
            <a:pPr>
              <a:spcBef>
                <a:spcPts val="600"/>
              </a:spcBef>
            </a:pPr>
            <a:r>
              <a:rPr lang="en-US" sz="1400" dirty="0"/>
              <a:t>AF62 - Sub-femtosecond beam line diagnostics. </a:t>
            </a:r>
            <a:r>
              <a:rPr lang="en-US" sz="1400" dirty="0" smtClean="0"/>
              <a:t>UCLA </a:t>
            </a:r>
            <a:r>
              <a:rPr lang="en-US" sz="1400" dirty="0"/>
              <a:t>(2014)</a:t>
            </a:r>
          </a:p>
          <a:p>
            <a:pPr>
              <a:spcBef>
                <a:spcPts val="600"/>
              </a:spcBef>
            </a:pPr>
            <a:r>
              <a:rPr lang="en-US" sz="1400" dirty="0" smtClean="0"/>
              <a:t>AE63 - Stony </a:t>
            </a:r>
            <a:r>
              <a:rPr lang="en-US" sz="1400" dirty="0"/>
              <a:t>Brook Accelerator Laboratory Course, CASE@ATF. </a:t>
            </a:r>
            <a:r>
              <a:rPr lang="en-US" sz="1400" dirty="0" smtClean="0"/>
              <a:t>Stony </a:t>
            </a:r>
            <a:r>
              <a:rPr lang="en-US" sz="1400" dirty="0"/>
              <a:t>Brook </a:t>
            </a:r>
            <a:r>
              <a:rPr lang="en-US" sz="1400" dirty="0" smtClean="0"/>
              <a:t> Un (2014</a:t>
            </a:r>
            <a:r>
              <a:rPr lang="en-US" sz="1400" dirty="0"/>
              <a:t>)</a:t>
            </a:r>
          </a:p>
          <a:p>
            <a:pPr>
              <a:spcBef>
                <a:spcPts val="600"/>
              </a:spcBef>
            </a:pPr>
            <a:r>
              <a:rPr lang="en-US" sz="1400" dirty="0" smtClean="0"/>
              <a:t>AF64 - Surface Wave Accelerator and Radiation Source Based on Silicon Carbide. U. Tex. Austin (2012)</a:t>
            </a:r>
            <a:endParaRPr lang="en-US" dirty="0"/>
          </a:p>
        </p:txBody>
      </p:sp>
      <p:sp>
        <p:nvSpPr>
          <p:cNvPr id="5" name="TextBox 4"/>
          <p:cNvSpPr txBox="1"/>
          <p:nvPr/>
        </p:nvSpPr>
        <p:spPr>
          <a:xfrm>
            <a:off x="2225039" y="598639"/>
            <a:ext cx="4965896" cy="584776"/>
          </a:xfrm>
          <a:prstGeom prst="rect">
            <a:avLst/>
          </a:prstGeom>
          <a:noFill/>
        </p:spPr>
        <p:txBody>
          <a:bodyPr wrap="square" rtlCol="0">
            <a:spAutoFit/>
          </a:bodyPr>
          <a:lstStyle/>
          <a:p>
            <a:r>
              <a:rPr lang="en-US" sz="3200" b="1" dirty="0">
                <a:solidFill>
                  <a:srgbClr val="002060"/>
                </a:solidFill>
                <a:effectLst>
                  <a:outerShdw blurRad="38100" dist="38100" dir="2700000" algn="tl">
                    <a:srgbClr val="000000">
                      <a:alpha val="43137"/>
                    </a:srgbClr>
                  </a:outerShdw>
                </a:effectLst>
              </a:rPr>
              <a:t>Active ATF </a:t>
            </a:r>
            <a:r>
              <a:rPr lang="en-US" sz="3200" b="1" dirty="0" smtClean="0">
                <a:solidFill>
                  <a:srgbClr val="002060"/>
                </a:solidFill>
                <a:effectLst>
                  <a:outerShdw blurRad="38100" dist="38100" dir="2700000" algn="tl">
                    <a:srgbClr val="000000">
                      <a:alpha val="43137"/>
                    </a:srgbClr>
                  </a:outerShdw>
                </a:effectLst>
              </a:rPr>
              <a:t>Experiments</a:t>
            </a:r>
            <a:endParaRPr lang="en-US" sz="3200" b="1" dirty="0">
              <a:solidFill>
                <a:srgbClr val="002060"/>
              </a:solidFill>
              <a:effectLst>
                <a:outerShdw blurRad="38100" dist="38100" dir="2700000" algn="tl">
                  <a:srgbClr val="000000">
                    <a:alpha val="43137"/>
                  </a:srgbClr>
                </a:outerShdw>
              </a:effectLst>
            </a:endParaRPr>
          </a:p>
        </p:txBody>
      </p:sp>
      <p:sp>
        <p:nvSpPr>
          <p:cNvPr id="11" name="Slide Number Placeholder 4"/>
          <p:cNvSpPr>
            <a:spLocks noGrp="1"/>
          </p:cNvSpPr>
          <p:nvPr>
            <p:ph type="sldNum" sz="quarter" idx="12"/>
          </p:nvPr>
        </p:nvSpPr>
        <p:spPr>
          <a:xfrm>
            <a:off x="4419600" y="6492875"/>
            <a:ext cx="2133600" cy="365125"/>
          </a:xfrm>
        </p:spPr>
        <p:txBody>
          <a:bodyPr/>
          <a:lstStyle/>
          <a:p>
            <a:fld id="{25792CC6-8A8A-8845-897E-29FA1C5B5B17}" type="slidenum">
              <a:rPr lang="en-US" smtClean="0">
                <a:solidFill>
                  <a:schemeClr val="bg1"/>
                </a:solidFill>
              </a:rPr>
              <a:t>35</a:t>
            </a:fld>
            <a:endParaRPr lang="en-US" dirty="0">
              <a:solidFill>
                <a:schemeClr val="bg1"/>
              </a:solidFill>
            </a:endParaRPr>
          </a:p>
        </p:txBody>
      </p:sp>
    </p:spTree>
    <p:extLst>
      <p:ext uri="{BB962C8B-B14F-4D97-AF65-F5344CB8AC3E}">
        <p14:creationId xmlns:p14="http://schemas.microsoft.com/office/powerpoint/2010/main" val="35276322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184" y="1284303"/>
            <a:ext cx="7934512" cy="4555093"/>
          </a:xfrm>
          <a:prstGeom prst="rect">
            <a:avLst/>
          </a:prstGeom>
        </p:spPr>
        <p:txBody>
          <a:bodyPr wrap="square">
            <a:spAutoFit/>
          </a:bodyPr>
          <a:lstStyle/>
          <a:p>
            <a:pPr marL="342900" indent="-342900">
              <a:lnSpc>
                <a:spcPct val="110000"/>
              </a:lnSpc>
              <a:buFont typeface="Wingdings" charset="2"/>
              <a:buChar char="u"/>
            </a:pPr>
            <a:r>
              <a:rPr lang="en-US" sz="2400" dirty="0"/>
              <a:t>Serving as a catalyst to broaden and strengthen the community that relies on accelerators and accelerator </a:t>
            </a:r>
            <a:r>
              <a:rPr lang="en-US" sz="2400" dirty="0" smtClean="0"/>
              <a:t>technology. </a:t>
            </a:r>
          </a:p>
          <a:p>
            <a:pPr marL="342900" indent="-342900">
              <a:lnSpc>
                <a:spcPct val="110000"/>
              </a:lnSpc>
              <a:buFont typeface="Wingdings" charset="2"/>
              <a:buChar char="u"/>
            </a:pPr>
            <a:r>
              <a:rPr lang="en-US" sz="2400" dirty="0" smtClean="0"/>
              <a:t>Working </a:t>
            </a:r>
            <a:r>
              <a:rPr lang="en-US" sz="2400" dirty="0"/>
              <a:t>with accelerator user communities and industrial accelerator providers to </a:t>
            </a:r>
            <a:r>
              <a:rPr lang="en-US" sz="2400" dirty="0" smtClean="0"/>
              <a:t>develop </a:t>
            </a:r>
            <a:r>
              <a:rPr lang="en-US" sz="2400" dirty="0"/>
              <a:t>innovative solutions to critical problems, to the benefit of both the broader user </a:t>
            </a:r>
            <a:r>
              <a:rPr lang="en-US" sz="2400" dirty="0" smtClean="0"/>
              <a:t>communities </a:t>
            </a:r>
            <a:r>
              <a:rPr lang="en-US" sz="2400" dirty="0"/>
              <a:t>and the DOE discovery science community</a:t>
            </a:r>
            <a:r>
              <a:rPr lang="en-US" sz="2400" dirty="0" smtClean="0"/>
              <a:t>.</a:t>
            </a:r>
          </a:p>
          <a:p>
            <a:pPr marL="342900" indent="-342900">
              <a:lnSpc>
                <a:spcPct val="110000"/>
              </a:lnSpc>
              <a:buFont typeface="Wingdings" charset="2"/>
              <a:buChar char="u"/>
            </a:pPr>
            <a:r>
              <a:rPr lang="en-US" sz="2400" dirty="0" smtClean="0"/>
              <a:t> Facilitating </a:t>
            </a:r>
            <a:r>
              <a:rPr lang="en-US" sz="2400" dirty="0"/>
              <a:t>access to national laboratory accelerator facilities and infrastructure for </a:t>
            </a:r>
            <a:r>
              <a:rPr lang="en-US" sz="2400" dirty="0" smtClean="0"/>
              <a:t>both industrial </a:t>
            </a:r>
            <a:r>
              <a:rPr lang="en-US" sz="2400" dirty="0"/>
              <a:t>and other U.S. government agency users/developers of accelerators and </a:t>
            </a:r>
            <a:r>
              <a:rPr lang="en-US" sz="2400" dirty="0" smtClean="0"/>
              <a:t>related technology.</a:t>
            </a:r>
            <a:r>
              <a:rPr lang="en-US" sz="2400" dirty="0" smtClean="0">
                <a:solidFill>
                  <a:schemeClr val="tx1">
                    <a:lumMod val="75000"/>
                    <a:lumOff val="25000"/>
                  </a:schemeClr>
                </a:solidFill>
                <a:effectLst>
                  <a:outerShdw blurRad="38100" dist="38100" dir="2700000" algn="tl">
                    <a:srgbClr val="000000">
                      <a:alpha val="43137"/>
                    </a:srgbClr>
                  </a:outerShdw>
                </a:effectLst>
              </a:rPr>
              <a:t> </a:t>
            </a:r>
            <a:endParaRPr lang="en-US" sz="2400" dirty="0">
              <a:solidFill>
                <a:schemeClr val="tx1">
                  <a:lumMod val="75000"/>
                  <a:lumOff val="25000"/>
                </a:schemeClr>
              </a:solidFill>
              <a:effectLst>
                <a:outerShdw blurRad="38100" dist="38100" dir="2700000" algn="tl">
                  <a:srgbClr val="000000">
                    <a:alpha val="43137"/>
                  </a:srgbClr>
                </a:outerShdw>
              </a:effectLst>
            </a:endParaRPr>
          </a:p>
        </p:txBody>
      </p:sp>
      <p:sp>
        <p:nvSpPr>
          <p:cNvPr id="5" name="Title 2"/>
          <p:cNvSpPr>
            <a:spLocks noGrp="1"/>
          </p:cNvSpPr>
          <p:nvPr>
            <p:ph type="title"/>
          </p:nvPr>
        </p:nvSpPr>
        <p:spPr>
          <a:xfrm>
            <a:off x="103031" y="565961"/>
            <a:ext cx="9028090" cy="883475"/>
          </a:xfrm>
        </p:spPr>
        <p:txBody>
          <a:bodyPr>
            <a:normAutofit/>
          </a:bodyPr>
          <a:lstStyle/>
          <a:p>
            <a:r>
              <a:rPr lang="en-US" sz="3100" b="1" dirty="0" smtClean="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Accelerator Stewardship Defined</a:t>
            </a:r>
            <a:endParaRPr lang="en-US" sz="1600" b="1" dirty="0">
              <a:solidFill>
                <a:schemeClr val="tx2">
                  <a:lumMod val="60000"/>
                  <a:lumOff val="40000"/>
                </a:schemeClr>
              </a:solidFill>
              <a:effectLst>
                <a:outerShdw blurRad="50800" dist="38100" dir="18900000" algn="bl" rotWithShape="0">
                  <a:prstClr val="black">
                    <a:alpha val="40000"/>
                  </a:prstClr>
                </a:outerShdw>
              </a:effectLst>
              <a:latin typeface="Verdana"/>
              <a:cs typeface="Verdana"/>
            </a:endParaRPr>
          </a:p>
        </p:txBody>
      </p:sp>
      <p:sp>
        <p:nvSpPr>
          <p:cNvPr id="14" name="Slide Number Placeholder 4"/>
          <p:cNvSpPr>
            <a:spLocks noGrp="1"/>
          </p:cNvSpPr>
          <p:nvPr>
            <p:ph type="sldNum" sz="quarter" idx="12"/>
          </p:nvPr>
        </p:nvSpPr>
        <p:spPr>
          <a:xfrm>
            <a:off x="4419600" y="6492875"/>
            <a:ext cx="2133600" cy="365125"/>
          </a:xfrm>
        </p:spPr>
        <p:txBody>
          <a:bodyPr/>
          <a:lstStyle/>
          <a:p>
            <a:fld id="{25792CC6-8A8A-8845-897E-29FA1C5B5B17}" type="slidenum">
              <a:rPr lang="en-US" smtClean="0">
                <a:solidFill>
                  <a:schemeClr val="bg1"/>
                </a:solidFill>
              </a:rPr>
              <a:t>36</a:t>
            </a:fld>
            <a:endParaRPr lang="en-US" dirty="0">
              <a:solidFill>
                <a:schemeClr val="bg1"/>
              </a:solidFill>
            </a:endParaRPr>
          </a:p>
        </p:txBody>
      </p:sp>
      <p:sp>
        <p:nvSpPr>
          <p:cNvPr id="6" name="Rectangle 5"/>
          <p:cNvSpPr/>
          <p:nvPr/>
        </p:nvSpPr>
        <p:spPr>
          <a:xfrm>
            <a:off x="570184" y="5839396"/>
            <a:ext cx="8189202" cy="646331"/>
          </a:xfrm>
          <a:prstGeom prst="rect">
            <a:avLst/>
          </a:prstGeom>
        </p:spPr>
        <p:txBody>
          <a:bodyPr wrap="square">
            <a:spAutoFit/>
          </a:bodyPr>
          <a:lstStyle/>
          <a:p>
            <a:r>
              <a:rPr lang="en-US" dirty="0"/>
              <a:t>E. Colby and M. S. </a:t>
            </a:r>
            <a:r>
              <a:rPr lang="en-US" dirty="0" err="1"/>
              <a:t>Zisman</a:t>
            </a:r>
            <a:r>
              <a:rPr lang="en-US" dirty="0"/>
              <a:t>, “</a:t>
            </a:r>
            <a:r>
              <a:rPr lang="en-US" dirty="0" smtClean="0"/>
              <a:t>The </a:t>
            </a:r>
            <a:r>
              <a:rPr lang="en-US" dirty="0"/>
              <a:t>DOE-HEP Accelerator R&amp;D Stewardship </a:t>
            </a:r>
            <a:r>
              <a:rPr lang="en-US" dirty="0" smtClean="0"/>
              <a:t>program”, </a:t>
            </a:r>
            <a:r>
              <a:rPr lang="en-US" dirty="0"/>
              <a:t>Proc. PAC2013, Pasadena, CA USA </a:t>
            </a:r>
          </a:p>
        </p:txBody>
      </p:sp>
      <p:cxnSp>
        <p:nvCxnSpPr>
          <p:cNvPr id="8" name="Straight Connector 7"/>
          <p:cNvCxnSpPr/>
          <p:nvPr/>
        </p:nvCxnSpPr>
        <p:spPr>
          <a:xfrm>
            <a:off x="103031" y="5839396"/>
            <a:ext cx="865635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01238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800" y="319461"/>
            <a:ext cx="8966200" cy="1143000"/>
          </a:xfrm>
        </p:spPr>
        <p:txBody>
          <a:bodyPr>
            <a:normAutofit/>
          </a:bodyPr>
          <a:lstStyle/>
          <a:p>
            <a:r>
              <a:rPr lang="en-US" sz="3200" b="1" dirty="0" smtClean="0">
                <a:solidFill>
                  <a:srgbClr val="0070C0"/>
                </a:solidFill>
                <a:effectLst>
                  <a:outerShdw blurRad="38100" dist="38100" dir="2700000" algn="tl">
                    <a:srgbClr val="000000">
                      <a:alpha val="43137"/>
                    </a:srgbClr>
                  </a:outerShdw>
                </a:effectLst>
                <a:latin typeface="Verdana"/>
                <a:cs typeface="Verdana"/>
              </a:rPr>
              <a:t>The ATF Program Advisory Committee</a:t>
            </a:r>
            <a:endParaRPr lang="en-US" sz="3200" b="1" dirty="0">
              <a:solidFill>
                <a:srgbClr val="0070C0"/>
              </a:solidFill>
              <a:effectLst>
                <a:outerShdw blurRad="38100" dist="38100" dir="2700000" algn="tl">
                  <a:srgbClr val="000000">
                    <a:alpha val="43137"/>
                  </a:srgbClr>
                </a:outerShdw>
              </a:effectLst>
              <a:latin typeface="Verdana"/>
              <a:cs typeface="Verdana"/>
            </a:endParaRPr>
          </a:p>
        </p:txBody>
      </p:sp>
      <p:sp>
        <p:nvSpPr>
          <p:cNvPr id="7" name="Content Placeholder 6"/>
          <p:cNvSpPr>
            <a:spLocks noGrp="1"/>
          </p:cNvSpPr>
          <p:nvPr>
            <p:ph idx="1"/>
          </p:nvPr>
        </p:nvSpPr>
        <p:spPr>
          <a:xfrm>
            <a:off x="457200" y="1238441"/>
            <a:ext cx="8325042" cy="4888347"/>
          </a:xfrm>
        </p:spPr>
        <p:txBody>
          <a:bodyPr/>
          <a:lstStyle/>
          <a:p>
            <a:pPr marL="0" indent="0">
              <a:buNone/>
            </a:pPr>
            <a:r>
              <a:rPr lang="en-US" sz="1600" b="1" dirty="0"/>
              <a:t>Current Committee membership</a:t>
            </a:r>
            <a:r>
              <a:rPr lang="en-US" sz="1600" dirty="0"/>
              <a:t>:</a:t>
            </a:r>
          </a:p>
          <a:p>
            <a:pPr marL="0" indent="0">
              <a:buNone/>
            </a:pPr>
            <a:r>
              <a:rPr lang="en-US" sz="1600" dirty="0"/>
              <a:t>•	Katherine Harkay, </a:t>
            </a:r>
            <a:r>
              <a:rPr lang="en-US" sz="1600" dirty="0" smtClean="0"/>
              <a:t>ANL </a:t>
            </a:r>
            <a:endParaRPr lang="en-US" sz="1600" dirty="0"/>
          </a:p>
          <a:p>
            <a:pPr marL="0" indent="0">
              <a:buNone/>
            </a:pPr>
            <a:r>
              <a:rPr lang="en-US" sz="1600" dirty="0"/>
              <a:t>•	Karl </a:t>
            </a:r>
            <a:r>
              <a:rPr lang="en-US" sz="1600" dirty="0" err="1"/>
              <a:t>Krushelnick</a:t>
            </a:r>
            <a:r>
              <a:rPr lang="en-US" sz="1600" dirty="0"/>
              <a:t>, </a:t>
            </a:r>
            <a:r>
              <a:rPr lang="en-US" sz="1600" dirty="0" smtClean="0"/>
              <a:t>Univ. </a:t>
            </a:r>
            <a:r>
              <a:rPr lang="en-US" sz="1600" dirty="0"/>
              <a:t>of Michigan </a:t>
            </a:r>
          </a:p>
          <a:p>
            <a:pPr marL="0" indent="0">
              <a:buNone/>
            </a:pPr>
            <a:r>
              <a:rPr lang="en-US" sz="1600" dirty="0"/>
              <a:t>•	</a:t>
            </a:r>
            <a:r>
              <a:rPr lang="en-US" sz="1600" b="1" dirty="0"/>
              <a:t>Wim Leemans </a:t>
            </a:r>
            <a:r>
              <a:rPr lang="en-US" sz="1600" dirty="0"/>
              <a:t>(Chair), </a:t>
            </a:r>
            <a:r>
              <a:rPr lang="en-US" sz="1600" dirty="0" smtClean="0"/>
              <a:t>LBNL</a:t>
            </a:r>
            <a:endParaRPr lang="en-US" sz="1600" dirty="0"/>
          </a:p>
          <a:p>
            <a:pPr marL="0" indent="0">
              <a:buNone/>
            </a:pPr>
            <a:r>
              <a:rPr lang="en-US" sz="1600" dirty="0"/>
              <a:t>•	Sergei Nagaitsev, </a:t>
            </a:r>
            <a:r>
              <a:rPr lang="en-US" sz="1600" dirty="0" err="1" smtClean="0"/>
              <a:t>Fermilab</a:t>
            </a:r>
            <a:r>
              <a:rPr lang="en-US" sz="1600" dirty="0" smtClean="0"/>
              <a:t> </a:t>
            </a:r>
            <a:endParaRPr lang="en-US" sz="1600" dirty="0"/>
          </a:p>
          <a:p>
            <a:pPr marL="0" indent="0">
              <a:buNone/>
            </a:pPr>
            <a:r>
              <a:rPr lang="en-US" sz="1600" dirty="0"/>
              <a:t>•	James </a:t>
            </a:r>
            <a:r>
              <a:rPr lang="en-US" sz="1600" dirty="0" err="1" smtClean="0"/>
              <a:t>Rosenzweig</a:t>
            </a:r>
            <a:r>
              <a:rPr lang="en-US" sz="1600" dirty="0" smtClean="0"/>
              <a:t>, UCLA</a:t>
            </a:r>
            <a:endParaRPr lang="en-US" sz="1600" dirty="0"/>
          </a:p>
          <a:p>
            <a:pPr marL="0" indent="0">
              <a:buNone/>
            </a:pPr>
            <a:r>
              <a:rPr lang="en-US" sz="1600" dirty="0"/>
              <a:t>•	Vitaly Yakimenko, SLAC </a:t>
            </a:r>
            <a:endParaRPr lang="en-US" sz="1600" dirty="0" smtClean="0"/>
          </a:p>
          <a:p>
            <a:pPr marL="0" indent="0">
              <a:buNone/>
            </a:pPr>
            <a:r>
              <a:rPr lang="en-US" sz="1200" b="1" dirty="0" smtClean="0"/>
              <a:t>Former </a:t>
            </a:r>
            <a:r>
              <a:rPr lang="en-US" sz="1200" b="1" dirty="0"/>
              <a:t>Chairs of the Committee:</a:t>
            </a:r>
          </a:p>
          <a:p>
            <a:pPr marL="0" indent="0">
              <a:buNone/>
            </a:pPr>
            <a:r>
              <a:rPr lang="en-US" sz="1200" dirty="0"/>
              <a:t>•	</a:t>
            </a:r>
            <a:r>
              <a:rPr lang="en-US" sz="1200" b="1" dirty="0" err="1"/>
              <a:t>Swapan</a:t>
            </a:r>
            <a:r>
              <a:rPr lang="en-US" sz="1200" b="1" dirty="0"/>
              <a:t> </a:t>
            </a:r>
            <a:r>
              <a:rPr lang="en-US" sz="1200" b="1" dirty="0" err="1"/>
              <a:t>Chattopadhyay</a:t>
            </a:r>
            <a:r>
              <a:rPr lang="en-US" sz="1200" dirty="0"/>
              <a:t>, </a:t>
            </a:r>
            <a:r>
              <a:rPr lang="en-US" sz="1200" dirty="0" smtClean="0"/>
              <a:t>Thomas Jefferson NAF</a:t>
            </a:r>
            <a:endParaRPr lang="en-US" sz="1200" dirty="0"/>
          </a:p>
          <a:p>
            <a:pPr marL="0" indent="0">
              <a:buNone/>
            </a:pPr>
            <a:r>
              <a:rPr lang="en-US" sz="1200" dirty="0"/>
              <a:t>•	</a:t>
            </a:r>
            <a:r>
              <a:rPr lang="en-US" sz="1200" b="1" dirty="0"/>
              <a:t>Chandrasekhar Joshi</a:t>
            </a:r>
            <a:r>
              <a:rPr lang="en-US" sz="1200" dirty="0"/>
              <a:t>, </a:t>
            </a:r>
            <a:r>
              <a:rPr lang="en-US" sz="1200" dirty="0" smtClean="0"/>
              <a:t>UCLA</a:t>
            </a:r>
            <a:endParaRPr lang="en-US" sz="1200" dirty="0"/>
          </a:p>
          <a:p>
            <a:pPr marL="0" indent="0">
              <a:buNone/>
            </a:pPr>
            <a:r>
              <a:rPr lang="en-US" sz="1200" dirty="0"/>
              <a:t>•	</a:t>
            </a:r>
            <a:r>
              <a:rPr lang="en-US" sz="1200" b="1" dirty="0"/>
              <a:t>James </a:t>
            </a:r>
            <a:r>
              <a:rPr lang="en-US" sz="1200" b="1" dirty="0" err="1"/>
              <a:t>Rosenzweig</a:t>
            </a:r>
            <a:r>
              <a:rPr lang="en-US" sz="1200" dirty="0"/>
              <a:t>, </a:t>
            </a:r>
            <a:r>
              <a:rPr lang="en-US" sz="1200" dirty="0" smtClean="0"/>
              <a:t>UCLA</a:t>
            </a:r>
            <a:endParaRPr lang="en-US" sz="1200" dirty="0"/>
          </a:p>
          <a:p>
            <a:pPr marL="0" indent="0">
              <a:buNone/>
            </a:pPr>
            <a:r>
              <a:rPr lang="en-US" sz="1200" dirty="0"/>
              <a:t>•	</a:t>
            </a:r>
            <a:r>
              <a:rPr lang="en-US" sz="1200" b="1" dirty="0"/>
              <a:t>Andrew </a:t>
            </a:r>
            <a:r>
              <a:rPr lang="en-US" sz="1200" b="1" dirty="0" err="1"/>
              <a:t>Sessler</a:t>
            </a:r>
            <a:r>
              <a:rPr lang="en-US" sz="1200" dirty="0"/>
              <a:t>, Lawrence Berkeley National </a:t>
            </a:r>
            <a:r>
              <a:rPr lang="en-US" sz="1200" dirty="0" smtClean="0"/>
              <a:t>Lab.</a:t>
            </a:r>
            <a:endParaRPr lang="en-US" sz="1200" dirty="0"/>
          </a:p>
          <a:p>
            <a:pPr marL="0" indent="0">
              <a:buNone/>
            </a:pPr>
            <a:r>
              <a:rPr lang="en-US" sz="1200" dirty="0"/>
              <a:t>•	</a:t>
            </a:r>
            <a:r>
              <a:rPr lang="en-US" sz="1200" b="1" dirty="0"/>
              <a:t>Robert </a:t>
            </a:r>
            <a:r>
              <a:rPr lang="en-US" sz="1200" b="1" dirty="0" err="1"/>
              <a:t>Siemann</a:t>
            </a:r>
            <a:r>
              <a:rPr lang="en-US" sz="1200" dirty="0"/>
              <a:t>,  Stanford Linear Accelerator Center</a:t>
            </a:r>
          </a:p>
          <a:p>
            <a:pPr marL="0" indent="0">
              <a:buNone/>
            </a:pPr>
            <a:r>
              <a:rPr lang="en-US" sz="1200" dirty="0"/>
              <a:t>•	</a:t>
            </a:r>
            <a:r>
              <a:rPr lang="en-US" sz="1200" b="1" dirty="0"/>
              <a:t>Maury </a:t>
            </a:r>
            <a:r>
              <a:rPr lang="en-US" sz="1200" b="1" dirty="0" err="1"/>
              <a:t>Tigner</a:t>
            </a:r>
            <a:r>
              <a:rPr lang="en-US" sz="1200" dirty="0"/>
              <a:t>, Cornell University</a:t>
            </a:r>
          </a:p>
        </p:txBody>
      </p:sp>
      <p:sp>
        <p:nvSpPr>
          <p:cNvPr id="8" name="Content Placeholder 7"/>
          <p:cNvSpPr>
            <a:spLocks noGrp="1"/>
          </p:cNvSpPr>
          <p:nvPr>
            <p:ph sz="half" idx="4294967295"/>
          </p:nvPr>
        </p:nvSpPr>
        <p:spPr>
          <a:xfrm>
            <a:off x="4572000" y="1219200"/>
            <a:ext cx="4572000" cy="5105400"/>
          </a:xfrm>
        </p:spPr>
        <p:txBody>
          <a:bodyPr/>
          <a:lstStyle/>
          <a:p>
            <a:pPr marL="0" indent="0">
              <a:buNone/>
            </a:pPr>
            <a:r>
              <a:rPr lang="en-US" sz="1200" b="1" dirty="0"/>
              <a:t>Former Members of the Committee</a:t>
            </a:r>
            <a:r>
              <a:rPr lang="en-US" sz="1200" b="1" dirty="0" smtClean="0"/>
              <a:t>:</a:t>
            </a:r>
          </a:p>
          <a:p>
            <a:pPr marL="0" indent="0">
              <a:buNone/>
            </a:pPr>
            <a:r>
              <a:rPr lang="en-US" sz="1200" dirty="0" smtClean="0"/>
              <a:t>•	Ilan Ben-Zvi, </a:t>
            </a:r>
            <a:r>
              <a:rPr lang="en-US" sz="1200" dirty="0"/>
              <a:t>Brookhaven National Laboratory </a:t>
            </a:r>
            <a:endParaRPr lang="en-US" sz="1200" b="1" dirty="0"/>
          </a:p>
          <a:p>
            <a:pPr marL="0" indent="0">
              <a:buNone/>
            </a:pPr>
            <a:r>
              <a:rPr lang="en-US" sz="1200" dirty="0"/>
              <a:t>•	</a:t>
            </a:r>
            <a:r>
              <a:rPr lang="en-US" sz="1200" dirty="0" smtClean="0"/>
              <a:t>Alexander </a:t>
            </a:r>
            <a:r>
              <a:rPr lang="en-US" sz="1200" dirty="0"/>
              <a:t>Chao, Stanford Linear Accelerator Center </a:t>
            </a:r>
          </a:p>
          <a:p>
            <a:pPr marL="0" indent="0">
              <a:buNone/>
            </a:pPr>
            <a:r>
              <a:rPr lang="en-US" sz="1200" dirty="0"/>
              <a:t>•	Ernest Courant, Brookhaven National Laboratory </a:t>
            </a:r>
          </a:p>
          <a:p>
            <a:pPr marL="0" indent="0">
              <a:buNone/>
            </a:pPr>
            <a:r>
              <a:rPr lang="en-US" sz="1200" dirty="0"/>
              <a:t>•	Horst </a:t>
            </a:r>
            <a:r>
              <a:rPr lang="en-US" sz="1200" dirty="0" err="1"/>
              <a:t>Foelsche</a:t>
            </a:r>
            <a:r>
              <a:rPr lang="en-US" sz="1200" dirty="0"/>
              <a:t>, Brookhaven National Laboratory  </a:t>
            </a:r>
          </a:p>
          <a:p>
            <a:pPr marL="0" indent="0">
              <a:buNone/>
            </a:pPr>
            <a:r>
              <a:rPr lang="en-US" sz="1200" dirty="0"/>
              <a:t>•	Wei </a:t>
            </a:r>
            <a:r>
              <a:rPr lang="en-US" sz="1200" dirty="0" err="1"/>
              <a:t>Gai</a:t>
            </a:r>
            <a:r>
              <a:rPr lang="en-US" sz="1200" dirty="0"/>
              <a:t>, Argonne National Laboratory</a:t>
            </a:r>
          </a:p>
          <a:p>
            <a:pPr marL="0" indent="0">
              <a:buNone/>
            </a:pPr>
            <a:r>
              <a:rPr lang="en-US" sz="1200" dirty="0"/>
              <a:t>•	Robert </a:t>
            </a:r>
            <a:r>
              <a:rPr lang="en-US" sz="1200" dirty="0" err="1"/>
              <a:t>Gluckstern</a:t>
            </a:r>
            <a:r>
              <a:rPr lang="en-US" sz="1200" dirty="0"/>
              <a:t>, University of Maryland </a:t>
            </a:r>
          </a:p>
          <a:p>
            <a:pPr marL="0" indent="0">
              <a:buNone/>
            </a:pPr>
            <a:r>
              <a:rPr lang="en-US" sz="1200" dirty="0"/>
              <a:t>•	Michael Harrison, Brookhaven National Laboratory </a:t>
            </a:r>
          </a:p>
          <a:p>
            <a:pPr marL="0" indent="0">
              <a:buNone/>
            </a:pPr>
            <a:r>
              <a:rPr lang="en-US" sz="1200" dirty="0" smtClean="0"/>
              <a:t>•</a:t>
            </a:r>
            <a:r>
              <a:rPr lang="en-US" sz="1200" dirty="0"/>
              <a:t>	Thomas </a:t>
            </a:r>
            <a:r>
              <a:rPr lang="en-US" sz="1200" dirty="0" err="1"/>
              <a:t>Katsouleas</a:t>
            </a:r>
            <a:r>
              <a:rPr lang="en-US" sz="1200" dirty="0"/>
              <a:t>, Duke</a:t>
            </a:r>
          </a:p>
          <a:p>
            <a:pPr marL="0" indent="0">
              <a:buNone/>
            </a:pPr>
            <a:r>
              <a:rPr lang="en-US" sz="1200" dirty="0"/>
              <a:t>•	Samuel </a:t>
            </a:r>
            <a:r>
              <a:rPr lang="en-US" sz="1200" dirty="0" err="1"/>
              <a:t>Krinsky</a:t>
            </a:r>
            <a:r>
              <a:rPr lang="en-US" sz="1200" dirty="0"/>
              <a:t>, Brookhaven National Laboratory </a:t>
            </a:r>
          </a:p>
          <a:p>
            <a:pPr marL="0" indent="0">
              <a:buNone/>
            </a:pPr>
            <a:r>
              <a:rPr lang="en-US" sz="1200" dirty="0"/>
              <a:t>•	Thomas Marshall, Columbia University  </a:t>
            </a:r>
          </a:p>
          <a:p>
            <a:pPr marL="0" indent="0">
              <a:buNone/>
            </a:pPr>
            <a:r>
              <a:rPr lang="en-US" sz="1200" dirty="0"/>
              <a:t>•	Roger Miller, Stanford Linear Accelerator Center </a:t>
            </a:r>
          </a:p>
          <a:p>
            <a:pPr marL="0" indent="0">
              <a:buNone/>
            </a:pPr>
            <a:r>
              <a:rPr lang="en-US" sz="1200" dirty="0"/>
              <a:t>•	Steven Milton, Argonne National Laboratory </a:t>
            </a:r>
          </a:p>
          <a:p>
            <a:pPr marL="0" indent="0">
              <a:buNone/>
            </a:pPr>
            <a:r>
              <a:rPr lang="en-US" sz="1200" dirty="0"/>
              <a:t>•	Patrick O'Shea, University of Maryland </a:t>
            </a:r>
          </a:p>
          <a:p>
            <a:pPr marL="0" indent="0">
              <a:buNone/>
            </a:pPr>
            <a:r>
              <a:rPr lang="en-US" sz="1200" dirty="0"/>
              <a:t>•	Claudio </a:t>
            </a:r>
            <a:r>
              <a:rPr lang="en-US" sz="1200" dirty="0" err="1"/>
              <a:t>Pellegrini</a:t>
            </a:r>
            <a:r>
              <a:rPr lang="en-US" sz="1200" dirty="0"/>
              <a:t>, University of California at Los Angeles </a:t>
            </a:r>
          </a:p>
          <a:p>
            <a:pPr marL="0" indent="0">
              <a:buNone/>
            </a:pPr>
            <a:r>
              <a:rPr lang="en-US" sz="1200" dirty="0"/>
              <a:t>•	</a:t>
            </a:r>
            <a:r>
              <a:rPr lang="en-US" sz="1200" dirty="0" err="1"/>
              <a:t>Veljko</a:t>
            </a:r>
            <a:r>
              <a:rPr lang="en-US" sz="1200" dirty="0"/>
              <a:t> </a:t>
            </a:r>
            <a:r>
              <a:rPr lang="en-US" sz="1200" dirty="0" err="1"/>
              <a:t>Radeka</a:t>
            </a:r>
            <a:r>
              <a:rPr lang="en-US" sz="1200" dirty="0"/>
              <a:t>, Brookhaven National Laboratory  </a:t>
            </a:r>
          </a:p>
          <a:p>
            <a:pPr marL="0" indent="0">
              <a:buNone/>
            </a:pPr>
            <a:r>
              <a:rPr lang="en-US" sz="1200" dirty="0" smtClean="0"/>
              <a:t>•</a:t>
            </a:r>
            <a:r>
              <a:rPr lang="en-US" sz="1200" dirty="0"/>
              <a:t>	Ronald Ruth, Stanford Linear Accelerator Center </a:t>
            </a:r>
          </a:p>
          <a:p>
            <a:pPr marL="0" indent="0">
              <a:buNone/>
            </a:pPr>
            <a:r>
              <a:rPr lang="en-US" sz="1200" dirty="0" smtClean="0"/>
              <a:t>•</a:t>
            </a:r>
            <a:r>
              <a:rPr lang="en-US" sz="1200" dirty="0"/>
              <a:t>	Richard Sheffield, Los Alamos National Laboratory  </a:t>
            </a:r>
          </a:p>
          <a:p>
            <a:pPr marL="0" indent="0">
              <a:buNone/>
            </a:pPr>
            <a:r>
              <a:rPr lang="en-US" sz="1200" dirty="0"/>
              <a:t>•	Vladimir </a:t>
            </a:r>
            <a:r>
              <a:rPr lang="en-US" sz="1200" dirty="0" err="1"/>
              <a:t>Shiltsev</a:t>
            </a:r>
            <a:r>
              <a:rPr lang="en-US" sz="1200" dirty="0"/>
              <a:t>, </a:t>
            </a:r>
            <a:r>
              <a:rPr lang="en-US" sz="1200" dirty="0" smtClean="0"/>
              <a:t>FNAL</a:t>
            </a:r>
            <a:endParaRPr lang="en-US" sz="1200" dirty="0"/>
          </a:p>
          <a:p>
            <a:pPr marL="0" indent="0">
              <a:buNone/>
            </a:pPr>
            <a:r>
              <a:rPr lang="en-US" sz="1200" dirty="0"/>
              <a:t>•	Todd Smith, Stanford University </a:t>
            </a:r>
          </a:p>
          <a:p>
            <a:pPr marL="0" indent="0">
              <a:buNone/>
            </a:pPr>
            <a:r>
              <a:rPr lang="en-US" sz="1200" dirty="0"/>
              <a:t>•	Peter </a:t>
            </a:r>
            <a:r>
              <a:rPr lang="en-US" sz="1200" dirty="0" err="1"/>
              <a:t>Thieberger</a:t>
            </a:r>
            <a:r>
              <a:rPr lang="en-US" sz="1200" dirty="0"/>
              <a:t>, Brookhaven National Laboratory  </a:t>
            </a:r>
          </a:p>
          <a:p>
            <a:pPr marL="0" indent="0">
              <a:buNone/>
            </a:pPr>
            <a:r>
              <a:rPr lang="en-US" sz="1200" dirty="0"/>
              <a:t>•	Jonathan </a:t>
            </a:r>
            <a:r>
              <a:rPr lang="en-US" sz="1200" dirty="0" err="1"/>
              <a:t>Wurtele</a:t>
            </a:r>
            <a:r>
              <a:rPr lang="en-US" sz="1200" dirty="0"/>
              <a:t>, University of California at Berkeley </a:t>
            </a:r>
          </a:p>
          <a:p>
            <a:pPr marL="0" indent="0">
              <a:buNone/>
            </a:pPr>
            <a:endParaRPr lang="en-US" sz="1200" dirty="0"/>
          </a:p>
        </p:txBody>
      </p:sp>
      <p:pic>
        <p:nvPicPr>
          <p:cNvPr id="10" name="Picture 9"/>
          <p:cNvPicPr>
            <a:picLocks noChangeAspect="1"/>
          </p:cNvPicPr>
          <p:nvPr/>
        </p:nvPicPr>
        <p:blipFill>
          <a:blip r:embed="rId2"/>
          <a:stretch>
            <a:fillRect/>
          </a:stretch>
        </p:blipFill>
        <p:spPr>
          <a:xfrm>
            <a:off x="304800" y="4911387"/>
            <a:ext cx="965200" cy="1568450"/>
          </a:xfrm>
          <a:prstGeom prst="rect">
            <a:avLst/>
          </a:prstGeom>
        </p:spPr>
      </p:pic>
      <p:sp>
        <p:nvSpPr>
          <p:cNvPr id="2" name="Rectangle 1"/>
          <p:cNvSpPr>
            <a:spLocks noChangeAspect="1"/>
          </p:cNvSpPr>
          <p:nvPr/>
        </p:nvSpPr>
        <p:spPr>
          <a:xfrm>
            <a:off x="609600" y="4910177"/>
            <a:ext cx="4078016" cy="1569660"/>
          </a:xfrm>
          <a:prstGeom prst="rect">
            <a:avLst/>
          </a:prstGeom>
          <a:noFill/>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Truly a blue-ribbon committee for a quarter of a century</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Slide Number Placeholder 4"/>
          <p:cNvSpPr>
            <a:spLocks noGrp="1"/>
          </p:cNvSpPr>
          <p:nvPr>
            <p:ph type="sldNum" sz="quarter" idx="12"/>
          </p:nvPr>
        </p:nvSpPr>
        <p:spPr>
          <a:xfrm>
            <a:off x="4308764" y="6492875"/>
            <a:ext cx="2133600" cy="365125"/>
          </a:xfrm>
        </p:spPr>
        <p:txBody>
          <a:bodyPr/>
          <a:lstStyle/>
          <a:p>
            <a:pPr>
              <a:defRPr/>
            </a:pPr>
            <a:fld id="{B9210C81-03B5-E340-9FF4-24903AD80D5A}" type="slidenum">
              <a:rPr lang="en-US" smtClean="0">
                <a:solidFill>
                  <a:srgbClr val="FFFFFF"/>
                </a:solidFill>
              </a:rPr>
              <a:pPr>
                <a:defRPr/>
              </a:pPr>
              <a:t>37</a:t>
            </a:fld>
            <a:endParaRPr lang="en-US" dirty="0">
              <a:solidFill>
                <a:srgbClr val="FFFFFF"/>
              </a:solidFill>
            </a:endParaRPr>
          </a:p>
        </p:txBody>
      </p:sp>
    </p:spTree>
    <p:extLst>
      <p:ext uri="{BB962C8B-B14F-4D97-AF65-F5344CB8AC3E}">
        <p14:creationId xmlns:p14="http://schemas.microsoft.com/office/powerpoint/2010/main" val="308448023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1615" y="1209435"/>
            <a:ext cx="8915400" cy="5363051"/>
            <a:chOff x="228600" y="685800"/>
            <a:chExt cx="8915400" cy="5363051"/>
          </a:xfrm>
        </p:grpSpPr>
        <p:grpSp>
          <p:nvGrpSpPr>
            <p:cNvPr id="4" name="Group 3"/>
            <p:cNvGrpSpPr/>
            <p:nvPr/>
          </p:nvGrpSpPr>
          <p:grpSpPr>
            <a:xfrm>
              <a:off x="4367862" y="2680658"/>
              <a:ext cx="648234" cy="1264915"/>
              <a:chOff x="4552683" y="2547941"/>
              <a:chExt cx="648234" cy="1264915"/>
            </a:xfrm>
          </p:grpSpPr>
          <p:sp>
            <p:nvSpPr>
              <p:cNvPr id="264" name="Arc 263"/>
              <p:cNvSpPr/>
              <p:nvPr/>
            </p:nvSpPr>
            <p:spPr>
              <a:xfrm>
                <a:off x="4552683" y="2547941"/>
                <a:ext cx="628917" cy="631508"/>
              </a:xfrm>
              <a:prstGeom prst="arc">
                <a:avLst>
                  <a:gd name="adj1" fmla="val 16200000"/>
                  <a:gd name="adj2" fmla="val 53487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5" name="Arc 264"/>
              <p:cNvSpPr/>
              <p:nvPr/>
            </p:nvSpPr>
            <p:spPr>
              <a:xfrm flipH="1">
                <a:off x="4572000" y="3181348"/>
                <a:ext cx="628917" cy="631508"/>
              </a:xfrm>
              <a:prstGeom prst="arc">
                <a:avLst>
                  <a:gd name="adj1" fmla="val 16200000"/>
                  <a:gd name="adj2" fmla="val 53487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 name="Picture 5" descr="http://i.ebayimg.com/t/Prestige-Medical-Tuning-Fork-512-hz-Sound-/00/$(KGrHqMOKoYE33q!sEZLBOD!6WCMFw~~_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202" y="779351"/>
              <a:ext cx="457200" cy="4987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85017" y="1307445"/>
              <a:ext cx="1074333" cy="261610"/>
            </a:xfrm>
            <a:prstGeom prst="rect">
              <a:avLst/>
            </a:prstGeom>
            <a:noFill/>
          </p:spPr>
          <p:txBody>
            <a:bodyPr wrap="none" rtlCol="0">
              <a:spAutoFit/>
            </a:bodyPr>
            <a:lstStyle/>
            <a:p>
              <a:r>
                <a:rPr lang="en-US" sz="1100" dirty="0" smtClean="0">
                  <a:solidFill>
                    <a:schemeClr val="tx2">
                      <a:lumMod val="75000"/>
                    </a:schemeClr>
                  </a:solidFill>
                </a:rPr>
                <a:t>MASTER CLOCK</a:t>
              </a:r>
              <a:endParaRPr lang="en-US" sz="1100" dirty="0">
                <a:solidFill>
                  <a:schemeClr val="tx2">
                    <a:lumMod val="75000"/>
                  </a:schemeClr>
                </a:solidFill>
              </a:endParaRPr>
            </a:p>
          </p:txBody>
        </p:sp>
        <p:sp>
          <p:nvSpPr>
            <p:cNvPr id="7" name="Oval 6"/>
            <p:cNvSpPr/>
            <p:nvPr/>
          </p:nvSpPr>
          <p:spPr>
            <a:xfrm>
              <a:off x="4075952" y="685800"/>
              <a:ext cx="647700" cy="673100"/>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854839"/>
              <a:ext cx="1905000" cy="1431161"/>
            </a:xfrm>
            <a:prstGeom prst="rect">
              <a:avLst/>
            </a:prstGeom>
          </p:spPr>
          <p:txBody>
            <a:bodyPr wrap="square">
              <a:spAutoFit/>
            </a:bodyPr>
            <a:lstStyle/>
            <a:p>
              <a:pPr marL="0" lvl="1" fontAlgn="auto">
                <a:spcBef>
                  <a:spcPts val="0"/>
                </a:spcBef>
                <a:spcAft>
                  <a:spcPts val="600"/>
                </a:spcAft>
                <a:defRPr/>
              </a:pPr>
              <a:r>
                <a:rPr lang="en-US" sz="1600" b="1" dirty="0" err="1" smtClean="0">
                  <a:latin typeface="+mj-lt"/>
                  <a:cs typeface="Arial" pitchFamily="34" charset="0"/>
                </a:rPr>
                <a:t>Nd:YAG</a:t>
              </a:r>
              <a:r>
                <a:rPr lang="en-US" sz="1600" b="1" dirty="0" smtClean="0">
                  <a:latin typeface="+mj-lt"/>
                  <a:cs typeface="Arial" pitchFamily="34" charset="0"/>
                </a:rPr>
                <a:t> Laser</a:t>
              </a:r>
              <a:endParaRPr lang="en-US" sz="1400" dirty="0" smtClean="0">
                <a:latin typeface="+mj-lt"/>
                <a:cs typeface="Arial" pitchFamily="34" charset="0"/>
              </a:endParaRPr>
            </a:p>
            <a:p>
              <a:pPr marL="137160" lvl="1" indent="-137160" fontAlgn="auto">
                <a:spcBef>
                  <a:spcPts val="0"/>
                </a:spcBef>
                <a:spcAft>
                  <a:spcPts val="600"/>
                </a:spcAft>
                <a:buFont typeface="Arial" pitchFamily="34" charset="0"/>
                <a:buChar char="•"/>
                <a:defRPr/>
              </a:pPr>
              <a:r>
                <a:rPr lang="el-GR" sz="1400" dirty="0" smtClean="0">
                  <a:latin typeface="+mj-lt"/>
                  <a:cs typeface="Arial" pitchFamily="34" charset="0"/>
                </a:rPr>
                <a:t>λ</a:t>
              </a:r>
              <a:r>
                <a:rPr lang="en-US" sz="1400" dirty="0" smtClean="0">
                  <a:latin typeface="+mj-lt"/>
                  <a:cs typeface="Arial" pitchFamily="34" charset="0"/>
                </a:rPr>
                <a:t>1 = 1.06 µm</a:t>
              </a:r>
              <a:br>
                <a:rPr lang="en-US" sz="1400" dirty="0" smtClean="0">
                  <a:latin typeface="+mj-lt"/>
                  <a:cs typeface="Arial" pitchFamily="34" charset="0"/>
                </a:rPr>
              </a:br>
              <a:r>
                <a:rPr lang="el-GR" sz="1400" dirty="0" smtClean="0">
                  <a:cs typeface="Arial" pitchFamily="34" charset="0"/>
                </a:rPr>
                <a:t>λ</a:t>
              </a:r>
              <a:r>
                <a:rPr lang="en-US" sz="1400" dirty="0" smtClean="0">
                  <a:cs typeface="Arial" pitchFamily="34" charset="0"/>
                </a:rPr>
                <a:t>2</a:t>
              </a:r>
              <a:r>
                <a:rPr lang="el-GR" sz="1400" dirty="0" smtClean="0">
                  <a:cs typeface="Arial" pitchFamily="34" charset="0"/>
                </a:rPr>
                <a:t> </a:t>
              </a:r>
              <a:r>
                <a:rPr lang="en-US" sz="1400" dirty="0">
                  <a:cs typeface="Arial" pitchFamily="34" charset="0"/>
                </a:rPr>
                <a:t>= 0.266 </a:t>
              </a:r>
              <a:r>
                <a:rPr lang="en-US" sz="1400" dirty="0" smtClean="0">
                  <a:cs typeface="Arial" pitchFamily="34" charset="0"/>
                </a:rPr>
                <a:t>µm</a:t>
              </a:r>
            </a:p>
            <a:p>
              <a:pPr marL="137160" lvl="1" indent="-137160" fontAlgn="auto">
                <a:spcBef>
                  <a:spcPts val="0"/>
                </a:spcBef>
                <a:spcAft>
                  <a:spcPts val="600"/>
                </a:spcAft>
                <a:buFont typeface="Arial" pitchFamily="34" charset="0"/>
                <a:buChar char="•"/>
                <a:defRPr/>
              </a:pPr>
              <a:r>
                <a:rPr lang="en-US" sz="1400" dirty="0" smtClean="0">
                  <a:latin typeface="+mj-lt"/>
                  <a:cs typeface="Arial" pitchFamily="34" charset="0"/>
                </a:rPr>
                <a:t>14-ps pulse</a:t>
              </a:r>
            </a:p>
            <a:p>
              <a:pPr marL="137160" lvl="1" indent="-137160">
                <a:spcAft>
                  <a:spcPts val="600"/>
                </a:spcAft>
                <a:buFont typeface="Arial" pitchFamily="34" charset="0"/>
                <a:buChar char="•"/>
                <a:defRPr/>
              </a:pPr>
              <a:r>
                <a:rPr lang="en-US" sz="1400" dirty="0">
                  <a:cs typeface="Arial" pitchFamily="34" charset="0"/>
                </a:rPr>
                <a:t>Stability 1 </a:t>
              </a:r>
              <a:r>
                <a:rPr lang="en-US" sz="1400" dirty="0" smtClean="0">
                  <a:cs typeface="Arial" pitchFamily="34" charset="0"/>
                </a:rPr>
                <a:t>ps</a:t>
              </a:r>
            </a:p>
          </p:txBody>
        </p:sp>
        <p:sp>
          <p:nvSpPr>
            <p:cNvPr id="10" name="Rectangle 9"/>
            <p:cNvSpPr/>
            <p:nvPr/>
          </p:nvSpPr>
          <p:spPr>
            <a:xfrm>
              <a:off x="7410450" y="2847975"/>
              <a:ext cx="1733550" cy="3200876"/>
            </a:xfrm>
            <a:prstGeom prst="rect">
              <a:avLst/>
            </a:prstGeom>
          </p:spPr>
          <p:txBody>
            <a:bodyPr wrap="square">
              <a:spAutoFit/>
            </a:bodyPr>
            <a:lstStyle/>
            <a:p>
              <a:pPr fontAlgn="auto">
                <a:spcBef>
                  <a:spcPts val="0"/>
                </a:spcBef>
                <a:spcAft>
                  <a:spcPts val="600"/>
                </a:spcAft>
                <a:defRPr/>
              </a:pPr>
              <a:r>
                <a:rPr lang="en-US" sz="1600" b="1" dirty="0" err="1" smtClean="0"/>
                <a:t>Linac</a:t>
              </a:r>
              <a:r>
                <a:rPr lang="en-US" sz="1600" dirty="0" smtClean="0"/>
                <a:t> </a:t>
              </a:r>
              <a:r>
                <a:rPr lang="en-US" sz="1400" dirty="0" smtClean="0"/>
                <a:t/>
              </a:r>
              <a:br>
                <a:rPr lang="en-US" sz="1400" dirty="0" smtClean="0"/>
              </a:br>
              <a:r>
                <a:rPr lang="en-US" sz="1400" dirty="0" smtClean="0"/>
                <a:t>Two traveling wave</a:t>
              </a:r>
              <a:br>
                <a:rPr lang="en-US" sz="1400" dirty="0" smtClean="0"/>
              </a:br>
              <a:r>
                <a:rPr lang="en-US" sz="1400" dirty="0" smtClean="0"/>
                <a:t>SLAC sections</a:t>
              </a:r>
            </a:p>
            <a:p>
              <a:pPr marL="137160" indent="-137160" fontAlgn="auto">
                <a:spcBef>
                  <a:spcPts val="0"/>
                </a:spcBef>
                <a:spcAft>
                  <a:spcPts val="600"/>
                </a:spcAft>
                <a:buFont typeface="Arial" pitchFamily="34" charset="0"/>
                <a:buChar char="•"/>
                <a:defRPr/>
              </a:pPr>
              <a:r>
                <a:rPr lang="en-US" sz="1400" dirty="0" smtClean="0"/>
                <a:t>Beam energy</a:t>
              </a:r>
              <a:br>
                <a:rPr lang="en-US" sz="1400" dirty="0" smtClean="0"/>
              </a:br>
              <a:r>
                <a:rPr lang="en-US" sz="1400" dirty="0" smtClean="0"/>
                <a:t>30-80 MeV </a:t>
              </a:r>
            </a:p>
            <a:p>
              <a:pPr marL="137160" indent="-137160" fontAlgn="auto">
                <a:spcBef>
                  <a:spcPts val="0"/>
                </a:spcBef>
                <a:spcAft>
                  <a:spcPts val="600"/>
                </a:spcAft>
                <a:buFont typeface="Arial" pitchFamily="34" charset="0"/>
                <a:buChar char="•"/>
                <a:defRPr/>
              </a:pPr>
              <a:r>
                <a:rPr lang="en-US" sz="1400" dirty="0" smtClean="0"/>
                <a:t>Bunch charge</a:t>
              </a:r>
              <a:br>
                <a:rPr lang="en-US" sz="1400" dirty="0" smtClean="0"/>
              </a:br>
              <a:r>
                <a:rPr lang="en-US" sz="1400" dirty="0" smtClean="0"/>
                <a:t>up to 1nC</a:t>
              </a:r>
            </a:p>
            <a:p>
              <a:pPr marL="137160" indent="-137160" fontAlgn="auto">
                <a:spcBef>
                  <a:spcPts val="0"/>
                </a:spcBef>
                <a:spcAft>
                  <a:spcPts val="600"/>
                </a:spcAft>
                <a:buFont typeface="Arial" pitchFamily="34" charset="0"/>
                <a:buChar char="•"/>
                <a:defRPr/>
              </a:pPr>
              <a:r>
                <a:rPr lang="en-US" sz="1400" dirty="0" smtClean="0"/>
                <a:t>Normalized </a:t>
              </a:r>
              <a:r>
                <a:rPr lang="en-US" sz="1400" dirty="0" err="1" smtClean="0"/>
                <a:t>emittance</a:t>
              </a:r>
              <a:r>
                <a:rPr lang="en-US" sz="1400" dirty="0"/>
                <a:t/>
              </a:r>
              <a:br>
                <a:rPr lang="en-US" sz="1400" dirty="0"/>
              </a:br>
              <a:r>
                <a:rPr lang="en-US" sz="1400" dirty="0" smtClean="0"/>
                <a:t>1.4 mm </a:t>
              </a:r>
              <a:r>
                <a:rPr lang="en-US" sz="1400" dirty="0" err="1" smtClean="0"/>
                <a:t>mrad</a:t>
              </a:r>
              <a:endParaRPr lang="en-US" sz="1400" dirty="0" smtClean="0"/>
            </a:p>
            <a:p>
              <a:pPr marL="137160" indent="-137160" fontAlgn="auto">
                <a:spcBef>
                  <a:spcPts val="0"/>
                </a:spcBef>
                <a:spcAft>
                  <a:spcPts val="600"/>
                </a:spcAft>
                <a:buFont typeface="Arial" pitchFamily="34" charset="0"/>
                <a:buChar char="•"/>
                <a:defRPr/>
              </a:pPr>
              <a:r>
                <a:rPr lang="en-US" sz="1400" dirty="0" smtClean="0"/>
                <a:t>Bunch length</a:t>
              </a:r>
              <a:br>
                <a:rPr lang="en-US" sz="1400" dirty="0" smtClean="0"/>
              </a:br>
              <a:r>
                <a:rPr lang="en-US" sz="1400" dirty="0" smtClean="0"/>
                <a:t>200 fs-10 ps 	</a:t>
              </a:r>
              <a:endParaRPr lang="en-US" sz="1400" dirty="0"/>
            </a:p>
          </p:txBody>
        </p:sp>
        <p:sp>
          <p:nvSpPr>
            <p:cNvPr id="11" name="Rectangle 10"/>
            <p:cNvSpPr/>
            <p:nvPr/>
          </p:nvSpPr>
          <p:spPr>
            <a:xfrm>
              <a:off x="7343774" y="1080610"/>
              <a:ext cx="1800225" cy="738664"/>
            </a:xfrm>
            <a:prstGeom prst="rect">
              <a:avLst/>
            </a:prstGeom>
          </p:spPr>
          <p:txBody>
            <a:bodyPr wrap="square">
              <a:spAutoFit/>
            </a:bodyPr>
            <a:lstStyle/>
            <a:p>
              <a:pPr marL="0" lvl="1">
                <a:defRPr/>
              </a:pPr>
              <a:r>
                <a:rPr lang="en-US" sz="1400" b="1" dirty="0"/>
                <a:t>RF Gun</a:t>
              </a:r>
            </a:p>
            <a:p>
              <a:pPr marL="0" lvl="1" fontAlgn="auto">
                <a:spcBef>
                  <a:spcPts val="0"/>
                </a:spcBef>
                <a:spcAft>
                  <a:spcPts val="0"/>
                </a:spcAft>
                <a:defRPr/>
              </a:pPr>
              <a:r>
                <a:rPr lang="en-US" sz="1400" dirty="0" smtClean="0"/>
                <a:t>1.6 cell S-band photocathode </a:t>
              </a:r>
            </a:p>
          </p:txBody>
        </p:sp>
        <p:cxnSp>
          <p:nvCxnSpPr>
            <p:cNvPr id="12" name="Straight Connector 11"/>
            <p:cNvCxnSpPr/>
            <p:nvPr/>
          </p:nvCxnSpPr>
          <p:spPr>
            <a:xfrm flipH="1">
              <a:off x="1981200" y="778639"/>
              <a:ext cx="2060" cy="14965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0050" y="227522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76400" y="778639"/>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983261" y="3770493"/>
              <a:ext cx="1" cy="19215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78462" y="569595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76400" y="3764122"/>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67575" y="2781300"/>
              <a:ext cx="0" cy="3124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58050" y="5918389"/>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67575" y="2780013"/>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265516" y="983492"/>
              <a:ext cx="0" cy="911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258050" y="1895474"/>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258050" y="981074"/>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30660" y="3764122"/>
              <a:ext cx="1826740" cy="1800493"/>
            </a:xfrm>
            <a:prstGeom prst="rect">
              <a:avLst/>
            </a:prstGeom>
          </p:spPr>
          <p:txBody>
            <a:bodyPr wrap="square">
              <a:spAutoFit/>
            </a:bodyPr>
            <a:lstStyle/>
            <a:p>
              <a:pPr marL="0" lvl="1" fontAlgn="auto">
                <a:spcBef>
                  <a:spcPts val="0"/>
                </a:spcBef>
                <a:spcAft>
                  <a:spcPts val="600"/>
                </a:spcAft>
                <a:defRPr/>
              </a:pPr>
              <a:r>
                <a:rPr lang="en-US" sz="1600" b="1" dirty="0" smtClean="0">
                  <a:cs typeface="Arial" pitchFamily="34" charset="0"/>
                </a:rPr>
                <a:t>Mid-IR (CO2) </a:t>
              </a:r>
              <a:r>
                <a:rPr lang="en-US" sz="1600" b="1" dirty="0" smtClean="0">
                  <a:latin typeface="+mj-lt"/>
                  <a:cs typeface="Arial" pitchFamily="34" charset="0"/>
                </a:rPr>
                <a:t>Laser</a:t>
              </a:r>
              <a:endParaRPr lang="en-US" sz="1400" dirty="0" smtClean="0">
                <a:latin typeface="+mj-lt"/>
                <a:cs typeface="Arial" pitchFamily="34" charset="0"/>
              </a:endParaRPr>
            </a:p>
            <a:p>
              <a:pPr marL="137160" lvl="1" indent="-137160">
                <a:spcAft>
                  <a:spcPts val="600"/>
                </a:spcAft>
                <a:buFont typeface="Arial" pitchFamily="34" charset="0"/>
                <a:buChar char="•"/>
                <a:defRPr/>
              </a:pPr>
              <a:r>
                <a:rPr lang="el-GR" sz="1400" dirty="0">
                  <a:cs typeface="Arial" pitchFamily="34" charset="0"/>
                </a:rPr>
                <a:t>λ</a:t>
              </a:r>
              <a:r>
                <a:rPr lang="en-US" sz="1400" dirty="0">
                  <a:cs typeface="Arial" pitchFamily="34" charset="0"/>
                </a:rPr>
                <a:t> = </a:t>
              </a:r>
              <a:r>
                <a:rPr lang="en-US" sz="1400" dirty="0" smtClean="0">
                  <a:cs typeface="Arial" pitchFamily="34" charset="0"/>
                </a:rPr>
                <a:t>9.2 – 10.6 µm</a:t>
              </a:r>
              <a:endParaRPr lang="en-US" sz="1400" dirty="0" smtClean="0">
                <a:latin typeface="+mj-lt"/>
                <a:cs typeface="Arial" pitchFamily="34" charset="0"/>
              </a:endParaRPr>
            </a:p>
            <a:p>
              <a:pPr marL="137160" lvl="1" indent="-137160" fontAlgn="auto">
                <a:spcBef>
                  <a:spcPts val="0"/>
                </a:spcBef>
                <a:spcAft>
                  <a:spcPts val="600"/>
                </a:spcAft>
                <a:buFont typeface="Arial" pitchFamily="34" charset="0"/>
                <a:buChar char="•"/>
                <a:defRPr/>
              </a:pPr>
              <a:r>
                <a:rPr lang="en-US" sz="1400" dirty="0" smtClean="0">
                  <a:latin typeface="+mj-lt"/>
                  <a:cs typeface="Arial" pitchFamily="34" charset="0"/>
                </a:rPr>
                <a:t>Single 5-ps pulse</a:t>
              </a:r>
              <a:endParaRPr lang="en-US" sz="1400" dirty="0">
                <a:latin typeface="+mj-lt"/>
                <a:cs typeface="Arial" pitchFamily="34" charset="0"/>
              </a:endParaRPr>
            </a:p>
            <a:p>
              <a:pPr marL="137160" lvl="1" indent="-137160" fontAlgn="auto">
                <a:spcBef>
                  <a:spcPts val="0"/>
                </a:spcBef>
                <a:spcAft>
                  <a:spcPts val="600"/>
                </a:spcAft>
                <a:buFont typeface="Arial" pitchFamily="34" charset="0"/>
                <a:buChar char="•"/>
                <a:defRPr/>
              </a:pPr>
              <a:r>
                <a:rPr lang="en-US" sz="1400" dirty="0" smtClean="0">
                  <a:latin typeface="+mj-lt"/>
                  <a:cs typeface="Arial" pitchFamily="34" charset="0"/>
                </a:rPr>
                <a:t>2 TW peak power</a:t>
              </a:r>
            </a:p>
            <a:p>
              <a:pPr marL="137160" lvl="1" indent="-137160" fontAlgn="auto">
                <a:spcBef>
                  <a:spcPts val="0"/>
                </a:spcBef>
                <a:spcAft>
                  <a:spcPts val="600"/>
                </a:spcAft>
                <a:buFont typeface="Arial" pitchFamily="34" charset="0"/>
                <a:buChar char="•"/>
                <a:defRPr/>
              </a:pPr>
              <a:r>
                <a:rPr lang="en-US" sz="1400" i="1" dirty="0" smtClean="0">
                  <a:latin typeface="+mj-lt"/>
                  <a:cs typeface="Arial" pitchFamily="34" charset="0"/>
                </a:rPr>
                <a:t>a</a:t>
              </a:r>
              <a:r>
                <a:rPr lang="en-US" sz="1400" baseline="-25000" dirty="0" smtClean="0">
                  <a:latin typeface="+mj-lt"/>
                  <a:cs typeface="Arial" pitchFamily="34" charset="0"/>
                </a:rPr>
                <a:t>0</a:t>
              </a:r>
              <a:r>
                <a:rPr lang="en-US" sz="1400" dirty="0" smtClean="0">
                  <a:latin typeface="+mj-lt"/>
                  <a:cs typeface="Arial" pitchFamily="34" charset="0"/>
                </a:rPr>
                <a:t>=1.4</a:t>
              </a:r>
            </a:p>
            <a:p>
              <a:pPr marL="137160" lvl="1" indent="-137160" fontAlgn="auto">
                <a:spcBef>
                  <a:spcPts val="0"/>
                </a:spcBef>
                <a:spcAft>
                  <a:spcPts val="600"/>
                </a:spcAft>
                <a:buFont typeface="Arial" pitchFamily="34" charset="0"/>
                <a:buChar char="•"/>
                <a:defRPr/>
              </a:pPr>
              <a:r>
                <a:rPr lang="en-US" sz="1400" dirty="0" smtClean="0">
                  <a:latin typeface="+mj-lt"/>
                  <a:cs typeface="Arial" pitchFamily="34" charset="0"/>
                </a:rPr>
                <a:t>1 pulse in 20 sec</a:t>
              </a:r>
              <a:endParaRPr lang="en-US" sz="1400" dirty="0">
                <a:latin typeface="+mj-lt"/>
                <a:cs typeface="Arial" pitchFamily="34" charset="0"/>
              </a:endParaRPr>
            </a:p>
          </p:txBody>
        </p:sp>
        <p:cxnSp>
          <p:nvCxnSpPr>
            <p:cNvPr id="25" name="Straight Connector 24"/>
            <p:cNvCxnSpPr/>
            <p:nvPr/>
          </p:nvCxnSpPr>
          <p:spPr>
            <a:xfrm>
              <a:off x="1981200" y="1540639"/>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83259" y="47244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903247" y="1444123"/>
              <a:ext cx="36909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36543" y="3962400"/>
              <a:ext cx="6215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296683" y="4628152"/>
              <a:ext cx="2940027" cy="1289827"/>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4392642" y="4879653"/>
              <a:ext cx="0" cy="43262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288059" y="685801"/>
              <a:ext cx="1478637" cy="1759763"/>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7" idx="2"/>
            </p:cNvCxnSpPr>
            <p:nvPr/>
          </p:nvCxnSpPr>
          <p:spPr>
            <a:xfrm flipH="1">
              <a:off x="2763500" y="1022350"/>
              <a:ext cx="1312452" cy="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865993" y="883083"/>
              <a:ext cx="440700" cy="276999"/>
              <a:chOff x="5257800" y="1065942"/>
              <a:chExt cx="440700" cy="276999"/>
            </a:xfrm>
          </p:grpSpPr>
          <p:sp>
            <p:nvSpPr>
              <p:cNvPr id="262" name="TextBox 261"/>
              <p:cNvSpPr txBox="1"/>
              <p:nvPr/>
            </p:nvSpPr>
            <p:spPr>
              <a:xfrm>
                <a:off x="5257800" y="1065942"/>
                <a:ext cx="418704" cy="276999"/>
              </a:xfrm>
              <a:prstGeom prst="rect">
                <a:avLst/>
              </a:prstGeom>
              <a:noFill/>
            </p:spPr>
            <p:txBody>
              <a:bodyPr wrap="none" rtlCol="0">
                <a:spAutoFit/>
              </a:bodyPr>
              <a:lstStyle/>
              <a:p>
                <a:r>
                  <a:rPr lang="en-US" sz="1200" dirty="0" smtClean="0">
                    <a:solidFill>
                      <a:schemeClr val="tx2">
                        <a:lumMod val="75000"/>
                      </a:schemeClr>
                    </a:solidFill>
                    <a:latin typeface="Calibri"/>
                  </a:rPr>
                  <a:t>×</a:t>
                </a:r>
                <a:r>
                  <a:rPr lang="en-US" sz="1200" dirty="0" smtClean="0">
                    <a:solidFill>
                      <a:schemeClr val="tx2">
                        <a:lumMod val="75000"/>
                      </a:schemeClr>
                    </a:solidFill>
                  </a:rPr>
                  <a:t>35</a:t>
                </a:r>
                <a:endParaRPr lang="en-US" sz="1200" dirty="0">
                  <a:solidFill>
                    <a:schemeClr val="tx2">
                      <a:lumMod val="75000"/>
                    </a:schemeClr>
                  </a:solidFill>
                </a:endParaRPr>
              </a:p>
            </p:txBody>
          </p:sp>
          <p:sp>
            <p:nvSpPr>
              <p:cNvPr id="263" name="Rounded Rectangle 262"/>
              <p:cNvSpPr/>
              <p:nvPr/>
            </p:nvSpPr>
            <p:spPr>
              <a:xfrm>
                <a:off x="5273693" y="1091514"/>
                <a:ext cx="424807" cy="227391"/>
              </a:xfrm>
              <a:prstGeom prst="round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cxnSp>
          <p:nvCxnSpPr>
            <p:cNvPr id="34" name="Straight Arrow Connector 33"/>
            <p:cNvCxnSpPr/>
            <p:nvPr/>
          </p:nvCxnSpPr>
          <p:spPr>
            <a:xfrm>
              <a:off x="5638800" y="1028733"/>
              <a:ext cx="1" cy="1416831"/>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63" idx="1"/>
              <a:endCxn id="7" idx="6"/>
            </p:cNvCxnSpPr>
            <p:nvPr/>
          </p:nvCxnSpPr>
          <p:spPr>
            <a:xfrm flipH="1" flipV="1">
              <a:off x="4723652" y="1022350"/>
              <a:ext cx="158234" cy="1"/>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638800" y="2445564"/>
              <a:ext cx="681632" cy="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63" idx="3"/>
            </p:cNvCxnSpPr>
            <p:nvPr/>
          </p:nvCxnSpPr>
          <p:spPr>
            <a:xfrm flipV="1">
              <a:off x="5306693" y="1022350"/>
              <a:ext cx="865507" cy="1"/>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8" name="CustomShape 1"/>
            <p:cNvSpPr/>
            <p:nvPr/>
          </p:nvSpPr>
          <p:spPr>
            <a:xfrm>
              <a:off x="3486427" y="5623302"/>
              <a:ext cx="446123" cy="247091"/>
            </a:xfrm>
            <a:prstGeom prst="rect">
              <a:avLst/>
            </a:prstGeom>
          </p:spPr>
          <p:txBody>
            <a:bodyPr wrap="none" lIns="90000" tIns="45000" rIns="90000" bIns="45000"/>
            <a:lstStyle/>
            <a:p>
              <a:pPr>
                <a:lnSpc>
                  <a:spcPct val="100000"/>
                </a:lnSpc>
              </a:pPr>
              <a:r>
                <a:rPr lang="en-US" sz="1100" dirty="0" smtClean="0">
                  <a:solidFill>
                    <a:srgbClr val="000000"/>
                  </a:solidFill>
                  <a:latin typeface="Calibri" pitchFamily="34" charset="0"/>
                </a:rPr>
                <a:t>OPA</a:t>
              </a:r>
              <a:endParaRPr sz="1100" dirty="0">
                <a:latin typeface="Calibri" pitchFamily="34" charset="0"/>
              </a:endParaRPr>
            </a:p>
          </p:txBody>
        </p:sp>
        <p:sp>
          <p:nvSpPr>
            <p:cNvPr id="39" name="CustomShape 2"/>
            <p:cNvSpPr/>
            <p:nvPr/>
          </p:nvSpPr>
          <p:spPr>
            <a:xfrm>
              <a:off x="4108551" y="5633972"/>
              <a:ext cx="926897" cy="325933"/>
            </a:xfrm>
            <a:prstGeom prst="rect">
              <a:avLst/>
            </a:prstGeom>
          </p:spPr>
          <p:txBody>
            <a:bodyPr wrap="none" lIns="90000" tIns="45000" rIns="90000" bIns="45000"/>
            <a:lstStyle/>
            <a:p>
              <a:pPr>
                <a:lnSpc>
                  <a:spcPct val="100000"/>
                </a:lnSpc>
              </a:pPr>
              <a:r>
                <a:rPr lang="en-US" sz="1100" dirty="0" smtClean="0">
                  <a:solidFill>
                    <a:srgbClr val="000000"/>
                  </a:solidFill>
                  <a:latin typeface="Calibri" pitchFamily="34" charset="0"/>
                </a:rPr>
                <a:t>CO2 AMPLIFIERS</a:t>
              </a:r>
              <a:endParaRPr sz="1100" dirty="0">
                <a:latin typeface="Calibri" pitchFamily="34" charset="0"/>
              </a:endParaRPr>
            </a:p>
          </p:txBody>
        </p:sp>
        <p:sp>
          <p:nvSpPr>
            <p:cNvPr id="40" name="Line 28"/>
            <p:cNvSpPr/>
            <p:nvPr/>
          </p:nvSpPr>
          <p:spPr>
            <a:xfrm flipV="1">
              <a:off x="3840503" y="5422419"/>
              <a:ext cx="1292490" cy="2999"/>
            </a:xfrm>
            <a:prstGeom prst="line">
              <a:avLst/>
            </a:prstGeom>
            <a:ln w="12700">
              <a:solidFill>
                <a:srgbClr val="000000"/>
              </a:solidFill>
              <a:round/>
            </a:ln>
            <a:effectLst>
              <a:outerShdw blurRad="50800" dist="38100" dir="2700000" algn="tl" rotWithShape="0">
                <a:prstClr val="black">
                  <a:alpha val="40000"/>
                </a:prstClr>
              </a:outerShdw>
            </a:effectLst>
          </p:spPr>
        </p:sp>
        <p:sp>
          <p:nvSpPr>
            <p:cNvPr id="41" name="CustomShape 29"/>
            <p:cNvSpPr/>
            <p:nvPr/>
          </p:nvSpPr>
          <p:spPr>
            <a:xfrm rot="5400000">
              <a:off x="4233794" y="5267833"/>
              <a:ext cx="373118" cy="309255"/>
            </a:xfrm>
            <a:prstGeom prst="triangle">
              <a:avLst>
                <a:gd name="adj" fmla="val 50000"/>
              </a:avLst>
            </a:prstGeom>
            <a:solidFill>
              <a:srgbClr val="C0C0C0"/>
            </a:solidFill>
            <a:ln w="18360">
              <a:noFill/>
              <a:round/>
            </a:ln>
            <a:effectLst/>
            <a:scene3d>
              <a:camera prst="orthographicFront">
                <a:rot lat="0" lon="0" rev="0"/>
              </a:camera>
              <a:lightRig rig="contrasting" dir="t">
                <a:rot lat="0" lon="0" rev="7800000"/>
              </a:lightRig>
            </a:scene3d>
            <a:sp3d>
              <a:bevelT w="139700" h="139700"/>
            </a:sp3d>
          </p:spPr>
        </p:sp>
        <p:sp>
          <p:nvSpPr>
            <p:cNvPr id="42" name="CustomShape 29"/>
            <p:cNvSpPr/>
            <p:nvPr/>
          </p:nvSpPr>
          <p:spPr>
            <a:xfrm rot="5400000">
              <a:off x="4825516" y="5268054"/>
              <a:ext cx="373118" cy="309255"/>
            </a:xfrm>
            <a:prstGeom prst="triangle">
              <a:avLst>
                <a:gd name="adj" fmla="val 50000"/>
              </a:avLst>
            </a:prstGeom>
            <a:solidFill>
              <a:srgbClr val="C0C0C0"/>
            </a:solidFill>
            <a:ln w="18360">
              <a:noFill/>
              <a:round/>
            </a:ln>
            <a:effectLst/>
            <a:scene3d>
              <a:camera prst="orthographicFront">
                <a:rot lat="0" lon="0" rev="0"/>
              </a:camera>
              <a:lightRig rig="contrasting" dir="t">
                <a:rot lat="0" lon="0" rev="7800000"/>
              </a:lightRig>
            </a:scene3d>
            <a:sp3d>
              <a:bevelT w="139700" h="139700"/>
            </a:sp3d>
          </p:spPr>
        </p:sp>
        <p:grpSp>
          <p:nvGrpSpPr>
            <p:cNvPr id="43" name="Group 42"/>
            <p:cNvGrpSpPr/>
            <p:nvPr/>
          </p:nvGrpSpPr>
          <p:grpSpPr>
            <a:xfrm>
              <a:off x="2362770" y="5295896"/>
              <a:ext cx="284621" cy="255102"/>
              <a:chOff x="2362770" y="5255933"/>
              <a:chExt cx="341933" cy="333169"/>
            </a:xfrm>
          </p:grpSpPr>
          <p:sp>
            <p:nvSpPr>
              <p:cNvPr id="254" name="CustomShape 9"/>
              <p:cNvSpPr/>
              <p:nvPr/>
            </p:nvSpPr>
            <p:spPr>
              <a:xfrm>
                <a:off x="2362770" y="5255934"/>
                <a:ext cx="341933" cy="333168"/>
              </a:xfrm>
              <a:prstGeom prst="rect">
                <a:avLst/>
              </a:prstGeom>
              <a:solidFill>
                <a:srgbClr val="C0C0C0"/>
              </a:solidFill>
              <a:ln w="1836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255" name="Line 11"/>
              <p:cNvSpPr/>
              <p:nvPr/>
            </p:nvSpPr>
            <p:spPr>
              <a:xfrm>
                <a:off x="2522514" y="5255933"/>
                <a:ext cx="0" cy="333169"/>
              </a:xfrm>
              <a:prstGeom prst="line">
                <a:avLst/>
              </a:prstGeom>
              <a:ln w="12700">
                <a:solidFill>
                  <a:srgbClr val="C00000"/>
                </a:solidFill>
                <a:round/>
              </a:ln>
            </p:spPr>
          </p:sp>
          <p:sp>
            <p:nvSpPr>
              <p:cNvPr id="256" name="Line 12"/>
              <p:cNvSpPr/>
              <p:nvPr/>
            </p:nvSpPr>
            <p:spPr>
              <a:xfrm>
                <a:off x="2409007" y="5304738"/>
                <a:ext cx="227015" cy="235560"/>
              </a:xfrm>
              <a:prstGeom prst="line">
                <a:avLst/>
              </a:prstGeom>
              <a:ln w="12700">
                <a:solidFill>
                  <a:srgbClr val="C00000"/>
                </a:solidFill>
                <a:round/>
              </a:ln>
            </p:spPr>
          </p:sp>
          <p:sp>
            <p:nvSpPr>
              <p:cNvPr id="257" name="Line 13"/>
              <p:cNvSpPr/>
              <p:nvPr/>
            </p:nvSpPr>
            <p:spPr>
              <a:xfrm flipV="1">
                <a:off x="2399153" y="5293914"/>
                <a:ext cx="248238" cy="257798"/>
              </a:xfrm>
              <a:prstGeom prst="line">
                <a:avLst/>
              </a:prstGeom>
              <a:ln w="12700">
                <a:solidFill>
                  <a:srgbClr val="C00000"/>
                </a:solidFill>
                <a:round/>
              </a:ln>
            </p:spPr>
          </p:sp>
          <p:sp>
            <p:nvSpPr>
              <p:cNvPr id="258" name="Line 14"/>
              <p:cNvSpPr/>
              <p:nvPr/>
            </p:nvSpPr>
            <p:spPr>
              <a:xfrm>
                <a:off x="2409955" y="5375189"/>
                <a:ext cx="225120" cy="94264"/>
              </a:xfrm>
              <a:prstGeom prst="line">
                <a:avLst/>
              </a:prstGeom>
              <a:ln w="12700">
                <a:solidFill>
                  <a:srgbClr val="C00000"/>
                </a:solidFill>
                <a:round/>
              </a:ln>
            </p:spPr>
          </p:sp>
          <p:sp>
            <p:nvSpPr>
              <p:cNvPr id="259" name="Line 15"/>
              <p:cNvSpPr/>
              <p:nvPr/>
            </p:nvSpPr>
            <p:spPr>
              <a:xfrm flipV="1">
                <a:off x="2411849" y="5375780"/>
                <a:ext cx="223414" cy="98593"/>
              </a:xfrm>
              <a:prstGeom prst="line">
                <a:avLst/>
              </a:prstGeom>
              <a:ln w="12700">
                <a:solidFill>
                  <a:srgbClr val="C00000"/>
                </a:solidFill>
                <a:round/>
              </a:ln>
            </p:spPr>
          </p:sp>
          <p:sp>
            <p:nvSpPr>
              <p:cNvPr id="260" name="Line 16"/>
              <p:cNvSpPr/>
              <p:nvPr/>
            </p:nvSpPr>
            <p:spPr>
              <a:xfrm flipV="1">
                <a:off x="2481773" y="5315561"/>
                <a:ext cx="82999" cy="213520"/>
              </a:xfrm>
              <a:prstGeom prst="line">
                <a:avLst/>
              </a:prstGeom>
              <a:ln w="12700">
                <a:solidFill>
                  <a:srgbClr val="C00000"/>
                </a:solidFill>
                <a:round/>
              </a:ln>
            </p:spPr>
          </p:sp>
          <p:sp>
            <p:nvSpPr>
              <p:cNvPr id="261" name="Line 17"/>
              <p:cNvSpPr/>
              <p:nvPr/>
            </p:nvSpPr>
            <p:spPr>
              <a:xfrm flipH="1" flipV="1">
                <a:off x="2479878" y="5317136"/>
                <a:ext cx="86789" cy="212142"/>
              </a:xfrm>
              <a:prstGeom prst="line">
                <a:avLst/>
              </a:prstGeom>
              <a:ln w="12700">
                <a:solidFill>
                  <a:srgbClr val="C00000"/>
                </a:solidFill>
                <a:round/>
              </a:ln>
            </p:spPr>
          </p:sp>
        </p:grpSp>
        <p:sp>
          <p:nvSpPr>
            <p:cNvPr id="44" name="Right Arrow 43"/>
            <p:cNvSpPr/>
            <p:nvPr/>
          </p:nvSpPr>
          <p:spPr>
            <a:xfrm>
              <a:off x="4274381" y="3204409"/>
              <a:ext cx="173490" cy="213323"/>
            </a:xfrm>
            <a:prstGeom prst="rightArrow">
              <a:avLst>
                <a:gd name="adj1" fmla="val 38707"/>
                <a:gd name="adj2" fmla="val 61474"/>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flipH="1">
              <a:off x="4904572" y="3213188"/>
              <a:ext cx="173490" cy="213323"/>
            </a:xfrm>
            <a:prstGeom prst="rightArrow">
              <a:avLst>
                <a:gd name="adj1" fmla="val 38707"/>
                <a:gd name="adj2" fmla="val 61474"/>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4234779" y="2868774"/>
              <a:ext cx="410690" cy="369332"/>
            </a:xfrm>
            <a:prstGeom prst="rect">
              <a:avLst/>
            </a:prstGeom>
            <a:noFill/>
          </p:spPr>
          <p:txBody>
            <a:bodyPr wrap="none" rtlCol="0">
              <a:spAutoFit/>
            </a:bodyPr>
            <a:lstStyle/>
            <a:p>
              <a:r>
                <a:rPr lang="en-US" dirty="0" smtClean="0"/>
                <a:t>h</a:t>
              </a:r>
              <a:r>
                <a:rPr lang="el-GR" dirty="0" smtClean="0"/>
                <a:t>ν</a:t>
              </a:r>
              <a:endParaRPr lang="en-US" dirty="0"/>
            </a:p>
          </p:txBody>
        </p:sp>
        <p:sp>
          <p:nvSpPr>
            <p:cNvPr id="47" name="TextBox 46"/>
            <p:cNvSpPr txBox="1"/>
            <p:nvPr/>
          </p:nvSpPr>
          <p:spPr>
            <a:xfrm>
              <a:off x="4768179" y="3316389"/>
              <a:ext cx="365806" cy="400110"/>
            </a:xfrm>
            <a:prstGeom prst="rect">
              <a:avLst/>
            </a:prstGeom>
            <a:noFill/>
          </p:spPr>
          <p:txBody>
            <a:bodyPr wrap="none" rtlCol="0">
              <a:spAutoFit/>
            </a:bodyPr>
            <a:lstStyle/>
            <a:p>
              <a:r>
                <a:rPr lang="en-US" sz="2000" dirty="0"/>
                <a:t>e</a:t>
              </a:r>
              <a:r>
                <a:rPr lang="en-US" sz="2000" baseline="30000" dirty="0" smtClean="0"/>
                <a:t>-</a:t>
              </a:r>
              <a:endParaRPr lang="en-US" sz="2000" baseline="30000" dirty="0"/>
            </a:p>
          </p:txBody>
        </p:sp>
        <p:sp>
          <p:nvSpPr>
            <p:cNvPr id="48" name="Explosion 1 47"/>
            <p:cNvSpPr/>
            <p:nvPr/>
          </p:nvSpPr>
          <p:spPr>
            <a:xfrm>
              <a:off x="4505537" y="3104036"/>
              <a:ext cx="341567" cy="423796"/>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CustomShape 9"/>
            <p:cNvSpPr/>
            <p:nvPr/>
          </p:nvSpPr>
          <p:spPr>
            <a:xfrm rot="5400000">
              <a:off x="2273589" y="974634"/>
              <a:ext cx="606004" cy="332973"/>
            </a:xfrm>
            <a:prstGeom prst="rect">
              <a:avLst/>
            </a:prstGeom>
            <a:solidFill>
              <a:schemeClr val="tx2">
                <a:lumMod val="40000"/>
                <a:lumOff val="60000"/>
              </a:schemeClr>
            </a:solidFill>
            <a:ln w="1836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50" name="Line 10"/>
            <p:cNvSpPr/>
            <p:nvPr/>
          </p:nvSpPr>
          <p:spPr>
            <a:xfrm rot="5400000">
              <a:off x="2123625" y="1289340"/>
              <a:ext cx="904360" cy="786"/>
            </a:xfrm>
            <a:prstGeom prst="line">
              <a:avLst/>
            </a:prstGeom>
            <a:ln w="12700">
              <a:solidFill>
                <a:srgbClr val="C00000"/>
              </a:solidFill>
              <a:round/>
            </a:ln>
          </p:spPr>
        </p:sp>
        <p:sp>
          <p:nvSpPr>
            <p:cNvPr id="51" name="Line 11"/>
            <p:cNvSpPr/>
            <p:nvPr/>
          </p:nvSpPr>
          <p:spPr>
            <a:xfrm rot="5400000">
              <a:off x="2576100" y="831278"/>
              <a:ext cx="0" cy="333169"/>
            </a:xfrm>
            <a:prstGeom prst="line">
              <a:avLst/>
            </a:prstGeom>
            <a:ln w="12700">
              <a:solidFill>
                <a:srgbClr val="C00000"/>
              </a:solidFill>
              <a:round/>
            </a:ln>
          </p:spPr>
        </p:sp>
        <p:sp>
          <p:nvSpPr>
            <p:cNvPr id="52" name="Line 12"/>
            <p:cNvSpPr/>
            <p:nvPr/>
          </p:nvSpPr>
          <p:spPr>
            <a:xfrm rot="5400000">
              <a:off x="2462592" y="880083"/>
              <a:ext cx="227015" cy="235560"/>
            </a:xfrm>
            <a:prstGeom prst="line">
              <a:avLst/>
            </a:prstGeom>
            <a:ln w="12700">
              <a:solidFill>
                <a:srgbClr val="C00000"/>
              </a:solidFill>
              <a:round/>
            </a:ln>
          </p:spPr>
        </p:sp>
        <p:sp>
          <p:nvSpPr>
            <p:cNvPr id="53" name="Line 13"/>
            <p:cNvSpPr/>
            <p:nvPr/>
          </p:nvSpPr>
          <p:spPr>
            <a:xfrm rot="5400000" flipV="1">
              <a:off x="2451685" y="869721"/>
              <a:ext cx="248238" cy="257798"/>
            </a:xfrm>
            <a:prstGeom prst="line">
              <a:avLst/>
            </a:prstGeom>
            <a:ln w="12700">
              <a:solidFill>
                <a:srgbClr val="C00000"/>
              </a:solidFill>
              <a:round/>
            </a:ln>
          </p:spPr>
        </p:sp>
        <p:sp>
          <p:nvSpPr>
            <p:cNvPr id="54" name="Line 14"/>
            <p:cNvSpPr/>
            <p:nvPr/>
          </p:nvSpPr>
          <p:spPr>
            <a:xfrm rot="5400000">
              <a:off x="2463736" y="950731"/>
              <a:ext cx="225120" cy="94264"/>
            </a:xfrm>
            <a:prstGeom prst="line">
              <a:avLst/>
            </a:prstGeom>
            <a:ln w="12700">
              <a:solidFill>
                <a:srgbClr val="C00000"/>
              </a:solidFill>
              <a:round/>
            </a:ln>
          </p:spPr>
        </p:sp>
        <p:sp>
          <p:nvSpPr>
            <p:cNvPr id="55" name="Line 15"/>
            <p:cNvSpPr/>
            <p:nvPr/>
          </p:nvSpPr>
          <p:spPr>
            <a:xfrm rot="5400000" flipV="1">
              <a:off x="2461834" y="949608"/>
              <a:ext cx="223414" cy="98593"/>
            </a:xfrm>
            <a:prstGeom prst="line">
              <a:avLst/>
            </a:prstGeom>
            <a:ln w="12700">
              <a:solidFill>
                <a:srgbClr val="C00000"/>
              </a:solidFill>
              <a:round/>
            </a:ln>
          </p:spPr>
        </p:sp>
        <p:sp>
          <p:nvSpPr>
            <p:cNvPr id="56" name="Line 16"/>
            <p:cNvSpPr/>
            <p:nvPr/>
          </p:nvSpPr>
          <p:spPr>
            <a:xfrm rot="5400000" flipV="1">
              <a:off x="2534797" y="891861"/>
              <a:ext cx="82999" cy="213520"/>
            </a:xfrm>
            <a:prstGeom prst="line">
              <a:avLst/>
            </a:prstGeom>
            <a:ln w="12700">
              <a:solidFill>
                <a:srgbClr val="C00000"/>
              </a:solidFill>
              <a:round/>
            </a:ln>
          </p:spPr>
        </p:sp>
        <p:sp>
          <p:nvSpPr>
            <p:cNvPr id="57" name="Line 17"/>
            <p:cNvSpPr/>
            <p:nvPr/>
          </p:nvSpPr>
          <p:spPr>
            <a:xfrm rot="5400000" flipH="1" flipV="1">
              <a:off x="2532016" y="892550"/>
              <a:ext cx="86789" cy="212142"/>
            </a:xfrm>
            <a:prstGeom prst="line">
              <a:avLst/>
            </a:prstGeom>
            <a:ln w="12700">
              <a:solidFill>
                <a:srgbClr val="C00000"/>
              </a:solidFill>
              <a:round/>
            </a:ln>
          </p:spPr>
        </p:sp>
        <p:sp>
          <p:nvSpPr>
            <p:cNvPr id="58" name="CustomShape 22"/>
            <p:cNvSpPr/>
            <p:nvPr/>
          </p:nvSpPr>
          <p:spPr>
            <a:xfrm>
              <a:off x="2707361" y="1137796"/>
              <a:ext cx="893279" cy="362967"/>
            </a:xfrm>
            <a:prstGeom prst="rect">
              <a:avLst/>
            </a:prstGeom>
          </p:spPr>
          <p:txBody>
            <a:bodyPr wrap="none" lIns="90000" tIns="45000" rIns="90000" bIns="45000"/>
            <a:lstStyle/>
            <a:p>
              <a:pPr>
                <a:lnSpc>
                  <a:spcPct val="100000"/>
                </a:lnSpc>
              </a:pPr>
              <a:r>
                <a:rPr lang="en-US" sz="1100" dirty="0">
                  <a:solidFill>
                    <a:srgbClr val="000000"/>
                  </a:solidFill>
                  <a:latin typeface="Calibri" pitchFamily="34" charset="0"/>
                </a:rPr>
                <a:t>OSCILLATOR</a:t>
              </a:r>
              <a:endParaRPr sz="1100" dirty="0">
                <a:latin typeface="Calibri" pitchFamily="34" charset="0"/>
              </a:endParaRPr>
            </a:p>
          </p:txBody>
        </p:sp>
        <p:sp>
          <p:nvSpPr>
            <p:cNvPr id="59" name="CustomShape 2"/>
            <p:cNvSpPr/>
            <p:nvPr/>
          </p:nvSpPr>
          <p:spPr>
            <a:xfrm>
              <a:off x="2723837" y="1622513"/>
              <a:ext cx="926897" cy="325933"/>
            </a:xfrm>
            <a:prstGeom prst="rect">
              <a:avLst/>
            </a:prstGeom>
          </p:spPr>
          <p:txBody>
            <a:bodyPr wrap="none" lIns="90000" tIns="45000" rIns="90000" bIns="45000"/>
            <a:lstStyle/>
            <a:p>
              <a:pPr>
                <a:lnSpc>
                  <a:spcPct val="100000"/>
                </a:lnSpc>
              </a:pPr>
              <a:r>
                <a:rPr lang="en-US" sz="1100" dirty="0" smtClean="0">
                  <a:solidFill>
                    <a:srgbClr val="000000"/>
                  </a:solidFill>
                  <a:latin typeface="Calibri" pitchFamily="34" charset="0"/>
                </a:rPr>
                <a:t>AMPLIFIER</a:t>
              </a:r>
              <a:endParaRPr sz="1100" dirty="0">
                <a:latin typeface="Calibri" pitchFamily="34" charset="0"/>
              </a:endParaRPr>
            </a:p>
          </p:txBody>
        </p:sp>
        <p:sp>
          <p:nvSpPr>
            <p:cNvPr id="60" name="CustomShape 2"/>
            <p:cNvSpPr/>
            <p:nvPr/>
          </p:nvSpPr>
          <p:spPr>
            <a:xfrm>
              <a:off x="2686924" y="2025040"/>
              <a:ext cx="926897" cy="325933"/>
            </a:xfrm>
            <a:prstGeom prst="rect">
              <a:avLst/>
            </a:prstGeom>
          </p:spPr>
          <p:txBody>
            <a:bodyPr wrap="none" lIns="90000" tIns="45000" rIns="90000" bIns="45000"/>
            <a:lstStyle/>
            <a:p>
              <a:pPr>
                <a:lnSpc>
                  <a:spcPct val="100000"/>
                </a:lnSpc>
              </a:pPr>
              <a:r>
                <a:rPr lang="en-US" sz="1100" dirty="0" smtClean="0">
                  <a:solidFill>
                    <a:srgbClr val="000000"/>
                  </a:solidFill>
                  <a:latin typeface="Calibri" pitchFamily="34" charset="0"/>
                </a:rPr>
                <a:t>4</a:t>
              </a:r>
              <a:r>
                <a:rPr lang="en-US" sz="1100" baseline="30000" dirty="0" smtClean="0">
                  <a:solidFill>
                    <a:srgbClr val="000000"/>
                  </a:solidFill>
                  <a:latin typeface="Calibri" pitchFamily="34" charset="0"/>
                </a:rPr>
                <a:t>th</a:t>
              </a:r>
              <a:r>
                <a:rPr lang="en-US" sz="1100" dirty="0" smtClean="0">
                  <a:solidFill>
                    <a:srgbClr val="000000"/>
                  </a:solidFill>
                  <a:latin typeface="Calibri" pitchFamily="34" charset="0"/>
                </a:rPr>
                <a:t> HARMONICS</a:t>
              </a:r>
              <a:endParaRPr sz="1100" dirty="0">
                <a:latin typeface="Calibri" pitchFamily="34" charset="0"/>
              </a:endParaRPr>
            </a:p>
          </p:txBody>
        </p:sp>
        <p:sp>
          <p:nvSpPr>
            <p:cNvPr id="61" name="Oval 60"/>
            <p:cNvSpPr/>
            <p:nvPr/>
          </p:nvSpPr>
          <p:spPr>
            <a:xfrm>
              <a:off x="4043745" y="2679562"/>
              <a:ext cx="1257834" cy="1265537"/>
            </a:xfrm>
            <a:prstGeom prst="ellipse">
              <a:avLst/>
            </a:prstGeom>
            <a:noFill/>
            <a:ln w="952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2" name="Straight Arrow Connector 61"/>
            <p:cNvCxnSpPr/>
            <p:nvPr/>
          </p:nvCxnSpPr>
          <p:spPr>
            <a:xfrm>
              <a:off x="2570091" y="4876800"/>
              <a:ext cx="1820155" cy="0"/>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2573541" y="1738927"/>
              <a:ext cx="1871" cy="3137873"/>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2681482" y="2254440"/>
              <a:ext cx="1427069" cy="0"/>
            </a:xfrm>
            <a:prstGeom prst="straightConnector1">
              <a:avLst/>
            </a:prstGeom>
            <a:ln w="19050">
              <a:solidFill>
                <a:schemeClr val="accent4">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20367386">
              <a:off x="4282131" y="1756950"/>
              <a:ext cx="1065356" cy="461665"/>
            </a:xfrm>
            <a:prstGeom prst="rect">
              <a:avLst/>
            </a:prstGeom>
            <a:noFill/>
          </p:spPr>
          <p:txBody>
            <a:bodyPr wrap="none" rtlCol="0">
              <a:spAutoFit/>
            </a:bodyPr>
            <a:lstStyle/>
            <a:p>
              <a:r>
                <a:rPr lang="en-US" sz="1200" dirty="0" smtClean="0">
                  <a:solidFill>
                    <a:srgbClr val="7030A0"/>
                  </a:solidFill>
                </a:rPr>
                <a:t>0.266 </a:t>
              </a:r>
              <a:r>
                <a:rPr lang="en-US" sz="1200" dirty="0" smtClean="0">
                  <a:solidFill>
                    <a:srgbClr val="7030A0"/>
                  </a:solidFill>
                  <a:latin typeface="Calibri"/>
                </a:rPr>
                <a:t>µm for</a:t>
              </a:r>
              <a:br>
                <a:rPr lang="en-US" sz="1200" dirty="0" smtClean="0">
                  <a:solidFill>
                    <a:srgbClr val="7030A0"/>
                  </a:solidFill>
                  <a:latin typeface="Calibri"/>
                </a:rPr>
              </a:br>
              <a:r>
                <a:rPr lang="en-US" sz="1200" dirty="0" smtClean="0">
                  <a:solidFill>
                    <a:srgbClr val="7030A0"/>
                  </a:solidFill>
                  <a:latin typeface="Calibri"/>
                </a:rPr>
                <a:t>photocathode</a:t>
              </a:r>
              <a:endParaRPr lang="en-US" sz="1200" dirty="0">
                <a:solidFill>
                  <a:srgbClr val="7030A0"/>
                </a:solidFill>
              </a:endParaRPr>
            </a:p>
          </p:txBody>
        </p:sp>
        <p:sp>
          <p:nvSpPr>
            <p:cNvPr id="66" name="TextBox 65"/>
            <p:cNvSpPr txBox="1"/>
            <p:nvPr/>
          </p:nvSpPr>
          <p:spPr>
            <a:xfrm>
              <a:off x="2577041" y="4630797"/>
              <a:ext cx="1808700" cy="276999"/>
            </a:xfrm>
            <a:prstGeom prst="rect">
              <a:avLst/>
            </a:prstGeom>
            <a:noFill/>
          </p:spPr>
          <p:txBody>
            <a:bodyPr wrap="none" rtlCol="0">
              <a:spAutoFit/>
            </a:bodyPr>
            <a:lstStyle/>
            <a:p>
              <a:r>
                <a:rPr lang="en-US" sz="1200" dirty="0" smtClean="0">
                  <a:solidFill>
                    <a:srgbClr val="C00000"/>
                  </a:solidFill>
                </a:rPr>
                <a:t>1.06 </a:t>
              </a:r>
              <a:r>
                <a:rPr lang="en-US" sz="1200" dirty="0" smtClean="0">
                  <a:solidFill>
                    <a:srgbClr val="C00000"/>
                  </a:solidFill>
                  <a:latin typeface="Calibri"/>
                </a:rPr>
                <a:t>µm for optical switch</a:t>
              </a:r>
              <a:endParaRPr lang="en-US" sz="1200" dirty="0">
                <a:solidFill>
                  <a:srgbClr val="C00000"/>
                </a:solidFill>
              </a:endParaRPr>
            </a:p>
          </p:txBody>
        </p:sp>
        <p:grpSp>
          <p:nvGrpSpPr>
            <p:cNvPr id="67" name="Group 66"/>
            <p:cNvGrpSpPr/>
            <p:nvPr/>
          </p:nvGrpSpPr>
          <p:grpSpPr>
            <a:xfrm>
              <a:off x="5810249" y="962023"/>
              <a:ext cx="1088236" cy="894009"/>
              <a:chOff x="5810249" y="971549"/>
              <a:chExt cx="1088236" cy="894009"/>
            </a:xfrm>
          </p:grpSpPr>
          <p:grpSp>
            <p:nvGrpSpPr>
              <p:cNvPr id="207" name="Group 206"/>
              <p:cNvGrpSpPr/>
              <p:nvPr/>
            </p:nvGrpSpPr>
            <p:grpSpPr>
              <a:xfrm>
                <a:off x="5810249" y="1557300"/>
                <a:ext cx="76200" cy="159172"/>
                <a:chOff x="5791200" y="1730853"/>
                <a:chExt cx="76200" cy="159172"/>
              </a:xfrm>
              <a:scene3d>
                <a:camera prst="orthographicFront">
                  <a:rot lat="0" lon="0" rev="1200000"/>
                </a:camera>
                <a:lightRig rig="threePt" dir="t"/>
              </a:scene3d>
            </p:grpSpPr>
            <p:sp>
              <p:nvSpPr>
                <p:cNvPr id="252" name="Rounded Rectangle 251"/>
                <p:cNvSpPr/>
                <p:nvPr/>
              </p:nvSpPr>
              <p:spPr>
                <a:xfrm>
                  <a:off x="5791200" y="1730853"/>
                  <a:ext cx="76200" cy="15917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3" name="Straight Connector 252"/>
                <p:cNvCxnSpPr>
                  <a:endCxn id="252" idx="0"/>
                </p:cNvCxnSpPr>
                <p:nvPr/>
              </p:nvCxnSpPr>
              <p:spPr>
                <a:xfrm flipV="1">
                  <a:off x="5829300" y="1730853"/>
                  <a:ext cx="0" cy="159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8" name="Straight Connector 207"/>
              <p:cNvCxnSpPr/>
              <p:nvPr/>
            </p:nvCxnSpPr>
            <p:spPr>
              <a:xfrm flipV="1">
                <a:off x="5876925" y="1533169"/>
                <a:ext cx="182503" cy="670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5886449" y="1576504"/>
                <a:ext cx="182503" cy="670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6400800" y="1262066"/>
                <a:ext cx="0" cy="1476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6518275" y="1262066"/>
                <a:ext cx="0" cy="1539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6172200" y="1047668"/>
                <a:ext cx="571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3" name="Rounded Rectangle 212"/>
              <p:cNvSpPr/>
              <p:nvPr/>
            </p:nvSpPr>
            <p:spPr>
              <a:xfrm>
                <a:off x="6172200" y="971549"/>
                <a:ext cx="571500" cy="151189"/>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ounded Rectangle 213"/>
              <p:cNvSpPr/>
              <p:nvPr/>
            </p:nvSpPr>
            <p:spPr>
              <a:xfrm>
                <a:off x="6819900" y="1571626"/>
                <a:ext cx="76200" cy="15917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p:cNvCxnSpPr>
                <a:endCxn id="214" idx="0"/>
              </p:cNvCxnSpPr>
              <p:nvPr/>
            </p:nvCxnSpPr>
            <p:spPr>
              <a:xfrm flipV="1">
                <a:off x="6858000" y="1571626"/>
                <a:ext cx="0" cy="159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Rounded Rectangle 215"/>
              <p:cNvSpPr/>
              <p:nvPr/>
            </p:nvSpPr>
            <p:spPr>
              <a:xfrm>
                <a:off x="6246019" y="1575176"/>
                <a:ext cx="421481" cy="151189"/>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6246018" y="1409700"/>
                <a:ext cx="421481" cy="7559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8" name="Straight Connector 217"/>
              <p:cNvCxnSpPr/>
              <p:nvPr/>
            </p:nvCxnSpPr>
            <p:spPr>
              <a:xfrm>
                <a:off x="6667499" y="1287728"/>
                <a:ext cx="0" cy="131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6246019" y="1287728"/>
                <a:ext cx="0" cy="131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6062405" y="1398969"/>
                <a:ext cx="1848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6055856" y="1738699"/>
                <a:ext cx="75604" cy="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6062404" y="1395382"/>
                <a:ext cx="1" cy="3435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6246019" y="1293107"/>
                <a:ext cx="392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6285310" y="1125649"/>
                <a:ext cx="0" cy="1674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6628209" y="1287728"/>
                <a:ext cx="392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6622257" y="1122739"/>
                <a:ext cx="0" cy="1674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6257925" y="1485577"/>
                <a:ext cx="0" cy="88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6290866" y="1200504"/>
                <a:ext cx="3313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6515894" y="1262066"/>
                <a:ext cx="1063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6293639" y="1264447"/>
                <a:ext cx="1063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6456561" y="1201982"/>
                <a:ext cx="1389" cy="761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6779419" y="1529937"/>
                <a:ext cx="0" cy="201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6703219" y="1610019"/>
                <a:ext cx="0" cy="1414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6746081" y="1610019"/>
                <a:ext cx="0" cy="1414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6667802" y="1428749"/>
                <a:ext cx="156864" cy="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6667802" y="1466856"/>
                <a:ext cx="15448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Rounded Rectangle 236"/>
              <p:cNvSpPr/>
              <p:nvPr/>
            </p:nvSpPr>
            <p:spPr>
              <a:xfrm>
                <a:off x="6329362" y="1819839"/>
                <a:ext cx="244475" cy="45719"/>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Arc 237"/>
              <p:cNvSpPr/>
              <p:nvPr/>
            </p:nvSpPr>
            <p:spPr>
              <a:xfrm flipH="1">
                <a:off x="6508555" y="1485577"/>
                <a:ext cx="89892" cy="90927"/>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9" name="Arc 238"/>
              <p:cNvSpPr/>
              <p:nvPr/>
            </p:nvSpPr>
            <p:spPr>
              <a:xfrm flipH="1">
                <a:off x="6507953" y="1728357"/>
                <a:ext cx="89892" cy="90927"/>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0" name="Arc 239"/>
              <p:cNvSpPr/>
              <p:nvPr/>
            </p:nvSpPr>
            <p:spPr>
              <a:xfrm>
                <a:off x="6320432" y="1485896"/>
                <a:ext cx="89892" cy="90927"/>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1" name="Arc 240"/>
              <p:cNvSpPr/>
              <p:nvPr/>
            </p:nvSpPr>
            <p:spPr>
              <a:xfrm>
                <a:off x="6322219" y="1728341"/>
                <a:ext cx="89892" cy="90927"/>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2" name="Arc 241"/>
              <p:cNvSpPr/>
              <p:nvPr/>
            </p:nvSpPr>
            <p:spPr>
              <a:xfrm>
                <a:off x="6689527" y="1469229"/>
                <a:ext cx="89892" cy="112212"/>
              </a:xfrm>
              <a:prstGeom prst="arc">
                <a:avLst>
                  <a:gd name="adj1" fmla="val 16200000"/>
                  <a:gd name="adj2" fmla="val 55587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3" name="Rounded Rectangle 242"/>
              <p:cNvSpPr/>
              <p:nvPr/>
            </p:nvSpPr>
            <p:spPr>
              <a:xfrm>
                <a:off x="6822285" y="1371600"/>
                <a:ext cx="76200" cy="15917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4" name="Straight Connector 243"/>
              <p:cNvCxnSpPr>
                <a:endCxn id="243" idx="0"/>
              </p:cNvCxnSpPr>
              <p:nvPr/>
            </p:nvCxnSpPr>
            <p:spPr>
              <a:xfrm flipV="1">
                <a:off x="6860385" y="1371600"/>
                <a:ext cx="0" cy="159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5" name="Arc 244"/>
              <p:cNvSpPr/>
              <p:nvPr/>
            </p:nvSpPr>
            <p:spPr>
              <a:xfrm rot="5400000" flipH="1">
                <a:off x="6703218" y="1590874"/>
                <a:ext cx="45720" cy="45719"/>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6" name="Straight Connector 245"/>
              <p:cNvCxnSpPr/>
              <p:nvPr/>
            </p:nvCxnSpPr>
            <p:spPr>
              <a:xfrm>
                <a:off x="6781800" y="1613733"/>
                <a:ext cx="4286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6781800" y="1676399"/>
                <a:ext cx="4286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V="1">
                <a:off x="6636543" y="1295400"/>
                <a:ext cx="0" cy="7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flipV="1">
                <a:off x="6636543" y="1371600"/>
                <a:ext cx="131565"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flipV="1">
                <a:off x="6762159" y="1371601"/>
                <a:ext cx="41074" cy="572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1" name="Arc 250"/>
              <p:cNvSpPr/>
              <p:nvPr/>
            </p:nvSpPr>
            <p:spPr>
              <a:xfrm rot="16200000" flipH="1">
                <a:off x="6687580" y="1656320"/>
                <a:ext cx="75035" cy="115196"/>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8" name="Group 67"/>
            <p:cNvGrpSpPr/>
            <p:nvPr/>
          </p:nvGrpSpPr>
          <p:grpSpPr>
            <a:xfrm>
              <a:off x="6186588" y="2156366"/>
              <a:ext cx="542349" cy="2723287"/>
              <a:chOff x="6191349" y="2199233"/>
              <a:chExt cx="542349" cy="2723287"/>
            </a:xfrm>
          </p:grpSpPr>
          <p:cxnSp>
            <p:nvCxnSpPr>
              <p:cNvPr id="93" name="Straight Connector 92"/>
              <p:cNvCxnSpPr/>
              <p:nvPr/>
            </p:nvCxnSpPr>
            <p:spPr>
              <a:xfrm flipH="1">
                <a:off x="6632010"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6594624"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6295504"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6332894"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6482454"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445064"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535981" y="2251263"/>
                <a:ext cx="2930" cy="262650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6384573" y="2251263"/>
                <a:ext cx="2930" cy="262650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6336577" y="2273651"/>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6336577" y="236956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6336577" y="246547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6336577" y="256138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6336577" y="265729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6336577" y="275320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6336577" y="2849110"/>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6336577" y="2945020"/>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6336577" y="304093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6336577" y="313684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336577" y="323274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6336577" y="332865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6336577" y="342456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6336577" y="3520479"/>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6336577" y="3616389"/>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6336577" y="371229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6336577" y="3808208"/>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6336577" y="3904118"/>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6336577" y="4000028"/>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6336577" y="4095938"/>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6336577" y="4191848"/>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6336577" y="4287758"/>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6336577" y="4383668"/>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6336577" y="4479577"/>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6336577" y="4575487"/>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6336577" y="4671397"/>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6336577" y="4767307"/>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6336577" y="4863200"/>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6487141" y="2273273"/>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6487141" y="2369183"/>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6487141" y="2465093"/>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6487141" y="2561003"/>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6487141" y="2656912"/>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6487141" y="2752822"/>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6487141" y="2848732"/>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6487141" y="2944642"/>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6487141" y="3040552"/>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6487141" y="3136462"/>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6487141" y="323237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6487141" y="332828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6487141" y="342419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6487141" y="3520101"/>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6487141" y="3616011"/>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6487141" y="371192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6487141" y="380783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6487141" y="390374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6487141" y="399965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6487141" y="409556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6487141" y="4191470"/>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6487141" y="4287380"/>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6487141" y="438329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6487141" y="447919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6487141" y="457510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6487141" y="467101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6487141" y="476692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6487141" y="4862823"/>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7" name="Group 156"/>
              <p:cNvGrpSpPr/>
              <p:nvPr/>
            </p:nvGrpSpPr>
            <p:grpSpPr>
              <a:xfrm>
                <a:off x="6630364" y="2270285"/>
                <a:ext cx="103334" cy="3366"/>
                <a:chOff x="6634782" y="2190452"/>
                <a:chExt cx="99691" cy="2681"/>
              </a:xfrm>
            </p:grpSpPr>
            <p:cxnSp>
              <p:nvCxnSpPr>
                <p:cNvPr id="205" name="Straight Connector 204"/>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6630364" y="2847317"/>
                <a:ext cx="103334" cy="3366"/>
                <a:chOff x="6634782" y="2190452"/>
                <a:chExt cx="99691" cy="2681"/>
              </a:xfrm>
            </p:grpSpPr>
            <p:cxnSp>
              <p:nvCxnSpPr>
                <p:cNvPr id="203" name="Straight Connector 202"/>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6630364" y="2942991"/>
                <a:ext cx="103334" cy="3366"/>
                <a:chOff x="6634782" y="2190452"/>
                <a:chExt cx="99691" cy="2681"/>
              </a:xfrm>
            </p:grpSpPr>
            <p:cxnSp>
              <p:nvCxnSpPr>
                <p:cNvPr id="201" name="Straight Connector 200"/>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0" name="Group 159"/>
              <p:cNvGrpSpPr/>
              <p:nvPr/>
            </p:nvGrpSpPr>
            <p:grpSpPr>
              <a:xfrm>
                <a:off x="6630364" y="3523013"/>
                <a:ext cx="103334" cy="3366"/>
                <a:chOff x="6634782" y="2190452"/>
                <a:chExt cx="99691" cy="2681"/>
              </a:xfrm>
            </p:grpSpPr>
            <p:cxnSp>
              <p:nvCxnSpPr>
                <p:cNvPr id="199" name="Straight Connector 198"/>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p:nvGrpSpPr>
            <p:grpSpPr>
              <a:xfrm>
                <a:off x="6630364" y="3618686"/>
                <a:ext cx="103334" cy="3366"/>
                <a:chOff x="6634782" y="2190452"/>
                <a:chExt cx="99691" cy="2681"/>
              </a:xfrm>
            </p:grpSpPr>
            <p:cxnSp>
              <p:nvCxnSpPr>
                <p:cNvPr id="197" name="Straight Connector 196"/>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a:off x="6630364" y="4190116"/>
                <a:ext cx="103334" cy="3366"/>
                <a:chOff x="6634782" y="2190452"/>
                <a:chExt cx="99691" cy="2681"/>
              </a:xfrm>
            </p:grpSpPr>
            <p:cxnSp>
              <p:nvCxnSpPr>
                <p:cNvPr id="195" name="Straight Connector 194"/>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6630364" y="4285790"/>
                <a:ext cx="103334" cy="3366"/>
                <a:chOff x="6634782" y="2190452"/>
                <a:chExt cx="99691" cy="2681"/>
              </a:xfrm>
            </p:grpSpPr>
            <p:cxnSp>
              <p:nvCxnSpPr>
                <p:cNvPr id="193" name="Straight Connector 192"/>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6630364" y="4856467"/>
                <a:ext cx="103334" cy="3366"/>
                <a:chOff x="6634782" y="2190452"/>
                <a:chExt cx="99691" cy="2681"/>
              </a:xfrm>
            </p:grpSpPr>
            <p:cxnSp>
              <p:nvCxnSpPr>
                <p:cNvPr id="191" name="Straight Connector 190"/>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flipH="1">
                <a:off x="6191349" y="2270285"/>
                <a:ext cx="103334" cy="3366"/>
                <a:chOff x="6634782" y="2190452"/>
                <a:chExt cx="99691" cy="2681"/>
              </a:xfrm>
            </p:grpSpPr>
            <p:cxnSp>
              <p:nvCxnSpPr>
                <p:cNvPr id="189" name="Straight Connector 188"/>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flipH="1">
                <a:off x="6191349" y="2847317"/>
                <a:ext cx="103334" cy="3366"/>
                <a:chOff x="6634782" y="2190452"/>
                <a:chExt cx="99691" cy="2681"/>
              </a:xfrm>
            </p:grpSpPr>
            <p:cxnSp>
              <p:nvCxnSpPr>
                <p:cNvPr id="187" name="Straight Connector 186"/>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flipH="1">
                <a:off x="6191349" y="2942991"/>
                <a:ext cx="103334" cy="3366"/>
                <a:chOff x="6634782" y="2190452"/>
                <a:chExt cx="99691" cy="2681"/>
              </a:xfrm>
            </p:grpSpPr>
            <p:cxnSp>
              <p:nvCxnSpPr>
                <p:cNvPr id="185" name="Straight Connector 184"/>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flipH="1">
                <a:off x="6191349" y="3523013"/>
                <a:ext cx="103334" cy="3366"/>
                <a:chOff x="6634782" y="2190452"/>
                <a:chExt cx="99691" cy="2681"/>
              </a:xfrm>
            </p:grpSpPr>
            <p:cxnSp>
              <p:nvCxnSpPr>
                <p:cNvPr id="183" name="Straight Connector 182"/>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flipH="1">
                <a:off x="6191349" y="3618686"/>
                <a:ext cx="103334" cy="3366"/>
                <a:chOff x="6634782" y="2190452"/>
                <a:chExt cx="99691" cy="2681"/>
              </a:xfrm>
            </p:grpSpPr>
            <p:cxnSp>
              <p:nvCxnSpPr>
                <p:cNvPr id="181" name="Straight Connector 180"/>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p:nvGrpSpPr>
            <p:grpSpPr>
              <a:xfrm flipH="1">
                <a:off x="6191349" y="4190116"/>
                <a:ext cx="103334" cy="3366"/>
                <a:chOff x="6634782" y="2190452"/>
                <a:chExt cx="99691" cy="2681"/>
              </a:xfrm>
            </p:grpSpPr>
            <p:cxnSp>
              <p:nvCxnSpPr>
                <p:cNvPr id="179" name="Straight Connector 178"/>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flipH="1">
                <a:off x="6191349" y="4285790"/>
                <a:ext cx="103334" cy="3366"/>
                <a:chOff x="6634782" y="2190452"/>
                <a:chExt cx="99691" cy="2681"/>
              </a:xfrm>
            </p:grpSpPr>
            <p:cxnSp>
              <p:nvCxnSpPr>
                <p:cNvPr id="177" name="Straight Connector 176"/>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p:nvGrpSpPr>
            <p:grpSpPr>
              <a:xfrm flipH="1">
                <a:off x="6191349" y="4856467"/>
                <a:ext cx="103334" cy="3366"/>
                <a:chOff x="6634782" y="2190452"/>
                <a:chExt cx="99691" cy="2681"/>
              </a:xfrm>
            </p:grpSpPr>
            <p:cxnSp>
              <p:nvCxnSpPr>
                <p:cNvPr id="175" name="Straight Connector 174"/>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3" name="Rounded Rectangle 172"/>
              <p:cNvSpPr/>
              <p:nvPr/>
            </p:nvSpPr>
            <p:spPr>
              <a:xfrm>
                <a:off x="6252809" y="2199233"/>
                <a:ext cx="417323" cy="5203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173"/>
              <p:cNvSpPr/>
              <p:nvPr/>
            </p:nvSpPr>
            <p:spPr>
              <a:xfrm>
                <a:off x="6252903" y="4876801"/>
                <a:ext cx="417323" cy="45719"/>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9" name="Straight Arrow Connector 68"/>
            <p:cNvCxnSpPr>
              <a:stCxn id="217" idx="0"/>
            </p:cNvCxnSpPr>
            <p:nvPr/>
          </p:nvCxnSpPr>
          <p:spPr>
            <a:xfrm>
              <a:off x="6456759" y="1400174"/>
              <a:ext cx="3572" cy="3836195"/>
            </a:xfrm>
            <a:prstGeom prst="straightConnector1">
              <a:avLst/>
            </a:prstGeom>
            <a:ln w="190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Arc 69"/>
            <p:cNvSpPr/>
            <p:nvPr/>
          </p:nvSpPr>
          <p:spPr>
            <a:xfrm>
              <a:off x="5614986" y="4557950"/>
              <a:ext cx="1036188" cy="1190746"/>
            </a:xfrm>
            <a:prstGeom prst="arc">
              <a:avLst>
                <a:gd name="adj1" fmla="val 548610"/>
                <a:gd name="adj2" fmla="val 509999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Arc 70"/>
            <p:cNvSpPr/>
            <p:nvPr/>
          </p:nvSpPr>
          <p:spPr>
            <a:xfrm>
              <a:off x="5906257" y="5010148"/>
              <a:ext cx="391532" cy="402648"/>
            </a:xfrm>
            <a:prstGeom prst="arc">
              <a:avLst>
                <a:gd name="adj1" fmla="val 548610"/>
                <a:gd name="adj2" fmla="val 509999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 name="Straight Connector 71"/>
            <p:cNvCxnSpPr/>
            <p:nvPr/>
          </p:nvCxnSpPr>
          <p:spPr>
            <a:xfrm flipV="1">
              <a:off x="6295435" y="5235906"/>
              <a:ext cx="350731" cy="66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6119566" y="5411986"/>
              <a:ext cx="65342" cy="333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5943806" y="5606953"/>
              <a:ext cx="224099" cy="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75" name="Arc 74"/>
            <p:cNvSpPr/>
            <p:nvPr/>
          </p:nvSpPr>
          <p:spPr>
            <a:xfrm>
              <a:off x="5710868" y="4729155"/>
              <a:ext cx="751835" cy="885946"/>
            </a:xfrm>
            <a:prstGeom prst="arc">
              <a:avLst>
                <a:gd name="adj1" fmla="val 548610"/>
                <a:gd name="adj2" fmla="val 4916657"/>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5361228" y="3293389"/>
              <a:ext cx="614453" cy="2307309"/>
            </a:xfrm>
            <a:custGeom>
              <a:avLst/>
              <a:gdLst>
                <a:gd name="connsiteX0" fmla="*/ 273050 w 362712"/>
                <a:gd name="connsiteY0" fmla="*/ 2273300 h 2273300"/>
                <a:gd name="connsiteX1" fmla="*/ 133350 w 362712"/>
                <a:gd name="connsiteY1" fmla="*/ 2178050 h 2273300"/>
                <a:gd name="connsiteX2" fmla="*/ 95250 w 362712"/>
                <a:gd name="connsiteY2" fmla="*/ 1943100 h 2273300"/>
                <a:gd name="connsiteX3" fmla="*/ 133350 w 362712"/>
                <a:gd name="connsiteY3" fmla="*/ 1625600 h 2273300"/>
                <a:gd name="connsiteX4" fmla="*/ 355600 w 362712"/>
                <a:gd name="connsiteY4" fmla="*/ 660400 h 2273300"/>
                <a:gd name="connsiteX5" fmla="*/ 279400 w 362712"/>
                <a:gd name="connsiteY5" fmla="*/ 127000 h 2273300"/>
                <a:gd name="connsiteX6" fmla="*/ 0 w 362712"/>
                <a:gd name="connsiteY6" fmla="*/ 0 h 2273300"/>
                <a:gd name="connsiteX0" fmla="*/ 273050 w 366692"/>
                <a:gd name="connsiteY0" fmla="*/ 2290091 h 2290091"/>
                <a:gd name="connsiteX1" fmla="*/ 133350 w 366692"/>
                <a:gd name="connsiteY1" fmla="*/ 2194841 h 2290091"/>
                <a:gd name="connsiteX2" fmla="*/ 95250 w 366692"/>
                <a:gd name="connsiteY2" fmla="*/ 1959891 h 2290091"/>
                <a:gd name="connsiteX3" fmla="*/ 133350 w 366692"/>
                <a:gd name="connsiteY3" fmla="*/ 1642391 h 2290091"/>
                <a:gd name="connsiteX4" fmla="*/ 355600 w 366692"/>
                <a:gd name="connsiteY4" fmla="*/ 677191 h 2290091"/>
                <a:gd name="connsiteX5" fmla="*/ 298450 w 366692"/>
                <a:gd name="connsiteY5" fmla="*/ 54891 h 2290091"/>
                <a:gd name="connsiteX6" fmla="*/ 0 w 366692"/>
                <a:gd name="connsiteY6" fmla="*/ 16791 h 2290091"/>
                <a:gd name="connsiteX0" fmla="*/ 285750 w 379744"/>
                <a:gd name="connsiteY0" fmla="*/ 2400300 h 2400300"/>
                <a:gd name="connsiteX1" fmla="*/ 146050 w 379744"/>
                <a:gd name="connsiteY1" fmla="*/ 2305050 h 2400300"/>
                <a:gd name="connsiteX2" fmla="*/ 107950 w 379744"/>
                <a:gd name="connsiteY2" fmla="*/ 2070100 h 2400300"/>
                <a:gd name="connsiteX3" fmla="*/ 146050 w 379744"/>
                <a:gd name="connsiteY3" fmla="*/ 1752600 h 2400300"/>
                <a:gd name="connsiteX4" fmla="*/ 368300 w 379744"/>
                <a:gd name="connsiteY4" fmla="*/ 787400 h 2400300"/>
                <a:gd name="connsiteX5" fmla="*/ 311150 w 379744"/>
                <a:gd name="connsiteY5" fmla="*/ 165100 h 2400300"/>
                <a:gd name="connsiteX6" fmla="*/ 0 w 379744"/>
                <a:gd name="connsiteY6" fmla="*/ 0 h 2400300"/>
                <a:gd name="connsiteX0" fmla="*/ 580218 w 674212"/>
                <a:gd name="connsiteY0" fmla="*/ 2423547 h 2423547"/>
                <a:gd name="connsiteX1" fmla="*/ 440518 w 674212"/>
                <a:gd name="connsiteY1" fmla="*/ 2328297 h 2423547"/>
                <a:gd name="connsiteX2" fmla="*/ 402418 w 674212"/>
                <a:gd name="connsiteY2" fmla="*/ 2093347 h 2423547"/>
                <a:gd name="connsiteX3" fmla="*/ 440518 w 674212"/>
                <a:gd name="connsiteY3" fmla="*/ 1775847 h 2423547"/>
                <a:gd name="connsiteX4" fmla="*/ 662768 w 674212"/>
                <a:gd name="connsiteY4" fmla="*/ 810647 h 2423547"/>
                <a:gd name="connsiteX5" fmla="*/ 605618 w 674212"/>
                <a:gd name="connsiteY5" fmla="*/ 188347 h 2423547"/>
                <a:gd name="connsiteX6" fmla="*/ 0 w 674212"/>
                <a:gd name="connsiteY6" fmla="*/ 0 h 2423547"/>
                <a:gd name="connsiteX0" fmla="*/ 580218 w 674212"/>
                <a:gd name="connsiteY0" fmla="*/ 2423547 h 2423547"/>
                <a:gd name="connsiteX1" fmla="*/ 440518 w 674212"/>
                <a:gd name="connsiteY1" fmla="*/ 2328297 h 2423547"/>
                <a:gd name="connsiteX2" fmla="*/ 402418 w 674212"/>
                <a:gd name="connsiteY2" fmla="*/ 2093347 h 2423547"/>
                <a:gd name="connsiteX3" fmla="*/ 440518 w 674212"/>
                <a:gd name="connsiteY3" fmla="*/ 1775847 h 2423547"/>
                <a:gd name="connsiteX4" fmla="*/ 662768 w 674212"/>
                <a:gd name="connsiteY4" fmla="*/ 810647 h 2423547"/>
                <a:gd name="connsiteX5" fmla="*/ 605618 w 674212"/>
                <a:gd name="connsiteY5" fmla="*/ 188347 h 2423547"/>
                <a:gd name="connsiteX6" fmla="*/ 0 w 674212"/>
                <a:gd name="connsiteY6" fmla="*/ 0 h 2423547"/>
                <a:gd name="connsiteX0" fmla="*/ 580218 w 667312"/>
                <a:gd name="connsiteY0" fmla="*/ 2423547 h 2423547"/>
                <a:gd name="connsiteX1" fmla="*/ 440518 w 667312"/>
                <a:gd name="connsiteY1" fmla="*/ 2328297 h 2423547"/>
                <a:gd name="connsiteX2" fmla="*/ 402418 w 667312"/>
                <a:gd name="connsiteY2" fmla="*/ 2093347 h 2423547"/>
                <a:gd name="connsiteX3" fmla="*/ 440518 w 667312"/>
                <a:gd name="connsiteY3" fmla="*/ 1775847 h 2423547"/>
                <a:gd name="connsiteX4" fmla="*/ 662768 w 667312"/>
                <a:gd name="connsiteY4" fmla="*/ 810647 h 2423547"/>
                <a:gd name="connsiteX5" fmla="*/ 566872 w 667312"/>
                <a:gd name="connsiteY5" fmla="*/ 211594 h 2423547"/>
                <a:gd name="connsiteX6" fmla="*/ 0 w 667312"/>
                <a:gd name="connsiteY6" fmla="*/ 0 h 2423547"/>
                <a:gd name="connsiteX0" fmla="*/ 556971 w 644065"/>
                <a:gd name="connsiteY0" fmla="*/ 2309281 h 2309281"/>
                <a:gd name="connsiteX1" fmla="*/ 417271 w 644065"/>
                <a:gd name="connsiteY1" fmla="*/ 2214031 h 2309281"/>
                <a:gd name="connsiteX2" fmla="*/ 379171 w 644065"/>
                <a:gd name="connsiteY2" fmla="*/ 1979081 h 2309281"/>
                <a:gd name="connsiteX3" fmla="*/ 417271 w 644065"/>
                <a:gd name="connsiteY3" fmla="*/ 1661581 h 2309281"/>
                <a:gd name="connsiteX4" fmla="*/ 639521 w 644065"/>
                <a:gd name="connsiteY4" fmla="*/ 696381 h 2309281"/>
                <a:gd name="connsiteX5" fmla="*/ 543625 w 644065"/>
                <a:gd name="connsiteY5" fmla="*/ 97328 h 2309281"/>
                <a:gd name="connsiteX6" fmla="*/ 0 w 644065"/>
                <a:gd name="connsiteY6" fmla="*/ 1972 h 2309281"/>
                <a:gd name="connsiteX0" fmla="*/ 556971 w 643264"/>
                <a:gd name="connsiteY0" fmla="*/ 2307309 h 2307309"/>
                <a:gd name="connsiteX1" fmla="*/ 417271 w 643264"/>
                <a:gd name="connsiteY1" fmla="*/ 2212059 h 2307309"/>
                <a:gd name="connsiteX2" fmla="*/ 379171 w 643264"/>
                <a:gd name="connsiteY2" fmla="*/ 1977109 h 2307309"/>
                <a:gd name="connsiteX3" fmla="*/ 417271 w 643264"/>
                <a:gd name="connsiteY3" fmla="*/ 1659609 h 2307309"/>
                <a:gd name="connsiteX4" fmla="*/ 639521 w 643264"/>
                <a:gd name="connsiteY4" fmla="*/ 694409 h 2307309"/>
                <a:gd name="connsiteX5" fmla="*/ 535876 w 643264"/>
                <a:gd name="connsiteY5" fmla="*/ 250339 h 2307309"/>
                <a:gd name="connsiteX6" fmla="*/ 0 w 643264"/>
                <a:gd name="connsiteY6" fmla="*/ 0 h 2307309"/>
                <a:gd name="connsiteX0" fmla="*/ 556971 w 614453"/>
                <a:gd name="connsiteY0" fmla="*/ 2307309 h 2307309"/>
                <a:gd name="connsiteX1" fmla="*/ 417271 w 614453"/>
                <a:gd name="connsiteY1" fmla="*/ 2212059 h 2307309"/>
                <a:gd name="connsiteX2" fmla="*/ 379171 w 614453"/>
                <a:gd name="connsiteY2" fmla="*/ 1977109 h 2307309"/>
                <a:gd name="connsiteX3" fmla="*/ 417271 w 614453"/>
                <a:gd name="connsiteY3" fmla="*/ 1659609 h 2307309"/>
                <a:gd name="connsiteX4" fmla="*/ 608524 w 614453"/>
                <a:gd name="connsiteY4" fmla="*/ 795148 h 2307309"/>
                <a:gd name="connsiteX5" fmla="*/ 535876 w 614453"/>
                <a:gd name="connsiteY5" fmla="*/ 250339 h 2307309"/>
                <a:gd name="connsiteX6" fmla="*/ 0 w 614453"/>
                <a:gd name="connsiteY6" fmla="*/ 0 h 230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453" h="2307309">
                  <a:moveTo>
                    <a:pt x="556971" y="2307309"/>
                  </a:moveTo>
                  <a:cubicBezTo>
                    <a:pt x="501937" y="2287200"/>
                    <a:pt x="446904" y="2267092"/>
                    <a:pt x="417271" y="2212059"/>
                  </a:cubicBezTo>
                  <a:cubicBezTo>
                    <a:pt x="387638" y="2157026"/>
                    <a:pt x="379171" y="2069184"/>
                    <a:pt x="379171" y="1977109"/>
                  </a:cubicBezTo>
                  <a:cubicBezTo>
                    <a:pt x="379171" y="1885034"/>
                    <a:pt x="379046" y="1856602"/>
                    <a:pt x="417271" y="1659609"/>
                  </a:cubicBezTo>
                  <a:cubicBezTo>
                    <a:pt x="455496" y="1462616"/>
                    <a:pt x="588757" y="1030026"/>
                    <a:pt x="608524" y="795148"/>
                  </a:cubicBezTo>
                  <a:cubicBezTo>
                    <a:pt x="628291" y="560270"/>
                    <a:pt x="597259" y="381572"/>
                    <a:pt x="535876" y="250339"/>
                  </a:cubicBezTo>
                  <a:cubicBezTo>
                    <a:pt x="474493" y="119106"/>
                    <a:pt x="252996" y="5668"/>
                    <a:pt x="0" y="0"/>
                  </a:cubicBezTo>
                </a:path>
              </a:pathLst>
            </a:custGeom>
            <a:noFill/>
            <a:ln w="19050">
              <a:solidFill>
                <a:srgbClr val="00B0F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3712655" y="3315225"/>
              <a:ext cx="1902886" cy="2109857"/>
            </a:xfrm>
            <a:custGeom>
              <a:avLst/>
              <a:gdLst>
                <a:gd name="connsiteX0" fmla="*/ 1561315 w 1926081"/>
                <a:gd name="connsiteY0" fmla="*/ 2254250 h 2263401"/>
                <a:gd name="connsiteX1" fmla="*/ 1726415 w 1926081"/>
                <a:gd name="connsiteY1" fmla="*/ 2241550 h 2263401"/>
                <a:gd name="connsiteX2" fmla="*/ 1872465 w 1926081"/>
                <a:gd name="connsiteY2" fmla="*/ 2063750 h 2263401"/>
                <a:gd name="connsiteX3" fmla="*/ 1916915 w 1926081"/>
                <a:gd name="connsiteY3" fmla="*/ 1473200 h 2263401"/>
                <a:gd name="connsiteX4" fmla="*/ 1707365 w 1926081"/>
                <a:gd name="connsiteY4" fmla="*/ 1092200 h 2263401"/>
                <a:gd name="connsiteX5" fmla="*/ 818365 w 1926081"/>
                <a:gd name="connsiteY5" fmla="*/ 857250 h 2263401"/>
                <a:gd name="connsiteX6" fmla="*/ 88115 w 1926081"/>
                <a:gd name="connsiteY6" fmla="*/ 590550 h 2263401"/>
                <a:gd name="connsiteX7" fmla="*/ 50015 w 1926081"/>
                <a:gd name="connsiteY7" fmla="*/ 190500 h 2263401"/>
                <a:gd name="connsiteX8" fmla="*/ 424665 w 1926081"/>
                <a:gd name="connsiteY8" fmla="*/ 0 h 2263401"/>
                <a:gd name="connsiteX0" fmla="*/ 1561315 w 1925885"/>
                <a:gd name="connsiteY0" fmla="*/ 2254250 h 2258623"/>
                <a:gd name="connsiteX1" fmla="*/ 1735940 w 1925885"/>
                <a:gd name="connsiteY1" fmla="*/ 2227262 h 2258623"/>
                <a:gd name="connsiteX2" fmla="*/ 1872465 w 1925885"/>
                <a:gd name="connsiteY2" fmla="*/ 2063750 h 2258623"/>
                <a:gd name="connsiteX3" fmla="*/ 1916915 w 1925885"/>
                <a:gd name="connsiteY3" fmla="*/ 1473200 h 2258623"/>
                <a:gd name="connsiteX4" fmla="*/ 1707365 w 1925885"/>
                <a:gd name="connsiteY4" fmla="*/ 1092200 h 2258623"/>
                <a:gd name="connsiteX5" fmla="*/ 818365 w 1925885"/>
                <a:gd name="connsiteY5" fmla="*/ 857250 h 2258623"/>
                <a:gd name="connsiteX6" fmla="*/ 88115 w 1925885"/>
                <a:gd name="connsiteY6" fmla="*/ 590550 h 2258623"/>
                <a:gd name="connsiteX7" fmla="*/ 50015 w 1925885"/>
                <a:gd name="connsiteY7" fmla="*/ 190500 h 2258623"/>
                <a:gd name="connsiteX8" fmla="*/ 424665 w 1925885"/>
                <a:gd name="connsiteY8" fmla="*/ 0 h 2258623"/>
                <a:gd name="connsiteX0" fmla="*/ 1561315 w 1932276"/>
                <a:gd name="connsiteY0" fmla="*/ 2254250 h 2261214"/>
                <a:gd name="connsiteX1" fmla="*/ 1735940 w 1932276"/>
                <a:gd name="connsiteY1" fmla="*/ 2227262 h 2261214"/>
                <a:gd name="connsiteX2" fmla="*/ 1896278 w 1932276"/>
                <a:gd name="connsiteY2" fmla="*/ 1997075 h 2261214"/>
                <a:gd name="connsiteX3" fmla="*/ 1916915 w 1932276"/>
                <a:gd name="connsiteY3" fmla="*/ 1473200 h 2261214"/>
                <a:gd name="connsiteX4" fmla="*/ 1707365 w 1932276"/>
                <a:gd name="connsiteY4" fmla="*/ 1092200 h 2261214"/>
                <a:gd name="connsiteX5" fmla="*/ 818365 w 1932276"/>
                <a:gd name="connsiteY5" fmla="*/ 857250 h 2261214"/>
                <a:gd name="connsiteX6" fmla="*/ 88115 w 1932276"/>
                <a:gd name="connsiteY6" fmla="*/ 590550 h 2261214"/>
                <a:gd name="connsiteX7" fmla="*/ 50015 w 1932276"/>
                <a:gd name="connsiteY7" fmla="*/ 190500 h 2261214"/>
                <a:gd name="connsiteX8" fmla="*/ 424665 w 1932276"/>
                <a:gd name="connsiteY8" fmla="*/ 0 h 2261214"/>
                <a:gd name="connsiteX0" fmla="*/ 1561315 w 1931044"/>
                <a:gd name="connsiteY0" fmla="*/ 2254250 h 2256432"/>
                <a:gd name="connsiteX1" fmla="*/ 1769277 w 1931044"/>
                <a:gd name="connsiteY1" fmla="*/ 2198687 h 2256432"/>
                <a:gd name="connsiteX2" fmla="*/ 1896278 w 1931044"/>
                <a:gd name="connsiteY2" fmla="*/ 1997075 h 2256432"/>
                <a:gd name="connsiteX3" fmla="*/ 1916915 w 1931044"/>
                <a:gd name="connsiteY3" fmla="*/ 1473200 h 2256432"/>
                <a:gd name="connsiteX4" fmla="*/ 1707365 w 1931044"/>
                <a:gd name="connsiteY4" fmla="*/ 1092200 h 2256432"/>
                <a:gd name="connsiteX5" fmla="*/ 818365 w 1931044"/>
                <a:gd name="connsiteY5" fmla="*/ 857250 h 2256432"/>
                <a:gd name="connsiteX6" fmla="*/ 88115 w 1931044"/>
                <a:gd name="connsiteY6" fmla="*/ 590550 h 2256432"/>
                <a:gd name="connsiteX7" fmla="*/ 50015 w 1931044"/>
                <a:gd name="connsiteY7" fmla="*/ 190500 h 2256432"/>
                <a:gd name="connsiteX8" fmla="*/ 424665 w 1931044"/>
                <a:gd name="connsiteY8" fmla="*/ 0 h 2256432"/>
                <a:gd name="connsiteX0" fmla="*/ 1561315 w 1937485"/>
                <a:gd name="connsiteY0" fmla="*/ 2254250 h 2256432"/>
                <a:gd name="connsiteX1" fmla="*/ 1769277 w 1937485"/>
                <a:gd name="connsiteY1" fmla="*/ 2198687 h 2256432"/>
                <a:gd name="connsiteX2" fmla="*/ 1912947 w 1937485"/>
                <a:gd name="connsiteY2" fmla="*/ 1997075 h 2256432"/>
                <a:gd name="connsiteX3" fmla="*/ 1916915 w 1937485"/>
                <a:gd name="connsiteY3" fmla="*/ 1473200 h 2256432"/>
                <a:gd name="connsiteX4" fmla="*/ 1707365 w 1937485"/>
                <a:gd name="connsiteY4" fmla="*/ 1092200 h 2256432"/>
                <a:gd name="connsiteX5" fmla="*/ 818365 w 1937485"/>
                <a:gd name="connsiteY5" fmla="*/ 857250 h 2256432"/>
                <a:gd name="connsiteX6" fmla="*/ 88115 w 1937485"/>
                <a:gd name="connsiteY6" fmla="*/ 590550 h 2256432"/>
                <a:gd name="connsiteX7" fmla="*/ 50015 w 1937485"/>
                <a:gd name="connsiteY7" fmla="*/ 190500 h 2256432"/>
                <a:gd name="connsiteX8" fmla="*/ 424665 w 1937485"/>
                <a:gd name="connsiteY8" fmla="*/ 0 h 2256432"/>
                <a:gd name="connsiteX0" fmla="*/ 1561315 w 1937485"/>
                <a:gd name="connsiteY0" fmla="*/ 2108621 h 2110803"/>
                <a:gd name="connsiteX1" fmla="*/ 1769277 w 1937485"/>
                <a:gd name="connsiteY1" fmla="*/ 2053058 h 2110803"/>
                <a:gd name="connsiteX2" fmla="*/ 1912947 w 1937485"/>
                <a:gd name="connsiteY2" fmla="*/ 1851446 h 2110803"/>
                <a:gd name="connsiteX3" fmla="*/ 1916915 w 1937485"/>
                <a:gd name="connsiteY3" fmla="*/ 1327571 h 2110803"/>
                <a:gd name="connsiteX4" fmla="*/ 1707365 w 1937485"/>
                <a:gd name="connsiteY4" fmla="*/ 946571 h 2110803"/>
                <a:gd name="connsiteX5" fmla="*/ 818365 w 1937485"/>
                <a:gd name="connsiteY5" fmla="*/ 711621 h 2110803"/>
                <a:gd name="connsiteX6" fmla="*/ 88115 w 1937485"/>
                <a:gd name="connsiteY6" fmla="*/ 444921 h 2110803"/>
                <a:gd name="connsiteX7" fmla="*/ 50015 w 1937485"/>
                <a:gd name="connsiteY7" fmla="*/ 44871 h 2110803"/>
                <a:gd name="connsiteX8" fmla="*/ 393669 w 1937485"/>
                <a:gd name="connsiteY8" fmla="*/ 1605 h 2110803"/>
                <a:gd name="connsiteX0" fmla="*/ 1561315 w 1937485"/>
                <a:gd name="connsiteY0" fmla="*/ 2114968 h 2117150"/>
                <a:gd name="connsiteX1" fmla="*/ 1769277 w 1937485"/>
                <a:gd name="connsiteY1" fmla="*/ 2059405 h 2117150"/>
                <a:gd name="connsiteX2" fmla="*/ 1912947 w 1937485"/>
                <a:gd name="connsiteY2" fmla="*/ 1857793 h 2117150"/>
                <a:gd name="connsiteX3" fmla="*/ 1916915 w 1937485"/>
                <a:gd name="connsiteY3" fmla="*/ 1333918 h 2117150"/>
                <a:gd name="connsiteX4" fmla="*/ 1707365 w 1937485"/>
                <a:gd name="connsiteY4" fmla="*/ 952918 h 2117150"/>
                <a:gd name="connsiteX5" fmla="*/ 818365 w 1937485"/>
                <a:gd name="connsiteY5" fmla="*/ 717968 h 2117150"/>
                <a:gd name="connsiteX6" fmla="*/ 88115 w 1937485"/>
                <a:gd name="connsiteY6" fmla="*/ 451268 h 2117150"/>
                <a:gd name="connsiteX7" fmla="*/ 50015 w 1937485"/>
                <a:gd name="connsiteY7" fmla="*/ 51218 h 2117150"/>
                <a:gd name="connsiteX8" fmla="*/ 393669 w 1937485"/>
                <a:gd name="connsiteY8" fmla="*/ 7952 h 2117150"/>
                <a:gd name="connsiteX0" fmla="*/ 1561315 w 1937485"/>
                <a:gd name="connsiteY0" fmla="*/ 2107016 h 2109198"/>
                <a:gd name="connsiteX1" fmla="*/ 1769277 w 1937485"/>
                <a:gd name="connsiteY1" fmla="*/ 2051453 h 2109198"/>
                <a:gd name="connsiteX2" fmla="*/ 1912947 w 1937485"/>
                <a:gd name="connsiteY2" fmla="*/ 1849841 h 2109198"/>
                <a:gd name="connsiteX3" fmla="*/ 1916915 w 1937485"/>
                <a:gd name="connsiteY3" fmla="*/ 1325966 h 2109198"/>
                <a:gd name="connsiteX4" fmla="*/ 1707365 w 1937485"/>
                <a:gd name="connsiteY4" fmla="*/ 944966 h 2109198"/>
                <a:gd name="connsiteX5" fmla="*/ 818365 w 1937485"/>
                <a:gd name="connsiteY5" fmla="*/ 710016 h 2109198"/>
                <a:gd name="connsiteX6" fmla="*/ 88115 w 1937485"/>
                <a:gd name="connsiteY6" fmla="*/ 443316 h 2109198"/>
                <a:gd name="connsiteX7" fmla="*/ 50015 w 1937485"/>
                <a:gd name="connsiteY7" fmla="*/ 190500 h 2109198"/>
                <a:gd name="connsiteX8" fmla="*/ 393669 w 1937485"/>
                <a:gd name="connsiteY8" fmla="*/ 0 h 2109198"/>
                <a:gd name="connsiteX0" fmla="*/ 1530200 w 1906370"/>
                <a:gd name="connsiteY0" fmla="*/ 2107016 h 2109198"/>
                <a:gd name="connsiteX1" fmla="*/ 1738162 w 1906370"/>
                <a:gd name="connsiteY1" fmla="*/ 2051453 h 2109198"/>
                <a:gd name="connsiteX2" fmla="*/ 1881832 w 1906370"/>
                <a:gd name="connsiteY2" fmla="*/ 1849841 h 2109198"/>
                <a:gd name="connsiteX3" fmla="*/ 1885800 w 1906370"/>
                <a:gd name="connsiteY3" fmla="*/ 1325966 h 2109198"/>
                <a:gd name="connsiteX4" fmla="*/ 1676250 w 1906370"/>
                <a:gd name="connsiteY4" fmla="*/ 944966 h 2109198"/>
                <a:gd name="connsiteX5" fmla="*/ 787250 w 1906370"/>
                <a:gd name="connsiteY5" fmla="*/ 710016 h 2109198"/>
                <a:gd name="connsiteX6" fmla="*/ 165489 w 1906370"/>
                <a:gd name="connsiteY6" fmla="*/ 606048 h 2109198"/>
                <a:gd name="connsiteX7" fmla="*/ 18900 w 1906370"/>
                <a:gd name="connsiteY7" fmla="*/ 190500 h 2109198"/>
                <a:gd name="connsiteX8" fmla="*/ 362554 w 1906370"/>
                <a:gd name="connsiteY8" fmla="*/ 0 h 2109198"/>
                <a:gd name="connsiteX0" fmla="*/ 1531884 w 1908054"/>
                <a:gd name="connsiteY0" fmla="*/ 2107016 h 2109198"/>
                <a:gd name="connsiteX1" fmla="*/ 1739846 w 1908054"/>
                <a:gd name="connsiteY1" fmla="*/ 2051453 h 2109198"/>
                <a:gd name="connsiteX2" fmla="*/ 1883516 w 1908054"/>
                <a:gd name="connsiteY2" fmla="*/ 1849841 h 2109198"/>
                <a:gd name="connsiteX3" fmla="*/ 1887484 w 1908054"/>
                <a:gd name="connsiteY3" fmla="*/ 1325966 h 2109198"/>
                <a:gd name="connsiteX4" fmla="*/ 1677934 w 1908054"/>
                <a:gd name="connsiteY4" fmla="*/ 944966 h 2109198"/>
                <a:gd name="connsiteX5" fmla="*/ 866426 w 1908054"/>
                <a:gd name="connsiteY5" fmla="*/ 872748 h 2109198"/>
                <a:gd name="connsiteX6" fmla="*/ 167173 w 1908054"/>
                <a:gd name="connsiteY6" fmla="*/ 606048 h 2109198"/>
                <a:gd name="connsiteX7" fmla="*/ 20584 w 1908054"/>
                <a:gd name="connsiteY7" fmla="*/ 190500 h 2109198"/>
                <a:gd name="connsiteX8" fmla="*/ 364238 w 1908054"/>
                <a:gd name="connsiteY8" fmla="*/ 0 h 2109198"/>
                <a:gd name="connsiteX0" fmla="*/ 1531884 w 1909143"/>
                <a:gd name="connsiteY0" fmla="*/ 2107016 h 2109198"/>
                <a:gd name="connsiteX1" fmla="*/ 1739846 w 1909143"/>
                <a:gd name="connsiteY1" fmla="*/ 2051453 h 2109198"/>
                <a:gd name="connsiteX2" fmla="*/ 1883516 w 1909143"/>
                <a:gd name="connsiteY2" fmla="*/ 1849841 h 2109198"/>
                <a:gd name="connsiteX3" fmla="*/ 1887484 w 1909143"/>
                <a:gd name="connsiteY3" fmla="*/ 1325966 h 2109198"/>
                <a:gd name="connsiteX4" fmla="*/ 1662436 w 1909143"/>
                <a:gd name="connsiteY4" fmla="*/ 1030207 h 2109198"/>
                <a:gd name="connsiteX5" fmla="*/ 866426 w 1909143"/>
                <a:gd name="connsiteY5" fmla="*/ 872748 h 2109198"/>
                <a:gd name="connsiteX6" fmla="*/ 167173 w 1909143"/>
                <a:gd name="connsiteY6" fmla="*/ 606048 h 2109198"/>
                <a:gd name="connsiteX7" fmla="*/ 20584 w 1909143"/>
                <a:gd name="connsiteY7" fmla="*/ 190500 h 2109198"/>
                <a:gd name="connsiteX8" fmla="*/ 364238 w 1909143"/>
                <a:gd name="connsiteY8" fmla="*/ 0 h 2109198"/>
                <a:gd name="connsiteX0" fmla="*/ 1531884 w 1953122"/>
                <a:gd name="connsiteY0" fmla="*/ 2107016 h 2109198"/>
                <a:gd name="connsiteX1" fmla="*/ 1739846 w 1953122"/>
                <a:gd name="connsiteY1" fmla="*/ 2051453 h 2109198"/>
                <a:gd name="connsiteX2" fmla="*/ 1883516 w 1953122"/>
                <a:gd name="connsiteY2" fmla="*/ 1849841 h 2109198"/>
                <a:gd name="connsiteX3" fmla="*/ 1941728 w 1953122"/>
                <a:gd name="connsiteY3" fmla="*/ 1318216 h 2109198"/>
                <a:gd name="connsiteX4" fmla="*/ 1662436 w 1953122"/>
                <a:gd name="connsiteY4" fmla="*/ 1030207 h 2109198"/>
                <a:gd name="connsiteX5" fmla="*/ 866426 w 1953122"/>
                <a:gd name="connsiteY5" fmla="*/ 872748 h 2109198"/>
                <a:gd name="connsiteX6" fmla="*/ 167173 w 1953122"/>
                <a:gd name="connsiteY6" fmla="*/ 606048 h 2109198"/>
                <a:gd name="connsiteX7" fmla="*/ 20584 w 1953122"/>
                <a:gd name="connsiteY7" fmla="*/ 190500 h 2109198"/>
                <a:gd name="connsiteX8" fmla="*/ 364238 w 1953122"/>
                <a:gd name="connsiteY8" fmla="*/ 0 h 2109198"/>
                <a:gd name="connsiteX0" fmla="*/ 1538659 w 1959897"/>
                <a:gd name="connsiteY0" fmla="*/ 2107016 h 2109198"/>
                <a:gd name="connsiteX1" fmla="*/ 1746621 w 1959897"/>
                <a:gd name="connsiteY1" fmla="*/ 2051453 h 2109198"/>
                <a:gd name="connsiteX2" fmla="*/ 1890291 w 1959897"/>
                <a:gd name="connsiteY2" fmla="*/ 1849841 h 2109198"/>
                <a:gd name="connsiteX3" fmla="*/ 1948503 w 1959897"/>
                <a:gd name="connsiteY3" fmla="*/ 1318216 h 2109198"/>
                <a:gd name="connsiteX4" fmla="*/ 1669211 w 1959897"/>
                <a:gd name="connsiteY4" fmla="*/ 1030207 h 2109198"/>
                <a:gd name="connsiteX5" fmla="*/ 873201 w 1959897"/>
                <a:gd name="connsiteY5" fmla="*/ 872748 h 2109198"/>
                <a:gd name="connsiteX6" fmla="*/ 173948 w 1959897"/>
                <a:gd name="connsiteY6" fmla="*/ 606048 h 2109198"/>
                <a:gd name="connsiteX7" fmla="*/ 19610 w 1959897"/>
                <a:gd name="connsiteY7" fmla="*/ 159503 h 2109198"/>
                <a:gd name="connsiteX8" fmla="*/ 371013 w 1959897"/>
                <a:gd name="connsiteY8" fmla="*/ 0 h 2109198"/>
                <a:gd name="connsiteX0" fmla="*/ 1538659 w 1959897"/>
                <a:gd name="connsiteY0" fmla="*/ 2107016 h 2109198"/>
                <a:gd name="connsiteX1" fmla="*/ 1746621 w 1959897"/>
                <a:gd name="connsiteY1" fmla="*/ 2051453 h 2109198"/>
                <a:gd name="connsiteX2" fmla="*/ 1890291 w 1959897"/>
                <a:gd name="connsiteY2" fmla="*/ 1849841 h 2109198"/>
                <a:gd name="connsiteX3" fmla="*/ 1948503 w 1959897"/>
                <a:gd name="connsiteY3" fmla="*/ 1318216 h 2109198"/>
                <a:gd name="connsiteX4" fmla="*/ 1669211 w 1959897"/>
                <a:gd name="connsiteY4" fmla="*/ 1030207 h 2109198"/>
                <a:gd name="connsiteX5" fmla="*/ 873201 w 1959897"/>
                <a:gd name="connsiteY5" fmla="*/ 872748 h 2109198"/>
                <a:gd name="connsiteX6" fmla="*/ 173948 w 1959897"/>
                <a:gd name="connsiteY6" fmla="*/ 606048 h 2109198"/>
                <a:gd name="connsiteX7" fmla="*/ 19610 w 1959897"/>
                <a:gd name="connsiteY7" fmla="*/ 159503 h 2109198"/>
                <a:gd name="connsiteX8" fmla="*/ 371013 w 1959897"/>
                <a:gd name="connsiteY8" fmla="*/ 0 h 2109198"/>
                <a:gd name="connsiteX0" fmla="*/ 1538659 w 1959897"/>
                <a:gd name="connsiteY0" fmla="*/ 2107675 h 2109857"/>
                <a:gd name="connsiteX1" fmla="*/ 1746621 w 1959897"/>
                <a:gd name="connsiteY1" fmla="*/ 2052112 h 2109857"/>
                <a:gd name="connsiteX2" fmla="*/ 1890291 w 1959897"/>
                <a:gd name="connsiteY2" fmla="*/ 1850500 h 2109857"/>
                <a:gd name="connsiteX3" fmla="*/ 1948503 w 1959897"/>
                <a:gd name="connsiteY3" fmla="*/ 1318875 h 2109857"/>
                <a:gd name="connsiteX4" fmla="*/ 1669211 w 1959897"/>
                <a:gd name="connsiteY4" fmla="*/ 1030866 h 2109857"/>
                <a:gd name="connsiteX5" fmla="*/ 873201 w 1959897"/>
                <a:gd name="connsiteY5" fmla="*/ 873407 h 2109857"/>
                <a:gd name="connsiteX6" fmla="*/ 173948 w 1959897"/>
                <a:gd name="connsiteY6" fmla="*/ 606707 h 2109857"/>
                <a:gd name="connsiteX7" fmla="*/ 19610 w 1959897"/>
                <a:gd name="connsiteY7" fmla="*/ 160162 h 2109857"/>
                <a:gd name="connsiteX8" fmla="*/ 371013 w 1959897"/>
                <a:gd name="connsiteY8" fmla="*/ 659 h 2109857"/>
                <a:gd name="connsiteX0" fmla="*/ 1481648 w 1902886"/>
                <a:gd name="connsiteY0" fmla="*/ 2107675 h 2109857"/>
                <a:gd name="connsiteX1" fmla="*/ 1689610 w 1902886"/>
                <a:gd name="connsiteY1" fmla="*/ 2052112 h 2109857"/>
                <a:gd name="connsiteX2" fmla="*/ 1833280 w 1902886"/>
                <a:gd name="connsiteY2" fmla="*/ 1850500 h 2109857"/>
                <a:gd name="connsiteX3" fmla="*/ 1891492 w 1902886"/>
                <a:gd name="connsiteY3" fmla="*/ 1318875 h 2109857"/>
                <a:gd name="connsiteX4" fmla="*/ 1612200 w 1902886"/>
                <a:gd name="connsiteY4" fmla="*/ 1030866 h 2109857"/>
                <a:gd name="connsiteX5" fmla="*/ 816190 w 1902886"/>
                <a:gd name="connsiteY5" fmla="*/ 873407 h 2109857"/>
                <a:gd name="connsiteX6" fmla="*/ 116937 w 1902886"/>
                <a:gd name="connsiteY6" fmla="*/ 606707 h 2109857"/>
                <a:gd name="connsiteX7" fmla="*/ 32342 w 1902886"/>
                <a:gd name="connsiteY7" fmla="*/ 160162 h 2109857"/>
                <a:gd name="connsiteX8" fmla="*/ 314002 w 1902886"/>
                <a:gd name="connsiteY8" fmla="*/ 659 h 21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886" h="2109857">
                  <a:moveTo>
                    <a:pt x="1481648" y="2107675"/>
                  </a:moveTo>
                  <a:cubicBezTo>
                    <a:pt x="1538269" y="2117200"/>
                    <a:pt x="1631005" y="2094974"/>
                    <a:pt x="1689610" y="2052112"/>
                  </a:cubicBezTo>
                  <a:cubicBezTo>
                    <a:pt x="1748215" y="2009250"/>
                    <a:pt x="1799633" y="1972706"/>
                    <a:pt x="1833280" y="1850500"/>
                  </a:cubicBezTo>
                  <a:cubicBezTo>
                    <a:pt x="1866927" y="1728294"/>
                    <a:pt x="1928339" y="1455481"/>
                    <a:pt x="1891492" y="1318875"/>
                  </a:cubicBezTo>
                  <a:cubicBezTo>
                    <a:pt x="1854645" y="1182269"/>
                    <a:pt x="1791417" y="1105111"/>
                    <a:pt x="1612200" y="1030866"/>
                  </a:cubicBezTo>
                  <a:cubicBezTo>
                    <a:pt x="1432983" y="956621"/>
                    <a:pt x="1065400" y="944100"/>
                    <a:pt x="816190" y="873407"/>
                  </a:cubicBezTo>
                  <a:cubicBezTo>
                    <a:pt x="566980" y="802714"/>
                    <a:pt x="247578" y="725581"/>
                    <a:pt x="116937" y="606707"/>
                  </a:cubicBezTo>
                  <a:cubicBezTo>
                    <a:pt x="-13704" y="487833"/>
                    <a:pt x="-23750" y="258587"/>
                    <a:pt x="32342" y="160162"/>
                  </a:cubicBezTo>
                  <a:cubicBezTo>
                    <a:pt x="88434" y="61737"/>
                    <a:pt x="108228" y="-7549"/>
                    <a:pt x="314002" y="659"/>
                  </a:cubicBezTo>
                </a:path>
              </a:pathLst>
            </a:custGeom>
            <a:noFill/>
            <a:ln w="19050">
              <a:solidFill>
                <a:schemeClr val="accent6">
                  <a:lumMod val="75000"/>
                </a:schemeClr>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3178046" y="3235320"/>
              <a:ext cx="623889" cy="276999"/>
            </a:xfrm>
            <a:prstGeom prst="rect">
              <a:avLst/>
            </a:prstGeom>
            <a:noFill/>
          </p:spPr>
          <p:txBody>
            <a:bodyPr wrap="none" rtlCol="0">
              <a:spAutoFit/>
            </a:bodyPr>
            <a:lstStyle/>
            <a:p>
              <a:r>
                <a:rPr lang="en-US" sz="1200" dirty="0" smtClean="0">
                  <a:solidFill>
                    <a:schemeClr val="accent6">
                      <a:lumMod val="75000"/>
                    </a:schemeClr>
                  </a:solidFill>
                </a:rPr>
                <a:t>9.2 </a:t>
              </a:r>
              <a:r>
                <a:rPr lang="en-US" sz="1200" dirty="0" smtClean="0">
                  <a:solidFill>
                    <a:schemeClr val="accent6">
                      <a:lumMod val="75000"/>
                    </a:schemeClr>
                  </a:solidFill>
                  <a:latin typeface="Calibri"/>
                </a:rPr>
                <a:t>µm</a:t>
              </a:r>
              <a:endParaRPr lang="en-US" sz="1200" dirty="0">
                <a:solidFill>
                  <a:schemeClr val="accent6">
                    <a:lumMod val="75000"/>
                  </a:schemeClr>
                </a:solidFill>
              </a:endParaRPr>
            </a:p>
          </p:txBody>
        </p:sp>
        <p:sp>
          <p:nvSpPr>
            <p:cNvPr id="79" name="TextBox 78"/>
            <p:cNvSpPr txBox="1"/>
            <p:nvPr/>
          </p:nvSpPr>
          <p:spPr>
            <a:xfrm>
              <a:off x="5271621" y="3505200"/>
              <a:ext cx="671979" cy="276999"/>
            </a:xfrm>
            <a:prstGeom prst="rect">
              <a:avLst/>
            </a:prstGeom>
            <a:noFill/>
          </p:spPr>
          <p:txBody>
            <a:bodyPr wrap="none" rtlCol="0">
              <a:spAutoFit/>
            </a:bodyPr>
            <a:lstStyle/>
            <a:p>
              <a:r>
                <a:rPr lang="en-US" sz="1200" dirty="0" smtClean="0">
                  <a:solidFill>
                    <a:srgbClr val="0070C0"/>
                  </a:solidFill>
                </a:rPr>
                <a:t>80 MeV</a:t>
              </a:r>
              <a:endParaRPr lang="en-US" sz="1200" dirty="0">
                <a:solidFill>
                  <a:srgbClr val="0070C0"/>
                </a:solidFill>
              </a:endParaRPr>
            </a:p>
          </p:txBody>
        </p:sp>
        <p:sp>
          <p:nvSpPr>
            <p:cNvPr id="80" name="CustomShape 29"/>
            <p:cNvSpPr/>
            <p:nvPr/>
          </p:nvSpPr>
          <p:spPr>
            <a:xfrm rot="10800000">
              <a:off x="2389857" y="1581859"/>
              <a:ext cx="373118" cy="309255"/>
            </a:xfrm>
            <a:prstGeom prst="triangle">
              <a:avLst>
                <a:gd name="adj" fmla="val 50000"/>
              </a:avLst>
            </a:prstGeom>
            <a:solidFill>
              <a:schemeClr val="tx2">
                <a:lumMod val="40000"/>
                <a:lumOff val="60000"/>
              </a:schemeClr>
            </a:solidFill>
            <a:ln w="18360">
              <a:noFill/>
              <a:round/>
            </a:ln>
            <a:effectLst/>
            <a:scene3d>
              <a:camera prst="orthographicFront">
                <a:rot lat="0" lon="0" rev="0"/>
              </a:camera>
              <a:lightRig rig="contrasting" dir="t">
                <a:rot lat="0" lon="0" rev="7800000"/>
              </a:lightRig>
            </a:scene3d>
            <a:sp3d>
              <a:bevelT w="139700" h="139700"/>
            </a:sp3d>
          </p:spPr>
        </p:sp>
        <p:sp>
          <p:nvSpPr>
            <p:cNvPr id="81" name="CustomShape 9"/>
            <p:cNvSpPr/>
            <p:nvPr/>
          </p:nvSpPr>
          <p:spPr>
            <a:xfrm rot="5400000">
              <a:off x="2453913" y="2133062"/>
              <a:ext cx="242211" cy="242757"/>
            </a:xfrm>
            <a:prstGeom prst="rect">
              <a:avLst/>
            </a:prstGeom>
            <a:solidFill>
              <a:schemeClr val="tx2">
                <a:lumMod val="40000"/>
                <a:lumOff val="60000"/>
              </a:schemeClr>
            </a:solidFill>
            <a:ln w="1836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cxnSp>
          <p:nvCxnSpPr>
            <p:cNvPr id="82" name="Straight Arrow Connector 81"/>
            <p:cNvCxnSpPr/>
            <p:nvPr/>
          </p:nvCxnSpPr>
          <p:spPr>
            <a:xfrm flipV="1">
              <a:off x="4108551" y="1397800"/>
              <a:ext cx="2368449" cy="856640"/>
            </a:xfrm>
            <a:prstGeom prst="straightConnector1">
              <a:avLst/>
            </a:prstGeom>
            <a:ln w="190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5338813" y="789801"/>
              <a:ext cx="748923" cy="276999"/>
            </a:xfrm>
            <a:prstGeom prst="rect">
              <a:avLst/>
            </a:prstGeom>
          </p:spPr>
          <p:txBody>
            <a:bodyPr wrap="none">
              <a:spAutoFit/>
            </a:bodyPr>
            <a:lstStyle/>
            <a:p>
              <a:r>
                <a:rPr lang="en-US" sz="1200" dirty="0" smtClean="0">
                  <a:solidFill>
                    <a:schemeClr val="tx2">
                      <a:lumMod val="75000"/>
                    </a:schemeClr>
                  </a:solidFill>
                </a:rPr>
                <a:t>2.86 GHz</a:t>
              </a:r>
              <a:endParaRPr lang="en-US" sz="1200" dirty="0">
                <a:solidFill>
                  <a:schemeClr val="tx2">
                    <a:lumMod val="75000"/>
                  </a:schemeClr>
                </a:solidFill>
              </a:endParaRPr>
            </a:p>
          </p:txBody>
        </p:sp>
        <p:sp>
          <p:nvSpPr>
            <p:cNvPr id="84" name="Rectangle 83"/>
            <p:cNvSpPr/>
            <p:nvPr/>
          </p:nvSpPr>
          <p:spPr>
            <a:xfrm>
              <a:off x="3028950" y="806450"/>
              <a:ext cx="782587" cy="276999"/>
            </a:xfrm>
            <a:prstGeom prst="rect">
              <a:avLst/>
            </a:prstGeom>
          </p:spPr>
          <p:txBody>
            <a:bodyPr wrap="none">
              <a:spAutoFit/>
            </a:bodyPr>
            <a:lstStyle/>
            <a:p>
              <a:r>
                <a:rPr lang="en-US" sz="1200" dirty="0">
                  <a:solidFill>
                    <a:schemeClr val="tx2">
                      <a:lumMod val="75000"/>
                    </a:schemeClr>
                  </a:solidFill>
                </a:rPr>
                <a:t>81.6 MHz</a:t>
              </a:r>
            </a:p>
          </p:txBody>
        </p:sp>
        <p:sp>
          <p:nvSpPr>
            <p:cNvPr id="85" name="CustomShape 22"/>
            <p:cNvSpPr/>
            <p:nvPr/>
          </p:nvSpPr>
          <p:spPr>
            <a:xfrm>
              <a:off x="2369176" y="5633972"/>
              <a:ext cx="806801" cy="362967"/>
            </a:xfrm>
            <a:prstGeom prst="rect">
              <a:avLst/>
            </a:prstGeom>
          </p:spPr>
          <p:txBody>
            <a:bodyPr wrap="none" lIns="90000" tIns="45000" rIns="90000" bIns="45000"/>
            <a:lstStyle/>
            <a:p>
              <a:pPr>
                <a:lnSpc>
                  <a:spcPct val="100000"/>
                </a:lnSpc>
              </a:pPr>
              <a:r>
                <a:rPr lang="en-US" sz="1100" dirty="0" err="1" smtClean="0">
                  <a:solidFill>
                    <a:srgbClr val="000000"/>
                  </a:solidFill>
                  <a:latin typeface="Calibri" pitchFamily="34" charset="0"/>
                </a:rPr>
                <a:t>Ti:SAPPHIRE</a:t>
              </a:r>
              <a:endParaRPr lang="en-US" sz="1100" dirty="0" smtClean="0">
                <a:solidFill>
                  <a:srgbClr val="000000"/>
                </a:solidFill>
                <a:latin typeface="Calibri" pitchFamily="34" charset="0"/>
              </a:endParaRPr>
            </a:p>
          </p:txBody>
        </p:sp>
        <p:sp>
          <p:nvSpPr>
            <p:cNvPr id="86" name="Line 10"/>
            <p:cNvSpPr/>
            <p:nvPr/>
          </p:nvSpPr>
          <p:spPr>
            <a:xfrm flipV="1">
              <a:off x="2362202" y="5422418"/>
              <a:ext cx="1478301" cy="1"/>
            </a:xfrm>
            <a:prstGeom prst="line">
              <a:avLst/>
            </a:prstGeom>
            <a:ln w="12700">
              <a:solidFill>
                <a:srgbClr val="C00000"/>
              </a:solidFill>
              <a:round/>
            </a:ln>
          </p:spPr>
        </p:sp>
        <p:sp>
          <p:nvSpPr>
            <p:cNvPr id="87" name="CustomShape 29"/>
            <p:cNvSpPr/>
            <p:nvPr/>
          </p:nvSpPr>
          <p:spPr>
            <a:xfrm rot="5400000">
              <a:off x="2846494" y="5268196"/>
              <a:ext cx="373118" cy="309255"/>
            </a:xfrm>
            <a:prstGeom prst="triangle">
              <a:avLst>
                <a:gd name="adj" fmla="val 50000"/>
              </a:avLst>
            </a:prstGeom>
            <a:solidFill>
              <a:srgbClr val="C0C0C0"/>
            </a:solidFill>
            <a:ln w="18360">
              <a:noFill/>
              <a:round/>
            </a:ln>
            <a:effectLst/>
            <a:scene3d>
              <a:camera prst="orthographicFront">
                <a:rot lat="0" lon="0" rev="0"/>
              </a:camera>
              <a:lightRig rig="contrasting" dir="t">
                <a:rot lat="0" lon="0" rev="7800000"/>
              </a:lightRig>
            </a:scene3d>
            <a:sp3d>
              <a:bevelT w="139700" h="139700"/>
            </a:sp3d>
          </p:spPr>
        </p:sp>
        <p:sp>
          <p:nvSpPr>
            <p:cNvPr id="88" name="CustomShape 9"/>
            <p:cNvSpPr/>
            <p:nvPr/>
          </p:nvSpPr>
          <p:spPr>
            <a:xfrm>
              <a:off x="3542655" y="5296520"/>
              <a:ext cx="331110" cy="257798"/>
            </a:xfrm>
            <a:prstGeom prst="rect">
              <a:avLst/>
            </a:prstGeom>
            <a:solidFill>
              <a:srgbClr val="C0C0C0"/>
            </a:solidFill>
            <a:ln w="1836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cxnSp>
          <p:nvCxnSpPr>
            <p:cNvPr id="89" name="Straight Arrow Connector 88"/>
            <p:cNvCxnSpPr/>
            <p:nvPr/>
          </p:nvCxnSpPr>
          <p:spPr>
            <a:xfrm flipH="1">
              <a:off x="2449376" y="2667000"/>
              <a:ext cx="2452" cy="2617628"/>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3902197" y="1028733"/>
              <a:ext cx="0" cy="1638266"/>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a:off x="2461827" y="2667000"/>
              <a:ext cx="1440370" cy="0"/>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rot="16200000">
              <a:off x="1957006" y="3661207"/>
              <a:ext cx="782587" cy="276999"/>
            </a:xfrm>
            <a:prstGeom prst="rect">
              <a:avLst/>
            </a:prstGeom>
          </p:spPr>
          <p:txBody>
            <a:bodyPr wrap="none">
              <a:spAutoFit/>
            </a:bodyPr>
            <a:lstStyle/>
            <a:p>
              <a:r>
                <a:rPr lang="en-US" sz="1200" dirty="0">
                  <a:solidFill>
                    <a:schemeClr val="tx2">
                      <a:lumMod val="75000"/>
                    </a:schemeClr>
                  </a:solidFill>
                </a:rPr>
                <a:t>81.6 MHz</a:t>
              </a:r>
            </a:p>
          </p:txBody>
        </p:sp>
      </p:grpSp>
      <p:sp>
        <p:nvSpPr>
          <p:cNvPr id="266" name="Oval 265"/>
          <p:cNvSpPr/>
          <p:nvPr/>
        </p:nvSpPr>
        <p:spPr>
          <a:xfrm>
            <a:off x="4970315" y="1313048"/>
            <a:ext cx="35052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5297631" y="2343512"/>
            <a:ext cx="2209800" cy="3657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76774" y="3878269"/>
            <a:ext cx="5562600" cy="2819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133675" y="987607"/>
            <a:ext cx="3886200"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a:off x="3522515" y="2989448"/>
            <a:ext cx="21336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Slide Number Placeholder 270"/>
          <p:cNvSpPr>
            <a:spLocks noGrp="1"/>
          </p:cNvSpPr>
          <p:nvPr>
            <p:ph type="sldNum" sz="quarter" idx="13"/>
          </p:nvPr>
        </p:nvSpPr>
        <p:spPr>
          <a:xfrm>
            <a:off x="2785511" y="6489989"/>
            <a:ext cx="2133600" cy="365125"/>
          </a:xfrm>
        </p:spPr>
        <p:txBody>
          <a:bodyPr/>
          <a:lstStyle/>
          <a:p>
            <a:pPr algn="r"/>
            <a:fld id="{F99EC173-99AE-4773-AB25-02E469A13EAE}" type="slidenum">
              <a:rPr lang="en-US" smtClean="0">
                <a:solidFill>
                  <a:schemeClr val="bg1"/>
                </a:solidFill>
              </a:rPr>
              <a:pPr algn="r"/>
              <a:t>38</a:t>
            </a:fld>
            <a:endParaRPr lang="en-US" dirty="0">
              <a:solidFill>
                <a:schemeClr val="bg1"/>
              </a:solidFill>
            </a:endParaRPr>
          </a:p>
        </p:txBody>
      </p:sp>
      <p:sp>
        <p:nvSpPr>
          <p:cNvPr id="2" name="TextBox 1"/>
          <p:cNvSpPr txBox="1"/>
          <p:nvPr/>
        </p:nvSpPr>
        <p:spPr>
          <a:xfrm>
            <a:off x="1" y="621797"/>
            <a:ext cx="9144000" cy="400110"/>
          </a:xfrm>
          <a:prstGeom prst="rect">
            <a:avLst/>
          </a:prstGeom>
          <a:noFill/>
        </p:spPr>
        <p:txBody>
          <a:bodyPr wrap="square" rtlCol="0">
            <a:spAutoFit/>
          </a:bodyPr>
          <a:lstStyle/>
          <a:p>
            <a:pPr algn="ctr"/>
            <a:r>
              <a:rPr lang="en-US" sz="2000" dirty="0" smtClean="0">
                <a:solidFill>
                  <a:srgbClr val="C00000"/>
                </a:solidFill>
                <a:effectLst>
                  <a:outerShdw blurRad="38100" dist="38100" dir="2700000" algn="tl">
                    <a:srgbClr val="000000">
                      <a:alpha val="43137"/>
                    </a:srgbClr>
                  </a:outerShdw>
                </a:effectLst>
              </a:rPr>
              <a:t>Provides users with unique combination of high brightness electron- and laser- beams</a:t>
            </a:r>
            <a:endParaRPr lang="en-US" sz="20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276294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500"/>
                                  </p:stCondLst>
                                  <p:childTnLst>
                                    <p:set>
                                      <p:cBhvr>
                                        <p:cTn id="9" dur="1" fill="hold">
                                          <p:stCondLst>
                                            <p:cond delay="0"/>
                                          </p:stCondLst>
                                        </p:cTn>
                                        <p:tgtEl>
                                          <p:spTgt spid="26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67"/>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1" nodeType="afterEffect">
                                  <p:stCondLst>
                                    <p:cond delay="500"/>
                                  </p:stCondLst>
                                  <p:childTnLst>
                                    <p:set>
                                      <p:cBhvr>
                                        <p:cTn id="16" dur="1" fill="hold">
                                          <p:stCondLst>
                                            <p:cond delay="0"/>
                                          </p:stCondLst>
                                        </p:cTn>
                                        <p:tgtEl>
                                          <p:spTgt spid="2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8"/>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1" nodeType="afterEffect">
                                  <p:stCondLst>
                                    <p:cond delay="500"/>
                                  </p:stCondLst>
                                  <p:childTnLst>
                                    <p:set>
                                      <p:cBhvr>
                                        <p:cTn id="23" dur="1" fill="hold">
                                          <p:stCondLst>
                                            <p:cond delay="0"/>
                                          </p:stCondLst>
                                        </p:cTn>
                                        <p:tgtEl>
                                          <p:spTgt spid="26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9"/>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grpId="1" nodeType="afterEffect">
                                  <p:stCondLst>
                                    <p:cond delay="500"/>
                                  </p:stCondLst>
                                  <p:childTnLst>
                                    <p:set>
                                      <p:cBhvr>
                                        <p:cTn id="30" dur="1" fill="hold">
                                          <p:stCondLst>
                                            <p:cond delay="0"/>
                                          </p:stCondLst>
                                        </p:cTn>
                                        <p:tgtEl>
                                          <p:spTgt spid="2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0"/>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grpId="1" nodeType="afterEffect">
                                  <p:stCondLst>
                                    <p:cond delay="500"/>
                                  </p:stCondLst>
                                  <p:childTnLst>
                                    <p:set>
                                      <p:cBhvr>
                                        <p:cTn id="37" dur="1" fill="hold">
                                          <p:stCondLst>
                                            <p:cond delay="0"/>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animBg="1"/>
      <p:bldP spid="266" grpId="1" animBg="1"/>
      <p:bldP spid="267" grpId="0" animBg="1"/>
      <p:bldP spid="267" grpId="1" animBg="1"/>
      <p:bldP spid="268" grpId="0" animBg="1"/>
      <p:bldP spid="268" grpId="1" animBg="1"/>
      <p:bldP spid="269" grpId="0" animBg="1"/>
      <p:bldP spid="269" grpId="1" animBg="1"/>
      <p:bldP spid="270" grpId="0" animBg="1"/>
      <p:bldP spid="270"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05" y="325982"/>
            <a:ext cx="8863781" cy="1143000"/>
          </a:xfrm>
        </p:spPr>
        <p:txBody>
          <a:bodyPr>
            <a:noAutofit/>
          </a:bodyPr>
          <a:lstStyle/>
          <a:p>
            <a:r>
              <a:rPr lang="en-US" sz="2800" dirty="0">
                <a:solidFill>
                  <a:srgbClr val="002060"/>
                </a:solidFill>
                <a:effectLst>
                  <a:outerShdw blurRad="38100" dist="38100" dir="2700000" algn="tl">
                    <a:srgbClr val="000000">
                      <a:alpha val="43137"/>
                    </a:srgbClr>
                  </a:outerShdw>
                </a:effectLst>
                <a:latin typeface="Arial" pitchFamily="34" charset="0"/>
                <a:cs typeface="Arial" pitchFamily="34" charset="0"/>
              </a:rPr>
              <a:t>ATF </a:t>
            </a:r>
            <a:r>
              <a:rPr lang="en-US" sz="28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upgrade </a:t>
            </a:r>
            <a:r>
              <a:rPr lang="en-US" sz="2800" dirty="0">
                <a:solidFill>
                  <a:srgbClr val="002060"/>
                </a:solidFill>
                <a:effectLst>
                  <a:outerShdw blurRad="38100" dist="38100" dir="2700000" algn="tl">
                    <a:srgbClr val="000000">
                      <a:alpha val="43137"/>
                    </a:srgbClr>
                  </a:outerShdw>
                </a:effectLst>
                <a:latin typeface="Arial" pitchFamily="34" charset="0"/>
                <a:cs typeface="Arial" pitchFamily="34" charset="0"/>
              </a:rPr>
              <a:t>opens </a:t>
            </a:r>
            <a:r>
              <a:rPr lang="en-US" sz="28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up new </a:t>
            </a:r>
            <a:r>
              <a:rPr lang="en-US" sz="2800" dirty="0">
                <a:solidFill>
                  <a:srgbClr val="002060"/>
                </a:solidFill>
                <a:effectLst>
                  <a:outerShdw blurRad="38100" dist="38100" dir="2700000" algn="tl">
                    <a:srgbClr val="000000">
                      <a:alpha val="43137"/>
                    </a:srgbClr>
                  </a:outerShdw>
                </a:effectLst>
                <a:latin typeface="Arial" pitchFamily="34" charset="0"/>
                <a:cs typeface="Arial" pitchFamily="34" charset="0"/>
              </a:rPr>
              <a:t>science </a:t>
            </a:r>
            <a:r>
              <a:rPr lang="en-US" sz="28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opportunities</a:t>
            </a:r>
            <a:endParaRPr lang="en-US" sz="2800" dirty="0">
              <a:solidFill>
                <a:srgbClr val="002060"/>
              </a:solidFill>
              <a:effectLst>
                <a:outerShdw blurRad="38100" dist="38100" dir="2700000" algn="tl">
                  <a:srgbClr val="000000">
                    <a:alpha val="43137"/>
                  </a:srgbClr>
                </a:outerShdw>
              </a:effectLst>
            </a:endParaRPr>
          </a:p>
        </p:txBody>
      </p:sp>
      <p:sp>
        <p:nvSpPr>
          <p:cNvPr id="4" name="Rectangle 3"/>
          <p:cNvSpPr/>
          <p:nvPr/>
        </p:nvSpPr>
        <p:spPr>
          <a:xfrm>
            <a:off x="176983" y="3395082"/>
            <a:ext cx="8863781" cy="28464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9383" y="1438624"/>
            <a:ext cx="3298719" cy="23010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2"/>
          <p:cNvSpPr>
            <a:spLocks noGrp="1"/>
          </p:cNvSpPr>
          <p:nvPr>
            <p:ph type="sldNum" sz="quarter" idx="4294967295"/>
          </p:nvPr>
        </p:nvSpPr>
        <p:spPr>
          <a:xfrm>
            <a:off x="3505202" y="6441020"/>
            <a:ext cx="2133600" cy="365125"/>
          </a:xfrm>
          <a:prstGeom prst="rect">
            <a:avLst/>
          </a:prstGeom>
        </p:spPr>
        <p:txBody>
          <a:bodyPr/>
          <a:lstStyle/>
          <a:p>
            <a:pPr algn="ctr"/>
            <a:fld id="{1058E396-EC3B-7D4F-99B9-327F5C4C2F2A}" type="slidenum">
              <a:rPr lang="en-US" smtClean="0">
                <a:solidFill>
                  <a:schemeClr val="bg1"/>
                </a:solidFill>
              </a:rPr>
              <a:pPr algn="ctr"/>
              <a:t>39</a:t>
            </a:fld>
            <a:endParaRPr lang="en-US" dirty="0">
              <a:solidFill>
                <a:schemeClr val="bg1"/>
              </a:solidFill>
            </a:endParaRPr>
          </a:p>
        </p:txBody>
      </p:sp>
      <p:sp>
        <p:nvSpPr>
          <p:cNvPr id="10" name="Rounded Rectangle 9"/>
          <p:cNvSpPr/>
          <p:nvPr/>
        </p:nvSpPr>
        <p:spPr>
          <a:xfrm>
            <a:off x="318105" y="3689810"/>
            <a:ext cx="8581535" cy="2097743"/>
          </a:xfrm>
          <a:prstGeom prst="roundRect">
            <a:avLst/>
          </a:prstGeom>
          <a:gradFill flip="none" rotWithShape="1">
            <a:gsLst>
              <a:gs pos="0">
                <a:srgbClr val="FFFFFF">
                  <a:lumMod val="83000"/>
                </a:srgbClr>
              </a:gs>
              <a:gs pos="47000">
                <a:srgbClr val="E6E6E6">
                  <a:lumMod val="0"/>
                  <a:lumOff val="100000"/>
                </a:srgbClr>
              </a:gs>
              <a:gs pos="100000">
                <a:srgbClr val="E6E6E6">
                  <a:lumMod val="91000"/>
                </a:srgbClr>
              </a:gs>
            </a:gsLst>
            <a:lin ang="10800000" scaled="1"/>
            <a:tileRect/>
          </a:gra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lumMod val="85000"/>
                    <a:lumOff val="15000"/>
                  </a:schemeClr>
                </a:solidFill>
                <a:latin typeface="Arial" panose="020B0604020202020204" pitchFamily="34" charset="0"/>
                <a:cs typeface="Arial" panose="020B0604020202020204" pitchFamily="34" charset="0"/>
              </a:rPr>
              <a:t>Combining ATF laser </a:t>
            </a:r>
            <a:r>
              <a:rPr lang="en-US" sz="2400" b="1" dirty="0">
                <a:solidFill>
                  <a:schemeClr val="tx1">
                    <a:lumMod val="85000"/>
                    <a:lumOff val="15000"/>
                  </a:schemeClr>
                </a:solidFill>
                <a:latin typeface="Arial" panose="020B0604020202020204" pitchFamily="34" charset="0"/>
                <a:cs typeface="Arial" panose="020B0604020202020204" pitchFamily="34" charset="0"/>
              </a:rPr>
              <a:t>with high brightness e-beam:</a:t>
            </a:r>
          </a:p>
          <a:p>
            <a:pPr marL="742950" lvl="1" indent="-285750">
              <a:spcBef>
                <a:spcPts val="600"/>
              </a:spcBef>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Probing or seeding of laser-driven plasma </a:t>
            </a:r>
            <a:r>
              <a:rPr lang="en-US" sz="2000" dirty="0" smtClean="0">
                <a:solidFill>
                  <a:schemeClr val="tx1">
                    <a:lumMod val="85000"/>
                    <a:lumOff val="15000"/>
                  </a:schemeClr>
                </a:solidFill>
                <a:latin typeface="Arial" panose="020B0604020202020204" pitchFamily="34" charset="0"/>
                <a:cs typeface="Arial" panose="020B0604020202020204" pitchFamily="34" charset="0"/>
              </a:rPr>
              <a:t>wakes</a:t>
            </a:r>
            <a:endParaRPr lang="en-US" sz="2000" dirty="0">
              <a:solidFill>
                <a:schemeClr val="tx1">
                  <a:lumMod val="85000"/>
                  <a:lumOff val="15000"/>
                </a:schemeClr>
              </a:solidFill>
              <a:latin typeface="Arial" panose="020B0604020202020204" pitchFamily="34" charset="0"/>
              <a:cs typeface="Arial" panose="020B0604020202020204" pitchFamily="34" charset="0"/>
            </a:endParaRPr>
          </a:p>
          <a:p>
            <a:pPr marL="742950" lvl="1" indent="-285750">
              <a:spcBef>
                <a:spcPts val="600"/>
              </a:spcBef>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IFEL technology reaching the GeV level</a:t>
            </a:r>
          </a:p>
          <a:p>
            <a:pPr marL="742950" lvl="1" indent="-285750">
              <a:spcBef>
                <a:spcPts val="600"/>
              </a:spcBef>
              <a:buFont typeface="Arial" panose="020B0604020202020204" pitchFamily="34" charset="0"/>
              <a:buChar char="•"/>
            </a:pPr>
            <a:r>
              <a:rPr lang="en-US" sz="2000" dirty="0">
                <a:solidFill>
                  <a:schemeClr val="tx1">
                    <a:lumMod val="85000"/>
                    <a:lumOff val="15000"/>
                  </a:schemeClr>
                </a:solidFill>
                <a:latin typeface="Arial" panose="020B0604020202020204" pitchFamily="34" charset="0"/>
                <a:cs typeface="Arial" panose="020B0604020202020204" pitchFamily="34" charset="0"/>
              </a:rPr>
              <a:t>Advanced studies of Inverse Compton scattering, e.g. non-linear interactions, pulse recirculation, etc</a:t>
            </a:r>
            <a:r>
              <a:rPr lang="en-US" sz="2000" dirty="0" smtClean="0">
                <a:solidFill>
                  <a:schemeClr val="tx1">
                    <a:lumMod val="85000"/>
                    <a:lumOff val="15000"/>
                  </a:schemeClr>
                </a:solidFill>
                <a:latin typeface="Arial" panose="020B0604020202020204" pitchFamily="34" charset="0"/>
                <a:cs typeface="Arial" panose="020B0604020202020204" pitchFamily="34" charset="0"/>
              </a:rPr>
              <a:t>.</a:t>
            </a:r>
            <a:endParaRPr lang="en-US" dirty="0">
              <a:solidFill>
                <a:schemeClr val="tx1">
                  <a:lumMod val="85000"/>
                  <a:lumOff val="15000"/>
                </a:schemeClr>
              </a:solidFill>
            </a:endParaRPr>
          </a:p>
        </p:txBody>
      </p:sp>
      <p:sp>
        <p:nvSpPr>
          <p:cNvPr id="12" name="Rounded Rectangle 11"/>
          <p:cNvSpPr/>
          <p:nvPr/>
        </p:nvSpPr>
        <p:spPr>
          <a:xfrm>
            <a:off x="5486400" y="1352360"/>
            <a:ext cx="3657601" cy="2221870"/>
          </a:xfrm>
          <a:prstGeom prst="roundRect">
            <a:avLst/>
          </a:prstGeom>
          <a:gradFill flip="none" rotWithShape="1">
            <a:gsLst>
              <a:gs pos="0">
                <a:srgbClr val="FFFFFF">
                  <a:lumMod val="83000"/>
                </a:srgbClr>
              </a:gs>
              <a:gs pos="47000">
                <a:srgbClr val="E6E6E6">
                  <a:lumMod val="0"/>
                  <a:lumOff val="100000"/>
                </a:srgbClr>
              </a:gs>
              <a:gs pos="100000">
                <a:srgbClr val="E6E6E6">
                  <a:lumMod val="91000"/>
                </a:srgbClr>
              </a:gs>
            </a:gsLst>
            <a:lin ang="10800000" scaled="1"/>
            <a:tileRect/>
          </a:gra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lumMod val="85000"/>
                    <a:lumOff val="15000"/>
                  </a:schemeClr>
                </a:solidFill>
                <a:latin typeface="Arial" panose="020B0604020202020204" pitchFamily="34" charset="0"/>
                <a:cs typeface="Arial" panose="020B0604020202020204" pitchFamily="34" charset="0"/>
              </a:rPr>
              <a:t>Advanced accelerator studies</a:t>
            </a:r>
            <a:endParaRPr lang="en-US" sz="2400" b="1"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lnSpc>
                <a:spcPts val="2100"/>
              </a:lnSpc>
              <a:spcBef>
                <a:spcPts val="600"/>
              </a:spcBef>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Ion acceleration – gas targets; H, D, He, Ne, etc.</a:t>
            </a:r>
            <a:endParaRPr lang="en-US" sz="2000" dirty="0">
              <a:latin typeface="Arial" panose="020B0604020202020204" pitchFamily="34" charset="0"/>
              <a:cs typeface="Arial" panose="020B0604020202020204" pitchFamily="34" charset="0"/>
            </a:endParaRPr>
          </a:p>
          <a:p>
            <a:pPr marL="342900" indent="-342900">
              <a:lnSpc>
                <a:spcPts val="2100"/>
              </a:lnSpc>
              <a:spcBef>
                <a:spcPts val="600"/>
              </a:spcBef>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High </a:t>
            </a:r>
            <a:r>
              <a:rPr lang="en-US" sz="2000" dirty="0" smtClean="0">
                <a:solidFill>
                  <a:schemeClr val="tx1"/>
                </a:solidFill>
                <a:latin typeface="Arial" panose="020B0604020202020204" pitchFamily="34" charset="0"/>
                <a:cs typeface="Arial" panose="020B0604020202020204" pitchFamily="34" charset="0"/>
              </a:rPr>
              <a:t>bunch-charge LWF </a:t>
            </a:r>
            <a:r>
              <a:rPr lang="en-US" sz="2000" dirty="0">
                <a:solidFill>
                  <a:schemeClr val="tx1"/>
                </a:solidFill>
                <a:latin typeface="Arial" panose="020B0604020202020204" pitchFamily="34" charset="0"/>
                <a:cs typeface="Arial" panose="020B0604020202020204" pitchFamily="34" charset="0"/>
              </a:rPr>
              <a:t>electron </a:t>
            </a:r>
            <a:r>
              <a:rPr lang="en-US" sz="2000" dirty="0" smtClean="0">
                <a:solidFill>
                  <a:schemeClr val="tx1"/>
                </a:solidFill>
                <a:latin typeface="Arial" panose="020B0604020202020204" pitchFamily="34" charset="0"/>
                <a:cs typeface="Arial" panose="020B0604020202020204" pitchFamily="34" charset="0"/>
              </a:rPr>
              <a:t>acceleration</a:t>
            </a:r>
            <a:r>
              <a:rPr lang="en-US" sz="2000" dirty="0" smtClean="0">
                <a:solidFill>
                  <a:schemeClr val="tx1">
                    <a:lumMod val="85000"/>
                    <a:lumOff val="15000"/>
                  </a:schemeClr>
                </a:solidFill>
                <a:latin typeface="Arial" panose="020B0604020202020204" pitchFamily="34" charset="0"/>
                <a:cs typeface="Arial" panose="020B0604020202020204" pitchFamily="34" charset="0"/>
              </a:rPr>
              <a:t>.</a:t>
            </a:r>
            <a:endParaRPr 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3" name="Rounded Rectangle 12"/>
          <p:cNvSpPr/>
          <p:nvPr/>
        </p:nvSpPr>
        <p:spPr>
          <a:xfrm>
            <a:off x="-1" y="1352361"/>
            <a:ext cx="3796146" cy="2221870"/>
          </a:xfrm>
          <a:prstGeom prst="roundRect">
            <a:avLst/>
          </a:prstGeom>
          <a:gradFill flip="none" rotWithShape="1">
            <a:gsLst>
              <a:gs pos="0">
                <a:srgbClr val="FFFFFF">
                  <a:lumMod val="83000"/>
                </a:srgbClr>
              </a:gs>
              <a:gs pos="47000">
                <a:srgbClr val="E6E6E6">
                  <a:lumMod val="0"/>
                  <a:lumOff val="100000"/>
                </a:srgbClr>
              </a:gs>
              <a:gs pos="100000">
                <a:srgbClr val="E6E6E6">
                  <a:lumMod val="91000"/>
                </a:srgbClr>
              </a:gs>
            </a:gsLst>
            <a:lin ang="10800000" scaled="1"/>
            <a:tileRect/>
          </a:gra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lumMod val="85000"/>
                    <a:lumOff val="15000"/>
                  </a:schemeClr>
                </a:solidFill>
                <a:latin typeface="Arial" panose="020B0604020202020204" pitchFamily="34" charset="0"/>
                <a:cs typeface="Arial" panose="020B0604020202020204" pitchFamily="34" charset="0"/>
              </a:rPr>
              <a:t>Science of strong field </a:t>
            </a:r>
            <a:r>
              <a:rPr lang="en-US" sz="2400" b="1" i="1" dirty="0" smtClean="0">
                <a:solidFill>
                  <a:schemeClr val="tx1">
                    <a:lumMod val="85000"/>
                    <a:lumOff val="15000"/>
                  </a:schemeClr>
                </a:solidFill>
                <a:latin typeface="Symbol" panose="05050102010706020507" pitchFamily="18" charset="2"/>
                <a:cs typeface="Arial" panose="020B0604020202020204" pitchFamily="34" charset="0"/>
              </a:rPr>
              <a:t>l</a:t>
            </a:r>
            <a:r>
              <a:rPr lang="en-US" sz="2400" b="1" dirty="0" smtClean="0">
                <a:solidFill>
                  <a:schemeClr val="tx1">
                    <a:lumMod val="85000"/>
                    <a:lumOff val="15000"/>
                  </a:schemeClr>
                </a:solidFill>
                <a:latin typeface="Arial" panose="020B0604020202020204" pitchFamily="34" charset="0"/>
                <a:cs typeface="Arial" panose="020B0604020202020204" pitchFamily="34" charset="0"/>
              </a:rPr>
              <a:t>-scaling</a:t>
            </a:r>
            <a:endParaRPr lang="en-US" sz="2400" b="1"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lnSpc>
                <a:spcPts val="2100"/>
              </a:lnSpc>
              <a:spcBef>
                <a:spcPts val="600"/>
              </a:spcBef>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HHG</a:t>
            </a:r>
            <a:endParaRPr lang="en-US" sz="2000" dirty="0" smtClean="0">
              <a:latin typeface="Arial" panose="020B0604020202020204" pitchFamily="34" charset="0"/>
              <a:cs typeface="Arial" panose="020B0604020202020204" pitchFamily="34" charset="0"/>
            </a:endParaRPr>
          </a:p>
          <a:p>
            <a:pPr marL="342900" indent="-342900">
              <a:lnSpc>
                <a:spcPts val="2100"/>
              </a:lnSpc>
              <a:spcBef>
                <a:spcPts val="600"/>
              </a:spcBef>
              <a:buFont typeface="Arial" panose="020B0604020202020204" pitchFamily="34" charset="0"/>
              <a:buChar char="•"/>
            </a:pPr>
            <a:r>
              <a:rPr lang="en-US" sz="2000" dirty="0" smtClean="0">
                <a:solidFill>
                  <a:schemeClr val="tx1"/>
                </a:solidFill>
                <a:latin typeface="Arial" panose="020B0604020202020204" pitchFamily="34" charset="0"/>
                <a:cs typeface="Arial" panose="020B0604020202020204" pitchFamily="34" charset="0"/>
              </a:rPr>
              <a:t>Laser-matter interaction studies at  </a:t>
            </a:r>
            <a:r>
              <a:rPr lang="en-US" sz="2000" i="1" dirty="0">
                <a:solidFill>
                  <a:schemeClr val="tx1"/>
                </a:solidFill>
                <a:latin typeface="Times New Roman" panose="02020603050405020304" pitchFamily="18" charset="0"/>
                <a:cs typeface="Times New Roman" panose="02020603050405020304" pitchFamily="18" charset="0"/>
              </a:rPr>
              <a:t>I</a:t>
            </a:r>
            <a:r>
              <a:rPr lang="en-US" sz="2000" i="1" dirty="0">
                <a:solidFill>
                  <a:schemeClr val="tx1"/>
                </a:solidFill>
                <a:latin typeface="Symbol" panose="05050102010706020507" pitchFamily="18" charset="2"/>
                <a:cs typeface="Arial" panose="020B0604020202020204" pitchFamily="34" charset="0"/>
              </a:rPr>
              <a:t>l</a:t>
            </a:r>
            <a:r>
              <a:rPr lang="en-US" sz="2000" baseline="30000" dirty="0">
                <a:solidFill>
                  <a:schemeClr val="tx1"/>
                </a:solidFill>
                <a:latin typeface="Arial" panose="020B0604020202020204" pitchFamily="34" charset="0"/>
                <a:cs typeface="Arial" panose="020B0604020202020204" pitchFamily="34" charset="0"/>
              </a:rPr>
              <a:t>2</a:t>
            </a:r>
            <a:r>
              <a:rPr lang="en-US" sz="2000" dirty="0">
                <a:solidFill>
                  <a:schemeClr val="tx1"/>
                </a:solidFill>
                <a:latin typeface="Arial" panose="020B0604020202020204" pitchFamily="34" charset="0"/>
                <a:cs typeface="Arial" panose="020B0604020202020204" pitchFamily="34" charset="0"/>
              </a:rPr>
              <a:t> &gt;10</a:t>
            </a:r>
            <a:r>
              <a:rPr lang="en-US" sz="2000" baseline="30000" dirty="0">
                <a:solidFill>
                  <a:schemeClr val="tx1"/>
                </a:solidFill>
                <a:latin typeface="Arial" panose="020B0604020202020204" pitchFamily="34" charset="0"/>
                <a:cs typeface="Arial" panose="020B0604020202020204" pitchFamily="34" charset="0"/>
              </a:rPr>
              <a:t>20</a:t>
            </a:r>
            <a:r>
              <a:rPr lang="en-US" sz="2000" dirty="0">
                <a:solidFill>
                  <a:schemeClr val="tx1"/>
                </a:solidFill>
                <a:latin typeface="Arial" panose="020B0604020202020204" pitchFamily="34" charset="0"/>
                <a:cs typeface="Arial" panose="020B0604020202020204" pitchFamily="34" charset="0"/>
              </a:rPr>
              <a:t> W/cm</a:t>
            </a:r>
            <a:r>
              <a:rPr lang="en-US" sz="2000" baseline="30000" dirty="0">
                <a:solidFill>
                  <a:schemeClr val="tx1"/>
                </a:solidFill>
                <a:latin typeface="Arial" panose="020B0604020202020204" pitchFamily="34" charset="0"/>
                <a:cs typeface="Arial" panose="020B0604020202020204" pitchFamily="34" charset="0"/>
              </a:rPr>
              <a:t>2</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in unexplored mid-IR spectral domain</a:t>
            </a:r>
            <a:endParaRPr lang="en-US" sz="2000" dirty="0">
              <a:solidFill>
                <a:schemeClr val="tx1"/>
              </a:solidFill>
              <a:latin typeface="Arial" panose="020B0604020202020204" pitchFamily="34" charset="0"/>
              <a:cs typeface="Arial" panose="020B0604020202020204" pitchFamily="34" charset="0"/>
            </a:endParaRPr>
          </a:p>
        </p:txBody>
      </p:sp>
      <p:pic>
        <p:nvPicPr>
          <p:cNvPr id="158722" name="Picture 2" descr="C:\Users\igor\AppData\Local\Microsoft\Windows\Temporary Internet Files\Content.Outlook\2PPR990T\Future experiements.jpg"/>
          <p:cNvPicPr>
            <a:picLocks noChangeAspect="1" noChangeArrowheads="1"/>
          </p:cNvPicPr>
          <p:nvPr/>
        </p:nvPicPr>
        <p:blipFill rotWithShape="1">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l="31642" r="34909" b="50000"/>
          <a:stretch/>
        </p:blipFill>
        <p:spPr bwMode="auto">
          <a:xfrm>
            <a:off x="3285408" y="1521817"/>
            <a:ext cx="2735832" cy="23203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0869" y="5808707"/>
            <a:ext cx="8608364" cy="646331"/>
          </a:xfrm>
          <a:prstGeom prst="rect">
            <a:avLst/>
          </a:prstGeom>
          <a:noFill/>
        </p:spPr>
        <p:txBody>
          <a:bodyPr wrap="square" rtlCol="0">
            <a:spAutoFit/>
          </a:bodyPr>
          <a:lstStyle/>
          <a:p>
            <a:r>
              <a:rPr lang="en-US" i="1" dirty="0" smtClean="0"/>
              <a:t>Source: Summaries of ATF Laser Upgrade Advisory Panel (</a:t>
            </a:r>
            <a:r>
              <a:rPr lang="en-US" i="1" dirty="0"/>
              <a:t>C. </a:t>
            </a:r>
            <a:r>
              <a:rPr lang="en-US" i="1" dirty="0" err="1"/>
              <a:t>Barty</a:t>
            </a:r>
            <a:r>
              <a:rPr lang="en-US" i="1" dirty="0"/>
              <a:t>, P. </a:t>
            </a:r>
            <a:r>
              <a:rPr lang="en-US" i="1" dirty="0" err="1"/>
              <a:t>Corkum</a:t>
            </a:r>
            <a:r>
              <a:rPr lang="en-US" i="1" dirty="0"/>
              <a:t>, L. </a:t>
            </a:r>
            <a:r>
              <a:rPr lang="en-US" i="1" dirty="0" err="1"/>
              <a:t>DiMauro</a:t>
            </a:r>
            <a:r>
              <a:rPr lang="en-US" i="1" dirty="0"/>
              <a:t>, </a:t>
            </a:r>
            <a:r>
              <a:rPr lang="en-US" i="1" dirty="0" smtClean="0"/>
              <a:t>   H</a:t>
            </a:r>
            <a:r>
              <a:rPr lang="en-US" i="1" dirty="0"/>
              <a:t>. </a:t>
            </a:r>
            <a:r>
              <a:rPr lang="en-US" i="1" dirty="0" err="1" smtClean="0"/>
              <a:t>Kapteyn</a:t>
            </a:r>
            <a:r>
              <a:rPr lang="en-US" i="1" dirty="0"/>
              <a:t>, S. </a:t>
            </a:r>
            <a:r>
              <a:rPr lang="en-US" i="1" dirty="0" err="1"/>
              <a:t>Tochitsky</a:t>
            </a:r>
            <a:r>
              <a:rPr lang="en-US" i="1" dirty="0"/>
              <a:t>, W. White </a:t>
            </a:r>
            <a:r>
              <a:rPr lang="en-US" i="1" dirty="0" smtClean="0"/>
              <a:t>), October 10-11, 2013</a:t>
            </a:r>
            <a:endParaRPr lang="en-US" i="1" dirty="0"/>
          </a:p>
        </p:txBody>
      </p:sp>
    </p:spTree>
    <p:extLst>
      <p:ext uri="{BB962C8B-B14F-4D97-AF65-F5344CB8AC3E}">
        <p14:creationId xmlns:p14="http://schemas.microsoft.com/office/powerpoint/2010/main" val="934472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nodePh="1">
                                  <p:stCondLst>
                                    <p:cond delay="0"/>
                                  </p:stCondLst>
                                  <p:endCondLst>
                                    <p:cond evt="begin" delay="0">
                                      <p:tn val="5"/>
                                    </p:cond>
                                  </p:endCondLst>
                                  <p:childTnLst>
                                    <p:animEffect transition="out" filter="wipe(up)">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nodePh="1">
                                  <p:stCondLst>
                                    <p:cond delay="0"/>
                                  </p:stCondLst>
                                  <p:endCondLst>
                                    <p:cond evt="begin" delay="0">
                                      <p:tn val="10"/>
                                    </p:cond>
                                  </p:endCondLst>
                                  <p:childTnLst>
                                    <p:animEffect transition="out" filter="wipe(righ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2526032" y="2956978"/>
            <a:ext cx="4027168" cy="2400461"/>
          </a:xfrm>
          <a:prstGeom prst="ellipse">
            <a:avLst/>
          </a:prstGeom>
          <a:ln>
            <a:noFill/>
          </a:ln>
          <a:effectLst>
            <a:softEdge rad="112500"/>
          </a:effec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9361"/>
            <a:ext cx="4052455" cy="228443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5373293" y="1287887"/>
            <a:ext cx="3733800" cy="2457450"/>
          </a:xfrm>
          <a:prstGeom prst="ellipse">
            <a:avLst/>
          </a:prstGeom>
          <a:ln>
            <a:noFill/>
          </a:ln>
          <a:effectLst>
            <a:softEdge rad="112500"/>
          </a:effectLst>
        </p:spPr>
      </p:pic>
      <p:sp>
        <p:nvSpPr>
          <p:cNvPr id="9" name="TextBox 8"/>
          <p:cNvSpPr txBox="1"/>
          <p:nvPr/>
        </p:nvSpPr>
        <p:spPr>
          <a:xfrm>
            <a:off x="7546262" y="1658865"/>
            <a:ext cx="1560831" cy="584775"/>
          </a:xfrm>
          <a:prstGeom prst="rect">
            <a:avLst/>
          </a:prstGeom>
          <a:solidFill>
            <a:srgbClr val="4A452A">
              <a:alpha val="36078"/>
            </a:srgbClr>
          </a:solidFill>
        </p:spPr>
        <p:txBody>
          <a:bodyPr wrap="square" rtlCol="0">
            <a:spAutoFit/>
          </a:bodyPr>
          <a:lstStyle/>
          <a:p>
            <a:r>
              <a:rPr lang="en-US" sz="1600" b="1" dirty="0" smtClean="0">
                <a:solidFill>
                  <a:schemeClr val="bg1"/>
                </a:solidFill>
              </a:rPr>
              <a:t>High-brightness electron beams</a:t>
            </a:r>
            <a:endParaRPr lang="en-US" sz="1600" b="1" dirty="0">
              <a:solidFill>
                <a:schemeClr val="bg1"/>
              </a:solidFill>
            </a:endParaRPr>
          </a:p>
        </p:txBody>
      </p:sp>
      <p:sp>
        <p:nvSpPr>
          <p:cNvPr id="10" name="TextBox 9"/>
          <p:cNvSpPr txBox="1"/>
          <p:nvPr/>
        </p:nvSpPr>
        <p:spPr>
          <a:xfrm>
            <a:off x="103031" y="3145239"/>
            <a:ext cx="2819400" cy="338554"/>
          </a:xfrm>
          <a:prstGeom prst="rect">
            <a:avLst/>
          </a:prstGeom>
          <a:solidFill>
            <a:srgbClr val="4A452A">
              <a:alpha val="47843"/>
            </a:srgbClr>
          </a:solidFill>
        </p:spPr>
        <p:txBody>
          <a:bodyPr wrap="square" rtlCol="0">
            <a:spAutoFit/>
          </a:bodyPr>
          <a:lstStyle/>
          <a:p>
            <a:r>
              <a:rPr lang="en-US" sz="1600" b="1" dirty="0" smtClean="0">
                <a:solidFill>
                  <a:schemeClr val="bg1"/>
                </a:solidFill>
              </a:rPr>
              <a:t>Small staff, a lot of  experience</a:t>
            </a:r>
            <a:endParaRPr lang="en-US" sz="1600" b="1" dirty="0">
              <a:solidFill>
                <a:schemeClr val="bg1"/>
              </a:solidFill>
            </a:endParaRPr>
          </a:p>
        </p:txBody>
      </p:sp>
      <p:sp>
        <p:nvSpPr>
          <p:cNvPr id="11" name="TextBox 10"/>
          <p:cNvSpPr txBox="1"/>
          <p:nvPr/>
        </p:nvSpPr>
        <p:spPr>
          <a:xfrm>
            <a:off x="3148651" y="4835938"/>
            <a:ext cx="2518448" cy="338554"/>
          </a:xfrm>
          <a:prstGeom prst="rect">
            <a:avLst/>
          </a:prstGeom>
          <a:solidFill>
            <a:srgbClr val="948A54">
              <a:alpha val="47843"/>
            </a:srgbClr>
          </a:solidFill>
        </p:spPr>
        <p:txBody>
          <a:bodyPr wrap="square" rtlCol="0">
            <a:spAutoFit/>
          </a:bodyPr>
          <a:lstStyle/>
          <a:p>
            <a:pPr algn="ctr"/>
            <a:r>
              <a:rPr lang="en-US" sz="1600" b="1" dirty="0" smtClean="0">
                <a:solidFill>
                  <a:schemeClr val="bg1"/>
                </a:solidFill>
              </a:rPr>
              <a:t>Unique powerful lasers</a:t>
            </a:r>
            <a:endParaRPr lang="en-US" sz="1600" b="1" dirty="0">
              <a:solidFill>
                <a:schemeClr val="bg1"/>
              </a:solidFill>
            </a:endParaRPr>
          </a:p>
        </p:txBody>
      </p:sp>
      <p:sp>
        <p:nvSpPr>
          <p:cNvPr id="12" name="Slide Number Placeholder 1"/>
          <p:cNvSpPr>
            <a:spLocks noGrp="1"/>
          </p:cNvSpPr>
          <p:nvPr>
            <p:ph type="sldNum" sz="quarter" idx="12"/>
          </p:nvPr>
        </p:nvSpPr>
        <p:spPr>
          <a:xfrm>
            <a:off x="4419600" y="6492875"/>
            <a:ext cx="2133600" cy="365125"/>
          </a:xfrm>
        </p:spPr>
        <p:txBody>
          <a:bodyPr/>
          <a:lstStyle/>
          <a:p>
            <a:pPr>
              <a:defRPr/>
            </a:pPr>
            <a:fld id="{BBEB5EFC-3376-AD40-8F78-B09128AC7639}" type="slidenum">
              <a:rPr lang="en-US" smtClean="0">
                <a:solidFill>
                  <a:srgbClr val="FFFFFF"/>
                </a:solidFill>
              </a:rPr>
              <a:pPr>
                <a:defRPr/>
              </a:pPr>
              <a:t>4</a:t>
            </a:fld>
            <a:endParaRPr lang="en-US" dirty="0">
              <a:solidFill>
                <a:srgbClr val="FFFFFF"/>
              </a:solidFill>
            </a:endParaRPr>
          </a:p>
        </p:txBody>
      </p:sp>
      <p:sp>
        <p:nvSpPr>
          <p:cNvPr id="3" name="TextBox 2"/>
          <p:cNvSpPr txBox="1"/>
          <p:nvPr/>
        </p:nvSpPr>
        <p:spPr>
          <a:xfrm>
            <a:off x="6967967" y="6536144"/>
            <a:ext cx="184666" cy="369332"/>
          </a:xfrm>
          <a:prstGeom prst="rect">
            <a:avLst/>
          </a:prstGeom>
          <a:noFill/>
        </p:spPr>
        <p:txBody>
          <a:bodyPr wrap="none" rtlCol="0">
            <a:spAutoFit/>
          </a:bodyPr>
          <a:lstStyle/>
          <a:p>
            <a:endParaRPr lang="en-US" dirty="0"/>
          </a:p>
        </p:txBody>
      </p:sp>
      <p:pic>
        <p:nvPicPr>
          <p:cNvPr id="675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6191" y="2106454"/>
            <a:ext cx="817986" cy="105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2"/>
          <p:cNvSpPr>
            <a:spLocks noGrp="1"/>
          </p:cNvSpPr>
          <p:nvPr>
            <p:ph type="title"/>
          </p:nvPr>
        </p:nvSpPr>
        <p:spPr>
          <a:xfrm>
            <a:off x="103031" y="467487"/>
            <a:ext cx="9028090" cy="883475"/>
          </a:xfrm>
        </p:spPr>
        <p:txBody>
          <a:bodyPr>
            <a:normAutofit/>
          </a:bodyPr>
          <a:lstStyle/>
          <a:p>
            <a:r>
              <a:rPr lang="en-US" sz="3100" b="1" dirty="0" smtClean="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What the ATF is about?</a:t>
            </a:r>
            <a:endParaRPr lang="en-US" sz="1600" b="1" dirty="0">
              <a:solidFill>
                <a:schemeClr val="tx2">
                  <a:lumMod val="60000"/>
                  <a:lumOff val="40000"/>
                </a:schemeClr>
              </a:solidFill>
              <a:effectLst>
                <a:outerShdw blurRad="50800" dist="38100" dir="18900000" algn="bl" rotWithShape="0">
                  <a:prstClr val="black">
                    <a:alpha val="40000"/>
                  </a:prstClr>
                </a:outerShdw>
              </a:effectLst>
              <a:latin typeface="Verdana"/>
              <a:cs typeface="Verdana"/>
            </a:endParaRPr>
          </a:p>
        </p:txBody>
      </p:sp>
      <p:sp>
        <p:nvSpPr>
          <p:cNvPr id="16" name="TextBox 15"/>
          <p:cNvSpPr txBox="1"/>
          <p:nvPr/>
        </p:nvSpPr>
        <p:spPr>
          <a:xfrm>
            <a:off x="103031" y="5224045"/>
            <a:ext cx="8655941" cy="1477327"/>
          </a:xfrm>
          <a:prstGeom prst="rect">
            <a:avLst/>
          </a:prstGeom>
          <a:noFill/>
        </p:spPr>
        <p:txBody>
          <a:bodyPr wrap="square" rtlCol="0">
            <a:spAutoFit/>
          </a:bodyPr>
          <a:lstStyle/>
          <a:p>
            <a:pPr marL="800100" lvl="1" indent="-342900">
              <a:buFont typeface="Arial"/>
              <a:buChar char="•"/>
            </a:pPr>
            <a:r>
              <a:rPr lang="en-US" sz="2400" dirty="0" smtClean="0">
                <a:solidFill>
                  <a:schemeClr val="tx1">
                    <a:lumMod val="85000"/>
                    <a:lumOff val="15000"/>
                  </a:schemeClr>
                </a:solidFill>
                <a:effectLst>
                  <a:outerShdw blurRad="38100" dist="38100" dir="2700000" algn="tl">
                    <a:srgbClr val="000000">
                      <a:alpha val="43137"/>
                    </a:srgbClr>
                  </a:outerShdw>
                </a:effectLst>
              </a:rPr>
              <a:t>By </a:t>
            </a:r>
            <a:r>
              <a:rPr lang="en-US" sz="2400" dirty="0">
                <a:solidFill>
                  <a:schemeClr val="tx1">
                    <a:lumMod val="85000"/>
                    <a:lumOff val="15000"/>
                  </a:schemeClr>
                </a:solidFill>
                <a:effectLst>
                  <a:outerShdw blurRad="38100" dist="38100" dir="2700000" algn="tl">
                    <a:srgbClr val="000000">
                      <a:alpha val="43137"/>
                    </a:srgbClr>
                  </a:outerShdw>
                </a:effectLst>
              </a:rPr>
              <a:t>hosting a free </a:t>
            </a:r>
            <a:r>
              <a:rPr lang="en-US" sz="2400" dirty="0" smtClean="0">
                <a:solidFill>
                  <a:schemeClr val="tx1">
                    <a:lumMod val="85000"/>
                    <a:lumOff val="15000"/>
                  </a:schemeClr>
                </a:solidFill>
                <a:effectLst>
                  <a:outerShdw blurRad="38100" dist="38100" dir="2700000" algn="tl">
                    <a:srgbClr val="000000">
                      <a:alpha val="43137"/>
                    </a:srgbClr>
                  </a:outerShdw>
                </a:effectLst>
              </a:rPr>
              <a:t>service, </a:t>
            </a:r>
            <a:r>
              <a:rPr lang="en-US" sz="2400" dirty="0">
                <a:solidFill>
                  <a:schemeClr val="tx1">
                    <a:lumMod val="85000"/>
                    <a:lumOff val="15000"/>
                  </a:schemeClr>
                </a:solidFill>
                <a:effectLst>
                  <a:outerShdw blurRad="38100" dist="38100" dir="2700000" algn="tl">
                    <a:srgbClr val="000000">
                      <a:alpha val="43137"/>
                    </a:srgbClr>
                  </a:outerShdw>
                </a:effectLst>
              </a:rPr>
              <a:t>ATF enables </a:t>
            </a:r>
            <a:r>
              <a:rPr lang="en-US" sz="2400" dirty="0" smtClean="0">
                <a:solidFill>
                  <a:schemeClr val="tx1">
                    <a:lumMod val="85000"/>
                    <a:lumOff val="15000"/>
                  </a:schemeClr>
                </a:solidFill>
                <a:effectLst>
                  <a:outerShdw blurRad="38100" dist="38100" dir="2700000" algn="tl">
                    <a:srgbClr val="000000">
                      <a:alpha val="43137"/>
                    </a:srgbClr>
                  </a:outerShdw>
                </a:effectLst>
              </a:rPr>
              <a:t>diverse research groups to </a:t>
            </a:r>
            <a:r>
              <a:rPr lang="en-US" sz="2400" dirty="0">
                <a:solidFill>
                  <a:schemeClr val="tx1">
                    <a:lumMod val="85000"/>
                    <a:lumOff val="15000"/>
                  </a:schemeClr>
                </a:solidFill>
                <a:effectLst>
                  <a:outerShdw blurRad="38100" dist="38100" dir="2700000" algn="tl">
                    <a:srgbClr val="000000">
                      <a:alpha val="43137"/>
                    </a:srgbClr>
                  </a:outerShdw>
                </a:effectLst>
              </a:rPr>
              <a:t>carry out their experimental work using high-performance accelerators and lasers. </a:t>
            </a:r>
          </a:p>
          <a:p>
            <a:endParaRPr lang="en-US" dirty="0"/>
          </a:p>
        </p:txBody>
      </p:sp>
    </p:spTree>
    <p:extLst>
      <p:ext uri="{BB962C8B-B14F-4D97-AF65-F5344CB8AC3E}">
        <p14:creationId xmlns:p14="http://schemas.microsoft.com/office/powerpoint/2010/main" val="17018080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2" descr="C:\Users\igor\AppData\Local\Microsoft\Windows\Temporary Internet Files\Content.Outlook\2PPR990T\All-OpticalFEL_Illustration_B_draft3.jpg"/>
          <p:cNvPicPr>
            <a:picLocks noChangeAspect="1" noChangeArrowheads="1"/>
          </p:cNvPicPr>
          <p:nvPr/>
        </p:nvPicPr>
        <p:blipFill rotWithShape="1">
          <a:blip r:embed="rId3">
            <a:extLst>
              <a:ext uri="{28A0092B-C50C-407E-A947-70E740481C1C}">
                <a14:useLocalDpi xmlns:a14="http://schemas.microsoft.com/office/drawing/2010/main" val="0"/>
              </a:ext>
            </a:extLst>
          </a:blip>
          <a:srcRect b="4889"/>
          <a:stretch/>
        </p:blipFill>
        <p:spPr bwMode="auto">
          <a:xfrm>
            <a:off x="49357" y="1953490"/>
            <a:ext cx="6363975" cy="447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2328861"/>
            <a:ext cx="990600" cy="646331"/>
          </a:xfrm>
          <a:prstGeom prst="rect">
            <a:avLst/>
          </a:prstGeom>
          <a:noFill/>
        </p:spPr>
        <p:txBody>
          <a:bodyPr wrap="square" rtlCol="0">
            <a:spAutoFit/>
          </a:bodyPr>
          <a:lstStyle/>
          <a:p>
            <a:r>
              <a:rPr lang="en-US" dirty="0" smtClean="0">
                <a:solidFill>
                  <a:schemeClr val="bg1"/>
                </a:solidFill>
                <a:effectLst>
                  <a:glow rad="101600">
                    <a:schemeClr val="accent2">
                      <a:satMod val="175000"/>
                      <a:alpha val="40000"/>
                    </a:schemeClr>
                  </a:glow>
                </a:effectLst>
              </a:rPr>
              <a:t>100 TW</a:t>
            </a:r>
          </a:p>
          <a:p>
            <a:r>
              <a:rPr lang="en-US" dirty="0" smtClean="0">
                <a:solidFill>
                  <a:schemeClr val="bg1"/>
                </a:solidFill>
                <a:effectLst>
                  <a:glow rad="101600">
                    <a:schemeClr val="accent2">
                      <a:satMod val="175000"/>
                      <a:alpha val="40000"/>
                    </a:schemeClr>
                  </a:glow>
                </a:effectLst>
              </a:rPr>
              <a:t>100 </a:t>
            </a:r>
            <a:r>
              <a:rPr lang="en-US" dirty="0" err="1" smtClean="0">
                <a:solidFill>
                  <a:schemeClr val="bg1"/>
                </a:solidFill>
                <a:effectLst>
                  <a:glow rad="101600">
                    <a:schemeClr val="accent2">
                      <a:satMod val="175000"/>
                      <a:alpha val="40000"/>
                    </a:schemeClr>
                  </a:glow>
                </a:effectLst>
              </a:rPr>
              <a:t>fs</a:t>
            </a:r>
            <a:endParaRPr lang="en-US" dirty="0">
              <a:solidFill>
                <a:schemeClr val="bg1"/>
              </a:solidFill>
              <a:effectLst>
                <a:glow rad="101600">
                  <a:schemeClr val="accent2">
                    <a:satMod val="175000"/>
                    <a:alpha val="40000"/>
                  </a:schemeClr>
                </a:glow>
              </a:effectLst>
            </a:endParaRPr>
          </a:p>
        </p:txBody>
      </p:sp>
      <p:sp>
        <p:nvSpPr>
          <p:cNvPr id="17" name="TextBox 16"/>
          <p:cNvSpPr txBox="1"/>
          <p:nvPr/>
        </p:nvSpPr>
        <p:spPr>
          <a:xfrm>
            <a:off x="2819400" y="2652026"/>
            <a:ext cx="990600" cy="646331"/>
          </a:xfrm>
          <a:prstGeom prst="rect">
            <a:avLst/>
          </a:prstGeom>
          <a:noFill/>
        </p:spPr>
        <p:txBody>
          <a:bodyPr wrap="square" rtlCol="0">
            <a:spAutoFit/>
          </a:bodyPr>
          <a:lstStyle/>
          <a:p>
            <a:pPr algn="ctr"/>
            <a:r>
              <a:rPr lang="en-US" dirty="0" smtClean="0">
                <a:solidFill>
                  <a:schemeClr val="bg1"/>
                </a:solidFill>
                <a:effectLst>
                  <a:glow rad="101600">
                    <a:schemeClr val="accent2">
                      <a:satMod val="175000"/>
                      <a:alpha val="40000"/>
                    </a:schemeClr>
                  </a:glow>
                </a:effectLst>
              </a:rPr>
              <a:t>1 TW</a:t>
            </a:r>
          </a:p>
          <a:p>
            <a:pPr algn="ctr"/>
            <a:r>
              <a:rPr lang="en-US" dirty="0" smtClean="0">
                <a:solidFill>
                  <a:schemeClr val="bg1"/>
                </a:solidFill>
                <a:effectLst>
                  <a:glow rad="101600">
                    <a:schemeClr val="accent2">
                      <a:satMod val="175000"/>
                      <a:alpha val="40000"/>
                    </a:schemeClr>
                  </a:glow>
                </a:effectLst>
              </a:rPr>
              <a:t>25 ps</a:t>
            </a:r>
            <a:endParaRPr lang="en-US" dirty="0">
              <a:solidFill>
                <a:schemeClr val="bg1"/>
              </a:solidFill>
              <a:effectLst>
                <a:glow rad="101600">
                  <a:schemeClr val="accent2">
                    <a:satMod val="175000"/>
                    <a:alpha val="40000"/>
                  </a:schemeClr>
                </a:glow>
              </a:effectLst>
            </a:endParaRPr>
          </a:p>
        </p:txBody>
      </p:sp>
      <p:sp>
        <p:nvSpPr>
          <p:cNvPr id="18" name="TextBox 79"/>
          <p:cNvSpPr txBox="1">
            <a:spLocks noChangeArrowheads="1"/>
          </p:cNvSpPr>
          <p:nvPr/>
        </p:nvSpPr>
        <p:spPr bwMode="auto">
          <a:xfrm>
            <a:off x="762794" y="5676219"/>
            <a:ext cx="989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dirty="0">
                <a:effectLst>
                  <a:outerShdw blurRad="50800" dist="38100" dir="2700000" algn="tl" rotWithShape="0">
                    <a:prstClr val="black">
                      <a:alpha val="40000"/>
                    </a:prstClr>
                  </a:outerShdw>
                </a:effectLst>
                <a:latin typeface="+mn-lt"/>
              </a:rPr>
              <a:t>LWFA</a:t>
            </a:r>
          </a:p>
        </p:txBody>
      </p:sp>
      <p:sp>
        <p:nvSpPr>
          <p:cNvPr id="19" name="TextBox 81"/>
          <p:cNvSpPr txBox="1">
            <a:spLocks noChangeArrowheads="1"/>
          </p:cNvSpPr>
          <p:nvPr/>
        </p:nvSpPr>
        <p:spPr bwMode="auto">
          <a:xfrm>
            <a:off x="1929283" y="5353054"/>
            <a:ext cx="1228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dirty="0" smtClean="0">
                <a:effectLst>
                  <a:outerShdw blurRad="50800" dist="38100" dir="2700000" algn="tl" rotWithShape="0">
                    <a:prstClr val="black">
                      <a:alpha val="40000"/>
                    </a:prstClr>
                  </a:outerShdw>
                </a:effectLst>
                <a:latin typeface="+mn-lt"/>
              </a:rPr>
              <a:t>Compton</a:t>
            </a:r>
          </a:p>
          <a:p>
            <a:r>
              <a:rPr lang="en-US" sz="1800" dirty="0" smtClean="0">
                <a:effectLst>
                  <a:outerShdw blurRad="50800" dist="38100" dir="2700000" algn="tl" rotWithShape="0">
                    <a:prstClr val="black">
                      <a:alpha val="40000"/>
                    </a:prstClr>
                  </a:outerShdw>
                </a:effectLst>
                <a:latin typeface="+mn-lt"/>
              </a:rPr>
              <a:t>source</a:t>
            </a:r>
            <a:endParaRPr lang="en-US" sz="1800" dirty="0">
              <a:effectLst>
                <a:outerShdw blurRad="50800" dist="38100" dir="2700000" algn="tl" rotWithShape="0">
                  <a:prstClr val="black">
                    <a:alpha val="40000"/>
                  </a:prstClr>
                </a:outerShdw>
              </a:effectLst>
              <a:latin typeface="+mn-lt"/>
            </a:endParaRPr>
          </a:p>
        </p:txBody>
      </p:sp>
      <p:cxnSp>
        <p:nvCxnSpPr>
          <p:cNvPr id="20" name="Straight Connector 19"/>
          <p:cNvCxnSpPr/>
          <p:nvPr/>
        </p:nvCxnSpPr>
        <p:spPr>
          <a:xfrm flipV="1">
            <a:off x="1257300" y="4724400"/>
            <a:ext cx="228600" cy="914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209800" y="4649927"/>
            <a:ext cx="152400" cy="76200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791200" y="3276600"/>
            <a:ext cx="3352800" cy="1754327"/>
          </a:xfrm>
          <a:prstGeom prst="rect">
            <a:avLst/>
          </a:prstGeom>
          <a:noFill/>
        </p:spPr>
        <p:txBody>
          <a:bodyPr wrap="square" rtlCol="0">
            <a:spAutoFit/>
          </a:bodyPr>
          <a:lstStyle/>
          <a:p>
            <a:pPr marL="285750" indent="-285750">
              <a:lnSpc>
                <a:spcPct val="140000"/>
              </a:lnSpc>
              <a:buFont typeface="Arial"/>
              <a:buChar char="•"/>
            </a:pPr>
            <a:r>
              <a:rPr lang="en-US" sz="2000" dirty="0" smtClean="0">
                <a:solidFill>
                  <a:srgbClr val="000090"/>
                </a:solidFill>
                <a:latin typeface="+mn-lt"/>
              </a:rPr>
              <a:t>Tunable 50 </a:t>
            </a:r>
            <a:r>
              <a:rPr lang="en-US" sz="2000" dirty="0" err="1" smtClean="0">
                <a:solidFill>
                  <a:srgbClr val="000090"/>
                </a:solidFill>
                <a:latin typeface="+mn-lt"/>
              </a:rPr>
              <a:t>keV</a:t>
            </a:r>
            <a:r>
              <a:rPr lang="en-US" sz="2000" dirty="0" smtClean="0">
                <a:solidFill>
                  <a:srgbClr val="000090"/>
                </a:solidFill>
                <a:latin typeface="+mn-lt"/>
              </a:rPr>
              <a:t> - 50 MeV</a:t>
            </a:r>
          </a:p>
          <a:p>
            <a:pPr marL="285750" indent="-285750">
              <a:lnSpc>
                <a:spcPct val="140000"/>
              </a:lnSpc>
              <a:buFont typeface="Arial"/>
              <a:buChar char="•"/>
            </a:pPr>
            <a:r>
              <a:rPr lang="en-US" sz="2000" dirty="0" smtClean="0">
                <a:solidFill>
                  <a:srgbClr val="000090"/>
                </a:solidFill>
                <a:latin typeface="+mn-lt"/>
              </a:rPr>
              <a:t>Total photon yield 10</a:t>
            </a:r>
            <a:r>
              <a:rPr lang="en-US" sz="2000" baseline="30000" dirty="0" smtClean="0">
                <a:solidFill>
                  <a:srgbClr val="000090"/>
                </a:solidFill>
                <a:latin typeface="+mn-lt"/>
              </a:rPr>
              <a:t>11</a:t>
            </a:r>
          </a:p>
          <a:p>
            <a:pPr marL="285750" indent="-285750">
              <a:lnSpc>
                <a:spcPct val="140000"/>
              </a:lnSpc>
              <a:buFont typeface="Arial"/>
              <a:buChar char="•"/>
            </a:pPr>
            <a:r>
              <a:rPr lang="en-US" sz="2000" dirty="0">
                <a:solidFill>
                  <a:srgbClr val="000090"/>
                </a:solidFill>
                <a:latin typeface="+mn-lt"/>
              </a:rPr>
              <a:t>Total photon </a:t>
            </a:r>
            <a:r>
              <a:rPr lang="en-US" sz="2000" dirty="0" smtClean="0">
                <a:solidFill>
                  <a:srgbClr val="000090"/>
                </a:solidFill>
                <a:latin typeface="+mn-lt"/>
              </a:rPr>
              <a:t>flux 10</a:t>
            </a:r>
            <a:r>
              <a:rPr lang="en-US" sz="2000" baseline="30000" dirty="0" smtClean="0">
                <a:solidFill>
                  <a:srgbClr val="000090"/>
                </a:solidFill>
                <a:latin typeface="+mn-lt"/>
              </a:rPr>
              <a:t>24</a:t>
            </a:r>
            <a:r>
              <a:rPr lang="en-US" sz="2000" dirty="0" smtClean="0">
                <a:solidFill>
                  <a:srgbClr val="000090"/>
                </a:solidFill>
                <a:latin typeface="+mn-lt"/>
              </a:rPr>
              <a:t>/s </a:t>
            </a:r>
            <a:endParaRPr lang="en-US" sz="2000" dirty="0">
              <a:solidFill>
                <a:srgbClr val="000090"/>
              </a:solidFill>
              <a:latin typeface="+mn-lt"/>
            </a:endParaRPr>
          </a:p>
          <a:p>
            <a:pPr>
              <a:lnSpc>
                <a:spcPct val="140000"/>
              </a:lnSpc>
            </a:pPr>
            <a:r>
              <a:rPr lang="en-US" dirty="0" smtClean="0"/>
              <a:t> </a:t>
            </a:r>
            <a:endParaRPr lang="en-US" dirty="0"/>
          </a:p>
        </p:txBody>
      </p:sp>
      <p:sp>
        <p:nvSpPr>
          <p:cNvPr id="32" name="TextBox 31"/>
          <p:cNvSpPr txBox="1"/>
          <p:nvPr/>
        </p:nvSpPr>
        <p:spPr>
          <a:xfrm>
            <a:off x="228600" y="1540316"/>
            <a:ext cx="4267200" cy="461665"/>
          </a:xfrm>
          <a:prstGeom prst="rect">
            <a:avLst/>
          </a:prstGeom>
          <a:noFill/>
        </p:spPr>
        <p:txBody>
          <a:bodyPr wrap="square" rtlCol="0">
            <a:spAutoFit/>
          </a:bodyPr>
          <a:lstStyle/>
          <a:p>
            <a:r>
              <a:rPr lang="en-US" sz="2400" dirty="0" smtClean="0">
                <a:solidFill>
                  <a:srgbClr val="002060"/>
                </a:solidFill>
                <a:effectLst>
                  <a:outerShdw blurRad="38100" dist="38100" dir="2700000" algn="tl">
                    <a:srgbClr val="000000">
                      <a:alpha val="43137"/>
                    </a:srgbClr>
                  </a:outerShdw>
                </a:effectLst>
                <a:latin typeface="+mn-lt"/>
              </a:rPr>
              <a:t>Benefits from using CO</a:t>
            </a:r>
            <a:r>
              <a:rPr lang="en-US" sz="2400" baseline="-25000" dirty="0" smtClean="0">
                <a:solidFill>
                  <a:srgbClr val="002060"/>
                </a:solidFill>
                <a:effectLst>
                  <a:outerShdw blurRad="38100" dist="38100" dir="2700000" algn="tl">
                    <a:srgbClr val="000000">
                      <a:alpha val="43137"/>
                    </a:srgbClr>
                  </a:outerShdw>
                </a:effectLst>
                <a:latin typeface="+mn-lt"/>
              </a:rPr>
              <a:t>2</a:t>
            </a:r>
            <a:r>
              <a:rPr lang="en-US" sz="2400" dirty="0" smtClean="0">
                <a:solidFill>
                  <a:srgbClr val="002060"/>
                </a:solidFill>
                <a:effectLst>
                  <a:outerShdw blurRad="38100" dist="38100" dir="2700000" algn="tl">
                    <a:srgbClr val="000000">
                      <a:alpha val="43137"/>
                    </a:srgbClr>
                  </a:outerShdw>
                </a:effectLst>
                <a:latin typeface="+mn-lt"/>
              </a:rPr>
              <a:t> laser:</a:t>
            </a:r>
            <a:endParaRPr lang="en-US" sz="2400" dirty="0">
              <a:solidFill>
                <a:srgbClr val="002060"/>
              </a:solidFill>
              <a:effectLst>
                <a:outerShdw blurRad="38100" dist="38100" dir="2700000" algn="tl">
                  <a:srgbClr val="000000">
                    <a:alpha val="43137"/>
                  </a:srgbClr>
                </a:outerShdw>
              </a:effectLst>
              <a:latin typeface="+mn-lt"/>
            </a:endParaRPr>
          </a:p>
        </p:txBody>
      </p:sp>
      <p:sp>
        <p:nvSpPr>
          <p:cNvPr id="33" name="TextBox 46"/>
          <p:cNvSpPr txBox="1">
            <a:spLocks noChangeArrowheads="1"/>
          </p:cNvSpPr>
          <p:nvPr/>
        </p:nvSpPr>
        <p:spPr bwMode="auto">
          <a:xfrm>
            <a:off x="4800600" y="1371600"/>
            <a:ext cx="4419600" cy="21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285750" indent="-285750">
              <a:lnSpc>
                <a:spcPct val="110000"/>
              </a:lnSpc>
              <a:buFont typeface="Arial"/>
              <a:buChar char="•"/>
            </a:pPr>
            <a:r>
              <a:rPr lang="en-US" sz="1800" dirty="0" smtClean="0">
                <a:solidFill>
                  <a:srgbClr val="002060"/>
                </a:solidFill>
                <a:latin typeface="Arial" charset="0"/>
              </a:rPr>
              <a:t>X10 gain in e-beam charge</a:t>
            </a:r>
          </a:p>
          <a:p>
            <a:pPr algn="ctr">
              <a:lnSpc>
                <a:spcPct val="110000"/>
              </a:lnSpc>
            </a:pPr>
            <a:r>
              <a:rPr lang="en-US" sz="1800" i="1" dirty="0" smtClean="0">
                <a:solidFill>
                  <a:srgbClr val="002060"/>
                </a:solidFill>
                <a:latin typeface="Arial" charset="0"/>
              </a:rPr>
              <a:t>and</a:t>
            </a:r>
            <a:r>
              <a:rPr lang="en-US" sz="1800" dirty="0" smtClean="0">
                <a:solidFill>
                  <a:srgbClr val="002060"/>
                </a:solidFill>
                <a:latin typeface="Arial" charset="0"/>
              </a:rPr>
              <a:t> </a:t>
            </a:r>
          </a:p>
          <a:p>
            <a:pPr marL="285750" indent="-285750">
              <a:lnSpc>
                <a:spcPct val="130000"/>
              </a:lnSpc>
              <a:buFont typeface="Arial"/>
              <a:buChar char="•"/>
            </a:pPr>
            <a:r>
              <a:rPr lang="en-US" sz="1800" dirty="0" smtClean="0">
                <a:solidFill>
                  <a:srgbClr val="002060"/>
                </a:solidFill>
                <a:latin typeface="Arial" charset="0"/>
              </a:rPr>
              <a:t>X10 higher photon number per Joule</a:t>
            </a:r>
          </a:p>
          <a:p>
            <a:pPr algn="ctr">
              <a:lnSpc>
                <a:spcPct val="130000"/>
              </a:lnSpc>
            </a:pPr>
            <a:r>
              <a:rPr lang="en-US" sz="1800" i="1" dirty="0" smtClean="0">
                <a:solidFill>
                  <a:srgbClr val="002060"/>
                </a:solidFill>
                <a:latin typeface="Arial" charset="0"/>
              </a:rPr>
              <a:t>combine in</a:t>
            </a:r>
          </a:p>
          <a:p>
            <a:pPr marL="285750" indent="-285750" algn="just">
              <a:lnSpc>
                <a:spcPct val="130000"/>
              </a:lnSpc>
              <a:buFont typeface="Arial"/>
              <a:buChar char="•"/>
            </a:pPr>
            <a:r>
              <a:rPr lang="en-US" sz="1800" dirty="0" smtClean="0">
                <a:solidFill>
                  <a:srgbClr val="002060"/>
                </a:solidFill>
                <a:latin typeface="Arial" charset="0"/>
              </a:rPr>
              <a:t>X100 higher Compton yield</a:t>
            </a:r>
            <a:endParaRPr lang="en-US" sz="1800" dirty="0">
              <a:solidFill>
                <a:srgbClr val="002060"/>
              </a:solidFill>
              <a:latin typeface="Arial" charset="0"/>
            </a:endParaRPr>
          </a:p>
          <a:p>
            <a:pPr>
              <a:lnSpc>
                <a:spcPct val="130000"/>
              </a:lnSpc>
            </a:pPr>
            <a:endParaRPr lang="en-US" sz="1800" dirty="0">
              <a:latin typeface="Arial" charset="0"/>
            </a:endParaRPr>
          </a:p>
        </p:txBody>
      </p:sp>
      <p:sp>
        <p:nvSpPr>
          <p:cNvPr id="35" name="Rectangle 2"/>
          <p:cNvSpPr txBox="1">
            <a:spLocks noChangeArrowheads="1"/>
          </p:cNvSpPr>
          <p:nvPr/>
        </p:nvSpPr>
        <p:spPr>
          <a:xfrm>
            <a:off x="1339599" y="696954"/>
            <a:ext cx="7214717"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3200" b="1" dirty="0" smtClean="0">
                <a:solidFill>
                  <a:srgbClr val="0070C0"/>
                </a:solidFill>
                <a:effectLst>
                  <a:outerShdw blurRad="38100" dist="38100" dir="2700000" algn="tl">
                    <a:srgbClr val="000000"/>
                  </a:outerShdw>
                </a:effectLst>
                <a:latin typeface="Verdana" pitchFamily="34" charset="0"/>
              </a:rPr>
              <a:t>All-optical Compton source</a:t>
            </a:r>
            <a:endParaRPr lang="en-US" altLang="en-US" sz="3200" b="1" dirty="0">
              <a:solidFill>
                <a:srgbClr val="0070C0"/>
              </a:solidFill>
              <a:effectLst>
                <a:outerShdw blurRad="38100" dist="38100" dir="2700000" algn="tl">
                  <a:srgbClr val="000000"/>
                </a:outerShdw>
              </a:effectLst>
              <a:latin typeface="Verdana" pitchFamily="34" charset="0"/>
            </a:endParaRPr>
          </a:p>
        </p:txBody>
      </p:sp>
      <p:sp>
        <p:nvSpPr>
          <p:cNvPr id="14" name="Slide Number Placeholder 2"/>
          <p:cNvSpPr>
            <a:spLocks noGrp="1"/>
          </p:cNvSpPr>
          <p:nvPr>
            <p:ph type="sldNum" sz="quarter" idx="12"/>
          </p:nvPr>
        </p:nvSpPr>
        <p:spPr bwMode="auto">
          <a:xfrm>
            <a:off x="3505200" y="6440488"/>
            <a:ext cx="2133600" cy="365125"/>
          </a:xfrm>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fld id="{84436053-9BD8-FF4D-94BB-3D7E82E4D63A}" type="slidenum">
              <a:rPr lang="en-US">
                <a:solidFill>
                  <a:schemeClr val="bg1"/>
                </a:solidFill>
                <a:latin typeface="Calibri" charset="0"/>
              </a:rPr>
              <a:pPr algn="ctr" eaLnBrk="1" hangingPunct="1"/>
              <a:t>40</a:t>
            </a:fld>
            <a:endParaRPr lang="en-US" dirty="0">
              <a:solidFill>
                <a:schemeClr val="bg1"/>
              </a:solidFill>
              <a:latin typeface="Calibri" charset="0"/>
            </a:endParaRPr>
          </a:p>
        </p:txBody>
      </p:sp>
    </p:spTree>
    <p:extLst>
      <p:ext uri="{BB962C8B-B14F-4D97-AF65-F5344CB8AC3E}">
        <p14:creationId xmlns:p14="http://schemas.microsoft.com/office/powerpoint/2010/main" val="8482599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289" y="1307768"/>
            <a:ext cx="8558011" cy="5269156"/>
          </a:xfrm>
        </p:spPr>
        <p:txBody>
          <a:bodyPr>
            <a:normAutofit fontScale="62500" lnSpcReduction="20000"/>
          </a:bodyPr>
          <a:lstStyle/>
          <a:p>
            <a:r>
              <a:rPr lang="en-US" dirty="0" smtClean="0">
                <a:solidFill>
                  <a:schemeClr val="tx1">
                    <a:lumMod val="75000"/>
                    <a:lumOff val="25000"/>
                  </a:schemeClr>
                </a:solidFill>
                <a:effectLst>
                  <a:outerShdw blurRad="38100" dist="38100" dir="2700000" algn="tl">
                    <a:srgbClr val="000000">
                      <a:alpha val="43137"/>
                    </a:srgbClr>
                  </a:outerShdw>
                </a:effectLst>
              </a:rPr>
              <a:t>1994: Concept emerged </a:t>
            </a:r>
            <a:r>
              <a:rPr lang="en-US" dirty="0">
                <a:solidFill>
                  <a:schemeClr val="tx1">
                    <a:lumMod val="75000"/>
                    <a:lumOff val="25000"/>
                  </a:schemeClr>
                </a:solidFill>
                <a:effectLst>
                  <a:outerShdw blurRad="38100" dist="38100" dir="2700000" algn="tl">
                    <a:srgbClr val="000000">
                      <a:alpha val="43137"/>
                    </a:srgbClr>
                  </a:outerShdw>
                </a:effectLst>
              </a:rPr>
              <a:t>in decisions of the J. Marx Panel </a:t>
            </a:r>
            <a:endParaRPr lang="en-US" dirty="0" smtClean="0">
              <a:solidFill>
                <a:schemeClr val="tx1">
                  <a:lumMod val="75000"/>
                  <a:lumOff val="25000"/>
                </a:schemeClr>
              </a:solidFill>
              <a:effectLst>
                <a:outerShdw blurRad="38100" dist="38100" dir="2700000" algn="tl">
                  <a:srgbClr val="000000">
                    <a:alpha val="43137"/>
                  </a:srgbClr>
                </a:outerShdw>
              </a:effectLst>
            </a:endParaRPr>
          </a:p>
          <a:p>
            <a:pPr lvl="1"/>
            <a:r>
              <a:rPr lang="en-US" dirty="0" smtClean="0">
                <a:solidFill>
                  <a:schemeClr val="tx1">
                    <a:lumMod val="75000"/>
                    <a:lumOff val="25000"/>
                  </a:schemeClr>
                </a:solidFill>
                <a:effectLst>
                  <a:outerShdw blurRad="38100" dist="38100" dir="2700000" algn="tl">
                    <a:srgbClr val="000000">
                      <a:alpha val="43137"/>
                    </a:srgbClr>
                  </a:outerShdw>
                </a:effectLst>
              </a:rPr>
              <a:t>“</a:t>
            </a:r>
            <a:r>
              <a:rPr lang="en-US" dirty="0">
                <a:solidFill>
                  <a:schemeClr val="tx1">
                    <a:lumMod val="75000"/>
                    <a:lumOff val="25000"/>
                  </a:schemeClr>
                </a:solidFill>
                <a:effectLst>
                  <a:outerShdw blurRad="38100" dist="38100" dir="2700000" algn="tl">
                    <a:srgbClr val="000000">
                      <a:alpha val="43137"/>
                    </a:srgbClr>
                  </a:outerShdw>
                </a:effectLst>
              </a:rPr>
              <a:t>This </a:t>
            </a:r>
            <a:r>
              <a:rPr lang="en-US" dirty="0" smtClean="0">
                <a:solidFill>
                  <a:schemeClr val="tx1">
                    <a:lumMod val="75000"/>
                    <a:lumOff val="25000"/>
                  </a:schemeClr>
                </a:solidFill>
                <a:effectLst>
                  <a:outerShdw blurRad="38100" dist="38100" dir="2700000" algn="tl">
                    <a:srgbClr val="000000">
                      <a:alpha val="43137"/>
                    </a:srgbClr>
                  </a:outerShdw>
                </a:effectLst>
              </a:rPr>
              <a:t>(HEPAP) subpanel </a:t>
            </a:r>
            <a:r>
              <a:rPr lang="en-US" dirty="0">
                <a:solidFill>
                  <a:schemeClr val="tx1">
                    <a:lumMod val="75000"/>
                    <a:lumOff val="25000"/>
                  </a:schemeClr>
                </a:solidFill>
                <a:effectLst>
                  <a:outerShdw blurRad="38100" dist="38100" dir="2700000" algn="tl">
                    <a:srgbClr val="000000">
                      <a:alpha val="43137"/>
                    </a:srgbClr>
                  </a:outerShdw>
                </a:effectLst>
              </a:rPr>
              <a:t>believes that the DOE and its predecessor </a:t>
            </a:r>
            <a:r>
              <a:rPr lang="en-US" dirty="0" smtClean="0">
                <a:solidFill>
                  <a:schemeClr val="tx1">
                    <a:lumMod val="75000"/>
                    <a:lumOff val="25000"/>
                  </a:schemeClr>
                </a:solidFill>
                <a:effectLst>
                  <a:outerShdw blurRad="38100" dist="38100" dir="2700000" algn="tl">
                    <a:srgbClr val="000000">
                      <a:alpha val="43137"/>
                    </a:srgbClr>
                  </a:outerShdw>
                </a:effectLst>
              </a:rPr>
              <a:t>agencies </a:t>
            </a:r>
            <a:r>
              <a:rPr lang="en-US" u="sng" dirty="0" smtClean="0">
                <a:solidFill>
                  <a:schemeClr val="tx1">
                    <a:lumMod val="75000"/>
                    <a:lumOff val="25000"/>
                  </a:schemeClr>
                </a:solidFill>
                <a:effectLst>
                  <a:outerShdw blurRad="38100" dist="38100" dir="2700000" algn="tl">
                    <a:srgbClr val="000000">
                      <a:alpha val="43137"/>
                    </a:srgbClr>
                  </a:outerShdw>
                </a:effectLst>
              </a:rPr>
              <a:t>have </a:t>
            </a:r>
            <a:r>
              <a:rPr lang="en-US" u="sng" dirty="0">
                <a:solidFill>
                  <a:schemeClr val="tx1">
                    <a:lumMod val="75000"/>
                    <a:lumOff val="25000"/>
                  </a:schemeClr>
                </a:solidFill>
                <a:effectLst>
                  <a:outerShdw blurRad="38100" dist="38100" dir="2700000" algn="tl">
                    <a:srgbClr val="000000">
                      <a:alpha val="43137"/>
                    </a:srgbClr>
                  </a:outerShdw>
                </a:effectLst>
              </a:rPr>
              <a:t>de facto held a national trust for the stewardship of accelerator science and accelerator-based technology </a:t>
            </a:r>
            <a:r>
              <a:rPr lang="en-US" dirty="0" smtClean="0">
                <a:solidFill>
                  <a:schemeClr val="tx1">
                    <a:lumMod val="75000"/>
                    <a:lumOff val="25000"/>
                  </a:schemeClr>
                </a:solidFill>
                <a:effectLst>
                  <a:outerShdw blurRad="38100" dist="38100" dir="2700000" algn="tl">
                    <a:srgbClr val="000000">
                      <a:alpha val="43137"/>
                    </a:srgbClr>
                  </a:outerShdw>
                </a:effectLst>
              </a:rPr>
              <a:t>development primarily </a:t>
            </a:r>
            <a:r>
              <a:rPr lang="en-US" dirty="0">
                <a:solidFill>
                  <a:schemeClr val="tx1">
                    <a:lumMod val="75000"/>
                    <a:lumOff val="25000"/>
                  </a:schemeClr>
                </a:solidFill>
                <a:effectLst>
                  <a:outerShdw blurRad="38100" dist="38100" dir="2700000" algn="tl">
                    <a:srgbClr val="000000">
                      <a:alpha val="43137"/>
                    </a:srgbClr>
                  </a:outerShdw>
                </a:effectLst>
              </a:rPr>
              <a:t>through their long-standing and sustained investments in </a:t>
            </a:r>
            <a:r>
              <a:rPr lang="en-US" dirty="0" smtClean="0">
                <a:solidFill>
                  <a:schemeClr val="tx1">
                    <a:lumMod val="75000"/>
                    <a:lumOff val="25000"/>
                  </a:schemeClr>
                </a:solidFill>
                <a:effectLst>
                  <a:outerShdw blurRad="38100" dist="38100" dir="2700000" algn="tl">
                    <a:srgbClr val="000000">
                      <a:alpha val="43137"/>
                    </a:srgbClr>
                  </a:outerShdw>
                </a:effectLst>
              </a:rPr>
              <a:t>this area.”</a:t>
            </a:r>
          </a:p>
          <a:p>
            <a:pPr lvl="1"/>
            <a:r>
              <a:rPr lang="en-US" dirty="0">
                <a:solidFill>
                  <a:schemeClr val="tx1">
                    <a:lumMod val="75000"/>
                    <a:lumOff val="25000"/>
                  </a:schemeClr>
                </a:solidFill>
                <a:effectLst>
                  <a:outerShdw blurRad="38100" dist="38100" dir="2700000" algn="tl">
                    <a:srgbClr val="000000">
                      <a:alpha val="43137"/>
                    </a:srgbClr>
                  </a:outerShdw>
                </a:effectLst>
              </a:rPr>
              <a:t>The ATF serves as a good illustration to this statement as it actually provided an instrument for </a:t>
            </a:r>
            <a:r>
              <a:rPr lang="en-US" dirty="0" smtClean="0">
                <a:solidFill>
                  <a:schemeClr val="tx1">
                    <a:lumMod val="75000"/>
                    <a:lumOff val="25000"/>
                  </a:schemeClr>
                </a:solidFill>
                <a:effectLst>
                  <a:outerShdw blurRad="38100" dist="38100" dir="2700000" algn="tl">
                    <a:srgbClr val="000000">
                      <a:alpha val="43137"/>
                    </a:srgbClr>
                  </a:outerShdw>
                </a:effectLst>
              </a:rPr>
              <a:t>carrying out </a:t>
            </a:r>
            <a:r>
              <a:rPr lang="en-US" dirty="0">
                <a:solidFill>
                  <a:schemeClr val="tx1">
                    <a:lumMod val="75000"/>
                    <a:lumOff val="25000"/>
                  </a:schemeClr>
                </a:solidFill>
                <a:effectLst>
                  <a:outerShdw blurRad="38100" dist="38100" dir="2700000" algn="tl">
                    <a:srgbClr val="000000">
                      <a:alpha val="43137"/>
                    </a:srgbClr>
                  </a:outerShdw>
                </a:effectLst>
              </a:rPr>
              <a:t>the accelerator stewardship missions since the facility’s inception</a:t>
            </a:r>
            <a:r>
              <a:rPr lang="en-US" dirty="0" smtClean="0">
                <a:solidFill>
                  <a:schemeClr val="tx1">
                    <a:lumMod val="75000"/>
                    <a:lumOff val="25000"/>
                  </a:schemeClr>
                </a:solidFill>
                <a:effectLst>
                  <a:outerShdw blurRad="38100" dist="38100" dir="2700000" algn="tl">
                    <a:srgbClr val="000000">
                      <a:alpha val="43137"/>
                    </a:srgbClr>
                  </a:outerShdw>
                </a:effectLst>
              </a:rPr>
              <a:t>.</a:t>
            </a:r>
          </a:p>
          <a:p>
            <a:r>
              <a:rPr lang="en-US" dirty="0" smtClean="0">
                <a:solidFill>
                  <a:schemeClr val="tx1">
                    <a:lumMod val="75000"/>
                    <a:lumOff val="25000"/>
                  </a:schemeClr>
                </a:solidFill>
                <a:effectLst>
                  <a:outerShdw blurRad="38100" dist="38100" dir="2700000" algn="tl">
                    <a:srgbClr val="000000">
                      <a:alpha val="43137"/>
                    </a:srgbClr>
                  </a:outerShdw>
                </a:effectLst>
              </a:rPr>
              <a:t>2006: </a:t>
            </a:r>
            <a:r>
              <a:rPr lang="en-US" dirty="0">
                <a:solidFill>
                  <a:schemeClr val="tx1">
                    <a:lumMod val="75000"/>
                    <a:lumOff val="25000"/>
                  </a:schemeClr>
                </a:solidFill>
                <a:effectLst>
                  <a:outerShdw blurRad="38100" dist="38100" dir="2700000" algn="tl">
                    <a:srgbClr val="000000">
                      <a:alpha val="43137"/>
                    </a:srgbClr>
                  </a:outerShdw>
                </a:effectLst>
              </a:rPr>
              <a:t>The second round of the same panel </a:t>
            </a:r>
            <a:endParaRPr lang="en-US" dirty="0" smtClean="0">
              <a:solidFill>
                <a:schemeClr val="tx1">
                  <a:lumMod val="75000"/>
                  <a:lumOff val="25000"/>
                </a:schemeClr>
              </a:solidFill>
              <a:effectLst>
                <a:outerShdw blurRad="38100" dist="38100" dir="2700000" algn="tl">
                  <a:srgbClr val="000000">
                    <a:alpha val="43137"/>
                  </a:srgbClr>
                </a:outerShdw>
              </a:effectLst>
            </a:endParaRPr>
          </a:p>
          <a:p>
            <a:pPr lvl="1"/>
            <a:r>
              <a:rPr lang="en-US" dirty="0" smtClean="0">
                <a:solidFill>
                  <a:schemeClr val="tx1">
                    <a:lumMod val="75000"/>
                    <a:lumOff val="25000"/>
                  </a:schemeClr>
                </a:solidFill>
                <a:effectLst>
                  <a:outerShdw blurRad="38100" dist="38100" dir="2700000" algn="tl">
                    <a:srgbClr val="000000">
                      <a:alpha val="43137"/>
                    </a:srgbClr>
                  </a:outerShdw>
                </a:effectLst>
              </a:rPr>
              <a:t>provided concrete </a:t>
            </a:r>
            <a:r>
              <a:rPr lang="en-US" dirty="0">
                <a:solidFill>
                  <a:schemeClr val="tx1">
                    <a:lumMod val="75000"/>
                    <a:lumOff val="25000"/>
                  </a:schemeClr>
                </a:solidFill>
                <a:effectLst>
                  <a:outerShdw blurRad="38100" dist="38100" dir="2700000" algn="tl">
                    <a:srgbClr val="000000">
                      <a:alpha val="43137"/>
                    </a:srgbClr>
                  </a:outerShdw>
                </a:effectLst>
              </a:rPr>
              <a:t>recommendations that </a:t>
            </a:r>
            <a:r>
              <a:rPr lang="en-US" dirty="0" smtClean="0">
                <a:solidFill>
                  <a:schemeClr val="tx1">
                    <a:lumMod val="75000"/>
                    <a:lumOff val="25000"/>
                  </a:schemeClr>
                </a:solidFill>
                <a:effectLst>
                  <a:outerShdw blurRad="38100" dist="38100" dir="2700000" algn="tl">
                    <a:srgbClr val="000000">
                      <a:alpha val="43137"/>
                    </a:srgbClr>
                  </a:outerShdw>
                </a:effectLst>
              </a:rPr>
              <a:t>the </a:t>
            </a:r>
            <a:r>
              <a:rPr lang="en-US" dirty="0">
                <a:solidFill>
                  <a:schemeClr val="tx1">
                    <a:lumMod val="75000"/>
                    <a:lumOff val="25000"/>
                  </a:schemeClr>
                </a:solidFill>
                <a:effectLst>
                  <a:outerShdw blurRad="38100" dist="38100" dir="2700000" algn="tl">
                    <a:srgbClr val="000000">
                      <a:alpha val="43137"/>
                    </a:srgbClr>
                  </a:outerShdw>
                </a:effectLst>
              </a:rPr>
              <a:t>stewardship role of OHEP for long- and mid-term accelerator </a:t>
            </a:r>
            <a:r>
              <a:rPr lang="en-US" dirty="0" smtClean="0">
                <a:solidFill>
                  <a:schemeClr val="tx1">
                    <a:lumMod val="75000"/>
                    <a:lumOff val="25000"/>
                  </a:schemeClr>
                </a:solidFill>
                <a:effectLst>
                  <a:outerShdw blurRad="38100" dist="38100" dir="2700000" algn="tl">
                    <a:srgbClr val="000000">
                      <a:alpha val="43137"/>
                    </a:srgbClr>
                  </a:outerShdw>
                </a:effectLst>
              </a:rPr>
              <a:t>R&amp;D needs </a:t>
            </a:r>
            <a:r>
              <a:rPr lang="en-US" dirty="0">
                <a:solidFill>
                  <a:schemeClr val="tx1">
                    <a:lumMod val="75000"/>
                    <a:lumOff val="25000"/>
                  </a:schemeClr>
                </a:solidFill>
                <a:effectLst>
                  <a:outerShdw blurRad="38100" dist="38100" dir="2700000" algn="tl">
                    <a:srgbClr val="000000">
                      <a:alpha val="43137"/>
                    </a:srgbClr>
                  </a:outerShdw>
                </a:effectLst>
              </a:rPr>
              <a:t>to be permanently maintained, enhanced, and properly </a:t>
            </a:r>
            <a:r>
              <a:rPr lang="en-US" dirty="0" smtClean="0">
                <a:solidFill>
                  <a:schemeClr val="tx1">
                    <a:lumMod val="75000"/>
                    <a:lumOff val="25000"/>
                  </a:schemeClr>
                </a:solidFill>
                <a:effectLst>
                  <a:outerShdw blurRad="38100" dist="38100" dir="2700000" algn="tl">
                    <a:srgbClr val="000000">
                      <a:alpha val="43137"/>
                    </a:srgbClr>
                  </a:outerShdw>
                </a:effectLst>
              </a:rPr>
              <a:t>funded.</a:t>
            </a:r>
          </a:p>
          <a:p>
            <a:r>
              <a:rPr lang="en-US" dirty="0" smtClean="0">
                <a:solidFill>
                  <a:schemeClr val="tx1">
                    <a:lumMod val="75000"/>
                    <a:lumOff val="25000"/>
                  </a:schemeClr>
                </a:solidFill>
                <a:effectLst>
                  <a:outerShdw blurRad="38100" dist="38100" dir="2700000" algn="tl">
                    <a:srgbClr val="000000">
                      <a:alpha val="43137"/>
                    </a:srgbClr>
                  </a:outerShdw>
                </a:effectLst>
              </a:rPr>
              <a:t>2009: Symposium </a:t>
            </a:r>
            <a:r>
              <a:rPr lang="en-US" dirty="0">
                <a:solidFill>
                  <a:schemeClr val="tx1">
                    <a:lumMod val="75000"/>
                    <a:lumOff val="25000"/>
                  </a:schemeClr>
                </a:solidFill>
                <a:effectLst>
                  <a:outerShdw blurRad="38100" dist="38100" dir="2700000" algn="tl">
                    <a:srgbClr val="000000">
                      <a:alpha val="43137"/>
                    </a:srgbClr>
                  </a:outerShdw>
                </a:effectLst>
              </a:rPr>
              <a:t>Accelerators for America’s </a:t>
            </a:r>
            <a:r>
              <a:rPr lang="en-US" dirty="0" smtClean="0">
                <a:solidFill>
                  <a:schemeClr val="tx1">
                    <a:lumMod val="75000"/>
                    <a:lumOff val="25000"/>
                  </a:schemeClr>
                </a:solidFill>
                <a:effectLst>
                  <a:outerShdw blurRad="38100" dist="38100" dir="2700000" algn="tl">
                    <a:srgbClr val="000000">
                      <a:alpha val="43137"/>
                    </a:srgbClr>
                  </a:outerShdw>
                </a:effectLst>
              </a:rPr>
              <a:t>Future</a:t>
            </a:r>
            <a:endParaRPr lang="en-US" dirty="0">
              <a:solidFill>
                <a:schemeClr val="tx1">
                  <a:lumMod val="75000"/>
                  <a:lumOff val="25000"/>
                </a:schemeClr>
              </a:solidFill>
              <a:effectLst>
                <a:outerShdw blurRad="38100" dist="38100" dir="2700000" algn="tl">
                  <a:srgbClr val="000000">
                    <a:alpha val="43137"/>
                  </a:srgbClr>
                </a:outerShdw>
              </a:effectLst>
            </a:endParaRPr>
          </a:p>
          <a:p>
            <a:pPr lvl="1"/>
            <a:r>
              <a:rPr lang="en-US" dirty="0" smtClean="0">
                <a:solidFill>
                  <a:schemeClr val="tx1">
                    <a:lumMod val="75000"/>
                    <a:lumOff val="25000"/>
                  </a:schemeClr>
                </a:solidFill>
                <a:effectLst>
                  <a:outerShdw blurRad="38100" dist="38100" dir="2700000" algn="tl">
                    <a:srgbClr val="000000">
                      <a:alpha val="43137"/>
                    </a:srgbClr>
                  </a:outerShdw>
                </a:effectLst>
              </a:rPr>
              <a:t>showed importance </a:t>
            </a:r>
            <a:r>
              <a:rPr lang="en-US" dirty="0">
                <a:solidFill>
                  <a:schemeClr val="tx1">
                    <a:lumMod val="75000"/>
                    <a:lumOff val="25000"/>
                  </a:schemeClr>
                </a:solidFill>
                <a:effectLst>
                  <a:outerShdw blurRad="38100" dist="38100" dir="2700000" algn="tl">
                    <a:srgbClr val="000000">
                      <a:alpha val="43137"/>
                    </a:srgbClr>
                  </a:outerShdw>
                </a:effectLst>
              </a:rPr>
              <a:t>of accelerators for the Nation and making the case for Federal </a:t>
            </a:r>
            <a:r>
              <a:rPr lang="en-US" dirty="0" smtClean="0">
                <a:solidFill>
                  <a:schemeClr val="tx1">
                    <a:lumMod val="75000"/>
                    <a:lumOff val="25000"/>
                  </a:schemeClr>
                </a:solidFill>
                <a:effectLst>
                  <a:outerShdw blurRad="38100" dist="38100" dir="2700000" algn="tl">
                    <a:srgbClr val="000000">
                      <a:alpha val="43137"/>
                    </a:srgbClr>
                  </a:outerShdw>
                </a:effectLst>
              </a:rPr>
              <a:t>support.</a:t>
            </a:r>
          </a:p>
          <a:p>
            <a:r>
              <a:rPr lang="en-US" dirty="0" smtClean="0">
                <a:solidFill>
                  <a:schemeClr val="tx1">
                    <a:lumMod val="75000"/>
                    <a:lumOff val="25000"/>
                  </a:schemeClr>
                </a:solidFill>
                <a:effectLst>
                  <a:outerShdw blurRad="38100" dist="38100" dir="2700000" algn="tl">
                    <a:srgbClr val="000000">
                      <a:alpha val="43137"/>
                    </a:srgbClr>
                  </a:outerShdw>
                </a:effectLst>
              </a:rPr>
              <a:t>2011: US </a:t>
            </a:r>
            <a:r>
              <a:rPr lang="en-US" dirty="0">
                <a:solidFill>
                  <a:schemeClr val="tx1">
                    <a:lumMod val="75000"/>
                    <a:lumOff val="25000"/>
                  </a:schemeClr>
                </a:solidFill>
                <a:effectLst>
                  <a:outerShdw blurRad="38100" dist="38100" dir="2700000" algn="tl">
                    <a:srgbClr val="000000">
                      <a:alpha val="43137"/>
                    </a:srgbClr>
                  </a:outerShdw>
                </a:effectLst>
              </a:rPr>
              <a:t>Senate </a:t>
            </a:r>
            <a:r>
              <a:rPr lang="en-US" dirty="0" smtClean="0">
                <a:solidFill>
                  <a:schemeClr val="tx1">
                    <a:lumMod val="75000"/>
                    <a:lumOff val="25000"/>
                  </a:schemeClr>
                </a:solidFill>
                <a:effectLst>
                  <a:outerShdw blurRad="38100" dist="38100" dir="2700000" algn="tl">
                    <a:srgbClr val="000000">
                      <a:alpha val="43137"/>
                    </a:srgbClr>
                  </a:outerShdw>
                </a:effectLst>
              </a:rPr>
              <a:t>report </a:t>
            </a:r>
          </a:p>
          <a:p>
            <a:pPr lvl="1"/>
            <a:r>
              <a:rPr lang="en-US" dirty="0" smtClean="0">
                <a:solidFill>
                  <a:schemeClr val="tx1">
                    <a:lumMod val="75000"/>
                    <a:lumOff val="25000"/>
                  </a:schemeClr>
                </a:solidFill>
                <a:effectLst>
                  <a:outerShdw blurRad="38100" dist="38100" dir="2700000" algn="tl">
                    <a:srgbClr val="000000">
                      <a:alpha val="43137"/>
                    </a:srgbClr>
                  </a:outerShdw>
                </a:effectLst>
              </a:rPr>
              <a:t>directed </a:t>
            </a:r>
            <a:r>
              <a:rPr lang="en-US" dirty="0">
                <a:solidFill>
                  <a:schemeClr val="tx1">
                    <a:lumMod val="75000"/>
                    <a:lumOff val="25000"/>
                  </a:schemeClr>
                </a:solidFill>
                <a:effectLst>
                  <a:outerShdw blurRad="38100" dist="38100" dir="2700000" algn="tl">
                    <a:srgbClr val="000000">
                      <a:alpha val="43137"/>
                    </a:srgbClr>
                  </a:outerShdw>
                </a:effectLst>
              </a:rPr>
              <a:t>the DOE “to submit a 10-year strategic plan for accelerator technology research and development to advance accelerator applications in energy and the environment, medicine, industry, national security, and discovery science.”</a:t>
            </a:r>
          </a:p>
        </p:txBody>
      </p:sp>
      <p:sp>
        <p:nvSpPr>
          <p:cNvPr id="5" name="Title 2"/>
          <p:cNvSpPr>
            <a:spLocks noGrp="1"/>
          </p:cNvSpPr>
          <p:nvPr>
            <p:ph type="title"/>
          </p:nvPr>
        </p:nvSpPr>
        <p:spPr>
          <a:xfrm>
            <a:off x="457199" y="424293"/>
            <a:ext cx="8229600" cy="1143000"/>
          </a:xfrm>
        </p:spPr>
        <p:txBody>
          <a:bodyPr>
            <a:normAutofit/>
          </a:bodyPr>
          <a:lstStyle/>
          <a:p>
            <a:r>
              <a:rPr lang="en-US" sz="3100" b="1" dirty="0" smtClean="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Accelerator Stewardship Concept</a:t>
            </a:r>
            <a:endParaRPr lang="en-US" b="1" dirty="0">
              <a:solidFill>
                <a:schemeClr val="tx2">
                  <a:lumMod val="60000"/>
                  <a:lumOff val="40000"/>
                </a:schemeClr>
              </a:solidFill>
              <a:effectLst>
                <a:outerShdw blurRad="50800" dist="38100" dir="18900000" algn="bl" rotWithShape="0">
                  <a:prstClr val="black">
                    <a:alpha val="40000"/>
                  </a:prstClr>
                </a:outerShdw>
              </a:effectLst>
              <a:latin typeface="Verdana"/>
              <a:cs typeface="Verdana"/>
            </a:endParaRPr>
          </a:p>
        </p:txBody>
      </p:sp>
    </p:spTree>
    <p:extLst>
      <p:ext uri="{BB962C8B-B14F-4D97-AF65-F5344CB8AC3E}">
        <p14:creationId xmlns:p14="http://schemas.microsoft.com/office/powerpoint/2010/main" val="304179621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289" y="1114585"/>
            <a:ext cx="8558011" cy="5269156"/>
          </a:xfrm>
        </p:spPr>
        <p:txBody>
          <a:bodyPr>
            <a:normAutofit fontScale="55000" lnSpcReduction="20000"/>
          </a:bodyPr>
          <a:lstStyle/>
          <a:p>
            <a:r>
              <a:rPr lang="en-US" dirty="0" smtClean="0">
                <a:solidFill>
                  <a:schemeClr val="tx1">
                    <a:lumMod val="75000"/>
                    <a:lumOff val="25000"/>
                  </a:schemeClr>
                </a:solidFill>
                <a:effectLst>
                  <a:outerShdw blurRad="38100" dist="38100" dir="2700000" algn="tl">
                    <a:srgbClr val="000000">
                      <a:alpha val="43137"/>
                    </a:srgbClr>
                  </a:outerShdw>
                </a:effectLst>
              </a:rPr>
              <a:t>2013: </a:t>
            </a:r>
            <a:r>
              <a:rPr lang="en-US" dirty="0" smtClean="0"/>
              <a:t>After series of </a:t>
            </a:r>
            <a:r>
              <a:rPr lang="en-US" dirty="0"/>
              <a:t>workshops and panels </a:t>
            </a:r>
            <a:r>
              <a:rPr lang="en-US" dirty="0" smtClean="0"/>
              <a:t>the OHEP Stewardship </a:t>
            </a:r>
            <a:r>
              <a:rPr lang="en-US" dirty="0"/>
              <a:t>mission </a:t>
            </a:r>
            <a:r>
              <a:rPr lang="en-US" dirty="0" smtClean="0"/>
              <a:t>has </a:t>
            </a:r>
            <a:r>
              <a:rPr lang="en-US" dirty="0"/>
              <a:t>been </a:t>
            </a:r>
            <a:r>
              <a:rPr lang="en-US" dirty="0" smtClean="0"/>
              <a:t>defined*</a:t>
            </a:r>
            <a:r>
              <a:rPr lang="en-US" baseline="30000" dirty="0" smtClean="0"/>
              <a:t>)</a:t>
            </a:r>
            <a:r>
              <a:rPr lang="en-US" dirty="0" smtClean="0"/>
              <a:t> as follows: </a:t>
            </a:r>
            <a:endParaRPr lang="en-US" dirty="0" smtClean="0">
              <a:solidFill>
                <a:schemeClr val="tx1">
                  <a:lumMod val="75000"/>
                  <a:lumOff val="25000"/>
                </a:schemeClr>
              </a:solidFill>
              <a:effectLst>
                <a:outerShdw blurRad="38100" dist="38100" dir="2700000" algn="tl">
                  <a:srgbClr val="000000">
                    <a:alpha val="43137"/>
                  </a:srgbClr>
                </a:outerShdw>
              </a:effectLst>
            </a:endParaRPr>
          </a:p>
          <a:p>
            <a:pPr lvl="1"/>
            <a:r>
              <a:rPr lang="en-US" dirty="0"/>
              <a:t>Serving as a catalyst to broaden and strengthen the community that relies on accelerators and accelerator technology.</a:t>
            </a:r>
          </a:p>
          <a:p>
            <a:pPr lvl="1"/>
            <a:r>
              <a:rPr lang="en-US" dirty="0"/>
              <a:t>Working with accelerator user communities and industrial accelerator providers to develop innovative solutions to critical problems, to the benefit of both the broader user communities and the DOE discovery science community.</a:t>
            </a:r>
          </a:p>
          <a:p>
            <a:pPr lvl="1"/>
            <a:r>
              <a:rPr lang="en-US" dirty="0" smtClean="0"/>
              <a:t>Facilitating </a:t>
            </a:r>
            <a:r>
              <a:rPr lang="en-US" dirty="0"/>
              <a:t>access to national laboratory accelerator facilities and infrastructure for both industrial and other U.S. government agency users/developers of accelerators and related technology.</a:t>
            </a:r>
          </a:p>
          <a:p>
            <a:r>
              <a:rPr lang="en-US" dirty="0" smtClean="0">
                <a:solidFill>
                  <a:schemeClr val="tx1">
                    <a:lumMod val="75000"/>
                    <a:lumOff val="25000"/>
                  </a:schemeClr>
                </a:solidFill>
                <a:effectLst>
                  <a:outerShdw blurRad="38100" dist="38100" dir="2700000" algn="tl">
                    <a:srgbClr val="000000">
                      <a:alpha val="43137"/>
                    </a:srgbClr>
                  </a:outerShdw>
                </a:effectLst>
              </a:rPr>
              <a:t>2014: </a:t>
            </a:r>
            <a:r>
              <a:rPr lang="en-US" dirty="0" smtClean="0"/>
              <a:t>Presenting a DOE Funding Bill, the US Senate made the following ruling: </a:t>
            </a:r>
          </a:p>
          <a:p>
            <a:pPr lvl="1"/>
            <a:r>
              <a:rPr lang="en-US" dirty="0"/>
              <a:t>The Committee recognizes the critical role accelerator technology</a:t>
            </a:r>
            <a:r>
              <a:rPr lang="en-US" u="sng" dirty="0"/>
              <a:t> </a:t>
            </a:r>
            <a:r>
              <a:rPr lang="en-US" dirty="0"/>
              <a:t>can play in addressing many of the economic and societal issues confronting the country. </a:t>
            </a:r>
            <a:endParaRPr lang="en-US" dirty="0" smtClean="0"/>
          </a:p>
          <a:p>
            <a:pPr lvl="1"/>
            <a:r>
              <a:rPr lang="en-US" dirty="0"/>
              <a:t>The Committee supports the Office of Science’s efforts to make unique test facilities available to U.S. industry to accelerate applications of accelerator </a:t>
            </a:r>
            <a:r>
              <a:rPr lang="en-US" dirty="0" smtClean="0"/>
              <a:t>technology</a:t>
            </a:r>
          </a:p>
          <a:p>
            <a:pPr lvl="1"/>
            <a:r>
              <a:rPr lang="en-US" dirty="0" smtClean="0"/>
              <a:t>The </a:t>
            </a:r>
            <a:r>
              <a:rPr lang="en-US" dirty="0"/>
              <a:t>Committee </a:t>
            </a:r>
            <a:r>
              <a:rPr lang="en-US" dirty="0" smtClean="0"/>
              <a:t>recommends </a:t>
            </a:r>
            <a:r>
              <a:rPr lang="en-US" dirty="0"/>
              <a:t>$20,000,000 for Accelerator </a:t>
            </a:r>
            <a:r>
              <a:rPr lang="en-US" dirty="0" smtClean="0"/>
              <a:t>Stewardship within </a:t>
            </a:r>
            <a:r>
              <a:rPr lang="en-US" dirty="0"/>
              <a:t>the funds for High Energy </a:t>
            </a:r>
            <a:r>
              <a:rPr lang="en-US" dirty="0" smtClean="0"/>
              <a:t>Physics.</a:t>
            </a:r>
          </a:p>
          <a:p>
            <a:r>
              <a:rPr lang="en-US" dirty="0" smtClean="0">
                <a:solidFill>
                  <a:schemeClr val="tx1">
                    <a:lumMod val="75000"/>
                    <a:lumOff val="25000"/>
                  </a:schemeClr>
                </a:solidFill>
                <a:effectLst>
                  <a:outerShdw blurRad="38100" dist="38100" dir="2700000" algn="tl">
                    <a:srgbClr val="000000">
                      <a:alpha val="43137"/>
                    </a:srgbClr>
                  </a:outerShdw>
                </a:effectLst>
              </a:rPr>
              <a:t>2014: </a:t>
            </a:r>
            <a:r>
              <a:rPr lang="en-US" dirty="0" smtClean="0"/>
              <a:t>New programs in accelerator science have been established : </a:t>
            </a:r>
          </a:p>
          <a:p>
            <a:pPr lvl="1"/>
            <a:r>
              <a:rPr lang="en-US" dirty="0" smtClean="0"/>
              <a:t>DOE HEP Funding Opportunity Announcement (FOA) in Accelerator Stewardship. </a:t>
            </a:r>
          </a:p>
          <a:p>
            <a:pPr lvl="1"/>
            <a:r>
              <a:rPr lang="en-US" dirty="0" smtClean="0"/>
              <a:t>ATF operations and ATF II upgrade funded by DOE HEP under Accelerator Stewardship.</a:t>
            </a:r>
          </a:p>
          <a:p>
            <a:pPr marL="457200" lvl="1" indent="0">
              <a:buNone/>
            </a:pPr>
            <a:r>
              <a:rPr lang="en-US" dirty="0" smtClean="0">
                <a:solidFill>
                  <a:schemeClr val="tx1">
                    <a:lumMod val="75000"/>
                    <a:lumOff val="25000"/>
                  </a:schemeClr>
                </a:solidFill>
                <a:effectLst>
                  <a:outerShdw blurRad="38100" dist="38100" dir="2700000" algn="tl">
                    <a:srgbClr val="000000">
                      <a:alpha val="43137"/>
                    </a:srgbClr>
                  </a:outerShdw>
                </a:effectLst>
              </a:rPr>
              <a:t>___________________________________</a:t>
            </a:r>
          </a:p>
          <a:p>
            <a:pPr marL="457200" lvl="1" indent="0">
              <a:buNone/>
            </a:pPr>
            <a:r>
              <a:rPr lang="en-US" dirty="0" smtClean="0"/>
              <a:t>*</a:t>
            </a:r>
            <a:r>
              <a:rPr lang="en-US" baseline="30000" dirty="0" smtClean="0"/>
              <a:t>)</a:t>
            </a:r>
            <a:r>
              <a:rPr lang="en-US" dirty="0" smtClean="0"/>
              <a:t> </a:t>
            </a:r>
            <a:r>
              <a:rPr lang="en-US" dirty="0"/>
              <a:t>THE DOE-HEP ACCELERATOR R&amp;D STEWARDSHIP PROGRAM, Eric Colby, Michael S. </a:t>
            </a:r>
            <a:r>
              <a:rPr lang="en-US" dirty="0" err="1"/>
              <a:t>Zisman</a:t>
            </a:r>
            <a:r>
              <a:rPr lang="en-US" dirty="0"/>
              <a:t>, Proceedings of PAC2013, Pasadena, CA USA</a:t>
            </a:r>
          </a:p>
          <a:p>
            <a:pPr lvl="1"/>
            <a:endParaRPr lang="en-US" dirty="0" smtClean="0">
              <a:solidFill>
                <a:schemeClr val="tx1">
                  <a:lumMod val="75000"/>
                  <a:lumOff val="25000"/>
                </a:schemeClr>
              </a:solidFill>
              <a:effectLst>
                <a:outerShdw blurRad="38100" dist="38100" dir="2700000" algn="tl">
                  <a:srgbClr val="000000">
                    <a:alpha val="43137"/>
                  </a:srgbClr>
                </a:outerShdw>
              </a:effectLst>
            </a:endParaRPr>
          </a:p>
        </p:txBody>
      </p:sp>
      <p:sp>
        <p:nvSpPr>
          <p:cNvPr id="5" name="Title 2"/>
          <p:cNvSpPr>
            <a:spLocks noGrp="1"/>
          </p:cNvSpPr>
          <p:nvPr>
            <p:ph type="title"/>
          </p:nvPr>
        </p:nvSpPr>
        <p:spPr>
          <a:xfrm>
            <a:off x="115910" y="424293"/>
            <a:ext cx="9028090" cy="883475"/>
          </a:xfrm>
        </p:spPr>
        <p:txBody>
          <a:bodyPr>
            <a:normAutofit/>
          </a:bodyPr>
          <a:lstStyle/>
          <a:p>
            <a:r>
              <a:rPr lang="en-US" sz="3100" b="1" dirty="0" smtClean="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Accelerator Stewardship Concept </a:t>
            </a:r>
            <a:r>
              <a:rPr lang="en-US" sz="1600" b="1" dirty="0" smtClean="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(continued)</a:t>
            </a:r>
            <a:endParaRPr lang="en-US" sz="1600" b="1" dirty="0">
              <a:solidFill>
                <a:schemeClr val="tx2">
                  <a:lumMod val="60000"/>
                  <a:lumOff val="40000"/>
                </a:schemeClr>
              </a:solidFill>
              <a:effectLst>
                <a:outerShdw blurRad="50800" dist="38100" dir="18900000" algn="bl" rotWithShape="0">
                  <a:prstClr val="black">
                    <a:alpha val="40000"/>
                  </a:prstClr>
                </a:outerShdw>
              </a:effectLst>
              <a:latin typeface="Verdana"/>
              <a:cs typeface="Verdana"/>
            </a:endParaRPr>
          </a:p>
        </p:txBody>
      </p:sp>
    </p:spTree>
    <p:extLst>
      <p:ext uri="{BB962C8B-B14F-4D97-AF65-F5344CB8AC3E}">
        <p14:creationId xmlns:p14="http://schemas.microsoft.com/office/powerpoint/2010/main" val="167989870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Slide Number Placeholder 1"/>
          <p:cNvSpPr>
            <a:spLocks noGrp="1"/>
          </p:cNvSpPr>
          <p:nvPr>
            <p:ph type="sldNum" sz="quarter" idx="13"/>
          </p:nvPr>
        </p:nvSpPr>
        <p:spPr bwMode="auto">
          <a:xfrm>
            <a:off x="4363531" y="65341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dirty="0" smtClean="0">
                <a:solidFill>
                  <a:schemeClr val="bg1"/>
                </a:solidFill>
                <a:ea typeface="+mn-ea"/>
                <a:cs typeface="+mn-cs"/>
              </a:rPr>
              <a:t>42</a:t>
            </a:r>
          </a:p>
        </p:txBody>
      </p:sp>
      <p:pic>
        <p:nvPicPr>
          <p:cNvPr id="45067" name="Picture 2" descr="C:\Users\igor\AppData\Local\Microsoft\Windows\Temporary Internet Files\Content.Outlook\2PPR990T\All-OpticalFEL_Illustration_A_draft4.jpg"/>
          <p:cNvPicPr>
            <a:picLocks noChangeAspect="1" noChangeArrowheads="1"/>
          </p:cNvPicPr>
          <p:nvPr/>
        </p:nvPicPr>
        <p:blipFill rotWithShape="1">
          <a:blip r:embed="rId3">
            <a:extLst>
              <a:ext uri="{28A0092B-C50C-407E-A947-70E740481C1C}">
                <a14:useLocalDpi xmlns:a14="http://schemas.microsoft.com/office/drawing/2010/main" val="0"/>
              </a:ext>
            </a:extLst>
          </a:blip>
          <a:srcRect l="1651" t="2169" r="44944" b="31023"/>
          <a:stretch/>
        </p:blipFill>
        <p:spPr bwMode="auto">
          <a:xfrm>
            <a:off x="138544" y="3141550"/>
            <a:ext cx="4017819" cy="298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Oval 89"/>
          <p:cNvSpPr/>
          <p:nvPr/>
        </p:nvSpPr>
        <p:spPr>
          <a:xfrm>
            <a:off x="2493818" y="4765638"/>
            <a:ext cx="1503218" cy="136362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71" name="Picture 21"/>
          <p:cNvPicPr>
            <a:picLocks noChangeAspect="1" noChangeArrowheads="1"/>
          </p:cNvPicPr>
          <p:nvPr/>
        </p:nvPicPr>
        <p:blipFill>
          <a:blip r:embed="rId4">
            <a:extLst>
              <a:ext uri="{28A0092B-C50C-407E-A947-70E740481C1C}">
                <a14:useLocalDpi xmlns:a14="http://schemas.microsoft.com/office/drawing/2010/main" val="0"/>
              </a:ext>
            </a:extLst>
          </a:blip>
          <a:srcRect t="13605" r="6274" b="18376"/>
          <a:stretch>
            <a:fillRect/>
          </a:stretch>
        </p:blipFill>
        <p:spPr bwMode="auto">
          <a:xfrm>
            <a:off x="4495800" y="3334602"/>
            <a:ext cx="4414838" cy="1846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5" name="TextBox 39"/>
          <p:cNvSpPr txBox="1">
            <a:spLocks noChangeArrowheads="1"/>
          </p:cNvSpPr>
          <p:nvPr/>
        </p:nvSpPr>
        <p:spPr bwMode="auto">
          <a:xfrm>
            <a:off x="3652838" y="1853510"/>
            <a:ext cx="5257800" cy="130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GB" sz="1800" dirty="0" smtClean="0"/>
              <a:t>LWFA – </a:t>
            </a:r>
            <a:r>
              <a:rPr lang="en-GB" sz="1800" i="1" dirty="0" err="1" smtClean="0"/>
              <a:t>ponderomotive</a:t>
            </a:r>
            <a:r>
              <a:rPr lang="en-GB" sz="1800" i="1" dirty="0" smtClean="0"/>
              <a:t>  </a:t>
            </a:r>
            <a:r>
              <a:rPr lang="en-GB" sz="1800" dirty="0" smtClean="0"/>
              <a:t>action by a laser pulse results </a:t>
            </a:r>
            <a:r>
              <a:rPr lang="en-GB" sz="1800" dirty="0"/>
              <a:t>in </a:t>
            </a:r>
            <a:r>
              <a:rPr lang="en-GB" sz="1800" dirty="0" smtClean="0"/>
              <a:t>electron heating </a:t>
            </a:r>
            <a:r>
              <a:rPr lang="en-GB" sz="1800" dirty="0"/>
              <a:t>to several </a:t>
            </a:r>
            <a:r>
              <a:rPr lang="en-GB" sz="1800" dirty="0" smtClean="0"/>
              <a:t>MeV. </a:t>
            </a:r>
          </a:p>
          <a:p>
            <a:pPr>
              <a:lnSpc>
                <a:spcPct val="120000"/>
              </a:lnSpc>
            </a:pPr>
            <a:r>
              <a:rPr lang="en-GB" sz="1800" dirty="0" smtClean="0"/>
              <a:t>PWFA – electrons </a:t>
            </a:r>
            <a:r>
              <a:rPr lang="en-GB" sz="1800" dirty="0"/>
              <a:t>are expelled by the </a:t>
            </a:r>
            <a:r>
              <a:rPr lang="en-GB" sz="1800" i="1" dirty="0"/>
              <a:t>Coulomb</a:t>
            </a:r>
            <a:r>
              <a:rPr lang="en-GB" sz="1800" dirty="0"/>
              <a:t> force of the driver-bunch </a:t>
            </a:r>
            <a:r>
              <a:rPr lang="en-GB" sz="1800" dirty="0" smtClean="0"/>
              <a:t>with negligible </a:t>
            </a:r>
            <a:r>
              <a:rPr lang="en-GB" sz="1800" dirty="0"/>
              <a:t>heating. </a:t>
            </a:r>
            <a:endParaRPr lang="en-US" sz="1800" dirty="0">
              <a:latin typeface="Arial" charset="0"/>
            </a:endParaRPr>
          </a:p>
        </p:txBody>
      </p:sp>
      <p:sp>
        <p:nvSpPr>
          <p:cNvPr id="2" name="TextBox 1"/>
          <p:cNvSpPr txBox="1"/>
          <p:nvPr/>
        </p:nvSpPr>
        <p:spPr>
          <a:xfrm>
            <a:off x="83127" y="2153294"/>
            <a:ext cx="3162300" cy="461665"/>
          </a:xfrm>
          <a:prstGeom prst="rect">
            <a:avLst/>
          </a:prstGeom>
          <a:noFill/>
        </p:spPr>
        <p:txBody>
          <a:bodyPr wrap="square" rtlCol="0">
            <a:spAutoFit/>
          </a:bodyPr>
          <a:lstStyle/>
          <a:p>
            <a:r>
              <a:rPr lang="en-US" sz="2400" dirty="0" smtClean="0">
                <a:latin typeface="+mn-lt"/>
              </a:rPr>
              <a:t>Path to low </a:t>
            </a:r>
            <a:r>
              <a:rPr lang="en-US" sz="2400" dirty="0" err="1" smtClean="0">
                <a:latin typeface="+mn-lt"/>
              </a:rPr>
              <a:t>emittance</a:t>
            </a:r>
            <a:r>
              <a:rPr lang="en-US" sz="2400" dirty="0" smtClean="0">
                <a:latin typeface="+mn-lt"/>
              </a:rPr>
              <a:t>:</a:t>
            </a:r>
            <a:endParaRPr lang="en-US" sz="2400" dirty="0">
              <a:latin typeface="+mn-lt"/>
            </a:endParaRPr>
          </a:p>
        </p:txBody>
      </p:sp>
      <p:cxnSp>
        <p:nvCxnSpPr>
          <p:cNvPr id="6" name="Straight Arrow Connector 5"/>
          <p:cNvCxnSpPr/>
          <p:nvPr/>
        </p:nvCxnSpPr>
        <p:spPr>
          <a:xfrm flipV="1">
            <a:off x="4495800" y="3715602"/>
            <a:ext cx="2971800" cy="762000"/>
          </a:xfrm>
          <a:prstGeom prst="straightConnector1">
            <a:avLst/>
          </a:prstGeom>
          <a:ln>
            <a:solidFill>
              <a:srgbClr val="80808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562475" y="4100571"/>
            <a:ext cx="2981325" cy="834231"/>
          </a:xfrm>
          <a:prstGeom prst="straightConnector1">
            <a:avLst/>
          </a:prstGeom>
          <a:ln>
            <a:solidFill>
              <a:srgbClr val="80808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48400" y="4249002"/>
            <a:ext cx="1447800" cy="276999"/>
          </a:xfrm>
          <a:prstGeom prst="rect">
            <a:avLst/>
          </a:prstGeom>
          <a:noFill/>
        </p:spPr>
        <p:txBody>
          <a:bodyPr wrap="square" rtlCol="0">
            <a:spAutoFit/>
          </a:bodyPr>
          <a:lstStyle/>
          <a:p>
            <a:r>
              <a:rPr lang="en-US" sz="1200" dirty="0" err="1" smtClean="0">
                <a:solidFill>
                  <a:schemeClr val="tx1">
                    <a:lumMod val="85000"/>
                    <a:lumOff val="15000"/>
                  </a:schemeClr>
                </a:solidFill>
              </a:rPr>
              <a:t>Ti:sapph</a:t>
            </a:r>
            <a:endParaRPr lang="en-US" sz="1200" dirty="0">
              <a:solidFill>
                <a:schemeClr val="tx1">
                  <a:lumMod val="85000"/>
                  <a:lumOff val="15000"/>
                </a:schemeClr>
              </a:solidFill>
            </a:endParaRPr>
          </a:p>
        </p:txBody>
      </p:sp>
      <p:sp>
        <p:nvSpPr>
          <p:cNvPr id="45064" name="TextBox 37"/>
          <p:cNvSpPr txBox="1">
            <a:spLocks noChangeArrowheads="1"/>
          </p:cNvSpPr>
          <p:nvPr/>
        </p:nvSpPr>
        <p:spPr bwMode="auto">
          <a:xfrm>
            <a:off x="4267200" y="5294293"/>
            <a:ext cx="44958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a:r>
              <a:rPr lang="en-US" sz="1800" dirty="0" smtClean="0">
                <a:latin typeface="+mj-lt"/>
              </a:rPr>
              <a:t>“Trojan Horse” – concept of brightness            transformer predicts </a:t>
            </a:r>
            <a:r>
              <a:rPr lang="en-US" sz="2000" i="1" dirty="0" smtClean="0">
                <a:latin typeface="Symbol" charset="2"/>
                <a:cs typeface="Symbol" charset="2"/>
              </a:rPr>
              <a:t>e</a:t>
            </a:r>
            <a:r>
              <a:rPr lang="en-US" sz="1800" baseline="-25000" dirty="0" smtClean="0">
                <a:latin typeface="+mj-lt"/>
              </a:rPr>
              <a:t>n</a:t>
            </a:r>
            <a:r>
              <a:rPr lang="en-US" sz="1800" dirty="0" smtClean="0">
                <a:latin typeface="+mj-lt"/>
              </a:rPr>
              <a:t>=30 </a:t>
            </a:r>
            <a:r>
              <a:rPr lang="en-US" sz="1800" dirty="0">
                <a:latin typeface="+mn-lt"/>
                <a:cs typeface="Symbol" charset="2"/>
              </a:rPr>
              <a:t>n</a:t>
            </a:r>
            <a:r>
              <a:rPr lang="en-US" sz="1800" dirty="0" smtClean="0">
                <a:latin typeface="+mj-lt"/>
              </a:rPr>
              <a:t>m</a:t>
            </a:r>
          </a:p>
          <a:p>
            <a:pPr algn="r"/>
            <a:endParaRPr lang="en-US" sz="1800" dirty="0" smtClean="0"/>
          </a:p>
          <a:p>
            <a:pPr algn="r"/>
            <a:r>
              <a:rPr lang="en-US" sz="1800" dirty="0" smtClean="0"/>
              <a:t>PRL </a:t>
            </a:r>
            <a:r>
              <a:rPr lang="en-US" sz="1800" b="1" dirty="0"/>
              <a:t>108</a:t>
            </a:r>
            <a:r>
              <a:rPr lang="en-US" sz="1800" dirty="0"/>
              <a:t>, 035001 (2012)</a:t>
            </a:r>
            <a:endParaRPr lang="en-US" sz="1800" dirty="0">
              <a:solidFill>
                <a:srgbClr val="FF0000"/>
              </a:solidFill>
              <a:latin typeface="+mj-lt"/>
            </a:endParaRPr>
          </a:p>
        </p:txBody>
      </p:sp>
      <p:sp>
        <p:nvSpPr>
          <p:cNvPr id="28" name="Rectangle 2"/>
          <p:cNvSpPr txBox="1">
            <a:spLocks noChangeArrowheads="1"/>
          </p:cNvSpPr>
          <p:nvPr/>
        </p:nvSpPr>
        <p:spPr>
          <a:xfrm>
            <a:off x="389677" y="710808"/>
            <a:ext cx="8241705"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3200" b="1" dirty="0" smtClean="0">
                <a:solidFill>
                  <a:srgbClr val="0070C0"/>
                </a:solidFill>
                <a:effectLst>
                  <a:outerShdw blurRad="38100" dist="38100" dir="2700000" algn="tl">
                    <a:srgbClr val="000000"/>
                  </a:outerShdw>
                </a:effectLst>
                <a:latin typeface="Verdana" pitchFamily="34" charset="0"/>
              </a:rPr>
              <a:t>High-charge CO</a:t>
            </a:r>
            <a:r>
              <a:rPr lang="en-US" altLang="en-US" sz="3200" b="1" baseline="-25000" dirty="0" smtClean="0">
                <a:solidFill>
                  <a:srgbClr val="0070C0"/>
                </a:solidFill>
                <a:effectLst>
                  <a:outerShdw blurRad="38100" dist="38100" dir="2700000" algn="tl">
                    <a:srgbClr val="000000"/>
                  </a:outerShdw>
                </a:effectLst>
                <a:latin typeface="Verdana" pitchFamily="34" charset="0"/>
              </a:rPr>
              <a:t>2</a:t>
            </a:r>
            <a:r>
              <a:rPr lang="en-US" altLang="en-US" sz="3200" b="1" dirty="0" smtClean="0">
                <a:solidFill>
                  <a:srgbClr val="0070C0"/>
                </a:solidFill>
                <a:effectLst>
                  <a:outerShdw blurRad="38100" dist="38100" dir="2700000" algn="tl">
                    <a:srgbClr val="000000"/>
                  </a:outerShdw>
                </a:effectLst>
                <a:latin typeface="Verdana" pitchFamily="34" charset="0"/>
              </a:rPr>
              <a:t> bubble LWFA </a:t>
            </a:r>
          </a:p>
          <a:p>
            <a:pPr algn="r" eaLnBrk="1" hangingPunct="1"/>
            <a:r>
              <a:rPr lang="en-US" altLang="en-US" sz="3200" b="1" dirty="0" smtClean="0">
                <a:solidFill>
                  <a:srgbClr val="0070C0"/>
                </a:solidFill>
                <a:effectLst>
                  <a:outerShdw blurRad="38100" dist="38100" dir="2700000" algn="tl">
                    <a:srgbClr val="000000"/>
                  </a:outerShdw>
                </a:effectLst>
                <a:latin typeface="Verdana" pitchFamily="34" charset="0"/>
              </a:rPr>
              <a:t>can drive “Trojan Horse” PWFA</a:t>
            </a:r>
            <a:endParaRPr lang="en-US" altLang="en-US" sz="3200" b="1" dirty="0">
              <a:solidFill>
                <a:srgbClr val="0070C0"/>
              </a:solidFill>
              <a:effectLst>
                <a:outerShdw blurRad="38100" dist="38100" dir="2700000" algn="tl">
                  <a:srgbClr val="000000"/>
                </a:outerShdw>
              </a:effectLst>
              <a:latin typeface="Verdana" pitchFamily="34" charset="0"/>
            </a:endParaRPr>
          </a:p>
        </p:txBody>
      </p:sp>
      <p:sp>
        <p:nvSpPr>
          <p:cNvPr id="15" name="Minus 14"/>
          <p:cNvSpPr/>
          <p:nvPr/>
        </p:nvSpPr>
        <p:spPr>
          <a:xfrm>
            <a:off x="3245427" y="2022764"/>
            <a:ext cx="428191" cy="345275"/>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lus 15"/>
          <p:cNvSpPr/>
          <p:nvPr/>
        </p:nvSpPr>
        <p:spPr>
          <a:xfrm>
            <a:off x="3245427" y="2568929"/>
            <a:ext cx="407411" cy="38100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0906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lide Number Placeholder 1"/>
          <p:cNvSpPr>
            <a:spLocks noGrp="1"/>
          </p:cNvSpPr>
          <p:nvPr>
            <p:ph type="sldNum" sz="quarter" idx="13"/>
          </p:nvPr>
        </p:nvSpPr>
        <p:spPr bwMode="auto">
          <a:xfrm>
            <a:off x="4451350" y="6492875"/>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dirty="0" smtClean="0">
                <a:solidFill>
                  <a:schemeClr val="bg1"/>
                </a:solidFill>
                <a:ea typeface="+mn-ea"/>
                <a:cs typeface="+mn-cs"/>
              </a:rPr>
              <a:t>43</a:t>
            </a:r>
          </a:p>
        </p:txBody>
      </p:sp>
      <p:pic>
        <p:nvPicPr>
          <p:cNvPr id="44038" name="Picture 2" descr="C:\Users\igor\AppData\Local\Microsoft\Windows\Temporary Internet Files\Content.Outlook\2PPR990T\All-OpticalFEL_Illustration_A_draft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415983"/>
            <a:ext cx="8458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TextBox 79"/>
          <p:cNvSpPr txBox="1">
            <a:spLocks noChangeArrowheads="1"/>
          </p:cNvSpPr>
          <p:nvPr/>
        </p:nvSpPr>
        <p:spPr bwMode="auto">
          <a:xfrm>
            <a:off x="1257300" y="4455008"/>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000" dirty="0">
                <a:effectLst>
                  <a:outerShdw blurRad="50800" dist="38100" dir="2700000" algn="tl" rotWithShape="0">
                    <a:prstClr val="black">
                      <a:alpha val="40000"/>
                    </a:prstClr>
                  </a:outerShdw>
                </a:effectLst>
                <a:latin typeface="+mn-lt"/>
              </a:rPr>
              <a:t>LWFA</a:t>
            </a:r>
          </a:p>
        </p:txBody>
      </p:sp>
      <p:sp>
        <p:nvSpPr>
          <p:cNvPr id="44044" name="TextBox 80"/>
          <p:cNvSpPr txBox="1">
            <a:spLocks noChangeArrowheads="1"/>
          </p:cNvSpPr>
          <p:nvPr/>
        </p:nvSpPr>
        <p:spPr bwMode="auto">
          <a:xfrm>
            <a:off x="3810000" y="5347213"/>
            <a:ext cx="914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000" dirty="0" smtClean="0">
                <a:effectLst>
                  <a:outerShdw blurRad="50800" dist="38100" dir="2700000" algn="tl" rotWithShape="0">
                    <a:prstClr val="black">
                      <a:alpha val="40000"/>
                    </a:prstClr>
                  </a:outerShdw>
                </a:effectLst>
                <a:latin typeface="+mn-lt"/>
              </a:rPr>
              <a:t>PWFA</a:t>
            </a:r>
          </a:p>
          <a:p>
            <a:pPr>
              <a:lnSpc>
                <a:spcPct val="80000"/>
              </a:lnSpc>
            </a:pPr>
            <a:r>
              <a:rPr lang="en-US" sz="2000" dirty="0" smtClean="0">
                <a:effectLst>
                  <a:outerShdw blurRad="50800" dist="38100" dir="2700000" algn="tl" rotWithShape="0">
                    <a:prstClr val="black">
                      <a:alpha val="40000"/>
                    </a:prstClr>
                  </a:outerShdw>
                </a:effectLst>
                <a:latin typeface="+mn-lt"/>
              </a:rPr>
              <a:t>(low </a:t>
            </a:r>
            <a:r>
              <a:rPr lang="en-US" sz="2400" i="1" dirty="0" smtClean="0">
                <a:effectLst>
                  <a:outerShdw blurRad="50800" dist="38100" dir="2700000" algn="tl" rotWithShape="0">
                    <a:prstClr val="black">
                      <a:alpha val="40000"/>
                    </a:prstClr>
                  </a:outerShdw>
                </a:effectLst>
                <a:latin typeface="Symbol" charset="2"/>
                <a:cs typeface="Symbol" charset="2"/>
              </a:rPr>
              <a:t>e</a:t>
            </a:r>
            <a:r>
              <a:rPr lang="en-US" sz="2000" dirty="0" smtClean="0">
                <a:effectLst>
                  <a:outerShdw blurRad="50800" dist="38100" dir="2700000" algn="tl" rotWithShape="0">
                    <a:prstClr val="black">
                      <a:alpha val="40000"/>
                    </a:prstClr>
                  </a:outerShdw>
                </a:effectLst>
                <a:latin typeface="+mn-lt"/>
              </a:rPr>
              <a:t>)</a:t>
            </a:r>
            <a:endParaRPr lang="en-US" sz="2000" dirty="0">
              <a:effectLst>
                <a:outerShdw blurRad="50800" dist="38100" dir="2700000" algn="tl" rotWithShape="0">
                  <a:prstClr val="black">
                    <a:alpha val="40000"/>
                  </a:prstClr>
                </a:outerShdw>
              </a:effectLst>
              <a:latin typeface="+mn-lt"/>
            </a:endParaRPr>
          </a:p>
        </p:txBody>
      </p:sp>
      <p:sp>
        <p:nvSpPr>
          <p:cNvPr id="44045" name="TextBox 81"/>
          <p:cNvSpPr txBox="1">
            <a:spLocks noChangeArrowheads="1"/>
          </p:cNvSpPr>
          <p:nvPr/>
        </p:nvSpPr>
        <p:spPr bwMode="auto">
          <a:xfrm>
            <a:off x="4648200" y="5329750"/>
            <a:ext cx="1371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000" dirty="0" smtClean="0">
                <a:effectLst>
                  <a:outerShdw blurRad="50800" dist="38100" dir="2700000" algn="tl" rotWithShape="0">
                    <a:prstClr val="black">
                      <a:alpha val="40000"/>
                    </a:prstClr>
                  </a:outerShdw>
                </a:effectLst>
                <a:latin typeface="+mn-lt"/>
              </a:rPr>
              <a:t>Compton</a:t>
            </a:r>
          </a:p>
          <a:p>
            <a:pPr algn="ctr"/>
            <a:r>
              <a:rPr lang="en-US" sz="2000" dirty="0" smtClean="0">
                <a:effectLst>
                  <a:outerShdw blurRad="50800" dist="38100" dir="2700000" algn="tl" rotWithShape="0">
                    <a:prstClr val="black">
                      <a:alpha val="40000"/>
                    </a:prstClr>
                  </a:outerShdw>
                </a:effectLst>
                <a:latin typeface="+mn-lt"/>
              </a:rPr>
              <a:t>FEL</a:t>
            </a:r>
            <a:endParaRPr lang="en-US" sz="2000" dirty="0">
              <a:effectLst>
                <a:outerShdw blurRad="50800" dist="38100" dir="2700000" algn="tl" rotWithShape="0">
                  <a:prstClr val="black">
                    <a:alpha val="40000"/>
                  </a:prstClr>
                </a:outerShdw>
              </a:effectLst>
              <a:latin typeface="+mn-lt"/>
            </a:endParaRPr>
          </a:p>
        </p:txBody>
      </p:sp>
      <p:cxnSp>
        <p:nvCxnSpPr>
          <p:cNvPr id="4" name="Straight Connector 3"/>
          <p:cNvCxnSpPr/>
          <p:nvPr/>
        </p:nvCxnSpPr>
        <p:spPr>
          <a:xfrm flipV="1">
            <a:off x="1600200" y="3805750"/>
            <a:ext cx="152400" cy="762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4191000" y="4643950"/>
            <a:ext cx="152400" cy="762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5029200" y="4567750"/>
            <a:ext cx="76200" cy="83820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62000" y="2510350"/>
            <a:ext cx="609600" cy="369332"/>
          </a:xfrm>
          <a:prstGeom prst="rect">
            <a:avLst/>
          </a:prstGeom>
          <a:noFill/>
        </p:spPr>
        <p:txBody>
          <a:bodyPr wrap="square" rtlCol="0">
            <a:spAutoFit/>
          </a:bodyPr>
          <a:lstStyle/>
          <a:p>
            <a:r>
              <a:rPr lang="en-US" dirty="0" smtClean="0">
                <a:solidFill>
                  <a:schemeClr val="bg1"/>
                </a:solidFill>
                <a:effectLst>
                  <a:glow rad="101600">
                    <a:schemeClr val="accent2">
                      <a:satMod val="175000"/>
                      <a:alpha val="40000"/>
                    </a:schemeClr>
                  </a:glow>
                </a:effectLst>
              </a:rPr>
              <a:t>CO</a:t>
            </a:r>
            <a:r>
              <a:rPr lang="en-US" baseline="-25000" dirty="0" smtClean="0">
                <a:solidFill>
                  <a:schemeClr val="bg1"/>
                </a:solidFill>
                <a:effectLst>
                  <a:glow rad="101600">
                    <a:schemeClr val="accent2">
                      <a:satMod val="175000"/>
                      <a:alpha val="40000"/>
                    </a:schemeClr>
                  </a:glow>
                </a:effectLst>
              </a:rPr>
              <a:t>2</a:t>
            </a:r>
          </a:p>
        </p:txBody>
      </p:sp>
      <p:sp>
        <p:nvSpPr>
          <p:cNvPr id="22" name="TextBox 21"/>
          <p:cNvSpPr txBox="1"/>
          <p:nvPr/>
        </p:nvSpPr>
        <p:spPr>
          <a:xfrm>
            <a:off x="5715000" y="3653350"/>
            <a:ext cx="609600" cy="369332"/>
          </a:xfrm>
          <a:prstGeom prst="rect">
            <a:avLst/>
          </a:prstGeom>
          <a:noFill/>
        </p:spPr>
        <p:txBody>
          <a:bodyPr wrap="square" rtlCol="0">
            <a:spAutoFit/>
          </a:bodyPr>
          <a:lstStyle/>
          <a:p>
            <a:r>
              <a:rPr lang="en-US" dirty="0" smtClean="0">
                <a:solidFill>
                  <a:schemeClr val="bg1"/>
                </a:solidFill>
                <a:effectLst>
                  <a:glow rad="101600">
                    <a:schemeClr val="accent2">
                      <a:satMod val="175000"/>
                      <a:alpha val="40000"/>
                    </a:schemeClr>
                  </a:glow>
                </a:effectLst>
              </a:rPr>
              <a:t>CO</a:t>
            </a:r>
            <a:r>
              <a:rPr lang="en-US" baseline="-25000" dirty="0" smtClean="0">
                <a:solidFill>
                  <a:schemeClr val="bg1"/>
                </a:solidFill>
                <a:effectLst>
                  <a:glow rad="101600">
                    <a:schemeClr val="accent2">
                      <a:satMod val="175000"/>
                      <a:alpha val="40000"/>
                    </a:schemeClr>
                  </a:glow>
                </a:effectLst>
              </a:rPr>
              <a:t>2</a:t>
            </a:r>
          </a:p>
        </p:txBody>
      </p:sp>
      <p:sp>
        <p:nvSpPr>
          <p:cNvPr id="24" name="TextBox 23"/>
          <p:cNvSpPr txBox="1"/>
          <p:nvPr/>
        </p:nvSpPr>
        <p:spPr>
          <a:xfrm>
            <a:off x="2743200" y="2967550"/>
            <a:ext cx="1219200" cy="369332"/>
          </a:xfrm>
          <a:prstGeom prst="rect">
            <a:avLst/>
          </a:prstGeom>
          <a:noFill/>
        </p:spPr>
        <p:txBody>
          <a:bodyPr wrap="square" rtlCol="0">
            <a:spAutoFit/>
          </a:bodyPr>
          <a:lstStyle/>
          <a:p>
            <a:r>
              <a:rPr lang="en-US" dirty="0" err="1" smtClean="0">
                <a:solidFill>
                  <a:schemeClr val="bg1"/>
                </a:solidFill>
                <a:effectLst>
                  <a:glow rad="101600">
                    <a:schemeClr val="accent2">
                      <a:satMod val="175000"/>
                      <a:alpha val="40000"/>
                    </a:schemeClr>
                  </a:glow>
                </a:effectLst>
              </a:rPr>
              <a:t>Ti:sapph</a:t>
            </a:r>
            <a:endParaRPr lang="en-US" baseline="-25000" dirty="0" smtClean="0">
              <a:solidFill>
                <a:schemeClr val="bg1"/>
              </a:solidFill>
              <a:effectLst>
                <a:glow rad="101600">
                  <a:schemeClr val="accent2">
                    <a:satMod val="175000"/>
                    <a:alpha val="40000"/>
                  </a:schemeClr>
                </a:glow>
              </a:effectLst>
            </a:endParaRPr>
          </a:p>
        </p:txBody>
      </p:sp>
      <p:sp>
        <p:nvSpPr>
          <p:cNvPr id="27" name="Rectangle 2"/>
          <p:cNvSpPr txBox="1">
            <a:spLocks noChangeArrowheads="1"/>
          </p:cNvSpPr>
          <p:nvPr/>
        </p:nvSpPr>
        <p:spPr>
          <a:xfrm>
            <a:off x="6324600" y="1186248"/>
            <a:ext cx="2819400"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285750" indent="-285750">
              <a:buFont typeface="Arial"/>
              <a:buChar char="•"/>
            </a:pPr>
            <a:r>
              <a:rPr lang="en-GB" sz="1600" dirty="0"/>
              <a:t>Impact of </a:t>
            </a:r>
            <a:r>
              <a:rPr lang="en-GB" sz="1600" dirty="0" err="1"/>
              <a:t>emittance</a:t>
            </a:r>
            <a:r>
              <a:rPr lang="en-GB" sz="1600" dirty="0"/>
              <a:t> reduction on Compton sources could be similar to the benefit gained from using low-</a:t>
            </a:r>
            <a:r>
              <a:rPr lang="en-GB" sz="1600" dirty="0" err="1"/>
              <a:t>emittance</a:t>
            </a:r>
            <a:r>
              <a:rPr lang="en-GB" sz="1600" dirty="0"/>
              <a:t> </a:t>
            </a:r>
            <a:r>
              <a:rPr lang="en-GB" sz="1600" dirty="0" err="1"/>
              <a:t>linacs</a:t>
            </a:r>
            <a:r>
              <a:rPr lang="en-GB" sz="1600" dirty="0"/>
              <a:t> instead of synchrotrons that resulted in inception of 4</a:t>
            </a:r>
            <a:r>
              <a:rPr lang="en-GB" sz="1600" baseline="30000" dirty="0"/>
              <a:t>th</a:t>
            </a:r>
            <a:r>
              <a:rPr lang="en-GB" sz="1600" dirty="0"/>
              <a:t> generation coherent light-sources – FELs</a:t>
            </a:r>
            <a:r>
              <a:rPr lang="en-GB" sz="1600" dirty="0" smtClean="0"/>
              <a:t>.</a:t>
            </a:r>
            <a:endParaRPr lang="en-GB" sz="1600" dirty="0"/>
          </a:p>
        </p:txBody>
      </p:sp>
      <p:sp>
        <p:nvSpPr>
          <p:cNvPr id="23" name="Rectangle 2"/>
          <p:cNvSpPr txBox="1">
            <a:spLocks noChangeArrowheads="1"/>
          </p:cNvSpPr>
          <p:nvPr/>
        </p:nvSpPr>
        <p:spPr>
          <a:xfrm>
            <a:off x="1" y="4948750"/>
            <a:ext cx="3810000"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285750" indent="-285750">
              <a:buFont typeface="Arial"/>
              <a:buChar char="•"/>
            </a:pPr>
            <a:r>
              <a:rPr lang="en-GB" sz="1600" dirty="0" smtClean="0"/>
              <a:t>We </a:t>
            </a:r>
            <a:r>
              <a:rPr lang="en-GB" sz="1600" dirty="0"/>
              <a:t>may be on a verge of a similar development that will add temporal coherency to their other attractive features of Compton sources.</a:t>
            </a:r>
          </a:p>
          <a:p>
            <a:pPr marL="285750" indent="-285750">
              <a:buFont typeface="Arial"/>
              <a:buChar char="•"/>
            </a:pPr>
            <a:r>
              <a:rPr lang="en-GB" sz="1600" dirty="0"/>
              <a:t>Longer laser wavelength – higher gain</a:t>
            </a:r>
          </a:p>
        </p:txBody>
      </p:sp>
      <p:sp>
        <p:nvSpPr>
          <p:cNvPr id="25" name="Rectangle 2"/>
          <p:cNvSpPr txBox="1">
            <a:spLocks noChangeArrowheads="1"/>
          </p:cNvSpPr>
          <p:nvPr/>
        </p:nvSpPr>
        <p:spPr>
          <a:xfrm>
            <a:off x="0" y="696954"/>
            <a:ext cx="7214717"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200" b="1" dirty="0" smtClean="0">
                <a:solidFill>
                  <a:srgbClr val="0070C0"/>
                </a:solidFill>
                <a:effectLst>
                  <a:outerShdw blurRad="38100" dist="38100" dir="2700000" algn="tl">
                    <a:srgbClr val="000000"/>
                  </a:outerShdw>
                </a:effectLst>
                <a:latin typeface="Verdana" pitchFamily="34" charset="0"/>
              </a:rPr>
              <a:t>Concept of all-optical FEL</a:t>
            </a:r>
            <a:endParaRPr lang="en-US" altLang="en-US" sz="3200" b="1" dirty="0">
              <a:solidFill>
                <a:srgbClr val="0070C0"/>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37277579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3174"/>
            <a:ext cx="6469529" cy="1143000"/>
          </a:xfrm>
        </p:spPr>
        <p:txBody>
          <a:bodyPr>
            <a:normAutofit fontScale="90000"/>
          </a:bodyPr>
          <a:lstStyle/>
          <a:p>
            <a:r>
              <a:rPr lang="en-US" b="1" dirty="0" smtClean="0">
                <a:solidFill>
                  <a:srgbClr val="002060"/>
                </a:solidFill>
                <a:effectLst>
                  <a:outerShdw blurRad="38100" dist="38100" dir="2700000" algn="tl">
                    <a:srgbClr val="000000">
                      <a:alpha val="43137"/>
                    </a:srgbClr>
                  </a:outerShdw>
                </a:effectLst>
              </a:rPr>
              <a:t>Users (by sector and location)</a:t>
            </a:r>
            <a:endParaRPr lang="en-US" b="1" dirty="0">
              <a:solidFill>
                <a:srgbClr val="002060"/>
              </a:solidFill>
              <a:effectLst>
                <a:outerShdw blurRad="38100" dist="38100" dir="2700000" algn="tl">
                  <a:srgbClr val="000000">
                    <a:alpha val="43137"/>
                  </a:srgbClr>
                </a:outerShdw>
              </a:effectLst>
            </a:endParaRPr>
          </a:p>
        </p:txBody>
      </p:sp>
      <p:sp>
        <p:nvSpPr>
          <p:cNvPr id="17" name="TextBox 16"/>
          <p:cNvSpPr txBox="1"/>
          <p:nvPr/>
        </p:nvSpPr>
        <p:spPr>
          <a:xfrm>
            <a:off x="49071" y="6008144"/>
            <a:ext cx="4485813" cy="369332"/>
          </a:xfrm>
          <a:prstGeom prst="rect">
            <a:avLst/>
          </a:prstGeom>
          <a:noFill/>
        </p:spPr>
        <p:txBody>
          <a:bodyPr wrap="square" rtlCol="0">
            <a:spAutoFit/>
          </a:bodyPr>
          <a:lstStyle/>
          <a:p>
            <a:r>
              <a:rPr lang="en-US" dirty="0" smtClean="0"/>
              <a:t>Data Period Oct 2010 – June 2013</a:t>
            </a:r>
            <a:endParaRPr lang="en-US" dirty="0"/>
          </a:p>
        </p:txBody>
      </p:sp>
      <p:grpSp>
        <p:nvGrpSpPr>
          <p:cNvPr id="4" name="Group 3"/>
          <p:cNvGrpSpPr/>
          <p:nvPr/>
        </p:nvGrpSpPr>
        <p:grpSpPr>
          <a:xfrm>
            <a:off x="-245508" y="1247348"/>
            <a:ext cx="7745459" cy="5469537"/>
            <a:chOff x="65637" y="680813"/>
            <a:chExt cx="8190284" cy="5789783"/>
          </a:xfrm>
        </p:grpSpPr>
        <p:graphicFrame>
          <p:nvGraphicFramePr>
            <p:cNvPr id="12" name="Chart 11"/>
            <p:cNvGraphicFramePr/>
            <p:nvPr>
              <p:extLst>
                <p:ext uri="{D42A27DB-BD31-4B8C-83A1-F6EECF244321}">
                  <p14:modId xmlns:p14="http://schemas.microsoft.com/office/powerpoint/2010/main" val="3743817809"/>
                </p:ext>
              </p:extLst>
            </p:nvPr>
          </p:nvGraphicFramePr>
          <p:xfrm>
            <a:off x="793195" y="1396999"/>
            <a:ext cx="6546459" cy="50735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extLst>
                <p:ext uri="{D42A27DB-BD31-4B8C-83A1-F6EECF244321}">
                  <p14:modId xmlns:p14="http://schemas.microsoft.com/office/powerpoint/2010/main" val="932781961"/>
                </p:ext>
              </p:extLst>
            </p:nvPr>
          </p:nvGraphicFramePr>
          <p:xfrm>
            <a:off x="5106905" y="680813"/>
            <a:ext cx="2232749" cy="25675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p:nvPr>
              <p:extLst>
                <p:ext uri="{D42A27DB-BD31-4B8C-83A1-F6EECF244321}">
                  <p14:modId xmlns:p14="http://schemas.microsoft.com/office/powerpoint/2010/main" val="1799313608"/>
                </p:ext>
              </p:extLst>
            </p:nvPr>
          </p:nvGraphicFramePr>
          <p:xfrm>
            <a:off x="65637" y="2490786"/>
            <a:ext cx="2752020" cy="24642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p:cNvGraphicFramePr/>
            <p:nvPr>
              <p:extLst>
                <p:ext uri="{D42A27DB-BD31-4B8C-83A1-F6EECF244321}">
                  <p14:modId xmlns:p14="http://schemas.microsoft.com/office/powerpoint/2010/main" val="3668607965"/>
                </p:ext>
              </p:extLst>
            </p:nvPr>
          </p:nvGraphicFramePr>
          <p:xfrm>
            <a:off x="5106905" y="4086296"/>
            <a:ext cx="3149016" cy="2217652"/>
          </p:xfrm>
          <a:graphic>
            <a:graphicData uri="http://schemas.openxmlformats.org/drawingml/2006/chart">
              <c:chart xmlns:c="http://schemas.openxmlformats.org/drawingml/2006/chart" xmlns:r="http://schemas.openxmlformats.org/officeDocument/2006/relationships" r:id="rId6"/>
            </a:graphicData>
          </a:graphic>
        </p:graphicFrame>
      </p:grpSp>
      <p:sp>
        <p:nvSpPr>
          <p:cNvPr id="11" name="TextBox 10"/>
          <p:cNvSpPr txBox="1"/>
          <p:nvPr/>
        </p:nvSpPr>
        <p:spPr>
          <a:xfrm>
            <a:off x="183540" y="1716847"/>
            <a:ext cx="2540379" cy="523220"/>
          </a:xfrm>
          <a:prstGeom prst="rect">
            <a:avLst/>
          </a:prstGeom>
          <a:solidFill>
            <a:schemeClr val="bg1">
              <a:alpha val="64000"/>
            </a:schemeClr>
          </a:solidFill>
        </p:spPr>
        <p:txBody>
          <a:bodyPr wrap="none" rtlCol="0">
            <a:spAutoFit/>
          </a:bodyPr>
          <a:lstStyle/>
          <a:p>
            <a:r>
              <a:rPr lang="en-US" sz="2800" b="1" dirty="0" smtClean="0">
                <a:solidFill>
                  <a:srgbClr val="002060"/>
                </a:solidFill>
                <a:effectLst>
                  <a:outerShdw blurRad="38100" dist="38100" dir="2700000" algn="tl">
                    <a:srgbClr val="000000">
                      <a:alpha val="43137"/>
                    </a:srgbClr>
                  </a:outerShdw>
                </a:effectLst>
              </a:rPr>
              <a:t>Total users: 119</a:t>
            </a:r>
            <a:endParaRPr lang="en-US" sz="2800" b="1" dirty="0">
              <a:solidFill>
                <a:srgbClr val="002060"/>
              </a:solidFill>
              <a:effectLst>
                <a:outerShdw blurRad="38100" dist="38100" dir="2700000" algn="tl">
                  <a:srgbClr val="000000">
                    <a:alpha val="43137"/>
                  </a:srgbClr>
                </a:outerShdw>
              </a:effectLst>
            </a:endParaRPr>
          </a:p>
        </p:txBody>
      </p:sp>
      <p:graphicFrame>
        <p:nvGraphicFramePr>
          <p:cNvPr id="13" name="Chart 12"/>
          <p:cNvGraphicFramePr/>
          <p:nvPr>
            <p:extLst>
              <p:ext uri="{D42A27DB-BD31-4B8C-83A1-F6EECF244321}">
                <p14:modId xmlns:p14="http://schemas.microsoft.com/office/powerpoint/2010/main" val="2956832576"/>
              </p:ext>
            </p:extLst>
          </p:nvPr>
        </p:nvGraphicFramePr>
        <p:xfrm>
          <a:off x="5886824" y="2240067"/>
          <a:ext cx="3720353" cy="2420472"/>
        </p:xfrm>
        <a:graphic>
          <a:graphicData uri="http://schemas.openxmlformats.org/drawingml/2006/chart">
            <c:chart xmlns:c="http://schemas.openxmlformats.org/drawingml/2006/chart" xmlns:r="http://schemas.openxmlformats.org/officeDocument/2006/relationships" r:id="rId7"/>
          </a:graphicData>
        </a:graphic>
      </p:graphicFrame>
      <p:sp>
        <p:nvSpPr>
          <p:cNvPr id="5" name="Slide Number Placeholder 4"/>
          <p:cNvSpPr>
            <a:spLocks noGrp="1"/>
          </p:cNvSpPr>
          <p:nvPr>
            <p:ph type="sldNum" sz="quarter" idx="12"/>
          </p:nvPr>
        </p:nvSpPr>
        <p:spPr>
          <a:xfrm>
            <a:off x="4184073" y="6497478"/>
            <a:ext cx="2133600" cy="365125"/>
          </a:xfrm>
        </p:spPr>
        <p:txBody>
          <a:bodyPr/>
          <a:lstStyle/>
          <a:p>
            <a:pPr>
              <a:defRPr/>
            </a:pPr>
            <a:fld id="{BBEB5EFC-3376-AD40-8F78-B09128AC7639}" type="slidenum">
              <a:rPr lang="en-US" smtClean="0">
                <a:solidFill>
                  <a:srgbClr val="FFFFFF"/>
                </a:solidFill>
              </a:rPr>
              <a:pPr>
                <a:defRPr/>
              </a:pPr>
              <a:t>45</a:t>
            </a:fld>
            <a:endParaRPr lang="en-US" dirty="0">
              <a:solidFill>
                <a:srgbClr val="FFFFFF"/>
              </a:solidFill>
            </a:endParaRPr>
          </a:p>
        </p:txBody>
      </p:sp>
    </p:spTree>
    <p:extLst>
      <p:ext uri="{BB962C8B-B14F-4D97-AF65-F5344CB8AC3E}">
        <p14:creationId xmlns:p14="http://schemas.microsoft.com/office/powerpoint/2010/main" val="1033992021"/>
      </p:ext>
    </p:extLst>
  </p:cSld>
  <p:clrMapOvr>
    <a:masterClrMapping/>
  </p:clrMapOvr>
  <mc:AlternateContent xmlns:mc="http://schemas.openxmlformats.org/markup-compatibility/2006" xmlns:p14="http://schemas.microsoft.com/office/powerpoint/2010/main">
    <mc:Choice Requires="p14">
      <p:transition spd="slow" p14:dur="2000" advTm="108148"/>
    </mc:Choice>
    <mc:Fallback xmlns="">
      <p:transition xmlns:p14="http://schemas.microsoft.com/office/powerpoint/2010/main" spd="slow" advTm="108148"/>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143000"/>
          </a:xfrm>
        </p:spPr>
        <p:txBody>
          <a:bodyPr/>
          <a:lstStyle/>
          <a:p>
            <a:r>
              <a:rPr lang="en-US" b="1" dirty="0" smtClean="0">
                <a:solidFill>
                  <a:srgbClr val="002060"/>
                </a:solidFill>
                <a:effectLst>
                  <a:outerShdw blurRad="38100" dist="38100" dir="2700000" algn="tl">
                    <a:srgbClr val="000000">
                      <a:alpha val="43137"/>
                    </a:srgbClr>
                  </a:outerShdw>
                </a:effectLst>
              </a:rPr>
              <a:t>Usage of resources</a:t>
            </a:r>
            <a:endParaRPr lang="en-US" b="1" dirty="0">
              <a:solidFill>
                <a:srgbClr val="00206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42910059"/>
              </p:ext>
            </p:extLst>
          </p:nvPr>
        </p:nvGraphicFramePr>
        <p:xfrm>
          <a:off x="1781615" y="1600200"/>
          <a:ext cx="5679996" cy="44635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910118582"/>
              </p:ext>
            </p:extLst>
          </p:nvPr>
        </p:nvGraphicFramePr>
        <p:xfrm>
          <a:off x="5979872" y="1653123"/>
          <a:ext cx="2293166" cy="2060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extLst>
              <p:ext uri="{D42A27DB-BD31-4B8C-83A1-F6EECF244321}">
                <p14:modId xmlns:p14="http://schemas.microsoft.com/office/powerpoint/2010/main" val="2609886038"/>
              </p:ext>
            </p:extLst>
          </p:nvPr>
        </p:nvGraphicFramePr>
        <p:xfrm>
          <a:off x="1181031" y="4285203"/>
          <a:ext cx="2691898" cy="23167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extLst>
              <p:ext uri="{D42A27DB-BD31-4B8C-83A1-F6EECF244321}">
                <p14:modId xmlns:p14="http://schemas.microsoft.com/office/powerpoint/2010/main" val="123975884"/>
              </p:ext>
            </p:extLst>
          </p:nvPr>
        </p:nvGraphicFramePr>
        <p:xfrm>
          <a:off x="836052" y="2078341"/>
          <a:ext cx="2709537" cy="2316790"/>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p:cNvSpPr txBox="1"/>
          <p:nvPr/>
        </p:nvSpPr>
        <p:spPr>
          <a:xfrm>
            <a:off x="5093886" y="3749072"/>
            <a:ext cx="1156236" cy="830997"/>
          </a:xfrm>
          <a:prstGeom prst="rect">
            <a:avLst/>
          </a:prstGeom>
          <a:noFill/>
        </p:spPr>
        <p:txBody>
          <a:bodyPr wrap="none" rtlCol="0">
            <a:spAutoFit/>
          </a:bodyPr>
          <a:lstStyle/>
          <a:p>
            <a:pPr algn="ctr"/>
            <a:r>
              <a:rPr lang="en-US" sz="2400" b="1" dirty="0" smtClean="0">
                <a:solidFill>
                  <a:schemeClr val="bg1"/>
                </a:solidFill>
              </a:rPr>
              <a:t>e-beam</a:t>
            </a:r>
          </a:p>
          <a:p>
            <a:pPr algn="ctr"/>
            <a:r>
              <a:rPr lang="en-US" sz="2400" b="1" dirty="0" smtClean="0">
                <a:solidFill>
                  <a:schemeClr val="bg1"/>
                </a:solidFill>
              </a:rPr>
              <a:t>24</a:t>
            </a:r>
            <a:endParaRPr lang="en-US" sz="2400" b="1" dirty="0">
              <a:solidFill>
                <a:schemeClr val="bg1"/>
              </a:solidFill>
            </a:endParaRPr>
          </a:p>
        </p:txBody>
      </p:sp>
      <p:sp>
        <p:nvSpPr>
          <p:cNvPr id="10" name="TextBox 9"/>
          <p:cNvSpPr txBox="1"/>
          <p:nvPr/>
        </p:nvSpPr>
        <p:spPr>
          <a:xfrm>
            <a:off x="3357607" y="4268819"/>
            <a:ext cx="799317" cy="830997"/>
          </a:xfrm>
          <a:prstGeom prst="rect">
            <a:avLst/>
          </a:prstGeom>
          <a:noFill/>
        </p:spPr>
        <p:txBody>
          <a:bodyPr wrap="none" rtlCol="0">
            <a:spAutoFit/>
          </a:bodyPr>
          <a:lstStyle/>
          <a:p>
            <a:pPr algn="ctr"/>
            <a:r>
              <a:rPr lang="en-US" sz="2400" b="1" dirty="0" smtClean="0">
                <a:solidFill>
                  <a:schemeClr val="bg1"/>
                </a:solidFill>
              </a:rPr>
              <a:t>laser</a:t>
            </a:r>
          </a:p>
          <a:p>
            <a:pPr algn="ctr"/>
            <a:r>
              <a:rPr lang="en-US" sz="2400" b="1" dirty="0" smtClean="0">
                <a:solidFill>
                  <a:schemeClr val="bg1"/>
                </a:solidFill>
              </a:rPr>
              <a:t>4</a:t>
            </a:r>
            <a:endParaRPr lang="en-US" sz="2400" b="1" dirty="0">
              <a:solidFill>
                <a:schemeClr val="bg1"/>
              </a:solidFill>
            </a:endParaRPr>
          </a:p>
        </p:txBody>
      </p:sp>
      <p:sp>
        <p:nvSpPr>
          <p:cNvPr id="11" name="TextBox 10"/>
          <p:cNvSpPr txBox="1"/>
          <p:nvPr/>
        </p:nvSpPr>
        <p:spPr>
          <a:xfrm>
            <a:off x="2957017" y="2358602"/>
            <a:ext cx="1953292" cy="830997"/>
          </a:xfrm>
          <a:prstGeom prst="rect">
            <a:avLst/>
          </a:prstGeom>
          <a:noFill/>
        </p:spPr>
        <p:txBody>
          <a:bodyPr wrap="none" rtlCol="0">
            <a:spAutoFit/>
          </a:bodyPr>
          <a:lstStyle/>
          <a:p>
            <a:pPr algn="ctr"/>
            <a:r>
              <a:rPr lang="en-US" sz="2400" b="1" dirty="0" smtClean="0">
                <a:solidFill>
                  <a:schemeClr val="bg1"/>
                </a:solidFill>
              </a:rPr>
              <a:t>Laser/e-beam</a:t>
            </a:r>
          </a:p>
          <a:p>
            <a:pPr algn="ctr"/>
            <a:r>
              <a:rPr lang="en-US" sz="2400" b="1" dirty="0" smtClean="0">
                <a:solidFill>
                  <a:schemeClr val="bg1"/>
                </a:solidFill>
              </a:rPr>
              <a:t>13</a:t>
            </a:r>
            <a:endParaRPr lang="en-US" sz="2400" b="1" dirty="0">
              <a:solidFill>
                <a:schemeClr val="bg1"/>
              </a:solidFill>
            </a:endParaRPr>
          </a:p>
        </p:txBody>
      </p:sp>
      <p:sp>
        <p:nvSpPr>
          <p:cNvPr id="12" name="TextBox 11"/>
          <p:cNvSpPr txBox="1"/>
          <p:nvPr/>
        </p:nvSpPr>
        <p:spPr>
          <a:xfrm>
            <a:off x="1842950" y="3749072"/>
            <a:ext cx="864339" cy="400110"/>
          </a:xfrm>
          <a:prstGeom prst="rect">
            <a:avLst/>
          </a:prstGeom>
          <a:noFill/>
        </p:spPr>
        <p:txBody>
          <a:bodyPr wrap="none" rtlCol="0">
            <a:spAutoFit/>
          </a:bodyPr>
          <a:lstStyle/>
          <a:p>
            <a:pPr algn="ctr"/>
            <a:r>
              <a:rPr lang="en-US" sz="2000" b="1" dirty="0" smtClean="0">
                <a:solidFill>
                  <a:schemeClr val="bg1"/>
                </a:solidFill>
              </a:rPr>
              <a:t>Active</a:t>
            </a:r>
            <a:endParaRPr lang="en-US" sz="2000" b="1" dirty="0">
              <a:solidFill>
                <a:schemeClr val="bg1"/>
              </a:solidFill>
            </a:endParaRPr>
          </a:p>
        </p:txBody>
      </p:sp>
      <p:sp>
        <p:nvSpPr>
          <p:cNvPr id="13" name="TextBox 12"/>
          <p:cNvSpPr txBox="1"/>
          <p:nvPr/>
        </p:nvSpPr>
        <p:spPr>
          <a:xfrm>
            <a:off x="6677797" y="3189599"/>
            <a:ext cx="864339" cy="400110"/>
          </a:xfrm>
          <a:prstGeom prst="rect">
            <a:avLst/>
          </a:prstGeom>
          <a:noFill/>
        </p:spPr>
        <p:txBody>
          <a:bodyPr wrap="none" rtlCol="0">
            <a:spAutoFit/>
          </a:bodyPr>
          <a:lstStyle/>
          <a:p>
            <a:pPr algn="ctr"/>
            <a:r>
              <a:rPr lang="en-US" sz="2000" b="1" dirty="0" smtClean="0">
                <a:solidFill>
                  <a:schemeClr val="bg1"/>
                </a:solidFill>
              </a:rPr>
              <a:t>Active</a:t>
            </a:r>
            <a:endParaRPr lang="en-US" sz="2000" b="1" dirty="0">
              <a:solidFill>
                <a:schemeClr val="bg1"/>
              </a:solidFill>
            </a:endParaRPr>
          </a:p>
        </p:txBody>
      </p:sp>
      <p:sp>
        <p:nvSpPr>
          <p:cNvPr id="14" name="TextBox 13"/>
          <p:cNvSpPr txBox="1"/>
          <p:nvPr/>
        </p:nvSpPr>
        <p:spPr>
          <a:xfrm>
            <a:off x="2130945" y="5899026"/>
            <a:ext cx="864339" cy="400110"/>
          </a:xfrm>
          <a:prstGeom prst="rect">
            <a:avLst/>
          </a:prstGeom>
          <a:noFill/>
        </p:spPr>
        <p:txBody>
          <a:bodyPr wrap="none" rtlCol="0">
            <a:spAutoFit/>
          </a:bodyPr>
          <a:lstStyle/>
          <a:p>
            <a:pPr algn="ctr"/>
            <a:r>
              <a:rPr lang="en-US" sz="2000" b="1" dirty="0" smtClean="0">
                <a:solidFill>
                  <a:schemeClr val="bg1"/>
                </a:solidFill>
              </a:rPr>
              <a:t>Active</a:t>
            </a:r>
            <a:endParaRPr lang="en-US" sz="2000" b="1" dirty="0">
              <a:solidFill>
                <a:schemeClr val="bg1"/>
              </a:solidFill>
            </a:endParaRPr>
          </a:p>
        </p:txBody>
      </p:sp>
      <p:sp>
        <p:nvSpPr>
          <p:cNvPr id="15" name="TextBox 14"/>
          <p:cNvSpPr txBox="1"/>
          <p:nvPr/>
        </p:nvSpPr>
        <p:spPr>
          <a:xfrm>
            <a:off x="1842950" y="4575598"/>
            <a:ext cx="1352353" cy="400110"/>
          </a:xfrm>
          <a:prstGeom prst="rect">
            <a:avLst/>
          </a:prstGeom>
          <a:noFill/>
        </p:spPr>
        <p:txBody>
          <a:bodyPr wrap="none" rtlCol="0">
            <a:spAutoFit/>
          </a:bodyPr>
          <a:lstStyle/>
          <a:p>
            <a:pPr algn="ctr"/>
            <a:r>
              <a:rPr lang="en-US" sz="2000" b="1" dirty="0" smtClean="0">
                <a:solidFill>
                  <a:schemeClr val="tx1">
                    <a:lumMod val="50000"/>
                    <a:lumOff val="50000"/>
                  </a:schemeClr>
                </a:solidFill>
              </a:rPr>
              <a:t>Completed</a:t>
            </a:r>
            <a:endParaRPr lang="en-US" sz="2000" b="1" dirty="0">
              <a:solidFill>
                <a:schemeClr val="tx1">
                  <a:lumMod val="50000"/>
                  <a:lumOff val="50000"/>
                </a:schemeClr>
              </a:solidFill>
            </a:endParaRPr>
          </a:p>
        </p:txBody>
      </p:sp>
      <p:sp>
        <p:nvSpPr>
          <p:cNvPr id="16" name="TextBox 15"/>
          <p:cNvSpPr txBox="1"/>
          <p:nvPr/>
        </p:nvSpPr>
        <p:spPr>
          <a:xfrm>
            <a:off x="1454769" y="2358602"/>
            <a:ext cx="1352353" cy="400110"/>
          </a:xfrm>
          <a:prstGeom prst="rect">
            <a:avLst/>
          </a:prstGeom>
          <a:noFill/>
        </p:spPr>
        <p:txBody>
          <a:bodyPr wrap="none" rtlCol="0">
            <a:spAutoFit/>
          </a:bodyPr>
          <a:lstStyle/>
          <a:p>
            <a:pPr algn="ctr"/>
            <a:r>
              <a:rPr lang="en-US" sz="2000" b="1" dirty="0" smtClean="0">
                <a:solidFill>
                  <a:schemeClr val="tx1">
                    <a:lumMod val="50000"/>
                    <a:lumOff val="50000"/>
                  </a:schemeClr>
                </a:solidFill>
              </a:rPr>
              <a:t>Completed</a:t>
            </a:r>
            <a:endParaRPr lang="en-US" sz="2000" b="1" dirty="0">
              <a:solidFill>
                <a:schemeClr val="tx1">
                  <a:lumMod val="50000"/>
                  <a:lumOff val="50000"/>
                </a:schemeClr>
              </a:solidFill>
            </a:endParaRPr>
          </a:p>
        </p:txBody>
      </p:sp>
      <p:sp>
        <p:nvSpPr>
          <p:cNvPr id="17" name="TextBox 16"/>
          <p:cNvSpPr txBox="1"/>
          <p:nvPr/>
        </p:nvSpPr>
        <p:spPr>
          <a:xfrm>
            <a:off x="6433791" y="1880628"/>
            <a:ext cx="1352353" cy="400110"/>
          </a:xfrm>
          <a:prstGeom prst="rect">
            <a:avLst/>
          </a:prstGeom>
          <a:noFill/>
        </p:spPr>
        <p:txBody>
          <a:bodyPr wrap="none" rtlCol="0">
            <a:spAutoFit/>
          </a:bodyPr>
          <a:lstStyle/>
          <a:p>
            <a:pPr algn="ctr"/>
            <a:r>
              <a:rPr lang="en-US" sz="2000" b="1" dirty="0" smtClean="0">
                <a:solidFill>
                  <a:schemeClr val="tx1">
                    <a:lumMod val="50000"/>
                    <a:lumOff val="50000"/>
                  </a:schemeClr>
                </a:solidFill>
              </a:rPr>
              <a:t>Completed</a:t>
            </a:r>
            <a:endParaRPr lang="en-US" sz="2000" b="1" dirty="0">
              <a:solidFill>
                <a:schemeClr val="tx1">
                  <a:lumMod val="50000"/>
                  <a:lumOff val="50000"/>
                </a:schemeClr>
              </a:solidFill>
            </a:endParaRPr>
          </a:p>
        </p:txBody>
      </p:sp>
      <p:sp>
        <p:nvSpPr>
          <p:cNvPr id="18" name="TextBox 17"/>
          <p:cNvSpPr txBox="1"/>
          <p:nvPr/>
        </p:nvSpPr>
        <p:spPr>
          <a:xfrm>
            <a:off x="5518435" y="5309987"/>
            <a:ext cx="3640805" cy="954107"/>
          </a:xfrm>
          <a:prstGeom prst="rect">
            <a:avLst/>
          </a:prstGeom>
          <a:noFill/>
        </p:spPr>
        <p:txBody>
          <a:bodyPr wrap="none" rtlCol="0">
            <a:spAutoFit/>
          </a:bodyPr>
          <a:lstStyle/>
          <a:p>
            <a:pPr algn="r"/>
            <a:r>
              <a:rPr lang="en-US" sz="2800" b="1" dirty="0" smtClean="0">
                <a:solidFill>
                  <a:srgbClr val="002060"/>
                </a:solidFill>
                <a:effectLst>
                  <a:outerShdw blurRad="38100" dist="38100" dir="2700000" algn="tl">
                    <a:srgbClr val="000000">
                      <a:alpha val="43137"/>
                    </a:srgbClr>
                  </a:outerShdw>
                </a:effectLst>
              </a:rPr>
              <a:t>Active projects: 19</a:t>
            </a:r>
          </a:p>
          <a:p>
            <a:pPr algn="r"/>
            <a:r>
              <a:rPr lang="en-US" sz="2800" b="1" dirty="0" smtClean="0">
                <a:solidFill>
                  <a:srgbClr val="002060"/>
                </a:solidFill>
                <a:effectLst>
                  <a:outerShdw blurRad="38100" dist="38100" dir="2700000" algn="tl">
                    <a:srgbClr val="000000">
                      <a:alpha val="43137"/>
                    </a:srgbClr>
                  </a:outerShdw>
                </a:effectLst>
              </a:rPr>
              <a:t>Completed projects: 25</a:t>
            </a:r>
            <a:endParaRPr lang="en-US" sz="2800" b="1" dirty="0">
              <a:solidFill>
                <a:srgbClr val="002060"/>
              </a:solidFill>
              <a:effectLst>
                <a:outerShdw blurRad="38100" dist="38100" dir="2700000" algn="tl">
                  <a:srgbClr val="000000">
                    <a:alpha val="43137"/>
                  </a:srgbClr>
                </a:outerShdw>
              </a:effectLst>
            </a:endParaRPr>
          </a:p>
        </p:txBody>
      </p:sp>
      <p:sp>
        <p:nvSpPr>
          <p:cNvPr id="19" name="Slide Number Placeholder 2"/>
          <p:cNvSpPr txBox="1">
            <a:spLocks/>
          </p:cNvSpPr>
          <p:nvPr/>
        </p:nvSpPr>
        <p:spPr>
          <a:xfrm>
            <a:off x="3505202" y="644102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058E396-EC3B-7D4F-99B9-327F5C4C2F2A}" type="slidenum">
              <a:rPr lang="en-US" smtClean="0">
                <a:solidFill>
                  <a:schemeClr val="bg1"/>
                </a:solidFill>
              </a:rPr>
              <a:pPr algn="ctr"/>
              <a:t>46</a:t>
            </a:fld>
            <a:endParaRPr lang="en-US" dirty="0">
              <a:solidFill>
                <a:schemeClr val="bg1"/>
              </a:solidFill>
            </a:endParaRPr>
          </a:p>
        </p:txBody>
      </p:sp>
    </p:spTree>
    <p:extLst>
      <p:ext uri="{BB962C8B-B14F-4D97-AF65-F5344CB8AC3E}">
        <p14:creationId xmlns:p14="http://schemas.microsoft.com/office/powerpoint/2010/main" val="3911705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2"/>
          <p:cNvPicPr>
            <a:picLocks noChangeAspect="1" noChangeArrowheads="1"/>
          </p:cNvPicPr>
          <p:nvPr/>
        </p:nvPicPr>
        <p:blipFill rotWithShape="1">
          <a:blip r:embed="rId4"/>
          <a:srcRect b="11556"/>
          <a:stretch/>
        </p:blipFill>
        <p:spPr bwMode="auto">
          <a:xfrm>
            <a:off x="914400" y="4098926"/>
            <a:ext cx="3657600" cy="2407920"/>
          </a:xfrm>
          <a:prstGeom prst="rect">
            <a:avLst/>
          </a:prstGeom>
          <a:noFill/>
          <a:ln w="9525">
            <a:noFill/>
            <a:miter lim="800000"/>
            <a:headEnd/>
            <a:tailEnd/>
          </a:ln>
        </p:spPr>
      </p:pic>
      <p:grpSp>
        <p:nvGrpSpPr>
          <p:cNvPr id="3077" name="Group 3"/>
          <p:cNvGrpSpPr>
            <a:grpSpLocks/>
          </p:cNvGrpSpPr>
          <p:nvPr/>
        </p:nvGrpSpPr>
        <p:grpSpPr bwMode="auto">
          <a:xfrm>
            <a:off x="914400" y="2193925"/>
            <a:ext cx="1366838" cy="1284288"/>
            <a:chOff x="240" y="44"/>
            <a:chExt cx="1142" cy="908"/>
          </a:xfrm>
        </p:grpSpPr>
        <p:pic>
          <p:nvPicPr>
            <p:cNvPr id="3096" name="Picture 4"/>
            <p:cNvPicPr>
              <a:picLocks noChangeAspect="1" noChangeArrowheads="1"/>
            </p:cNvPicPr>
            <p:nvPr/>
          </p:nvPicPr>
          <p:blipFill>
            <a:blip r:embed="rId5"/>
            <a:srcRect/>
            <a:stretch>
              <a:fillRect/>
            </a:stretch>
          </p:blipFill>
          <p:spPr bwMode="auto">
            <a:xfrm>
              <a:off x="240" y="44"/>
              <a:ext cx="912" cy="820"/>
            </a:xfrm>
            <a:prstGeom prst="rect">
              <a:avLst/>
            </a:prstGeom>
            <a:noFill/>
            <a:ln w="12700">
              <a:noFill/>
              <a:miter lim="800000"/>
              <a:headEnd/>
              <a:tailEnd/>
            </a:ln>
          </p:spPr>
        </p:pic>
        <p:sp>
          <p:nvSpPr>
            <p:cNvPr id="3097" name="Text Box 5"/>
            <p:cNvSpPr txBox="1">
              <a:spLocks noChangeArrowheads="1"/>
            </p:cNvSpPr>
            <p:nvPr/>
          </p:nvSpPr>
          <p:spPr bwMode="auto">
            <a:xfrm>
              <a:off x="625" y="672"/>
              <a:ext cx="757" cy="280"/>
            </a:xfrm>
            <a:prstGeom prst="rect">
              <a:avLst/>
            </a:prstGeom>
            <a:noFill/>
            <a:ln w="12700">
              <a:noFill/>
              <a:miter lim="800000"/>
              <a:headEnd/>
              <a:tailEnd/>
            </a:ln>
          </p:spPr>
          <p:txBody>
            <a:bodyPr wrap="none">
              <a:spAutoFit/>
            </a:bodyPr>
            <a:lstStyle/>
            <a:p>
              <a:pPr eaLnBrk="0" hangingPunct="0"/>
              <a:r>
                <a:rPr lang="en-US" sz="2000" b="1">
                  <a:solidFill>
                    <a:srgbClr val="243062"/>
                  </a:solidFill>
                  <a:latin typeface="Times" pitchFamily="18" charset="0"/>
                </a:rPr>
                <a:t>UCLA</a:t>
              </a:r>
              <a:endParaRPr lang="en-US" sz="2400" b="1">
                <a:solidFill>
                  <a:srgbClr val="243062"/>
                </a:solidFill>
                <a:latin typeface="Times" pitchFamily="18" charset="0"/>
              </a:endParaRPr>
            </a:p>
          </p:txBody>
        </p:sp>
      </p:grpSp>
      <p:graphicFrame>
        <p:nvGraphicFramePr>
          <p:cNvPr id="3074" name="Object 7"/>
          <p:cNvGraphicFramePr>
            <a:graphicFrameLocks noChangeAspect="1"/>
          </p:cNvGraphicFramePr>
          <p:nvPr>
            <p:extLst>
              <p:ext uri="{D42A27DB-BD31-4B8C-83A1-F6EECF244321}">
                <p14:modId xmlns:p14="http://schemas.microsoft.com/office/powerpoint/2010/main" val="1246236580"/>
              </p:ext>
            </p:extLst>
          </p:nvPr>
        </p:nvGraphicFramePr>
        <p:xfrm>
          <a:off x="2411413" y="1219200"/>
          <a:ext cx="4343400" cy="2736850"/>
        </p:xfrm>
        <a:graphic>
          <a:graphicData uri="http://schemas.openxmlformats.org/presentationml/2006/ole">
            <mc:AlternateContent xmlns:mc="http://schemas.openxmlformats.org/markup-compatibility/2006">
              <mc:Choice xmlns:v="urn:schemas-microsoft-com:vml" Requires="v">
                <p:oleObj spid="_x0000_s45210" name="CorelDRAW" r:id="rId6" imgW="2773440" imgH="1747080" progId="">
                  <p:embed/>
                </p:oleObj>
              </mc:Choice>
              <mc:Fallback>
                <p:oleObj name="CorelDRAW" r:id="rId6" imgW="2773440" imgH="17470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1219200"/>
                        <a:ext cx="4343400" cy="273685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8" name="Line 8"/>
          <p:cNvSpPr>
            <a:spLocks noChangeShapeType="1"/>
          </p:cNvSpPr>
          <p:nvPr/>
        </p:nvSpPr>
        <p:spPr bwMode="auto">
          <a:xfrm flipV="1">
            <a:off x="914400" y="3032125"/>
            <a:ext cx="1981200" cy="1066800"/>
          </a:xfrm>
          <a:prstGeom prst="line">
            <a:avLst/>
          </a:prstGeom>
          <a:noFill/>
          <a:ln w="9525">
            <a:solidFill>
              <a:srgbClr val="FF3300"/>
            </a:solidFill>
            <a:round/>
            <a:headEnd/>
            <a:tailEnd/>
          </a:ln>
        </p:spPr>
        <p:txBody>
          <a:bodyPr/>
          <a:lstStyle/>
          <a:p>
            <a:endParaRPr lang="en-US"/>
          </a:p>
        </p:txBody>
      </p:sp>
      <p:sp>
        <p:nvSpPr>
          <p:cNvPr id="3079" name="Line 9"/>
          <p:cNvSpPr>
            <a:spLocks noChangeShapeType="1"/>
          </p:cNvSpPr>
          <p:nvPr/>
        </p:nvSpPr>
        <p:spPr bwMode="auto">
          <a:xfrm flipH="1" flipV="1">
            <a:off x="2895600" y="3032125"/>
            <a:ext cx="1676400" cy="1066800"/>
          </a:xfrm>
          <a:prstGeom prst="line">
            <a:avLst/>
          </a:prstGeom>
          <a:noFill/>
          <a:ln w="9525">
            <a:solidFill>
              <a:srgbClr val="FF3300"/>
            </a:solidFill>
            <a:round/>
            <a:headEnd/>
            <a:tailEnd/>
          </a:ln>
        </p:spPr>
        <p:txBody>
          <a:bodyPr/>
          <a:lstStyle/>
          <a:p>
            <a:endParaRPr lang="en-US"/>
          </a:p>
        </p:txBody>
      </p:sp>
      <p:sp>
        <p:nvSpPr>
          <p:cNvPr id="3080" name="Line 10"/>
          <p:cNvSpPr>
            <a:spLocks noChangeShapeType="1"/>
          </p:cNvSpPr>
          <p:nvPr/>
        </p:nvSpPr>
        <p:spPr bwMode="auto">
          <a:xfrm flipV="1">
            <a:off x="4648200" y="1965325"/>
            <a:ext cx="1752600" cy="2133600"/>
          </a:xfrm>
          <a:prstGeom prst="line">
            <a:avLst/>
          </a:prstGeom>
          <a:noFill/>
          <a:ln w="9525">
            <a:solidFill>
              <a:srgbClr val="FF3300"/>
            </a:solidFill>
            <a:round/>
            <a:headEnd/>
            <a:tailEnd/>
          </a:ln>
        </p:spPr>
        <p:txBody>
          <a:bodyPr/>
          <a:lstStyle/>
          <a:p>
            <a:endParaRPr lang="en-US"/>
          </a:p>
        </p:txBody>
      </p:sp>
      <p:sp>
        <p:nvSpPr>
          <p:cNvPr id="3081" name="Line 11"/>
          <p:cNvSpPr>
            <a:spLocks noChangeShapeType="1"/>
          </p:cNvSpPr>
          <p:nvPr/>
        </p:nvSpPr>
        <p:spPr bwMode="auto">
          <a:xfrm flipH="1" flipV="1">
            <a:off x="6400800" y="2041525"/>
            <a:ext cx="1676400" cy="2057400"/>
          </a:xfrm>
          <a:prstGeom prst="line">
            <a:avLst/>
          </a:prstGeom>
          <a:noFill/>
          <a:ln w="9525">
            <a:solidFill>
              <a:srgbClr val="FF3300"/>
            </a:solidFill>
            <a:round/>
            <a:headEnd/>
            <a:tailEnd/>
          </a:ln>
        </p:spPr>
        <p:txBody>
          <a:bodyPr/>
          <a:lstStyle/>
          <a:p>
            <a:endParaRPr lang="en-US"/>
          </a:p>
        </p:txBody>
      </p:sp>
      <p:sp>
        <p:nvSpPr>
          <p:cNvPr id="3084" name="Rectangle 14"/>
          <p:cNvSpPr>
            <a:spLocks noChangeArrowheads="1"/>
          </p:cNvSpPr>
          <p:nvPr/>
        </p:nvSpPr>
        <p:spPr bwMode="auto">
          <a:xfrm>
            <a:off x="457201" y="609600"/>
            <a:ext cx="7772400" cy="584775"/>
          </a:xfrm>
          <a:prstGeom prst="rect">
            <a:avLst/>
          </a:prstGeom>
          <a:noFill/>
          <a:ln w="9525">
            <a:noFill/>
            <a:miter lim="800000"/>
            <a:headEnd/>
            <a:tailEnd/>
          </a:ln>
        </p:spPr>
        <p:txBody>
          <a:bodyPr wrap="square">
            <a:spAutoFit/>
          </a:bodyPr>
          <a:lstStyle/>
          <a:p>
            <a:pPr eaLnBrk="0" hangingPunct="0"/>
            <a:r>
              <a:rPr lang="en-US" sz="3200" dirty="0">
                <a:solidFill>
                  <a:schemeClr val="bg1"/>
                </a:solidFill>
                <a:effectLst>
                  <a:outerShdw blurRad="38100" dist="38100" dir="2700000" algn="tl">
                    <a:srgbClr val="000000"/>
                  </a:outerShdw>
                </a:effectLst>
              </a:rPr>
              <a:t> </a:t>
            </a:r>
            <a:r>
              <a:rPr lang="en-US" sz="3200" dirty="0">
                <a:solidFill>
                  <a:schemeClr val="bg1"/>
                </a:solidFill>
              </a:rPr>
              <a:t> </a:t>
            </a:r>
            <a:r>
              <a:rPr lang="en-US" sz="3200" b="1" dirty="0">
                <a:solidFill>
                  <a:schemeClr val="accent1"/>
                </a:solidFill>
                <a:effectLst>
                  <a:outerShdw blurRad="38100" dist="38100" dir="2700000" algn="tl">
                    <a:srgbClr val="000000"/>
                  </a:outerShdw>
                </a:effectLst>
              </a:rPr>
              <a:t>CO</a:t>
            </a:r>
            <a:r>
              <a:rPr lang="en-US" sz="3200" b="1" baseline="-25000" dirty="0">
                <a:solidFill>
                  <a:schemeClr val="accent1"/>
                </a:solidFill>
                <a:effectLst>
                  <a:outerShdw blurRad="38100" dist="38100" dir="2700000" algn="tl">
                    <a:srgbClr val="000000"/>
                  </a:outerShdw>
                </a:effectLst>
              </a:rPr>
              <a:t>2 </a:t>
            </a:r>
            <a:r>
              <a:rPr lang="en-US" sz="3200" b="1" dirty="0">
                <a:solidFill>
                  <a:schemeClr val="accent1"/>
                </a:solidFill>
                <a:effectLst>
                  <a:outerShdw blurRad="38100" dist="38100" dir="2700000" algn="tl">
                    <a:srgbClr val="000000"/>
                  </a:outerShdw>
                </a:effectLst>
              </a:rPr>
              <a:t>Laser Facilities for Strong-Field Physics</a:t>
            </a:r>
          </a:p>
        </p:txBody>
      </p:sp>
      <p:sp>
        <p:nvSpPr>
          <p:cNvPr id="3085" name="Oval 15"/>
          <p:cNvSpPr>
            <a:spLocks noChangeArrowheads="1"/>
          </p:cNvSpPr>
          <p:nvPr/>
        </p:nvSpPr>
        <p:spPr bwMode="auto">
          <a:xfrm>
            <a:off x="3276600" y="2117725"/>
            <a:ext cx="914400" cy="533400"/>
          </a:xfrm>
          <a:prstGeom prst="ellipse">
            <a:avLst/>
          </a:prstGeom>
          <a:solidFill>
            <a:schemeClr val="bg1"/>
          </a:solidFill>
          <a:ln w="9525">
            <a:noFill/>
            <a:round/>
            <a:headEnd/>
            <a:tailEnd/>
          </a:ln>
        </p:spPr>
        <p:txBody>
          <a:bodyPr wrap="none" anchor="ctr"/>
          <a:lstStyle/>
          <a:p>
            <a:pPr eaLnBrk="0" hangingPunct="0"/>
            <a:endParaRPr lang="en-US">
              <a:latin typeface="Book Antiqua" pitchFamily="18" charset="0"/>
            </a:endParaRPr>
          </a:p>
        </p:txBody>
      </p:sp>
      <p:sp>
        <p:nvSpPr>
          <p:cNvPr id="3086" name="Oval 16"/>
          <p:cNvSpPr>
            <a:spLocks noChangeArrowheads="1"/>
          </p:cNvSpPr>
          <p:nvPr/>
        </p:nvSpPr>
        <p:spPr bwMode="auto">
          <a:xfrm>
            <a:off x="2819400" y="1431925"/>
            <a:ext cx="304800" cy="76200"/>
          </a:xfrm>
          <a:prstGeom prst="ellipse">
            <a:avLst/>
          </a:prstGeom>
          <a:solidFill>
            <a:schemeClr val="bg1"/>
          </a:solidFill>
          <a:ln w="9525">
            <a:noFill/>
            <a:round/>
            <a:headEnd/>
            <a:tailEnd/>
          </a:ln>
        </p:spPr>
        <p:txBody>
          <a:bodyPr wrap="none" anchor="ctr"/>
          <a:lstStyle/>
          <a:p>
            <a:pPr eaLnBrk="0" hangingPunct="0"/>
            <a:endParaRPr lang="en-US">
              <a:latin typeface="Book Antiqua" pitchFamily="18" charset="0"/>
            </a:endParaRPr>
          </a:p>
        </p:txBody>
      </p:sp>
      <p:sp>
        <p:nvSpPr>
          <p:cNvPr id="3087" name="Rectangle 17"/>
          <p:cNvSpPr>
            <a:spLocks noChangeArrowheads="1"/>
          </p:cNvSpPr>
          <p:nvPr/>
        </p:nvSpPr>
        <p:spPr bwMode="auto">
          <a:xfrm>
            <a:off x="2590800" y="2498725"/>
            <a:ext cx="533400" cy="152400"/>
          </a:xfrm>
          <a:prstGeom prst="rect">
            <a:avLst/>
          </a:prstGeom>
          <a:solidFill>
            <a:schemeClr val="bg1"/>
          </a:solidFill>
          <a:ln w="9525">
            <a:noFill/>
            <a:miter lim="800000"/>
            <a:headEnd/>
            <a:tailEnd/>
          </a:ln>
        </p:spPr>
        <p:txBody>
          <a:bodyPr wrap="none" anchor="ctr"/>
          <a:lstStyle/>
          <a:p>
            <a:pPr eaLnBrk="0" hangingPunct="0"/>
            <a:endParaRPr lang="en-US">
              <a:latin typeface="Book Antiqua" pitchFamily="18" charset="0"/>
            </a:endParaRPr>
          </a:p>
        </p:txBody>
      </p:sp>
      <p:sp>
        <p:nvSpPr>
          <p:cNvPr id="3088" name="Rectangle 18"/>
          <p:cNvSpPr>
            <a:spLocks noChangeArrowheads="1"/>
          </p:cNvSpPr>
          <p:nvPr/>
        </p:nvSpPr>
        <p:spPr bwMode="auto">
          <a:xfrm>
            <a:off x="4419600" y="2574925"/>
            <a:ext cx="762000" cy="152400"/>
          </a:xfrm>
          <a:prstGeom prst="rect">
            <a:avLst/>
          </a:prstGeom>
          <a:solidFill>
            <a:schemeClr val="bg1"/>
          </a:solidFill>
          <a:ln w="9525">
            <a:noFill/>
            <a:miter lim="800000"/>
            <a:headEnd/>
            <a:tailEnd/>
          </a:ln>
        </p:spPr>
        <p:txBody>
          <a:bodyPr wrap="none" anchor="ctr"/>
          <a:lstStyle/>
          <a:p>
            <a:pPr eaLnBrk="0" hangingPunct="0"/>
            <a:endParaRPr lang="en-US">
              <a:latin typeface="Book Antiqua" pitchFamily="18" charset="0"/>
            </a:endParaRPr>
          </a:p>
        </p:txBody>
      </p:sp>
      <p:sp>
        <p:nvSpPr>
          <p:cNvPr id="3089" name="Rectangle 19"/>
          <p:cNvSpPr>
            <a:spLocks noChangeArrowheads="1"/>
          </p:cNvSpPr>
          <p:nvPr/>
        </p:nvSpPr>
        <p:spPr bwMode="auto">
          <a:xfrm>
            <a:off x="3886200" y="3184525"/>
            <a:ext cx="304800" cy="152400"/>
          </a:xfrm>
          <a:prstGeom prst="rect">
            <a:avLst/>
          </a:prstGeom>
          <a:solidFill>
            <a:schemeClr val="bg1"/>
          </a:solidFill>
          <a:ln w="9525">
            <a:noFill/>
            <a:miter lim="800000"/>
            <a:headEnd/>
            <a:tailEnd/>
          </a:ln>
        </p:spPr>
        <p:txBody>
          <a:bodyPr wrap="none" anchor="ctr"/>
          <a:lstStyle/>
          <a:p>
            <a:pPr eaLnBrk="0" hangingPunct="0"/>
            <a:endParaRPr lang="en-US">
              <a:latin typeface="Book Antiqua" pitchFamily="18" charset="0"/>
            </a:endParaRPr>
          </a:p>
        </p:txBody>
      </p:sp>
      <p:pic>
        <p:nvPicPr>
          <p:cNvPr id="3090" name="Picture 20" descr="CO2_Fig5_3_03"/>
          <p:cNvPicPr>
            <a:picLocks noChangeAspect="1" noChangeArrowheads="1"/>
          </p:cNvPicPr>
          <p:nvPr/>
        </p:nvPicPr>
        <p:blipFill rotWithShape="1">
          <a:blip r:embed="rId8"/>
          <a:srcRect b="12222"/>
          <a:stretch/>
        </p:blipFill>
        <p:spPr bwMode="auto">
          <a:xfrm>
            <a:off x="4648200" y="4098925"/>
            <a:ext cx="3429000" cy="2407921"/>
          </a:xfrm>
          <a:prstGeom prst="rect">
            <a:avLst/>
          </a:prstGeom>
          <a:noFill/>
          <a:ln w="9525">
            <a:noFill/>
            <a:miter lim="800000"/>
            <a:headEnd/>
            <a:tailEnd/>
          </a:ln>
        </p:spPr>
      </p:pic>
      <p:pic>
        <p:nvPicPr>
          <p:cNvPr id="3091" name="Picture 21" descr="BNLlogo"/>
          <p:cNvPicPr>
            <a:picLocks noChangeAspect="1" noChangeArrowheads="1"/>
          </p:cNvPicPr>
          <p:nvPr/>
        </p:nvPicPr>
        <p:blipFill>
          <a:blip r:embed="rId9"/>
          <a:srcRect t="4189" b="3665"/>
          <a:stretch>
            <a:fillRect/>
          </a:stretch>
        </p:blipFill>
        <p:spPr bwMode="auto">
          <a:xfrm>
            <a:off x="6477000" y="2346325"/>
            <a:ext cx="2133600" cy="568325"/>
          </a:xfrm>
          <a:prstGeom prst="rect">
            <a:avLst/>
          </a:prstGeom>
          <a:noFill/>
          <a:ln w="9525">
            <a:noFill/>
            <a:miter lim="800000"/>
            <a:headEnd/>
            <a:tailEnd/>
          </a:ln>
        </p:spPr>
      </p:pic>
      <p:sp>
        <p:nvSpPr>
          <p:cNvPr id="3092" name="Text Box 22"/>
          <p:cNvSpPr txBox="1">
            <a:spLocks noChangeArrowheads="1"/>
          </p:cNvSpPr>
          <p:nvPr/>
        </p:nvSpPr>
        <p:spPr bwMode="auto">
          <a:xfrm>
            <a:off x="2803525" y="2611438"/>
            <a:ext cx="501650" cy="366712"/>
          </a:xfrm>
          <a:prstGeom prst="rect">
            <a:avLst/>
          </a:prstGeom>
          <a:noFill/>
          <a:ln w="9525">
            <a:noFill/>
            <a:miter lim="800000"/>
            <a:headEnd/>
            <a:tailEnd/>
          </a:ln>
        </p:spPr>
        <p:txBody>
          <a:bodyPr wrap="none">
            <a:spAutoFit/>
          </a:bodyPr>
          <a:lstStyle/>
          <a:p>
            <a:pPr eaLnBrk="0" hangingPunct="0"/>
            <a:r>
              <a:rPr lang="en-US"/>
              <a:t>CA</a:t>
            </a:r>
          </a:p>
        </p:txBody>
      </p:sp>
      <p:sp>
        <p:nvSpPr>
          <p:cNvPr id="3093" name="Text Box 23"/>
          <p:cNvSpPr txBox="1">
            <a:spLocks noChangeArrowheads="1"/>
          </p:cNvSpPr>
          <p:nvPr/>
        </p:nvSpPr>
        <p:spPr bwMode="auto">
          <a:xfrm>
            <a:off x="6019800" y="1660525"/>
            <a:ext cx="501650" cy="366713"/>
          </a:xfrm>
          <a:prstGeom prst="rect">
            <a:avLst/>
          </a:prstGeom>
          <a:noFill/>
          <a:ln w="9525">
            <a:noFill/>
            <a:miter lim="800000"/>
            <a:headEnd/>
            <a:tailEnd/>
          </a:ln>
        </p:spPr>
        <p:txBody>
          <a:bodyPr wrap="none">
            <a:spAutoFit/>
          </a:bodyPr>
          <a:lstStyle/>
          <a:p>
            <a:pPr eaLnBrk="0" hangingPunct="0"/>
            <a:r>
              <a:rPr lang="en-US"/>
              <a:t>NY</a:t>
            </a:r>
          </a:p>
        </p:txBody>
      </p:sp>
      <p:sp>
        <p:nvSpPr>
          <p:cNvPr id="3094" name="Text Box 25"/>
          <p:cNvSpPr txBox="1">
            <a:spLocks noChangeArrowheads="1"/>
          </p:cNvSpPr>
          <p:nvPr/>
        </p:nvSpPr>
        <p:spPr bwMode="auto">
          <a:xfrm>
            <a:off x="3108325" y="5654675"/>
            <a:ext cx="1556836" cy="369332"/>
          </a:xfrm>
          <a:prstGeom prst="rect">
            <a:avLst/>
          </a:prstGeom>
          <a:noFill/>
          <a:ln w="9525">
            <a:noFill/>
            <a:miter lim="800000"/>
            <a:headEnd/>
            <a:tailEnd/>
          </a:ln>
        </p:spPr>
        <p:txBody>
          <a:bodyPr wrap="none">
            <a:spAutoFit/>
          </a:bodyPr>
          <a:lstStyle/>
          <a:p>
            <a:r>
              <a:rPr lang="en-US" b="1" dirty="0" smtClean="0">
                <a:solidFill>
                  <a:schemeClr val="bg1"/>
                </a:solidFill>
                <a:latin typeface="Book Antiqua" pitchFamily="18" charset="0"/>
              </a:rPr>
              <a:t>Neptune lab.</a:t>
            </a:r>
            <a:endParaRPr lang="en-US" b="1" dirty="0">
              <a:solidFill>
                <a:schemeClr val="bg1"/>
              </a:solidFill>
              <a:latin typeface="Book Antiqua" pitchFamily="18" charset="0"/>
            </a:endParaRPr>
          </a:p>
        </p:txBody>
      </p:sp>
      <p:sp>
        <p:nvSpPr>
          <p:cNvPr id="3095" name="Text Box 22"/>
          <p:cNvSpPr txBox="1">
            <a:spLocks noChangeArrowheads="1"/>
          </p:cNvSpPr>
          <p:nvPr/>
        </p:nvSpPr>
        <p:spPr bwMode="auto">
          <a:xfrm>
            <a:off x="7010400" y="5685155"/>
            <a:ext cx="646331" cy="369332"/>
          </a:xfrm>
          <a:prstGeom prst="rect">
            <a:avLst/>
          </a:prstGeom>
          <a:noFill/>
          <a:ln w="9525">
            <a:noFill/>
            <a:miter lim="800000"/>
            <a:headEnd/>
            <a:tailEnd/>
          </a:ln>
        </p:spPr>
        <p:txBody>
          <a:bodyPr wrap="none">
            <a:spAutoFit/>
          </a:bodyPr>
          <a:lstStyle/>
          <a:p>
            <a:r>
              <a:rPr lang="en-US" b="1" dirty="0" smtClean="0">
                <a:solidFill>
                  <a:schemeClr val="bg1"/>
                </a:solidFill>
                <a:latin typeface="Book Antiqua" pitchFamily="18" charset="0"/>
              </a:rPr>
              <a:t>ATF</a:t>
            </a:r>
            <a:endParaRPr lang="en-US" b="1" dirty="0">
              <a:solidFill>
                <a:schemeClr val="bg1"/>
              </a:solidFill>
              <a:latin typeface="Book Antiqua" pitchFamily="18" charset="0"/>
            </a:endParaRPr>
          </a:p>
        </p:txBody>
      </p:sp>
      <p:sp>
        <p:nvSpPr>
          <p:cNvPr id="23" name="Slide Number Placeholder 2"/>
          <p:cNvSpPr>
            <a:spLocks noGrp="1"/>
          </p:cNvSpPr>
          <p:nvPr>
            <p:ph type="sldNum" sz="quarter" idx="12"/>
          </p:nvPr>
        </p:nvSpPr>
        <p:spPr>
          <a:xfrm>
            <a:off x="3505202" y="6441020"/>
            <a:ext cx="2133600" cy="365125"/>
          </a:xfrm>
          <a:prstGeom prst="rect">
            <a:avLst/>
          </a:prstGeom>
        </p:spPr>
        <p:txBody>
          <a:bodyPr/>
          <a:lstStyle/>
          <a:p>
            <a:pPr algn="ctr"/>
            <a:fld id="{1058E396-EC3B-7D4F-99B9-327F5C4C2F2A}" type="slidenum">
              <a:rPr lang="en-US" smtClean="0">
                <a:solidFill>
                  <a:schemeClr val="bg1"/>
                </a:solidFill>
              </a:rPr>
              <a:pPr algn="ctr"/>
              <a:t>47</a:t>
            </a:fld>
            <a:endParaRPr lang="en-US" dirty="0">
              <a:solidFill>
                <a:schemeClr val="bg1"/>
              </a:solidFill>
            </a:endParaRPr>
          </a:p>
        </p:txBody>
      </p:sp>
    </p:spTree>
    <p:extLst>
      <p:ext uri="{BB962C8B-B14F-4D97-AF65-F5344CB8AC3E}">
        <p14:creationId xmlns:p14="http://schemas.microsoft.com/office/powerpoint/2010/main" val="897161492"/>
      </p:ext>
    </p:extLst>
  </p:cSld>
  <p:clrMapOvr>
    <a:masterClrMapping/>
  </p:clrMapOvr>
  <p:transition xmlns:p14="http://schemas.microsoft.com/office/powerpoint/2010/main">
    <p:cover dir="d"/>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
          <p:cNvPicPr>
            <a:picLocks noChangeAspect="1" noChangeArrowheads="1"/>
          </p:cNvPicPr>
          <p:nvPr/>
        </p:nvPicPr>
        <p:blipFill>
          <a:blip r:embed="rId3"/>
          <a:srcRect/>
          <a:stretch>
            <a:fillRect/>
          </a:stretch>
        </p:blipFill>
        <p:spPr bwMode="auto">
          <a:xfrm>
            <a:off x="4214810" y="1891109"/>
            <a:ext cx="4381505" cy="3810016"/>
          </a:xfrm>
          <a:prstGeom prst="rect">
            <a:avLst/>
          </a:prstGeom>
          <a:noFill/>
          <a:ln w="9525">
            <a:noFill/>
            <a:miter lim="800000"/>
            <a:headEnd/>
            <a:tailEnd/>
          </a:ln>
          <a:effectLst/>
        </p:spPr>
      </p:pic>
      <p:cxnSp>
        <p:nvCxnSpPr>
          <p:cNvPr id="5" name="Straight Connector 4"/>
          <p:cNvCxnSpPr/>
          <p:nvPr/>
        </p:nvCxnSpPr>
        <p:spPr>
          <a:xfrm flipV="1">
            <a:off x="4786314" y="1962547"/>
            <a:ext cx="1643074" cy="12144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6429388" y="1962547"/>
            <a:ext cx="1785950" cy="12144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4214810" y="4034249"/>
            <a:ext cx="3143272"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a:xfrm>
            <a:off x="6357950" y="3391307"/>
            <a:ext cx="1000132" cy="642942"/>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Arial" pitchFamily="34" charset="0"/>
                <a:cs typeface="Arial" pitchFamily="34" charset="0"/>
              </a:rPr>
              <a:t>V</a:t>
            </a:r>
            <a:r>
              <a:rPr lang="en-US" baseline="-25000" dirty="0" err="1" smtClean="0">
                <a:solidFill>
                  <a:srgbClr val="FF0000"/>
                </a:solidFill>
                <a:latin typeface="Arial" pitchFamily="34" charset="0"/>
                <a:cs typeface="Arial" pitchFamily="34" charset="0"/>
              </a:rPr>
              <a:t>sh</a:t>
            </a:r>
            <a:endParaRPr lang="en-US" baseline="-25000" dirty="0">
              <a:solidFill>
                <a:srgbClr val="FF0000"/>
              </a:solidFill>
              <a:latin typeface="Arial" pitchFamily="34" charset="0"/>
              <a:cs typeface="Arial" pitchFamily="34" charset="0"/>
            </a:endParaRPr>
          </a:p>
        </p:txBody>
      </p:sp>
      <p:cxnSp>
        <p:nvCxnSpPr>
          <p:cNvPr id="15" name="Curved Connector 14"/>
          <p:cNvCxnSpPr/>
          <p:nvPr/>
        </p:nvCxnSpPr>
        <p:spPr>
          <a:xfrm>
            <a:off x="6500826" y="3819935"/>
            <a:ext cx="428628" cy="214314"/>
          </a:xfrm>
          <a:prstGeom prst="curvedConnector3">
            <a:avLst>
              <a:gd name="adj1" fmla="val -44514"/>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flipV="1">
            <a:off x="6500826" y="3391307"/>
            <a:ext cx="571504" cy="142876"/>
          </a:xfrm>
          <a:prstGeom prst="curvedConnector3">
            <a:avLst>
              <a:gd name="adj1" fmla="val -33037"/>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4178694" y="2569373"/>
            <a:ext cx="1214446" cy="79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29124" y="1962547"/>
            <a:ext cx="571504" cy="369332"/>
          </a:xfrm>
          <a:prstGeom prst="rect">
            <a:avLst/>
          </a:prstGeom>
          <a:noFill/>
        </p:spPr>
        <p:txBody>
          <a:bodyPr wrap="square" rtlCol="0">
            <a:spAutoFit/>
          </a:bodyPr>
          <a:lstStyle/>
          <a:p>
            <a:r>
              <a:rPr lang="en-US" dirty="0" smtClean="0">
                <a:solidFill>
                  <a:schemeClr val="bg1"/>
                </a:solidFill>
              </a:rPr>
              <a:t>n</a:t>
            </a:r>
            <a:r>
              <a:rPr lang="en-US" baseline="-25000" dirty="0" smtClean="0">
                <a:solidFill>
                  <a:schemeClr val="bg1"/>
                </a:solidFill>
              </a:rPr>
              <a:t>e</a:t>
            </a:r>
            <a:endParaRPr lang="en-US" baseline="-25000" dirty="0">
              <a:solidFill>
                <a:schemeClr val="bg1"/>
              </a:solidFill>
            </a:endParaRPr>
          </a:p>
        </p:txBody>
      </p:sp>
      <p:sp>
        <p:nvSpPr>
          <p:cNvPr id="30" name="Flowchart: Or 29"/>
          <p:cNvSpPr/>
          <p:nvPr/>
        </p:nvSpPr>
        <p:spPr>
          <a:xfrm>
            <a:off x="6429388" y="4034249"/>
            <a:ext cx="142876" cy="142876"/>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Or 31"/>
          <p:cNvSpPr/>
          <p:nvPr/>
        </p:nvSpPr>
        <p:spPr>
          <a:xfrm>
            <a:off x="6429388" y="3248431"/>
            <a:ext cx="142876" cy="142876"/>
          </a:xfrm>
          <a:prstGeom prst="flowChar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500825" y="4034249"/>
            <a:ext cx="821537" cy="369332"/>
          </a:xfrm>
          <a:prstGeom prst="rect">
            <a:avLst/>
          </a:prstGeom>
          <a:noFill/>
          <a:ln>
            <a:noFill/>
          </a:ln>
        </p:spPr>
        <p:txBody>
          <a:bodyPr wrap="square" rtlCol="0">
            <a:spAutoFit/>
          </a:bodyPr>
          <a:lstStyle/>
          <a:p>
            <a:r>
              <a:rPr lang="en-US" b="1" dirty="0" smtClean="0">
                <a:solidFill>
                  <a:schemeClr val="bg1"/>
                </a:solidFill>
                <a:latin typeface="Arial" pitchFamily="34" charset="0"/>
                <a:cs typeface="Arial" pitchFamily="34" charset="0"/>
              </a:rPr>
              <a:t>2V</a:t>
            </a:r>
            <a:r>
              <a:rPr lang="en-US" b="1" baseline="-25000" dirty="0" smtClean="0">
                <a:solidFill>
                  <a:schemeClr val="bg1"/>
                </a:solidFill>
                <a:latin typeface="Arial" pitchFamily="34" charset="0"/>
                <a:cs typeface="Arial" pitchFamily="34" charset="0"/>
              </a:rPr>
              <a:t>sh</a:t>
            </a:r>
            <a:endParaRPr lang="en-US" b="1" dirty="0">
              <a:solidFill>
                <a:schemeClr val="bg1"/>
              </a:solidFill>
            </a:endParaRPr>
          </a:p>
        </p:txBody>
      </p:sp>
      <p:sp>
        <p:nvSpPr>
          <p:cNvPr id="34" name="TextBox 33"/>
          <p:cNvSpPr txBox="1"/>
          <p:nvPr/>
        </p:nvSpPr>
        <p:spPr>
          <a:xfrm>
            <a:off x="5786446" y="2462613"/>
            <a:ext cx="571504" cy="369332"/>
          </a:xfrm>
          <a:prstGeom prst="rect">
            <a:avLst/>
          </a:prstGeom>
          <a:noFill/>
        </p:spPr>
        <p:txBody>
          <a:bodyPr wrap="square" rtlCol="0">
            <a:spAutoFit/>
          </a:bodyPr>
          <a:lstStyle/>
          <a:p>
            <a:r>
              <a:rPr lang="en-US" b="1" dirty="0" err="1" smtClean="0">
                <a:solidFill>
                  <a:schemeClr val="bg1"/>
                </a:solidFill>
              </a:rPr>
              <a:t>n</a:t>
            </a:r>
            <a:r>
              <a:rPr lang="en-US" b="1" baseline="-25000" dirty="0" err="1" smtClean="0">
                <a:solidFill>
                  <a:schemeClr val="bg1"/>
                </a:solidFill>
              </a:rPr>
              <a:t>cr</a:t>
            </a:r>
            <a:endParaRPr lang="en-US" b="1" baseline="-25000" dirty="0">
              <a:solidFill>
                <a:schemeClr val="bg1"/>
              </a:solidFill>
            </a:endParaRPr>
          </a:p>
        </p:txBody>
      </p:sp>
      <p:sp>
        <p:nvSpPr>
          <p:cNvPr id="16" name="Right Arrow 15"/>
          <p:cNvSpPr/>
          <p:nvPr/>
        </p:nvSpPr>
        <p:spPr>
          <a:xfrm>
            <a:off x="4357686" y="3391307"/>
            <a:ext cx="1071570" cy="571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laser</a:t>
            </a:r>
            <a:endParaRPr lang="en-US" b="1" dirty="0"/>
          </a:p>
        </p:txBody>
      </p:sp>
      <p:sp>
        <p:nvSpPr>
          <p:cNvPr id="20" name="Rectangle 2"/>
          <p:cNvSpPr>
            <a:spLocks noChangeArrowheads="1"/>
          </p:cNvSpPr>
          <p:nvPr/>
        </p:nvSpPr>
        <p:spPr bwMode="auto">
          <a:xfrm>
            <a:off x="428596" y="600041"/>
            <a:ext cx="8229600" cy="1143000"/>
          </a:xfrm>
          <a:prstGeom prst="rect">
            <a:avLst/>
          </a:prstGeom>
          <a:noFill/>
          <a:ln w="9525">
            <a:noFill/>
            <a:miter lim="800000"/>
            <a:headEnd/>
            <a:tailEnd/>
          </a:ln>
          <a:effectLst/>
        </p:spPr>
        <p:txBody>
          <a:bodyPr anchor="ctr"/>
          <a:lstStyle/>
          <a:p>
            <a:pPr algn="ctr" fontAlgn="auto">
              <a:spcBef>
                <a:spcPts val="0"/>
              </a:spcBef>
              <a:spcAft>
                <a:spcPts val="0"/>
              </a:spcAft>
              <a:defRPr/>
            </a:pPr>
            <a:r>
              <a:rPr lang="en-US" sz="3200" dirty="0" smtClean="0">
                <a:solidFill>
                  <a:srgbClr val="002060"/>
                </a:solidFill>
                <a:effectLst>
                  <a:outerShdw blurRad="38100" dist="38100" dir="2700000" algn="tl">
                    <a:srgbClr val="000000">
                      <a:alpha val="43137"/>
                    </a:srgbClr>
                  </a:outerShdw>
                </a:effectLst>
              </a:rPr>
              <a:t>Shock Wave Ion Acceleration</a:t>
            </a:r>
            <a:r>
              <a:rPr lang="en-US" sz="3200" b="1" dirty="0">
                <a:solidFill>
                  <a:srgbClr val="FF8D3E"/>
                </a:solidFill>
                <a:effectLst>
                  <a:outerShdw blurRad="38100" dist="38100" dir="2700000" algn="tl">
                    <a:srgbClr val="000000">
                      <a:alpha val="43137"/>
                    </a:srgbClr>
                  </a:outerShdw>
                </a:effectLst>
                <a:latin typeface="+mj-lt"/>
              </a:rPr>
              <a:t/>
            </a:r>
            <a:br>
              <a:rPr lang="en-US" sz="3200" b="1" dirty="0">
                <a:solidFill>
                  <a:srgbClr val="FF8D3E"/>
                </a:solidFill>
                <a:effectLst>
                  <a:outerShdw blurRad="38100" dist="38100" dir="2700000" algn="tl">
                    <a:srgbClr val="000000">
                      <a:alpha val="43137"/>
                    </a:srgbClr>
                  </a:outerShdw>
                </a:effectLst>
                <a:latin typeface="+mj-lt"/>
              </a:rPr>
            </a:br>
            <a:endParaRPr lang="en-US" sz="3200" b="1" dirty="0">
              <a:solidFill>
                <a:srgbClr val="FF8D3E"/>
              </a:solidFill>
              <a:effectLst>
                <a:outerShdw blurRad="38100" dist="38100" dir="2700000" algn="tl">
                  <a:srgbClr val="000000">
                    <a:alpha val="43137"/>
                  </a:srgbClr>
                </a:outerShdw>
              </a:effectLst>
              <a:latin typeface="+mj-lt"/>
            </a:endParaRPr>
          </a:p>
        </p:txBody>
      </p:sp>
      <p:cxnSp>
        <p:nvCxnSpPr>
          <p:cNvPr id="28" name="Straight Arrow Connector 27"/>
          <p:cNvCxnSpPr/>
          <p:nvPr/>
        </p:nvCxnSpPr>
        <p:spPr>
          <a:xfrm>
            <a:off x="4786314" y="3176993"/>
            <a:ext cx="3714776"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86446" y="2462613"/>
            <a:ext cx="1357322"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6" descr="C:\Documents and Settings\igor.BNL\Local Settings\Temporary Internet Files\Content.IE5\WBBA3RUW\MC900437068[1].png"/>
          <p:cNvPicPr>
            <a:picLocks noChangeAspect="1" noChangeArrowheads="1"/>
          </p:cNvPicPr>
          <p:nvPr/>
        </p:nvPicPr>
        <p:blipFill>
          <a:blip r:embed="rId4"/>
          <a:srcRect/>
          <a:stretch>
            <a:fillRect/>
          </a:stretch>
        </p:blipFill>
        <p:spPr bwMode="auto">
          <a:xfrm>
            <a:off x="1082911" y="3810739"/>
            <a:ext cx="1714500" cy="1714500"/>
          </a:xfrm>
          <a:prstGeom prst="rect">
            <a:avLst/>
          </a:prstGeom>
          <a:noFill/>
        </p:spPr>
      </p:pic>
      <p:sp>
        <p:nvSpPr>
          <p:cNvPr id="23" name="Right Arrow 22"/>
          <p:cNvSpPr/>
          <p:nvPr/>
        </p:nvSpPr>
        <p:spPr>
          <a:xfrm rot="19738796">
            <a:off x="1356586" y="3678409"/>
            <a:ext cx="714380" cy="42862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V</a:t>
            </a:r>
            <a:endParaRPr lang="en-US" b="1" dirty="0"/>
          </a:p>
        </p:txBody>
      </p:sp>
      <p:sp>
        <p:nvSpPr>
          <p:cNvPr id="24" name="Right Arrow 23"/>
          <p:cNvSpPr/>
          <p:nvPr/>
        </p:nvSpPr>
        <p:spPr>
          <a:xfrm rot="19513295">
            <a:off x="2233312" y="3567688"/>
            <a:ext cx="1285884" cy="428628"/>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2V</a:t>
            </a:r>
            <a:endParaRPr lang="en-US" b="1" dirty="0"/>
          </a:p>
        </p:txBody>
      </p:sp>
      <p:sp>
        <p:nvSpPr>
          <p:cNvPr id="29" name="Slide Number Placeholder 2"/>
          <p:cNvSpPr>
            <a:spLocks noGrp="1"/>
          </p:cNvSpPr>
          <p:nvPr>
            <p:ph type="sldNum" sz="quarter" idx="12"/>
          </p:nvPr>
        </p:nvSpPr>
        <p:spPr>
          <a:xfrm>
            <a:off x="3505202" y="6441020"/>
            <a:ext cx="2133600" cy="365125"/>
          </a:xfrm>
          <a:prstGeom prst="rect">
            <a:avLst/>
          </a:prstGeom>
        </p:spPr>
        <p:txBody>
          <a:bodyPr/>
          <a:lstStyle/>
          <a:p>
            <a:pPr algn="ctr"/>
            <a:fld id="{1058E396-EC3B-7D4F-99B9-327F5C4C2F2A}" type="slidenum">
              <a:rPr lang="en-US" smtClean="0">
                <a:solidFill>
                  <a:schemeClr val="bg1"/>
                </a:solidFill>
              </a:rPr>
              <a:pPr algn="ctr"/>
              <a:t>48</a:t>
            </a:fld>
            <a:endParaRPr lang="en-US" dirty="0">
              <a:solidFill>
                <a:schemeClr val="bg1"/>
              </a:solidFill>
            </a:endParaRPr>
          </a:p>
        </p:txBody>
      </p:sp>
      <p:sp>
        <p:nvSpPr>
          <p:cNvPr id="36" name="TextBox 35"/>
          <p:cNvSpPr txBox="1"/>
          <p:nvPr/>
        </p:nvSpPr>
        <p:spPr>
          <a:xfrm>
            <a:off x="493681" y="1256496"/>
            <a:ext cx="3581400" cy="2554545"/>
          </a:xfrm>
          <a:prstGeom prst="rect">
            <a:avLst/>
          </a:prstGeom>
          <a:noFill/>
        </p:spPr>
        <p:txBody>
          <a:bodyPr wrap="square" rtlCol="0">
            <a:spAutoFit/>
          </a:bodyPr>
          <a:lstStyle/>
          <a:p>
            <a:pPr>
              <a:buFont typeface="Arial" pitchFamily="34" charset="0"/>
              <a:buChar char="•"/>
            </a:pPr>
            <a:r>
              <a:rPr lang="en-US" sz="2000" dirty="0" smtClean="0"/>
              <a:t>Laser energy absorbed within critical plasma layer creates electrostatic shock wave at velocity</a:t>
            </a:r>
          </a:p>
          <a:p>
            <a:r>
              <a:rPr lang="en-US" sz="2000" dirty="0" smtClean="0"/>
              <a:t>    </a:t>
            </a:r>
          </a:p>
          <a:p>
            <a:pPr>
              <a:buFont typeface="Arial" pitchFamily="34" charset="0"/>
              <a:buChar char="•"/>
            </a:pPr>
            <a:r>
              <a:rPr lang="en-US" sz="2000" dirty="0" smtClean="0"/>
              <a:t>The shock field reflects upstream ions at double velocity.</a:t>
            </a:r>
            <a:endParaRPr lang="en-US" sz="2000" dirty="0"/>
          </a:p>
        </p:txBody>
      </p:sp>
      <p:sp>
        <p:nvSpPr>
          <p:cNvPr id="46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6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5" name="Object 23"/>
          <p:cNvGraphicFramePr>
            <a:graphicFrameLocks noChangeAspect="1"/>
          </p:cNvGraphicFramePr>
          <p:nvPr>
            <p:extLst>
              <p:ext uri="{D42A27DB-BD31-4B8C-83A1-F6EECF244321}">
                <p14:modId xmlns:p14="http://schemas.microsoft.com/office/powerpoint/2010/main" val="1077338427"/>
              </p:ext>
            </p:extLst>
          </p:nvPr>
        </p:nvGraphicFramePr>
        <p:xfrm>
          <a:off x="1512984" y="2220239"/>
          <a:ext cx="1542793" cy="487924"/>
        </p:xfrm>
        <a:graphic>
          <a:graphicData uri="http://schemas.openxmlformats.org/presentationml/2006/ole">
            <mc:AlternateContent xmlns:mc="http://schemas.openxmlformats.org/markup-compatibility/2006">
              <mc:Choice xmlns:v="urn:schemas-microsoft-com:vml" Requires="v">
                <p:oleObj spid="_x0000_s54407" name="Equation" r:id="rId5" imgW="787058" imgH="266584" progId="Equation.3">
                  <p:embed/>
                </p:oleObj>
              </mc:Choice>
              <mc:Fallback>
                <p:oleObj name="Equation" r:id="rId5" imgW="787058" imgH="26658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984" y="2220239"/>
                        <a:ext cx="1542793" cy="4879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TextBox 36"/>
          <p:cNvSpPr txBox="1"/>
          <p:nvPr/>
        </p:nvSpPr>
        <p:spPr>
          <a:xfrm>
            <a:off x="361846" y="5844030"/>
            <a:ext cx="8610408" cy="400110"/>
          </a:xfrm>
          <a:prstGeom prst="rect">
            <a:avLst/>
          </a:prstGeom>
          <a:noFill/>
        </p:spPr>
        <p:txBody>
          <a:bodyPr wrap="square" rtlCol="0">
            <a:spAutoFit/>
          </a:bodyPr>
          <a:lstStyle/>
          <a:p>
            <a:pPr>
              <a:buFont typeface="Arial" pitchFamily="34" charset="0"/>
              <a:buChar char="•"/>
            </a:pPr>
            <a:r>
              <a:rPr lang="en-US" sz="2000" dirty="0" smtClean="0"/>
              <a:t>Only CO</a:t>
            </a:r>
            <a:r>
              <a:rPr lang="en-US" sz="2000" baseline="-25000" dirty="0" smtClean="0"/>
              <a:t>2</a:t>
            </a:r>
            <a:r>
              <a:rPr lang="en-US" sz="2000" dirty="0" smtClean="0"/>
              <a:t> lasers, with their low </a:t>
            </a:r>
            <a:r>
              <a:rPr lang="en-US" sz="2000" i="1" dirty="0" err="1" smtClean="0"/>
              <a:t>n</a:t>
            </a:r>
            <a:r>
              <a:rPr lang="en-US" sz="2000" baseline="-25000" dirty="0" err="1" smtClean="0"/>
              <a:t>cr</a:t>
            </a:r>
            <a:r>
              <a:rPr lang="en-US" sz="2000" baseline="-25000" dirty="0" smtClean="0"/>
              <a:t> </a:t>
            </a:r>
            <a:r>
              <a:rPr lang="en-US" sz="2000" dirty="0" smtClean="0"/>
              <a:t>, allow realizing this process in a gas jet. </a:t>
            </a:r>
            <a:endParaRPr lang="en-US" sz="2000" dirty="0"/>
          </a:p>
        </p:txBody>
      </p:sp>
    </p:spTree>
    <p:extLst>
      <p:ext uri="{BB962C8B-B14F-4D97-AF65-F5344CB8AC3E}">
        <p14:creationId xmlns:p14="http://schemas.microsoft.com/office/powerpoint/2010/main" val="1189109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110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1100"/>
                            </p:stCondLst>
                            <p:childTnLst>
                              <p:par>
                                <p:cTn id="10" presetID="1" presetClass="entr" presetSubtype="0" fill="hold" grpId="0" nodeType="afterEffect">
                                  <p:stCondLst>
                                    <p:cond delay="50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50" y="718740"/>
            <a:ext cx="8229600" cy="553612"/>
          </a:xfrm>
        </p:spPr>
        <p:txBody>
          <a:bodyPr>
            <a:normAutofit fontScale="90000"/>
          </a:bodyPr>
          <a:lstStyle/>
          <a:p>
            <a:r>
              <a:rPr lang="en-US" sz="3200" dirty="0" smtClean="0">
                <a:solidFill>
                  <a:srgbClr val="002060"/>
                </a:solidFill>
                <a:effectLst>
                  <a:outerShdw blurRad="38100" dist="38100" dir="2700000" algn="tl">
                    <a:srgbClr val="000000">
                      <a:alpha val="43137"/>
                    </a:srgbClr>
                  </a:outerShdw>
                </a:effectLst>
              </a:rPr>
              <a:t>Layout of Compton experiment in beam line 2A</a:t>
            </a:r>
            <a:endParaRPr lang="en-US" sz="3200" dirty="0">
              <a:solidFill>
                <a:srgbClr val="00206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50" y="1180373"/>
            <a:ext cx="8915400" cy="4820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5"/>
          <p:cNvSpPr txBox="1"/>
          <p:nvPr/>
        </p:nvSpPr>
        <p:spPr>
          <a:xfrm>
            <a:off x="2247900" y="1272352"/>
            <a:ext cx="2019300"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Movable beam stop</a:t>
            </a:r>
            <a:endParaRPr lang="en-US" sz="1600" dirty="0"/>
          </a:p>
        </p:txBody>
      </p:sp>
      <p:sp>
        <p:nvSpPr>
          <p:cNvPr id="7" name="TextBox 45"/>
          <p:cNvSpPr txBox="1"/>
          <p:nvPr/>
        </p:nvSpPr>
        <p:spPr>
          <a:xfrm>
            <a:off x="1905000" y="5050569"/>
            <a:ext cx="1676400" cy="584775"/>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Moveable Quad triplet pedestal  </a:t>
            </a:r>
            <a:endParaRPr lang="en-US" sz="1600" dirty="0"/>
          </a:p>
        </p:txBody>
      </p:sp>
      <p:sp>
        <p:nvSpPr>
          <p:cNvPr id="8" name="TextBox 45"/>
          <p:cNvSpPr txBox="1"/>
          <p:nvPr/>
        </p:nvSpPr>
        <p:spPr>
          <a:xfrm>
            <a:off x="5630613" y="4293721"/>
            <a:ext cx="1676400"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Optical Table  </a:t>
            </a:r>
            <a:endParaRPr lang="en-US" sz="1600" dirty="0"/>
          </a:p>
        </p:txBody>
      </p:sp>
      <p:sp>
        <p:nvSpPr>
          <p:cNvPr id="10" name="TextBox 45"/>
          <p:cNvSpPr txBox="1"/>
          <p:nvPr/>
        </p:nvSpPr>
        <p:spPr>
          <a:xfrm>
            <a:off x="4635605" y="2139098"/>
            <a:ext cx="1676400"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UHV Mirror boxes   </a:t>
            </a:r>
            <a:endParaRPr lang="en-US" sz="1600" dirty="0"/>
          </a:p>
        </p:txBody>
      </p:sp>
      <p:sp>
        <p:nvSpPr>
          <p:cNvPr id="11" name="TextBox 45"/>
          <p:cNvSpPr txBox="1"/>
          <p:nvPr/>
        </p:nvSpPr>
        <p:spPr>
          <a:xfrm>
            <a:off x="6092694" y="3836980"/>
            <a:ext cx="1676400"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Laser beam path </a:t>
            </a:r>
            <a:endParaRPr lang="en-US" sz="1600" dirty="0"/>
          </a:p>
        </p:txBody>
      </p:sp>
      <p:sp>
        <p:nvSpPr>
          <p:cNvPr id="12" name="TextBox 45"/>
          <p:cNvSpPr txBox="1"/>
          <p:nvPr/>
        </p:nvSpPr>
        <p:spPr>
          <a:xfrm>
            <a:off x="1143000" y="1837994"/>
            <a:ext cx="1997574" cy="584775"/>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Portable pedestal &amp; spectrometer arm  </a:t>
            </a:r>
            <a:endParaRPr lang="en-US" sz="1600" dirty="0"/>
          </a:p>
        </p:txBody>
      </p:sp>
      <p:sp>
        <p:nvSpPr>
          <p:cNvPr id="13" name="TextBox 45"/>
          <p:cNvSpPr txBox="1"/>
          <p:nvPr/>
        </p:nvSpPr>
        <p:spPr>
          <a:xfrm>
            <a:off x="87850" y="3590759"/>
            <a:ext cx="1371600" cy="584775"/>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Beam line YAG BPMs  </a:t>
            </a:r>
            <a:endParaRPr lang="en-US" sz="1600" dirty="0"/>
          </a:p>
        </p:txBody>
      </p:sp>
      <p:cxnSp>
        <p:nvCxnSpPr>
          <p:cNvPr id="14" name="Straight Arrow Connector 13"/>
          <p:cNvCxnSpPr/>
          <p:nvPr/>
        </p:nvCxnSpPr>
        <p:spPr>
          <a:xfrm flipH="1" flipV="1">
            <a:off x="3390900" y="2928216"/>
            <a:ext cx="1257300" cy="1306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671186" y="3023212"/>
            <a:ext cx="0" cy="15131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710545" y="3191894"/>
            <a:ext cx="762000" cy="13825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478843" y="3249771"/>
            <a:ext cx="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486400" y="3692670"/>
            <a:ext cx="2020560" cy="871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45"/>
          <p:cNvSpPr txBox="1"/>
          <p:nvPr/>
        </p:nvSpPr>
        <p:spPr>
          <a:xfrm>
            <a:off x="604877" y="2585127"/>
            <a:ext cx="1676400" cy="584775"/>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UHV interaction chamber  </a:t>
            </a:r>
            <a:endParaRPr lang="en-US" sz="1600" dirty="0"/>
          </a:p>
        </p:txBody>
      </p:sp>
      <p:cxnSp>
        <p:nvCxnSpPr>
          <p:cNvPr id="32" name="Straight Arrow Connector 31"/>
          <p:cNvCxnSpPr>
            <a:stCxn id="31" idx="3"/>
          </p:cNvCxnSpPr>
          <p:nvPr/>
        </p:nvCxnSpPr>
        <p:spPr>
          <a:xfrm>
            <a:off x="2281277" y="2877515"/>
            <a:ext cx="61432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143000" y="3058872"/>
            <a:ext cx="1997574" cy="181792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2" idx="3"/>
          </p:cNvCxnSpPr>
          <p:nvPr/>
        </p:nvCxnSpPr>
        <p:spPr>
          <a:xfrm>
            <a:off x="3140574" y="2130382"/>
            <a:ext cx="440826" cy="1556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733800" y="1569055"/>
            <a:ext cx="0" cy="2689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648200" y="2176548"/>
            <a:ext cx="0" cy="6022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0" idx="2"/>
          </p:cNvCxnSpPr>
          <p:nvPr/>
        </p:nvCxnSpPr>
        <p:spPr>
          <a:xfrm>
            <a:off x="5473805" y="2477652"/>
            <a:ext cx="12595" cy="3011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3140574" y="2870217"/>
            <a:ext cx="240565" cy="2103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TextBox 45"/>
          <p:cNvSpPr txBox="1"/>
          <p:nvPr/>
        </p:nvSpPr>
        <p:spPr>
          <a:xfrm>
            <a:off x="4338362" y="1659774"/>
            <a:ext cx="1676400"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Scattered X-Rays  </a:t>
            </a:r>
            <a:endParaRPr lang="en-US" sz="1600" dirty="0"/>
          </a:p>
        </p:txBody>
      </p:sp>
      <p:sp>
        <p:nvSpPr>
          <p:cNvPr id="63" name="TextBox 45"/>
          <p:cNvSpPr txBox="1"/>
          <p:nvPr/>
        </p:nvSpPr>
        <p:spPr>
          <a:xfrm>
            <a:off x="152400" y="5173679"/>
            <a:ext cx="990600" cy="338554"/>
          </a:xfrm>
          <a:prstGeom prst="rect">
            <a:avLst/>
          </a:prstGeom>
          <a:solidFill>
            <a:srgbClr val="FFC000"/>
          </a:solidFill>
          <a:ln w="254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E-beam  </a:t>
            </a:r>
            <a:endParaRPr lang="en-US" sz="1600" dirty="0"/>
          </a:p>
        </p:txBody>
      </p:sp>
      <p:cxnSp>
        <p:nvCxnSpPr>
          <p:cNvPr id="51" name="Straight Arrow Connector 50"/>
          <p:cNvCxnSpPr/>
          <p:nvPr/>
        </p:nvCxnSpPr>
        <p:spPr>
          <a:xfrm flipV="1">
            <a:off x="3362876" y="1870350"/>
            <a:ext cx="1137804" cy="104666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a:xfrm>
            <a:off x="4405745" y="6492875"/>
            <a:ext cx="2133600" cy="365125"/>
          </a:xfrm>
        </p:spPr>
        <p:txBody>
          <a:bodyPr/>
          <a:lstStyle/>
          <a:p>
            <a:fld id="{25792CC6-8A8A-8845-897E-29FA1C5B5B17}" type="slidenum">
              <a:rPr lang="en-US" smtClean="0">
                <a:solidFill>
                  <a:schemeClr val="bg1"/>
                </a:solidFill>
              </a:rPr>
              <a:t>49</a:t>
            </a:fld>
            <a:endParaRPr lang="en-US" dirty="0">
              <a:solidFill>
                <a:schemeClr val="bg1"/>
              </a:solidFill>
            </a:endParaRPr>
          </a:p>
        </p:txBody>
      </p:sp>
    </p:spTree>
    <p:extLst>
      <p:ext uri="{BB962C8B-B14F-4D97-AF65-F5344CB8AC3E}">
        <p14:creationId xmlns:p14="http://schemas.microsoft.com/office/powerpoint/2010/main" val="7942234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00978" y="6020727"/>
            <a:ext cx="6716839" cy="369332"/>
          </a:xfrm>
          <a:prstGeom prst="rect">
            <a:avLst/>
          </a:prstGeom>
          <a:noFill/>
        </p:spPr>
        <p:txBody>
          <a:bodyPr wrap="square" rtlCol="0">
            <a:spAutoFit/>
          </a:bodyPr>
          <a:lstStyle/>
          <a:p>
            <a:pPr marL="0" lvl="1"/>
            <a:r>
              <a:rPr lang="en-US" dirty="0" smtClean="0">
                <a:solidFill>
                  <a:schemeClr val="tx1">
                    <a:lumMod val="85000"/>
                    <a:lumOff val="15000"/>
                  </a:schemeClr>
                </a:solidFill>
                <a:effectLst>
                  <a:outerShdw blurRad="38100" dist="38100" dir="2700000" algn="tl">
                    <a:srgbClr val="000000">
                      <a:alpha val="43137"/>
                    </a:srgbClr>
                  </a:outerShdw>
                </a:effectLst>
              </a:rPr>
              <a:t>ATF </a:t>
            </a:r>
            <a:r>
              <a:rPr lang="en-US" dirty="0">
                <a:solidFill>
                  <a:schemeClr val="tx1">
                    <a:lumMod val="85000"/>
                    <a:lumOff val="15000"/>
                  </a:schemeClr>
                </a:solidFill>
                <a:effectLst>
                  <a:outerShdw blurRad="38100" dist="38100" dir="2700000" algn="tl">
                    <a:srgbClr val="000000">
                      <a:alpha val="43137"/>
                    </a:srgbClr>
                  </a:outerShdw>
                </a:effectLst>
              </a:rPr>
              <a:t>is a proposal driven, </a:t>
            </a:r>
            <a:r>
              <a:rPr lang="en-US" dirty="0" smtClean="0">
                <a:solidFill>
                  <a:schemeClr val="tx1">
                    <a:lumMod val="85000"/>
                    <a:lumOff val="15000"/>
                  </a:schemeClr>
                </a:solidFill>
                <a:effectLst>
                  <a:outerShdw blurRad="38100" dist="38100" dir="2700000" algn="tl">
                    <a:srgbClr val="000000">
                      <a:alpha val="43137"/>
                    </a:srgbClr>
                  </a:outerShdw>
                </a:effectLst>
              </a:rPr>
              <a:t>Program Committee reviewed user facility.</a:t>
            </a:r>
            <a:r>
              <a:rPr lang="en-US" i="1" dirty="0">
                <a:solidFill>
                  <a:srgbClr val="FF0000"/>
                </a:solidFill>
                <a:effectLst>
                  <a:outerShdw blurRad="38100" dist="38100" dir="2700000" algn="tl">
                    <a:srgbClr val="000000">
                      <a:alpha val="43137"/>
                    </a:srgbClr>
                  </a:outerShdw>
                </a:effectLst>
              </a:rPr>
              <a:t>	</a:t>
            </a:r>
          </a:p>
        </p:txBody>
      </p:sp>
      <p:sp>
        <p:nvSpPr>
          <p:cNvPr id="5" name="Slide Number Placeholder 4"/>
          <p:cNvSpPr>
            <a:spLocks noGrp="1"/>
          </p:cNvSpPr>
          <p:nvPr>
            <p:ph type="sldNum" sz="quarter" idx="12"/>
          </p:nvPr>
        </p:nvSpPr>
        <p:spPr>
          <a:xfrm>
            <a:off x="4419600" y="6492875"/>
            <a:ext cx="2133600" cy="365125"/>
          </a:xfrm>
        </p:spPr>
        <p:txBody>
          <a:bodyPr/>
          <a:lstStyle/>
          <a:p>
            <a:fld id="{25792CC6-8A8A-8845-897E-29FA1C5B5B17}" type="slidenum">
              <a:rPr lang="en-US" smtClean="0">
                <a:solidFill>
                  <a:schemeClr val="bg1"/>
                </a:solidFill>
              </a:rPr>
              <a:t>5</a:t>
            </a:fld>
            <a:endParaRPr lang="en-US" dirty="0">
              <a:solidFill>
                <a:schemeClr val="bg1"/>
              </a:solidFill>
            </a:endParaRPr>
          </a:p>
        </p:txBody>
      </p:sp>
      <p:sp>
        <p:nvSpPr>
          <p:cNvPr id="7" name="Title 2"/>
          <p:cNvSpPr>
            <a:spLocks noGrp="1"/>
          </p:cNvSpPr>
          <p:nvPr>
            <p:ph type="title"/>
          </p:nvPr>
        </p:nvSpPr>
        <p:spPr>
          <a:xfrm>
            <a:off x="1841474" y="797781"/>
            <a:ext cx="5608586" cy="883475"/>
          </a:xfrm>
        </p:spPr>
        <p:txBody>
          <a:bodyPr>
            <a:normAutofit/>
          </a:bodyPr>
          <a:lstStyle/>
          <a:p>
            <a:pPr algn="ctr"/>
            <a:r>
              <a:rPr lang="en-US" sz="3100" b="1" dirty="0" smtClean="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ATF </a:t>
            </a:r>
            <a:r>
              <a:rPr lang="en-US" sz="3100" b="1" cap="none" dirty="0" smtClean="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organizational chart</a:t>
            </a:r>
            <a:endParaRPr lang="en-US" sz="1600" b="1" cap="none" dirty="0">
              <a:solidFill>
                <a:schemeClr val="tx2">
                  <a:lumMod val="60000"/>
                  <a:lumOff val="40000"/>
                </a:schemeClr>
              </a:solidFill>
              <a:effectLst>
                <a:outerShdw blurRad="50800" dist="38100" dir="18900000" algn="bl" rotWithShape="0">
                  <a:prstClr val="black">
                    <a:alpha val="40000"/>
                  </a:prstClr>
                </a:outerShdw>
              </a:effectLst>
              <a:latin typeface="Verdana"/>
              <a:cs typeface="Verdana"/>
            </a:endParaRPr>
          </a:p>
        </p:txBody>
      </p:sp>
      <p:pic>
        <p:nvPicPr>
          <p:cNvPr id="8" name="Picture 7" descr="C:\Users\rrock\AppData\Local\Microsoft\Windows\Temporary Internet Files\Content.Outlook\F0PJIFY9\ATF_Graphic_OrgChart_1_draft2 (2).jpg"/>
          <p:cNvPicPr/>
          <p:nvPr/>
        </p:nvPicPr>
        <p:blipFill rotWithShape="1">
          <a:blip r:embed="rId3">
            <a:extLst>
              <a:ext uri="{28A0092B-C50C-407E-A947-70E740481C1C}">
                <a14:useLocalDpi xmlns:a14="http://schemas.microsoft.com/office/drawing/2010/main" val="0"/>
              </a:ext>
            </a:extLst>
          </a:blip>
          <a:srcRect t="5803" b="4651"/>
          <a:stretch/>
        </p:blipFill>
        <p:spPr bwMode="auto">
          <a:xfrm>
            <a:off x="576103" y="1322497"/>
            <a:ext cx="8039257" cy="4698230"/>
          </a:xfrm>
          <a:prstGeom prst="rect">
            <a:avLst/>
          </a:prstGeom>
          <a:noFill/>
          <a:ln>
            <a:noFill/>
          </a:ln>
        </p:spPr>
      </p:pic>
      <p:sp>
        <p:nvSpPr>
          <p:cNvPr id="2" name="Rectangle 1"/>
          <p:cNvSpPr/>
          <p:nvPr/>
        </p:nvSpPr>
        <p:spPr>
          <a:xfrm>
            <a:off x="1060554" y="1400026"/>
            <a:ext cx="2016361" cy="56245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16" y="1400026"/>
            <a:ext cx="3076915" cy="173450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474" y="2113028"/>
            <a:ext cx="620420" cy="800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5841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50900"/>
            <a:ext cx="9144000" cy="5130916"/>
          </a:xfrm>
          <a:prstGeom prst="rect">
            <a:avLst/>
          </a:prstGeom>
        </p:spPr>
      </p:pic>
      <p:sp>
        <p:nvSpPr>
          <p:cNvPr id="7" name="TextBox 6"/>
          <p:cNvSpPr txBox="1"/>
          <p:nvPr/>
        </p:nvSpPr>
        <p:spPr>
          <a:xfrm>
            <a:off x="3892385" y="2154274"/>
            <a:ext cx="2243823" cy="830997"/>
          </a:xfrm>
          <a:prstGeom prst="rect">
            <a:avLst/>
          </a:prstGeom>
          <a:noFill/>
        </p:spPr>
        <p:txBody>
          <a:bodyPr wrap="none" rtlCol="0">
            <a:spAutoFit/>
          </a:bodyPr>
          <a:lstStyle/>
          <a:p>
            <a:r>
              <a:rPr lang="en-US" sz="2400" b="1" dirty="0" smtClean="0">
                <a:solidFill>
                  <a:schemeClr val="bg1"/>
                </a:solidFill>
              </a:rPr>
              <a:t>First stage linac:</a:t>
            </a:r>
          </a:p>
          <a:p>
            <a:r>
              <a:rPr lang="en-US" sz="2400" b="1" dirty="0" smtClean="0">
                <a:solidFill>
                  <a:schemeClr val="bg1"/>
                </a:solidFill>
              </a:rPr>
              <a:t>100 MeV</a:t>
            </a:r>
            <a:endParaRPr lang="en-US" sz="2400" b="1" dirty="0">
              <a:solidFill>
                <a:schemeClr val="bg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19772"/>
            <a:ext cx="4456188" cy="240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4031047"/>
            <a:ext cx="1886755" cy="338554"/>
          </a:xfrm>
          <a:prstGeom prst="rect">
            <a:avLst/>
          </a:prstGeom>
          <a:noFill/>
        </p:spPr>
        <p:txBody>
          <a:bodyPr wrap="none" rtlCol="0">
            <a:spAutoFit/>
          </a:bodyPr>
          <a:lstStyle/>
          <a:p>
            <a:r>
              <a:rPr lang="en-US" sz="1600" dirty="0" smtClean="0">
                <a:solidFill>
                  <a:schemeClr val="bg1"/>
                </a:solidFill>
              </a:rPr>
              <a:t>BNL-UCLA-SLAC Gun</a:t>
            </a:r>
            <a:endParaRPr lang="en-US" sz="1600" dirty="0">
              <a:solidFill>
                <a:schemeClr val="bg1"/>
              </a:solidFill>
            </a:endParaRPr>
          </a:p>
        </p:txBody>
      </p:sp>
      <p:cxnSp>
        <p:nvCxnSpPr>
          <p:cNvPr id="9" name="Straight Arrow Connector 8"/>
          <p:cNvCxnSpPr/>
          <p:nvPr/>
        </p:nvCxnSpPr>
        <p:spPr>
          <a:xfrm flipH="1" flipV="1">
            <a:off x="1043459" y="1736811"/>
            <a:ext cx="1228811" cy="2388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86755" y="1304325"/>
            <a:ext cx="1928733" cy="369332"/>
          </a:xfrm>
          <a:prstGeom prst="rect">
            <a:avLst/>
          </a:prstGeom>
          <a:noFill/>
        </p:spPr>
        <p:txBody>
          <a:bodyPr wrap="none" rtlCol="0">
            <a:spAutoFit/>
          </a:bodyPr>
          <a:lstStyle/>
          <a:p>
            <a:r>
              <a:rPr lang="en-US" dirty="0" smtClean="0">
                <a:solidFill>
                  <a:schemeClr val="bg1"/>
                </a:solidFill>
              </a:rPr>
              <a:t>Bunch compressor</a:t>
            </a:r>
            <a:endParaRPr lang="en-US" dirty="0">
              <a:solidFill>
                <a:schemeClr val="bg1"/>
              </a:solidFill>
            </a:endParaRPr>
          </a:p>
        </p:txBody>
      </p:sp>
      <p:cxnSp>
        <p:nvCxnSpPr>
          <p:cNvPr id="13" name="Straight Arrow Connector 12"/>
          <p:cNvCxnSpPr/>
          <p:nvPr/>
        </p:nvCxnSpPr>
        <p:spPr>
          <a:xfrm>
            <a:off x="2711622" y="1673657"/>
            <a:ext cx="0" cy="358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Slide Number Placeholder 4"/>
          <p:cNvSpPr>
            <a:spLocks noGrp="1"/>
          </p:cNvSpPr>
          <p:nvPr>
            <p:ph type="sldNum" sz="quarter" idx="12"/>
          </p:nvPr>
        </p:nvSpPr>
        <p:spPr>
          <a:xfrm>
            <a:off x="4419600" y="6492875"/>
            <a:ext cx="2133600" cy="365125"/>
          </a:xfrm>
        </p:spPr>
        <p:txBody>
          <a:bodyPr/>
          <a:lstStyle/>
          <a:p>
            <a:fld id="{25792CC6-8A8A-8845-897E-29FA1C5B5B17}" type="slidenum">
              <a:rPr lang="en-US" smtClean="0">
                <a:solidFill>
                  <a:schemeClr val="bg1"/>
                </a:solidFill>
              </a:rPr>
              <a:t>50</a:t>
            </a:fld>
            <a:endParaRPr lang="en-US" dirty="0">
              <a:solidFill>
                <a:schemeClr val="bg1"/>
              </a:solidFill>
            </a:endParaRPr>
          </a:p>
        </p:txBody>
      </p:sp>
    </p:spTree>
    <p:extLst>
      <p:ext uri="{BB962C8B-B14F-4D97-AF65-F5344CB8AC3E}">
        <p14:creationId xmlns:p14="http://schemas.microsoft.com/office/powerpoint/2010/main" val="32487362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717995"/>
            <a:ext cx="5715000" cy="238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992696"/>
            <a:ext cx="2822597" cy="213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flipV="1">
            <a:off x="1447800" y="2150677"/>
            <a:ext cx="0" cy="1899684"/>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828800" y="2150677"/>
            <a:ext cx="0" cy="1899684"/>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2242" y="1565595"/>
            <a:ext cx="1529586" cy="461665"/>
          </a:xfrm>
          <a:prstGeom prst="rect">
            <a:avLst/>
          </a:prstGeom>
          <a:noFill/>
        </p:spPr>
        <p:txBody>
          <a:bodyPr wrap="none" rtlCol="0">
            <a:spAutoFit/>
          </a:bodyPr>
          <a:lstStyle/>
          <a:p>
            <a:r>
              <a:rPr lang="en-US" sz="2400" i="1" dirty="0" smtClean="0"/>
              <a:t>n = n</a:t>
            </a:r>
            <a:r>
              <a:rPr lang="en-US" sz="2400" i="1" baseline="-25000" dirty="0" smtClean="0"/>
              <a:t>0</a:t>
            </a:r>
            <a:r>
              <a:rPr lang="en-US" sz="2400" i="1" dirty="0" smtClean="0"/>
              <a:t> + n</a:t>
            </a:r>
            <a:r>
              <a:rPr lang="en-US" sz="2400" i="1" baseline="-25000" dirty="0" smtClean="0"/>
              <a:t>2</a:t>
            </a:r>
            <a:r>
              <a:rPr lang="en-US" sz="2400" i="1" dirty="0" smtClean="0"/>
              <a:t>I</a:t>
            </a:r>
            <a:endParaRPr lang="en-US" sz="2400" i="1" dirty="0"/>
          </a:p>
        </p:txBody>
      </p:sp>
      <p:sp>
        <p:nvSpPr>
          <p:cNvPr id="11" name="TextBox 10"/>
          <p:cNvSpPr txBox="1"/>
          <p:nvPr/>
        </p:nvSpPr>
        <p:spPr>
          <a:xfrm>
            <a:off x="5498306" y="919264"/>
            <a:ext cx="3481787" cy="646331"/>
          </a:xfrm>
          <a:prstGeom prst="rect">
            <a:avLst/>
          </a:prstGeom>
          <a:noFill/>
        </p:spPr>
        <p:txBody>
          <a:bodyPr wrap="none" rtlCol="0">
            <a:spAutoFit/>
          </a:bodyPr>
          <a:lstStyle/>
          <a:p>
            <a:pPr algn="r"/>
            <a:r>
              <a:rPr lang="en-US" dirty="0" smtClean="0">
                <a:solidFill>
                  <a:srgbClr val="FF0000"/>
                </a:solidFill>
              </a:rPr>
              <a:t>CONFIDENTIAL</a:t>
            </a:r>
            <a:br>
              <a:rPr lang="en-US" dirty="0" smtClean="0">
                <a:solidFill>
                  <a:srgbClr val="FF0000"/>
                </a:solidFill>
              </a:rPr>
            </a:br>
            <a:r>
              <a:rPr lang="en-US" dirty="0" smtClean="0">
                <a:solidFill>
                  <a:srgbClr val="FF0000"/>
                </a:solidFill>
              </a:rPr>
              <a:t>(under evaluation for patentability)</a:t>
            </a:r>
            <a:endParaRPr lang="en-US" dirty="0">
              <a:solidFill>
                <a:srgbClr val="FF0000"/>
              </a:solidFill>
            </a:endParaRPr>
          </a:p>
        </p:txBody>
      </p:sp>
      <p:sp>
        <p:nvSpPr>
          <p:cNvPr id="9" name="Slide Number Placeholder 8"/>
          <p:cNvSpPr>
            <a:spLocks noGrp="1"/>
          </p:cNvSpPr>
          <p:nvPr>
            <p:ph type="sldNum" sz="quarter" idx="12"/>
          </p:nvPr>
        </p:nvSpPr>
        <p:spPr>
          <a:xfrm>
            <a:off x="4419600" y="6489989"/>
            <a:ext cx="2133600" cy="365125"/>
          </a:xfrm>
        </p:spPr>
        <p:txBody>
          <a:bodyPr/>
          <a:lstStyle/>
          <a:p>
            <a:fld id="{25792CC6-8A8A-8845-897E-29FA1C5B5B17}" type="slidenum">
              <a:rPr lang="en-US" smtClean="0">
                <a:solidFill>
                  <a:schemeClr val="bg1"/>
                </a:solidFill>
              </a:rPr>
              <a:t>51</a:t>
            </a:fld>
            <a:endParaRPr lang="en-US" dirty="0">
              <a:solidFill>
                <a:schemeClr val="bg1"/>
              </a:solidFill>
            </a:endParaRPr>
          </a:p>
        </p:txBody>
      </p:sp>
      <p:sp>
        <p:nvSpPr>
          <p:cNvPr id="28" name="TextBox 27"/>
          <p:cNvSpPr txBox="1"/>
          <p:nvPr/>
        </p:nvSpPr>
        <p:spPr>
          <a:xfrm>
            <a:off x="7768" y="719209"/>
            <a:ext cx="6172200" cy="523220"/>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Nonlinear </a:t>
            </a:r>
            <a:r>
              <a:rPr lang="en-US" sz="2800" smtClean="0">
                <a:solidFill>
                  <a:srgbClr val="002060"/>
                </a:solidFill>
                <a:effectLst>
                  <a:outerShdw blurRad="38100" dist="38100" dir="2700000" algn="tl">
                    <a:srgbClr val="000000">
                      <a:alpha val="43137"/>
                    </a:srgbClr>
                  </a:outerShdw>
                </a:effectLst>
              </a:rPr>
              <a:t>pulse compressor</a:t>
            </a:r>
            <a:endParaRPr lang="en-US" sz="2800" dirty="0">
              <a:solidFill>
                <a:srgbClr val="002060"/>
              </a:solidFill>
              <a:effectLst>
                <a:outerShdw blurRad="38100" dist="38100" dir="2700000" algn="tl">
                  <a:srgbClr val="000000">
                    <a:alpha val="43137"/>
                  </a:srgbClr>
                </a:outerShdw>
              </a:effectLst>
            </a:endParaRP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77" y="4348817"/>
            <a:ext cx="2742858"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942" y="4361147"/>
            <a:ext cx="2742858"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Down Arrow 20"/>
          <p:cNvSpPr/>
          <p:nvPr/>
        </p:nvSpPr>
        <p:spPr>
          <a:xfrm rot="5400000" flipV="1">
            <a:off x="3974347" y="5053630"/>
            <a:ext cx="1195306" cy="571827"/>
          </a:xfrm>
          <a:prstGeom prst="downArrow">
            <a:avLst>
              <a:gd name="adj1" fmla="val 35992"/>
              <a:gd name="adj2"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2" name="TextBox 21"/>
          <p:cNvSpPr txBox="1"/>
          <p:nvPr/>
        </p:nvSpPr>
        <p:spPr>
          <a:xfrm>
            <a:off x="6664186" y="5288764"/>
            <a:ext cx="1394741" cy="400110"/>
          </a:xfrm>
          <a:prstGeom prst="rect">
            <a:avLst/>
          </a:prstGeom>
          <a:noFill/>
        </p:spPr>
        <p:txBody>
          <a:bodyPr wrap="none" rtlCol="0">
            <a:spAutoFit/>
          </a:bodyPr>
          <a:lstStyle/>
          <a:p>
            <a:r>
              <a:rPr lang="en-US" sz="2000" b="1" dirty="0" smtClean="0"/>
              <a:t>10J,   100 fs</a:t>
            </a:r>
            <a:endParaRPr lang="en-US" sz="2000" b="1" dirty="0"/>
          </a:p>
        </p:txBody>
      </p:sp>
      <p:sp>
        <p:nvSpPr>
          <p:cNvPr id="23" name="TextBox 22"/>
          <p:cNvSpPr txBox="1"/>
          <p:nvPr/>
        </p:nvSpPr>
        <p:spPr>
          <a:xfrm>
            <a:off x="1609006" y="5528644"/>
            <a:ext cx="1134670" cy="400110"/>
          </a:xfrm>
          <a:prstGeom prst="rect">
            <a:avLst/>
          </a:prstGeom>
          <a:noFill/>
        </p:spPr>
        <p:txBody>
          <a:bodyPr wrap="none" rtlCol="0">
            <a:spAutoFit/>
          </a:bodyPr>
          <a:lstStyle/>
          <a:p>
            <a:r>
              <a:rPr lang="en-US" sz="2000" b="1" dirty="0" smtClean="0"/>
              <a:t>50 J, 2 ps</a:t>
            </a:r>
            <a:endParaRPr lang="en-US" sz="2000" b="1" dirty="0"/>
          </a:p>
        </p:txBody>
      </p:sp>
      <p:sp>
        <p:nvSpPr>
          <p:cNvPr id="30" name="TextBox 29"/>
          <p:cNvSpPr txBox="1"/>
          <p:nvPr/>
        </p:nvSpPr>
        <p:spPr>
          <a:xfrm>
            <a:off x="1066800" y="4415004"/>
            <a:ext cx="1143000" cy="707886"/>
          </a:xfrm>
          <a:prstGeom prst="rect">
            <a:avLst/>
          </a:prstGeom>
          <a:noFill/>
        </p:spPr>
        <p:txBody>
          <a:bodyPr wrap="square" rtlCol="0">
            <a:spAutoFit/>
          </a:bodyPr>
          <a:lstStyle/>
          <a:p>
            <a:r>
              <a:rPr lang="en-US" sz="2000" b="1" dirty="0" smtClean="0"/>
              <a:t>25 TW</a:t>
            </a:r>
            <a:endParaRPr lang="en-US" sz="2000" b="1" dirty="0"/>
          </a:p>
          <a:p>
            <a:endParaRPr lang="en-US" sz="2000" dirty="0"/>
          </a:p>
        </p:txBody>
      </p:sp>
      <p:sp>
        <p:nvSpPr>
          <p:cNvPr id="31" name="TextBox 30"/>
          <p:cNvSpPr txBox="1"/>
          <p:nvPr/>
        </p:nvSpPr>
        <p:spPr>
          <a:xfrm>
            <a:off x="6172200" y="4417980"/>
            <a:ext cx="1143000" cy="400110"/>
          </a:xfrm>
          <a:prstGeom prst="rect">
            <a:avLst/>
          </a:prstGeom>
          <a:noFill/>
        </p:spPr>
        <p:txBody>
          <a:bodyPr wrap="square" rtlCol="0">
            <a:spAutoFit/>
          </a:bodyPr>
          <a:lstStyle/>
          <a:p>
            <a:r>
              <a:rPr lang="en-US" sz="2000" b="1" dirty="0" smtClean="0"/>
              <a:t>100 TW</a:t>
            </a:r>
            <a:endParaRPr lang="en-US" sz="2000" b="1" dirty="0"/>
          </a:p>
        </p:txBody>
      </p:sp>
    </p:spTree>
    <p:extLst>
      <p:ext uri="{BB962C8B-B14F-4D97-AF65-F5344CB8AC3E}">
        <p14:creationId xmlns:p14="http://schemas.microsoft.com/office/powerpoint/2010/main" val="284122892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0677"/>
            <a:ext cx="8229600" cy="1143000"/>
          </a:xfrm>
        </p:spPr>
        <p:txBody>
          <a:bodyPr>
            <a:noAutofit/>
          </a:bodyPr>
          <a:lstStyle/>
          <a:p>
            <a:r>
              <a:rPr lang="en-US" sz="3200" b="1" dirty="0" smtClean="0">
                <a:solidFill>
                  <a:srgbClr val="558ED5"/>
                </a:solidFill>
                <a:latin typeface="Verdana"/>
                <a:cs typeface="Verdana"/>
              </a:rPr>
              <a:t>ATF Science Achievements in 2013</a:t>
            </a:r>
            <a:endParaRPr lang="en-US" sz="3200" b="1" dirty="0">
              <a:solidFill>
                <a:srgbClr val="558ED5"/>
              </a:solidFill>
              <a:latin typeface="Verdana"/>
              <a:cs typeface="Verdana"/>
            </a:endParaRPr>
          </a:p>
        </p:txBody>
      </p:sp>
      <p:sp>
        <p:nvSpPr>
          <p:cNvPr id="3" name="Content Placeholder 2"/>
          <p:cNvSpPr>
            <a:spLocks noGrp="1"/>
          </p:cNvSpPr>
          <p:nvPr>
            <p:ph idx="1"/>
          </p:nvPr>
        </p:nvSpPr>
        <p:spPr>
          <a:xfrm>
            <a:off x="457200" y="1192170"/>
            <a:ext cx="8229600" cy="5509255"/>
          </a:xfrm>
        </p:spPr>
        <p:txBody>
          <a:bodyPr>
            <a:normAutofit fontScale="92500" lnSpcReduction="10000"/>
          </a:bodyPr>
          <a:lstStyle/>
          <a:p>
            <a:pPr>
              <a:spcAft>
                <a:spcPts val="600"/>
              </a:spcAft>
            </a:pPr>
            <a:r>
              <a:rPr lang="en-US" sz="1900" dirty="0" smtClean="0"/>
              <a:t>First demonstration of mass-shift effect and multiple harmonics in inverse Compton scattering.</a:t>
            </a:r>
          </a:p>
          <a:p>
            <a:pPr>
              <a:spcAft>
                <a:spcPts val="600"/>
              </a:spcAft>
            </a:pPr>
            <a:r>
              <a:rPr lang="en-US" sz="1900" dirty="0" smtClean="0"/>
              <a:t>Record-high acceleration gradient (100 MeV/m) and energy gain (50 MeV) from inverse FEL electron accelerator.</a:t>
            </a:r>
          </a:p>
          <a:p>
            <a:pPr>
              <a:spcAft>
                <a:spcPts val="600"/>
              </a:spcAft>
            </a:pPr>
            <a:r>
              <a:rPr lang="en-US" sz="1900" dirty="0" smtClean="0"/>
              <a:t>Demonstration of energy chirp compensation in the electron beam by Dielectric Wake Fields.</a:t>
            </a:r>
          </a:p>
          <a:p>
            <a:pPr>
              <a:spcAft>
                <a:spcPts val="600"/>
              </a:spcAft>
            </a:pPr>
            <a:r>
              <a:rPr lang="en-US" sz="1900" dirty="0" smtClean="0"/>
              <a:t>Demonstration and study of a Plasma Wake Field in the plasma blowout regime.</a:t>
            </a:r>
          </a:p>
          <a:p>
            <a:pPr>
              <a:spcAft>
                <a:spcPts val="600"/>
              </a:spcAft>
            </a:pPr>
            <a:r>
              <a:rPr lang="en-US" sz="1900" dirty="0" smtClean="0"/>
              <a:t>Detailed study of a novel Shock Wave ion acceleration regime using two laser pulses impinging on a supersonic gas jet.</a:t>
            </a:r>
          </a:p>
          <a:p>
            <a:pPr>
              <a:spcAft>
                <a:spcPts val="600"/>
              </a:spcAft>
            </a:pPr>
            <a:r>
              <a:rPr lang="en-US" sz="1900" dirty="0" smtClean="0"/>
              <a:t>Demonstration of 10% wall-plug efficiency in producing trains of picosecond pulses inside the CO</a:t>
            </a:r>
            <a:r>
              <a:rPr lang="en-US" sz="1900" baseline="-25000" dirty="0" smtClean="0"/>
              <a:t>2</a:t>
            </a:r>
            <a:r>
              <a:rPr lang="en-US" sz="1900" dirty="0" smtClean="0"/>
              <a:t> laser amplifier cavity aimed towards building a high-power Compton radiation source.</a:t>
            </a:r>
          </a:p>
          <a:p>
            <a:pPr>
              <a:spcAft>
                <a:spcPts val="600"/>
              </a:spcAft>
            </a:pPr>
            <a:r>
              <a:rPr lang="en-US" sz="1900" dirty="0"/>
              <a:t>Developing and partial verification of </a:t>
            </a:r>
            <a:r>
              <a:rPr lang="en-US" sz="1900" dirty="0" smtClean="0"/>
              <a:t>a </a:t>
            </a:r>
            <a:r>
              <a:rPr lang="en-US" sz="1900" dirty="0"/>
              <a:t>novel ultra-fast CO2 laser </a:t>
            </a:r>
            <a:r>
              <a:rPr lang="en-US" sz="1900" dirty="0" smtClean="0"/>
              <a:t>concept. This laser will dramatically enhance the ATF contribution to </a:t>
            </a:r>
            <a:r>
              <a:rPr lang="en-US" sz="1900" dirty="0"/>
              <a:t>the cutting-edge advanced accelerator research. </a:t>
            </a:r>
          </a:p>
          <a:p>
            <a:pPr>
              <a:spcAft>
                <a:spcPts val="600"/>
              </a:spcAft>
            </a:pPr>
            <a:r>
              <a:rPr lang="en-US" sz="1900" dirty="0" smtClean="0"/>
              <a:t>Results presented at international scientific conferences and submitted for publication.</a:t>
            </a:r>
          </a:p>
          <a:p>
            <a:endParaRPr lang="en-US" sz="1800" dirty="0"/>
          </a:p>
        </p:txBody>
      </p:sp>
      <p:sp>
        <p:nvSpPr>
          <p:cNvPr id="6" name="Slide Number Placeholder 5"/>
          <p:cNvSpPr>
            <a:spLocks noGrp="1"/>
          </p:cNvSpPr>
          <p:nvPr>
            <p:ph type="sldNum" sz="quarter" idx="12"/>
          </p:nvPr>
        </p:nvSpPr>
        <p:spPr>
          <a:xfrm>
            <a:off x="4267200" y="6492875"/>
            <a:ext cx="2133600" cy="365125"/>
          </a:xfrm>
        </p:spPr>
        <p:txBody>
          <a:bodyPr/>
          <a:lstStyle/>
          <a:p>
            <a:fld id="{25792CC6-8A8A-8845-897E-29FA1C5B5B17}" type="slidenum">
              <a:rPr lang="en-US" smtClean="0">
                <a:solidFill>
                  <a:schemeClr val="bg1"/>
                </a:solidFill>
              </a:rPr>
              <a:t>52</a:t>
            </a:fld>
            <a:endParaRPr lang="en-US" dirty="0">
              <a:solidFill>
                <a:schemeClr val="bg1"/>
              </a:solidFill>
            </a:endParaRPr>
          </a:p>
        </p:txBody>
      </p:sp>
    </p:spTree>
    <p:extLst>
      <p:ext uri="{BB962C8B-B14F-4D97-AF65-F5344CB8AC3E}">
        <p14:creationId xmlns:p14="http://schemas.microsoft.com/office/powerpoint/2010/main" val="244645654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8" y="709613"/>
            <a:ext cx="8810625" cy="1143000"/>
          </a:xfrm>
        </p:spPr>
        <p:txBody>
          <a:bodyPr rtlCol="0">
            <a:normAutofit fontScale="90000"/>
          </a:bodyPr>
          <a:lstStyle/>
          <a:p>
            <a:pPr eaLnBrk="1" fontAlgn="auto" hangingPunct="1">
              <a:spcAft>
                <a:spcPts val="0"/>
              </a:spcAft>
              <a:defRPr/>
            </a:pPr>
            <a:r>
              <a:rPr lang="en-US" sz="4000" dirty="0">
                <a:solidFill>
                  <a:srgbClr val="002060"/>
                </a:solidFill>
                <a:effectLst>
                  <a:outerShdw blurRad="38100" dist="38100" dir="2700000" algn="tl">
                    <a:srgbClr val="000000">
                      <a:alpha val="43137"/>
                    </a:srgbClr>
                  </a:outerShdw>
                </a:effectLst>
                <a:latin typeface="Arial" pitchFamily="34" charset="0"/>
                <a:ea typeface="+mj-ea"/>
                <a:cs typeface="Arial" pitchFamily="34" charset="0"/>
              </a:rPr>
              <a:t>New science </a:t>
            </a:r>
            <a:r>
              <a:rPr lang="en-US" sz="4000" dirty="0" smtClean="0">
                <a:solidFill>
                  <a:srgbClr val="002060"/>
                </a:solidFill>
                <a:effectLst>
                  <a:outerShdw blurRad="38100" dist="38100" dir="2700000" algn="tl">
                    <a:srgbClr val="000000">
                      <a:alpha val="43137"/>
                    </a:srgbClr>
                  </a:outerShdw>
                </a:effectLst>
                <a:latin typeface="Arial" pitchFamily="34" charset="0"/>
                <a:ea typeface="+mj-ea"/>
                <a:cs typeface="Arial" pitchFamily="34" charset="0"/>
              </a:rPr>
              <a:t>reach with laser upgrade</a:t>
            </a:r>
            <a:r>
              <a:rPr lang="en-US" b="1" spc="100" dirty="0">
                <a:solidFill>
                  <a:srgbClr val="002060"/>
                </a:solidFill>
                <a:effectLst>
                  <a:outerShdw blurRad="38100" dist="38100" dir="2700000" algn="tl">
                    <a:srgbClr val="000000">
                      <a:alpha val="43137"/>
                    </a:srgbClr>
                  </a:outerShdw>
                </a:effectLst>
                <a:ea typeface="+mj-ea"/>
              </a:rPr>
              <a:t/>
            </a:r>
            <a:br>
              <a:rPr lang="en-US" b="1" spc="100" dirty="0">
                <a:solidFill>
                  <a:srgbClr val="002060"/>
                </a:solidFill>
                <a:effectLst>
                  <a:outerShdw blurRad="38100" dist="38100" dir="2700000" algn="tl">
                    <a:srgbClr val="000000">
                      <a:alpha val="43137"/>
                    </a:srgbClr>
                  </a:outerShdw>
                </a:effectLst>
                <a:ea typeface="+mj-ea"/>
              </a:rPr>
            </a:br>
            <a:endParaRPr lang="en-US" dirty="0">
              <a:ea typeface="+mj-ea"/>
            </a:endParaRPr>
          </a:p>
        </p:txBody>
      </p:sp>
      <p:pic>
        <p:nvPicPr>
          <p:cNvPr id="35843" name="Picture 2" descr="C:\Users\igor\AppData\Local\Microsoft\Windows\Temporary Internet Files\Content.Outlook\2PPR990T\100TW_Upgrade_Science_Case_rev091913_LgtVer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373188"/>
            <a:ext cx="533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372100" y="1608138"/>
            <a:ext cx="36052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Aft>
                <a:spcPts val="600"/>
              </a:spcAft>
              <a:buFont typeface="Arial" charset="0"/>
              <a:buChar char="•"/>
            </a:pPr>
            <a:r>
              <a:rPr lang="en-US" dirty="0">
                <a:latin typeface="Calibri" charset="0"/>
              </a:rPr>
              <a:t>Enhancement of physical processes previously demonstrated with solid state lasers (</a:t>
            </a:r>
            <a:r>
              <a:rPr lang="en-US" dirty="0" smtClean="0">
                <a:latin typeface="Calibri" charset="0"/>
              </a:rPr>
              <a:t>THz, </a:t>
            </a:r>
            <a:r>
              <a:rPr lang="en-US" dirty="0">
                <a:latin typeface="Calibri" charset="0"/>
              </a:rPr>
              <a:t>neutron sources).  </a:t>
            </a:r>
          </a:p>
          <a:p>
            <a:pPr eaLnBrk="1" hangingPunct="1">
              <a:spcAft>
                <a:spcPts val="600"/>
              </a:spcAft>
              <a:buFont typeface="Arial" charset="0"/>
              <a:buChar char="•"/>
            </a:pPr>
            <a:r>
              <a:rPr lang="en-US" dirty="0">
                <a:latin typeface="Calibri" charset="0"/>
              </a:rPr>
              <a:t>Physical effects practically affordable only with long wavelength lasers (SWA, HHG).</a:t>
            </a:r>
          </a:p>
          <a:p>
            <a:pPr eaLnBrk="1" hangingPunct="1">
              <a:spcAft>
                <a:spcPts val="600"/>
              </a:spcAft>
              <a:buFont typeface="Arial" charset="0"/>
              <a:buChar char="•"/>
            </a:pPr>
            <a:r>
              <a:rPr lang="en-US" dirty="0">
                <a:latin typeface="Calibri" charset="0"/>
              </a:rPr>
              <a:t>New opportunities for LWFA research due to bigger and higher-charge bubbles and their probing and injection with femtosecond e-beams.</a:t>
            </a:r>
          </a:p>
          <a:p>
            <a:pPr eaLnBrk="1" hangingPunct="1">
              <a:spcAft>
                <a:spcPts val="600"/>
              </a:spcAft>
              <a:buFont typeface="Arial" charset="0"/>
              <a:buChar char="•"/>
            </a:pPr>
            <a:r>
              <a:rPr lang="en-US" dirty="0">
                <a:latin typeface="Calibri" charset="0"/>
              </a:rPr>
              <a:t>Enhancement of traditionally strong areas of ATF research based on combination of laser with e-beams (IFEL, ICS).</a:t>
            </a:r>
          </a:p>
          <a:p>
            <a:pPr eaLnBrk="1" hangingPunct="1">
              <a:spcAft>
                <a:spcPts val="600"/>
              </a:spcAft>
              <a:buFont typeface="Arial" charset="0"/>
              <a:buChar char="•"/>
            </a:pPr>
            <a:endParaRPr lang="en-US" dirty="0">
              <a:latin typeface="Calibri" charset="0"/>
            </a:endParaRPr>
          </a:p>
        </p:txBody>
      </p:sp>
      <p:sp>
        <p:nvSpPr>
          <p:cNvPr id="35845" name="Slide Number Placeholder 2"/>
          <p:cNvSpPr>
            <a:spLocks noGrp="1"/>
          </p:cNvSpPr>
          <p:nvPr>
            <p:ph type="sldNum" sz="quarter" idx="12"/>
          </p:nvPr>
        </p:nvSpPr>
        <p:spPr bwMode="auto">
          <a:xfrm>
            <a:off x="3505200" y="6440488"/>
            <a:ext cx="2133600" cy="365125"/>
          </a:xfrm>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fld id="{815CF3D7-83A9-924D-BBF9-8CE0E6D4674B}" type="slidenum">
              <a:rPr lang="en-US">
                <a:solidFill>
                  <a:schemeClr val="bg1"/>
                </a:solidFill>
                <a:latin typeface="Calibri" charset="0"/>
              </a:rPr>
              <a:pPr algn="ctr" eaLnBrk="1" hangingPunct="1"/>
              <a:t>53</a:t>
            </a:fld>
            <a:endParaRPr lang="en-US">
              <a:solidFill>
                <a:schemeClr val="bg1"/>
              </a:solidFill>
              <a:latin typeface="Calibri" charset="0"/>
            </a:endParaRPr>
          </a:p>
        </p:txBody>
      </p:sp>
      <p:sp>
        <p:nvSpPr>
          <p:cNvPr id="3584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atin typeface="Calibri" charset="0"/>
            </a:endParaRPr>
          </a:p>
        </p:txBody>
      </p:sp>
      <p:sp>
        <p:nvSpPr>
          <p:cNvPr id="3" name="TextBox 2"/>
          <p:cNvSpPr txBox="1"/>
          <p:nvPr/>
        </p:nvSpPr>
        <p:spPr>
          <a:xfrm>
            <a:off x="-2767014" y="303876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88410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Slide Number Placeholder 1"/>
          <p:cNvSpPr>
            <a:spLocks noGrp="1"/>
          </p:cNvSpPr>
          <p:nvPr>
            <p:ph type="sldNum" sz="quarter" idx="13"/>
          </p:nvPr>
        </p:nvSpPr>
        <p:spPr bwMode="auto">
          <a:xfrm>
            <a:off x="4514850" y="6492875"/>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dirty="0" smtClean="0">
                <a:solidFill>
                  <a:schemeClr val="bg1"/>
                </a:solidFill>
                <a:ea typeface="+mn-ea"/>
                <a:cs typeface="+mn-cs"/>
              </a:rPr>
              <a:t>62</a:t>
            </a:r>
          </a:p>
        </p:txBody>
      </p:sp>
      <p:pic>
        <p:nvPicPr>
          <p:cNvPr id="46086" name="Picture 1"/>
          <p:cNvPicPr>
            <a:picLocks noChangeAspect="1"/>
          </p:cNvPicPr>
          <p:nvPr/>
        </p:nvPicPr>
        <p:blipFill rotWithShape="1">
          <a:blip r:embed="rId3">
            <a:extLst>
              <a:ext uri="{28A0092B-C50C-407E-A947-70E740481C1C}">
                <a14:useLocalDpi xmlns:a14="http://schemas.microsoft.com/office/drawing/2010/main" val="0"/>
              </a:ext>
            </a:extLst>
          </a:blip>
          <a:srcRect l="9796"/>
          <a:stretch/>
        </p:blipFill>
        <p:spPr bwMode="auto">
          <a:xfrm>
            <a:off x="0" y="1752600"/>
            <a:ext cx="350837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46" t="3078" r="1951" b="3408"/>
          <a:stretch/>
        </p:blipFill>
        <p:spPr bwMode="auto">
          <a:xfrm>
            <a:off x="0" y="4261367"/>
            <a:ext cx="3281656" cy="213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2" descr="C:\Users\igor\AppData\Local\Microsoft\Windows\Temporary Internet Files\Content.Outlook\2PPR990T\All-OpticalFEL_Illustration_A_draft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85800"/>
            <a:ext cx="25638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 74"/>
          <p:cNvSpPr/>
          <p:nvPr/>
        </p:nvSpPr>
        <p:spPr>
          <a:xfrm>
            <a:off x="1966913" y="1358900"/>
            <a:ext cx="700087" cy="635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Oval 81"/>
          <p:cNvSpPr/>
          <p:nvPr/>
        </p:nvSpPr>
        <p:spPr>
          <a:xfrm>
            <a:off x="55563" y="2057399"/>
            <a:ext cx="3221037" cy="2663825"/>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094" name="TextBox 28"/>
          <p:cNvSpPr txBox="1">
            <a:spLocks noChangeArrowheads="1"/>
          </p:cNvSpPr>
          <p:nvPr/>
        </p:nvSpPr>
        <p:spPr bwMode="auto">
          <a:xfrm>
            <a:off x="3249613" y="1041546"/>
            <a:ext cx="5988991"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285750" indent="-285750">
              <a:buFont typeface="Arial"/>
              <a:buChar char="•"/>
            </a:pPr>
            <a:r>
              <a:rPr lang="en-GB" sz="1800" dirty="0"/>
              <a:t>Impact of </a:t>
            </a:r>
            <a:r>
              <a:rPr lang="en-GB" sz="1800" dirty="0" err="1" smtClean="0"/>
              <a:t>emittance</a:t>
            </a:r>
            <a:r>
              <a:rPr lang="en-GB" sz="1800" dirty="0" smtClean="0"/>
              <a:t> </a:t>
            </a:r>
            <a:r>
              <a:rPr lang="en-GB" sz="1800" dirty="0"/>
              <a:t>reduction on </a:t>
            </a:r>
            <a:r>
              <a:rPr lang="en-GB" sz="1800" dirty="0" smtClean="0"/>
              <a:t>Compton sources could </a:t>
            </a:r>
            <a:r>
              <a:rPr lang="en-GB" sz="1800" dirty="0"/>
              <a:t>be similar to the benefit gained from using low-</a:t>
            </a:r>
            <a:r>
              <a:rPr lang="en-GB" sz="1800" dirty="0" err="1"/>
              <a:t>emittance</a:t>
            </a:r>
            <a:r>
              <a:rPr lang="en-GB" sz="1800" dirty="0"/>
              <a:t> </a:t>
            </a:r>
            <a:r>
              <a:rPr lang="en-GB" sz="1800" dirty="0" err="1"/>
              <a:t>linacs</a:t>
            </a:r>
            <a:r>
              <a:rPr lang="en-GB" sz="1800" dirty="0"/>
              <a:t> instead of synchrotrons that resulted in inception of 4</a:t>
            </a:r>
            <a:r>
              <a:rPr lang="en-GB" sz="1800" baseline="30000" dirty="0"/>
              <a:t>th</a:t>
            </a:r>
            <a:r>
              <a:rPr lang="en-GB" sz="1800" dirty="0"/>
              <a:t> generation coherent light-sources – </a:t>
            </a:r>
            <a:r>
              <a:rPr lang="en-GB" sz="1800" dirty="0" smtClean="0"/>
              <a:t>FELs.</a:t>
            </a:r>
          </a:p>
          <a:p>
            <a:pPr marL="285750" indent="-285750">
              <a:buFont typeface="Arial"/>
              <a:buChar char="•"/>
            </a:pPr>
            <a:r>
              <a:rPr lang="en-GB" sz="1800" dirty="0" smtClean="0"/>
              <a:t>We </a:t>
            </a:r>
            <a:r>
              <a:rPr lang="en-GB" sz="1800" dirty="0"/>
              <a:t>may be on a verge of a similar development </a:t>
            </a:r>
            <a:r>
              <a:rPr lang="en-GB" sz="1800" dirty="0" smtClean="0"/>
              <a:t>that </a:t>
            </a:r>
            <a:r>
              <a:rPr lang="en-GB" sz="1800" dirty="0"/>
              <a:t>will add temporal coherency to their other attractive </a:t>
            </a:r>
            <a:r>
              <a:rPr lang="en-GB" sz="1800" dirty="0" smtClean="0"/>
              <a:t>features of Compton sources.</a:t>
            </a:r>
          </a:p>
          <a:p>
            <a:pPr marL="285750" indent="-285750">
              <a:buFont typeface="Arial"/>
              <a:buChar char="•"/>
            </a:pPr>
            <a:r>
              <a:rPr lang="en-GB" sz="1800" dirty="0" smtClean="0"/>
              <a:t>Longer laser wavelength – higher gain</a:t>
            </a:r>
          </a:p>
          <a:p>
            <a:endParaRPr lang="en-GB" sz="1800" dirty="0"/>
          </a:p>
          <a:p>
            <a:r>
              <a:rPr lang="en-GB" sz="1800" b="1" dirty="0" smtClean="0"/>
              <a:t>1</a:t>
            </a:r>
            <a:r>
              <a:rPr lang="en-GB" sz="1800" b="1" baseline="30000" dirty="0" smtClean="0"/>
              <a:t>st</a:t>
            </a:r>
            <a:r>
              <a:rPr lang="en-GB" sz="1800" b="1" dirty="0" smtClean="0"/>
              <a:t> example - </a:t>
            </a:r>
            <a:r>
              <a:rPr lang="en-GB" sz="1800" b="1" dirty="0" err="1" smtClean="0"/>
              <a:t>linac</a:t>
            </a:r>
            <a:r>
              <a:rPr lang="en-GB" sz="1800" dirty="0" smtClean="0"/>
              <a:t>; L. </a:t>
            </a:r>
            <a:r>
              <a:rPr lang="en-GB" sz="1800" dirty="0" err="1" smtClean="0"/>
              <a:t>Serafini</a:t>
            </a:r>
            <a:r>
              <a:rPr lang="en-GB" sz="1800" dirty="0" smtClean="0"/>
              <a:t> </a:t>
            </a:r>
            <a:r>
              <a:rPr lang="en-GB" sz="1800" i="1" dirty="0" smtClean="0"/>
              <a:t>et al</a:t>
            </a:r>
            <a:r>
              <a:rPr lang="en-GB" sz="1800" dirty="0" smtClean="0"/>
              <a:t>, </a:t>
            </a:r>
            <a:r>
              <a:rPr lang="en-US" sz="1800" dirty="0" smtClean="0"/>
              <a:t>PRST-AB </a:t>
            </a:r>
            <a:r>
              <a:rPr lang="en-US" sz="1800" b="1" dirty="0" smtClean="0"/>
              <a:t>9</a:t>
            </a:r>
            <a:r>
              <a:rPr lang="en-US" sz="1800" dirty="0"/>
              <a:t>, 060704 (2006</a:t>
            </a:r>
            <a:r>
              <a:rPr lang="en-US" sz="1800" dirty="0" smtClean="0"/>
              <a:t>)</a:t>
            </a:r>
          </a:p>
          <a:p>
            <a:r>
              <a:rPr lang="en-US" sz="1800" b="1" dirty="0" smtClean="0"/>
              <a:t>Electrons:</a:t>
            </a:r>
            <a:r>
              <a:rPr lang="en-US" sz="1800" dirty="0" smtClean="0"/>
              <a:t> 30 MeV, 3 </a:t>
            </a:r>
            <a:r>
              <a:rPr lang="en-US" sz="1800" dirty="0" err="1" smtClean="0"/>
              <a:t>nC</a:t>
            </a:r>
            <a:r>
              <a:rPr lang="en-US" sz="1800" dirty="0" smtClean="0"/>
              <a:t>, 3ps, </a:t>
            </a:r>
            <a:r>
              <a:rPr lang="en-US" sz="1800" dirty="0" smtClean="0">
                <a:latin typeface="Symbol" charset="2"/>
                <a:cs typeface="Symbol" charset="2"/>
              </a:rPr>
              <a:t>D</a:t>
            </a:r>
            <a:r>
              <a:rPr lang="en-US" sz="1800" dirty="0" smtClean="0"/>
              <a:t>E/E=10</a:t>
            </a:r>
            <a:r>
              <a:rPr lang="en-US" sz="1800" baseline="30000" dirty="0" smtClean="0"/>
              <a:t>-4</a:t>
            </a:r>
            <a:r>
              <a:rPr lang="en-US" sz="1800" dirty="0" smtClean="0"/>
              <a:t>, </a:t>
            </a:r>
            <a:r>
              <a:rPr lang="en-US" sz="2000" i="1" dirty="0" smtClean="0">
                <a:latin typeface="Symbol" charset="2"/>
                <a:cs typeface="Symbol" charset="2"/>
              </a:rPr>
              <a:t>e</a:t>
            </a:r>
            <a:r>
              <a:rPr lang="en-US" sz="1800" baseline="-25000" dirty="0" smtClean="0"/>
              <a:t>n</a:t>
            </a:r>
            <a:r>
              <a:rPr lang="en-US" sz="1800" dirty="0" smtClean="0"/>
              <a:t>=0.6 </a:t>
            </a:r>
            <a:r>
              <a:rPr lang="en-US" sz="1800" dirty="0" smtClean="0">
                <a:latin typeface="Symbol" charset="2"/>
                <a:cs typeface="Symbol" charset="2"/>
              </a:rPr>
              <a:t>m</a:t>
            </a:r>
            <a:r>
              <a:rPr lang="en-US" sz="1800" dirty="0" smtClean="0"/>
              <a:t>m</a:t>
            </a:r>
          </a:p>
          <a:p>
            <a:r>
              <a:rPr lang="en-US" sz="1800" b="1" dirty="0" smtClean="0"/>
              <a:t>CO</a:t>
            </a:r>
            <a:r>
              <a:rPr lang="en-US" sz="1800" b="1" baseline="-25000" dirty="0" smtClean="0"/>
              <a:t>2</a:t>
            </a:r>
            <a:r>
              <a:rPr lang="en-US" sz="1800" b="1" dirty="0" smtClean="0"/>
              <a:t> laser: </a:t>
            </a:r>
            <a:r>
              <a:rPr lang="en-US" sz="1800" dirty="0" smtClean="0"/>
              <a:t>100 GW, </a:t>
            </a:r>
            <a:r>
              <a:rPr lang="en-US" sz="2000" i="1" dirty="0" smtClean="0"/>
              <a:t>a</a:t>
            </a:r>
            <a:r>
              <a:rPr lang="en-US" sz="1800" baseline="-25000" dirty="0" smtClean="0"/>
              <a:t>0</a:t>
            </a:r>
            <a:r>
              <a:rPr lang="en-US" sz="1800" dirty="0" smtClean="0"/>
              <a:t>=0.3, 100 ps</a:t>
            </a:r>
          </a:p>
          <a:p>
            <a:r>
              <a:rPr lang="en-US" sz="1800" b="1" dirty="0" smtClean="0"/>
              <a:t>FEL:</a:t>
            </a:r>
            <a:r>
              <a:rPr lang="en-US" sz="1800" dirty="0" smtClean="0"/>
              <a:t> 7.6Å, </a:t>
            </a:r>
            <a:r>
              <a:rPr lang="en-US" sz="1800" i="1" dirty="0" err="1" smtClean="0"/>
              <a:t>L</a:t>
            </a:r>
            <a:r>
              <a:rPr lang="en-US" sz="1800" baseline="-25000" dirty="0" err="1" smtClean="0"/>
              <a:t>s</a:t>
            </a:r>
            <a:r>
              <a:rPr lang="en-US" sz="1800" dirty="0" smtClean="0"/>
              <a:t>=3 cm, 10</a:t>
            </a:r>
            <a:r>
              <a:rPr lang="en-US" sz="1800" baseline="30000" dirty="0" smtClean="0"/>
              <a:t>10</a:t>
            </a:r>
            <a:r>
              <a:rPr lang="en-US" sz="1800" dirty="0" smtClean="0"/>
              <a:t> photons (X100 over incoherent),            	2 MW, </a:t>
            </a:r>
            <a:r>
              <a:rPr lang="en-US" sz="1800" dirty="0" err="1" smtClean="0"/>
              <a:t>B</a:t>
            </a:r>
            <a:r>
              <a:rPr lang="en-US" sz="1800" baseline="-25000" dirty="0" err="1" smtClean="0"/>
              <a:t>pk</a:t>
            </a:r>
            <a:r>
              <a:rPr lang="en-US" sz="1800" dirty="0" smtClean="0"/>
              <a:t>=10</a:t>
            </a:r>
            <a:r>
              <a:rPr lang="en-US" sz="1800" baseline="30000" dirty="0" smtClean="0"/>
              <a:t>26</a:t>
            </a:r>
          </a:p>
          <a:p>
            <a:endParaRPr lang="en-US" sz="1800" baseline="30000" dirty="0"/>
          </a:p>
          <a:p>
            <a:r>
              <a:rPr lang="en-US" sz="1800" b="1" dirty="0" smtClean="0"/>
              <a:t>2</a:t>
            </a:r>
            <a:r>
              <a:rPr lang="en-US" sz="1800" b="1" baseline="30000" dirty="0" smtClean="0"/>
              <a:t>nd</a:t>
            </a:r>
            <a:r>
              <a:rPr lang="en-US" sz="1800" b="1" dirty="0" smtClean="0"/>
              <a:t> example – plasma</a:t>
            </a:r>
          </a:p>
          <a:p>
            <a:r>
              <a:rPr lang="en-US" sz="1800" b="1" dirty="0"/>
              <a:t>Electrons:</a:t>
            </a:r>
            <a:r>
              <a:rPr lang="en-US" sz="1800" dirty="0"/>
              <a:t> 30 MeV, </a:t>
            </a:r>
            <a:r>
              <a:rPr lang="en-US" sz="1800" dirty="0" smtClean="0"/>
              <a:t>0.3 </a:t>
            </a:r>
            <a:r>
              <a:rPr lang="en-US" sz="1800" dirty="0"/>
              <a:t>nC, </a:t>
            </a:r>
            <a:r>
              <a:rPr lang="en-US" sz="1800" dirty="0" smtClean="0"/>
              <a:t>50fs</a:t>
            </a:r>
            <a:r>
              <a:rPr lang="en-US" sz="1800" dirty="0"/>
              <a:t>, </a:t>
            </a:r>
            <a:r>
              <a:rPr lang="en-US" sz="1800" dirty="0" smtClean="0">
                <a:latin typeface="Symbol" charset="2"/>
                <a:cs typeface="Symbol" charset="2"/>
              </a:rPr>
              <a:t>D</a:t>
            </a:r>
            <a:r>
              <a:rPr lang="en-US" sz="1800" dirty="0" smtClean="0"/>
              <a:t>E/E=10</a:t>
            </a:r>
            <a:r>
              <a:rPr lang="en-US" sz="1800" baseline="30000" dirty="0" smtClean="0"/>
              <a:t>-2</a:t>
            </a:r>
            <a:r>
              <a:rPr lang="en-US" sz="1800" dirty="0" smtClean="0"/>
              <a:t>, </a:t>
            </a:r>
            <a:r>
              <a:rPr lang="en-US" sz="2000" i="1" dirty="0">
                <a:latin typeface="Symbol" charset="2"/>
                <a:cs typeface="Symbol" charset="2"/>
              </a:rPr>
              <a:t>e</a:t>
            </a:r>
            <a:r>
              <a:rPr lang="en-US" sz="1800" baseline="-25000" dirty="0"/>
              <a:t>n</a:t>
            </a:r>
            <a:r>
              <a:rPr lang="en-US" sz="1800" dirty="0"/>
              <a:t>=</a:t>
            </a:r>
            <a:r>
              <a:rPr lang="en-US" sz="1800" dirty="0" smtClean="0"/>
              <a:t>0.03 </a:t>
            </a:r>
            <a:r>
              <a:rPr lang="en-US" sz="1800" dirty="0">
                <a:latin typeface="Symbol" charset="2"/>
                <a:cs typeface="Symbol" charset="2"/>
              </a:rPr>
              <a:t>m</a:t>
            </a:r>
            <a:r>
              <a:rPr lang="en-US" sz="1800" dirty="0"/>
              <a:t>m</a:t>
            </a:r>
          </a:p>
          <a:p>
            <a:r>
              <a:rPr lang="en-US" sz="1800" b="1" dirty="0" smtClean="0"/>
              <a:t>CO</a:t>
            </a:r>
            <a:r>
              <a:rPr lang="en-US" sz="1800" b="1" baseline="-25000" dirty="0" smtClean="0"/>
              <a:t>2</a:t>
            </a:r>
            <a:r>
              <a:rPr lang="en-US" sz="1800" b="1" dirty="0" smtClean="0"/>
              <a:t> laser: </a:t>
            </a:r>
            <a:r>
              <a:rPr lang="en-US" sz="1800" dirty="0" smtClean="0"/>
              <a:t>1TW, </a:t>
            </a:r>
            <a:r>
              <a:rPr lang="en-US" sz="2000" i="1" dirty="0" smtClean="0"/>
              <a:t>a</a:t>
            </a:r>
            <a:r>
              <a:rPr lang="en-US" sz="1800" baseline="-25000" dirty="0" smtClean="0"/>
              <a:t>0</a:t>
            </a:r>
            <a:r>
              <a:rPr lang="en-US" sz="1800" dirty="0" smtClean="0"/>
              <a:t>=0.5, 10 ps</a:t>
            </a:r>
          </a:p>
          <a:p>
            <a:r>
              <a:rPr lang="en-US" sz="1800" b="1" dirty="0" smtClean="0"/>
              <a:t>FEL</a:t>
            </a:r>
            <a:r>
              <a:rPr lang="en-US" sz="1800" b="1" dirty="0"/>
              <a:t>:</a:t>
            </a:r>
            <a:r>
              <a:rPr lang="en-US" sz="1800" dirty="0"/>
              <a:t> 7.6Å, </a:t>
            </a:r>
            <a:r>
              <a:rPr lang="en-US" sz="1800" i="1" dirty="0" err="1" smtClean="0"/>
              <a:t>L</a:t>
            </a:r>
            <a:r>
              <a:rPr lang="en-US" sz="1800" baseline="-25000" dirty="0" err="1" smtClean="0"/>
              <a:t>s</a:t>
            </a:r>
            <a:r>
              <a:rPr lang="en-US" sz="1800" dirty="0" smtClean="0"/>
              <a:t>=3 mm, 10</a:t>
            </a:r>
            <a:r>
              <a:rPr lang="en-US" sz="1800" baseline="30000" dirty="0" smtClean="0"/>
              <a:t>9</a:t>
            </a:r>
            <a:r>
              <a:rPr lang="en-US" sz="1800" dirty="0" smtClean="0"/>
              <a:t> photons, 30 </a:t>
            </a:r>
            <a:r>
              <a:rPr lang="en-US" sz="1800" dirty="0"/>
              <a:t>MW, </a:t>
            </a:r>
            <a:r>
              <a:rPr lang="en-US" sz="1800" dirty="0" err="1" smtClean="0"/>
              <a:t>B</a:t>
            </a:r>
            <a:r>
              <a:rPr lang="en-US" sz="1800" baseline="-25000" dirty="0" err="1" smtClean="0"/>
              <a:t>pk</a:t>
            </a:r>
            <a:r>
              <a:rPr lang="en-US" sz="1800" dirty="0" smtClean="0"/>
              <a:t>=10</a:t>
            </a:r>
            <a:r>
              <a:rPr lang="en-US" sz="1800" baseline="30000" dirty="0" smtClean="0"/>
              <a:t>27</a:t>
            </a:r>
            <a:endParaRPr lang="en-US" sz="1800" baseline="30000" dirty="0"/>
          </a:p>
        </p:txBody>
      </p:sp>
      <p:sp>
        <p:nvSpPr>
          <p:cNvPr id="18" name="Rectangle 2"/>
          <p:cNvSpPr txBox="1">
            <a:spLocks noChangeArrowheads="1"/>
          </p:cNvSpPr>
          <p:nvPr/>
        </p:nvSpPr>
        <p:spPr>
          <a:xfrm>
            <a:off x="1336616" y="586313"/>
            <a:ext cx="7214717"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3200" b="1" dirty="0" smtClean="0">
                <a:solidFill>
                  <a:srgbClr val="000090"/>
                </a:solidFill>
                <a:effectLst>
                  <a:outerShdw blurRad="38100" dist="38100" dir="2700000" algn="tl">
                    <a:srgbClr val="000000"/>
                  </a:outerShdw>
                </a:effectLst>
                <a:latin typeface="Verdana" pitchFamily="34" charset="0"/>
              </a:rPr>
              <a:t>Compton FEL</a:t>
            </a:r>
            <a:endParaRPr lang="en-US" altLang="en-US" sz="3200" b="1" dirty="0">
              <a:solidFill>
                <a:srgbClr val="000090"/>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6595601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909171628"/>
              </p:ext>
            </p:extLst>
          </p:nvPr>
        </p:nvGraphicFramePr>
        <p:xfrm>
          <a:off x="563671" y="1274653"/>
          <a:ext cx="8123128" cy="5156200"/>
        </p:xfrm>
        <a:graphic>
          <a:graphicData uri="http://schemas.openxmlformats.org/drawingml/2006/table">
            <a:tbl>
              <a:tblPr firstRow="1" bandRow="1">
                <a:tableStyleId>{5C22544A-7EE6-4342-B048-85BDC9FD1C3A}</a:tableStyleId>
              </a:tblPr>
              <a:tblGrid>
                <a:gridCol w="857573"/>
                <a:gridCol w="2010888"/>
                <a:gridCol w="1941534"/>
                <a:gridCol w="1791222"/>
                <a:gridCol w="1521911"/>
              </a:tblGrid>
              <a:tr h="370840">
                <a:tc>
                  <a:txBody>
                    <a:bodyPr/>
                    <a:lstStyle/>
                    <a:p>
                      <a:r>
                        <a:rPr lang="en-US" sz="1600" dirty="0" smtClean="0"/>
                        <a:t>Exp.</a:t>
                      </a:r>
                      <a:r>
                        <a:rPr lang="en-US" sz="1600" baseline="0" dirty="0" smtClean="0"/>
                        <a:t> </a:t>
                      </a:r>
                      <a:endParaRPr lang="en-US" sz="1600" dirty="0"/>
                    </a:p>
                  </a:txBody>
                  <a:tcPr/>
                </a:tc>
                <a:tc>
                  <a:txBody>
                    <a:bodyPr/>
                    <a:lstStyle/>
                    <a:p>
                      <a:r>
                        <a:rPr lang="en-US" sz="1600" dirty="0" smtClean="0"/>
                        <a:t>Name</a:t>
                      </a:r>
                      <a:endParaRPr lang="en-US" sz="1600" dirty="0"/>
                    </a:p>
                  </a:txBody>
                  <a:tcPr/>
                </a:tc>
                <a:tc>
                  <a:txBody>
                    <a:bodyPr/>
                    <a:lstStyle/>
                    <a:p>
                      <a:r>
                        <a:rPr lang="en-US" sz="1600" dirty="0" smtClean="0"/>
                        <a:t>Group</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Run Time</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Setup Time</a:t>
                      </a:r>
                    </a:p>
                  </a:txBody>
                  <a:tcPr/>
                </a:tc>
              </a:tr>
              <a:tr h="370840">
                <a:tc>
                  <a:txBody>
                    <a:bodyPr/>
                    <a:lstStyle/>
                    <a:p>
                      <a:pPr algn="l"/>
                      <a:r>
                        <a:rPr lang="en-US" sz="1600" dirty="0" smtClean="0"/>
                        <a:t>AE35</a:t>
                      </a:r>
                      <a:endParaRPr lang="en-US" sz="1600" dirty="0"/>
                    </a:p>
                  </a:txBody>
                  <a:tcPr>
                    <a:solidFill>
                      <a:srgbClr val="FFC000"/>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dirty="0" smtClean="0"/>
                        <a:t> Ion </a:t>
                      </a:r>
                      <a:r>
                        <a:rPr lang="en-US" sz="1600" dirty="0" err="1" smtClean="0"/>
                        <a:t>Accel</a:t>
                      </a:r>
                      <a:r>
                        <a:rPr lang="en-US" sz="1600" dirty="0" smtClean="0"/>
                        <a:t>.</a:t>
                      </a:r>
                    </a:p>
                  </a:txBody>
                  <a:tcPr marL="12700" marR="12700" marT="12700" marB="0">
                    <a:solidFill>
                      <a:srgbClr val="FFC000"/>
                    </a:solidFill>
                  </a:tcPr>
                </a:tc>
                <a:tc>
                  <a:txBody>
                    <a:bodyPr/>
                    <a:lstStyle/>
                    <a:p>
                      <a:pPr algn="l"/>
                      <a:r>
                        <a:rPr lang="en-US" sz="1600" dirty="0" smtClean="0"/>
                        <a:t>SUNY/Imperial Coll.</a:t>
                      </a:r>
                      <a:endParaRPr lang="en-US" sz="1600" dirty="0"/>
                    </a:p>
                  </a:txBody>
                  <a:tcPr>
                    <a:solidFill>
                      <a:srgbClr val="FFC0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 172/22</a:t>
                      </a:r>
                    </a:p>
                  </a:txBody>
                  <a:tcPr>
                    <a:solidFill>
                      <a:srgbClr val="FFC0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 80/10</a:t>
                      </a:r>
                    </a:p>
                  </a:txBody>
                  <a:tcPr>
                    <a:solidFill>
                      <a:srgbClr val="FFC000"/>
                    </a:solidFill>
                  </a:tcPr>
                </a:tc>
              </a:tr>
              <a:tr h="370840">
                <a:tc>
                  <a:txBody>
                    <a:bodyPr/>
                    <a:lstStyle/>
                    <a:p>
                      <a:pPr algn="l"/>
                      <a:r>
                        <a:rPr lang="en-US" sz="1600" dirty="0" smtClean="0"/>
                        <a:t>AE39</a:t>
                      </a:r>
                      <a:endParaRPr lang="en-US" sz="1600" dirty="0"/>
                    </a:p>
                  </a:txBody>
                  <a:tcPr>
                    <a:solidFill>
                      <a:schemeClr val="accent1">
                        <a:lumMod val="20000"/>
                        <a:lumOff val="80000"/>
                      </a:schemeClr>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dirty="0" smtClean="0"/>
                        <a:t> DWFG</a:t>
                      </a:r>
                    </a:p>
                  </a:txBody>
                  <a:tcPr marL="12700" marR="12700" marT="12700" marB="0">
                    <a:solidFill>
                      <a:schemeClr val="accent1">
                        <a:lumMod val="20000"/>
                        <a:lumOff val="80000"/>
                      </a:schemeClr>
                    </a:solidFill>
                  </a:tcPr>
                </a:tc>
                <a:tc>
                  <a:txBody>
                    <a:bodyPr/>
                    <a:lstStyle/>
                    <a:p>
                      <a:pPr algn="l"/>
                      <a:r>
                        <a:rPr lang="en-US" sz="1600" dirty="0" smtClean="0"/>
                        <a:t>UCLA</a:t>
                      </a:r>
                      <a:endParaRPr lang="en-US" sz="1600" dirty="0"/>
                    </a:p>
                  </a:txBody>
                  <a:tcPr>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75.4/8 (</a:t>
                      </a:r>
                      <a:r>
                        <a:rPr lang="en-US" sz="1600" dirty="0" err="1" smtClean="0"/>
                        <a:t>hrs</a:t>
                      </a:r>
                      <a:r>
                        <a:rPr lang="en-US" sz="1600" dirty="0" smtClean="0"/>
                        <a:t>/days)</a:t>
                      </a:r>
                    </a:p>
                  </a:txBody>
                  <a:tcPr>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20/4 (</a:t>
                      </a:r>
                      <a:r>
                        <a:rPr lang="en-US" sz="1600" dirty="0" err="1" smtClean="0"/>
                        <a:t>hrs</a:t>
                      </a:r>
                      <a:r>
                        <a:rPr lang="en-US" sz="1600" dirty="0" smtClean="0"/>
                        <a:t>/days)</a:t>
                      </a:r>
                    </a:p>
                  </a:txBody>
                  <a:tcPr>
                    <a:solidFill>
                      <a:schemeClr val="accent1">
                        <a:lumMod val="20000"/>
                        <a:lumOff val="80000"/>
                      </a:schemeClr>
                    </a:solidFill>
                  </a:tcPr>
                </a:tc>
              </a:tr>
              <a:tr h="370840">
                <a:tc>
                  <a:txBody>
                    <a:bodyPr/>
                    <a:lstStyle/>
                    <a:p>
                      <a:pPr algn="l"/>
                      <a:r>
                        <a:rPr lang="en-US" sz="1600" dirty="0" smtClean="0"/>
                        <a:t>AE41</a:t>
                      </a:r>
                      <a:endParaRPr lang="en-US" sz="1600" dirty="0"/>
                    </a:p>
                  </a:txBody>
                  <a:tcPr>
                    <a:solidFill>
                      <a:srgbClr val="00B0F0"/>
                    </a:solidFill>
                  </a:tcPr>
                </a:tc>
                <a:tc>
                  <a:txBody>
                    <a:bodyPr/>
                    <a:lstStyle/>
                    <a:p>
                      <a:pPr algn="l"/>
                      <a:r>
                        <a:rPr lang="en-US" sz="1600" dirty="0" smtClean="0"/>
                        <a:t>RUBICON</a:t>
                      </a:r>
                      <a:endParaRPr lang="en-US" sz="1600" dirty="0"/>
                    </a:p>
                  </a:txBody>
                  <a:tcPr>
                    <a:solidFill>
                      <a:srgbClr val="00B0F0"/>
                    </a:solidFill>
                  </a:tcPr>
                </a:tc>
                <a:tc>
                  <a:txBody>
                    <a:bodyPr/>
                    <a:lstStyle/>
                    <a:p>
                      <a:pPr algn="l"/>
                      <a:r>
                        <a:rPr lang="en-US" sz="1600" dirty="0" smtClean="0"/>
                        <a:t>UCLA</a:t>
                      </a:r>
                      <a:endParaRPr lang="en-US" sz="1600" dirty="0"/>
                    </a:p>
                  </a:txBody>
                  <a:tcPr>
                    <a:solidFill>
                      <a:srgbClr val="00B0F0"/>
                    </a:solidFill>
                  </a:tcPr>
                </a:tc>
                <a:tc>
                  <a:txBody>
                    <a:bodyPr/>
                    <a:lstStyle/>
                    <a:p>
                      <a:pPr algn="l"/>
                      <a:r>
                        <a:rPr lang="en-US" sz="1600" dirty="0" smtClean="0"/>
                        <a:t>129/20</a:t>
                      </a:r>
                      <a:endParaRPr lang="en-US" sz="1600" dirty="0"/>
                    </a:p>
                  </a:txBody>
                  <a:tcPr>
                    <a:solidFill>
                      <a:srgbClr val="00B0F0"/>
                    </a:solidFill>
                  </a:tcPr>
                </a:tc>
                <a:tc>
                  <a:txBody>
                    <a:bodyPr/>
                    <a:lstStyle/>
                    <a:p>
                      <a:pPr algn="l"/>
                      <a:r>
                        <a:rPr lang="en-US" sz="1600" dirty="0" smtClean="0"/>
                        <a:t>91.6/17</a:t>
                      </a:r>
                      <a:endParaRPr lang="en-US" sz="1600" dirty="0"/>
                    </a:p>
                  </a:txBody>
                  <a:tcPr>
                    <a:solidFill>
                      <a:srgbClr val="00B0F0"/>
                    </a:solidFill>
                  </a:tcPr>
                </a:tc>
              </a:tr>
              <a:tr h="370840">
                <a:tc>
                  <a:txBody>
                    <a:bodyPr/>
                    <a:lstStyle/>
                    <a:p>
                      <a:pPr algn="l"/>
                      <a:r>
                        <a:rPr lang="en-US" sz="1600" dirty="0" smtClean="0"/>
                        <a:t>AE43</a:t>
                      </a:r>
                      <a:endParaRPr lang="en-US" sz="1600" dirty="0"/>
                    </a:p>
                  </a:txBody>
                  <a:tcPr>
                    <a:solidFill>
                      <a:schemeClr val="accent1">
                        <a:lumMod val="20000"/>
                        <a:lumOff val="80000"/>
                      </a:schemeClr>
                    </a:solidFill>
                  </a:tcPr>
                </a:tc>
                <a:tc>
                  <a:txBody>
                    <a:bodyPr/>
                    <a:lstStyle/>
                    <a:p>
                      <a:pPr algn="l"/>
                      <a:r>
                        <a:rPr lang="en-US" sz="1600" dirty="0" smtClean="0"/>
                        <a:t>Holography</a:t>
                      </a:r>
                      <a:endParaRPr lang="en-US" sz="1600" dirty="0"/>
                    </a:p>
                  </a:txBody>
                  <a:tcPr>
                    <a:solidFill>
                      <a:schemeClr val="accent1">
                        <a:lumMod val="20000"/>
                        <a:lumOff val="80000"/>
                      </a:schemeClr>
                    </a:solidFill>
                  </a:tcPr>
                </a:tc>
                <a:tc>
                  <a:txBody>
                    <a:bodyPr/>
                    <a:lstStyle/>
                    <a:p>
                      <a:pPr algn="l"/>
                      <a:r>
                        <a:rPr lang="en-US" sz="1600" dirty="0" smtClean="0"/>
                        <a:t>USC</a:t>
                      </a:r>
                      <a:endParaRPr lang="en-US" sz="1600" dirty="0"/>
                    </a:p>
                  </a:txBody>
                  <a:tcPr>
                    <a:solidFill>
                      <a:schemeClr val="accent1">
                        <a:lumMod val="20000"/>
                        <a:lumOff val="80000"/>
                      </a:schemeClr>
                    </a:solidFill>
                  </a:tcPr>
                </a:tc>
                <a:tc>
                  <a:txBody>
                    <a:bodyPr/>
                    <a:lstStyle/>
                    <a:p>
                      <a:pPr algn="l"/>
                      <a:r>
                        <a:rPr lang="en-US" sz="1600" dirty="0" smtClean="0"/>
                        <a:t>77/11</a:t>
                      </a:r>
                      <a:endParaRPr lang="en-US" sz="1600" dirty="0"/>
                    </a:p>
                  </a:txBody>
                  <a:tcPr>
                    <a:solidFill>
                      <a:schemeClr val="accent1">
                        <a:lumMod val="20000"/>
                        <a:lumOff val="80000"/>
                      </a:schemeClr>
                    </a:solidFill>
                  </a:tcPr>
                </a:tc>
                <a:tc>
                  <a:txBody>
                    <a:bodyPr/>
                    <a:lstStyle/>
                    <a:p>
                      <a:pPr algn="l"/>
                      <a:r>
                        <a:rPr lang="en-US" sz="1600" dirty="0" smtClean="0"/>
                        <a:t>98/15</a:t>
                      </a:r>
                      <a:endParaRPr lang="en-US" sz="1600" dirty="0"/>
                    </a:p>
                  </a:txBody>
                  <a:tcPr>
                    <a:solidFill>
                      <a:schemeClr val="accent1">
                        <a:lumMod val="20000"/>
                        <a:lumOff val="80000"/>
                      </a:schemeClr>
                    </a:solidFill>
                  </a:tcPr>
                </a:tc>
              </a:tr>
              <a:tr h="370840">
                <a:tc>
                  <a:txBody>
                    <a:bodyPr/>
                    <a:lstStyle/>
                    <a:p>
                      <a:pPr algn="l"/>
                      <a:r>
                        <a:rPr lang="en-US" sz="1600" dirty="0" smtClean="0"/>
                        <a:t>AE50</a:t>
                      </a:r>
                      <a:endParaRPr lang="en-US" sz="1600" dirty="0"/>
                    </a:p>
                  </a:txBody>
                  <a:tcPr>
                    <a:solidFill>
                      <a:schemeClr val="accent1">
                        <a:lumMod val="20000"/>
                        <a:lumOff val="80000"/>
                      </a:schemeClr>
                    </a:solidFill>
                  </a:tcPr>
                </a:tc>
                <a:tc>
                  <a:txBody>
                    <a:bodyPr/>
                    <a:lstStyle/>
                    <a:p>
                      <a:pPr algn="l"/>
                      <a:r>
                        <a:rPr lang="en-US" sz="1600" dirty="0" smtClean="0"/>
                        <a:t>PWFA in QNR</a:t>
                      </a:r>
                      <a:endParaRPr lang="en-US" sz="1600" dirty="0"/>
                    </a:p>
                  </a:txBody>
                  <a:tcPr>
                    <a:solidFill>
                      <a:schemeClr val="accent1">
                        <a:lumMod val="20000"/>
                        <a:lumOff val="80000"/>
                      </a:schemeClr>
                    </a:solidFill>
                  </a:tcPr>
                </a:tc>
                <a:tc>
                  <a:txBody>
                    <a:bodyPr/>
                    <a:lstStyle/>
                    <a:p>
                      <a:pPr algn="l"/>
                      <a:r>
                        <a:rPr lang="en-US" sz="1600" dirty="0" smtClean="0"/>
                        <a:t>UCLA</a:t>
                      </a:r>
                      <a:endParaRPr lang="en-US" sz="1600" dirty="0"/>
                    </a:p>
                  </a:txBody>
                  <a:tcPr>
                    <a:solidFill>
                      <a:schemeClr val="accent1">
                        <a:lumMod val="20000"/>
                        <a:lumOff val="80000"/>
                      </a:schemeClr>
                    </a:solidFill>
                  </a:tcPr>
                </a:tc>
                <a:tc>
                  <a:txBody>
                    <a:bodyPr/>
                    <a:lstStyle/>
                    <a:p>
                      <a:pPr algn="l"/>
                      <a:r>
                        <a:rPr lang="en-US" sz="1600" dirty="0" smtClean="0"/>
                        <a:t>299/37</a:t>
                      </a:r>
                      <a:endParaRPr lang="en-US" sz="1600" dirty="0"/>
                    </a:p>
                  </a:txBody>
                  <a:tcPr>
                    <a:solidFill>
                      <a:schemeClr val="accent1">
                        <a:lumMod val="20000"/>
                        <a:lumOff val="80000"/>
                      </a:schemeClr>
                    </a:solidFill>
                  </a:tcPr>
                </a:tc>
                <a:tc>
                  <a:txBody>
                    <a:bodyPr/>
                    <a:lstStyle/>
                    <a:p>
                      <a:pPr algn="l"/>
                      <a:r>
                        <a:rPr lang="en-US" sz="1600" dirty="0" smtClean="0"/>
                        <a:t>114/18</a:t>
                      </a:r>
                      <a:endParaRPr lang="en-US" sz="1600" dirty="0"/>
                    </a:p>
                  </a:txBody>
                  <a:tcPr>
                    <a:solidFill>
                      <a:schemeClr val="accent1">
                        <a:lumMod val="20000"/>
                        <a:lumOff val="80000"/>
                      </a:schemeClr>
                    </a:solidFill>
                  </a:tcPr>
                </a:tc>
              </a:tr>
              <a:tr h="370840">
                <a:tc>
                  <a:txBody>
                    <a:bodyPr/>
                    <a:lstStyle/>
                    <a:p>
                      <a:pPr algn="l"/>
                      <a:r>
                        <a:rPr lang="en-US" sz="1600" dirty="0" smtClean="0"/>
                        <a:t>AE52</a:t>
                      </a:r>
                      <a:endParaRPr lang="en-US" sz="1600" dirty="0"/>
                    </a:p>
                  </a:txBody>
                  <a:tcPr>
                    <a:solidFill>
                      <a:schemeClr val="accent1">
                        <a:lumMod val="20000"/>
                        <a:lumOff val="80000"/>
                      </a:schemeClr>
                    </a:solidFill>
                  </a:tcPr>
                </a:tc>
                <a:tc>
                  <a:txBody>
                    <a:bodyPr/>
                    <a:lstStyle/>
                    <a:p>
                      <a:pPr algn="l"/>
                      <a:r>
                        <a:rPr lang="en-US" sz="1600" dirty="0" smtClean="0"/>
                        <a:t>DWFA</a:t>
                      </a:r>
                      <a:endParaRPr lang="en-US" sz="1600" dirty="0"/>
                    </a:p>
                  </a:txBody>
                  <a:tcPr>
                    <a:solidFill>
                      <a:schemeClr val="accent1">
                        <a:lumMod val="20000"/>
                        <a:lumOff val="80000"/>
                      </a:schemeClr>
                    </a:solidFill>
                  </a:tcPr>
                </a:tc>
                <a:tc>
                  <a:txBody>
                    <a:bodyPr/>
                    <a:lstStyle/>
                    <a:p>
                      <a:pPr algn="l"/>
                      <a:r>
                        <a:rPr lang="en-US" sz="1600" dirty="0" smtClean="0"/>
                        <a:t>Euclid</a:t>
                      </a:r>
                      <a:endParaRPr lang="en-US" sz="1600" dirty="0"/>
                    </a:p>
                  </a:txBody>
                  <a:tcPr>
                    <a:solidFill>
                      <a:schemeClr val="accent1">
                        <a:lumMod val="20000"/>
                        <a:lumOff val="80000"/>
                      </a:schemeClr>
                    </a:solidFill>
                  </a:tcPr>
                </a:tc>
                <a:tc>
                  <a:txBody>
                    <a:bodyPr/>
                    <a:lstStyle/>
                    <a:p>
                      <a:pPr algn="l"/>
                      <a:r>
                        <a:rPr lang="en-US" sz="1600" dirty="0" smtClean="0"/>
                        <a:t>226.5/25</a:t>
                      </a:r>
                      <a:endParaRPr lang="en-US" sz="1600" dirty="0"/>
                    </a:p>
                  </a:txBody>
                  <a:tcPr>
                    <a:solidFill>
                      <a:schemeClr val="accent1">
                        <a:lumMod val="20000"/>
                        <a:lumOff val="80000"/>
                      </a:schemeClr>
                    </a:solidFill>
                  </a:tcPr>
                </a:tc>
                <a:tc>
                  <a:txBody>
                    <a:bodyPr/>
                    <a:lstStyle/>
                    <a:p>
                      <a:pPr algn="l"/>
                      <a:r>
                        <a:rPr lang="en-US" sz="1600" dirty="0" smtClean="0"/>
                        <a:t>65.6/20</a:t>
                      </a:r>
                      <a:endParaRPr lang="en-US" sz="1600" dirty="0"/>
                    </a:p>
                  </a:txBody>
                  <a:tcPr>
                    <a:solidFill>
                      <a:schemeClr val="accent1">
                        <a:lumMod val="20000"/>
                        <a:lumOff val="80000"/>
                      </a:schemeClr>
                    </a:solidFill>
                  </a:tcPr>
                </a:tc>
              </a:tr>
              <a:tr h="370840">
                <a:tc>
                  <a:txBody>
                    <a:bodyPr/>
                    <a:lstStyle/>
                    <a:p>
                      <a:pPr algn="l"/>
                      <a:r>
                        <a:rPr lang="en-US" sz="1600" dirty="0" smtClean="0"/>
                        <a:t>AE53</a:t>
                      </a:r>
                      <a:endParaRPr lang="en-US" sz="1600" dirty="0"/>
                    </a:p>
                  </a:txBody>
                  <a:tcPr>
                    <a:solidFill>
                      <a:srgbClr val="00B0F0"/>
                    </a:solidFill>
                  </a:tcPr>
                </a:tc>
                <a:tc>
                  <a:txBody>
                    <a:bodyPr/>
                    <a:lstStyle/>
                    <a:p>
                      <a:pPr algn="l"/>
                      <a:r>
                        <a:rPr lang="en-US" sz="1600" dirty="0" smtClean="0"/>
                        <a:t>Compton</a:t>
                      </a:r>
                      <a:endParaRPr lang="en-US" sz="1600" dirty="0"/>
                    </a:p>
                  </a:txBody>
                  <a:tcPr>
                    <a:solidFill>
                      <a:srgbClr val="00B0F0"/>
                    </a:solidFill>
                  </a:tcPr>
                </a:tc>
                <a:tc>
                  <a:txBody>
                    <a:bodyPr/>
                    <a:lstStyle/>
                    <a:p>
                      <a:pPr algn="l"/>
                      <a:r>
                        <a:rPr lang="en-US" sz="1600" dirty="0" smtClean="0"/>
                        <a:t>UCLA</a:t>
                      </a:r>
                      <a:endParaRPr lang="en-US" sz="1600" dirty="0"/>
                    </a:p>
                  </a:txBody>
                  <a:tcPr>
                    <a:solidFill>
                      <a:srgbClr val="00B0F0"/>
                    </a:solidFill>
                  </a:tcPr>
                </a:tc>
                <a:tc>
                  <a:txBody>
                    <a:bodyPr/>
                    <a:lstStyle/>
                    <a:p>
                      <a:pPr algn="l"/>
                      <a:r>
                        <a:rPr lang="en-US" sz="1600" dirty="0" smtClean="0"/>
                        <a:t>39.5/5</a:t>
                      </a:r>
                      <a:endParaRPr lang="en-US" sz="1600" dirty="0"/>
                    </a:p>
                  </a:txBody>
                  <a:tcPr>
                    <a:solidFill>
                      <a:srgbClr val="00B0F0"/>
                    </a:solidFill>
                  </a:tcPr>
                </a:tc>
                <a:tc>
                  <a:txBody>
                    <a:bodyPr/>
                    <a:lstStyle/>
                    <a:p>
                      <a:pPr algn="l"/>
                      <a:r>
                        <a:rPr lang="en-US" sz="1600" dirty="0" smtClean="0"/>
                        <a:t>9.7/2</a:t>
                      </a:r>
                      <a:endParaRPr lang="en-US" sz="1600" dirty="0"/>
                    </a:p>
                  </a:txBody>
                  <a:tcPr>
                    <a:solidFill>
                      <a:srgbClr val="00B0F0"/>
                    </a:solidFill>
                  </a:tcPr>
                </a:tc>
              </a:tr>
              <a:tr h="370840">
                <a:tc>
                  <a:txBody>
                    <a:bodyPr/>
                    <a:lstStyle/>
                    <a:p>
                      <a:pPr algn="l"/>
                      <a:r>
                        <a:rPr lang="en-US" sz="1600" dirty="0" smtClean="0"/>
                        <a:t>AE54</a:t>
                      </a:r>
                      <a:endParaRPr lang="en-US" sz="1600" dirty="0"/>
                    </a:p>
                  </a:txBody>
                  <a:tcPr>
                    <a:solidFill>
                      <a:srgbClr val="FFC000"/>
                    </a:solidFill>
                  </a:tcPr>
                </a:tc>
                <a:tc>
                  <a:txBody>
                    <a:bodyPr/>
                    <a:lstStyle/>
                    <a:p>
                      <a:pPr algn="l"/>
                      <a:r>
                        <a:rPr lang="en-US" sz="1600" dirty="0" smtClean="0"/>
                        <a:t>5-um damage</a:t>
                      </a:r>
                      <a:endParaRPr lang="en-US" sz="1600" dirty="0"/>
                    </a:p>
                  </a:txBody>
                  <a:tcPr>
                    <a:solidFill>
                      <a:srgbClr val="FFC000"/>
                    </a:solidFill>
                  </a:tcPr>
                </a:tc>
                <a:tc>
                  <a:txBody>
                    <a:bodyPr/>
                    <a:lstStyle/>
                    <a:p>
                      <a:pPr algn="l"/>
                      <a:r>
                        <a:rPr lang="en-US" sz="1600" dirty="0" err="1" smtClean="0"/>
                        <a:t>Radiabeam</a:t>
                      </a:r>
                      <a:r>
                        <a:rPr lang="en-US" sz="1600" dirty="0" smtClean="0"/>
                        <a:t>/UCLA</a:t>
                      </a:r>
                      <a:endParaRPr lang="en-US" sz="1600" dirty="0"/>
                    </a:p>
                  </a:txBody>
                  <a:tcPr>
                    <a:solidFill>
                      <a:srgbClr val="FFC000"/>
                    </a:solidFill>
                  </a:tcPr>
                </a:tc>
                <a:tc>
                  <a:txBody>
                    <a:bodyPr/>
                    <a:lstStyle/>
                    <a:p>
                      <a:pPr algn="l"/>
                      <a:r>
                        <a:rPr lang="en-US" sz="1600" dirty="0" smtClean="0"/>
                        <a:t> 64/8</a:t>
                      </a:r>
                      <a:endParaRPr lang="en-US" sz="1600" dirty="0"/>
                    </a:p>
                  </a:txBody>
                  <a:tcPr>
                    <a:solidFill>
                      <a:srgbClr val="FFC000"/>
                    </a:solidFill>
                  </a:tcPr>
                </a:tc>
                <a:tc>
                  <a:txBody>
                    <a:bodyPr/>
                    <a:lstStyle/>
                    <a:p>
                      <a:pPr algn="l"/>
                      <a:r>
                        <a:rPr lang="en-US" sz="1600" dirty="0" smtClean="0"/>
                        <a:t> 64/8</a:t>
                      </a:r>
                      <a:endParaRPr lang="en-US" sz="1600" dirty="0"/>
                    </a:p>
                  </a:txBody>
                  <a:tcPr>
                    <a:solidFill>
                      <a:srgbClr val="FFC000"/>
                    </a:solidFill>
                  </a:tcPr>
                </a:tc>
              </a:tr>
              <a:tr h="370840">
                <a:tc>
                  <a:txBody>
                    <a:bodyPr/>
                    <a:lstStyle/>
                    <a:p>
                      <a:pPr algn="l"/>
                      <a:r>
                        <a:rPr lang="en-US" sz="1600" dirty="0" smtClean="0"/>
                        <a:t>AE55</a:t>
                      </a:r>
                      <a:endParaRPr lang="en-US" sz="1600" dirty="0"/>
                    </a:p>
                  </a:txBody>
                  <a:tcPr>
                    <a:solidFill>
                      <a:schemeClr val="accent1">
                        <a:lumMod val="20000"/>
                        <a:lumOff val="80000"/>
                      </a:schemeClr>
                    </a:solidFill>
                  </a:tcPr>
                </a:tc>
                <a:tc>
                  <a:txBody>
                    <a:bodyPr/>
                    <a:lstStyle/>
                    <a:p>
                      <a:pPr algn="l"/>
                      <a:r>
                        <a:rPr lang="en-US" sz="1600" dirty="0" smtClean="0"/>
                        <a:t>Single</a:t>
                      </a:r>
                      <a:r>
                        <a:rPr lang="en-US" sz="1600" baseline="0" dirty="0" smtClean="0"/>
                        <a:t> e-</a:t>
                      </a:r>
                      <a:endParaRPr lang="en-US" sz="1600" dirty="0"/>
                    </a:p>
                  </a:txBody>
                  <a:tcPr>
                    <a:solidFill>
                      <a:schemeClr val="accent1">
                        <a:lumMod val="20000"/>
                        <a:lumOff val="80000"/>
                      </a:schemeClr>
                    </a:solidFill>
                  </a:tcPr>
                </a:tc>
                <a:tc>
                  <a:txBody>
                    <a:bodyPr/>
                    <a:lstStyle/>
                    <a:p>
                      <a:pPr algn="l"/>
                      <a:r>
                        <a:rPr lang="en-US" sz="1600" dirty="0" smtClean="0"/>
                        <a:t>Princeton</a:t>
                      </a:r>
                      <a:endParaRPr lang="en-US" sz="1600" dirty="0"/>
                    </a:p>
                  </a:txBody>
                  <a:tcPr>
                    <a:solidFill>
                      <a:schemeClr val="accent1">
                        <a:lumMod val="20000"/>
                        <a:lumOff val="80000"/>
                      </a:schemeClr>
                    </a:solidFill>
                  </a:tcPr>
                </a:tc>
                <a:tc>
                  <a:txBody>
                    <a:bodyPr/>
                    <a:lstStyle/>
                    <a:p>
                      <a:pPr algn="l"/>
                      <a:r>
                        <a:rPr lang="en-US" sz="1600" dirty="0" smtClean="0"/>
                        <a:t>38.4/6</a:t>
                      </a:r>
                      <a:endParaRPr lang="en-US" sz="1600" dirty="0"/>
                    </a:p>
                  </a:txBody>
                  <a:tcPr>
                    <a:solidFill>
                      <a:schemeClr val="accent1">
                        <a:lumMod val="20000"/>
                        <a:lumOff val="80000"/>
                      </a:schemeClr>
                    </a:solidFill>
                  </a:tcPr>
                </a:tc>
                <a:tc>
                  <a:txBody>
                    <a:bodyPr/>
                    <a:lstStyle/>
                    <a:p>
                      <a:pPr algn="l"/>
                      <a:r>
                        <a:rPr lang="en-US" sz="1600" dirty="0" smtClean="0"/>
                        <a:t>25.7/5</a:t>
                      </a:r>
                      <a:endParaRPr lang="en-US" sz="1600" dirty="0"/>
                    </a:p>
                  </a:txBody>
                  <a:tcPr>
                    <a:solidFill>
                      <a:schemeClr val="accent1">
                        <a:lumMod val="20000"/>
                        <a:lumOff val="80000"/>
                      </a:schemeClr>
                    </a:solidFill>
                  </a:tcPr>
                </a:tc>
              </a:tr>
              <a:tr h="370840">
                <a:tc>
                  <a:txBody>
                    <a:bodyPr/>
                    <a:lstStyle/>
                    <a:p>
                      <a:pPr algn="l"/>
                      <a:r>
                        <a:rPr lang="en-US" sz="1600" dirty="0" smtClean="0"/>
                        <a:t>AE56</a:t>
                      </a:r>
                      <a:endParaRPr lang="en-US" sz="1600" dirty="0"/>
                    </a:p>
                  </a:txBody>
                  <a:tcPr>
                    <a:solidFill>
                      <a:schemeClr val="accent1">
                        <a:lumMod val="20000"/>
                        <a:lumOff val="80000"/>
                      </a:schemeClr>
                    </a:solidFill>
                  </a:tcPr>
                </a:tc>
                <a:tc>
                  <a:txBody>
                    <a:bodyPr/>
                    <a:lstStyle/>
                    <a:p>
                      <a:pPr algn="l"/>
                      <a:r>
                        <a:rPr lang="en-US" sz="1600" dirty="0" smtClean="0"/>
                        <a:t>Fiber-optic</a:t>
                      </a:r>
                      <a:endParaRPr lang="en-US" sz="1600" dirty="0"/>
                    </a:p>
                  </a:txBody>
                  <a:tcPr>
                    <a:solidFill>
                      <a:schemeClr val="accent1">
                        <a:lumMod val="20000"/>
                        <a:lumOff val="80000"/>
                      </a:schemeClr>
                    </a:solidFill>
                  </a:tcPr>
                </a:tc>
                <a:tc>
                  <a:txBody>
                    <a:bodyPr/>
                    <a:lstStyle/>
                    <a:p>
                      <a:pPr algn="l"/>
                      <a:r>
                        <a:rPr lang="en-US" sz="1600" dirty="0" err="1" smtClean="0"/>
                        <a:t>Radiabeam</a:t>
                      </a:r>
                      <a:endParaRPr lang="en-US" sz="1600" dirty="0"/>
                    </a:p>
                  </a:txBody>
                  <a:tcPr>
                    <a:solidFill>
                      <a:schemeClr val="accent1">
                        <a:lumMod val="20000"/>
                        <a:lumOff val="80000"/>
                      </a:schemeClr>
                    </a:solidFill>
                  </a:tcPr>
                </a:tc>
                <a:tc>
                  <a:txBody>
                    <a:bodyPr/>
                    <a:lstStyle/>
                    <a:p>
                      <a:pPr algn="l"/>
                      <a:r>
                        <a:rPr lang="en-US" sz="1600" dirty="0" smtClean="0"/>
                        <a:t>16.2/3</a:t>
                      </a:r>
                      <a:endParaRPr lang="en-US" sz="1600" dirty="0"/>
                    </a:p>
                  </a:txBody>
                  <a:tcPr>
                    <a:solidFill>
                      <a:schemeClr val="accent1">
                        <a:lumMod val="20000"/>
                        <a:lumOff val="80000"/>
                      </a:schemeClr>
                    </a:solidFill>
                  </a:tcPr>
                </a:tc>
                <a:tc>
                  <a:txBody>
                    <a:bodyPr/>
                    <a:lstStyle/>
                    <a:p>
                      <a:pPr algn="l"/>
                      <a:r>
                        <a:rPr lang="en-US" sz="1600" dirty="0" smtClean="0"/>
                        <a:t>15.9/3</a:t>
                      </a:r>
                      <a:endParaRPr lang="en-US" sz="1600" dirty="0"/>
                    </a:p>
                  </a:txBody>
                  <a:tcPr>
                    <a:solidFill>
                      <a:schemeClr val="accent1">
                        <a:lumMod val="20000"/>
                        <a:lumOff val="80000"/>
                      </a:schemeClr>
                    </a:solidFill>
                  </a:tcPr>
                </a:tc>
              </a:tr>
              <a:tr h="370840">
                <a:tc>
                  <a:txBody>
                    <a:bodyPr/>
                    <a:lstStyle/>
                    <a:p>
                      <a:pPr algn="l"/>
                      <a:r>
                        <a:rPr lang="en-US" sz="1600" dirty="0" smtClean="0"/>
                        <a:t>AE57</a:t>
                      </a:r>
                      <a:endParaRPr lang="en-US" sz="1600" dirty="0"/>
                    </a:p>
                  </a:txBody>
                  <a:tcPr>
                    <a:solidFill>
                      <a:schemeClr val="accent1">
                        <a:lumMod val="20000"/>
                        <a:lumOff val="80000"/>
                      </a:schemeClr>
                    </a:solidFill>
                  </a:tcPr>
                </a:tc>
                <a:tc>
                  <a:txBody>
                    <a:bodyPr/>
                    <a:lstStyle/>
                    <a:p>
                      <a:pPr algn="l"/>
                      <a:r>
                        <a:rPr lang="en-US" sz="1600" dirty="0" smtClean="0"/>
                        <a:t>De-chirper</a:t>
                      </a:r>
                      <a:endParaRPr lang="en-US" sz="1600" dirty="0"/>
                    </a:p>
                  </a:txBody>
                  <a:tcPr>
                    <a:solidFill>
                      <a:schemeClr val="accent1">
                        <a:lumMod val="20000"/>
                        <a:lumOff val="80000"/>
                      </a:schemeClr>
                    </a:solidFill>
                  </a:tcPr>
                </a:tc>
                <a:tc>
                  <a:txBody>
                    <a:bodyPr/>
                    <a:lstStyle/>
                    <a:p>
                      <a:pPr algn="l"/>
                      <a:r>
                        <a:rPr lang="en-US" sz="1600" dirty="0" err="1" smtClean="0"/>
                        <a:t>Radiabeam</a:t>
                      </a:r>
                      <a:endParaRPr lang="en-US" sz="1600" dirty="0"/>
                    </a:p>
                  </a:txBody>
                  <a:tcPr>
                    <a:solidFill>
                      <a:schemeClr val="accent1">
                        <a:lumMod val="20000"/>
                        <a:lumOff val="80000"/>
                      </a:schemeClr>
                    </a:solidFill>
                  </a:tcPr>
                </a:tc>
                <a:tc>
                  <a:txBody>
                    <a:bodyPr/>
                    <a:lstStyle/>
                    <a:p>
                      <a:pPr algn="l"/>
                      <a:r>
                        <a:rPr lang="en-US" sz="1600" dirty="0" smtClean="0"/>
                        <a:t>29.3/4</a:t>
                      </a:r>
                      <a:endParaRPr lang="en-US" sz="1600" dirty="0"/>
                    </a:p>
                  </a:txBody>
                  <a:tcPr>
                    <a:solidFill>
                      <a:schemeClr val="accent1">
                        <a:lumMod val="20000"/>
                        <a:lumOff val="80000"/>
                      </a:schemeClr>
                    </a:solidFill>
                  </a:tcPr>
                </a:tc>
                <a:tc>
                  <a:txBody>
                    <a:bodyPr/>
                    <a:lstStyle/>
                    <a:p>
                      <a:pPr algn="l"/>
                      <a:r>
                        <a:rPr lang="en-US" sz="1600" dirty="0" smtClean="0"/>
                        <a:t>11.4/2</a:t>
                      </a:r>
                      <a:endParaRPr lang="en-US" sz="1600" dirty="0"/>
                    </a:p>
                  </a:txBody>
                  <a:tcPr>
                    <a:solidFill>
                      <a:schemeClr val="accent1">
                        <a:lumMod val="20000"/>
                        <a:lumOff val="80000"/>
                      </a:schemeClr>
                    </a:solidFill>
                  </a:tcPr>
                </a:tc>
              </a:tr>
              <a:tr h="166914">
                <a:tc>
                  <a:txBody>
                    <a:bodyPr/>
                    <a:lstStyle/>
                    <a:p>
                      <a:pPr algn="l"/>
                      <a:r>
                        <a:rPr lang="en-US" sz="1600" dirty="0" smtClean="0"/>
                        <a:t>AE58</a:t>
                      </a:r>
                      <a:endParaRPr lang="en-US" sz="1600" dirty="0"/>
                    </a:p>
                  </a:txBody>
                  <a:tcPr>
                    <a:solidFill>
                      <a:schemeClr val="accent1">
                        <a:lumMod val="20000"/>
                        <a:lumOff val="80000"/>
                      </a:schemeClr>
                    </a:solidFill>
                  </a:tcPr>
                </a:tc>
                <a:tc>
                  <a:txBody>
                    <a:bodyPr/>
                    <a:lstStyle/>
                    <a:p>
                      <a:pPr algn="l"/>
                      <a:r>
                        <a:rPr lang="en-US" sz="1600" dirty="0" smtClean="0"/>
                        <a:t>PUE BPM</a:t>
                      </a:r>
                      <a:endParaRPr lang="en-US" sz="1600" dirty="0"/>
                    </a:p>
                  </a:txBody>
                  <a:tcPr>
                    <a:solidFill>
                      <a:schemeClr val="accent1">
                        <a:lumMod val="20000"/>
                        <a:lumOff val="80000"/>
                      </a:schemeClr>
                    </a:solidFill>
                  </a:tcPr>
                </a:tc>
                <a:tc>
                  <a:txBody>
                    <a:bodyPr/>
                    <a:lstStyle/>
                    <a:p>
                      <a:pPr algn="l"/>
                      <a:r>
                        <a:rPr lang="en-US" sz="1600" dirty="0" smtClean="0"/>
                        <a:t>BNL</a:t>
                      </a:r>
                      <a:r>
                        <a:rPr lang="en-US" sz="1600" baseline="0" dirty="0" smtClean="0"/>
                        <a:t> </a:t>
                      </a:r>
                      <a:endParaRPr lang="en-US" sz="1600" dirty="0"/>
                    </a:p>
                  </a:txBody>
                  <a:tcPr>
                    <a:solidFill>
                      <a:schemeClr val="accent1">
                        <a:lumMod val="20000"/>
                        <a:lumOff val="80000"/>
                      </a:schemeClr>
                    </a:solidFill>
                  </a:tcPr>
                </a:tc>
                <a:tc>
                  <a:txBody>
                    <a:bodyPr/>
                    <a:lstStyle/>
                    <a:p>
                      <a:pPr algn="l"/>
                      <a:r>
                        <a:rPr lang="en-US" sz="1600" dirty="0" smtClean="0"/>
                        <a:t>29.9/5</a:t>
                      </a:r>
                      <a:endParaRPr lang="en-US" sz="1600" dirty="0"/>
                    </a:p>
                  </a:txBody>
                  <a:tcPr>
                    <a:solidFill>
                      <a:schemeClr val="accent1">
                        <a:lumMod val="20000"/>
                        <a:lumOff val="80000"/>
                      </a:schemeClr>
                    </a:solidFill>
                  </a:tcPr>
                </a:tc>
                <a:tc>
                  <a:txBody>
                    <a:bodyPr/>
                    <a:lstStyle/>
                    <a:p>
                      <a:pPr algn="l"/>
                      <a:r>
                        <a:rPr lang="en-US" sz="1600" dirty="0" smtClean="0"/>
                        <a:t>11.1/2</a:t>
                      </a:r>
                      <a:endParaRPr lang="en-US" sz="1600" dirty="0"/>
                    </a:p>
                  </a:txBody>
                  <a:tcPr>
                    <a:solidFill>
                      <a:schemeClr val="accent1">
                        <a:lumMod val="20000"/>
                        <a:lumOff val="80000"/>
                      </a:schemeClr>
                    </a:solidFill>
                  </a:tcPr>
                </a:tc>
              </a:tr>
              <a:tr h="370840">
                <a:tc>
                  <a:txBody>
                    <a:bodyPr/>
                    <a:lstStyle/>
                    <a:p>
                      <a:pPr algn="l"/>
                      <a:r>
                        <a:rPr lang="en-US" sz="1600" dirty="0" smtClean="0"/>
                        <a:t>AE59</a:t>
                      </a:r>
                      <a:endParaRPr lang="en-US" sz="1600" dirty="0"/>
                    </a:p>
                  </a:txBody>
                  <a:tcPr>
                    <a:solidFill>
                      <a:srgbClr val="FFC000"/>
                    </a:solidFill>
                  </a:tcPr>
                </a:tc>
                <a:tc>
                  <a:txBody>
                    <a:bodyPr/>
                    <a:lstStyle/>
                    <a:p>
                      <a:pPr algn="l"/>
                      <a:r>
                        <a:rPr lang="en-US" sz="1600" dirty="0" smtClean="0"/>
                        <a:t>EUVL</a:t>
                      </a:r>
                      <a:endParaRPr lang="en-US" sz="1600" dirty="0"/>
                    </a:p>
                  </a:txBody>
                  <a:tcPr>
                    <a:solidFill>
                      <a:srgbClr val="FFC000"/>
                    </a:solidFill>
                  </a:tcPr>
                </a:tc>
                <a:tc>
                  <a:txBody>
                    <a:bodyPr/>
                    <a:lstStyle/>
                    <a:p>
                      <a:pPr algn="l"/>
                      <a:r>
                        <a:rPr lang="en-US" sz="1600" dirty="0" err="1" smtClean="0"/>
                        <a:t>Radiabeam</a:t>
                      </a:r>
                      <a:endParaRPr lang="en-US" sz="1600" dirty="0"/>
                    </a:p>
                  </a:txBody>
                  <a:tcPr>
                    <a:solidFill>
                      <a:srgbClr val="FFC000"/>
                    </a:solidFill>
                  </a:tcPr>
                </a:tc>
                <a:tc>
                  <a:txBody>
                    <a:bodyPr/>
                    <a:lstStyle/>
                    <a:p>
                      <a:pPr algn="l"/>
                      <a:r>
                        <a:rPr lang="en-US" sz="1600" dirty="0" smtClean="0"/>
                        <a:t> 72/9</a:t>
                      </a:r>
                      <a:endParaRPr lang="en-US" sz="1600" dirty="0"/>
                    </a:p>
                  </a:txBody>
                  <a:tcPr>
                    <a:solidFill>
                      <a:srgbClr val="FFC000"/>
                    </a:solidFill>
                  </a:tcPr>
                </a:tc>
                <a:tc>
                  <a:txBody>
                    <a:bodyPr/>
                    <a:lstStyle/>
                    <a:p>
                      <a:pPr algn="l"/>
                      <a:r>
                        <a:rPr lang="en-US" sz="1600" dirty="0" smtClean="0"/>
                        <a:t> 40/5</a:t>
                      </a:r>
                      <a:endParaRPr lang="en-US" sz="1600" dirty="0"/>
                    </a:p>
                  </a:txBody>
                  <a:tcPr>
                    <a:solidFill>
                      <a:srgbClr val="FFC000"/>
                    </a:solidFill>
                  </a:tcPr>
                </a:tc>
              </a:tr>
            </a:tbl>
          </a:graphicData>
        </a:graphic>
      </p:graphicFrame>
      <p:sp>
        <p:nvSpPr>
          <p:cNvPr id="3" name="Title 2"/>
          <p:cNvSpPr>
            <a:spLocks noGrp="1"/>
          </p:cNvSpPr>
          <p:nvPr>
            <p:ph type="title"/>
          </p:nvPr>
        </p:nvSpPr>
        <p:spPr>
          <a:xfrm>
            <a:off x="457199" y="703153"/>
            <a:ext cx="8229600" cy="1143000"/>
          </a:xfrm>
        </p:spPr>
        <p:txBody>
          <a:bodyPr>
            <a:normAutofit fontScale="90000"/>
          </a:bodyPr>
          <a:lstStyle/>
          <a:p>
            <a:r>
              <a:rPr lang="en-US" sz="3100" b="1" dirty="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In 2013, ATF ran </a:t>
            </a:r>
            <a:r>
              <a:rPr lang="en-US" sz="3100" b="1" dirty="0" smtClean="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13 </a:t>
            </a:r>
            <a:r>
              <a:rPr lang="en-US" sz="3100" b="1" dirty="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user experiments</a:t>
            </a:r>
            <a:r>
              <a:rPr lang="en-US" b="1" dirty="0">
                <a:solidFill>
                  <a:schemeClr val="tx2">
                    <a:lumMod val="60000"/>
                    <a:lumOff val="40000"/>
                  </a:schemeClr>
                </a:solidFill>
                <a:effectLst>
                  <a:outerShdw blurRad="50800" dist="38100" dir="18900000" algn="bl" rotWithShape="0">
                    <a:prstClr val="black">
                      <a:alpha val="40000"/>
                    </a:prstClr>
                  </a:outerShdw>
                </a:effectLst>
                <a:latin typeface="Verdana"/>
                <a:cs typeface="Verdana"/>
              </a:rPr>
              <a:t/>
            </a:r>
            <a:br>
              <a:rPr lang="en-US" b="1" dirty="0">
                <a:solidFill>
                  <a:schemeClr val="tx2">
                    <a:lumMod val="60000"/>
                    <a:lumOff val="40000"/>
                  </a:schemeClr>
                </a:solidFill>
                <a:effectLst>
                  <a:outerShdw blurRad="50800" dist="38100" dir="18900000" algn="bl" rotWithShape="0">
                    <a:prstClr val="black">
                      <a:alpha val="40000"/>
                    </a:prstClr>
                  </a:outerShdw>
                </a:effectLst>
                <a:latin typeface="Verdana"/>
                <a:cs typeface="Verdana"/>
              </a:rPr>
            </a:br>
            <a:endParaRPr lang="en-US" b="1" dirty="0">
              <a:solidFill>
                <a:schemeClr val="tx2">
                  <a:lumMod val="60000"/>
                  <a:lumOff val="40000"/>
                </a:schemeClr>
              </a:solidFill>
              <a:effectLst>
                <a:outerShdw blurRad="50800" dist="38100" dir="18900000" algn="bl" rotWithShape="0">
                  <a:prstClr val="black">
                    <a:alpha val="40000"/>
                  </a:prstClr>
                </a:outerShdw>
              </a:effectLst>
              <a:latin typeface="Verdana"/>
              <a:cs typeface="Verdana"/>
            </a:endParaRPr>
          </a:p>
        </p:txBody>
      </p:sp>
      <p:sp>
        <p:nvSpPr>
          <p:cNvPr id="5" name="Slide Number Placeholder 4"/>
          <p:cNvSpPr>
            <a:spLocks noGrp="1"/>
          </p:cNvSpPr>
          <p:nvPr>
            <p:ph type="sldNum" sz="quarter" idx="12"/>
          </p:nvPr>
        </p:nvSpPr>
        <p:spPr>
          <a:xfrm>
            <a:off x="4322618" y="6441821"/>
            <a:ext cx="2133600" cy="365125"/>
          </a:xfrm>
        </p:spPr>
        <p:txBody>
          <a:bodyPr/>
          <a:lstStyle/>
          <a:p>
            <a:fld id="{25792CC6-8A8A-8845-897E-29FA1C5B5B17}" type="slidenum">
              <a:rPr lang="en-US" smtClean="0">
                <a:solidFill>
                  <a:schemeClr val="bg1"/>
                </a:solidFill>
              </a:rPr>
              <a:t>55</a:t>
            </a:fld>
            <a:endParaRPr lang="en-US">
              <a:solidFill>
                <a:schemeClr val="bg1"/>
              </a:solidFill>
            </a:endParaRPr>
          </a:p>
        </p:txBody>
      </p:sp>
    </p:spTree>
    <p:extLst>
      <p:ext uri="{BB962C8B-B14F-4D97-AF65-F5344CB8AC3E}">
        <p14:creationId xmlns:p14="http://schemas.microsoft.com/office/powerpoint/2010/main" val="30439356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9779" y="1884219"/>
            <a:ext cx="2590406" cy="3802563"/>
            <a:chOff x="736638" y="3423417"/>
            <a:chExt cx="1777961" cy="2913883"/>
          </a:xfrm>
        </p:grpSpPr>
        <p:pic>
          <p:nvPicPr>
            <p:cNvPr id="3" name="Picture 11" descr="gunIV.JPG (152915 bytes)">
              <a:hlinkClick r:id="rId2" invalidUrl="http:///"/>
            </p:cNvPr>
            <p:cNvPicPr>
              <a:picLocks noChangeAspect="1" noChangeArrowheads="1"/>
            </p:cNvPicPr>
            <p:nvPr/>
          </p:nvPicPr>
          <p:blipFill rotWithShape="1">
            <a:blip r:embed="rId3"/>
            <a:srcRect l="16669" r="10223"/>
            <a:stretch/>
          </p:blipFill>
          <p:spPr>
            <a:xfrm>
              <a:off x="736638" y="3429000"/>
              <a:ext cx="1559825" cy="2908300"/>
            </a:xfrm>
            <a:prstGeom prst="rect">
              <a:avLst/>
            </a:prstGeom>
            <a:noFill/>
            <a:ln>
              <a:noFill/>
            </a:ln>
          </p:spPr>
        </p:pic>
        <p:sp>
          <p:nvSpPr>
            <p:cNvPr id="4" name="TextBox 3"/>
            <p:cNvSpPr txBox="1"/>
            <p:nvPr/>
          </p:nvSpPr>
          <p:spPr>
            <a:xfrm>
              <a:off x="736638" y="3423417"/>
              <a:ext cx="1777961" cy="385048"/>
            </a:xfrm>
            <a:prstGeom prst="rect">
              <a:avLst/>
            </a:prstGeom>
            <a:noFill/>
          </p:spPr>
          <p:txBody>
            <a:bodyPr wrap="none" rtlCol="0">
              <a:spAutoFit/>
            </a:bodyPr>
            <a:lstStyle/>
            <a:p>
              <a:r>
                <a:rPr lang="en-US" sz="1800" dirty="0" smtClean="0">
                  <a:solidFill>
                    <a:schemeClr val="bg1"/>
                  </a:solidFill>
                  <a:latin typeface="+mn-lt"/>
                </a:rPr>
                <a:t>“</a:t>
              </a:r>
              <a:r>
                <a:rPr lang="en-US" sz="1800" dirty="0" smtClean="0">
                  <a:solidFill>
                    <a:schemeClr val="bg1"/>
                  </a:solidFill>
                  <a:effectLst>
                    <a:outerShdw blurRad="38100" dist="38100" dir="2700000" algn="tl">
                      <a:srgbClr val="000000">
                        <a:alpha val="43137"/>
                      </a:srgbClr>
                    </a:outerShdw>
                  </a:effectLst>
                  <a:latin typeface="+mn-lt"/>
                </a:rPr>
                <a:t>Brookhaven Gun”</a:t>
              </a:r>
              <a:endParaRPr lang="en-US" sz="1800" dirty="0">
                <a:solidFill>
                  <a:schemeClr val="bg1"/>
                </a:solidFill>
                <a:effectLst>
                  <a:outerShdw blurRad="38100" dist="38100" dir="2700000" algn="tl">
                    <a:srgbClr val="000000">
                      <a:alpha val="43137"/>
                    </a:srgbClr>
                  </a:outerShdw>
                </a:effectLst>
                <a:latin typeface="+mn-lt"/>
              </a:endParaRPr>
            </a:p>
          </p:txBody>
        </p:sp>
      </p:grpSp>
      <p:grpSp>
        <p:nvGrpSpPr>
          <p:cNvPr id="11" name="Group 10"/>
          <p:cNvGrpSpPr/>
          <p:nvPr/>
        </p:nvGrpSpPr>
        <p:grpSpPr>
          <a:xfrm>
            <a:off x="2840185" y="1884218"/>
            <a:ext cx="2965707" cy="3802563"/>
            <a:chOff x="3282693" y="2419051"/>
            <a:chExt cx="2189852" cy="3267730"/>
          </a:xfrm>
        </p:grpSpPr>
        <p:sp>
          <p:nvSpPr>
            <p:cNvPr id="10" name="Rectangle 9"/>
            <p:cNvSpPr/>
            <p:nvPr/>
          </p:nvSpPr>
          <p:spPr>
            <a:xfrm>
              <a:off x="3283527" y="2425312"/>
              <a:ext cx="2189018" cy="3261469"/>
            </a:xfrm>
            <a:prstGeom prst="rect">
              <a:avLst/>
            </a:prstGeom>
            <a:solidFill>
              <a:schemeClr val="tx1">
                <a:lumMod val="85000"/>
                <a:lumOff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11011" t="3584" b="3402"/>
            <a:stretch/>
          </p:blipFill>
          <p:spPr bwMode="auto">
            <a:xfrm>
              <a:off x="3678487" y="2757055"/>
              <a:ext cx="1585406" cy="282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3282693" y="2419051"/>
              <a:ext cx="2036618" cy="489878"/>
            </a:xfrm>
            <a:prstGeom prst="rect">
              <a:avLst/>
            </a:prstGeom>
            <a:noFill/>
          </p:spPr>
          <p:txBody>
            <a:bodyPr wrap="square" rtlCol="0">
              <a:spAutoFit/>
            </a:bodyPr>
            <a:lstStyle/>
            <a:p>
              <a:pPr algn="ctr">
                <a:lnSpc>
                  <a:spcPts val="1500"/>
                </a:lnSpc>
              </a:pPr>
              <a:r>
                <a:rPr lang="en-US" dirty="0" smtClean="0">
                  <a:solidFill>
                    <a:schemeClr val="bg1"/>
                  </a:solidFill>
                </a:rPr>
                <a:t>Capillary discharge plasma source</a:t>
              </a:r>
              <a:endParaRPr lang="en-US" dirty="0">
                <a:solidFill>
                  <a:schemeClr val="bg1"/>
                </a:solidFill>
              </a:endParaRPr>
            </a:p>
          </p:txBody>
        </p:sp>
        <p:cxnSp>
          <p:nvCxnSpPr>
            <p:cNvPr id="7" name="Straight Arrow Connector 6"/>
            <p:cNvCxnSpPr/>
            <p:nvPr/>
          </p:nvCxnSpPr>
          <p:spPr>
            <a:xfrm flipH="1">
              <a:off x="3921042" y="5350396"/>
              <a:ext cx="332509" cy="1674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471190" y="5058982"/>
              <a:ext cx="360218" cy="18011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516687" y="5149037"/>
              <a:ext cx="453752"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grpSp>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7456" y="2698821"/>
            <a:ext cx="2856020" cy="180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8292" y="4446147"/>
            <a:ext cx="2854035" cy="124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 name="Picture 10"/>
          <p:cNvPicPr>
            <a:picLocks noChangeAspect="1" noChangeArrowheads="1"/>
          </p:cNvPicPr>
          <p:nvPr/>
        </p:nvPicPr>
        <p:blipFill>
          <a:blip r:embed="rId7" cstate="print"/>
          <a:srcRect/>
          <a:stretch>
            <a:fillRect/>
          </a:stretch>
        </p:blipFill>
        <p:spPr bwMode="auto">
          <a:xfrm>
            <a:off x="6020898" y="1817664"/>
            <a:ext cx="2729136" cy="919758"/>
          </a:xfrm>
          <a:prstGeom prst="rect">
            <a:avLst/>
          </a:prstGeom>
          <a:noFill/>
          <a:ln w="9525" cap="flat">
            <a:noFill/>
            <a:miter lim="800000"/>
            <a:headEnd/>
            <a:tailEnd/>
          </a:ln>
        </p:spPr>
      </p:pic>
      <p:sp>
        <p:nvSpPr>
          <p:cNvPr id="15" name="TextBox 14"/>
          <p:cNvSpPr txBox="1"/>
          <p:nvPr/>
        </p:nvSpPr>
        <p:spPr>
          <a:xfrm>
            <a:off x="6747163" y="5745080"/>
            <a:ext cx="1828800" cy="307777"/>
          </a:xfrm>
          <a:prstGeom prst="rect">
            <a:avLst/>
          </a:prstGeom>
          <a:noFill/>
        </p:spPr>
        <p:txBody>
          <a:bodyPr wrap="square" rtlCol="0">
            <a:spAutoFit/>
          </a:bodyPr>
          <a:lstStyle/>
          <a:p>
            <a:r>
              <a:rPr lang="en-US" sz="1400" dirty="0" smtClean="0">
                <a:effectLst>
                  <a:outerShdw blurRad="38100" dist="38100" dir="2700000" algn="tl">
                    <a:srgbClr val="000000">
                      <a:alpha val="43137"/>
                    </a:srgbClr>
                  </a:outerShdw>
                </a:effectLst>
              </a:rPr>
              <a:t>Mask technique</a:t>
            </a:r>
            <a:endParaRPr lang="en-US" sz="1400" dirty="0">
              <a:effectLst>
                <a:outerShdw blurRad="38100" dist="38100" dir="2700000" algn="tl">
                  <a:srgbClr val="000000">
                    <a:alpha val="43137"/>
                  </a:srgbClr>
                </a:outerShdw>
              </a:effectLst>
            </a:endParaRPr>
          </a:p>
        </p:txBody>
      </p:sp>
      <p:sp>
        <p:nvSpPr>
          <p:cNvPr id="17" name="Title 1"/>
          <p:cNvSpPr>
            <a:spLocks noGrp="1"/>
          </p:cNvSpPr>
          <p:nvPr>
            <p:ph type="title"/>
          </p:nvPr>
        </p:nvSpPr>
        <p:spPr>
          <a:xfrm>
            <a:off x="397021" y="530926"/>
            <a:ext cx="8229600" cy="1143000"/>
          </a:xfrm>
        </p:spPr>
        <p:txBody>
          <a:bodyPr>
            <a:normAutofit/>
          </a:bodyPr>
          <a:lstStyle/>
          <a:p>
            <a:r>
              <a:rPr lang="en-US" sz="3600" b="1" dirty="0" smtClean="0">
                <a:solidFill>
                  <a:srgbClr val="002060"/>
                </a:solidFill>
                <a:effectLst>
                  <a:outerShdw blurRad="38100" dist="38100" dir="2700000" algn="tl">
                    <a:srgbClr val="000000">
                      <a:alpha val="43137"/>
                    </a:srgbClr>
                  </a:outerShdw>
                </a:effectLst>
                <a:latin typeface="+mn-lt"/>
              </a:rPr>
              <a:t>E-beam  instrumentation</a:t>
            </a:r>
            <a:endParaRPr lang="en-US" sz="3600" b="1" dirty="0">
              <a:solidFill>
                <a:srgbClr val="002060"/>
              </a:solidFill>
              <a:effectLst>
                <a:outerShdw blurRad="38100" dist="38100" dir="2700000" algn="tl">
                  <a:srgbClr val="000000">
                    <a:alpha val="43137"/>
                  </a:srgbClr>
                </a:outerShdw>
              </a:effectLst>
              <a:latin typeface="+mn-lt"/>
            </a:endParaRPr>
          </a:p>
        </p:txBody>
      </p:sp>
      <p:sp>
        <p:nvSpPr>
          <p:cNvPr id="19" name="Slide Number Placeholder 18"/>
          <p:cNvSpPr>
            <a:spLocks noGrp="1"/>
          </p:cNvSpPr>
          <p:nvPr>
            <p:ph type="sldNum" sz="quarter" idx="12"/>
          </p:nvPr>
        </p:nvSpPr>
        <p:spPr>
          <a:xfrm>
            <a:off x="4323603" y="6492875"/>
            <a:ext cx="2133600" cy="365125"/>
          </a:xfrm>
        </p:spPr>
        <p:txBody>
          <a:bodyPr/>
          <a:lstStyle/>
          <a:p>
            <a:fld id="{25792CC6-8A8A-8845-897E-29FA1C5B5B17}" type="slidenum">
              <a:rPr lang="en-US" smtClean="0">
                <a:solidFill>
                  <a:schemeClr val="bg1"/>
                </a:solidFill>
              </a:rPr>
              <a:t>56</a:t>
            </a:fld>
            <a:endParaRPr lang="en-US" dirty="0">
              <a:solidFill>
                <a:schemeClr val="bg1"/>
              </a:solidFill>
            </a:endParaRPr>
          </a:p>
        </p:txBody>
      </p:sp>
    </p:spTree>
    <p:extLst>
      <p:ext uri="{BB962C8B-B14F-4D97-AF65-F5344CB8AC3E}">
        <p14:creationId xmlns:p14="http://schemas.microsoft.com/office/powerpoint/2010/main" val="174452980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rotWithShape="1">
          <a:blip r:embed="rId2">
            <a:extLst>
              <a:ext uri="{28A0092B-C50C-407E-A947-70E740481C1C}">
                <a14:useLocalDpi xmlns:a14="http://schemas.microsoft.com/office/drawing/2010/main" val="0"/>
              </a:ext>
            </a:extLst>
          </a:blip>
          <a:srcRect l="64713" t="26983" r="3081" b="4574"/>
          <a:stretch/>
        </p:blipFill>
        <p:spPr bwMode="auto">
          <a:xfrm>
            <a:off x="6585046" y="2221900"/>
            <a:ext cx="2177954" cy="1389848"/>
          </a:xfrm>
          <a:prstGeom prst="rect">
            <a:avLst/>
          </a:prstGeom>
          <a:noFill/>
          <a:ln>
            <a:noFill/>
          </a:ln>
          <a:extLst>
            <a:ext uri="{53640926-AAD7-44d8-BBD7-CCE9431645EC}">
              <a14:shadowObscured xmlns:a14="http://schemas.microsoft.com/office/drawing/2010/main"/>
            </a:ext>
          </a:extLst>
        </p:spPr>
      </p:pic>
      <p:pic>
        <p:nvPicPr>
          <p:cNvPr id="19" name="Picture 9"/>
          <p:cNvPicPr>
            <a:picLocks noChangeAspect="1" noChangeArrowheads="1"/>
          </p:cNvPicPr>
          <p:nvPr/>
        </p:nvPicPr>
        <p:blipFill>
          <a:blip r:embed="rId3"/>
          <a:srcRect/>
          <a:stretch>
            <a:fillRect/>
          </a:stretch>
        </p:blipFill>
        <p:spPr bwMode="auto">
          <a:xfrm>
            <a:off x="6553200" y="3657600"/>
            <a:ext cx="2419945" cy="2251398"/>
          </a:xfrm>
          <a:prstGeom prst="rect">
            <a:avLst/>
          </a:prstGeom>
          <a:noFill/>
          <a:ln w="12700" cap="flat">
            <a:noFill/>
            <a:miter lim="800000"/>
            <a:headEnd/>
            <a:tailEnd/>
          </a:ln>
        </p:spPr>
      </p:pic>
      <p:pic>
        <p:nvPicPr>
          <p:cNvPr id="20" name="Picture 19"/>
          <p:cNvPicPr/>
          <p:nvPr/>
        </p:nvPicPr>
        <p:blipFill rotWithShape="1">
          <a:blip r:embed="rId2">
            <a:extLst>
              <a:ext uri="{28A0092B-C50C-407E-A947-70E740481C1C}">
                <a14:useLocalDpi xmlns:a14="http://schemas.microsoft.com/office/drawing/2010/main" val="0"/>
              </a:ext>
            </a:extLst>
          </a:blip>
          <a:srcRect l="8717" t="15039" r="73022" b="72965"/>
          <a:stretch/>
        </p:blipFill>
        <p:spPr bwMode="auto">
          <a:xfrm>
            <a:off x="850308" y="3479170"/>
            <a:ext cx="1588092" cy="347248"/>
          </a:xfrm>
          <a:prstGeom prst="rect">
            <a:avLst/>
          </a:prstGeom>
          <a:noFill/>
          <a:ln>
            <a:noFill/>
          </a:ln>
          <a:extLst>
            <a:ext uri="{53640926-AAD7-44d8-BBD7-CCE9431645EC}">
              <a14:shadowObscured xmlns:a14="http://schemas.microsoft.com/office/drawing/2010/main"/>
            </a:ext>
          </a:extLst>
        </p:spPr>
      </p:pic>
      <p:pic>
        <p:nvPicPr>
          <p:cNvPr id="21" name="Picture 20"/>
          <p:cNvPicPr/>
          <p:nvPr/>
        </p:nvPicPr>
        <p:blipFill rotWithShape="1">
          <a:blip r:embed="rId2">
            <a:extLst>
              <a:ext uri="{28A0092B-C50C-407E-A947-70E740481C1C}">
                <a14:useLocalDpi xmlns:a14="http://schemas.microsoft.com/office/drawing/2010/main" val="0"/>
              </a:ext>
            </a:extLst>
          </a:blip>
          <a:srcRect l="39118" t="15039" r="41422" b="72965"/>
          <a:stretch/>
        </p:blipFill>
        <p:spPr bwMode="auto">
          <a:xfrm>
            <a:off x="3717877" y="3465522"/>
            <a:ext cx="1692323" cy="347248"/>
          </a:xfrm>
          <a:prstGeom prst="rect">
            <a:avLst/>
          </a:prstGeom>
          <a:noFill/>
          <a:ln>
            <a:noFill/>
          </a:ln>
          <a:extLst>
            <a:ext uri="{53640926-AAD7-44d8-BBD7-CCE9431645EC}">
              <a14:shadowObscured xmlns:a14="http://schemas.microsoft.com/office/drawing/2010/main"/>
            </a:ext>
          </a:extLst>
        </p:spPr>
      </p:pic>
      <p:pic>
        <p:nvPicPr>
          <p:cNvPr id="22" name="Picture 21"/>
          <p:cNvPicPr/>
          <p:nvPr/>
        </p:nvPicPr>
        <p:blipFill rotWithShape="1">
          <a:blip r:embed="rId2">
            <a:extLst>
              <a:ext uri="{28A0092B-C50C-407E-A947-70E740481C1C}">
                <a14:useLocalDpi xmlns:a14="http://schemas.microsoft.com/office/drawing/2010/main" val="0"/>
              </a:ext>
            </a:extLst>
          </a:blip>
          <a:srcRect l="69197" t="15039" r="9243" b="72965"/>
          <a:stretch/>
        </p:blipFill>
        <p:spPr bwMode="auto">
          <a:xfrm>
            <a:off x="6581163" y="3413597"/>
            <a:ext cx="1874973" cy="347248"/>
          </a:xfrm>
          <a:prstGeom prst="rect">
            <a:avLst/>
          </a:prstGeom>
          <a:noFill/>
          <a:ln>
            <a:noFill/>
          </a:ln>
          <a:extLst>
            <a:ext uri="{53640926-AAD7-44d8-BBD7-CCE9431645EC}">
              <a14:shadowObscured xmlns:a14="http://schemas.microsoft.com/office/drawing/2010/main"/>
            </a:ext>
          </a:extLst>
        </p:spPr>
      </p:pic>
      <p:grpSp>
        <p:nvGrpSpPr>
          <p:cNvPr id="2" name="Group 7"/>
          <p:cNvGrpSpPr/>
          <p:nvPr/>
        </p:nvGrpSpPr>
        <p:grpSpPr>
          <a:xfrm>
            <a:off x="3390900" y="2145700"/>
            <a:ext cx="2400300" cy="1466048"/>
            <a:chOff x="3752849" y="4191000"/>
            <a:chExt cx="2400300" cy="1466048"/>
          </a:xfrm>
        </p:grpSpPr>
        <p:pic>
          <p:nvPicPr>
            <p:cNvPr id="23" name="Picture 22"/>
            <p:cNvPicPr/>
            <p:nvPr/>
          </p:nvPicPr>
          <p:blipFill rotWithShape="1">
            <a:blip r:embed="rId2">
              <a:extLst>
                <a:ext uri="{28A0092B-C50C-407E-A947-70E740481C1C}">
                  <a14:useLocalDpi xmlns:a14="http://schemas.microsoft.com/office/drawing/2010/main" val="0"/>
                </a:ext>
              </a:extLst>
            </a:blip>
            <a:srcRect l="32749" t="15039" r="35915" b="4574"/>
            <a:stretch/>
          </p:blipFill>
          <p:spPr bwMode="auto">
            <a:xfrm>
              <a:off x="3752849" y="4191000"/>
              <a:ext cx="2400300" cy="1466048"/>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4267199" y="4191000"/>
              <a:ext cx="1371600" cy="152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4" name="Group 8"/>
          <p:cNvGrpSpPr/>
          <p:nvPr/>
        </p:nvGrpSpPr>
        <p:grpSpPr>
          <a:xfrm>
            <a:off x="457367" y="2121173"/>
            <a:ext cx="2400300" cy="1466048"/>
            <a:chOff x="383759" y="3272970"/>
            <a:chExt cx="2400300" cy="1466048"/>
          </a:xfrm>
        </p:grpSpPr>
        <p:pic>
          <p:nvPicPr>
            <p:cNvPr id="29" name="Picture 28"/>
            <p:cNvPicPr/>
            <p:nvPr/>
          </p:nvPicPr>
          <p:blipFill rotWithShape="1">
            <a:blip r:embed="rId2">
              <a:extLst>
                <a:ext uri="{28A0092B-C50C-407E-A947-70E740481C1C}">
                  <a14:useLocalDpi xmlns:a14="http://schemas.microsoft.com/office/drawing/2010/main" val="0"/>
                </a:ext>
              </a:extLst>
            </a:blip>
            <a:srcRect l="1412" t="15039" r="67251" b="4574"/>
            <a:stretch/>
          </p:blipFill>
          <p:spPr bwMode="auto">
            <a:xfrm>
              <a:off x="383759" y="3272970"/>
              <a:ext cx="2400300" cy="1466048"/>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860009" y="3276600"/>
              <a:ext cx="1447799" cy="1524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3" name="TextBox 2"/>
          <p:cNvSpPr txBox="1"/>
          <p:nvPr/>
        </p:nvSpPr>
        <p:spPr>
          <a:xfrm>
            <a:off x="1276680" y="1751841"/>
            <a:ext cx="7714916" cy="369332"/>
          </a:xfrm>
          <a:prstGeom prst="rect">
            <a:avLst/>
          </a:prstGeom>
          <a:noFill/>
        </p:spPr>
        <p:txBody>
          <a:bodyPr wrap="square" rtlCol="0">
            <a:spAutoFit/>
          </a:bodyPr>
          <a:lstStyle/>
          <a:p>
            <a:r>
              <a:rPr lang="en-US" dirty="0" smtClean="0">
                <a:solidFill>
                  <a:srgbClr val="002060"/>
                </a:solidFill>
                <a:effectLst>
                  <a:outerShdw blurRad="38100" dist="38100" dir="2700000" algn="tl">
                    <a:srgbClr val="000000">
                      <a:alpha val="43137"/>
                    </a:srgbClr>
                  </a:outerShdw>
                </a:effectLst>
                <a:latin typeface="+mn-lt"/>
              </a:rPr>
              <a:t>  PWFA                                Self-Modulation                                 </a:t>
            </a:r>
            <a:r>
              <a:rPr lang="en-US" dirty="0" err="1" smtClean="0">
                <a:solidFill>
                  <a:srgbClr val="002060"/>
                </a:solidFill>
                <a:effectLst>
                  <a:outerShdw blurRad="38100" dist="38100" dir="2700000" algn="tl">
                    <a:srgbClr val="000000">
                      <a:alpha val="43137"/>
                    </a:srgbClr>
                  </a:outerShdw>
                </a:effectLst>
                <a:latin typeface="+mn-lt"/>
              </a:rPr>
              <a:t>Filamentation</a:t>
            </a:r>
            <a:endParaRPr lang="en-US" dirty="0">
              <a:solidFill>
                <a:srgbClr val="002060"/>
              </a:solidFill>
              <a:effectLst>
                <a:outerShdw blurRad="38100" dist="38100" dir="2700000" algn="tl">
                  <a:srgbClr val="000000">
                    <a:alpha val="43137"/>
                  </a:srgbClr>
                </a:outerShdw>
              </a:effectLst>
              <a:latin typeface="+mn-lt"/>
            </a:endParaRPr>
          </a:p>
        </p:txBody>
      </p:sp>
      <p:pic>
        <p:nvPicPr>
          <p:cNvPr id="32" name="Picture 31"/>
          <p:cNvPicPr>
            <a:picLocks noChangeAspect="1" noChangeArrowheads="1"/>
          </p:cNvPicPr>
          <p:nvPr/>
        </p:nvPicPr>
        <p:blipFill rotWithShape="1">
          <a:blip r:embed="rId4"/>
          <a:srcRect r="67557"/>
          <a:stretch/>
        </p:blipFill>
        <p:spPr bwMode="auto">
          <a:xfrm>
            <a:off x="3142172" y="3760845"/>
            <a:ext cx="1279704" cy="1024374"/>
          </a:xfrm>
          <a:prstGeom prst="rect">
            <a:avLst/>
          </a:prstGeom>
          <a:noFill/>
          <a:ln w="12700" cap="flat">
            <a:noFill/>
            <a:miter lim="800000"/>
            <a:headEnd/>
            <a:tailEnd/>
          </a:ln>
        </p:spPr>
      </p:pic>
      <p:pic>
        <p:nvPicPr>
          <p:cNvPr id="33" name="Picture 7"/>
          <p:cNvPicPr>
            <a:picLocks noChangeAspect="1" noChangeArrowheads="1"/>
          </p:cNvPicPr>
          <p:nvPr/>
        </p:nvPicPr>
        <p:blipFill>
          <a:blip r:embed="rId5"/>
          <a:srcRect/>
          <a:stretch>
            <a:fillRect/>
          </a:stretch>
        </p:blipFill>
        <p:spPr bwMode="auto">
          <a:xfrm>
            <a:off x="-7856" y="3752052"/>
            <a:ext cx="2955727" cy="1761381"/>
          </a:xfrm>
          <a:prstGeom prst="rect">
            <a:avLst/>
          </a:prstGeom>
          <a:noFill/>
          <a:ln w="12700" cap="flat">
            <a:noFill/>
            <a:miter lim="800000"/>
            <a:headEnd/>
            <a:tailEnd/>
          </a:ln>
        </p:spPr>
      </p:pic>
      <p:pic>
        <p:nvPicPr>
          <p:cNvPr id="34" name="Picture 33"/>
          <p:cNvPicPr>
            <a:picLocks noChangeAspect="1" noChangeArrowheads="1"/>
          </p:cNvPicPr>
          <p:nvPr/>
        </p:nvPicPr>
        <p:blipFill rotWithShape="1">
          <a:blip r:embed="rId4"/>
          <a:srcRect l="33841" r="32318"/>
          <a:stretch/>
        </p:blipFill>
        <p:spPr bwMode="auto">
          <a:xfrm>
            <a:off x="4192506" y="4266208"/>
            <a:ext cx="1334838" cy="1024374"/>
          </a:xfrm>
          <a:prstGeom prst="rect">
            <a:avLst/>
          </a:prstGeom>
          <a:noFill/>
          <a:ln w="12700" cap="flat">
            <a:noFill/>
            <a:miter lim="800000"/>
            <a:headEnd/>
            <a:tailEnd/>
          </a:ln>
        </p:spPr>
      </p:pic>
      <p:pic>
        <p:nvPicPr>
          <p:cNvPr id="35" name="Picture 34"/>
          <p:cNvPicPr>
            <a:picLocks noChangeAspect="1" noChangeArrowheads="1"/>
          </p:cNvPicPr>
          <p:nvPr/>
        </p:nvPicPr>
        <p:blipFill rotWithShape="1">
          <a:blip r:embed="rId4"/>
          <a:srcRect l="66684"/>
          <a:stretch/>
        </p:blipFill>
        <p:spPr bwMode="auto">
          <a:xfrm>
            <a:off x="5134138" y="4778395"/>
            <a:ext cx="1314124" cy="1024374"/>
          </a:xfrm>
          <a:prstGeom prst="rect">
            <a:avLst/>
          </a:prstGeom>
          <a:noFill/>
          <a:ln w="12700" cap="flat">
            <a:noFill/>
            <a:miter lim="800000"/>
            <a:headEnd/>
            <a:tailEnd/>
          </a:ln>
        </p:spPr>
      </p:pic>
      <p:graphicFrame>
        <p:nvGraphicFramePr>
          <p:cNvPr id="36" name="Table 35"/>
          <p:cNvGraphicFramePr>
            <a:graphicFrameLocks noGrp="1"/>
          </p:cNvGraphicFramePr>
          <p:nvPr>
            <p:extLst>
              <p:ext uri="{D42A27DB-BD31-4B8C-83A1-F6EECF244321}">
                <p14:modId xmlns:p14="http://schemas.microsoft.com/office/powerpoint/2010/main" val="3982810996"/>
              </p:ext>
            </p:extLst>
          </p:nvPr>
        </p:nvGraphicFramePr>
        <p:xfrm>
          <a:off x="285750" y="720796"/>
          <a:ext cx="8610600" cy="853440"/>
        </p:xfrm>
        <a:graphic>
          <a:graphicData uri="http://schemas.openxmlformats.org/drawingml/2006/table">
            <a:tbl>
              <a:tblPr firstRow="1" firstCol="1" bandRow="1">
                <a:tableStyleId>{5C22544A-7EE6-4342-B048-85BDC9FD1C3A}</a:tableStyleId>
              </a:tblPr>
              <a:tblGrid>
                <a:gridCol w="8610600"/>
              </a:tblGrid>
              <a:tr h="838200">
                <a:tc>
                  <a:txBody>
                    <a:bodyPr/>
                    <a:lstStyle/>
                    <a:p>
                      <a:pPr marL="0" marR="0">
                        <a:spcBef>
                          <a:spcPts val="0"/>
                        </a:spcBef>
                        <a:spcAft>
                          <a:spcPts val="0"/>
                        </a:spcAft>
                      </a:pPr>
                      <a:r>
                        <a:rPr lang="en-US" sz="3600" b="1" kern="1200" dirty="0" smtClean="0">
                          <a:solidFill>
                            <a:schemeClr val="lt1"/>
                          </a:solidFill>
                          <a:effectLst/>
                          <a:latin typeface="+mn-lt"/>
                          <a:ea typeface="+mn-ea"/>
                          <a:cs typeface="+mn-cs"/>
                        </a:rPr>
                        <a:t>Beam/Plasma Interactions </a:t>
                      </a:r>
                    </a:p>
                    <a:p>
                      <a:pPr marL="0" marR="0">
                        <a:spcBef>
                          <a:spcPts val="0"/>
                        </a:spcBef>
                        <a:spcAft>
                          <a:spcPts val="0"/>
                        </a:spcAft>
                      </a:pPr>
                      <a:r>
                        <a:rPr kumimoji="0" lang="en-US" altLang="ja-JP" sz="2000" b="1" i="0" u="none" strike="noStrike" cap="none" normalizeH="0" baseline="0" dirty="0" smtClean="0">
                          <a:ln>
                            <a:noFill/>
                          </a:ln>
                          <a:solidFill>
                            <a:schemeClr val="bg1"/>
                          </a:solidFill>
                          <a:effectLst/>
                          <a:latin typeface="+mn-lt"/>
                          <a:ea typeface="Times New Roman" pitchFamily="18" charset="0"/>
                          <a:cs typeface="Arial" pitchFamily="34" charset="0"/>
                        </a:rPr>
                        <a:t>                                                                                                                 </a:t>
                      </a:r>
                      <a:endParaRPr lang="en-US" sz="2000" b="1" dirty="0">
                        <a:solidFill>
                          <a:schemeClr val="bg1"/>
                        </a:solidFill>
                        <a:effectLst/>
                        <a:latin typeface="+mn-lt"/>
                        <a:ea typeface="MS PGothic"/>
                        <a:cs typeface="Times New Roman"/>
                      </a:endParaRPr>
                    </a:p>
                  </a:txBody>
                  <a:tcPr marL="68580" marR="68580" marT="0" marB="0"/>
                </a:tc>
              </a:tr>
            </a:tbl>
          </a:graphicData>
        </a:graphic>
      </p:graphicFrame>
      <p:sp>
        <p:nvSpPr>
          <p:cNvPr id="37" name="TextBox 36"/>
          <p:cNvSpPr txBox="1"/>
          <p:nvPr/>
        </p:nvSpPr>
        <p:spPr>
          <a:xfrm>
            <a:off x="5629082" y="1064567"/>
            <a:ext cx="2778709" cy="461665"/>
          </a:xfrm>
          <a:prstGeom prst="rect">
            <a:avLst/>
          </a:prstGeom>
          <a:noFill/>
        </p:spPr>
        <p:txBody>
          <a:bodyPr wrap="none" rtlCol="0">
            <a:spAutoFit/>
          </a:bodyPr>
          <a:lstStyle/>
          <a:p>
            <a:r>
              <a:rPr lang="en-US" b="1" i="1" dirty="0">
                <a:solidFill>
                  <a:srgbClr val="002060"/>
                </a:solidFill>
              </a:rPr>
              <a:t>PI – </a:t>
            </a:r>
            <a:r>
              <a:rPr lang="en-US" b="1" i="1" dirty="0" smtClean="0">
                <a:solidFill>
                  <a:srgbClr val="002060"/>
                </a:solidFill>
              </a:rPr>
              <a:t>P. </a:t>
            </a:r>
            <a:r>
              <a:rPr lang="en-US" b="1" i="1" dirty="0" err="1" smtClean="0">
                <a:solidFill>
                  <a:srgbClr val="002060"/>
                </a:solidFill>
              </a:rPr>
              <a:t>Muggli</a:t>
            </a:r>
            <a:r>
              <a:rPr lang="en-US" b="1" i="1" dirty="0" smtClean="0">
                <a:solidFill>
                  <a:srgbClr val="002060"/>
                </a:solidFill>
              </a:rPr>
              <a:t>, USC</a:t>
            </a:r>
            <a:endParaRPr lang="en-US" dirty="0">
              <a:solidFill>
                <a:srgbClr val="002060"/>
              </a:solidFill>
            </a:endParaRPr>
          </a:p>
        </p:txBody>
      </p:sp>
      <p:sp>
        <p:nvSpPr>
          <p:cNvPr id="38" name="Rectangle 10"/>
          <p:cNvSpPr>
            <a:spLocks/>
          </p:cNvSpPr>
          <p:nvPr/>
        </p:nvSpPr>
        <p:spPr bwMode="auto">
          <a:xfrm>
            <a:off x="133945" y="5486400"/>
            <a:ext cx="2750344" cy="990600"/>
          </a:xfrm>
          <a:prstGeom prst="rect">
            <a:avLst/>
          </a:prstGeom>
          <a:noFill/>
          <a:ln w="12700" cap="flat">
            <a:noFill/>
            <a:miter lim="800000"/>
            <a:headEnd type="none" w="med" len="med"/>
            <a:tailEnd type="none" w="med" len="med"/>
          </a:ln>
        </p:spPr>
        <p:txBody>
          <a:bodyPr lIns="0" tIns="0" rIns="0" bIns="0"/>
          <a:lstStyle/>
          <a:p>
            <a:pPr>
              <a:lnSpc>
                <a:spcPts val="1500"/>
              </a:lnSpc>
              <a:spcBef>
                <a:spcPts val="844"/>
              </a:spcBef>
            </a:pPr>
            <a:r>
              <a:rPr lang="en-US" sz="1600" i="1" dirty="0" smtClean="0">
                <a:solidFill>
                  <a:srgbClr val="FF0000"/>
                </a:solidFill>
                <a:ea typeface="Gill Sans" charset="0"/>
                <a:cs typeface="Gill Sans" charset="0"/>
              </a:rPr>
              <a:t>First</a:t>
            </a:r>
            <a:r>
              <a:rPr lang="en-US" sz="1600" i="1" dirty="0" smtClean="0">
                <a:solidFill>
                  <a:srgbClr val="002060"/>
                </a:solidFill>
                <a:ea typeface="Gill Sans" charset="0"/>
                <a:cs typeface="Gill Sans" charset="0"/>
              </a:rPr>
              <a:t> acceleration </a:t>
            </a:r>
            <a:r>
              <a:rPr lang="en-US" sz="1600" i="1" dirty="0">
                <a:solidFill>
                  <a:srgbClr val="002060"/>
                </a:solidFill>
                <a:ea typeface="Gill Sans" charset="0"/>
                <a:cs typeface="Gill Sans" charset="0"/>
              </a:rPr>
              <a:t>of a short electron bunch trailing </a:t>
            </a:r>
            <a:r>
              <a:rPr lang="en-US" sz="1600" i="1" dirty="0" smtClean="0">
                <a:solidFill>
                  <a:srgbClr val="002060"/>
                </a:solidFill>
                <a:ea typeface="Gill Sans" charset="0"/>
                <a:cs typeface="Gill Sans" charset="0"/>
              </a:rPr>
              <a:t>a </a:t>
            </a:r>
            <a:r>
              <a:rPr lang="en-US" sz="1600" i="1" dirty="0">
                <a:solidFill>
                  <a:srgbClr val="002060"/>
                </a:solidFill>
                <a:ea typeface="Gill Sans" charset="0"/>
                <a:cs typeface="Gill Sans" charset="0"/>
              </a:rPr>
              <a:t>driver electron bunch in high-density plasma</a:t>
            </a:r>
            <a:r>
              <a:rPr lang="en-US" sz="1600" i="1" dirty="0">
                <a:ea typeface="Gill Sans" charset="0"/>
                <a:cs typeface="Gill Sans" charset="0"/>
              </a:rPr>
              <a:t>. </a:t>
            </a:r>
          </a:p>
        </p:txBody>
      </p:sp>
      <p:sp>
        <p:nvSpPr>
          <p:cNvPr id="25" name="Rectangle 53"/>
          <p:cNvSpPr>
            <a:spLocks/>
          </p:cNvSpPr>
          <p:nvPr/>
        </p:nvSpPr>
        <p:spPr bwMode="auto">
          <a:xfrm>
            <a:off x="5715000" y="5867400"/>
            <a:ext cx="3429000" cy="609600"/>
          </a:xfrm>
          <a:prstGeom prst="rect">
            <a:avLst/>
          </a:prstGeom>
          <a:solidFill>
            <a:schemeClr val="bg1"/>
          </a:solidFill>
          <a:ln w="12700" cap="flat">
            <a:noFill/>
            <a:miter lim="800000"/>
            <a:headEnd type="none" w="med" len="med"/>
            <a:tailEnd type="none" w="med" len="med"/>
          </a:ln>
        </p:spPr>
        <p:txBody>
          <a:bodyPr lIns="0" tIns="0" rIns="0" bIns="0"/>
          <a:lstStyle/>
          <a:p>
            <a:pPr>
              <a:lnSpc>
                <a:spcPts val="1500"/>
              </a:lnSpc>
            </a:pPr>
            <a:r>
              <a:rPr lang="en-US" sz="1600" i="1" dirty="0" smtClean="0">
                <a:solidFill>
                  <a:srgbClr val="FF0000"/>
                </a:solidFill>
                <a:ea typeface="Gill Sans" charset="0"/>
                <a:cs typeface="Gill Sans" charset="0"/>
              </a:rPr>
              <a:t>first </a:t>
            </a:r>
            <a:r>
              <a:rPr lang="en-US" sz="1600" i="1" dirty="0" smtClean="0">
                <a:solidFill>
                  <a:srgbClr val="002060"/>
                </a:solidFill>
                <a:ea typeface="Gill Sans" charset="0"/>
                <a:cs typeface="Gill Sans" charset="0"/>
              </a:rPr>
              <a:t>demonstration of </a:t>
            </a:r>
            <a:r>
              <a:rPr lang="en-US" sz="1600" i="1" dirty="0" err="1" smtClean="0">
                <a:solidFill>
                  <a:srgbClr val="002060"/>
                </a:solidFill>
                <a:ea typeface="Gill Sans" charset="0"/>
                <a:cs typeface="Gill Sans" charset="0"/>
              </a:rPr>
              <a:t>filamentation</a:t>
            </a:r>
            <a:r>
              <a:rPr lang="en-US" sz="1600" i="1" dirty="0" smtClean="0">
                <a:solidFill>
                  <a:srgbClr val="002060"/>
                </a:solidFill>
                <a:ea typeface="Gill Sans" charset="0"/>
                <a:cs typeface="Gill Sans" charset="0"/>
              </a:rPr>
              <a:t> instability when transverse beam size is bigger than plasma wavelength </a:t>
            </a:r>
            <a:endParaRPr lang="en-US" sz="1600" i="1" dirty="0">
              <a:solidFill>
                <a:srgbClr val="002060"/>
              </a:solidFill>
              <a:ea typeface="Gill Sans" charset="0"/>
              <a:cs typeface="Gill Sans" charset="0"/>
            </a:endParaRPr>
          </a:p>
        </p:txBody>
      </p:sp>
      <p:sp>
        <p:nvSpPr>
          <p:cNvPr id="26" name="Rectangle 34"/>
          <p:cNvSpPr>
            <a:spLocks/>
          </p:cNvSpPr>
          <p:nvPr/>
        </p:nvSpPr>
        <p:spPr bwMode="auto">
          <a:xfrm>
            <a:off x="3124200" y="5410200"/>
            <a:ext cx="2514600" cy="1143000"/>
          </a:xfrm>
          <a:prstGeom prst="rect">
            <a:avLst/>
          </a:prstGeom>
          <a:noFill/>
          <a:ln w="12700" cap="flat">
            <a:noFill/>
            <a:miter lim="800000"/>
            <a:headEnd type="none" w="med" len="med"/>
            <a:tailEnd type="none" w="med" len="med"/>
          </a:ln>
        </p:spPr>
        <p:txBody>
          <a:bodyPr lIns="0" tIns="0" rIns="0" bIns="0"/>
          <a:lstStyle/>
          <a:p>
            <a:pPr algn="l">
              <a:lnSpc>
                <a:spcPts val="15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i="1" dirty="0" smtClean="0">
                <a:solidFill>
                  <a:srgbClr val="FF0000"/>
                </a:solidFill>
                <a:ea typeface="Gill Sans" charset="0"/>
                <a:cs typeface="Gill Sans" charset="0"/>
              </a:rPr>
              <a:t>first</a:t>
            </a:r>
            <a:r>
              <a:rPr lang="en-US" sz="1600" i="1" dirty="0" smtClean="0">
                <a:solidFill>
                  <a:srgbClr val="002060"/>
                </a:solidFill>
                <a:ea typeface="Gill Sans" charset="0"/>
                <a:cs typeface="Gill Sans" charset="0"/>
              </a:rPr>
              <a:t> </a:t>
            </a:r>
            <a:r>
              <a:rPr lang="en-US" sz="1600" i="1" dirty="0">
                <a:solidFill>
                  <a:srgbClr val="002060"/>
                </a:solidFill>
                <a:ea typeface="Gill Sans" charset="0"/>
                <a:cs typeface="Gill Sans" charset="0"/>
              </a:rPr>
              <a:t>demonstration </a:t>
            </a:r>
            <a:endParaRPr lang="en-US" sz="1600" i="1" dirty="0" smtClean="0">
              <a:solidFill>
                <a:srgbClr val="002060"/>
              </a:solidFill>
              <a:ea typeface="Gill Sans" charset="0"/>
              <a:cs typeface="Gill Sans" charset="0"/>
            </a:endParaRPr>
          </a:p>
          <a:p>
            <a:pPr algn="l">
              <a:lnSpc>
                <a:spcPts val="15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i="1" dirty="0" smtClean="0">
                <a:solidFill>
                  <a:srgbClr val="002060"/>
                </a:solidFill>
                <a:ea typeface="Gill Sans" charset="0"/>
                <a:cs typeface="Gill Sans" charset="0"/>
              </a:rPr>
              <a:t>of the SMI seeding to </a:t>
            </a:r>
          </a:p>
          <a:p>
            <a:pPr algn="l">
              <a:lnSpc>
                <a:spcPts val="15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i="1" dirty="0" smtClean="0">
                <a:solidFill>
                  <a:srgbClr val="002060"/>
                </a:solidFill>
                <a:ea typeface="Gill Sans" charset="0"/>
                <a:cs typeface="Gill Sans" charset="0"/>
              </a:rPr>
              <a:t>be </a:t>
            </a:r>
            <a:r>
              <a:rPr lang="en-US" sz="1600" i="1" dirty="0">
                <a:solidFill>
                  <a:srgbClr val="002060"/>
                </a:solidFill>
                <a:ea typeface="Gill Sans" charset="0"/>
                <a:cs typeface="Gill Sans" charset="0"/>
              </a:rPr>
              <a:t>used in </a:t>
            </a:r>
            <a:r>
              <a:rPr lang="en-US" sz="1600" i="1" dirty="0" smtClean="0">
                <a:solidFill>
                  <a:srgbClr val="002060"/>
                </a:solidFill>
                <a:ea typeface="Gill Sans" charset="0"/>
                <a:cs typeface="Gill Sans" charset="0"/>
              </a:rPr>
              <a:t>experiments</a:t>
            </a:r>
          </a:p>
          <a:p>
            <a:pPr algn="l">
              <a:lnSpc>
                <a:spcPts val="15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i="1" dirty="0" smtClean="0">
                <a:solidFill>
                  <a:srgbClr val="002060"/>
                </a:solidFill>
                <a:ea typeface="Gill Sans" charset="0"/>
                <a:cs typeface="Gill Sans" charset="0"/>
              </a:rPr>
              <a:t> </a:t>
            </a:r>
            <a:r>
              <a:rPr lang="en-US" sz="1600" i="1" dirty="0">
                <a:solidFill>
                  <a:srgbClr val="002060"/>
                </a:solidFill>
                <a:ea typeface="Gill Sans" charset="0"/>
                <a:cs typeface="Gill Sans" charset="0"/>
              </a:rPr>
              <a:t>in the planning phase at </a:t>
            </a:r>
            <a:r>
              <a:rPr lang="en-US" sz="1600" i="1" dirty="0" smtClean="0">
                <a:solidFill>
                  <a:srgbClr val="002060"/>
                </a:solidFill>
                <a:ea typeface="Gill Sans" charset="0"/>
                <a:cs typeface="Gill Sans" charset="0"/>
              </a:rPr>
              <a:t>FACET </a:t>
            </a:r>
            <a:r>
              <a:rPr lang="en-US" sz="1600" i="1" dirty="0">
                <a:solidFill>
                  <a:srgbClr val="002060"/>
                </a:solidFill>
                <a:ea typeface="Gill Sans" charset="0"/>
                <a:cs typeface="Gill Sans" charset="0"/>
              </a:rPr>
              <a:t>and CERN.</a:t>
            </a:r>
          </a:p>
        </p:txBody>
      </p:sp>
      <p:sp>
        <p:nvSpPr>
          <p:cNvPr id="9" name="Slide Number Placeholder 8"/>
          <p:cNvSpPr>
            <a:spLocks noGrp="1"/>
          </p:cNvSpPr>
          <p:nvPr>
            <p:ph type="sldNum" sz="quarter" idx="12"/>
          </p:nvPr>
        </p:nvSpPr>
        <p:spPr>
          <a:xfrm>
            <a:off x="4343400" y="6492875"/>
            <a:ext cx="2133600" cy="365125"/>
          </a:xfrm>
        </p:spPr>
        <p:txBody>
          <a:bodyPr/>
          <a:lstStyle/>
          <a:p>
            <a:fld id="{25792CC6-8A8A-8845-897E-29FA1C5B5B17}" type="slidenum">
              <a:rPr lang="en-US" smtClean="0">
                <a:solidFill>
                  <a:schemeClr val="bg1"/>
                </a:solidFill>
              </a:rPr>
              <a:t>57</a:t>
            </a:fld>
            <a:endParaRPr lang="en-US" dirty="0">
              <a:solidFill>
                <a:schemeClr val="bg1"/>
              </a:solidFill>
            </a:endParaRPr>
          </a:p>
        </p:txBody>
      </p:sp>
    </p:spTree>
    <p:extLst>
      <p:ext uri="{BB962C8B-B14F-4D97-AF65-F5344CB8AC3E}">
        <p14:creationId xmlns:p14="http://schemas.microsoft.com/office/powerpoint/2010/main" val="4292414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10"/>
          <p:cNvPicPr>
            <a:picLocks noChangeAspect="1" noChangeArrowheads="1"/>
          </p:cNvPicPr>
          <p:nvPr/>
        </p:nvPicPr>
        <p:blipFill>
          <a:blip r:embed="rId2" cstate="print"/>
          <a:srcRect/>
          <a:stretch>
            <a:fillRect/>
          </a:stretch>
        </p:blipFill>
        <p:spPr bwMode="auto">
          <a:xfrm>
            <a:off x="3207432" y="2257127"/>
            <a:ext cx="2729136" cy="919758"/>
          </a:xfrm>
          <a:prstGeom prst="rect">
            <a:avLst/>
          </a:prstGeom>
          <a:noFill/>
          <a:ln w="9525" cap="flat">
            <a:noFill/>
            <a:miter lim="800000"/>
            <a:headEnd/>
            <a:tailEnd/>
          </a:ln>
        </p:spPr>
      </p:pic>
      <p:pic>
        <p:nvPicPr>
          <p:cNvPr id="13323" name="Picture 11"/>
          <p:cNvPicPr>
            <a:picLocks noChangeAspect="1" noChangeArrowheads="1"/>
          </p:cNvPicPr>
          <p:nvPr/>
        </p:nvPicPr>
        <p:blipFill>
          <a:blip r:embed="rId3"/>
          <a:srcRect/>
          <a:stretch>
            <a:fillRect/>
          </a:stretch>
        </p:blipFill>
        <p:spPr bwMode="auto">
          <a:xfrm>
            <a:off x="6106791" y="1815107"/>
            <a:ext cx="3049488" cy="1803797"/>
          </a:xfrm>
          <a:prstGeom prst="rect">
            <a:avLst/>
          </a:prstGeom>
          <a:noFill/>
          <a:ln w="9525" cap="flat">
            <a:noFill/>
            <a:miter lim="800000"/>
            <a:headEnd/>
            <a:tailEnd/>
          </a:ln>
        </p:spPr>
      </p:pic>
      <p:sp>
        <p:nvSpPr>
          <p:cNvPr id="13328" name="Text Box 16"/>
          <p:cNvSpPr txBox="1">
            <a:spLocks noChangeArrowheads="1"/>
          </p:cNvSpPr>
          <p:nvPr/>
        </p:nvSpPr>
        <p:spPr bwMode="auto">
          <a:xfrm>
            <a:off x="4471541" y="6538764"/>
            <a:ext cx="200918" cy="223242"/>
          </a:xfrm>
          <a:prstGeom prst="rect">
            <a:avLst/>
          </a:prstGeom>
          <a:noFill/>
          <a:ln w="12700">
            <a:noFill/>
            <a:miter lim="800000"/>
            <a:headEnd/>
            <a:tailEnd/>
          </a:ln>
        </p:spPr>
        <p:txBody>
          <a:bodyPr wrap="none" lIns="64291" tIns="32146" rIns="64291" bIns="32146" anchor="ctr"/>
          <a:lstStyle/>
          <a:p>
            <a:pPr algn="r"/>
            <a:fld id="{1A2907B2-A1E2-44AB-AA21-CC9954C94106}" type="slidenum">
              <a:rPr lang="en-US">
                <a:solidFill>
                  <a:schemeClr val="bg1"/>
                </a:solidFill>
                <a:cs typeface="Times" charset="0"/>
                <a:sym typeface="Times" charset="0"/>
              </a:rPr>
              <a:pPr algn="r"/>
              <a:t>58</a:t>
            </a:fld>
            <a:endParaRPr lang="en-US" dirty="0">
              <a:solidFill>
                <a:schemeClr val="bg1"/>
              </a:solidFill>
              <a:cs typeface="Times" charset="0"/>
              <a:sym typeface="Times" charset="0"/>
            </a:endParaRPr>
          </a:p>
        </p:txBody>
      </p:sp>
      <p:pic>
        <p:nvPicPr>
          <p:cNvPr id="20" name="Picture 18"/>
          <p:cNvPicPr>
            <a:picLocks noChangeAspect="1"/>
          </p:cNvPicPr>
          <p:nvPr/>
        </p:nvPicPr>
        <p:blipFill>
          <a:blip r:embed="rId4"/>
          <a:srcRect/>
          <a:stretch>
            <a:fillRect/>
          </a:stretch>
        </p:blipFill>
        <p:spPr bwMode="auto">
          <a:xfrm>
            <a:off x="457200" y="1928812"/>
            <a:ext cx="2343150" cy="1576388"/>
          </a:xfrm>
          <a:prstGeom prst="rect">
            <a:avLst/>
          </a:prstGeom>
          <a:noFill/>
          <a:ln w="9525">
            <a:noFill/>
            <a:miter lim="800000"/>
            <a:headEnd/>
            <a:tailEnd/>
          </a:ln>
        </p:spPr>
      </p:pic>
      <p:graphicFrame>
        <p:nvGraphicFramePr>
          <p:cNvPr id="13" name="Table 12"/>
          <p:cNvGraphicFramePr>
            <a:graphicFrameLocks noGrp="1"/>
          </p:cNvGraphicFramePr>
          <p:nvPr>
            <p:extLst>
              <p:ext uri="{D42A27DB-BD31-4B8C-83A1-F6EECF244321}">
                <p14:modId xmlns:p14="http://schemas.microsoft.com/office/powerpoint/2010/main" val="484017522"/>
              </p:ext>
            </p:extLst>
          </p:nvPr>
        </p:nvGraphicFramePr>
        <p:xfrm>
          <a:off x="165242" y="838790"/>
          <a:ext cx="8978757" cy="853440"/>
        </p:xfrm>
        <a:graphic>
          <a:graphicData uri="http://schemas.openxmlformats.org/drawingml/2006/table">
            <a:tbl>
              <a:tblPr firstRow="1" firstCol="1" bandRow="1">
                <a:tableStyleId>{5C22544A-7EE6-4342-B048-85BDC9FD1C3A}</a:tableStyleId>
              </a:tblPr>
              <a:tblGrid>
                <a:gridCol w="8978757"/>
              </a:tblGrid>
              <a:tr h="838200">
                <a:tc>
                  <a:txBody>
                    <a:bodyPr/>
                    <a:lstStyle/>
                    <a:p>
                      <a:pPr marL="0" marR="0">
                        <a:spcBef>
                          <a:spcPts val="0"/>
                        </a:spcBef>
                        <a:spcAft>
                          <a:spcPts val="0"/>
                        </a:spcAft>
                      </a:pPr>
                      <a:r>
                        <a:rPr lang="en-US" sz="3600" b="1" kern="1200" dirty="0" smtClean="0">
                          <a:solidFill>
                            <a:schemeClr val="lt1"/>
                          </a:solidFill>
                          <a:effectLst/>
                          <a:latin typeface="+mn-lt"/>
                          <a:ea typeface="+mn-ea"/>
                          <a:cs typeface="+mn-cs"/>
                        </a:rPr>
                        <a:t>Multi-bunch</a:t>
                      </a:r>
                      <a:r>
                        <a:rPr lang="en-US" sz="3600" b="1" kern="1200" baseline="0" dirty="0" smtClean="0">
                          <a:solidFill>
                            <a:schemeClr val="lt1"/>
                          </a:solidFill>
                          <a:effectLst/>
                          <a:latin typeface="+mn-lt"/>
                          <a:ea typeface="+mn-ea"/>
                          <a:cs typeface="+mn-cs"/>
                        </a:rPr>
                        <a:t> resonance PWFA</a:t>
                      </a:r>
                      <a:endParaRPr lang="en-US" sz="3600" b="1" kern="1200" dirty="0" smtClean="0">
                        <a:solidFill>
                          <a:schemeClr val="lt1"/>
                        </a:solidFill>
                        <a:effectLst/>
                        <a:latin typeface="+mn-lt"/>
                        <a:ea typeface="+mn-ea"/>
                        <a:cs typeface="+mn-cs"/>
                      </a:endParaRPr>
                    </a:p>
                    <a:p>
                      <a:pPr marL="0" marR="0">
                        <a:spcBef>
                          <a:spcPts val="0"/>
                        </a:spcBef>
                        <a:spcAft>
                          <a:spcPts val="0"/>
                        </a:spcAft>
                      </a:pPr>
                      <a:r>
                        <a:rPr kumimoji="0" lang="en-US" altLang="ja-JP" sz="2000" b="1" i="0" u="none" strike="noStrike" cap="none" normalizeH="0" baseline="0" dirty="0" smtClean="0">
                          <a:ln>
                            <a:noFill/>
                          </a:ln>
                          <a:solidFill>
                            <a:schemeClr val="bg1"/>
                          </a:solidFill>
                          <a:effectLst/>
                          <a:latin typeface="+mn-lt"/>
                          <a:ea typeface="Times New Roman" pitchFamily="18" charset="0"/>
                          <a:cs typeface="Arial" pitchFamily="34" charset="0"/>
                        </a:rPr>
                        <a:t>                                                                                                                 </a:t>
                      </a:r>
                      <a:endParaRPr lang="en-US" sz="2000" b="1" dirty="0">
                        <a:solidFill>
                          <a:schemeClr val="bg1"/>
                        </a:solidFill>
                        <a:effectLst/>
                        <a:latin typeface="+mn-lt"/>
                        <a:ea typeface="MS PGothic"/>
                        <a:cs typeface="Times New Roman"/>
                      </a:endParaRPr>
                    </a:p>
                  </a:txBody>
                  <a:tcPr marL="68580" marR="68580" marT="0" marB="0"/>
                </a:tc>
              </a:tr>
            </a:tbl>
          </a:graphicData>
        </a:graphic>
      </p:graphicFrame>
      <p:sp>
        <p:nvSpPr>
          <p:cNvPr id="14" name="TextBox 13"/>
          <p:cNvSpPr txBox="1"/>
          <p:nvPr/>
        </p:nvSpPr>
        <p:spPr>
          <a:xfrm>
            <a:off x="5984291" y="938609"/>
            <a:ext cx="2778709" cy="461665"/>
          </a:xfrm>
          <a:prstGeom prst="rect">
            <a:avLst/>
          </a:prstGeom>
          <a:noFill/>
        </p:spPr>
        <p:txBody>
          <a:bodyPr wrap="none" rtlCol="0">
            <a:spAutoFit/>
          </a:bodyPr>
          <a:lstStyle/>
          <a:p>
            <a:r>
              <a:rPr lang="en-US" b="1" i="1" dirty="0">
                <a:solidFill>
                  <a:srgbClr val="002060"/>
                </a:solidFill>
              </a:rPr>
              <a:t>PI – </a:t>
            </a:r>
            <a:r>
              <a:rPr lang="en-US" b="1" i="1" dirty="0" smtClean="0">
                <a:solidFill>
                  <a:srgbClr val="002060"/>
                </a:solidFill>
              </a:rPr>
              <a:t>P. </a:t>
            </a:r>
            <a:r>
              <a:rPr lang="en-US" b="1" i="1" dirty="0" err="1" smtClean="0">
                <a:solidFill>
                  <a:srgbClr val="002060"/>
                </a:solidFill>
              </a:rPr>
              <a:t>Muggli</a:t>
            </a:r>
            <a:r>
              <a:rPr lang="en-US" b="1" i="1" dirty="0" smtClean="0">
                <a:solidFill>
                  <a:srgbClr val="002060"/>
                </a:solidFill>
              </a:rPr>
              <a:t>, USC</a:t>
            </a:r>
            <a:endParaRPr lang="en-US" dirty="0">
              <a:solidFill>
                <a:srgbClr val="002060"/>
              </a:solidFill>
            </a:endParaRPr>
          </a:p>
        </p:txBody>
      </p:sp>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877" t="7926" b="11595"/>
          <a:stretch/>
        </p:blipFill>
        <p:spPr bwMode="auto">
          <a:xfrm>
            <a:off x="4769708" y="3787480"/>
            <a:ext cx="3774316" cy="247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507"/>
          <a:stretch/>
        </p:blipFill>
        <p:spPr bwMode="auto">
          <a:xfrm>
            <a:off x="-20292" y="3816312"/>
            <a:ext cx="4432563" cy="2658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1701" y="6266931"/>
            <a:ext cx="1778584" cy="21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4804" y="4461180"/>
            <a:ext cx="309807"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52600" y="3505200"/>
            <a:ext cx="1649909" cy="400110"/>
          </a:xfrm>
          <a:prstGeom prst="rect">
            <a:avLst/>
          </a:prstGeom>
          <a:noFill/>
        </p:spPr>
        <p:txBody>
          <a:bodyPr wrap="square" rtlCol="0">
            <a:spAutoFit/>
          </a:bodyPr>
          <a:lstStyle/>
          <a:p>
            <a:r>
              <a:rPr lang="en-US" sz="2000" dirty="0" smtClean="0">
                <a:solidFill>
                  <a:srgbClr val="002060"/>
                </a:solidFill>
                <a:effectLst>
                  <a:outerShdw blurRad="38100" dist="38100" dir="2700000" algn="tl">
                    <a:srgbClr val="000000">
                      <a:alpha val="43137"/>
                    </a:srgbClr>
                  </a:outerShdw>
                </a:effectLst>
                <a:latin typeface="+mj-lt"/>
              </a:rPr>
              <a:t>simulations</a:t>
            </a:r>
            <a:endParaRPr lang="en-US" sz="2000" dirty="0">
              <a:solidFill>
                <a:srgbClr val="002060"/>
              </a:solidFill>
              <a:effectLst>
                <a:outerShdw blurRad="38100" dist="38100" dir="2700000" algn="tl">
                  <a:srgbClr val="000000">
                    <a:alpha val="43137"/>
                  </a:srgbClr>
                </a:outerShdw>
              </a:effectLst>
              <a:latin typeface="+mj-lt"/>
            </a:endParaRPr>
          </a:p>
        </p:txBody>
      </p:sp>
      <p:sp>
        <p:nvSpPr>
          <p:cNvPr id="21" name="TextBox 20"/>
          <p:cNvSpPr txBox="1"/>
          <p:nvPr/>
        </p:nvSpPr>
        <p:spPr>
          <a:xfrm>
            <a:off x="5041968" y="3505200"/>
            <a:ext cx="1649909" cy="400110"/>
          </a:xfrm>
          <a:prstGeom prst="rect">
            <a:avLst/>
          </a:prstGeom>
          <a:noFill/>
        </p:spPr>
        <p:txBody>
          <a:bodyPr wrap="square" rtlCol="0">
            <a:spAutoFit/>
          </a:bodyPr>
          <a:lstStyle/>
          <a:p>
            <a:r>
              <a:rPr lang="en-US" sz="2000" dirty="0" smtClean="0">
                <a:solidFill>
                  <a:srgbClr val="002060"/>
                </a:solidFill>
                <a:effectLst>
                  <a:outerShdw blurRad="38100" dist="38100" dir="2700000" algn="tl">
                    <a:srgbClr val="000000">
                      <a:alpha val="43137"/>
                    </a:srgbClr>
                  </a:outerShdw>
                </a:effectLst>
                <a:latin typeface="+mj-lt"/>
              </a:rPr>
              <a:t>experiment</a:t>
            </a:r>
            <a:endParaRPr lang="en-US" sz="2000" dirty="0">
              <a:solidFill>
                <a:srgbClr val="00206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873788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3086722166"/>
              </p:ext>
            </p:extLst>
          </p:nvPr>
        </p:nvGraphicFramePr>
        <p:xfrm>
          <a:off x="228600" y="810485"/>
          <a:ext cx="8610600" cy="853440"/>
        </p:xfrm>
        <a:graphic>
          <a:graphicData uri="http://schemas.openxmlformats.org/drawingml/2006/table">
            <a:tbl>
              <a:tblPr firstRow="1" firstCol="1" bandRow="1">
                <a:tableStyleId>{5C22544A-7EE6-4342-B048-85BDC9FD1C3A}</a:tableStyleId>
              </a:tblPr>
              <a:tblGrid>
                <a:gridCol w="8610600"/>
              </a:tblGrid>
              <a:tr h="838200">
                <a:tc>
                  <a:txBody>
                    <a:bodyPr/>
                    <a:lstStyle/>
                    <a:p>
                      <a:pPr marL="0" marR="0">
                        <a:spcBef>
                          <a:spcPts val="0"/>
                        </a:spcBef>
                        <a:spcAft>
                          <a:spcPts val="0"/>
                        </a:spcAft>
                      </a:pPr>
                      <a:r>
                        <a:rPr lang="en-US" sz="3600" b="1" kern="1200" dirty="0" smtClean="0">
                          <a:solidFill>
                            <a:schemeClr val="lt1"/>
                          </a:solidFill>
                          <a:effectLst/>
                          <a:latin typeface="+mn-lt"/>
                          <a:ea typeface="+mn-ea"/>
                          <a:cs typeface="+mn-cs"/>
                        </a:rPr>
                        <a:t>DWFA research </a:t>
                      </a:r>
                      <a:r>
                        <a:rPr lang="en-US" sz="3600" b="1" kern="1200" baseline="0" dirty="0" smtClean="0">
                          <a:solidFill>
                            <a:schemeClr val="lt1"/>
                          </a:solidFill>
                          <a:effectLst/>
                          <a:latin typeface="+mn-lt"/>
                          <a:ea typeface="+mn-ea"/>
                          <a:cs typeface="+mn-cs"/>
                        </a:rPr>
                        <a:t> </a:t>
                      </a:r>
                    </a:p>
                    <a:p>
                      <a:pPr marL="0" marR="0">
                        <a:spcBef>
                          <a:spcPts val="0"/>
                        </a:spcBef>
                        <a:spcAft>
                          <a:spcPts val="0"/>
                        </a:spcAft>
                      </a:pPr>
                      <a:r>
                        <a:rPr lang="en-US" sz="2000" b="1" kern="1200" dirty="0" smtClean="0">
                          <a:solidFill>
                            <a:schemeClr val="lt1"/>
                          </a:solidFill>
                          <a:effectLst/>
                          <a:latin typeface="+mn-lt"/>
                          <a:ea typeface="+mn-ea"/>
                          <a:cs typeface="+mn-cs"/>
                        </a:rPr>
                        <a:t>(acceleration, THz radiation, chirp correction)</a:t>
                      </a:r>
                      <a:r>
                        <a:rPr kumimoji="0" lang="en-US" altLang="ja-JP" sz="2000" b="1" i="0" u="none" strike="noStrike" cap="none" normalizeH="0" baseline="0" dirty="0" smtClean="0">
                          <a:ln>
                            <a:noFill/>
                          </a:ln>
                          <a:solidFill>
                            <a:schemeClr val="bg1"/>
                          </a:solidFill>
                          <a:effectLst/>
                          <a:latin typeface="+mn-lt"/>
                          <a:ea typeface="Times New Roman" pitchFamily="18" charset="0"/>
                          <a:cs typeface="Arial" pitchFamily="34" charset="0"/>
                        </a:rPr>
                        <a:t>                                                                                                                 </a:t>
                      </a:r>
                      <a:endParaRPr lang="en-US" sz="2000" b="1" dirty="0">
                        <a:solidFill>
                          <a:schemeClr val="bg1"/>
                        </a:solidFill>
                        <a:effectLst/>
                        <a:latin typeface="+mn-lt"/>
                        <a:ea typeface="MS PGothic"/>
                        <a:cs typeface="Times New Roman"/>
                      </a:endParaRPr>
                    </a:p>
                  </a:txBody>
                  <a:tcPr marL="68580" marR="68580" marT="0" marB="0"/>
                </a:tc>
              </a:tr>
            </a:tbl>
          </a:graphicData>
        </a:graphic>
      </p:graphicFrame>
      <p:sp>
        <p:nvSpPr>
          <p:cNvPr id="17" name="TextBox 16"/>
          <p:cNvSpPr txBox="1"/>
          <p:nvPr/>
        </p:nvSpPr>
        <p:spPr>
          <a:xfrm>
            <a:off x="5334000" y="858073"/>
            <a:ext cx="3234988" cy="461665"/>
          </a:xfrm>
          <a:prstGeom prst="rect">
            <a:avLst/>
          </a:prstGeom>
          <a:noFill/>
        </p:spPr>
        <p:txBody>
          <a:bodyPr wrap="none" rtlCol="0">
            <a:spAutoFit/>
          </a:bodyPr>
          <a:lstStyle/>
          <a:p>
            <a:r>
              <a:rPr lang="en-US" b="1" i="1" dirty="0">
                <a:solidFill>
                  <a:srgbClr val="002060"/>
                </a:solidFill>
              </a:rPr>
              <a:t>PI – </a:t>
            </a:r>
            <a:r>
              <a:rPr lang="en-US" b="1" i="1" dirty="0" smtClean="0">
                <a:solidFill>
                  <a:srgbClr val="002060"/>
                </a:solidFill>
              </a:rPr>
              <a:t>G. </a:t>
            </a:r>
            <a:r>
              <a:rPr lang="en-US" b="1" i="1" dirty="0" err="1" smtClean="0">
                <a:solidFill>
                  <a:srgbClr val="002060"/>
                </a:solidFill>
              </a:rPr>
              <a:t>Adonian</a:t>
            </a:r>
            <a:r>
              <a:rPr lang="en-US" b="1" i="1" dirty="0" smtClean="0">
                <a:solidFill>
                  <a:srgbClr val="002060"/>
                </a:solidFill>
              </a:rPr>
              <a:t>, UCLA</a:t>
            </a:r>
            <a:endParaRPr lang="en-US" dirty="0">
              <a:solidFill>
                <a:srgbClr val="002060"/>
              </a:solidFill>
            </a:endParaRPr>
          </a:p>
        </p:txBody>
      </p:sp>
      <p:sp>
        <p:nvSpPr>
          <p:cNvPr id="18" name="TextBox 17"/>
          <p:cNvSpPr txBox="1"/>
          <p:nvPr/>
        </p:nvSpPr>
        <p:spPr>
          <a:xfrm>
            <a:off x="5359581" y="1202260"/>
            <a:ext cx="3084114" cy="461665"/>
          </a:xfrm>
          <a:prstGeom prst="rect">
            <a:avLst/>
          </a:prstGeom>
          <a:noFill/>
        </p:spPr>
        <p:txBody>
          <a:bodyPr wrap="none" rtlCol="0">
            <a:spAutoFit/>
          </a:bodyPr>
          <a:lstStyle/>
          <a:p>
            <a:r>
              <a:rPr lang="en-US" b="1" i="1" dirty="0">
                <a:solidFill>
                  <a:srgbClr val="002060"/>
                </a:solidFill>
              </a:rPr>
              <a:t>PI – </a:t>
            </a:r>
            <a:r>
              <a:rPr lang="en-US" b="1" i="1" dirty="0" smtClean="0">
                <a:solidFill>
                  <a:srgbClr val="002060"/>
                </a:solidFill>
              </a:rPr>
              <a:t>S. </a:t>
            </a:r>
            <a:r>
              <a:rPr lang="en-US" b="1" i="1" dirty="0" err="1" smtClean="0">
                <a:solidFill>
                  <a:srgbClr val="002060"/>
                </a:solidFill>
              </a:rPr>
              <a:t>Antipov</a:t>
            </a:r>
            <a:r>
              <a:rPr lang="en-US" b="1" i="1" dirty="0" smtClean="0">
                <a:solidFill>
                  <a:srgbClr val="002060"/>
                </a:solidFill>
              </a:rPr>
              <a:t>, Euclid</a:t>
            </a:r>
            <a:endParaRPr lang="en-US" dirty="0">
              <a:solidFill>
                <a:srgbClr val="002060"/>
              </a:solidFill>
            </a:endParaRPr>
          </a:p>
        </p:txBody>
      </p:sp>
      <p:sp>
        <p:nvSpPr>
          <p:cNvPr id="2" name="Rectangle 1"/>
          <p:cNvSpPr/>
          <p:nvPr/>
        </p:nvSpPr>
        <p:spPr>
          <a:xfrm>
            <a:off x="3276600" y="5410200"/>
            <a:ext cx="228600" cy="3048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 name="Rectangle 21"/>
          <p:cNvSpPr/>
          <p:nvPr/>
        </p:nvSpPr>
        <p:spPr>
          <a:xfrm>
            <a:off x="7467600" y="4800600"/>
            <a:ext cx="228600" cy="3048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 name="Rectangle 20"/>
          <p:cNvSpPr/>
          <p:nvPr/>
        </p:nvSpPr>
        <p:spPr>
          <a:xfrm>
            <a:off x="3429000" y="2895600"/>
            <a:ext cx="228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2"/>
          <a:stretch>
            <a:fillRect/>
          </a:stretch>
        </p:blipFill>
        <p:spPr>
          <a:xfrm>
            <a:off x="631380" y="1877677"/>
            <a:ext cx="3314700" cy="2645446"/>
          </a:xfrm>
          <a:prstGeom prst="rect">
            <a:avLst/>
          </a:prstGeom>
        </p:spPr>
      </p:pic>
      <p:pic>
        <p:nvPicPr>
          <p:cNvPr id="24" name="Picture 23"/>
          <p:cNvPicPr>
            <a:picLocks noChangeAspect="1"/>
          </p:cNvPicPr>
          <p:nvPr/>
        </p:nvPicPr>
        <p:blipFill>
          <a:blip r:embed="rId3"/>
          <a:stretch>
            <a:fillRect/>
          </a:stretch>
        </p:blipFill>
        <p:spPr>
          <a:xfrm>
            <a:off x="5359581" y="1844040"/>
            <a:ext cx="3209407" cy="3180751"/>
          </a:xfrm>
          <a:prstGeom prst="rect">
            <a:avLst/>
          </a:prstGeom>
        </p:spPr>
      </p:pic>
      <p:pic>
        <p:nvPicPr>
          <p:cNvPr id="24585" name="Picture 9"/>
          <p:cNvPicPr>
            <a:picLocks noChangeArrowheads="1"/>
          </p:cNvPicPr>
          <p:nvPr/>
        </p:nvPicPr>
        <p:blipFill>
          <a:blip r:embed="rId4"/>
          <a:srcRect/>
          <a:stretch>
            <a:fillRect/>
          </a:stretch>
        </p:blipFill>
        <p:spPr bwMode="auto">
          <a:xfrm>
            <a:off x="2659315" y="4758556"/>
            <a:ext cx="3611058" cy="1608088"/>
          </a:xfrm>
          <a:prstGeom prst="rect">
            <a:avLst/>
          </a:prstGeom>
          <a:noFill/>
          <a:ln w="9525" cap="flat">
            <a:noFill/>
            <a:round/>
            <a:headEnd/>
            <a:tailEnd/>
          </a:ln>
        </p:spPr>
      </p:pic>
      <p:sp>
        <p:nvSpPr>
          <p:cNvPr id="5" name="Slide Number Placeholder 4"/>
          <p:cNvSpPr>
            <a:spLocks noGrp="1"/>
          </p:cNvSpPr>
          <p:nvPr>
            <p:ph type="sldNum" sz="quarter" idx="12"/>
          </p:nvPr>
        </p:nvSpPr>
        <p:spPr>
          <a:xfrm>
            <a:off x="4292781" y="6489989"/>
            <a:ext cx="2133600" cy="365125"/>
          </a:xfrm>
        </p:spPr>
        <p:txBody>
          <a:bodyPr/>
          <a:lstStyle/>
          <a:p>
            <a:fld id="{25792CC6-8A8A-8845-897E-29FA1C5B5B17}" type="slidenum">
              <a:rPr lang="en-US" smtClean="0">
                <a:solidFill>
                  <a:schemeClr val="bg1"/>
                </a:solidFill>
              </a:rPr>
              <a:t>59</a:t>
            </a:fld>
            <a:endParaRPr lang="en-US" dirty="0">
              <a:solidFill>
                <a:schemeClr val="bg1"/>
              </a:solidFill>
            </a:endParaRPr>
          </a:p>
        </p:txBody>
      </p:sp>
    </p:spTree>
    <p:extLst>
      <p:ext uri="{BB962C8B-B14F-4D97-AF65-F5344CB8AC3E}">
        <p14:creationId xmlns:p14="http://schemas.microsoft.com/office/powerpoint/2010/main" val="3248630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10"/>
          <p:cNvPicPr>
            <a:picLocks noChangeAspect="1" noChangeArrowheads="1"/>
          </p:cNvPicPr>
          <p:nvPr/>
        </p:nvPicPr>
        <p:blipFill>
          <a:blip r:embed="rId2"/>
          <a:srcRect/>
          <a:stretch>
            <a:fillRect/>
          </a:stretch>
        </p:blipFill>
        <p:spPr bwMode="auto">
          <a:xfrm>
            <a:off x="2146228" y="3712093"/>
            <a:ext cx="5013913" cy="2613537"/>
          </a:xfrm>
          <a:prstGeom prst="rect">
            <a:avLst/>
          </a:prstGeom>
          <a:noFill/>
          <a:ln w="12700" cap="flat">
            <a:noFill/>
            <a:miter lim="800000"/>
            <a:headEnd/>
            <a:tailEnd/>
          </a:ln>
        </p:spPr>
      </p:pic>
      <p:pic>
        <p:nvPicPr>
          <p:cNvPr id="17" name="Picture 10"/>
          <p:cNvPicPr>
            <a:picLocks noChangeAspect="1" noChangeArrowheads="1"/>
          </p:cNvPicPr>
          <p:nvPr/>
        </p:nvPicPr>
        <p:blipFill>
          <a:blip r:embed="rId3"/>
          <a:srcRect/>
          <a:stretch>
            <a:fillRect/>
          </a:stretch>
        </p:blipFill>
        <p:spPr bwMode="auto">
          <a:xfrm>
            <a:off x="6217625" y="1681181"/>
            <a:ext cx="2819400" cy="2114550"/>
          </a:xfrm>
          <a:prstGeom prst="rect">
            <a:avLst/>
          </a:prstGeom>
          <a:noFill/>
          <a:ln w="12700" cap="flat">
            <a:noFill/>
            <a:miter lim="800000"/>
            <a:headEnd/>
            <a:tailEnd/>
          </a:ln>
        </p:spPr>
      </p:pic>
      <p:sp>
        <p:nvSpPr>
          <p:cNvPr id="19" name="TextBox 18"/>
          <p:cNvSpPr txBox="1"/>
          <p:nvPr/>
        </p:nvSpPr>
        <p:spPr>
          <a:xfrm>
            <a:off x="578773" y="5724438"/>
            <a:ext cx="3048000" cy="707886"/>
          </a:xfrm>
          <a:prstGeom prst="rect">
            <a:avLst/>
          </a:prstGeom>
          <a:noFill/>
        </p:spPr>
        <p:txBody>
          <a:bodyPr wrap="square" rtlCol="0">
            <a:spAutoFit/>
          </a:bodyPr>
          <a:lstStyle/>
          <a:p>
            <a:r>
              <a:rPr lang="en-US" sz="2000" dirty="0" smtClean="0">
                <a:solidFill>
                  <a:srgbClr val="002060"/>
                </a:solidFill>
                <a:effectLst>
                  <a:outerShdw blurRad="38100" dist="38100" dir="2700000" algn="tl">
                    <a:srgbClr val="000000">
                      <a:alpha val="43137"/>
                    </a:srgbClr>
                  </a:outerShdw>
                </a:effectLst>
                <a:latin typeface="+mj-lt"/>
              </a:rPr>
              <a:t>Chicane bunch compressor to </a:t>
            </a:r>
            <a:r>
              <a:rPr lang="en-US" sz="2000" dirty="0" smtClean="0">
                <a:solidFill>
                  <a:srgbClr val="002060"/>
                </a:solidFill>
                <a:effectLst>
                  <a:outerShdw blurRad="38100" dist="38100" dir="2700000" algn="tl">
                    <a:srgbClr val="000000">
                      <a:alpha val="43137"/>
                    </a:srgbClr>
                  </a:outerShdw>
                </a:effectLst>
                <a:sym typeface="Symbol"/>
              </a:rPr>
              <a:t></a:t>
            </a:r>
            <a:r>
              <a:rPr lang="en-US" sz="2000" baseline="-25000" dirty="0" smtClean="0">
                <a:solidFill>
                  <a:srgbClr val="002060"/>
                </a:solidFill>
                <a:effectLst>
                  <a:outerShdw blurRad="38100" dist="38100" dir="2700000" algn="tl">
                    <a:srgbClr val="000000">
                      <a:alpha val="43137"/>
                    </a:srgbClr>
                  </a:outerShdw>
                </a:effectLst>
                <a:sym typeface="Symbol"/>
              </a:rPr>
              <a:t>z</a:t>
            </a:r>
            <a:r>
              <a:rPr lang="en-US" sz="2000" dirty="0" smtClean="0">
                <a:solidFill>
                  <a:srgbClr val="002060"/>
                </a:solidFill>
                <a:effectLst>
                  <a:outerShdw blurRad="38100" dist="38100" dir="2700000" algn="tl">
                    <a:srgbClr val="000000">
                      <a:alpha val="43137"/>
                    </a:srgbClr>
                  </a:outerShdw>
                </a:effectLst>
              </a:rPr>
              <a:t>=</a:t>
            </a:r>
            <a:r>
              <a:rPr lang="en-US" sz="2000" dirty="0" smtClean="0">
                <a:solidFill>
                  <a:srgbClr val="002060"/>
                </a:solidFill>
                <a:effectLst>
                  <a:outerShdw blurRad="38100" dist="38100" dir="2700000" algn="tl">
                    <a:srgbClr val="000000">
                      <a:alpha val="43137"/>
                    </a:srgbClr>
                  </a:outerShdw>
                </a:effectLst>
                <a:latin typeface="+mj-lt"/>
              </a:rPr>
              <a:t>30 </a:t>
            </a:r>
            <a:r>
              <a:rPr lang="en-US" sz="2000" i="1" dirty="0" smtClean="0">
                <a:solidFill>
                  <a:srgbClr val="002060"/>
                </a:solidFill>
                <a:effectLst>
                  <a:outerShdw blurRad="38100" dist="38100" dir="2700000" algn="tl">
                    <a:srgbClr val="000000">
                      <a:alpha val="43137"/>
                    </a:srgbClr>
                  </a:outerShdw>
                </a:effectLst>
                <a:latin typeface="Symbol" pitchFamily="18" charset="2"/>
              </a:rPr>
              <a:t>m</a:t>
            </a:r>
            <a:r>
              <a:rPr lang="en-US" sz="2000" dirty="0" smtClean="0">
                <a:solidFill>
                  <a:srgbClr val="002060"/>
                </a:solidFill>
                <a:effectLst>
                  <a:outerShdw blurRad="38100" dist="38100" dir="2700000" algn="tl">
                    <a:srgbClr val="000000">
                      <a:alpha val="43137"/>
                    </a:srgbClr>
                  </a:outerShdw>
                </a:effectLst>
                <a:latin typeface="+mj-lt"/>
              </a:rPr>
              <a:t>m, 1.5 kA </a:t>
            </a:r>
            <a:endParaRPr lang="en-US" sz="2000" dirty="0">
              <a:solidFill>
                <a:srgbClr val="002060"/>
              </a:solidFill>
              <a:effectLst>
                <a:outerShdw blurRad="38100" dist="38100" dir="2700000" algn="tl">
                  <a:srgbClr val="000000">
                    <a:alpha val="43137"/>
                  </a:srgbClr>
                </a:outerShdw>
              </a:effectLst>
              <a:latin typeface="+mj-lt"/>
            </a:endParaRPr>
          </a:p>
        </p:txBody>
      </p:sp>
      <p:sp>
        <p:nvSpPr>
          <p:cNvPr id="21" name="TextBox 20"/>
          <p:cNvSpPr txBox="1"/>
          <p:nvPr/>
        </p:nvSpPr>
        <p:spPr>
          <a:xfrm>
            <a:off x="6220846" y="3844698"/>
            <a:ext cx="3048000" cy="707886"/>
          </a:xfrm>
          <a:prstGeom prst="rect">
            <a:avLst/>
          </a:prstGeom>
          <a:noFill/>
        </p:spPr>
        <p:txBody>
          <a:bodyPr wrap="square" rtlCol="0">
            <a:spAutoFit/>
          </a:bodyPr>
          <a:lstStyle/>
          <a:p>
            <a:r>
              <a:rPr lang="en-US" sz="2000" dirty="0" smtClean="0">
                <a:solidFill>
                  <a:srgbClr val="002060"/>
                </a:solidFill>
                <a:effectLst>
                  <a:outerShdw blurRad="38100" dist="38100" dir="2700000" algn="tl">
                    <a:srgbClr val="000000">
                      <a:alpha val="43137"/>
                    </a:srgbClr>
                  </a:outerShdw>
                </a:effectLst>
                <a:latin typeface="+mj-lt"/>
              </a:rPr>
              <a:t>Mini-quads for </a:t>
            </a:r>
            <a:r>
              <a:rPr lang="en-US" sz="2000" dirty="0" smtClean="0">
                <a:solidFill>
                  <a:srgbClr val="002060"/>
                </a:solidFill>
                <a:effectLst>
                  <a:outerShdw blurRad="38100" dist="38100" dir="2700000" algn="tl">
                    <a:srgbClr val="000000">
                      <a:alpha val="43137"/>
                    </a:srgbClr>
                  </a:outerShdw>
                </a:effectLst>
                <a:latin typeface="+mj-lt"/>
                <a:sym typeface="Symbol"/>
              </a:rPr>
              <a:t></a:t>
            </a:r>
            <a:r>
              <a:rPr lang="en-US" sz="2000" baseline="-25000" dirty="0" err="1" smtClean="0">
                <a:solidFill>
                  <a:srgbClr val="002060"/>
                </a:solidFill>
                <a:effectLst>
                  <a:outerShdw blurRad="38100" dist="38100" dir="2700000" algn="tl">
                    <a:srgbClr val="000000">
                      <a:alpha val="43137"/>
                    </a:srgbClr>
                  </a:outerShdw>
                </a:effectLst>
                <a:latin typeface="+mj-lt"/>
                <a:sym typeface="Symbol"/>
              </a:rPr>
              <a:t>x,y</a:t>
            </a:r>
            <a:r>
              <a:rPr lang="en-US" sz="2000" dirty="0" smtClean="0">
                <a:solidFill>
                  <a:srgbClr val="002060"/>
                </a:solidFill>
                <a:effectLst>
                  <a:outerShdw blurRad="38100" dist="38100" dir="2700000" algn="tl">
                    <a:srgbClr val="000000">
                      <a:alpha val="43137"/>
                    </a:srgbClr>
                  </a:outerShdw>
                </a:effectLst>
                <a:latin typeface="+mj-lt"/>
              </a:rPr>
              <a:t>=6 </a:t>
            </a:r>
            <a:r>
              <a:rPr lang="en-US" sz="2000" i="1" dirty="0" smtClean="0">
                <a:solidFill>
                  <a:srgbClr val="002060"/>
                </a:solidFill>
                <a:effectLst>
                  <a:outerShdw blurRad="38100" dist="38100" dir="2700000" algn="tl">
                    <a:srgbClr val="000000">
                      <a:alpha val="43137"/>
                    </a:srgbClr>
                  </a:outerShdw>
                </a:effectLst>
                <a:latin typeface="Symbol" pitchFamily="18" charset="2"/>
              </a:rPr>
              <a:t>m</a:t>
            </a:r>
            <a:r>
              <a:rPr lang="en-US" sz="2000" dirty="0" smtClean="0">
                <a:solidFill>
                  <a:srgbClr val="002060"/>
                </a:solidFill>
                <a:effectLst>
                  <a:outerShdw blurRad="38100" dist="38100" dir="2700000" algn="tl">
                    <a:srgbClr val="000000">
                      <a:alpha val="43137"/>
                    </a:srgbClr>
                  </a:outerShdw>
                </a:effectLst>
                <a:latin typeface="+mj-lt"/>
              </a:rPr>
              <a:t>m focusing</a:t>
            </a:r>
            <a:endParaRPr lang="en-US" sz="2000" dirty="0">
              <a:solidFill>
                <a:srgbClr val="002060"/>
              </a:solidFill>
              <a:effectLst>
                <a:outerShdw blurRad="38100" dist="38100" dir="2700000" algn="tl">
                  <a:srgbClr val="000000">
                    <a:alpha val="43137"/>
                  </a:srgbClr>
                </a:outerShdw>
              </a:effectLst>
              <a:latin typeface="+mj-lt"/>
            </a:endParaRPr>
          </a:p>
        </p:txBody>
      </p:sp>
      <p:sp>
        <p:nvSpPr>
          <p:cNvPr id="23" name="TextBox 22"/>
          <p:cNvSpPr txBox="1"/>
          <p:nvPr/>
        </p:nvSpPr>
        <p:spPr>
          <a:xfrm>
            <a:off x="407963" y="629021"/>
            <a:ext cx="8629062" cy="1169551"/>
          </a:xfrm>
          <a:prstGeom prst="rect">
            <a:avLst/>
          </a:prstGeom>
          <a:noFill/>
        </p:spPr>
        <p:txBody>
          <a:bodyPr wrap="square">
            <a:spAutoFit/>
          </a:bodyPr>
          <a:lstStyle/>
          <a:p>
            <a:pPr algn="ctr" fontAlgn="auto">
              <a:spcBef>
                <a:spcPts val="0"/>
              </a:spcBef>
              <a:spcAft>
                <a:spcPts val="0"/>
              </a:spcAft>
              <a:defRPr/>
            </a:pPr>
            <a:r>
              <a:rPr lang="en-US" sz="2800" dirty="0" smtClean="0">
                <a:solidFill>
                  <a:srgbClr val="002060"/>
                </a:solidFill>
                <a:effectLst>
                  <a:outerShdw blurRad="38100" dist="38100" dir="2700000" algn="tl">
                    <a:srgbClr val="000000">
                      <a:alpha val="43137"/>
                    </a:srgbClr>
                  </a:outerShdw>
                </a:effectLst>
                <a:latin typeface="+mn-lt"/>
              </a:rPr>
              <a:t>ATF provides 80 MeV e-beams</a:t>
            </a:r>
          </a:p>
          <a:p>
            <a:pPr algn="ctr">
              <a:defRPr/>
            </a:pPr>
            <a:r>
              <a:rPr lang="en-US" sz="2400" dirty="0" smtClean="0">
                <a:solidFill>
                  <a:srgbClr val="002060"/>
                </a:solidFill>
                <a:effectLst>
                  <a:outerShdw blurRad="38100" dist="38100" dir="2700000" algn="tl">
                    <a:srgbClr val="000000">
                      <a:alpha val="43137"/>
                    </a:srgbClr>
                  </a:outerShdw>
                </a:effectLst>
              </a:rPr>
              <a:t>of low-emittance (</a:t>
            </a:r>
            <a:r>
              <a:rPr lang="en-US" sz="2400" i="1" dirty="0" err="1" smtClean="0">
                <a:solidFill>
                  <a:srgbClr val="002060"/>
                </a:solidFill>
                <a:effectLst>
                  <a:outerShdw blurRad="38100" dist="38100" dir="2700000" algn="tl">
                    <a:srgbClr val="000000">
                      <a:alpha val="43137"/>
                    </a:srgbClr>
                  </a:outerShdw>
                </a:effectLst>
                <a:latin typeface="Symbol" panose="05050102010706020507" pitchFamily="18" charset="2"/>
              </a:rPr>
              <a:t>m</a:t>
            </a:r>
            <a:r>
              <a:rPr lang="en-US" sz="2400" dirty="0" err="1" smtClean="0">
                <a:solidFill>
                  <a:srgbClr val="002060"/>
                </a:solidFill>
                <a:effectLst>
                  <a:outerShdw blurRad="38100" dist="38100" dir="2700000" algn="tl">
                    <a:srgbClr val="000000">
                      <a:alpha val="43137"/>
                    </a:srgbClr>
                  </a:outerShdw>
                </a:effectLst>
              </a:rPr>
              <a:t>rad</a:t>
            </a:r>
            <a:r>
              <a:rPr lang="en-US" sz="2400" dirty="0" smtClean="0">
                <a:solidFill>
                  <a:srgbClr val="002060"/>
                </a:solidFill>
                <a:effectLst>
                  <a:outerShdw blurRad="38100" dist="38100" dir="2700000" algn="tl">
                    <a:srgbClr val="000000">
                      <a:alpha val="43137"/>
                    </a:srgbClr>
                  </a:outerShdw>
                </a:effectLst>
              </a:rPr>
              <a:t>) and  low-energy spread (0.1%)</a:t>
            </a:r>
            <a:endParaRPr lang="en-US" sz="2400" dirty="0">
              <a:solidFill>
                <a:srgbClr val="002060"/>
              </a:solidFill>
              <a:effectLst>
                <a:outerShdw blurRad="38100" dist="38100" dir="2700000" algn="tl">
                  <a:srgbClr val="000000">
                    <a:alpha val="43137"/>
                  </a:srgbClr>
                </a:outerShdw>
              </a:effectLst>
            </a:endParaRPr>
          </a:p>
          <a:p>
            <a:pPr algn="ctr" fontAlgn="auto">
              <a:spcBef>
                <a:spcPts val="0"/>
              </a:spcBef>
              <a:spcAft>
                <a:spcPts val="0"/>
              </a:spcAft>
              <a:defRPr/>
            </a:pPr>
            <a:endParaRPr lang="en-US" dirty="0" smtClean="0">
              <a:solidFill>
                <a:srgbClr val="002060"/>
              </a:solidFill>
              <a:effectLst>
                <a:outerShdw blurRad="38100" dist="38100" dir="2700000" algn="tl">
                  <a:srgbClr val="000000">
                    <a:alpha val="43137"/>
                  </a:srgbClr>
                </a:outerShdw>
              </a:effectLst>
              <a:latin typeface="+mn-lt"/>
            </a:endParaRPr>
          </a:p>
        </p:txBody>
      </p:sp>
      <p:sp>
        <p:nvSpPr>
          <p:cNvPr id="4" name="Slide Number Placeholder 3"/>
          <p:cNvSpPr>
            <a:spLocks noGrp="1"/>
          </p:cNvSpPr>
          <p:nvPr>
            <p:ph type="sldNum" sz="quarter" idx="12"/>
          </p:nvPr>
        </p:nvSpPr>
        <p:spPr>
          <a:xfrm>
            <a:off x="4308763" y="6517698"/>
            <a:ext cx="2133600" cy="365125"/>
          </a:xfrm>
        </p:spPr>
        <p:txBody>
          <a:bodyPr/>
          <a:lstStyle/>
          <a:p>
            <a:fld id="{25792CC6-8A8A-8845-897E-29FA1C5B5B17}" type="slidenum">
              <a:rPr lang="en-US" smtClean="0">
                <a:solidFill>
                  <a:schemeClr val="bg1"/>
                </a:solidFill>
              </a:rPr>
              <a:t>6</a:t>
            </a:fld>
            <a:endParaRPr lang="en-US">
              <a:solidFill>
                <a:schemeClr val="bg1"/>
              </a:solidFill>
            </a:endParaRPr>
          </a:p>
        </p:txBody>
      </p:sp>
      <p:sp>
        <p:nvSpPr>
          <p:cNvPr id="2" name="TextBox 1"/>
          <p:cNvSpPr txBox="1"/>
          <p:nvPr/>
        </p:nvSpPr>
        <p:spPr>
          <a:xfrm>
            <a:off x="3268473" y="1521160"/>
            <a:ext cx="2952373" cy="2308324"/>
          </a:xfrm>
          <a:prstGeom prst="rect">
            <a:avLst/>
          </a:prstGeom>
          <a:noFill/>
        </p:spPr>
        <p:txBody>
          <a:bodyPr wrap="square" rtlCol="0">
            <a:spAutoFit/>
          </a:bodyPr>
          <a:lstStyle/>
          <a:p>
            <a:pPr fontAlgn="auto">
              <a:spcBef>
                <a:spcPts val="0"/>
              </a:spcBef>
              <a:spcAft>
                <a:spcPts val="0"/>
              </a:spcAft>
              <a:defRPr/>
            </a:pPr>
            <a:r>
              <a:rPr lang="en-US" dirty="0">
                <a:solidFill>
                  <a:srgbClr val="002060"/>
                </a:solidFill>
                <a:effectLst>
                  <a:outerShdw blurRad="38100" dist="38100" dir="2700000" algn="tl">
                    <a:srgbClr val="000000">
                      <a:alpha val="43137"/>
                    </a:srgbClr>
                  </a:outerShdw>
                </a:effectLst>
              </a:rPr>
              <a:t>tightly compressed and </a:t>
            </a:r>
            <a:r>
              <a:rPr lang="en-US" dirty="0" smtClean="0">
                <a:solidFill>
                  <a:srgbClr val="002060"/>
                </a:solidFill>
                <a:effectLst>
                  <a:outerShdw blurRad="38100" dist="38100" dir="2700000" algn="tl">
                    <a:srgbClr val="000000">
                      <a:alpha val="43137"/>
                    </a:srgbClr>
                  </a:outerShdw>
                </a:effectLst>
              </a:rPr>
              <a:t>focused to </a:t>
            </a:r>
            <a:r>
              <a:rPr lang="en-US" dirty="0">
                <a:solidFill>
                  <a:srgbClr val="002060"/>
                </a:solidFill>
                <a:effectLst>
                  <a:outerShdw blurRad="38100" dist="38100" dir="2700000" algn="tl">
                    <a:srgbClr val="000000">
                      <a:alpha val="43137"/>
                    </a:srgbClr>
                  </a:outerShdw>
                </a:effectLst>
              </a:rPr>
              <a:t>enable </a:t>
            </a:r>
            <a:endParaRPr lang="en-US" dirty="0" smtClean="0">
              <a:solidFill>
                <a:srgbClr val="002060"/>
              </a:solidFill>
              <a:effectLst>
                <a:outerShdw blurRad="38100" dist="38100" dir="2700000" algn="tl">
                  <a:srgbClr val="000000">
                    <a:alpha val="43137"/>
                  </a:srgbClr>
                </a:outerShdw>
              </a:effectLst>
            </a:endParaRPr>
          </a:p>
          <a:p>
            <a:pPr fontAlgn="auto">
              <a:spcBef>
                <a:spcPts val="0"/>
              </a:spcBef>
              <a:spcAft>
                <a:spcPts val="0"/>
              </a:spcAft>
              <a:defRPr/>
            </a:pPr>
            <a:r>
              <a:rPr lang="en-US" dirty="0" smtClean="0">
                <a:solidFill>
                  <a:srgbClr val="002060"/>
                </a:solidFill>
                <a:effectLst>
                  <a:outerShdw blurRad="38100" dist="38100" dir="2700000" algn="tl">
                    <a:srgbClr val="000000">
                      <a:alpha val="43137"/>
                    </a:srgbClr>
                  </a:outerShdw>
                </a:effectLst>
              </a:rPr>
              <a:t>state-</a:t>
            </a:r>
            <a:r>
              <a:rPr lang="en-US" dirty="0">
                <a:solidFill>
                  <a:srgbClr val="002060"/>
                </a:solidFill>
                <a:effectLst>
                  <a:outerShdw blurRad="38100" dist="38100" dir="2700000" algn="tl">
                    <a:srgbClr val="000000">
                      <a:alpha val="43137"/>
                    </a:srgbClr>
                  </a:outerShdw>
                </a:effectLst>
              </a:rPr>
              <a:t>of-art research </a:t>
            </a:r>
          </a:p>
          <a:p>
            <a:pPr fontAlgn="auto">
              <a:spcBef>
                <a:spcPts val="0"/>
              </a:spcBef>
              <a:spcAft>
                <a:spcPts val="0"/>
              </a:spcAft>
              <a:defRPr/>
            </a:pPr>
            <a:r>
              <a:rPr lang="en-US" dirty="0">
                <a:solidFill>
                  <a:srgbClr val="002060"/>
                </a:solidFill>
                <a:effectLst>
                  <a:outerShdw blurRad="38100" dist="38100" dir="2700000" algn="tl">
                    <a:srgbClr val="000000">
                      <a:alpha val="43137"/>
                    </a:srgbClr>
                  </a:outerShdw>
                </a:effectLst>
              </a:rPr>
              <a:t>in Plasma Wake  Fields, Dielectric Wake Fields, </a:t>
            </a:r>
          </a:p>
          <a:p>
            <a:pPr fontAlgn="auto">
              <a:spcBef>
                <a:spcPts val="0"/>
              </a:spcBef>
              <a:spcAft>
                <a:spcPts val="0"/>
              </a:spcAft>
              <a:defRPr/>
            </a:pPr>
            <a:r>
              <a:rPr lang="en-US" dirty="0">
                <a:solidFill>
                  <a:srgbClr val="002060"/>
                </a:solidFill>
                <a:effectLst>
                  <a:outerShdw blurRad="38100" dist="38100" dir="2700000" algn="tl">
                    <a:srgbClr val="000000">
                      <a:alpha val="43137"/>
                    </a:srgbClr>
                  </a:outerShdw>
                </a:effectLst>
              </a:rPr>
              <a:t>efficient interaction with laser beams, etc. </a:t>
            </a:r>
            <a:endParaRPr lang="en-US" dirty="0">
              <a:solidFill>
                <a:srgbClr val="002060"/>
              </a:solidFill>
              <a:latin typeface="Comic Sans MS" pitchFamily="66" charset="0"/>
            </a:endParaRPr>
          </a:p>
          <a:p>
            <a:pPr fontAlgn="auto">
              <a:spcBef>
                <a:spcPts val="0"/>
              </a:spcBef>
              <a:spcAft>
                <a:spcPts val="0"/>
              </a:spcAft>
              <a:defRPr/>
            </a:pPr>
            <a:endParaRPr lang="en-US" dirty="0"/>
          </a:p>
        </p:txBody>
      </p:sp>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130467" y="1681181"/>
            <a:ext cx="3138006" cy="2030912"/>
          </a:xfrm>
          <a:prstGeom prst="ellipse">
            <a:avLst/>
          </a:prstGeom>
          <a:ln>
            <a:noFill/>
          </a:ln>
          <a:effectLst>
            <a:softEdge rad="112500"/>
          </a:effectLst>
        </p:spPr>
      </p:pic>
    </p:spTree>
    <p:extLst>
      <p:ext uri="{BB962C8B-B14F-4D97-AF65-F5344CB8AC3E}">
        <p14:creationId xmlns:p14="http://schemas.microsoft.com/office/powerpoint/2010/main" val="352297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1164" y="369216"/>
            <a:ext cx="4599709" cy="1143000"/>
          </a:xfrm>
        </p:spPr>
        <p:txBody>
          <a:bodyPr>
            <a:normAutofit/>
          </a:bodyPr>
          <a:lstStyle/>
          <a:p>
            <a:r>
              <a:rPr lang="en-US" sz="2800" b="1" dirty="0" smtClean="0"/>
              <a:t>Publications by Year</a:t>
            </a:r>
            <a:endParaRPr lang="en-US" sz="2800" b="1"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377992802"/>
              </p:ext>
            </p:extLst>
          </p:nvPr>
        </p:nvGraphicFramePr>
        <p:xfrm>
          <a:off x="242047" y="1101148"/>
          <a:ext cx="5729262" cy="2833543"/>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a:xfrm>
            <a:off x="4308763" y="6497478"/>
            <a:ext cx="2133600" cy="365125"/>
          </a:xfrm>
        </p:spPr>
        <p:txBody>
          <a:bodyPr/>
          <a:lstStyle/>
          <a:p>
            <a:pPr>
              <a:defRPr/>
            </a:pPr>
            <a:fld id="{BBEB5EFC-3376-AD40-8F78-B09128AC7639}" type="slidenum">
              <a:rPr lang="en-US" smtClean="0">
                <a:solidFill>
                  <a:srgbClr val="FFFFFF"/>
                </a:solidFill>
              </a:rPr>
              <a:pPr>
                <a:defRPr/>
              </a:pPr>
              <a:t>60</a:t>
            </a:fld>
            <a:endParaRPr lang="en-US" dirty="0">
              <a:solidFill>
                <a:srgbClr val="FFFFFF"/>
              </a:solidFill>
            </a:endParaRPr>
          </a:p>
        </p:txBody>
      </p:sp>
      <p:graphicFrame>
        <p:nvGraphicFramePr>
          <p:cNvPr id="7" name="Chart 6"/>
          <p:cNvGraphicFramePr>
            <a:graphicFrameLocks/>
          </p:cNvGraphicFramePr>
          <p:nvPr>
            <p:extLst>
              <p:ext uri="{D42A27DB-BD31-4B8C-83A1-F6EECF244321}">
                <p14:modId xmlns:p14="http://schemas.microsoft.com/office/powerpoint/2010/main" val="2062820741"/>
              </p:ext>
            </p:extLst>
          </p:nvPr>
        </p:nvGraphicFramePr>
        <p:xfrm>
          <a:off x="3627174" y="3976286"/>
          <a:ext cx="4688270" cy="2521192"/>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p:cNvSpPr txBox="1">
            <a:spLocks/>
          </p:cNvSpPr>
          <p:nvPr/>
        </p:nvSpPr>
        <p:spPr>
          <a:xfrm>
            <a:off x="3715735" y="3763580"/>
            <a:ext cx="459970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Citations by Year</a:t>
            </a:r>
            <a:endParaRPr lang="en-US" sz="2800" b="1" dirty="0"/>
          </a:p>
        </p:txBody>
      </p:sp>
    </p:spTree>
    <p:extLst>
      <p:ext uri="{BB962C8B-B14F-4D97-AF65-F5344CB8AC3E}">
        <p14:creationId xmlns:p14="http://schemas.microsoft.com/office/powerpoint/2010/main" val="2980280015"/>
      </p:ext>
    </p:extLst>
  </p:cSld>
  <p:clrMapOvr>
    <a:masterClrMapping/>
  </p:clrMapOvr>
  <mc:AlternateContent xmlns:mc="http://schemas.openxmlformats.org/markup-compatibility/2006" xmlns:p14="http://schemas.microsoft.com/office/powerpoint/2010/main">
    <mc:Choice Requires="p14">
      <p:transition spd="slow" p14:dur="2000" advTm="57639"/>
    </mc:Choice>
    <mc:Fallback xmlns="">
      <p:transition xmlns:p14="http://schemas.microsoft.com/office/powerpoint/2010/main" spd="slow" advTm="57639"/>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1046135844"/>
              </p:ext>
            </p:extLst>
          </p:nvPr>
        </p:nvGraphicFramePr>
        <p:xfrm>
          <a:off x="4113755" y="1327759"/>
          <a:ext cx="5849654" cy="418369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395613" y="492762"/>
            <a:ext cx="8229600" cy="1143000"/>
          </a:xfrm>
        </p:spPr>
        <p:txBody>
          <a:bodyPr>
            <a:normAutofit/>
          </a:bodyPr>
          <a:lstStyle/>
          <a:p>
            <a:r>
              <a:rPr lang="en-US" sz="4000" b="1" dirty="0" smtClean="0">
                <a:solidFill>
                  <a:srgbClr val="558ED5"/>
                </a:solidFill>
                <a:effectLst>
                  <a:outerShdw blurRad="50800" dist="38100" dir="18900000" algn="bl" rotWithShape="0">
                    <a:prstClr val="black">
                      <a:alpha val="40000"/>
                    </a:prstClr>
                  </a:outerShdw>
                </a:effectLst>
                <a:latin typeface="Verdana"/>
                <a:cs typeface="Verdana"/>
              </a:rPr>
              <a:t>ATF 2013 Operations</a:t>
            </a:r>
            <a:endParaRPr lang="en-US" sz="4000" b="1" dirty="0">
              <a:solidFill>
                <a:srgbClr val="558ED5"/>
              </a:solidFill>
              <a:effectLst>
                <a:outerShdw blurRad="50800" dist="38100" dir="18900000" algn="bl" rotWithShape="0">
                  <a:prstClr val="black">
                    <a:alpha val="40000"/>
                  </a:prstClr>
                </a:outerShdw>
              </a:effectLst>
              <a:latin typeface="Verdana"/>
              <a:cs typeface="Verdan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56557290"/>
              </p:ext>
            </p:extLst>
          </p:nvPr>
        </p:nvGraphicFramePr>
        <p:xfrm>
          <a:off x="87682" y="2104364"/>
          <a:ext cx="5849654" cy="41836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19665405"/>
              </p:ext>
            </p:extLst>
          </p:nvPr>
        </p:nvGraphicFramePr>
        <p:xfrm>
          <a:off x="4271376" y="1327759"/>
          <a:ext cx="5799550" cy="385801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p:cNvSpPr txBox="1"/>
          <p:nvPr/>
        </p:nvSpPr>
        <p:spPr>
          <a:xfrm>
            <a:off x="767567" y="1659514"/>
            <a:ext cx="2304789"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wrap="square" rtlCol="0">
            <a:spAutoFit/>
          </a:bodyPr>
          <a:lstStyle/>
          <a:p>
            <a:pPr algn="ctr"/>
            <a:r>
              <a:rPr lang="en-US" dirty="0" smtClean="0"/>
              <a:t>E-Beam</a:t>
            </a:r>
            <a:endParaRPr lang="en-US" dirty="0"/>
          </a:p>
        </p:txBody>
      </p:sp>
      <p:sp>
        <p:nvSpPr>
          <p:cNvPr id="8" name="TextBox 7"/>
          <p:cNvSpPr txBox="1"/>
          <p:nvPr/>
        </p:nvSpPr>
        <p:spPr>
          <a:xfrm>
            <a:off x="6726824" y="5370441"/>
            <a:ext cx="2304789"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wrap="square" rtlCol="0">
            <a:spAutoFit/>
          </a:bodyPr>
          <a:lstStyle/>
          <a:p>
            <a:pPr algn="ctr"/>
            <a:r>
              <a:rPr lang="en-US" dirty="0" smtClean="0"/>
              <a:t>CO</a:t>
            </a:r>
            <a:r>
              <a:rPr lang="en-US" baseline="-25000" dirty="0" smtClean="0"/>
              <a:t>2</a:t>
            </a:r>
            <a:r>
              <a:rPr lang="en-US" dirty="0" smtClean="0"/>
              <a:t> Laser</a:t>
            </a:r>
            <a:endParaRPr lang="en-US" dirty="0"/>
          </a:p>
        </p:txBody>
      </p:sp>
      <p:sp>
        <p:nvSpPr>
          <p:cNvPr id="10" name="TextBox 9"/>
          <p:cNvSpPr txBox="1"/>
          <p:nvPr/>
        </p:nvSpPr>
        <p:spPr>
          <a:xfrm>
            <a:off x="3732756" y="5828398"/>
            <a:ext cx="4511458" cy="461665"/>
          </a:xfrm>
          <a:prstGeom prst="rect">
            <a:avLst/>
          </a:prstGeom>
          <a:noFill/>
        </p:spPr>
        <p:txBody>
          <a:bodyPr wrap="square" rtlCol="0">
            <a:spAutoFit/>
          </a:bodyPr>
          <a:lstStyle/>
          <a:p>
            <a:r>
              <a:rPr lang="en-US" sz="1200" dirty="0" smtClean="0"/>
              <a:t>Each pie includes available operation time in  2013   =1904 hours      (8 hours</a:t>
            </a:r>
            <a:r>
              <a:rPr lang="en-US" sz="1200" dirty="0"/>
              <a:t>/</a:t>
            </a:r>
            <a:r>
              <a:rPr lang="en-US" sz="1200" dirty="0" smtClean="0"/>
              <a:t>day, 5 days/week, excluding holidays, lab closure etc.)</a:t>
            </a:r>
          </a:p>
        </p:txBody>
      </p:sp>
      <p:sp>
        <p:nvSpPr>
          <p:cNvPr id="11" name="Slide Number Placeholder 10"/>
          <p:cNvSpPr>
            <a:spLocks noGrp="1"/>
          </p:cNvSpPr>
          <p:nvPr>
            <p:ph type="sldNum" sz="quarter" idx="12"/>
          </p:nvPr>
        </p:nvSpPr>
        <p:spPr>
          <a:xfrm>
            <a:off x="4271376" y="6492875"/>
            <a:ext cx="2133600" cy="365125"/>
          </a:xfrm>
        </p:spPr>
        <p:txBody>
          <a:bodyPr/>
          <a:lstStyle/>
          <a:p>
            <a:fld id="{25792CC6-8A8A-8845-897E-29FA1C5B5B17}" type="slidenum">
              <a:rPr lang="en-US" smtClean="0">
                <a:solidFill>
                  <a:schemeClr val="bg1"/>
                </a:solidFill>
              </a:rPr>
              <a:t>61</a:t>
            </a:fld>
            <a:endParaRPr lang="en-US" dirty="0">
              <a:solidFill>
                <a:schemeClr val="bg1"/>
              </a:solidFill>
            </a:endParaRPr>
          </a:p>
        </p:txBody>
      </p:sp>
    </p:spTree>
    <p:extLst>
      <p:ext uri="{BB962C8B-B14F-4D97-AF65-F5344CB8AC3E}">
        <p14:creationId xmlns:p14="http://schemas.microsoft.com/office/powerpoint/2010/main" val="354857338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349049151"/>
              </p:ext>
            </p:extLst>
          </p:nvPr>
        </p:nvGraphicFramePr>
        <p:xfrm>
          <a:off x="1828800" y="2057400"/>
          <a:ext cx="10688638" cy="717550"/>
        </p:xfrm>
        <a:graphic>
          <a:graphicData uri="http://schemas.openxmlformats.org/presentationml/2006/ole">
            <mc:AlternateContent xmlns:mc="http://schemas.openxmlformats.org/markup-compatibility/2006">
              <mc:Choice xmlns:v="urn:schemas-microsoft-com:vml" Requires="v">
                <p:oleObj spid="_x0000_s64585" name="Document" r:id="rId5" imgW="5486400" imgH="368300" progId="Word.Document.12">
                  <p:embed/>
                </p:oleObj>
              </mc:Choice>
              <mc:Fallback>
                <p:oleObj name="Document" r:id="rId5" imgW="5486400" imgH="368300" progId="Word.Document.12">
                  <p:embed/>
                  <p:pic>
                    <p:nvPicPr>
                      <p:cNvPr id="0" name=""/>
                      <p:cNvPicPr>
                        <a:picLocks noChangeAspect="1" noChangeArrowheads="1"/>
                      </p:cNvPicPr>
                      <p:nvPr/>
                    </p:nvPicPr>
                    <p:blipFill>
                      <a:blip r:embed="rId6"/>
                      <a:srcRect/>
                      <a:stretch>
                        <a:fillRect/>
                      </a:stretch>
                    </p:blipFill>
                    <p:spPr bwMode="auto">
                      <a:xfrm>
                        <a:off x="1828800" y="2057400"/>
                        <a:ext cx="106886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2" descr="C:\Users\igor\AppData\Local\Microsoft\Windows\Temporary Internet Files\Content.Outlook\2PPR990T\1 2 3 Hrmonics ver 1 for BNL phys dep.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9274"/>
          <a:stretch/>
        </p:blipFill>
        <p:spPr bwMode="auto">
          <a:xfrm>
            <a:off x="5257800" y="4343400"/>
            <a:ext cx="1917714" cy="17614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8" cstate="print"/>
          <a:srcRect l="47239"/>
          <a:stretch>
            <a:fillRect/>
          </a:stretch>
        </p:blipFill>
        <p:spPr bwMode="auto">
          <a:xfrm>
            <a:off x="7239000" y="4328551"/>
            <a:ext cx="1859602" cy="1752600"/>
          </a:xfrm>
          <a:prstGeom prst="rect">
            <a:avLst/>
          </a:prstGeom>
          <a:noFill/>
          <a:ln w="9525">
            <a:noFill/>
            <a:miter lim="800000"/>
            <a:headEnd/>
            <a:tailEnd/>
          </a:ln>
          <a:effectLst/>
        </p:spPr>
      </p:pic>
      <p:pic>
        <p:nvPicPr>
          <p:cNvPr id="13" name="Picture 12"/>
          <p:cNvPicPr/>
          <p:nvPr/>
        </p:nvPicPr>
        <p:blipFill>
          <a:blip r:embed="rId9"/>
          <a:srcRect/>
          <a:stretch>
            <a:fillRect/>
          </a:stretch>
        </p:blipFill>
        <p:spPr bwMode="auto">
          <a:xfrm>
            <a:off x="228600" y="4218820"/>
            <a:ext cx="3644929" cy="2272352"/>
          </a:xfrm>
          <a:prstGeom prst="rect">
            <a:avLst/>
          </a:prstGeom>
          <a:noFill/>
          <a:ln w="9525">
            <a:noFill/>
            <a:miter lim="800000"/>
            <a:headEnd/>
            <a:tailEnd/>
          </a:ln>
        </p:spPr>
      </p:pic>
      <p:sp>
        <p:nvSpPr>
          <p:cNvPr id="15" name="Oval 14"/>
          <p:cNvSpPr/>
          <p:nvPr/>
        </p:nvSpPr>
        <p:spPr>
          <a:xfrm>
            <a:off x="1600200" y="4295020"/>
            <a:ext cx="3810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15" idx="6"/>
          </p:cNvCxnSpPr>
          <p:nvPr/>
        </p:nvCxnSpPr>
        <p:spPr>
          <a:xfrm flipV="1">
            <a:off x="1981200" y="4677608"/>
            <a:ext cx="1066800" cy="36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048000" y="4267200"/>
            <a:ext cx="2133600" cy="838994"/>
            <a:chOff x="3048000" y="4267200"/>
            <a:chExt cx="2133600" cy="838994"/>
          </a:xfrm>
        </p:grpSpPr>
        <p:pic>
          <p:nvPicPr>
            <p:cNvPr id="14" name="Picture 13"/>
            <p:cNvPicPr/>
            <p:nvPr/>
          </p:nvPicPr>
          <p:blipFill>
            <a:blip r:embed="rId9"/>
            <a:srcRect l="35540" t="3353" r="54007" b="66466"/>
            <a:stretch>
              <a:fillRect/>
            </a:stretch>
          </p:blipFill>
          <p:spPr bwMode="auto">
            <a:xfrm>
              <a:off x="3048000" y="4343400"/>
              <a:ext cx="1752600" cy="685800"/>
            </a:xfrm>
            <a:prstGeom prst="rect">
              <a:avLst/>
            </a:prstGeom>
            <a:noFill/>
            <a:ln w="9525">
              <a:noFill/>
              <a:miter lim="800000"/>
              <a:headEnd/>
              <a:tailEnd/>
            </a:ln>
          </p:spPr>
        </p:pic>
        <p:sp>
          <p:nvSpPr>
            <p:cNvPr id="17" name="Oval 16"/>
            <p:cNvSpPr/>
            <p:nvPr/>
          </p:nvSpPr>
          <p:spPr>
            <a:xfrm>
              <a:off x="3048000" y="4267200"/>
              <a:ext cx="21336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7" idx="0"/>
              <a:endCxn id="17" idx="4"/>
            </p:cNvCxnSpPr>
            <p:nvPr/>
          </p:nvCxnSpPr>
          <p:spPr>
            <a:xfrm rot="16200000" flipH="1">
              <a:off x="3695700" y="4686300"/>
              <a:ext cx="8382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114800" y="4267200"/>
              <a:ext cx="228600" cy="838200"/>
            </a:xfrm>
            <a:prstGeom prst="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038600" y="5181600"/>
            <a:ext cx="1261884" cy="923330"/>
          </a:xfrm>
          <a:prstGeom prst="rect">
            <a:avLst/>
          </a:prstGeom>
          <a:noFill/>
        </p:spPr>
        <p:txBody>
          <a:bodyPr wrap="none" rtlCol="0">
            <a:spAutoFit/>
          </a:bodyPr>
          <a:lstStyle/>
          <a:p>
            <a:r>
              <a:rPr lang="en-US" sz="1800" dirty="0" smtClean="0"/>
              <a:t>K-edge </a:t>
            </a:r>
          </a:p>
          <a:p>
            <a:r>
              <a:rPr lang="en-US" sz="1800" dirty="0" smtClean="0"/>
              <a:t>absorption</a:t>
            </a:r>
          </a:p>
          <a:p>
            <a:r>
              <a:rPr lang="en-US" sz="1800" dirty="0" smtClean="0"/>
              <a:t>Fe foil</a:t>
            </a:r>
            <a:endParaRPr lang="en-US" sz="1800" dirty="0"/>
          </a:p>
        </p:txBody>
      </p:sp>
      <p:sp>
        <p:nvSpPr>
          <p:cNvPr id="21" name="TextBox 20"/>
          <p:cNvSpPr txBox="1"/>
          <p:nvPr/>
        </p:nvSpPr>
        <p:spPr>
          <a:xfrm>
            <a:off x="7162800" y="4267200"/>
            <a:ext cx="1752600" cy="646331"/>
          </a:xfrm>
          <a:prstGeom prst="rect">
            <a:avLst/>
          </a:prstGeom>
          <a:noFill/>
        </p:spPr>
        <p:txBody>
          <a:bodyPr wrap="square" rtlCol="0">
            <a:spAutoFit/>
          </a:bodyPr>
          <a:lstStyle/>
          <a:p>
            <a:pPr algn="ctr"/>
            <a:r>
              <a:rPr lang="en-US" sz="1800" dirty="0" smtClean="0">
                <a:solidFill>
                  <a:schemeClr val="bg1"/>
                </a:solidFill>
                <a:latin typeface="+mn-lt"/>
              </a:rPr>
              <a:t>Low laser power   </a:t>
            </a:r>
            <a:r>
              <a:rPr lang="en-US" i="1" dirty="0">
                <a:solidFill>
                  <a:schemeClr val="bg1"/>
                </a:solidFill>
                <a:latin typeface="+mn-lt"/>
              </a:rPr>
              <a:t>a</a:t>
            </a:r>
            <a:r>
              <a:rPr lang="en-US" baseline="-25000" dirty="0">
                <a:solidFill>
                  <a:schemeClr val="bg1"/>
                </a:solidFill>
                <a:latin typeface="+mn-lt"/>
              </a:rPr>
              <a:t>0</a:t>
            </a:r>
            <a:r>
              <a:rPr lang="en-US" sz="1800" dirty="0" smtClean="0">
                <a:solidFill>
                  <a:schemeClr val="bg1"/>
                </a:solidFill>
                <a:latin typeface="Symbol" pitchFamily="18" charset="2"/>
              </a:rPr>
              <a:t>&lt;0.1</a:t>
            </a:r>
            <a:endParaRPr lang="en-US" sz="1800" dirty="0">
              <a:solidFill>
                <a:schemeClr val="bg1"/>
              </a:solidFill>
            </a:endParaRPr>
          </a:p>
        </p:txBody>
      </p:sp>
      <p:sp>
        <p:nvSpPr>
          <p:cNvPr id="22" name="TextBox 21"/>
          <p:cNvSpPr txBox="1"/>
          <p:nvPr/>
        </p:nvSpPr>
        <p:spPr>
          <a:xfrm>
            <a:off x="5257800" y="4267200"/>
            <a:ext cx="1828800" cy="646331"/>
          </a:xfrm>
          <a:prstGeom prst="rect">
            <a:avLst/>
          </a:prstGeom>
          <a:noFill/>
        </p:spPr>
        <p:txBody>
          <a:bodyPr wrap="square" rtlCol="0">
            <a:spAutoFit/>
          </a:bodyPr>
          <a:lstStyle/>
          <a:p>
            <a:pPr algn="ctr"/>
            <a:r>
              <a:rPr lang="en-US" sz="1800" dirty="0" smtClean="0">
                <a:solidFill>
                  <a:schemeClr val="bg1"/>
                </a:solidFill>
                <a:latin typeface="+mn-lt"/>
              </a:rPr>
              <a:t>High laser power</a:t>
            </a:r>
            <a:r>
              <a:rPr lang="en-US" sz="1800" dirty="0" smtClean="0">
                <a:solidFill>
                  <a:schemeClr val="bg1"/>
                </a:solidFill>
              </a:rPr>
              <a:t> </a:t>
            </a:r>
            <a:r>
              <a:rPr lang="en-US" sz="1800" i="1" dirty="0" smtClean="0">
                <a:solidFill>
                  <a:schemeClr val="bg1"/>
                </a:solidFill>
                <a:latin typeface="+mj-lt"/>
              </a:rPr>
              <a:t>a</a:t>
            </a:r>
            <a:r>
              <a:rPr lang="en-US" sz="1800" baseline="-25000" dirty="0" smtClean="0">
                <a:solidFill>
                  <a:schemeClr val="bg1"/>
                </a:solidFill>
                <a:latin typeface="+mj-lt"/>
              </a:rPr>
              <a:t>0</a:t>
            </a:r>
            <a:r>
              <a:rPr lang="en-US" sz="1800" dirty="0" smtClean="0">
                <a:solidFill>
                  <a:schemeClr val="bg1"/>
                </a:solidFill>
                <a:latin typeface="Symbol" pitchFamily="18" charset="2"/>
              </a:rPr>
              <a:t>&gt;0.5</a:t>
            </a:r>
            <a:endParaRPr lang="en-US" sz="1800" dirty="0" smtClean="0">
              <a:solidFill>
                <a:schemeClr val="bg1"/>
              </a:solidFill>
            </a:endParaRPr>
          </a:p>
        </p:txBody>
      </p:sp>
      <p:sp>
        <p:nvSpPr>
          <p:cNvPr id="26" name="TextBox 25"/>
          <p:cNvSpPr txBox="1"/>
          <p:nvPr/>
        </p:nvSpPr>
        <p:spPr>
          <a:xfrm>
            <a:off x="1844259" y="1544161"/>
            <a:ext cx="1828800"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harmonics</a:t>
            </a:r>
            <a:endParaRPr lang="en-US" sz="2400" b="1" dirty="0">
              <a:effectLst>
                <a:outerShdw blurRad="38100" dist="38100" dir="2700000" algn="tl">
                  <a:srgbClr val="000000">
                    <a:alpha val="43137"/>
                  </a:srgbClr>
                </a:outerShdw>
              </a:effectLst>
            </a:endParaRPr>
          </a:p>
        </p:txBody>
      </p:sp>
      <p:sp>
        <p:nvSpPr>
          <p:cNvPr id="27" name="TextBox 26"/>
          <p:cNvSpPr txBox="1"/>
          <p:nvPr/>
        </p:nvSpPr>
        <p:spPr>
          <a:xfrm>
            <a:off x="6324600" y="1524000"/>
            <a:ext cx="1828800" cy="461665"/>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mass shift</a:t>
            </a:r>
            <a:endParaRPr lang="en-US" sz="2400" b="1" dirty="0">
              <a:effectLst>
                <a:outerShdw blurRad="38100" dist="38100" dir="2700000" algn="tl">
                  <a:srgbClr val="000000">
                    <a:alpha val="43137"/>
                  </a:srgbClr>
                </a:outerShdw>
              </a:effectLst>
            </a:endParaRPr>
          </a:p>
        </p:txBody>
      </p:sp>
      <p:cxnSp>
        <p:nvCxnSpPr>
          <p:cNvPr id="28" name="Straight Arrow Connector 27"/>
          <p:cNvCxnSpPr>
            <a:stCxn id="23" idx="2"/>
          </p:cNvCxnSpPr>
          <p:nvPr/>
        </p:nvCxnSpPr>
        <p:spPr>
          <a:xfrm rot="16200000" flipH="1">
            <a:off x="658767" y="4011566"/>
            <a:ext cx="943811" cy="17705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1790700" y="4152901"/>
            <a:ext cx="1371602" cy="38100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2552700" y="3848102"/>
            <a:ext cx="1828802" cy="129539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1" name="Shape 52"/>
          <p:cNvCxnSpPr/>
          <p:nvPr/>
        </p:nvCxnSpPr>
        <p:spPr>
          <a:xfrm rot="10800000">
            <a:off x="3962400" y="4800602"/>
            <a:ext cx="1295400" cy="1066799"/>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Curved Connector 64"/>
          <p:cNvCxnSpPr/>
          <p:nvPr/>
        </p:nvCxnSpPr>
        <p:spPr>
          <a:xfrm rot="16200000" flipH="1" flipV="1">
            <a:off x="6134376" y="2552424"/>
            <a:ext cx="91049" cy="3825401"/>
          </a:xfrm>
          <a:prstGeom prst="curvedConnector4">
            <a:avLst>
              <a:gd name="adj1" fmla="val -251074"/>
              <a:gd name="adj2" fmla="val 81710"/>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itle 1"/>
          <p:cNvSpPr txBox="1">
            <a:spLocks/>
          </p:cNvSpPr>
          <p:nvPr/>
        </p:nvSpPr>
        <p:spPr>
          <a:xfrm>
            <a:off x="0" y="381000"/>
            <a:ext cx="909161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tx1">
                    <a:lumMod val="85000"/>
                    <a:lumOff val="15000"/>
                  </a:schemeClr>
                </a:solidFill>
                <a:effectLst>
                  <a:outerShdw blurRad="38100" dist="38100" dir="2700000" algn="tl">
                    <a:srgbClr val="000000">
                      <a:alpha val="43137"/>
                    </a:srgbClr>
                  </a:outerShdw>
                </a:effectLst>
              </a:rPr>
              <a:t>Recent unpublished results in nonlinear Compton scattering</a:t>
            </a:r>
            <a:endParaRPr lang="en-US" sz="2800" dirty="0">
              <a:solidFill>
                <a:schemeClr val="tx1">
                  <a:lumMod val="85000"/>
                  <a:lumOff val="15000"/>
                </a:schemeClr>
              </a:solidFill>
              <a:effectLst>
                <a:outerShdw blurRad="38100" dist="38100" dir="2700000" algn="tl">
                  <a:srgbClr val="000000">
                    <a:alpha val="43137"/>
                  </a:srgbClr>
                </a:outerShdw>
              </a:effectLst>
            </a:endParaRPr>
          </a:p>
        </p:txBody>
      </p:sp>
      <p:pic>
        <p:nvPicPr>
          <p:cNvPr id="34" name="Picture 33"/>
          <p:cNvPicPr/>
          <p:nvPr/>
        </p:nvPicPr>
        <p:blipFill>
          <a:blip r:embed="rId10" cstate="print">
            <a:extLst>
              <a:ext uri="{28A0092B-C50C-407E-A947-70E740481C1C}">
                <a14:useLocalDpi xmlns:a14="http://schemas.microsoft.com/office/drawing/2010/main" val="0"/>
              </a:ext>
            </a:extLst>
          </a:blip>
          <a:stretch>
            <a:fillRect/>
          </a:stretch>
        </p:blipFill>
        <p:spPr>
          <a:xfrm>
            <a:off x="7547136" y="4720318"/>
            <a:ext cx="1243330" cy="1097280"/>
          </a:xfrm>
          <a:prstGeom prst="rect">
            <a:avLst/>
          </a:prstGeom>
        </p:spPr>
      </p:pic>
      <p:pic>
        <p:nvPicPr>
          <p:cNvPr id="35" name="Picture 34"/>
          <p:cNvPicPr/>
          <p:nvPr/>
        </p:nvPicPr>
        <p:blipFill>
          <a:blip r:embed="rId11" cstate="print">
            <a:extLst>
              <a:ext uri="{28A0092B-C50C-407E-A947-70E740481C1C}">
                <a14:useLocalDpi xmlns:a14="http://schemas.microsoft.com/office/drawing/2010/main" val="0"/>
              </a:ext>
            </a:extLst>
          </a:blip>
          <a:stretch>
            <a:fillRect/>
          </a:stretch>
        </p:blipFill>
        <p:spPr>
          <a:xfrm>
            <a:off x="5590547" y="4651766"/>
            <a:ext cx="1252220" cy="1106170"/>
          </a:xfrm>
          <a:prstGeom prst="rect">
            <a:avLst/>
          </a:prstGeom>
        </p:spPr>
      </p:pic>
      <p:pic>
        <p:nvPicPr>
          <p:cNvPr id="36"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558734" y="2532235"/>
            <a:ext cx="1012546" cy="11382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298461" y="2550842"/>
            <a:ext cx="1025958" cy="113827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4045750" y="2516083"/>
            <a:ext cx="1041045" cy="11382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rotWithShape="1">
          <a:blip r:embed="rId15">
            <a:extLst>
              <a:ext uri="{28A0092B-C50C-407E-A947-70E740481C1C}">
                <a14:useLocalDpi xmlns:a14="http://schemas.microsoft.com/office/drawing/2010/main" val="0"/>
              </a:ext>
            </a:extLst>
          </a:blip>
          <a:srcRect r="68544"/>
          <a:stretch/>
        </p:blipFill>
        <p:spPr bwMode="auto">
          <a:xfrm>
            <a:off x="792155" y="4529640"/>
            <a:ext cx="862889" cy="6339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p:cNvPicPr>
            <a:picLocks noChangeAspect="1" noChangeArrowheads="1"/>
          </p:cNvPicPr>
          <p:nvPr/>
        </p:nvPicPr>
        <p:blipFill rotWithShape="1">
          <a:blip r:embed="rId15">
            <a:extLst>
              <a:ext uri="{28A0092B-C50C-407E-A947-70E740481C1C}">
                <a14:useLocalDpi xmlns:a14="http://schemas.microsoft.com/office/drawing/2010/main" val="0"/>
              </a:ext>
            </a:extLst>
          </a:blip>
          <a:srcRect l="34826" r="34033"/>
          <a:stretch/>
        </p:blipFill>
        <p:spPr bwMode="auto">
          <a:xfrm>
            <a:off x="1600200" y="5185101"/>
            <a:ext cx="854255" cy="63392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p:cNvPicPr>
            <a:picLocks noChangeAspect="1" noChangeArrowheads="1"/>
          </p:cNvPicPr>
          <p:nvPr/>
        </p:nvPicPr>
        <p:blipFill rotWithShape="1">
          <a:blip r:embed="rId15">
            <a:extLst>
              <a:ext uri="{28A0092B-C50C-407E-A947-70E740481C1C}">
                <a14:useLocalDpi xmlns:a14="http://schemas.microsoft.com/office/drawing/2010/main" val="0"/>
              </a:ext>
            </a:extLst>
          </a:blip>
          <a:srcRect l="69101"/>
          <a:stretch/>
        </p:blipFill>
        <p:spPr bwMode="auto">
          <a:xfrm>
            <a:off x="2474226" y="5529720"/>
            <a:ext cx="847630" cy="63392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p:cNvPicPr>
            <a:picLocks noChangeAspect="1" noChangeArrowheads="1"/>
          </p:cNvPicPr>
          <p:nvPr/>
        </p:nvPicPr>
        <p:blipFill>
          <a:blip r:embed="rId16"/>
          <a:srcRect/>
          <a:stretch>
            <a:fillRect/>
          </a:stretch>
        </p:blipFill>
        <p:spPr bwMode="auto">
          <a:xfrm>
            <a:off x="304800" y="1295400"/>
            <a:ext cx="848302" cy="685800"/>
          </a:xfrm>
          <a:prstGeom prst="rect">
            <a:avLst/>
          </a:prstGeom>
          <a:noFill/>
          <a:ln w="12700">
            <a:noFill/>
            <a:miter lim="800000"/>
            <a:headEnd/>
            <a:tailEnd/>
          </a:ln>
        </p:spPr>
      </p:pic>
      <p:pic>
        <p:nvPicPr>
          <p:cNvPr id="23" name="Picture 2" descr="C:\Users\igor\AppData\Local\Microsoft\Windows\Temporary Internet Files\Content.Outlook\2PPR990T\1 2 3 Hrmonics ver 1 for BNL phys dep.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69274"/>
          <a:stretch/>
        </p:blipFill>
        <p:spPr bwMode="auto">
          <a:xfrm>
            <a:off x="228600" y="2133600"/>
            <a:ext cx="1627088" cy="14945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igor\AppData\Local\Microsoft\Windows\Temporary Internet Files\Content.Outlook\2PPR990T\1 2 3 Hrmonics ver 1 for BNL phys dep.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31060" r="36061"/>
          <a:stretch/>
        </p:blipFill>
        <p:spPr bwMode="auto">
          <a:xfrm>
            <a:off x="1981200" y="2133600"/>
            <a:ext cx="1660481" cy="149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igor\AppData\Local\Microsoft\Windows\Temporary Internet Files\Content.Outlook\2PPR990T\1 2 3 Hrmonics ver 1 for BNL phys dep.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63939"/>
          <a:stretch/>
        </p:blipFill>
        <p:spPr bwMode="auto">
          <a:xfrm>
            <a:off x="3733801" y="2133599"/>
            <a:ext cx="1640782" cy="14821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0"/>
          <a:stretch>
            <a:fillRect/>
          </a:stretch>
        </p:blipFill>
        <p:spPr>
          <a:xfrm>
            <a:off x="5943600" y="3048000"/>
            <a:ext cx="2581192" cy="800100"/>
          </a:xfrm>
          <a:prstGeom prst="rect">
            <a:avLst/>
          </a:prstGeom>
        </p:spPr>
      </p:pic>
      <p:sp>
        <p:nvSpPr>
          <p:cNvPr id="10" name="Down Arrow 9"/>
          <p:cNvSpPr/>
          <p:nvPr/>
        </p:nvSpPr>
        <p:spPr>
          <a:xfrm>
            <a:off x="7315200" y="2819400"/>
            <a:ext cx="457200" cy="304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Slide Number Placeholder 5"/>
          <p:cNvSpPr>
            <a:spLocks noGrp="1"/>
          </p:cNvSpPr>
          <p:nvPr>
            <p:ph type="sldNum" sz="quarter" idx="13"/>
          </p:nvPr>
        </p:nvSpPr>
        <p:spPr>
          <a:xfrm>
            <a:off x="2634343" y="6468144"/>
            <a:ext cx="2133600" cy="365125"/>
          </a:xfrm>
        </p:spPr>
        <p:txBody>
          <a:bodyPr/>
          <a:lstStyle/>
          <a:p>
            <a:pPr algn="r"/>
            <a:fld id="{F99EC173-99AE-4773-AB25-02E469A13EAE}" type="slidenum">
              <a:rPr lang="en-US" smtClean="0">
                <a:solidFill>
                  <a:schemeClr val="bg1"/>
                </a:solidFill>
              </a:rPr>
              <a:pPr algn="r"/>
              <a:t>62</a:t>
            </a:fld>
            <a:endParaRPr lang="en-US" dirty="0">
              <a:solidFill>
                <a:schemeClr val="bg1"/>
              </a:solidFill>
            </a:endParaRPr>
          </a:p>
        </p:txBody>
      </p:sp>
    </p:spTree>
    <p:extLst>
      <p:ext uri="{BB962C8B-B14F-4D97-AF65-F5344CB8AC3E}">
        <p14:creationId xmlns:p14="http://schemas.microsoft.com/office/powerpoint/2010/main" val="211406569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500"/>
                                  </p:stCondLst>
                                  <p:childTnLst>
                                    <p:set>
                                      <p:cBhvr>
                                        <p:cTn id="23" dur="1" fill="hold">
                                          <p:stCondLst>
                                            <p:cond delay="0"/>
                                          </p:stCondLst>
                                        </p:cTn>
                                        <p:tgtEl>
                                          <p:spTgt spid="2"/>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27" fill="hold">
                            <p:stCondLst>
                              <p:cond delay="500"/>
                            </p:stCondLst>
                            <p:childTnLst>
                              <p:par>
                                <p:cTn id="28" presetID="1" presetClass="entr" presetSubtype="0" fill="hold" nodeType="afterEffect">
                                  <p:stCondLst>
                                    <p:cond delay="50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50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500"/>
                                  </p:stCondLst>
                                  <p:childTnLst>
                                    <p:set>
                                      <p:cBhvr>
                                        <p:cTn id="39" dur="1" fill="hold">
                                          <p:stCondLst>
                                            <p:cond delay="0"/>
                                          </p:stCondLst>
                                        </p:cTn>
                                        <p:tgtEl>
                                          <p:spTgt spid="4"/>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grpId="0" nodeType="afterEffect">
                                  <p:stCondLst>
                                    <p:cond delay="50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1" grpId="0"/>
      <p:bldP spid="22" grpId="0"/>
      <p:bldP spid="27" grpId="0"/>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6955" y="6106366"/>
            <a:ext cx="8458199" cy="369332"/>
          </a:xfrm>
          <a:prstGeom prst="rect">
            <a:avLst/>
          </a:prstGeom>
          <a:noFill/>
          <a:ln w="38100">
            <a:solidFill>
              <a:schemeClr val="accent1">
                <a:shade val="95000"/>
                <a:satMod val="105000"/>
              </a:schemeClr>
            </a:solidFill>
          </a:ln>
        </p:spPr>
        <p:txBody>
          <a:bodyPr wrap="square" rtlCol="0">
            <a:spAutoFit/>
          </a:bodyPr>
          <a:lstStyle/>
          <a:p>
            <a:r>
              <a:rPr lang="en-US" dirty="0" smtClean="0"/>
              <a:t>QT1    QT2     QT3    QT4     QT55     QT6     QT7</a:t>
            </a:r>
            <a:endParaRPr lang="en-US" dirty="0"/>
          </a:p>
        </p:txBody>
      </p:sp>
      <p:cxnSp>
        <p:nvCxnSpPr>
          <p:cNvPr id="6" name="Straight Connector 5"/>
          <p:cNvCxnSpPr/>
          <p:nvPr/>
        </p:nvCxnSpPr>
        <p:spPr>
          <a:xfrm>
            <a:off x="8755154" y="666032"/>
            <a:ext cx="0" cy="58096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99492" y="609600"/>
            <a:ext cx="0" cy="58660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609600"/>
            <a:ext cx="0" cy="58660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33600" y="609600"/>
            <a:ext cx="0" cy="58660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743200" y="666032"/>
            <a:ext cx="0" cy="58096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29000" y="666032"/>
            <a:ext cx="0" cy="58096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02873" y="666032"/>
            <a:ext cx="0" cy="58096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98612" y="666032"/>
            <a:ext cx="0" cy="58096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460180" y="666032"/>
            <a:ext cx="9403" cy="58096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96000" y="666032"/>
            <a:ext cx="0" cy="58096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81800" y="666032"/>
            <a:ext cx="0" cy="58096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429500" y="666032"/>
            <a:ext cx="0" cy="58096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077200" y="666032"/>
            <a:ext cx="0" cy="58096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96955" y="609600"/>
            <a:ext cx="0" cy="586609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609600"/>
            <a:ext cx="2209800" cy="523220"/>
          </a:xfrm>
          <a:prstGeom prst="rect">
            <a:avLst/>
          </a:prstGeom>
          <a:solidFill>
            <a:srgbClr val="FFC000"/>
          </a:solidFill>
          <a:ln w="25400">
            <a:solidFill>
              <a:srgbClr val="FF0000"/>
            </a:solidFill>
          </a:ln>
        </p:spPr>
        <p:txBody>
          <a:bodyPr wrap="square" rtlCol="0">
            <a:spAutoFit/>
          </a:bodyPr>
          <a:lstStyle/>
          <a:p>
            <a:r>
              <a:rPr lang="en-US" sz="1400" dirty="0" smtClean="0"/>
              <a:t>Stage 1 Detailed facility design &amp; RSC review</a:t>
            </a:r>
            <a:endParaRPr lang="en-US" sz="1400" dirty="0"/>
          </a:p>
        </p:txBody>
      </p:sp>
      <p:sp>
        <p:nvSpPr>
          <p:cNvPr id="22" name="TextBox 21"/>
          <p:cNvSpPr txBox="1"/>
          <p:nvPr/>
        </p:nvSpPr>
        <p:spPr>
          <a:xfrm>
            <a:off x="1219200" y="2921018"/>
            <a:ext cx="1310308" cy="523220"/>
          </a:xfrm>
          <a:prstGeom prst="rect">
            <a:avLst/>
          </a:prstGeom>
          <a:solidFill>
            <a:srgbClr val="FFC000"/>
          </a:solidFill>
          <a:ln w="25400">
            <a:solidFill>
              <a:srgbClr val="FF0000"/>
            </a:solidFill>
          </a:ln>
        </p:spPr>
        <p:txBody>
          <a:bodyPr wrap="square" rtlCol="0">
            <a:spAutoFit/>
          </a:bodyPr>
          <a:lstStyle/>
          <a:p>
            <a:r>
              <a:rPr lang="en-US" sz="1400" dirty="0" smtClean="0"/>
              <a:t>Construction of Shielding walls</a:t>
            </a:r>
            <a:endParaRPr lang="en-US" sz="1400" dirty="0"/>
          </a:p>
        </p:txBody>
      </p:sp>
      <p:sp>
        <p:nvSpPr>
          <p:cNvPr id="23" name="TextBox 22"/>
          <p:cNvSpPr txBox="1"/>
          <p:nvPr/>
        </p:nvSpPr>
        <p:spPr>
          <a:xfrm>
            <a:off x="899492" y="1828800"/>
            <a:ext cx="4547151" cy="307777"/>
          </a:xfrm>
          <a:prstGeom prst="rect">
            <a:avLst/>
          </a:prstGeom>
          <a:solidFill>
            <a:srgbClr val="FFC000"/>
          </a:solidFill>
          <a:ln w="25400">
            <a:solidFill>
              <a:srgbClr val="FF0000"/>
            </a:solidFill>
          </a:ln>
        </p:spPr>
        <p:txBody>
          <a:bodyPr wrap="square" rtlCol="0">
            <a:spAutoFit/>
          </a:bodyPr>
          <a:lstStyle/>
          <a:p>
            <a:r>
              <a:rPr lang="en-US" sz="1400" dirty="0" smtClean="0"/>
              <a:t>Accelerator component  tech support contracts/agreements </a:t>
            </a:r>
            <a:endParaRPr lang="en-US" sz="1400" dirty="0"/>
          </a:p>
        </p:txBody>
      </p:sp>
      <p:sp>
        <p:nvSpPr>
          <p:cNvPr id="24" name="TextBox 23"/>
          <p:cNvSpPr txBox="1"/>
          <p:nvPr/>
        </p:nvSpPr>
        <p:spPr>
          <a:xfrm>
            <a:off x="3446892" y="2917665"/>
            <a:ext cx="2649108" cy="523220"/>
          </a:xfrm>
          <a:prstGeom prst="rect">
            <a:avLst/>
          </a:prstGeom>
          <a:solidFill>
            <a:srgbClr val="FFC000"/>
          </a:solidFill>
          <a:ln w="25400">
            <a:solidFill>
              <a:srgbClr val="FF0000"/>
            </a:solidFill>
          </a:ln>
        </p:spPr>
        <p:txBody>
          <a:bodyPr wrap="square" rtlCol="0">
            <a:spAutoFit/>
          </a:bodyPr>
          <a:lstStyle/>
          <a:p>
            <a:r>
              <a:rPr lang="en-US" sz="1400" dirty="0" smtClean="0"/>
              <a:t>Integration of PFN &amp; HP Vessel at BNL to establish  1TW laser in 912</a:t>
            </a:r>
            <a:endParaRPr lang="en-US" sz="1400" dirty="0"/>
          </a:p>
        </p:txBody>
      </p:sp>
      <p:sp>
        <p:nvSpPr>
          <p:cNvPr id="25" name="TextBox 24"/>
          <p:cNvSpPr txBox="1"/>
          <p:nvPr/>
        </p:nvSpPr>
        <p:spPr>
          <a:xfrm>
            <a:off x="2133600" y="4800600"/>
            <a:ext cx="2819400" cy="369332"/>
          </a:xfrm>
          <a:prstGeom prst="rect">
            <a:avLst/>
          </a:prstGeom>
          <a:solidFill>
            <a:srgbClr val="FFC000"/>
          </a:solidFill>
          <a:ln w="25400">
            <a:solidFill>
              <a:srgbClr val="FF0000"/>
            </a:solidFill>
          </a:ln>
        </p:spPr>
        <p:txBody>
          <a:bodyPr wrap="square" rtlCol="0">
            <a:spAutoFit/>
          </a:bodyPr>
          <a:lstStyle/>
          <a:p>
            <a:r>
              <a:rPr lang="en-US" sz="1400" dirty="0" err="1" smtClean="0"/>
              <a:t>Assy</a:t>
            </a:r>
            <a:r>
              <a:rPr lang="en-US" sz="1400" dirty="0" smtClean="0"/>
              <a:t> Gun Linac &amp; beam line systems</a:t>
            </a:r>
            <a:r>
              <a:rPr lang="en-US" dirty="0" smtClean="0"/>
              <a:t> </a:t>
            </a:r>
            <a:endParaRPr lang="en-US" dirty="0"/>
          </a:p>
        </p:txBody>
      </p:sp>
      <p:sp>
        <p:nvSpPr>
          <p:cNvPr id="26" name="TextBox 25"/>
          <p:cNvSpPr txBox="1"/>
          <p:nvPr/>
        </p:nvSpPr>
        <p:spPr>
          <a:xfrm>
            <a:off x="1524000" y="3553060"/>
            <a:ext cx="1905000" cy="523220"/>
          </a:xfrm>
          <a:prstGeom prst="rect">
            <a:avLst/>
          </a:prstGeom>
          <a:solidFill>
            <a:srgbClr val="FFC000"/>
          </a:solidFill>
          <a:ln w="25400">
            <a:solidFill>
              <a:srgbClr val="FF0000"/>
            </a:solidFill>
          </a:ln>
        </p:spPr>
        <p:txBody>
          <a:bodyPr wrap="square" rtlCol="0">
            <a:spAutoFit/>
          </a:bodyPr>
          <a:lstStyle/>
          <a:p>
            <a:r>
              <a:rPr lang="en-US" sz="1400" dirty="0" smtClean="0"/>
              <a:t>Install utilities and stage 1 Control systems</a:t>
            </a:r>
            <a:endParaRPr lang="en-US" dirty="0"/>
          </a:p>
        </p:txBody>
      </p:sp>
      <p:sp>
        <p:nvSpPr>
          <p:cNvPr id="27" name="TextBox 26"/>
          <p:cNvSpPr txBox="1"/>
          <p:nvPr/>
        </p:nvSpPr>
        <p:spPr>
          <a:xfrm>
            <a:off x="106110" y="5735310"/>
            <a:ext cx="4654151" cy="369332"/>
          </a:xfrm>
          <a:prstGeom prst="rect">
            <a:avLst/>
          </a:prstGeom>
          <a:solidFill>
            <a:schemeClr val="bg1"/>
          </a:solidFill>
          <a:ln w="38100">
            <a:solidFill>
              <a:schemeClr val="accent1">
                <a:shade val="95000"/>
                <a:satMod val="105000"/>
              </a:schemeClr>
            </a:solidFill>
          </a:ln>
        </p:spPr>
        <p:txBody>
          <a:bodyPr wrap="square" rtlCol="0">
            <a:spAutoFit/>
          </a:bodyPr>
          <a:lstStyle/>
          <a:p>
            <a:pPr algn="ctr"/>
            <a:r>
              <a:rPr lang="en-US" dirty="0" smtClean="0"/>
              <a:t>ATF II Time </a:t>
            </a:r>
            <a:r>
              <a:rPr lang="en-US" dirty="0"/>
              <a:t>L</a:t>
            </a:r>
            <a:r>
              <a:rPr lang="en-US" dirty="0" smtClean="0"/>
              <a:t>ine in </a:t>
            </a:r>
            <a:r>
              <a:rPr lang="en-US" dirty="0"/>
              <a:t>Q</a:t>
            </a:r>
            <a:r>
              <a:rPr lang="en-US" dirty="0" smtClean="0"/>
              <a:t>uarters from Project start. </a:t>
            </a:r>
            <a:endParaRPr lang="en-US" dirty="0"/>
          </a:p>
        </p:txBody>
      </p:sp>
      <p:sp>
        <p:nvSpPr>
          <p:cNvPr id="28" name="TextBox 27"/>
          <p:cNvSpPr txBox="1"/>
          <p:nvPr/>
        </p:nvSpPr>
        <p:spPr>
          <a:xfrm>
            <a:off x="3429000" y="5288804"/>
            <a:ext cx="2366509" cy="369332"/>
          </a:xfrm>
          <a:prstGeom prst="rect">
            <a:avLst/>
          </a:prstGeom>
          <a:solidFill>
            <a:srgbClr val="FFC000"/>
          </a:solidFill>
          <a:ln w="25400">
            <a:solidFill>
              <a:srgbClr val="FF0000"/>
            </a:solidFill>
          </a:ln>
        </p:spPr>
        <p:txBody>
          <a:bodyPr wrap="square" rtlCol="0">
            <a:spAutoFit/>
          </a:bodyPr>
          <a:lstStyle/>
          <a:p>
            <a:r>
              <a:rPr lang="en-US" sz="1400" dirty="0" smtClean="0"/>
              <a:t> Gun and Linac commissioning</a:t>
            </a:r>
            <a:r>
              <a:rPr lang="en-US" dirty="0" smtClean="0"/>
              <a:t> </a:t>
            </a:r>
            <a:endParaRPr lang="en-US" dirty="0"/>
          </a:p>
        </p:txBody>
      </p:sp>
      <p:sp>
        <p:nvSpPr>
          <p:cNvPr id="29" name="TextBox 28"/>
          <p:cNvSpPr txBox="1"/>
          <p:nvPr/>
        </p:nvSpPr>
        <p:spPr>
          <a:xfrm>
            <a:off x="2133600" y="4175760"/>
            <a:ext cx="1969273" cy="523220"/>
          </a:xfrm>
          <a:prstGeom prst="rect">
            <a:avLst/>
          </a:prstGeom>
          <a:solidFill>
            <a:srgbClr val="FFC000"/>
          </a:solidFill>
          <a:ln w="25400">
            <a:solidFill>
              <a:srgbClr val="FF0000"/>
            </a:solidFill>
          </a:ln>
        </p:spPr>
        <p:txBody>
          <a:bodyPr wrap="square" rtlCol="0">
            <a:spAutoFit/>
          </a:bodyPr>
          <a:lstStyle/>
          <a:p>
            <a:r>
              <a:rPr lang="en-US" sz="1400" dirty="0" smtClean="0"/>
              <a:t> CO2 and solid state Laser Labs  in 912</a:t>
            </a:r>
            <a:endParaRPr lang="en-US" sz="1400" dirty="0"/>
          </a:p>
        </p:txBody>
      </p:sp>
      <p:sp>
        <p:nvSpPr>
          <p:cNvPr id="30" name="TextBox 29"/>
          <p:cNvSpPr txBox="1"/>
          <p:nvPr/>
        </p:nvSpPr>
        <p:spPr>
          <a:xfrm>
            <a:off x="907418" y="2284598"/>
            <a:ext cx="2521582" cy="523220"/>
          </a:xfrm>
          <a:prstGeom prst="rect">
            <a:avLst/>
          </a:prstGeom>
          <a:solidFill>
            <a:srgbClr val="FFC000"/>
          </a:solidFill>
          <a:ln w="25400">
            <a:solidFill>
              <a:srgbClr val="FF0000"/>
            </a:solidFill>
          </a:ln>
        </p:spPr>
        <p:txBody>
          <a:bodyPr wrap="square" rtlCol="0">
            <a:spAutoFit/>
          </a:bodyPr>
          <a:lstStyle/>
          <a:p>
            <a:r>
              <a:rPr lang="en-US" sz="1400" dirty="0" smtClean="0"/>
              <a:t>!00 TW CO2 laser component  contracts, PFN and HP vessels </a:t>
            </a:r>
            <a:endParaRPr lang="en-US" sz="1400" dirty="0"/>
          </a:p>
        </p:txBody>
      </p:sp>
      <p:sp>
        <p:nvSpPr>
          <p:cNvPr id="31" name="TextBox 30"/>
          <p:cNvSpPr txBox="1"/>
          <p:nvPr/>
        </p:nvSpPr>
        <p:spPr>
          <a:xfrm>
            <a:off x="4760261" y="5756757"/>
            <a:ext cx="1418645" cy="523220"/>
          </a:xfrm>
          <a:prstGeom prst="rect">
            <a:avLst/>
          </a:prstGeom>
          <a:solidFill>
            <a:srgbClr val="FFC000"/>
          </a:solidFill>
          <a:ln w="25400">
            <a:solidFill>
              <a:srgbClr val="FF0000"/>
            </a:solidFill>
          </a:ln>
        </p:spPr>
        <p:txBody>
          <a:bodyPr wrap="square" rtlCol="0">
            <a:spAutoFit/>
          </a:bodyPr>
          <a:lstStyle/>
          <a:p>
            <a:r>
              <a:rPr lang="en-US" sz="1400" dirty="0" smtClean="0"/>
              <a:t>Beam line 1 commissioning </a:t>
            </a:r>
            <a:endParaRPr lang="en-US" dirty="0"/>
          </a:p>
        </p:txBody>
      </p:sp>
      <p:sp>
        <p:nvSpPr>
          <p:cNvPr id="32" name="TextBox 31"/>
          <p:cNvSpPr txBox="1"/>
          <p:nvPr/>
        </p:nvSpPr>
        <p:spPr>
          <a:xfrm>
            <a:off x="3820915" y="3553060"/>
            <a:ext cx="2069327" cy="523220"/>
          </a:xfrm>
          <a:prstGeom prst="rect">
            <a:avLst/>
          </a:prstGeom>
          <a:solidFill>
            <a:srgbClr val="FFC000"/>
          </a:solidFill>
          <a:ln w="25400">
            <a:solidFill>
              <a:srgbClr val="FF0000"/>
            </a:solidFill>
          </a:ln>
        </p:spPr>
        <p:txBody>
          <a:bodyPr wrap="square" rtlCol="0">
            <a:spAutoFit/>
          </a:bodyPr>
          <a:lstStyle/>
          <a:p>
            <a:r>
              <a:rPr lang="en-US" sz="1400" dirty="0" smtClean="0"/>
              <a:t>Install transport lines for solid state and CO2 lasers</a:t>
            </a:r>
            <a:endParaRPr lang="en-US" dirty="0"/>
          </a:p>
        </p:txBody>
      </p:sp>
      <p:sp>
        <p:nvSpPr>
          <p:cNvPr id="33" name="TextBox 32"/>
          <p:cNvSpPr txBox="1"/>
          <p:nvPr/>
        </p:nvSpPr>
        <p:spPr>
          <a:xfrm>
            <a:off x="5690202" y="4538990"/>
            <a:ext cx="1465692" cy="523220"/>
          </a:xfrm>
          <a:prstGeom prst="rect">
            <a:avLst/>
          </a:prstGeom>
          <a:solidFill>
            <a:srgbClr val="FFC000"/>
          </a:solidFill>
          <a:ln w="25400">
            <a:solidFill>
              <a:srgbClr val="FF0000"/>
            </a:solidFill>
          </a:ln>
        </p:spPr>
        <p:txBody>
          <a:bodyPr wrap="square" rtlCol="0">
            <a:spAutoFit/>
          </a:bodyPr>
          <a:lstStyle/>
          <a:p>
            <a:r>
              <a:rPr lang="en-US" sz="1400" dirty="0" smtClean="0"/>
              <a:t>First experiments at Beam line 1</a:t>
            </a:r>
            <a:endParaRPr lang="en-US" dirty="0"/>
          </a:p>
        </p:txBody>
      </p:sp>
      <p:sp>
        <p:nvSpPr>
          <p:cNvPr id="34" name="TextBox 33"/>
          <p:cNvSpPr txBox="1"/>
          <p:nvPr/>
        </p:nvSpPr>
        <p:spPr>
          <a:xfrm>
            <a:off x="5446643" y="4151376"/>
            <a:ext cx="1500233" cy="307777"/>
          </a:xfrm>
          <a:prstGeom prst="rect">
            <a:avLst/>
          </a:prstGeom>
          <a:solidFill>
            <a:srgbClr val="FFC000"/>
          </a:solidFill>
          <a:ln w="25400">
            <a:solidFill>
              <a:srgbClr val="FF0000"/>
            </a:solidFill>
          </a:ln>
        </p:spPr>
        <p:txBody>
          <a:bodyPr wrap="square" rtlCol="0">
            <a:spAutoFit/>
          </a:bodyPr>
          <a:lstStyle/>
          <a:p>
            <a:r>
              <a:rPr lang="en-US" sz="1400" dirty="0" smtClean="0"/>
              <a:t>ATFII Stage 2 Start</a:t>
            </a:r>
            <a:endParaRPr lang="en-US" dirty="0"/>
          </a:p>
        </p:txBody>
      </p:sp>
      <p:sp>
        <p:nvSpPr>
          <p:cNvPr id="35" name="TextBox 34"/>
          <p:cNvSpPr txBox="1"/>
          <p:nvPr/>
        </p:nvSpPr>
        <p:spPr>
          <a:xfrm>
            <a:off x="7249255" y="4538990"/>
            <a:ext cx="1399205" cy="523220"/>
          </a:xfrm>
          <a:prstGeom prst="rect">
            <a:avLst/>
          </a:prstGeom>
          <a:solidFill>
            <a:srgbClr val="FFC000"/>
          </a:solidFill>
          <a:ln w="25400">
            <a:solidFill>
              <a:srgbClr val="FF0000"/>
            </a:solidFill>
          </a:ln>
        </p:spPr>
        <p:txBody>
          <a:bodyPr wrap="square" rtlCol="0">
            <a:spAutoFit/>
          </a:bodyPr>
          <a:lstStyle/>
          <a:p>
            <a:r>
              <a:rPr lang="en-US" sz="1400" dirty="0" smtClean="0"/>
              <a:t>Transfer Equip. from 820 to 912</a:t>
            </a:r>
            <a:endParaRPr lang="en-US" dirty="0"/>
          </a:p>
        </p:txBody>
      </p:sp>
      <p:sp>
        <p:nvSpPr>
          <p:cNvPr id="36" name="TextBox 35"/>
          <p:cNvSpPr txBox="1"/>
          <p:nvPr/>
        </p:nvSpPr>
        <p:spPr>
          <a:xfrm>
            <a:off x="7733582" y="5129344"/>
            <a:ext cx="1295400" cy="523220"/>
          </a:xfrm>
          <a:prstGeom prst="rect">
            <a:avLst/>
          </a:prstGeom>
          <a:solidFill>
            <a:srgbClr val="FFC000"/>
          </a:solidFill>
          <a:ln w="25400">
            <a:solidFill>
              <a:srgbClr val="FF0000"/>
            </a:solidFill>
          </a:ln>
        </p:spPr>
        <p:txBody>
          <a:bodyPr wrap="square" rtlCol="0">
            <a:spAutoFit/>
          </a:bodyPr>
          <a:lstStyle/>
          <a:p>
            <a:r>
              <a:rPr lang="en-US" sz="1400" dirty="0" smtClean="0"/>
              <a:t>Decommission  building  820</a:t>
            </a:r>
            <a:endParaRPr lang="en-US" dirty="0"/>
          </a:p>
        </p:txBody>
      </p:sp>
      <p:sp>
        <p:nvSpPr>
          <p:cNvPr id="37" name="TextBox 36"/>
          <p:cNvSpPr txBox="1"/>
          <p:nvPr/>
        </p:nvSpPr>
        <p:spPr>
          <a:xfrm>
            <a:off x="7669017" y="5756757"/>
            <a:ext cx="1429154" cy="523220"/>
          </a:xfrm>
          <a:prstGeom prst="rect">
            <a:avLst/>
          </a:prstGeom>
          <a:solidFill>
            <a:srgbClr val="FFC000"/>
          </a:solidFill>
          <a:ln w="25400">
            <a:solidFill>
              <a:srgbClr val="FF0000"/>
            </a:solidFill>
          </a:ln>
        </p:spPr>
        <p:txBody>
          <a:bodyPr wrap="square" rtlCol="0">
            <a:spAutoFit/>
          </a:bodyPr>
          <a:lstStyle/>
          <a:p>
            <a:r>
              <a:rPr lang="en-US" sz="1400" dirty="0" smtClean="0"/>
              <a:t>Transfer ATF Ops. </a:t>
            </a:r>
            <a:r>
              <a:rPr lang="en-US" sz="1400" smtClean="0"/>
              <a:t>to </a:t>
            </a:r>
            <a:r>
              <a:rPr lang="en-US" sz="1400" dirty="0" smtClean="0"/>
              <a:t>912</a:t>
            </a:r>
            <a:endParaRPr lang="en-US" dirty="0"/>
          </a:p>
        </p:txBody>
      </p:sp>
      <p:sp>
        <p:nvSpPr>
          <p:cNvPr id="38" name="TextBox 37"/>
          <p:cNvSpPr txBox="1"/>
          <p:nvPr/>
        </p:nvSpPr>
        <p:spPr>
          <a:xfrm>
            <a:off x="5890242" y="5134916"/>
            <a:ext cx="1752600" cy="523220"/>
          </a:xfrm>
          <a:prstGeom prst="rect">
            <a:avLst/>
          </a:prstGeom>
          <a:solidFill>
            <a:srgbClr val="FFC000"/>
          </a:solidFill>
          <a:ln w="25400">
            <a:solidFill>
              <a:srgbClr val="FF0000"/>
            </a:solidFill>
          </a:ln>
        </p:spPr>
        <p:txBody>
          <a:bodyPr wrap="square" rtlCol="0">
            <a:spAutoFit/>
          </a:bodyPr>
          <a:lstStyle/>
          <a:p>
            <a:r>
              <a:rPr lang="en-US" sz="1400" dirty="0" err="1" smtClean="0"/>
              <a:t>Assy</a:t>
            </a:r>
            <a:r>
              <a:rPr lang="en-US" sz="1400" dirty="0" smtClean="0"/>
              <a:t> CO2 compressor 2-40 TW System</a:t>
            </a:r>
            <a:endParaRPr lang="en-US" dirty="0"/>
          </a:p>
        </p:txBody>
      </p:sp>
      <p:sp>
        <p:nvSpPr>
          <p:cNvPr id="39" name="TextBox 38"/>
          <p:cNvSpPr txBox="1"/>
          <p:nvPr/>
        </p:nvSpPr>
        <p:spPr>
          <a:xfrm>
            <a:off x="6280781" y="5756757"/>
            <a:ext cx="1332191" cy="523220"/>
          </a:xfrm>
          <a:prstGeom prst="rect">
            <a:avLst/>
          </a:prstGeom>
          <a:solidFill>
            <a:srgbClr val="FFC000"/>
          </a:solidFill>
          <a:ln w="25400">
            <a:solidFill>
              <a:srgbClr val="FF0000"/>
            </a:solidFill>
          </a:ln>
        </p:spPr>
        <p:txBody>
          <a:bodyPr wrap="square" rtlCol="0">
            <a:spAutoFit/>
          </a:bodyPr>
          <a:lstStyle/>
          <a:p>
            <a:r>
              <a:rPr lang="en-US" sz="1400" dirty="0" smtClean="0"/>
              <a:t>Beam Line 2 commissioning</a:t>
            </a:r>
            <a:endParaRPr lang="en-US" dirty="0"/>
          </a:p>
        </p:txBody>
      </p:sp>
      <p:cxnSp>
        <p:nvCxnSpPr>
          <p:cNvPr id="3" name="Straight Connector 2"/>
          <p:cNvCxnSpPr/>
          <p:nvPr/>
        </p:nvCxnSpPr>
        <p:spPr>
          <a:xfrm flipV="1">
            <a:off x="7155894" y="850698"/>
            <a:ext cx="0" cy="360845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0" y="1557615"/>
            <a:ext cx="7155894" cy="1198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18161" y="1219200"/>
            <a:ext cx="2417983" cy="523220"/>
          </a:xfrm>
          <a:prstGeom prst="rect">
            <a:avLst/>
          </a:prstGeom>
          <a:solidFill>
            <a:srgbClr val="FFC000"/>
          </a:solidFill>
          <a:ln w="25400">
            <a:solidFill>
              <a:srgbClr val="FF0000"/>
            </a:solidFill>
          </a:ln>
        </p:spPr>
        <p:txBody>
          <a:bodyPr wrap="square" rtlCol="0">
            <a:spAutoFit/>
          </a:bodyPr>
          <a:lstStyle/>
          <a:p>
            <a:r>
              <a:rPr lang="en-US" sz="1400" dirty="0"/>
              <a:t>E</a:t>
            </a:r>
            <a:r>
              <a:rPr lang="en-US" sz="1400" dirty="0" smtClean="0"/>
              <a:t>quipment Move from SDL , MIT &amp; component purchases</a:t>
            </a:r>
            <a:endParaRPr lang="en-US" sz="1400" dirty="0"/>
          </a:p>
        </p:txBody>
      </p:sp>
      <p:sp>
        <p:nvSpPr>
          <p:cNvPr id="43" name="TextBox 42"/>
          <p:cNvSpPr txBox="1"/>
          <p:nvPr/>
        </p:nvSpPr>
        <p:spPr>
          <a:xfrm>
            <a:off x="4332477" y="1132820"/>
            <a:ext cx="2715450" cy="369332"/>
          </a:xfrm>
          <a:prstGeom prst="rect">
            <a:avLst/>
          </a:prstGeom>
          <a:noFill/>
        </p:spPr>
        <p:txBody>
          <a:bodyPr wrap="square" rtlCol="0">
            <a:spAutoFit/>
          </a:bodyPr>
          <a:lstStyle/>
          <a:p>
            <a:r>
              <a:rPr lang="en-US" b="1" dirty="0" smtClean="0">
                <a:solidFill>
                  <a:srgbClr val="FF0000"/>
                </a:solidFill>
              </a:rPr>
              <a:t>ATF1 continues operations</a:t>
            </a:r>
            <a:endParaRPr lang="en-US" b="1" dirty="0">
              <a:solidFill>
                <a:srgbClr val="FF0000"/>
              </a:solidFill>
            </a:endParaRPr>
          </a:p>
        </p:txBody>
      </p:sp>
      <p:sp>
        <p:nvSpPr>
          <p:cNvPr id="42" name="TextBox 41"/>
          <p:cNvSpPr txBox="1"/>
          <p:nvPr/>
        </p:nvSpPr>
        <p:spPr>
          <a:xfrm>
            <a:off x="4102873" y="666032"/>
            <a:ext cx="4652280" cy="369332"/>
          </a:xfrm>
          <a:prstGeom prst="rect">
            <a:avLst/>
          </a:prstGeom>
          <a:noFill/>
          <a:ln w="38100">
            <a:solidFill>
              <a:schemeClr val="accent1">
                <a:shade val="95000"/>
                <a:satMod val="105000"/>
              </a:schemeClr>
            </a:solidFill>
          </a:ln>
        </p:spPr>
        <p:txBody>
          <a:bodyPr wrap="square" rtlCol="0">
            <a:spAutoFit/>
          </a:bodyPr>
          <a:lstStyle/>
          <a:p>
            <a:pPr algn="r"/>
            <a:r>
              <a:rPr lang="en-US" dirty="0" smtClean="0"/>
              <a:t>QT8      QT9     QT10   QT11   QT12   QT13</a:t>
            </a:r>
            <a:endParaRPr lang="en-US" dirty="0"/>
          </a:p>
        </p:txBody>
      </p:sp>
      <p:sp>
        <p:nvSpPr>
          <p:cNvPr id="44" name="Slide Number Placeholder 4"/>
          <p:cNvSpPr>
            <a:spLocks noGrp="1"/>
          </p:cNvSpPr>
          <p:nvPr>
            <p:ph type="sldNum" sz="quarter" idx="12"/>
          </p:nvPr>
        </p:nvSpPr>
        <p:spPr>
          <a:xfrm>
            <a:off x="4419600" y="6492875"/>
            <a:ext cx="2133600" cy="365125"/>
          </a:xfrm>
        </p:spPr>
        <p:txBody>
          <a:bodyPr/>
          <a:lstStyle/>
          <a:p>
            <a:fld id="{25792CC6-8A8A-8845-897E-29FA1C5B5B17}" type="slidenum">
              <a:rPr lang="en-US" smtClean="0">
                <a:solidFill>
                  <a:schemeClr val="bg1"/>
                </a:solidFill>
              </a:rPr>
              <a:t>63</a:t>
            </a:fld>
            <a:endParaRPr lang="en-US" dirty="0">
              <a:solidFill>
                <a:schemeClr val="bg1"/>
              </a:solidFill>
            </a:endParaRPr>
          </a:p>
        </p:txBody>
      </p:sp>
    </p:spTree>
    <p:extLst>
      <p:ext uri="{BB962C8B-B14F-4D97-AF65-F5344CB8AC3E}">
        <p14:creationId xmlns:p14="http://schemas.microsoft.com/office/powerpoint/2010/main" val="115702401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https://regstg.com/img/csu/ICXRL-banner.jpg"/>
          <p:cNvPicPr>
            <a:picLocks noChangeAspect="1" noChangeArrowheads="1"/>
          </p:cNvPicPr>
          <p:nvPr/>
        </p:nvPicPr>
        <p:blipFill rotWithShape="1">
          <a:blip r:link="rId3">
            <a:clrChange>
              <a:clrFrom>
                <a:srgbClr val="CCCCCC"/>
              </a:clrFrom>
              <a:clrTo>
                <a:srgbClr val="CCCCCC">
                  <a:alpha val="0"/>
                </a:srgbClr>
              </a:clrTo>
            </a:clrChange>
            <a:extLst>
              <a:ext uri="{28A0092B-C50C-407E-A947-70E740481C1C}">
                <a14:useLocalDpi xmlns:a14="http://schemas.microsoft.com/office/drawing/2010/main" val="0"/>
              </a:ext>
            </a:extLst>
          </a:blip>
          <a:srcRect l="52863" t="24469" r="23568" b="57859"/>
          <a:stretch/>
        </p:blipFill>
        <p:spPr bwMode="auto">
          <a:xfrm>
            <a:off x="43079" y="519545"/>
            <a:ext cx="752042" cy="18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a:xfrm>
            <a:off x="1041776" y="699654"/>
            <a:ext cx="7568824"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3600" b="1" dirty="0" smtClean="0">
                <a:solidFill>
                  <a:srgbClr val="8EB4E3"/>
                </a:solidFill>
                <a:effectLst>
                  <a:outerShdw blurRad="38100" dist="38100" dir="2700000" algn="tl">
                    <a:srgbClr val="000000"/>
                  </a:outerShdw>
                </a:effectLst>
                <a:latin typeface="Verdana" pitchFamily="34" charset="0"/>
              </a:rPr>
              <a:t>High-repetition CO</a:t>
            </a:r>
            <a:r>
              <a:rPr lang="en-US" altLang="en-US" sz="3600" b="1" baseline="-25000" dirty="0" smtClean="0">
                <a:solidFill>
                  <a:srgbClr val="8EB4E3"/>
                </a:solidFill>
                <a:effectLst>
                  <a:outerShdw blurRad="38100" dist="38100" dir="2700000" algn="tl">
                    <a:srgbClr val="000000"/>
                  </a:outerShdw>
                </a:effectLst>
                <a:latin typeface="Verdana" pitchFamily="34" charset="0"/>
              </a:rPr>
              <a:t>2</a:t>
            </a:r>
            <a:r>
              <a:rPr lang="en-US" altLang="en-US" sz="3600" b="1" dirty="0" smtClean="0">
                <a:solidFill>
                  <a:srgbClr val="8EB4E3"/>
                </a:solidFill>
                <a:effectLst>
                  <a:outerShdw blurRad="38100" dist="38100" dir="2700000" algn="tl">
                    <a:srgbClr val="000000"/>
                  </a:outerShdw>
                </a:effectLst>
                <a:latin typeface="Verdana" pitchFamily="34" charset="0"/>
              </a:rPr>
              <a:t> laser</a:t>
            </a:r>
            <a:endParaRPr lang="en-US" altLang="en-US" sz="3600" b="1" dirty="0">
              <a:solidFill>
                <a:srgbClr val="8EB4E3"/>
              </a:solidFill>
              <a:effectLst>
                <a:outerShdw blurRad="38100" dist="38100" dir="2700000" algn="tl">
                  <a:srgbClr val="000000"/>
                </a:outerShdw>
              </a:effectLst>
              <a:latin typeface="Verdana" pitchFamily="34" charset="0"/>
            </a:endParaRPr>
          </a:p>
        </p:txBody>
      </p:sp>
      <p:sp>
        <p:nvSpPr>
          <p:cNvPr id="17" name="Rectangle 3"/>
          <p:cNvSpPr>
            <a:spLocks noChangeArrowheads="1"/>
          </p:cNvSpPr>
          <p:nvPr/>
        </p:nvSpPr>
        <p:spPr bwMode="auto">
          <a:xfrm>
            <a:off x="4800600" y="1814930"/>
            <a:ext cx="4191000" cy="2640723"/>
          </a:xfrm>
          <a:prstGeom prst="rect">
            <a:avLst/>
          </a:prstGeom>
          <a:noFill/>
          <a:ln w="9525">
            <a:noFill/>
            <a:miter lim="800000"/>
            <a:headEnd/>
            <a:tailEnd/>
          </a:ln>
        </p:spPr>
        <p:txBody>
          <a:bodyPr wrap="square">
            <a:spAutoFit/>
          </a:bodyPr>
          <a:lstStyle/>
          <a:p>
            <a:pPr marL="285750" indent="-285750">
              <a:lnSpc>
                <a:spcPct val="120000"/>
              </a:lnSpc>
              <a:buFont typeface="Arial"/>
              <a:buChar char="•"/>
            </a:pPr>
            <a:r>
              <a:rPr lang="en-US" dirty="0">
                <a:latin typeface="Arial" pitchFamily="34" charset="0"/>
                <a:ea typeface="Osaka" charset="-128"/>
              </a:rPr>
              <a:t>Pressure	</a:t>
            </a:r>
            <a:r>
              <a:rPr lang="en-US" dirty="0" smtClean="0">
                <a:latin typeface="Arial" pitchFamily="34" charset="0"/>
                <a:ea typeface="Osaka" charset="-128"/>
              </a:rPr>
              <a:t>	        10 </a:t>
            </a:r>
            <a:r>
              <a:rPr lang="en-US" dirty="0" err="1">
                <a:latin typeface="Arial" pitchFamily="34" charset="0"/>
                <a:ea typeface="Osaka" charset="-128"/>
              </a:rPr>
              <a:t>atm</a:t>
            </a:r>
            <a:r>
              <a:rPr lang="en-US" dirty="0">
                <a:latin typeface="Arial" pitchFamily="34" charset="0"/>
                <a:ea typeface="Osaka" charset="-128"/>
              </a:rPr>
              <a:t>	</a:t>
            </a:r>
          </a:p>
          <a:p>
            <a:pPr marL="285750" indent="-285750">
              <a:lnSpc>
                <a:spcPct val="120000"/>
              </a:lnSpc>
              <a:buFont typeface="Arial"/>
              <a:buChar char="•"/>
            </a:pPr>
            <a:r>
              <a:rPr lang="en-US" dirty="0" smtClean="0">
                <a:latin typeface="Arial" pitchFamily="34" charset="0"/>
                <a:ea typeface="Osaka" charset="-128"/>
              </a:rPr>
              <a:t>Repetition </a:t>
            </a:r>
            <a:r>
              <a:rPr lang="en-US" dirty="0">
                <a:latin typeface="Arial" pitchFamily="34" charset="0"/>
                <a:ea typeface="Osaka" charset="-128"/>
              </a:rPr>
              <a:t>Rate 	</a:t>
            </a:r>
            <a:r>
              <a:rPr lang="en-US" dirty="0" smtClean="0">
                <a:latin typeface="Arial" pitchFamily="34" charset="0"/>
                <a:ea typeface="Osaka" charset="-128"/>
              </a:rPr>
              <a:t> 1 kHz</a:t>
            </a:r>
            <a:endParaRPr lang="en-US" dirty="0">
              <a:latin typeface="Arial" pitchFamily="34" charset="0"/>
              <a:ea typeface="Osaka" charset="-128"/>
            </a:endParaRPr>
          </a:p>
          <a:p>
            <a:pPr marL="285750" indent="-285750">
              <a:lnSpc>
                <a:spcPct val="120000"/>
              </a:lnSpc>
              <a:buFont typeface="Arial"/>
              <a:buChar char="•"/>
            </a:pPr>
            <a:r>
              <a:rPr lang="en-US" dirty="0" smtClean="0">
                <a:latin typeface="Arial" pitchFamily="34" charset="0"/>
                <a:ea typeface="Osaka" charset="-128"/>
              </a:rPr>
              <a:t>Average </a:t>
            </a:r>
            <a:r>
              <a:rPr lang="en-US" dirty="0">
                <a:latin typeface="Arial" pitchFamily="34" charset="0"/>
                <a:ea typeface="Osaka" charset="-128"/>
              </a:rPr>
              <a:t>Power 	 </a:t>
            </a:r>
            <a:r>
              <a:rPr lang="en-US" dirty="0" smtClean="0">
                <a:latin typeface="Arial" pitchFamily="34" charset="0"/>
                <a:ea typeface="Osaka" charset="-128"/>
              </a:rPr>
              <a:t>1 kW</a:t>
            </a:r>
          </a:p>
          <a:p>
            <a:pPr marL="285750" indent="-285750">
              <a:lnSpc>
                <a:spcPct val="120000"/>
              </a:lnSpc>
              <a:buFont typeface="Arial"/>
              <a:buChar char="•"/>
            </a:pPr>
            <a:endParaRPr lang="en-US" dirty="0">
              <a:ea typeface="Osaka" charset="-128"/>
            </a:endParaRPr>
          </a:p>
          <a:p>
            <a:pPr marL="285750" indent="-285750">
              <a:lnSpc>
                <a:spcPct val="120000"/>
              </a:lnSpc>
              <a:buFont typeface="Arial"/>
              <a:buChar char="•"/>
            </a:pPr>
            <a:endParaRPr lang="en-US" dirty="0">
              <a:latin typeface="Arial" pitchFamily="34" charset="0"/>
              <a:ea typeface="Osaka" charset="-128"/>
            </a:endParaRPr>
          </a:p>
          <a:p>
            <a:pPr marL="285750" indent="-285750">
              <a:lnSpc>
                <a:spcPct val="120000"/>
              </a:lnSpc>
              <a:buFont typeface="Arial"/>
              <a:buChar char="•"/>
            </a:pPr>
            <a:r>
              <a:rPr lang="en-US" dirty="0" smtClean="0">
                <a:solidFill>
                  <a:srgbClr val="000000"/>
                </a:solidFill>
                <a:latin typeface="Arial" pitchFamily="34" charset="0"/>
                <a:ea typeface="Osaka" charset="-128"/>
              </a:rPr>
              <a:t>Prospective </a:t>
            </a:r>
            <a:r>
              <a:rPr lang="en-US" b="1" i="1" dirty="0" err="1"/>
              <a:t>B</a:t>
            </a:r>
            <a:r>
              <a:rPr lang="en-US" i="1" baseline="-25000" dirty="0" err="1"/>
              <a:t>ave</a:t>
            </a:r>
            <a:r>
              <a:rPr lang="en-US" dirty="0" smtClean="0"/>
              <a:t>= </a:t>
            </a:r>
            <a:r>
              <a:rPr lang="en-US" altLang="ko-KR" dirty="0" smtClean="0">
                <a:solidFill>
                  <a:schemeClr val="tx1">
                    <a:lumMod val="85000"/>
                    <a:lumOff val="15000"/>
                  </a:schemeClr>
                </a:solidFill>
                <a:latin typeface="Verdana" pitchFamily="34" charset="0"/>
                <a:ea typeface="Gulim" pitchFamily="34" charset="-127"/>
              </a:rPr>
              <a:t>10</a:t>
            </a:r>
            <a:r>
              <a:rPr lang="en-US" altLang="ko-KR" baseline="30000" dirty="0" smtClean="0">
                <a:solidFill>
                  <a:schemeClr val="tx1">
                    <a:lumMod val="85000"/>
                    <a:lumOff val="15000"/>
                  </a:schemeClr>
                </a:solidFill>
                <a:latin typeface="Verdana" pitchFamily="34" charset="0"/>
                <a:ea typeface="Gulim" pitchFamily="34" charset="-127"/>
              </a:rPr>
              <a:t>13 </a:t>
            </a:r>
            <a:r>
              <a:rPr lang="en-US" altLang="ko-KR" sz="1400" dirty="0" smtClean="0">
                <a:solidFill>
                  <a:schemeClr val="tx1">
                    <a:lumMod val="85000"/>
                    <a:lumOff val="15000"/>
                  </a:schemeClr>
                </a:solidFill>
                <a:latin typeface="Verdana" pitchFamily="34" charset="0"/>
                <a:ea typeface="Gulim" pitchFamily="34" charset="-127"/>
              </a:rPr>
              <a:t>@10keV</a:t>
            </a:r>
          </a:p>
          <a:p>
            <a:r>
              <a:rPr lang="en-US" altLang="ko-KR" dirty="0" smtClean="0">
                <a:solidFill>
                  <a:schemeClr val="tx1">
                    <a:lumMod val="85000"/>
                    <a:lumOff val="15000"/>
                  </a:schemeClr>
                </a:solidFill>
                <a:latin typeface="Verdana" pitchFamily="34" charset="0"/>
                <a:ea typeface="Gulim" pitchFamily="34" charset="-127"/>
              </a:rPr>
              <a:t>		</a:t>
            </a:r>
            <a:r>
              <a:rPr lang="en-US" altLang="ko-KR" sz="1400" dirty="0" smtClean="0">
                <a:solidFill>
                  <a:schemeClr val="tx1">
                    <a:lumMod val="85000"/>
                    <a:lumOff val="15000"/>
                  </a:schemeClr>
                </a:solidFill>
                <a:latin typeface="Verdana" pitchFamily="34" charset="0"/>
                <a:ea typeface="Gulim" pitchFamily="34" charset="-127"/>
              </a:rPr>
              <a:t>               to</a:t>
            </a:r>
            <a:r>
              <a:rPr lang="en-US" altLang="ko-KR" dirty="0" smtClean="0">
                <a:solidFill>
                  <a:schemeClr val="tx1">
                    <a:lumMod val="85000"/>
                    <a:lumOff val="15000"/>
                  </a:schemeClr>
                </a:solidFill>
                <a:latin typeface="Verdana" pitchFamily="34" charset="0"/>
                <a:ea typeface="Gulim" pitchFamily="34" charset="-127"/>
              </a:rPr>
              <a:t> 10</a:t>
            </a:r>
            <a:r>
              <a:rPr lang="en-US" altLang="ko-KR" baseline="30000" dirty="0" smtClean="0">
                <a:solidFill>
                  <a:schemeClr val="tx1">
                    <a:lumMod val="85000"/>
                    <a:lumOff val="15000"/>
                  </a:schemeClr>
                </a:solidFill>
                <a:latin typeface="Verdana" pitchFamily="34" charset="0"/>
                <a:ea typeface="Gulim" pitchFamily="34" charset="-127"/>
              </a:rPr>
              <a:t>19 </a:t>
            </a:r>
            <a:r>
              <a:rPr lang="en-US" altLang="ko-KR" sz="1400" dirty="0" smtClean="0">
                <a:solidFill>
                  <a:schemeClr val="tx1">
                    <a:lumMod val="85000"/>
                    <a:lumOff val="15000"/>
                  </a:schemeClr>
                </a:solidFill>
                <a:latin typeface="Verdana" pitchFamily="34" charset="0"/>
                <a:ea typeface="Gulim" pitchFamily="34" charset="-127"/>
              </a:rPr>
              <a:t>@10MeV</a:t>
            </a:r>
          </a:p>
          <a:p>
            <a:r>
              <a:rPr lang="en-US" altLang="ko-KR" dirty="0" smtClean="0">
                <a:solidFill>
                  <a:schemeClr val="tx1">
                    <a:lumMod val="85000"/>
                    <a:lumOff val="15000"/>
                  </a:schemeClr>
                </a:solidFill>
                <a:latin typeface="Verdana" pitchFamily="34" charset="0"/>
                <a:ea typeface="Gulim" pitchFamily="34" charset="-127"/>
              </a:rPr>
              <a:t>                </a:t>
            </a:r>
            <a:r>
              <a:rPr lang="en-US" altLang="ko-KR" sz="1400" dirty="0" smtClean="0">
                <a:solidFill>
                  <a:schemeClr val="tx1">
                    <a:lumMod val="85000"/>
                    <a:lumOff val="15000"/>
                  </a:schemeClr>
                </a:solidFill>
                <a:latin typeface="Verdana" pitchFamily="34" charset="0"/>
                <a:ea typeface="Gulim" pitchFamily="34" charset="-127"/>
              </a:rPr>
              <a:t>(</a:t>
            </a:r>
            <a:r>
              <a:rPr lang="en-US" altLang="ko-KR" sz="1400" dirty="0" err="1" smtClean="0">
                <a:solidFill>
                  <a:schemeClr val="tx1">
                    <a:lumMod val="85000"/>
                    <a:lumOff val="15000"/>
                  </a:schemeClr>
                </a:solidFill>
                <a:latin typeface="Verdana" pitchFamily="34" charset="0"/>
                <a:ea typeface="Gulim" pitchFamily="34" charset="-127"/>
              </a:rPr>
              <a:t>ph</a:t>
            </a:r>
            <a:r>
              <a:rPr lang="en-US" altLang="ko-KR" sz="1400" dirty="0" smtClean="0">
                <a:solidFill>
                  <a:schemeClr val="tx1">
                    <a:lumMod val="85000"/>
                    <a:lumOff val="15000"/>
                  </a:schemeClr>
                </a:solidFill>
                <a:latin typeface="Verdana" pitchFamily="34" charset="0"/>
                <a:ea typeface="Gulim" pitchFamily="34" charset="-127"/>
              </a:rPr>
              <a:t>/s-mm</a:t>
            </a:r>
            <a:r>
              <a:rPr lang="en-US" altLang="ko-KR" sz="1400" baseline="30000" dirty="0" smtClean="0">
                <a:solidFill>
                  <a:schemeClr val="tx1">
                    <a:lumMod val="85000"/>
                    <a:lumOff val="15000"/>
                  </a:schemeClr>
                </a:solidFill>
                <a:latin typeface="Verdana" pitchFamily="34" charset="0"/>
                <a:ea typeface="Gulim" pitchFamily="34" charset="-127"/>
              </a:rPr>
              <a:t>2</a:t>
            </a:r>
            <a:r>
              <a:rPr lang="en-US" altLang="ko-KR" sz="1400" dirty="0" smtClean="0">
                <a:solidFill>
                  <a:schemeClr val="tx1">
                    <a:lumMod val="85000"/>
                    <a:lumOff val="15000"/>
                  </a:schemeClr>
                </a:solidFill>
                <a:latin typeface="Verdana" pitchFamily="34" charset="0"/>
                <a:ea typeface="Gulim" pitchFamily="34" charset="-127"/>
              </a:rPr>
              <a:t>-mrad</a:t>
            </a:r>
            <a:r>
              <a:rPr lang="en-US" altLang="ko-KR" sz="1400" baseline="30000" dirty="0" smtClean="0">
                <a:solidFill>
                  <a:schemeClr val="tx1">
                    <a:lumMod val="85000"/>
                    <a:lumOff val="15000"/>
                  </a:schemeClr>
                </a:solidFill>
                <a:latin typeface="Verdana" pitchFamily="34" charset="0"/>
                <a:ea typeface="Gulim" pitchFamily="34" charset="-127"/>
              </a:rPr>
              <a:t>2</a:t>
            </a:r>
            <a:r>
              <a:rPr lang="en-US" altLang="ko-KR" sz="1400" dirty="0" smtClean="0">
                <a:solidFill>
                  <a:schemeClr val="tx1">
                    <a:lumMod val="85000"/>
                    <a:lumOff val="15000"/>
                  </a:schemeClr>
                </a:solidFill>
                <a:latin typeface="Verdana" pitchFamily="34" charset="0"/>
                <a:ea typeface="Gulim" pitchFamily="34" charset="-127"/>
              </a:rPr>
              <a:t> -0.1%BW) </a:t>
            </a:r>
            <a:endParaRPr lang="en-US" sz="1400" dirty="0">
              <a:solidFill>
                <a:srgbClr val="3333CC"/>
              </a:solidFill>
              <a:ea typeface="Osaka" charset="-128"/>
            </a:endParaRPr>
          </a:p>
        </p:txBody>
      </p:sp>
      <p:pic>
        <p:nvPicPr>
          <p:cNvPr id="23" name="Picture 6" descr="MVC00029"/>
          <p:cNvPicPr>
            <a:picLocks noChangeAspect="1" noChangeArrowheads="1"/>
          </p:cNvPicPr>
          <p:nvPr/>
        </p:nvPicPr>
        <p:blipFill>
          <a:blip r:embed="rId4">
            <a:extLst>
              <a:ext uri="{28A0092B-C50C-407E-A947-70E740481C1C}">
                <a14:useLocalDpi xmlns:a14="http://schemas.microsoft.com/office/drawing/2010/main" val="0"/>
              </a:ext>
            </a:extLst>
          </a:blip>
          <a:srcRect l="8003" r="12611"/>
          <a:stretch>
            <a:fillRect/>
          </a:stretch>
        </p:blipFill>
        <p:spPr bwMode="auto">
          <a:xfrm>
            <a:off x="862945" y="1470025"/>
            <a:ext cx="3022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60144">
            <a:off x="1035983" y="4071938"/>
            <a:ext cx="28194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0" y="1510130"/>
            <a:ext cx="1114344" cy="369332"/>
          </a:xfrm>
          <a:prstGeom prst="rect">
            <a:avLst/>
          </a:prstGeom>
          <a:noFill/>
        </p:spPr>
        <p:txBody>
          <a:bodyPr wrap="none" rtlCol="0">
            <a:spAutoFit/>
          </a:bodyPr>
          <a:lstStyle/>
          <a:p>
            <a:r>
              <a:rPr lang="en-US" b="1" dirty="0" smtClean="0"/>
              <a:t>CO</a:t>
            </a:r>
            <a:r>
              <a:rPr lang="en-US" b="1" baseline="-25000" dirty="0" smtClean="0"/>
              <a:t>2</a:t>
            </a:r>
            <a:r>
              <a:rPr lang="en-US" b="1" dirty="0" smtClean="0"/>
              <a:t> laser:</a:t>
            </a:r>
            <a:endParaRPr lang="en-US" b="1" dirty="0"/>
          </a:p>
        </p:txBody>
      </p:sp>
      <p:sp>
        <p:nvSpPr>
          <p:cNvPr id="18" name="TextBox 17"/>
          <p:cNvSpPr txBox="1"/>
          <p:nvPr/>
        </p:nvSpPr>
        <p:spPr>
          <a:xfrm>
            <a:off x="4572000" y="3110330"/>
            <a:ext cx="1500026" cy="400110"/>
          </a:xfrm>
          <a:prstGeom prst="rect">
            <a:avLst/>
          </a:prstGeom>
          <a:noFill/>
        </p:spPr>
        <p:txBody>
          <a:bodyPr wrap="none" rtlCol="0">
            <a:spAutoFit/>
          </a:bodyPr>
          <a:lstStyle/>
          <a:p>
            <a:r>
              <a:rPr lang="en-US" b="1" dirty="0" smtClean="0"/>
              <a:t>X-ray (</a:t>
            </a:r>
            <a:r>
              <a:rPr lang="en-US" sz="2000" b="1" i="1" dirty="0" smtClean="0">
                <a:latin typeface="Symbol" charset="2"/>
                <a:cs typeface="Symbol" charset="2"/>
              </a:rPr>
              <a:t>g</a:t>
            </a:r>
            <a:r>
              <a:rPr lang="en-US" b="1" dirty="0" smtClean="0"/>
              <a:t>-rays):</a:t>
            </a:r>
            <a:endParaRPr lang="en-US" b="1" dirty="0"/>
          </a:p>
        </p:txBody>
      </p:sp>
      <p:sp>
        <p:nvSpPr>
          <p:cNvPr id="5" name="Slide Number Placeholder 4"/>
          <p:cNvSpPr>
            <a:spLocks noGrp="1"/>
          </p:cNvSpPr>
          <p:nvPr>
            <p:ph type="sldNum" sz="quarter" idx="13"/>
          </p:nvPr>
        </p:nvSpPr>
        <p:spPr>
          <a:xfrm>
            <a:off x="2819400" y="6492875"/>
            <a:ext cx="2133600" cy="365125"/>
          </a:xfrm>
        </p:spPr>
        <p:txBody>
          <a:bodyPr/>
          <a:lstStyle/>
          <a:p>
            <a:pPr algn="r"/>
            <a:fld id="{F99EC173-99AE-4773-AB25-02E469A13EAE}" type="slidenum">
              <a:rPr lang="en-US" smtClean="0">
                <a:solidFill>
                  <a:schemeClr val="bg1"/>
                </a:solidFill>
              </a:rPr>
              <a:pPr algn="r"/>
              <a:t>64</a:t>
            </a:fld>
            <a:endParaRPr lang="en-US" dirty="0">
              <a:solidFill>
                <a:schemeClr val="bg1"/>
              </a:solidFill>
            </a:endParaRPr>
          </a:p>
        </p:txBody>
      </p:sp>
      <p:sp>
        <p:nvSpPr>
          <p:cNvPr id="3" name="TextBox 2"/>
          <p:cNvSpPr txBox="1"/>
          <p:nvPr/>
        </p:nvSpPr>
        <p:spPr>
          <a:xfrm>
            <a:off x="4644263" y="4780113"/>
            <a:ext cx="4059382" cy="1754326"/>
          </a:xfrm>
          <a:prstGeom prst="rect">
            <a:avLst/>
          </a:prstGeom>
          <a:noFill/>
        </p:spPr>
        <p:txBody>
          <a:bodyPr wrap="square" rtlCol="0">
            <a:spAutoFit/>
          </a:bodyPr>
          <a:lstStyle/>
          <a:p>
            <a:r>
              <a:rPr lang="en-US" altLang="en-US" i="1" dirty="0">
                <a:solidFill>
                  <a:srgbClr val="002060"/>
                </a:solidFill>
                <a:effectLst>
                  <a:outerShdw blurRad="38100" dist="38100" dir="2700000" algn="tl">
                    <a:srgbClr val="000000">
                      <a:alpha val="43137"/>
                    </a:srgbClr>
                  </a:outerShdw>
                </a:effectLst>
                <a:latin typeface="Verdana" pitchFamily="34" charset="0"/>
              </a:rPr>
              <a:t>It is anticipated that compact light sources affordable to any university will make a similar impact as PCs complementing main-frame computers.</a:t>
            </a:r>
          </a:p>
          <a:p>
            <a:endParaRPr lang="en-US" dirty="0"/>
          </a:p>
        </p:txBody>
      </p:sp>
    </p:spTree>
    <p:extLst>
      <p:ext uri="{BB962C8B-B14F-4D97-AF65-F5344CB8AC3E}">
        <p14:creationId xmlns:p14="http://schemas.microsoft.com/office/powerpoint/2010/main" val="31266824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523542"/>
            <a:ext cx="9144000" cy="2791002"/>
          </a:xfrm>
          <a:prstGeom prst="rect">
            <a:avLst/>
          </a:prstGeom>
        </p:spPr>
      </p:pic>
      <p:pic>
        <p:nvPicPr>
          <p:cNvPr id="6" name="Picture 5"/>
          <p:cNvPicPr>
            <a:picLocks noChangeAspect="1"/>
          </p:cNvPicPr>
          <p:nvPr/>
        </p:nvPicPr>
        <p:blipFill>
          <a:blip r:embed="rId3"/>
          <a:stretch>
            <a:fillRect/>
          </a:stretch>
        </p:blipFill>
        <p:spPr>
          <a:xfrm>
            <a:off x="1507431" y="3328849"/>
            <a:ext cx="5756730" cy="2069631"/>
          </a:xfrm>
          <a:prstGeom prst="rect">
            <a:avLst/>
          </a:prstGeom>
        </p:spPr>
      </p:pic>
      <p:sp>
        <p:nvSpPr>
          <p:cNvPr id="10" name="TextBox 9"/>
          <p:cNvSpPr txBox="1"/>
          <p:nvPr/>
        </p:nvSpPr>
        <p:spPr>
          <a:xfrm>
            <a:off x="4741884" y="5438701"/>
            <a:ext cx="1127606" cy="369332"/>
          </a:xfrm>
          <a:prstGeom prst="rect">
            <a:avLst/>
          </a:prstGeom>
          <a:noFill/>
        </p:spPr>
        <p:txBody>
          <a:bodyPr wrap="square" rtlCol="0">
            <a:spAutoFit/>
          </a:bodyPr>
          <a:lstStyle/>
          <a:p>
            <a:r>
              <a:rPr lang="en-US" dirty="0" smtClean="0"/>
              <a:t> </a:t>
            </a:r>
            <a:r>
              <a:rPr lang="en-US" dirty="0" err="1" smtClean="0"/>
              <a:t>ε</a:t>
            </a:r>
            <a:r>
              <a:rPr lang="en-US" baseline="-25000" dirty="0" err="1" smtClean="0"/>
              <a:t>n</a:t>
            </a:r>
            <a:r>
              <a:rPr lang="en-US" dirty="0" smtClean="0"/>
              <a:t>=50 nm</a:t>
            </a:r>
            <a:endParaRPr lang="en-US" dirty="0"/>
          </a:p>
        </p:txBody>
      </p:sp>
      <p:sp>
        <p:nvSpPr>
          <p:cNvPr id="11" name="TextBox 10"/>
          <p:cNvSpPr txBox="1"/>
          <p:nvPr/>
        </p:nvSpPr>
        <p:spPr>
          <a:xfrm>
            <a:off x="3086083" y="3969899"/>
            <a:ext cx="866476" cy="646331"/>
          </a:xfrm>
          <a:prstGeom prst="rect">
            <a:avLst/>
          </a:prstGeom>
          <a:solidFill>
            <a:schemeClr val="bg1">
              <a:alpha val="49000"/>
            </a:schemeClr>
          </a:solidFill>
        </p:spPr>
        <p:txBody>
          <a:bodyPr wrap="square" rtlCol="0">
            <a:spAutoFit/>
          </a:bodyPr>
          <a:lstStyle/>
          <a:p>
            <a:r>
              <a:rPr lang="en-US" dirty="0" smtClean="0"/>
              <a:t>10 </a:t>
            </a:r>
            <a:r>
              <a:rPr lang="en-US" dirty="0" err="1" smtClean="0"/>
              <a:t>μm</a:t>
            </a:r>
            <a:endParaRPr lang="en-US" dirty="0" smtClean="0"/>
          </a:p>
          <a:p>
            <a:r>
              <a:rPr lang="en-US" i="1" dirty="0" smtClean="0"/>
              <a:t>a</a:t>
            </a:r>
            <a:r>
              <a:rPr lang="en-US" baseline="-25000" dirty="0" smtClean="0"/>
              <a:t>o</a:t>
            </a:r>
            <a:r>
              <a:rPr lang="en-US" dirty="0" smtClean="0"/>
              <a:t>=1.4</a:t>
            </a:r>
            <a:endParaRPr lang="en-US" dirty="0"/>
          </a:p>
        </p:txBody>
      </p:sp>
      <p:cxnSp>
        <p:nvCxnSpPr>
          <p:cNvPr id="13" name="Straight Arrow Connector 12"/>
          <p:cNvCxnSpPr/>
          <p:nvPr/>
        </p:nvCxnSpPr>
        <p:spPr>
          <a:xfrm>
            <a:off x="2267083" y="4059604"/>
            <a:ext cx="0" cy="225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267083" y="4442840"/>
            <a:ext cx="8062" cy="269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833844" y="4768630"/>
            <a:ext cx="967367" cy="646331"/>
          </a:xfrm>
          <a:prstGeom prst="rect">
            <a:avLst/>
          </a:prstGeom>
          <a:solidFill>
            <a:schemeClr val="bg1">
              <a:alpha val="49000"/>
            </a:schemeClr>
          </a:solidFill>
        </p:spPr>
        <p:txBody>
          <a:bodyPr wrap="square" rtlCol="0">
            <a:spAutoFit/>
          </a:bodyPr>
          <a:lstStyle/>
          <a:p>
            <a:r>
              <a:rPr lang="en-US" dirty="0" smtClean="0"/>
              <a:t>0.4 </a:t>
            </a:r>
            <a:r>
              <a:rPr lang="en-US" dirty="0" err="1" smtClean="0"/>
              <a:t>μm</a:t>
            </a:r>
            <a:endParaRPr lang="en-US" dirty="0" smtClean="0"/>
          </a:p>
          <a:p>
            <a:r>
              <a:rPr lang="en-US" i="1" dirty="0" smtClean="0"/>
              <a:t>a</a:t>
            </a:r>
            <a:r>
              <a:rPr lang="en-US" baseline="-25000" dirty="0" smtClean="0"/>
              <a:t>o</a:t>
            </a:r>
            <a:r>
              <a:rPr lang="en-US" dirty="0" smtClean="0"/>
              <a:t>=0.01</a:t>
            </a:r>
            <a:endParaRPr lang="en-US" dirty="0"/>
          </a:p>
        </p:txBody>
      </p:sp>
      <p:cxnSp>
        <p:nvCxnSpPr>
          <p:cNvPr id="26" name="Straight Arrow Connector 25"/>
          <p:cNvCxnSpPr/>
          <p:nvPr/>
        </p:nvCxnSpPr>
        <p:spPr>
          <a:xfrm flipH="1" flipV="1">
            <a:off x="4854644" y="4442840"/>
            <a:ext cx="296738" cy="9556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Slide Number Placeholder 4"/>
          <p:cNvSpPr txBox="1">
            <a:spLocks/>
          </p:cNvSpPr>
          <p:nvPr/>
        </p:nvSpPr>
        <p:spPr>
          <a:xfrm>
            <a:off x="4419600" y="6492875"/>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792CC6-8A8A-8845-897E-29FA1C5B5B17}" type="slidenum">
              <a:rPr lang="en-US" smtClean="0">
                <a:solidFill>
                  <a:schemeClr val="bg1"/>
                </a:solidFill>
              </a:rPr>
              <a:pPr/>
              <a:t>65</a:t>
            </a:fld>
            <a:endParaRPr lang="en-US" dirty="0">
              <a:solidFill>
                <a:schemeClr val="bg1"/>
              </a:solidFill>
            </a:endParaRPr>
          </a:p>
        </p:txBody>
      </p:sp>
    </p:spTree>
    <p:extLst>
      <p:ext uri="{BB962C8B-B14F-4D97-AF65-F5344CB8AC3E}">
        <p14:creationId xmlns:p14="http://schemas.microsoft.com/office/powerpoint/2010/main" val="36761804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57163" y="692150"/>
            <a:ext cx="61372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Clr>
                <a:schemeClr val="hlink"/>
              </a:buClr>
              <a:buSzPct val="80000"/>
              <a:buFont typeface="Wingdings" charset="0"/>
              <a:buNone/>
            </a:pPr>
            <a:r>
              <a:rPr lang="en-US" sz="3200" dirty="0" smtClean="0">
                <a:solidFill>
                  <a:srgbClr val="002060"/>
                </a:solidFill>
                <a:effectLst>
                  <a:outerShdw blurRad="38100" dist="38100" dir="2700000" algn="tl">
                    <a:srgbClr val="000000">
                      <a:alpha val="43137"/>
                    </a:srgbClr>
                  </a:outerShdw>
                </a:effectLst>
                <a:cs typeface="Arial" charset="0"/>
              </a:rPr>
              <a:t>2-TW, 3-ps </a:t>
            </a:r>
            <a:r>
              <a:rPr lang="en-US" sz="3200" i="1" dirty="0" smtClean="0">
                <a:solidFill>
                  <a:srgbClr val="002060"/>
                </a:solidFill>
                <a:effectLst>
                  <a:outerShdw blurRad="38100" dist="38100" dir="2700000" algn="tl">
                    <a:srgbClr val="000000">
                      <a:alpha val="43137"/>
                    </a:srgbClr>
                  </a:outerShdw>
                </a:effectLst>
                <a:cs typeface="Arial" charset="0"/>
              </a:rPr>
              <a:t> </a:t>
            </a:r>
            <a:r>
              <a:rPr lang="en-US" sz="3200" dirty="0">
                <a:solidFill>
                  <a:srgbClr val="002060"/>
                </a:solidFill>
                <a:effectLst>
                  <a:outerShdw blurRad="38100" dist="38100" dir="2700000" algn="tl">
                    <a:srgbClr val="000000">
                      <a:alpha val="43137"/>
                    </a:srgbClr>
                  </a:outerShdw>
                </a:effectLst>
                <a:cs typeface="Arial" charset="0"/>
              </a:rPr>
              <a:t>CO</a:t>
            </a:r>
            <a:r>
              <a:rPr lang="en-US" sz="3200" baseline="-25000" dirty="0">
                <a:solidFill>
                  <a:srgbClr val="002060"/>
                </a:solidFill>
                <a:effectLst>
                  <a:outerShdw blurRad="38100" dist="38100" dir="2700000" algn="tl">
                    <a:srgbClr val="000000">
                      <a:alpha val="43137"/>
                    </a:srgbClr>
                  </a:outerShdw>
                </a:effectLst>
                <a:cs typeface="Arial" charset="0"/>
              </a:rPr>
              <a:t>2</a:t>
            </a:r>
            <a:r>
              <a:rPr lang="en-US" sz="3200" dirty="0">
                <a:solidFill>
                  <a:srgbClr val="002060"/>
                </a:solidFill>
                <a:effectLst>
                  <a:outerShdw blurRad="38100" dist="38100" dir="2700000" algn="tl">
                    <a:srgbClr val="000000">
                      <a:alpha val="43137"/>
                    </a:srgbClr>
                  </a:outerShdw>
                </a:effectLst>
                <a:cs typeface="Arial" charset="0"/>
              </a:rPr>
              <a:t>  gas  laser </a:t>
            </a:r>
          </a:p>
          <a:p>
            <a:pPr marL="342900" indent="-342900" algn="ctr" eaLnBrk="0" hangingPunct="0">
              <a:spcBef>
                <a:spcPct val="20000"/>
              </a:spcBef>
              <a:buClr>
                <a:schemeClr val="hlink"/>
              </a:buClr>
              <a:buSzPct val="80000"/>
              <a:buFont typeface="Wingdings" charset="0"/>
              <a:buNone/>
            </a:pPr>
            <a:endParaRPr lang="en-US" sz="2400" dirty="0">
              <a:latin typeface="Comic Sans MS" charset="0"/>
            </a:endParaRPr>
          </a:p>
        </p:txBody>
      </p:sp>
      <p:sp>
        <p:nvSpPr>
          <p:cNvPr id="5" name="Text Box 4"/>
          <p:cNvSpPr txBox="1">
            <a:spLocks noChangeArrowheads="1"/>
          </p:cNvSpPr>
          <p:nvPr/>
        </p:nvSpPr>
        <p:spPr bwMode="auto">
          <a:xfrm>
            <a:off x="457200" y="2815176"/>
            <a:ext cx="82296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solidFill>
                  <a:srgbClr val="FF0000"/>
                </a:solidFill>
                <a:cs typeface="Arial" charset="0"/>
              </a:rPr>
              <a:t>CO</a:t>
            </a:r>
            <a:r>
              <a:rPr lang="en-US" sz="2400" b="1" baseline="-25000" dirty="0">
                <a:solidFill>
                  <a:srgbClr val="FF0000"/>
                </a:solidFill>
                <a:cs typeface="Arial" charset="0"/>
              </a:rPr>
              <a:t>2</a:t>
            </a:r>
            <a:r>
              <a:rPr lang="ru-RU" sz="2400" b="1" dirty="0">
                <a:solidFill>
                  <a:srgbClr val="FF0000"/>
                </a:solidFill>
                <a:cs typeface="Arial" charset="0"/>
              </a:rPr>
              <a:t> </a:t>
            </a:r>
            <a:r>
              <a:rPr lang="en-US" sz="2400" b="1" dirty="0">
                <a:solidFill>
                  <a:srgbClr val="FF0000"/>
                </a:solidFill>
                <a:cs typeface="Arial" charset="0"/>
              </a:rPr>
              <a:t>(</a:t>
            </a:r>
            <a:r>
              <a:rPr lang="en-US" sz="2400" b="1" i="1" dirty="0">
                <a:solidFill>
                  <a:srgbClr val="FF0000"/>
                </a:solidFill>
                <a:latin typeface="Symbol" charset="0"/>
                <a:cs typeface="Arial" charset="0"/>
              </a:rPr>
              <a:t>l</a:t>
            </a:r>
            <a:r>
              <a:rPr lang="en-US" sz="2400" b="1" dirty="0">
                <a:solidFill>
                  <a:srgbClr val="FF0000"/>
                </a:solidFill>
                <a:cs typeface="Arial" charset="0"/>
              </a:rPr>
              <a:t>=10 </a:t>
            </a:r>
            <a:r>
              <a:rPr lang="en-US" sz="2400" b="1" i="1" dirty="0">
                <a:solidFill>
                  <a:srgbClr val="FF0000"/>
                </a:solidFill>
                <a:latin typeface="Symbol" charset="0"/>
                <a:cs typeface="Arial" charset="0"/>
              </a:rPr>
              <a:t>m</a:t>
            </a:r>
            <a:r>
              <a:rPr lang="en-US" sz="2400" b="1" dirty="0">
                <a:solidFill>
                  <a:srgbClr val="FF0000"/>
                </a:solidFill>
                <a:cs typeface="Arial" charset="0"/>
              </a:rPr>
              <a:t>m)</a:t>
            </a:r>
            <a:r>
              <a:rPr lang="ru-RU" sz="2400" b="1" dirty="0">
                <a:solidFill>
                  <a:srgbClr val="FF0000"/>
                </a:solidFill>
                <a:cs typeface="Arial" charset="0"/>
              </a:rPr>
              <a:t> advantages </a:t>
            </a:r>
            <a:endParaRPr lang="en-US" sz="2400" b="1" dirty="0">
              <a:solidFill>
                <a:srgbClr val="FF0000"/>
              </a:solidFill>
              <a:cs typeface="Arial" charset="0"/>
            </a:endParaRPr>
          </a:p>
          <a:p>
            <a:pPr eaLnBrk="1" hangingPunct="1"/>
            <a:r>
              <a:rPr lang="ru-RU" sz="2400" dirty="0">
                <a:cs typeface="Arial" charset="0"/>
              </a:rPr>
              <a:t>as compared</a:t>
            </a:r>
            <a:r>
              <a:rPr lang="en-US" sz="2400" dirty="0">
                <a:cs typeface="Arial" charset="0"/>
              </a:rPr>
              <a:t> </a:t>
            </a:r>
            <a:r>
              <a:rPr lang="ru-RU" sz="2400" dirty="0">
                <a:cs typeface="Arial" charset="0"/>
              </a:rPr>
              <a:t>to </a:t>
            </a:r>
            <a:r>
              <a:rPr lang="en-US" sz="2400" dirty="0">
                <a:cs typeface="Arial" charset="0"/>
              </a:rPr>
              <a:t>solid-state (</a:t>
            </a:r>
            <a:r>
              <a:rPr lang="en-US" sz="2400" i="1" dirty="0">
                <a:latin typeface="Symbol" charset="0"/>
                <a:cs typeface="Arial" charset="0"/>
              </a:rPr>
              <a:t>l</a:t>
            </a:r>
            <a:r>
              <a:rPr lang="en-US" sz="2400" dirty="0">
                <a:cs typeface="Arial" charset="0"/>
                <a:sym typeface="Symbol" charset="0"/>
              </a:rPr>
              <a:t></a:t>
            </a:r>
            <a:r>
              <a:rPr lang="en-US" sz="2400" dirty="0">
                <a:cs typeface="Arial" charset="0"/>
              </a:rPr>
              <a:t>1 </a:t>
            </a:r>
            <a:r>
              <a:rPr lang="en-US" sz="2400" i="1" dirty="0">
                <a:latin typeface="Symbol" charset="0"/>
                <a:cs typeface="Arial" charset="0"/>
              </a:rPr>
              <a:t>m</a:t>
            </a:r>
            <a:r>
              <a:rPr lang="en-US" sz="2400" dirty="0">
                <a:cs typeface="Arial" charset="0"/>
              </a:rPr>
              <a:t>m) </a:t>
            </a:r>
            <a:r>
              <a:rPr lang="ru-RU" sz="2400" dirty="0">
                <a:cs typeface="Arial" charset="0"/>
              </a:rPr>
              <a:t>lasers</a:t>
            </a:r>
            <a:r>
              <a:rPr lang="en-US" sz="2400" dirty="0">
                <a:cs typeface="Arial" charset="0"/>
              </a:rPr>
              <a:t>:</a:t>
            </a:r>
          </a:p>
          <a:p>
            <a:pPr eaLnBrk="1" fontAlgn="t" hangingPunct="1">
              <a:spcBef>
                <a:spcPts val="1200"/>
              </a:spcBef>
            </a:pPr>
            <a:r>
              <a:rPr lang="en-US" sz="2400" dirty="0">
                <a:solidFill>
                  <a:srgbClr val="FF0000"/>
                </a:solidFill>
                <a:cs typeface="Arial" charset="0"/>
              </a:rPr>
              <a:t>#1 </a:t>
            </a:r>
            <a:r>
              <a:rPr lang="en-US" sz="2400" dirty="0">
                <a:cs typeface="Arial" charset="0"/>
              </a:rPr>
              <a:t>favorable scaling of accelerating structures, better electron phasing into the field</a:t>
            </a:r>
          </a:p>
          <a:p>
            <a:pPr eaLnBrk="1" fontAlgn="t" hangingPunct="1">
              <a:spcBef>
                <a:spcPts val="1200"/>
              </a:spcBef>
            </a:pPr>
            <a:r>
              <a:rPr lang="en-US" sz="2400" dirty="0">
                <a:solidFill>
                  <a:srgbClr val="FF0000"/>
                </a:solidFill>
                <a:cs typeface="Arial" charset="0"/>
              </a:rPr>
              <a:t>#2</a:t>
            </a:r>
            <a:r>
              <a:rPr lang="en-US" sz="2400" dirty="0">
                <a:cs typeface="Arial" charset="0"/>
              </a:rPr>
              <a:t> 100 times </a:t>
            </a:r>
            <a:r>
              <a:rPr lang="ru-RU" sz="2400" dirty="0">
                <a:cs typeface="Arial" charset="0"/>
              </a:rPr>
              <a:t>stronger ponderomotive effects </a:t>
            </a:r>
            <a:r>
              <a:rPr lang="en-US" sz="2400" dirty="0">
                <a:cs typeface="Arial" charset="0"/>
              </a:rPr>
              <a:t>at</a:t>
            </a:r>
            <a:r>
              <a:rPr lang="ru-RU" sz="2400" dirty="0">
                <a:cs typeface="Arial" charset="0"/>
              </a:rPr>
              <a:t> the same</a:t>
            </a:r>
            <a:r>
              <a:rPr lang="en-US" sz="2400" dirty="0">
                <a:cs typeface="Arial" charset="0"/>
              </a:rPr>
              <a:t> laser intensity  </a:t>
            </a:r>
          </a:p>
          <a:p>
            <a:pPr eaLnBrk="1" fontAlgn="t" hangingPunct="1">
              <a:spcBef>
                <a:spcPts val="1200"/>
              </a:spcBef>
            </a:pPr>
            <a:r>
              <a:rPr lang="en-US" sz="2400" dirty="0">
                <a:solidFill>
                  <a:srgbClr val="FF0000"/>
                </a:solidFill>
                <a:cs typeface="Arial" charset="0"/>
              </a:rPr>
              <a:t>#3</a:t>
            </a:r>
            <a:r>
              <a:rPr lang="en-US" sz="2400" dirty="0">
                <a:cs typeface="Arial" charset="0"/>
              </a:rPr>
              <a:t> 10 times more photons per Joule</a:t>
            </a:r>
          </a:p>
          <a:p>
            <a:pPr eaLnBrk="1" fontAlgn="t" hangingPunct="1">
              <a:spcBef>
                <a:spcPts val="1200"/>
              </a:spcBef>
            </a:pPr>
            <a:r>
              <a:rPr lang="en-US" sz="2400" dirty="0">
                <a:solidFill>
                  <a:srgbClr val="FF0000"/>
                </a:solidFill>
                <a:cs typeface="Arial" charset="0"/>
              </a:rPr>
              <a:t>#4</a:t>
            </a:r>
            <a:r>
              <a:rPr lang="en-US" sz="2400" dirty="0">
                <a:cs typeface="Arial" charset="0"/>
              </a:rPr>
              <a:t> 100 times lower critical plasma density</a:t>
            </a:r>
            <a:endParaRPr lang="en-US" sz="2800" dirty="0">
              <a:cs typeface="Arial" charset="0"/>
            </a:endParaRPr>
          </a:p>
        </p:txBody>
      </p:sp>
      <p:sp>
        <p:nvSpPr>
          <p:cNvPr id="7" name="TextBox 6"/>
          <p:cNvSpPr txBox="1">
            <a:spLocks noChangeArrowheads="1"/>
          </p:cNvSpPr>
          <p:nvPr/>
        </p:nvSpPr>
        <p:spPr bwMode="auto">
          <a:xfrm>
            <a:off x="977705" y="1252806"/>
            <a:ext cx="41148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solidFill>
                  <a:srgbClr val="002060"/>
                </a:solidFill>
                <a:effectLst>
                  <a:outerShdw blurRad="38100" dist="38100" dir="2700000" algn="tl">
                    <a:srgbClr val="000000">
                      <a:alpha val="43137"/>
                    </a:srgbClr>
                  </a:outerShdw>
                </a:effectLst>
                <a:cs typeface="Arial" charset="0"/>
              </a:rPr>
              <a:t>a </a:t>
            </a:r>
            <a:r>
              <a:rPr lang="en-US" sz="2400" dirty="0" smtClean="0">
                <a:solidFill>
                  <a:srgbClr val="002060"/>
                </a:solidFill>
                <a:effectLst>
                  <a:outerShdw blurRad="38100" dist="38100" dir="2700000" algn="tl">
                    <a:srgbClr val="000000">
                      <a:alpha val="43137"/>
                    </a:srgbClr>
                  </a:outerShdw>
                </a:effectLst>
                <a:cs typeface="Arial" charset="0"/>
              </a:rPr>
              <a:t>mighty tool </a:t>
            </a:r>
            <a:r>
              <a:rPr lang="en-US" sz="2400" dirty="0">
                <a:solidFill>
                  <a:srgbClr val="002060"/>
                </a:solidFill>
                <a:effectLst>
                  <a:outerShdw blurRad="38100" dist="38100" dir="2700000" algn="tl">
                    <a:srgbClr val="000000">
                      <a:alpha val="43137"/>
                    </a:srgbClr>
                  </a:outerShdw>
                </a:effectLst>
                <a:cs typeface="Arial" charset="0"/>
              </a:rPr>
              <a:t>for exploring </a:t>
            </a:r>
          </a:p>
          <a:p>
            <a:pPr eaLnBrk="1" hangingPunct="1"/>
            <a:r>
              <a:rPr lang="en-US" sz="2400" dirty="0">
                <a:solidFill>
                  <a:srgbClr val="002060"/>
                </a:solidFill>
                <a:effectLst>
                  <a:outerShdw blurRad="38100" dist="38100" dir="2700000" algn="tl">
                    <a:srgbClr val="000000">
                      <a:alpha val="43137"/>
                    </a:srgbClr>
                  </a:outerShdw>
                </a:effectLst>
                <a:cs typeface="Arial" charset="0"/>
              </a:rPr>
              <a:t>novel methods </a:t>
            </a:r>
            <a:endParaRPr lang="en-US" sz="2400" dirty="0" smtClean="0">
              <a:solidFill>
                <a:srgbClr val="002060"/>
              </a:solidFill>
              <a:effectLst>
                <a:outerShdw blurRad="38100" dist="38100" dir="2700000" algn="tl">
                  <a:srgbClr val="000000">
                    <a:alpha val="43137"/>
                  </a:srgbClr>
                </a:outerShdw>
              </a:effectLst>
              <a:cs typeface="Arial" charset="0"/>
            </a:endParaRPr>
          </a:p>
          <a:p>
            <a:pPr eaLnBrk="1" hangingPunct="1"/>
            <a:r>
              <a:rPr lang="en-US" sz="2400" dirty="0" smtClean="0">
                <a:solidFill>
                  <a:srgbClr val="002060"/>
                </a:solidFill>
                <a:effectLst>
                  <a:outerShdw blurRad="38100" dist="38100" dir="2700000" algn="tl">
                    <a:srgbClr val="000000">
                      <a:alpha val="43137"/>
                    </a:srgbClr>
                  </a:outerShdw>
                </a:effectLst>
                <a:cs typeface="Arial" charset="0"/>
              </a:rPr>
              <a:t>of </a:t>
            </a:r>
            <a:r>
              <a:rPr lang="en-US" sz="2400" dirty="0">
                <a:solidFill>
                  <a:srgbClr val="002060"/>
                </a:solidFill>
                <a:effectLst>
                  <a:outerShdw blurRad="38100" dist="38100" dir="2700000" algn="tl">
                    <a:srgbClr val="000000">
                      <a:alpha val="43137"/>
                    </a:srgbClr>
                  </a:outerShdw>
                </a:effectLst>
                <a:cs typeface="Arial" charset="0"/>
              </a:rPr>
              <a:t>particle acceleration </a:t>
            </a:r>
            <a:endParaRPr lang="en-US" sz="2400" dirty="0" smtClean="0">
              <a:solidFill>
                <a:srgbClr val="002060"/>
              </a:solidFill>
              <a:effectLst>
                <a:outerShdw blurRad="38100" dist="38100" dir="2700000" algn="tl">
                  <a:srgbClr val="000000">
                    <a:alpha val="43137"/>
                  </a:srgbClr>
                </a:outerShdw>
              </a:effectLst>
              <a:cs typeface="Arial" charset="0"/>
            </a:endParaRPr>
          </a:p>
          <a:p>
            <a:pPr eaLnBrk="1" hangingPunct="1"/>
            <a:r>
              <a:rPr lang="en-US" sz="2400" dirty="0" smtClean="0">
                <a:solidFill>
                  <a:srgbClr val="002060"/>
                </a:solidFill>
                <a:effectLst>
                  <a:outerShdw blurRad="38100" dist="38100" dir="2700000" algn="tl">
                    <a:srgbClr val="000000">
                      <a:alpha val="43137"/>
                    </a:srgbClr>
                  </a:outerShdw>
                </a:effectLst>
                <a:cs typeface="Arial" charset="0"/>
              </a:rPr>
              <a:t>and </a:t>
            </a:r>
            <a:r>
              <a:rPr lang="en-US" sz="2400" dirty="0">
                <a:solidFill>
                  <a:srgbClr val="002060"/>
                </a:solidFill>
                <a:effectLst>
                  <a:outerShdw blurRad="38100" dist="38100" dir="2700000" algn="tl">
                    <a:srgbClr val="000000">
                      <a:alpha val="43137"/>
                    </a:srgbClr>
                  </a:outerShdw>
                </a:effectLst>
                <a:cs typeface="Arial" charset="0"/>
              </a:rPr>
              <a:t>radiation sources</a:t>
            </a:r>
            <a:r>
              <a:rPr lang="en-US" dirty="0">
                <a:solidFill>
                  <a:srgbClr val="002060"/>
                </a:solidFill>
                <a:effectLst>
                  <a:outerShdw blurRad="38100" dist="38100" dir="2700000" algn="tl">
                    <a:srgbClr val="000000">
                      <a:alpha val="43137"/>
                    </a:srgbClr>
                  </a:outerShdw>
                </a:effectLst>
                <a:cs typeface="Arial" charset="0"/>
              </a:rPr>
              <a:t>.</a:t>
            </a:r>
            <a:r>
              <a:rPr lang="ru-RU" dirty="0">
                <a:solidFill>
                  <a:srgbClr val="002060"/>
                </a:solidFill>
                <a:effectLst>
                  <a:outerShdw blurRad="38100" dist="38100" dir="2700000" algn="tl">
                    <a:srgbClr val="000000">
                      <a:alpha val="43137"/>
                    </a:srgbClr>
                  </a:outerShdw>
                </a:effectLst>
                <a:cs typeface="Arial" charset="0"/>
              </a:rPr>
              <a:t>  </a:t>
            </a:r>
            <a:endParaRPr lang="en-US" dirty="0">
              <a:solidFill>
                <a:srgbClr val="002060"/>
              </a:solidFill>
              <a:effectLst>
                <a:outerShdw blurRad="38100" dist="38100" dir="2700000" algn="tl">
                  <a:srgbClr val="000000">
                    <a:alpha val="43137"/>
                  </a:srgbClr>
                </a:outerShdw>
              </a:effectLst>
              <a:cs typeface="Arial" charset="0"/>
            </a:endParaRPr>
          </a:p>
          <a:p>
            <a:pPr algn="ctr" eaLnBrk="1" hangingPunct="1"/>
            <a:endParaRPr lang="en-US" dirty="0">
              <a:cs typeface="Arial" charset="0"/>
            </a:endParaRPr>
          </a:p>
        </p:txBody>
      </p:sp>
      <p:sp>
        <p:nvSpPr>
          <p:cNvPr id="26630" name="Slide Number Placeholder 2"/>
          <p:cNvSpPr>
            <a:spLocks noGrp="1"/>
          </p:cNvSpPr>
          <p:nvPr>
            <p:ph type="sldNum" sz="quarter" idx="12"/>
          </p:nvPr>
        </p:nvSpPr>
        <p:spPr bwMode="auto">
          <a:xfrm>
            <a:off x="3505200" y="6440488"/>
            <a:ext cx="2133600" cy="365125"/>
          </a:xfrm>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fld id="{999C3457-18B5-F846-B4DC-8E5FB13A518D}" type="slidenum">
              <a:rPr lang="en-US">
                <a:solidFill>
                  <a:schemeClr val="bg1"/>
                </a:solidFill>
                <a:latin typeface="Calibri" charset="0"/>
              </a:rPr>
              <a:pPr algn="ctr" eaLnBrk="1" hangingPunct="1"/>
              <a:t>7</a:t>
            </a:fld>
            <a:endParaRPr lang="en-US">
              <a:solidFill>
                <a:schemeClr val="bg1"/>
              </a:solidFill>
              <a:latin typeface="Calibri"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5092505" y="699004"/>
            <a:ext cx="4027168" cy="2400461"/>
          </a:xfrm>
          <a:prstGeom prst="ellipse">
            <a:avLst/>
          </a:prstGeom>
          <a:ln>
            <a:noFill/>
          </a:ln>
          <a:effectLst>
            <a:softEdge rad="112500"/>
          </a:effectLst>
        </p:spPr>
      </p:pic>
    </p:spTree>
    <p:extLst>
      <p:ext uri="{BB962C8B-B14F-4D97-AF65-F5344CB8AC3E}">
        <p14:creationId xmlns:p14="http://schemas.microsoft.com/office/powerpoint/2010/main" val="4108044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500"/>
                            </p:stCondLst>
                            <p:childTnLst>
                              <p:par>
                                <p:cTn id="9" presetID="22" presetClass="entr" presetSubtype="1" fill="hold" nodeType="after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1000"/>
                                        <p:tgtEl>
                                          <p:spTgt spid="5">
                                            <p:txEl>
                                              <p:pRg st="0" end="0"/>
                                            </p:txEl>
                                          </p:spTgt>
                                        </p:tgtEl>
                                      </p:cBhvr>
                                    </p:animEffect>
                                  </p:childTnLst>
                                </p:cTn>
                              </p:par>
                              <p:par>
                                <p:cTn id="12" presetID="22" presetClass="entr" presetSubtype="1" fill="hold" nodeType="withEffect">
                                  <p:stCondLst>
                                    <p:cond delay="100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up)">
                                      <p:cBhvr>
                                        <p:cTn id="14" dur="10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up)">
                                      <p:cBhvr>
                                        <p:cTn id="19" dur="10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up)">
                                      <p:cBhvr>
                                        <p:cTn id="24" dur="10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wipe(up)">
                                      <p:cBhvr>
                                        <p:cTn id="29" dur="10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wipe(up)">
                                      <p:cBhvr>
                                        <p:cTn id="3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C:\Users\igor\AppData\Local\Microsoft\Windows\Temporary Internet Files\Content.Outlook\2PPR990T\ATF_User_Exp_0724-03.jpg"/>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7521" t="27540" r="17806" b="8642"/>
          <a:stretch/>
        </p:blipFill>
        <p:spPr bwMode="auto">
          <a:xfrm>
            <a:off x="1295400" y="1403887"/>
            <a:ext cx="6477000" cy="5029200"/>
          </a:xfrm>
          <a:prstGeom prst="rect">
            <a:avLst/>
          </a:prstGeom>
          <a:noFill/>
          <a:ln>
            <a:noFill/>
          </a:ln>
          <a:extLst>
            <a:ext uri="{53640926-AAD7-44d8-BBD7-CCE9431645EC}">
              <a14:shadowObscured xmlns:a14="http://schemas.microsoft.com/office/drawing/2010/main"/>
            </a:ext>
          </a:extLst>
        </p:spPr>
      </p:pic>
      <p:pic>
        <p:nvPicPr>
          <p:cNvPr id="30" name="Picture 29"/>
          <p:cNvPicPr/>
          <p:nvPr/>
        </p:nvPicPr>
        <p:blipFill>
          <a:blip r:embed="rId3">
            <a:extLst>
              <a:ext uri="{28A0092B-C50C-407E-A947-70E740481C1C}">
                <a14:useLocalDpi xmlns:a14="http://schemas.microsoft.com/office/drawing/2010/main" val="0"/>
              </a:ext>
            </a:extLst>
          </a:blip>
          <a:srcRect r="7143"/>
          <a:stretch>
            <a:fillRect/>
          </a:stretch>
        </p:blipFill>
        <p:spPr bwMode="auto">
          <a:xfrm>
            <a:off x="-10398" y="4710128"/>
            <a:ext cx="1977744" cy="1134148"/>
          </a:xfrm>
          <a:prstGeom prst="rect">
            <a:avLst/>
          </a:prstGeom>
          <a:noFill/>
          <a:ln>
            <a:noFill/>
          </a:ln>
        </p:spPr>
      </p:pic>
      <p:pic>
        <p:nvPicPr>
          <p:cNvPr id="13" name="Picture 2"/>
          <p:cNvPicPr>
            <a:picLocks noChangeAspect="1" noChangeArrowheads="1"/>
          </p:cNvPicPr>
          <p:nvPr/>
        </p:nvPicPr>
        <p:blipFill>
          <a:blip r:embed="rId4"/>
          <a:srcRect/>
          <a:stretch>
            <a:fillRect/>
          </a:stretch>
        </p:blipFill>
        <p:spPr bwMode="auto">
          <a:xfrm>
            <a:off x="2819400" y="3232687"/>
            <a:ext cx="2667000" cy="791376"/>
          </a:xfrm>
          <a:prstGeom prst="rect">
            <a:avLst/>
          </a:prstGeom>
          <a:noFill/>
          <a:ln w="9525">
            <a:noFill/>
            <a:miter lim="800000"/>
            <a:headEnd/>
            <a:tailEnd/>
          </a:ln>
        </p:spPr>
      </p:pic>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l="64933" t="63399" r="14255" b="7682"/>
          <a:stretch>
            <a:fillRect/>
          </a:stretch>
        </p:blipFill>
        <p:spPr bwMode="auto">
          <a:xfrm>
            <a:off x="2971800" y="1784887"/>
            <a:ext cx="1233854" cy="128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STELLAgraphic"/>
          <p:cNvPicPr>
            <a:picLocks noChangeAspect="1" noChangeArrowheads="1"/>
          </p:cNvPicPr>
          <p:nvPr/>
        </p:nvPicPr>
        <p:blipFill>
          <a:blip r:embed="rId6" cstate="print"/>
          <a:srcRect/>
          <a:stretch>
            <a:fillRect/>
          </a:stretch>
        </p:blipFill>
        <p:spPr bwMode="auto">
          <a:xfrm>
            <a:off x="5638800" y="4223287"/>
            <a:ext cx="1905000" cy="1146876"/>
          </a:xfrm>
          <a:prstGeom prst="rect">
            <a:avLst/>
          </a:prstGeom>
          <a:noFill/>
          <a:ln w="9525">
            <a:noFill/>
            <a:miter lim="800000"/>
            <a:headEnd/>
            <a:tailEnd/>
          </a:ln>
        </p:spPr>
      </p:pic>
      <p:sp>
        <p:nvSpPr>
          <p:cNvPr id="28" name="TextBox 27"/>
          <p:cNvSpPr txBox="1"/>
          <p:nvPr/>
        </p:nvSpPr>
        <p:spPr>
          <a:xfrm>
            <a:off x="38100" y="591183"/>
            <a:ext cx="8229600" cy="584775"/>
          </a:xfrm>
          <a:prstGeom prst="rect">
            <a:avLst/>
          </a:prstGeom>
          <a:solidFill>
            <a:schemeClr val="bg1"/>
          </a:solidFill>
        </p:spPr>
        <p:txBody>
          <a:bodyPr wrap="square" rtlCol="0">
            <a:spAutoFit/>
          </a:bodyPr>
          <a:lstStyle/>
          <a:p>
            <a:pPr algn="ctr"/>
            <a:r>
              <a:rPr lang="en-US" sz="3200" dirty="0" smtClean="0">
                <a:solidFill>
                  <a:srgbClr val="002060"/>
                </a:solidFill>
                <a:effectLst>
                  <a:outerShdw blurRad="38100" dist="38100" dir="2700000" algn="tl">
                    <a:srgbClr val="000000">
                      <a:alpha val="43137"/>
                    </a:srgbClr>
                  </a:outerShdw>
                </a:effectLst>
                <a:latin typeface="+mj-lt"/>
              </a:rPr>
              <a:t>Incubator for new ideas and discoveries</a:t>
            </a:r>
            <a:endParaRPr lang="en-US" sz="3200" dirty="0">
              <a:solidFill>
                <a:srgbClr val="002060"/>
              </a:solidFill>
              <a:effectLst>
                <a:outerShdw blurRad="38100" dist="38100" dir="2700000" algn="tl">
                  <a:srgbClr val="000000">
                    <a:alpha val="43137"/>
                  </a:srgbClr>
                </a:outerShdw>
              </a:effectLst>
              <a:latin typeface="+mj-lt"/>
            </a:endParaRPr>
          </a:p>
        </p:txBody>
      </p:sp>
      <p:grpSp>
        <p:nvGrpSpPr>
          <p:cNvPr id="2" name="Group 10"/>
          <p:cNvGrpSpPr/>
          <p:nvPr/>
        </p:nvGrpSpPr>
        <p:grpSpPr>
          <a:xfrm>
            <a:off x="6781800" y="1403887"/>
            <a:ext cx="2151530" cy="1496199"/>
            <a:chOff x="685800" y="2940431"/>
            <a:chExt cx="3048000" cy="2684430"/>
          </a:xfrm>
        </p:grpSpPr>
        <p:pic>
          <p:nvPicPr>
            <p:cNvPr id="16" name="Picture 19" descr="full_density_map_20091012_184811.png"/>
            <p:cNvPicPr>
              <a:picLocks noChangeAspect="1"/>
            </p:cNvPicPr>
            <p:nvPr/>
          </p:nvPicPr>
          <p:blipFill>
            <a:blip r:embed="rId7" cstate="print">
              <a:extLst>
                <a:ext uri="{28A0092B-C50C-407E-A947-70E740481C1C}">
                  <a14:useLocalDpi xmlns:a14="http://schemas.microsoft.com/office/drawing/2010/main" val="0"/>
                </a:ext>
              </a:extLst>
            </a:blip>
            <a:srcRect l="14286" t="8000" r="17143" b="16000"/>
            <a:stretch>
              <a:fillRect/>
            </a:stretch>
          </p:blipFill>
          <p:spPr bwMode="auto">
            <a:xfrm>
              <a:off x="768351" y="2940431"/>
              <a:ext cx="2590800" cy="259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p:cNvSpPr/>
            <p:nvPr/>
          </p:nvSpPr>
          <p:spPr>
            <a:xfrm>
              <a:off x="685800" y="3962400"/>
              <a:ext cx="838200" cy="49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dirty="0">
                  <a:solidFill>
                    <a:schemeClr val="tx1"/>
                  </a:solidFill>
                  <a:latin typeface="Calibri" pitchFamily="34" charset="0"/>
                </a:rPr>
                <a:t>laser</a:t>
              </a:r>
            </a:p>
          </p:txBody>
        </p:sp>
        <p:sp>
          <p:nvSpPr>
            <p:cNvPr id="18" name="Text Box 26"/>
            <p:cNvSpPr txBox="1">
              <a:spLocks noChangeArrowheads="1"/>
            </p:cNvSpPr>
            <p:nvPr/>
          </p:nvSpPr>
          <p:spPr bwMode="auto">
            <a:xfrm>
              <a:off x="1905000" y="2971800"/>
              <a:ext cx="990600" cy="828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b="1" dirty="0">
                  <a:solidFill>
                    <a:schemeClr val="bg1"/>
                  </a:solidFill>
                </a:rPr>
                <a:t>Shock wave</a:t>
              </a:r>
            </a:p>
          </p:txBody>
        </p:sp>
        <p:sp>
          <p:nvSpPr>
            <p:cNvPr id="19" name="Line 27"/>
            <p:cNvSpPr>
              <a:spLocks noChangeShapeType="1"/>
            </p:cNvSpPr>
            <p:nvPr/>
          </p:nvSpPr>
          <p:spPr bwMode="auto">
            <a:xfrm>
              <a:off x="2286000" y="3505200"/>
              <a:ext cx="76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9"/>
            <p:cNvSpPr>
              <a:spLocks noChangeShapeType="1"/>
            </p:cNvSpPr>
            <p:nvPr/>
          </p:nvSpPr>
          <p:spPr bwMode="auto">
            <a:xfrm flipV="1">
              <a:off x="2438400" y="4114800"/>
              <a:ext cx="1295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30"/>
            <p:cNvSpPr>
              <a:spLocks noChangeShapeType="1"/>
            </p:cNvSpPr>
            <p:nvPr/>
          </p:nvSpPr>
          <p:spPr bwMode="auto">
            <a:xfrm>
              <a:off x="2438400" y="4267200"/>
              <a:ext cx="1295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 Box 31"/>
            <p:cNvSpPr txBox="1">
              <a:spLocks noChangeArrowheads="1"/>
            </p:cNvSpPr>
            <p:nvPr/>
          </p:nvSpPr>
          <p:spPr bwMode="auto">
            <a:xfrm>
              <a:off x="2514600" y="4038599"/>
              <a:ext cx="990600" cy="49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200" b="1" dirty="0">
                  <a:solidFill>
                    <a:schemeClr val="bg1"/>
                  </a:solidFill>
                  <a:latin typeface="Calibri" pitchFamily="34" charset="0"/>
                </a:rPr>
                <a:t>protons</a:t>
              </a:r>
            </a:p>
          </p:txBody>
        </p:sp>
        <p:sp>
          <p:nvSpPr>
            <p:cNvPr id="23" name="Text Box 32"/>
            <p:cNvSpPr txBox="1">
              <a:spLocks noChangeArrowheads="1"/>
            </p:cNvSpPr>
            <p:nvPr/>
          </p:nvSpPr>
          <p:spPr bwMode="auto">
            <a:xfrm>
              <a:off x="1828800" y="4402282"/>
              <a:ext cx="990600" cy="49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200" b="1" dirty="0">
                  <a:solidFill>
                    <a:schemeClr val="bg1"/>
                  </a:solidFill>
                  <a:latin typeface="Calibri" pitchFamily="34" charset="0"/>
                </a:rPr>
                <a:t>plasma</a:t>
              </a:r>
              <a:endParaRPr lang="en-US" sz="1200" dirty="0">
                <a:solidFill>
                  <a:schemeClr val="bg1"/>
                </a:solidFill>
                <a:latin typeface="Calibri" pitchFamily="34" charset="0"/>
              </a:endParaRPr>
            </a:p>
          </p:txBody>
        </p:sp>
        <p:sp>
          <p:nvSpPr>
            <p:cNvPr id="24" name="Text Box 33"/>
            <p:cNvSpPr txBox="1">
              <a:spLocks noChangeArrowheads="1"/>
            </p:cNvSpPr>
            <p:nvPr/>
          </p:nvSpPr>
          <p:spPr bwMode="auto">
            <a:xfrm>
              <a:off x="1631950" y="5127879"/>
              <a:ext cx="1327150" cy="49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200" b="1" dirty="0" smtClean="0">
                  <a:solidFill>
                    <a:schemeClr val="bg1"/>
                  </a:solidFill>
                  <a:latin typeface="Calibri" pitchFamily="34" charset="0"/>
                </a:rPr>
                <a:t>Hydrogen</a:t>
              </a:r>
              <a:endParaRPr lang="en-US" sz="1200" dirty="0">
                <a:solidFill>
                  <a:schemeClr val="bg1"/>
                </a:solidFill>
                <a:latin typeface="Calibri" pitchFamily="34" charset="0"/>
              </a:endParaRPr>
            </a:p>
          </p:txBody>
        </p:sp>
      </p:grpSp>
      <p:sp>
        <p:nvSpPr>
          <p:cNvPr id="27" name="Rounded Rectangle 26"/>
          <p:cNvSpPr/>
          <p:nvPr/>
        </p:nvSpPr>
        <p:spPr>
          <a:xfrm>
            <a:off x="2147452" y="4528087"/>
            <a:ext cx="914400" cy="685800"/>
          </a:xfrm>
          <a:prstGeom prst="roundRect">
            <a:avLst/>
          </a:prstGeom>
          <a:noFill/>
          <a:ln>
            <a:solidFill>
              <a:srgbClr val="EB050D"/>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4876800" y="3994687"/>
            <a:ext cx="685800" cy="304800"/>
          </a:xfrm>
          <a:prstGeom prst="roundRect">
            <a:avLst/>
          </a:prstGeom>
          <a:noFill/>
          <a:ln>
            <a:solidFill>
              <a:srgbClr val="EB050D"/>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4267200" y="2242087"/>
            <a:ext cx="1676400" cy="304800"/>
          </a:xfrm>
          <a:prstGeom prst="roundRect">
            <a:avLst/>
          </a:prstGeom>
          <a:noFill/>
          <a:ln>
            <a:solidFill>
              <a:srgbClr val="EB050D"/>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6172200" y="2851687"/>
            <a:ext cx="990600" cy="457200"/>
          </a:xfrm>
          <a:prstGeom prst="roundRect">
            <a:avLst/>
          </a:prstGeom>
          <a:noFill/>
          <a:ln>
            <a:solidFill>
              <a:srgbClr val="EB050D"/>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5557405" y="3490663"/>
            <a:ext cx="1383722" cy="504024"/>
          </a:xfrm>
          <a:prstGeom prst="roundRect">
            <a:avLst/>
          </a:prstGeom>
          <a:noFill/>
          <a:ln>
            <a:solidFill>
              <a:srgbClr val="EB050D"/>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2821932" y="4025724"/>
            <a:ext cx="530868" cy="273763"/>
          </a:xfrm>
          <a:prstGeom prst="roundRect">
            <a:avLst/>
          </a:prstGeom>
          <a:noFill/>
          <a:ln>
            <a:solidFill>
              <a:srgbClr val="EB050D"/>
            </a:solidFill>
          </a:ln>
          <a:effectLst>
            <a:glow rad="228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5300"/>
                    </a14:imgEffect>
                  </a14:imgLayer>
                </a14:imgProps>
              </a:ext>
              <a:ext uri="{28A0092B-C50C-407E-A947-70E740481C1C}">
                <a14:useLocalDpi xmlns:a14="http://schemas.microsoft.com/office/drawing/2010/main" val="0"/>
              </a:ext>
            </a:extLst>
          </a:blip>
          <a:srcRect l="20926" r="18352" b="13039"/>
          <a:stretch/>
        </p:blipFill>
        <p:spPr bwMode="auto">
          <a:xfrm>
            <a:off x="461530" y="3232687"/>
            <a:ext cx="21846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4267200" y="6476134"/>
            <a:ext cx="2133600" cy="365125"/>
          </a:xfrm>
        </p:spPr>
        <p:txBody>
          <a:bodyPr/>
          <a:lstStyle/>
          <a:p>
            <a:fld id="{25792CC6-8A8A-8845-897E-29FA1C5B5B17}" type="slidenum">
              <a:rPr lang="en-US" smtClean="0">
                <a:solidFill>
                  <a:schemeClr val="bg1"/>
                </a:solidFill>
              </a:rPr>
              <a:t>8</a:t>
            </a:fld>
            <a:endParaRPr lang="en-US" dirty="0">
              <a:solidFill>
                <a:schemeClr val="bg1"/>
              </a:solidFill>
            </a:endParaRPr>
          </a:p>
        </p:txBody>
      </p:sp>
    </p:spTree>
    <p:extLst>
      <p:ext uri="{BB962C8B-B14F-4D97-AF65-F5344CB8AC3E}">
        <p14:creationId xmlns:p14="http://schemas.microsoft.com/office/powerpoint/2010/main" val="3830567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par>
                          <p:cTn id="9" fill="hold">
                            <p:stCondLst>
                              <p:cond delay="0"/>
                            </p:stCondLst>
                            <p:childTnLst>
                              <p:par>
                                <p:cTn id="10" presetID="26" presetClass="emph" presetSubtype="0" fill="hold" grpId="1" nodeType="afterEffect">
                                  <p:stCondLst>
                                    <p:cond delay="500"/>
                                  </p:stCondLst>
                                  <p:childTnLst>
                                    <p:animEffect transition="out" filter="fade">
                                      <p:cBhvr>
                                        <p:cTn id="11" dur="500" tmFilter="0, 0; .2, .5; .8, .5; 1, 0"/>
                                        <p:tgtEl>
                                          <p:spTgt spid="27"/>
                                        </p:tgtEl>
                                      </p:cBhvr>
                                    </p:animEffect>
                                    <p:animScale>
                                      <p:cBhvr>
                                        <p:cTn id="12" dur="250" autoRev="1" fill="hold"/>
                                        <p:tgtEl>
                                          <p:spTgt spid="2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1000" fill="hold"/>
                                        <p:tgtEl>
                                          <p:spTgt spid="32"/>
                                        </p:tgtEl>
                                        <p:attrNameLst>
                                          <p:attrName>ppt_w</p:attrName>
                                        </p:attrNameLst>
                                      </p:cBhvr>
                                      <p:tavLst>
                                        <p:tav tm="0">
                                          <p:val>
                                            <p:strVal val="#ppt_w*0.70"/>
                                          </p:val>
                                        </p:tav>
                                        <p:tav tm="100000">
                                          <p:val>
                                            <p:strVal val="#ppt_w"/>
                                          </p:val>
                                        </p:tav>
                                      </p:tavLst>
                                    </p:anim>
                                    <p:anim calcmode="lin" valueType="num">
                                      <p:cBhvr>
                                        <p:cTn id="18" dur="1000" fill="hold"/>
                                        <p:tgtEl>
                                          <p:spTgt spid="32"/>
                                        </p:tgtEl>
                                        <p:attrNameLst>
                                          <p:attrName>ppt_h</p:attrName>
                                        </p:attrNameLst>
                                      </p:cBhvr>
                                      <p:tavLst>
                                        <p:tav tm="0">
                                          <p:val>
                                            <p:strVal val="#ppt_h"/>
                                          </p:val>
                                        </p:tav>
                                        <p:tav tm="100000">
                                          <p:val>
                                            <p:strVal val="#ppt_h"/>
                                          </p:val>
                                        </p:tav>
                                      </p:tavLst>
                                    </p:anim>
                                    <p:animEffect transition="in" filter="fade">
                                      <p:cBhvr>
                                        <p:cTn id="19" dur="1000"/>
                                        <p:tgtEl>
                                          <p:spTgt spid="3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000"/>
                            </p:stCondLst>
                            <p:childTnLst>
                              <p:par>
                                <p:cTn id="23" presetID="26" presetClass="emph" presetSubtype="0" fill="hold" grpId="1" nodeType="afterEffect">
                                  <p:stCondLst>
                                    <p:cond delay="0"/>
                                  </p:stCondLst>
                                  <p:childTnLst>
                                    <p:animEffect transition="out" filter="fade">
                                      <p:cBhvr>
                                        <p:cTn id="24" dur="500" tmFilter="0, 0; .2, .5; .8, .5; 1, 0"/>
                                        <p:tgtEl>
                                          <p:spTgt spid="26"/>
                                        </p:tgtEl>
                                      </p:cBhvr>
                                    </p:animEffect>
                                    <p:animScale>
                                      <p:cBhvr>
                                        <p:cTn id="25" dur="250" autoRev="1" fill="hold"/>
                                        <p:tgtEl>
                                          <p:spTgt spid="26"/>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26" presetClass="emph" presetSubtype="0" fill="hold" grpId="1" nodeType="withEffect">
                                  <p:stCondLst>
                                    <p:cond delay="500"/>
                                  </p:stCondLst>
                                  <p:childTnLst>
                                    <p:animEffect transition="out" filter="fade">
                                      <p:cBhvr>
                                        <p:cTn id="33" dur="500" tmFilter="0, 0; .2, .5; .8, .5; 1, 0"/>
                                        <p:tgtEl>
                                          <p:spTgt spid="31"/>
                                        </p:tgtEl>
                                      </p:cBhvr>
                                    </p:animEffect>
                                    <p:animScale>
                                      <p:cBhvr>
                                        <p:cTn id="34" dur="250" autoRev="1" fill="hold"/>
                                        <p:tgtEl>
                                          <p:spTgt spid="31"/>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0"/>
                            </p:stCondLst>
                            <p:childTnLst>
                              <p:par>
                                <p:cTn id="42" presetID="26" presetClass="emph" presetSubtype="0" fill="hold" grpId="1" nodeType="afterEffect">
                                  <p:stCondLst>
                                    <p:cond delay="500"/>
                                  </p:stCondLst>
                                  <p:childTnLst>
                                    <p:animEffect transition="out" filter="fade">
                                      <p:cBhvr>
                                        <p:cTn id="43" dur="500" tmFilter="0, 0; .2, .5; .8, .5; 1, 0"/>
                                        <p:tgtEl>
                                          <p:spTgt spid="35"/>
                                        </p:tgtEl>
                                      </p:cBhvr>
                                    </p:animEffect>
                                    <p:animScale>
                                      <p:cBhvr>
                                        <p:cTn id="44" dur="250" autoRev="1" fill="hold"/>
                                        <p:tgtEl>
                                          <p:spTgt spid="35"/>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par>
                          <p:cTn id="51" fill="hold">
                            <p:stCondLst>
                              <p:cond delay="0"/>
                            </p:stCondLst>
                            <p:childTnLst>
                              <p:par>
                                <p:cTn id="52" presetID="26" presetClass="emph" presetSubtype="0" fill="hold" grpId="1" nodeType="afterEffect">
                                  <p:stCondLst>
                                    <p:cond delay="500"/>
                                  </p:stCondLst>
                                  <p:childTnLst>
                                    <p:animEffect transition="out" filter="fade">
                                      <p:cBhvr>
                                        <p:cTn id="53" dur="500" tmFilter="0, 0; .2, .5; .8, .5; 1, 0"/>
                                        <p:tgtEl>
                                          <p:spTgt spid="33"/>
                                        </p:tgtEl>
                                      </p:cBhvr>
                                    </p:animEffect>
                                    <p:animScale>
                                      <p:cBhvr>
                                        <p:cTn id="54" dur="250" autoRev="1" fill="hold"/>
                                        <p:tgtEl>
                                          <p:spTgt spid="33"/>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par>
                          <p:cTn id="61" fill="hold">
                            <p:stCondLst>
                              <p:cond delay="0"/>
                            </p:stCondLst>
                            <p:childTnLst>
                              <p:par>
                                <p:cTn id="62" presetID="26" presetClass="emph" presetSubtype="0" fill="hold" grpId="1" nodeType="afterEffect">
                                  <p:stCondLst>
                                    <p:cond delay="500"/>
                                  </p:stCondLst>
                                  <p:childTnLst>
                                    <p:animEffect transition="out" filter="fade">
                                      <p:cBhvr>
                                        <p:cTn id="63" dur="500" tmFilter="0, 0; .2, .5; .8, .5; 1, 0"/>
                                        <p:tgtEl>
                                          <p:spTgt spid="34"/>
                                        </p:tgtEl>
                                      </p:cBhvr>
                                    </p:animEffect>
                                    <p:animScale>
                                      <p:cBhvr>
                                        <p:cTn id="64"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1" grpId="0" animBg="1"/>
      <p:bldP spid="31" grpId="1" animBg="1"/>
      <p:bldP spid="33" grpId="0" animBg="1"/>
      <p:bldP spid="33" grpId="1" animBg="1"/>
      <p:bldP spid="34" grpId="0" animBg="1"/>
      <p:bldP spid="34" grpId="1" animBg="1"/>
      <p:bldP spid="35" grpId="0" animBg="1"/>
      <p:bldP spid="35" grpId="1" animBg="1"/>
      <p:bldP spid="26" grpId="0" animBg="1"/>
      <p:bldP spid="2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41" y="373905"/>
            <a:ext cx="9158068" cy="1143000"/>
          </a:xfrm>
        </p:spPr>
        <p:txBody>
          <a:bodyPr>
            <a:normAutofit/>
          </a:bodyPr>
          <a:lstStyle/>
          <a:p>
            <a:pPr marL="342900" indent="-342900">
              <a:lnSpc>
                <a:spcPct val="90000"/>
              </a:lnSpc>
              <a:spcBef>
                <a:spcPts val="600"/>
              </a:spcBef>
            </a:pPr>
            <a:r>
              <a:rPr lang="en-US" sz="2400" kern="0" dirty="0" smtClean="0">
                <a:solidFill>
                  <a:srgbClr val="002060"/>
                </a:solidFill>
                <a:latin typeface="Arial" pitchFamily="34" charset="0"/>
                <a:cs typeface="Arial" pitchFamily="34" charset="0"/>
              </a:rPr>
              <a:t>Diversity </a:t>
            </a:r>
            <a:r>
              <a:rPr lang="en-US" sz="2400" kern="0" dirty="0">
                <a:solidFill>
                  <a:srgbClr val="002060"/>
                </a:solidFill>
                <a:latin typeface="Arial" pitchFamily="34" charset="0"/>
                <a:cs typeface="Arial" pitchFamily="34" charset="0"/>
              </a:rPr>
              <a:t>in </a:t>
            </a:r>
            <a:r>
              <a:rPr lang="en-US" sz="2400" dirty="0">
                <a:solidFill>
                  <a:srgbClr val="002060"/>
                </a:solidFill>
                <a:latin typeface="Arial" pitchFamily="34" charset="0"/>
                <a:cs typeface="Arial" pitchFamily="34" charset="0"/>
              </a:rPr>
              <a:t>addressing needs of the accelerator </a:t>
            </a:r>
            <a:r>
              <a:rPr lang="en-US" sz="2400" dirty="0" smtClean="0">
                <a:solidFill>
                  <a:srgbClr val="002060"/>
                </a:solidFill>
                <a:latin typeface="Arial" pitchFamily="34" charset="0"/>
                <a:cs typeface="Arial" pitchFamily="34" charset="0"/>
              </a:rPr>
              <a:t>community</a:t>
            </a:r>
            <a:endParaRPr lang="en-US" sz="2400" dirty="0">
              <a:solidFill>
                <a:srgbClr val="002060"/>
              </a:solidFill>
            </a:endParaRPr>
          </a:p>
        </p:txBody>
      </p:sp>
      <p:sp>
        <p:nvSpPr>
          <p:cNvPr id="5" name="Slide Number Placeholder 2"/>
          <p:cNvSpPr>
            <a:spLocks noGrp="1"/>
          </p:cNvSpPr>
          <p:nvPr>
            <p:ph type="sldNum" sz="quarter" idx="12"/>
          </p:nvPr>
        </p:nvSpPr>
        <p:spPr>
          <a:xfrm>
            <a:off x="3505202" y="6441020"/>
            <a:ext cx="2133600" cy="365125"/>
          </a:xfrm>
          <a:prstGeom prst="rect">
            <a:avLst/>
          </a:prstGeom>
        </p:spPr>
        <p:txBody>
          <a:bodyPr/>
          <a:lstStyle/>
          <a:p>
            <a:pPr algn="ctr"/>
            <a:fld id="{1058E396-EC3B-7D4F-99B9-327F5C4C2F2A}" type="slidenum">
              <a:rPr lang="en-US" smtClean="0">
                <a:solidFill>
                  <a:schemeClr val="bg1"/>
                </a:solidFill>
              </a:rPr>
              <a:pPr algn="ctr"/>
              <a:t>9</a:t>
            </a:fld>
            <a:endParaRPr lang="en-US" dirty="0">
              <a:solidFill>
                <a:schemeClr val="bg1"/>
              </a:solidFill>
            </a:endParaRPr>
          </a:p>
        </p:txBody>
      </p:sp>
      <p:pic>
        <p:nvPicPr>
          <p:cNvPr id="189442" name="Picture 2" descr="C:\Users\igor\AppData\Local\Microsoft\Windows\Temporary Internet Files\Content.Outlook\2PPR990T\Future experiements_Slide3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49" y="1236741"/>
            <a:ext cx="8330184" cy="447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31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NL-decemb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BNL-december.thmx</Template>
  <TotalTime>13961</TotalTime>
  <Words>4264</Words>
  <Application>Microsoft Macintosh PowerPoint</Application>
  <PresentationFormat>On-screen Show (4:3)</PresentationFormat>
  <Paragraphs>880</Paragraphs>
  <Slides>65</Slides>
  <Notes>36</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65</vt:i4>
      </vt:variant>
    </vt:vector>
  </HeadingPairs>
  <TitlesOfParts>
    <vt:vector size="70" baseType="lpstr">
      <vt:lpstr>BNL-december</vt:lpstr>
      <vt:lpstr>CorelPhotoPaint.Image.11</vt:lpstr>
      <vt:lpstr>CorelDRAW</vt:lpstr>
      <vt:lpstr>Equation</vt:lpstr>
      <vt:lpstr>Document</vt:lpstr>
      <vt:lpstr>Accelerator Test Facility</vt:lpstr>
      <vt:lpstr>PowerPoint Presentation</vt:lpstr>
      <vt:lpstr>The ATF Birth Certificate</vt:lpstr>
      <vt:lpstr>What the ATF is about?</vt:lpstr>
      <vt:lpstr>ATF organizational chart</vt:lpstr>
      <vt:lpstr>PowerPoint Presentation</vt:lpstr>
      <vt:lpstr>PowerPoint Presentation</vt:lpstr>
      <vt:lpstr>PowerPoint Presentation</vt:lpstr>
      <vt:lpstr>Diversity in addressing needs of the accelerator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Accelerator Stewardship Concept</vt:lpstr>
      <vt:lpstr>PowerPoint Presentation</vt:lpstr>
      <vt:lpstr>Major facility upgrade</vt:lpstr>
      <vt:lpstr>ATF facility upgrade start up</vt:lpstr>
      <vt:lpstr>PowerPoint Presentation</vt:lpstr>
      <vt:lpstr>PowerPoint Presentation</vt:lpstr>
      <vt:lpstr>PowerPoint Presentation</vt:lpstr>
      <vt:lpstr>       IFEL research</vt:lpstr>
      <vt:lpstr>Shock Wave Proton Acceleration</vt:lpstr>
      <vt:lpstr>PowerPoint Presentation</vt:lpstr>
      <vt:lpstr>PowerPoint Presentation</vt:lpstr>
      <vt:lpstr>     LWFA research</vt:lpstr>
      <vt:lpstr>PowerPoint Presentation</vt:lpstr>
      <vt:lpstr>PowerPoint Presentation</vt:lpstr>
      <vt:lpstr>PowerPoint Presentation</vt:lpstr>
      <vt:lpstr>PowerPoint Presentation</vt:lpstr>
      <vt:lpstr>PowerPoint Presentation</vt:lpstr>
      <vt:lpstr>PowerPoint Presentation</vt:lpstr>
      <vt:lpstr>Accelerator Stewardship Defined</vt:lpstr>
      <vt:lpstr>The ATF Program Advisory Committee</vt:lpstr>
      <vt:lpstr>PowerPoint Presentation</vt:lpstr>
      <vt:lpstr>ATF upgrade opens up new science opportunities</vt:lpstr>
      <vt:lpstr>PowerPoint Presentation</vt:lpstr>
      <vt:lpstr>Accelerator Stewardship Concept</vt:lpstr>
      <vt:lpstr>Accelerator Stewardship Concept (continued)</vt:lpstr>
      <vt:lpstr>PowerPoint Presentation</vt:lpstr>
      <vt:lpstr>PowerPoint Presentation</vt:lpstr>
      <vt:lpstr>Users (by sector and location)</vt:lpstr>
      <vt:lpstr>Usage of resources</vt:lpstr>
      <vt:lpstr>PowerPoint Presentation</vt:lpstr>
      <vt:lpstr>PowerPoint Presentation</vt:lpstr>
      <vt:lpstr>Layout of Compton experiment in beam line 2A</vt:lpstr>
      <vt:lpstr>PowerPoint Presentation</vt:lpstr>
      <vt:lpstr>PowerPoint Presentation</vt:lpstr>
      <vt:lpstr>ATF Science Achievements in 2013</vt:lpstr>
      <vt:lpstr>New science reach with laser upgrade </vt:lpstr>
      <vt:lpstr>PowerPoint Presentation</vt:lpstr>
      <vt:lpstr>In 2013, ATF ran 13 user experiments </vt:lpstr>
      <vt:lpstr>E-beam  instrumentation</vt:lpstr>
      <vt:lpstr>PowerPoint Presentation</vt:lpstr>
      <vt:lpstr>PowerPoint Presentation</vt:lpstr>
      <vt:lpstr>PowerPoint Presentation</vt:lpstr>
      <vt:lpstr>Publications by Year</vt:lpstr>
      <vt:lpstr>ATF 2013 Operations</vt:lpstr>
      <vt:lpstr>PowerPoint Presentation</vt:lpstr>
      <vt:lpstr>PowerPoint Presentation</vt:lpstr>
      <vt:lpstr>PowerPoint Presentation</vt:lpstr>
      <vt:lpstr>PowerPoint Presentation</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Swinson</dc:creator>
  <cp:lastModifiedBy>Ilan Ben-Zvi</cp:lastModifiedBy>
  <cp:revision>391</cp:revision>
  <cp:lastPrinted>2014-01-23T16:29:18Z</cp:lastPrinted>
  <dcterms:created xsi:type="dcterms:W3CDTF">2014-01-22T17:56:20Z</dcterms:created>
  <dcterms:modified xsi:type="dcterms:W3CDTF">2014-08-26T12:35:20Z</dcterms:modified>
</cp:coreProperties>
</file>