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wdp" ContentType="image/vnd.ms-photo"/>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5" r:id="rId2"/>
    <p:sldMasterId id="2147483697" r:id="rId3"/>
    <p:sldMasterId id="2147483709" r:id="rId4"/>
    <p:sldMasterId id="2147483721" r:id="rId5"/>
    <p:sldMasterId id="2147483746" r:id="rId6"/>
    <p:sldMasterId id="2147483759" r:id="rId7"/>
    <p:sldMasterId id="2147483771" r:id="rId8"/>
    <p:sldMasterId id="2147483795" r:id="rId9"/>
    <p:sldMasterId id="2147483809" r:id="rId10"/>
    <p:sldMasterId id="2147483816" r:id="rId11"/>
    <p:sldMasterId id="2147483830" r:id="rId12"/>
  </p:sldMasterIdLst>
  <p:notesMasterIdLst>
    <p:notesMasterId r:id="rId61"/>
  </p:notesMasterIdLst>
  <p:sldIdLst>
    <p:sldId id="294" r:id="rId13"/>
    <p:sldId id="487" r:id="rId14"/>
    <p:sldId id="372" r:id="rId15"/>
    <p:sldId id="373" r:id="rId16"/>
    <p:sldId id="370" r:id="rId17"/>
    <p:sldId id="374" r:id="rId18"/>
    <p:sldId id="375" r:id="rId19"/>
    <p:sldId id="377" r:id="rId20"/>
    <p:sldId id="379" r:id="rId21"/>
    <p:sldId id="380" r:id="rId22"/>
    <p:sldId id="384" r:id="rId23"/>
    <p:sldId id="418" r:id="rId24"/>
    <p:sldId id="433" r:id="rId25"/>
    <p:sldId id="440" r:id="rId26"/>
    <p:sldId id="441" r:id="rId27"/>
    <p:sldId id="456" r:id="rId28"/>
    <p:sldId id="457" r:id="rId29"/>
    <p:sldId id="460" r:id="rId30"/>
    <p:sldId id="462" r:id="rId31"/>
    <p:sldId id="466" r:id="rId32"/>
    <p:sldId id="408" r:id="rId33"/>
    <p:sldId id="409" r:id="rId34"/>
    <p:sldId id="410" r:id="rId35"/>
    <p:sldId id="411" r:id="rId36"/>
    <p:sldId id="413" r:id="rId37"/>
    <p:sldId id="414" r:id="rId38"/>
    <p:sldId id="416" r:id="rId39"/>
    <p:sldId id="417" r:id="rId40"/>
    <p:sldId id="477" r:id="rId41"/>
    <p:sldId id="481" r:id="rId42"/>
    <p:sldId id="484" r:id="rId43"/>
    <p:sldId id="476" r:id="rId44"/>
    <p:sldId id="475" r:id="rId45"/>
    <p:sldId id="471" r:id="rId46"/>
    <p:sldId id="497" r:id="rId47"/>
    <p:sldId id="498" r:id="rId48"/>
    <p:sldId id="472" r:id="rId49"/>
    <p:sldId id="295" r:id="rId50"/>
    <p:sldId id="488" r:id="rId51"/>
    <p:sldId id="489" r:id="rId52"/>
    <p:sldId id="490" r:id="rId53"/>
    <p:sldId id="491" r:id="rId54"/>
    <p:sldId id="492" r:id="rId55"/>
    <p:sldId id="493" r:id="rId56"/>
    <p:sldId id="494" r:id="rId57"/>
    <p:sldId id="296" r:id="rId58"/>
    <p:sldId id="495" r:id="rId59"/>
    <p:sldId id="496"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2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slide" Target="slides/slide48.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F:\Deformation\analysis\PIT_reacted\PIT_data_al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Deformation\analysis\PIT_reacted\PIT_data_a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72391463115094"/>
          <c:y val="0.0260871183516873"/>
          <c:w val="0.883853288105124"/>
          <c:h val="0.87868810685258"/>
        </c:manualLayout>
      </c:layout>
      <c:scatterChart>
        <c:scatterStyle val="lineMarker"/>
        <c:varyColors val="0"/>
        <c:ser>
          <c:idx val="7"/>
          <c:order val="0"/>
          <c:tx>
            <c:v>ERL7-2a</c:v>
          </c:tx>
          <c:spPr>
            <a:ln w="28575">
              <a:noFill/>
            </a:ln>
          </c:spPr>
          <c:marker>
            <c:symbol val="circle"/>
            <c:size val="8"/>
            <c:spPr>
              <a:solidFill>
                <a:srgbClr val="FF0000"/>
              </a:solidFill>
              <a:ln>
                <a:solidFill>
                  <a:schemeClr val="tx1"/>
                </a:solidFill>
              </a:ln>
            </c:spPr>
          </c:marker>
          <c:errBars>
            <c:errDir val="x"/>
            <c:errBarType val="both"/>
            <c:errValType val="fixedVal"/>
            <c:noEndCap val="0"/>
            <c:val val="0.5"/>
          </c:errBars>
          <c:errBars>
            <c:errDir val="y"/>
            <c:errBarType val="both"/>
            <c:errValType val="percentage"/>
            <c:noEndCap val="0"/>
            <c:val val="10.0"/>
          </c:errBars>
          <c:xVal>
            <c:numRef>
              <c:f>'ERL 7-cells comparison '!$BC$7:$BC$27</c:f>
              <c:numCache>
                <c:formatCode>General</c:formatCode>
                <c:ptCount val="21"/>
                <c:pt idx="0">
                  <c:v>1.55</c:v>
                </c:pt>
                <c:pt idx="1">
                  <c:v>2.6</c:v>
                </c:pt>
                <c:pt idx="2">
                  <c:v>3.5</c:v>
                </c:pt>
                <c:pt idx="3">
                  <c:v>4.1</c:v>
                </c:pt>
                <c:pt idx="4">
                  <c:v>5.0</c:v>
                </c:pt>
                <c:pt idx="5">
                  <c:v>6.5</c:v>
                </c:pt>
                <c:pt idx="6">
                  <c:v>7.9</c:v>
                </c:pt>
                <c:pt idx="7">
                  <c:v>9.4</c:v>
                </c:pt>
                <c:pt idx="8">
                  <c:v>10.9</c:v>
                </c:pt>
                <c:pt idx="9">
                  <c:v>12.7</c:v>
                </c:pt>
                <c:pt idx="10">
                  <c:v>17.3</c:v>
                </c:pt>
                <c:pt idx="11">
                  <c:v>14.26</c:v>
                </c:pt>
                <c:pt idx="12">
                  <c:v>16.7</c:v>
                </c:pt>
                <c:pt idx="13">
                  <c:v>18.0</c:v>
                </c:pt>
                <c:pt idx="14">
                  <c:v>15.2</c:v>
                </c:pt>
              </c:numCache>
            </c:numRef>
          </c:xVal>
          <c:yVal>
            <c:numRef>
              <c:f>'ERL 7-cells comparison '!$BD$7:$BD$27</c:f>
              <c:numCache>
                <c:formatCode>0.00E+00</c:formatCode>
                <c:ptCount val="21"/>
                <c:pt idx="0">
                  <c:v>3.14E10</c:v>
                </c:pt>
                <c:pt idx="1">
                  <c:v>3.2E10</c:v>
                </c:pt>
                <c:pt idx="2">
                  <c:v>3.21E10</c:v>
                </c:pt>
                <c:pt idx="3">
                  <c:v>3.26E10</c:v>
                </c:pt>
                <c:pt idx="4">
                  <c:v>3.45E10</c:v>
                </c:pt>
                <c:pt idx="5">
                  <c:v>3.42E10</c:v>
                </c:pt>
                <c:pt idx="6">
                  <c:v>3.45E10</c:v>
                </c:pt>
                <c:pt idx="7">
                  <c:v>3.4E10</c:v>
                </c:pt>
                <c:pt idx="8">
                  <c:v>3.3E10</c:v>
                </c:pt>
                <c:pt idx="9">
                  <c:v>3.4E10</c:v>
                </c:pt>
                <c:pt idx="10">
                  <c:v>3.38E10</c:v>
                </c:pt>
                <c:pt idx="11">
                  <c:v>3.42E10</c:v>
                </c:pt>
                <c:pt idx="12">
                  <c:v>3.37E10</c:v>
                </c:pt>
                <c:pt idx="13">
                  <c:v>3.34E10</c:v>
                </c:pt>
                <c:pt idx="14">
                  <c:v>3.36E10</c:v>
                </c:pt>
              </c:numCache>
            </c:numRef>
          </c:yVal>
          <c:smooth val="0"/>
        </c:ser>
        <c:ser>
          <c:idx val="0"/>
          <c:order val="1"/>
          <c:tx>
            <c:strRef>
              <c:f>'ERL 7-cells comparison '!$R$3</c:f>
              <c:strCache>
                <c:ptCount val="1"/>
                <c:pt idx="0">
                  <c:v>ERL7-3</c:v>
                </c:pt>
              </c:strCache>
            </c:strRef>
          </c:tx>
          <c:spPr>
            <a:ln w="28575">
              <a:noFill/>
            </a:ln>
          </c:spPr>
          <c:marker>
            <c:symbol val="triangle"/>
            <c:size val="8"/>
            <c:spPr>
              <a:solidFill>
                <a:srgbClr val="0000FF"/>
              </a:solidFill>
              <a:ln>
                <a:solidFill>
                  <a:schemeClr val="tx1"/>
                </a:solidFill>
              </a:ln>
            </c:spPr>
          </c:marker>
          <c:errBars>
            <c:errDir val="x"/>
            <c:errBarType val="both"/>
            <c:errValType val="fixedVal"/>
            <c:noEndCap val="0"/>
            <c:val val="0.5"/>
          </c:errBars>
          <c:errBars>
            <c:errDir val="y"/>
            <c:errBarType val="both"/>
            <c:errValType val="percentage"/>
            <c:noEndCap val="0"/>
            <c:val val="10.0"/>
          </c:errBars>
          <c:xVal>
            <c:numRef>
              <c:f>'ERL 7-cells comparison '!$T$6:$T$24</c:f>
              <c:numCache>
                <c:formatCode>General</c:formatCode>
                <c:ptCount val="19"/>
                <c:pt idx="0">
                  <c:v>1.19</c:v>
                </c:pt>
                <c:pt idx="1">
                  <c:v>2.01</c:v>
                </c:pt>
                <c:pt idx="2">
                  <c:v>2.95</c:v>
                </c:pt>
                <c:pt idx="3">
                  <c:v>4.159999999999997</c:v>
                </c:pt>
                <c:pt idx="4">
                  <c:v>5.27</c:v>
                </c:pt>
                <c:pt idx="5">
                  <c:v>6.2</c:v>
                </c:pt>
                <c:pt idx="6">
                  <c:v>6.9</c:v>
                </c:pt>
                <c:pt idx="7">
                  <c:v>8.88</c:v>
                </c:pt>
                <c:pt idx="8">
                  <c:v>8.1</c:v>
                </c:pt>
                <c:pt idx="9">
                  <c:v>10.08</c:v>
                </c:pt>
                <c:pt idx="10">
                  <c:v>11.52</c:v>
                </c:pt>
                <c:pt idx="11">
                  <c:v>12.7</c:v>
                </c:pt>
                <c:pt idx="12">
                  <c:v>14.06</c:v>
                </c:pt>
                <c:pt idx="13">
                  <c:v>15.85</c:v>
                </c:pt>
                <c:pt idx="14">
                  <c:v>14.77</c:v>
                </c:pt>
                <c:pt idx="15">
                  <c:v>16.55</c:v>
                </c:pt>
                <c:pt idx="16">
                  <c:v>16.84</c:v>
                </c:pt>
                <c:pt idx="17">
                  <c:v>18.25</c:v>
                </c:pt>
                <c:pt idx="18">
                  <c:v>19.22</c:v>
                </c:pt>
              </c:numCache>
            </c:numRef>
          </c:xVal>
          <c:yVal>
            <c:numRef>
              <c:f>'ERL 7-cells comparison '!$U$6:$U$24</c:f>
              <c:numCache>
                <c:formatCode>0.00E+00</c:formatCode>
                <c:ptCount val="19"/>
                <c:pt idx="0">
                  <c:v>2.6269E10</c:v>
                </c:pt>
                <c:pt idx="1">
                  <c:v>2.622E10</c:v>
                </c:pt>
                <c:pt idx="2">
                  <c:v>2.762E10</c:v>
                </c:pt>
                <c:pt idx="3">
                  <c:v>2.7877E10</c:v>
                </c:pt>
                <c:pt idx="4">
                  <c:v>2.9502E10</c:v>
                </c:pt>
                <c:pt idx="5">
                  <c:v>2.873E10</c:v>
                </c:pt>
                <c:pt idx="6">
                  <c:v>2.88E10</c:v>
                </c:pt>
                <c:pt idx="7">
                  <c:v>2.8938E10</c:v>
                </c:pt>
                <c:pt idx="8">
                  <c:v>2.8352E10</c:v>
                </c:pt>
                <c:pt idx="9">
                  <c:v>2.8223E10</c:v>
                </c:pt>
                <c:pt idx="10">
                  <c:v>2.8116E10</c:v>
                </c:pt>
                <c:pt idx="11">
                  <c:v>2.7968E10</c:v>
                </c:pt>
                <c:pt idx="12">
                  <c:v>2.8408E10</c:v>
                </c:pt>
                <c:pt idx="13">
                  <c:v>2.8882E10</c:v>
                </c:pt>
                <c:pt idx="14">
                  <c:v>2.7743E10</c:v>
                </c:pt>
                <c:pt idx="15">
                  <c:v>2.8816E10</c:v>
                </c:pt>
                <c:pt idx="16">
                  <c:v>2.8321E10</c:v>
                </c:pt>
                <c:pt idx="17">
                  <c:v>2.7594E10</c:v>
                </c:pt>
                <c:pt idx="18">
                  <c:v>2.5949E10</c:v>
                </c:pt>
              </c:numCache>
            </c:numRef>
          </c:yVal>
          <c:smooth val="0"/>
        </c:ser>
        <c:ser>
          <c:idx val="2"/>
          <c:order val="2"/>
          <c:tx>
            <c:v>ERL7-4</c:v>
          </c:tx>
          <c:spPr>
            <a:ln w="28575">
              <a:noFill/>
            </a:ln>
          </c:spPr>
          <c:marker>
            <c:symbol val="diamond"/>
            <c:size val="8"/>
            <c:spPr>
              <a:solidFill>
                <a:srgbClr val="FFFF00"/>
              </a:solidFill>
              <a:ln w="15875">
                <a:solidFill>
                  <a:srgbClr val="FF0000"/>
                </a:solidFill>
              </a:ln>
            </c:spPr>
          </c:marker>
          <c:errBars>
            <c:errDir val="x"/>
            <c:errBarType val="both"/>
            <c:errValType val="fixedVal"/>
            <c:noEndCap val="0"/>
            <c:val val="0.5"/>
          </c:errBars>
          <c:errBars>
            <c:errDir val="y"/>
            <c:errBarType val="both"/>
            <c:errValType val="percentage"/>
            <c:noEndCap val="0"/>
            <c:val val="10.0"/>
          </c:errBars>
          <c:xVal>
            <c:numRef>
              <c:f>'ERL 7-cells comparison '!$AF$6:$AF$26</c:f>
              <c:numCache>
                <c:formatCode>General</c:formatCode>
                <c:ptCount val="21"/>
                <c:pt idx="0">
                  <c:v>1.97</c:v>
                </c:pt>
                <c:pt idx="1">
                  <c:v>3.24</c:v>
                </c:pt>
                <c:pt idx="2">
                  <c:v>3.99</c:v>
                </c:pt>
                <c:pt idx="3">
                  <c:v>5.05</c:v>
                </c:pt>
                <c:pt idx="4">
                  <c:v>5.83</c:v>
                </c:pt>
                <c:pt idx="5">
                  <c:v>7.24</c:v>
                </c:pt>
                <c:pt idx="6">
                  <c:v>8.18</c:v>
                </c:pt>
                <c:pt idx="7">
                  <c:v>9.01</c:v>
                </c:pt>
                <c:pt idx="8">
                  <c:v>10.32</c:v>
                </c:pt>
                <c:pt idx="9">
                  <c:v>11.32</c:v>
                </c:pt>
                <c:pt idx="10">
                  <c:v>12.36</c:v>
                </c:pt>
                <c:pt idx="11">
                  <c:v>13.58</c:v>
                </c:pt>
                <c:pt idx="12">
                  <c:v>14.55</c:v>
                </c:pt>
                <c:pt idx="13">
                  <c:v>15.69</c:v>
                </c:pt>
                <c:pt idx="14">
                  <c:v>16.8</c:v>
                </c:pt>
                <c:pt idx="15">
                  <c:v>17.41</c:v>
                </c:pt>
              </c:numCache>
            </c:numRef>
          </c:xVal>
          <c:yVal>
            <c:numRef>
              <c:f>'ERL 7-cells comparison '!$AG$6:$AG$26</c:f>
              <c:numCache>
                <c:formatCode>0.00E+00</c:formatCode>
                <c:ptCount val="21"/>
                <c:pt idx="0">
                  <c:v>2.5773E10</c:v>
                </c:pt>
                <c:pt idx="1">
                  <c:v>2.6469E10</c:v>
                </c:pt>
                <c:pt idx="2">
                  <c:v>2.6421E10</c:v>
                </c:pt>
                <c:pt idx="3">
                  <c:v>2.6795E10</c:v>
                </c:pt>
                <c:pt idx="4">
                  <c:v>2.7344E10</c:v>
                </c:pt>
                <c:pt idx="5">
                  <c:v>2.8209E10</c:v>
                </c:pt>
                <c:pt idx="6">
                  <c:v>2.7615E10</c:v>
                </c:pt>
                <c:pt idx="7">
                  <c:v>2.7487E10</c:v>
                </c:pt>
                <c:pt idx="8">
                  <c:v>2.7505E10</c:v>
                </c:pt>
                <c:pt idx="9">
                  <c:v>2.7262E10</c:v>
                </c:pt>
                <c:pt idx="10">
                  <c:v>2.7142E10</c:v>
                </c:pt>
                <c:pt idx="11">
                  <c:v>2.6281E10</c:v>
                </c:pt>
                <c:pt idx="12">
                  <c:v>2.5349E10</c:v>
                </c:pt>
                <c:pt idx="13">
                  <c:v>2.5068E10</c:v>
                </c:pt>
                <c:pt idx="14">
                  <c:v>2.4451E10</c:v>
                </c:pt>
                <c:pt idx="15">
                  <c:v>2.4256E10</c:v>
                </c:pt>
              </c:numCache>
            </c:numRef>
          </c:yVal>
          <c:smooth val="0"/>
        </c:ser>
        <c:ser>
          <c:idx val="4"/>
          <c:order val="3"/>
          <c:tx>
            <c:strRef>
              <c:f>'ERL 7-cells comparison '!$AL$3</c:f>
              <c:strCache>
                <c:ptCount val="1"/>
                <c:pt idx="0">
                  <c:v>ERL7-5</c:v>
                </c:pt>
              </c:strCache>
            </c:strRef>
          </c:tx>
          <c:spPr>
            <a:ln w="28575">
              <a:noFill/>
            </a:ln>
          </c:spPr>
          <c:marker>
            <c:symbol val="x"/>
            <c:size val="7"/>
            <c:spPr>
              <a:solidFill>
                <a:srgbClr val="00B050"/>
              </a:solidFill>
              <a:ln w="15875">
                <a:solidFill>
                  <a:schemeClr val="tx1"/>
                </a:solidFill>
              </a:ln>
            </c:spPr>
          </c:marker>
          <c:errBars>
            <c:errDir val="x"/>
            <c:errBarType val="both"/>
            <c:errValType val="fixedVal"/>
            <c:noEndCap val="0"/>
            <c:val val="0.5"/>
          </c:errBars>
          <c:errBars>
            <c:errDir val="y"/>
            <c:errBarType val="both"/>
            <c:errValType val="percentage"/>
            <c:noEndCap val="0"/>
            <c:val val="10.0"/>
          </c:errBars>
          <c:xVal>
            <c:numRef>
              <c:f>'ERL 7-cells comparison '!$AN$6:$AN$23</c:f>
              <c:numCache>
                <c:formatCode>General</c:formatCode>
                <c:ptCount val="18"/>
                <c:pt idx="0">
                  <c:v>4.93</c:v>
                </c:pt>
                <c:pt idx="1">
                  <c:v>5.45</c:v>
                </c:pt>
                <c:pt idx="2">
                  <c:v>5.99</c:v>
                </c:pt>
                <c:pt idx="3">
                  <c:v>6.99</c:v>
                </c:pt>
                <c:pt idx="4">
                  <c:v>7.619999999999996</c:v>
                </c:pt>
                <c:pt idx="5">
                  <c:v>8.76</c:v>
                </c:pt>
                <c:pt idx="6">
                  <c:v>9.99</c:v>
                </c:pt>
                <c:pt idx="7">
                  <c:v>11.15</c:v>
                </c:pt>
                <c:pt idx="8">
                  <c:v>12.18</c:v>
                </c:pt>
                <c:pt idx="9">
                  <c:v>12.74</c:v>
                </c:pt>
                <c:pt idx="10">
                  <c:v>13.3</c:v>
                </c:pt>
                <c:pt idx="11">
                  <c:v>14.86</c:v>
                </c:pt>
                <c:pt idx="12">
                  <c:v>14.18</c:v>
                </c:pt>
                <c:pt idx="13">
                  <c:v>15.41</c:v>
                </c:pt>
                <c:pt idx="14">
                  <c:v>16.05</c:v>
                </c:pt>
                <c:pt idx="15">
                  <c:v>17.34</c:v>
                </c:pt>
                <c:pt idx="16">
                  <c:v>16.86</c:v>
                </c:pt>
                <c:pt idx="17">
                  <c:v>18.31</c:v>
                </c:pt>
              </c:numCache>
            </c:numRef>
          </c:xVal>
          <c:yVal>
            <c:numRef>
              <c:f>'ERL 7-cells comparison '!$AO$6:$AO$23</c:f>
              <c:numCache>
                <c:formatCode>0.00E+00</c:formatCode>
                <c:ptCount val="18"/>
                <c:pt idx="0">
                  <c:v>3.0423E10</c:v>
                </c:pt>
                <c:pt idx="1">
                  <c:v>2.935E10</c:v>
                </c:pt>
                <c:pt idx="2">
                  <c:v>3.0045E10</c:v>
                </c:pt>
                <c:pt idx="3">
                  <c:v>3.13E10</c:v>
                </c:pt>
                <c:pt idx="4">
                  <c:v>3.0737E10</c:v>
                </c:pt>
                <c:pt idx="5">
                  <c:v>3.15E10</c:v>
                </c:pt>
                <c:pt idx="6">
                  <c:v>3.2E10</c:v>
                </c:pt>
                <c:pt idx="7">
                  <c:v>3.1E10</c:v>
                </c:pt>
                <c:pt idx="8">
                  <c:v>3.08E10</c:v>
                </c:pt>
                <c:pt idx="9">
                  <c:v>3.0E10</c:v>
                </c:pt>
                <c:pt idx="10">
                  <c:v>2.78E10</c:v>
                </c:pt>
                <c:pt idx="11">
                  <c:v>2.77E10</c:v>
                </c:pt>
                <c:pt idx="12">
                  <c:v>2.71E10</c:v>
                </c:pt>
                <c:pt idx="13">
                  <c:v>2.7E10</c:v>
                </c:pt>
                <c:pt idx="14">
                  <c:v>2.7E10</c:v>
                </c:pt>
                <c:pt idx="15">
                  <c:v>2.6E10</c:v>
                </c:pt>
                <c:pt idx="16">
                  <c:v>2.65E10</c:v>
                </c:pt>
                <c:pt idx="17">
                  <c:v>2.58E10</c:v>
                </c:pt>
              </c:numCache>
            </c:numRef>
          </c:yVal>
          <c:smooth val="0"/>
        </c:ser>
        <c:ser>
          <c:idx val="6"/>
          <c:order val="4"/>
          <c:tx>
            <c:v>ERL7-6</c:v>
          </c:tx>
          <c:spPr>
            <a:ln w="28575">
              <a:noFill/>
            </a:ln>
          </c:spPr>
          <c:marker>
            <c:symbol val="square"/>
            <c:size val="8"/>
            <c:spPr>
              <a:solidFill>
                <a:srgbClr val="FFC000"/>
              </a:solidFill>
              <a:ln w="15875">
                <a:solidFill>
                  <a:schemeClr val="tx1"/>
                </a:solidFill>
              </a:ln>
            </c:spPr>
          </c:marker>
          <c:errBars>
            <c:errDir val="x"/>
            <c:errBarType val="both"/>
            <c:errValType val="fixedVal"/>
            <c:noEndCap val="0"/>
            <c:val val="0.5"/>
          </c:errBars>
          <c:errBars>
            <c:errDir val="y"/>
            <c:errBarType val="both"/>
            <c:errValType val="percentage"/>
            <c:noEndCap val="0"/>
            <c:val val="10.0"/>
          </c:errBars>
          <c:xVal>
            <c:numRef>
              <c:f>'ERL 7-cells comparison '!$BK$6:$BK$26</c:f>
              <c:numCache>
                <c:formatCode>General</c:formatCode>
                <c:ptCount val="21"/>
                <c:pt idx="0">
                  <c:v>0.5</c:v>
                </c:pt>
                <c:pt idx="1">
                  <c:v>1.0</c:v>
                </c:pt>
                <c:pt idx="2">
                  <c:v>2.0</c:v>
                </c:pt>
                <c:pt idx="3">
                  <c:v>3.0</c:v>
                </c:pt>
                <c:pt idx="4">
                  <c:v>4.0</c:v>
                </c:pt>
                <c:pt idx="5">
                  <c:v>5.149999999999999</c:v>
                </c:pt>
                <c:pt idx="6">
                  <c:v>6.21</c:v>
                </c:pt>
                <c:pt idx="7">
                  <c:v>7.3</c:v>
                </c:pt>
                <c:pt idx="8">
                  <c:v>8.3</c:v>
                </c:pt>
                <c:pt idx="9">
                  <c:v>9.4</c:v>
                </c:pt>
                <c:pt idx="10">
                  <c:v>10.1</c:v>
                </c:pt>
                <c:pt idx="11">
                  <c:v>11.1</c:v>
                </c:pt>
                <c:pt idx="12">
                  <c:v>12.0</c:v>
                </c:pt>
                <c:pt idx="13">
                  <c:v>13.0</c:v>
                </c:pt>
                <c:pt idx="14">
                  <c:v>13.9</c:v>
                </c:pt>
                <c:pt idx="15">
                  <c:v>15.0</c:v>
                </c:pt>
                <c:pt idx="16">
                  <c:v>16.3</c:v>
                </c:pt>
                <c:pt idx="17">
                  <c:v>17.0</c:v>
                </c:pt>
              </c:numCache>
            </c:numRef>
          </c:xVal>
          <c:yVal>
            <c:numRef>
              <c:f>'ERL 7-cells comparison '!$BL$6:$BL$26</c:f>
              <c:numCache>
                <c:formatCode>0.00E+00</c:formatCode>
                <c:ptCount val="21"/>
                <c:pt idx="0">
                  <c:v>2.95E10</c:v>
                </c:pt>
                <c:pt idx="1">
                  <c:v>2.88E10</c:v>
                </c:pt>
                <c:pt idx="2">
                  <c:v>2.85E10</c:v>
                </c:pt>
                <c:pt idx="3">
                  <c:v>2.88E10</c:v>
                </c:pt>
                <c:pt idx="4">
                  <c:v>3.07E10</c:v>
                </c:pt>
                <c:pt idx="5">
                  <c:v>3.0E10</c:v>
                </c:pt>
                <c:pt idx="6">
                  <c:v>3.05E10</c:v>
                </c:pt>
                <c:pt idx="7">
                  <c:v>3.07E10</c:v>
                </c:pt>
                <c:pt idx="8">
                  <c:v>3.13E10</c:v>
                </c:pt>
                <c:pt idx="9">
                  <c:v>3.07E10</c:v>
                </c:pt>
                <c:pt idx="10">
                  <c:v>3.0E10</c:v>
                </c:pt>
                <c:pt idx="11">
                  <c:v>3.0E10</c:v>
                </c:pt>
                <c:pt idx="12">
                  <c:v>3.1E10</c:v>
                </c:pt>
                <c:pt idx="13">
                  <c:v>3.04E10</c:v>
                </c:pt>
                <c:pt idx="14">
                  <c:v>3.12E10</c:v>
                </c:pt>
                <c:pt idx="15">
                  <c:v>3.17E10</c:v>
                </c:pt>
                <c:pt idx="16">
                  <c:v>3.1E10</c:v>
                </c:pt>
                <c:pt idx="17">
                  <c:v>3.0E10</c:v>
                </c:pt>
              </c:numCache>
            </c:numRef>
          </c:yVal>
          <c:smooth val="0"/>
        </c:ser>
        <c:ser>
          <c:idx val="5"/>
          <c:order val="5"/>
          <c:tx>
            <c:strRef>
              <c:f>'ERL 7-cells comparison '!$AS$3</c:f>
              <c:strCache>
                <c:ptCount val="1"/>
                <c:pt idx="0">
                  <c:v>ERL7-7</c:v>
                </c:pt>
              </c:strCache>
            </c:strRef>
          </c:tx>
          <c:spPr>
            <a:ln w="28575">
              <a:noFill/>
            </a:ln>
          </c:spPr>
          <c:marker>
            <c:symbol val="diamond"/>
            <c:size val="9"/>
            <c:spPr>
              <a:solidFill>
                <a:srgbClr val="00CCFF"/>
              </a:solidFill>
              <a:ln w="15875">
                <a:solidFill>
                  <a:schemeClr val="tx1"/>
                </a:solidFill>
              </a:ln>
            </c:spPr>
          </c:marker>
          <c:errBars>
            <c:errDir val="x"/>
            <c:errBarType val="both"/>
            <c:errValType val="fixedVal"/>
            <c:noEndCap val="0"/>
            <c:val val="0.5"/>
          </c:errBars>
          <c:errBars>
            <c:errDir val="y"/>
            <c:errBarType val="both"/>
            <c:errValType val="percentage"/>
            <c:noEndCap val="0"/>
            <c:val val="10.0"/>
          </c:errBars>
          <c:xVal>
            <c:numRef>
              <c:f>'ERL 7-cells comparison '!$AU$6:$AU$24</c:f>
              <c:numCache>
                <c:formatCode>General</c:formatCode>
                <c:ptCount val="19"/>
                <c:pt idx="0">
                  <c:v>0.59</c:v>
                </c:pt>
                <c:pt idx="1">
                  <c:v>1.11</c:v>
                </c:pt>
                <c:pt idx="2">
                  <c:v>1.92</c:v>
                </c:pt>
                <c:pt idx="3">
                  <c:v>3.14</c:v>
                </c:pt>
                <c:pt idx="4">
                  <c:v>4.04</c:v>
                </c:pt>
                <c:pt idx="5">
                  <c:v>5.06</c:v>
                </c:pt>
                <c:pt idx="6">
                  <c:v>6.08</c:v>
                </c:pt>
                <c:pt idx="7">
                  <c:v>7.0</c:v>
                </c:pt>
                <c:pt idx="8">
                  <c:v>8.09</c:v>
                </c:pt>
                <c:pt idx="9">
                  <c:v>9.01</c:v>
                </c:pt>
                <c:pt idx="10">
                  <c:v>9.960000000000002</c:v>
                </c:pt>
                <c:pt idx="11">
                  <c:v>10.96</c:v>
                </c:pt>
                <c:pt idx="12">
                  <c:v>12.17</c:v>
                </c:pt>
                <c:pt idx="13">
                  <c:v>13.06</c:v>
                </c:pt>
                <c:pt idx="14">
                  <c:v>14.03</c:v>
                </c:pt>
                <c:pt idx="15">
                  <c:v>15.0</c:v>
                </c:pt>
                <c:pt idx="16">
                  <c:v>16.39</c:v>
                </c:pt>
                <c:pt idx="17">
                  <c:v>17.76</c:v>
                </c:pt>
                <c:pt idx="18">
                  <c:v>17.38</c:v>
                </c:pt>
              </c:numCache>
            </c:numRef>
          </c:xVal>
          <c:yVal>
            <c:numRef>
              <c:f>'ERL 7-cells comparison '!$AV$6:$AV$24</c:f>
              <c:numCache>
                <c:formatCode>0.00E+00</c:formatCode>
                <c:ptCount val="19"/>
                <c:pt idx="0">
                  <c:v>2.88E10</c:v>
                </c:pt>
                <c:pt idx="1">
                  <c:v>2.9904E10</c:v>
                </c:pt>
                <c:pt idx="2">
                  <c:v>2.7682E10</c:v>
                </c:pt>
                <c:pt idx="3">
                  <c:v>2.92E10</c:v>
                </c:pt>
                <c:pt idx="4">
                  <c:v>2.9184E10</c:v>
                </c:pt>
                <c:pt idx="5">
                  <c:v>3.02E10</c:v>
                </c:pt>
                <c:pt idx="6">
                  <c:v>3.1038E10</c:v>
                </c:pt>
                <c:pt idx="7">
                  <c:v>3.1683E10</c:v>
                </c:pt>
                <c:pt idx="8">
                  <c:v>3.209E10</c:v>
                </c:pt>
                <c:pt idx="9">
                  <c:v>3.1448E10</c:v>
                </c:pt>
                <c:pt idx="10">
                  <c:v>3.0572E10</c:v>
                </c:pt>
                <c:pt idx="11">
                  <c:v>3.049E10</c:v>
                </c:pt>
                <c:pt idx="12">
                  <c:v>2.9959E10</c:v>
                </c:pt>
                <c:pt idx="13">
                  <c:v>2.9551E10</c:v>
                </c:pt>
                <c:pt idx="14">
                  <c:v>2.9283E10</c:v>
                </c:pt>
                <c:pt idx="15">
                  <c:v>3.0E10</c:v>
                </c:pt>
                <c:pt idx="16">
                  <c:v>3.0421E10</c:v>
                </c:pt>
                <c:pt idx="17">
                  <c:v>2.9549E10</c:v>
                </c:pt>
                <c:pt idx="18">
                  <c:v>2.9853E10</c:v>
                </c:pt>
              </c:numCache>
            </c:numRef>
          </c:yVal>
          <c:smooth val="0"/>
        </c:ser>
        <c:ser>
          <c:idx val="1"/>
          <c:order val="6"/>
          <c:tx>
            <c:v>Cornell ERL specs.</c:v>
          </c:tx>
          <c:spPr>
            <a:ln w="28575">
              <a:noFill/>
            </a:ln>
          </c:spPr>
          <c:marker>
            <c:symbol val="x"/>
            <c:size val="8"/>
            <c:spPr>
              <a:solidFill>
                <a:srgbClr val="FFFF00"/>
              </a:solidFill>
              <a:ln w="22225">
                <a:solidFill>
                  <a:srgbClr val="FF0000"/>
                </a:solidFill>
              </a:ln>
            </c:spPr>
          </c:marker>
          <c:xVal>
            <c:numRef>
              <c:f>Sheet2!$T$15</c:f>
              <c:numCache>
                <c:formatCode>General</c:formatCode>
                <c:ptCount val="1"/>
                <c:pt idx="0">
                  <c:v>16.2</c:v>
                </c:pt>
              </c:numCache>
            </c:numRef>
          </c:xVal>
          <c:yVal>
            <c:numRef>
              <c:f>Sheet2!$U$15</c:f>
              <c:numCache>
                <c:formatCode>0.00E+00</c:formatCode>
                <c:ptCount val="1"/>
                <c:pt idx="0">
                  <c:v>2.0E10</c:v>
                </c:pt>
              </c:numCache>
            </c:numRef>
          </c:yVal>
          <c:smooth val="0"/>
        </c:ser>
        <c:dLbls>
          <c:showLegendKey val="0"/>
          <c:showVal val="0"/>
          <c:showCatName val="0"/>
          <c:showSerName val="0"/>
          <c:showPercent val="0"/>
          <c:showBubbleSize val="0"/>
        </c:dLbls>
        <c:axId val="2129361048"/>
        <c:axId val="2129368408"/>
      </c:scatterChart>
      <c:valAx>
        <c:axId val="2129361048"/>
        <c:scaling>
          <c:orientation val="minMax"/>
          <c:max val="20.0"/>
          <c:min val="0.0"/>
        </c:scaling>
        <c:delete val="0"/>
        <c:axPos val="b"/>
        <c:majorGridlines/>
        <c:title>
          <c:tx>
            <c:rich>
              <a:bodyPr/>
              <a:lstStyle/>
              <a:p>
                <a:pPr>
                  <a:defRPr sz="1400"/>
                </a:pPr>
                <a:r>
                  <a:rPr lang="en-US" sz="1400"/>
                  <a:t>Eacc [MV/m]</a:t>
                </a:r>
              </a:p>
            </c:rich>
          </c:tx>
          <c:layout>
            <c:manualLayout>
              <c:xMode val="edge"/>
              <c:yMode val="edge"/>
              <c:x val="0.460639044384167"/>
              <c:y val="0.949803624026083"/>
            </c:manualLayout>
          </c:layout>
          <c:overlay val="0"/>
        </c:title>
        <c:numFmt formatCode="General" sourceLinked="1"/>
        <c:majorTickMark val="out"/>
        <c:minorTickMark val="none"/>
        <c:tickLblPos val="nextTo"/>
        <c:txPr>
          <a:bodyPr/>
          <a:lstStyle/>
          <a:p>
            <a:pPr>
              <a:defRPr sz="1200"/>
            </a:pPr>
            <a:endParaRPr lang="en-US"/>
          </a:p>
        </c:txPr>
        <c:crossAx val="2129368408"/>
        <c:crosses val="autoZero"/>
        <c:crossBetween val="midCat"/>
      </c:valAx>
      <c:valAx>
        <c:axId val="2129368408"/>
        <c:scaling>
          <c:logBase val="10.0"/>
          <c:orientation val="minMax"/>
          <c:max val="1.0E11"/>
          <c:min val="1.0E9"/>
        </c:scaling>
        <c:delete val="0"/>
        <c:axPos val="l"/>
        <c:majorGridlines/>
        <c:minorGridlines/>
        <c:title>
          <c:tx>
            <c:rich>
              <a:bodyPr rot="0" vert="horz"/>
              <a:lstStyle/>
              <a:p>
                <a:pPr>
                  <a:defRPr sz="1400"/>
                </a:pPr>
                <a:r>
                  <a:rPr lang="en-US" sz="1400"/>
                  <a:t>Qo</a:t>
                </a:r>
              </a:p>
            </c:rich>
          </c:tx>
          <c:layout>
            <c:manualLayout>
              <c:xMode val="edge"/>
              <c:yMode val="edge"/>
              <c:x val="0.0182916842587815"/>
              <c:y val="0.348429843139779"/>
            </c:manualLayout>
          </c:layout>
          <c:overlay val="0"/>
        </c:title>
        <c:numFmt formatCode="0.0E+00" sourceLinked="0"/>
        <c:majorTickMark val="out"/>
        <c:minorTickMark val="none"/>
        <c:tickLblPos val="nextTo"/>
        <c:txPr>
          <a:bodyPr/>
          <a:lstStyle/>
          <a:p>
            <a:pPr>
              <a:defRPr sz="1200"/>
            </a:pPr>
            <a:endParaRPr lang="en-US"/>
          </a:p>
        </c:txPr>
        <c:crossAx val="2129361048"/>
        <c:crosses val="autoZero"/>
        <c:crossBetween val="midCat"/>
      </c:valAx>
      <c:spPr>
        <a:solidFill>
          <a:srgbClr val="FFFFCC"/>
        </a:solidFill>
      </c:spPr>
    </c:plotArea>
    <c:legend>
      <c:legendPos val="r"/>
      <c:layout>
        <c:manualLayout>
          <c:xMode val="edge"/>
          <c:yMode val="edge"/>
          <c:x val="0.501511847316601"/>
          <c:y val="0.0381960753436669"/>
          <c:w val="0.437807871455481"/>
          <c:h val="0.118954522516848"/>
        </c:manualLayout>
      </c:layout>
      <c:overlay val="0"/>
      <c:spPr>
        <a:solidFill>
          <a:schemeClr val="bg1"/>
        </a:solidFill>
        <a:ln>
          <a:solidFill>
            <a:schemeClr val="tx1"/>
          </a:solidFill>
        </a:ln>
      </c:spPr>
      <c:txPr>
        <a:bodyPr/>
        <a:lstStyle/>
        <a:p>
          <a:pPr>
            <a:defRPr sz="11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1" i="0" baseline="0" dirty="0" smtClean="0">
                <a:effectLst/>
              </a:rPr>
              <a:t>Filament </a:t>
            </a:r>
            <a:r>
              <a:rPr lang="en-US" sz="1100" b="1" i="0" baseline="0" dirty="0">
                <a:effectLst/>
              </a:rPr>
              <a:t>Aspect Ratio vs. </a:t>
            </a:r>
            <a:r>
              <a:rPr lang="en-US" sz="1100" b="1" i="0" baseline="0" dirty="0" smtClean="0">
                <a:effectLst/>
              </a:rPr>
              <a:t>Radial Distance </a:t>
            </a:r>
            <a:r>
              <a:rPr lang="en-US" sz="1100" b="1" i="0" baseline="0" dirty="0">
                <a:effectLst/>
              </a:rPr>
              <a:t>from Center</a:t>
            </a:r>
            <a:endParaRPr lang="en-US" sz="1100" dirty="0">
              <a:effectLst/>
            </a:endParaRPr>
          </a:p>
        </c:rich>
      </c:tx>
      <c:layout>
        <c:manualLayout>
          <c:xMode val="edge"/>
          <c:yMode val="edge"/>
          <c:x val="0.0802369924347692"/>
          <c:y val="0.0301556697408037"/>
        </c:manualLayout>
      </c:layout>
      <c:overlay val="0"/>
    </c:title>
    <c:autoTitleDeleted val="0"/>
    <c:plotArea>
      <c:layout/>
      <c:scatterChart>
        <c:scatterStyle val="lineMarker"/>
        <c:varyColors val="0"/>
        <c:ser>
          <c:idx val="0"/>
          <c:order val="0"/>
          <c:tx>
            <c:v>Ring 1</c:v>
          </c:tx>
          <c:spPr>
            <a:ln w="28575">
              <a:noFill/>
            </a:ln>
          </c:spPr>
          <c:trendline>
            <c:spPr>
              <a:ln>
                <a:solidFill>
                  <a:schemeClr val="accent1"/>
                </a:solidFill>
              </a:ln>
            </c:spPr>
            <c:trendlineType val="poly"/>
            <c:order val="3"/>
            <c:dispRSqr val="0"/>
            <c:dispEq val="0"/>
          </c:trendline>
          <c:xVal>
            <c:numRef>
              <c:f>'Important Data'!$AC$4:$AC$10</c:f>
              <c:numCache>
                <c:formatCode>General</c:formatCode>
                <c:ptCount val="7"/>
                <c:pt idx="0">
                  <c:v>161.3235237806316</c:v>
                </c:pt>
                <c:pt idx="1">
                  <c:v>134.4405254564262</c:v>
                </c:pt>
                <c:pt idx="2">
                  <c:v>99.99412206724957</c:v>
                </c:pt>
                <c:pt idx="3">
                  <c:v>34.67400509026898</c:v>
                </c:pt>
                <c:pt idx="4">
                  <c:v>85.0076426799379</c:v>
                </c:pt>
                <c:pt idx="5">
                  <c:v>126.5802814067026</c:v>
                </c:pt>
                <c:pt idx="6">
                  <c:v>160.3108372787067</c:v>
                </c:pt>
              </c:numCache>
            </c:numRef>
          </c:xVal>
          <c:yVal>
            <c:numRef>
              <c:f>'Important Data'!$Z$4:$Z$10</c:f>
              <c:numCache>
                <c:formatCode>General</c:formatCode>
                <c:ptCount val="7"/>
                <c:pt idx="0">
                  <c:v>1.19946</c:v>
                </c:pt>
                <c:pt idx="1">
                  <c:v>1.56172</c:v>
                </c:pt>
                <c:pt idx="2">
                  <c:v>2.09941</c:v>
                </c:pt>
                <c:pt idx="3">
                  <c:v>2.63472</c:v>
                </c:pt>
                <c:pt idx="4">
                  <c:v>2.55256</c:v>
                </c:pt>
                <c:pt idx="5">
                  <c:v>1.76254</c:v>
                </c:pt>
                <c:pt idx="6">
                  <c:v>1.17693</c:v>
                </c:pt>
              </c:numCache>
            </c:numRef>
          </c:yVal>
          <c:smooth val="0"/>
        </c:ser>
        <c:ser>
          <c:idx val="1"/>
          <c:order val="1"/>
          <c:tx>
            <c:v>Ring 2</c:v>
          </c:tx>
          <c:spPr>
            <a:ln w="28575">
              <a:noFill/>
            </a:ln>
          </c:spPr>
          <c:trendline>
            <c:spPr>
              <a:ln>
                <a:solidFill>
                  <a:schemeClr val="accent2"/>
                </a:solidFill>
              </a:ln>
            </c:spPr>
            <c:trendlineType val="poly"/>
            <c:order val="3"/>
            <c:dispRSqr val="0"/>
            <c:dispEq val="0"/>
          </c:trendline>
          <c:xVal>
            <c:numRef>
              <c:f>'Important Data'!$AC$11:$AC$20</c:f>
              <c:numCache>
                <c:formatCode>General</c:formatCode>
                <c:ptCount val="10"/>
                <c:pt idx="0">
                  <c:v>211.4156352685392</c:v>
                </c:pt>
                <c:pt idx="1">
                  <c:v>190.584176809094</c:v>
                </c:pt>
                <c:pt idx="2">
                  <c:v>169.1511498394262</c:v>
                </c:pt>
                <c:pt idx="3">
                  <c:v>141.5347646622553</c:v>
                </c:pt>
                <c:pt idx="4">
                  <c:v>76.15267880383448</c:v>
                </c:pt>
                <c:pt idx="5">
                  <c:v>59.06636843416055</c:v>
                </c:pt>
                <c:pt idx="6">
                  <c:v>117.8651517116064</c:v>
                </c:pt>
                <c:pt idx="7">
                  <c:v>155.1267381852658</c:v>
                </c:pt>
                <c:pt idx="8">
                  <c:v>185.528662004015</c:v>
                </c:pt>
                <c:pt idx="9">
                  <c:v>211.1463441691567</c:v>
                </c:pt>
              </c:numCache>
            </c:numRef>
          </c:xVal>
          <c:yVal>
            <c:numRef>
              <c:f>'Important Data'!$Z$11:$Z$20</c:f>
              <c:numCache>
                <c:formatCode>General</c:formatCode>
                <c:ptCount val="10"/>
                <c:pt idx="0">
                  <c:v>1.1191</c:v>
                </c:pt>
                <c:pt idx="1">
                  <c:v>1.22876</c:v>
                </c:pt>
                <c:pt idx="2">
                  <c:v>1.52678</c:v>
                </c:pt>
                <c:pt idx="3">
                  <c:v>1.9435</c:v>
                </c:pt>
                <c:pt idx="4">
                  <c:v>1.93097</c:v>
                </c:pt>
                <c:pt idx="5">
                  <c:v>2.15734</c:v>
                </c:pt>
                <c:pt idx="6">
                  <c:v>2.21494</c:v>
                </c:pt>
                <c:pt idx="7">
                  <c:v>1.74257</c:v>
                </c:pt>
                <c:pt idx="8">
                  <c:v>1.21322</c:v>
                </c:pt>
                <c:pt idx="9">
                  <c:v>1.10239</c:v>
                </c:pt>
              </c:numCache>
            </c:numRef>
          </c:yVal>
          <c:smooth val="0"/>
        </c:ser>
        <c:ser>
          <c:idx val="2"/>
          <c:order val="2"/>
          <c:tx>
            <c:v>Ring 3</c:v>
          </c:tx>
          <c:spPr>
            <a:ln w="28575">
              <a:noFill/>
            </a:ln>
          </c:spPr>
          <c:trendline>
            <c:spPr>
              <a:ln>
                <a:solidFill>
                  <a:schemeClr val="accent3"/>
                </a:solidFill>
              </a:ln>
            </c:spPr>
            <c:trendlineType val="poly"/>
            <c:order val="3"/>
            <c:dispRSqr val="0"/>
            <c:dispEq val="0"/>
          </c:trendline>
          <c:xVal>
            <c:numRef>
              <c:f>'Important Data'!$AC$21:$AC$33</c:f>
              <c:numCache>
                <c:formatCode>General</c:formatCode>
                <c:ptCount val="13"/>
                <c:pt idx="0">
                  <c:v>259.8798847544766</c:v>
                </c:pt>
                <c:pt idx="1">
                  <c:v>239.8096222527361</c:v>
                </c:pt>
                <c:pt idx="2">
                  <c:v>223.1728967527195</c:v>
                </c:pt>
                <c:pt idx="3">
                  <c:v>206.4280267986884</c:v>
                </c:pt>
                <c:pt idx="4">
                  <c:v>183.8372082305429</c:v>
                </c:pt>
                <c:pt idx="5">
                  <c:v>120.0173460796396</c:v>
                </c:pt>
                <c:pt idx="6">
                  <c:v>79.33960879661555</c:v>
                </c:pt>
                <c:pt idx="7">
                  <c:v>95.21880281751073</c:v>
                </c:pt>
                <c:pt idx="8">
                  <c:v>152.282167022275</c:v>
                </c:pt>
                <c:pt idx="9">
                  <c:v>185.9751246645637</c:v>
                </c:pt>
                <c:pt idx="10">
                  <c:v>214.0094735519902</c:v>
                </c:pt>
                <c:pt idx="11">
                  <c:v>235.9644278381808</c:v>
                </c:pt>
                <c:pt idx="12">
                  <c:v>258.9313594372064</c:v>
                </c:pt>
              </c:numCache>
            </c:numRef>
          </c:xVal>
          <c:yVal>
            <c:numRef>
              <c:f>'Important Data'!$Z$21:$Z$33</c:f>
              <c:numCache>
                <c:formatCode>General</c:formatCode>
                <c:ptCount val="13"/>
                <c:pt idx="0">
                  <c:v>1.07131</c:v>
                </c:pt>
                <c:pt idx="1">
                  <c:v>1.10721</c:v>
                </c:pt>
                <c:pt idx="2">
                  <c:v>1.19839</c:v>
                </c:pt>
                <c:pt idx="3">
                  <c:v>1.4682</c:v>
                </c:pt>
                <c:pt idx="4">
                  <c:v>1.7705</c:v>
                </c:pt>
                <c:pt idx="5">
                  <c:v>1.73733</c:v>
                </c:pt>
                <c:pt idx="6">
                  <c:v>1.69319</c:v>
                </c:pt>
                <c:pt idx="7">
                  <c:v>1.80009</c:v>
                </c:pt>
                <c:pt idx="8">
                  <c:v>1.941</c:v>
                </c:pt>
                <c:pt idx="9">
                  <c:v>1.7308</c:v>
                </c:pt>
                <c:pt idx="10">
                  <c:v>1.25199</c:v>
                </c:pt>
                <c:pt idx="11">
                  <c:v>1.09334</c:v>
                </c:pt>
                <c:pt idx="12">
                  <c:v>1.07124</c:v>
                </c:pt>
              </c:numCache>
            </c:numRef>
          </c:yVal>
          <c:smooth val="0"/>
        </c:ser>
        <c:ser>
          <c:idx val="3"/>
          <c:order val="3"/>
          <c:tx>
            <c:v>Ring 4</c:v>
          </c:tx>
          <c:spPr>
            <a:ln w="28575">
              <a:noFill/>
            </a:ln>
          </c:spPr>
          <c:marker>
            <c:symbol val="circle"/>
            <c:size val="7"/>
            <c:spPr>
              <a:noFill/>
              <a:ln w="12700"/>
            </c:spPr>
          </c:marker>
          <c:trendline>
            <c:spPr>
              <a:ln>
                <a:solidFill>
                  <a:schemeClr val="accent4">
                    <a:shade val="76000"/>
                    <a:shade val="95000"/>
                    <a:satMod val="105000"/>
                  </a:schemeClr>
                </a:solidFill>
              </a:ln>
            </c:spPr>
            <c:trendlineType val="poly"/>
            <c:order val="3"/>
            <c:dispRSqr val="0"/>
            <c:dispEq val="0"/>
          </c:trendline>
          <c:xVal>
            <c:numRef>
              <c:f>'Important Data'!$AC$34:$AC$49</c:f>
              <c:numCache>
                <c:formatCode>General</c:formatCode>
                <c:ptCount val="16"/>
                <c:pt idx="0">
                  <c:v>306.3937786982626</c:v>
                </c:pt>
                <c:pt idx="1">
                  <c:v>286.7334488614816</c:v>
                </c:pt>
                <c:pt idx="2">
                  <c:v>271.1217345031563</c:v>
                </c:pt>
                <c:pt idx="3">
                  <c:v>258.804670765425</c:v>
                </c:pt>
                <c:pt idx="4">
                  <c:v>245.6732966705987</c:v>
                </c:pt>
                <c:pt idx="5">
                  <c:v>225.9230239373579</c:v>
                </c:pt>
                <c:pt idx="6">
                  <c:v>164.3569937209853</c:v>
                </c:pt>
                <c:pt idx="7">
                  <c:v>117.8552822744911</c:v>
                </c:pt>
                <c:pt idx="8">
                  <c:v>105.6135639252838</c:v>
                </c:pt>
                <c:pt idx="9">
                  <c:v>132.5077969064462</c:v>
                </c:pt>
                <c:pt idx="10">
                  <c:v>187.199322498774</c:v>
                </c:pt>
                <c:pt idx="11">
                  <c:v>217.4812655839578</c:v>
                </c:pt>
                <c:pt idx="12">
                  <c:v>244.9012985122782</c:v>
                </c:pt>
                <c:pt idx="13">
                  <c:v>264.5328212528646</c:v>
                </c:pt>
                <c:pt idx="14">
                  <c:v>283.3526016626634</c:v>
                </c:pt>
                <c:pt idx="15">
                  <c:v>305.3126927282913</c:v>
                </c:pt>
              </c:numCache>
            </c:numRef>
          </c:xVal>
          <c:yVal>
            <c:numRef>
              <c:f>'Important Data'!$Z$34:$Z$49</c:f>
              <c:numCache>
                <c:formatCode>General</c:formatCode>
                <c:ptCount val="16"/>
                <c:pt idx="0">
                  <c:v>1.05927</c:v>
                </c:pt>
                <c:pt idx="1">
                  <c:v>1.05562</c:v>
                </c:pt>
                <c:pt idx="2">
                  <c:v>1.10662</c:v>
                </c:pt>
                <c:pt idx="3">
                  <c:v>1.18101</c:v>
                </c:pt>
                <c:pt idx="4">
                  <c:v>1.40696</c:v>
                </c:pt>
                <c:pt idx="5">
                  <c:v>1.68734</c:v>
                </c:pt>
                <c:pt idx="6">
                  <c:v>1.72998</c:v>
                </c:pt>
                <c:pt idx="7">
                  <c:v>1.59942</c:v>
                </c:pt>
                <c:pt idx="8">
                  <c:v>1.46635</c:v>
                </c:pt>
                <c:pt idx="9">
                  <c:v>1.61032</c:v>
                </c:pt>
                <c:pt idx="10">
                  <c:v>1.79004</c:v>
                </c:pt>
                <c:pt idx="11">
                  <c:v>1.78993</c:v>
                </c:pt>
                <c:pt idx="12">
                  <c:v>1.29286</c:v>
                </c:pt>
                <c:pt idx="13">
                  <c:v>1.11068</c:v>
                </c:pt>
                <c:pt idx="14">
                  <c:v>1.05277</c:v>
                </c:pt>
                <c:pt idx="15">
                  <c:v>1.05892</c:v>
                </c:pt>
              </c:numCache>
            </c:numRef>
          </c:yVal>
          <c:smooth val="0"/>
        </c:ser>
        <c:ser>
          <c:idx val="4"/>
          <c:order val="4"/>
          <c:tx>
            <c:v>Ring 5</c:v>
          </c:tx>
          <c:spPr>
            <a:ln w="28575">
              <a:noFill/>
            </a:ln>
          </c:spPr>
          <c:marker>
            <c:symbol val="triangle"/>
            <c:size val="7"/>
            <c:spPr>
              <a:pattFill prst="dkDnDiag">
                <a:fgClr>
                  <a:schemeClr val="accent1"/>
                </a:fgClr>
                <a:bgClr>
                  <a:schemeClr val="bg1"/>
                </a:bgClr>
              </a:pattFill>
            </c:spPr>
          </c:marker>
          <c:trendline>
            <c:spPr>
              <a:ln>
                <a:solidFill>
                  <a:schemeClr val="accent5"/>
                </a:solidFill>
                <a:prstDash val="lgDash"/>
              </a:ln>
            </c:spPr>
            <c:trendlineType val="poly"/>
            <c:order val="3"/>
            <c:dispRSqr val="0"/>
            <c:dispEq val="0"/>
          </c:trendline>
          <c:xVal>
            <c:numRef>
              <c:f>'Important Data'!$AC$50:$AC$68</c:f>
              <c:numCache>
                <c:formatCode>General</c:formatCode>
                <c:ptCount val="19"/>
                <c:pt idx="0">
                  <c:v>352.3010247802438</c:v>
                </c:pt>
                <c:pt idx="1">
                  <c:v>332.2622465764054</c:v>
                </c:pt>
                <c:pt idx="2">
                  <c:v>316.700749935961</c:v>
                </c:pt>
                <c:pt idx="3">
                  <c:v>304.68484237323</c:v>
                </c:pt>
                <c:pt idx="4">
                  <c:v>295.6788143053202</c:v>
                </c:pt>
                <c:pt idx="5">
                  <c:v>284.8194228945772</c:v>
                </c:pt>
                <c:pt idx="6">
                  <c:v>267.1090303902884</c:v>
                </c:pt>
                <c:pt idx="7">
                  <c:v>207.970347244505</c:v>
                </c:pt>
                <c:pt idx="8">
                  <c:v>160.557347542864</c:v>
                </c:pt>
                <c:pt idx="9">
                  <c:v>136.3512409331137</c:v>
                </c:pt>
                <c:pt idx="10">
                  <c:v>140.327891746438</c:v>
                </c:pt>
                <c:pt idx="11">
                  <c:v>170.5916098112683</c:v>
                </c:pt>
                <c:pt idx="12">
                  <c:v>221.0559047441167</c:v>
                </c:pt>
                <c:pt idx="13">
                  <c:v>247.8620345973945</c:v>
                </c:pt>
                <c:pt idx="14">
                  <c:v>276.1556283330108</c:v>
                </c:pt>
                <c:pt idx="15">
                  <c:v>295.333232010893</c:v>
                </c:pt>
                <c:pt idx="16">
                  <c:v>311.4978634661881</c:v>
                </c:pt>
                <c:pt idx="17">
                  <c:v>328.5397765035462</c:v>
                </c:pt>
                <c:pt idx="18">
                  <c:v>350.1566532082463</c:v>
                </c:pt>
              </c:numCache>
            </c:numRef>
          </c:xVal>
          <c:yVal>
            <c:numRef>
              <c:f>'Important Data'!$Z$50:$Z$68</c:f>
              <c:numCache>
                <c:formatCode>General</c:formatCode>
                <c:ptCount val="19"/>
                <c:pt idx="0">
                  <c:v>1.11107</c:v>
                </c:pt>
                <c:pt idx="1">
                  <c:v>1.08462</c:v>
                </c:pt>
                <c:pt idx="2">
                  <c:v>1.06428</c:v>
                </c:pt>
                <c:pt idx="3">
                  <c:v>1.09732</c:v>
                </c:pt>
                <c:pt idx="4">
                  <c:v>1.21443</c:v>
                </c:pt>
                <c:pt idx="5">
                  <c:v>1.42085</c:v>
                </c:pt>
                <c:pt idx="6">
                  <c:v>1.62321</c:v>
                </c:pt>
                <c:pt idx="7">
                  <c:v>1.72235</c:v>
                </c:pt>
                <c:pt idx="8">
                  <c:v>1.51287</c:v>
                </c:pt>
                <c:pt idx="9">
                  <c:v>1.45298</c:v>
                </c:pt>
                <c:pt idx="10">
                  <c:v>1.4275</c:v>
                </c:pt>
                <c:pt idx="11">
                  <c:v>1.505</c:v>
                </c:pt>
                <c:pt idx="12">
                  <c:v>1.76891</c:v>
                </c:pt>
                <c:pt idx="13">
                  <c:v>1.79319</c:v>
                </c:pt>
                <c:pt idx="14">
                  <c:v>1.34544</c:v>
                </c:pt>
                <c:pt idx="15">
                  <c:v>1.12524</c:v>
                </c:pt>
                <c:pt idx="16">
                  <c:v>1.09627</c:v>
                </c:pt>
                <c:pt idx="17">
                  <c:v>1.09173</c:v>
                </c:pt>
                <c:pt idx="18">
                  <c:v>1.08657</c:v>
                </c:pt>
              </c:numCache>
            </c:numRef>
          </c:yVal>
          <c:smooth val="0"/>
        </c:ser>
        <c:ser>
          <c:idx val="5"/>
          <c:order val="5"/>
          <c:tx>
            <c:v>Ring 6</c:v>
          </c:tx>
          <c:spPr>
            <a:ln w="28575">
              <a:noFill/>
            </a:ln>
          </c:spPr>
          <c:trendline>
            <c:spPr>
              <a:ln>
                <a:solidFill>
                  <a:schemeClr val="accent6"/>
                </a:solidFill>
              </a:ln>
            </c:spPr>
            <c:trendlineType val="poly"/>
            <c:order val="3"/>
            <c:dispRSqr val="0"/>
            <c:dispEq val="0"/>
          </c:trendline>
          <c:xVal>
            <c:numRef>
              <c:f>'Important Data'!$AC$69:$AC$90</c:f>
              <c:numCache>
                <c:formatCode>General</c:formatCode>
                <c:ptCount val="22"/>
                <c:pt idx="0">
                  <c:v>398.0641850794417</c:v>
                </c:pt>
                <c:pt idx="1">
                  <c:v>376.7828595965586</c:v>
                </c:pt>
                <c:pt idx="2">
                  <c:v>361.704966984544</c:v>
                </c:pt>
                <c:pt idx="3">
                  <c:v>348.7726744485582</c:v>
                </c:pt>
                <c:pt idx="4">
                  <c:v>339.58091029974</c:v>
                </c:pt>
                <c:pt idx="5">
                  <c:v>333.8133520112696</c:v>
                </c:pt>
                <c:pt idx="6">
                  <c:v>323.3467501216766</c:v>
                </c:pt>
                <c:pt idx="7">
                  <c:v>306.502056764861</c:v>
                </c:pt>
                <c:pt idx="8">
                  <c:v>251.027235843922</c:v>
                </c:pt>
                <c:pt idx="9">
                  <c:v>204.8297445978</c:v>
                </c:pt>
                <c:pt idx="10">
                  <c:v>174.9902125730465</c:v>
                </c:pt>
                <c:pt idx="11">
                  <c:v>166.1078530937354</c:v>
                </c:pt>
                <c:pt idx="12">
                  <c:v>178.2362927033661</c:v>
                </c:pt>
                <c:pt idx="13">
                  <c:v>210.4506327473501</c:v>
                </c:pt>
                <c:pt idx="14">
                  <c:v>256.5253628860896</c:v>
                </c:pt>
                <c:pt idx="15">
                  <c:v>278.3098345142695</c:v>
                </c:pt>
                <c:pt idx="16">
                  <c:v>305.6794548280927</c:v>
                </c:pt>
                <c:pt idx="17">
                  <c:v>326.8689133922189</c:v>
                </c:pt>
                <c:pt idx="18">
                  <c:v>341.5602337538724</c:v>
                </c:pt>
                <c:pt idx="19">
                  <c:v>357.1042355447497</c:v>
                </c:pt>
                <c:pt idx="20">
                  <c:v>372.9643470480788</c:v>
                </c:pt>
                <c:pt idx="21">
                  <c:v>395.028591213345</c:v>
                </c:pt>
              </c:numCache>
            </c:numRef>
          </c:xVal>
          <c:yVal>
            <c:numRef>
              <c:f>'Important Data'!$Z$69:$Z$90</c:f>
              <c:numCache>
                <c:formatCode>General</c:formatCode>
                <c:ptCount val="22"/>
                <c:pt idx="0">
                  <c:v>1.11966</c:v>
                </c:pt>
                <c:pt idx="1">
                  <c:v>1.19134</c:v>
                </c:pt>
                <c:pt idx="2">
                  <c:v>1.10101</c:v>
                </c:pt>
                <c:pt idx="3">
                  <c:v>1.13034</c:v>
                </c:pt>
                <c:pt idx="4">
                  <c:v>1.13134</c:v>
                </c:pt>
                <c:pt idx="5">
                  <c:v>1.16883</c:v>
                </c:pt>
                <c:pt idx="6">
                  <c:v>1.55357</c:v>
                </c:pt>
                <c:pt idx="7">
                  <c:v>1.54089</c:v>
                </c:pt>
                <c:pt idx="8">
                  <c:v>1.81746</c:v>
                </c:pt>
                <c:pt idx="9">
                  <c:v>1.50051</c:v>
                </c:pt>
                <c:pt idx="10">
                  <c:v>1.44574</c:v>
                </c:pt>
                <c:pt idx="11">
                  <c:v>1.31553</c:v>
                </c:pt>
                <c:pt idx="12">
                  <c:v>1.43003</c:v>
                </c:pt>
                <c:pt idx="13">
                  <c:v>1.56677</c:v>
                </c:pt>
                <c:pt idx="14">
                  <c:v>1.4571</c:v>
                </c:pt>
                <c:pt idx="15">
                  <c:v>1.83781</c:v>
                </c:pt>
                <c:pt idx="16">
                  <c:v>1.60016</c:v>
                </c:pt>
                <c:pt idx="17">
                  <c:v>1.188</c:v>
                </c:pt>
                <c:pt idx="18">
                  <c:v>1.14821</c:v>
                </c:pt>
                <c:pt idx="19">
                  <c:v>1.11539</c:v>
                </c:pt>
                <c:pt idx="20">
                  <c:v>1.14752</c:v>
                </c:pt>
                <c:pt idx="21">
                  <c:v>1.09496</c:v>
                </c:pt>
              </c:numCache>
            </c:numRef>
          </c:yVal>
          <c:smooth val="0"/>
        </c:ser>
        <c:ser>
          <c:idx val="6"/>
          <c:order val="6"/>
          <c:tx>
            <c:v>Ring 7</c:v>
          </c:tx>
          <c:spPr>
            <a:ln w="28575">
              <a:noFill/>
            </a:ln>
          </c:spPr>
          <c:marker>
            <c:symbol val="square"/>
            <c:size val="7"/>
            <c:spPr>
              <a:pattFill prst="pct25">
                <a:fgClr>
                  <a:schemeClr val="tx1"/>
                </a:fgClr>
                <a:bgClr>
                  <a:schemeClr val="bg1"/>
                </a:bgClr>
              </a:pattFill>
              <a:ln>
                <a:solidFill>
                  <a:schemeClr val="tx1"/>
                </a:solidFill>
              </a:ln>
            </c:spPr>
          </c:marker>
          <c:trendline>
            <c:spPr>
              <a:ln>
                <a:prstDash val="dash"/>
              </a:ln>
            </c:spPr>
            <c:trendlineType val="poly"/>
            <c:order val="3"/>
            <c:dispRSqr val="0"/>
            <c:dispEq val="0"/>
          </c:trendline>
          <c:xVal>
            <c:numRef>
              <c:f>'Important Data'!$AC$91:$AC$105</c:f>
              <c:numCache>
                <c:formatCode>General</c:formatCode>
                <c:ptCount val="15"/>
                <c:pt idx="0">
                  <c:v>405.6640595008264</c:v>
                </c:pt>
                <c:pt idx="1">
                  <c:v>392.2867187573519</c:v>
                </c:pt>
                <c:pt idx="2">
                  <c:v>381.6930412373273</c:v>
                </c:pt>
                <c:pt idx="3">
                  <c:v>375.9394809903451</c:v>
                </c:pt>
                <c:pt idx="4">
                  <c:v>372.283074066818</c:v>
                </c:pt>
                <c:pt idx="5">
                  <c:v>249.4233837699464</c:v>
                </c:pt>
                <c:pt idx="6">
                  <c:v>217.3168592290068</c:v>
                </c:pt>
                <c:pt idx="7">
                  <c:v>200.0546727122363</c:v>
                </c:pt>
                <c:pt idx="8">
                  <c:v>201.7463867857117</c:v>
                </c:pt>
                <c:pt idx="9">
                  <c:v>217.806606680353</c:v>
                </c:pt>
                <c:pt idx="10">
                  <c:v>335.3943186776572</c:v>
                </c:pt>
                <c:pt idx="11">
                  <c:v>358.8564611621337</c:v>
                </c:pt>
                <c:pt idx="12">
                  <c:v>372.6869347060074</c:v>
                </c:pt>
                <c:pt idx="13">
                  <c:v>385.6920236730337</c:v>
                </c:pt>
                <c:pt idx="14">
                  <c:v>402.0882620880644</c:v>
                </c:pt>
              </c:numCache>
            </c:numRef>
          </c:xVal>
          <c:yVal>
            <c:numRef>
              <c:f>'Important Data'!$Z$91:$Z$105</c:f>
              <c:numCache>
                <c:formatCode>General</c:formatCode>
                <c:ptCount val="15"/>
                <c:pt idx="0">
                  <c:v>1.23269</c:v>
                </c:pt>
                <c:pt idx="1">
                  <c:v>1.12128</c:v>
                </c:pt>
                <c:pt idx="2">
                  <c:v>1.14556</c:v>
                </c:pt>
                <c:pt idx="3">
                  <c:v>1.13745</c:v>
                </c:pt>
                <c:pt idx="4">
                  <c:v>1.21087</c:v>
                </c:pt>
                <c:pt idx="5">
                  <c:v>1.40887</c:v>
                </c:pt>
                <c:pt idx="6">
                  <c:v>1.38178</c:v>
                </c:pt>
                <c:pt idx="7">
                  <c:v>1.36514</c:v>
                </c:pt>
                <c:pt idx="8">
                  <c:v>1.27794</c:v>
                </c:pt>
                <c:pt idx="9">
                  <c:v>1.43769</c:v>
                </c:pt>
                <c:pt idx="10">
                  <c:v>1.68165</c:v>
                </c:pt>
                <c:pt idx="11">
                  <c:v>1.25714</c:v>
                </c:pt>
                <c:pt idx="12">
                  <c:v>1.1324</c:v>
                </c:pt>
                <c:pt idx="13">
                  <c:v>1.16784</c:v>
                </c:pt>
                <c:pt idx="14">
                  <c:v>1.10565</c:v>
                </c:pt>
              </c:numCache>
            </c:numRef>
          </c:yVal>
          <c:smooth val="0"/>
        </c:ser>
        <c:dLbls>
          <c:showLegendKey val="0"/>
          <c:showVal val="0"/>
          <c:showCatName val="0"/>
          <c:showSerName val="0"/>
          <c:showPercent val="0"/>
          <c:showBubbleSize val="0"/>
        </c:dLbls>
        <c:axId val="-2136584072"/>
        <c:axId val="-2132336792"/>
      </c:scatterChart>
      <c:valAx>
        <c:axId val="-2136584072"/>
        <c:scaling>
          <c:orientation val="minMax"/>
          <c:max val="450.0"/>
          <c:min val="0.0"/>
        </c:scaling>
        <c:delete val="0"/>
        <c:axPos val="b"/>
        <c:majorGridlines/>
        <c:title>
          <c:tx>
            <c:rich>
              <a:bodyPr/>
              <a:lstStyle/>
              <a:p>
                <a:pPr>
                  <a:defRPr sz="1000"/>
                </a:pPr>
                <a:r>
                  <a:rPr lang="en-US" sz="1000" b="1" i="0" baseline="0" dirty="0">
                    <a:effectLst/>
                  </a:rPr>
                  <a:t>Distance from Center</a:t>
                </a:r>
                <a:endParaRPr lang="en-US" sz="1000" dirty="0">
                  <a:effectLst/>
                </a:endParaRPr>
              </a:p>
            </c:rich>
          </c:tx>
          <c:layout/>
          <c:overlay val="0"/>
        </c:title>
        <c:numFmt formatCode="0" sourceLinked="0"/>
        <c:majorTickMark val="out"/>
        <c:minorTickMark val="none"/>
        <c:tickLblPos val="nextTo"/>
        <c:crossAx val="-2132336792"/>
        <c:crosses val="autoZero"/>
        <c:crossBetween val="midCat"/>
      </c:valAx>
      <c:valAx>
        <c:axId val="-2132336792"/>
        <c:scaling>
          <c:orientation val="minMax"/>
          <c:max val="2.8"/>
          <c:min val="1.0"/>
        </c:scaling>
        <c:delete val="0"/>
        <c:axPos val="l"/>
        <c:majorGridlines/>
        <c:title>
          <c:tx>
            <c:rich>
              <a:bodyPr rot="-5400000" vert="horz"/>
              <a:lstStyle/>
              <a:p>
                <a:pPr>
                  <a:defRPr sz="1000"/>
                </a:pPr>
                <a:r>
                  <a:rPr lang="en-US" sz="1000" dirty="0"/>
                  <a:t>Aspect Ratio</a:t>
                </a:r>
              </a:p>
            </c:rich>
          </c:tx>
          <c:layout>
            <c:manualLayout>
              <c:xMode val="edge"/>
              <c:yMode val="edge"/>
              <c:x val="0.0183908045977011"/>
              <c:y val="0.350561441662588"/>
            </c:manualLayout>
          </c:layout>
          <c:overlay val="0"/>
        </c:title>
        <c:numFmt formatCode="General" sourceLinked="1"/>
        <c:majorTickMark val="out"/>
        <c:minorTickMark val="none"/>
        <c:tickLblPos val="nextTo"/>
        <c:crossAx val="-2136584072"/>
        <c:crossesAt val="0.0"/>
        <c:crossBetween val="midCat"/>
        <c:majorUnit val="0.2"/>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ayout>
        <c:manualLayout>
          <c:xMode val="edge"/>
          <c:yMode val="edge"/>
          <c:x val="0.820908856981113"/>
          <c:y val="0.153118776930359"/>
          <c:w val="0.158401523338994"/>
          <c:h val="0.752476168314544"/>
        </c:manualLayout>
      </c:layout>
      <c:overlay val="0"/>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b="1" i="0" baseline="0" dirty="0" smtClean="0">
                <a:effectLst/>
              </a:rPr>
              <a:t>Filament </a:t>
            </a:r>
            <a:r>
              <a:rPr lang="en-US" sz="1100" b="1" i="0" baseline="0" dirty="0">
                <a:effectLst/>
              </a:rPr>
              <a:t>Aspect Ratio vs. Angular Position, </a:t>
            </a:r>
            <a:r>
              <a:rPr lang="el-GR" sz="1100" b="1" i="0" baseline="0" dirty="0">
                <a:effectLst/>
              </a:rPr>
              <a:t>θ</a:t>
            </a:r>
            <a:endParaRPr lang="en-US" sz="1100" dirty="0">
              <a:effectLst/>
            </a:endParaRPr>
          </a:p>
        </c:rich>
      </c:tx>
      <c:layout/>
      <c:overlay val="0"/>
    </c:title>
    <c:autoTitleDeleted val="0"/>
    <c:plotArea>
      <c:layout>
        <c:manualLayout>
          <c:layoutTarget val="inner"/>
          <c:xMode val="edge"/>
          <c:yMode val="edge"/>
          <c:x val="0.123436700831743"/>
          <c:y val="0.169356160025451"/>
          <c:w val="0.682811944864921"/>
          <c:h val="0.597285055277181"/>
        </c:manualLayout>
      </c:layout>
      <c:scatterChart>
        <c:scatterStyle val="lineMarker"/>
        <c:varyColors val="0"/>
        <c:ser>
          <c:idx val="0"/>
          <c:order val="0"/>
          <c:tx>
            <c:v>Ring 1</c:v>
          </c:tx>
          <c:spPr>
            <a:ln w="28575">
              <a:noFill/>
            </a:ln>
          </c:spPr>
          <c:trendline>
            <c:spPr>
              <a:ln>
                <a:solidFill>
                  <a:schemeClr val="accent1"/>
                </a:solidFill>
              </a:ln>
            </c:spPr>
            <c:trendlineType val="poly"/>
            <c:order val="6"/>
            <c:dispRSqr val="0"/>
            <c:dispEq val="0"/>
          </c:trendline>
          <c:xVal>
            <c:numRef>
              <c:f>'Important Data'!$AD$4:$AD$10</c:f>
              <c:numCache>
                <c:formatCode>0.00</c:formatCode>
                <c:ptCount val="7"/>
                <c:pt idx="0">
                  <c:v>-3.231544654258648</c:v>
                </c:pt>
                <c:pt idx="1">
                  <c:v>8.735534466157218</c:v>
                </c:pt>
                <c:pt idx="2">
                  <c:v>22.30533512468165</c:v>
                </c:pt>
                <c:pt idx="3">
                  <c:v>69.5795285329375</c:v>
                </c:pt>
                <c:pt idx="4">
                  <c:v>150.1841420064882</c:v>
                </c:pt>
                <c:pt idx="5">
                  <c:v>166.6719798410988</c:v>
                </c:pt>
                <c:pt idx="6">
                  <c:v>178.0499832099237</c:v>
                </c:pt>
              </c:numCache>
            </c:numRef>
          </c:xVal>
          <c:yVal>
            <c:numRef>
              <c:f>'Important Data'!$Z$4:$Z$10</c:f>
              <c:numCache>
                <c:formatCode>General</c:formatCode>
                <c:ptCount val="7"/>
                <c:pt idx="0">
                  <c:v>1.19946</c:v>
                </c:pt>
                <c:pt idx="1">
                  <c:v>1.56172</c:v>
                </c:pt>
                <c:pt idx="2">
                  <c:v>2.09941</c:v>
                </c:pt>
                <c:pt idx="3">
                  <c:v>2.63472</c:v>
                </c:pt>
                <c:pt idx="4">
                  <c:v>2.55256</c:v>
                </c:pt>
                <c:pt idx="5">
                  <c:v>1.76254</c:v>
                </c:pt>
                <c:pt idx="6">
                  <c:v>1.17693</c:v>
                </c:pt>
              </c:numCache>
            </c:numRef>
          </c:yVal>
          <c:smooth val="0"/>
        </c:ser>
        <c:ser>
          <c:idx val="1"/>
          <c:order val="1"/>
          <c:tx>
            <c:v>Ring 2</c:v>
          </c:tx>
          <c:spPr>
            <a:ln w="28575">
              <a:noFill/>
            </a:ln>
          </c:spPr>
          <c:trendline>
            <c:spPr>
              <a:ln>
                <a:solidFill>
                  <a:schemeClr val="accent2"/>
                </a:solidFill>
              </a:ln>
            </c:spPr>
            <c:trendlineType val="poly"/>
            <c:order val="6"/>
            <c:dispRSqr val="0"/>
            <c:dispEq val="0"/>
          </c:trendline>
          <c:xVal>
            <c:numRef>
              <c:f>'Important Data'!$AD$11:$AD$20</c:f>
              <c:numCache>
                <c:formatCode>0.00</c:formatCode>
                <c:ptCount val="10"/>
                <c:pt idx="0">
                  <c:v>-3.397748106045602</c:v>
                </c:pt>
                <c:pt idx="1">
                  <c:v>6.745226522307917</c:v>
                </c:pt>
                <c:pt idx="2">
                  <c:v>17.59921298806509</c:v>
                </c:pt>
                <c:pt idx="3">
                  <c:v>29.13921941835873</c:v>
                </c:pt>
                <c:pt idx="4">
                  <c:v>45.89541474929354</c:v>
                </c:pt>
                <c:pt idx="5">
                  <c:v>111.8529263547216</c:v>
                </c:pt>
                <c:pt idx="6">
                  <c:v>142.836099936856</c:v>
                </c:pt>
                <c:pt idx="7">
                  <c:v>156.8164438023314</c:v>
                </c:pt>
                <c:pt idx="8">
                  <c:v>167.6061841581804</c:v>
                </c:pt>
                <c:pt idx="9">
                  <c:v>177.3234587047519</c:v>
                </c:pt>
              </c:numCache>
            </c:numRef>
          </c:xVal>
          <c:yVal>
            <c:numRef>
              <c:f>'Important Data'!$Z$11:$Z$20</c:f>
              <c:numCache>
                <c:formatCode>General</c:formatCode>
                <c:ptCount val="10"/>
                <c:pt idx="0">
                  <c:v>1.1191</c:v>
                </c:pt>
                <c:pt idx="1">
                  <c:v>1.22876</c:v>
                </c:pt>
                <c:pt idx="2">
                  <c:v>1.52678</c:v>
                </c:pt>
                <c:pt idx="3">
                  <c:v>1.9435</c:v>
                </c:pt>
                <c:pt idx="4">
                  <c:v>1.93097</c:v>
                </c:pt>
                <c:pt idx="5">
                  <c:v>2.15734</c:v>
                </c:pt>
                <c:pt idx="6">
                  <c:v>2.21494</c:v>
                </c:pt>
                <c:pt idx="7">
                  <c:v>1.74257</c:v>
                </c:pt>
                <c:pt idx="8">
                  <c:v>1.21322</c:v>
                </c:pt>
                <c:pt idx="9">
                  <c:v>1.10239</c:v>
                </c:pt>
              </c:numCache>
            </c:numRef>
          </c:yVal>
          <c:smooth val="0"/>
        </c:ser>
        <c:ser>
          <c:idx val="2"/>
          <c:order val="2"/>
          <c:tx>
            <c:v>Ring 3</c:v>
          </c:tx>
          <c:spPr>
            <a:ln w="28575">
              <a:noFill/>
            </a:ln>
          </c:spPr>
          <c:trendline>
            <c:spPr>
              <a:ln>
                <a:solidFill>
                  <a:schemeClr val="accent3"/>
                </a:solidFill>
              </a:ln>
            </c:spPr>
            <c:trendlineType val="poly"/>
            <c:order val="6"/>
            <c:dispRSqr val="0"/>
            <c:dispEq val="0"/>
          </c:trendline>
          <c:xVal>
            <c:numRef>
              <c:f>'Important Data'!$AD$21:$AD$33</c:f>
              <c:numCache>
                <c:formatCode>0.00</c:formatCode>
                <c:ptCount val="13"/>
                <c:pt idx="0">
                  <c:v>-3.624743376002228</c:v>
                </c:pt>
                <c:pt idx="1">
                  <c:v>4.787352148777323</c:v>
                </c:pt>
                <c:pt idx="2">
                  <c:v>14.19259565943183</c:v>
                </c:pt>
                <c:pt idx="3">
                  <c:v>23.7802654105985</c:v>
                </c:pt>
                <c:pt idx="4">
                  <c:v>33.56896422007963</c:v>
                </c:pt>
                <c:pt idx="5">
                  <c:v>44.71103900688352</c:v>
                </c:pt>
                <c:pt idx="6">
                  <c:v>76.23208606198551</c:v>
                </c:pt>
                <c:pt idx="7">
                  <c:v>119.2093665118554</c:v>
                </c:pt>
                <c:pt idx="8">
                  <c:v>137.6164186257021</c:v>
                </c:pt>
                <c:pt idx="9">
                  <c:v>149.7408795039763</c:v>
                </c:pt>
                <c:pt idx="10">
                  <c:v>159.4956260245056</c:v>
                </c:pt>
                <c:pt idx="11">
                  <c:v>168.655257301409</c:v>
                </c:pt>
                <c:pt idx="12">
                  <c:v>176.8655847495754</c:v>
                </c:pt>
              </c:numCache>
            </c:numRef>
          </c:xVal>
          <c:yVal>
            <c:numRef>
              <c:f>'Important Data'!$Z$21:$Z$33</c:f>
              <c:numCache>
                <c:formatCode>General</c:formatCode>
                <c:ptCount val="13"/>
                <c:pt idx="0">
                  <c:v>1.07131</c:v>
                </c:pt>
                <c:pt idx="1">
                  <c:v>1.10721</c:v>
                </c:pt>
                <c:pt idx="2">
                  <c:v>1.19839</c:v>
                </c:pt>
                <c:pt idx="3">
                  <c:v>1.4682</c:v>
                </c:pt>
                <c:pt idx="4">
                  <c:v>1.7705</c:v>
                </c:pt>
                <c:pt idx="5">
                  <c:v>1.73733</c:v>
                </c:pt>
                <c:pt idx="6">
                  <c:v>1.69319</c:v>
                </c:pt>
                <c:pt idx="7">
                  <c:v>1.80009</c:v>
                </c:pt>
                <c:pt idx="8">
                  <c:v>1.941</c:v>
                </c:pt>
                <c:pt idx="9">
                  <c:v>1.7308</c:v>
                </c:pt>
                <c:pt idx="10">
                  <c:v>1.25199</c:v>
                </c:pt>
                <c:pt idx="11">
                  <c:v>1.09334</c:v>
                </c:pt>
                <c:pt idx="12">
                  <c:v>1.07124</c:v>
                </c:pt>
              </c:numCache>
            </c:numRef>
          </c:yVal>
          <c:smooth val="0"/>
        </c:ser>
        <c:ser>
          <c:idx val="3"/>
          <c:order val="3"/>
          <c:tx>
            <c:v>Ring 4</c:v>
          </c:tx>
          <c:spPr>
            <a:ln w="28575">
              <a:noFill/>
            </a:ln>
          </c:spPr>
          <c:marker>
            <c:symbol val="circle"/>
            <c:size val="7"/>
            <c:spPr>
              <a:noFill/>
              <a:ln w="12700"/>
            </c:spPr>
          </c:marker>
          <c:trendline>
            <c:spPr>
              <a:ln>
                <a:solidFill>
                  <a:schemeClr val="accent4"/>
                </a:solidFill>
              </a:ln>
            </c:spPr>
            <c:trendlineType val="poly"/>
            <c:order val="6"/>
            <c:dispRSqr val="0"/>
            <c:dispEq val="0"/>
          </c:trendline>
          <c:xVal>
            <c:numRef>
              <c:f>'Important Data'!$AD$34:$AD$49</c:f>
              <c:numCache>
                <c:formatCode>0.00</c:formatCode>
                <c:ptCount val="16"/>
                <c:pt idx="0">
                  <c:v>-3.743607394385012</c:v>
                </c:pt>
                <c:pt idx="1">
                  <c:v>3.541109464593715</c:v>
                </c:pt>
                <c:pt idx="2">
                  <c:v>11.49245634428361</c:v>
                </c:pt>
                <c:pt idx="3">
                  <c:v>19.98694612450003</c:v>
                </c:pt>
                <c:pt idx="4">
                  <c:v>28.4466283919142</c:v>
                </c:pt>
                <c:pt idx="5">
                  <c:v>36.89627282963877</c:v>
                </c:pt>
                <c:pt idx="6">
                  <c:v>45.28569634299842</c:v>
                </c:pt>
                <c:pt idx="7">
                  <c:v>63.6806280019516</c:v>
                </c:pt>
                <c:pt idx="8">
                  <c:v>94.07927788333811</c:v>
                </c:pt>
                <c:pt idx="9">
                  <c:v>120.1209520385143</c:v>
                </c:pt>
                <c:pt idx="10">
                  <c:v>133.4909245505523</c:v>
                </c:pt>
                <c:pt idx="11">
                  <c:v>144.2887359157651</c:v>
                </c:pt>
                <c:pt idx="12">
                  <c:v>153.1261910825854</c:v>
                </c:pt>
                <c:pt idx="13">
                  <c:v>161.4327235341156</c:v>
                </c:pt>
                <c:pt idx="14">
                  <c:v>169.3131943195689</c:v>
                </c:pt>
                <c:pt idx="15">
                  <c:v>176.4565479845863</c:v>
                </c:pt>
              </c:numCache>
            </c:numRef>
          </c:xVal>
          <c:yVal>
            <c:numRef>
              <c:f>'Important Data'!$Z$34:$Z$49</c:f>
              <c:numCache>
                <c:formatCode>General</c:formatCode>
                <c:ptCount val="16"/>
                <c:pt idx="0">
                  <c:v>1.05927</c:v>
                </c:pt>
                <c:pt idx="1">
                  <c:v>1.05562</c:v>
                </c:pt>
                <c:pt idx="2">
                  <c:v>1.10662</c:v>
                </c:pt>
                <c:pt idx="3">
                  <c:v>1.18101</c:v>
                </c:pt>
                <c:pt idx="4">
                  <c:v>1.40696</c:v>
                </c:pt>
                <c:pt idx="5">
                  <c:v>1.68734</c:v>
                </c:pt>
                <c:pt idx="6">
                  <c:v>1.72998</c:v>
                </c:pt>
                <c:pt idx="7">
                  <c:v>1.59942</c:v>
                </c:pt>
                <c:pt idx="8">
                  <c:v>1.46635</c:v>
                </c:pt>
                <c:pt idx="9">
                  <c:v>1.61032</c:v>
                </c:pt>
                <c:pt idx="10">
                  <c:v>1.79004</c:v>
                </c:pt>
                <c:pt idx="11">
                  <c:v>1.78993</c:v>
                </c:pt>
                <c:pt idx="12">
                  <c:v>1.29286</c:v>
                </c:pt>
                <c:pt idx="13">
                  <c:v>1.11068</c:v>
                </c:pt>
                <c:pt idx="14">
                  <c:v>1.05277</c:v>
                </c:pt>
                <c:pt idx="15">
                  <c:v>1.05892</c:v>
                </c:pt>
              </c:numCache>
            </c:numRef>
          </c:yVal>
          <c:smooth val="0"/>
        </c:ser>
        <c:ser>
          <c:idx val="4"/>
          <c:order val="4"/>
          <c:tx>
            <c:v>Ring 5</c:v>
          </c:tx>
          <c:spPr>
            <a:ln w="28575">
              <a:noFill/>
            </a:ln>
          </c:spPr>
          <c:marker>
            <c:symbol val="triangle"/>
            <c:size val="7"/>
            <c:spPr>
              <a:pattFill prst="dkDnDiag">
                <a:fgClr>
                  <a:schemeClr val="accent5"/>
                </a:fgClr>
                <a:bgClr>
                  <a:schemeClr val="bg1"/>
                </a:bgClr>
              </a:pattFill>
              <a:ln>
                <a:solidFill>
                  <a:schemeClr val="accent5"/>
                </a:solidFill>
              </a:ln>
            </c:spPr>
          </c:marker>
          <c:trendline>
            <c:spPr>
              <a:ln>
                <a:solidFill>
                  <a:schemeClr val="accent5"/>
                </a:solidFill>
                <a:prstDash val="lgDash"/>
              </a:ln>
            </c:spPr>
            <c:trendlineType val="poly"/>
            <c:order val="6"/>
            <c:dispRSqr val="0"/>
            <c:dispEq val="0"/>
          </c:trendline>
          <c:xVal>
            <c:numRef>
              <c:f>'Important Data'!$AD$50:$AD$68</c:f>
              <c:numCache>
                <c:formatCode>0.00</c:formatCode>
                <c:ptCount val="19"/>
                <c:pt idx="0">
                  <c:v>-3.915020476368797</c:v>
                </c:pt>
                <c:pt idx="1">
                  <c:v>2.523634141208767</c:v>
                </c:pt>
                <c:pt idx="2">
                  <c:v>9.58554412097744</c:v>
                </c:pt>
                <c:pt idx="3">
                  <c:v>17.02414388457052</c:v>
                </c:pt>
                <c:pt idx="4">
                  <c:v>24.66130619772179</c:v>
                </c:pt>
                <c:pt idx="5">
                  <c:v>32.1770587802251</c:v>
                </c:pt>
                <c:pt idx="6">
                  <c:v>39.77937560523724</c:v>
                </c:pt>
                <c:pt idx="7">
                  <c:v>46.44465249034587</c:v>
                </c:pt>
                <c:pt idx="8">
                  <c:v>59.00172654130586</c:v>
                </c:pt>
                <c:pt idx="9">
                  <c:v>78.92081452893968</c:v>
                </c:pt>
                <c:pt idx="10">
                  <c:v>101.8227337288913</c:v>
                </c:pt>
                <c:pt idx="11">
                  <c:v>119.6350265868104</c:v>
                </c:pt>
                <c:pt idx="12">
                  <c:v>129.8674962781336</c:v>
                </c:pt>
                <c:pt idx="13">
                  <c:v>139.8021353549765</c:v>
                </c:pt>
                <c:pt idx="14">
                  <c:v>147.9447378956017</c:v>
                </c:pt>
                <c:pt idx="15">
                  <c:v>155.5127264738858</c:v>
                </c:pt>
                <c:pt idx="16">
                  <c:v>162.85783717461</c:v>
                </c:pt>
                <c:pt idx="17">
                  <c:v>169.7446004215934</c:v>
                </c:pt>
                <c:pt idx="18">
                  <c:v>176.0503049352444</c:v>
                </c:pt>
              </c:numCache>
            </c:numRef>
          </c:xVal>
          <c:yVal>
            <c:numRef>
              <c:f>'Important Data'!$Z$50:$Z$68</c:f>
              <c:numCache>
                <c:formatCode>General</c:formatCode>
                <c:ptCount val="19"/>
                <c:pt idx="0">
                  <c:v>1.11107</c:v>
                </c:pt>
                <c:pt idx="1">
                  <c:v>1.08462</c:v>
                </c:pt>
                <c:pt idx="2">
                  <c:v>1.06428</c:v>
                </c:pt>
                <c:pt idx="3">
                  <c:v>1.09732</c:v>
                </c:pt>
                <c:pt idx="4">
                  <c:v>1.21443</c:v>
                </c:pt>
                <c:pt idx="5">
                  <c:v>1.42085</c:v>
                </c:pt>
                <c:pt idx="6">
                  <c:v>1.62321</c:v>
                </c:pt>
                <c:pt idx="7">
                  <c:v>1.72235</c:v>
                </c:pt>
                <c:pt idx="8">
                  <c:v>1.51287</c:v>
                </c:pt>
                <c:pt idx="9">
                  <c:v>1.45298</c:v>
                </c:pt>
                <c:pt idx="10">
                  <c:v>1.4275</c:v>
                </c:pt>
                <c:pt idx="11">
                  <c:v>1.505</c:v>
                </c:pt>
                <c:pt idx="12">
                  <c:v>1.76891</c:v>
                </c:pt>
                <c:pt idx="13">
                  <c:v>1.79319</c:v>
                </c:pt>
                <c:pt idx="14">
                  <c:v>1.34544</c:v>
                </c:pt>
                <c:pt idx="15">
                  <c:v>1.12524</c:v>
                </c:pt>
                <c:pt idx="16">
                  <c:v>1.09627</c:v>
                </c:pt>
                <c:pt idx="17">
                  <c:v>1.09173</c:v>
                </c:pt>
                <c:pt idx="18">
                  <c:v>1.08657</c:v>
                </c:pt>
              </c:numCache>
            </c:numRef>
          </c:yVal>
          <c:smooth val="0"/>
        </c:ser>
        <c:ser>
          <c:idx val="5"/>
          <c:order val="5"/>
          <c:tx>
            <c:v>Ring 6</c:v>
          </c:tx>
          <c:spPr>
            <a:ln w="28575">
              <a:noFill/>
            </a:ln>
          </c:spPr>
          <c:trendline>
            <c:spPr>
              <a:ln>
                <a:solidFill>
                  <a:schemeClr val="accent6"/>
                </a:solidFill>
              </a:ln>
            </c:spPr>
            <c:trendlineType val="poly"/>
            <c:order val="6"/>
            <c:dispRSqr val="0"/>
            <c:dispEq val="0"/>
          </c:trendline>
          <c:xVal>
            <c:numRef>
              <c:f>'Important Data'!$AD$69:$AD$90</c:f>
              <c:numCache>
                <c:formatCode>0.00</c:formatCode>
                <c:ptCount val="22"/>
                <c:pt idx="0">
                  <c:v>-3.985780030055312</c:v>
                </c:pt>
                <c:pt idx="1">
                  <c:v>1.773370123922702</c:v>
                </c:pt>
                <c:pt idx="2">
                  <c:v>8.025658325961986</c:v>
                </c:pt>
                <c:pt idx="3">
                  <c:v>14.64653542256606</c:v>
                </c:pt>
                <c:pt idx="4">
                  <c:v>21.56805227088342</c:v>
                </c:pt>
                <c:pt idx="5">
                  <c:v>28.5883230887973</c:v>
                </c:pt>
                <c:pt idx="6">
                  <c:v>35.22125037570317</c:v>
                </c:pt>
                <c:pt idx="7">
                  <c:v>42.2431541791616</c:v>
                </c:pt>
                <c:pt idx="8">
                  <c:v>47.9136386298895</c:v>
                </c:pt>
                <c:pt idx="9">
                  <c:v>57.15404926424824</c:v>
                </c:pt>
                <c:pt idx="10">
                  <c:v>71.10497584159423</c:v>
                </c:pt>
                <c:pt idx="11">
                  <c:v>88.74331491679054</c:v>
                </c:pt>
                <c:pt idx="12">
                  <c:v>105.6850342663112</c:v>
                </c:pt>
                <c:pt idx="13">
                  <c:v>118.8067216559361</c:v>
                </c:pt>
                <c:pt idx="14">
                  <c:v>126.878492279837</c:v>
                </c:pt>
                <c:pt idx="15">
                  <c:v>135.9415465158946</c:v>
                </c:pt>
                <c:pt idx="16">
                  <c:v>143.5711095562864</c:v>
                </c:pt>
                <c:pt idx="17">
                  <c:v>150.503837343002</c:v>
                </c:pt>
                <c:pt idx="18">
                  <c:v>157.3725606197943</c:v>
                </c:pt>
                <c:pt idx="19">
                  <c:v>163.9531370013781</c:v>
                </c:pt>
                <c:pt idx="20">
                  <c:v>170.0548391164726</c:v>
                </c:pt>
                <c:pt idx="21">
                  <c:v>175.7065075944825</c:v>
                </c:pt>
              </c:numCache>
            </c:numRef>
          </c:xVal>
          <c:yVal>
            <c:numRef>
              <c:f>'Important Data'!$Z$69:$Z$90</c:f>
              <c:numCache>
                <c:formatCode>General</c:formatCode>
                <c:ptCount val="22"/>
                <c:pt idx="0">
                  <c:v>1.11966</c:v>
                </c:pt>
                <c:pt idx="1">
                  <c:v>1.19134</c:v>
                </c:pt>
                <c:pt idx="2">
                  <c:v>1.10101</c:v>
                </c:pt>
                <c:pt idx="3">
                  <c:v>1.13034</c:v>
                </c:pt>
                <c:pt idx="4">
                  <c:v>1.13134</c:v>
                </c:pt>
                <c:pt idx="5">
                  <c:v>1.16883</c:v>
                </c:pt>
                <c:pt idx="6">
                  <c:v>1.55357</c:v>
                </c:pt>
                <c:pt idx="7">
                  <c:v>1.54089</c:v>
                </c:pt>
                <c:pt idx="8">
                  <c:v>1.81746</c:v>
                </c:pt>
                <c:pt idx="9">
                  <c:v>1.50051</c:v>
                </c:pt>
                <c:pt idx="10">
                  <c:v>1.44574</c:v>
                </c:pt>
                <c:pt idx="11">
                  <c:v>1.31553</c:v>
                </c:pt>
                <c:pt idx="12">
                  <c:v>1.43003</c:v>
                </c:pt>
                <c:pt idx="13">
                  <c:v>1.56677</c:v>
                </c:pt>
                <c:pt idx="14">
                  <c:v>1.4571</c:v>
                </c:pt>
                <c:pt idx="15">
                  <c:v>1.83781</c:v>
                </c:pt>
                <c:pt idx="16">
                  <c:v>1.60016</c:v>
                </c:pt>
                <c:pt idx="17">
                  <c:v>1.188</c:v>
                </c:pt>
                <c:pt idx="18">
                  <c:v>1.14821</c:v>
                </c:pt>
                <c:pt idx="19">
                  <c:v>1.11539</c:v>
                </c:pt>
                <c:pt idx="20">
                  <c:v>1.14752</c:v>
                </c:pt>
                <c:pt idx="21">
                  <c:v>1.09496</c:v>
                </c:pt>
              </c:numCache>
            </c:numRef>
          </c:yVal>
          <c:smooth val="0"/>
        </c:ser>
        <c:ser>
          <c:idx val="6"/>
          <c:order val="6"/>
          <c:tx>
            <c:v>Ring 7</c:v>
          </c:tx>
          <c:spPr>
            <a:ln w="28575">
              <a:noFill/>
            </a:ln>
          </c:spPr>
          <c:marker>
            <c:symbol val="square"/>
            <c:size val="7"/>
            <c:spPr>
              <a:pattFill prst="pct25">
                <a:fgClr>
                  <a:schemeClr val="tx1"/>
                </a:fgClr>
                <a:bgClr>
                  <a:schemeClr val="bg1"/>
                </a:bgClr>
              </a:pattFill>
              <a:ln>
                <a:solidFill>
                  <a:schemeClr val="tx1"/>
                </a:solidFill>
              </a:ln>
            </c:spPr>
          </c:marker>
          <c:trendline>
            <c:spPr>
              <a:ln>
                <a:solidFill>
                  <a:schemeClr val="tx1"/>
                </a:solidFill>
                <a:prstDash val="dash"/>
              </a:ln>
            </c:spPr>
            <c:trendlineType val="poly"/>
            <c:order val="6"/>
            <c:dispRSqr val="0"/>
            <c:dispEq val="0"/>
          </c:trendline>
          <c:xVal>
            <c:numRef>
              <c:f>'Important Data'!$AD$91:$AD$105</c:f>
              <c:numCache>
                <c:formatCode>0.00</c:formatCode>
                <c:ptCount val="15"/>
                <c:pt idx="0">
                  <c:v>6.63911986253944</c:v>
                </c:pt>
                <c:pt idx="1">
                  <c:v>12.75723704699114</c:v>
                </c:pt>
                <c:pt idx="2">
                  <c:v>19.01744868600704</c:v>
                </c:pt>
                <c:pt idx="3">
                  <c:v>25.4487769209114</c:v>
                </c:pt>
                <c:pt idx="4">
                  <c:v>31.90401591332162</c:v>
                </c:pt>
                <c:pt idx="5">
                  <c:v>56.81758762513184</c:v>
                </c:pt>
                <c:pt idx="6">
                  <c:v>67.12066114497068</c:v>
                </c:pt>
                <c:pt idx="7">
                  <c:v>80.64328719559414</c:v>
                </c:pt>
                <c:pt idx="8">
                  <c:v>94.6766914414228</c:v>
                </c:pt>
                <c:pt idx="9">
                  <c:v>107.5602196696136</c:v>
                </c:pt>
                <c:pt idx="10">
                  <c:v>140.007985848384</c:v>
                </c:pt>
                <c:pt idx="11">
                  <c:v>146.3394112035424</c:v>
                </c:pt>
                <c:pt idx="12">
                  <c:v>152.6514257011355</c:v>
                </c:pt>
                <c:pt idx="13">
                  <c:v>158.9232292759594</c:v>
                </c:pt>
                <c:pt idx="14">
                  <c:v>165.0085708756185</c:v>
                </c:pt>
              </c:numCache>
            </c:numRef>
          </c:xVal>
          <c:yVal>
            <c:numRef>
              <c:f>'Important Data'!$Z$91:$Z$105</c:f>
              <c:numCache>
                <c:formatCode>General</c:formatCode>
                <c:ptCount val="15"/>
                <c:pt idx="0">
                  <c:v>1.23269</c:v>
                </c:pt>
                <c:pt idx="1">
                  <c:v>1.12128</c:v>
                </c:pt>
                <c:pt idx="2">
                  <c:v>1.14556</c:v>
                </c:pt>
                <c:pt idx="3">
                  <c:v>1.13745</c:v>
                </c:pt>
                <c:pt idx="4">
                  <c:v>1.21087</c:v>
                </c:pt>
                <c:pt idx="5">
                  <c:v>1.40887</c:v>
                </c:pt>
                <c:pt idx="6">
                  <c:v>1.38178</c:v>
                </c:pt>
                <c:pt idx="7">
                  <c:v>1.36514</c:v>
                </c:pt>
                <c:pt idx="8">
                  <c:v>1.27794</c:v>
                </c:pt>
                <c:pt idx="9">
                  <c:v>1.43769</c:v>
                </c:pt>
                <c:pt idx="10">
                  <c:v>1.68165</c:v>
                </c:pt>
                <c:pt idx="11">
                  <c:v>1.25714</c:v>
                </c:pt>
                <c:pt idx="12">
                  <c:v>1.1324</c:v>
                </c:pt>
                <c:pt idx="13">
                  <c:v>1.16784</c:v>
                </c:pt>
                <c:pt idx="14">
                  <c:v>1.10565</c:v>
                </c:pt>
              </c:numCache>
            </c:numRef>
          </c:yVal>
          <c:smooth val="0"/>
        </c:ser>
        <c:dLbls>
          <c:showLegendKey val="0"/>
          <c:showVal val="0"/>
          <c:showCatName val="0"/>
          <c:showSerName val="0"/>
          <c:showPercent val="0"/>
          <c:showBubbleSize val="0"/>
        </c:dLbls>
        <c:axId val="-2138109240"/>
        <c:axId val="2130187144"/>
      </c:scatterChart>
      <c:valAx>
        <c:axId val="-2138109240"/>
        <c:scaling>
          <c:orientation val="minMax"/>
          <c:max val="185.0"/>
          <c:min val="-10.0"/>
        </c:scaling>
        <c:delete val="0"/>
        <c:axPos val="b"/>
        <c:majorGridlines/>
        <c:title>
          <c:tx>
            <c:rich>
              <a:bodyPr/>
              <a:lstStyle/>
              <a:p>
                <a:pPr>
                  <a:defRPr sz="1000"/>
                </a:pPr>
                <a:r>
                  <a:rPr lang="en-US" sz="1000" b="1" i="0" baseline="0" dirty="0">
                    <a:effectLst/>
                  </a:rPr>
                  <a:t>Angular Position, </a:t>
                </a:r>
                <a:r>
                  <a:rPr lang="el-GR" sz="1000" b="1" i="0" baseline="0">
                    <a:effectLst/>
                  </a:rPr>
                  <a:t>θ</a:t>
                </a:r>
                <a:endParaRPr lang="en-US" sz="1000" dirty="0">
                  <a:effectLst/>
                </a:endParaRPr>
              </a:p>
            </c:rich>
          </c:tx>
          <c:layout>
            <c:manualLayout>
              <c:xMode val="edge"/>
              <c:yMode val="edge"/>
              <c:x val="0.325562368803885"/>
              <c:y val="0.857550306211724"/>
            </c:manualLayout>
          </c:layout>
          <c:overlay val="0"/>
        </c:title>
        <c:numFmt formatCode="0" sourceLinked="0"/>
        <c:majorTickMark val="out"/>
        <c:minorTickMark val="none"/>
        <c:tickLblPos val="nextTo"/>
        <c:crossAx val="2130187144"/>
        <c:crosses val="autoZero"/>
        <c:crossBetween val="midCat"/>
        <c:majorUnit val="190.0"/>
      </c:valAx>
      <c:valAx>
        <c:axId val="2130187144"/>
        <c:scaling>
          <c:orientation val="minMax"/>
          <c:max val="2.8"/>
          <c:min val="1.0"/>
        </c:scaling>
        <c:delete val="0"/>
        <c:axPos val="l"/>
        <c:majorGridlines/>
        <c:title>
          <c:tx>
            <c:rich>
              <a:bodyPr rot="-5400000" vert="horz"/>
              <a:lstStyle/>
              <a:p>
                <a:pPr>
                  <a:defRPr sz="1000"/>
                </a:pPr>
                <a:r>
                  <a:rPr lang="en-US" sz="1000" dirty="0"/>
                  <a:t>Aspect Ratio</a:t>
                </a:r>
              </a:p>
            </c:rich>
          </c:tx>
          <c:layout>
            <c:manualLayout>
              <c:xMode val="edge"/>
              <c:yMode val="edge"/>
              <c:x val="0.0183908045977011"/>
              <c:y val="0.350561441662588"/>
            </c:manualLayout>
          </c:layout>
          <c:overlay val="0"/>
        </c:title>
        <c:numFmt formatCode="General" sourceLinked="1"/>
        <c:majorTickMark val="out"/>
        <c:minorTickMark val="none"/>
        <c:tickLblPos val="nextTo"/>
        <c:crossAx val="-2138109240"/>
        <c:crossesAt val="0.0"/>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ayout>
        <c:manualLayout>
          <c:xMode val="edge"/>
          <c:yMode val="edge"/>
          <c:x val="0.818774949642922"/>
          <c:y val="0.140062415538468"/>
          <c:w val="0.175100060166898"/>
          <c:h val="0.765742985895955"/>
        </c:manualLayout>
      </c:layout>
      <c:overlay val="0"/>
    </c:legend>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5D3EB98-51D4-4287-97CC-11D5A2E53E59}" type="slidenum">
              <a:rPr lang="en-US" altLang="en-US"/>
              <a:pPr>
                <a:defRPr/>
              </a:pPr>
              <a:t>‹#›</a:t>
            </a:fld>
            <a:endParaRPr lang="en-US" altLang="en-US"/>
          </a:p>
        </p:txBody>
      </p:sp>
    </p:spTree>
    <p:extLst>
      <p:ext uri="{BB962C8B-B14F-4D97-AF65-F5344CB8AC3E}">
        <p14:creationId xmlns:p14="http://schemas.microsoft.com/office/powerpoint/2010/main" val="4148127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84" charset="0"/>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Arial" pitchFamily="-84"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pitchFamily="-84"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pitchFamily="-84"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pitchFamily="-84" charset="0"/>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407">
              <a:defRPr sz="2100">
                <a:solidFill>
                  <a:schemeClr val="tx1"/>
                </a:solidFill>
                <a:latin typeface="Times New Roman" pitchFamily="18" charset="0"/>
                <a:ea typeface="MS PGothic" pitchFamily="34" charset="-128"/>
              </a:defRPr>
            </a:lvl1pPr>
            <a:lvl2pPr marL="702693" indent="-270267" defTabSz="917407">
              <a:defRPr sz="2100">
                <a:solidFill>
                  <a:schemeClr val="tx1"/>
                </a:solidFill>
                <a:latin typeface="Times New Roman" pitchFamily="18" charset="0"/>
                <a:ea typeface="MS PGothic" pitchFamily="34" charset="-128"/>
              </a:defRPr>
            </a:lvl2pPr>
            <a:lvl3pPr marL="1081067" indent="-216214" defTabSz="917407">
              <a:defRPr sz="2100">
                <a:solidFill>
                  <a:schemeClr val="tx1"/>
                </a:solidFill>
                <a:latin typeface="Times New Roman" pitchFamily="18" charset="0"/>
                <a:ea typeface="MS PGothic" pitchFamily="34" charset="-128"/>
              </a:defRPr>
            </a:lvl3pPr>
            <a:lvl4pPr marL="1513494" indent="-216214" defTabSz="917407">
              <a:defRPr sz="2100">
                <a:solidFill>
                  <a:schemeClr val="tx1"/>
                </a:solidFill>
                <a:latin typeface="Times New Roman" pitchFamily="18" charset="0"/>
                <a:ea typeface="MS PGothic" pitchFamily="34" charset="-128"/>
              </a:defRPr>
            </a:lvl4pPr>
            <a:lvl5pPr marL="1945922" indent="-216214" defTabSz="917407">
              <a:defRPr sz="2100">
                <a:solidFill>
                  <a:schemeClr val="tx1"/>
                </a:solidFill>
                <a:latin typeface="Times New Roman" pitchFamily="18" charset="0"/>
                <a:ea typeface="MS PGothic" pitchFamily="34" charset="-128"/>
              </a:defRPr>
            </a:lvl5pPr>
            <a:lvl6pPr marL="2378348" indent="-216214" defTabSz="917407" eaLnBrk="0" fontAlgn="base" hangingPunct="0">
              <a:spcBef>
                <a:spcPct val="0"/>
              </a:spcBef>
              <a:spcAft>
                <a:spcPct val="0"/>
              </a:spcAft>
              <a:defRPr sz="2100">
                <a:solidFill>
                  <a:schemeClr val="tx1"/>
                </a:solidFill>
                <a:latin typeface="Times New Roman" pitchFamily="18" charset="0"/>
                <a:ea typeface="MS PGothic" pitchFamily="34" charset="-128"/>
              </a:defRPr>
            </a:lvl6pPr>
            <a:lvl7pPr marL="2810776" indent="-216214" defTabSz="917407" eaLnBrk="0" fontAlgn="base" hangingPunct="0">
              <a:spcBef>
                <a:spcPct val="0"/>
              </a:spcBef>
              <a:spcAft>
                <a:spcPct val="0"/>
              </a:spcAft>
              <a:defRPr sz="2100">
                <a:solidFill>
                  <a:schemeClr val="tx1"/>
                </a:solidFill>
                <a:latin typeface="Times New Roman" pitchFamily="18" charset="0"/>
                <a:ea typeface="MS PGothic" pitchFamily="34" charset="-128"/>
              </a:defRPr>
            </a:lvl7pPr>
            <a:lvl8pPr marL="3243202" indent="-216214" defTabSz="917407" eaLnBrk="0" fontAlgn="base" hangingPunct="0">
              <a:spcBef>
                <a:spcPct val="0"/>
              </a:spcBef>
              <a:spcAft>
                <a:spcPct val="0"/>
              </a:spcAft>
              <a:defRPr sz="2100">
                <a:solidFill>
                  <a:schemeClr val="tx1"/>
                </a:solidFill>
                <a:latin typeface="Times New Roman" pitchFamily="18" charset="0"/>
                <a:ea typeface="MS PGothic" pitchFamily="34" charset="-128"/>
              </a:defRPr>
            </a:lvl8pPr>
            <a:lvl9pPr marL="3675629" indent="-216214" defTabSz="917407" eaLnBrk="0" fontAlgn="base" hangingPunct="0">
              <a:spcBef>
                <a:spcPct val="0"/>
              </a:spcBef>
              <a:spcAft>
                <a:spcPct val="0"/>
              </a:spcAft>
              <a:defRPr sz="2100">
                <a:solidFill>
                  <a:schemeClr val="tx1"/>
                </a:solidFill>
                <a:latin typeface="Times New Roman" pitchFamily="18" charset="0"/>
                <a:ea typeface="MS PGothic" pitchFamily="34" charset="-128"/>
              </a:defRPr>
            </a:lvl9pPr>
          </a:lstStyle>
          <a:p>
            <a:pPr>
              <a:defRPr/>
            </a:pPr>
            <a:r>
              <a:rPr lang="en-US" sz="1200"/>
              <a:t>Georg H. Hoffstaetter, October 5, 2004</a:t>
            </a:r>
          </a:p>
        </p:txBody>
      </p:sp>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a:defRPr sz="2100">
                <a:solidFill>
                  <a:schemeClr val="tx1"/>
                </a:solidFill>
                <a:latin typeface="Times New Roman" pitchFamily="18" charset="0"/>
                <a:ea typeface="MS PGothic" pitchFamily="34" charset="-128"/>
              </a:defRPr>
            </a:lvl1pPr>
            <a:lvl2pPr marL="702756" indent="-270291" defTabSz="915986">
              <a:defRPr sz="2100">
                <a:solidFill>
                  <a:schemeClr val="tx1"/>
                </a:solidFill>
                <a:latin typeface="Times New Roman" pitchFamily="18" charset="0"/>
                <a:ea typeface="MS PGothic" pitchFamily="34" charset="-128"/>
              </a:defRPr>
            </a:lvl2pPr>
            <a:lvl3pPr marL="1081164" indent="-216233" defTabSz="915986">
              <a:defRPr sz="2100">
                <a:solidFill>
                  <a:schemeClr val="tx1"/>
                </a:solidFill>
                <a:latin typeface="Times New Roman" pitchFamily="18" charset="0"/>
                <a:ea typeface="MS PGothic" pitchFamily="34" charset="-128"/>
              </a:defRPr>
            </a:lvl3pPr>
            <a:lvl4pPr marL="1513629" indent="-216233" defTabSz="915986">
              <a:defRPr sz="2100">
                <a:solidFill>
                  <a:schemeClr val="tx1"/>
                </a:solidFill>
                <a:latin typeface="Times New Roman" pitchFamily="18" charset="0"/>
                <a:ea typeface="MS PGothic" pitchFamily="34" charset="-128"/>
              </a:defRPr>
            </a:lvl4pPr>
            <a:lvl5pPr marL="1946095" indent="-216233" defTabSz="915986">
              <a:defRPr sz="2100">
                <a:solidFill>
                  <a:schemeClr val="tx1"/>
                </a:solidFill>
                <a:latin typeface="Times New Roman" pitchFamily="18" charset="0"/>
                <a:ea typeface="MS PGothic" pitchFamily="34" charset="-128"/>
              </a:defRPr>
            </a:lvl5pPr>
            <a:lvl6pPr marL="2378560" indent="-216233" defTabSz="915986" eaLnBrk="0" fontAlgn="base" hangingPunct="0">
              <a:spcBef>
                <a:spcPct val="0"/>
              </a:spcBef>
              <a:spcAft>
                <a:spcPct val="0"/>
              </a:spcAft>
              <a:defRPr sz="2100">
                <a:solidFill>
                  <a:schemeClr val="tx1"/>
                </a:solidFill>
                <a:latin typeface="Times New Roman" pitchFamily="18" charset="0"/>
                <a:ea typeface="MS PGothic" pitchFamily="34" charset="-128"/>
              </a:defRPr>
            </a:lvl6pPr>
            <a:lvl7pPr marL="2811026" indent="-216233" defTabSz="915986" eaLnBrk="0" fontAlgn="base" hangingPunct="0">
              <a:spcBef>
                <a:spcPct val="0"/>
              </a:spcBef>
              <a:spcAft>
                <a:spcPct val="0"/>
              </a:spcAft>
              <a:defRPr sz="2100">
                <a:solidFill>
                  <a:schemeClr val="tx1"/>
                </a:solidFill>
                <a:latin typeface="Times New Roman" pitchFamily="18" charset="0"/>
                <a:ea typeface="MS PGothic" pitchFamily="34" charset="-128"/>
              </a:defRPr>
            </a:lvl7pPr>
            <a:lvl8pPr marL="3243491" indent="-216233" defTabSz="915986" eaLnBrk="0" fontAlgn="base" hangingPunct="0">
              <a:spcBef>
                <a:spcPct val="0"/>
              </a:spcBef>
              <a:spcAft>
                <a:spcPct val="0"/>
              </a:spcAft>
              <a:defRPr sz="2100">
                <a:solidFill>
                  <a:schemeClr val="tx1"/>
                </a:solidFill>
                <a:latin typeface="Times New Roman" pitchFamily="18" charset="0"/>
                <a:ea typeface="MS PGothic" pitchFamily="34" charset="-128"/>
              </a:defRPr>
            </a:lvl8pPr>
            <a:lvl9pPr marL="3675957" indent="-216233" defTabSz="915986" eaLnBrk="0" fontAlgn="base" hangingPunct="0">
              <a:spcBef>
                <a:spcPct val="0"/>
              </a:spcBef>
              <a:spcAft>
                <a:spcPct val="0"/>
              </a:spcAft>
              <a:defRPr sz="2100">
                <a:solidFill>
                  <a:schemeClr val="tx1"/>
                </a:solidFill>
                <a:latin typeface="Times New Roman" pitchFamily="18" charset="0"/>
                <a:ea typeface="MS PGothic" pitchFamily="34" charset="-128"/>
              </a:defRPr>
            </a:lvl9pPr>
          </a:lstStyle>
          <a:p>
            <a:fld id="{7D09E673-EDEB-4ACB-9E54-79296D2D9217}" type="slidenum">
              <a:rPr lang="en-US" altLang="en-US" sz="1200"/>
              <a:pPr/>
              <a:t>1</a:t>
            </a:fld>
            <a:endParaRPr lang="en-US" altLang="en-US" sz="1200"/>
          </a:p>
        </p:txBody>
      </p:sp>
      <p:sp>
        <p:nvSpPr>
          <p:cNvPr id="24579" name="Rectangle 2"/>
          <p:cNvSpPr>
            <a:spLocks noGrp="1" noRot="1" noChangeAspect="1" noChangeArrowheads="1" noTextEdit="1"/>
          </p:cNvSpPr>
          <p:nvPr>
            <p:ph type="sldImg"/>
          </p:nvPr>
        </p:nvSpPr>
        <p:spPr>
          <a:xfrm>
            <a:off x="1147763" y="685800"/>
            <a:ext cx="4568825" cy="3427413"/>
          </a:xfrm>
          <a:ln/>
        </p:spPr>
      </p:sp>
      <p:sp>
        <p:nvSpPr>
          <p:cNvPr id="24580" name="Rectangle 3"/>
          <p:cNvSpPr>
            <a:spLocks noGrp="1" noChangeArrowheads="1"/>
          </p:cNvSpPr>
          <p:nvPr>
            <p:ph type="body" idx="1"/>
          </p:nvPr>
        </p:nvSpPr>
        <p:spPr>
          <a:xfrm>
            <a:off x="916781" y="4343704"/>
            <a:ext cx="5024438"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F50E79-F3E5-41FC-8B9A-91A6D9880149}" type="slidenum">
              <a:rPr lang="en-US" smtClean="0">
                <a:solidFill>
                  <a:prstClr val="black"/>
                </a:solidFill>
                <a:latin typeface="Calibri"/>
              </a:rPr>
              <a:pPr/>
              <a:t>12</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5F909D-239B-894F-9126-C9B5B43DE5DF}" type="slidenum">
              <a:rPr lang="en-US">
                <a:solidFill>
                  <a:prstClr val="black"/>
                </a:solidFill>
              </a:rPr>
              <a:pPr/>
              <a:t>40</a:t>
            </a:fld>
            <a:endParaRPr lang="en-US">
              <a:solidFill>
                <a:prstClr val="black"/>
              </a:solidFill>
            </a:endParaRPr>
          </a:p>
        </p:txBody>
      </p:sp>
      <p:sp>
        <p:nvSpPr>
          <p:cNvPr id="10242"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A28E2-8BB0-42D2-99DF-0E6E29CE9A3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791766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4302F5-30AF-4836-9BFC-DDA53DEDAE18}"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97530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849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F1FAE53C-A073-4A5B-BFC2-C409ECFD028A}" type="slidenum">
              <a:rPr lang="en-US" smtClean="0">
                <a:solidFill>
                  <a:prstClr val="black"/>
                </a:solidFill>
              </a:rPr>
              <a:pPr/>
              <a:t>8</a:t>
            </a:fld>
            <a:endParaRPr lang="en-US" smtClean="0">
              <a:solidFill>
                <a:prstClr val="black"/>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FD6CA15-7B36-4BB1-A27E-1757DD1FEC19}" type="slidenum">
              <a:rPr lang="en-US" sz="1200">
                <a:solidFill>
                  <a:prstClr val="black"/>
                </a:solidFill>
                <a:ea typeface="SimSun" pitchFamily="2" charset="-122"/>
              </a:rPr>
              <a:pPr algn="r" eaLnBrk="1" hangingPunct="1"/>
              <a:t>10</a:t>
            </a:fld>
            <a:endParaRPr lang="en-US" sz="1200">
              <a:solidFill>
                <a:prstClr val="black"/>
              </a:solidFill>
              <a:ea typeface="SimSun" pitchFamily="2" charset="-122"/>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p:spPr>
      </p:sp>
      <p:sp>
        <p:nvSpPr>
          <p:cNvPr id="22531" name="备注占位符 2"/>
          <p:cNvSpPr>
            <a:spLocks noGrp="1"/>
          </p:cNvSpPr>
          <p:nvPr>
            <p:ph type="body" idx="1"/>
          </p:nvPr>
        </p:nvSpPr>
        <p:spPr bwMode="auto">
          <a:noFill/>
        </p:spPr>
        <p:txBody>
          <a:bodyPr/>
          <a:lstStyle/>
          <a:p>
            <a:pPr>
              <a:spcBef>
                <a:spcPct val="0"/>
              </a:spcBef>
            </a:pPr>
            <a:endParaRPr lang="en-US" dirty="0" smtClean="0">
              <a:ea typeface="宋体" pitchFamily="2" charset="-122"/>
            </a:endParaRPr>
          </a:p>
        </p:txBody>
      </p:sp>
      <p:sp>
        <p:nvSpPr>
          <p:cNvPr id="2253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9759FF-BF81-4697-8533-2458F1F9D9B6}" type="slidenum">
              <a:rPr lang="en-US">
                <a:solidFill>
                  <a:prstClr val="black"/>
                </a:solidFill>
                <a:ea typeface="宋体" pitchFamily="2" charset="-122"/>
              </a:rPr>
              <a:pPr/>
              <a:t>11</a:t>
            </a:fld>
            <a:endParaRPr lang="en-US">
              <a:solidFill>
                <a:prstClr val="black"/>
              </a:solidFill>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emf"/><Relationship Id="rId3" Type="http://schemas.openxmlformats.org/officeDocument/2006/relationships/image" Target="../media/image16.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 Id="rId3" Type="http://schemas.openxmlformats.org/officeDocument/2006/relationships/image" Target="../media/image8.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jpeg"/><Relationship Id="rId3" Type="http://schemas.openxmlformats.org/officeDocument/2006/relationships/image" Target="../media/image8.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jpeg"/><Relationship Id="rId3" Type="http://schemas.openxmlformats.org/officeDocument/2006/relationships/image" Target="../media/image8.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eg"/><Relationship Id="rId3" Type="http://schemas.openxmlformats.org/officeDocument/2006/relationships/image" Target="../media/image8.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EFCD6D-8D3B-4273-BCC0-7D108985C0D4}" type="slidenum">
              <a:rPr/>
              <a:pPr>
                <a:defRPr/>
              </a:pPr>
              <a:t>‹#›</a:t>
            </a:fld>
            <a:endParaRPr/>
          </a:p>
        </p:txBody>
      </p:sp>
    </p:spTree>
    <p:extLst>
      <p:ext uri="{BB962C8B-B14F-4D97-AF65-F5344CB8AC3E}">
        <p14:creationId xmlns:p14="http://schemas.microsoft.com/office/powerpoint/2010/main" val="32044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88FD60-C4DD-450E-B3B9-A5486215E7BD}"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5869327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637A0-ACE7-49F9-A617-266C8775CFC3}" type="datetime1">
              <a:rPr lang="en-US" smtClean="0">
                <a:solidFill>
                  <a:prstClr val="black">
                    <a:tint val="75000"/>
                  </a:prstClr>
                </a:solidFill>
              </a:rPr>
              <a:pPr/>
              <a:t>8/24/14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Bruce Dunham, ERL 2013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742222-6D6F-4D69-A494-EE2242DEEF36}" type="slidenum">
              <a:rPr lang="en-US" smtClean="0">
                <a:solidFill>
                  <a:prstClr val="black">
                    <a:tint val="75000"/>
                  </a:prstClr>
                </a:solidFill>
              </a:rPr>
              <a:pPr/>
              <a:t>‹#›</a:t>
            </a:fld>
            <a:endParaRPr lang="en-US">
              <a:solidFill>
                <a:prstClr val="black">
                  <a:tint val="75000"/>
                </a:prstClr>
              </a:solidFill>
            </a:endParaRPr>
          </a:p>
        </p:txBody>
      </p:sp>
      <p:pic>
        <p:nvPicPr>
          <p:cNvPr id="5" name="Picture 4" descr="RED 10in Header 3line logo.png"/>
          <p:cNvPicPr>
            <a:picLocks noChangeAspect="1"/>
          </p:cNvPicPr>
          <p:nvPr userDrawn="1"/>
        </p:nvPicPr>
        <p:blipFill>
          <a:blip r:embed="rId2"/>
          <a:stretch>
            <a:fillRect/>
          </a:stretch>
        </p:blipFill>
        <p:spPr>
          <a:xfrm>
            <a:off x="0" y="0"/>
            <a:ext cx="9144000" cy="871147"/>
          </a:xfrm>
          <a:prstGeom prst="rect">
            <a:avLst/>
          </a:prstGeom>
        </p:spPr>
      </p:pic>
    </p:spTree>
    <p:extLst>
      <p:ext uri="{BB962C8B-B14F-4D97-AF65-F5344CB8AC3E}">
        <p14:creationId xmlns:p14="http://schemas.microsoft.com/office/powerpoint/2010/main" val="3147658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rot="10800000">
            <a:off x="0" y="6629400"/>
            <a:ext cx="9142413" cy="231775"/>
          </a:xfrm>
          <a:prstGeom prst="rect">
            <a:avLst/>
          </a:prstGeom>
          <a:gradFill rotWithShape="1">
            <a:gsLst>
              <a:gs pos="0">
                <a:srgbClr val="5F5F5F"/>
              </a:gs>
              <a:gs pos="100000">
                <a:srgbClr val="B6B6B6"/>
              </a:gs>
            </a:gsLst>
            <a:lin ang="5400000" scaled="1"/>
          </a:gradFill>
          <a:ln w="1270" algn="ctr">
            <a:noFill/>
            <a:miter lim="800000"/>
            <a:headEnd/>
            <a:tailEnd/>
          </a:ln>
          <a:effectLst/>
        </p:spPr>
        <p:txBody>
          <a:bodyPr rot="10800000" wrap="none" anchor="ctr"/>
          <a:lstStyle/>
          <a:p>
            <a:pPr algn="ctr">
              <a:defRPr/>
            </a:pPr>
            <a:endParaRPr lang="en-US" sz="1800">
              <a:solidFill>
                <a:srgbClr val="000000"/>
              </a:solidFill>
              <a:ea typeface="+mn-ea"/>
            </a:endParaRPr>
          </a:p>
        </p:txBody>
      </p:sp>
      <p:sp>
        <p:nvSpPr>
          <p:cNvPr id="5122" name="Rectangle 2"/>
          <p:cNvSpPr>
            <a:spLocks noGrp="1" noChangeArrowheads="1"/>
          </p:cNvSpPr>
          <p:nvPr>
            <p:ph type="ctrTitle" sz="quarter"/>
          </p:nvPr>
        </p:nvSpPr>
        <p:spPr>
          <a:xfrm>
            <a:off x="685800" y="1652588"/>
            <a:ext cx="7772400" cy="579437"/>
          </a:xfrm>
        </p:spPr>
        <p:txBody>
          <a:bodyPr/>
          <a:lstStyle>
            <a:lvl1pPr>
              <a:defRPr/>
            </a:lvl1pPr>
          </a:lstStyle>
          <a:p>
            <a:r>
              <a:rPr lang="en-US" smtClean="0"/>
              <a:t>Click to edit Master title style</a:t>
            </a:r>
            <a:endParaRPr lang="en-US"/>
          </a:p>
        </p:txBody>
      </p:sp>
      <p:sp>
        <p:nvSpPr>
          <p:cNvPr id="5123" name="Rectangle 3"/>
          <p:cNvSpPr>
            <a:spLocks noGrp="1" noChangeArrowheads="1"/>
          </p:cNvSpPr>
          <p:nvPr>
            <p:ph type="subTitle" sz="quarter" idx="1"/>
          </p:nvPr>
        </p:nvSpPr>
        <p:spPr>
          <a:xfrm>
            <a:off x="1371600" y="3886200"/>
            <a:ext cx="6400800" cy="366713"/>
          </a:xfrm>
          <a:ln w="12700" algn="ctr"/>
        </p:spPr>
        <p:txBody>
          <a:bodyPr lIns="91440" tIns="45720" rIns="91440" bIns="45720"/>
          <a:lstStyle>
            <a:lvl1pPr marL="0" indent="0" algn="ctr">
              <a:spcBef>
                <a:spcPct val="50000"/>
              </a:spcBef>
              <a:buClrTx/>
              <a:buFontTx/>
              <a:buNone/>
              <a:defRPr sz="1800" b="0"/>
            </a:lvl1pPr>
          </a:lstStyle>
          <a:p>
            <a:r>
              <a:rPr lang="en-US" smtClean="0"/>
              <a:t>Click to edit Master subtitle style</a:t>
            </a:r>
            <a:endParaRPr lang="en-US"/>
          </a:p>
        </p:txBody>
      </p:sp>
    </p:spTree>
    <p:extLst>
      <p:ext uri="{BB962C8B-B14F-4D97-AF65-F5344CB8AC3E}">
        <p14:creationId xmlns:p14="http://schemas.microsoft.com/office/powerpoint/2010/main" val="2226738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404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9328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00200"/>
            <a:ext cx="3810000" cy="198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3810000" cy="198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3782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2711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3209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5942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19143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720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FD30F2-C7AF-4B85-9305-13C529DDAA1F}"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45154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8466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42875"/>
            <a:ext cx="1943100" cy="3440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42875"/>
            <a:ext cx="5676900" cy="3440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1601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hangingPunct="1"/>
            <a:fld id="{D25F1809-1C5A-4BFE-AB9D-26556412DB20}" type="datetimeFigureOut">
              <a:rPr lang="en-US" sz="2000" smtClean="0">
                <a:solidFill>
                  <a:srgbClr val="000000"/>
                </a:solidFill>
                <a:latin typeface="Arial" pitchFamily="34" charset="0"/>
                <a:ea typeface="+mn-ea"/>
              </a:rPr>
              <a:pPr eaLnBrk="1" hangingPunct="1"/>
              <a:t>8/24/14</a:t>
            </a:fld>
            <a:endParaRPr lang="en-US" sz="2000" dirty="0">
              <a:solidFill>
                <a:srgbClr val="000000"/>
              </a:solidFill>
              <a:latin typeface="Arial" pitchFamily="34" charset="0"/>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hangingPunct="1"/>
            <a:endParaRPr lang="en-US" sz="2000" dirty="0">
              <a:solidFill>
                <a:srgbClr val="000000"/>
              </a:solidFill>
              <a:latin typeface="Arial" pitchFamily="34" charset="0"/>
              <a:ea typeface="+mn-ea"/>
            </a:endParaRPr>
          </a:p>
        </p:txBody>
      </p:sp>
      <p:sp>
        <p:nvSpPr>
          <p:cNvPr id="6" name="Slide Number Placeholder 5"/>
          <p:cNvSpPr>
            <a:spLocks noGrp="1"/>
          </p:cNvSpPr>
          <p:nvPr>
            <p:ph type="sldNum" sz="quarter" idx="12"/>
          </p:nvPr>
        </p:nvSpPr>
        <p:spPr>
          <a:xfrm>
            <a:off x="6553200" y="6356350"/>
            <a:ext cx="1219200" cy="365125"/>
          </a:xfrm>
          <a:prstGeom prst="rect">
            <a:avLst/>
          </a:prstGeom>
        </p:spPr>
        <p:txBody>
          <a:bodyPr/>
          <a:lstStyle/>
          <a:p>
            <a:pPr eaLnBrk="1" hangingPunct="1"/>
            <a:fld id="{EAA2160F-A280-4A34-BE7D-80A42A484E3F}" type="slidenum">
              <a:rPr lang="en-US" sz="2000" smtClean="0">
                <a:solidFill>
                  <a:srgbClr val="000000"/>
                </a:solidFill>
                <a:latin typeface="Arial" pitchFamily="34" charset="0"/>
                <a:ea typeface="+mn-ea"/>
              </a:rPr>
              <a:pPr eaLnBrk="1" hangingPunct="1"/>
              <a:t>‹#›</a:t>
            </a:fld>
            <a:endParaRPr lang="en-US" sz="2000" dirty="0">
              <a:solidFill>
                <a:srgbClr val="000000"/>
              </a:solidFill>
              <a:latin typeface="Arial" pitchFamily="34" charset="0"/>
              <a:ea typeface="+mn-ea"/>
            </a:endParaRPr>
          </a:p>
        </p:txBody>
      </p:sp>
    </p:spTree>
    <p:extLst>
      <p:ext uri="{BB962C8B-B14F-4D97-AF65-F5344CB8AC3E}">
        <p14:creationId xmlns:p14="http://schemas.microsoft.com/office/powerpoint/2010/main" val="811699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44695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2C4D5A36-7BC8-49D3-81D5-AF8A55FF801E}" type="datetime1">
              <a:rPr lang="en-US" altLang="en-US"/>
              <a:pPr/>
              <a:t>8/25/14</a:t>
            </a:fld>
            <a:endParaRPr lang="en-US" alt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a:lvl1pPr>
          </a:lstStyle>
          <a:p>
            <a:fld id="{6F0874E6-DEF2-4245-AF73-E59354790EAF}" type="slidenum">
              <a:rPr lang="en-US" altLang="en-US"/>
              <a:pPr/>
              <a:t>‹#›</a:t>
            </a:fld>
            <a:endParaRPr lang="en-US" altLang="en-US"/>
          </a:p>
        </p:txBody>
      </p:sp>
    </p:spTree>
    <p:extLst>
      <p:ext uri="{BB962C8B-B14F-4D97-AF65-F5344CB8AC3E}">
        <p14:creationId xmlns:p14="http://schemas.microsoft.com/office/powerpoint/2010/main" val="9040868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E3B627D5-7D4B-4DA8-8A76-FE74ACDE116E}" type="datetime1">
              <a:rPr lang="en-US" altLang="en-US"/>
              <a:pPr/>
              <a:t>8/25/14</a:t>
            </a:fld>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dirty="0"/>
          </a:p>
        </p:txBody>
      </p:sp>
      <p:sp>
        <p:nvSpPr>
          <p:cNvPr id="9" name="Slide Number Placeholder 5"/>
          <p:cNvSpPr>
            <a:spLocks noGrp="1"/>
          </p:cNvSpPr>
          <p:nvPr>
            <p:ph type="sldNum" sz="quarter" idx="21"/>
          </p:nvPr>
        </p:nvSpPr>
        <p:spPr/>
        <p:txBody>
          <a:bodyPr/>
          <a:lstStyle>
            <a:lvl1pPr>
              <a:defRPr/>
            </a:lvl1pPr>
          </a:lstStyle>
          <a:p>
            <a:fld id="{64E88A5C-4E20-4E33-8FE6-71C0197DFB91}" type="slidenum">
              <a:rPr lang="en-US" altLang="en-US"/>
              <a:pPr/>
              <a:t>‹#›</a:t>
            </a:fld>
            <a:endParaRPr lang="en-US" altLang="en-US"/>
          </a:p>
        </p:txBody>
      </p:sp>
    </p:spTree>
    <p:extLst>
      <p:ext uri="{BB962C8B-B14F-4D97-AF65-F5344CB8AC3E}">
        <p14:creationId xmlns:p14="http://schemas.microsoft.com/office/powerpoint/2010/main" val="2347357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AD3D709D-5B43-49D6-8820-4694EE08CAF0}" type="datetime1">
              <a:rPr lang="en-US" altLang="en-US"/>
              <a:pPr/>
              <a:t>8/25/14</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8"/>
          </p:nvPr>
        </p:nvSpPr>
        <p:spPr/>
        <p:txBody>
          <a:bodyPr/>
          <a:lstStyle>
            <a:lvl1pPr>
              <a:defRPr/>
            </a:lvl1pPr>
          </a:lstStyle>
          <a:p>
            <a:fld id="{7EB4F49D-C63A-44AE-8584-9764D17A4373}" type="slidenum">
              <a:rPr lang="en-US" altLang="en-US"/>
              <a:pPr/>
              <a:t>‹#›</a:t>
            </a:fld>
            <a:endParaRPr lang="en-US" altLang="en-US"/>
          </a:p>
        </p:txBody>
      </p:sp>
    </p:spTree>
    <p:extLst>
      <p:ext uri="{BB962C8B-B14F-4D97-AF65-F5344CB8AC3E}">
        <p14:creationId xmlns:p14="http://schemas.microsoft.com/office/powerpoint/2010/main" val="37367730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7CD0190E-3003-40BA-A761-EEF91DD605DE}" type="datetime1">
              <a:rPr lang="en-US" altLang="en-US"/>
              <a:pPr/>
              <a:t>8/25/14</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2"/>
          </p:nvPr>
        </p:nvSpPr>
        <p:spPr/>
        <p:txBody>
          <a:bodyPr/>
          <a:lstStyle>
            <a:lvl1pPr>
              <a:defRPr/>
            </a:lvl1pPr>
          </a:lstStyle>
          <a:p>
            <a:fld id="{A3DDA44A-4300-4066-B3C4-5F68FFF542BA}" type="slidenum">
              <a:rPr lang="en-US" altLang="en-US"/>
              <a:pPr/>
              <a:t>‹#›</a:t>
            </a:fld>
            <a:endParaRPr lang="en-US" altLang="en-US"/>
          </a:p>
        </p:txBody>
      </p:sp>
    </p:spTree>
    <p:extLst>
      <p:ext uri="{BB962C8B-B14F-4D97-AF65-F5344CB8AC3E}">
        <p14:creationId xmlns:p14="http://schemas.microsoft.com/office/powerpoint/2010/main" val="317580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1D615E-DA8F-43E6-9F58-435327945CEA}"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5743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880724-F156-45B5-8137-C8D5A8D4995A}"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21767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1E88E5-12EC-4F71-A523-6EB325FC7EEB}"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64354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8287F-2484-404D-B344-DE6B11403F93}"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37414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3C67C-79B3-459D-A33A-DDAE6C39F8DB}"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634285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E9C1E554-8DFC-444C-AD28-DB369367D17E}" type="slidenum">
              <a:rPr lang="en-US" altLang="zh-CN"/>
              <a:pPr>
                <a:defRPr/>
              </a:pPr>
              <a:t>‹#›</a:t>
            </a:fld>
            <a:endParaRPr lang="en-US" altLang="zh-CN" dirty="0"/>
          </a:p>
        </p:txBody>
      </p:sp>
    </p:spTree>
    <p:extLst>
      <p:ext uri="{BB962C8B-B14F-4D97-AF65-F5344CB8AC3E}">
        <p14:creationId xmlns:p14="http://schemas.microsoft.com/office/powerpoint/2010/main" val="3132955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F3C9EF98-0B2F-42ED-BFD4-DB91214A0AAD}" type="slidenum">
              <a:rPr lang="en-US" altLang="zh-CN"/>
              <a:pPr>
                <a:defRPr/>
              </a:pPr>
              <a:t>‹#›</a:t>
            </a:fld>
            <a:endParaRPr lang="en-US" altLang="zh-CN" dirty="0"/>
          </a:p>
        </p:txBody>
      </p:sp>
    </p:spTree>
    <p:extLst>
      <p:ext uri="{BB962C8B-B14F-4D97-AF65-F5344CB8AC3E}">
        <p14:creationId xmlns:p14="http://schemas.microsoft.com/office/powerpoint/2010/main" val="4147310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F234C8D6-BF50-463C-BF16-EA07DE68BD1C}" type="slidenum">
              <a:rPr lang="en-US" altLang="zh-CN"/>
              <a:pPr>
                <a:defRPr/>
              </a:pPr>
              <a:t>‹#›</a:t>
            </a:fld>
            <a:endParaRPr lang="en-US" altLang="zh-CN" dirty="0"/>
          </a:p>
        </p:txBody>
      </p:sp>
    </p:spTree>
    <p:extLst>
      <p:ext uri="{BB962C8B-B14F-4D97-AF65-F5344CB8AC3E}">
        <p14:creationId xmlns:p14="http://schemas.microsoft.com/office/powerpoint/2010/main" val="47763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Rectangle 2"/>
          <p:cNvSpPr txBox="1">
            <a:spLocks noChangeArrowheads="1"/>
          </p:cNvSpPr>
          <p:nvPr userDrawn="1"/>
        </p:nvSpPr>
        <p:spPr bwMode="auto">
          <a:xfrm>
            <a:off x="3657600" y="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endParaRPr lang="en-US" altLang="en-US" sz="3200" dirty="0">
              <a:solidFill>
                <a:schemeClr val="bg1"/>
              </a:solidFill>
            </a:endParaRPr>
          </a:p>
        </p:txBody>
      </p:sp>
      <p:sp>
        <p:nvSpPr>
          <p:cNvPr id="8" name="Rectangle 3"/>
          <p:cNvSpPr>
            <a:spLocks noGrp="1" noChangeArrowheads="1"/>
          </p:cNvSpPr>
          <p:nvPr>
            <p:ph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vl1pPr>
          </a:lstStyle>
          <a:p>
            <a:pPr>
              <a:defRPr/>
            </a:pPr>
            <a:endParaRPr/>
          </a:p>
        </p:txBody>
      </p:sp>
      <p:sp>
        <p:nvSpPr>
          <p:cNvPr id="6" name="Rectangle 6"/>
          <p:cNvSpPr>
            <a:spLocks noGrp="1" noChangeArrowheads="1"/>
          </p:cNvSpPr>
          <p:nvPr>
            <p:ph type="sldNum" sz="quarter" idx="12"/>
          </p:nvPr>
        </p:nvSpPr>
        <p:spPr/>
        <p:txBody>
          <a:bodyPr/>
          <a:lstStyle>
            <a:lvl1pPr>
              <a:defRPr/>
            </a:lvl1pPr>
          </a:lstStyle>
          <a:p>
            <a:pPr>
              <a:defRPr/>
            </a:pPr>
            <a:fld id="{0345E751-2779-45D2-9A5F-9223378CC80A}" type="slidenum">
              <a:rPr/>
              <a:pPr>
                <a:defRPr/>
              </a:pPr>
              <a:t>‹#›</a:t>
            </a:fld>
            <a:endParaRPr/>
          </a:p>
        </p:txBody>
      </p:sp>
      <p:sp>
        <p:nvSpPr>
          <p:cNvPr id="7" name="Rectangle 2"/>
          <p:cNvSpPr>
            <a:spLocks noGrp="1" noChangeArrowheads="1"/>
          </p:cNvSpPr>
          <p:nvPr>
            <p:ph type="title"/>
          </p:nvPr>
        </p:nvSpPr>
        <p:spPr bwMode="auto">
          <a:xfrm>
            <a:off x="3657600" y="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extLst>
      <p:ext uri="{BB962C8B-B14F-4D97-AF65-F5344CB8AC3E}">
        <p14:creationId xmlns:p14="http://schemas.microsoft.com/office/powerpoint/2010/main" val="387077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C64735CD-E000-48E2-9248-23C357AF8A5F}" type="slidenum">
              <a:rPr lang="en-US" altLang="zh-CN"/>
              <a:pPr>
                <a:defRPr/>
              </a:pPr>
              <a:t>‹#›</a:t>
            </a:fld>
            <a:endParaRPr lang="en-US" altLang="zh-CN" dirty="0"/>
          </a:p>
        </p:txBody>
      </p:sp>
    </p:spTree>
    <p:extLst>
      <p:ext uri="{BB962C8B-B14F-4D97-AF65-F5344CB8AC3E}">
        <p14:creationId xmlns:p14="http://schemas.microsoft.com/office/powerpoint/2010/main" val="307866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6BA475D3-2E9E-418F-88F8-7104F23A6E06}" type="slidenum">
              <a:rPr lang="en-US" altLang="zh-CN"/>
              <a:pPr>
                <a:defRPr/>
              </a:pPr>
              <a:t>‹#›</a:t>
            </a:fld>
            <a:endParaRPr lang="en-US" altLang="zh-CN" dirty="0"/>
          </a:p>
        </p:txBody>
      </p:sp>
    </p:spTree>
    <p:extLst>
      <p:ext uri="{BB962C8B-B14F-4D97-AF65-F5344CB8AC3E}">
        <p14:creationId xmlns:p14="http://schemas.microsoft.com/office/powerpoint/2010/main" val="209814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5C4AC823-D3EC-471A-AAC1-50948BA59EBD}" type="slidenum">
              <a:rPr lang="en-US" altLang="zh-CN"/>
              <a:pPr>
                <a:defRPr/>
              </a:pPr>
              <a:t>‹#›</a:t>
            </a:fld>
            <a:endParaRPr lang="en-US" altLang="zh-CN" dirty="0"/>
          </a:p>
        </p:txBody>
      </p:sp>
    </p:spTree>
    <p:extLst>
      <p:ext uri="{BB962C8B-B14F-4D97-AF65-F5344CB8AC3E}">
        <p14:creationId xmlns:p14="http://schemas.microsoft.com/office/powerpoint/2010/main" val="4262749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16ED67FD-A38A-4588-B991-D69529761784}" type="slidenum">
              <a:rPr lang="en-US" altLang="zh-CN"/>
              <a:pPr>
                <a:defRPr/>
              </a:pPr>
              <a:t>‹#›</a:t>
            </a:fld>
            <a:endParaRPr lang="en-US" altLang="zh-CN" dirty="0"/>
          </a:p>
        </p:txBody>
      </p:sp>
    </p:spTree>
    <p:extLst>
      <p:ext uri="{BB962C8B-B14F-4D97-AF65-F5344CB8AC3E}">
        <p14:creationId xmlns:p14="http://schemas.microsoft.com/office/powerpoint/2010/main" val="188905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3C8D9191-C024-4DF3-93CC-78ABA044C304}" type="slidenum">
              <a:rPr lang="en-US" altLang="zh-CN"/>
              <a:pPr>
                <a:defRPr/>
              </a:pPr>
              <a:t>‹#›</a:t>
            </a:fld>
            <a:endParaRPr lang="en-US" altLang="zh-CN" dirty="0"/>
          </a:p>
        </p:txBody>
      </p:sp>
    </p:spTree>
    <p:extLst>
      <p:ext uri="{BB962C8B-B14F-4D97-AF65-F5344CB8AC3E}">
        <p14:creationId xmlns:p14="http://schemas.microsoft.com/office/powerpoint/2010/main" val="3661212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8CFF3B85-6D04-4801-A7FF-7DB9D3C02254}" type="slidenum">
              <a:rPr lang="en-US" altLang="zh-CN"/>
              <a:pPr>
                <a:defRPr/>
              </a:pPr>
              <a:t>‹#›</a:t>
            </a:fld>
            <a:endParaRPr lang="en-US" altLang="zh-CN" dirty="0"/>
          </a:p>
        </p:txBody>
      </p:sp>
    </p:spTree>
    <p:extLst>
      <p:ext uri="{BB962C8B-B14F-4D97-AF65-F5344CB8AC3E}">
        <p14:creationId xmlns:p14="http://schemas.microsoft.com/office/powerpoint/2010/main" val="4134928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60F0C864-5392-4DD4-A7A0-7D1C64DBA132}" type="slidenum">
              <a:rPr lang="en-US" altLang="zh-CN"/>
              <a:pPr>
                <a:defRPr/>
              </a:pPr>
              <a:t>‹#›</a:t>
            </a:fld>
            <a:endParaRPr lang="en-US" altLang="zh-CN" dirty="0"/>
          </a:p>
        </p:txBody>
      </p:sp>
    </p:spTree>
    <p:extLst>
      <p:ext uri="{BB962C8B-B14F-4D97-AF65-F5344CB8AC3E}">
        <p14:creationId xmlns:p14="http://schemas.microsoft.com/office/powerpoint/2010/main" val="1811833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27D28196-95B0-4392-8108-6774859A496B}" type="slidenum">
              <a:rPr lang="en-US" altLang="zh-CN"/>
              <a:pPr>
                <a:defRPr/>
              </a:pPr>
              <a:t>‹#›</a:t>
            </a:fld>
            <a:endParaRPr lang="en-US" altLang="zh-CN" dirty="0"/>
          </a:p>
        </p:txBody>
      </p:sp>
    </p:spTree>
    <p:extLst>
      <p:ext uri="{BB962C8B-B14F-4D97-AF65-F5344CB8AC3E}">
        <p14:creationId xmlns:p14="http://schemas.microsoft.com/office/powerpoint/2010/main" val="952400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EFDF0ED3-9180-4E9B-955A-5F2B44B165C4}" type="slidenum">
              <a:rPr lang="en-US" altLang="zh-CN"/>
              <a:pPr>
                <a:defRPr/>
              </a:pPr>
              <a:t>‹#›</a:t>
            </a:fld>
            <a:endParaRPr lang="en-US" altLang="zh-CN" dirty="0"/>
          </a:p>
        </p:txBody>
      </p:sp>
    </p:spTree>
    <p:extLst>
      <p:ext uri="{BB962C8B-B14F-4D97-AF65-F5344CB8AC3E}">
        <p14:creationId xmlns:p14="http://schemas.microsoft.com/office/powerpoint/2010/main" val="7131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0F50B40B-EE3B-40B9-B20C-051C11D85308}" type="slidenum">
              <a:rPr lang="en-US" altLang="zh-CN"/>
              <a:pPr>
                <a:defRPr/>
              </a:pPr>
              <a:t>‹#›</a:t>
            </a:fld>
            <a:endParaRPr lang="en-US" altLang="zh-CN" dirty="0"/>
          </a:p>
        </p:txBody>
      </p:sp>
    </p:spTree>
    <p:extLst>
      <p:ext uri="{BB962C8B-B14F-4D97-AF65-F5344CB8AC3E}">
        <p14:creationId xmlns:p14="http://schemas.microsoft.com/office/powerpoint/2010/main" val="1692178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B45833-7697-4C24-9D8B-B7673D6E65E3}" type="datetimeFigureOut">
              <a:rPr lang="en-US" smtClean="0"/>
              <a:t>8/24/14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A91FE-2660-4602-B819-1CC60979BAD6}" type="slidenum">
              <a:rPr lang="en-US" smtClean="0"/>
              <a:t>‹#›</a:t>
            </a:fld>
            <a:endParaRPr lang="en-US" dirty="0"/>
          </a:p>
        </p:txBody>
      </p:sp>
    </p:spTree>
    <p:extLst>
      <p:ext uri="{BB962C8B-B14F-4D97-AF65-F5344CB8AC3E}">
        <p14:creationId xmlns:p14="http://schemas.microsoft.com/office/powerpoint/2010/main" val="1228322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1F28AB4D-C4C5-4151-AA1A-41F5E3A7540F}" type="slidenum">
              <a:rPr lang="en-US" altLang="zh-CN"/>
              <a:pPr>
                <a:defRPr/>
              </a:pPr>
              <a:t>‹#›</a:t>
            </a:fld>
            <a:endParaRPr lang="en-US" altLang="zh-CN" dirty="0"/>
          </a:p>
        </p:txBody>
      </p:sp>
    </p:spTree>
    <p:extLst>
      <p:ext uri="{BB962C8B-B14F-4D97-AF65-F5344CB8AC3E}">
        <p14:creationId xmlns:p14="http://schemas.microsoft.com/office/powerpoint/2010/main" val="348483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C0F868DC-C97F-45BD-B689-65777BBD6E1F}" type="slidenum">
              <a:rPr lang="en-US" altLang="zh-CN"/>
              <a:pPr>
                <a:defRPr/>
              </a:pPr>
              <a:t>‹#›</a:t>
            </a:fld>
            <a:endParaRPr lang="en-US" altLang="zh-CN" dirty="0"/>
          </a:p>
        </p:txBody>
      </p:sp>
    </p:spTree>
    <p:extLst>
      <p:ext uri="{BB962C8B-B14F-4D97-AF65-F5344CB8AC3E}">
        <p14:creationId xmlns:p14="http://schemas.microsoft.com/office/powerpoint/2010/main" val="1840226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A5345C6B-4518-4C3D-8A88-C4430915D187}" type="slidenum">
              <a:rPr lang="en-US" altLang="zh-CN"/>
              <a:pPr>
                <a:defRPr/>
              </a:pPr>
              <a:t>‹#›</a:t>
            </a:fld>
            <a:endParaRPr lang="en-US" altLang="zh-CN" dirty="0"/>
          </a:p>
        </p:txBody>
      </p:sp>
    </p:spTree>
    <p:extLst>
      <p:ext uri="{BB962C8B-B14F-4D97-AF65-F5344CB8AC3E}">
        <p14:creationId xmlns:p14="http://schemas.microsoft.com/office/powerpoint/2010/main" val="3175908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AE0230B4-36C5-46FC-8EA6-22B0657E540F}" type="slidenum">
              <a:rPr lang="en-US" altLang="zh-CN"/>
              <a:pPr>
                <a:defRPr/>
              </a:pPr>
              <a:t>‹#›</a:t>
            </a:fld>
            <a:endParaRPr lang="en-US" altLang="zh-CN" dirty="0"/>
          </a:p>
        </p:txBody>
      </p:sp>
    </p:spTree>
    <p:extLst>
      <p:ext uri="{BB962C8B-B14F-4D97-AF65-F5344CB8AC3E}">
        <p14:creationId xmlns:p14="http://schemas.microsoft.com/office/powerpoint/2010/main" val="2309604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FD8FD6D8-6BE8-4EA8-9A37-EE99DC9777EF}" type="slidenum">
              <a:rPr lang="en-US" altLang="zh-CN"/>
              <a:pPr>
                <a:defRPr/>
              </a:pPr>
              <a:t>‹#›</a:t>
            </a:fld>
            <a:endParaRPr lang="en-US" altLang="zh-CN" dirty="0"/>
          </a:p>
        </p:txBody>
      </p:sp>
    </p:spTree>
    <p:extLst>
      <p:ext uri="{BB962C8B-B14F-4D97-AF65-F5344CB8AC3E}">
        <p14:creationId xmlns:p14="http://schemas.microsoft.com/office/powerpoint/2010/main" val="3069268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7F41C7DD-8CC3-46DA-B628-AB8D7AACC746}" type="slidenum">
              <a:rPr lang="en-US" altLang="zh-CN"/>
              <a:pPr>
                <a:defRPr/>
              </a:pPr>
              <a:t>‹#›</a:t>
            </a:fld>
            <a:endParaRPr lang="en-US" altLang="zh-CN" dirty="0"/>
          </a:p>
        </p:txBody>
      </p:sp>
    </p:spTree>
    <p:extLst>
      <p:ext uri="{BB962C8B-B14F-4D97-AF65-F5344CB8AC3E}">
        <p14:creationId xmlns:p14="http://schemas.microsoft.com/office/powerpoint/2010/main" val="336935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D86A8DB4-4404-426D-9E30-845DC1ED637E}" type="slidenum">
              <a:rPr lang="en-US" altLang="zh-CN"/>
              <a:pPr>
                <a:defRPr/>
              </a:pPr>
              <a:t>‹#›</a:t>
            </a:fld>
            <a:endParaRPr lang="en-US" altLang="zh-CN" dirty="0"/>
          </a:p>
        </p:txBody>
      </p:sp>
    </p:spTree>
    <p:extLst>
      <p:ext uri="{BB962C8B-B14F-4D97-AF65-F5344CB8AC3E}">
        <p14:creationId xmlns:p14="http://schemas.microsoft.com/office/powerpoint/2010/main" val="249348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B609AFF1-F7BC-431C-8CC1-FB2D2913E9E4}" type="slidenum">
              <a:rPr lang="en-US" altLang="zh-CN"/>
              <a:pPr>
                <a:defRPr/>
              </a:pPr>
              <a:t>‹#›</a:t>
            </a:fld>
            <a:endParaRPr lang="en-US" altLang="zh-CN" dirty="0"/>
          </a:p>
        </p:txBody>
      </p:sp>
    </p:spTree>
    <p:extLst>
      <p:ext uri="{BB962C8B-B14F-4D97-AF65-F5344CB8AC3E}">
        <p14:creationId xmlns:p14="http://schemas.microsoft.com/office/powerpoint/2010/main" val="2720353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DBC5882F-B84A-4D73-A034-B4C46DB4F393}" type="slidenum">
              <a:rPr lang="en-US" altLang="zh-CN"/>
              <a:pPr>
                <a:defRPr/>
              </a:pPr>
              <a:t>‹#›</a:t>
            </a:fld>
            <a:endParaRPr lang="en-US" altLang="zh-CN" dirty="0"/>
          </a:p>
        </p:txBody>
      </p:sp>
    </p:spTree>
    <p:extLst>
      <p:ext uri="{BB962C8B-B14F-4D97-AF65-F5344CB8AC3E}">
        <p14:creationId xmlns:p14="http://schemas.microsoft.com/office/powerpoint/2010/main" val="3429569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A7C54F7-F695-4D3C-8E7C-6829E3B2B733}" type="datetimeFigureOut">
              <a:rPr lang="zh-CN" altLang="en-US"/>
              <a:pPr>
                <a:defRPr/>
              </a:pPr>
              <a:t>8/24/14</a:t>
            </a:fld>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BCD090F4-C4E1-4884-8D6E-8B1C4BD13427}" type="slidenum">
              <a:rPr lang="en-US" altLang="zh-CN"/>
              <a:pPr>
                <a:defRPr/>
              </a:pPr>
              <a:t>‹#›</a:t>
            </a:fld>
            <a:endParaRPr lang="en-US" altLang="zh-CN" dirty="0"/>
          </a:p>
        </p:txBody>
      </p:sp>
    </p:spTree>
    <p:extLst>
      <p:ext uri="{BB962C8B-B14F-4D97-AF65-F5344CB8AC3E}">
        <p14:creationId xmlns:p14="http://schemas.microsoft.com/office/powerpoint/2010/main" val="326372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637A0-ACE7-49F9-A617-266C8775CFC3}" type="datetime1">
              <a:rPr lang="en-US" smtClean="0">
                <a:solidFill>
                  <a:prstClr val="black">
                    <a:tint val="75000"/>
                  </a:prstClr>
                </a:solidFill>
              </a:rPr>
              <a:pPr/>
              <a:t>8/24/14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Bruce Dunham, ERL 2013</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7742222-6D6F-4D69-A494-EE2242DEEF36}" type="slidenum">
              <a:rPr lang="en-US" smtClean="0">
                <a:solidFill>
                  <a:prstClr val="black">
                    <a:tint val="75000"/>
                  </a:prstClr>
                </a:solidFill>
              </a:rPr>
              <a:pPr/>
              <a:t>‹#›</a:t>
            </a:fld>
            <a:endParaRPr lang="en-US" dirty="0">
              <a:solidFill>
                <a:prstClr val="black">
                  <a:tint val="75000"/>
                </a:prstClr>
              </a:solidFill>
            </a:endParaRPr>
          </a:p>
        </p:txBody>
      </p:sp>
      <p:pic>
        <p:nvPicPr>
          <p:cNvPr id="5" name="Picture 4" descr="RED 10in Header 3line logo.png"/>
          <p:cNvPicPr>
            <a:picLocks noChangeAspect="1"/>
          </p:cNvPicPr>
          <p:nvPr userDrawn="1"/>
        </p:nvPicPr>
        <p:blipFill>
          <a:blip r:embed="rId2"/>
          <a:stretch>
            <a:fillRect/>
          </a:stretch>
        </p:blipFill>
        <p:spPr>
          <a:xfrm>
            <a:off x="0" y="0"/>
            <a:ext cx="9144000" cy="871147"/>
          </a:xfrm>
          <a:prstGeom prst="rect">
            <a:avLst/>
          </a:prstGeom>
        </p:spPr>
      </p:pic>
    </p:spTree>
    <p:extLst>
      <p:ext uri="{BB962C8B-B14F-4D97-AF65-F5344CB8AC3E}">
        <p14:creationId xmlns:p14="http://schemas.microsoft.com/office/powerpoint/2010/main" val="1545648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D483D27-F0C1-4917-B159-8C08A2637A11}" type="datetimeFigureOut">
              <a:rPr lang="zh-CN" altLang="en-US"/>
              <a:pPr>
                <a:defRPr/>
              </a:pPr>
              <a:t>8/24/14</a:t>
            </a:fld>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78AEC7BA-9A3F-454D-8BA6-8A1396C68A5F}" type="slidenum">
              <a:rPr lang="en-US" altLang="zh-CN"/>
              <a:pPr>
                <a:defRPr/>
              </a:pPr>
              <a:t>‹#›</a:t>
            </a:fld>
            <a:endParaRPr lang="en-US" altLang="zh-CN" dirty="0"/>
          </a:p>
        </p:txBody>
      </p:sp>
    </p:spTree>
    <p:extLst>
      <p:ext uri="{BB962C8B-B14F-4D97-AF65-F5344CB8AC3E}">
        <p14:creationId xmlns:p14="http://schemas.microsoft.com/office/powerpoint/2010/main" val="3105061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6AAA4F4-359A-49BE-BF3F-E1F59EB76FCE}" type="datetimeFigureOut">
              <a:rPr lang="zh-CN" altLang="en-US"/>
              <a:pPr>
                <a:defRPr/>
              </a:pPr>
              <a:t>8/24/14</a:t>
            </a:fld>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A4AC0F6A-A521-4D53-B7FD-30A0D0C6E28F}" type="slidenum">
              <a:rPr lang="en-US" altLang="zh-CN"/>
              <a:pPr>
                <a:defRPr/>
              </a:pPr>
              <a:t>‹#›</a:t>
            </a:fld>
            <a:endParaRPr lang="en-US" altLang="zh-CN" dirty="0"/>
          </a:p>
        </p:txBody>
      </p:sp>
    </p:spTree>
    <p:extLst>
      <p:ext uri="{BB962C8B-B14F-4D97-AF65-F5344CB8AC3E}">
        <p14:creationId xmlns:p14="http://schemas.microsoft.com/office/powerpoint/2010/main" val="693390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235644-4FB5-43F7-89A9-0C5323EE4053}" type="datetimeFigureOut">
              <a:rPr lang="zh-CN" altLang="en-US"/>
              <a:pPr>
                <a:defRPr/>
              </a:pPr>
              <a:t>8/24/14</a:t>
            </a:fld>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78EBB0FA-495A-4204-8557-2101D6F9017D}" type="slidenum">
              <a:rPr lang="en-US" altLang="zh-CN"/>
              <a:pPr>
                <a:defRPr/>
              </a:pPr>
              <a:t>‹#›</a:t>
            </a:fld>
            <a:endParaRPr lang="en-US" altLang="zh-CN" dirty="0"/>
          </a:p>
        </p:txBody>
      </p:sp>
    </p:spTree>
    <p:extLst>
      <p:ext uri="{BB962C8B-B14F-4D97-AF65-F5344CB8AC3E}">
        <p14:creationId xmlns:p14="http://schemas.microsoft.com/office/powerpoint/2010/main" val="1644216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04C5A6E-E88A-4031-821E-36DDBCEAD336}" type="datetimeFigureOut">
              <a:rPr lang="zh-CN" altLang="en-US"/>
              <a:pPr>
                <a:defRPr/>
              </a:pPr>
              <a:t>8/24/14</a:t>
            </a:fld>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3E5A970C-27EC-4B2C-95DA-F362AE3088FA}" type="slidenum">
              <a:rPr lang="en-US" altLang="zh-CN"/>
              <a:pPr>
                <a:defRPr/>
              </a:pPr>
              <a:t>‹#›</a:t>
            </a:fld>
            <a:endParaRPr lang="en-US" altLang="zh-CN" dirty="0"/>
          </a:p>
        </p:txBody>
      </p:sp>
    </p:spTree>
    <p:extLst>
      <p:ext uri="{BB962C8B-B14F-4D97-AF65-F5344CB8AC3E}">
        <p14:creationId xmlns:p14="http://schemas.microsoft.com/office/powerpoint/2010/main" val="2110001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AF63A0-DC6A-4176-AE25-C220148B439C}" type="datetimeFigureOut">
              <a:rPr lang="zh-CN" altLang="en-US"/>
              <a:pPr>
                <a:defRPr/>
              </a:pPr>
              <a:t>8/24/14</a:t>
            </a:fld>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E2A65DD3-4F5F-44F0-876A-A913B55A0A14}" type="slidenum">
              <a:rPr lang="en-US" altLang="zh-CN"/>
              <a:pPr>
                <a:defRPr/>
              </a:pPr>
              <a:t>‹#›</a:t>
            </a:fld>
            <a:endParaRPr lang="en-US" altLang="zh-CN" dirty="0"/>
          </a:p>
        </p:txBody>
      </p:sp>
    </p:spTree>
    <p:extLst>
      <p:ext uri="{BB962C8B-B14F-4D97-AF65-F5344CB8AC3E}">
        <p14:creationId xmlns:p14="http://schemas.microsoft.com/office/powerpoint/2010/main" val="28877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2575E79-9163-4558-9E07-085D1F51C615}" type="datetimeFigureOut">
              <a:rPr lang="zh-CN" altLang="en-US"/>
              <a:pPr>
                <a:defRPr/>
              </a:pPr>
              <a:t>8/24/14</a:t>
            </a:fld>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87CB06BB-63BB-4DD7-8713-147445E08F23}" type="slidenum">
              <a:rPr lang="en-US" altLang="zh-CN"/>
              <a:pPr>
                <a:defRPr/>
              </a:pPr>
              <a:t>‹#›</a:t>
            </a:fld>
            <a:endParaRPr lang="en-US" altLang="zh-CN" dirty="0"/>
          </a:p>
        </p:txBody>
      </p:sp>
    </p:spTree>
    <p:extLst>
      <p:ext uri="{BB962C8B-B14F-4D97-AF65-F5344CB8AC3E}">
        <p14:creationId xmlns:p14="http://schemas.microsoft.com/office/powerpoint/2010/main" val="1932066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2952B0B-A450-45D2-ACD5-C0F2FFE45856}" type="datetimeFigureOut">
              <a:rPr lang="zh-CN" altLang="en-US"/>
              <a:pPr>
                <a:defRPr/>
              </a:pPr>
              <a:t>8/24/14</a:t>
            </a:fld>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B37B4C15-DC6E-4DF5-AE03-686DCA6B835C}" type="slidenum">
              <a:rPr lang="en-US" altLang="zh-CN"/>
              <a:pPr>
                <a:defRPr/>
              </a:pPr>
              <a:t>‹#›</a:t>
            </a:fld>
            <a:endParaRPr lang="en-US" altLang="zh-CN" dirty="0"/>
          </a:p>
        </p:txBody>
      </p:sp>
    </p:spTree>
    <p:extLst>
      <p:ext uri="{BB962C8B-B14F-4D97-AF65-F5344CB8AC3E}">
        <p14:creationId xmlns:p14="http://schemas.microsoft.com/office/powerpoint/2010/main" val="723859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9810E0D-9559-439B-ACDA-DC391DE0B26C}" type="datetimeFigureOut">
              <a:rPr lang="zh-CN" altLang="en-US"/>
              <a:pPr>
                <a:defRPr/>
              </a:pPr>
              <a:t>8/24/14</a:t>
            </a:fld>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7A5B3AEA-D1E0-4589-8C4C-28E021BDEA48}" type="slidenum">
              <a:rPr lang="en-US" altLang="zh-CN"/>
              <a:pPr>
                <a:defRPr/>
              </a:pPr>
              <a:t>‹#›</a:t>
            </a:fld>
            <a:endParaRPr lang="en-US" altLang="zh-CN" dirty="0"/>
          </a:p>
        </p:txBody>
      </p:sp>
    </p:spTree>
    <p:extLst>
      <p:ext uri="{BB962C8B-B14F-4D97-AF65-F5344CB8AC3E}">
        <p14:creationId xmlns:p14="http://schemas.microsoft.com/office/powerpoint/2010/main" val="201555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6BB2528-AA88-4262-998F-EBBFBFE9AF8B}" type="datetimeFigureOut">
              <a:rPr lang="zh-CN" altLang="en-US"/>
              <a:pPr>
                <a:defRPr/>
              </a:pPr>
              <a:t>8/24/14</a:t>
            </a:fld>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FAB2064A-491B-4E5F-B021-544147E10865}" type="slidenum">
              <a:rPr lang="en-US" altLang="zh-CN"/>
              <a:pPr>
                <a:defRPr/>
              </a:pPr>
              <a:t>‹#›</a:t>
            </a:fld>
            <a:endParaRPr lang="en-US" altLang="zh-CN" dirty="0"/>
          </a:p>
        </p:txBody>
      </p:sp>
    </p:spTree>
    <p:extLst>
      <p:ext uri="{BB962C8B-B14F-4D97-AF65-F5344CB8AC3E}">
        <p14:creationId xmlns:p14="http://schemas.microsoft.com/office/powerpoint/2010/main" val="536055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9F31618-1F8B-4432-A5B9-345A846543A4}" type="datetimeFigureOut">
              <a:rPr lang="zh-CN" altLang="en-US"/>
              <a:pPr>
                <a:defRPr/>
              </a:pPr>
              <a:t>8/24/14</a:t>
            </a:fld>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55547611-7AC4-4D61-99EB-2B57C783CE3C}" type="slidenum">
              <a:rPr lang="en-US" altLang="zh-CN"/>
              <a:pPr>
                <a:defRPr/>
              </a:pPr>
              <a:t>‹#›</a:t>
            </a:fld>
            <a:endParaRPr lang="en-US" altLang="zh-CN" dirty="0"/>
          </a:p>
        </p:txBody>
      </p:sp>
    </p:spTree>
    <p:extLst>
      <p:ext uri="{BB962C8B-B14F-4D97-AF65-F5344CB8AC3E}">
        <p14:creationId xmlns:p14="http://schemas.microsoft.com/office/powerpoint/2010/main" val="27923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3" name="Rectangle 2"/>
          <p:cNvSpPr txBox="1">
            <a:spLocks noChangeArrowheads="1"/>
          </p:cNvSpPr>
          <p:nvPr userDrawn="1"/>
        </p:nvSpPr>
        <p:spPr bwMode="auto">
          <a:xfrm>
            <a:off x="3657600" y="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a:endParaRPr lang="en-US" altLang="en-US" sz="3200" dirty="0">
              <a:solidFill>
                <a:schemeClr val="bg1"/>
              </a:solidFill>
            </a:endParaRPr>
          </a:p>
        </p:txBody>
      </p:sp>
      <p:sp>
        <p:nvSpPr>
          <p:cNvPr id="8" name="Rectangle 3"/>
          <p:cNvSpPr>
            <a:spLocks noGrp="1" noChangeArrowheads="1"/>
          </p:cNvSpPr>
          <p:nvPr>
            <p:ph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 name="Rectangle 4"/>
          <p:cNvSpPr>
            <a:spLocks noGrp="1" noChangeArrowheads="1"/>
          </p:cNvSpPr>
          <p:nvPr>
            <p:ph type="dt" sz="half" idx="10"/>
          </p:nvPr>
        </p:nvSpPr>
        <p:spPr>
          <a:xfrm>
            <a:off x="1066800" y="6553200"/>
            <a:ext cx="762000" cy="228600"/>
          </a:xfrm>
          <a:prstGeom prst="rect">
            <a:avLst/>
          </a:prstGeom>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xfrm>
            <a:off x="1905000" y="6561138"/>
            <a:ext cx="6472238" cy="228600"/>
          </a:xfrm>
          <a:prstGeom prst="rect">
            <a:avLst/>
          </a:prstGeom>
        </p:spPr>
        <p:txBody>
          <a:bodyPr/>
          <a:lstStyle>
            <a:lvl1pPr>
              <a:defRPr/>
            </a:lvl1pPr>
          </a:lstStyle>
          <a:p>
            <a:pPr>
              <a:defRPr/>
            </a:pPr>
            <a:endParaRPr/>
          </a:p>
        </p:txBody>
      </p:sp>
      <p:sp>
        <p:nvSpPr>
          <p:cNvPr id="6" name="Rectangle 6"/>
          <p:cNvSpPr>
            <a:spLocks noGrp="1" noChangeArrowheads="1"/>
          </p:cNvSpPr>
          <p:nvPr>
            <p:ph type="sldNum" sz="quarter" idx="12"/>
          </p:nvPr>
        </p:nvSpPr>
        <p:spPr>
          <a:xfrm>
            <a:off x="8458200" y="6567488"/>
            <a:ext cx="304800" cy="228600"/>
          </a:xfrm>
          <a:prstGeom prst="rect">
            <a:avLst/>
          </a:prstGeom>
        </p:spPr>
        <p:txBody>
          <a:bodyPr/>
          <a:lstStyle>
            <a:lvl1pPr>
              <a:defRPr/>
            </a:lvl1pPr>
          </a:lstStyle>
          <a:p>
            <a:pPr>
              <a:defRPr/>
            </a:pPr>
            <a:fld id="{0345E751-2779-45D2-9A5F-9223378CC80A}" type="slidenum">
              <a:rPr/>
              <a:pPr>
                <a:defRPr/>
              </a:pPr>
              <a:t>‹#›</a:t>
            </a:fld>
            <a:endParaRPr/>
          </a:p>
        </p:txBody>
      </p:sp>
      <p:sp>
        <p:nvSpPr>
          <p:cNvPr id="7" name="Rectangle 2"/>
          <p:cNvSpPr>
            <a:spLocks noGrp="1" noChangeArrowheads="1"/>
          </p:cNvSpPr>
          <p:nvPr>
            <p:ph type="title"/>
          </p:nvPr>
        </p:nvSpPr>
        <p:spPr bwMode="auto">
          <a:xfrm>
            <a:off x="3657600" y="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extLst>
      <p:ext uri="{BB962C8B-B14F-4D97-AF65-F5344CB8AC3E}">
        <p14:creationId xmlns:p14="http://schemas.microsoft.com/office/powerpoint/2010/main" val="1819659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95917"/>
            <a:ext cx="7772400" cy="1470025"/>
          </a:xfrm>
        </p:spPr>
        <p:txBody>
          <a:bodyPr/>
          <a:lstStyle>
            <a:lvl1pPr>
              <a:defRPr sz="3400" baseline="0">
                <a:solidFill>
                  <a:srgbClr val="1D4F9F"/>
                </a:solidFill>
              </a:defRPr>
            </a:lvl1pPr>
          </a:lstStyle>
          <a:p>
            <a:r>
              <a:rPr lang="en-US" dirty="0" smtClean="0"/>
              <a:t>Click to add Title</a:t>
            </a:r>
            <a:endParaRPr lang="en-US" dirty="0"/>
          </a:p>
        </p:txBody>
      </p:sp>
      <p:sp>
        <p:nvSpPr>
          <p:cNvPr id="5" name="Text Placeholder 4"/>
          <p:cNvSpPr>
            <a:spLocks noGrp="1"/>
          </p:cNvSpPr>
          <p:nvPr>
            <p:ph type="body" sz="quarter" idx="10" hasCustomPrompt="1"/>
          </p:nvPr>
        </p:nvSpPr>
        <p:spPr>
          <a:xfrm>
            <a:off x="0" y="205283"/>
            <a:ext cx="4571999" cy="457200"/>
          </a:xfrm>
        </p:spPr>
        <p:txBody>
          <a:bodyPr/>
          <a:lstStyle>
            <a:lvl1pPr>
              <a:buNone/>
              <a:defRPr sz="2000" b="1" baseline="0">
                <a:solidFill>
                  <a:srgbClr val="1D4F9F"/>
                </a:solidFill>
              </a:defRPr>
            </a:lvl1pPr>
          </a:lstStyle>
          <a:p>
            <a:pPr lvl="0"/>
            <a:r>
              <a:rPr lang="en-US" dirty="0" smtClean="0"/>
              <a:t>Click to add Event</a:t>
            </a:r>
            <a:endParaRPr lang="en-US" dirty="0"/>
          </a:p>
        </p:txBody>
      </p:sp>
      <p:sp>
        <p:nvSpPr>
          <p:cNvPr id="6" name="Text Placeholder 4"/>
          <p:cNvSpPr>
            <a:spLocks noGrp="1"/>
          </p:cNvSpPr>
          <p:nvPr>
            <p:ph type="body" sz="quarter" idx="11" hasCustomPrompt="1"/>
          </p:nvPr>
        </p:nvSpPr>
        <p:spPr>
          <a:xfrm>
            <a:off x="4744801" y="177292"/>
            <a:ext cx="4289948" cy="457200"/>
          </a:xfrm>
        </p:spPr>
        <p:txBody>
          <a:bodyPr/>
          <a:lstStyle>
            <a:lvl1pPr algn="r">
              <a:buNone/>
              <a:defRPr sz="2000" b="1" baseline="0">
                <a:solidFill>
                  <a:srgbClr val="1D4F9F"/>
                </a:solidFill>
              </a:defRPr>
            </a:lvl1pPr>
          </a:lstStyle>
          <a:p>
            <a:pPr lvl="0"/>
            <a:r>
              <a:rPr lang="en-US" dirty="0" smtClean="0"/>
              <a:t>Click to add Location and Date</a:t>
            </a:r>
            <a:endParaRPr lang="en-US" dirty="0"/>
          </a:p>
        </p:txBody>
      </p:sp>
      <p:sp>
        <p:nvSpPr>
          <p:cNvPr id="9" name="TextBox 8"/>
          <p:cNvSpPr txBox="1"/>
          <p:nvPr userDrawn="1"/>
        </p:nvSpPr>
        <p:spPr>
          <a:xfrm>
            <a:off x="0" y="4049451"/>
            <a:ext cx="9144000" cy="1446550"/>
          </a:xfrm>
          <a:prstGeom prst="rect">
            <a:avLst/>
          </a:prstGeom>
          <a:noFill/>
          <a:effectLst/>
        </p:spPr>
        <p:txBody>
          <a:bodyPr wrap="square" rtlCol="0">
            <a:spAutoFit/>
          </a:bodyPr>
          <a:lstStyle/>
          <a:p>
            <a:pPr algn="ctr"/>
            <a:r>
              <a:rPr lang="en-US" sz="2800" b="1" dirty="0" smtClean="0">
                <a:solidFill>
                  <a:srgbClr val="000000"/>
                </a:solidFill>
                <a:ea typeface="+mn-ea"/>
                <a:cs typeface="Arial" charset="0"/>
              </a:rPr>
              <a:t>Jean </a:t>
            </a:r>
            <a:r>
              <a:rPr lang="en-US" sz="2800" b="1" dirty="0" err="1" smtClean="0">
                <a:solidFill>
                  <a:srgbClr val="000000"/>
                </a:solidFill>
                <a:ea typeface="+mn-ea"/>
                <a:cs typeface="Arial" charset="0"/>
              </a:rPr>
              <a:t>Delayen</a:t>
            </a:r>
            <a:endParaRPr lang="en-US" sz="2800" b="1" dirty="0" smtClean="0">
              <a:solidFill>
                <a:srgbClr val="000000"/>
              </a:solidFill>
              <a:ea typeface="+mn-ea"/>
              <a:cs typeface="Arial" charset="0"/>
            </a:endParaRPr>
          </a:p>
          <a:p>
            <a:pPr algn="ctr"/>
            <a:endParaRPr lang="en-US" sz="2000" b="1" dirty="0" smtClean="0">
              <a:solidFill>
                <a:srgbClr val="000000"/>
              </a:solidFill>
              <a:ea typeface="+mn-ea"/>
              <a:cs typeface="Arial" charset="0"/>
            </a:endParaRPr>
          </a:p>
          <a:p>
            <a:pPr algn="ctr"/>
            <a:r>
              <a:rPr lang="en-US" sz="2000" b="1" dirty="0" smtClean="0">
                <a:solidFill>
                  <a:srgbClr val="000000"/>
                </a:solidFill>
                <a:ea typeface="+mn-ea"/>
                <a:cs typeface="Arial" charset="0"/>
              </a:rPr>
              <a:t>Center for Accelerator Science</a:t>
            </a:r>
          </a:p>
          <a:p>
            <a:pPr algn="ctr"/>
            <a:r>
              <a:rPr lang="en-US" sz="2000" b="1" dirty="0" smtClean="0">
                <a:solidFill>
                  <a:srgbClr val="000000"/>
                </a:solidFill>
                <a:ea typeface="+mn-ea"/>
                <a:cs typeface="Arial" charset="0"/>
              </a:rPr>
              <a:t>Old Dominion University</a:t>
            </a:r>
            <a:endParaRPr lang="en-US" sz="2000" b="1" dirty="0">
              <a:solidFill>
                <a:srgbClr val="000000"/>
              </a:solidFill>
              <a:ea typeface="+mn-ea"/>
              <a:cs typeface="Arial" charset="0"/>
            </a:endParaRPr>
          </a:p>
        </p:txBody>
      </p:sp>
    </p:spTree>
    <p:extLst>
      <p:ext uri="{BB962C8B-B14F-4D97-AF65-F5344CB8AC3E}">
        <p14:creationId xmlns:p14="http://schemas.microsoft.com/office/powerpoint/2010/main" val="1397362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936"/>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816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3874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513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2073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308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0156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513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147396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623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5892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373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8984"/>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015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215C-27AD-4264-AE22-C0832AF78963}"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200434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0"/>
            <a:ext cx="22479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5913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112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mtClean="0"/>
              <a:t>Click to edit Master title style</a:t>
            </a:r>
            <a:endParaRPr lang="en-US" dirty="0"/>
          </a:p>
        </p:txBody>
      </p:sp>
      <p:sp>
        <p:nvSpPr>
          <p:cNvPr id="3" name="Table Placeholder 2"/>
          <p:cNvSpPr>
            <a:spLocks noGrp="1"/>
          </p:cNvSpPr>
          <p:nvPr>
            <p:ph type="tbl" idx="1"/>
          </p:nvPr>
        </p:nvSpPr>
        <p:spPr>
          <a:xfrm>
            <a:off x="457200" y="990600"/>
            <a:ext cx="8229600" cy="5257800"/>
          </a:xfrm>
        </p:spPr>
        <p:txBody>
          <a:bodyPr/>
          <a:lstStyle/>
          <a:p>
            <a:pPr lvl="0"/>
            <a:r>
              <a:rPr lang="en-US" noProof="0" smtClean="0"/>
              <a:t>Click icon to add table</a:t>
            </a:r>
            <a:endParaRPr lang="en-US" noProof="0" dirty="0" smtClean="0"/>
          </a:p>
        </p:txBody>
      </p:sp>
    </p:spTree>
    <p:extLst>
      <p:ext uri="{BB962C8B-B14F-4D97-AF65-F5344CB8AC3E}">
        <p14:creationId xmlns:p14="http://schemas.microsoft.com/office/powerpoint/2010/main" val="1160990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fld id="{BB8F2DB8-C2F4-1347-9619-EB630B7C6D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828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fld id="{B5597A91-604F-C749-A13E-9B9A78FB1F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9311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fld id="{D7CF86ED-C796-0940-B5AC-895A09308F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615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fld id="{5E83340E-AD8D-2B48-B6B8-1D620E4E2A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3164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fld id="{57DB8F46-13B3-5B4A-9B17-635617CA49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791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fld id="{B0F05F59-E351-4C49-A145-EA3018DB04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88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fld id="{7068025E-155D-F948-BE08-546D6D513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469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fld id="{BB535550-8DFB-A047-B59B-B0935747AB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031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A61A9-9C52-465A-AD4F-E44E7D69F4E2}"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860805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fld id="{13883EDE-5E87-AB4B-BDB7-A0D1F2BD6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7778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fld id="{C3C3C58F-655E-994C-AEC1-67675F72C2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6447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fld id="{2600130D-6DD3-8644-BCA4-5D30C33C5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978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7574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91631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584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751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3685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2628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721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E3CE7C-91E0-4195-A5D7-14345CA02724}"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566150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605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2131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08590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48C57-EBC7-4968-AE03-8F979A3DC56B}" type="datetimeFigureOut">
              <a:rPr lang="en-US" smtClean="0">
                <a:solidFill>
                  <a:prstClr val="black">
                    <a:tint val="75000"/>
                  </a:prstClr>
                </a:solidFill>
                <a:latin typeface="Calibri"/>
              </a:rPr>
              <a:pPr/>
              <a:t>8/24/14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E7B05FE-513E-47F6-B15F-C9F952B42F5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3240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4" descr="ppt_bkg1.png"/>
          <p:cNvPicPr>
            <a:picLocks noChangeAspect="1"/>
          </p:cNvPicPr>
          <p:nvPr/>
        </p:nvPicPr>
        <p:blipFill>
          <a:blip r:embed="rId2">
            <a:extLst>
              <a:ext uri="{28A0092B-C50C-407E-A947-70E740481C1C}">
                <a14:useLocalDpi xmlns:a14="http://schemas.microsoft.com/office/drawing/2010/main" val="0"/>
              </a:ext>
            </a:extLst>
          </a:blip>
          <a:srcRect t="2948"/>
          <a:stretch>
            <a:fillRect/>
          </a:stretch>
        </p:blipFill>
        <p:spPr bwMode="auto">
          <a:xfrm>
            <a:off x="71438" y="0"/>
            <a:ext cx="9001125" cy="6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38175" y="1238250"/>
            <a:ext cx="7489825" cy="45402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2600" smtClean="0">
              <a:solidFill>
                <a:srgbClr val="000000"/>
              </a:solidFill>
              <a:latin typeface="Helvetica" charset="0"/>
              <a:ea typeface="ヒラギノ角ゴ Pro W3" charset="0"/>
              <a:cs typeface="ヒラギノ角ゴ Pro W3" charset="0"/>
            </a:endParaRPr>
          </a:p>
        </p:txBody>
      </p:sp>
      <p:sp>
        <p:nvSpPr>
          <p:cNvPr id="6" name="TextBox 5"/>
          <p:cNvSpPr txBox="1">
            <a:spLocks noChangeArrowheads="1"/>
          </p:cNvSpPr>
          <p:nvPr userDrawn="1"/>
        </p:nvSpPr>
        <p:spPr bwMode="auto">
          <a:xfrm>
            <a:off x="0" y="6386513"/>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spAutoFit/>
          </a:bodyPr>
          <a:lstStyle>
            <a:lvl1pPr eaLnBrk="0" hangingPunct="0">
              <a:defRPr>
                <a:solidFill>
                  <a:schemeClr val="tx1"/>
                </a:solidFill>
                <a:latin typeface="Arial" pitchFamily="34" charset="0"/>
                <a:ea typeface="SimSun" pitchFamily="2" charset="-122"/>
                <a:sym typeface="ヒラギノ角ゴ Pro W3" charset="-128"/>
              </a:defRPr>
            </a:lvl1pPr>
            <a:lvl2pPr marL="742950" indent="-285750" eaLnBrk="0" hangingPunct="0">
              <a:defRPr>
                <a:solidFill>
                  <a:schemeClr val="tx1"/>
                </a:solidFill>
                <a:latin typeface="Arial" pitchFamily="34" charset="0"/>
                <a:ea typeface="SimSun" pitchFamily="2" charset="-122"/>
                <a:sym typeface="ヒラギノ角ゴ Pro W3" charset="-128"/>
              </a:defRPr>
            </a:lvl2pPr>
            <a:lvl3pPr marL="1143000" indent="-228600" eaLnBrk="0" hangingPunct="0">
              <a:defRPr>
                <a:solidFill>
                  <a:schemeClr val="tx1"/>
                </a:solidFill>
                <a:latin typeface="Arial" pitchFamily="34" charset="0"/>
                <a:ea typeface="SimSun" pitchFamily="2" charset="-122"/>
                <a:sym typeface="ヒラギノ角ゴ Pro W3" charset="-128"/>
              </a:defRPr>
            </a:lvl3pPr>
            <a:lvl4pPr marL="1600200" indent="-228600" eaLnBrk="0" hangingPunct="0">
              <a:defRPr>
                <a:solidFill>
                  <a:schemeClr val="tx1"/>
                </a:solidFill>
                <a:latin typeface="Arial" pitchFamily="34" charset="0"/>
                <a:ea typeface="SimSun" pitchFamily="2" charset="-122"/>
                <a:sym typeface="ヒラギノ角ゴ Pro W3" charset="-128"/>
              </a:defRPr>
            </a:lvl4pPr>
            <a:lvl5pPr marL="2057400" indent="-228600" eaLnBrk="0" hangingPunct="0">
              <a:defRPr>
                <a:solidFill>
                  <a:schemeClr val="tx1"/>
                </a:solidFill>
                <a:latin typeface="Arial" pitchFamily="34" charset="0"/>
                <a:ea typeface="SimSun" pitchFamily="2" charset="-122"/>
                <a:sym typeface="ヒラギノ角ゴ Pro W3" charset="-128"/>
              </a:defRPr>
            </a:lvl5pPr>
            <a:lvl6pPr marL="2514600" indent="-228600" defTabSz="457200" eaLnBrk="0" fontAlgn="base" hangingPunct="0">
              <a:spcBef>
                <a:spcPct val="0"/>
              </a:spcBef>
              <a:spcAft>
                <a:spcPct val="0"/>
              </a:spcAft>
              <a:defRPr>
                <a:solidFill>
                  <a:schemeClr val="tx1"/>
                </a:solidFill>
                <a:latin typeface="Arial" pitchFamily="34" charset="0"/>
                <a:ea typeface="SimSun" pitchFamily="2" charset="-122"/>
                <a:sym typeface="ヒラギノ角ゴ Pro W3" charset="-128"/>
              </a:defRPr>
            </a:lvl6pPr>
            <a:lvl7pPr marL="2971800" indent="-228600" defTabSz="457200" eaLnBrk="0" fontAlgn="base" hangingPunct="0">
              <a:spcBef>
                <a:spcPct val="0"/>
              </a:spcBef>
              <a:spcAft>
                <a:spcPct val="0"/>
              </a:spcAft>
              <a:defRPr>
                <a:solidFill>
                  <a:schemeClr val="tx1"/>
                </a:solidFill>
                <a:latin typeface="Arial" pitchFamily="34" charset="0"/>
                <a:ea typeface="SimSun" pitchFamily="2" charset="-122"/>
                <a:sym typeface="ヒラギノ角ゴ Pro W3" charset="-128"/>
              </a:defRPr>
            </a:lvl7pPr>
            <a:lvl8pPr marL="3429000" indent="-228600" defTabSz="457200" eaLnBrk="0" fontAlgn="base" hangingPunct="0">
              <a:spcBef>
                <a:spcPct val="0"/>
              </a:spcBef>
              <a:spcAft>
                <a:spcPct val="0"/>
              </a:spcAft>
              <a:defRPr>
                <a:solidFill>
                  <a:schemeClr val="tx1"/>
                </a:solidFill>
                <a:latin typeface="Arial" pitchFamily="34" charset="0"/>
                <a:ea typeface="SimSun" pitchFamily="2" charset="-122"/>
                <a:sym typeface="ヒラギノ角ゴ Pro W3" charset="-128"/>
              </a:defRPr>
            </a:lvl8pPr>
            <a:lvl9pPr marL="3886200" indent="-228600" defTabSz="457200" eaLnBrk="0" fontAlgn="base" hangingPunct="0">
              <a:spcBef>
                <a:spcPct val="0"/>
              </a:spcBef>
              <a:spcAft>
                <a:spcPct val="0"/>
              </a:spcAft>
              <a:defRPr>
                <a:solidFill>
                  <a:schemeClr val="tx1"/>
                </a:solidFill>
                <a:latin typeface="Arial" pitchFamily="34" charset="0"/>
                <a:ea typeface="SimSun" pitchFamily="2" charset="-122"/>
                <a:sym typeface="ヒラギノ角ゴ Pro W3" charset="-128"/>
              </a:defRPr>
            </a:lvl9pPr>
          </a:lstStyle>
          <a:p>
            <a:pPr algn="ctr" defTabSz="457200" eaLnBrk="1" hangingPunct="1">
              <a:defRPr/>
            </a:pPr>
            <a:r>
              <a:rPr lang="en-US" sz="900" dirty="0" smtClean="0">
                <a:solidFill>
                  <a:srgbClr val="000000"/>
                </a:solidFill>
                <a:ea typeface="ヒラギノ角ゴ Pro W3" charset="-128"/>
                <a:cs typeface="Arial" panose="020B0604020202020204" pitchFamily="34" charset="0"/>
              </a:rPr>
              <a:t>This material is based upon work supported by the U.S. Department of Energy Office of Science under Cooperative Agreement DE-SC0000661.</a:t>
            </a:r>
          </a:p>
          <a:p>
            <a:pPr algn="ctr" defTabSz="457200" eaLnBrk="1" hangingPunct="1">
              <a:defRPr/>
            </a:pPr>
            <a:r>
              <a:rPr lang="en-US" sz="900" dirty="0" smtClean="0">
                <a:solidFill>
                  <a:srgbClr val="000000"/>
                </a:solidFill>
                <a:ea typeface="ヒラギノ角ゴ Pro W3" charset="-128"/>
                <a:cs typeface="Arial" panose="020B0604020202020204" pitchFamily="34" charset="0"/>
              </a:rPr>
              <a:t>Michigan State University designs and establishes FRIB as a DOE Office of Science National User Facility in support of the mission of the Office of Nuclear Physics.</a:t>
            </a: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Tree>
    <p:extLst>
      <p:ext uri="{BB962C8B-B14F-4D97-AF65-F5344CB8AC3E}">
        <p14:creationId xmlns:p14="http://schemas.microsoft.com/office/powerpoint/2010/main" val="3746465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10" name="Slide Number Placeholder 4"/>
          <p:cNvSpPr>
            <a:spLocks noGrp="1"/>
          </p:cNvSpPr>
          <p:nvPr>
            <p:ph type="sldNum" sz="quarter" idx="11"/>
          </p:nvPr>
        </p:nvSpPr>
        <p:spPr/>
        <p:txBody>
          <a:bodyPr/>
          <a:lstStyle>
            <a:lvl1pPr>
              <a:defRPr/>
            </a:lvl1pPr>
          </a:lstStyle>
          <a:p>
            <a:r>
              <a:rPr lang="en-US" altLang="ja-JP"/>
              <a:t>, Slide </a:t>
            </a:r>
            <a:fld id="{C5BA9871-603A-844E-A62B-4C17B453B0D0}" type="slidenum">
              <a:rPr lang="en-US" altLang="ja-JP"/>
              <a:pPr/>
              <a:t>‹#›</a:t>
            </a:fld>
            <a:endParaRPr lang="en-US" altLang="ja-JP"/>
          </a:p>
        </p:txBody>
      </p:sp>
    </p:spTree>
    <p:extLst>
      <p:ext uri="{BB962C8B-B14F-4D97-AF65-F5344CB8AC3E}">
        <p14:creationId xmlns:p14="http://schemas.microsoft.com/office/powerpoint/2010/main" val="33545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8"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11" name="Slide Number Placeholder 4"/>
          <p:cNvSpPr>
            <a:spLocks noGrp="1"/>
          </p:cNvSpPr>
          <p:nvPr>
            <p:ph type="sldNum" sz="quarter" idx="12"/>
          </p:nvPr>
        </p:nvSpPr>
        <p:spPr/>
        <p:txBody>
          <a:bodyPr/>
          <a:lstStyle>
            <a:lvl1pPr>
              <a:defRPr/>
            </a:lvl1pPr>
          </a:lstStyle>
          <a:p>
            <a:r>
              <a:rPr lang="en-US" altLang="ja-JP"/>
              <a:t>, Slide </a:t>
            </a:r>
            <a:fld id="{E6FBE7DB-E932-2845-8A89-1E29DF7F7C30}" type="slidenum">
              <a:rPr lang="en-US" altLang="ja-JP"/>
              <a:pPr/>
              <a:t>‹#›</a:t>
            </a:fld>
            <a:endParaRPr lang="en-US" altLang="ja-JP"/>
          </a:p>
        </p:txBody>
      </p:sp>
    </p:spTree>
    <p:extLst>
      <p:ext uri="{BB962C8B-B14F-4D97-AF65-F5344CB8AC3E}">
        <p14:creationId xmlns:p14="http://schemas.microsoft.com/office/powerpoint/2010/main" val="463142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5" name="Picture 3"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8"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11" name="Slide Number Placeholder 4"/>
          <p:cNvSpPr>
            <a:spLocks noGrp="1"/>
          </p:cNvSpPr>
          <p:nvPr>
            <p:ph type="sldNum" sz="quarter" idx="12"/>
          </p:nvPr>
        </p:nvSpPr>
        <p:spPr/>
        <p:txBody>
          <a:bodyPr/>
          <a:lstStyle>
            <a:lvl1pPr>
              <a:defRPr/>
            </a:lvl1pPr>
          </a:lstStyle>
          <a:p>
            <a:r>
              <a:rPr lang="en-US" altLang="ja-JP"/>
              <a:t>, Slide </a:t>
            </a:r>
            <a:fld id="{1DA8CF03-BF0B-D144-A9C5-CAF68107B490}" type="slidenum">
              <a:rPr lang="en-US" altLang="ja-JP"/>
              <a:pPr/>
              <a:t>‹#›</a:t>
            </a:fld>
            <a:endParaRPr lang="en-US" altLang="ja-JP"/>
          </a:p>
        </p:txBody>
      </p:sp>
    </p:spTree>
    <p:extLst>
      <p:ext uri="{BB962C8B-B14F-4D97-AF65-F5344CB8AC3E}">
        <p14:creationId xmlns:p14="http://schemas.microsoft.com/office/powerpoint/2010/main" val="1243460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7" name="Picture 3"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10" name="Rectangle 9"/>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15" name="Slide Number Placeholder 4"/>
          <p:cNvSpPr>
            <a:spLocks noGrp="1"/>
          </p:cNvSpPr>
          <p:nvPr>
            <p:ph type="sldNum" sz="quarter" idx="15"/>
          </p:nvPr>
        </p:nvSpPr>
        <p:spPr/>
        <p:txBody>
          <a:bodyPr/>
          <a:lstStyle>
            <a:lvl1pPr>
              <a:defRPr/>
            </a:lvl1pPr>
          </a:lstStyle>
          <a:p>
            <a:r>
              <a:rPr lang="en-US" altLang="ja-JP"/>
              <a:t>, Slide </a:t>
            </a:r>
            <a:fld id="{A1EBA10B-A428-084A-A8D6-44DCBB2F9EAD}" type="slidenum">
              <a:rPr lang="en-US" altLang="ja-JP"/>
              <a:pPr/>
              <a:t>‹#›</a:t>
            </a:fld>
            <a:endParaRPr lang="en-US" altLang="ja-JP"/>
          </a:p>
        </p:txBody>
      </p:sp>
    </p:spTree>
    <p:extLst>
      <p:ext uri="{BB962C8B-B14F-4D97-AF65-F5344CB8AC3E}">
        <p14:creationId xmlns:p14="http://schemas.microsoft.com/office/powerpoint/2010/main" val="2235613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6"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8" name="Slide Number Placeholder 4"/>
          <p:cNvSpPr>
            <a:spLocks noGrp="1"/>
          </p:cNvSpPr>
          <p:nvPr>
            <p:ph type="sldNum" sz="quarter" idx="11"/>
          </p:nvPr>
        </p:nvSpPr>
        <p:spPr/>
        <p:txBody>
          <a:bodyPr/>
          <a:lstStyle>
            <a:lvl1pPr>
              <a:defRPr/>
            </a:lvl1pPr>
          </a:lstStyle>
          <a:p>
            <a:r>
              <a:rPr lang="en-US" altLang="ja-JP"/>
              <a:t>, Slide </a:t>
            </a:r>
            <a:fld id="{0BAC312E-D538-4F40-ACE0-C6A51A89A32F}" type="slidenum">
              <a:rPr lang="en-US" altLang="ja-JP"/>
              <a:pPr/>
              <a:t>‹#›</a:t>
            </a:fld>
            <a:endParaRPr lang="en-US" altLang="ja-JP"/>
          </a:p>
        </p:txBody>
      </p:sp>
    </p:spTree>
    <p:extLst>
      <p:ext uri="{BB962C8B-B14F-4D97-AF65-F5344CB8AC3E}">
        <p14:creationId xmlns:p14="http://schemas.microsoft.com/office/powerpoint/2010/main" val="52106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870F10-6731-4E9F-85ED-1AB18E2B52D9}"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5251564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3" name="Picture 4" descr="FRIB_ppt_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5" name="Rectangle 4"/>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6"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7" name="Slide Number Placeholder 4"/>
          <p:cNvSpPr>
            <a:spLocks noGrp="1"/>
          </p:cNvSpPr>
          <p:nvPr>
            <p:ph type="sldNum" sz="quarter" idx="11"/>
          </p:nvPr>
        </p:nvSpPr>
        <p:spPr/>
        <p:txBody>
          <a:bodyPr/>
          <a:lstStyle>
            <a:lvl1pPr>
              <a:defRPr/>
            </a:lvl1pPr>
          </a:lstStyle>
          <a:p>
            <a:r>
              <a:rPr lang="en-US" altLang="ja-JP"/>
              <a:t>, Slide </a:t>
            </a:r>
            <a:fld id="{38FF70CC-A34E-3A46-A7E4-356D9206FE7D}" type="slidenum">
              <a:rPr lang="en-US" altLang="ja-JP"/>
              <a:pPr/>
              <a:t>‹#›</a:t>
            </a:fld>
            <a:endParaRPr lang="en-US" altLang="ja-JP"/>
          </a:p>
        </p:txBody>
      </p:sp>
    </p:spTree>
    <p:extLst>
      <p:ext uri="{BB962C8B-B14F-4D97-AF65-F5344CB8AC3E}">
        <p14:creationId xmlns:p14="http://schemas.microsoft.com/office/powerpoint/2010/main" val="28413948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srgbClr val="000000"/>
              </a:solidFill>
              <a:latin typeface="Helvetica" charset="0"/>
              <a:ea typeface="ヒラギノ角ゴ Pro W3" charset="0"/>
              <a:cs typeface="ヒラギノ角ゴ Pro W3" charset="0"/>
            </a:endParaRPr>
          </a:p>
        </p:txBody>
      </p:sp>
      <p:sp>
        <p:nvSpPr>
          <p:cNvPr id="6" name="Rectangle 7"/>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eaLnBrk="1" hangingPunct="1"/>
            <a:endParaRPr lang="en-US" sz="1800" smtClean="0">
              <a:solidFill>
                <a:srgbClr val="000000"/>
              </a:solidFill>
              <a:ea typeface="ヒラギノ角ゴ Pro W3" charset="0"/>
              <a:cs typeface="ヒラギノ角ゴ Pro W3" charset="0"/>
              <a:sym typeface="ヒラギノ角ゴ Pro W3"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K. Saito, June 2012 ASAC Review - 06</a:t>
            </a:r>
          </a:p>
        </p:txBody>
      </p:sp>
      <p:sp>
        <p:nvSpPr>
          <p:cNvPr id="8" name="Slide Number Placeholder 4"/>
          <p:cNvSpPr>
            <a:spLocks noGrp="1"/>
          </p:cNvSpPr>
          <p:nvPr>
            <p:ph type="sldNum" sz="quarter" idx="11"/>
          </p:nvPr>
        </p:nvSpPr>
        <p:spPr/>
        <p:txBody>
          <a:bodyPr/>
          <a:lstStyle>
            <a:lvl1pPr>
              <a:defRPr/>
            </a:lvl1pPr>
          </a:lstStyle>
          <a:p>
            <a:r>
              <a:rPr lang="en-US" altLang="ja-JP"/>
              <a:t>, Slide </a:t>
            </a:r>
            <a:fld id="{A68767B8-AB84-F443-8E0D-4CC106048642}" type="slidenum">
              <a:rPr lang="en-US" altLang="ja-JP"/>
              <a:pPr/>
              <a:t>‹#›</a:t>
            </a:fld>
            <a:endParaRPr lang="en-US" altLang="ja-JP"/>
          </a:p>
        </p:txBody>
      </p:sp>
    </p:spTree>
    <p:extLst>
      <p:ext uri="{BB962C8B-B14F-4D97-AF65-F5344CB8AC3E}">
        <p14:creationId xmlns:p14="http://schemas.microsoft.com/office/powerpoint/2010/main" val="3847465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131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lnSpc>
                <a:spcPct val="90000"/>
              </a:lnSpc>
            </a:pPr>
            <a:endParaRPr lang="en-US" sz="1800" smtClean="0">
              <a:solidFill>
                <a:srgbClr val="000000"/>
              </a:solidFill>
              <a:latin typeface="Helvetica" charset="0"/>
              <a:cs typeface="Arial"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416" tIns="45708" rIns="91416" bIns="45708">
            <a:spAutoFit/>
          </a:bodyPr>
          <a:lstStyle/>
          <a:p>
            <a:pPr defTabSz="457200" eaLnBrk="1" hangingPunct="1"/>
            <a:endParaRPr lang="en-US" sz="1800" smtClean="0">
              <a:solidFill>
                <a:srgbClr val="000000"/>
              </a:solidFill>
              <a:ea typeface="SimSun" charset="0"/>
              <a:cs typeface="Arial" charset="0"/>
              <a:sym typeface="ヒラギノ角ゴ Pro W3" charset="0"/>
            </a:endParaRPr>
          </a:p>
        </p:txBody>
      </p:sp>
      <p:sp>
        <p:nvSpPr>
          <p:cNvPr id="3" name="Content Placeholder 2"/>
          <p:cNvSpPr>
            <a:spLocks noGrp="1"/>
          </p:cNvSpPr>
          <p:nvPr>
            <p:ph idx="1"/>
          </p:nvPr>
        </p:nvSpPr>
        <p:spPr>
          <a:xfrm>
            <a:off x="76200" y="1067100"/>
            <a:ext cx="8990922"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0"/>
            <a:ext cx="8991600" cy="1003300"/>
          </a:xfrm>
        </p:spPr>
        <p:txBody>
          <a:bodyPr/>
          <a:lstStyle/>
          <a:p>
            <a:r>
              <a:rPr lang="en-US" dirty="0" smtClean="0"/>
              <a:t>Click to edit Master title style</a:t>
            </a:r>
            <a:endParaRPr lang="en-US" dirty="0"/>
          </a:p>
        </p:txBody>
      </p:sp>
      <p:sp>
        <p:nvSpPr>
          <p:cNvPr id="8" name="Footer Placeholder 10"/>
          <p:cNvSpPr>
            <a:spLocks noGrp="1"/>
          </p:cNvSpPr>
          <p:nvPr>
            <p:ph type="ftr" sz="quarter" idx="10"/>
          </p:nvPr>
        </p:nvSpPr>
        <p:spPr>
          <a:xfrm>
            <a:off x="5635625" y="6356350"/>
            <a:ext cx="2898775" cy="365125"/>
          </a:xfrm>
        </p:spPr>
        <p:txBody>
          <a:bodyPr/>
          <a:lstStyle>
            <a:lvl1pPr>
              <a:defRPr/>
            </a:lvl1pPr>
          </a:lstStyle>
          <a:p>
            <a:pPr>
              <a:defRPr/>
            </a:pPr>
            <a:r>
              <a:rPr lang="en-US"/>
              <a:t>K. Saito, June 2012 ASAC Review - 06</a:t>
            </a:r>
          </a:p>
        </p:txBody>
      </p:sp>
      <p:sp>
        <p:nvSpPr>
          <p:cNvPr id="10" name="Slide Number Placeholder 4"/>
          <p:cNvSpPr>
            <a:spLocks noGrp="1"/>
          </p:cNvSpPr>
          <p:nvPr>
            <p:ph type="sldNum" sz="quarter" idx="11"/>
          </p:nvPr>
        </p:nvSpPr>
        <p:spPr>
          <a:xfrm>
            <a:off x="8534400" y="6356350"/>
            <a:ext cx="609600" cy="365125"/>
          </a:xfrm>
        </p:spPr>
        <p:txBody>
          <a:bodyPr tIns="0" bIns="45720"/>
          <a:lstStyle>
            <a:lvl1pPr>
              <a:defRPr/>
            </a:lvl1pPr>
          </a:lstStyle>
          <a:p>
            <a:r>
              <a:rPr lang="en-US" altLang="ja-JP"/>
              <a:t>, Slide </a:t>
            </a:r>
            <a:fld id="{943A74C5-CC8A-F34F-BD67-95B6ADBA6C8A}" type="slidenum">
              <a:rPr lang="en-US" altLang="ja-JP"/>
              <a:pPr/>
              <a:t>‹#›</a:t>
            </a:fld>
            <a:endParaRPr lang="en-US" altLang="ja-JP"/>
          </a:p>
        </p:txBody>
      </p:sp>
    </p:spTree>
    <p:extLst>
      <p:ext uri="{BB962C8B-B14F-4D97-AF65-F5344CB8AC3E}">
        <p14:creationId xmlns:p14="http://schemas.microsoft.com/office/powerpoint/2010/main" val="22344547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912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SAC review 2011">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prstClr val="black"/>
              </a:solidFill>
              <a:latin typeface="Helvetica" charset="0"/>
              <a:ea typeface="ヒラギノ角ゴ Pro W3" charset="0"/>
              <a:cs typeface="Arial"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a:endParaRPr lang="en-US" sz="1800" smtClean="0">
              <a:solidFill>
                <a:prstClr val="black"/>
              </a:solidFill>
              <a:ea typeface="ヒラギノ角ゴ Pro W3" charset="0"/>
              <a:cs typeface="Arial" charset="0"/>
              <a:sym typeface="ヒラギノ角ゴ Pro W3"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A. Facco, June 2012 ASAC Review - 07</a:t>
            </a:r>
            <a:endParaRPr lang="en-US" dirty="0"/>
          </a:p>
        </p:txBody>
      </p:sp>
      <p:sp>
        <p:nvSpPr>
          <p:cNvPr id="10" name="Slide Number Placeholder 4"/>
          <p:cNvSpPr>
            <a:spLocks noGrp="1"/>
          </p:cNvSpPr>
          <p:nvPr>
            <p:ph type="sldNum" sz="quarter" idx="11"/>
          </p:nvPr>
        </p:nvSpPr>
        <p:spPr/>
        <p:txBody>
          <a:bodyPr/>
          <a:lstStyle>
            <a:lvl1pPr>
              <a:defRPr/>
            </a:lvl1pPr>
          </a:lstStyle>
          <a:p>
            <a:r>
              <a:rPr lang="en-US"/>
              <a:t>, Slide </a:t>
            </a:r>
            <a:fld id="{855BFD94-7340-634C-A0CB-22547526BF71}" type="slidenum">
              <a:rPr lang="en-US"/>
              <a:pPr/>
              <a:t>‹#›</a:t>
            </a:fld>
            <a:endParaRPr lang="en-US"/>
          </a:p>
        </p:txBody>
      </p:sp>
    </p:spTree>
    <p:extLst>
      <p:ext uri="{BB962C8B-B14F-4D97-AF65-F5344CB8AC3E}">
        <p14:creationId xmlns:p14="http://schemas.microsoft.com/office/powerpoint/2010/main" val="3371686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pic>
        <p:nvPicPr>
          <p:cNvPr id="4" name="Picture 5" descr="FRIB_ppt_bot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32513"/>
            <a:ext cx="91440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RIB_ppt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925" y="1320800"/>
            <a:ext cx="7864475" cy="34766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lvl1pPr defTabSz="455613">
              <a:defRPr>
                <a:solidFill>
                  <a:schemeClr val="tx1"/>
                </a:solidFill>
                <a:latin typeface="Arial" charset="0"/>
                <a:ea typeface="SimSun" charset="0"/>
                <a:cs typeface="SimSun" charset="0"/>
                <a:sym typeface="ヒラギノ角ゴ Pro W3" charset="0"/>
              </a:defRPr>
            </a:lvl1pPr>
            <a:lvl2pPr marL="742950" indent="-285750" defTabSz="455613">
              <a:defRPr>
                <a:solidFill>
                  <a:schemeClr val="tx1"/>
                </a:solidFill>
                <a:latin typeface="Arial" charset="0"/>
                <a:ea typeface="SimSun" charset="0"/>
                <a:cs typeface="SimSun" charset="0"/>
                <a:sym typeface="ヒラギノ角ゴ Pro W3" charset="0"/>
              </a:defRPr>
            </a:lvl2pPr>
            <a:lvl3pPr marL="1143000" indent="-228600" defTabSz="455613">
              <a:defRPr>
                <a:solidFill>
                  <a:schemeClr val="tx1"/>
                </a:solidFill>
                <a:latin typeface="Arial" charset="0"/>
                <a:ea typeface="SimSun" charset="0"/>
                <a:cs typeface="SimSun" charset="0"/>
                <a:sym typeface="ヒラギノ角ゴ Pro W3" charset="0"/>
              </a:defRPr>
            </a:lvl3pPr>
            <a:lvl4pPr marL="1600200" indent="-228600" defTabSz="455613">
              <a:defRPr>
                <a:solidFill>
                  <a:schemeClr val="tx1"/>
                </a:solidFill>
                <a:latin typeface="Arial" charset="0"/>
                <a:ea typeface="SimSun" charset="0"/>
                <a:cs typeface="SimSun" charset="0"/>
                <a:sym typeface="ヒラギノ角ゴ Pro W3" charset="0"/>
              </a:defRPr>
            </a:lvl4pPr>
            <a:lvl5pPr marL="2057400" indent="-228600" defTabSz="455613">
              <a:defRPr>
                <a:solidFill>
                  <a:schemeClr val="tx1"/>
                </a:solidFill>
                <a:latin typeface="Arial" charset="0"/>
                <a:ea typeface="SimSun" charset="0"/>
                <a:cs typeface="SimSun" charset="0"/>
                <a:sym typeface="ヒラギノ角ゴ Pro W3" charset="0"/>
              </a:defRPr>
            </a:lvl5pPr>
            <a:lvl6pPr marL="25146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defTabSz="455613"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a:lnSpc>
                <a:spcPct val="90000"/>
              </a:lnSpc>
            </a:pPr>
            <a:endParaRPr lang="en-US" sz="1800" smtClean="0">
              <a:solidFill>
                <a:prstClr val="black"/>
              </a:solidFill>
              <a:latin typeface="Helvetica" charset="0"/>
              <a:ea typeface="ヒラギノ角ゴ Pro W3" charset="0"/>
              <a:cs typeface="Arial" charset="0"/>
            </a:endParaRPr>
          </a:p>
        </p:txBody>
      </p:sp>
      <p:sp>
        <p:nvSpPr>
          <p:cNvPr id="7" name="Rectangle 6"/>
          <p:cNvSpPr>
            <a:spLocks noChangeArrowheads="1"/>
          </p:cNvSpPr>
          <p:nvPr/>
        </p:nvSpPr>
        <p:spPr bwMode="auto">
          <a:xfrm>
            <a:off x="4114800" y="3009900"/>
            <a:ext cx="9144000" cy="36830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5613"/>
            <a:endParaRPr lang="en-US" sz="1800" smtClean="0">
              <a:solidFill>
                <a:prstClr val="black"/>
              </a:solidFill>
              <a:ea typeface="ヒラギノ角ゴ Pro W3" charset="0"/>
              <a:cs typeface="Arial" charset="0"/>
              <a:sym typeface="ヒラギノ角ゴ Pro W3"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9" name="Title 8"/>
          <p:cNvSpPr>
            <a:spLocks noGrp="1"/>
          </p:cNvSpPr>
          <p:nvPr>
            <p:ph type="title"/>
          </p:nvPr>
        </p:nvSpPr>
        <p:spPr>
          <a:xfrm>
            <a:off x="76200" y="285755"/>
            <a:ext cx="8991600" cy="485775"/>
          </a:xfrm>
        </p:spPr>
        <p:txBody>
          <a:bodyPr/>
          <a:lstStyle/>
          <a:p>
            <a:r>
              <a:rPr lang="ja-JP" altLang="en-US" smtClean="0"/>
              <a:t>マスター タイトルの書式設定</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a:solidFill>
                  <a:srgbClr val="064308"/>
                </a:solidFill>
                <a:latin typeface="Arial"/>
                <a:ea typeface="+mn-ea"/>
                <a:cs typeface="Arial"/>
              </a:defRPr>
            </a:lvl1pPr>
          </a:lstStyle>
          <a:p>
            <a:pPr>
              <a:defRPr/>
            </a:pPr>
            <a:r>
              <a:rPr lang="en-US"/>
              <a:t>A. Presenter, June 2013 Lehman Review - 05</a:t>
            </a:r>
            <a:endParaRPr lang="en-US" dirty="0"/>
          </a:p>
        </p:txBody>
      </p:sp>
      <p:sp>
        <p:nvSpPr>
          <p:cNvPr id="10" name="Slide Number Placeholder 4"/>
          <p:cNvSpPr>
            <a:spLocks noGrp="1"/>
          </p:cNvSpPr>
          <p:nvPr>
            <p:ph type="sldNum" sz="quarter" idx="11"/>
          </p:nvPr>
        </p:nvSpPr>
        <p:spPr/>
        <p:txBody>
          <a:bodyPr/>
          <a:lstStyle>
            <a:lvl1pPr>
              <a:defRPr/>
            </a:lvl1pPr>
          </a:lstStyle>
          <a:p>
            <a:r>
              <a:rPr lang="en-US"/>
              <a:t>, Slide </a:t>
            </a:r>
            <a:fld id="{C73DBEDB-C7A3-AF4E-83A8-3C209859C978}" type="slidenum">
              <a:rPr lang="en-US"/>
              <a:pPr/>
              <a:t>‹#›</a:t>
            </a:fld>
            <a:endParaRPr lang="en-US"/>
          </a:p>
        </p:txBody>
      </p:sp>
    </p:spTree>
    <p:extLst>
      <p:ext uri="{BB962C8B-B14F-4D97-AF65-F5344CB8AC3E}">
        <p14:creationId xmlns:p14="http://schemas.microsoft.com/office/powerpoint/2010/main" val="35538813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a:solidFill>
                <a:srgbClr val="000000"/>
              </a:solidFill>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C2744A-F14C-4722-8D76-8775C824BAEB}" type="slidenum">
              <a:rPr>
                <a:solidFill>
                  <a:srgbClr val="000000"/>
                </a:solidFill>
                <a:cs typeface="ＭＳ Ｐゴシック"/>
              </a:rPr>
              <a:pPr>
                <a:defRPr/>
              </a:pPr>
              <a:t>‹#›</a:t>
            </a:fld>
            <a:endParaRPr>
              <a:solidFill>
                <a:srgbClr val="000000"/>
              </a:solidFill>
              <a:cs typeface="ＭＳ Ｐゴシック"/>
            </a:endParaRPr>
          </a:p>
        </p:txBody>
      </p:sp>
    </p:spTree>
    <p:extLst>
      <p:ext uri="{BB962C8B-B14F-4D97-AF65-F5344CB8AC3E}">
        <p14:creationId xmlns:p14="http://schemas.microsoft.com/office/powerpoint/2010/main" val="2666062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Rectangle 3"/>
          <p:cNvSpPr>
            <a:spLocks noGrp="1" noChangeArrowheads="1"/>
          </p:cNvSpPr>
          <p:nvPr>
            <p:ph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a:solidFill>
                <a:srgbClr val="000000"/>
              </a:solidFill>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9424B828-2CB0-4D8B-81D2-A254AFB49D27}" type="slidenum">
              <a:rPr>
                <a:solidFill>
                  <a:srgbClr val="000000"/>
                </a:solidFill>
                <a:cs typeface="ＭＳ Ｐゴシック"/>
              </a:rPr>
              <a:pPr>
                <a:defRPr/>
              </a:pPr>
              <a:t>‹#›</a:t>
            </a:fld>
            <a:endParaRPr>
              <a:solidFill>
                <a:srgbClr val="000000"/>
              </a:solidFill>
              <a:cs typeface="ＭＳ Ｐゴシック"/>
            </a:endParaRPr>
          </a:p>
        </p:txBody>
      </p:sp>
    </p:spTree>
    <p:extLst>
      <p:ext uri="{BB962C8B-B14F-4D97-AF65-F5344CB8AC3E}">
        <p14:creationId xmlns:p14="http://schemas.microsoft.com/office/powerpoint/2010/main" val="25821448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5"/>
          <p:cNvSpPr txBox="1">
            <a:spLocks noChangeArrowheads="1"/>
          </p:cNvSpPr>
          <p:nvPr userDrawn="1"/>
        </p:nvSpPr>
        <p:spPr bwMode="auto">
          <a:xfrm>
            <a:off x="1182624" y="6400800"/>
            <a:ext cx="7543800" cy="306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US" altLang="en-US" dirty="0" smtClean="0">
                <a:solidFill>
                  <a:srgbClr val="000000"/>
                </a:solidFill>
                <a:cs typeface="ＭＳ Ｐゴシック"/>
              </a:rPr>
              <a:t>Ralf Eichhorn | CLASSE |	 	SPSPP Lecture Series	11/06/13		</a:t>
            </a:r>
            <a:fld id="{78B109CA-D029-4F35-954F-667737E97383}" type="slidenum">
              <a:rPr lang="en-US" altLang="en-US" smtClean="0">
                <a:solidFill>
                  <a:srgbClr val="000000"/>
                </a:solidFill>
                <a:cs typeface="ＭＳ Ｐゴシック"/>
              </a:rPr>
              <a:pPr/>
              <a:t>‹#›</a:t>
            </a:fld>
            <a:endParaRPr lang="en-US" altLang="en-US" dirty="0">
              <a:solidFill>
                <a:srgbClr val="000000"/>
              </a:solidFill>
              <a:cs typeface="ＭＳ Ｐゴシック"/>
            </a:endParaRPr>
          </a:p>
        </p:txBody>
      </p:sp>
      <p:sp>
        <p:nvSpPr>
          <p:cNvPr id="8" name="Rectangle 3"/>
          <p:cNvSpPr>
            <a:spLocks noGrp="1" noChangeArrowheads="1"/>
          </p:cNvSpPr>
          <p:nvPr>
            <p:ph idx="10"/>
          </p:nvPr>
        </p:nvSpPr>
        <p:spPr bwMode="auto">
          <a:xfrm>
            <a:off x="457200" y="1066800"/>
            <a:ext cx="826922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800"/>
            </a:lvl1pPr>
            <a:lvl2pPr>
              <a:defRPr sz="2400"/>
            </a:lvl2pPr>
            <a:lvl3pPr>
              <a:defRPr sz="2000"/>
            </a:lvl3pPr>
            <a:lvl4pPr>
              <a:defRPr sz="1800"/>
            </a:lvl4pPr>
            <a:lvl5pPr>
              <a:defRPr sz="1800"/>
            </a:lvl5p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9" name="Rectangle 2"/>
          <p:cNvSpPr>
            <a:spLocks noGrp="1" noChangeArrowheads="1"/>
          </p:cNvSpPr>
          <p:nvPr>
            <p:ph type="title"/>
          </p:nvPr>
        </p:nvSpPr>
        <p:spPr bwMode="auto">
          <a:xfrm>
            <a:off x="3429000" y="76200"/>
            <a:ext cx="571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2400" b="1">
                <a:solidFill>
                  <a:schemeClr val="bg1"/>
                </a:solidFill>
              </a:defRPr>
            </a:lvl1pPr>
          </a:lstStyle>
          <a:p>
            <a:pPr lvl="0"/>
            <a:r>
              <a:rPr lang="en-US" altLang="en-US" dirty="0" smtClean="0"/>
              <a:t>Click to edit Master title style</a:t>
            </a:r>
          </a:p>
        </p:txBody>
      </p:sp>
    </p:spTree>
    <p:extLst>
      <p:ext uri="{BB962C8B-B14F-4D97-AF65-F5344CB8AC3E}">
        <p14:creationId xmlns:p14="http://schemas.microsoft.com/office/powerpoint/2010/main" val="13346667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C2AE827-3174-4A09-B6BD-1E204BF30FAA}" type="slidenum">
              <a:rPr>
                <a:solidFill>
                  <a:srgbClr val="000000"/>
                </a:solidFill>
                <a:cs typeface="ＭＳ Ｐゴシック"/>
              </a:rPr>
              <a:pPr/>
              <a:t>‹#›</a:t>
            </a:fld>
            <a:endParaRPr>
              <a:solidFill>
                <a:srgbClr val="000000"/>
              </a:solidFill>
              <a:cs typeface="ＭＳ Ｐゴシック"/>
            </a:endParaRPr>
          </a:p>
        </p:txBody>
      </p:sp>
    </p:spTree>
    <p:extLst>
      <p:ext uri="{BB962C8B-B14F-4D97-AF65-F5344CB8AC3E}">
        <p14:creationId xmlns:p14="http://schemas.microsoft.com/office/powerpoint/2010/main" val="3925223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jpeg"/><Relationship Id="rId9"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theme" Target="../theme/theme10.xml"/><Relationship Id="rId7" Type="http://schemas.openxmlformats.org/officeDocument/2006/relationships/image" Target="../media/image1.jpeg"/><Relationship Id="rId8" Type="http://schemas.openxmlformats.org/officeDocument/2006/relationships/image" Target="../media/image2.jpeg"/><Relationship Id="rId9" Type="http://schemas.openxmlformats.org/officeDocument/2006/relationships/image" Target="../media/image3.jpeg"/><Relationship Id="rId1" Type="http://schemas.openxmlformats.org/officeDocument/2006/relationships/slideLayout" Target="../slideLayouts/slideLayout96.xml"/><Relationship Id="rId2"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theme" Target="../theme/theme11.xml"/><Relationship Id="rId14" Type="http://schemas.openxmlformats.org/officeDocument/2006/relationships/image" Target="../media/image12.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theme" Target="../theme/theme12.xml"/><Relationship Id="rId7" Type="http://schemas.openxmlformats.org/officeDocument/2006/relationships/image" Target="../media/image13.emf"/><Relationship Id="rId8" Type="http://schemas.openxmlformats.org/officeDocument/2006/relationships/image" Target="../media/image14.emf"/><Relationship Id="rId1" Type="http://schemas.openxmlformats.org/officeDocument/2006/relationships/slideLayout" Target="../slideLayouts/slideLayout113.xml"/><Relationship Id="rId2"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5.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6.xml"/><Relationship Id="rId14" Type="http://schemas.openxmlformats.org/officeDocument/2006/relationships/image" Target="../media/image5.gif"/><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theme" Target="../theme/theme9.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066800" y="6553200"/>
            <a:ext cx="762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pPr>
              <a:defRPr/>
            </a:pPr>
            <a:endParaRPr lang="en-US" altLang="en-US" dirty="0"/>
          </a:p>
        </p:txBody>
      </p:sp>
      <p:sp>
        <p:nvSpPr>
          <p:cNvPr id="1029" name="Rectangle 5"/>
          <p:cNvSpPr>
            <a:spLocks noGrp="1" noChangeArrowheads="1"/>
          </p:cNvSpPr>
          <p:nvPr>
            <p:ph type="ftr" sz="quarter" idx="3"/>
          </p:nvPr>
        </p:nvSpPr>
        <p:spPr bwMode="auto">
          <a:xfrm>
            <a:off x="1905000" y="6561138"/>
            <a:ext cx="6472238"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altLang="en-US" sz="1100"/>
            </a:lvl1pPr>
          </a:lstStyle>
          <a:p>
            <a:pPr>
              <a:defRPr/>
            </a:pPr>
            <a:endParaRPr/>
          </a:p>
        </p:txBody>
      </p:sp>
      <p:sp>
        <p:nvSpPr>
          <p:cNvPr id="1030" name="Rectangle 6"/>
          <p:cNvSpPr>
            <a:spLocks noGrp="1" noChangeArrowheads="1"/>
          </p:cNvSpPr>
          <p:nvPr>
            <p:ph type="sldNum" sz="quarter" idx="4"/>
          </p:nvPr>
        </p:nvSpPr>
        <p:spPr bwMode="auto">
          <a:xfrm>
            <a:off x="8458200" y="6567488"/>
            <a:ext cx="304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altLang="en-US" sz="1100"/>
            </a:lvl1pPr>
          </a:lstStyle>
          <a:p>
            <a:pPr>
              <a:defRPr/>
            </a:pPr>
            <a:fld id="{1A7CDA2F-BCCB-4BA1-B584-1F0B31B1DA50}" type="slidenum">
              <a:rPr/>
              <a:pPr>
                <a:defRPr/>
              </a:pPr>
              <a:t>‹#›</a:t>
            </a:fld>
            <a:endParaRPr/>
          </a:p>
        </p:txBody>
      </p:sp>
      <p:pic>
        <p:nvPicPr>
          <p:cNvPr id="2" name="Picture 15" descr="nsf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839200" y="6550025"/>
            <a:ext cx="2333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2" descr="New 36in Heade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4" descr="CUCLASSE logo black"/>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2400" y="655320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
          <p:cNvSpPr>
            <a:spLocks noGrp="1" noChangeArrowheads="1"/>
          </p:cNvSpPr>
          <p:nvPr>
            <p:ph type="title"/>
          </p:nvPr>
        </p:nvSpPr>
        <p:spPr bwMode="auto">
          <a:xfrm>
            <a:off x="3657600" y="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6" r:id="rId4"/>
    <p:sldLayoutId id="2147483829" r:id="rId5"/>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2pPr>
      <a:lvl3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3pPr>
      <a:lvl4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4pPr>
      <a:lvl5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5pPr>
      <a:lvl6pPr marL="4572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6pPr>
      <a:lvl7pPr marL="9144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7pPr>
      <a:lvl8pPr marL="13716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8pPr>
      <a:lvl9pPr marL="18288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066800" y="6553200"/>
            <a:ext cx="762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vl1pPr>
          </a:lstStyle>
          <a:p>
            <a:pPr>
              <a:defRPr/>
            </a:pPr>
            <a:endParaRPr lang="en-US" altLang="en-US" dirty="0">
              <a:solidFill>
                <a:srgbClr val="000000"/>
              </a:solidFill>
              <a:cs typeface="ＭＳ Ｐゴシック"/>
            </a:endParaRPr>
          </a:p>
        </p:txBody>
      </p:sp>
      <p:sp>
        <p:nvSpPr>
          <p:cNvPr id="1029" name="Rectangle 5"/>
          <p:cNvSpPr>
            <a:spLocks noGrp="1" noChangeArrowheads="1"/>
          </p:cNvSpPr>
          <p:nvPr>
            <p:ph type="ftr" sz="quarter" idx="3"/>
          </p:nvPr>
        </p:nvSpPr>
        <p:spPr bwMode="auto">
          <a:xfrm>
            <a:off x="1905000" y="6561138"/>
            <a:ext cx="6472238"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altLang="en-US" sz="1100"/>
            </a:lvl1pPr>
          </a:lstStyle>
          <a:p>
            <a:pPr>
              <a:defRPr/>
            </a:pPr>
            <a:endParaRPr>
              <a:solidFill>
                <a:srgbClr val="000000"/>
              </a:solidFill>
              <a:cs typeface="ＭＳ Ｐゴシック"/>
            </a:endParaRPr>
          </a:p>
        </p:txBody>
      </p:sp>
      <p:sp>
        <p:nvSpPr>
          <p:cNvPr id="1030" name="Rectangle 6"/>
          <p:cNvSpPr>
            <a:spLocks noGrp="1" noChangeArrowheads="1"/>
          </p:cNvSpPr>
          <p:nvPr>
            <p:ph type="sldNum" sz="quarter" idx="4"/>
          </p:nvPr>
        </p:nvSpPr>
        <p:spPr bwMode="auto">
          <a:xfrm>
            <a:off x="8458200" y="6567488"/>
            <a:ext cx="304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altLang="en-US" sz="1100"/>
            </a:lvl1pPr>
          </a:lstStyle>
          <a:p>
            <a:pPr>
              <a:defRPr/>
            </a:pPr>
            <a:fld id="{94D0DA0B-5D15-4E5A-8D8D-E7A4A4BA6162}" type="slidenum">
              <a:rPr>
                <a:solidFill>
                  <a:srgbClr val="000000"/>
                </a:solidFill>
                <a:cs typeface="ＭＳ Ｐゴシック"/>
              </a:rPr>
              <a:pPr>
                <a:defRPr/>
              </a:pPr>
              <a:t>‹#›</a:t>
            </a:fld>
            <a:endParaRPr>
              <a:solidFill>
                <a:srgbClr val="000000"/>
              </a:solidFill>
              <a:cs typeface="ＭＳ Ｐゴシック"/>
            </a:endParaRPr>
          </a:p>
        </p:txBody>
      </p:sp>
      <p:pic>
        <p:nvPicPr>
          <p:cNvPr id="2" name="Picture 15" descr="nsf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839200" y="6550025"/>
            <a:ext cx="2333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2" descr="New 36in Heade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4" descr="CUCLASSE logo black"/>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2400" y="655320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06317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5" r:id="rId5"/>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2pPr>
      <a:lvl3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3pPr>
      <a:lvl4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4pPr>
      <a:lvl5pPr algn="ctr" rtl="0" eaLnBrk="0" fontAlgn="base" hangingPunct="0">
        <a:spcBef>
          <a:spcPct val="0"/>
        </a:spcBef>
        <a:spcAft>
          <a:spcPct val="0"/>
        </a:spcAft>
        <a:defRPr sz="3200">
          <a:solidFill>
            <a:schemeClr val="bg1"/>
          </a:solidFill>
          <a:latin typeface="Arial" pitchFamily="-84" charset="0"/>
          <a:ea typeface="ＭＳ Ｐゴシック" pitchFamily="-84" charset="-128"/>
          <a:cs typeface="ＭＳ Ｐゴシック" pitchFamily="-84" charset="-128"/>
        </a:defRPr>
      </a:lvl5pPr>
      <a:lvl6pPr marL="4572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6pPr>
      <a:lvl7pPr marL="9144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7pPr>
      <a:lvl8pPr marL="13716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8pPr>
      <a:lvl9pPr marL="18288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100000">
              <a:srgbClr val="9CB86E">
                <a:lumMod val="15000"/>
                <a:lumOff val="85000"/>
              </a:srgbClr>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rot="10800000">
            <a:off x="0" y="6629400"/>
            <a:ext cx="9142413" cy="231775"/>
          </a:xfrm>
          <a:prstGeom prst="rect">
            <a:avLst/>
          </a:prstGeom>
          <a:gradFill rotWithShape="1">
            <a:gsLst>
              <a:gs pos="0">
                <a:srgbClr val="5F5F5F"/>
              </a:gs>
              <a:gs pos="100000">
                <a:srgbClr val="B6B6B6"/>
              </a:gs>
            </a:gsLst>
            <a:lin ang="5400000" scaled="1"/>
          </a:gradFill>
          <a:ln w="1270" algn="ctr">
            <a:noFill/>
            <a:miter lim="800000"/>
            <a:headEnd/>
            <a:tailEnd/>
          </a:ln>
          <a:effectLst/>
        </p:spPr>
        <p:txBody>
          <a:bodyPr rot="10800000" wrap="none" anchor="ctr"/>
          <a:lstStyle/>
          <a:p>
            <a:pPr algn="ctr">
              <a:defRPr/>
            </a:pPr>
            <a:endParaRPr lang="en-US" sz="1800" dirty="0">
              <a:solidFill>
                <a:srgbClr val="000000"/>
              </a:solidFill>
              <a:ea typeface="+mn-ea"/>
            </a:endParaRPr>
          </a:p>
        </p:txBody>
      </p:sp>
      <p:sp>
        <p:nvSpPr>
          <p:cNvPr id="19459" name="Rectangle 3"/>
          <p:cNvSpPr>
            <a:spLocks noGrp="1" noChangeArrowheads="1"/>
          </p:cNvSpPr>
          <p:nvPr>
            <p:ph type="title"/>
          </p:nvPr>
        </p:nvSpPr>
        <p:spPr bwMode="auto">
          <a:xfrm>
            <a:off x="1371600" y="142875"/>
            <a:ext cx="708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p>
            <a:pPr lvl="0"/>
            <a:r>
              <a:rPr lang="en-US" smtClean="0"/>
              <a:t>Click to edit Master title style</a:t>
            </a:r>
          </a:p>
        </p:txBody>
      </p:sp>
      <p:sp>
        <p:nvSpPr>
          <p:cNvPr id="19460" name="Rectangle 4"/>
          <p:cNvSpPr>
            <a:spLocks noGrp="1" noChangeArrowheads="1"/>
          </p:cNvSpPr>
          <p:nvPr>
            <p:ph type="body" idx="1"/>
          </p:nvPr>
        </p:nvSpPr>
        <p:spPr bwMode="auto">
          <a:xfrm>
            <a:off x="838200" y="1600200"/>
            <a:ext cx="77724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3" name="Text Box 7"/>
          <p:cNvSpPr txBox="1">
            <a:spLocks noChangeArrowheads="1"/>
          </p:cNvSpPr>
          <p:nvPr/>
        </p:nvSpPr>
        <p:spPr bwMode="auto">
          <a:xfrm>
            <a:off x="408296" y="6700837"/>
            <a:ext cx="8077200" cy="157163"/>
          </a:xfrm>
          <a:prstGeom prst="rect">
            <a:avLst/>
          </a:prstGeom>
          <a:noFill/>
          <a:ln w="12700" algn="ctr">
            <a:noFill/>
            <a:miter lim="800000"/>
            <a:headEnd type="none" w="sm" len="sm"/>
            <a:tailEnd type="none" w="sm" len="sm"/>
          </a:ln>
          <a:effectLst/>
        </p:spPr>
        <p:txBody>
          <a:bodyPr wrap="square" lIns="0" tIns="0" rIns="0" bIns="0">
            <a:spAutoFit/>
          </a:bodyPr>
          <a:lstStyle/>
          <a:p>
            <a:pPr algn="ctr">
              <a:defRPr/>
            </a:pPr>
            <a:r>
              <a:rPr lang="en-US" sz="1000" b="1" dirty="0">
                <a:solidFill>
                  <a:srgbClr val="FFFFFF"/>
                </a:solidFill>
                <a:effectLst>
                  <a:outerShdw blurRad="38100" dist="38100" dir="2700000" algn="tl">
                    <a:srgbClr val="C0C0C0"/>
                  </a:outerShdw>
                </a:effectLst>
                <a:ea typeface="+mn-ea"/>
              </a:rPr>
              <a:t>David </a:t>
            </a:r>
            <a:r>
              <a:rPr lang="en-US" sz="1000" b="1" dirty="0" smtClean="0">
                <a:solidFill>
                  <a:srgbClr val="FFFFFF"/>
                </a:solidFill>
                <a:effectLst>
                  <a:outerShdw blurRad="38100" dist="38100" dir="2700000" algn="tl">
                    <a:srgbClr val="C0C0C0"/>
                  </a:outerShdw>
                </a:effectLst>
                <a:ea typeface="+mn-ea"/>
              </a:rPr>
              <a:t>Larbalestier (ASC-NHMFL-FSU),  slides for Ralf Eichhorn talk to HEPAP, August 25, 2014</a:t>
            </a:r>
            <a:endParaRPr lang="en-US" sz="1000" b="1" dirty="0">
              <a:solidFill>
                <a:srgbClr val="FFFFFF"/>
              </a:solidFill>
              <a:effectLst>
                <a:outerShdw blurRad="38100" dist="38100" dir="2700000" algn="tl">
                  <a:srgbClr val="C0C0C0"/>
                </a:outerShdw>
              </a:effectLst>
              <a:ea typeface="+mn-ea"/>
            </a:endParaRPr>
          </a:p>
        </p:txBody>
      </p:sp>
      <p:sp>
        <p:nvSpPr>
          <p:cNvPr id="4107" name="Text Box 11"/>
          <p:cNvSpPr txBox="1">
            <a:spLocks noChangeArrowheads="1"/>
          </p:cNvSpPr>
          <p:nvPr/>
        </p:nvSpPr>
        <p:spPr bwMode="auto">
          <a:xfrm>
            <a:off x="76200" y="6648450"/>
            <a:ext cx="1066800" cy="214313"/>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sz="800" b="1" dirty="0">
                <a:solidFill>
                  <a:srgbClr val="FFFFFF"/>
                </a:solidFill>
                <a:ea typeface="+mn-ea"/>
              </a:rPr>
              <a:t> Slide </a:t>
            </a:r>
            <a:fld id="{5DB40FCC-4116-41CB-AA3D-91C8648A08B2}" type="slidenum">
              <a:rPr lang="en-US" sz="800" b="1">
                <a:solidFill>
                  <a:srgbClr val="FFFFFF"/>
                </a:solidFill>
                <a:ea typeface="+mn-ea"/>
              </a:rPr>
              <a:pPr>
                <a:spcBef>
                  <a:spcPct val="50000"/>
                </a:spcBef>
                <a:defRPr/>
              </a:pPr>
              <a:t>‹#›</a:t>
            </a:fld>
            <a:endParaRPr lang="en-US" sz="800" b="1" dirty="0">
              <a:solidFill>
                <a:srgbClr val="FFFFFF"/>
              </a:solidFill>
              <a:ea typeface="+mn-ea"/>
            </a:endParaRPr>
          </a:p>
        </p:txBody>
      </p:sp>
    </p:spTree>
    <p:extLst>
      <p:ext uri="{BB962C8B-B14F-4D97-AF65-F5344CB8AC3E}">
        <p14:creationId xmlns:p14="http://schemas.microsoft.com/office/powerpoint/2010/main" val="331845134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Lucida Sans" pitchFamily="34" charset="0"/>
        </a:defRPr>
      </a:lvl2pPr>
      <a:lvl3pPr algn="ctr" rtl="0" eaLnBrk="1" fontAlgn="base" hangingPunct="1">
        <a:spcBef>
          <a:spcPct val="0"/>
        </a:spcBef>
        <a:spcAft>
          <a:spcPct val="0"/>
        </a:spcAft>
        <a:defRPr sz="3200" b="1">
          <a:solidFill>
            <a:schemeClr val="tx2"/>
          </a:solidFill>
          <a:latin typeface="Lucida Sans" pitchFamily="34" charset="0"/>
        </a:defRPr>
      </a:lvl3pPr>
      <a:lvl4pPr algn="ctr" rtl="0" eaLnBrk="1" fontAlgn="base" hangingPunct="1">
        <a:spcBef>
          <a:spcPct val="0"/>
        </a:spcBef>
        <a:spcAft>
          <a:spcPct val="0"/>
        </a:spcAft>
        <a:defRPr sz="3200" b="1">
          <a:solidFill>
            <a:schemeClr val="tx2"/>
          </a:solidFill>
          <a:latin typeface="Lucida Sans" pitchFamily="34" charset="0"/>
        </a:defRPr>
      </a:lvl4pPr>
      <a:lvl5pPr algn="ctr" rtl="0" eaLnBrk="1" fontAlgn="base" hangingPunct="1">
        <a:spcBef>
          <a:spcPct val="0"/>
        </a:spcBef>
        <a:spcAft>
          <a:spcPct val="0"/>
        </a:spcAft>
        <a:defRPr sz="3200" b="1">
          <a:solidFill>
            <a:schemeClr val="tx2"/>
          </a:solidFill>
          <a:latin typeface="Lucida Sans" pitchFamily="34" charset="0"/>
        </a:defRPr>
      </a:lvl5pPr>
      <a:lvl6pPr marL="457200" algn="ctr" rtl="0" eaLnBrk="1" fontAlgn="base" hangingPunct="1">
        <a:spcBef>
          <a:spcPct val="0"/>
        </a:spcBef>
        <a:spcAft>
          <a:spcPct val="0"/>
        </a:spcAft>
        <a:defRPr sz="3200" b="1">
          <a:solidFill>
            <a:schemeClr val="tx2"/>
          </a:solidFill>
          <a:latin typeface="Lucida Sans" pitchFamily="34" charset="0"/>
        </a:defRPr>
      </a:lvl6pPr>
      <a:lvl7pPr marL="914400" algn="ctr" rtl="0" eaLnBrk="1" fontAlgn="base" hangingPunct="1">
        <a:spcBef>
          <a:spcPct val="0"/>
        </a:spcBef>
        <a:spcAft>
          <a:spcPct val="0"/>
        </a:spcAft>
        <a:defRPr sz="3200" b="1">
          <a:solidFill>
            <a:schemeClr val="tx2"/>
          </a:solidFill>
          <a:latin typeface="Lucida Sans" pitchFamily="34" charset="0"/>
        </a:defRPr>
      </a:lvl7pPr>
      <a:lvl8pPr marL="1371600" algn="ctr" rtl="0" eaLnBrk="1" fontAlgn="base" hangingPunct="1">
        <a:spcBef>
          <a:spcPct val="0"/>
        </a:spcBef>
        <a:spcAft>
          <a:spcPct val="0"/>
        </a:spcAft>
        <a:defRPr sz="3200" b="1">
          <a:solidFill>
            <a:schemeClr val="tx2"/>
          </a:solidFill>
          <a:latin typeface="Lucida Sans" pitchFamily="34" charset="0"/>
        </a:defRPr>
      </a:lvl8pPr>
      <a:lvl9pPr marL="1828800" algn="ctr" rtl="0" eaLnBrk="1" fontAlgn="base" hangingPunct="1">
        <a:spcBef>
          <a:spcPct val="0"/>
        </a:spcBef>
        <a:spcAft>
          <a:spcPct val="0"/>
        </a:spcAft>
        <a:defRPr sz="3200" b="1">
          <a:solidFill>
            <a:schemeClr val="tx2"/>
          </a:solidFill>
          <a:latin typeface="Lucida Sans" pitchFamily="34" charset="0"/>
        </a:defRPr>
      </a:lvl9pPr>
    </p:titleStyle>
    <p:bodyStyle>
      <a:lvl1pPr marL="342900" indent="-342900" algn="l" rtl="0" eaLnBrk="1" fontAlgn="base" hangingPunct="1">
        <a:spcBef>
          <a:spcPct val="20000"/>
        </a:spcBef>
        <a:spcAft>
          <a:spcPct val="0"/>
        </a:spcAft>
        <a:buClr>
          <a:srgbClr val="AD9737"/>
        </a:buClr>
        <a:buFont typeface="Wingdings" pitchFamily="2" charset="2"/>
        <a:buBlip>
          <a:blip r:embed="rId14"/>
        </a:buBlip>
        <a:defRPr sz="2800" b="1">
          <a:solidFill>
            <a:schemeClr val="hlink"/>
          </a:solidFill>
          <a:latin typeface="+mn-lt"/>
          <a:ea typeface="+mn-ea"/>
          <a:cs typeface="+mn-cs"/>
        </a:defRPr>
      </a:lvl1pPr>
      <a:lvl2pPr marL="742950" indent="-285750" algn="l" rtl="0" eaLnBrk="1" fontAlgn="base" hangingPunct="1">
        <a:spcBef>
          <a:spcPct val="20000"/>
        </a:spcBef>
        <a:spcAft>
          <a:spcPct val="0"/>
        </a:spcAft>
        <a:buClr>
          <a:schemeClr val="tx1"/>
        </a:buClr>
        <a:buBlip>
          <a:blip r:embed="rId14"/>
        </a:buBlip>
        <a:defRPr sz="2400" b="1">
          <a:solidFill>
            <a:srgbClr val="5F5F5F"/>
          </a:solidFill>
          <a:latin typeface="+mn-lt"/>
        </a:defRPr>
      </a:lvl2pPr>
      <a:lvl3pPr marL="1143000" indent="-228600" algn="l" rtl="0" eaLnBrk="1" fontAlgn="base" hangingPunct="1">
        <a:spcBef>
          <a:spcPct val="20000"/>
        </a:spcBef>
        <a:spcAft>
          <a:spcPct val="0"/>
        </a:spcAft>
        <a:buClr>
          <a:srgbClr val="CC0000"/>
        </a:buClr>
        <a:buFont typeface="Wingdings" pitchFamily="2" charset="2"/>
        <a:buBlip>
          <a:blip r:embed="rId14"/>
        </a:buBlip>
        <a:defRPr sz="2000" b="1">
          <a:solidFill>
            <a:srgbClr val="5F5F5F"/>
          </a:solidFill>
          <a:latin typeface="+mn-lt"/>
        </a:defRPr>
      </a:lvl3pPr>
      <a:lvl4pPr marL="1600200" indent="-228600" algn="l" rtl="0" eaLnBrk="1" fontAlgn="base" hangingPunct="1">
        <a:spcBef>
          <a:spcPct val="20000"/>
        </a:spcBef>
        <a:spcAft>
          <a:spcPct val="0"/>
        </a:spcAft>
        <a:buClr>
          <a:srgbClr val="CC0000"/>
        </a:buClr>
        <a:buBlip>
          <a:blip r:embed="rId14"/>
        </a:buBlip>
        <a:defRPr b="1">
          <a:solidFill>
            <a:srgbClr val="5F5F5F"/>
          </a:solidFill>
          <a:latin typeface="+mn-lt"/>
        </a:defRPr>
      </a:lvl4pPr>
      <a:lvl5pPr marL="2057400" indent="-228600" algn="l" rtl="0" eaLnBrk="1" fontAlgn="base" hangingPunct="1">
        <a:spcBef>
          <a:spcPct val="20000"/>
        </a:spcBef>
        <a:spcAft>
          <a:spcPct val="0"/>
        </a:spcAft>
        <a:buClr>
          <a:srgbClr val="CC0000"/>
        </a:buClr>
        <a:buBlip>
          <a:blip r:embed="rId14"/>
        </a:buBlip>
        <a:defRPr b="1">
          <a:solidFill>
            <a:srgbClr val="5F5F5F"/>
          </a:solidFill>
          <a:latin typeface="+mn-lt"/>
        </a:defRPr>
      </a:lvl5pPr>
      <a:lvl6pPr marL="2514600" indent="-228600" algn="l" rtl="0" eaLnBrk="1" fontAlgn="base" hangingPunct="1">
        <a:spcBef>
          <a:spcPct val="20000"/>
        </a:spcBef>
        <a:spcAft>
          <a:spcPct val="0"/>
        </a:spcAft>
        <a:buClr>
          <a:srgbClr val="CC0000"/>
        </a:buClr>
        <a:buBlip>
          <a:blip r:embed="rId14"/>
        </a:buBlip>
        <a:defRPr b="1">
          <a:solidFill>
            <a:srgbClr val="5F5F5F"/>
          </a:solidFill>
          <a:latin typeface="+mn-lt"/>
        </a:defRPr>
      </a:lvl6pPr>
      <a:lvl7pPr marL="2971800" indent="-228600" algn="l" rtl="0" eaLnBrk="1" fontAlgn="base" hangingPunct="1">
        <a:spcBef>
          <a:spcPct val="20000"/>
        </a:spcBef>
        <a:spcAft>
          <a:spcPct val="0"/>
        </a:spcAft>
        <a:buClr>
          <a:srgbClr val="CC0000"/>
        </a:buClr>
        <a:buBlip>
          <a:blip r:embed="rId14"/>
        </a:buBlip>
        <a:defRPr b="1">
          <a:solidFill>
            <a:srgbClr val="5F5F5F"/>
          </a:solidFill>
          <a:latin typeface="+mn-lt"/>
        </a:defRPr>
      </a:lvl7pPr>
      <a:lvl8pPr marL="3429000" indent="-228600" algn="l" rtl="0" eaLnBrk="1" fontAlgn="base" hangingPunct="1">
        <a:spcBef>
          <a:spcPct val="20000"/>
        </a:spcBef>
        <a:spcAft>
          <a:spcPct val="0"/>
        </a:spcAft>
        <a:buClr>
          <a:srgbClr val="CC0000"/>
        </a:buClr>
        <a:buBlip>
          <a:blip r:embed="rId14"/>
        </a:buBlip>
        <a:defRPr b="1">
          <a:solidFill>
            <a:srgbClr val="5F5F5F"/>
          </a:solidFill>
          <a:latin typeface="+mn-lt"/>
        </a:defRPr>
      </a:lvl8pPr>
      <a:lvl9pPr marL="3886200" indent="-228600" algn="l" rtl="0" eaLnBrk="1" fontAlgn="base" hangingPunct="1">
        <a:spcBef>
          <a:spcPct val="20000"/>
        </a:spcBef>
        <a:spcAft>
          <a:spcPct val="0"/>
        </a:spcAft>
        <a:buClr>
          <a:srgbClr val="CC0000"/>
        </a:buClr>
        <a:buBlip>
          <a:blip r:embed="rId14"/>
        </a:buBlip>
        <a:defRPr b="1">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alphaModFix amt="0"/>
          </a:blip>
          <a:srcRect/>
          <a:stretch>
            <a:fillRect/>
          </a:stretch>
        </a:blipFill>
        <a:effectLst/>
      </p:bgPr>
    </p:bg>
    <p:spTree>
      <p:nvGrpSpPr>
        <p:cNvPr id="1" name=""/>
        <p:cNvGrpSpPr/>
        <p:nvPr/>
      </p:nvGrpSpPr>
      <p:grpSpPr>
        <a:xfrm>
          <a:off x="0" y="0"/>
          <a:ext cx="0" cy="0"/>
          <a:chOff x="0" y="0"/>
          <a:chExt cx="0" cy="0"/>
        </a:xfrm>
      </p:grpSpPr>
      <p:pic>
        <p:nvPicPr>
          <p:cNvPr id="1026" name="Picture 3" descr="ContentSlide_HeaderFooter_012014.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154D81"/>
                </a:solidFill>
                <a:latin typeface="Helvetica" charset="0"/>
              </a:defRPr>
            </a:lvl1pPr>
          </a:lstStyle>
          <a:p>
            <a:pPr defTabSz="457200" eaLnBrk="1" hangingPunct="1"/>
            <a:fld id="{5B7245C9-30C6-41A2-A193-3FC3A3A1C782}" type="datetime1">
              <a:rPr lang="en-US" altLang="en-US">
                <a:ea typeface="MS PGothic" pitchFamily="34" charset="-128"/>
              </a:rPr>
              <a:pPr defTabSz="457200" eaLnBrk="1" hangingPunct="1"/>
              <a:t>8/25/14</a:t>
            </a:fld>
            <a:endParaRPr lang="en-US" altLang="en-US">
              <a:ea typeface="MS PGothic" pitchFamily="34" charset="-128"/>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ea typeface="ＭＳ Ｐゴシック" charset="0"/>
                <a:cs typeface="ＭＳ Ｐゴシック" charset="0"/>
              </a:defRPr>
            </a:lvl1pPr>
          </a:lstStyle>
          <a:p>
            <a:pPr defTabSz="457200" eaLnBrk="1" hangingPunct="1">
              <a:defRPr/>
            </a:pPr>
            <a:r>
              <a:rPr lang="en-US"/>
              <a:t>Presenter | Presentation Title</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154D81"/>
                </a:solidFill>
                <a:latin typeface="Helvetica" charset="0"/>
              </a:defRPr>
            </a:lvl1pPr>
          </a:lstStyle>
          <a:p>
            <a:pPr defTabSz="457200" eaLnBrk="1" hangingPunct="1"/>
            <a:fld id="{1B6B29AC-506F-4AEB-B2F7-548026AD6AEC}" type="slidenum">
              <a:rPr lang="en-US" altLang="en-US">
                <a:ea typeface="MS PGothic" pitchFamily="34" charset="-128"/>
              </a:rPr>
              <a:pPr defTabSz="457200" eaLnBrk="1" hangingPunct="1"/>
              <a:t>‹#›</a:t>
            </a:fld>
            <a:endParaRPr lang="en-US" altLang="en-US">
              <a:ea typeface="MS PGothic" pitchFamily="34" charset="-128"/>
            </a:endParaRPr>
          </a:p>
        </p:txBody>
      </p:sp>
    </p:spTree>
    <p:extLst>
      <p:ext uri="{BB962C8B-B14F-4D97-AF65-F5344CB8AC3E}">
        <p14:creationId xmlns:p14="http://schemas.microsoft.com/office/powerpoint/2010/main" val="53336376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ltLang="zh-CN" dirty="0">
              <a:solidFill>
                <a:srgbClr val="000000"/>
              </a:solidFill>
              <a:ea typeface="SimSun"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ltLang="zh-CN" dirty="0">
              <a:solidFill>
                <a:srgbClr val="000000"/>
              </a:solidFill>
              <a:ea typeface="SimSun"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AB93A3B-1407-4C71-962E-9C0ECC62E61A}" type="slidenum">
              <a:rPr lang="en-US" altLang="zh-CN">
                <a:solidFill>
                  <a:srgbClr val="000000"/>
                </a:solidFill>
                <a:ea typeface="SimSun" pitchFamily="2" charset="-122"/>
              </a:rPr>
              <a:pPr eaLnBrk="1" hangingPunct="1">
                <a:defRPr/>
              </a:pPr>
              <a:t>‹#›</a:t>
            </a:fld>
            <a:endParaRPr lang="en-US" altLang="zh-CN" dirty="0">
              <a:solidFill>
                <a:srgbClr val="000000"/>
              </a:solidFill>
              <a:ea typeface="SimSun" pitchFamily="2" charset="-122"/>
            </a:endParaRPr>
          </a:p>
        </p:txBody>
      </p:sp>
    </p:spTree>
    <p:extLst>
      <p:ext uri="{BB962C8B-B14F-4D97-AF65-F5344CB8AC3E}">
        <p14:creationId xmlns:p14="http://schemas.microsoft.com/office/powerpoint/2010/main" val="4818781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1" hangingPunct="1">
              <a:defRPr/>
            </a:pPr>
            <a:endParaRPr lang="en-US" altLang="zh-CN" dirty="0">
              <a:ea typeface="SimSun"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1" hangingPunct="1">
              <a:defRPr/>
            </a:pPr>
            <a:endParaRPr lang="en-US" altLang="zh-CN" dirty="0">
              <a:ea typeface="SimSun"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1" hangingPunct="1">
              <a:defRPr/>
            </a:pPr>
            <a:fld id="{C7E98C4F-4270-41A3-852C-2E30156395EE}" type="slidenum">
              <a:rPr lang="en-US" altLang="zh-CN">
                <a:ea typeface="SimSun" pitchFamily="2" charset="-122"/>
              </a:rPr>
              <a:pPr eaLnBrk="1" hangingPunct="1">
                <a:defRPr/>
              </a:pPr>
              <a:t>‹#›</a:t>
            </a:fld>
            <a:endParaRPr lang="en-US" altLang="zh-CN" dirty="0">
              <a:ea typeface="SimSun" pitchFamily="2" charset="-122"/>
            </a:endParaRPr>
          </a:p>
        </p:txBody>
      </p:sp>
    </p:spTree>
    <p:extLst>
      <p:ext uri="{BB962C8B-B14F-4D97-AF65-F5344CB8AC3E}">
        <p14:creationId xmlns:p14="http://schemas.microsoft.com/office/powerpoint/2010/main" val="22867287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SimSun" pitchFamily="2" charset="-122"/>
        </a:defRPr>
      </a:lvl2pPr>
      <a:lvl3pPr algn="ctr" rtl="0" eaLnBrk="0" fontAlgn="base" hangingPunct="0">
        <a:spcBef>
          <a:spcPct val="0"/>
        </a:spcBef>
        <a:spcAft>
          <a:spcPct val="0"/>
        </a:spcAft>
        <a:defRPr sz="4400">
          <a:solidFill>
            <a:schemeClr val="tx2"/>
          </a:solidFill>
          <a:latin typeface="Arial" pitchFamily="34" charset="0"/>
          <a:ea typeface="SimSun" pitchFamily="2" charset="-122"/>
        </a:defRPr>
      </a:lvl3pPr>
      <a:lvl4pPr algn="ctr" rtl="0" eaLnBrk="0" fontAlgn="base" hangingPunct="0">
        <a:spcBef>
          <a:spcPct val="0"/>
        </a:spcBef>
        <a:spcAft>
          <a:spcPct val="0"/>
        </a:spcAft>
        <a:defRPr sz="4400">
          <a:solidFill>
            <a:schemeClr val="tx2"/>
          </a:solidFill>
          <a:latin typeface="Arial" pitchFamily="34" charset="0"/>
          <a:ea typeface="SimSun" pitchFamily="2" charset="-122"/>
        </a:defRPr>
      </a:lvl4pPr>
      <a:lvl5pPr algn="ctr" rtl="0" eaLnBrk="0" fontAlgn="base" hangingPunct="0">
        <a:spcBef>
          <a:spcPct val="0"/>
        </a:spcBef>
        <a:spcAft>
          <a:spcPct val="0"/>
        </a:spcAft>
        <a:defRPr sz="4400">
          <a:solidFill>
            <a:schemeClr val="tx2"/>
          </a:solidFill>
          <a:latin typeface="Arial" pitchFamily="34" charset="0"/>
          <a:ea typeface="SimSun" pitchFamily="2" charset="-122"/>
        </a:defRPr>
      </a:lvl5pPr>
      <a:lvl6pPr marL="457200" algn="ctr" rtl="0" fontAlgn="base">
        <a:spcBef>
          <a:spcPct val="0"/>
        </a:spcBef>
        <a:spcAft>
          <a:spcPct val="0"/>
        </a:spcAft>
        <a:defRPr sz="4400">
          <a:solidFill>
            <a:schemeClr val="tx2"/>
          </a:solidFill>
          <a:latin typeface="Arial" pitchFamily="34" charset="0"/>
          <a:ea typeface="SimSun" pitchFamily="2" charset="-122"/>
        </a:defRPr>
      </a:lvl6pPr>
      <a:lvl7pPr marL="914400" algn="ctr" rtl="0" fontAlgn="base">
        <a:spcBef>
          <a:spcPct val="0"/>
        </a:spcBef>
        <a:spcAft>
          <a:spcPct val="0"/>
        </a:spcAft>
        <a:defRPr sz="4400">
          <a:solidFill>
            <a:schemeClr val="tx2"/>
          </a:solidFill>
          <a:latin typeface="Arial" pitchFamily="34" charset="0"/>
          <a:ea typeface="SimSun" pitchFamily="2" charset="-122"/>
        </a:defRPr>
      </a:lvl7pPr>
      <a:lvl8pPr marL="1371600" algn="ctr" rtl="0" fontAlgn="base">
        <a:spcBef>
          <a:spcPct val="0"/>
        </a:spcBef>
        <a:spcAft>
          <a:spcPct val="0"/>
        </a:spcAft>
        <a:defRPr sz="4400">
          <a:solidFill>
            <a:schemeClr val="tx2"/>
          </a:solidFill>
          <a:latin typeface="Arial" pitchFamily="34" charset="0"/>
          <a:ea typeface="SimSun" pitchFamily="2" charset="-122"/>
        </a:defRPr>
      </a:lvl8pPr>
      <a:lvl9pPr marL="1828800" algn="ctr" rtl="0" fontAlgn="base">
        <a:spcBef>
          <a:spcPct val="0"/>
        </a:spcBef>
        <a:spcAft>
          <a:spcPct val="0"/>
        </a:spcAft>
        <a:defRPr sz="4400">
          <a:solidFill>
            <a:schemeClr val="tx2"/>
          </a:solidFill>
          <a:latin typeface="Arial" pitchFamily="34"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1" hangingPunct="1">
              <a:defRPr/>
            </a:pPr>
            <a:endParaRPr lang="en-US" altLang="zh-CN" dirty="0">
              <a:ea typeface="SimSun"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1" hangingPunct="1">
              <a:defRPr/>
            </a:pPr>
            <a:endParaRPr lang="en-US" altLang="zh-CN" dirty="0">
              <a:ea typeface="SimSun"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1" hangingPunct="1">
              <a:defRPr/>
            </a:pPr>
            <a:fld id="{1AE0CAD2-42BE-4C2F-BBDD-338C89AEAA98}" type="slidenum">
              <a:rPr lang="en-US" altLang="zh-CN">
                <a:ea typeface="SimSun" pitchFamily="2" charset="-122"/>
              </a:rPr>
              <a:pPr eaLnBrk="1" hangingPunct="1">
                <a:defRPr/>
              </a:pPr>
              <a:t>‹#›</a:t>
            </a:fld>
            <a:endParaRPr lang="en-US" altLang="zh-CN" dirty="0">
              <a:ea typeface="SimSun" pitchFamily="2" charset="-122"/>
            </a:endParaRPr>
          </a:p>
        </p:txBody>
      </p:sp>
    </p:spTree>
    <p:extLst>
      <p:ext uri="{BB962C8B-B14F-4D97-AF65-F5344CB8AC3E}">
        <p14:creationId xmlns:p14="http://schemas.microsoft.com/office/powerpoint/2010/main" val="6079295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710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1" hangingPunct="1">
              <a:defRPr/>
            </a:pPr>
            <a:fld id="{5CC71F39-9125-49EE-A606-06A76E649EB6}" type="datetimeFigureOut">
              <a:rPr lang="zh-CN" altLang="en-US">
                <a:ea typeface="SimSun" pitchFamily="2" charset="-122"/>
              </a:rPr>
              <a:pPr eaLnBrk="1" hangingPunct="1">
                <a:defRPr/>
              </a:pPr>
              <a:t>8/24/14</a:t>
            </a:fld>
            <a:endParaRPr lang="en-US" altLang="zh-CN" dirty="0">
              <a:ea typeface="SimSun" pitchFamily="2" charset="-122"/>
            </a:endParaRPr>
          </a:p>
        </p:txBody>
      </p:sp>
      <p:sp>
        <p:nvSpPr>
          <p:cNvPr id="1710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1" hangingPunct="1">
              <a:defRPr/>
            </a:pPr>
            <a:endParaRPr lang="en-US" altLang="zh-CN" dirty="0">
              <a:ea typeface="SimSun" pitchFamily="2" charset="-122"/>
            </a:endParaRPr>
          </a:p>
        </p:txBody>
      </p:sp>
      <p:sp>
        <p:nvSpPr>
          <p:cNvPr id="1710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1" hangingPunct="1">
              <a:defRPr/>
            </a:pPr>
            <a:fld id="{C670CF89-FC4C-4ACF-9F35-51EF17DD4CB2}" type="slidenum">
              <a:rPr lang="en-US" altLang="zh-CN">
                <a:ea typeface="SimSun" pitchFamily="2" charset="-122"/>
              </a:rPr>
              <a:pPr eaLnBrk="1" hangingPunct="1">
                <a:defRPr/>
              </a:pPr>
              <a:t>‹#›</a:t>
            </a:fld>
            <a:endParaRPr lang="en-US" altLang="zh-CN" dirty="0">
              <a:ea typeface="SimSun" pitchFamily="2" charset="-122"/>
            </a:endParaRPr>
          </a:p>
        </p:txBody>
      </p:sp>
    </p:spTree>
    <p:extLst>
      <p:ext uri="{BB962C8B-B14F-4D97-AF65-F5344CB8AC3E}">
        <p14:creationId xmlns:p14="http://schemas.microsoft.com/office/powerpoint/2010/main" val="24893121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SimSun" pitchFamily="2" charset="-122"/>
        </a:defRPr>
      </a:lvl2pPr>
      <a:lvl3pPr algn="ctr" rtl="0" eaLnBrk="0" fontAlgn="base" hangingPunct="0">
        <a:spcBef>
          <a:spcPct val="0"/>
        </a:spcBef>
        <a:spcAft>
          <a:spcPct val="0"/>
        </a:spcAft>
        <a:defRPr sz="4400">
          <a:solidFill>
            <a:schemeClr val="tx2"/>
          </a:solidFill>
          <a:latin typeface="Arial" pitchFamily="34" charset="0"/>
          <a:ea typeface="SimSun" pitchFamily="2" charset="-122"/>
        </a:defRPr>
      </a:lvl3pPr>
      <a:lvl4pPr algn="ctr" rtl="0" eaLnBrk="0" fontAlgn="base" hangingPunct="0">
        <a:spcBef>
          <a:spcPct val="0"/>
        </a:spcBef>
        <a:spcAft>
          <a:spcPct val="0"/>
        </a:spcAft>
        <a:defRPr sz="4400">
          <a:solidFill>
            <a:schemeClr val="tx2"/>
          </a:solidFill>
          <a:latin typeface="Arial" pitchFamily="34" charset="0"/>
          <a:ea typeface="SimSun" pitchFamily="2" charset="-122"/>
        </a:defRPr>
      </a:lvl4pPr>
      <a:lvl5pPr algn="ctr" rtl="0" eaLnBrk="0" fontAlgn="base" hangingPunct="0">
        <a:spcBef>
          <a:spcPct val="0"/>
        </a:spcBef>
        <a:spcAft>
          <a:spcPct val="0"/>
        </a:spcAft>
        <a:defRPr sz="4400">
          <a:solidFill>
            <a:schemeClr val="tx2"/>
          </a:solidFill>
          <a:latin typeface="Arial" pitchFamily="34" charset="0"/>
          <a:ea typeface="SimSun" pitchFamily="2" charset="-122"/>
        </a:defRPr>
      </a:lvl5pPr>
      <a:lvl6pPr marL="457200" algn="ctr" rtl="0" fontAlgn="base">
        <a:spcBef>
          <a:spcPct val="0"/>
        </a:spcBef>
        <a:spcAft>
          <a:spcPct val="0"/>
        </a:spcAft>
        <a:defRPr sz="4400">
          <a:solidFill>
            <a:schemeClr val="tx2"/>
          </a:solidFill>
          <a:latin typeface="Arial" pitchFamily="34" charset="0"/>
          <a:ea typeface="SimSun" pitchFamily="2" charset="-122"/>
        </a:defRPr>
      </a:lvl6pPr>
      <a:lvl7pPr marL="914400" algn="ctr" rtl="0" fontAlgn="base">
        <a:spcBef>
          <a:spcPct val="0"/>
        </a:spcBef>
        <a:spcAft>
          <a:spcPct val="0"/>
        </a:spcAft>
        <a:defRPr sz="4400">
          <a:solidFill>
            <a:schemeClr val="tx2"/>
          </a:solidFill>
          <a:latin typeface="Arial" pitchFamily="34" charset="0"/>
          <a:ea typeface="SimSun" pitchFamily="2" charset="-122"/>
        </a:defRPr>
      </a:lvl7pPr>
      <a:lvl8pPr marL="1371600" algn="ctr" rtl="0" fontAlgn="base">
        <a:spcBef>
          <a:spcPct val="0"/>
        </a:spcBef>
        <a:spcAft>
          <a:spcPct val="0"/>
        </a:spcAft>
        <a:defRPr sz="4400">
          <a:solidFill>
            <a:schemeClr val="tx2"/>
          </a:solidFill>
          <a:latin typeface="Arial" pitchFamily="34" charset="0"/>
          <a:ea typeface="SimSun" pitchFamily="2" charset="-122"/>
        </a:defRPr>
      </a:lvl8pPr>
      <a:lvl9pPr marL="1828800" algn="ctr" rtl="0" fontAlgn="base">
        <a:spcBef>
          <a:spcPct val="0"/>
        </a:spcBef>
        <a:spcAft>
          <a:spcPct val="0"/>
        </a:spcAft>
        <a:defRPr sz="4400">
          <a:solidFill>
            <a:schemeClr val="tx2"/>
          </a:solidFill>
          <a:latin typeface="Arial" pitchFamily="34"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803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627716" name="Line 4"/>
          <p:cNvSpPr>
            <a:spLocks noChangeShapeType="1"/>
          </p:cNvSpPr>
          <p:nvPr/>
        </p:nvSpPr>
        <p:spPr bwMode="auto">
          <a:xfrm>
            <a:off x="0" y="816742"/>
            <a:ext cx="9144000" cy="0"/>
          </a:xfrm>
          <a:prstGeom prst="line">
            <a:avLst/>
          </a:prstGeom>
          <a:noFill/>
          <a:ln w="63500">
            <a:solidFill>
              <a:schemeClr val="tx1">
                <a:lumMod val="65000"/>
                <a:lumOff val="35000"/>
              </a:schemeClr>
            </a:solidFill>
            <a:round/>
            <a:headEnd/>
            <a:tailEnd/>
          </a:ln>
          <a:effectLst/>
        </p:spPr>
        <p:txBody>
          <a:bodyPr/>
          <a:lstStyle/>
          <a:p>
            <a:pPr algn="ctr">
              <a:defRPr/>
            </a:pPr>
            <a:endParaRPr lang="en-US" sz="1400" b="1" dirty="0">
              <a:solidFill>
                <a:srgbClr val="000000"/>
              </a:solidFill>
              <a:ea typeface="+mn-ea"/>
              <a:cs typeface="Arial"/>
            </a:endParaRPr>
          </a:p>
        </p:txBody>
      </p:sp>
      <p:sp>
        <p:nvSpPr>
          <p:cNvPr id="627717" name="Line 5"/>
          <p:cNvSpPr>
            <a:spLocks noChangeShapeType="1"/>
          </p:cNvSpPr>
          <p:nvPr/>
        </p:nvSpPr>
        <p:spPr bwMode="auto">
          <a:xfrm>
            <a:off x="0" y="6281531"/>
            <a:ext cx="9144000" cy="0"/>
          </a:xfrm>
          <a:prstGeom prst="line">
            <a:avLst/>
          </a:prstGeom>
          <a:noFill/>
          <a:ln w="63500">
            <a:solidFill>
              <a:srgbClr val="C0C0C0"/>
            </a:solidFill>
            <a:round/>
            <a:headEnd/>
            <a:tailEnd/>
          </a:ln>
          <a:effectLst/>
        </p:spPr>
        <p:txBody>
          <a:bodyPr/>
          <a:lstStyle/>
          <a:p>
            <a:pPr algn="ctr">
              <a:defRPr/>
            </a:pPr>
            <a:endParaRPr lang="en-US" sz="1400" b="1" dirty="0">
              <a:solidFill>
                <a:srgbClr val="000000"/>
              </a:solidFill>
              <a:ea typeface="+mn-ea"/>
              <a:cs typeface="Arial"/>
            </a:endParaRPr>
          </a:p>
        </p:txBody>
      </p:sp>
      <p:sp>
        <p:nvSpPr>
          <p:cNvPr id="627720" name="Text Box 8"/>
          <p:cNvSpPr txBox="1">
            <a:spLocks noChangeArrowheads="1"/>
          </p:cNvSpPr>
          <p:nvPr/>
        </p:nvSpPr>
        <p:spPr bwMode="auto">
          <a:xfrm>
            <a:off x="2971800" y="6554908"/>
            <a:ext cx="3130550" cy="214312"/>
          </a:xfrm>
          <a:prstGeom prst="rect">
            <a:avLst/>
          </a:prstGeom>
          <a:noFill/>
          <a:ln w="9525">
            <a:noFill/>
            <a:miter lim="800000"/>
            <a:headEnd/>
            <a:tailEnd/>
          </a:ln>
          <a:effectLst/>
        </p:spPr>
        <p:txBody>
          <a:bodyPr>
            <a:spAutoFit/>
          </a:bodyPr>
          <a:lstStyle/>
          <a:p>
            <a:pPr algn="ctr" eaLnBrk="1" hangingPunct="1">
              <a:spcBef>
                <a:spcPct val="50000"/>
              </a:spcBef>
              <a:defRPr/>
            </a:pPr>
            <a:r>
              <a:rPr lang="en-US" sz="800" i="1" dirty="0" smtClean="0">
                <a:solidFill>
                  <a:srgbClr val="000000"/>
                </a:solidFill>
                <a:latin typeface="Times New Roman" pitchFamily="18" charset="0"/>
                <a:ea typeface="+mn-ea"/>
                <a:cs typeface="Arial"/>
              </a:rPr>
              <a:t>Page </a:t>
            </a:r>
            <a:fld id="{1B5B5EA7-2DCA-4A86-8031-B157A36EB5B6}" type="slidenum">
              <a:rPr lang="en-US" sz="800" i="1" smtClean="0">
                <a:solidFill>
                  <a:srgbClr val="000000"/>
                </a:solidFill>
                <a:latin typeface="Times New Roman" pitchFamily="18" charset="0"/>
                <a:ea typeface="+mn-ea"/>
                <a:cs typeface="Arial"/>
              </a:rPr>
              <a:pPr algn="ctr" eaLnBrk="1" hangingPunct="1">
                <a:spcBef>
                  <a:spcPct val="50000"/>
                </a:spcBef>
                <a:defRPr/>
              </a:pPr>
              <a:t>‹#›</a:t>
            </a:fld>
            <a:endParaRPr lang="en-US" sz="800" i="1" dirty="0">
              <a:solidFill>
                <a:srgbClr val="000000"/>
              </a:solidFill>
              <a:latin typeface="Times New Roman" pitchFamily="18" charset="0"/>
              <a:ea typeface="+mn-ea"/>
              <a:cs typeface="Arial"/>
            </a:endParaRPr>
          </a:p>
        </p:txBody>
      </p:sp>
      <p:sp>
        <p:nvSpPr>
          <p:cNvPr id="1034" name="Rectangle 10"/>
          <p:cNvSpPr>
            <a:spLocks noGrp="1" noChangeArrowheads="1"/>
          </p:cNvSpPr>
          <p:nvPr>
            <p:ph type="body" idx="1"/>
          </p:nvPr>
        </p:nvSpPr>
        <p:spPr bwMode="auto">
          <a:xfrm>
            <a:off x="457200" y="990600"/>
            <a:ext cx="8229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2" name="Picture 11" descr="identifier.gif"/>
          <p:cNvPicPr>
            <a:picLocks noChangeAspect="1"/>
          </p:cNvPicPr>
          <p:nvPr/>
        </p:nvPicPr>
        <p:blipFill>
          <a:blip r:embed="rId14" cstate="print">
            <a:lum bright="9000"/>
          </a:blip>
          <a:stretch>
            <a:fillRect/>
          </a:stretch>
        </p:blipFill>
        <p:spPr>
          <a:xfrm>
            <a:off x="6287833" y="6319130"/>
            <a:ext cx="796967" cy="518029"/>
          </a:xfrm>
          <a:prstGeom prst="rect">
            <a:avLst/>
          </a:prstGeom>
        </p:spPr>
      </p:pic>
      <p:sp>
        <p:nvSpPr>
          <p:cNvPr id="2" name="TextBox 1"/>
          <p:cNvSpPr txBox="1"/>
          <p:nvPr/>
        </p:nvSpPr>
        <p:spPr>
          <a:xfrm>
            <a:off x="7084800" y="6319130"/>
            <a:ext cx="2044800" cy="523220"/>
          </a:xfrm>
          <a:prstGeom prst="rect">
            <a:avLst/>
          </a:prstGeom>
          <a:noFill/>
        </p:spPr>
        <p:txBody>
          <a:bodyPr wrap="square" rtlCol="0">
            <a:spAutoFit/>
          </a:bodyPr>
          <a:lstStyle/>
          <a:p>
            <a:pPr algn="ctr"/>
            <a:r>
              <a:rPr lang="en-US" sz="1400" b="1" i="1" dirty="0" smtClean="0">
                <a:solidFill>
                  <a:srgbClr val="1D4F9F"/>
                </a:solidFill>
                <a:ea typeface="+mn-ea"/>
                <a:cs typeface="Arial" charset="0"/>
              </a:rPr>
              <a:t>Center for Accelerator Science</a:t>
            </a:r>
            <a:endParaRPr lang="en-US" sz="1400" b="1" i="1" dirty="0">
              <a:solidFill>
                <a:srgbClr val="1D4F9F"/>
              </a:solidFill>
              <a:ea typeface="+mn-ea"/>
              <a:cs typeface="Arial" charset="0"/>
            </a:endParaRPr>
          </a:p>
        </p:txBody>
      </p:sp>
    </p:spTree>
    <p:extLst>
      <p:ext uri="{BB962C8B-B14F-4D97-AF65-F5344CB8AC3E}">
        <p14:creationId xmlns:p14="http://schemas.microsoft.com/office/powerpoint/2010/main" val="779831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1" fontAlgn="base" hangingPunct="1">
        <a:spcBef>
          <a:spcPct val="0"/>
        </a:spcBef>
        <a:spcAft>
          <a:spcPct val="0"/>
        </a:spcAft>
        <a:defRPr sz="3200" b="1">
          <a:solidFill>
            <a:srgbClr val="1D4F9F"/>
          </a:solidFill>
          <a:latin typeface="+mj-lt"/>
          <a:ea typeface="+mj-ea"/>
          <a:cs typeface="+mj-cs"/>
        </a:defRPr>
      </a:lvl1pPr>
      <a:lvl2pPr algn="ctr" rtl="0" eaLnBrk="1" fontAlgn="base" hangingPunct="1">
        <a:spcBef>
          <a:spcPct val="0"/>
        </a:spcBef>
        <a:spcAft>
          <a:spcPct val="0"/>
        </a:spcAft>
        <a:defRPr sz="3200" b="1">
          <a:solidFill>
            <a:schemeClr val="tx1"/>
          </a:solidFill>
          <a:latin typeface="Arial" charset="0"/>
          <a:cs typeface="Arial" charset="0"/>
        </a:defRPr>
      </a:lvl2pPr>
      <a:lvl3pPr algn="ctr" rtl="0" eaLnBrk="1" fontAlgn="base" hangingPunct="1">
        <a:spcBef>
          <a:spcPct val="0"/>
        </a:spcBef>
        <a:spcAft>
          <a:spcPct val="0"/>
        </a:spcAft>
        <a:defRPr sz="3200" b="1">
          <a:solidFill>
            <a:schemeClr val="tx1"/>
          </a:solidFill>
          <a:latin typeface="Arial" charset="0"/>
          <a:cs typeface="Arial" charset="0"/>
        </a:defRPr>
      </a:lvl3pPr>
      <a:lvl4pPr algn="ctr" rtl="0" eaLnBrk="1" fontAlgn="base" hangingPunct="1">
        <a:spcBef>
          <a:spcPct val="0"/>
        </a:spcBef>
        <a:spcAft>
          <a:spcPct val="0"/>
        </a:spcAft>
        <a:defRPr sz="3200" b="1">
          <a:solidFill>
            <a:schemeClr val="tx1"/>
          </a:solidFill>
          <a:latin typeface="Arial" charset="0"/>
          <a:cs typeface="Arial" charset="0"/>
        </a:defRPr>
      </a:lvl4pPr>
      <a:lvl5pPr algn="ctr" rtl="0" eaLnBrk="1" fontAlgn="base" hangingPunct="1">
        <a:spcBef>
          <a:spcPct val="0"/>
        </a:spcBef>
        <a:spcAft>
          <a:spcPct val="0"/>
        </a:spcAft>
        <a:defRPr sz="3200" b="1">
          <a:solidFill>
            <a:schemeClr val="tx1"/>
          </a:solidFill>
          <a:latin typeface="Arial" charset="0"/>
          <a:cs typeface="Arial" charset="0"/>
        </a:defRPr>
      </a:lvl5pPr>
      <a:lvl6pPr marL="457200" algn="ctr" rtl="0" eaLnBrk="1" fontAlgn="base" hangingPunct="1">
        <a:spcBef>
          <a:spcPct val="0"/>
        </a:spcBef>
        <a:spcAft>
          <a:spcPct val="0"/>
        </a:spcAft>
        <a:defRPr sz="3200" b="1">
          <a:solidFill>
            <a:schemeClr val="tx1"/>
          </a:solidFill>
          <a:latin typeface="Arial" charset="0"/>
          <a:cs typeface="Arial" charset="0"/>
        </a:defRPr>
      </a:lvl6pPr>
      <a:lvl7pPr marL="914400" algn="ctr" rtl="0" eaLnBrk="1" fontAlgn="base" hangingPunct="1">
        <a:spcBef>
          <a:spcPct val="0"/>
        </a:spcBef>
        <a:spcAft>
          <a:spcPct val="0"/>
        </a:spcAft>
        <a:defRPr sz="3200" b="1">
          <a:solidFill>
            <a:schemeClr val="tx1"/>
          </a:solidFill>
          <a:latin typeface="Arial" charset="0"/>
          <a:cs typeface="Arial" charset="0"/>
        </a:defRPr>
      </a:lvl7pPr>
      <a:lvl8pPr marL="1371600" algn="ctr" rtl="0" eaLnBrk="1" fontAlgn="base" hangingPunct="1">
        <a:spcBef>
          <a:spcPct val="0"/>
        </a:spcBef>
        <a:spcAft>
          <a:spcPct val="0"/>
        </a:spcAft>
        <a:defRPr sz="3200" b="1">
          <a:solidFill>
            <a:schemeClr val="tx1"/>
          </a:solidFill>
          <a:latin typeface="Arial" charset="0"/>
          <a:cs typeface="Arial" charset="0"/>
        </a:defRPr>
      </a:lvl8pPr>
      <a:lvl9pPr marL="1828800" algn="ctr" rtl="0" eaLnBrk="1" fontAlgn="base" hangingPunct="1">
        <a:spcBef>
          <a:spcPct val="0"/>
        </a:spcBef>
        <a:spcAft>
          <a:spcPct val="0"/>
        </a:spcAft>
        <a:defRPr sz="3200" b="1">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dirty="0">
              <a:solidFill>
                <a:srgbClr val="000000"/>
              </a:solidFill>
              <a:latin typeface="Tahom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dirty="0">
              <a:solidFill>
                <a:srgbClr val="000000"/>
              </a:solidFill>
              <a:latin typeface="Tahom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B46FC1D-CD68-0A45-843D-809C11DEA118}" type="slidenum">
              <a:rPr lang="en-US" smtClean="0">
                <a:solidFill>
                  <a:srgbClr val="000000"/>
                </a:solidFill>
                <a:latin typeface="Tahoma" charset="0"/>
                <a:ea typeface="ＭＳ Ｐゴシック" charset="0"/>
              </a:rPr>
              <a:pPr/>
              <a:t>‹#›</a:t>
            </a:fld>
            <a:endParaRPr lang="en-US" dirty="0" smtClean="0">
              <a:solidFill>
                <a:srgbClr val="000000"/>
              </a:solidFill>
              <a:latin typeface="Tahoma" charset="0"/>
              <a:ea typeface="ＭＳ Ｐゴシック" charset="0"/>
            </a:endParaRPr>
          </a:p>
        </p:txBody>
      </p:sp>
    </p:spTree>
    <p:extLst>
      <p:ext uri="{BB962C8B-B14F-4D97-AF65-F5344CB8AC3E}">
        <p14:creationId xmlns:p14="http://schemas.microsoft.com/office/powerpoint/2010/main" val="304592752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ahoma" pitchFamily="34" charset="0"/>
          <a:ea typeface="ＭＳ Ｐゴシック" charset="0"/>
        </a:defRPr>
      </a:lvl2pPr>
      <a:lvl3pPr algn="ctr" rtl="0" eaLnBrk="0" fontAlgn="base" hangingPunct="0">
        <a:spcBef>
          <a:spcPct val="0"/>
        </a:spcBef>
        <a:spcAft>
          <a:spcPct val="0"/>
        </a:spcAft>
        <a:defRPr sz="4400">
          <a:solidFill>
            <a:schemeClr val="tx2"/>
          </a:solidFill>
          <a:latin typeface="Tahoma" pitchFamily="34" charset="0"/>
          <a:ea typeface="ＭＳ Ｐゴシック" charset="0"/>
        </a:defRPr>
      </a:lvl3pPr>
      <a:lvl4pPr algn="ctr" rtl="0" eaLnBrk="0" fontAlgn="base" hangingPunct="0">
        <a:spcBef>
          <a:spcPct val="0"/>
        </a:spcBef>
        <a:spcAft>
          <a:spcPct val="0"/>
        </a:spcAft>
        <a:defRPr sz="4400">
          <a:solidFill>
            <a:schemeClr val="tx2"/>
          </a:solidFill>
          <a:latin typeface="Tahoma" pitchFamily="34" charset="0"/>
          <a:ea typeface="ＭＳ Ｐゴシック" charset="0"/>
        </a:defRPr>
      </a:lvl4pPr>
      <a:lvl5pPr algn="ctr" rtl="0" eaLnBrk="0" fontAlgn="base" hangingPunct="0">
        <a:spcBef>
          <a:spcPct val="0"/>
        </a:spcBef>
        <a:spcAft>
          <a:spcPct val="0"/>
        </a:spcAft>
        <a:defRPr sz="4400">
          <a:solidFill>
            <a:schemeClr val="tx2"/>
          </a:solidFill>
          <a:latin typeface="Tahoma" pitchFamily="34"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0448C57-EBC7-4968-AE03-8F979A3DC56B}" type="datetimeFigureOut">
              <a:rPr lang="en-US" smtClean="0">
                <a:solidFill>
                  <a:prstClr val="black">
                    <a:tint val="75000"/>
                  </a:prstClr>
                </a:solidFill>
                <a:latin typeface="Calibri"/>
                <a:ea typeface="+mn-ea"/>
              </a:rPr>
              <a:pPr eaLnBrk="1" fontAlgn="auto" hangingPunct="1">
                <a:spcBef>
                  <a:spcPts val="0"/>
                </a:spcBef>
                <a:spcAft>
                  <a:spcPts val="0"/>
                </a:spcAft>
              </a:pPr>
              <a:t>8/24/14</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E7B05FE-513E-47F6-B15F-C9F952B42F5B}"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23474904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 y="76200"/>
            <a:ext cx="8991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6076" tIns="22431" rIns="56076" bIns="22431" numCol="1" anchor="ctr" anchorCtr="0" compatLnSpc="1">
            <a:prstTxWarp prst="textNoShape">
              <a:avLst/>
            </a:prstTxWarp>
            <a:spAutoFit/>
          </a:bodyPr>
          <a:lstStyle/>
          <a:p>
            <a:pPr lvl="0"/>
            <a:r>
              <a:rPr lang="en-US" altLang="ja-JP"/>
              <a:t>Click to edit Master title style</a:t>
            </a:r>
          </a:p>
        </p:txBody>
      </p:sp>
      <p:sp>
        <p:nvSpPr>
          <p:cNvPr id="2051" name="Rectangle 6"/>
          <p:cNvSpPr>
            <a:spLocks noGrp="1" noChangeArrowheads="1"/>
          </p:cNvSpPr>
          <p:nvPr>
            <p:ph type="body" idx="1"/>
          </p:nvPr>
        </p:nvSpPr>
        <p:spPr bwMode="auto">
          <a:xfrm>
            <a:off x="76200" y="1066800"/>
            <a:ext cx="89916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 name="Footer Placeholder 6"/>
          <p:cNvSpPr>
            <a:spLocks noGrp="1"/>
          </p:cNvSpPr>
          <p:nvPr>
            <p:ph type="ftr" sz="quarter" idx="3"/>
          </p:nvPr>
        </p:nvSpPr>
        <p:spPr>
          <a:xfrm>
            <a:off x="4140200" y="6356350"/>
            <a:ext cx="4241800" cy="365125"/>
          </a:xfrm>
          <a:prstGeom prst="rect">
            <a:avLst/>
          </a:prstGeom>
        </p:spPr>
        <p:txBody>
          <a:bodyPr lIns="0" tIns="45712" rIns="0" bIns="45712" anchor="b"/>
          <a:lstStyle>
            <a:lvl1pPr algn="r" eaLnBrk="0" hangingPunct="0">
              <a:lnSpc>
                <a:spcPct val="90000"/>
              </a:lnSpc>
              <a:defRPr sz="1000">
                <a:solidFill>
                  <a:srgbClr val="064308"/>
                </a:solidFill>
                <a:latin typeface="Arial"/>
                <a:ea typeface="+mn-ea"/>
                <a:cs typeface="Arial"/>
                <a:sym typeface="ヒラギノ角ゴ Pro W3" charset="-128"/>
              </a:defRPr>
            </a:lvl1pPr>
          </a:lstStyle>
          <a:p>
            <a:pPr defTabSz="457200">
              <a:defRPr/>
            </a:pPr>
            <a:r>
              <a:rPr lang="en-US" dirty="0"/>
              <a:t>K. Saito, June 2012 ASAC Review - 06</a:t>
            </a:r>
          </a:p>
        </p:txBody>
      </p:sp>
      <p:sp>
        <p:nvSpPr>
          <p:cNvPr id="9" name="Slide Number Placeholder 4"/>
          <p:cNvSpPr>
            <a:spLocks noGrp="1"/>
          </p:cNvSpPr>
          <p:nvPr>
            <p:ph type="sldNum" sz="quarter" idx="4"/>
          </p:nvPr>
        </p:nvSpPr>
        <p:spPr>
          <a:xfrm>
            <a:off x="8382000" y="6356350"/>
            <a:ext cx="762000" cy="365125"/>
          </a:xfrm>
          <a:prstGeom prst="rect">
            <a:avLst/>
          </a:prstGeom>
        </p:spPr>
        <p:txBody>
          <a:bodyPr vert="horz" wrap="square" lIns="0" tIns="45712" rIns="0" bIns="45712" numCol="1" anchor="b" anchorCtr="0" compatLnSpc="1">
            <a:prstTxWarp prst="textNoShape">
              <a:avLst/>
            </a:prstTxWarp>
          </a:bodyPr>
          <a:lstStyle>
            <a:lvl1pPr>
              <a:lnSpc>
                <a:spcPct val="90000"/>
              </a:lnSpc>
              <a:defRPr sz="1000">
                <a:solidFill>
                  <a:srgbClr val="064308"/>
                </a:solidFill>
                <a:ea typeface="ヒラギノ角ゴ Pro W3" charset="0"/>
                <a:cs typeface="Arial" charset="0"/>
              </a:defRPr>
            </a:lvl1pPr>
          </a:lstStyle>
          <a:p>
            <a:pPr defTabSz="457200"/>
            <a:r>
              <a:rPr lang="en-US" altLang="ja-JP" dirty="0" smtClean="0">
                <a:sym typeface="ヒラギノ角ゴ Pro W3" charset="0"/>
              </a:rPr>
              <a:t>, Slide </a:t>
            </a:r>
            <a:fld id="{B8DE5E93-5F21-CC4F-8629-5C86CD0ED21E}" type="slidenum">
              <a:rPr lang="en-US" altLang="ja-JP" smtClean="0">
                <a:sym typeface="ヒラギノ角ゴ Pro W3" charset="0"/>
              </a:rPr>
              <a:pPr defTabSz="457200"/>
              <a:t>‹#›</a:t>
            </a:fld>
            <a:endParaRPr lang="en-US" altLang="ja-JP" dirty="0" smtClean="0">
              <a:sym typeface="ヒラギノ角ゴ Pro W3" charset="0"/>
            </a:endParaRPr>
          </a:p>
        </p:txBody>
      </p:sp>
    </p:spTree>
    <p:extLst>
      <p:ext uri="{BB962C8B-B14F-4D97-AF65-F5344CB8AC3E}">
        <p14:creationId xmlns:p14="http://schemas.microsoft.com/office/powerpoint/2010/main" val="11751879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8" r:id="rId12"/>
  </p:sldLayoutIdLst>
  <p:hf hdr="0" dt="0"/>
  <p:txStyles>
    <p:titleStyle>
      <a:lvl1pPr algn="ctr" defTabSz="803275" rtl="0" eaLnBrk="0" fontAlgn="base" hangingPunct="0">
        <a:lnSpc>
          <a:spcPct val="88000"/>
        </a:lnSpc>
        <a:spcBef>
          <a:spcPct val="0"/>
        </a:spcBef>
        <a:spcAft>
          <a:spcPct val="0"/>
        </a:spcAft>
        <a:defRPr sz="3200" b="1">
          <a:solidFill>
            <a:srgbClr val="064308"/>
          </a:solidFill>
          <a:latin typeface="Arial" charset="0"/>
          <a:ea typeface="MS PGothic" panose="020B0600070205080204" pitchFamily="34" charset="-128"/>
          <a:cs typeface="MS PGothic" charset="0"/>
        </a:defRPr>
      </a:lvl1pPr>
      <a:lvl2pPr algn="ctr" defTabSz="803275" rtl="0" eaLnBrk="0" fontAlgn="base" hangingPunct="0">
        <a:lnSpc>
          <a:spcPct val="88000"/>
        </a:lnSpc>
        <a:spcBef>
          <a:spcPct val="0"/>
        </a:spcBef>
        <a:spcAft>
          <a:spcPct val="0"/>
        </a:spcAft>
        <a:defRPr sz="3200" b="1">
          <a:solidFill>
            <a:srgbClr val="064308"/>
          </a:solidFill>
          <a:latin typeface="Arial" charset="0"/>
          <a:ea typeface="MS PGothic" panose="020B0600070205080204" pitchFamily="34" charset="-128"/>
          <a:cs typeface="MS PGothic" charset="0"/>
        </a:defRPr>
      </a:lvl2pPr>
      <a:lvl3pPr algn="ctr" defTabSz="803275" rtl="0" eaLnBrk="0" fontAlgn="base" hangingPunct="0">
        <a:lnSpc>
          <a:spcPct val="88000"/>
        </a:lnSpc>
        <a:spcBef>
          <a:spcPct val="0"/>
        </a:spcBef>
        <a:spcAft>
          <a:spcPct val="0"/>
        </a:spcAft>
        <a:defRPr sz="3200" b="1">
          <a:solidFill>
            <a:srgbClr val="064308"/>
          </a:solidFill>
          <a:latin typeface="Arial" charset="0"/>
          <a:ea typeface="MS PGothic" panose="020B0600070205080204" pitchFamily="34" charset="-128"/>
          <a:cs typeface="MS PGothic" charset="0"/>
        </a:defRPr>
      </a:lvl3pPr>
      <a:lvl4pPr algn="ctr" defTabSz="803275" rtl="0" eaLnBrk="0" fontAlgn="base" hangingPunct="0">
        <a:lnSpc>
          <a:spcPct val="88000"/>
        </a:lnSpc>
        <a:spcBef>
          <a:spcPct val="0"/>
        </a:spcBef>
        <a:spcAft>
          <a:spcPct val="0"/>
        </a:spcAft>
        <a:defRPr sz="3200" b="1">
          <a:solidFill>
            <a:srgbClr val="064308"/>
          </a:solidFill>
          <a:latin typeface="Arial" charset="0"/>
          <a:ea typeface="MS PGothic" panose="020B0600070205080204" pitchFamily="34" charset="-128"/>
          <a:cs typeface="MS PGothic" charset="0"/>
        </a:defRPr>
      </a:lvl4pPr>
      <a:lvl5pPr algn="ctr" defTabSz="803275" rtl="0" eaLnBrk="0" fontAlgn="base" hangingPunct="0">
        <a:lnSpc>
          <a:spcPct val="88000"/>
        </a:lnSpc>
        <a:spcBef>
          <a:spcPct val="0"/>
        </a:spcBef>
        <a:spcAft>
          <a:spcPct val="0"/>
        </a:spcAft>
        <a:defRPr sz="3200" b="1">
          <a:solidFill>
            <a:srgbClr val="064308"/>
          </a:solidFill>
          <a:latin typeface="Arial" charset="0"/>
          <a:ea typeface="MS PGothic" panose="020B0600070205080204" pitchFamily="34" charset="-128"/>
          <a:cs typeface="MS PGothic" charset="0"/>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79388" indent="-179388" algn="l" defTabSz="803275" rtl="0" eaLnBrk="0" fontAlgn="base" hangingPunct="0">
        <a:lnSpc>
          <a:spcPct val="90000"/>
        </a:lnSpc>
        <a:spcBef>
          <a:spcPts val="1200"/>
        </a:spcBef>
        <a:spcAft>
          <a:spcPct val="0"/>
        </a:spcAft>
        <a:buSzPct val="100000"/>
        <a:buFont typeface="Wingdings" charset="0"/>
        <a:buChar char="§"/>
        <a:defRPr sz="2200">
          <a:solidFill>
            <a:srgbClr val="064308"/>
          </a:solidFill>
          <a:latin typeface="Arial" charset="0"/>
          <a:ea typeface="MS PGothic" panose="020B0600070205080204" pitchFamily="34" charset="-128"/>
          <a:cs typeface="MS PGothic" charset="0"/>
        </a:defRPr>
      </a:lvl1pPr>
      <a:lvl2pPr marL="361950" indent="-150813" algn="l" defTabSz="803275" rtl="0" eaLnBrk="0" fontAlgn="base" hangingPunct="0">
        <a:lnSpc>
          <a:spcPct val="90000"/>
        </a:lnSpc>
        <a:spcBef>
          <a:spcPts val="200"/>
        </a:spcBef>
        <a:spcAft>
          <a:spcPct val="0"/>
        </a:spcAft>
        <a:buSzPct val="100000"/>
        <a:buFont typeface="Arial" charset="0"/>
        <a:buChar char="•"/>
        <a:defRPr sz="2000">
          <a:solidFill>
            <a:schemeClr val="tx1"/>
          </a:solidFill>
          <a:latin typeface="Arial" charset="0"/>
          <a:ea typeface="MS PGothic" panose="020B0600070205080204" pitchFamily="34" charset="-128"/>
          <a:cs typeface="MS PGothic" charset="0"/>
        </a:defRPr>
      </a:lvl2pPr>
      <a:lvl3pPr marL="590550" indent="-160338" algn="l" defTabSz="803275" rtl="0" eaLnBrk="0" fontAlgn="base" hangingPunct="0">
        <a:lnSpc>
          <a:spcPct val="90000"/>
        </a:lnSpc>
        <a:spcBef>
          <a:spcPts val="200"/>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7075" indent="-133350" algn="l" defTabSz="803275" rtl="0" eaLnBrk="0" fontAlgn="base" hangingPunct="0">
        <a:lnSpc>
          <a:spcPct val="90000"/>
        </a:lnSpc>
        <a:spcBef>
          <a:spcPts val="200"/>
        </a:spcBef>
        <a:spcAft>
          <a:spcPct val="0"/>
        </a:spcAft>
        <a:buClr>
          <a:srgbClr val="999999"/>
        </a:buClr>
        <a:buSzPct val="100000"/>
        <a:buFont typeface="Arial" charset="0"/>
        <a:buChar char="•"/>
        <a:defRPr sz="1600">
          <a:solidFill>
            <a:schemeClr val="tx1"/>
          </a:solidFill>
          <a:latin typeface="Arial" pitchFamily="34" charset="0"/>
          <a:ea typeface="ヒラギノ角ゴ Pro W3" pitchFamily="-111" charset="-128"/>
          <a:cs typeface="ヒラギノ角ゴ Pro W3"/>
        </a:defRPr>
      </a:lvl4pPr>
      <a:lvl5pPr marL="1001713" indent="-179388" algn="l" defTabSz="803275" rtl="0" eaLnBrk="0" fontAlgn="base" hangingPunct="0">
        <a:lnSpc>
          <a:spcPct val="90000"/>
        </a:lnSpc>
        <a:spcBef>
          <a:spcPts val="200"/>
        </a:spcBef>
        <a:spcAft>
          <a:spcPct val="0"/>
        </a:spcAft>
        <a:buClr>
          <a:srgbClr val="999999"/>
        </a:buClr>
        <a:buSzPct val="100000"/>
        <a:buFont typeface="Lucida Grande" charset="0"/>
        <a:buChar char="»"/>
        <a:defRPr sz="1400">
          <a:solidFill>
            <a:schemeClr val="tx1"/>
          </a:solidFill>
          <a:latin typeface="Arial" pitchFamily="34" charset="0"/>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6.png"/><Relationship Id="rId5" Type="http://schemas.openxmlformats.org/officeDocument/2006/relationships/oleObject" Target="../embeddings/oleObject2.bin"/><Relationship Id="rId6" Type="http://schemas.openxmlformats.org/officeDocument/2006/relationships/image" Target="../media/image25.wmf"/><Relationship Id="rId7" Type="http://schemas.openxmlformats.org/officeDocument/2006/relationships/image" Target="../media/image18.jpeg"/><Relationship Id="rId1" Type="http://schemas.openxmlformats.org/officeDocument/2006/relationships/vmlDrawing" Target="../drawings/vmlDrawing2.vml"/><Relationship Id="rId2"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jpeg"/><Relationship Id="rId5" Type="http://schemas.openxmlformats.org/officeDocument/2006/relationships/image" Target="../media/image18.jpe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png"/><Relationship Id="rId5" Type="http://schemas.openxmlformats.org/officeDocument/2006/relationships/image" Target="../media/image31.jpg"/><Relationship Id="rId1" Type="http://schemas.openxmlformats.org/officeDocument/2006/relationships/slideLayout" Target="../slideLayouts/slideLayout7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oleObject" Target="../embeddings/oleObject3.bin"/><Relationship Id="rId5" Type="http://schemas.openxmlformats.org/officeDocument/2006/relationships/image" Target="../media/image32.wmf"/><Relationship Id="rId6" Type="http://schemas.openxmlformats.org/officeDocument/2006/relationships/image" Target="../media/image34.png"/><Relationship Id="rId7" Type="http://schemas.openxmlformats.org/officeDocument/2006/relationships/image" Target="../media/image29.gif"/><Relationship Id="rId1" Type="http://schemas.openxmlformats.org/officeDocument/2006/relationships/vmlDrawing" Target="../drawings/vmlDrawing3.vml"/><Relationship Id="rId2"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5.wmf"/><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8" Type="http://schemas.openxmlformats.org/officeDocument/2006/relationships/image" Target="../media/image29.gif"/><Relationship Id="rId1" Type="http://schemas.openxmlformats.org/officeDocument/2006/relationships/vmlDrawing" Target="../drawings/vmlDrawing4.vml"/><Relationship Id="rId2"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1" Type="http://schemas.openxmlformats.org/officeDocument/2006/relationships/slideLayout" Target="../slideLayouts/slideLayout94.xml"/><Relationship Id="rId2"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50.png"/><Relationship Id="rId3"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jpeg"/><Relationship Id="rId1" Type="http://schemas.openxmlformats.org/officeDocument/2006/relationships/slideLayout" Target="../slideLayouts/slideLayout51.xml"/><Relationship Id="rId2"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6.png"/><Relationship Id="rId3" Type="http://schemas.openxmlformats.org/officeDocument/2006/relationships/image" Target="../media/image5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58.png"/><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60.png"/><Relationship Id="rId3"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oleObject" Target="../embeddings/Microsoft_Word_97_-_2004_Document1.doc"/><Relationship Id="rId6" Type="http://schemas.openxmlformats.org/officeDocument/2006/relationships/image" Target="../media/image62.wmf"/><Relationship Id="rId7" Type="http://schemas.openxmlformats.org/officeDocument/2006/relationships/image" Target="../media/image65.jpeg"/><Relationship Id="rId1" Type="http://schemas.openxmlformats.org/officeDocument/2006/relationships/vmlDrawing" Target="../drawings/vmlDrawing5.vml"/><Relationship Id="rId2"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6.jpeg"/><Relationship Id="rId3"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29.gif"/><Relationship Id="rId1" Type="http://schemas.openxmlformats.org/officeDocument/2006/relationships/slideLayout" Target="../slideLayouts/slideLayout68.xml"/><Relationship Id="rId2" Type="http://schemas.openxmlformats.org/officeDocument/2006/relationships/image" Target="../media/image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0.png"/><Relationship Id="rId3" Type="http://schemas.openxmlformats.org/officeDocument/2006/relationships/image" Target="../media/image2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chart" Target="../charts/chart1.xml"/><Relationship Id="rId3"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72.png"/><Relationship Id="rId3"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74.jpeg"/><Relationship Id="rId3" Type="http://schemas.openxmlformats.org/officeDocument/2006/relationships/image" Target="../media/image75.emf"/></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7.png"/><Relationship Id="rId1" Type="http://schemas.openxmlformats.org/officeDocument/2006/relationships/slideLayout" Target="../slideLayouts/slideLayout99.xml"/><Relationship Id="rId2" Type="http://schemas.openxmlformats.org/officeDocument/2006/relationships/image" Target="../media/image7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14.xml"/><Relationship Id="rId2"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83.png"/><Relationship Id="rId3"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01.xml"/><Relationship Id="rId3"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wmf"/><Relationship Id="rId5" Type="http://schemas.openxmlformats.org/officeDocument/2006/relationships/image" Target="../media/image89.png"/><Relationship Id="rId6" Type="http://schemas.openxmlformats.org/officeDocument/2006/relationships/image" Target="../media/image90.jpeg"/><Relationship Id="rId1" Type="http://schemas.openxmlformats.org/officeDocument/2006/relationships/slideLayout" Target="../slideLayouts/slideLayout102.xml"/><Relationship Id="rId2"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86.png"/><Relationship Id="rId1" Type="http://schemas.openxmlformats.org/officeDocument/2006/relationships/slideLayout" Target="../slideLayouts/slideLayout106.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chart" Target="../charts/chart2.xml"/><Relationship Id="rId8" Type="http://schemas.openxmlformats.org/officeDocument/2006/relationships/chart" Target="../charts/chart3.xml"/><Relationship Id="rId1" Type="http://schemas.openxmlformats.org/officeDocument/2006/relationships/slideLayout" Target="../slideLayouts/slideLayout112.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02.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1.png"/><Relationship Id="rId5" Type="http://schemas.openxmlformats.org/officeDocument/2006/relationships/image" Target="../media/image87.png"/><Relationship Id="rId1" Type="http://schemas.openxmlformats.org/officeDocument/2006/relationships/slideLayout" Target="../slideLayouts/slideLayout102.xml"/><Relationship Id="rId2" Type="http://schemas.openxmlformats.org/officeDocument/2006/relationships/image" Target="../media/image1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oleObject" Target="../embeddings/oleObject1.bin"/><Relationship Id="rId7" Type="http://schemas.openxmlformats.org/officeDocument/2006/relationships/image" Target="../media/image21.wmf"/><Relationship Id="rId8" Type="http://schemas.openxmlformats.org/officeDocument/2006/relationships/image" Target="../media/image18.jpeg"/><Relationship Id="rId1" Type="http://schemas.openxmlformats.org/officeDocument/2006/relationships/vmlDrawing" Target="../drawings/vmlDrawing1.vml"/><Relationship Id="rId2"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4.png"/><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1"/>
          <p:cNvSpPr>
            <a:spLocks noGrp="1"/>
          </p:cNvSpPr>
          <p:nvPr>
            <p:ph type="ctrTitle"/>
          </p:nvPr>
        </p:nvSpPr>
        <p:spPr bwMode="auto">
          <a:xfrm>
            <a:off x="685800" y="987425"/>
            <a:ext cx="77724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spcBef>
                <a:spcPts val="2400"/>
              </a:spcBef>
            </a:pPr>
            <a:r>
              <a:rPr lang="en-US" altLang="en-US" b="1" dirty="0" smtClean="0">
                <a:solidFill>
                  <a:schemeClr val="tx1"/>
                </a:solidFill>
              </a:rPr>
              <a:t>US University Program:</a:t>
            </a:r>
            <a:br>
              <a:rPr lang="en-US" altLang="en-US" b="1" dirty="0" smtClean="0">
                <a:solidFill>
                  <a:schemeClr val="tx1"/>
                </a:solidFill>
              </a:rPr>
            </a:br>
            <a:r>
              <a:rPr lang="en-US" altLang="en-US" b="1" dirty="0" smtClean="0">
                <a:solidFill>
                  <a:schemeClr val="tx1"/>
                </a:solidFill>
              </a:rPr>
              <a:t>Accelerator related research on superconductivity</a:t>
            </a:r>
            <a:endParaRPr lang="en-US" altLang="en-US" b="1" dirty="0">
              <a:solidFill>
                <a:schemeClr val="bg1"/>
              </a:solidFill>
            </a:endParaRPr>
          </a:p>
        </p:txBody>
      </p:sp>
      <p:sp>
        <p:nvSpPr>
          <p:cNvPr id="23555" name="Content Placeholder 7"/>
          <p:cNvSpPr>
            <a:spLocks noGrp="1"/>
          </p:cNvSpPr>
          <p:nvPr>
            <p:ph type="subTitle" idx="1"/>
          </p:nvPr>
        </p:nvSpPr>
        <p:spPr bwMode="auto">
          <a:xfrm>
            <a:off x="1371600" y="2743200"/>
            <a:ext cx="6400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r>
              <a:rPr lang="en-US" altLang="ja-JP" sz="2400" dirty="0" smtClean="0"/>
              <a:t>Ralf Eichhorn</a:t>
            </a:r>
          </a:p>
          <a:p>
            <a:pPr marL="0" indent="0">
              <a:buNone/>
            </a:pPr>
            <a:r>
              <a:rPr lang="en-US" altLang="ja-JP" dirty="0" smtClean="0"/>
              <a:t>Cornell University</a:t>
            </a:r>
          </a:p>
          <a:p>
            <a:pPr marL="0" indent="0">
              <a:buNone/>
            </a:pPr>
            <a:r>
              <a:rPr lang="en-US" altLang="ja-JP" sz="1200" dirty="0" smtClean="0"/>
              <a:t>R.EICHHORN@CORNELL.EDU</a:t>
            </a:r>
          </a:p>
          <a:p>
            <a:pPr marL="457200" lvl="1" indent="0">
              <a:buNone/>
            </a:pPr>
            <a:endParaRPr lang="en-US" altLang="en-US" dirty="0" smtClean="0"/>
          </a:p>
        </p:txBody>
      </p:sp>
      <p:sp>
        <p:nvSpPr>
          <p:cNvPr id="7" name="Content Placeholder 7"/>
          <p:cNvSpPr txBox="1">
            <a:spLocks/>
          </p:cNvSpPr>
          <p:nvPr/>
        </p:nvSpPr>
        <p:spPr bwMode="auto">
          <a:xfrm>
            <a:off x="1524000" y="4419600"/>
            <a:ext cx="640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2400">
                <a:solidFill>
                  <a:schemeClr val="tx1"/>
                </a:solidFill>
                <a:latin typeface="+mn-lt"/>
                <a:ea typeface="+mn-ea"/>
                <a:cs typeface="+mn-cs"/>
              </a:defRPr>
            </a:lvl1pPr>
            <a:lvl2pPr marL="457200" indent="0" algn="ctr" rtl="0" eaLnBrk="0" fontAlgn="base" hangingPunct="0">
              <a:spcBef>
                <a:spcPct val="20000"/>
              </a:spcBef>
              <a:spcAft>
                <a:spcPct val="0"/>
              </a:spcAft>
              <a:buNone/>
              <a:defRPr sz="2000">
                <a:solidFill>
                  <a:schemeClr val="tx1"/>
                </a:solidFill>
                <a:latin typeface="+mn-lt"/>
                <a:ea typeface="+mn-ea"/>
              </a:defRPr>
            </a:lvl2pPr>
            <a:lvl3pPr marL="914400" indent="0" algn="ctr" rtl="0" eaLnBrk="0" fontAlgn="base" hangingPunct="0">
              <a:spcBef>
                <a:spcPct val="20000"/>
              </a:spcBef>
              <a:spcAft>
                <a:spcPct val="0"/>
              </a:spcAft>
              <a:buNone/>
              <a:defRPr>
                <a:solidFill>
                  <a:schemeClr val="tx1"/>
                </a:solidFill>
                <a:latin typeface="+mn-lt"/>
                <a:ea typeface="+mn-ea"/>
              </a:defRPr>
            </a:lvl3pPr>
            <a:lvl4pPr marL="1371600" indent="0" algn="ctr" rtl="0" eaLnBrk="0" fontAlgn="base" hangingPunct="0">
              <a:spcBef>
                <a:spcPct val="20000"/>
              </a:spcBef>
              <a:spcAft>
                <a:spcPct val="0"/>
              </a:spcAft>
              <a:buNone/>
              <a:defRPr sz="1600">
                <a:solidFill>
                  <a:schemeClr val="tx1"/>
                </a:solidFill>
                <a:latin typeface="+mn-lt"/>
                <a:ea typeface="+mn-ea"/>
              </a:defRPr>
            </a:lvl4pPr>
            <a:lvl5pPr marL="1828800" indent="0" algn="ctr" rtl="0" eaLnBrk="0" fontAlgn="base" hangingPunct="0">
              <a:spcBef>
                <a:spcPct val="20000"/>
              </a:spcBef>
              <a:spcAft>
                <a:spcPct val="0"/>
              </a:spcAft>
              <a:buNone/>
              <a:defRPr sz="16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algn="l"/>
            <a:r>
              <a:rPr lang="en-US" altLang="ja-JP" sz="1900" dirty="0" smtClean="0"/>
              <a:t>Based on material provided by:</a:t>
            </a:r>
          </a:p>
          <a:p>
            <a:pPr marL="628650" lvl="1" indent="-171450" algn="l">
              <a:buFont typeface="Arial"/>
              <a:buChar char="•"/>
            </a:pPr>
            <a:r>
              <a:rPr lang="en-US" altLang="ja-JP" sz="1900" dirty="0" smtClean="0"/>
              <a:t>Jean </a:t>
            </a:r>
            <a:r>
              <a:rPr lang="en-US" altLang="ja-JP" sz="1900" dirty="0" err="1" smtClean="0"/>
              <a:t>Delayen</a:t>
            </a:r>
            <a:r>
              <a:rPr lang="en-US" altLang="ja-JP" sz="1900" dirty="0" smtClean="0"/>
              <a:t> (Old Dominion)</a:t>
            </a:r>
          </a:p>
          <a:p>
            <a:pPr marL="628650" lvl="1" indent="-171450" algn="l">
              <a:buFont typeface="Arial"/>
              <a:buChar char="•"/>
            </a:pPr>
            <a:r>
              <a:rPr lang="en-US" altLang="ja-JP" sz="1900" dirty="0" smtClean="0"/>
              <a:t>Michael Kelley</a:t>
            </a:r>
            <a:r>
              <a:rPr lang="en-US" altLang="ja-JP" sz="1900" dirty="0" smtClean="0"/>
              <a:t>, Ale </a:t>
            </a:r>
            <a:r>
              <a:rPr lang="en-US" altLang="ja-JP" sz="1900" dirty="0" err="1" smtClean="0"/>
              <a:t>Lukaszew</a:t>
            </a:r>
            <a:r>
              <a:rPr lang="en-US" altLang="ja-JP" sz="1900" dirty="0" smtClean="0"/>
              <a:t> </a:t>
            </a:r>
            <a:r>
              <a:rPr lang="en-US" altLang="ja-JP" sz="1900" dirty="0" smtClean="0"/>
              <a:t>(William and Marry)</a:t>
            </a:r>
          </a:p>
          <a:p>
            <a:pPr marL="628650" lvl="1" indent="-171450" algn="l">
              <a:buFont typeface="Arial"/>
              <a:buChar char="•"/>
            </a:pPr>
            <a:r>
              <a:rPr lang="en-US" altLang="ja-JP" sz="1900" dirty="0"/>
              <a:t>David </a:t>
            </a:r>
            <a:r>
              <a:rPr lang="en-US" altLang="ja-JP" sz="1900" dirty="0" err="1" smtClean="0"/>
              <a:t>Larbalestier</a:t>
            </a:r>
            <a:r>
              <a:rPr lang="en-US" altLang="ja-JP" sz="1900" dirty="0" smtClean="0"/>
              <a:t> (Florida State)</a:t>
            </a:r>
          </a:p>
          <a:p>
            <a:pPr marL="628650" lvl="1" indent="-171450" algn="l">
              <a:buFont typeface="Arial"/>
              <a:buChar char="•"/>
            </a:pPr>
            <a:r>
              <a:rPr lang="en-US" altLang="ja-JP" sz="1900" dirty="0" smtClean="0"/>
              <a:t>Kenji Saito (Michigan State</a:t>
            </a:r>
            <a:r>
              <a:rPr lang="en-US" altLang="ja-JP" sz="1900" dirty="0" smtClean="0"/>
              <a:t>)</a:t>
            </a:r>
          </a:p>
          <a:p>
            <a:pPr marL="628650" lvl="1" indent="-171450" algn="l">
              <a:buFont typeface="Arial"/>
              <a:buChar char="•"/>
            </a:pPr>
            <a:r>
              <a:rPr lang="en-US" sz="1900" dirty="0" err="1" smtClean="0"/>
              <a:t>Xiaoxing</a:t>
            </a:r>
            <a:r>
              <a:rPr lang="en-US" sz="1900" dirty="0" smtClean="0"/>
              <a:t> </a:t>
            </a:r>
            <a:r>
              <a:rPr lang="en-US" sz="1900" dirty="0" smtClean="0"/>
              <a:t>Xi (Temple)</a:t>
            </a:r>
            <a:endParaRPr lang="en-US" altLang="ja-JP" sz="1900" dirty="0" smtClean="0"/>
          </a:p>
          <a:p>
            <a:pPr marL="171450" indent="-171450" algn="l">
              <a:buFont typeface="Arial"/>
              <a:buChar char="•"/>
            </a:pPr>
            <a:endParaRPr lang="en-US" altLang="ja-JP" sz="1200" dirty="0"/>
          </a:p>
          <a:p>
            <a:pPr marL="171450" indent="-171450" algn="l">
              <a:buFont typeface="Arial"/>
              <a:buChar char="•"/>
            </a:pPr>
            <a:endParaRPr lang="en-US" altLang="ja-JP" sz="1200" dirty="0"/>
          </a:p>
          <a:p>
            <a:pPr marL="171450" indent="-171450" algn="l">
              <a:buFont typeface="Arial"/>
              <a:buChar char="•"/>
            </a:pPr>
            <a:endParaRPr lang="en-US" altLang="ja-JP" sz="1200" dirty="0" smtClean="0"/>
          </a:p>
          <a:p>
            <a:pPr lvl="1" algn="l"/>
            <a:endParaRPr lang="en-US" altLang="en-US" dirty="0" smtClean="0"/>
          </a:p>
        </p:txBody>
      </p:sp>
    </p:spTree>
    <p:extLst>
      <p:ext uri="{BB962C8B-B14F-4D97-AF65-F5344CB8AC3E}">
        <p14:creationId xmlns:p14="http://schemas.microsoft.com/office/powerpoint/2010/main" val="689865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Text Box 3"/>
          <p:cNvSpPr txBox="1">
            <a:spLocks noChangeArrowheads="1"/>
          </p:cNvSpPr>
          <p:nvPr/>
        </p:nvSpPr>
        <p:spPr bwMode="auto">
          <a:xfrm>
            <a:off x="1850553" y="47625"/>
            <a:ext cx="5482591" cy="523220"/>
          </a:xfrm>
          <a:prstGeom prst="rect">
            <a:avLst/>
          </a:prstGeom>
          <a:noFill/>
          <a:ln w="9525">
            <a:noFill/>
            <a:miter lim="800000"/>
            <a:headEnd/>
            <a:tailEnd/>
          </a:ln>
        </p:spPr>
        <p:txBody>
          <a:bodyPr wrap="none">
            <a:spAutoFit/>
          </a:bodyPr>
          <a:lstStyle/>
          <a:p>
            <a:pPr algn="ctr"/>
            <a:r>
              <a:rPr lang="en-US" sz="2800" b="1" dirty="0" smtClean="0">
                <a:solidFill>
                  <a:srgbClr val="000000"/>
                </a:solidFill>
                <a:ea typeface="SimSun" pitchFamily="2" charset="-122"/>
                <a:cs typeface="Arial" charset="0"/>
              </a:rPr>
              <a:t>Enhancing</a:t>
            </a:r>
            <a:r>
              <a:rPr lang="en-US" altLang="zh-CN" sz="2800" b="1" dirty="0" smtClean="0">
                <a:solidFill>
                  <a:srgbClr val="000000"/>
                </a:solidFill>
                <a:ea typeface="SimSun" pitchFamily="2" charset="-122"/>
                <a:cs typeface="Arial" charset="0"/>
              </a:rPr>
              <a:t> </a:t>
            </a:r>
            <a:r>
              <a:rPr lang="en-US" altLang="zh-CN" sz="2800" b="1" i="1" dirty="0" smtClean="0">
                <a:solidFill>
                  <a:srgbClr val="000000"/>
                </a:solidFill>
                <a:ea typeface="SimSun" pitchFamily="2" charset="-122"/>
                <a:cs typeface="Arial" charset="0"/>
              </a:rPr>
              <a:t>B</a:t>
            </a:r>
            <a:r>
              <a:rPr lang="en-US" altLang="zh-CN" sz="2800" b="1" i="1" baseline="-25000" dirty="0" smtClean="0">
                <a:solidFill>
                  <a:srgbClr val="000000"/>
                </a:solidFill>
                <a:ea typeface="SimSun" pitchFamily="2" charset="-122"/>
                <a:cs typeface="Arial" charset="0"/>
              </a:rPr>
              <a:t>c1</a:t>
            </a:r>
            <a:r>
              <a:rPr lang="en-US" sz="2800" b="1" dirty="0" smtClean="0">
                <a:solidFill>
                  <a:srgbClr val="000000"/>
                </a:solidFill>
                <a:ea typeface="SimSun" pitchFamily="2" charset="-122"/>
                <a:cs typeface="Arial" charset="0"/>
              </a:rPr>
              <a:t> </a:t>
            </a:r>
            <a:r>
              <a:rPr lang="en-US" altLang="zh-CN" sz="2800" b="1" dirty="0" smtClean="0">
                <a:solidFill>
                  <a:srgbClr val="000000"/>
                </a:solidFill>
                <a:ea typeface="SimSun" pitchFamily="2" charset="-122"/>
                <a:cs typeface="Arial" charset="0"/>
              </a:rPr>
              <a:t>by </a:t>
            </a:r>
            <a:r>
              <a:rPr lang="en-US" altLang="zh-CN" sz="2800" b="1" dirty="0" err="1" smtClean="0">
                <a:solidFill>
                  <a:srgbClr val="000000"/>
                </a:solidFill>
                <a:ea typeface="SimSun" pitchFamily="2" charset="-122"/>
                <a:cs typeface="Arial" charset="0"/>
              </a:rPr>
              <a:t>Multilayering</a:t>
            </a:r>
            <a:endParaRPr lang="en-US" sz="2800" dirty="0">
              <a:solidFill>
                <a:srgbClr val="000000"/>
              </a:solidFill>
              <a:ea typeface="SimSun" pitchFamily="2" charset="-122"/>
              <a:cs typeface="Arial" charset="0"/>
            </a:endParaRPr>
          </a:p>
        </p:txBody>
      </p:sp>
      <p:sp>
        <p:nvSpPr>
          <p:cNvPr id="13" name="Text Box 10"/>
          <p:cNvSpPr txBox="1">
            <a:spLocks noChangeArrowheads="1"/>
          </p:cNvSpPr>
          <p:nvPr/>
        </p:nvSpPr>
        <p:spPr bwMode="auto">
          <a:xfrm>
            <a:off x="723900" y="1003300"/>
            <a:ext cx="3686175" cy="4339650"/>
          </a:xfrm>
          <a:prstGeom prst="rect">
            <a:avLst/>
          </a:prstGeom>
          <a:noFill/>
          <a:ln w="9525">
            <a:noFill/>
            <a:miter lim="800000"/>
            <a:headEnd/>
            <a:tailEnd/>
          </a:ln>
        </p:spPr>
        <p:txBody>
          <a:bodyPr wrap="square">
            <a:spAutoFit/>
          </a:bodyPr>
          <a:lstStyle/>
          <a:p>
            <a:pPr eaLnBrk="1" hangingPunct="1">
              <a:buFont typeface="Arial" pitchFamily="34" charset="0"/>
              <a:buChar char="•"/>
            </a:pPr>
            <a:r>
              <a:rPr lang="en-US" sz="1800" dirty="0" smtClean="0">
                <a:solidFill>
                  <a:srgbClr val="000000"/>
                </a:solidFill>
                <a:ea typeface="SimSun" pitchFamily="2" charset="-122"/>
              </a:rPr>
              <a:t> When vortices enter the superconductor, their motion driven by the RF field  can contribution to RF loss.</a:t>
            </a:r>
          </a:p>
          <a:p>
            <a:pPr eaLnBrk="1" hangingPunct="1">
              <a:buFont typeface="Arial" pitchFamily="34" charset="0"/>
              <a:buChar char="•"/>
            </a:pPr>
            <a:endParaRPr lang="en-US" sz="1800" dirty="0" smtClean="0">
              <a:solidFill>
                <a:srgbClr val="000000"/>
              </a:solidFill>
              <a:ea typeface="SimSun" pitchFamily="2" charset="-122"/>
            </a:endParaRPr>
          </a:p>
          <a:p>
            <a:pPr eaLnBrk="1" hangingPunct="1">
              <a:buFont typeface="Arial" pitchFamily="34" charset="0"/>
              <a:buChar char="•"/>
            </a:pPr>
            <a:r>
              <a:rPr lang="en-US" sz="1800" dirty="0" smtClean="0">
                <a:solidFill>
                  <a:srgbClr val="000000"/>
                </a:solidFill>
                <a:ea typeface="SimSun" pitchFamily="2" charset="-122"/>
              </a:rPr>
              <a:t> When film thickness </a:t>
            </a:r>
            <a:r>
              <a:rPr lang="en-US" sz="1800" i="1" dirty="0" smtClean="0">
                <a:solidFill>
                  <a:srgbClr val="000000"/>
                </a:solidFill>
                <a:ea typeface="SimSun" pitchFamily="2" charset="-122"/>
              </a:rPr>
              <a:t>d &lt; </a:t>
            </a:r>
            <a:r>
              <a:rPr lang="el-GR" sz="1800" i="1" dirty="0" smtClean="0">
                <a:solidFill>
                  <a:srgbClr val="000000"/>
                </a:solidFill>
                <a:ea typeface="SimSun" pitchFamily="2" charset="-122"/>
              </a:rPr>
              <a:t>λ</a:t>
            </a:r>
            <a:r>
              <a:rPr lang="en-US" sz="1800" dirty="0" smtClean="0">
                <a:solidFill>
                  <a:srgbClr val="000000"/>
                </a:solidFill>
                <a:ea typeface="SimSun" pitchFamily="2" charset="-122"/>
              </a:rPr>
              <a:t>, </a:t>
            </a:r>
            <a:r>
              <a:rPr lang="en-US" sz="1800" i="1" dirty="0" smtClean="0">
                <a:solidFill>
                  <a:srgbClr val="000000"/>
                </a:solidFill>
                <a:ea typeface="SimSun" pitchFamily="2" charset="-122"/>
              </a:rPr>
              <a:t>B</a:t>
            </a:r>
            <a:r>
              <a:rPr lang="en-US" sz="1800" i="1" baseline="-25000" dirty="0" smtClean="0">
                <a:solidFill>
                  <a:srgbClr val="000000"/>
                </a:solidFill>
                <a:ea typeface="SimSun" pitchFamily="2" charset="-122"/>
              </a:rPr>
              <a:t>c1 </a:t>
            </a:r>
            <a:r>
              <a:rPr lang="en-US" sz="1800" dirty="0" smtClean="0">
                <a:solidFill>
                  <a:srgbClr val="000000"/>
                </a:solidFill>
                <a:ea typeface="SimSun" pitchFamily="2" charset="-122"/>
              </a:rPr>
              <a:t>is larger than the bulk </a:t>
            </a:r>
            <a:r>
              <a:rPr lang="en-US" sz="1800" i="1" dirty="0" smtClean="0">
                <a:solidFill>
                  <a:srgbClr val="000000"/>
                </a:solidFill>
                <a:ea typeface="SimSun" pitchFamily="2" charset="-122"/>
              </a:rPr>
              <a:t>B</a:t>
            </a:r>
            <a:r>
              <a:rPr lang="en-US" sz="1800" i="1" baseline="-25000" dirty="0" smtClean="0">
                <a:solidFill>
                  <a:srgbClr val="000000"/>
                </a:solidFill>
                <a:ea typeface="SimSun" pitchFamily="2" charset="-122"/>
              </a:rPr>
              <a:t>c1</a:t>
            </a:r>
          </a:p>
          <a:p>
            <a:pPr eaLnBrk="1" hangingPunct="1">
              <a:buFont typeface="Arial" pitchFamily="34" charset="0"/>
              <a:buChar char="•"/>
            </a:pPr>
            <a:endParaRPr lang="en-US" sz="1800" b="1" i="1" baseline="-25000" dirty="0" smtClean="0">
              <a:solidFill>
                <a:srgbClr val="000000"/>
              </a:solidFill>
              <a:ea typeface="SimSun" pitchFamily="2" charset="-122"/>
            </a:endParaRPr>
          </a:p>
          <a:p>
            <a:pPr eaLnBrk="1" hangingPunct="1">
              <a:buFont typeface="Arial" pitchFamily="34" charset="0"/>
              <a:buChar char="•"/>
            </a:pPr>
            <a:endParaRPr lang="en-US" sz="1800" b="1" i="1" baseline="-25000" dirty="0" smtClean="0">
              <a:solidFill>
                <a:srgbClr val="000000"/>
              </a:solidFill>
              <a:ea typeface="SimSun" pitchFamily="2" charset="-122"/>
            </a:endParaRPr>
          </a:p>
          <a:p>
            <a:pPr eaLnBrk="1" hangingPunct="1"/>
            <a:r>
              <a:rPr lang="en-US" sz="1800" b="1" i="1" dirty="0" smtClean="0">
                <a:solidFill>
                  <a:srgbClr val="000000"/>
                </a:solidFill>
                <a:ea typeface="SimSun" pitchFamily="2" charset="-122"/>
              </a:rPr>
              <a:t>      </a:t>
            </a:r>
            <a:r>
              <a:rPr lang="en-US" sz="1800" i="1" dirty="0" smtClean="0">
                <a:solidFill>
                  <a:srgbClr val="000000"/>
                </a:solidFill>
                <a:ea typeface="SimSun" pitchFamily="2" charset="-122"/>
              </a:rPr>
              <a:t>B</a:t>
            </a:r>
            <a:r>
              <a:rPr lang="en-US" sz="1800" i="1" baseline="-25000" dirty="0" smtClean="0">
                <a:solidFill>
                  <a:srgbClr val="000000"/>
                </a:solidFill>
                <a:ea typeface="SimSun" pitchFamily="2" charset="-122"/>
              </a:rPr>
              <a:t>c1</a:t>
            </a:r>
            <a:r>
              <a:rPr lang="en-US" sz="1800" dirty="0" smtClean="0">
                <a:solidFill>
                  <a:srgbClr val="000000"/>
                </a:solidFill>
                <a:ea typeface="SimSun" pitchFamily="2" charset="-122"/>
              </a:rPr>
              <a:t> </a:t>
            </a:r>
            <a:r>
              <a:rPr lang="en-US" sz="1800" dirty="0">
                <a:solidFill>
                  <a:srgbClr val="000000"/>
                </a:solidFill>
                <a:ea typeface="SimSun" pitchFamily="2" charset="-122"/>
              </a:rPr>
              <a:t>= </a:t>
            </a:r>
            <a:r>
              <a:rPr lang="en-US" sz="1800" dirty="0" smtClean="0">
                <a:solidFill>
                  <a:srgbClr val="000000"/>
                </a:solidFill>
                <a:ea typeface="SimSun" pitchFamily="2" charset="-122"/>
              </a:rPr>
              <a:t>(2</a:t>
            </a:r>
            <a:r>
              <a:rPr lang="en-US" sz="1800" i="1" dirty="0" smtClean="0">
                <a:solidFill>
                  <a:srgbClr val="000000"/>
                </a:solidFill>
                <a:latin typeface="Symbol" pitchFamily="18" charset="2"/>
                <a:ea typeface="SimSun" pitchFamily="2" charset="-122"/>
                <a:cs typeface="Arial" charset="0"/>
              </a:rPr>
              <a:t>f</a:t>
            </a:r>
            <a:r>
              <a:rPr lang="en-US" sz="1800" i="1" baseline="-25000" dirty="0" smtClean="0">
                <a:solidFill>
                  <a:srgbClr val="000000"/>
                </a:solidFill>
                <a:ea typeface="SimSun" pitchFamily="2" charset="-122"/>
                <a:cs typeface="Arial" charset="0"/>
              </a:rPr>
              <a:t>0</a:t>
            </a:r>
            <a:r>
              <a:rPr lang="en-US" sz="1800" dirty="0" smtClean="0">
                <a:solidFill>
                  <a:srgbClr val="000000"/>
                </a:solidFill>
                <a:ea typeface="SimSun" pitchFamily="2" charset="-122"/>
                <a:cs typeface="Arial" charset="0"/>
              </a:rPr>
              <a:t>/</a:t>
            </a:r>
            <a:r>
              <a:rPr lang="el-GR" sz="1800" i="1" dirty="0" smtClean="0">
                <a:solidFill>
                  <a:srgbClr val="000000"/>
                </a:solidFill>
                <a:ea typeface="SimSun" pitchFamily="2" charset="-122"/>
                <a:cs typeface="Arial" charset="0"/>
              </a:rPr>
              <a:t>π</a:t>
            </a:r>
            <a:r>
              <a:rPr lang="en-US" sz="1800" i="1" dirty="0" smtClean="0">
                <a:solidFill>
                  <a:srgbClr val="000000"/>
                </a:solidFill>
                <a:ea typeface="SimSun" pitchFamily="2" charset="-122"/>
                <a:cs typeface="Arial" charset="0"/>
              </a:rPr>
              <a:t>d</a:t>
            </a:r>
            <a:r>
              <a:rPr lang="en-US" sz="1800" i="1" baseline="30000" dirty="0" smtClean="0">
                <a:solidFill>
                  <a:srgbClr val="000000"/>
                </a:solidFill>
                <a:ea typeface="SimSun" pitchFamily="2" charset="-122"/>
                <a:cs typeface="Arial" charset="0"/>
              </a:rPr>
              <a:t>2</a:t>
            </a:r>
            <a:r>
              <a:rPr lang="en-US" sz="1800" dirty="0" smtClean="0">
                <a:solidFill>
                  <a:srgbClr val="000000"/>
                </a:solidFill>
                <a:ea typeface="SimSun" pitchFamily="2" charset="-122"/>
                <a:cs typeface="Arial" charset="0"/>
              </a:rPr>
              <a:t>)[</a:t>
            </a:r>
            <a:r>
              <a:rPr lang="en-US" sz="1800" dirty="0" err="1" smtClean="0">
                <a:solidFill>
                  <a:srgbClr val="000000"/>
                </a:solidFill>
                <a:ea typeface="SimSun" pitchFamily="2" charset="-122"/>
                <a:cs typeface="Arial" charset="0"/>
              </a:rPr>
              <a:t>ln</a:t>
            </a:r>
            <a:r>
              <a:rPr lang="en-US" sz="1800" dirty="0" smtClean="0">
                <a:solidFill>
                  <a:srgbClr val="000000"/>
                </a:solidFill>
                <a:ea typeface="SimSun" pitchFamily="2" charset="-122"/>
                <a:cs typeface="Arial" charset="0"/>
              </a:rPr>
              <a:t>(d/</a:t>
            </a:r>
            <a:r>
              <a:rPr lang="el-GR" sz="1800" dirty="0" smtClean="0">
                <a:solidFill>
                  <a:srgbClr val="000000"/>
                </a:solidFill>
                <a:ea typeface="SimSun" pitchFamily="2" charset="-122"/>
                <a:cs typeface="Arial" charset="0"/>
              </a:rPr>
              <a:t>ξ</a:t>
            </a:r>
            <a:r>
              <a:rPr lang="en-US" sz="1800" dirty="0" smtClean="0">
                <a:solidFill>
                  <a:srgbClr val="000000"/>
                </a:solidFill>
                <a:ea typeface="SimSun" pitchFamily="2" charset="-122"/>
                <a:cs typeface="Arial" charset="0"/>
              </a:rPr>
              <a:t>)]</a:t>
            </a:r>
            <a:endParaRPr lang="en-US" sz="1800" dirty="0" smtClean="0">
              <a:solidFill>
                <a:srgbClr val="000000"/>
              </a:solidFill>
              <a:ea typeface="SimSun" pitchFamily="2" charset="-122"/>
            </a:endParaRPr>
          </a:p>
          <a:p>
            <a:pPr eaLnBrk="1" hangingPunct="1"/>
            <a:endParaRPr lang="en-US" sz="1800" dirty="0">
              <a:solidFill>
                <a:srgbClr val="000000"/>
              </a:solidFill>
              <a:ea typeface="SimSun" pitchFamily="2" charset="-122"/>
            </a:endParaRPr>
          </a:p>
          <a:p>
            <a:pPr eaLnBrk="1" hangingPunct="1">
              <a:buFont typeface="Arial" pitchFamily="34" charset="0"/>
              <a:buChar char="•"/>
            </a:pPr>
            <a:r>
              <a:rPr lang="en-US" sz="1800" dirty="0" smtClean="0">
                <a:solidFill>
                  <a:srgbClr val="000000"/>
                </a:solidFill>
                <a:ea typeface="SimSun" pitchFamily="2" charset="-122"/>
              </a:rPr>
              <a:t> Vortex entrance field </a:t>
            </a:r>
            <a:r>
              <a:rPr lang="en-US" sz="1800" dirty="0" smtClean="0">
                <a:solidFill>
                  <a:srgbClr val="000000"/>
                </a:solidFill>
                <a:ea typeface="SimSun" pitchFamily="2" charset="-122"/>
              </a:rPr>
              <a:t>can </a:t>
            </a:r>
            <a:r>
              <a:rPr lang="en-US" sz="1800" dirty="0" smtClean="0">
                <a:solidFill>
                  <a:srgbClr val="000000"/>
                </a:solidFill>
                <a:ea typeface="SimSun" pitchFamily="2" charset="-122"/>
              </a:rPr>
              <a:t>be enhanced by coating a superconducting cavity with several thin film superconductors with </a:t>
            </a:r>
            <a:r>
              <a:rPr lang="en-US" sz="1800" i="1" dirty="0" smtClean="0">
                <a:solidFill>
                  <a:srgbClr val="000000"/>
                </a:solidFill>
                <a:ea typeface="SimSun" pitchFamily="2" charset="-122"/>
              </a:rPr>
              <a:t>d &lt; </a:t>
            </a:r>
            <a:r>
              <a:rPr lang="el-GR" sz="1800" i="1" dirty="0" smtClean="0">
                <a:solidFill>
                  <a:srgbClr val="000000"/>
                </a:solidFill>
                <a:ea typeface="SimSun" pitchFamily="2" charset="-122"/>
              </a:rPr>
              <a:t>λ</a:t>
            </a:r>
            <a:r>
              <a:rPr lang="en-US" sz="1800" dirty="0" smtClean="0">
                <a:solidFill>
                  <a:srgbClr val="000000"/>
                </a:solidFill>
                <a:ea typeface="SimSun" pitchFamily="2" charset="-122"/>
              </a:rPr>
              <a:t>. </a:t>
            </a:r>
          </a:p>
        </p:txBody>
      </p:sp>
      <p:sp>
        <p:nvSpPr>
          <p:cNvPr id="5" name="Rectangle 7"/>
          <p:cNvSpPr>
            <a:spLocks noChangeArrowheads="1"/>
          </p:cNvSpPr>
          <p:nvPr/>
        </p:nvSpPr>
        <p:spPr bwMode="auto">
          <a:xfrm>
            <a:off x="1389063" y="5883275"/>
            <a:ext cx="2919132" cy="307777"/>
          </a:xfrm>
          <a:prstGeom prst="rect">
            <a:avLst/>
          </a:prstGeom>
          <a:noFill/>
          <a:ln w="9525">
            <a:noFill/>
            <a:miter lim="800000"/>
            <a:headEnd/>
            <a:tailEnd/>
          </a:ln>
        </p:spPr>
        <p:txBody>
          <a:bodyPr wrap="none">
            <a:spAutoFit/>
          </a:bodyPr>
          <a:lstStyle/>
          <a:p>
            <a:pPr eaLnBrk="1" hangingPunct="1"/>
            <a:r>
              <a:rPr lang="en-US" sz="1400" b="1" dirty="0" err="1" smtClean="0">
                <a:solidFill>
                  <a:srgbClr val="0000FF"/>
                </a:solidFill>
                <a:ea typeface="SimSun" pitchFamily="2" charset="-122"/>
                <a:cs typeface="Arial" charset="0"/>
              </a:rPr>
              <a:t>Gurevich</a:t>
            </a:r>
            <a:r>
              <a:rPr lang="en-US" sz="1400" b="1" dirty="0" smtClean="0">
                <a:solidFill>
                  <a:srgbClr val="0000FF"/>
                </a:solidFill>
                <a:ea typeface="SimSun" pitchFamily="2" charset="-122"/>
                <a:cs typeface="Arial" charset="0"/>
              </a:rPr>
              <a:t>, </a:t>
            </a:r>
            <a:r>
              <a:rPr lang="en-US" sz="1400" b="1" i="1" dirty="0" smtClean="0">
                <a:solidFill>
                  <a:srgbClr val="0000FF"/>
                </a:solidFill>
                <a:ea typeface="SimSun" pitchFamily="2" charset="-122"/>
                <a:cs typeface="Arial" charset="0"/>
              </a:rPr>
              <a:t>APL</a:t>
            </a:r>
            <a:r>
              <a:rPr lang="en-US" sz="1400" b="1" dirty="0" smtClean="0">
                <a:solidFill>
                  <a:srgbClr val="0000FF"/>
                </a:solidFill>
                <a:ea typeface="SimSun" pitchFamily="2" charset="-122"/>
                <a:cs typeface="Arial" charset="0"/>
              </a:rPr>
              <a:t> 88, 012511 </a:t>
            </a:r>
            <a:r>
              <a:rPr lang="en-US" sz="1400" b="1" dirty="0">
                <a:solidFill>
                  <a:srgbClr val="0000FF"/>
                </a:solidFill>
                <a:ea typeface="SimSun" pitchFamily="2" charset="-122"/>
                <a:cs typeface="Arial" charset="0"/>
              </a:rPr>
              <a:t>(</a:t>
            </a:r>
            <a:r>
              <a:rPr lang="en-US" sz="1400" b="1" dirty="0" smtClean="0">
                <a:solidFill>
                  <a:srgbClr val="0000FF"/>
                </a:solidFill>
                <a:ea typeface="SimSun" pitchFamily="2" charset="-122"/>
                <a:cs typeface="Arial" charset="0"/>
              </a:rPr>
              <a:t>2006)</a:t>
            </a:r>
            <a:endParaRPr lang="en-US" sz="1400" b="1" dirty="0">
              <a:solidFill>
                <a:srgbClr val="0000FF"/>
              </a:solidFill>
              <a:ea typeface="SimSun" pitchFamily="2" charset="-122"/>
              <a:cs typeface="Arial" charset="0"/>
            </a:endParaRPr>
          </a:p>
        </p:txBody>
      </p:sp>
      <p:pic>
        <p:nvPicPr>
          <p:cNvPr id="168962" name="Picture 2"/>
          <p:cNvPicPr>
            <a:picLocks noChangeAspect="1" noChangeArrowheads="1"/>
          </p:cNvPicPr>
          <p:nvPr/>
        </p:nvPicPr>
        <p:blipFill>
          <a:blip r:embed="rId4" cstate="print"/>
          <a:srcRect/>
          <a:stretch>
            <a:fillRect/>
          </a:stretch>
        </p:blipFill>
        <p:spPr bwMode="auto">
          <a:xfrm>
            <a:off x="4724400" y="3422851"/>
            <a:ext cx="4019550" cy="3181285"/>
          </a:xfrm>
          <a:prstGeom prst="rect">
            <a:avLst/>
          </a:prstGeom>
          <a:noFill/>
          <a:ln w="9525">
            <a:noFill/>
            <a:miter lim="800000"/>
            <a:headEnd/>
            <a:tailEnd/>
          </a:ln>
          <a:effectLst/>
        </p:spPr>
      </p:pic>
      <p:graphicFrame>
        <p:nvGraphicFramePr>
          <p:cNvPr id="11265" name="Object 5"/>
          <p:cNvGraphicFramePr>
            <a:graphicFrameLocks noChangeAspect="1"/>
          </p:cNvGraphicFramePr>
          <p:nvPr>
            <p:extLst>
              <p:ext uri="{D42A27DB-BD31-4B8C-83A1-F6EECF244321}">
                <p14:modId xmlns:p14="http://schemas.microsoft.com/office/powerpoint/2010/main" val="2960429386"/>
              </p:ext>
            </p:extLst>
          </p:nvPr>
        </p:nvGraphicFramePr>
        <p:xfrm>
          <a:off x="4686301" y="381000"/>
          <a:ext cx="4400550" cy="3110114"/>
        </p:xfrm>
        <a:graphic>
          <a:graphicData uri="http://schemas.openxmlformats.org/presentationml/2006/ole">
            <mc:AlternateContent xmlns:mc="http://schemas.openxmlformats.org/markup-compatibility/2006">
              <mc:Choice xmlns:v="urn:schemas-microsoft-com:vml" Requires="v">
                <p:oleObj spid="_x0000_s23571" name="Graph" r:id="rId5" imgW="4276800" imgH="3022560" progId="Origin50.Graph">
                  <p:embed/>
                </p:oleObj>
              </mc:Choice>
              <mc:Fallback>
                <p:oleObj name="Graph" r:id="rId5" imgW="4276800" imgH="302256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1" y="381000"/>
                        <a:ext cx="4400550" cy="311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7" descr="Logo.jpg"/>
          <p:cNvPicPr>
            <a:picLocks noChangeAspect="1"/>
          </p:cNvPicPr>
          <p:nvPr/>
        </p:nvPicPr>
        <p:blipFill>
          <a:blip r:embed="rId7" cstate="print"/>
          <a:srcRect/>
          <a:stretch>
            <a:fillRect/>
          </a:stretch>
        </p:blipFill>
        <p:spPr bwMode="auto">
          <a:xfrm>
            <a:off x="7083039"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31096026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1" hangingPunct="1"/>
            <a:endParaRPr lang="en-US" sz="1800">
              <a:solidFill>
                <a:srgbClr val="000000"/>
              </a:solidFill>
              <a:latin typeface="Calibri" pitchFamily="34" charset="0"/>
              <a:ea typeface="SimSun" pitchFamily="2" charset="-122"/>
            </a:endParaRPr>
          </a:p>
        </p:txBody>
      </p:sp>
      <p:sp>
        <p:nvSpPr>
          <p:cNvPr id="308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1" hangingPunct="1"/>
            <a:endParaRPr lang="en-US" sz="1800">
              <a:solidFill>
                <a:srgbClr val="000000"/>
              </a:solidFill>
              <a:latin typeface="Calibri" pitchFamily="34" charset="0"/>
              <a:ea typeface="SimSun" pitchFamily="2" charset="-122"/>
            </a:endParaRPr>
          </a:p>
        </p:txBody>
      </p:sp>
      <p:sp>
        <p:nvSpPr>
          <p:cNvPr id="3086" name="矩形 44"/>
          <p:cNvSpPr>
            <a:spLocks noChangeArrowheads="1"/>
          </p:cNvSpPr>
          <p:nvPr/>
        </p:nvSpPr>
        <p:spPr bwMode="auto">
          <a:xfrm>
            <a:off x="4735318" y="4560326"/>
            <a:ext cx="4243387" cy="1754326"/>
          </a:xfrm>
          <a:prstGeom prst="rect">
            <a:avLst/>
          </a:prstGeom>
          <a:noFill/>
          <a:ln w="9525">
            <a:noFill/>
            <a:miter lim="800000"/>
            <a:headEnd/>
            <a:tailEnd/>
          </a:ln>
        </p:spPr>
        <p:txBody>
          <a:bodyPr wrap="square">
            <a:spAutoFit/>
          </a:bodyPr>
          <a:lstStyle/>
          <a:p>
            <a:pPr eaLnBrk="1" hangingPunct="1"/>
            <a:r>
              <a:rPr lang="en-US" sz="1800" dirty="0" smtClean="0">
                <a:solidFill>
                  <a:srgbClr val="000000"/>
                </a:solidFill>
                <a:latin typeface="Arial" pitchFamily="34" charset="0"/>
                <a:ea typeface="SimSun" pitchFamily="2" charset="-122"/>
                <a:cs typeface="Arial" pitchFamily="34" charset="0"/>
              </a:rPr>
              <a:t>Alternating MgB</a:t>
            </a:r>
            <a:r>
              <a:rPr lang="en-US" sz="1800" baseline="-25000" dirty="0" smtClean="0">
                <a:solidFill>
                  <a:srgbClr val="000000"/>
                </a:solidFill>
                <a:latin typeface="Arial" pitchFamily="34" charset="0"/>
                <a:ea typeface="SimSun" pitchFamily="2" charset="-122"/>
                <a:cs typeface="Arial" pitchFamily="34" charset="0"/>
              </a:rPr>
              <a:t>2</a:t>
            </a:r>
            <a:r>
              <a:rPr lang="en-US" sz="1800" dirty="0" smtClean="0">
                <a:solidFill>
                  <a:srgbClr val="000000"/>
                </a:solidFill>
                <a:latin typeface="Arial" pitchFamily="34" charset="0"/>
                <a:ea typeface="SimSun" pitchFamily="2" charset="-122"/>
                <a:cs typeface="Arial" pitchFamily="34" charset="0"/>
              </a:rPr>
              <a:t>-insulator structures have </a:t>
            </a:r>
            <a:r>
              <a:rPr lang="en-US" sz="1800" dirty="0">
                <a:solidFill>
                  <a:srgbClr val="000000"/>
                </a:solidFill>
                <a:latin typeface="Arial" pitchFamily="34" charset="0"/>
                <a:ea typeface="SimSun" pitchFamily="2" charset="-122"/>
                <a:cs typeface="Arial" pitchFamily="34" charset="0"/>
              </a:rPr>
              <a:t>been </a:t>
            </a:r>
            <a:r>
              <a:rPr lang="en-US" sz="1800" dirty="0" smtClean="0">
                <a:solidFill>
                  <a:srgbClr val="000000"/>
                </a:solidFill>
                <a:latin typeface="Arial" pitchFamily="34" charset="0"/>
                <a:ea typeface="SimSun" pitchFamily="2" charset="-122"/>
                <a:cs typeface="Arial" pitchFamily="34" charset="0"/>
              </a:rPr>
              <a:t>fabricated </a:t>
            </a:r>
            <a:r>
              <a:rPr lang="en-US" sz="1800" dirty="0">
                <a:solidFill>
                  <a:srgbClr val="000000"/>
                </a:solidFill>
                <a:latin typeface="Arial" pitchFamily="34" charset="0"/>
                <a:ea typeface="SimSun" pitchFamily="2" charset="-122"/>
                <a:cs typeface="Arial" pitchFamily="34" charset="0"/>
              </a:rPr>
              <a:t>on sapphire substrate.  Sputtering </a:t>
            </a:r>
            <a:r>
              <a:rPr lang="en-US" sz="1800" dirty="0" err="1">
                <a:solidFill>
                  <a:srgbClr val="000000"/>
                </a:solidFill>
                <a:latin typeface="Arial" pitchFamily="34" charset="0"/>
                <a:ea typeface="SimSun" pitchFamily="2" charset="-122"/>
                <a:cs typeface="Arial" pitchFamily="34" charset="0"/>
              </a:rPr>
              <a:t>MgO</a:t>
            </a:r>
            <a:r>
              <a:rPr lang="en-US" sz="1800" dirty="0">
                <a:solidFill>
                  <a:srgbClr val="000000"/>
                </a:solidFill>
                <a:latin typeface="Arial" pitchFamily="34" charset="0"/>
                <a:ea typeface="SimSun" pitchFamily="2" charset="-122"/>
                <a:cs typeface="Arial" pitchFamily="34" charset="0"/>
              </a:rPr>
              <a:t> are used as insulating layer</a:t>
            </a:r>
            <a:r>
              <a:rPr lang="en-US" sz="1800" dirty="0" smtClean="0">
                <a:solidFill>
                  <a:srgbClr val="000000"/>
                </a:solidFill>
                <a:latin typeface="Arial" pitchFamily="34" charset="0"/>
                <a:ea typeface="SimSun" pitchFamily="2" charset="-122"/>
                <a:cs typeface="Arial" pitchFamily="34" charset="0"/>
              </a:rPr>
              <a:t>.</a:t>
            </a:r>
          </a:p>
          <a:p>
            <a:pPr eaLnBrk="1" hangingPunct="1"/>
            <a:endParaRPr lang="en-US" sz="1800" dirty="0">
              <a:solidFill>
                <a:srgbClr val="000000"/>
              </a:solidFill>
              <a:latin typeface="Arial" pitchFamily="34" charset="0"/>
              <a:ea typeface="SimSun" pitchFamily="2" charset="-122"/>
              <a:cs typeface="Arial" pitchFamily="34" charset="0"/>
            </a:endParaRPr>
          </a:p>
          <a:p>
            <a:pPr eaLnBrk="1" hangingPunct="1"/>
            <a:r>
              <a:rPr lang="en-US" sz="1800" dirty="0">
                <a:solidFill>
                  <a:srgbClr val="000000"/>
                </a:solidFill>
                <a:latin typeface="Arial" pitchFamily="34" charset="0"/>
                <a:ea typeface="SimSun" pitchFamily="2" charset="-122"/>
                <a:cs typeface="Arial" pitchFamily="34" charset="0"/>
              </a:rPr>
              <a:t>Top </a:t>
            </a:r>
            <a:r>
              <a:rPr lang="en-US" sz="1800" dirty="0" smtClean="0">
                <a:solidFill>
                  <a:srgbClr val="000000"/>
                </a:solidFill>
                <a:latin typeface="Arial" pitchFamily="34" charset="0"/>
                <a:ea typeface="SimSun" pitchFamily="2" charset="-122"/>
                <a:cs typeface="Arial" pitchFamily="34" charset="0"/>
              </a:rPr>
              <a:t>MgB</a:t>
            </a:r>
            <a:r>
              <a:rPr lang="en-US" sz="1800" baseline="-25000" dirty="0" smtClean="0">
                <a:solidFill>
                  <a:srgbClr val="000000"/>
                </a:solidFill>
                <a:latin typeface="Arial" pitchFamily="34" charset="0"/>
                <a:ea typeface="SimSun" pitchFamily="2" charset="-122"/>
                <a:cs typeface="Arial" pitchFamily="34" charset="0"/>
              </a:rPr>
              <a:t>2</a:t>
            </a:r>
            <a:r>
              <a:rPr lang="en-US" sz="1800" dirty="0" smtClean="0">
                <a:solidFill>
                  <a:srgbClr val="000000"/>
                </a:solidFill>
                <a:latin typeface="Arial" pitchFamily="34" charset="0"/>
                <a:ea typeface="SimSun" pitchFamily="2" charset="-122"/>
                <a:cs typeface="Arial" pitchFamily="34" charset="0"/>
              </a:rPr>
              <a:t> layers amorphous.</a:t>
            </a:r>
            <a:endParaRPr lang="en-US" sz="1800" dirty="0">
              <a:solidFill>
                <a:srgbClr val="000000"/>
              </a:solidFill>
              <a:latin typeface="Arial" pitchFamily="34" charset="0"/>
              <a:ea typeface="SimSun" pitchFamily="2" charset="-122"/>
              <a:cs typeface="Arial" pitchFamily="34" charset="0"/>
            </a:endParaRPr>
          </a:p>
        </p:txBody>
      </p:sp>
      <p:grpSp>
        <p:nvGrpSpPr>
          <p:cNvPr id="2" name="Group 1"/>
          <p:cNvGrpSpPr/>
          <p:nvPr/>
        </p:nvGrpSpPr>
        <p:grpSpPr>
          <a:xfrm>
            <a:off x="855718" y="811366"/>
            <a:ext cx="2614612" cy="1792287"/>
            <a:chOff x="395288" y="1341438"/>
            <a:chExt cx="3529012" cy="1943100"/>
          </a:xfrm>
        </p:grpSpPr>
        <p:sp>
          <p:nvSpPr>
            <p:cNvPr id="27" name="立方体 26"/>
            <p:cNvSpPr/>
            <p:nvPr/>
          </p:nvSpPr>
          <p:spPr>
            <a:xfrm>
              <a:off x="395288" y="2420938"/>
              <a:ext cx="3529012" cy="863600"/>
            </a:xfrm>
            <a:prstGeom prst="cube">
              <a:avLst>
                <a:gd name="adj" fmla="val 68113"/>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000000"/>
                  </a:solidFill>
                  <a:latin typeface="Arial"/>
                  <a:ea typeface="宋体"/>
                </a:rPr>
                <a:t>Sapphire</a:t>
              </a:r>
            </a:p>
          </p:txBody>
        </p:sp>
        <p:sp>
          <p:nvSpPr>
            <p:cNvPr id="28" name="立方体 27"/>
            <p:cNvSpPr/>
            <p:nvPr/>
          </p:nvSpPr>
          <p:spPr>
            <a:xfrm>
              <a:off x="395288" y="22050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FFFFFF"/>
                  </a:solidFill>
                  <a:latin typeface="Arial"/>
                  <a:ea typeface="宋体"/>
                </a:rPr>
                <a:t>MgB</a:t>
              </a:r>
              <a:r>
                <a:rPr lang="en-US" sz="1600" baseline="-25000" dirty="0">
                  <a:solidFill>
                    <a:srgbClr val="FFFFFF"/>
                  </a:solidFill>
                  <a:latin typeface="Arial"/>
                  <a:ea typeface="宋体"/>
                </a:rPr>
                <a:t>2</a:t>
              </a:r>
              <a:endParaRPr lang="en-US" sz="1600" dirty="0">
                <a:solidFill>
                  <a:srgbClr val="FFFFFF"/>
                </a:solidFill>
                <a:latin typeface="Arial"/>
                <a:ea typeface="宋体"/>
              </a:endParaRPr>
            </a:p>
          </p:txBody>
        </p:sp>
        <p:sp>
          <p:nvSpPr>
            <p:cNvPr id="29" name="立方体 28"/>
            <p:cNvSpPr/>
            <p:nvPr/>
          </p:nvSpPr>
          <p:spPr>
            <a:xfrm>
              <a:off x="395288" y="1989138"/>
              <a:ext cx="3529012" cy="792162"/>
            </a:xfrm>
            <a:prstGeom prst="cube">
              <a:avLst>
                <a:gd name="adj" fmla="val 7399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err="1">
                  <a:solidFill>
                    <a:srgbClr val="FFFFFF"/>
                  </a:solidFill>
                  <a:latin typeface="Arial"/>
                  <a:ea typeface="宋体"/>
                </a:rPr>
                <a:t>MgO</a:t>
              </a:r>
              <a:endParaRPr lang="en-US" sz="1600" dirty="0">
                <a:solidFill>
                  <a:srgbClr val="FFFFFF"/>
                </a:solidFill>
                <a:latin typeface="Arial"/>
                <a:ea typeface="宋体"/>
              </a:endParaRPr>
            </a:p>
          </p:txBody>
        </p:sp>
        <p:sp>
          <p:nvSpPr>
            <p:cNvPr id="30" name="立方体 29"/>
            <p:cNvSpPr/>
            <p:nvPr/>
          </p:nvSpPr>
          <p:spPr>
            <a:xfrm>
              <a:off x="395288" y="17732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FFFFFF"/>
                  </a:solidFill>
                  <a:latin typeface="Arial"/>
                  <a:ea typeface="宋体"/>
                </a:rPr>
                <a:t>MgB</a:t>
              </a:r>
              <a:r>
                <a:rPr lang="en-US" sz="1600" baseline="-25000" dirty="0">
                  <a:solidFill>
                    <a:srgbClr val="FFFFFF"/>
                  </a:solidFill>
                  <a:latin typeface="Arial"/>
                  <a:ea typeface="宋体"/>
                </a:rPr>
                <a:t>2</a:t>
              </a:r>
              <a:endParaRPr lang="en-US" sz="1600" dirty="0">
                <a:solidFill>
                  <a:srgbClr val="FFFFFF"/>
                </a:solidFill>
                <a:latin typeface="Arial"/>
                <a:ea typeface="宋体"/>
              </a:endParaRPr>
            </a:p>
          </p:txBody>
        </p:sp>
        <p:sp>
          <p:nvSpPr>
            <p:cNvPr id="31" name="立方体 30"/>
            <p:cNvSpPr/>
            <p:nvPr/>
          </p:nvSpPr>
          <p:spPr>
            <a:xfrm>
              <a:off x="395288" y="1557338"/>
              <a:ext cx="3529012" cy="792162"/>
            </a:xfrm>
            <a:prstGeom prst="cube">
              <a:avLst>
                <a:gd name="adj" fmla="val 7399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err="1">
                  <a:solidFill>
                    <a:srgbClr val="FFFFFF"/>
                  </a:solidFill>
                  <a:latin typeface="Arial"/>
                  <a:ea typeface="宋体"/>
                </a:rPr>
                <a:t>MgO</a:t>
              </a:r>
              <a:endParaRPr lang="en-US" sz="1600" dirty="0">
                <a:solidFill>
                  <a:srgbClr val="FFFFFF"/>
                </a:solidFill>
                <a:latin typeface="Arial"/>
                <a:ea typeface="宋体"/>
              </a:endParaRPr>
            </a:p>
          </p:txBody>
        </p:sp>
        <p:sp>
          <p:nvSpPr>
            <p:cNvPr id="32" name="立方体 31"/>
            <p:cNvSpPr/>
            <p:nvPr/>
          </p:nvSpPr>
          <p:spPr>
            <a:xfrm>
              <a:off x="395288" y="1341438"/>
              <a:ext cx="3529012" cy="792162"/>
            </a:xfrm>
            <a:prstGeom prst="cube">
              <a:avLst>
                <a:gd name="adj" fmla="val 7399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srgbClr val="FFFFFF"/>
                  </a:solidFill>
                  <a:latin typeface="Arial"/>
                  <a:ea typeface="宋体"/>
                </a:rPr>
                <a:t>MgB</a:t>
              </a:r>
              <a:r>
                <a:rPr lang="en-US" sz="1600" baseline="-25000" dirty="0">
                  <a:solidFill>
                    <a:srgbClr val="FFFFFF"/>
                  </a:solidFill>
                  <a:latin typeface="Arial"/>
                  <a:ea typeface="宋体"/>
                </a:rPr>
                <a:t>2</a:t>
              </a:r>
              <a:endParaRPr lang="en-US" sz="1600" dirty="0">
                <a:solidFill>
                  <a:srgbClr val="FFFFFF"/>
                </a:solidFill>
                <a:latin typeface="Arial"/>
                <a:ea typeface="宋体"/>
              </a:endParaRPr>
            </a:p>
          </p:txBody>
        </p:sp>
      </p:grpSp>
      <p:sp>
        <p:nvSpPr>
          <p:cNvPr id="22" name="标题 1"/>
          <p:cNvSpPr txBox="1">
            <a:spLocks/>
          </p:cNvSpPr>
          <p:nvPr/>
        </p:nvSpPr>
        <p:spPr bwMode="auto">
          <a:xfrm>
            <a:off x="912813" y="1"/>
            <a:ext cx="7354887" cy="704850"/>
          </a:xfrm>
          <a:prstGeom prst="rect">
            <a:avLst/>
          </a:prstGeom>
          <a:noFill/>
          <a:ln w="9525">
            <a:noFill/>
            <a:miter lim="800000"/>
            <a:headEnd/>
            <a:tailEnd/>
          </a:ln>
        </p:spPr>
        <p:txBody>
          <a:bodyPr anchor="ctr"/>
          <a:lstStyle/>
          <a:p>
            <a:pPr algn="ctr" eaLnBrk="1" hangingPunct="1"/>
            <a:r>
              <a:rPr lang="en-US" sz="2800" b="1" dirty="0" smtClean="0">
                <a:solidFill>
                  <a:srgbClr val="000000"/>
                </a:solidFill>
                <a:latin typeface="Arial" pitchFamily="34" charset="0"/>
                <a:ea typeface="SimSun" pitchFamily="2" charset="-122"/>
                <a:cs typeface="Arial" pitchFamily="34" charset="0"/>
              </a:rPr>
              <a:t>MgB</a:t>
            </a:r>
            <a:r>
              <a:rPr lang="en-US" sz="2800" b="1" baseline="-25000" dirty="0" smtClean="0">
                <a:solidFill>
                  <a:srgbClr val="000000"/>
                </a:solidFill>
                <a:latin typeface="Arial" pitchFamily="34" charset="0"/>
                <a:ea typeface="SimSun" pitchFamily="2" charset="-122"/>
                <a:cs typeface="Arial" pitchFamily="34" charset="0"/>
              </a:rPr>
              <a:t>2</a:t>
            </a:r>
            <a:r>
              <a:rPr lang="en-US" sz="2800" b="1" dirty="0" smtClean="0">
                <a:solidFill>
                  <a:srgbClr val="000000"/>
                </a:solidFill>
                <a:latin typeface="Arial" pitchFamily="34" charset="0"/>
                <a:ea typeface="SimSun" pitchFamily="2" charset="-122"/>
                <a:cs typeface="Arial" pitchFamily="34" charset="0"/>
              </a:rPr>
              <a:t>-MgO Multilayer Films</a:t>
            </a:r>
            <a:endParaRPr lang="en-US" sz="2800" b="1" baseline="-25000" dirty="0">
              <a:solidFill>
                <a:srgbClr val="000000"/>
              </a:solidFill>
              <a:latin typeface="Arial" pitchFamily="34" charset="0"/>
              <a:ea typeface="SimSun" pitchFamily="2" charset="-122"/>
              <a:cs typeface="Arial" pitchFamily="34" charset="0"/>
            </a:endParaRPr>
          </a:p>
        </p:txBody>
      </p:sp>
      <p:pic>
        <p:nvPicPr>
          <p:cNvPr id="24" name="图片 7" descr="Fig1a.tif"/>
          <p:cNvPicPr/>
          <p:nvPr/>
        </p:nvPicPr>
        <p:blipFill>
          <a:blip r:embed="rId3" cstate="print"/>
          <a:stretch>
            <a:fillRect/>
          </a:stretch>
        </p:blipFill>
        <p:spPr>
          <a:xfrm>
            <a:off x="4493824" y="741664"/>
            <a:ext cx="4573976" cy="3324225"/>
          </a:xfrm>
          <a:prstGeom prst="rect">
            <a:avLst/>
          </a:prstGeom>
        </p:spPr>
      </p:pic>
      <p:grpSp>
        <p:nvGrpSpPr>
          <p:cNvPr id="3" name="Group 2"/>
          <p:cNvGrpSpPr/>
          <p:nvPr/>
        </p:nvGrpSpPr>
        <p:grpSpPr>
          <a:xfrm>
            <a:off x="471604" y="2846689"/>
            <a:ext cx="3928947" cy="3876972"/>
            <a:chOff x="471604" y="2846689"/>
            <a:chExt cx="3928947" cy="3876972"/>
          </a:xfrm>
        </p:grpSpPr>
        <p:grpSp>
          <p:nvGrpSpPr>
            <p:cNvPr id="16" name="Group 15"/>
            <p:cNvGrpSpPr/>
            <p:nvPr/>
          </p:nvGrpSpPr>
          <p:grpSpPr>
            <a:xfrm>
              <a:off x="471604" y="2846689"/>
              <a:ext cx="2667000" cy="3876972"/>
              <a:chOff x="152400" y="1600200"/>
              <a:chExt cx="2667000" cy="3876972"/>
            </a:xfrm>
          </p:grpSpPr>
          <p:pic>
            <p:nvPicPr>
              <p:cNvPr id="17" name="Picture 16" descr="DirectandBeam5.jpg"/>
              <p:cNvPicPr>
                <a:picLocks noChangeAspect="1"/>
              </p:cNvPicPr>
              <p:nvPr/>
            </p:nvPicPr>
            <p:blipFill>
              <a:blip r:embed="rId4" cstate="print"/>
              <a:srcRect l="35009" t="20000" r="39048" b="36923"/>
              <a:stretch>
                <a:fillRect/>
              </a:stretch>
            </p:blipFill>
            <p:spPr>
              <a:xfrm>
                <a:off x="152400" y="1600200"/>
                <a:ext cx="2667000" cy="3876972"/>
              </a:xfrm>
              <a:prstGeom prst="rect">
                <a:avLst/>
              </a:prstGeom>
            </p:spPr>
          </p:pic>
          <p:sp>
            <p:nvSpPr>
              <p:cNvPr id="18" name="TextBox 17"/>
              <p:cNvSpPr txBox="1"/>
              <p:nvPr/>
            </p:nvSpPr>
            <p:spPr>
              <a:xfrm>
                <a:off x="228600" y="4191000"/>
                <a:ext cx="301686"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white"/>
                    </a:solidFill>
                    <a:latin typeface="Calibri"/>
                    <a:ea typeface="SimSun" pitchFamily="2" charset="-122"/>
                  </a:rPr>
                  <a:t>1</a:t>
                </a:r>
                <a:endParaRPr lang="en-US" sz="1800" b="1" dirty="0">
                  <a:solidFill>
                    <a:prstClr val="white"/>
                  </a:solidFill>
                  <a:latin typeface="Calibri"/>
                  <a:ea typeface="SimSun" pitchFamily="2" charset="-122"/>
                </a:endParaRPr>
              </a:p>
            </p:txBody>
          </p:sp>
          <p:sp>
            <p:nvSpPr>
              <p:cNvPr id="19" name="TextBox 18"/>
              <p:cNvSpPr txBox="1"/>
              <p:nvPr/>
            </p:nvSpPr>
            <p:spPr>
              <a:xfrm>
                <a:off x="228600" y="3429000"/>
                <a:ext cx="301686"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black"/>
                    </a:solidFill>
                    <a:latin typeface="Calibri"/>
                    <a:ea typeface="SimSun" pitchFamily="2" charset="-122"/>
                  </a:rPr>
                  <a:t>2</a:t>
                </a:r>
                <a:endParaRPr lang="en-US" sz="1800" b="1" dirty="0">
                  <a:solidFill>
                    <a:prstClr val="black"/>
                  </a:solidFill>
                  <a:latin typeface="Calibri"/>
                  <a:ea typeface="SimSun" pitchFamily="2" charset="-122"/>
                </a:endParaRPr>
              </a:p>
            </p:txBody>
          </p:sp>
          <p:sp>
            <p:nvSpPr>
              <p:cNvPr id="20" name="TextBox 19"/>
              <p:cNvSpPr txBox="1"/>
              <p:nvPr/>
            </p:nvSpPr>
            <p:spPr>
              <a:xfrm>
                <a:off x="228600" y="2819400"/>
                <a:ext cx="301686"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black"/>
                    </a:solidFill>
                    <a:latin typeface="Calibri"/>
                    <a:ea typeface="SimSun" pitchFamily="2" charset="-122"/>
                  </a:rPr>
                  <a:t>3</a:t>
                </a:r>
                <a:endParaRPr lang="en-US" sz="1800" b="1" dirty="0">
                  <a:solidFill>
                    <a:prstClr val="black"/>
                  </a:solidFill>
                  <a:latin typeface="Calibri"/>
                  <a:ea typeface="SimSun" pitchFamily="2" charset="-122"/>
                </a:endParaRPr>
              </a:p>
            </p:txBody>
          </p:sp>
          <p:sp>
            <p:nvSpPr>
              <p:cNvPr id="21" name="TextBox 20"/>
              <p:cNvSpPr txBox="1"/>
              <p:nvPr/>
            </p:nvSpPr>
            <p:spPr>
              <a:xfrm>
                <a:off x="231714" y="2209800"/>
                <a:ext cx="301686"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black"/>
                    </a:solidFill>
                    <a:latin typeface="Calibri"/>
                    <a:ea typeface="SimSun" pitchFamily="2" charset="-122"/>
                  </a:rPr>
                  <a:t>4</a:t>
                </a:r>
                <a:endParaRPr lang="en-US" sz="1800" b="1" dirty="0">
                  <a:solidFill>
                    <a:prstClr val="black"/>
                  </a:solidFill>
                  <a:latin typeface="Calibri"/>
                  <a:ea typeface="SimSun" pitchFamily="2" charset="-122"/>
                </a:endParaRPr>
              </a:p>
            </p:txBody>
          </p:sp>
          <p:sp>
            <p:nvSpPr>
              <p:cNvPr id="25" name="TextBox 24"/>
              <p:cNvSpPr txBox="1"/>
              <p:nvPr/>
            </p:nvSpPr>
            <p:spPr>
              <a:xfrm>
                <a:off x="228600" y="1752600"/>
                <a:ext cx="301686" cy="369332"/>
              </a:xfrm>
              <a:prstGeom prst="rect">
                <a:avLst/>
              </a:prstGeom>
              <a:noFill/>
            </p:spPr>
            <p:txBody>
              <a:bodyPr wrap="none" rtlCol="0">
                <a:spAutoFit/>
              </a:bodyPr>
              <a:lstStyle/>
              <a:p>
                <a:pPr eaLnBrk="1" fontAlgn="auto" hangingPunct="1">
                  <a:spcBef>
                    <a:spcPts val="0"/>
                  </a:spcBef>
                  <a:spcAft>
                    <a:spcPts val="0"/>
                  </a:spcAft>
                </a:pPr>
                <a:r>
                  <a:rPr lang="en-US" sz="1800" b="1" dirty="0" smtClean="0">
                    <a:solidFill>
                      <a:prstClr val="black"/>
                    </a:solidFill>
                    <a:latin typeface="Calibri"/>
                    <a:ea typeface="SimSun" pitchFamily="2" charset="-122"/>
                  </a:rPr>
                  <a:t>5</a:t>
                </a:r>
                <a:endParaRPr lang="en-US" sz="1800" b="1" dirty="0">
                  <a:solidFill>
                    <a:prstClr val="black"/>
                  </a:solidFill>
                  <a:latin typeface="Calibri"/>
                  <a:ea typeface="SimSun" pitchFamily="2" charset="-122"/>
                </a:endParaRPr>
              </a:p>
            </p:txBody>
          </p:sp>
          <p:sp>
            <p:nvSpPr>
              <p:cNvPr id="26" name="TextBox 25"/>
              <p:cNvSpPr txBox="1"/>
              <p:nvPr/>
            </p:nvSpPr>
            <p:spPr>
              <a:xfrm>
                <a:off x="304800" y="4876800"/>
                <a:ext cx="471604" cy="369332"/>
              </a:xfrm>
              <a:prstGeom prst="rect">
                <a:avLst/>
              </a:prstGeom>
              <a:noFill/>
            </p:spPr>
            <p:txBody>
              <a:bodyPr wrap="none" rtlCol="0">
                <a:spAutoFit/>
              </a:bodyPr>
              <a:lstStyle/>
              <a:p>
                <a:pPr eaLnBrk="1" fontAlgn="auto" hangingPunct="1">
                  <a:spcBef>
                    <a:spcPts val="0"/>
                  </a:spcBef>
                  <a:spcAft>
                    <a:spcPts val="0"/>
                  </a:spcAft>
                </a:pPr>
                <a:r>
                  <a:rPr lang="en-US" sz="1800" b="1" dirty="0" err="1" smtClean="0">
                    <a:solidFill>
                      <a:prstClr val="white"/>
                    </a:solidFill>
                    <a:latin typeface="Calibri"/>
                    <a:ea typeface="SimSun" pitchFamily="2" charset="-122"/>
                  </a:rPr>
                  <a:t>SiC</a:t>
                </a:r>
                <a:endParaRPr lang="en-US" sz="1800" b="1" dirty="0">
                  <a:solidFill>
                    <a:prstClr val="white"/>
                  </a:solidFill>
                  <a:latin typeface="Calibri"/>
                  <a:ea typeface="SimSun" pitchFamily="2" charset="-122"/>
                </a:endParaRPr>
              </a:p>
            </p:txBody>
          </p:sp>
        </p:grpSp>
        <p:sp>
          <p:nvSpPr>
            <p:cNvPr id="33" name="矩形 44"/>
            <p:cNvSpPr>
              <a:spLocks noChangeArrowheads="1"/>
            </p:cNvSpPr>
            <p:nvPr/>
          </p:nvSpPr>
          <p:spPr bwMode="auto">
            <a:xfrm>
              <a:off x="3154169" y="2967507"/>
              <a:ext cx="1246382" cy="3108543"/>
            </a:xfrm>
            <a:prstGeom prst="rect">
              <a:avLst/>
            </a:prstGeom>
            <a:noFill/>
            <a:ln w="9525">
              <a:noFill/>
              <a:miter lim="800000"/>
              <a:headEnd/>
              <a:tailEnd/>
            </a:ln>
          </p:spPr>
          <p:txBody>
            <a:bodyPr wrap="square">
              <a:spAutoFit/>
            </a:bodyPr>
            <a:lstStyle/>
            <a:p>
              <a:pPr eaLnBrk="1" hangingPunct="1"/>
              <a:r>
                <a:rPr lang="en-US" sz="1400" dirty="0" smtClean="0">
                  <a:solidFill>
                    <a:srgbClr val="000000"/>
                  </a:solidFill>
                  <a:latin typeface="Arial" pitchFamily="34" charset="0"/>
                  <a:ea typeface="SimSun" pitchFamily="2" charset="-122"/>
                  <a:cs typeface="Arial" pitchFamily="34" charset="0"/>
                </a:rPr>
                <a:t>5. a-MgB</a:t>
              </a:r>
              <a:r>
                <a:rPr lang="en-US" sz="1400" baseline="-25000" dirty="0" smtClean="0">
                  <a:solidFill>
                    <a:srgbClr val="000000"/>
                  </a:solidFill>
                  <a:latin typeface="Arial" pitchFamily="34" charset="0"/>
                  <a:ea typeface="SimSun" pitchFamily="2" charset="-122"/>
                  <a:cs typeface="Arial" pitchFamily="34" charset="0"/>
                </a:rPr>
                <a:t>2</a:t>
              </a:r>
              <a:r>
                <a:rPr lang="en-US" sz="1400" dirty="0" smtClean="0">
                  <a:solidFill>
                    <a:srgbClr val="000000"/>
                  </a:solidFill>
                  <a:latin typeface="Arial" pitchFamily="34" charset="0"/>
                  <a:ea typeface="SimSun" pitchFamily="2" charset="-122"/>
                  <a:cs typeface="Arial" pitchFamily="34" charset="0"/>
                </a:rPr>
                <a:t> </a:t>
              </a:r>
            </a:p>
            <a:p>
              <a:pPr eaLnBrk="1" hangingPunct="1"/>
              <a:endParaRPr lang="en-US" sz="1400" dirty="0">
                <a:solidFill>
                  <a:srgbClr val="000000"/>
                </a:solidFill>
                <a:latin typeface="Arial" pitchFamily="34" charset="0"/>
                <a:ea typeface="SimSun" pitchFamily="2" charset="-122"/>
                <a:cs typeface="Arial" pitchFamily="34" charset="0"/>
              </a:endParaRPr>
            </a:p>
            <a:p>
              <a:pPr eaLnBrk="1" hangingPunct="1"/>
              <a:endParaRPr lang="en-US" sz="1400" dirty="0" smtClean="0">
                <a:solidFill>
                  <a:srgbClr val="000000"/>
                </a:solidFill>
                <a:latin typeface="Arial" pitchFamily="34" charset="0"/>
                <a:ea typeface="SimSun" pitchFamily="2" charset="-122"/>
                <a:cs typeface="Arial" pitchFamily="34" charset="0"/>
              </a:endParaRPr>
            </a:p>
            <a:p>
              <a:pPr eaLnBrk="1" hangingPunct="1"/>
              <a:r>
                <a:rPr lang="en-US" sz="1400" dirty="0" smtClean="0">
                  <a:solidFill>
                    <a:srgbClr val="000000"/>
                  </a:solidFill>
                  <a:latin typeface="Arial" pitchFamily="34" charset="0"/>
                  <a:ea typeface="SimSun" pitchFamily="2" charset="-122"/>
                  <a:cs typeface="Arial" pitchFamily="34" charset="0"/>
                </a:rPr>
                <a:t>4. poly-</a:t>
              </a:r>
              <a:r>
                <a:rPr lang="en-US" sz="1400" dirty="0" err="1" smtClean="0">
                  <a:solidFill>
                    <a:srgbClr val="000000"/>
                  </a:solidFill>
                  <a:latin typeface="Arial" pitchFamily="34" charset="0"/>
                  <a:ea typeface="SimSun" pitchFamily="2" charset="-122"/>
                  <a:cs typeface="Arial" pitchFamily="34" charset="0"/>
                </a:rPr>
                <a:t>MgO</a:t>
              </a:r>
              <a:endParaRPr lang="en-US" sz="1400" dirty="0" smtClean="0">
                <a:solidFill>
                  <a:srgbClr val="000000"/>
                </a:solidFill>
                <a:latin typeface="Arial" pitchFamily="34" charset="0"/>
                <a:ea typeface="SimSun" pitchFamily="2" charset="-122"/>
                <a:cs typeface="Arial" pitchFamily="34" charset="0"/>
              </a:endParaRPr>
            </a:p>
            <a:p>
              <a:pPr eaLnBrk="1" hangingPunct="1"/>
              <a:endParaRPr lang="en-US" sz="1400" dirty="0">
                <a:solidFill>
                  <a:srgbClr val="000000"/>
                </a:solidFill>
                <a:latin typeface="Arial" pitchFamily="34" charset="0"/>
                <a:ea typeface="SimSun" pitchFamily="2" charset="-122"/>
                <a:cs typeface="Arial" pitchFamily="34" charset="0"/>
              </a:endParaRPr>
            </a:p>
            <a:p>
              <a:pPr eaLnBrk="1" hangingPunct="1"/>
              <a:endParaRPr lang="en-US" sz="1400" dirty="0" smtClean="0">
                <a:solidFill>
                  <a:srgbClr val="000000"/>
                </a:solidFill>
                <a:latin typeface="Arial" pitchFamily="34" charset="0"/>
                <a:ea typeface="SimSun" pitchFamily="2" charset="-122"/>
                <a:cs typeface="Arial" pitchFamily="34" charset="0"/>
              </a:endParaRPr>
            </a:p>
            <a:p>
              <a:pPr eaLnBrk="1" hangingPunct="1"/>
              <a:r>
                <a:rPr lang="en-US" sz="1400" dirty="0" smtClean="0">
                  <a:solidFill>
                    <a:srgbClr val="000000"/>
                  </a:solidFill>
                  <a:latin typeface="Arial" pitchFamily="34" charset="0"/>
                  <a:ea typeface="SimSun" pitchFamily="2" charset="-122"/>
                  <a:cs typeface="Arial" pitchFamily="34" charset="0"/>
                </a:rPr>
                <a:t>3. </a:t>
              </a:r>
              <a:r>
                <a:rPr lang="en-US" sz="1400" dirty="0">
                  <a:solidFill>
                    <a:srgbClr val="000000"/>
                  </a:solidFill>
                  <a:latin typeface="Arial" pitchFamily="34" charset="0"/>
                  <a:ea typeface="SimSun" pitchFamily="2" charset="-122"/>
                  <a:cs typeface="Arial" pitchFamily="34" charset="0"/>
                </a:rPr>
                <a:t>a-MgB</a:t>
              </a:r>
              <a:r>
                <a:rPr lang="en-US" sz="1400" baseline="-25000" dirty="0">
                  <a:solidFill>
                    <a:srgbClr val="000000"/>
                  </a:solidFill>
                  <a:latin typeface="Arial" pitchFamily="34" charset="0"/>
                  <a:ea typeface="SimSun" pitchFamily="2" charset="-122"/>
                  <a:cs typeface="Arial" pitchFamily="34" charset="0"/>
                </a:rPr>
                <a:t>2</a:t>
              </a:r>
              <a:r>
                <a:rPr lang="en-US" sz="1400" dirty="0">
                  <a:solidFill>
                    <a:srgbClr val="000000"/>
                  </a:solidFill>
                  <a:latin typeface="Arial" pitchFamily="34" charset="0"/>
                  <a:ea typeface="SimSun" pitchFamily="2" charset="-122"/>
                  <a:cs typeface="Arial" pitchFamily="34" charset="0"/>
                </a:rPr>
                <a:t> </a:t>
              </a:r>
            </a:p>
            <a:p>
              <a:pPr eaLnBrk="1" hangingPunct="1"/>
              <a:endParaRPr lang="en-US" sz="1400" dirty="0" smtClean="0">
                <a:solidFill>
                  <a:srgbClr val="000000"/>
                </a:solidFill>
                <a:latin typeface="Arial" pitchFamily="34" charset="0"/>
                <a:ea typeface="SimSun" pitchFamily="2" charset="-122"/>
                <a:cs typeface="Arial" pitchFamily="34" charset="0"/>
              </a:endParaRPr>
            </a:p>
            <a:p>
              <a:pPr eaLnBrk="1" hangingPunct="1"/>
              <a:endParaRPr lang="en-US" sz="1400" dirty="0">
                <a:solidFill>
                  <a:srgbClr val="000000"/>
                </a:solidFill>
                <a:latin typeface="Arial" pitchFamily="34" charset="0"/>
                <a:ea typeface="SimSun" pitchFamily="2" charset="-122"/>
                <a:cs typeface="Arial" pitchFamily="34" charset="0"/>
              </a:endParaRPr>
            </a:p>
            <a:p>
              <a:pPr eaLnBrk="1" hangingPunct="1"/>
              <a:r>
                <a:rPr lang="en-US" sz="1400" dirty="0" smtClean="0">
                  <a:solidFill>
                    <a:srgbClr val="000000"/>
                  </a:solidFill>
                  <a:latin typeface="Arial" pitchFamily="34" charset="0"/>
                  <a:ea typeface="SimSun" pitchFamily="2" charset="-122"/>
                  <a:cs typeface="Arial" pitchFamily="34" charset="0"/>
                </a:rPr>
                <a:t>2</a:t>
              </a:r>
              <a:r>
                <a:rPr lang="en-US" sz="1400" dirty="0">
                  <a:solidFill>
                    <a:srgbClr val="000000"/>
                  </a:solidFill>
                  <a:latin typeface="Arial" pitchFamily="34" charset="0"/>
                  <a:ea typeface="SimSun" pitchFamily="2" charset="-122"/>
                  <a:cs typeface="Arial" pitchFamily="34" charset="0"/>
                </a:rPr>
                <a:t>. poly-</a:t>
              </a:r>
              <a:r>
                <a:rPr lang="en-US" sz="1400" dirty="0" err="1">
                  <a:solidFill>
                    <a:srgbClr val="000000"/>
                  </a:solidFill>
                  <a:latin typeface="Arial" pitchFamily="34" charset="0"/>
                  <a:ea typeface="SimSun" pitchFamily="2" charset="-122"/>
                  <a:cs typeface="Arial" pitchFamily="34" charset="0"/>
                </a:rPr>
                <a:t>MgO</a:t>
              </a:r>
              <a:endParaRPr lang="en-US" sz="1400" dirty="0">
                <a:solidFill>
                  <a:srgbClr val="000000"/>
                </a:solidFill>
                <a:latin typeface="Arial" pitchFamily="34" charset="0"/>
                <a:ea typeface="SimSun" pitchFamily="2" charset="-122"/>
                <a:cs typeface="Arial" pitchFamily="34" charset="0"/>
              </a:endParaRPr>
            </a:p>
            <a:p>
              <a:pPr eaLnBrk="1" hangingPunct="1"/>
              <a:endParaRPr lang="en-US" sz="1400" dirty="0" smtClean="0">
                <a:solidFill>
                  <a:srgbClr val="000000"/>
                </a:solidFill>
                <a:latin typeface="Arial" pitchFamily="34" charset="0"/>
                <a:ea typeface="SimSun" pitchFamily="2" charset="-122"/>
                <a:cs typeface="Arial" pitchFamily="34" charset="0"/>
              </a:endParaRPr>
            </a:p>
            <a:p>
              <a:pPr eaLnBrk="1" hangingPunct="1"/>
              <a:endParaRPr lang="en-US" sz="1400" dirty="0">
                <a:solidFill>
                  <a:srgbClr val="000000"/>
                </a:solidFill>
                <a:latin typeface="Arial" pitchFamily="34" charset="0"/>
                <a:ea typeface="SimSun" pitchFamily="2" charset="-122"/>
                <a:cs typeface="Arial" pitchFamily="34" charset="0"/>
              </a:endParaRPr>
            </a:p>
            <a:p>
              <a:pPr eaLnBrk="1" hangingPunct="1"/>
              <a:r>
                <a:rPr lang="en-US" sz="1400" dirty="0" smtClean="0">
                  <a:solidFill>
                    <a:srgbClr val="000000"/>
                  </a:solidFill>
                  <a:latin typeface="Arial" pitchFamily="34" charset="0"/>
                  <a:ea typeface="SimSun" pitchFamily="2" charset="-122"/>
                  <a:cs typeface="Arial" pitchFamily="34" charset="0"/>
                </a:rPr>
                <a:t>1. Epitaxial MgB</a:t>
              </a:r>
              <a:r>
                <a:rPr lang="en-US" sz="1400" baseline="-25000" dirty="0" smtClean="0">
                  <a:solidFill>
                    <a:srgbClr val="000000"/>
                  </a:solidFill>
                  <a:latin typeface="Arial" pitchFamily="34" charset="0"/>
                  <a:ea typeface="SimSun" pitchFamily="2" charset="-122"/>
                  <a:cs typeface="Arial" pitchFamily="34" charset="0"/>
                </a:rPr>
                <a:t>2</a:t>
              </a:r>
              <a:endParaRPr lang="en-US" sz="1400" baseline="-25000" dirty="0">
                <a:solidFill>
                  <a:srgbClr val="000000"/>
                </a:solidFill>
                <a:latin typeface="Arial" pitchFamily="34" charset="0"/>
                <a:ea typeface="SimSun" pitchFamily="2" charset="-122"/>
                <a:cs typeface="Arial" pitchFamily="34" charset="0"/>
              </a:endParaRPr>
            </a:p>
          </p:txBody>
        </p:sp>
      </p:grpSp>
      <p:pic>
        <p:nvPicPr>
          <p:cNvPr id="34" name="Picture 7" descr="Logo.jpg"/>
          <p:cNvPicPr>
            <a:picLocks noChangeAspect="1"/>
          </p:cNvPicPr>
          <p:nvPr/>
        </p:nvPicPr>
        <p:blipFill>
          <a:blip r:embed="rId5" cstate="print"/>
          <a:srcRect/>
          <a:stretch>
            <a:fillRect/>
          </a:stretch>
        </p:blipFill>
        <p:spPr bwMode="auto">
          <a:xfrm>
            <a:off x="7083039"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7574141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077200" cy="1470025"/>
          </a:xfrm>
        </p:spPr>
        <p:txBody>
          <a:bodyPr>
            <a:noAutofit/>
          </a:bodyPr>
          <a:lstStyle/>
          <a:p>
            <a:r>
              <a:rPr lang="en-US" sz="2400" b="1" dirty="0" smtClean="0">
                <a:effectLst>
                  <a:outerShdw blurRad="38100" dist="38100" dir="2700000" algn="tl">
                    <a:srgbClr val="000000">
                      <a:alpha val="43137"/>
                    </a:srgbClr>
                  </a:outerShdw>
                </a:effectLst>
              </a:rPr>
              <a:t>PROOF OF CONCEPT THIN FILMS AND MULTILAYERS TOWARD</a:t>
            </a:r>
            <a:br>
              <a:rPr lang="en-US"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ENHANCED FIELD GRADIENTS IN SRF CAVITIES</a:t>
            </a:r>
            <a:endParaRPr lang="en-US" sz="24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 y="4419600"/>
            <a:ext cx="8153400" cy="1752600"/>
          </a:xfrm>
        </p:spPr>
        <p:txBody>
          <a:bodyPr>
            <a:noAutofit/>
          </a:bodyPr>
          <a:lstStyle/>
          <a:p>
            <a:r>
              <a:rPr lang="en-US" sz="1800" b="1" u="sng" dirty="0" smtClean="0"/>
              <a:t>Rosa A. </a:t>
            </a:r>
            <a:r>
              <a:rPr lang="en-US" sz="1800" b="1" u="sng" dirty="0" err="1" smtClean="0"/>
              <a:t>Lukaszew</a:t>
            </a:r>
            <a:r>
              <a:rPr lang="en-US" sz="1800" dirty="0" smtClean="0"/>
              <a:t>, Douglas B. </a:t>
            </a:r>
            <a:r>
              <a:rPr lang="en-US" sz="1800" dirty="0" err="1" smtClean="0"/>
              <a:t>Beringer</a:t>
            </a:r>
            <a:r>
              <a:rPr lang="en-US" sz="1800" dirty="0" smtClean="0"/>
              <a:t>, William M. Roach,</a:t>
            </a:r>
          </a:p>
          <a:p>
            <a:r>
              <a:rPr lang="en-US" sz="1600" i="1" dirty="0" smtClean="0"/>
              <a:t>College of William and Mary</a:t>
            </a:r>
            <a:r>
              <a:rPr lang="en-US" sz="1600" dirty="0" smtClean="0"/>
              <a:t>, Williamsburg, Virginia, USA</a:t>
            </a:r>
          </a:p>
          <a:p>
            <a:r>
              <a:rPr lang="en-US" sz="1800" dirty="0" err="1" smtClean="0"/>
              <a:t>Grigory</a:t>
            </a:r>
            <a:r>
              <a:rPr lang="en-US" sz="1800" dirty="0" smtClean="0"/>
              <a:t> V. </a:t>
            </a:r>
            <a:r>
              <a:rPr lang="en-US" sz="1800" dirty="0" err="1" smtClean="0"/>
              <a:t>Eremeev</a:t>
            </a:r>
            <a:r>
              <a:rPr lang="en-US" sz="1800" dirty="0" smtClean="0"/>
              <a:t>, Charles E. Reece, Anne-Marie Valente-Feliciano,</a:t>
            </a:r>
          </a:p>
          <a:p>
            <a:r>
              <a:rPr lang="en-US" sz="1600" i="1" dirty="0" smtClean="0"/>
              <a:t>Thomas Jefferson National Accelerator Facility </a:t>
            </a:r>
            <a:r>
              <a:rPr lang="en-US" sz="1600" dirty="0" smtClean="0"/>
              <a:t>[TJNAF], Newport News, Virginia, USA</a:t>
            </a:r>
          </a:p>
        </p:txBody>
      </p:sp>
      <p:pic>
        <p:nvPicPr>
          <p:cNvPr id="4" name="Picture 3" descr="wmshield3.gif"/>
          <p:cNvPicPr>
            <a:picLocks noChangeAspect="1"/>
          </p:cNvPicPr>
          <p:nvPr/>
        </p:nvPicPr>
        <p:blipFill>
          <a:blip r:embed="rId3" cstate="print"/>
          <a:stretch>
            <a:fillRect/>
          </a:stretch>
        </p:blipFill>
        <p:spPr>
          <a:xfrm>
            <a:off x="7772400" y="5105400"/>
            <a:ext cx="1114425" cy="1651971"/>
          </a:xfrm>
          <a:prstGeom prst="rect">
            <a:avLst/>
          </a:prstGeom>
        </p:spPr>
      </p:pic>
      <p:pic>
        <p:nvPicPr>
          <p:cNvPr id="74753" name="Picture 1"/>
          <p:cNvPicPr>
            <a:picLocks noChangeAspect="1" noChangeArrowheads="1"/>
          </p:cNvPicPr>
          <p:nvPr/>
        </p:nvPicPr>
        <p:blipFill>
          <a:blip r:embed="rId4" cstate="print"/>
          <a:srcRect/>
          <a:stretch>
            <a:fillRect/>
          </a:stretch>
        </p:blipFill>
        <p:spPr bwMode="auto">
          <a:xfrm>
            <a:off x="304800" y="6019800"/>
            <a:ext cx="2733675" cy="638175"/>
          </a:xfrm>
          <a:prstGeom prst="rect">
            <a:avLst/>
          </a:prstGeom>
          <a:noFill/>
          <a:ln w="9525">
            <a:noFill/>
            <a:miter lim="800000"/>
            <a:headEnd/>
            <a:tailEnd/>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1459" t="24779" r="16036" b="16233"/>
          <a:stretch/>
        </p:blipFill>
        <p:spPr>
          <a:xfrm>
            <a:off x="2514600" y="1524000"/>
            <a:ext cx="4021626" cy="2847822"/>
          </a:xfrm>
          <a:prstGeom prst="rect">
            <a:avLst/>
          </a:prstGeom>
        </p:spPr>
      </p:pic>
    </p:spTree>
    <p:extLst>
      <p:ext uri="{BB962C8B-B14F-4D97-AF65-F5344CB8AC3E}">
        <p14:creationId xmlns:p14="http://schemas.microsoft.com/office/powerpoint/2010/main" val="1843954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Grp="1" noChangeAspect="1" noChangeArrowheads="1"/>
          </p:cNvPicPr>
          <p:nvPr>
            <p:ph sz="half" idx="2"/>
          </p:nvPr>
        </p:nvPicPr>
        <p:blipFill>
          <a:blip r:embed="rId3" cstate="print"/>
          <a:srcRect/>
          <a:stretch>
            <a:fillRect/>
          </a:stretch>
        </p:blipFill>
        <p:spPr bwMode="auto">
          <a:xfrm>
            <a:off x="4038600" y="609600"/>
            <a:ext cx="2895600" cy="2895600"/>
          </a:xfrm>
          <a:prstGeom prst="rect">
            <a:avLst/>
          </a:prstGeom>
          <a:noFill/>
          <a:ln w="9525">
            <a:noFill/>
            <a:miter lim="800000"/>
            <a:headEnd/>
            <a:tailEnd/>
          </a:ln>
        </p:spPr>
      </p:pic>
      <p:graphicFrame>
        <p:nvGraphicFramePr>
          <p:cNvPr id="27650" name="Object 2"/>
          <p:cNvGraphicFramePr>
            <a:graphicFrameLocks noChangeAspect="1"/>
          </p:cNvGraphicFramePr>
          <p:nvPr/>
        </p:nvGraphicFramePr>
        <p:xfrm>
          <a:off x="4876800" y="3962400"/>
          <a:ext cx="3600450" cy="2743200"/>
        </p:xfrm>
        <a:graphic>
          <a:graphicData uri="http://schemas.openxmlformats.org/presentationml/2006/ole">
            <mc:AlternateContent xmlns:mc="http://schemas.openxmlformats.org/markup-compatibility/2006">
              <mc:Choice xmlns:v="urn:schemas-microsoft-com:vml" Requires="v">
                <p:oleObj spid="_x0000_s65553" name="Graph" r:id="rId4" imgW="3840480" imgH="2926080" progId="Origin50.Graph">
                  <p:embed/>
                </p:oleObj>
              </mc:Choice>
              <mc:Fallback>
                <p:oleObj name="Graph" r:id="rId4" imgW="3840480" imgH="29260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6004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 name="Picture 3"/>
          <p:cNvPicPr>
            <a:picLocks noChangeAspect="1" noChangeArrowheads="1"/>
          </p:cNvPicPr>
          <p:nvPr/>
        </p:nvPicPr>
        <p:blipFill>
          <a:blip r:embed="rId6" cstate="print"/>
          <a:srcRect/>
          <a:stretch>
            <a:fillRect/>
          </a:stretch>
        </p:blipFill>
        <p:spPr bwMode="auto">
          <a:xfrm>
            <a:off x="7239000" y="685800"/>
            <a:ext cx="1383074" cy="1383075"/>
          </a:xfrm>
          <a:prstGeom prst="rect">
            <a:avLst/>
          </a:prstGeom>
          <a:noFill/>
          <a:ln w="9525">
            <a:noFill/>
            <a:miter lim="800000"/>
            <a:headEnd/>
            <a:tailEnd/>
          </a:ln>
          <a:effectLst/>
        </p:spPr>
      </p:pic>
      <p:sp>
        <p:nvSpPr>
          <p:cNvPr id="17" name="TextBox 16"/>
          <p:cNvSpPr txBox="1"/>
          <p:nvPr/>
        </p:nvSpPr>
        <p:spPr>
          <a:xfrm>
            <a:off x="7239000" y="2286000"/>
            <a:ext cx="1538178" cy="1077218"/>
          </a:xfrm>
          <a:prstGeom prst="rect">
            <a:avLst/>
          </a:prstGeom>
          <a:noFill/>
        </p:spPr>
        <p:txBody>
          <a:bodyPr wrap="none" rtlCol="0">
            <a:spAutoFit/>
          </a:bodyPr>
          <a:lstStyle/>
          <a:p>
            <a:pPr eaLnBrk="1" fontAlgn="auto" hangingPunct="1">
              <a:spcBef>
                <a:spcPts val="0"/>
              </a:spcBef>
              <a:spcAft>
                <a:spcPts val="0"/>
              </a:spcAft>
            </a:pPr>
            <a:r>
              <a:rPr lang="en-US" sz="1600" dirty="0" smtClean="0">
                <a:solidFill>
                  <a:prstClr val="black"/>
                </a:solidFill>
                <a:latin typeface="Calibri"/>
                <a:ea typeface="+mn-ea"/>
              </a:rPr>
              <a:t>RHEED indicates</a:t>
            </a:r>
          </a:p>
          <a:p>
            <a:pPr eaLnBrk="1" fontAlgn="auto" hangingPunct="1">
              <a:spcBef>
                <a:spcPts val="0"/>
              </a:spcBef>
              <a:spcAft>
                <a:spcPts val="0"/>
              </a:spcAft>
            </a:pPr>
            <a:r>
              <a:rPr lang="en-US" sz="1600" dirty="0" smtClean="0">
                <a:solidFill>
                  <a:prstClr val="black"/>
                </a:solidFill>
                <a:latin typeface="Calibri"/>
                <a:ea typeface="+mn-ea"/>
              </a:rPr>
              <a:t>film with high </a:t>
            </a:r>
          </a:p>
          <a:p>
            <a:pPr eaLnBrk="1" fontAlgn="auto" hangingPunct="1">
              <a:spcBef>
                <a:spcPts val="0"/>
              </a:spcBef>
              <a:spcAft>
                <a:spcPts val="0"/>
              </a:spcAft>
            </a:pPr>
            <a:r>
              <a:rPr lang="en-US" sz="1600" dirty="0" smtClean="0">
                <a:solidFill>
                  <a:prstClr val="black"/>
                </a:solidFill>
                <a:latin typeface="Calibri"/>
                <a:ea typeface="+mn-ea"/>
              </a:rPr>
              <a:t>degree of (001) </a:t>
            </a:r>
          </a:p>
          <a:p>
            <a:pPr eaLnBrk="1" fontAlgn="auto" hangingPunct="1">
              <a:spcBef>
                <a:spcPts val="0"/>
              </a:spcBef>
              <a:spcAft>
                <a:spcPts val="0"/>
              </a:spcAft>
            </a:pPr>
            <a:r>
              <a:rPr lang="en-US" sz="1600" dirty="0" smtClean="0">
                <a:solidFill>
                  <a:prstClr val="black"/>
                </a:solidFill>
                <a:latin typeface="Calibri"/>
                <a:ea typeface="+mn-ea"/>
              </a:rPr>
              <a:t>texture</a:t>
            </a:r>
            <a:endParaRPr lang="en-US" sz="1600" dirty="0">
              <a:solidFill>
                <a:prstClr val="black"/>
              </a:solidFill>
              <a:latin typeface="Calibri"/>
              <a:ea typeface="+mn-ea"/>
            </a:endParaRPr>
          </a:p>
        </p:txBody>
      </p:sp>
      <p:sp>
        <p:nvSpPr>
          <p:cNvPr id="20" name="TextBox 19"/>
          <p:cNvSpPr txBox="1"/>
          <p:nvPr/>
        </p:nvSpPr>
        <p:spPr>
          <a:xfrm>
            <a:off x="4953000" y="3581400"/>
            <a:ext cx="304800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ea typeface="+mn-ea"/>
              </a:rPr>
              <a:t>XRD confirmed RHEED results:</a:t>
            </a:r>
            <a:endParaRPr lang="en-US" sz="1800" dirty="0">
              <a:solidFill>
                <a:prstClr val="black"/>
              </a:solidFill>
              <a:latin typeface="Calibri"/>
              <a:ea typeface="+mn-ea"/>
            </a:endParaRPr>
          </a:p>
        </p:txBody>
      </p:sp>
      <p:sp>
        <p:nvSpPr>
          <p:cNvPr id="22" name="TextBox 21"/>
          <p:cNvSpPr txBox="1"/>
          <p:nvPr/>
        </p:nvSpPr>
        <p:spPr>
          <a:xfrm>
            <a:off x="457200" y="609600"/>
            <a:ext cx="3416513" cy="646331"/>
          </a:xfrm>
          <a:prstGeom prst="rect">
            <a:avLst/>
          </a:prstGeom>
          <a:noFill/>
        </p:spPr>
        <p:txBody>
          <a:bodyPr wrap="none" rtlCol="0">
            <a:spAutoFit/>
          </a:bodyPr>
          <a:lstStyle/>
          <a:p>
            <a:pPr eaLnBrk="1" fontAlgn="auto" hangingPunct="1">
              <a:spcBef>
                <a:spcPts val="0"/>
              </a:spcBef>
              <a:spcAft>
                <a:spcPts val="0"/>
              </a:spcAft>
            </a:pPr>
            <a:r>
              <a:rPr lang="en-US" sz="3600" u="sng" dirty="0" err="1" smtClean="0">
                <a:solidFill>
                  <a:prstClr val="black"/>
                </a:solidFill>
                <a:latin typeface="Calibri"/>
                <a:ea typeface="+mn-ea"/>
              </a:rPr>
              <a:t>Nb</a:t>
            </a:r>
            <a:r>
              <a:rPr lang="en-US" sz="3600" u="sng" dirty="0" smtClean="0">
                <a:solidFill>
                  <a:prstClr val="black"/>
                </a:solidFill>
                <a:latin typeface="Calibri"/>
                <a:ea typeface="+mn-ea"/>
              </a:rPr>
              <a:t>-based </a:t>
            </a:r>
            <a:r>
              <a:rPr lang="en-US" sz="3600" u="sng" dirty="0" err="1" smtClean="0">
                <a:solidFill>
                  <a:prstClr val="black"/>
                </a:solidFill>
                <a:latin typeface="Calibri"/>
                <a:ea typeface="+mn-ea"/>
              </a:rPr>
              <a:t>trilayer</a:t>
            </a:r>
            <a:endParaRPr lang="en-US" sz="3600" u="sng" dirty="0">
              <a:solidFill>
                <a:prstClr val="black"/>
              </a:solidFill>
              <a:latin typeface="Calibri"/>
              <a:ea typeface="+mn-ea"/>
            </a:endParaRPr>
          </a:p>
        </p:txBody>
      </p:sp>
      <p:grpSp>
        <p:nvGrpSpPr>
          <p:cNvPr id="21" name="Group 20"/>
          <p:cNvGrpSpPr/>
          <p:nvPr/>
        </p:nvGrpSpPr>
        <p:grpSpPr>
          <a:xfrm>
            <a:off x="381000" y="1905000"/>
            <a:ext cx="3141690" cy="3350445"/>
            <a:chOff x="3106710" y="1670160"/>
            <a:chExt cx="3141690" cy="3350445"/>
          </a:xfrm>
        </p:grpSpPr>
        <p:sp>
          <p:nvSpPr>
            <p:cNvPr id="23" name="Flowchart: Document 22"/>
            <p:cNvSpPr/>
            <p:nvPr/>
          </p:nvSpPr>
          <p:spPr>
            <a:xfrm>
              <a:off x="3106710" y="3344205"/>
              <a:ext cx="3124200" cy="1676400"/>
            </a:xfrm>
            <a:prstGeom prst="flowChartDocumen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24" name="Rectangle 23"/>
            <p:cNvSpPr/>
            <p:nvPr/>
          </p:nvSpPr>
          <p:spPr>
            <a:xfrm>
              <a:off x="3106710" y="2810805"/>
              <a:ext cx="3124200" cy="533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25" name="TextBox 24"/>
            <p:cNvSpPr txBox="1"/>
            <p:nvPr/>
          </p:nvSpPr>
          <p:spPr>
            <a:xfrm>
              <a:off x="3792510" y="3725205"/>
              <a:ext cx="2286000" cy="584775"/>
            </a:xfrm>
            <a:prstGeom prst="rect">
              <a:avLst/>
            </a:prstGeom>
            <a:noFill/>
          </p:spPr>
          <p:txBody>
            <a:bodyPr wrap="square" rtlCol="0">
              <a:spAutoFit/>
            </a:bodyPr>
            <a:lstStyle/>
            <a:p>
              <a:pPr eaLnBrk="1" fontAlgn="auto" hangingPunct="1">
                <a:spcBef>
                  <a:spcPts val="0"/>
                </a:spcBef>
                <a:spcAft>
                  <a:spcPts val="0"/>
                </a:spcAft>
              </a:pPr>
              <a:r>
                <a:rPr lang="en-US" sz="3200" dirty="0" err="1" smtClean="0">
                  <a:solidFill>
                    <a:prstClr val="black"/>
                  </a:solidFill>
                  <a:latin typeface="Arial" pitchFamily="34" charset="0"/>
                  <a:ea typeface="+mn-ea"/>
                  <a:cs typeface="Arial" pitchFamily="34" charset="0"/>
                </a:rPr>
                <a:t>MgO</a:t>
              </a:r>
              <a:r>
                <a:rPr lang="en-US" sz="3200" dirty="0" smtClean="0">
                  <a:solidFill>
                    <a:prstClr val="black"/>
                  </a:solidFill>
                  <a:latin typeface="Arial" pitchFamily="34" charset="0"/>
                  <a:ea typeface="+mn-ea"/>
                  <a:cs typeface="Arial" pitchFamily="34" charset="0"/>
                </a:rPr>
                <a:t> (100)</a:t>
              </a:r>
              <a:endParaRPr lang="en-US" sz="3200" dirty="0">
                <a:solidFill>
                  <a:prstClr val="black"/>
                </a:solidFill>
                <a:latin typeface="Arial" pitchFamily="34" charset="0"/>
                <a:ea typeface="+mn-ea"/>
                <a:cs typeface="Arial" pitchFamily="34" charset="0"/>
              </a:endParaRPr>
            </a:p>
          </p:txBody>
        </p:sp>
        <p:sp>
          <p:nvSpPr>
            <p:cNvPr id="26" name="TextBox 25"/>
            <p:cNvSpPr txBox="1"/>
            <p:nvPr/>
          </p:nvSpPr>
          <p:spPr>
            <a:xfrm>
              <a:off x="3640110" y="2759430"/>
              <a:ext cx="2438400" cy="584775"/>
            </a:xfrm>
            <a:prstGeom prst="rect">
              <a:avLst/>
            </a:prstGeom>
            <a:noFill/>
          </p:spPr>
          <p:txBody>
            <a:bodyPr wrap="square" rtlCol="0">
              <a:spAutoFit/>
            </a:bodyPr>
            <a:lstStyle/>
            <a:p>
              <a:pPr eaLnBrk="1" fontAlgn="auto" hangingPunct="1">
                <a:spcBef>
                  <a:spcPts val="0"/>
                </a:spcBef>
                <a:spcAft>
                  <a:spcPts val="0"/>
                </a:spcAft>
              </a:pPr>
              <a:r>
                <a:rPr lang="en-US" sz="3200" dirty="0" smtClean="0">
                  <a:solidFill>
                    <a:prstClr val="black"/>
                  </a:solidFill>
                  <a:latin typeface="Arial" pitchFamily="34" charset="0"/>
                  <a:ea typeface="+mn-ea"/>
                  <a:cs typeface="Arial" pitchFamily="34" charset="0"/>
                </a:rPr>
                <a:t>250 nm Nb</a:t>
              </a:r>
              <a:endParaRPr lang="en-US" sz="3200" dirty="0">
                <a:solidFill>
                  <a:prstClr val="black"/>
                </a:solidFill>
                <a:latin typeface="Arial" pitchFamily="34" charset="0"/>
                <a:ea typeface="+mn-ea"/>
                <a:cs typeface="Arial" pitchFamily="34" charset="0"/>
              </a:endParaRPr>
            </a:p>
          </p:txBody>
        </p:sp>
        <p:sp>
          <p:nvSpPr>
            <p:cNvPr id="27" name="Rectangle 26"/>
            <p:cNvSpPr/>
            <p:nvPr/>
          </p:nvSpPr>
          <p:spPr>
            <a:xfrm>
              <a:off x="3124200" y="2276165"/>
              <a:ext cx="3124200" cy="533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28" name="TextBox 27"/>
            <p:cNvSpPr txBox="1"/>
            <p:nvPr/>
          </p:nvSpPr>
          <p:spPr>
            <a:xfrm>
              <a:off x="3657600" y="2209800"/>
              <a:ext cx="2438400" cy="584775"/>
            </a:xfrm>
            <a:prstGeom prst="rect">
              <a:avLst/>
            </a:prstGeom>
            <a:noFill/>
          </p:spPr>
          <p:txBody>
            <a:bodyPr wrap="square" rtlCol="0">
              <a:spAutoFit/>
            </a:bodyPr>
            <a:lstStyle/>
            <a:p>
              <a:pPr eaLnBrk="1" fontAlgn="auto" hangingPunct="1">
                <a:spcBef>
                  <a:spcPts val="0"/>
                </a:spcBef>
                <a:spcAft>
                  <a:spcPts val="0"/>
                </a:spcAft>
              </a:pPr>
              <a:r>
                <a:rPr lang="en-US" sz="3200" dirty="0" smtClean="0">
                  <a:solidFill>
                    <a:prstClr val="black"/>
                  </a:solidFill>
                  <a:latin typeface="Arial" pitchFamily="34" charset="0"/>
                  <a:ea typeface="+mn-ea"/>
                  <a:cs typeface="Arial" pitchFamily="34" charset="0"/>
                </a:rPr>
                <a:t>15 nm MgO</a:t>
              </a:r>
              <a:endParaRPr lang="en-US" sz="3200" dirty="0">
                <a:solidFill>
                  <a:prstClr val="black"/>
                </a:solidFill>
                <a:latin typeface="Arial" pitchFamily="34" charset="0"/>
                <a:ea typeface="+mn-ea"/>
                <a:cs typeface="Arial" pitchFamily="34" charset="0"/>
              </a:endParaRPr>
            </a:p>
          </p:txBody>
        </p:sp>
        <p:sp>
          <p:nvSpPr>
            <p:cNvPr id="29" name="Rectangle 28"/>
            <p:cNvSpPr/>
            <p:nvPr/>
          </p:nvSpPr>
          <p:spPr>
            <a:xfrm>
              <a:off x="3124200" y="1721535"/>
              <a:ext cx="3124200" cy="533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30" name="TextBox 29"/>
            <p:cNvSpPr txBox="1"/>
            <p:nvPr/>
          </p:nvSpPr>
          <p:spPr>
            <a:xfrm>
              <a:off x="3627620" y="1670160"/>
              <a:ext cx="2438400" cy="584775"/>
            </a:xfrm>
            <a:prstGeom prst="rect">
              <a:avLst/>
            </a:prstGeom>
            <a:noFill/>
          </p:spPr>
          <p:txBody>
            <a:bodyPr wrap="square" rtlCol="0">
              <a:spAutoFit/>
            </a:bodyPr>
            <a:lstStyle/>
            <a:p>
              <a:pPr eaLnBrk="1" fontAlgn="auto" hangingPunct="1">
                <a:spcBef>
                  <a:spcPts val="0"/>
                </a:spcBef>
                <a:spcAft>
                  <a:spcPts val="0"/>
                </a:spcAft>
              </a:pPr>
              <a:r>
                <a:rPr lang="en-US" sz="3200" dirty="0" smtClean="0">
                  <a:solidFill>
                    <a:prstClr val="black"/>
                  </a:solidFill>
                  <a:latin typeface="Arial" pitchFamily="34" charset="0"/>
                  <a:ea typeface="+mn-ea"/>
                  <a:cs typeface="Arial" pitchFamily="34" charset="0"/>
                </a:rPr>
                <a:t>30 nm Nb</a:t>
              </a:r>
              <a:endParaRPr lang="en-US" sz="3200" dirty="0">
                <a:solidFill>
                  <a:prstClr val="black"/>
                </a:solidFill>
                <a:latin typeface="Arial" pitchFamily="34" charset="0"/>
                <a:ea typeface="+mn-ea"/>
                <a:cs typeface="Arial" pitchFamily="34" charset="0"/>
              </a:endParaRPr>
            </a:p>
          </p:txBody>
        </p:sp>
      </p:grpSp>
      <p:pic>
        <p:nvPicPr>
          <p:cNvPr id="19" name="Picture 18" descr="wmshield3.gif"/>
          <p:cNvPicPr>
            <a:picLocks noChangeAspect="1"/>
          </p:cNvPicPr>
          <p:nvPr/>
        </p:nvPicPr>
        <p:blipFill>
          <a:blip r:embed="rId7" cstate="print"/>
          <a:stretch>
            <a:fillRect/>
          </a:stretch>
        </p:blipFill>
        <p:spPr>
          <a:xfrm>
            <a:off x="8305800" y="5544895"/>
            <a:ext cx="885825" cy="1313105"/>
          </a:xfrm>
          <a:prstGeom prst="rect">
            <a:avLst/>
          </a:prstGeom>
        </p:spPr>
      </p:pic>
    </p:spTree>
    <p:extLst>
      <p:ext uri="{BB962C8B-B14F-4D97-AF65-F5344CB8AC3E}">
        <p14:creationId xmlns:p14="http://schemas.microsoft.com/office/powerpoint/2010/main" val="4534511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normAutofit fontScale="90000" lnSpcReduction="20000"/>
          </a:bodyPr>
          <a:lstStyle/>
          <a:p>
            <a:pPr algn="ctr" eaLnBrk="1" fontAlgn="auto" hangingPunct="1">
              <a:spcAft>
                <a:spcPts val="0"/>
              </a:spcAft>
              <a:defRPr/>
            </a:pPr>
            <a:r>
              <a:rPr lang="en-US" sz="4400" dirty="0" smtClean="0">
                <a:solidFill>
                  <a:prstClr val="black"/>
                </a:solidFill>
                <a:effectLst>
                  <a:outerShdw blurRad="38100" dist="38100" dir="2700000" algn="tl">
                    <a:srgbClr val="000000">
                      <a:alpha val="43137"/>
                    </a:srgbClr>
                  </a:outerShdw>
                </a:effectLst>
                <a:latin typeface="Calibri"/>
                <a:ea typeface="+mn-ea"/>
              </a:rPr>
              <a:t>Growth Procedure for </a:t>
            </a:r>
            <a:r>
              <a:rPr lang="en-US" sz="4400" dirty="0" err="1" smtClean="0">
                <a:solidFill>
                  <a:prstClr val="black"/>
                </a:solidFill>
                <a:effectLst>
                  <a:outerShdw blurRad="38100" dist="38100" dir="2700000" algn="tl">
                    <a:srgbClr val="000000">
                      <a:alpha val="43137"/>
                    </a:srgbClr>
                  </a:outerShdw>
                </a:effectLst>
                <a:latin typeface="Calibri"/>
                <a:ea typeface="+mn-ea"/>
              </a:rPr>
              <a:t>NbN</a:t>
            </a:r>
            <a:r>
              <a:rPr lang="en-US" sz="4400" dirty="0" smtClean="0">
                <a:solidFill>
                  <a:prstClr val="black"/>
                </a:solidFill>
                <a:effectLst>
                  <a:outerShdw blurRad="38100" dist="38100" dir="2700000" algn="tl">
                    <a:srgbClr val="000000">
                      <a:alpha val="43137"/>
                    </a:srgbClr>
                  </a:outerShdw>
                </a:effectLst>
                <a:latin typeface="Calibri"/>
                <a:ea typeface="+mn-ea"/>
              </a:rPr>
              <a:t> Films Partial Pressure Series</a:t>
            </a:r>
            <a:endParaRPr lang="en-US" sz="4400" dirty="0">
              <a:solidFill>
                <a:prstClr val="black"/>
              </a:solidFill>
              <a:effectLst>
                <a:outerShdw blurRad="38100" dist="38100" dir="2700000" algn="tl">
                  <a:srgbClr val="000000">
                    <a:alpha val="43137"/>
                  </a:srgbClr>
                </a:outerShdw>
              </a:effectLst>
              <a:latin typeface="Calibri"/>
              <a:ea typeface="+mn-ea"/>
            </a:endParaRPr>
          </a:p>
        </p:txBody>
      </p:sp>
      <p:sp>
        <p:nvSpPr>
          <p:cNvPr id="5" name="TextBox 4"/>
          <p:cNvSpPr txBox="1"/>
          <p:nvPr/>
        </p:nvSpPr>
        <p:spPr>
          <a:xfrm>
            <a:off x="1752600" y="5638800"/>
            <a:ext cx="5736393" cy="646331"/>
          </a:xfrm>
          <a:prstGeom prst="rect">
            <a:avLst/>
          </a:prstGeom>
          <a:noFill/>
        </p:spPr>
        <p:txBody>
          <a:bodyPr wrap="square" rtlCol="0">
            <a:spAutoFit/>
          </a:bodyPr>
          <a:lstStyle/>
          <a:p>
            <a:pPr eaLnBrk="1" fontAlgn="auto" hangingPunct="1">
              <a:spcBef>
                <a:spcPts val="0"/>
              </a:spcBef>
              <a:spcAft>
                <a:spcPts val="0"/>
              </a:spcAft>
            </a:pPr>
            <a:endParaRPr lang="en-US" sz="1800" dirty="0">
              <a:solidFill>
                <a:prstClr val="black"/>
              </a:solidFill>
              <a:latin typeface="Calibri"/>
              <a:ea typeface="+mn-ea"/>
            </a:endParaRPr>
          </a:p>
          <a:p>
            <a:pPr eaLnBrk="1" fontAlgn="auto" hangingPunct="1">
              <a:spcBef>
                <a:spcPts val="0"/>
              </a:spcBef>
              <a:spcAft>
                <a:spcPts val="0"/>
              </a:spcAft>
            </a:pPr>
            <a:r>
              <a:rPr lang="en-US" sz="1800" dirty="0" smtClean="0">
                <a:solidFill>
                  <a:prstClr val="black"/>
                </a:solidFill>
                <a:latin typeface="Calibri"/>
                <a:ea typeface="+mn-ea"/>
              </a:rPr>
              <a:t>All </a:t>
            </a:r>
            <a:r>
              <a:rPr lang="en-US" sz="1800" dirty="0" err="1" smtClean="0">
                <a:solidFill>
                  <a:prstClr val="black"/>
                </a:solidFill>
                <a:latin typeface="Calibri"/>
                <a:ea typeface="+mn-ea"/>
              </a:rPr>
              <a:t>NbN</a:t>
            </a:r>
            <a:r>
              <a:rPr lang="en-US" sz="1800" dirty="0" smtClean="0">
                <a:solidFill>
                  <a:prstClr val="black"/>
                </a:solidFill>
                <a:latin typeface="Calibri"/>
                <a:ea typeface="+mn-ea"/>
              </a:rPr>
              <a:t> films are ~200 nm thick based on XRR/</a:t>
            </a:r>
            <a:r>
              <a:rPr lang="en-US" sz="1800" dirty="0" err="1" smtClean="0">
                <a:solidFill>
                  <a:prstClr val="black"/>
                </a:solidFill>
                <a:latin typeface="Calibri"/>
                <a:ea typeface="+mn-ea"/>
              </a:rPr>
              <a:t>Profilometry</a:t>
            </a:r>
            <a:endParaRPr lang="en-US" sz="1800" dirty="0">
              <a:solidFill>
                <a:prstClr val="black"/>
              </a:solidFill>
              <a:latin typeface="Calibri"/>
              <a:ea typeface="+mn-ea"/>
            </a:endParaRPr>
          </a:p>
        </p:txBody>
      </p:sp>
      <p:grpSp>
        <p:nvGrpSpPr>
          <p:cNvPr id="6" name="Group 5"/>
          <p:cNvGrpSpPr/>
          <p:nvPr/>
        </p:nvGrpSpPr>
        <p:grpSpPr>
          <a:xfrm>
            <a:off x="-16236" y="2006198"/>
            <a:ext cx="8796725" cy="3070635"/>
            <a:chOff x="-16236" y="2006198"/>
            <a:chExt cx="8796725" cy="3070635"/>
          </a:xfrm>
        </p:grpSpPr>
        <p:sp>
          <p:nvSpPr>
            <p:cNvPr id="7" name="Flowchart: Document 6"/>
            <p:cNvSpPr/>
            <p:nvPr/>
          </p:nvSpPr>
          <p:spPr>
            <a:xfrm>
              <a:off x="2819400" y="3400433"/>
              <a:ext cx="3124200" cy="1676400"/>
            </a:xfrm>
            <a:prstGeom prst="flowChartDocumen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8" name="Rectangle 7"/>
            <p:cNvSpPr/>
            <p:nvPr/>
          </p:nvSpPr>
          <p:spPr>
            <a:xfrm>
              <a:off x="2819400" y="2057573"/>
              <a:ext cx="3124200" cy="533400"/>
            </a:xfrm>
            <a:prstGeom prst="rect">
              <a:avLst/>
            </a:prstGeom>
            <a:solidFill>
              <a:srgbClr val="E1DF7D"/>
            </a:solidFill>
            <a:ln>
              <a:solidFill>
                <a:srgbClr val="E1DF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9" name="TextBox 8"/>
            <p:cNvSpPr txBox="1"/>
            <p:nvPr/>
          </p:nvSpPr>
          <p:spPr>
            <a:xfrm>
              <a:off x="3355299" y="3781433"/>
              <a:ext cx="2236031" cy="584775"/>
            </a:xfrm>
            <a:prstGeom prst="rect">
              <a:avLst/>
            </a:prstGeom>
            <a:noFill/>
          </p:spPr>
          <p:txBody>
            <a:bodyPr wrap="square" rtlCol="0">
              <a:spAutoFit/>
            </a:bodyPr>
            <a:lstStyle/>
            <a:p>
              <a:pPr eaLnBrk="1" fontAlgn="auto" hangingPunct="1">
                <a:spcBef>
                  <a:spcPts val="0"/>
                </a:spcBef>
                <a:spcAft>
                  <a:spcPts val="0"/>
                </a:spcAft>
              </a:pPr>
              <a:r>
                <a:rPr lang="en-US" sz="3200" dirty="0" smtClean="0">
                  <a:solidFill>
                    <a:prstClr val="black"/>
                  </a:solidFill>
                  <a:latin typeface="Arial" pitchFamily="34" charset="0"/>
                  <a:ea typeface="+mn-ea"/>
                  <a:cs typeface="Arial" pitchFamily="34" charset="0"/>
                </a:rPr>
                <a:t>MgO (001)</a:t>
              </a:r>
              <a:endParaRPr lang="en-US" sz="3200" dirty="0">
                <a:solidFill>
                  <a:prstClr val="black"/>
                </a:solidFill>
                <a:latin typeface="Arial" pitchFamily="34" charset="0"/>
                <a:ea typeface="+mn-ea"/>
                <a:cs typeface="Arial" pitchFamily="34" charset="0"/>
              </a:endParaRPr>
            </a:p>
          </p:txBody>
        </p:sp>
        <p:sp>
          <p:nvSpPr>
            <p:cNvPr id="10" name="TextBox 9"/>
            <p:cNvSpPr txBox="1"/>
            <p:nvPr/>
          </p:nvSpPr>
          <p:spPr>
            <a:xfrm>
              <a:off x="2953064" y="2006198"/>
              <a:ext cx="3157460" cy="584775"/>
            </a:xfrm>
            <a:prstGeom prst="rect">
              <a:avLst/>
            </a:prstGeom>
            <a:noFill/>
          </p:spPr>
          <p:txBody>
            <a:bodyPr wrap="square" rtlCol="0">
              <a:spAutoFit/>
            </a:bodyPr>
            <a:lstStyle/>
            <a:p>
              <a:pPr eaLnBrk="1" fontAlgn="auto" hangingPunct="1">
                <a:spcBef>
                  <a:spcPts val="0"/>
                </a:spcBef>
                <a:spcAft>
                  <a:spcPts val="0"/>
                </a:spcAft>
              </a:pPr>
              <a:r>
                <a:rPr lang="en-US" sz="3200" dirty="0" smtClean="0">
                  <a:solidFill>
                    <a:prstClr val="black"/>
                  </a:solidFill>
                  <a:latin typeface="Arial" pitchFamily="34" charset="0"/>
                  <a:ea typeface="+mn-ea"/>
                  <a:cs typeface="Arial" pitchFamily="34" charset="0"/>
                </a:rPr>
                <a:t>~400 nm NbN</a:t>
              </a:r>
              <a:endParaRPr lang="en-US" sz="3200" dirty="0">
                <a:solidFill>
                  <a:prstClr val="black"/>
                </a:solidFill>
                <a:latin typeface="Arial" pitchFamily="34" charset="0"/>
                <a:ea typeface="+mn-ea"/>
                <a:cs typeface="Arial" pitchFamily="34" charset="0"/>
              </a:endParaRPr>
            </a:p>
          </p:txBody>
        </p:sp>
        <p:sp>
          <p:nvSpPr>
            <p:cNvPr id="11" name="Right Brace 10"/>
            <p:cNvSpPr/>
            <p:nvPr/>
          </p:nvSpPr>
          <p:spPr>
            <a:xfrm>
              <a:off x="2238375" y="3208367"/>
              <a:ext cx="581025" cy="39661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12" name="TextBox 11"/>
            <p:cNvSpPr txBox="1"/>
            <p:nvPr/>
          </p:nvSpPr>
          <p:spPr>
            <a:xfrm>
              <a:off x="0" y="3208367"/>
              <a:ext cx="2659975"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Arial" pitchFamily="34" charset="0"/>
                  <a:ea typeface="+mn-ea"/>
                  <a:cs typeface="Arial" pitchFamily="34" charset="0"/>
                </a:rPr>
                <a:t>600 °C (40 V) for 1 hour</a:t>
              </a:r>
              <a:endParaRPr lang="en-US" sz="1600" dirty="0">
                <a:solidFill>
                  <a:prstClr val="black"/>
                </a:solidFill>
                <a:latin typeface="Arial" pitchFamily="34" charset="0"/>
                <a:ea typeface="+mn-ea"/>
                <a:cs typeface="Arial" pitchFamily="34" charset="0"/>
              </a:endParaRPr>
            </a:p>
          </p:txBody>
        </p:sp>
        <p:sp>
          <p:nvSpPr>
            <p:cNvPr id="13" name="Right Brace 12"/>
            <p:cNvSpPr/>
            <p:nvPr/>
          </p:nvSpPr>
          <p:spPr>
            <a:xfrm flipH="1">
              <a:off x="5946100" y="2138032"/>
              <a:ext cx="581025" cy="39661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14" name="TextBox 13"/>
            <p:cNvSpPr txBox="1"/>
            <p:nvPr/>
          </p:nvSpPr>
          <p:spPr>
            <a:xfrm>
              <a:off x="6260424" y="2165312"/>
              <a:ext cx="2502575"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Arial" pitchFamily="34" charset="0"/>
                  <a:ea typeface="+mn-ea"/>
                  <a:cs typeface="Arial" pitchFamily="34" charset="0"/>
                </a:rPr>
                <a:t>600 °C growth </a:t>
              </a:r>
              <a:endParaRPr lang="en-US" sz="1600" dirty="0">
                <a:solidFill>
                  <a:prstClr val="black"/>
                </a:solidFill>
                <a:latin typeface="Arial" pitchFamily="34" charset="0"/>
                <a:ea typeface="+mn-ea"/>
                <a:cs typeface="Arial" pitchFamily="34" charset="0"/>
              </a:endParaRPr>
            </a:p>
          </p:txBody>
        </p:sp>
        <p:sp>
          <p:nvSpPr>
            <p:cNvPr id="15" name="Rectangle 14"/>
            <p:cNvSpPr/>
            <p:nvPr/>
          </p:nvSpPr>
          <p:spPr>
            <a:xfrm>
              <a:off x="2821900" y="2623287"/>
              <a:ext cx="3124200" cy="34493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16" name="TextBox 15"/>
            <p:cNvSpPr txBox="1"/>
            <p:nvPr/>
          </p:nvSpPr>
          <p:spPr>
            <a:xfrm>
              <a:off x="2805664" y="2623288"/>
              <a:ext cx="3157460" cy="400110"/>
            </a:xfrm>
            <a:prstGeom prst="rect">
              <a:avLst/>
            </a:prstGeom>
            <a:noFill/>
          </p:spPr>
          <p:txBody>
            <a:bodyPr wrap="square" rtlCol="0">
              <a:spAutoFit/>
            </a:bodyPr>
            <a:lstStyle/>
            <a:p>
              <a:pPr algn="ctr" eaLnBrk="1" fontAlgn="auto" hangingPunct="1">
                <a:spcBef>
                  <a:spcPts val="0"/>
                </a:spcBef>
                <a:spcAft>
                  <a:spcPts val="0"/>
                </a:spcAft>
              </a:pPr>
              <a:r>
                <a:rPr lang="en-US" sz="2000" dirty="0" smtClean="0">
                  <a:solidFill>
                    <a:prstClr val="black"/>
                  </a:solidFill>
                  <a:latin typeface="Arial" pitchFamily="34" charset="0"/>
                  <a:ea typeface="+mn-ea"/>
                  <a:cs typeface="Arial" pitchFamily="34" charset="0"/>
                </a:rPr>
                <a:t>3 nm MgO</a:t>
              </a:r>
              <a:endParaRPr lang="en-US" sz="2000" dirty="0">
                <a:solidFill>
                  <a:prstClr val="black"/>
                </a:solidFill>
                <a:latin typeface="Arial" pitchFamily="34" charset="0"/>
                <a:ea typeface="+mn-ea"/>
                <a:cs typeface="Arial" pitchFamily="34" charset="0"/>
              </a:endParaRPr>
            </a:p>
          </p:txBody>
        </p:sp>
        <p:sp>
          <p:nvSpPr>
            <p:cNvPr id="17" name="Right Brace 16"/>
            <p:cNvSpPr/>
            <p:nvPr/>
          </p:nvSpPr>
          <p:spPr>
            <a:xfrm flipH="1">
              <a:off x="5963590" y="2560252"/>
              <a:ext cx="581025" cy="39661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18" name="TextBox 17"/>
            <p:cNvSpPr txBox="1"/>
            <p:nvPr/>
          </p:nvSpPr>
          <p:spPr>
            <a:xfrm>
              <a:off x="6277914" y="2587532"/>
              <a:ext cx="2502575"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Arial" pitchFamily="34" charset="0"/>
                  <a:ea typeface="+mn-ea"/>
                  <a:cs typeface="Arial" pitchFamily="34" charset="0"/>
                </a:rPr>
                <a:t>RT growth </a:t>
              </a:r>
              <a:endParaRPr lang="en-US" sz="1600" dirty="0">
                <a:solidFill>
                  <a:prstClr val="black"/>
                </a:solidFill>
                <a:latin typeface="Arial" pitchFamily="34" charset="0"/>
                <a:ea typeface="+mn-ea"/>
                <a:cs typeface="Arial" pitchFamily="34" charset="0"/>
              </a:endParaRPr>
            </a:p>
          </p:txBody>
        </p:sp>
        <p:sp>
          <p:nvSpPr>
            <p:cNvPr id="19" name="Rectangle 18"/>
            <p:cNvSpPr/>
            <p:nvPr/>
          </p:nvSpPr>
          <p:spPr>
            <a:xfrm>
              <a:off x="2819400" y="2998548"/>
              <a:ext cx="3124200" cy="3749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 pitchFamily="34" charset="0"/>
                <a:cs typeface="Arial" pitchFamily="34" charset="0"/>
              </a:endParaRPr>
            </a:p>
          </p:txBody>
        </p:sp>
        <p:sp>
          <p:nvSpPr>
            <p:cNvPr id="20" name="TextBox 19"/>
            <p:cNvSpPr txBox="1"/>
            <p:nvPr/>
          </p:nvSpPr>
          <p:spPr>
            <a:xfrm>
              <a:off x="2803164" y="3013539"/>
              <a:ext cx="3157460" cy="369332"/>
            </a:xfrm>
            <a:prstGeom prst="rect">
              <a:avLst/>
            </a:prstGeom>
            <a:noFill/>
          </p:spPr>
          <p:txBody>
            <a:bodyPr wrap="square" rtlCol="0">
              <a:spAutoFit/>
            </a:bodyPr>
            <a:lstStyle/>
            <a:p>
              <a:pPr algn="ctr" eaLnBrk="1" fontAlgn="auto" hangingPunct="1">
                <a:spcBef>
                  <a:spcPts val="0"/>
                </a:spcBef>
                <a:spcAft>
                  <a:spcPts val="0"/>
                </a:spcAft>
              </a:pPr>
              <a:r>
                <a:rPr lang="en-US" sz="1800" dirty="0" smtClean="0">
                  <a:solidFill>
                    <a:prstClr val="black"/>
                  </a:solidFill>
                  <a:latin typeface="Arial" pitchFamily="34" charset="0"/>
                  <a:ea typeface="+mn-ea"/>
                  <a:cs typeface="Arial" pitchFamily="34" charset="0"/>
                </a:rPr>
                <a:t>~1-2 ML Mg</a:t>
              </a:r>
              <a:endParaRPr lang="en-US" sz="1800" dirty="0">
                <a:solidFill>
                  <a:prstClr val="black"/>
                </a:solidFill>
                <a:latin typeface="Arial" pitchFamily="34" charset="0"/>
                <a:ea typeface="+mn-ea"/>
                <a:cs typeface="Arial" pitchFamily="34" charset="0"/>
              </a:endParaRPr>
            </a:p>
          </p:txBody>
        </p:sp>
        <p:sp>
          <p:nvSpPr>
            <p:cNvPr id="21" name="Right Brace 20"/>
            <p:cNvSpPr/>
            <p:nvPr/>
          </p:nvSpPr>
          <p:spPr>
            <a:xfrm flipH="1">
              <a:off x="5948600" y="3009952"/>
              <a:ext cx="581025" cy="39661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22" name="TextBox 21"/>
            <p:cNvSpPr txBox="1"/>
            <p:nvPr/>
          </p:nvSpPr>
          <p:spPr>
            <a:xfrm>
              <a:off x="6262924" y="3037232"/>
              <a:ext cx="2502575"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Arial" pitchFamily="34" charset="0"/>
                  <a:ea typeface="+mn-ea"/>
                  <a:cs typeface="Arial" pitchFamily="34" charset="0"/>
                </a:rPr>
                <a:t>600 °C growth </a:t>
              </a:r>
              <a:endParaRPr lang="en-US" sz="1600" dirty="0">
                <a:solidFill>
                  <a:prstClr val="black"/>
                </a:solidFill>
                <a:latin typeface="Arial" pitchFamily="34" charset="0"/>
                <a:ea typeface="+mn-ea"/>
                <a:cs typeface="Arial" pitchFamily="34" charset="0"/>
              </a:endParaRPr>
            </a:p>
          </p:txBody>
        </p:sp>
        <p:sp>
          <p:nvSpPr>
            <p:cNvPr id="23" name="Right Brace 22"/>
            <p:cNvSpPr/>
            <p:nvPr/>
          </p:nvSpPr>
          <p:spPr>
            <a:xfrm>
              <a:off x="2222139" y="2418255"/>
              <a:ext cx="581025" cy="39661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24" name="TextBox 23"/>
            <p:cNvSpPr txBox="1"/>
            <p:nvPr/>
          </p:nvSpPr>
          <p:spPr>
            <a:xfrm>
              <a:off x="-16236" y="2418255"/>
              <a:ext cx="2659975"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Arial" pitchFamily="34" charset="0"/>
                  <a:ea typeface="+mn-ea"/>
                  <a:cs typeface="Arial" pitchFamily="34" charset="0"/>
                </a:rPr>
                <a:t>600 °C (40 V) for 30 min</a:t>
              </a:r>
              <a:endParaRPr lang="en-US" sz="1600" dirty="0">
                <a:solidFill>
                  <a:prstClr val="black"/>
                </a:solidFill>
                <a:latin typeface="Arial" pitchFamily="34" charset="0"/>
                <a:ea typeface="+mn-ea"/>
                <a:cs typeface="Arial" pitchFamily="34" charset="0"/>
              </a:endParaRPr>
            </a:p>
          </p:txBody>
        </p:sp>
      </p:grpSp>
      <p:pic>
        <p:nvPicPr>
          <p:cNvPr id="25" name="Picture 24" descr="wmshield3.gif"/>
          <p:cNvPicPr>
            <a:picLocks noChangeAspect="1"/>
          </p:cNvPicPr>
          <p:nvPr/>
        </p:nvPicPr>
        <p:blipFill>
          <a:blip r:embed="rId2" cstate="print"/>
          <a:stretch>
            <a:fillRect/>
          </a:stretch>
        </p:blipFill>
        <p:spPr>
          <a:xfrm>
            <a:off x="8029575" y="5181600"/>
            <a:ext cx="1114425" cy="1651971"/>
          </a:xfrm>
          <a:prstGeom prst="rect">
            <a:avLst/>
          </a:prstGeom>
        </p:spPr>
      </p:pic>
    </p:spTree>
    <p:extLst>
      <p:ext uri="{BB962C8B-B14F-4D97-AF65-F5344CB8AC3E}">
        <p14:creationId xmlns:p14="http://schemas.microsoft.com/office/powerpoint/2010/main" val="23980507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33250" y="0"/>
            <a:ext cx="8229600" cy="1143000"/>
          </a:xfrm>
          <a:prstGeom prst="rect">
            <a:avLst/>
          </a:prstGeom>
        </p:spPr>
        <p:txBody>
          <a:bodyPr/>
          <a:lstStyle/>
          <a:p>
            <a:pPr algn="ctr" eaLnBrk="1" fontAlgn="auto" hangingPunct="1">
              <a:spcAft>
                <a:spcPts val="0"/>
              </a:spcAft>
              <a:defRPr/>
            </a:pPr>
            <a:r>
              <a:rPr lang="en-US" sz="3200" dirty="0" smtClean="0">
                <a:solidFill>
                  <a:prstClr val="black"/>
                </a:solidFill>
                <a:effectLst>
                  <a:outerShdw blurRad="38100" dist="38100" dir="2700000" algn="tl">
                    <a:srgbClr val="000000">
                      <a:alpha val="43137"/>
                    </a:srgbClr>
                  </a:outerShdw>
                </a:effectLst>
                <a:latin typeface="Arial" pitchFamily="34" charset="0"/>
                <a:ea typeface="+mn-ea"/>
                <a:cs typeface="Arial" pitchFamily="34" charset="0"/>
              </a:rPr>
              <a:t>Compare Surface Morphology of </a:t>
            </a:r>
            <a:r>
              <a:rPr lang="en-US" sz="3200" dirty="0" err="1" smtClean="0">
                <a:solidFill>
                  <a:prstClr val="black"/>
                </a:solidFill>
                <a:effectLst>
                  <a:outerShdw blurRad="38100" dist="38100" dir="2700000" algn="tl">
                    <a:srgbClr val="000000">
                      <a:alpha val="43137"/>
                    </a:srgbClr>
                  </a:outerShdw>
                </a:effectLst>
                <a:latin typeface="Arial" pitchFamily="34" charset="0"/>
                <a:ea typeface="+mn-ea"/>
                <a:cs typeface="Arial" pitchFamily="34" charset="0"/>
              </a:rPr>
              <a:t>Nb</a:t>
            </a:r>
            <a:r>
              <a:rPr lang="en-US" sz="3200" dirty="0" smtClean="0">
                <a:solidFill>
                  <a:prstClr val="black"/>
                </a:solidFill>
                <a:effectLst>
                  <a:outerShdw blurRad="38100" dist="38100" dir="2700000" algn="tl">
                    <a:srgbClr val="000000">
                      <a:alpha val="43137"/>
                    </a:srgbClr>
                  </a:outerShdw>
                </a:effectLst>
                <a:latin typeface="Arial" pitchFamily="34" charset="0"/>
                <a:ea typeface="+mn-ea"/>
                <a:cs typeface="Arial" pitchFamily="34" charset="0"/>
              </a:rPr>
              <a:t> and </a:t>
            </a:r>
            <a:r>
              <a:rPr lang="en-US" sz="3200" dirty="0" err="1" smtClean="0">
                <a:solidFill>
                  <a:prstClr val="black"/>
                </a:solidFill>
                <a:effectLst>
                  <a:outerShdw blurRad="38100" dist="38100" dir="2700000" algn="tl">
                    <a:srgbClr val="000000">
                      <a:alpha val="43137"/>
                    </a:srgbClr>
                  </a:outerShdw>
                </a:effectLst>
                <a:latin typeface="Arial" pitchFamily="34" charset="0"/>
                <a:ea typeface="+mn-ea"/>
                <a:cs typeface="Arial" pitchFamily="34" charset="0"/>
              </a:rPr>
              <a:t>NbN</a:t>
            </a:r>
            <a:r>
              <a:rPr lang="en-US" sz="3200" dirty="0" smtClean="0">
                <a:solidFill>
                  <a:prstClr val="black"/>
                </a:solidFill>
                <a:effectLst>
                  <a:outerShdw blurRad="38100" dist="38100" dir="2700000" algn="tl">
                    <a:srgbClr val="000000">
                      <a:alpha val="43137"/>
                    </a:srgbClr>
                  </a:outerShdw>
                </a:effectLst>
                <a:latin typeface="Arial" pitchFamily="34" charset="0"/>
                <a:ea typeface="+mn-ea"/>
                <a:cs typeface="Arial" pitchFamily="34" charset="0"/>
              </a:rPr>
              <a:t> similar films</a:t>
            </a:r>
            <a:endParaRPr lang="en-US" sz="3200" dirty="0">
              <a:solidFill>
                <a:prstClr val="black"/>
              </a:solidFill>
              <a:effectLst>
                <a:outerShdw blurRad="38100" dist="38100" dir="2700000" algn="tl">
                  <a:srgbClr val="000000">
                    <a:alpha val="43137"/>
                  </a:srgbClr>
                </a:outerShdw>
              </a:effectLst>
              <a:latin typeface="Arial" pitchFamily="34" charset="0"/>
              <a:ea typeface="+mn-ea"/>
              <a:cs typeface="Arial" pitchFamily="34" charset="0"/>
            </a:endParaRPr>
          </a:p>
        </p:txBody>
      </p:sp>
      <p:graphicFrame>
        <p:nvGraphicFramePr>
          <p:cNvPr id="24" name="Object 23"/>
          <p:cNvGraphicFramePr>
            <a:graphicFrameLocks noChangeAspect="1"/>
          </p:cNvGraphicFramePr>
          <p:nvPr/>
        </p:nvGraphicFramePr>
        <p:xfrm>
          <a:off x="5033052" y="3287130"/>
          <a:ext cx="4416480" cy="2678942"/>
        </p:xfrm>
        <a:graphic>
          <a:graphicData uri="http://schemas.openxmlformats.org/presentationml/2006/ole">
            <mc:AlternateContent xmlns:mc="http://schemas.openxmlformats.org/markup-compatibility/2006">
              <mc:Choice xmlns:v="urn:schemas-microsoft-com:vml" Requires="v">
                <p:oleObj spid="_x0000_s67601" name="Graph" r:id="rId3" imgW="1207008" imgH="731520" progId="Origin50.Graph">
                  <p:embed/>
                </p:oleObj>
              </mc:Choice>
              <mc:Fallback>
                <p:oleObj name="Graph" r:id="rId3" imgW="1207008" imgH="7315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052" y="3287130"/>
                        <a:ext cx="4416480" cy="2678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4"/>
          <p:cNvGrpSpPr/>
          <p:nvPr/>
        </p:nvGrpSpPr>
        <p:grpSpPr>
          <a:xfrm>
            <a:off x="239842" y="1600200"/>
            <a:ext cx="4921738" cy="4310885"/>
            <a:chOff x="239842" y="1600200"/>
            <a:chExt cx="4921738" cy="4310885"/>
          </a:xfrm>
        </p:grpSpPr>
        <p:pic>
          <p:nvPicPr>
            <p:cNvPr id="26" name="Picture 4"/>
            <p:cNvPicPr>
              <a:picLocks noChangeAspect="1" noChangeArrowheads="1"/>
            </p:cNvPicPr>
            <p:nvPr/>
          </p:nvPicPr>
          <p:blipFill>
            <a:blip r:embed="rId5" cstate="print"/>
            <a:srcRect/>
            <a:stretch>
              <a:fillRect/>
            </a:stretch>
          </p:blipFill>
          <p:spPr bwMode="auto">
            <a:xfrm>
              <a:off x="279191" y="2122408"/>
              <a:ext cx="3199100" cy="3199100"/>
            </a:xfrm>
            <a:prstGeom prst="rect">
              <a:avLst/>
            </a:prstGeom>
            <a:noFill/>
            <a:ln w="9525">
              <a:noFill/>
              <a:miter lim="800000"/>
              <a:headEnd/>
              <a:tailEnd/>
            </a:ln>
            <a:effectLst/>
          </p:spPr>
        </p:pic>
        <p:pic>
          <p:nvPicPr>
            <p:cNvPr id="27" name="Picture 5"/>
            <p:cNvPicPr>
              <a:picLocks noChangeAspect="1" noChangeArrowheads="1"/>
            </p:cNvPicPr>
            <p:nvPr/>
          </p:nvPicPr>
          <p:blipFill>
            <a:blip r:embed="rId6" cstate="print"/>
            <a:srcRect/>
            <a:stretch>
              <a:fillRect/>
            </a:stretch>
          </p:blipFill>
          <p:spPr bwMode="auto">
            <a:xfrm>
              <a:off x="3519447" y="2120731"/>
              <a:ext cx="1600200" cy="1600200"/>
            </a:xfrm>
            <a:prstGeom prst="rect">
              <a:avLst/>
            </a:prstGeom>
            <a:noFill/>
            <a:ln w="9525">
              <a:noFill/>
              <a:miter lim="800000"/>
              <a:headEnd/>
              <a:tailEnd/>
            </a:ln>
            <a:effectLst/>
          </p:spPr>
        </p:pic>
        <p:pic>
          <p:nvPicPr>
            <p:cNvPr id="28" name="Picture 6"/>
            <p:cNvPicPr>
              <a:picLocks noChangeAspect="1" noChangeArrowheads="1"/>
            </p:cNvPicPr>
            <p:nvPr/>
          </p:nvPicPr>
          <p:blipFill>
            <a:blip r:embed="rId7" cstate="print"/>
            <a:srcRect/>
            <a:stretch>
              <a:fillRect/>
            </a:stretch>
          </p:blipFill>
          <p:spPr bwMode="auto">
            <a:xfrm>
              <a:off x="3520149" y="3723973"/>
              <a:ext cx="1600200" cy="1600200"/>
            </a:xfrm>
            <a:prstGeom prst="rect">
              <a:avLst/>
            </a:prstGeom>
            <a:noFill/>
            <a:ln w="9525">
              <a:noFill/>
              <a:miter lim="800000"/>
              <a:headEnd/>
              <a:tailEnd/>
            </a:ln>
            <a:effectLst/>
          </p:spPr>
        </p:pic>
        <p:sp>
          <p:nvSpPr>
            <p:cNvPr id="29" name="Content Placeholder 2"/>
            <p:cNvSpPr txBox="1">
              <a:spLocks/>
            </p:cNvSpPr>
            <p:nvPr/>
          </p:nvSpPr>
          <p:spPr>
            <a:xfrm>
              <a:off x="239842" y="1600200"/>
              <a:ext cx="1588958" cy="66331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smtClean="0">
                  <a:solidFill>
                    <a:prstClr val="black"/>
                  </a:solidFill>
                  <a:latin typeface="Arial" pitchFamily="34" charset="0"/>
                  <a:ea typeface="+mn-ea"/>
                  <a:cs typeface="Arial" pitchFamily="34" charset="0"/>
                </a:rPr>
                <a:t>NbN</a:t>
              </a:r>
              <a:endParaRPr lang="en-US" sz="2800" dirty="0">
                <a:solidFill>
                  <a:prstClr val="black"/>
                </a:solidFill>
                <a:latin typeface="Arial" pitchFamily="34" charset="0"/>
                <a:ea typeface="+mn-ea"/>
                <a:cs typeface="Arial" pitchFamily="34" charset="0"/>
              </a:endParaRPr>
            </a:p>
          </p:txBody>
        </p:sp>
        <p:sp>
          <p:nvSpPr>
            <p:cNvPr id="30" name="Content Placeholder 2"/>
            <p:cNvSpPr txBox="1">
              <a:spLocks/>
            </p:cNvSpPr>
            <p:nvPr/>
          </p:nvSpPr>
          <p:spPr>
            <a:xfrm>
              <a:off x="3570122" y="1602700"/>
              <a:ext cx="1588958" cy="663315"/>
            </a:xfrm>
            <a:prstGeom prst="rect">
              <a:avLst/>
            </a:prstGeom>
          </p:spPr>
          <p:txBody>
            <a:bodyPr vert="horz" lIns="91440" tIns="45720" rIns="91440" bIns="45720" rtlCol="0">
              <a:normAutofit/>
            </a:bodyPr>
            <a:lstStyle/>
            <a:p>
              <a:pPr marL="342900" indent="-342900" eaLnBrk="1" fontAlgn="auto" hangingPunct="1">
                <a:spcBef>
                  <a:spcPct val="20000"/>
                </a:spcBef>
                <a:spcAft>
                  <a:spcPts val="0"/>
                </a:spcAft>
                <a:buFont typeface="Arial" pitchFamily="34" charset="0"/>
                <a:buNone/>
                <a:defRPr/>
              </a:pPr>
              <a:r>
                <a:rPr lang="en-US" sz="2800" dirty="0" smtClean="0">
                  <a:solidFill>
                    <a:prstClr val="black"/>
                  </a:solidFill>
                  <a:latin typeface="Arial" pitchFamily="34" charset="0"/>
                  <a:ea typeface="+mn-ea"/>
                  <a:cs typeface="Arial" pitchFamily="34" charset="0"/>
                </a:rPr>
                <a:t>Nb(100)</a:t>
              </a:r>
              <a:endParaRPr lang="en-US" sz="2800" dirty="0">
                <a:solidFill>
                  <a:prstClr val="black"/>
                </a:solidFill>
                <a:latin typeface="Arial" pitchFamily="34" charset="0"/>
                <a:ea typeface="+mn-ea"/>
                <a:cs typeface="Arial" pitchFamily="34" charset="0"/>
              </a:endParaRPr>
            </a:p>
          </p:txBody>
        </p:sp>
        <p:sp>
          <p:nvSpPr>
            <p:cNvPr id="31" name="Content Placeholder 2"/>
            <p:cNvSpPr txBox="1">
              <a:spLocks/>
            </p:cNvSpPr>
            <p:nvPr/>
          </p:nvSpPr>
          <p:spPr>
            <a:xfrm>
              <a:off x="3572622" y="5247770"/>
              <a:ext cx="1588958" cy="663315"/>
            </a:xfrm>
            <a:prstGeom prst="rect">
              <a:avLst/>
            </a:prstGeom>
          </p:spPr>
          <p:txBody>
            <a:bodyPr vert="horz" lIns="91440" tIns="45720" rIns="91440" bIns="45720" rtlCol="0">
              <a:normAutofit/>
            </a:bodyPr>
            <a:lstStyle/>
            <a:p>
              <a:pPr marL="342900" indent="-342900" eaLnBrk="1" fontAlgn="auto" hangingPunct="1">
                <a:spcBef>
                  <a:spcPct val="20000"/>
                </a:spcBef>
                <a:spcAft>
                  <a:spcPts val="0"/>
                </a:spcAft>
                <a:buFont typeface="Arial" pitchFamily="34" charset="0"/>
                <a:buNone/>
                <a:defRPr/>
              </a:pPr>
              <a:r>
                <a:rPr lang="en-US" sz="2800" dirty="0" smtClean="0">
                  <a:solidFill>
                    <a:prstClr val="black"/>
                  </a:solidFill>
                  <a:latin typeface="Arial" pitchFamily="34" charset="0"/>
                  <a:ea typeface="+mn-ea"/>
                  <a:cs typeface="Arial" pitchFamily="34" charset="0"/>
                </a:rPr>
                <a:t>Nb(110)</a:t>
              </a:r>
              <a:endParaRPr lang="en-US" sz="2800" dirty="0">
                <a:solidFill>
                  <a:prstClr val="black"/>
                </a:solidFill>
                <a:latin typeface="Arial" pitchFamily="34" charset="0"/>
                <a:ea typeface="+mn-ea"/>
                <a:cs typeface="Arial" pitchFamily="34" charset="0"/>
              </a:endParaRPr>
            </a:p>
          </p:txBody>
        </p:sp>
      </p:grpSp>
      <p:sp>
        <p:nvSpPr>
          <p:cNvPr id="32" name="TextBox 31"/>
          <p:cNvSpPr txBox="1"/>
          <p:nvPr/>
        </p:nvSpPr>
        <p:spPr>
          <a:xfrm>
            <a:off x="5336498" y="1603948"/>
            <a:ext cx="3132945" cy="1477328"/>
          </a:xfrm>
          <a:prstGeom prst="rect">
            <a:avLst/>
          </a:prstGeom>
          <a:noFill/>
        </p:spPr>
        <p:txBody>
          <a:bodyPr wrap="square" rtlCol="0">
            <a:spAutoFit/>
          </a:bodyPr>
          <a:lstStyle/>
          <a:p>
            <a:pPr algn="ctr" eaLnBrk="1" fontAlgn="auto" hangingPunct="1">
              <a:spcBef>
                <a:spcPts val="0"/>
              </a:spcBef>
              <a:spcAft>
                <a:spcPts val="0"/>
              </a:spcAft>
            </a:pPr>
            <a:r>
              <a:rPr lang="en-US" sz="1800" u="sng" dirty="0" smtClean="0">
                <a:solidFill>
                  <a:prstClr val="black"/>
                </a:solidFill>
                <a:latin typeface="Arial" pitchFamily="34" charset="0"/>
                <a:ea typeface="+mn-ea"/>
                <a:cs typeface="Arial" pitchFamily="34" charset="0"/>
              </a:rPr>
              <a:t>RMS Roughness for comparable film thickness:</a:t>
            </a:r>
          </a:p>
          <a:p>
            <a:pPr eaLnBrk="1" fontAlgn="auto" hangingPunct="1">
              <a:spcBef>
                <a:spcPts val="0"/>
              </a:spcBef>
              <a:spcAft>
                <a:spcPts val="0"/>
              </a:spcAft>
            </a:pPr>
            <a:r>
              <a:rPr lang="en-US" sz="1800" dirty="0" smtClean="0">
                <a:solidFill>
                  <a:prstClr val="black"/>
                </a:solidFill>
                <a:latin typeface="Arial" pitchFamily="34" charset="0"/>
                <a:ea typeface="+mn-ea"/>
                <a:cs typeface="Arial" pitchFamily="34" charset="0"/>
              </a:rPr>
              <a:t>NbN &lt;1 nm</a:t>
            </a:r>
          </a:p>
          <a:p>
            <a:pPr eaLnBrk="1" fontAlgn="auto" hangingPunct="1">
              <a:spcBef>
                <a:spcPts val="0"/>
              </a:spcBef>
              <a:spcAft>
                <a:spcPts val="0"/>
              </a:spcAft>
            </a:pPr>
            <a:r>
              <a:rPr lang="en-US" sz="1800" dirty="0" smtClean="0">
                <a:solidFill>
                  <a:prstClr val="black"/>
                </a:solidFill>
                <a:latin typeface="Arial" pitchFamily="34" charset="0"/>
                <a:ea typeface="+mn-ea"/>
                <a:cs typeface="Arial" pitchFamily="34" charset="0"/>
              </a:rPr>
              <a:t>Nb(100) 1.21 nm</a:t>
            </a:r>
          </a:p>
          <a:p>
            <a:pPr eaLnBrk="1" fontAlgn="auto" hangingPunct="1">
              <a:spcBef>
                <a:spcPts val="0"/>
              </a:spcBef>
              <a:spcAft>
                <a:spcPts val="0"/>
              </a:spcAft>
            </a:pPr>
            <a:r>
              <a:rPr lang="en-US" sz="1800" dirty="0" smtClean="0">
                <a:solidFill>
                  <a:prstClr val="black"/>
                </a:solidFill>
                <a:latin typeface="Arial" pitchFamily="34" charset="0"/>
                <a:ea typeface="+mn-ea"/>
                <a:cs typeface="Arial" pitchFamily="34" charset="0"/>
              </a:rPr>
              <a:t>Nb(110) 2.45 nm</a:t>
            </a:r>
            <a:endParaRPr lang="en-US" sz="1800" dirty="0">
              <a:solidFill>
                <a:prstClr val="black"/>
              </a:solidFill>
              <a:latin typeface="Arial" pitchFamily="34" charset="0"/>
              <a:ea typeface="+mn-ea"/>
              <a:cs typeface="Arial" pitchFamily="34" charset="0"/>
            </a:endParaRPr>
          </a:p>
        </p:txBody>
      </p:sp>
      <p:sp>
        <p:nvSpPr>
          <p:cNvPr id="33" name="Rectangle 32"/>
          <p:cNvSpPr/>
          <p:nvPr/>
        </p:nvSpPr>
        <p:spPr>
          <a:xfrm>
            <a:off x="0" y="6119336"/>
            <a:ext cx="9144000" cy="738664"/>
          </a:xfrm>
          <a:prstGeom prst="rect">
            <a:avLst/>
          </a:prstGeom>
        </p:spPr>
        <p:txBody>
          <a:bodyPr wrap="square">
            <a:spAutoFit/>
          </a:bodyPr>
          <a:lstStyle/>
          <a:p>
            <a:pPr eaLnBrk="1" fontAlgn="auto" hangingPunct="1">
              <a:spcBef>
                <a:spcPts val="0"/>
              </a:spcBef>
              <a:spcAft>
                <a:spcPts val="0"/>
              </a:spcAft>
            </a:pPr>
            <a:r>
              <a:rPr lang="en-US" sz="1400" dirty="0" smtClean="0">
                <a:solidFill>
                  <a:prstClr val="black"/>
                </a:solidFill>
                <a:latin typeface="Calibri"/>
                <a:ea typeface="+mn-ea"/>
              </a:rPr>
              <a:t>D. B. </a:t>
            </a:r>
            <a:r>
              <a:rPr lang="en-US" sz="1400" dirty="0" err="1" smtClean="0">
                <a:solidFill>
                  <a:prstClr val="black"/>
                </a:solidFill>
                <a:latin typeface="Calibri"/>
                <a:ea typeface="+mn-ea"/>
              </a:rPr>
              <a:t>Beringer</a:t>
            </a:r>
            <a:r>
              <a:rPr lang="en-US" sz="1400" dirty="0" smtClean="0">
                <a:solidFill>
                  <a:prstClr val="black"/>
                </a:solidFill>
                <a:latin typeface="Calibri"/>
                <a:ea typeface="+mn-ea"/>
              </a:rPr>
              <a:t>, W. M. Roach, C. Clavero, C. E. Reece and </a:t>
            </a:r>
            <a:r>
              <a:rPr lang="en-US" sz="1400" b="1" dirty="0" smtClean="0">
                <a:solidFill>
                  <a:prstClr val="black"/>
                </a:solidFill>
                <a:latin typeface="Calibri"/>
                <a:ea typeface="+mn-ea"/>
              </a:rPr>
              <a:t>R. A. </a:t>
            </a:r>
            <a:r>
              <a:rPr lang="en-US" sz="1400" b="1" dirty="0" err="1" smtClean="0">
                <a:solidFill>
                  <a:prstClr val="black"/>
                </a:solidFill>
                <a:latin typeface="Calibri"/>
                <a:ea typeface="+mn-ea"/>
              </a:rPr>
              <a:t>Lukaszew</a:t>
            </a:r>
            <a:r>
              <a:rPr lang="en-US" sz="1400" dirty="0" smtClean="0">
                <a:solidFill>
                  <a:prstClr val="black"/>
                </a:solidFill>
                <a:latin typeface="Calibri"/>
                <a:ea typeface="+mn-ea"/>
              </a:rPr>
              <a:t>, “Roughness analysis applied to niobium thin films grown on </a:t>
            </a:r>
            <a:r>
              <a:rPr lang="en-US" sz="1400" dirty="0" err="1" smtClean="0">
                <a:solidFill>
                  <a:prstClr val="black"/>
                </a:solidFill>
                <a:latin typeface="Calibri"/>
                <a:ea typeface="+mn-ea"/>
              </a:rPr>
              <a:t>MgO</a:t>
            </a:r>
            <a:r>
              <a:rPr lang="en-US" sz="1400" dirty="0" smtClean="0">
                <a:solidFill>
                  <a:prstClr val="black"/>
                </a:solidFill>
                <a:latin typeface="Calibri"/>
                <a:ea typeface="+mn-ea"/>
              </a:rPr>
              <a:t>(001) surfaces for superconducting radio frequency cavity applications” accepted for publication in </a:t>
            </a:r>
            <a:r>
              <a:rPr lang="en-US" sz="1400" i="1" dirty="0" smtClean="0">
                <a:solidFill>
                  <a:prstClr val="black"/>
                </a:solidFill>
                <a:latin typeface="Calibri"/>
                <a:ea typeface="+mn-ea"/>
              </a:rPr>
              <a:t>Phys. Rev. ST </a:t>
            </a:r>
            <a:r>
              <a:rPr lang="en-US" sz="1400" i="1" dirty="0" err="1" smtClean="0">
                <a:solidFill>
                  <a:prstClr val="black"/>
                </a:solidFill>
                <a:latin typeface="Calibri"/>
                <a:ea typeface="+mn-ea"/>
              </a:rPr>
              <a:t>Accel</a:t>
            </a:r>
            <a:r>
              <a:rPr lang="en-US" sz="1400" i="1" dirty="0" smtClean="0">
                <a:solidFill>
                  <a:prstClr val="black"/>
                </a:solidFill>
                <a:latin typeface="Calibri"/>
                <a:ea typeface="+mn-ea"/>
              </a:rPr>
              <a:t>. Beams</a:t>
            </a:r>
            <a:r>
              <a:rPr lang="en-US" sz="1400" dirty="0" smtClean="0">
                <a:solidFill>
                  <a:prstClr val="black"/>
                </a:solidFill>
                <a:latin typeface="Calibri"/>
                <a:ea typeface="+mn-ea"/>
              </a:rPr>
              <a:t> (2012).</a:t>
            </a:r>
            <a:endParaRPr lang="en-US" sz="1400" dirty="0">
              <a:solidFill>
                <a:prstClr val="black"/>
              </a:solidFill>
              <a:latin typeface="Calibri"/>
              <a:ea typeface="+mn-ea"/>
            </a:endParaRPr>
          </a:p>
        </p:txBody>
      </p:sp>
      <p:pic>
        <p:nvPicPr>
          <p:cNvPr id="13" name="Picture 12" descr="wmshield3.gif"/>
          <p:cNvPicPr>
            <a:picLocks noChangeAspect="1"/>
          </p:cNvPicPr>
          <p:nvPr/>
        </p:nvPicPr>
        <p:blipFill>
          <a:blip r:embed="rId8" cstate="print"/>
          <a:stretch>
            <a:fillRect/>
          </a:stretch>
        </p:blipFill>
        <p:spPr>
          <a:xfrm>
            <a:off x="8053189" y="0"/>
            <a:ext cx="1114425" cy="1651971"/>
          </a:xfrm>
          <a:prstGeom prst="rect">
            <a:avLst/>
          </a:prstGeom>
        </p:spPr>
      </p:pic>
    </p:spTree>
    <p:extLst>
      <p:ext uri="{BB962C8B-B14F-4D97-AF65-F5344CB8AC3E}">
        <p14:creationId xmlns:p14="http://schemas.microsoft.com/office/powerpoint/2010/main" val="17865842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SIS Multilayer Films: </a:t>
            </a:r>
            <a:r>
              <a:rPr lang="en-US" sz="2800" dirty="0" smtClean="0"/>
              <a:t/>
            </a:r>
            <a:br>
              <a:rPr lang="en-US" sz="2800" dirty="0" smtClean="0"/>
            </a:br>
            <a:r>
              <a:rPr lang="en-US" sz="2800" dirty="0" smtClean="0"/>
              <a:t>Theory </a:t>
            </a:r>
            <a:r>
              <a:rPr lang="en-US" sz="2800" dirty="0" smtClean="0"/>
              <a:t>Evaluation</a:t>
            </a:r>
            <a:endParaRPr lang="en-US" sz="2800" dirty="0"/>
          </a:p>
        </p:txBody>
      </p:sp>
      <p:sp>
        <p:nvSpPr>
          <p:cNvPr id="3" name="Content Placeholder 2"/>
          <p:cNvSpPr>
            <a:spLocks noGrp="1"/>
          </p:cNvSpPr>
          <p:nvPr>
            <p:ph idx="1"/>
          </p:nvPr>
        </p:nvSpPr>
        <p:spPr/>
        <p:txBody>
          <a:bodyPr>
            <a:normAutofit/>
          </a:bodyPr>
          <a:lstStyle/>
          <a:p>
            <a:r>
              <a:rPr lang="en-US" sz="2000" dirty="0" smtClean="0"/>
              <a:t>SIS </a:t>
            </a:r>
            <a:r>
              <a:rPr lang="en-US" sz="2000" dirty="0" smtClean="0"/>
              <a:t>coatings: alternating thin layers of superconductor and insulator</a:t>
            </a:r>
          </a:p>
          <a:p>
            <a:r>
              <a:rPr lang="en-US" sz="2000" dirty="0" smtClean="0"/>
              <a:t>Proposal showed films screening fields much higher than bulk </a:t>
            </a:r>
            <a:r>
              <a:rPr lang="en-US" sz="2000" dirty="0" err="1" smtClean="0"/>
              <a:t>B</a:t>
            </a:r>
            <a:r>
              <a:rPr lang="en-US" sz="2000" baseline="-25000" dirty="0" err="1" smtClean="0"/>
              <a:t>sh</a:t>
            </a:r>
            <a:r>
              <a:rPr lang="en-US" sz="2000" dirty="0" smtClean="0"/>
              <a:t> (ultimate limit of bulk superconductors)</a:t>
            </a:r>
          </a:p>
          <a:p>
            <a:r>
              <a:rPr lang="en-US" sz="2000" dirty="0" smtClean="0"/>
              <a:t>Our study </a:t>
            </a:r>
            <a:r>
              <a:rPr lang="en-US" sz="2000" dirty="0" smtClean="0"/>
              <a:t>of films </a:t>
            </a:r>
            <a:r>
              <a:rPr lang="en-US" sz="2000" dirty="0" smtClean="0"/>
              <a:t>using </a:t>
            </a:r>
            <a:r>
              <a:rPr lang="en-US" sz="2000" dirty="0" err="1" smtClean="0"/>
              <a:t>Ginzburg</a:t>
            </a:r>
            <a:r>
              <a:rPr lang="en-US" sz="2000" dirty="0" smtClean="0"/>
              <a:t>-Landau shows conclusively that only small gain in </a:t>
            </a:r>
            <a:r>
              <a:rPr lang="en-US" sz="2000" dirty="0" err="1" smtClean="0"/>
              <a:t>B</a:t>
            </a:r>
            <a:r>
              <a:rPr lang="en-US" sz="2000" baseline="-25000" dirty="0" err="1" smtClean="0"/>
              <a:t>sh</a:t>
            </a:r>
            <a:r>
              <a:rPr lang="en-US" sz="2000" dirty="0" smtClean="0"/>
              <a:t> is possible relative to bulk</a:t>
            </a:r>
            <a:endParaRPr lang="en-US" sz="2000" dirty="0"/>
          </a:p>
        </p:txBody>
      </p:sp>
      <p:grpSp>
        <p:nvGrpSpPr>
          <p:cNvPr id="19" name="Group 18"/>
          <p:cNvGrpSpPr>
            <a:grpSpLocks noChangeAspect="1"/>
          </p:cNvGrpSpPr>
          <p:nvPr/>
        </p:nvGrpSpPr>
        <p:grpSpPr>
          <a:xfrm>
            <a:off x="3657600" y="3072850"/>
            <a:ext cx="5905575" cy="3358347"/>
            <a:chOff x="-133356" y="791409"/>
            <a:chExt cx="10020300" cy="5698285"/>
          </a:xfrm>
        </p:grpSpPr>
        <p:pic>
          <p:nvPicPr>
            <p:cNvPr id="4" name="Picture 4"/>
            <p:cNvPicPr>
              <a:picLocks noChangeAspect="1" noChangeArrowheads="1"/>
            </p:cNvPicPr>
            <p:nvPr/>
          </p:nvPicPr>
          <p:blipFill>
            <a:blip r:embed="rId2"/>
            <a:srcRect/>
            <a:stretch>
              <a:fillRect/>
            </a:stretch>
          </p:blipFill>
          <p:spPr bwMode="auto">
            <a:xfrm>
              <a:off x="-133356" y="984244"/>
              <a:ext cx="10020300" cy="5505450"/>
            </a:xfrm>
            <a:prstGeom prst="rect">
              <a:avLst/>
            </a:prstGeom>
            <a:noFill/>
            <a:ln w="9525">
              <a:noFill/>
              <a:miter lim="800000"/>
              <a:headEnd/>
              <a:tailEnd/>
            </a:ln>
            <a:effectLst/>
          </p:spPr>
        </p:pic>
        <p:sp>
          <p:nvSpPr>
            <p:cNvPr id="5" name="TextBox 4"/>
            <p:cNvSpPr txBox="1"/>
            <p:nvPr/>
          </p:nvSpPr>
          <p:spPr>
            <a:xfrm>
              <a:off x="5486400" y="1243359"/>
              <a:ext cx="3596640" cy="618685"/>
            </a:xfrm>
            <a:prstGeom prst="rect">
              <a:avLst/>
            </a:prstGeom>
            <a:solidFill>
              <a:schemeClr val="bg1"/>
            </a:solidFill>
            <a:ln>
              <a:noFill/>
            </a:ln>
          </p:spPr>
          <p:txBody>
            <a:bodyPr wrap="square" lIns="0" tIns="0" rIns="0" bIns="0" rtlCol="0">
              <a:spAutoFit/>
            </a:bodyPr>
            <a:lstStyle/>
            <a:p>
              <a:pPr algn="ctr" eaLnBrk="1" fontAlgn="auto" hangingPunct="1">
                <a:spcBef>
                  <a:spcPts val="0"/>
                </a:spcBef>
                <a:spcAft>
                  <a:spcPts val="0"/>
                </a:spcAft>
              </a:pPr>
              <a:r>
                <a:rPr lang="en-US" sz="1100" smtClean="0">
                  <a:solidFill>
                    <a:srgbClr val="C00000"/>
                  </a:solidFill>
                  <a:latin typeface="Calibri" pitchFamily="34" charset="0"/>
                  <a:ea typeface="+mn-ea"/>
                  <a:cs typeface="Calibri" pitchFamily="34" charset="0"/>
                </a:rPr>
                <a:t>Maximum gain for Nb</a:t>
              </a:r>
              <a:r>
                <a:rPr lang="en-US" sz="1100" baseline="-25000" smtClean="0">
                  <a:solidFill>
                    <a:srgbClr val="C00000"/>
                  </a:solidFill>
                  <a:latin typeface="Calibri" pitchFamily="34" charset="0"/>
                  <a:ea typeface="+mn-ea"/>
                  <a:cs typeface="Calibri" pitchFamily="34" charset="0"/>
                </a:rPr>
                <a:t>3</a:t>
              </a:r>
              <a:r>
                <a:rPr lang="en-US" sz="1100" smtClean="0">
                  <a:solidFill>
                    <a:srgbClr val="C00000"/>
                  </a:solidFill>
                  <a:latin typeface="Calibri" pitchFamily="34" charset="0"/>
                  <a:ea typeface="+mn-ea"/>
                  <a:cs typeface="Calibri" pitchFamily="34" charset="0"/>
                </a:rPr>
                <a:t>Sn/I/Nb compared to Nb</a:t>
              </a:r>
              <a:r>
                <a:rPr lang="en-US" sz="1100" baseline="-25000" smtClean="0">
                  <a:solidFill>
                    <a:srgbClr val="C00000"/>
                  </a:solidFill>
                  <a:latin typeface="Calibri" pitchFamily="34" charset="0"/>
                  <a:ea typeface="+mn-ea"/>
                  <a:cs typeface="Calibri" pitchFamily="34" charset="0"/>
                </a:rPr>
                <a:t>3</a:t>
              </a:r>
              <a:r>
                <a:rPr lang="en-US" sz="1100" smtClean="0">
                  <a:solidFill>
                    <a:srgbClr val="C00000"/>
                  </a:solidFill>
                  <a:latin typeface="Calibri" pitchFamily="34" charset="0"/>
                  <a:ea typeface="+mn-ea"/>
                  <a:cs typeface="Calibri" pitchFamily="34" charset="0"/>
                </a:rPr>
                <a:t>Sn bulk is ~12%</a:t>
              </a:r>
              <a:endParaRPr lang="en-US" sz="1100" baseline="-25000">
                <a:solidFill>
                  <a:srgbClr val="C00000"/>
                </a:solidFill>
                <a:latin typeface="Calibri" pitchFamily="34" charset="0"/>
                <a:ea typeface="+mn-ea"/>
                <a:cs typeface="Calibri" pitchFamily="34" charset="0"/>
              </a:endParaRPr>
            </a:p>
          </p:txBody>
        </p:sp>
        <p:cxnSp>
          <p:nvCxnSpPr>
            <p:cNvPr id="6" name="Straight Arrow Connector 5"/>
            <p:cNvCxnSpPr/>
            <p:nvPr/>
          </p:nvCxnSpPr>
          <p:spPr>
            <a:xfrm rot="10800000" flipV="1">
              <a:off x="3139440" y="1463040"/>
              <a:ext cx="2484120" cy="60956"/>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 y="791409"/>
              <a:ext cx="6589858" cy="443888"/>
            </a:xfrm>
            <a:prstGeom prst="rect">
              <a:avLst/>
            </a:prstGeom>
            <a:solidFill>
              <a:schemeClr val="bg1"/>
            </a:solidFill>
            <a:ln>
              <a:noFill/>
            </a:ln>
          </p:spPr>
          <p:txBody>
            <a:bodyPr wrap="square" rtlCol="0">
              <a:spAutoFit/>
            </a:bodyPr>
            <a:lstStyle/>
            <a:p>
              <a:pPr algn="ctr" eaLnBrk="1" fontAlgn="auto" hangingPunct="1">
                <a:spcBef>
                  <a:spcPts val="0"/>
                </a:spcBef>
                <a:spcAft>
                  <a:spcPts val="0"/>
                </a:spcAft>
              </a:pPr>
              <a:r>
                <a:rPr lang="en-US" sz="1100" dirty="0" smtClean="0">
                  <a:solidFill>
                    <a:srgbClr val="C00000"/>
                  </a:solidFill>
                  <a:latin typeface="Calibri" pitchFamily="34" charset="0"/>
                  <a:ea typeface="+mn-ea"/>
                  <a:cs typeface="Calibri" pitchFamily="34" charset="0"/>
                </a:rPr>
                <a:t>Gain is significant only for relatively small range in d</a:t>
              </a:r>
              <a:endParaRPr lang="en-US" sz="1100" baseline="-25000" dirty="0">
                <a:solidFill>
                  <a:srgbClr val="C00000"/>
                </a:solidFill>
                <a:latin typeface="Calibri" pitchFamily="34" charset="0"/>
                <a:ea typeface="+mn-ea"/>
                <a:cs typeface="Calibri" pitchFamily="34" charset="0"/>
              </a:endParaRPr>
            </a:p>
          </p:txBody>
        </p:sp>
        <p:sp>
          <p:nvSpPr>
            <p:cNvPr id="8" name="Left Brace 7"/>
            <p:cNvSpPr/>
            <p:nvPr/>
          </p:nvSpPr>
          <p:spPr>
            <a:xfrm rot="16200000" flipH="1">
              <a:off x="3528060" y="419100"/>
              <a:ext cx="152400" cy="1691640"/>
            </a:xfrm>
            <a:prstGeom prst="leftBrace">
              <a:avLst>
                <a:gd name="adj1" fmla="val 56795"/>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9" name="TextBox 8"/>
            <p:cNvSpPr txBox="1"/>
            <p:nvPr/>
          </p:nvSpPr>
          <p:spPr>
            <a:xfrm>
              <a:off x="1310639" y="4794280"/>
              <a:ext cx="1767840" cy="928027"/>
            </a:xfrm>
            <a:prstGeom prst="rect">
              <a:avLst/>
            </a:prstGeom>
            <a:solidFill>
              <a:schemeClr val="bg1"/>
            </a:solidFill>
            <a:ln>
              <a:noFill/>
            </a:ln>
          </p:spPr>
          <p:txBody>
            <a:bodyPr wrap="square" lIns="0" tIns="0" rIns="0" bIns="0" rtlCol="0">
              <a:spAutoFit/>
            </a:bodyPr>
            <a:lstStyle/>
            <a:p>
              <a:pPr algn="ctr" eaLnBrk="1" fontAlgn="auto" hangingPunct="1">
                <a:spcBef>
                  <a:spcPts val="0"/>
                </a:spcBef>
                <a:spcAft>
                  <a:spcPts val="0"/>
                </a:spcAft>
              </a:pPr>
              <a:r>
                <a:rPr lang="en-US" sz="1100" smtClean="0">
                  <a:solidFill>
                    <a:srgbClr val="C00000"/>
                  </a:solidFill>
                  <a:latin typeface="Calibri" pitchFamily="34" charset="0"/>
                  <a:ea typeface="+mn-ea"/>
                  <a:cs typeface="Calibri" pitchFamily="34" charset="0"/>
                </a:rPr>
                <a:t>To left of peak, B</a:t>
              </a:r>
              <a:r>
                <a:rPr lang="en-US" sz="1100" baseline="-25000" smtClean="0">
                  <a:solidFill>
                    <a:srgbClr val="C00000"/>
                  </a:solidFill>
                  <a:latin typeface="Calibri" pitchFamily="34" charset="0"/>
                  <a:ea typeface="+mn-ea"/>
                  <a:cs typeface="Calibri" pitchFamily="34" charset="0"/>
                </a:rPr>
                <a:t>max</a:t>
              </a:r>
              <a:r>
                <a:rPr lang="en-US" sz="1100" smtClean="0">
                  <a:solidFill>
                    <a:srgbClr val="C00000"/>
                  </a:solidFill>
                  <a:latin typeface="Calibri" pitchFamily="34" charset="0"/>
                  <a:ea typeface="+mn-ea"/>
                  <a:cs typeface="Calibri" pitchFamily="34" charset="0"/>
                </a:rPr>
                <a:t> limited by bulk B</a:t>
              </a:r>
              <a:r>
                <a:rPr lang="en-US" sz="1100" baseline="-25000" smtClean="0">
                  <a:solidFill>
                    <a:srgbClr val="C00000"/>
                  </a:solidFill>
                  <a:latin typeface="Calibri" pitchFamily="34" charset="0"/>
                  <a:ea typeface="+mn-ea"/>
                  <a:cs typeface="Calibri" pitchFamily="34" charset="0"/>
                </a:rPr>
                <a:t>sh</a:t>
              </a:r>
              <a:endParaRPr lang="en-US" sz="1100" baseline="-25000">
                <a:solidFill>
                  <a:srgbClr val="C00000"/>
                </a:solidFill>
                <a:latin typeface="Calibri" pitchFamily="34" charset="0"/>
                <a:ea typeface="+mn-ea"/>
                <a:cs typeface="Calibri" pitchFamily="34" charset="0"/>
              </a:endParaRPr>
            </a:p>
          </p:txBody>
        </p:sp>
        <p:sp>
          <p:nvSpPr>
            <p:cNvPr id="10" name="TextBox 9"/>
            <p:cNvSpPr txBox="1"/>
            <p:nvPr/>
          </p:nvSpPr>
          <p:spPr>
            <a:xfrm>
              <a:off x="3139441" y="4763801"/>
              <a:ext cx="1889759" cy="928027"/>
            </a:xfrm>
            <a:prstGeom prst="rect">
              <a:avLst/>
            </a:prstGeom>
            <a:solidFill>
              <a:schemeClr val="bg1"/>
            </a:solidFill>
            <a:ln>
              <a:noFill/>
            </a:ln>
          </p:spPr>
          <p:txBody>
            <a:bodyPr wrap="square" lIns="0" tIns="0" rIns="0" bIns="0" rtlCol="0">
              <a:spAutoFit/>
            </a:bodyPr>
            <a:lstStyle/>
            <a:p>
              <a:pPr algn="ctr" eaLnBrk="1" fontAlgn="auto" hangingPunct="1">
                <a:spcBef>
                  <a:spcPts val="0"/>
                </a:spcBef>
                <a:spcAft>
                  <a:spcPts val="0"/>
                </a:spcAft>
              </a:pPr>
              <a:r>
                <a:rPr lang="en-US" sz="1100" smtClean="0">
                  <a:solidFill>
                    <a:srgbClr val="C00000"/>
                  </a:solidFill>
                  <a:latin typeface="Calibri" pitchFamily="34" charset="0"/>
                  <a:ea typeface="+mn-ea"/>
                  <a:cs typeface="Calibri" pitchFamily="34" charset="0"/>
                </a:rPr>
                <a:t>To right of peak, B</a:t>
              </a:r>
              <a:r>
                <a:rPr lang="en-US" sz="1100" baseline="-25000" smtClean="0">
                  <a:solidFill>
                    <a:srgbClr val="C00000"/>
                  </a:solidFill>
                  <a:latin typeface="Calibri" pitchFamily="34" charset="0"/>
                  <a:ea typeface="+mn-ea"/>
                  <a:cs typeface="Calibri" pitchFamily="34" charset="0"/>
                </a:rPr>
                <a:t>max</a:t>
              </a:r>
              <a:r>
                <a:rPr lang="en-US" sz="1100" smtClean="0">
                  <a:solidFill>
                    <a:srgbClr val="C00000"/>
                  </a:solidFill>
                  <a:latin typeface="Calibri" pitchFamily="34" charset="0"/>
                  <a:ea typeface="+mn-ea"/>
                  <a:cs typeface="Calibri" pitchFamily="34" charset="0"/>
                </a:rPr>
                <a:t> limited by film B</a:t>
              </a:r>
              <a:r>
                <a:rPr lang="en-US" sz="1100" baseline="-25000" smtClean="0">
                  <a:solidFill>
                    <a:srgbClr val="C00000"/>
                  </a:solidFill>
                  <a:latin typeface="Calibri" pitchFamily="34" charset="0"/>
                  <a:ea typeface="+mn-ea"/>
                  <a:cs typeface="Calibri" pitchFamily="34" charset="0"/>
                </a:rPr>
                <a:t>sh</a:t>
              </a:r>
              <a:endParaRPr lang="en-US" sz="1100" baseline="-25000">
                <a:solidFill>
                  <a:srgbClr val="C00000"/>
                </a:solidFill>
                <a:latin typeface="Calibri" pitchFamily="34" charset="0"/>
                <a:ea typeface="+mn-ea"/>
                <a:cs typeface="Calibri" pitchFamily="34" charset="0"/>
              </a:endParaRPr>
            </a:p>
          </p:txBody>
        </p:sp>
        <p:cxnSp>
          <p:nvCxnSpPr>
            <p:cNvPr id="11" name="Straight Arrow Connector 10"/>
            <p:cNvCxnSpPr/>
            <p:nvPr/>
          </p:nvCxnSpPr>
          <p:spPr>
            <a:xfrm rot="5400000" flipH="1" flipV="1">
              <a:off x="1850577" y="4463145"/>
              <a:ext cx="391879" cy="174174"/>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3730171" y="4513944"/>
              <a:ext cx="377373" cy="29029"/>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50652" y="2231712"/>
              <a:ext cx="3849918" cy="928027"/>
            </a:xfrm>
            <a:prstGeom prst="rect">
              <a:avLst/>
            </a:prstGeom>
            <a:solidFill>
              <a:schemeClr val="bg1"/>
            </a:solidFill>
            <a:ln>
              <a:noFill/>
            </a:ln>
          </p:spPr>
          <p:txBody>
            <a:bodyPr wrap="square" lIns="0" tIns="0" rIns="0" bIns="0" rtlCol="0">
              <a:spAutoFit/>
            </a:bodyPr>
            <a:lstStyle/>
            <a:p>
              <a:pPr algn="ctr" eaLnBrk="1" fontAlgn="auto" hangingPunct="1">
                <a:spcBef>
                  <a:spcPts val="0"/>
                </a:spcBef>
                <a:spcAft>
                  <a:spcPts val="0"/>
                </a:spcAft>
              </a:pPr>
              <a:r>
                <a:rPr lang="en-US" sz="1100" smtClean="0">
                  <a:solidFill>
                    <a:srgbClr val="009600"/>
                  </a:solidFill>
                  <a:latin typeface="Calibri" pitchFamily="34" charset="0"/>
                  <a:ea typeface="+mn-ea"/>
                  <a:cs typeface="Calibri" pitchFamily="34" charset="0"/>
                </a:rPr>
                <a:t>Multilayer with 5 S-I films (d = total thickness of S layers) over bulk Nb has smaller B</a:t>
              </a:r>
              <a:r>
                <a:rPr lang="en-US" sz="1100" baseline="-25000" smtClean="0">
                  <a:solidFill>
                    <a:srgbClr val="009600"/>
                  </a:solidFill>
                  <a:latin typeface="Calibri" pitchFamily="34" charset="0"/>
                  <a:ea typeface="+mn-ea"/>
                  <a:cs typeface="Calibri" pitchFamily="34" charset="0"/>
                </a:rPr>
                <a:t>sh</a:t>
              </a:r>
              <a:r>
                <a:rPr lang="en-US" sz="1100" smtClean="0">
                  <a:solidFill>
                    <a:srgbClr val="009600"/>
                  </a:solidFill>
                  <a:latin typeface="Calibri" pitchFamily="34" charset="0"/>
                  <a:ea typeface="+mn-ea"/>
                  <a:cs typeface="Calibri" pitchFamily="34" charset="0"/>
                </a:rPr>
                <a:t> than single layer</a:t>
              </a:r>
              <a:endParaRPr lang="en-US" sz="1100" baseline="-25000">
                <a:solidFill>
                  <a:srgbClr val="009600"/>
                </a:solidFill>
                <a:latin typeface="Calibri" pitchFamily="34" charset="0"/>
                <a:ea typeface="+mn-ea"/>
                <a:cs typeface="Calibri" pitchFamily="34" charset="0"/>
              </a:endParaRPr>
            </a:p>
          </p:txBody>
        </p:sp>
        <p:cxnSp>
          <p:nvCxnSpPr>
            <p:cNvPr id="14" name="Straight Arrow Connector 13"/>
            <p:cNvCxnSpPr/>
            <p:nvPr/>
          </p:nvCxnSpPr>
          <p:spPr>
            <a:xfrm rot="10800000">
              <a:off x="1450664" y="2657720"/>
              <a:ext cx="886137" cy="47736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926080" y="1844041"/>
              <a:ext cx="1442720" cy="55081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Left Brace 15"/>
            <p:cNvSpPr/>
            <p:nvPr/>
          </p:nvSpPr>
          <p:spPr>
            <a:xfrm rot="5400000" flipH="1">
              <a:off x="2051956" y="3311797"/>
              <a:ext cx="216264" cy="1691640"/>
            </a:xfrm>
            <a:prstGeom prst="leftBrace">
              <a:avLst>
                <a:gd name="adj1" fmla="val 56795"/>
                <a:gd name="adj2" fmla="val 500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17" name="Left Brace 16"/>
            <p:cNvSpPr/>
            <p:nvPr/>
          </p:nvSpPr>
          <p:spPr>
            <a:xfrm rot="5400000" flipH="1">
              <a:off x="5860503" y="1244961"/>
              <a:ext cx="181430" cy="5804989"/>
            </a:xfrm>
            <a:prstGeom prst="leftBrace">
              <a:avLst>
                <a:gd name="adj1" fmla="val 56795"/>
                <a:gd name="adj2" fmla="val 855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latin typeface="Calibri"/>
              </a:endParaRPr>
            </a:p>
          </p:txBody>
        </p:sp>
        <p:sp>
          <p:nvSpPr>
            <p:cNvPr id="18" name="TextBox 17"/>
            <p:cNvSpPr txBox="1"/>
            <p:nvPr/>
          </p:nvSpPr>
          <p:spPr>
            <a:xfrm>
              <a:off x="2362926" y="3004595"/>
              <a:ext cx="1981200" cy="928027"/>
            </a:xfrm>
            <a:prstGeom prst="rect">
              <a:avLst/>
            </a:prstGeom>
            <a:solidFill>
              <a:schemeClr val="bg1"/>
            </a:solidFill>
            <a:ln>
              <a:noFill/>
            </a:ln>
          </p:spPr>
          <p:txBody>
            <a:bodyPr wrap="square" lIns="0" tIns="0" rIns="0" bIns="0" rtlCol="0">
              <a:spAutoFit/>
            </a:bodyPr>
            <a:lstStyle/>
            <a:p>
              <a:pPr algn="ctr" eaLnBrk="1" fontAlgn="auto" hangingPunct="1">
                <a:spcBef>
                  <a:spcPts val="0"/>
                </a:spcBef>
                <a:spcAft>
                  <a:spcPts val="0"/>
                </a:spcAft>
              </a:pPr>
              <a:r>
                <a:rPr lang="en-US" sz="1100" smtClean="0">
                  <a:solidFill>
                    <a:srgbClr val="002060"/>
                  </a:solidFill>
                  <a:latin typeface="Calibri" pitchFamily="34" charset="0"/>
                  <a:ea typeface="+mn-ea"/>
                  <a:cs typeface="Calibri" pitchFamily="34" charset="0"/>
                </a:rPr>
                <a:t>Single-material SIS has smaller B</a:t>
              </a:r>
              <a:r>
                <a:rPr lang="en-US" sz="1100" baseline="-25000" smtClean="0">
                  <a:solidFill>
                    <a:srgbClr val="002060"/>
                  </a:solidFill>
                  <a:latin typeface="Calibri" pitchFamily="34" charset="0"/>
                  <a:ea typeface="+mn-ea"/>
                  <a:cs typeface="Calibri" pitchFamily="34" charset="0"/>
                </a:rPr>
                <a:t>sh</a:t>
              </a:r>
              <a:r>
                <a:rPr lang="en-US" sz="1100" smtClean="0">
                  <a:solidFill>
                    <a:srgbClr val="002060"/>
                  </a:solidFill>
                  <a:latin typeface="Calibri" pitchFamily="34" charset="0"/>
                  <a:ea typeface="+mn-ea"/>
                  <a:cs typeface="Calibri" pitchFamily="34" charset="0"/>
                </a:rPr>
                <a:t> than bulk for any d</a:t>
              </a:r>
              <a:endParaRPr lang="en-US" sz="1100" baseline="-25000">
                <a:solidFill>
                  <a:srgbClr val="002060"/>
                </a:solidFill>
                <a:latin typeface="Calibri" pitchFamily="34" charset="0"/>
                <a:ea typeface="+mn-ea"/>
                <a:cs typeface="Calibri" pitchFamily="34" charset="0"/>
              </a:endParaRPr>
            </a:p>
          </p:txBody>
        </p:sp>
      </p:grpSp>
      <p:sp>
        <p:nvSpPr>
          <p:cNvPr id="20" name="TextBox 19"/>
          <p:cNvSpPr txBox="1"/>
          <p:nvPr/>
        </p:nvSpPr>
        <p:spPr>
          <a:xfrm>
            <a:off x="2336362" y="3364484"/>
            <a:ext cx="1351718" cy="861774"/>
          </a:xfrm>
          <a:prstGeom prst="rect">
            <a:avLst/>
          </a:prstGeom>
          <a:noFill/>
        </p:spPr>
        <p:txBody>
          <a:bodyPr wrap="square" rtlCol="0">
            <a:spAutoFit/>
          </a:bodyPr>
          <a:lstStyle/>
          <a:p>
            <a:pPr eaLnBrk="1" fontAlgn="auto" hangingPunct="1">
              <a:spcBef>
                <a:spcPts val="0"/>
              </a:spcBef>
              <a:spcAft>
                <a:spcPts val="0"/>
              </a:spcAft>
            </a:pPr>
            <a:r>
              <a:rPr lang="en-US" sz="1000" smtClean="0">
                <a:solidFill>
                  <a:prstClr val="black"/>
                </a:solidFill>
                <a:latin typeface="Calibri"/>
                <a:ea typeface="+mn-ea"/>
              </a:rPr>
              <a:t>[1] A</a:t>
            </a:r>
            <a:r>
              <a:rPr lang="en-US" sz="1000">
                <a:solidFill>
                  <a:prstClr val="black"/>
                </a:solidFill>
                <a:latin typeface="Calibri"/>
                <a:ea typeface="+mn-ea"/>
              </a:rPr>
              <a:t>. Gurevich, App. Phys. Lett. 88, 012511 (2006</a:t>
            </a:r>
            <a:r>
              <a:rPr lang="en-US" sz="1000" smtClean="0">
                <a:solidFill>
                  <a:prstClr val="black"/>
                </a:solidFill>
                <a:latin typeface="Calibri"/>
                <a:ea typeface="+mn-ea"/>
              </a:rPr>
              <a:t>),  A. Gurevich, SRF Materials Workshop (2007).</a:t>
            </a:r>
            <a:endParaRPr lang="en-US" sz="1000">
              <a:solidFill>
                <a:prstClr val="black"/>
              </a:solidFill>
              <a:latin typeface="Calibri"/>
              <a:ea typeface="+mn-ea"/>
            </a:endParaRPr>
          </a:p>
        </p:txBody>
      </p:sp>
      <p:grpSp>
        <p:nvGrpSpPr>
          <p:cNvPr id="29" name="Group 28"/>
          <p:cNvGrpSpPr>
            <a:grpSpLocks noChangeAspect="1"/>
          </p:cNvGrpSpPr>
          <p:nvPr/>
        </p:nvGrpSpPr>
        <p:grpSpPr>
          <a:xfrm>
            <a:off x="473069" y="3048000"/>
            <a:ext cx="1652351" cy="1483621"/>
            <a:chOff x="6400800" y="929639"/>
            <a:chExt cx="2820963" cy="2532899"/>
          </a:xfrm>
        </p:grpSpPr>
        <p:pic>
          <p:nvPicPr>
            <p:cNvPr id="22" name="Picture 1"/>
            <p:cNvPicPr>
              <a:picLocks noChangeAspect="1" noChangeArrowheads="1"/>
            </p:cNvPicPr>
            <p:nvPr/>
          </p:nvPicPr>
          <p:blipFill>
            <a:blip r:embed="rId3"/>
            <a:srcRect/>
            <a:stretch>
              <a:fillRect/>
            </a:stretch>
          </p:blipFill>
          <p:spPr bwMode="auto">
            <a:xfrm>
              <a:off x="6400800" y="929639"/>
              <a:ext cx="2316480" cy="2532899"/>
            </a:xfrm>
            <a:prstGeom prst="rect">
              <a:avLst/>
            </a:prstGeom>
            <a:noFill/>
            <a:ln w="9525">
              <a:noFill/>
              <a:miter lim="800000"/>
              <a:headEnd/>
              <a:tailEnd/>
            </a:ln>
            <a:effectLst/>
          </p:spPr>
        </p:pic>
        <p:sp>
          <p:nvSpPr>
            <p:cNvPr id="23" name="TextBox 22"/>
            <p:cNvSpPr txBox="1"/>
            <p:nvPr/>
          </p:nvSpPr>
          <p:spPr>
            <a:xfrm>
              <a:off x="8176262" y="2209800"/>
              <a:ext cx="1045501" cy="735628"/>
            </a:xfrm>
            <a:prstGeom prst="rect">
              <a:avLst/>
            </a:prstGeom>
            <a:noFill/>
          </p:spPr>
          <p:txBody>
            <a:bodyPr wrap="square" rtlCol="0">
              <a:spAutoFit/>
            </a:bodyPr>
            <a:lstStyle/>
            <a:p>
              <a:pPr eaLnBrk="1" fontAlgn="auto" hangingPunct="1">
                <a:spcBef>
                  <a:spcPts val="0"/>
                </a:spcBef>
                <a:spcAft>
                  <a:spcPts val="0"/>
                </a:spcAft>
              </a:pPr>
              <a:r>
                <a:rPr lang="en-US" sz="1100" smtClean="0">
                  <a:solidFill>
                    <a:prstClr val="black"/>
                  </a:solidFill>
                  <a:latin typeface="Calibri"/>
                  <a:ea typeface="+mn-ea"/>
                </a:rPr>
                <a:t>Nb</a:t>
              </a:r>
              <a:r>
                <a:rPr lang="en-US" sz="1100" baseline="-25000" smtClean="0">
                  <a:solidFill>
                    <a:prstClr val="black"/>
                  </a:solidFill>
                  <a:latin typeface="Calibri"/>
                  <a:ea typeface="+mn-ea"/>
                </a:rPr>
                <a:t>3</a:t>
              </a:r>
              <a:r>
                <a:rPr lang="en-US" sz="1100" smtClean="0">
                  <a:solidFill>
                    <a:prstClr val="black"/>
                  </a:solidFill>
                  <a:latin typeface="Calibri"/>
                  <a:ea typeface="+mn-ea"/>
                </a:rPr>
                <a:t>Sn d&lt;&lt;</a:t>
              </a:r>
              <a:r>
                <a:rPr lang="el-GR" sz="1100" smtClean="0">
                  <a:solidFill>
                    <a:prstClr val="black"/>
                  </a:solidFill>
                  <a:latin typeface="Calibri"/>
                  <a:ea typeface="+mn-ea"/>
                </a:rPr>
                <a:t>λ</a:t>
              </a:r>
              <a:endParaRPr lang="en-US" sz="1100">
                <a:solidFill>
                  <a:prstClr val="black"/>
                </a:solidFill>
                <a:latin typeface="Calibri"/>
                <a:ea typeface="+mn-ea"/>
              </a:endParaRPr>
            </a:p>
          </p:txBody>
        </p:sp>
        <p:cxnSp>
          <p:nvCxnSpPr>
            <p:cNvPr id="24" name="Straight Arrow Connector 23"/>
            <p:cNvCxnSpPr/>
            <p:nvPr/>
          </p:nvCxnSpPr>
          <p:spPr bwMode="auto">
            <a:xfrm rot="10800000" flipV="1">
              <a:off x="7376160" y="2392680"/>
              <a:ext cx="815340" cy="60960"/>
            </a:xfrm>
            <a:prstGeom prst="straightConnector1">
              <a:avLst/>
            </a:prstGeom>
            <a:solidFill>
              <a:schemeClr val="accent1"/>
            </a:solidFill>
            <a:ln w="25400" cap="flat" cmpd="sng" algn="ctr">
              <a:solidFill>
                <a:srgbClr val="009600"/>
              </a:solidFill>
              <a:prstDash val="solid"/>
              <a:round/>
              <a:headEnd type="none" w="med" len="med"/>
              <a:tailEnd type="stealth" w="med" len="med"/>
            </a:ln>
            <a:effectLst/>
          </p:spPr>
        </p:cxnSp>
        <p:cxnSp>
          <p:nvCxnSpPr>
            <p:cNvPr id="25" name="Straight Arrow Connector 24"/>
            <p:cNvCxnSpPr/>
            <p:nvPr/>
          </p:nvCxnSpPr>
          <p:spPr bwMode="auto">
            <a:xfrm rot="10800000" flipV="1">
              <a:off x="7556500" y="2400300"/>
              <a:ext cx="650240" cy="139700"/>
            </a:xfrm>
            <a:prstGeom prst="straightConnector1">
              <a:avLst/>
            </a:prstGeom>
            <a:solidFill>
              <a:schemeClr val="accent1"/>
            </a:solidFill>
            <a:ln w="25400" cap="flat" cmpd="sng" algn="ctr">
              <a:solidFill>
                <a:srgbClr val="009600"/>
              </a:solidFill>
              <a:prstDash val="solid"/>
              <a:round/>
              <a:headEnd type="none" w="med" len="med"/>
              <a:tailEnd type="stealth" w="med" len="med"/>
            </a:ln>
            <a:effectLst/>
          </p:spPr>
        </p:cxnSp>
        <p:cxnSp>
          <p:nvCxnSpPr>
            <p:cNvPr id="26" name="Straight Arrow Connector 25"/>
            <p:cNvCxnSpPr/>
            <p:nvPr/>
          </p:nvCxnSpPr>
          <p:spPr bwMode="auto">
            <a:xfrm rot="10800000" flipV="1">
              <a:off x="7785100" y="2400300"/>
              <a:ext cx="398780" cy="215900"/>
            </a:xfrm>
            <a:prstGeom prst="straightConnector1">
              <a:avLst/>
            </a:prstGeom>
            <a:solidFill>
              <a:schemeClr val="accent1"/>
            </a:solidFill>
            <a:ln w="25400" cap="flat" cmpd="sng" algn="ctr">
              <a:solidFill>
                <a:srgbClr val="009600"/>
              </a:solidFill>
              <a:prstDash val="solid"/>
              <a:round/>
              <a:headEnd type="none" w="med" len="med"/>
              <a:tailEnd type="stealth" w="med" len="med"/>
            </a:ln>
            <a:effectLst/>
          </p:spPr>
        </p:cxnSp>
        <p:cxnSp>
          <p:nvCxnSpPr>
            <p:cNvPr id="27" name="Straight Arrow Connector 26"/>
            <p:cNvCxnSpPr/>
            <p:nvPr/>
          </p:nvCxnSpPr>
          <p:spPr bwMode="auto">
            <a:xfrm rot="5400000">
              <a:off x="7931150" y="2442210"/>
              <a:ext cx="332740" cy="218440"/>
            </a:xfrm>
            <a:prstGeom prst="straightConnector1">
              <a:avLst/>
            </a:prstGeom>
            <a:solidFill>
              <a:schemeClr val="accent1"/>
            </a:solidFill>
            <a:ln w="25400" cap="flat" cmpd="sng" algn="ctr">
              <a:solidFill>
                <a:srgbClr val="009600"/>
              </a:solidFill>
              <a:prstDash val="solid"/>
              <a:round/>
              <a:headEnd type="none" w="med" len="med"/>
              <a:tailEnd type="stealth" w="med" len="med"/>
            </a:ln>
            <a:effectLst/>
          </p:spPr>
        </p:cxnSp>
        <p:sp>
          <p:nvSpPr>
            <p:cNvPr id="28" name="TextBox 27"/>
            <p:cNvSpPr txBox="1"/>
            <p:nvPr/>
          </p:nvSpPr>
          <p:spPr>
            <a:xfrm>
              <a:off x="8378973" y="1543906"/>
              <a:ext cx="640079" cy="472904"/>
            </a:xfrm>
            <a:prstGeom prst="rect">
              <a:avLst/>
            </a:prstGeom>
            <a:noFill/>
          </p:spPr>
          <p:txBody>
            <a:bodyPr wrap="square" rtlCol="0">
              <a:spAutoFit/>
            </a:bodyPr>
            <a:lstStyle/>
            <a:p>
              <a:pPr eaLnBrk="1" fontAlgn="auto" hangingPunct="1">
                <a:spcBef>
                  <a:spcPts val="0"/>
                </a:spcBef>
                <a:spcAft>
                  <a:spcPts val="0"/>
                </a:spcAft>
              </a:pPr>
              <a:r>
                <a:rPr lang="en-US" sz="1200" smtClean="0">
                  <a:solidFill>
                    <a:prstClr val="black"/>
                  </a:solidFill>
                  <a:latin typeface="Calibri"/>
                  <a:ea typeface="+mn-ea"/>
                </a:rPr>
                <a:t>[1]</a:t>
              </a:r>
              <a:endParaRPr lang="en-US" sz="1200">
                <a:solidFill>
                  <a:prstClr val="black"/>
                </a:solidFill>
                <a:latin typeface="Calibri"/>
                <a:ea typeface="+mn-ea"/>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07" y="4531621"/>
            <a:ext cx="3287961" cy="185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2743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AMBA\accsrf\Sam\USER_LOCAL\Research\Nb3Sn\Surface Analysis\ERL1-5 witness coating 2\FIB\sep93\after 2p7nA_004.tif"/>
          <p:cNvPicPr>
            <a:picLocks noChangeAspect="1" noChangeArrowheads="1"/>
          </p:cNvPicPr>
          <p:nvPr/>
        </p:nvPicPr>
        <p:blipFill>
          <a:blip r:embed="rId2" cstate="print">
            <a:lum contrast="43000"/>
            <a:extLst>
              <a:ext uri="{28A0092B-C50C-407E-A947-70E740481C1C}">
                <a14:useLocalDpi xmlns:a14="http://schemas.microsoft.com/office/drawing/2010/main" val="0"/>
              </a:ext>
            </a:extLst>
          </a:blip>
          <a:srcRect/>
          <a:stretch>
            <a:fillRect/>
          </a:stretch>
        </p:blipFill>
        <p:spPr bwMode="auto">
          <a:xfrm>
            <a:off x="295918" y="4572000"/>
            <a:ext cx="1851234" cy="1704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r"/>
            <a:r>
              <a:rPr lang="en-US" dirty="0" smtClean="0"/>
              <a:t>Nb</a:t>
            </a:r>
            <a:r>
              <a:rPr lang="en-US" baseline="-25000" dirty="0" smtClean="0"/>
              <a:t>3</a:t>
            </a:r>
            <a:r>
              <a:rPr lang="en-US" dirty="0" smtClean="0"/>
              <a:t>Sn for SRF</a:t>
            </a:r>
            <a:endParaRPr lang="en-US" dirty="0"/>
          </a:p>
        </p:txBody>
      </p:sp>
      <p:sp>
        <p:nvSpPr>
          <p:cNvPr id="3" name="Content Placeholder 2"/>
          <p:cNvSpPr>
            <a:spLocks noGrp="1"/>
          </p:cNvSpPr>
          <p:nvPr>
            <p:ph idx="1"/>
          </p:nvPr>
        </p:nvSpPr>
        <p:spPr>
          <a:xfrm>
            <a:off x="304800" y="914400"/>
            <a:ext cx="8534400" cy="5181600"/>
          </a:xfrm>
        </p:spPr>
        <p:txBody>
          <a:bodyPr>
            <a:normAutofit/>
          </a:bodyPr>
          <a:lstStyle/>
          <a:p>
            <a:r>
              <a:rPr lang="en-US" sz="1800" dirty="0" smtClean="0"/>
              <a:t>Great potential</a:t>
            </a:r>
          </a:p>
          <a:p>
            <a:pPr lvl="1"/>
            <a:r>
              <a:rPr lang="en-US" sz="1600" dirty="0" err="1" smtClean="0"/>
              <a:t>T</a:t>
            </a:r>
            <a:r>
              <a:rPr lang="en-US" sz="1600" baseline="-25000" dirty="0" err="1" smtClean="0"/>
              <a:t>c</a:t>
            </a:r>
            <a:r>
              <a:rPr lang="en-US" sz="1600" dirty="0" smtClean="0"/>
              <a:t> = double </a:t>
            </a:r>
            <a:r>
              <a:rPr lang="en-US" sz="1600" dirty="0" err="1" smtClean="0"/>
              <a:t>Nb</a:t>
            </a:r>
            <a:r>
              <a:rPr lang="en-US" sz="1600" dirty="0" smtClean="0"/>
              <a:t> </a:t>
            </a:r>
            <a:r>
              <a:rPr lang="en-US" sz="1600" dirty="0" smtClean="0">
                <a:sym typeface="Wingdings" panose="05000000000000000000" pitchFamily="2" charset="2"/>
              </a:rPr>
              <a:t> higher Q</a:t>
            </a:r>
            <a:r>
              <a:rPr lang="en-US" sz="1600" baseline="-25000" dirty="0" smtClean="0">
                <a:sym typeface="Wingdings" panose="05000000000000000000" pitchFamily="2" charset="2"/>
              </a:rPr>
              <a:t>0</a:t>
            </a:r>
            <a:r>
              <a:rPr lang="en-US" sz="1600" dirty="0" smtClean="0">
                <a:sym typeface="Wingdings" panose="05000000000000000000" pitchFamily="2" charset="2"/>
              </a:rPr>
              <a:t> at a given temperature</a:t>
            </a:r>
          </a:p>
          <a:p>
            <a:pPr lvl="1"/>
            <a:r>
              <a:rPr lang="en-US" sz="1600" dirty="0" smtClean="0"/>
              <a:t>Predicted </a:t>
            </a:r>
            <a:r>
              <a:rPr lang="en-US" sz="1600" dirty="0" err="1" smtClean="0"/>
              <a:t>B</a:t>
            </a:r>
            <a:r>
              <a:rPr lang="en-US" sz="1600" baseline="-25000" dirty="0" err="1" smtClean="0"/>
              <a:t>sh</a:t>
            </a:r>
            <a:r>
              <a:rPr lang="en-US" sz="1600" dirty="0" smtClean="0"/>
              <a:t> = 400 </a:t>
            </a:r>
            <a:r>
              <a:rPr lang="en-US" sz="1600" dirty="0" err="1" smtClean="0"/>
              <a:t>mT</a:t>
            </a:r>
            <a:r>
              <a:rPr lang="en-US" sz="1600" dirty="0" smtClean="0"/>
              <a:t> </a:t>
            </a:r>
            <a:r>
              <a:rPr lang="en-US" sz="1600" dirty="0" smtClean="0">
                <a:sym typeface="Wingdings" panose="05000000000000000000" pitchFamily="2" charset="2"/>
              </a:rPr>
              <a:t> potentially double maximum gradient of </a:t>
            </a:r>
            <a:r>
              <a:rPr lang="en-US" sz="1600" dirty="0" err="1" smtClean="0">
                <a:sym typeface="Wingdings" panose="05000000000000000000" pitchFamily="2" charset="2"/>
              </a:rPr>
              <a:t>Nb</a:t>
            </a:r>
            <a:endParaRPr lang="en-US" sz="1600" dirty="0" smtClean="0">
              <a:sym typeface="Wingdings" panose="05000000000000000000" pitchFamily="2" charset="2"/>
            </a:endParaRPr>
          </a:p>
          <a:p>
            <a:r>
              <a:rPr lang="en-US" sz="1800" dirty="0" smtClean="0">
                <a:sym typeface="Wingdings" panose="05000000000000000000" pitchFamily="2" charset="2"/>
              </a:rPr>
              <a:t>Challenges</a:t>
            </a:r>
          </a:p>
          <a:p>
            <a:pPr lvl="1"/>
            <a:r>
              <a:rPr lang="en-US" sz="1600" dirty="0" smtClean="0"/>
              <a:t>Alloy rather than element, smaller coherence length: more challenging</a:t>
            </a:r>
          </a:p>
          <a:p>
            <a:pPr lvl="1"/>
            <a:r>
              <a:rPr lang="en-US" sz="1600" dirty="0" smtClean="0"/>
              <a:t>Relatively little R&amp;D to date: need to find treatments that bring out full potential as has been done with </a:t>
            </a:r>
            <a:r>
              <a:rPr lang="en-US" sz="1600" dirty="0" err="1" smtClean="0"/>
              <a:t>Nb</a:t>
            </a:r>
            <a:r>
              <a:rPr lang="en-US" sz="1600" dirty="0" smtClean="0"/>
              <a:t> over 40 years</a:t>
            </a:r>
            <a:endParaRPr lang="en-US" sz="1600" dirty="0"/>
          </a:p>
        </p:txBody>
      </p:sp>
      <p:pic>
        <p:nvPicPr>
          <p:cNvPr id="4" name="Picture 3"/>
          <p:cNvPicPr>
            <a:picLocks noChangeAspect="1"/>
          </p:cNvPicPr>
          <p:nvPr/>
        </p:nvPicPr>
        <p:blipFill>
          <a:blip r:embed="rId3"/>
          <a:stretch>
            <a:fillRect/>
          </a:stretch>
        </p:blipFill>
        <p:spPr>
          <a:xfrm>
            <a:off x="4050323" y="3200400"/>
            <a:ext cx="4964903" cy="3139880"/>
          </a:xfrm>
          <a:prstGeom prst="rect">
            <a:avLst/>
          </a:prstGeom>
          <a:noFill/>
          <a:ln>
            <a:noFill/>
          </a:ln>
        </p:spPr>
      </p:pic>
      <p:pic>
        <p:nvPicPr>
          <p:cNvPr id="5" name="Picture 4" descr="http://www.lepp.cornell.edu/~sep93/images/Portfolio/smpleS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41" y="3048000"/>
            <a:ext cx="1851234" cy="16048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7877" y="5578280"/>
            <a:ext cx="838200" cy="369332"/>
          </a:xfrm>
          <a:prstGeom prst="rect">
            <a:avLst/>
          </a:prstGeom>
          <a:noFill/>
        </p:spPr>
        <p:txBody>
          <a:bodyPr wrap="square" rtlCol="0">
            <a:spAutoFit/>
          </a:bodyPr>
          <a:lstStyle/>
          <a:p>
            <a:pPr algn="ctr" eaLnBrk="1" fontAlgn="auto" hangingPunct="1">
              <a:spcBef>
                <a:spcPts val="0"/>
              </a:spcBef>
              <a:spcAft>
                <a:spcPts val="0"/>
              </a:spcAft>
            </a:pPr>
            <a:r>
              <a:rPr lang="en-US" sz="1800" b="1" smtClean="0">
                <a:solidFill>
                  <a:srgbClr val="FF0000"/>
                </a:solidFill>
                <a:latin typeface="Calibri"/>
                <a:ea typeface="+mn-ea"/>
              </a:rPr>
              <a:t>Nb</a:t>
            </a:r>
            <a:endParaRPr lang="en-US" sz="1800" b="1">
              <a:solidFill>
                <a:srgbClr val="FF0000"/>
              </a:solidFill>
              <a:latin typeface="Calibri"/>
              <a:ea typeface="+mn-ea"/>
            </a:endParaRPr>
          </a:p>
        </p:txBody>
      </p:sp>
      <p:sp>
        <p:nvSpPr>
          <p:cNvPr id="8" name="TextBox 7"/>
          <p:cNvSpPr txBox="1"/>
          <p:nvPr/>
        </p:nvSpPr>
        <p:spPr>
          <a:xfrm>
            <a:off x="597877" y="5029200"/>
            <a:ext cx="838200" cy="369332"/>
          </a:xfrm>
          <a:prstGeom prst="rect">
            <a:avLst/>
          </a:prstGeom>
          <a:noFill/>
        </p:spPr>
        <p:txBody>
          <a:bodyPr wrap="square" rtlCol="0">
            <a:spAutoFit/>
          </a:bodyPr>
          <a:lstStyle/>
          <a:p>
            <a:pPr algn="ctr" eaLnBrk="1" fontAlgn="auto" hangingPunct="1">
              <a:spcBef>
                <a:spcPts val="0"/>
              </a:spcBef>
              <a:spcAft>
                <a:spcPts val="0"/>
              </a:spcAft>
            </a:pPr>
            <a:r>
              <a:rPr lang="en-US" sz="1800" b="1" smtClean="0">
                <a:solidFill>
                  <a:srgbClr val="FF0000"/>
                </a:solidFill>
                <a:latin typeface="Calibri"/>
                <a:ea typeface="+mn-ea"/>
              </a:rPr>
              <a:t>Nb</a:t>
            </a:r>
            <a:r>
              <a:rPr lang="en-US" sz="1800" b="1" baseline="-25000" smtClean="0">
                <a:solidFill>
                  <a:srgbClr val="FF0000"/>
                </a:solidFill>
                <a:latin typeface="Calibri"/>
                <a:ea typeface="+mn-ea"/>
              </a:rPr>
              <a:t>3</a:t>
            </a:r>
            <a:r>
              <a:rPr lang="en-US" sz="1800" b="1" smtClean="0">
                <a:solidFill>
                  <a:srgbClr val="FF0000"/>
                </a:solidFill>
                <a:latin typeface="Calibri"/>
                <a:ea typeface="+mn-ea"/>
              </a:rPr>
              <a:t>Sn</a:t>
            </a:r>
            <a:endParaRPr lang="en-US" sz="1800" b="1">
              <a:solidFill>
                <a:srgbClr val="FF0000"/>
              </a:solidFill>
              <a:latin typeface="Calibri"/>
              <a:ea typeface="+mn-ea"/>
            </a:endParaRPr>
          </a:p>
        </p:txBody>
      </p:sp>
      <p:pic>
        <p:nvPicPr>
          <p:cNvPr id="9" name="Picture 2" descr="\\SAMBA\accsrf\Sam\Pictures\CavityInsertAssembly\inserting to furnace for calibration\Copy of IMGP115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0555"/>
          <a:stretch/>
        </p:blipFill>
        <p:spPr bwMode="auto">
          <a:xfrm>
            <a:off x="2438400" y="3048000"/>
            <a:ext cx="1562579" cy="3000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3503" y="4652872"/>
            <a:ext cx="1845372" cy="276999"/>
          </a:xfrm>
          <a:prstGeom prst="rect">
            <a:avLst/>
          </a:prstGeom>
          <a:noFill/>
        </p:spPr>
        <p:txBody>
          <a:bodyPr wrap="square" rtlCol="0">
            <a:spAutoFit/>
          </a:bodyPr>
          <a:lstStyle/>
          <a:p>
            <a:pPr algn="ctr" eaLnBrk="1" fontAlgn="auto" hangingPunct="1">
              <a:spcBef>
                <a:spcPts val="0"/>
              </a:spcBef>
              <a:spcAft>
                <a:spcPts val="0"/>
              </a:spcAft>
            </a:pPr>
            <a:r>
              <a:rPr lang="en-US" sz="1200" smtClean="0">
                <a:solidFill>
                  <a:prstClr val="black"/>
                </a:solidFill>
                <a:latin typeface="Calibri"/>
                <a:ea typeface="+mn-ea"/>
              </a:rPr>
              <a:t>SEM image of surface</a:t>
            </a:r>
            <a:endParaRPr lang="en-US" sz="1200">
              <a:solidFill>
                <a:prstClr val="black"/>
              </a:solidFill>
              <a:latin typeface="Calibri"/>
              <a:ea typeface="+mn-ea"/>
            </a:endParaRPr>
          </a:p>
        </p:txBody>
      </p:sp>
      <p:sp>
        <p:nvSpPr>
          <p:cNvPr id="11" name="TextBox 10"/>
          <p:cNvSpPr txBox="1"/>
          <p:nvPr/>
        </p:nvSpPr>
        <p:spPr>
          <a:xfrm>
            <a:off x="152400" y="6275128"/>
            <a:ext cx="2209800" cy="276999"/>
          </a:xfrm>
          <a:prstGeom prst="rect">
            <a:avLst/>
          </a:prstGeom>
          <a:noFill/>
        </p:spPr>
        <p:txBody>
          <a:bodyPr wrap="square" rtlCol="0">
            <a:spAutoFit/>
          </a:bodyPr>
          <a:lstStyle/>
          <a:p>
            <a:pPr algn="ctr" eaLnBrk="1" fontAlgn="auto" hangingPunct="1">
              <a:spcBef>
                <a:spcPts val="0"/>
              </a:spcBef>
              <a:spcAft>
                <a:spcPts val="0"/>
              </a:spcAft>
            </a:pPr>
            <a:r>
              <a:rPr lang="en-US" sz="1200" smtClean="0">
                <a:solidFill>
                  <a:prstClr val="black"/>
                </a:solidFill>
                <a:latin typeface="Calibri"/>
                <a:ea typeface="+mn-ea"/>
              </a:rPr>
              <a:t>x-section of 2-3 </a:t>
            </a:r>
            <a:r>
              <a:rPr lang="el-GR" sz="1200" smtClean="0">
                <a:solidFill>
                  <a:prstClr val="black"/>
                </a:solidFill>
                <a:latin typeface="Calibri"/>
                <a:ea typeface="+mn-ea"/>
              </a:rPr>
              <a:t>μ</a:t>
            </a:r>
            <a:r>
              <a:rPr lang="en-US" sz="1200" smtClean="0">
                <a:solidFill>
                  <a:prstClr val="black"/>
                </a:solidFill>
                <a:latin typeface="Calibri"/>
                <a:ea typeface="+mn-ea"/>
              </a:rPr>
              <a:t>m thick layer</a:t>
            </a:r>
            <a:endParaRPr lang="en-US" sz="1200">
              <a:solidFill>
                <a:prstClr val="black"/>
              </a:solidFill>
              <a:latin typeface="Calibri"/>
              <a:ea typeface="+mn-ea"/>
            </a:endParaRPr>
          </a:p>
        </p:txBody>
      </p:sp>
      <p:sp>
        <p:nvSpPr>
          <p:cNvPr id="12" name="TextBox 11"/>
          <p:cNvSpPr txBox="1"/>
          <p:nvPr/>
        </p:nvSpPr>
        <p:spPr>
          <a:xfrm>
            <a:off x="2304810" y="6048236"/>
            <a:ext cx="1886190" cy="276999"/>
          </a:xfrm>
          <a:prstGeom prst="rect">
            <a:avLst/>
          </a:prstGeom>
          <a:noFill/>
        </p:spPr>
        <p:txBody>
          <a:bodyPr wrap="square" rtlCol="0">
            <a:spAutoFit/>
          </a:bodyPr>
          <a:lstStyle/>
          <a:p>
            <a:pPr algn="ctr" eaLnBrk="1" fontAlgn="auto" hangingPunct="1">
              <a:spcBef>
                <a:spcPts val="0"/>
              </a:spcBef>
              <a:spcAft>
                <a:spcPts val="0"/>
              </a:spcAft>
            </a:pPr>
            <a:r>
              <a:rPr lang="en-US" sz="1200" smtClean="0">
                <a:solidFill>
                  <a:prstClr val="black"/>
                </a:solidFill>
                <a:latin typeface="Calibri"/>
                <a:ea typeface="+mn-ea"/>
              </a:rPr>
              <a:t>Coating chamber at Cornell</a:t>
            </a:r>
            <a:endParaRPr lang="en-US" sz="1200">
              <a:solidFill>
                <a:prstClr val="black"/>
              </a:solidFill>
              <a:latin typeface="Calibri"/>
              <a:ea typeface="+mn-ea"/>
            </a:endParaRPr>
          </a:p>
        </p:txBody>
      </p:sp>
    </p:spTree>
    <p:extLst>
      <p:ext uri="{BB962C8B-B14F-4D97-AF65-F5344CB8AC3E}">
        <p14:creationId xmlns:p14="http://schemas.microsoft.com/office/powerpoint/2010/main" val="24380964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258763"/>
            <a:ext cx="8991600" cy="533400"/>
          </a:xfrm>
        </p:spPr>
        <p:txBody>
          <a:bodyPr/>
          <a:lstStyle/>
          <a:p>
            <a:r>
              <a:rPr lang="en-US" sz="3600">
                <a:ea typeface="MS PGothic" charset="0"/>
              </a:rPr>
              <a:t>SRF R&amp;D in MSU</a:t>
            </a:r>
          </a:p>
        </p:txBody>
      </p:sp>
      <p:sp>
        <p:nvSpPr>
          <p:cNvPr id="2355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r>
              <a:rPr lang="en-US" altLang="ja-JP">
                <a:solidFill>
                  <a:srgbClr val="064308"/>
                </a:solidFill>
                <a:ea typeface="ヒラギノ角ゴ Pro W3" charset="0"/>
                <a:cs typeface="Arial" charset="0"/>
              </a:rPr>
              <a:t>, Slide </a:t>
            </a:r>
            <a:fld id="{5BA3F6F9-BE14-EF42-8F71-6236869709F3}" type="slidenum">
              <a:rPr lang="en-US" altLang="ja-JP">
                <a:solidFill>
                  <a:srgbClr val="064308"/>
                </a:solidFill>
                <a:ea typeface="ヒラギノ角ゴ Pro W3" charset="0"/>
                <a:cs typeface="Arial" charset="0"/>
              </a:rPr>
              <a:pPr/>
              <a:t>18</a:t>
            </a:fld>
            <a:endParaRPr lang="en-US" altLang="ja-JP">
              <a:solidFill>
                <a:srgbClr val="064308"/>
              </a:solidFill>
              <a:ea typeface="ヒラギノ角ゴ Pro W3" charset="0"/>
              <a:cs typeface="Arial" charset="0"/>
            </a:endParaRPr>
          </a:p>
        </p:txBody>
      </p:sp>
      <p:sp>
        <p:nvSpPr>
          <p:cNvPr id="11" name="Footer Placeholder 3"/>
          <p:cNvSpPr>
            <a:spLocks noGrp="1"/>
          </p:cNvSpPr>
          <p:nvPr>
            <p:ph type="ftr" sz="quarter" idx="10"/>
          </p:nvPr>
        </p:nvSpPr>
        <p:spPr/>
        <p:txBody>
          <a:bodyPr/>
          <a:lstStyle/>
          <a:p>
            <a:pPr>
              <a:defRPr/>
            </a:pPr>
            <a:r>
              <a:rPr lang="en-US" dirty="0" smtClean="0"/>
              <a:t>K. Saito, 21 April 2014 Teleconference</a:t>
            </a:r>
            <a:endParaRPr lang="en-US" dirty="0"/>
          </a:p>
        </p:txBody>
      </p:sp>
      <p:sp>
        <p:nvSpPr>
          <p:cNvPr id="23557" name="TextBox 1"/>
          <p:cNvSpPr txBox="1">
            <a:spLocks noChangeArrowheads="1"/>
          </p:cNvSpPr>
          <p:nvPr/>
        </p:nvSpPr>
        <p:spPr bwMode="auto">
          <a:xfrm>
            <a:off x="58738" y="1052513"/>
            <a:ext cx="900906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SimSun" charset="0"/>
                <a:cs typeface="SimSun" charset="0"/>
                <a:sym typeface="ヒラギノ角ゴ Pro W3" charset="0"/>
              </a:defRPr>
            </a:lvl1pPr>
            <a:lvl2pPr marL="800100" indent="-34290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buFont typeface="Wingdings" charset="0"/>
              <a:buChar char="§"/>
            </a:pPr>
            <a:r>
              <a:rPr lang="en-US" sz="2800" b="1" smtClean="0">
                <a:solidFill>
                  <a:prstClr val="black"/>
                </a:solidFill>
              </a:rPr>
              <a:t>R&amp;Ds are ongoing, directly for FRIB construction or as a backup plane</a:t>
            </a:r>
          </a:p>
          <a:p>
            <a:pPr lvl="1" defTabSz="457200">
              <a:buFont typeface="Arial" charset="0"/>
              <a:buChar char="•"/>
            </a:pPr>
            <a:r>
              <a:rPr lang="en-US" smtClean="0">
                <a:solidFill>
                  <a:prstClr val="black"/>
                </a:solidFill>
              </a:rPr>
              <a:t>Finial cavity design and its validation for FRIB</a:t>
            </a:r>
          </a:p>
          <a:p>
            <a:pPr lvl="1" defTabSz="457200">
              <a:buFont typeface="Arial" charset="0"/>
              <a:buChar char="•"/>
            </a:pPr>
            <a:r>
              <a:rPr lang="en-US" smtClean="0">
                <a:solidFill>
                  <a:prstClr val="black"/>
                </a:solidFill>
              </a:rPr>
              <a:t>Metal gasket sealed QWR bottom flange as a backup plan</a:t>
            </a:r>
          </a:p>
          <a:p>
            <a:pPr lvl="1" defTabSz="457200">
              <a:buFont typeface="Arial" charset="0"/>
              <a:buChar char="•"/>
            </a:pPr>
            <a:r>
              <a:rPr lang="en-US" smtClean="0">
                <a:solidFill>
                  <a:prstClr val="black"/>
                </a:solidFill>
              </a:rPr>
              <a:t>Cavity/fringe field interaction study on local magnetic shield in FRIB cryomodule</a:t>
            </a:r>
          </a:p>
          <a:p>
            <a:pPr lvl="2" defTabSz="457200">
              <a:buFont typeface="Arial" charset="0"/>
              <a:buChar char="−"/>
            </a:pPr>
            <a:r>
              <a:rPr lang="en-US" smtClean="0">
                <a:solidFill>
                  <a:prstClr val="black"/>
                </a:solidFill>
              </a:rPr>
              <a:t>Cavity/fringe field interaction investigation</a:t>
            </a:r>
          </a:p>
          <a:p>
            <a:pPr lvl="2" defTabSz="457200">
              <a:buFont typeface="Arial" charset="0"/>
              <a:buChar char="−"/>
            </a:pPr>
            <a:r>
              <a:rPr lang="en-US" smtClean="0">
                <a:solidFill>
                  <a:prstClr val="black"/>
                </a:solidFill>
              </a:rPr>
              <a:t>Magnetic shield study with local magnetic shielding </a:t>
            </a:r>
          </a:p>
          <a:p>
            <a:pPr lvl="2" defTabSz="457200">
              <a:buFont typeface="Arial" charset="0"/>
              <a:buChar char="−"/>
            </a:pPr>
            <a:r>
              <a:rPr lang="en-US" smtClean="0">
                <a:solidFill>
                  <a:prstClr val="black"/>
                </a:solidFill>
              </a:rPr>
              <a:t>Simulation of fringe field through the local shield on cavity outer surface, which is concerned to the flux trapping (Q-drop) after cavity quench</a:t>
            </a:r>
          </a:p>
        </p:txBody>
      </p:sp>
    </p:spTree>
    <p:extLst>
      <p:ext uri="{BB962C8B-B14F-4D97-AF65-F5344CB8AC3E}">
        <p14:creationId xmlns:p14="http://schemas.microsoft.com/office/powerpoint/2010/main" val="41460252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l="34834" t="4855" r="37520"/>
          <a:stretch>
            <a:fillRect/>
          </a:stretch>
        </p:blipFill>
        <p:spPr bwMode="auto">
          <a:xfrm>
            <a:off x="7467600" y="2333625"/>
            <a:ext cx="167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b="12672"/>
          <a:stretch>
            <a:fillRect/>
          </a:stretch>
        </p:blipFill>
        <p:spPr bwMode="auto">
          <a:xfrm>
            <a:off x="4292600" y="3581400"/>
            <a:ext cx="1295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D:\projects and collaborations\MSU-NSCL\FRIB account backup 6oct2011\My work documents\pictures\Cavity Pictures\HWR53\LARGER HWR53f.jpg"/>
          <p:cNvPicPr>
            <a:picLocks noChangeAspect="1" noChangeArrowheads="1"/>
          </p:cNvPicPr>
          <p:nvPr/>
        </p:nvPicPr>
        <p:blipFill>
          <a:blip r:embed="rId4">
            <a:extLst>
              <a:ext uri="{28A0092B-C50C-407E-A947-70E740481C1C}">
                <a14:useLocalDpi xmlns:a14="http://schemas.microsoft.com/office/drawing/2010/main" val="0"/>
              </a:ext>
            </a:extLst>
          </a:blip>
          <a:srcRect l="5452" t="4343" r="5254"/>
          <a:stretch>
            <a:fillRect/>
          </a:stretch>
        </p:blipFill>
        <p:spPr bwMode="auto">
          <a:xfrm>
            <a:off x="5756275" y="3662363"/>
            <a:ext cx="1676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nvGraphicFramePr>
        <p:xfrm>
          <a:off x="136525" y="5562600"/>
          <a:ext cx="4064000" cy="1198564"/>
        </p:xfrm>
        <a:graphic>
          <a:graphicData uri="http://schemas.openxmlformats.org/drawingml/2006/table">
            <a:tbl>
              <a:tblPr/>
              <a:tblGrid>
                <a:gridCol w="915988"/>
                <a:gridCol w="900112"/>
                <a:gridCol w="863600"/>
                <a:gridCol w="647700"/>
                <a:gridCol w="736600"/>
              </a:tblGrid>
              <a:tr h="287338">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cavity</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542"/>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E</a:t>
                      </a:r>
                      <a:r>
                        <a:rPr kumimoji="0" lang="it-IT" sz="1200" b="1" i="0" u="none" strike="noStrike" cap="none" normalizeH="0" baseline="-25000">
                          <a:ln>
                            <a:noFill/>
                          </a:ln>
                          <a:solidFill>
                            <a:srgbClr val="FFFFFF"/>
                          </a:solidFill>
                          <a:effectLst/>
                          <a:latin typeface="Arial" charset="0"/>
                          <a:ea typeface="SimSun" charset="0"/>
                          <a:cs typeface="SimSun" charset="0"/>
                          <a:sym typeface="ヒラギノ角ゴ Pro W3" charset="0"/>
                        </a:rPr>
                        <a:t>p</a:t>
                      </a: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/E</a:t>
                      </a:r>
                      <a:r>
                        <a:rPr kumimoji="0" lang="it-IT" sz="1200" b="1" i="0" u="none" strike="noStrike" cap="none" normalizeH="0" baseline="-25000">
                          <a:ln>
                            <a:noFill/>
                          </a:ln>
                          <a:solidFill>
                            <a:srgbClr val="FFFFFF"/>
                          </a:solidFill>
                          <a:effectLst/>
                          <a:latin typeface="Arial" charset="0"/>
                          <a:ea typeface="SimSun" charset="0"/>
                          <a:cs typeface="SimSun" charset="0"/>
                          <a:sym typeface="ヒラギノ角ゴ Pro W3" charset="0"/>
                        </a:rPr>
                        <a:t>acc</a:t>
                      </a:r>
                      <a:endParaRPr kumimoji="0" lang="it-IT" sz="1200" b="1" i="0" u="none" strike="noStrike" cap="none" normalizeH="0" baseline="0">
                        <a:ln>
                          <a:noFill/>
                        </a:ln>
                        <a:solidFill>
                          <a:schemeClr val="bg1"/>
                        </a:solidFill>
                        <a:effectLst/>
                        <a:latin typeface="Arial" charset="0"/>
                        <a:ea typeface="SimSun" charset="0"/>
                        <a:cs typeface="SimSun" charset="0"/>
                        <a:sym typeface="ヒラギノ角ゴ Pro W3" charset="0"/>
                      </a:endParaRP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542"/>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B</a:t>
                      </a:r>
                      <a:r>
                        <a:rPr kumimoji="0" lang="it-IT" sz="1200" b="1" i="0" u="none" strike="noStrike" cap="none" normalizeH="0" baseline="-25000">
                          <a:ln>
                            <a:noFill/>
                          </a:ln>
                          <a:solidFill>
                            <a:srgbClr val="FFFFFF"/>
                          </a:solidFill>
                          <a:effectLst/>
                          <a:latin typeface="Arial" charset="0"/>
                          <a:ea typeface="SimSun" charset="0"/>
                          <a:cs typeface="SimSun" charset="0"/>
                          <a:sym typeface="ヒラギノ角ゴ Pro W3" charset="0"/>
                        </a:rPr>
                        <a:t>p</a:t>
                      </a: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/E</a:t>
                      </a:r>
                      <a:r>
                        <a:rPr kumimoji="0" lang="it-IT" sz="1200" b="1" i="0" u="none" strike="noStrike" cap="none" normalizeH="0" baseline="-25000">
                          <a:ln>
                            <a:noFill/>
                          </a:ln>
                          <a:solidFill>
                            <a:srgbClr val="FFFFFF"/>
                          </a:solidFill>
                          <a:effectLst/>
                          <a:latin typeface="Arial" charset="0"/>
                          <a:ea typeface="SimSun" charset="0"/>
                          <a:cs typeface="SimSun" charset="0"/>
                          <a:sym typeface="ヒラギノ角ゴ Pro W3" charset="0"/>
                        </a:rPr>
                        <a:t>acc</a:t>
                      </a:r>
                      <a:endParaRPr kumimoji="0" lang="it-IT" sz="1200" b="1" i="0" u="none" strike="noStrike" cap="none" normalizeH="0" baseline="-25000">
                        <a:ln>
                          <a:noFill/>
                        </a:ln>
                        <a:solidFill>
                          <a:schemeClr val="bg1"/>
                        </a:solidFill>
                        <a:effectLst/>
                        <a:latin typeface="Arial" charset="0"/>
                        <a:ea typeface="SimSun" charset="0"/>
                        <a:cs typeface="SimSun" charset="0"/>
                        <a:sym typeface="ヒラギノ角ゴ Pro W3" charset="0"/>
                      </a:endParaRP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542"/>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SimSun" charset="0"/>
                          <a:cs typeface="SimSun" charset="0"/>
                          <a:sym typeface="ヒラギノ角ゴ Pro W3" charset="0"/>
                        </a:rPr>
                        <a:t>R</a:t>
                      </a:r>
                      <a:r>
                        <a:rPr kumimoji="0" lang="en-US" sz="1200" b="1" i="0" u="none" strike="noStrike" cap="none" normalizeH="0" baseline="-25000">
                          <a:ln>
                            <a:noFill/>
                          </a:ln>
                          <a:solidFill>
                            <a:schemeClr val="bg1"/>
                          </a:solidFill>
                          <a:effectLst/>
                          <a:latin typeface="Arial" charset="0"/>
                          <a:ea typeface="SimSun" charset="0"/>
                          <a:cs typeface="SimSun" charset="0"/>
                          <a:sym typeface="ヒラギノ角ゴ Pro W3" charset="0"/>
                        </a:rPr>
                        <a:t>sh</a:t>
                      </a:r>
                      <a:endParaRPr kumimoji="0" lang="it-IT" sz="1200" b="1" i="0" u="none" strike="noStrike" cap="none" normalizeH="0" baseline="0">
                        <a:ln>
                          <a:noFill/>
                        </a:ln>
                        <a:solidFill>
                          <a:schemeClr val="bg1"/>
                        </a:solidFill>
                        <a:effectLst/>
                        <a:latin typeface="Arial" charset="0"/>
                        <a:ea typeface="SimSun" charset="0"/>
                        <a:cs typeface="SimSun" charset="0"/>
                        <a:sym typeface="ヒラギノ角ゴ Pro W3" charset="0"/>
                      </a:endParaRP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542"/>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a:ln>
                            <a:noFill/>
                          </a:ln>
                          <a:solidFill>
                            <a:srgbClr val="FFFFFF"/>
                          </a:solidFill>
                          <a:effectLst/>
                          <a:latin typeface="Arial" charset="0"/>
                          <a:ea typeface="SimSun" charset="0"/>
                          <a:cs typeface="SimSun" charset="0"/>
                          <a:sym typeface="ヒラギノ角ゴ Pro W3" charset="0"/>
                        </a:rPr>
                        <a:t>E</a:t>
                      </a:r>
                      <a:r>
                        <a:rPr kumimoji="0" lang="it-IT" sz="1200" b="1" i="0" u="none" strike="noStrike" cap="none" normalizeH="0" baseline="-25000">
                          <a:ln>
                            <a:noFill/>
                          </a:ln>
                          <a:solidFill>
                            <a:srgbClr val="FFFFFF"/>
                          </a:solidFill>
                          <a:effectLst/>
                          <a:latin typeface="Arial" charset="0"/>
                          <a:ea typeface="SimSun" charset="0"/>
                          <a:cs typeface="SimSun" charset="0"/>
                          <a:sym typeface="ヒラギノ角ゴ Pro W3" charset="0"/>
                        </a:rPr>
                        <a:t>acc</a:t>
                      </a:r>
                      <a:endParaRPr kumimoji="0" lang="it-IT" sz="1200" b="1" i="0" u="none" strike="noStrike" cap="none" normalizeH="0" baseline="0">
                        <a:ln>
                          <a:noFill/>
                        </a:ln>
                        <a:solidFill>
                          <a:schemeClr val="bg1"/>
                        </a:solidFill>
                        <a:effectLst/>
                        <a:latin typeface="Arial" charset="0"/>
                        <a:ea typeface="SimSun" charset="0"/>
                        <a:cs typeface="SimSun" charset="0"/>
                        <a:sym typeface="ヒラギノ角ゴ Pro W3" charset="0"/>
                      </a:endParaRP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542"/>
                    </a:solidFill>
                  </a:tcPr>
                </a:tc>
              </a:tr>
              <a:tr h="274638">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QWR085</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-9%</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-11%</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+38%</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+10%</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r>
              <a:tr h="274638">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rgbClr val="000000"/>
                          </a:solidFill>
                          <a:effectLst/>
                          <a:latin typeface="Arial" charset="0"/>
                          <a:ea typeface="SimSun" charset="0"/>
                          <a:cs typeface="SimSun" charset="0"/>
                          <a:sym typeface="ヒラギノ角ゴ Pro W3" charset="0"/>
                        </a:rPr>
                        <a:t>HWR29</a:t>
                      </a:r>
                      <a:endPar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endParaRP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E9"/>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-3%</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E9"/>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-28%</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E9"/>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+47%</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E9"/>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+10%</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E9"/>
                    </a:solidFill>
                  </a:tcPr>
                </a:tc>
              </a:tr>
              <a:tr h="361950">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HWR53</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-17%</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-19%</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+13%</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c>
                  <a:txBody>
                    <a:bodyPr/>
                    <a:lstStyle/>
                    <a:p>
                      <a:pPr marL="0" marR="0" lvl="0" indent="0" algn="ctr" defTabSz="914400" rtl="0" eaLnBrk="0" fontAlgn="base" latinLnBrk="0" hangingPunct="0">
                        <a:lnSpc>
                          <a:spcPct val="100000"/>
                        </a:lnSpc>
                        <a:spcBef>
                          <a:spcPct val="20000"/>
                        </a:spcBef>
                        <a:spcAft>
                          <a:spcPct val="0"/>
                        </a:spcAft>
                        <a:buClr>
                          <a:srgbClr val="1F497D"/>
                        </a:buClr>
                        <a:buSzTx/>
                        <a:buFont typeface="Wingdings" charset="0"/>
                        <a:buNone/>
                        <a:tabLst/>
                      </a:pPr>
                      <a:r>
                        <a:rPr kumimoji="0" lang="en-US" sz="1200" b="1" i="0" u="none" strike="noStrike" cap="none" normalizeH="0" baseline="0">
                          <a:ln>
                            <a:noFill/>
                          </a:ln>
                          <a:solidFill>
                            <a:schemeClr val="tx1"/>
                          </a:solidFill>
                          <a:effectLst/>
                          <a:latin typeface="Arial" charset="0"/>
                          <a:ea typeface="SimSun" charset="0"/>
                          <a:cs typeface="SimSun" charset="0"/>
                          <a:sym typeface="ヒラギノ角ゴ Pro W3" charset="0"/>
                        </a:rPr>
                        <a:t>(+6)%</a:t>
                      </a:r>
                    </a:p>
                  </a:txBody>
                  <a:tcPr marL="91429" marR="91429"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9CF"/>
                    </a:solidFill>
                  </a:tcPr>
                </a:tc>
              </a:tr>
            </a:tbl>
          </a:graphicData>
        </a:graphic>
      </p:graphicFrame>
      <p:sp>
        <p:nvSpPr>
          <p:cNvPr id="25638" name="TextBox 13"/>
          <p:cNvSpPr txBox="1">
            <a:spLocks noChangeArrowheads="1"/>
          </p:cNvSpPr>
          <p:nvPr/>
        </p:nvSpPr>
        <p:spPr bwMode="auto">
          <a:xfrm>
            <a:off x="4495800" y="5791200"/>
            <a:ext cx="92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l-GR" sz="1800" smtClean="0">
                <a:solidFill>
                  <a:prstClr val="black"/>
                </a:solidFill>
              </a:rPr>
              <a:t>β</a:t>
            </a:r>
            <a:r>
              <a:rPr lang="it-IT" sz="1800" smtClean="0">
                <a:solidFill>
                  <a:prstClr val="black"/>
                </a:solidFill>
              </a:rPr>
              <a:t>=0.29</a:t>
            </a:r>
          </a:p>
        </p:txBody>
      </p:sp>
      <p:sp>
        <p:nvSpPr>
          <p:cNvPr id="25639" name="TextBox 14"/>
          <p:cNvSpPr txBox="1">
            <a:spLocks noChangeArrowheads="1"/>
          </p:cNvSpPr>
          <p:nvPr/>
        </p:nvSpPr>
        <p:spPr bwMode="auto">
          <a:xfrm>
            <a:off x="6164263" y="5802313"/>
            <a:ext cx="90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l-GR" sz="1800" smtClean="0">
                <a:solidFill>
                  <a:prstClr val="black"/>
                </a:solidFill>
              </a:rPr>
              <a:t>β</a:t>
            </a:r>
            <a:r>
              <a:rPr lang="it-IT" sz="1800" smtClean="0">
                <a:solidFill>
                  <a:prstClr val="black"/>
                </a:solidFill>
              </a:rPr>
              <a:t>=0.53</a:t>
            </a:r>
          </a:p>
        </p:txBody>
      </p:sp>
      <p:sp>
        <p:nvSpPr>
          <p:cNvPr id="25640" name="TextBox 15"/>
          <p:cNvSpPr txBox="1">
            <a:spLocks noChangeArrowheads="1"/>
          </p:cNvSpPr>
          <p:nvPr/>
        </p:nvSpPr>
        <p:spPr bwMode="auto">
          <a:xfrm>
            <a:off x="7848600" y="5802313"/>
            <a:ext cx="102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l-GR" sz="1800" smtClean="0">
                <a:solidFill>
                  <a:prstClr val="black"/>
                </a:solidFill>
              </a:rPr>
              <a:t>β</a:t>
            </a:r>
            <a:r>
              <a:rPr lang="it-IT" sz="1800" smtClean="0">
                <a:solidFill>
                  <a:prstClr val="black"/>
                </a:solidFill>
              </a:rPr>
              <a:t>=0.085</a:t>
            </a:r>
          </a:p>
        </p:txBody>
      </p:sp>
      <p:sp>
        <p:nvSpPr>
          <p:cNvPr id="25641" name="Content Placeholder 1"/>
          <p:cNvSpPr txBox="1">
            <a:spLocks/>
          </p:cNvSpPr>
          <p:nvPr/>
        </p:nvSpPr>
        <p:spPr bwMode="auto">
          <a:xfrm>
            <a:off x="0" y="1017588"/>
            <a:ext cx="91440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200">
                <a:solidFill>
                  <a:srgbClr val="064308"/>
                </a:solidFill>
                <a:latin typeface="Arial" charset="0"/>
                <a:ea typeface="MS PGothic" charset="0"/>
                <a:cs typeface="MS PGothic" charset="0"/>
              </a:defRPr>
            </a:lvl1pPr>
            <a:lvl2pPr>
              <a:defRPr sz="2000">
                <a:solidFill>
                  <a:schemeClr val="tx1"/>
                </a:solidFill>
                <a:latin typeface="Arial" charset="0"/>
                <a:ea typeface="MS PGothic" charset="0"/>
                <a:cs typeface="MS PGothic" charset="0"/>
              </a:defRPr>
            </a:lvl2pPr>
            <a:lvl3pPr>
              <a:defRPr>
                <a:solidFill>
                  <a:schemeClr val="tx1"/>
                </a:solidFill>
                <a:latin typeface="Arial" charset="0"/>
                <a:ea typeface="ヒラギノ角ゴ Pro W3" charset="0"/>
                <a:cs typeface="ヒラギノ角ゴ Pro W3" charset="0"/>
              </a:defRPr>
            </a:lvl3pPr>
            <a:lvl4pPr>
              <a:defRPr sz="1600">
                <a:solidFill>
                  <a:schemeClr val="tx1"/>
                </a:solidFill>
                <a:latin typeface="Arial" charset="0"/>
                <a:ea typeface="ヒラギノ角ゴ Pro W3" charset="0"/>
                <a:cs typeface="ヒラギノ角ゴ Pro W3" charset="0"/>
              </a:defRPr>
            </a:lvl4pPr>
            <a:lvl5pPr>
              <a:defRPr sz="1400">
                <a:solidFill>
                  <a:schemeClr val="tx1"/>
                </a:solidFill>
                <a:latin typeface="Arial" charset="0"/>
                <a:ea typeface="ヒラギノ角ゴ Pro W3" charset="0"/>
                <a:cs typeface="ヒラギノ角ゴ Pro W3" charset="0"/>
              </a:defRPr>
            </a:lvl5pPr>
            <a:lvl6pPr marL="1458913" indent="-179388" defTabSz="803275"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6pPr>
            <a:lvl7pPr marL="1916113" indent="-179388" defTabSz="803275"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7pPr>
            <a:lvl8pPr marL="2373313" indent="-179388" defTabSz="803275"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8pPr>
            <a:lvl9pPr marL="2830513" indent="-179388" defTabSz="803275"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9pPr>
          </a:lstStyle>
          <a:p>
            <a:pPr marL="179388" indent="-179388" defTabSz="803275">
              <a:lnSpc>
                <a:spcPct val="90000"/>
              </a:lnSpc>
              <a:spcBef>
                <a:spcPts val="1200"/>
              </a:spcBef>
              <a:buSzPct val="100000"/>
              <a:buFont typeface="Wingdings" charset="0"/>
              <a:buChar char="§"/>
            </a:pPr>
            <a:r>
              <a:rPr lang="it-IT" sz="2000" smtClean="0">
                <a:sym typeface="ヒラギノ角ゴ Pro W3" charset="0"/>
              </a:rPr>
              <a:t>The SRF Review Committee in 2011 recommended not to exceed </a:t>
            </a:r>
            <a:r>
              <a:rPr lang="it-IT" sz="2000" b="1" smtClean="0">
                <a:sym typeface="ヒラギノ角ゴ Pro W3" charset="0"/>
              </a:rPr>
              <a:t>E</a:t>
            </a:r>
            <a:r>
              <a:rPr lang="it-IT" sz="2000" b="1" baseline="-25000" smtClean="0">
                <a:sym typeface="ヒラギノ角ゴ Pro W3" charset="0"/>
              </a:rPr>
              <a:t>p</a:t>
            </a:r>
            <a:r>
              <a:rPr lang="it-IT" sz="2000" b="1" smtClean="0">
                <a:sym typeface="ヒラギノ角ゴ Pro W3" charset="0"/>
              </a:rPr>
              <a:t>=35 MV/m </a:t>
            </a:r>
            <a:r>
              <a:rPr lang="it-IT" sz="2000" smtClean="0">
                <a:sym typeface="ヒラギノ角ゴ Pro W3" charset="0"/>
              </a:rPr>
              <a:t>and </a:t>
            </a:r>
            <a:r>
              <a:rPr lang="it-IT" sz="2000" b="1" smtClean="0">
                <a:sym typeface="ヒラギノ角ゴ Pro W3" charset="0"/>
              </a:rPr>
              <a:t>B</a:t>
            </a:r>
            <a:r>
              <a:rPr lang="it-IT" sz="2000" b="1" baseline="-25000" smtClean="0">
                <a:sym typeface="ヒラギノ角ゴ Pro W3" charset="0"/>
              </a:rPr>
              <a:t>p</a:t>
            </a:r>
            <a:r>
              <a:rPr lang="it-IT" sz="2000" b="1" smtClean="0">
                <a:sym typeface="ヒラギノ角ゴ Pro W3" charset="0"/>
              </a:rPr>
              <a:t>=70 mT </a:t>
            </a:r>
            <a:r>
              <a:rPr lang="it-IT" sz="2000" smtClean="0">
                <a:sym typeface="ヒラギノ角ゴ Pro W3" charset="0"/>
              </a:rPr>
              <a:t>in operation based on experimental data of 40 QWRs in operation at TRIUMF</a:t>
            </a:r>
          </a:p>
          <a:p>
            <a:pPr marL="179388" indent="-179388" defTabSz="803275">
              <a:lnSpc>
                <a:spcPct val="90000"/>
              </a:lnSpc>
              <a:spcBef>
                <a:spcPts val="1200"/>
              </a:spcBef>
              <a:buSzPct val="100000"/>
              <a:buFont typeface="Wingdings" charset="0"/>
              <a:buChar char="§"/>
            </a:pPr>
            <a:r>
              <a:rPr lang="it-IT" sz="2000" smtClean="0">
                <a:sym typeface="ヒラギノ角ゴ Pro W3" charset="0"/>
              </a:rPr>
              <a:t>FRIB has adopted this specification to guarantee reliable operation of its linac with a good safety margin</a:t>
            </a:r>
          </a:p>
          <a:p>
            <a:pPr marL="361950" lvl="1" indent="-150813" defTabSz="803275">
              <a:lnSpc>
                <a:spcPts val="2000"/>
              </a:lnSpc>
              <a:spcBef>
                <a:spcPts val="200"/>
              </a:spcBef>
              <a:buSzPct val="100000"/>
              <a:buFont typeface="Arial" charset="0"/>
              <a:buChar char="•"/>
            </a:pPr>
            <a:r>
              <a:rPr lang="en-US" sz="1800" b="1" smtClean="0">
                <a:solidFill>
                  <a:prstClr val="black"/>
                </a:solidFill>
                <a:ea typeface="ＭＳ Ｐゴシック" charset="0"/>
                <a:sym typeface="Symbol" charset="0"/>
              </a:rPr>
              <a:t>lower E</a:t>
            </a:r>
            <a:r>
              <a:rPr lang="en-US" sz="1800" b="1" baseline="-25000" smtClean="0">
                <a:solidFill>
                  <a:prstClr val="black"/>
                </a:solidFill>
                <a:ea typeface="ＭＳ Ｐゴシック" charset="0"/>
                <a:sym typeface="Symbol" charset="0"/>
              </a:rPr>
              <a:t>p</a:t>
            </a:r>
            <a:r>
              <a:rPr lang="en-US" sz="1800" b="1" smtClean="0">
                <a:solidFill>
                  <a:prstClr val="black"/>
                </a:solidFill>
                <a:ea typeface="ＭＳ Ｐゴシック" charset="0"/>
                <a:sym typeface="Symbol" charset="0"/>
              </a:rPr>
              <a:t> &amp; B</a:t>
            </a:r>
            <a:r>
              <a:rPr lang="en-US" sz="1800" b="1" baseline="-25000" smtClean="0">
                <a:solidFill>
                  <a:prstClr val="black"/>
                </a:solidFill>
                <a:ea typeface="ＭＳ Ｐゴシック" charset="0"/>
                <a:sym typeface="Symbol" charset="0"/>
              </a:rPr>
              <a:t>p</a:t>
            </a:r>
            <a:r>
              <a:rPr lang="en-US" sz="1800" b="1" smtClean="0">
                <a:solidFill>
                  <a:prstClr val="black"/>
                </a:solidFill>
                <a:ea typeface="ＭＳ Ｐゴシック" charset="0"/>
                <a:sym typeface="Symbol" charset="0"/>
              </a:rPr>
              <a:t>, higher R</a:t>
            </a:r>
            <a:r>
              <a:rPr lang="en-US" sz="1800" b="1" baseline="-25000" smtClean="0">
                <a:solidFill>
                  <a:prstClr val="black"/>
                </a:solidFill>
                <a:ea typeface="ＭＳ Ｐゴシック" charset="0"/>
                <a:sym typeface="Symbol" charset="0"/>
              </a:rPr>
              <a:t>sh </a:t>
            </a:r>
            <a:r>
              <a:rPr lang="en-US" sz="1800" smtClean="0">
                <a:solidFill>
                  <a:prstClr val="black"/>
                </a:solidFill>
                <a:ea typeface="ＭＳ Ｐゴシック" charset="0"/>
                <a:sym typeface="Symbol" charset="0"/>
              </a:rPr>
              <a:t>by increased outer conductor diameter</a:t>
            </a:r>
          </a:p>
          <a:p>
            <a:pPr marL="361950" lvl="1" indent="-150813" defTabSz="803275">
              <a:lnSpc>
                <a:spcPts val="2000"/>
              </a:lnSpc>
              <a:spcBef>
                <a:spcPts val="200"/>
              </a:spcBef>
              <a:buSzPct val="100000"/>
              <a:buFont typeface="Arial" charset="0"/>
              <a:buChar char="•"/>
            </a:pPr>
            <a:r>
              <a:rPr lang="en-US" sz="1800" smtClean="0">
                <a:solidFill>
                  <a:prstClr val="black"/>
                </a:solidFill>
                <a:ea typeface="ＭＳ Ｐゴシック" charset="0"/>
                <a:sym typeface="Symbol" charset="0"/>
              </a:rPr>
              <a:t>Increased  aperture of QWRs from 30 to 36 mm</a:t>
            </a:r>
          </a:p>
          <a:p>
            <a:pPr marL="361950" lvl="1" indent="-150813" defTabSz="803275">
              <a:lnSpc>
                <a:spcPts val="2000"/>
              </a:lnSpc>
              <a:spcBef>
                <a:spcPts val="200"/>
              </a:spcBef>
              <a:buSzPct val="100000"/>
              <a:buFont typeface="Arial" charset="0"/>
              <a:buChar char="•"/>
            </a:pPr>
            <a:r>
              <a:rPr lang="en-US" sz="1800" smtClean="0">
                <a:solidFill>
                  <a:prstClr val="black"/>
                </a:solidFill>
                <a:ea typeface="ＭＳ Ｐゴシック" charset="0"/>
                <a:sym typeface="Symbol" charset="0"/>
              </a:rPr>
              <a:t>Increased operation </a:t>
            </a:r>
            <a:r>
              <a:rPr lang="en-US" sz="1800" b="1" smtClean="0">
                <a:solidFill>
                  <a:prstClr val="black"/>
                </a:solidFill>
                <a:ea typeface="ＭＳ Ｐゴシック" charset="0"/>
                <a:sym typeface="Symbol" charset="0"/>
              </a:rPr>
              <a:t>E</a:t>
            </a:r>
            <a:r>
              <a:rPr lang="en-US" sz="1800" b="1" baseline="-25000" smtClean="0">
                <a:solidFill>
                  <a:prstClr val="black"/>
                </a:solidFill>
                <a:ea typeface="ＭＳ Ｐゴシック" charset="0"/>
                <a:sym typeface="Symbol" charset="0"/>
              </a:rPr>
              <a:t>acc</a:t>
            </a:r>
            <a:r>
              <a:rPr lang="en-US" sz="1800" smtClean="0">
                <a:solidFill>
                  <a:prstClr val="black"/>
                </a:solidFill>
                <a:ea typeface="ＭＳ Ｐゴシック" charset="0"/>
                <a:sym typeface="Symbol" charset="0"/>
              </a:rPr>
              <a:t>: the FRIB driver linac could be shortened by 2 cryomodules</a:t>
            </a:r>
          </a:p>
          <a:p>
            <a:pPr marL="361950" lvl="1" indent="-150813" defTabSz="803275">
              <a:lnSpc>
                <a:spcPts val="2000"/>
              </a:lnSpc>
              <a:spcBef>
                <a:spcPts val="200"/>
              </a:spcBef>
              <a:buSzPct val="100000"/>
              <a:buFont typeface="Arial" charset="0"/>
              <a:buChar char="•"/>
            </a:pPr>
            <a:r>
              <a:rPr lang="en-US" sz="1800" smtClean="0">
                <a:solidFill>
                  <a:prstClr val="black"/>
                </a:solidFill>
                <a:ea typeface="ＭＳ Ｐゴシック" charset="0"/>
                <a:sym typeface="Symbol" charset="0"/>
              </a:rPr>
              <a:t>FRIB operation gradient now more conservative, with </a:t>
            </a:r>
            <a:r>
              <a:rPr lang="en-US" sz="1800" b="1" smtClean="0">
                <a:solidFill>
                  <a:prstClr val="black"/>
                </a:solidFill>
                <a:ea typeface="ＭＳ Ｐゴシック" charset="0"/>
                <a:sym typeface="ヒラギノ角ゴ Pro W3" charset="0"/>
              </a:rPr>
              <a:t>B</a:t>
            </a:r>
            <a:r>
              <a:rPr lang="en-US" sz="1800" b="1" baseline="-25000" smtClean="0">
                <a:solidFill>
                  <a:prstClr val="black"/>
                </a:solidFill>
                <a:ea typeface="ＭＳ Ｐゴシック" charset="0"/>
                <a:sym typeface="ヒラギノ角ゴ Pro W3" charset="0"/>
              </a:rPr>
              <a:t>p</a:t>
            </a:r>
            <a:r>
              <a:rPr lang="en-US" sz="1800" b="1" smtClean="0">
                <a:solidFill>
                  <a:prstClr val="black"/>
                </a:solidFill>
                <a:ea typeface="ＭＳ Ｐゴシック" charset="0"/>
                <a:sym typeface="ヒラギノ角ゴ Pro W3" charset="0"/>
              </a:rPr>
              <a:t>≤70 mT ,</a:t>
            </a:r>
            <a:endParaRPr lang="it-IT" sz="1800" smtClean="0">
              <a:solidFill>
                <a:prstClr val="black"/>
              </a:solidFill>
              <a:ea typeface="ＭＳ Ｐゴシック" charset="0"/>
              <a:sym typeface="ヒラギノ角ゴ Pro W3" charset="0"/>
            </a:endParaRPr>
          </a:p>
        </p:txBody>
      </p:sp>
      <p:sp>
        <p:nvSpPr>
          <p:cNvPr id="25642" name="Rectangle 17"/>
          <p:cNvSpPr>
            <a:spLocks noChangeArrowheads="1"/>
          </p:cNvSpPr>
          <p:nvPr/>
        </p:nvSpPr>
        <p:spPr bwMode="auto">
          <a:xfrm>
            <a:off x="-14288" y="-14288"/>
            <a:ext cx="91582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en-US" sz="3200" b="1" smtClean="0">
                <a:solidFill>
                  <a:prstClr val="black"/>
                </a:solidFill>
                <a:ea typeface="SimSun" charset="0"/>
                <a:cs typeface="SimSun" charset="0"/>
                <a:sym typeface="ヒラギノ角ゴ Pro W3" charset="0"/>
              </a:rPr>
              <a:t>FRIB Final Cavity Design</a:t>
            </a:r>
            <a:r>
              <a:rPr lang="it-IT" sz="3200" b="1" smtClean="0">
                <a:solidFill>
                  <a:prstClr val="black"/>
                </a:solidFill>
                <a:ea typeface="SimSun" charset="0"/>
                <a:cs typeface="SimSun" charset="0"/>
                <a:sym typeface="ヒラギノ角ゴ Pro W3" charset="0"/>
              </a:rPr>
              <a:t> </a:t>
            </a:r>
            <a:br>
              <a:rPr lang="it-IT" sz="3200" b="1" smtClean="0">
                <a:solidFill>
                  <a:prstClr val="black"/>
                </a:solidFill>
                <a:ea typeface="SimSun" charset="0"/>
                <a:cs typeface="SimSun" charset="0"/>
                <a:sym typeface="ヒラギノ角ゴ Pro W3" charset="0"/>
              </a:rPr>
            </a:br>
            <a:r>
              <a:rPr lang="it-IT" b="1" smtClean="0">
                <a:solidFill>
                  <a:prstClr val="black"/>
                </a:solidFill>
                <a:ea typeface="SimSun" charset="0"/>
                <a:cs typeface="SimSun" charset="0"/>
                <a:sym typeface="ヒラギノ角ゴ Pro W3" charset="0"/>
              </a:rPr>
              <a:t>Improved cavity design with lower Hp/Eacc and Ep/Eacc</a:t>
            </a:r>
            <a:endParaRPr lang="en-US" b="1" smtClean="0">
              <a:solidFill>
                <a:prstClr val="black"/>
              </a:solidFill>
              <a:ea typeface="SimSun" charset="0"/>
              <a:cs typeface="SimSun" charset="0"/>
              <a:sym typeface="ヒラギノ角ゴ Pro W3" charset="0"/>
            </a:endParaRPr>
          </a:p>
        </p:txBody>
      </p:sp>
      <p:pic>
        <p:nvPicPr>
          <p:cNvPr id="256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3648075"/>
            <a:ext cx="3436938"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206500" y="4049713"/>
            <a:ext cx="142875" cy="180975"/>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defTabSz="457200"/>
            <a:endParaRPr lang="en-US" sz="1800" smtClean="0">
              <a:solidFill>
                <a:srgbClr val="000000"/>
              </a:solidFill>
              <a:latin typeface="Arial" charset="0"/>
              <a:ea typeface="SimSun" charset="0"/>
              <a:cs typeface="SimSun" charset="0"/>
              <a:sym typeface="ヒラギノ角ゴ Pro W3" charset="0"/>
            </a:endParaRPr>
          </a:p>
        </p:txBody>
      </p:sp>
      <p:sp>
        <p:nvSpPr>
          <p:cNvPr id="20" name="Oval 19"/>
          <p:cNvSpPr/>
          <p:nvPr/>
        </p:nvSpPr>
        <p:spPr>
          <a:xfrm>
            <a:off x="1204913" y="4348163"/>
            <a:ext cx="144462" cy="179387"/>
          </a:xfrm>
          <a:prstGeom prst="ellipse">
            <a:avLst/>
          </a:prstGeom>
          <a:noFill/>
          <a:ln>
            <a:solidFill>
              <a:srgbClr val="0000FF"/>
            </a:solidFill>
          </a:ln>
        </p:spPr>
        <p:style>
          <a:lnRef idx="2">
            <a:schemeClr val="dk1"/>
          </a:lnRef>
          <a:fillRef idx="1">
            <a:schemeClr val="lt1"/>
          </a:fillRef>
          <a:effectRef idx="0">
            <a:schemeClr val="dk1"/>
          </a:effectRef>
          <a:fontRef idx="minor">
            <a:schemeClr val="dk1"/>
          </a:fontRef>
        </p:style>
        <p:txBody>
          <a:bodyPr anchor="ctr"/>
          <a:lstStyle/>
          <a:p>
            <a:pPr algn="ctr" defTabSz="457200"/>
            <a:endParaRPr lang="en-US" sz="1800" smtClean="0">
              <a:solidFill>
                <a:srgbClr val="000000"/>
              </a:solidFill>
              <a:latin typeface="Arial" charset="0"/>
              <a:ea typeface="SimSun" charset="0"/>
              <a:cs typeface="SimSun" charset="0"/>
              <a:sym typeface="ヒラギノ角ゴ Pro W3" charset="0"/>
            </a:endParaRPr>
          </a:p>
        </p:txBody>
      </p:sp>
      <p:sp>
        <p:nvSpPr>
          <p:cNvPr id="25646" name="TextBox 6"/>
          <p:cNvSpPr txBox="1">
            <a:spLocks noChangeArrowheads="1"/>
          </p:cNvSpPr>
          <p:nvPr/>
        </p:nvSpPr>
        <p:spPr bwMode="auto">
          <a:xfrm>
            <a:off x="554038" y="4791075"/>
            <a:ext cx="1258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800" smtClean="0">
                <a:solidFill>
                  <a:prstClr val="black"/>
                </a:solidFill>
              </a:rPr>
              <a:t>HWR0.29</a:t>
            </a:r>
          </a:p>
        </p:txBody>
      </p:sp>
      <p:cxnSp>
        <p:nvCxnSpPr>
          <p:cNvPr id="21" name="Straight Arrow Connector 20"/>
          <p:cNvCxnSpPr/>
          <p:nvPr/>
        </p:nvCxnSpPr>
        <p:spPr>
          <a:xfrm>
            <a:off x="1054100" y="4203700"/>
            <a:ext cx="196850" cy="666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904875" y="3908425"/>
            <a:ext cx="138113" cy="439738"/>
          </a:xfrm>
          <a:prstGeom prst="rect">
            <a:avLst/>
          </a:prstGeom>
          <a:noFill/>
        </p:spPr>
        <p:style>
          <a:lnRef idx="2">
            <a:schemeClr val="dk1"/>
          </a:lnRef>
          <a:fillRef idx="1">
            <a:schemeClr val="lt1"/>
          </a:fillRef>
          <a:effectRef idx="0">
            <a:schemeClr val="dk1"/>
          </a:effectRef>
          <a:fontRef idx="minor">
            <a:schemeClr val="dk1"/>
          </a:fontRef>
        </p:style>
        <p:txBody>
          <a:bodyPr anchor="ctr"/>
          <a:lstStyle/>
          <a:p>
            <a:pPr algn="ctr" defTabSz="457200"/>
            <a:endParaRPr lang="en-US" sz="1800" smtClean="0">
              <a:solidFill>
                <a:srgbClr val="000000"/>
              </a:solidFill>
              <a:latin typeface="Arial" charset="0"/>
              <a:ea typeface="SimSun" charset="0"/>
              <a:cs typeface="SimSun" charset="0"/>
              <a:sym typeface="ヒラギノ角ゴ Pro W3" charset="0"/>
            </a:endParaRPr>
          </a:p>
        </p:txBody>
      </p:sp>
    </p:spTree>
    <p:extLst>
      <p:ext uri="{BB962C8B-B14F-4D97-AF65-F5344CB8AC3E}">
        <p14:creationId xmlns:p14="http://schemas.microsoft.com/office/powerpoint/2010/main" val="1502792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will be the next HEP accelerator, a </a:t>
            </a:r>
            <a:r>
              <a:rPr lang="en-US" dirty="0" err="1" smtClean="0"/>
              <a:t>linac</a:t>
            </a:r>
            <a:r>
              <a:rPr lang="en-US" dirty="0" smtClean="0"/>
              <a:t> or a </a:t>
            </a:r>
            <a:r>
              <a:rPr lang="en-US" dirty="0" smtClean="0"/>
              <a:t>ring, or an ERL?</a:t>
            </a:r>
            <a:endParaRPr lang="en-US" dirty="0" smtClean="0"/>
          </a:p>
          <a:p>
            <a:r>
              <a:rPr lang="en-US" dirty="0" smtClean="0"/>
              <a:t>What do we need to build </a:t>
            </a:r>
            <a:r>
              <a:rPr lang="en-US" dirty="0" smtClean="0"/>
              <a:t>such a machine</a:t>
            </a:r>
            <a:endParaRPr lang="en-US" dirty="0" smtClean="0"/>
          </a:p>
          <a:p>
            <a:r>
              <a:rPr lang="en-US" dirty="0" smtClean="0"/>
              <a:t>Highly efficient accelerating cavities</a:t>
            </a:r>
          </a:p>
          <a:p>
            <a:pPr lvl="1"/>
            <a:r>
              <a:rPr lang="en-US" dirty="0" smtClean="0"/>
              <a:t>High gradients</a:t>
            </a:r>
          </a:p>
          <a:p>
            <a:pPr lvl="1"/>
            <a:r>
              <a:rPr lang="en-US" dirty="0" smtClean="0"/>
              <a:t>Low losses</a:t>
            </a:r>
          </a:p>
          <a:p>
            <a:r>
              <a:rPr lang="en-US" dirty="0" smtClean="0"/>
              <a:t>High </a:t>
            </a:r>
            <a:r>
              <a:rPr lang="en-US" dirty="0" smtClean="0"/>
              <a:t>field </a:t>
            </a:r>
            <a:r>
              <a:rPr lang="en-US" dirty="0" smtClean="0"/>
              <a:t>magnets</a:t>
            </a:r>
          </a:p>
          <a:p>
            <a:endParaRPr lang="en-US" dirty="0"/>
          </a:p>
          <a:p>
            <a:r>
              <a:rPr lang="en-US" dirty="0" smtClean="0"/>
              <a:t>No matter what the answer is, superconductivity is the key technology!</a:t>
            </a:r>
          </a:p>
        </p:txBody>
      </p:sp>
      <p:sp>
        <p:nvSpPr>
          <p:cNvPr id="3" name="Title 2"/>
          <p:cNvSpPr>
            <a:spLocks noGrp="1"/>
          </p:cNvSpPr>
          <p:nvPr>
            <p:ph type="title"/>
          </p:nvPr>
        </p:nvSpPr>
        <p:spPr/>
        <p:txBody>
          <a:bodyPr/>
          <a:lstStyle/>
          <a:p>
            <a:pPr algn="r"/>
            <a:r>
              <a:rPr lang="en-US" dirty="0" smtClean="0"/>
              <a:t>Accelerator R&amp;D</a:t>
            </a:r>
            <a:endParaRPr lang="en-US" dirty="0"/>
          </a:p>
        </p:txBody>
      </p:sp>
    </p:spTree>
    <p:extLst>
      <p:ext uri="{BB962C8B-B14F-4D97-AF65-F5344CB8AC3E}">
        <p14:creationId xmlns:p14="http://schemas.microsoft.com/office/powerpoint/2010/main" val="8290993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17475" y="6350"/>
            <a:ext cx="8991600" cy="1236663"/>
          </a:xfrm>
        </p:spPr>
        <p:txBody>
          <a:bodyPr/>
          <a:lstStyle/>
          <a:p>
            <a:r>
              <a:rPr lang="en-US" sz="2800">
                <a:ea typeface="MS PGothic" charset="0"/>
              </a:rPr>
              <a:t>Cavity/Fringe Field Interaction Investigation </a:t>
            </a:r>
            <a:br>
              <a:rPr lang="en-US" sz="2800">
                <a:ea typeface="MS PGothic" charset="0"/>
              </a:rPr>
            </a:br>
            <a:r>
              <a:rPr lang="en-US" sz="2000">
                <a:ea typeface="MS PGothic" charset="0"/>
              </a:rPr>
              <a:t>A fringe field of 4G causes a Q-drop under FRIB spec. with 0.53HWR when cavity happened quench </a:t>
            </a:r>
            <a:br>
              <a:rPr lang="en-US" sz="2000">
                <a:ea typeface="MS PGothic" charset="0"/>
              </a:rPr>
            </a:br>
            <a:endParaRPr lang="en-US" sz="2000">
              <a:ea typeface="MS PGothic" charset="0"/>
            </a:endParaRPr>
          </a:p>
        </p:txBody>
      </p:sp>
      <p:pic>
        <p:nvPicPr>
          <p:cNvPr id="30723"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3190875"/>
            <a:ext cx="3878262" cy="301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TextBox 1"/>
          <p:cNvSpPr txBox="1">
            <a:spLocks noChangeArrowheads="1"/>
          </p:cNvSpPr>
          <p:nvPr/>
        </p:nvSpPr>
        <p:spPr bwMode="auto">
          <a:xfrm>
            <a:off x="5537200" y="3011488"/>
            <a:ext cx="36607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200">
                <a:solidFill>
                  <a:srgbClr val="064308"/>
                </a:solidFill>
                <a:latin typeface="Arial" charset="0"/>
                <a:ea typeface="MS PGothic" charset="0"/>
                <a:cs typeface="MS PGothic" charset="0"/>
              </a:defRPr>
            </a:lvl1pPr>
            <a:lvl2pPr marL="742950" indent="-285750" defTabSz="457200">
              <a:defRPr sz="2000">
                <a:solidFill>
                  <a:schemeClr val="tx1"/>
                </a:solidFill>
                <a:latin typeface="Arial" charset="0"/>
                <a:ea typeface="MS PGothic" charset="0"/>
                <a:cs typeface="MS PGothic" charset="0"/>
              </a:defRPr>
            </a:lvl2pPr>
            <a:lvl3pPr marL="1143000" indent="-228600" defTabSz="457200">
              <a:defRPr>
                <a:solidFill>
                  <a:schemeClr val="tx1"/>
                </a:solidFill>
                <a:latin typeface="Arial" charset="0"/>
                <a:ea typeface="ヒラギノ角ゴ Pro W3" charset="0"/>
                <a:cs typeface="ヒラギノ角ゴ Pro W3" charset="0"/>
              </a:defRPr>
            </a:lvl3pPr>
            <a:lvl4pPr marL="1600200" indent="-228600" defTabSz="457200">
              <a:defRPr sz="1600">
                <a:solidFill>
                  <a:schemeClr val="tx1"/>
                </a:solidFill>
                <a:latin typeface="Arial" charset="0"/>
                <a:ea typeface="ヒラギノ角ゴ Pro W3" charset="0"/>
                <a:cs typeface="ヒラギノ角ゴ Pro W3" charset="0"/>
              </a:defRPr>
            </a:lvl4pPr>
            <a:lvl5pPr marL="2057400" indent="-228600" defTabSz="457200">
              <a:defRPr sz="1400">
                <a:solidFill>
                  <a:schemeClr val="tx1"/>
                </a:solidFill>
                <a:latin typeface="Arial" charset="0"/>
                <a:ea typeface="ヒラギノ角ゴ Pro W3" charset="0"/>
                <a:cs typeface="ヒラギノ角ゴ Pro W3" charset="0"/>
              </a:defRPr>
            </a:lvl5pPr>
            <a:lvl6pPr marL="2514600" indent="-228600" defTabSz="457200"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6pPr>
            <a:lvl7pPr marL="2971800" indent="-228600" defTabSz="457200"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7pPr>
            <a:lvl8pPr marL="3429000" indent="-228600" defTabSz="457200"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8pPr>
            <a:lvl9pPr marL="3886200" indent="-228600" defTabSz="457200" eaLnBrk="0" hangingPunct="0">
              <a:spcBef>
                <a:spcPts val="200"/>
              </a:spcBef>
              <a:buClr>
                <a:srgbClr val="999999"/>
              </a:buClr>
              <a:buFont typeface="Lucida Grande" charset="0"/>
              <a:buChar char="»"/>
              <a:defRPr sz="1400">
                <a:solidFill>
                  <a:schemeClr val="tx1"/>
                </a:solidFill>
                <a:latin typeface="Arial" charset="0"/>
                <a:ea typeface="ヒラギノ角ゴ Pro W3" charset="0"/>
                <a:cs typeface="ヒラギノ角ゴ Pro W3" charset="0"/>
              </a:defRPr>
            </a:lvl9pPr>
          </a:lstStyle>
          <a:p>
            <a:pPr eaLnBrk="1" hangingPunct="1"/>
            <a:r>
              <a:rPr lang="en-US" altLang="zh-CN" sz="1200" b="1" smtClean="0">
                <a:solidFill>
                  <a:prstClr val="black"/>
                </a:solidFill>
                <a:ea typeface="SimSun" charset="0"/>
                <a:cs typeface="SimSun" charset="0"/>
                <a:sym typeface="ヒラギノ角ゴ Pro W3" charset="0"/>
              </a:rPr>
              <a:t>Q</a:t>
            </a:r>
            <a:r>
              <a:rPr lang="en-US" altLang="zh-CN" sz="1200" b="1" baseline="-25000" smtClean="0">
                <a:solidFill>
                  <a:prstClr val="black"/>
                </a:solidFill>
                <a:ea typeface="SimSun" charset="0"/>
                <a:cs typeface="SimSun" charset="0"/>
                <a:sym typeface="ヒラギノ角ゴ Pro W3" charset="0"/>
              </a:rPr>
              <a:t>O</a:t>
            </a:r>
            <a:r>
              <a:rPr lang="en-US" altLang="zh-CN" sz="1200" b="1" smtClean="0">
                <a:solidFill>
                  <a:prstClr val="black"/>
                </a:solidFill>
                <a:ea typeface="SimSun" charset="0"/>
                <a:cs typeface="SimSun" charset="0"/>
                <a:sym typeface="ヒラギノ角ゴ Pro W3" charset="0"/>
              </a:rPr>
              <a:t>-drop and Annealing effect @ Eacc=7.5MV/m</a:t>
            </a:r>
          </a:p>
        </p:txBody>
      </p:sp>
      <p:sp>
        <p:nvSpPr>
          <p:cNvPr id="30725" name="TextBox 3"/>
          <p:cNvSpPr txBox="1">
            <a:spLocks noChangeArrowheads="1"/>
          </p:cNvSpPr>
          <p:nvPr/>
        </p:nvSpPr>
        <p:spPr bwMode="auto">
          <a:xfrm>
            <a:off x="-15875" y="1003300"/>
            <a:ext cx="5164138" cy="3694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defTabSz="457200">
              <a:tabLst>
                <a:tab pos="228600" algn="l"/>
              </a:tabLst>
              <a:defRPr sz="2200">
                <a:solidFill>
                  <a:srgbClr val="064308"/>
                </a:solidFill>
                <a:latin typeface="Arial" charset="0"/>
                <a:ea typeface="MS PGothic" charset="0"/>
                <a:cs typeface="MS PGothic" charset="0"/>
              </a:defRPr>
            </a:lvl1pPr>
            <a:lvl2pPr marL="631825" indent="-174625" defTabSz="457200">
              <a:tabLst>
                <a:tab pos="228600" algn="l"/>
              </a:tabLst>
              <a:defRPr sz="2000">
                <a:solidFill>
                  <a:schemeClr val="tx1"/>
                </a:solidFill>
                <a:latin typeface="Arial" charset="0"/>
                <a:ea typeface="MS PGothic" charset="0"/>
                <a:cs typeface="MS PGothic" charset="0"/>
              </a:defRPr>
            </a:lvl2pPr>
            <a:lvl3pPr marL="574675" indent="-174625" defTabSz="457200">
              <a:tabLst>
                <a:tab pos="228600" algn="l"/>
              </a:tabLst>
              <a:defRPr>
                <a:solidFill>
                  <a:schemeClr val="tx1"/>
                </a:solidFill>
                <a:latin typeface="Arial" charset="0"/>
                <a:ea typeface="ヒラギノ角ゴ Pro W3" charset="0"/>
                <a:cs typeface="ヒラギノ角ゴ Pro W3" charset="0"/>
              </a:defRPr>
            </a:lvl3pPr>
            <a:lvl4pPr marL="631825" indent="-174625" defTabSz="457200">
              <a:tabLst>
                <a:tab pos="228600" algn="l"/>
              </a:tabLst>
              <a:defRPr sz="1600">
                <a:solidFill>
                  <a:schemeClr val="tx1"/>
                </a:solidFill>
                <a:latin typeface="Arial" charset="0"/>
                <a:ea typeface="ヒラギノ角ゴ Pro W3" charset="0"/>
                <a:cs typeface="ヒラギノ角ゴ Pro W3" charset="0"/>
              </a:defRPr>
            </a:lvl4pPr>
            <a:lvl5pPr marL="2057400" indent="-228600" defTabSz="457200">
              <a:tabLst>
                <a:tab pos="228600" algn="l"/>
              </a:tabLst>
              <a:defRPr sz="1400">
                <a:solidFill>
                  <a:schemeClr val="tx1"/>
                </a:solidFill>
                <a:latin typeface="Arial" charset="0"/>
                <a:ea typeface="ヒラギノ角ゴ Pro W3" charset="0"/>
                <a:cs typeface="ヒラギノ角ゴ Pro W3" charset="0"/>
              </a:defRPr>
            </a:lvl5pPr>
            <a:lvl6pPr marL="2514600" indent="-228600" defTabSz="457200" eaLnBrk="0" hangingPunct="0">
              <a:spcBef>
                <a:spcPts val="200"/>
              </a:spcBef>
              <a:buClr>
                <a:srgbClr val="999999"/>
              </a:buClr>
              <a:buFont typeface="Lucida Grande" charset="0"/>
              <a:buChar char="»"/>
              <a:tabLst>
                <a:tab pos="228600" algn="l"/>
              </a:tabLst>
              <a:defRPr sz="1400">
                <a:solidFill>
                  <a:schemeClr val="tx1"/>
                </a:solidFill>
                <a:latin typeface="Arial" charset="0"/>
                <a:ea typeface="ヒラギノ角ゴ Pro W3" charset="0"/>
                <a:cs typeface="ヒラギノ角ゴ Pro W3" charset="0"/>
              </a:defRPr>
            </a:lvl6pPr>
            <a:lvl7pPr marL="2971800" indent="-228600" defTabSz="457200" eaLnBrk="0" hangingPunct="0">
              <a:spcBef>
                <a:spcPts val="200"/>
              </a:spcBef>
              <a:buClr>
                <a:srgbClr val="999999"/>
              </a:buClr>
              <a:buFont typeface="Lucida Grande" charset="0"/>
              <a:buChar char="»"/>
              <a:tabLst>
                <a:tab pos="228600" algn="l"/>
              </a:tabLst>
              <a:defRPr sz="1400">
                <a:solidFill>
                  <a:schemeClr val="tx1"/>
                </a:solidFill>
                <a:latin typeface="Arial" charset="0"/>
                <a:ea typeface="ヒラギノ角ゴ Pro W3" charset="0"/>
                <a:cs typeface="ヒラギノ角ゴ Pro W3" charset="0"/>
              </a:defRPr>
            </a:lvl7pPr>
            <a:lvl8pPr marL="3429000" indent="-228600" defTabSz="457200" eaLnBrk="0" hangingPunct="0">
              <a:spcBef>
                <a:spcPts val="200"/>
              </a:spcBef>
              <a:buClr>
                <a:srgbClr val="999999"/>
              </a:buClr>
              <a:buFont typeface="Lucida Grande" charset="0"/>
              <a:buChar char="»"/>
              <a:tabLst>
                <a:tab pos="228600" algn="l"/>
              </a:tabLst>
              <a:defRPr sz="1400">
                <a:solidFill>
                  <a:schemeClr val="tx1"/>
                </a:solidFill>
                <a:latin typeface="Arial" charset="0"/>
                <a:ea typeface="ヒラギノ角ゴ Pro W3" charset="0"/>
                <a:cs typeface="ヒラギノ角ゴ Pro W3" charset="0"/>
              </a:defRPr>
            </a:lvl8pPr>
            <a:lvl9pPr marL="3886200" indent="-228600" defTabSz="457200" eaLnBrk="0" hangingPunct="0">
              <a:spcBef>
                <a:spcPts val="200"/>
              </a:spcBef>
              <a:buClr>
                <a:srgbClr val="999999"/>
              </a:buClr>
              <a:buFont typeface="Lucida Grande" charset="0"/>
              <a:buChar char="»"/>
              <a:tabLst>
                <a:tab pos="228600" algn="l"/>
              </a:tabLst>
              <a:defRPr sz="1400">
                <a:solidFill>
                  <a:schemeClr val="tx1"/>
                </a:solidFill>
                <a:latin typeface="Arial" charset="0"/>
                <a:ea typeface="ヒラギノ角ゴ Pro W3" charset="0"/>
                <a:cs typeface="ヒラギノ角ゴ Pro W3" charset="0"/>
              </a:defRPr>
            </a:lvl9pPr>
          </a:lstStyle>
          <a:p>
            <a:pPr eaLnBrk="1" hangingPunct="1">
              <a:buFont typeface="Wingdings" charset="0"/>
              <a:buChar char="§"/>
            </a:pPr>
            <a:r>
              <a:rPr lang="en-US" altLang="zh-CN" sz="1800" b="1" smtClean="0">
                <a:solidFill>
                  <a:prstClr val="black"/>
                </a:solidFill>
                <a:ea typeface="SimSun" charset="0"/>
                <a:cs typeface="SimSun" charset="0"/>
                <a:sym typeface="ヒラギノ角ゴ Pro W3" charset="0"/>
              </a:rPr>
              <a:t>Meissner Shield</a:t>
            </a:r>
          </a:p>
          <a:p>
            <a:pPr lvl="2" eaLnBrk="1" hangingPunct="1">
              <a:buFont typeface="Arial" charset="0"/>
              <a:buChar char="•"/>
            </a:pPr>
            <a:r>
              <a:rPr lang="en-US" altLang="zh-CN" sz="1800" smtClean="0">
                <a:solidFill>
                  <a:prstClr val="black"/>
                </a:solidFill>
                <a:ea typeface="SimSun" charset="0"/>
                <a:cs typeface="SimSun" charset="0"/>
                <a:sym typeface="ヒラギノ角ゴ Pro W3" charset="0"/>
              </a:rPr>
              <a:t>Cavity performance no change up to 2500G fringe field, if no quench happens</a:t>
            </a:r>
          </a:p>
          <a:p>
            <a:pPr eaLnBrk="1" hangingPunct="1">
              <a:buFont typeface="Wingdings" charset="0"/>
              <a:buChar char="§"/>
            </a:pPr>
            <a:r>
              <a:rPr lang="en-US" altLang="zh-CN" sz="1800" b="1" smtClean="0">
                <a:solidFill>
                  <a:prstClr val="black"/>
                </a:solidFill>
                <a:ea typeface="SimSun" charset="0"/>
                <a:cs typeface="SimSun" charset="0"/>
                <a:sym typeface="ヒラギノ角ゴ Pro W3" charset="0"/>
              </a:rPr>
              <a:t>Q</a:t>
            </a:r>
            <a:r>
              <a:rPr lang="en-US" altLang="zh-CN" sz="1800" b="1" baseline="-25000" smtClean="0">
                <a:solidFill>
                  <a:prstClr val="black"/>
                </a:solidFill>
                <a:ea typeface="SimSun" charset="0"/>
                <a:cs typeface="SimSun" charset="0"/>
                <a:sym typeface="ヒラギノ角ゴ Pro W3" charset="0"/>
              </a:rPr>
              <a:t>O</a:t>
            </a:r>
            <a:r>
              <a:rPr lang="en-US" altLang="zh-CN" sz="1800" b="1" smtClean="0">
                <a:solidFill>
                  <a:prstClr val="black"/>
                </a:solidFill>
                <a:ea typeface="SimSun" charset="0"/>
                <a:cs typeface="SimSun" charset="0"/>
                <a:sym typeface="ヒラギノ角ゴ Pro W3" charset="0"/>
              </a:rPr>
              <a:t>-drop by the Quench</a:t>
            </a:r>
          </a:p>
          <a:p>
            <a:pPr lvl="3" eaLnBrk="1" hangingPunct="1">
              <a:buFont typeface="Arial" charset="0"/>
              <a:buChar char="•"/>
            </a:pPr>
            <a:r>
              <a:rPr lang="en-US" altLang="zh-CN" sz="1800" smtClean="0">
                <a:solidFill>
                  <a:prstClr val="black"/>
                </a:solidFill>
                <a:ea typeface="SimSun" charset="0"/>
                <a:cs typeface="SimSun" charset="0"/>
                <a:sym typeface="ヒラギノ角ゴ Pro W3" charset="0"/>
              </a:rPr>
              <a:t>Q</a:t>
            </a:r>
            <a:r>
              <a:rPr lang="en-US" altLang="zh-CN" sz="1800" baseline="-25000" smtClean="0">
                <a:solidFill>
                  <a:prstClr val="black"/>
                </a:solidFill>
                <a:ea typeface="SimSun" charset="0"/>
                <a:cs typeface="SimSun" charset="0"/>
                <a:sym typeface="ヒラギノ角ゴ Pro W3" charset="0"/>
              </a:rPr>
              <a:t>O</a:t>
            </a:r>
            <a:r>
              <a:rPr lang="en-US" altLang="zh-CN" sz="1800" smtClean="0">
                <a:solidFill>
                  <a:prstClr val="black"/>
                </a:solidFill>
                <a:ea typeface="SimSun" charset="0"/>
                <a:cs typeface="SimSun" charset="0"/>
                <a:sym typeface="ヒラギノ角ゴ Pro W3" charset="0"/>
              </a:rPr>
              <a:t> drops under the FRIB specification (HWR) at  &gt; ~ 4G of fringe field</a:t>
            </a:r>
          </a:p>
          <a:p>
            <a:pPr lvl="3" eaLnBrk="1" hangingPunct="1">
              <a:buFont typeface="Arial" charset="0"/>
              <a:buChar char="•"/>
            </a:pPr>
            <a:r>
              <a:rPr lang="en-US" altLang="zh-CN" sz="1800" smtClean="0">
                <a:solidFill>
                  <a:prstClr val="black"/>
                </a:solidFill>
                <a:ea typeface="SimSun" charset="0"/>
                <a:cs typeface="SimSun" charset="0"/>
                <a:sym typeface="ヒラギノ角ゴ Pro W3" charset="0"/>
              </a:rPr>
              <a:t>Flux trapping by quench is proportional to the increased fringe field strength </a:t>
            </a:r>
          </a:p>
          <a:p>
            <a:pPr eaLnBrk="1" hangingPunct="1">
              <a:buFont typeface="Wingdings" charset="0"/>
              <a:buChar char="§"/>
            </a:pPr>
            <a:r>
              <a:rPr lang="en-US" altLang="zh-CN" sz="1800" b="1" smtClean="0">
                <a:solidFill>
                  <a:prstClr val="black"/>
                </a:solidFill>
                <a:ea typeface="SimSun" charset="0"/>
                <a:cs typeface="SimSun" charset="0"/>
                <a:sym typeface="ヒラギノ角ゴ Pro W3" charset="0"/>
              </a:rPr>
              <a:t> “Annealing effect” (discovered in FNAL)</a:t>
            </a:r>
          </a:p>
          <a:p>
            <a:pPr lvl="1" eaLnBrk="1" hangingPunct="1">
              <a:buFont typeface="Arial" charset="0"/>
              <a:buChar char="•"/>
            </a:pPr>
            <a:r>
              <a:rPr lang="en-US" altLang="zh-CN" sz="1800" smtClean="0">
                <a:solidFill>
                  <a:prstClr val="black"/>
                </a:solidFill>
                <a:ea typeface="SimSun" charset="0"/>
                <a:cs typeface="SimSun" charset="0"/>
                <a:sym typeface="ヒラギノ角ゴ Pro W3" charset="0"/>
              </a:rPr>
              <a:t>Confirmed “annealing effect”  against the  Q</a:t>
            </a:r>
            <a:r>
              <a:rPr lang="en-US" altLang="zh-CN" sz="1800" baseline="-25000" smtClean="0">
                <a:solidFill>
                  <a:prstClr val="black"/>
                </a:solidFill>
                <a:ea typeface="SimSun" charset="0"/>
                <a:cs typeface="SimSun" charset="0"/>
                <a:sym typeface="ヒラギノ角ゴ Pro W3" charset="0"/>
              </a:rPr>
              <a:t>O</a:t>
            </a:r>
            <a:r>
              <a:rPr lang="en-US" altLang="zh-CN" sz="1800" smtClean="0">
                <a:solidFill>
                  <a:prstClr val="black"/>
                </a:solidFill>
                <a:ea typeface="SimSun" charset="0"/>
                <a:cs typeface="SimSun" charset="0"/>
                <a:sym typeface="ヒラギノ角ゴ Pro W3" charset="0"/>
              </a:rPr>
              <a:t>-drop by a quench under</a:t>
            </a:r>
          </a:p>
          <a:p>
            <a:pPr lvl="1" eaLnBrk="1" hangingPunct="1">
              <a:buFont typeface="Arial" charset="0"/>
              <a:buChar char="•"/>
            </a:pPr>
            <a:r>
              <a:rPr lang="en-US" altLang="zh-CN" sz="1800" smtClean="0">
                <a:solidFill>
                  <a:prstClr val="black"/>
                </a:solidFill>
                <a:ea typeface="SimSun" charset="0"/>
                <a:cs typeface="SimSun" charset="0"/>
                <a:sym typeface="ヒラギノ角ゴ Pro W3" charset="0"/>
              </a:rPr>
              <a:t>“Annealing effect” can be use the Q</a:t>
            </a:r>
            <a:r>
              <a:rPr lang="en-US" altLang="zh-CN" sz="1800" baseline="-25000" smtClean="0">
                <a:solidFill>
                  <a:prstClr val="black"/>
                </a:solidFill>
                <a:ea typeface="SimSun" charset="0"/>
                <a:cs typeface="SimSun" charset="0"/>
                <a:sym typeface="ヒラギノ角ゴ Pro W3" charset="0"/>
              </a:rPr>
              <a:t>O</a:t>
            </a:r>
            <a:r>
              <a:rPr lang="en-US" altLang="zh-CN" sz="1800" smtClean="0">
                <a:solidFill>
                  <a:prstClr val="black"/>
                </a:solidFill>
                <a:ea typeface="SimSun" charset="0"/>
                <a:cs typeface="SimSun" charset="0"/>
                <a:sym typeface="ヒラギノ角ゴ Pro W3" charset="0"/>
              </a:rPr>
              <a:t> recovery</a:t>
            </a:r>
          </a:p>
        </p:txBody>
      </p:sp>
      <p:sp>
        <p:nvSpPr>
          <p:cNvPr id="3" name="Rectangle 2"/>
          <p:cNvSpPr/>
          <p:nvPr/>
        </p:nvSpPr>
        <p:spPr>
          <a:xfrm>
            <a:off x="5840413" y="4838700"/>
            <a:ext cx="874712" cy="8382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457200"/>
            <a:endParaRPr lang="en-US" sz="1800" smtClean="0">
              <a:solidFill>
                <a:prstClr val="white"/>
              </a:solidFill>
              <a:latin typeface="Arial" charset="0"/>
              <a:ea typeface="SimSun" charset="0"/>
              <a:cs typeface="SimSun" charset="0"/>
              <a:sym typeface="ヒラギノ角ゴ Pro W3" charset="0"/>
            </a:endParaRPr>
          </a:p>
        </p:txBody>
      </p:sp>
      <p:sp>
        <p:nvSpPr>
          <p:cNvPr id="30728" name="TextBox 3"/>
          <p:cNvSpPr txBox="1">
            <a:spLocks noChangeArrowheads="1"/>
          </p:cNvSpPr>
          <p:nvPr/>
        </p:nvSpPr>
        <p:spPr bwMode="auto">
          <a:xfrm>
            <a:off x="6046788" y="4464050"/>
            <a:ext cx="465137"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000" b="1" smtClean="0">
                <a:solidFill>
                  <a:prstClr val="black"/>
                </a:solidFill>
              </a:rPr>
              <a:t>0.5G</a:t>
            </a:r>
          </a:p>
        </p:txBody>
      </p:sp>
      <p:sp>
        <p:nvSpPr>
          <p:cNvPr id="30729" name="TextBox 18"/>
          <p:cNvSpPr txBox="1">
            <a:spLocks noChangeArrowheads="1"/>
          </p:cNvSpPr>
          <p:nvPr/>
        </p:nvSpPr>
        <p:spPr bwMode="auto">
          <a:xfrm>
            <a:off x="6511925" y="4518025"/>
            <a:ext cx="534988"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000" b="1" smtClean="0">
                <a:solidFill>
                  <a:prstClr val="black"/>
                </a:solidFill>
              </a:rPr>
              <a:t>1.0G</a:t>
            </a:r>
          </a:p>
        </p:txBody>
      </p:sp>
      <p:sp>
        <p:nvSpPr>
          <p:cNvPr id="30730" name="TextBox 19"/>
          <p:cNvSpPr txBox="1">
            <a:spLocks noChangeArrowheads="1"/>
          </p:cNvSpPr>
          <p:nvPr/>
        </p:nvSpPr>
        <p:spPr bwMode="auto">
          <a:xfrm>
            <a:off x="7021513" y="4695825"/>
            <a:ext cx="534987"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000" b="1" smtClean="0">
                <a:solidFill>
                  <a:prstClr val="black"/>
                </a:solidFill>
              </a:rPr>
              <a:t>2.0G</a:t>
            </a:r>
          </a:p>
        </p:txBody>
      </p:sp>
      <p:sp>
        <p:nvSpPr>
          <p:cNvPr id="30731" name="TextBox 20"/>
          <p:cNvSpPr txBox="1">
            <a:spLocks noChangeArrowheads="1"/>
          </p:cNvSpPr>
          <p:nvPr/>
        </p:nvSpPr>
        <p:spPr bwMode="auto">
          <a:xfrm>
            <a:off x="7624763" y="4891088"/>
            <a:ext cx="469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000" b="1" smtClean="0">
                <a:solidFill>
                  <a:prstClr val="black"/>
                </a:solidFill>
              </a:rPr>
              <a:t>4.0G</a:t>
            </a:r>
          </a:p>
        </p:txBody>
      </p:sp>
      <p:sp>
        <p:nvSpPr>
          <p:cNvPr id="30732" name="TextBox 21"/>
          <p:cNvSpPr txBox="1">
            <a:spLocks noChangeArrowheads="1"/>
          </p:cNvSpPr>
          <p:nvPr/>
        </p:nvSpPr>
        <p:spPr bwMode="auto">
          <a:xfrm>
            <a:off x="8145463" y="5203825"/>
            <a:ext cx="534987"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sz="1000" b="1" smtClean="0">
                <a:solidFill>
                  <a:prstClr val="black"/>
                </a:solidFill>
              </a:rPr>
              <a:t>10.0G</a:t>
            </a:r>
          </a:p>
        </p:txBody>
      </p:sp>
      <p:sp>
        <p:nvSpPr>
          <p:cNvPr id="30733" name="TextBox 1"/>
          <p:cNvSpPr txBox="1">
            <a:spLocks noChangeArrowheads="1"/>
          </p:cNvSpPr>
          <p:nvPr/>
        </p:nvSpPr>
        <p:spPr bwMode="auto">
          <a:xfrm>
            <a:off x="0" y="4735513"/>
            <a:ext cx="536257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SimSun" charset="0"/>
                <a:cs typeface="SimSun" charset="0"/>
                <a:sym typeface="ヒラギノ角ゴ Pro W3" charset="0"/>
              </a:defRPr>
            </a:lvl1pPr>
            <a:lvl2pPr marL="742950" indent="-285750">
              <a:defRPr>
                <a:solidFill>
                  <a:schemeClr val="tx1"/>
                </a:solidFill>
                <a:latin typeface="Arial" charset="0"/>
                <a:ea typeface="SimSun" charset="0"/>
                <a:cs typeface="SimSun" charset="0"/>
                <a:sym typeface="ヒラギノ角ゴ Pro W3" charset="0"/>
              </a:defRPr>
            </a:lvl2pPr>
            <a:lvl3pPr marL="1143000" indent="-228600">
              <a:defRPr>
                <a:solidFill>
                  <a:schemeClr val="tx1"/>
                </a:solidFill>
                <a:latin typeface="Arial" charset="0"/>
                <a:ea typeface="SimSun" charset="0"/>
                <a:cs typeface="SimSun" charset="0"/>
                <a:sym typeface="ヒラギノ角ゴ Pro W3" charset="0"/>
              </a:defRPr>
            </a:lvl3pPr>
            <a:lvl4pPr marL="1600200" indent="-228600">
              <a:defRPr>
                <a:solidFill>
                  <a:schemeClr val="tx1"/>
                </a:solidFill>
                <a:latin typeface="Arial" charset="0"/>
                <a:ea typeface="SimSun" charset="0"/>
                <a:cs typeface="SimSun" charset="0"/>
                <a:sym typeface="ヒラギノ角ゴ Pro W3" charset="0"/>
              </a:defRPr>
            </a:lvl4pPr>
            <a:lvl5pPr marL="2057400" indent="-228600">
              <a:defRPr>
                <a:solidFill>
                  <a:schemeClr val="tx1"/>
                </a:solidFill>
                <a:latin typeface="Arial" charset="0"/>
                <a:ea typeface="SimSun" charset="0"/>
                <a:cs typeface="SimSun" charset="0"/>
                <a:sym typeface="ヒラギノ角ゴ Pro W3" charset="0"/>
              </a:defRPr>
            </a:lvl5pPr>
            <a:lvl6pPr marL="25146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6pPr>
            <a:lvl7pPr marL="29718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7pPr>
            <a:lvl8pPr marL="34290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8pPr>
            <a:lvl9pPr marL="3886200" indent="-228600" eaLnBrk="0" fontAlgn="base" hangingPunct="0">
              <a:spcBef>
                <a:spcPct val="0"/>
              </a:spcBef>
              <a:spcAft>
                <a:spcPct val="0"/>
              </a:spcAft>
              <a:defRPr>
                <a:solidFill>
                  <a:schemeClr val="tx1"/>
                </a:solidFill>
                <a:latin typeface="Arial" charset="0"/>
                <a:ea typeface="SimSun" charset="0"/>
                <a:cs typeface="SimSun" charset="0"/>
                <a:sym typeface="ヒラギノ角ゴ Pro W3" charset="0"/>
              </a:defRPr>
            </a:lvl9pPr>
          </a:lstStyle>
          <a:p>
            <a:pPr defTabSz="457200"/>
            <a:r>
              <a:rPr lang="en-US" altLang="zh-CN" sz="1800" smtClean="0">
                <a:solidFill>
                  <a:prstClr val="black"/>
                </a:solidFill>
              </a:rPr>
              <a:t>“</a:t>
            </a:r>
            <a:r>
              <a:rPr lang="en-US" altLang="zh-CN" sz="1800" b="1" smtClean="0">
                <a:solidFill>
                  <a:srgbClr val="0000FF"/>
                </a:solidFill>
              </a:rPr>
              <a:t>Annealing effect</a:t>
            </a:r>
            <a:r>
              <a:rPr lang="en-US" altLang="zh-CN" sz="1800" smtClean="0">
                <a:solidFill>
                  <a:prstClr val="black"/>
                </a:solidFill>
              </a:rPr>
              <a:t>”: when a Q</a:t>
            </a:r>
            <a:r>
              <a:rPr lang="en-US" altLang="zh-CN" sz="1800" baseline="-25000" smtClean="0">
                <a:solidFill>
                  <a:prstClr val="black"/>
                </a:solidFill>
              </a:rPr>
              <a:t>O</a:t>
            </a:r>
            <a:r>
              <a:rPr lang="en-US" altLang="zh-CN" sz="1800" smtClean="0">
                <a:solidFill>
                  <a:prstClr val="black"/>
                </a:solidFill>
              </a:rPr>
              <a:t>-drop happened by cavity quench, switch off the solenoid and repeat RF processing, then Q</a:t>
            </a:r>
            <a:r>
              <a:rPr lang="en-US" altLang="zh-CN" sz="1800" baseline="-25000" smtClean="0">
                <a:solidFill>
                  <a:prstClr val="black"/>
                </a:solidFill>
              </a:rPr>
              <a:t>O </a:t>
            </a:r>
            <a:r>
              <a:rPr lang="en-US" altLang="zh-CN" sz="1800" smtClean="0">
                <a:solidFill>
                  <a:prstClr val="black"/>
                </a:solidFill>
              </a:rPr>
              <a:t>recovers (FNAL). </a:t>
            </a:r>
            <a:endParaRPr lang="en-US" sz="1800" smtClean="0">
              <a:solidFill>
                <a:prstClr val="black"/>
              </a:solidFill>
            </a:endParaRPr>
          </a:p>
        </p:txBody>
      </p:sp>
      <p:pic>
        <p:nvPicPr>
          <p:cNvPr id="30734" name="Picture 3"/>
          <p:cNvPicPr>
            <a:picLocks noChangeAspect="1" noChangeArrowheads="1"/>
          </p:cNvPicPr>
          <p:nvPr/>
        </p:nvPicPr>
        <p:blipFill>
          <a:blip r:embed="rId3">
            <a:extLst>
              <a:ext uri="{28A0092B-C50C-407E-A947-70E740481C1C}">
                <a14:useLocalDpi xmlns:a14="http://schemas.microsoft.com/office/drawing/2010/main" val="0"/>
              </a:ext>
            </a:extLst>
          </a:blip>
          <a:srcRect l="1826" t="2309" r="51038" b="24638"/>
          <a:stretch>
            <a:fillRect/>
          </a:stretch>
        </p:blipFill>
        <p:spPr bwMode="auto">
          <a:xfrm>
            <a:off x="5795963" y="1042988"/>
            <a:ext cx="3240087"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263325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SRF Structures Development</a:t>
            </a:r>
            <a:endParaRPr lang="en-US" dirty="0"/>
          </a:p>
        </p:txBody>
      </p:sp>
      <p:sp>
        <p:nvSpPr>
          <p:cNvPr id="2" name="Content Placeholder 1"/>
          <p:cNvSpPr>
            <a:spLocks noGrp="1"/>
          </p:cNvSpPr>
          <p:nvPr>
            <p:ph idx="1"/>
          </p:nvPr>
        </p:nvSpPr>
        <p:spPr>
          <a:xfrm>
            <a:off x="102412" y="983284"/>
            <a:ext cx="8844077" cy="5257800"/>
          </a:xfrm>
        </p:spPr>
        <p:txBody>
          <a:bodyPr/>
          <a:lstStyle/>
          <a:p>
            <a:r>
              <a:rPr lang="en-US" sz="2400" dirty="0" smtClean="0"/>
              <a:t>Deflecting and crabbing cavities</a:t>
            </a:r>
          </a:p>
          <a:p>
            <a:pPr lvl="1"/>
            <a:r>
              <a:rPr lang="en-US" sz="1800" dirty="0" smtClean="0"/>
              <a:t>400 MHz crabbing cavity for LHC-</a:t>
            </a:r>
            <a:r>
              <a:rPr lang="en-US" sz="1800" dirty="0" err="1" smtClean="0"/>
              <a:t>HiLumi</a:t>
            </a:r>
            <a:r>
              <a:rPr lang="en-US" sz="1800" dirty="0" smtClean="0"/>
              <a:t> </a:t>
            </a:r>
          </a:p>
          <a:p>
            <a:pPr lvl="2"/>
            <a:r>
              <a:rPr lang="en-US" sz="1600" dirty="0" smtClean="0"/>
              <a:t>Supported by DOE HEP</a:t>
            </a:r>
          </a:p>
          <a:p>
            <a:pPr lvl="2"/>
            <a:endParaRPr lang="en-US" sz="1800" dirty="0"/>
          </a:p>
          <a:p>
            <a:pPr lvl="1"/>
            <a:endParaRPr lang="en-US" sz="1800" dirty="0" smtClean="0"/>
          </a:p>
          <a:p>
            <a:pPr lvl="1"/>
            <a:endParaRPr lang="en-US" sz="1800" dirty="0" smtClean="0"/>
          </a:p>
          <a:p>
            <a:pPr lvl="1"/>
            <a:endParaRPr lang="en-US" sz="1800" dirty="0"/>
          </a:p>
          <a:p>
            <a:pPr lvl="1"/>
            <a:r>
              <a:rPr lang="en-US" sz="1800" dirty="0" smtClean="0"/>
              <a:t>499 MHz deflecting cavity for </a:t>
            </a:r>
            <a:r>
              <a:rPr lang="en-US" sz="1800" dirty="0" err="1" smtClean="0"/>
              <a:t>Jlab</a:t>
            </a:r>
            <a:r>
              <a:rPr lang="en-US" sz="1800" dirty="0" smtClean="0"/>
              <a:t> upgrade</a:t>
            </a:r>
          </a:p>
          <a:p>
            <a:pPr lvl="2"/>
            <a:r>
              <a:rPr lang="en-US" sz="1600" dirty="0" smtClean="0"/>
              <a:t>Supported by DOE NP</a:t>
            </a:r>
          </a:p>
          <a:p>
            <a:pPr lvl="2"/>
            <a:endParaRPr lang="en-US" sz="1800" dirty="0" smtClean="0"/>
          </a:p>
          <a:p>
            <a:pPr lvl="1"/>
            <a:endParaRPr lang="en-US" sz="1800" dirty="0"/>
          </a:p>
          <a:p>
            <a:pPr lvl="1"/>
            <a:endParaRPr lang="en-US" sz="1800" dirty="0" smtClean="0"/>
          </a:p>
          <a:p>
            <a:pPr lvl="1"/>
            <a:endParaRPr lang="en-US" sz="1800" dirty="0"/>
          </a:p>
          <a:p>
            <a:pPr lvl="1"/>
            <a:r>
              <a:rPr lang="en-US" sz="1800" dirty="0" smtClean="0"/>
              <a:t>750 MHz crabbing cavity for MEIC</a:t>
            </a:r>
          </a:p>
          <a:p>
            <a:pPr lvl="2"/>
            <a:r>
              <a:rPr lang="en-US" sz="1600" dirty="0" smtClean="0"/>
              <a:t>Supported by DOE NP</a:t>
            </a:r>
            <a:endParaRPr lang="en-US"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50" y="2051970"/>
            <a:ext cx="2209191" cy="133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10" y="3992642"/>
            <a:ext cx="3125038" cy="133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0989" y="5048606"/>
            <a:ext cx="3175940" cy="111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D:\LHC Crab\Presentations\May 2014 review pictures\CRAB_Cavity_ODU_coax_HOM_-_2014-04-30_-_2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70" t="2402" r="12590" b="7845"/>
          <a:stretch/>
        </p:blipFill>
        <p:spPr bwMode="auto">
          <a:xfrm>
            <a:off x="5213027" y="914400"/>
            <a:ext cx="3879766" cy="261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753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SRF Structures Development</a:t>
            </a:r>
            <a:endParaRPr lang="en-US" dirty="0"/>
          </a:p>
        </p:txBody>
      </p:sp>
      <p:sp>
        <p:nvSpPr>
          <p:cNvPr id="3" name="Content Placeholder 2"/>
          <p:cNvSpPr>
            <a:spLocks noGrp="1"/>
          </p:cNvSpPr>
          <p:nvPr>
            <p:ph idx="1"/>
          </p:nvPr>
        </p:nvSpPr>
        <p:spPr>
          <a:xfrm>
            <a:off x="65838" y="959662"/>
            <a:ext cx="8855049" cy="5257800"/>
          </a:xfrm>
        </p:spPr>
        <p:txBody>
          <a:bodyPr/>
          <a:lstStyle/>
          <a:p>
            <a:r>
              <a:rPr lang="en-US" sz="2400" dirty="0" smtClean="0"/>
              <a:t>Accelerating structures</a:t>
            </a:r>
          </a:p>
          <a:p>
            <a:pPr lvl="1"/>
            <a:r>
              <a:rPr lang="en-US" sz="1800" dirty="0" smtClean="0"/>
              <a:t>Spoke cavities for high-velocity applications</a:t>
            </a:r>
          </a:p>
          <a:p>
            <a:pPr lvl="2"/>
            <a:r>
              <a:rPr lang="en-US" sz="1600" dirty="0" smtClean="0"/>
              <a:t>Supported by DOE NP, </a:t>
            </a:r>
            <a:r>
              <a:rPr lang="en-US" sz="1600" dirty="0" err="1" smtClean="0"/>
              <a:t>DoD</a:t>
            </a:r>
            <a:endParaRPr lang="en-US" sz="1600"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642"/>
          <a:stretch/>
        </p:blipFill>
        <p:spPr bwMode="auto">
          <a:xfrm>
            <a:off x="270344" y="2073858"/>
            <a:ext cx="3291840" cy="311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delayen\Dropbox\Spoke cavity pics\Test\vsa 03 with measuring sti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7193" y="1049361"/>
            <a:ext cx="3772178" cy="5029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6422" y="5478798"/>
            <a:ext cx="3716121" cy="738664"/>
          </a:xfrm>
          <a:prstGeom prst="rect">
            <a:avLst/>
          </a:prstGeom>
          <a:noFill/>
        </p:spPr>
        <p:txBody>
          <a:bodyPr wrap="square" rtlCol="0">
            <a:spAutoFit/>
          </a:bodyPr>
          <a:lstStyle/>
          <a:p>
            <a:r>
              <a:rPr lang="en-US" sz="1400" dirty="0">
                <a:solidFill>
                  <a:srgbClr val="000000"/>
                </a:solidFill>
                <a:ea typeface="+mn-ea"/>
                <a:cs typeface="Arial" charset="0"/>
              </a:rPr>
              <a:t>Single and double spoke</a:t>
            </a:r>
          </a:p>
          <a:p>
            <a:r>
              <a:rPr lang="en-US" sz="1400" dirty="0" smtClean="0">
                <a:solidFill>
                  <a:srgbClr val="000000"/>
                </a:solidFill>
                <a:ea typeface="+mn-ea"/>
                <a:cs typeface="Arial" charset="0"/>
              </a:rPr>
              <a:t>325, 500, 700 MHz</a:t>
            </a:r>
          </a:p>
          <a:p>
            <a:r>
              <a:rPr lang="en-US" sz="1400" dirty="0" smtClean="0">
                <a:solidFill>
                  <a:srgbClr val="000000"/>
                </a:solidFill>
                <a:ea typeface="+mn-ea"/>
                <a:cs typeface="Arial" charset="0"/>
              </a:rPr>
              <a:t>β=0.75 - 1</a:t>
            </a:r>
          </a:p>
        </p:txBody>
      </p:sp>
    </p:spTree>
    <p:extLst>
      <p:ext uri="{BB962C8B-B14F-4D97-AF65-F5344CB8AC3E}">
        <p14:creationId xmlns:p14="http://schemas.microsoft.com/office/powerpoint/2010/main" val="3859908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SRF Cavity Surface Processes</a:t>
            </a:r>
            <a:endParaRPr lang="en-US" dirty="0"/>
          </a:p>
        </p:txBody>
      </p:sp>
      <p:sp>
        <p:nvSpPr>
          <p:cNvPr id="3" name="Content Placeholder 2"/>
          <p:cNvSpPr>
            <a:spLocks noGrp="1"/>
          </p:cNvSpPr>
          <p:nvPr>
            <p:ph idx="1"/>
          </p:nvPr>
        </p:nvSpPr>
        <p:spPr>
          <a:xfrm>
            <a:off x="160934" y="990600"/>
            <a:ext cx="8551469" cy="5257800"/>
          </a:xfrm>
        </p:spPr>
        <p:txBody>
          <a:bodyPr/>
          <a:lstStyle/>
          <a:p>
            <a:r>
              <a:rPr lang="en-US" sz="2000" dirty="0" smtClean="0"/>
              <a:t>Plasma processing of </a:t>
            </a:r>
            <a:r>
              <a:rPr lang="en-US" sz="2000" dirty="0" err="1" smtClean="0"/>
              <a:t>srf</a:t>
            </a:r>
            <a:r>
              <a:rPr lang="en-US" sz="2000" dirty="0" smtClean="0"/>
              <a:t> niobium cavities (Cl</a:t>
            </a:r>
            <a:r>
              <a:rPr lang="en-US" sz="2000" baseline="-25000" dirty="0" smtClean="0"/>
              <a:t>2</a:t>
            </a:r>
            <a:r>
              <a:rPr lang="en-US" sz="2000" dirty="0" smtClean="0"/>
              <a:t>/</a:t>
            </a:r>
            <a:r>
              <a:rPr lang="en-US" sz="2000" dirty="0" err="1" smtClean="0"/>
              <a:t>Ar</a:t>
            </a:r>
            <a:r>
              <a:rPr lang="en-US" sz="2000" dirty="0" smtClean="0"/>
              <a:t> plasma etching)</a:t>
            </a:r>
          </a:p>
          <a:p>
            <a:pPr lvl="1"/>
            <a:r>
              <a:rPr lang="en-US" sz="1600" dirty="0" smtClean="0"/>
              <a:t>Supported by DOE HEP </a:t>
            </a:r>
            <a:endParaRPr lang="en-US" sz="16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471" y="2072251"/>
            <a:ext cx="5405932" cy="388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25717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2867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SRF Materials (theory and experiments)</a:t>
            </a:r>
            <a:endParaRPr lang="en-US" dirty="0"/>
          </a:p>
        </p:txBody>
      </p:sp>
      <p:sp>
        <p:nvSpPr>
          <p:cNvPr id="3" name="Content Placeholder 2"/>
          <p:cNvSpPr>
            <a:spLocks noGrp="1"/>
          </p:cNvSpPr>
          <p:nvPr>
            <p:ph idx="1"/>
          </p:nvPr>
        </p:nvSpPr>
        <p:spPr>
          <a:xfrm>
            <a:off x="168249" y="990600"/>
            <a:ext cx="6035041" cy="5257800"/>
          </a:xfrm>
        </p:spPr>
        <p:txBody>
          <a:bodyPr/>
          <a:lstStyle/>
          <a:p>
            <a:r>
              <a:rPr lang="en-US" sz="2000" dirty="0" smtClean="0"/>
              <a:t>“Investigation of new superconducting materials for the next-generation high-gradient </a:t>
            </a:r>
            <a:r>
              <a:rPr lang="en-US" sz="2000" dirty="0" err="1" smtClean="0"/>
              <a:t>rf</a:t>
            </a:r>
            <a:r>
              <a:rPr lang="en-US" sz="2000" dirty="0" smtClean="0"/>
              <a:t> cavities for particle accelerators”</a:t>
            </a:r>
          </a:p>
          <a:p>
            <a:pPr lvl="1"/>
            <a:r>
              <a:rPr lang="en-US" sz="1600" dirty="0" smtClean="0"/>
              <a:t>Supported by DOE HEP</a:t>
            </a:r>
          </a:p>
          <a:p>
            <a:pPr lvl="1"/>
            <a:endParaRPr lang="en-US" sz="1600" dirty="0"/>
          </a:p>
          <a:p>
            <a:pPr lvl="1"/>
            <a:endParaRPr lang="en-US" sz="1600" dirty="0" smtClean="0"/>
          </a:p>
          <a:p>
            <a:pPr lvl="1"/>
            <a:endParaRPr lang="en-US" sz="1600" dirty="0"/>
          </a:p>
          <a:p>
            <a:endParaRPr lang="en-US" sz="2000" dirty="0" smtClean="0"/>
          </a:p>
          <a:p>
            <a:r>
              <a:rPr lang="en-US" sz="2000" dirty="0" smtClean="0"/>
              <a:t>“Experimental </a:t>
            </a:r>
            <a:r>
              <a:rPr lang="en-US" sz="2000" dirty="0"/>
              <a:t>and Theoretical Studies of Fundamental Limits of Surface Resistance of Superconductors for Next Generation Particle </a:t>
            </a:r>
            <a:r>
              <a:rPr lang="en-US" sz="2000" dirty="0" smtClean="0"/>
              <a:t>Accelerators”</a:t>
            </a:r>
          </a:p>
          <a:p>
            <a:pPr lvl="1"/>
            <a:r>
              <a:rPr lang="en-US" sz="1600" dirty="0" smtClean="0"/>
              <a:t>Supported by NSF </a:t>
            </a:r>
            <a:endParaRPr lang="en-US" sz="16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809" y="987933"/>
            <a:ext cx="1740549" cy="239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657600"/>
            <a:ext cx="3194836" cy="2509418"/>
          </a:xfrm>
          <a:prstGeom prst="rect">
            <a:avLst/>
          </a:prstGeom>
          <a:noFill/>
          <a:ln>
            <a:noFill/>
          </a:ln>
        </p:spPr>
      </p:pic>
    </p:spTree>
    <p:extLst>
      <p:ext uri="{BB962C8B-B14F-4D97-AF65-F5344CB8AC3E}">
        <p14:creationId xmlns:p14="http://schemas.microsoft.com/office/powerpoint/2010/main" val="31514034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mkelley\Documents\FEL Items\Viewgraphs &amp; Posters\new_map_area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09613"/>
            <a:ext cx="71437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C:\Users\mkelley\Documents\MK stuff\KelleyM1_8x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2667000"/>
            <a:ext cx="156527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2" name="Object 1"/>
          <p:cNvGraphicFramePr>
            <a:graphicFrameLocks noChangeAspect="1"/>
          </p:cNvGraphicFramePr>
          <p:nvPr/>
        </p:nvGraphicFramePr>
        <p:xfrm>
          <a:off x="1042988" y="1066800"/>
          <a:ext cx="1243012" cy="1524000"/>
        </p:xfrm>
        <a:graphic>
          <a:graphicData uri="http://schemas.openxmlformats.org/presentationml/2006/ole">
            <mc:AlternateContent xmlns:mc="http://schemas.openxmlformats.org/markup-compatibility/2006">
              <mc:Choice xmlns:v="urn:schemas-microsoft-com:vml" Requires="v">
                <p:oleObj spid="_x0000_s47120" name="Document" r:id="rId5" imgW="5477256" imgH="6723888" progId="Word.Document.8">
                  <p:embed/>
                </p:oleObj>
              </mc:Choice>
              <mc:Fallback>
                <p:oleObj name="Document" r:id="rId5" imgW="5477256" imgH="6723888"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1066800"/>
                        <a:ext cx="12430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53" name="Picture 7" descr="JLab_logo_wh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552700"/>
            <a:ext cx="1828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876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144463" y="228600"/>
            <a:ext cx="884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defRPr sz="2000">
                <a:solidFill>
                  <a:schemeClr val="tx1"/>
                </a:solidFill>
                <a:latin typeface="Tahoma" charset="0"/>
                <a:ea typeface="ＭＳ Ｐゴシック" charset="0"/>
              </a:defRPr>
            </a:lvl6pPr>
            <a:lvl7pPr>
              <a:defRPr sz="2000">
                <a:solidFill>
                  <a:schemeClr val="tx1"/>
                </a:solidFill>
                <a:latin typeface="Tahoma" charset="0"/>
                <a:ea typeface="ＭＳ Ｐゴシック" charset="0"/>
              </a:defRPr>
            </a:lvl7pPr>
            <a:lvl8pPr>
              <a:defRPr sz="2000">
                <a:solidFill>
                  <a:schemeClr val="tx1"/>
                </a:solidFill>
                <a:latin typeface="Tahoma" charset="0"/>
                <a:ea typeface="ＭＳ Ｐゴシック" charset="0"/>
              </a:defRPr>
            </a:lvl8pPr>
            <a:lvl9pPr>
              <a:defRPr sz="2000">
                <a:solidFill>
                  <a:schemeClr val="tx1"/>
                </a:solidFill>
                <a:latin typeface="Tahoma" charset="0"/>
                <a:ea typeface="ＭＳ Ｐゴシック" charset="0"/>
              </a:defRPr>
            </a:lvl9pPr>
          </a:lstStyle>
          <a:p>
            <a:r>
              <a:rPr lang="en-US" sz="2400" smtClean="0">
                <a:solidFill>
                  <a:srgbClr val="000000"/>
                </a:solidFill>
              </a:rPr>
              <a:t>Collaboration of Michael Kelley (W&amp;M) and Charles Reece (JLab)</a:t>
            </a:r>
          </a:p>
        </p:txBody>
      </p:sp>
      <p:sp>
        <p:nvSpPr>
          <p:cNvPr id="3075" name="TextBox 2"/>
          <p:cNvSpPr txBox="1">
            <a:spLocks noChangeArrowheads="1"/>
          </p:cNvSpPr>
          <p:nvPr/>
        </p:nvSpPr>
        <p:spPr bwMode="auto">
          <a:xfrm>
            <a:off x="381000" y="914400"/>
            <a:ext cx="5486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defRPr sz="2000">
                <a:solidFill>
                  <a:schemeClr val="tx1"/>
                </a:solidFill>
                <a:latin typeface="Tahoma" charset="0"/>
                <a:ea typeface="ＭＳ Ｐゴシック" charset="0"/>
              </a:defRPr>
            </a:lvl6pPr>
            <a:lvl7pPr>
              <a:defRPr sz="2000">
                <a:solidFill>
                  <a:schemeClr val="tx1"/>
                </a:solidFill>
                <a:latin typeface="Tahoma" charset="0"/>
                <a:ea typeface="ＭＳ Ｐゴシック" charset="0"/>
              </a:defRPr>
            </a:lvl7pPr>
            <a:lvl8pPr>
              <a:defRPr sz="2000">
                <a:solidFill>
                  <a:schemeClr val="tx1"/>
                </a:solidFill>
                <a:latin typeface="Tahoma" charset="0"/>
                <a:ea typeface="ＭＳ Ｐゴシック" charset="0"/>
              </a:defRPr>
            </a:lvl8pPr>
            <a:lvl9pPr>
              <a:defRPr sz="2000">
                <a:solidFill>
                  <a:schemeClr val="tx1"/>
                </a:solidFill>
                <a:latin typeface="Tahoma" charset="0"/>
                <a:ea typeface="ＭＳ Ｐゴシック" charset="0"/>
              </a:defRPr>
            </a:lvl9pPr>
          </a:lstStyle>
          <a:p>
            <a:r>
              <a:rPr lang="en-US" sz="1800" smtClean="0">
                <a:solidFill>
                  <a:srgbClr val="000000"/>
                </a:solidFill>
              </a:rPr>
              <a:t>Applying materials science to Nb SRF cavity interior surfaces</a:t>
            </a:r>
          </a:p>
          <a:p>
            <a:endParaRPr lang="en-US" sz="1800" smtClean="0">
              <a:solidFill>
                <a:srgbClr val="000000"/>
              </a:solidFill>
            </a:endParaRPr>
          </a:p>
          <a:p>
            <a:r>
              <a:rPr lang="en-US" sz="1800" smtClean="0">
                <a:solidFill>
                  <a:srgbClr val="000000"/>
                </a:solidFill>
              </a:rPr>
              <a:t>o New characterization approaches – </a:t>
            </a:r>
          </a:p>
          <a:p>
            <a:endParaRPr lang="en-US" sz="1800" smtClean="0">
              <a:solidFill>
                <a:srgbClr val="000000"/>
              </a:solidFill>
            </a:endParaRPr>
          </a:p>
          <a:p>
            <a:r>
              <a:rPr lang="en-US" sz="1800" smtClean="0">
                <a:solidFill>
                  <a:srgbClr val="000000"/>
                </a:solidFill>
              </a:rPr>
              <a:t>   Topography - measurements, data analysis</a:t>
            </a:r>
          </a:p>
          <a:p>
            <a:endParaRPr lang="en-US" sz="1800" smtClean="0">
              <a:solidFill>
                <a:srgbClr val="000000"/>
              </a:solidFill>
            </a:endParaRPr>
          </a:p>
          <a:p>
            <a:r>
              <a:rPr lang="en-US" sz="1800" smtClean="0">
                <a:solidFill>
                  <a:srgbClr val="000000"/>
                </a:solidFill>
              </a:rPr>
              <a:t>   Numerical model of impact on quality factor</a:t>
            </a:r>
          </a:p>
          <a:p>
            <a:endParaRPr lang="en-US" sz="1800" smtClean="0">
              <a:solidFill>
                <a:srgbClr val="000000"/>
              </a:solidFill>
            </a:endParaRPr>
          </a:p>
          <a:p>
            <a:r>
              <a:rPr lang="en-US" sz="1800" smtClean="0">
                <a:solidFill>
                  <a:srgbClr val="000000"/>
                </a:solidFill>
              </a:rPr>
              <a:t>   Composition – SIMS, XPS</a:t>
            </a:r>
          </a:p>
          <a:p>
            <a:endParaRPr lang="en-US" sz="1800" smtClean="0">
              <a:solidFill>
                <a:srgbClr val="000000"/>
              </a:solidFill>
            </a:endParaRPr>
          </a:p>
          <a:p>
            <a:r>
              <a:rPr lang="en-US" sz="1800" smtClean="0">
                <a:solidFill>
                  <a:srgbClr val="000000"/>
                </a:solidFill>
              </a:rPr>
              <a:t>o Science-based process understanding – </a:t>
            </a:r>
          </a:p>
          <a:p>
            <a:endParaRPr lang="en-US" sz="1800" smtClean="0">
              <a:solidFill>
                <a:srgbClr val="000000"/>
              </a:solidFill>
            </a:endParaRPr>
          </a:p>
          <a:p>
            <a:r>
              <a:rPr lang="en-US" sz="1800" smtClean="0">
                <a:solidFill>
                  <a:srgbClr val="000000"/>
                </a:solidFill>
              </a:rPr>
              <a:t>   EP, BCP, laser polishing</a:t>
            </a:r>
          </a:p>
          <a:p>
            <a:endParaRPr lang="en-US" sz="1800" smtClean="0">
              <a:solidFill>
                <a:srgbClr val="000000"/>
              </a:solidFill>
            </a:endParaRPr>
          </a:p>
          <a:p>
            <a:r>
              <a:rPr lang="en-US" sz="1800" smtClean="0">
                <a:solidFill>
                  <a:srgbClr val="000000"/>
                </a:solidFill>
              </a:rPr>
              <a:t>o Connection to SRF performance – </a:t>
            </a:r>
          </a:p>
          <a:p>
            <a:endParaRPr lang="en-US" sz="1800" smtClean="0">
              <a:solidFill>
                <a:srgbClr val="000000"/>
              </a:solidFill>
            </a:endParaRPr>
          </a:p>
          <a:p>
            <a:r>
              <a:rPr lang="en-US" sz="1800" smtClean="0">
                <a:solidFill>
                  <a:srgbClr val="000000"/>
                </a:solidFill>
              </a:rPr>
              <a:t>   Measure surface impedance at 2 K (pictured)</a:t>
            </a:r>
          </a:p>
          <a:p>
            <a:endParaRPr lang="en-US" sz="1800" smtClean="0">
              <a:solidFill>
                <a:srgbClr val="000000"/>
              </a:solidFill>
            </a:endParaRPr>
          </a:p>
          <a:p>
            <a:r>
              <a:rPr lang="en-US" sz="1800" smtClean="0">
                <a:solidFill>
                  <a:srgbClr val="000000"/>
                </a:solidFill>
              </a:rPr>
              <a:t>   New rf superconductivity theory</a:t>
            </a:r>
          </a:p>
        </p:txBody>
      </p:sp>
      <p:pic>
        <p:nvPicPr>
          <p:cNvPr id="3076" name="Picture 3" descr="SICAssembly29Jan07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371600"/>
            <a:ext cx="28876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1"/>
          <p:cNvSpPr txBox="1">
            <a:spLocks noChangeArrowheads="1"/>
          </p:cNvSpPr>
          <p:nvPr/>
        </p:nvSpPr>
        <p:spPr bwMode="auto">
          <a:xfrm>
            <a:off x="6248400" y="16002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ahoma" charset="0"/>
                <a:ea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a:defRPr sz="2000">
                <a:solidFill>
                  <a:schemeClr val="tx1"/>
                </a:solidFill>
                <a:latin typeface="Tahoma" charset="0"/>
                <a:ea typeface="ＭＳ Ｐゴシック" charset="0"/>
              </a:defRPr>
            </a:lvl6pPr>
            <a:lvl7pPr>
              <a:defRPr sz="2000">
                <a:solidFill>
                  <a:schemeClr val="tx1"/>
                </a:solidFill>
                <a:latin typeface="Tahoma" charset="0"/>
                <a:ea typeface="ＭＳ Ｐゴシック" charset="0"/>
              </a:defRPr>
            </a:lvl7pPr>
            <a:lvl8pPr>
              <a:defRPr sz="2000">
                <a:solidFill>
                  <a:schemeClr val="tx1"/>
                </a:solidFill>
                <a:latin typeface="Tahoma" charset="0"/>
                <a:ea typeface="ＭＳ Ｐゴシック" charset="0"/>
              </a:defRPr>
            </a:lvl8pPr>
            <a:lvl9pPr>
              <a:defRPr sz="2000">
                <a:solidFill>
                  <a:schemeClr val="tx1"/>
                </a:solidFill>
                <a:latin typeface="Tahoma" charset="0"/>
                <a:ea typeface="ＭＳ Ｐゴシック" charset="0"/>
              </a:defRPr>
            </a:lvl9pPr>
          </a:lstStyle>
          <a:p>
            <a:pPr eaLnBrk="1" hangingPunct="1"/>
            <a:r>
              <a:rPr lang="en-US" altLang="zh-CN" sz="1800" b="1" smtClean="0">
                <a:solidFill>
                  <a:srgbClr val="0000CC"/>
                </a:solidFill>
                <a:ea typeface="宋体" charset="0"/>
                <a:cs typeface="宋体" charset="0"/>
              </a:rPr>
              <a:t>Sample: RF-sampled   </a:t>
            </a:r>
          </a:p>
          <a:p>
            <a:pPr eaLnBrk="1" hangingPunct="1"/>
            <a:r>
              <a:rPr lang="en-US" altLang="zh-CN" sz="1800" b="1" smtClean="0">
                <a:solidFill>
                  <a:srgbClr val="0000CC"/>
                </a:solidFill>
                <a:ea typeface="宋体" charset="0"/>
                <a:cs typeface="宋体" charset="0"/>
              </a:rPr>
              <a:t>     area ~0.8 cm</a:t>
            </a:r>
            <a:r>
              <a:rPr lang="en-US" altLang="zh-CN" sz="1800" b="1" baseline="30000" smtClean="0">
                <a:solidFill>
                  <a:srgbClr val="0000CC"/>
                </a:solidFill>
                <a:ea typeface="宋体" charset="0"/>
                <a:cs typeface="宋体" charset="0"/>
              </a:rPr>
              <a:t>2 </a:t>
            </a:r>
            <a:endParaRPr lang="en-US" altLang="zh-CN" sz="1800" b="1" smtClean="0">
              <a:solidFill>
                <a:srgbClr val="0000CC"/>
              </a:solidFill>
              <a:ea typeface="宋体" charset="0"/>
              <a:cs typeface="宋体" charset="0"/>
            </a:endParaRPr>
          </a:p>
        </p:txBody>
      </p:sp>
      <p:sp>
        <p:nvSpPr>
          <p:cNvPr id="3078" name="Line 6"/>
          <p:cNvSpPr>
            <a:spLocks noChangeShapeType="1"/>
          </p:cNvSpPr>
          <p:nvPr/>
        </p:nvSpPr>
        <p:spPr bwMode="auto">
          <a:xfrm>
            <a:off x="7226300" y="2246313"/>
            <a:ext cx="139700" cy="112395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smtClean="0">
              <a:solidFill>
                <a:srgbClr val="000000"/>
              </a:solidFill>
              <a:latin typeface="Tahoma" charset="0"/>
              <a:ea typeface="ＭＳ Ｐゴシック" charset="0"/>
            </a:endParaRPr>
          </a:p>
        </p:txBody>
      </p:sp>
      <p:pic>
        <p:nvPicPr>
          <p:cNvPr id="7" name="Picture 6" descr="wmshield3.gif"/>
          <p:cNvPicPr>
            <a:picLocks noChangeAspect="1"/>
          </p:cNvPicPr>
          <p:nvPr/>
        </p:nvPicPr>
        <p:blipFill>
          <a:blip r:embed="rId3" cstate="print"/>
          <a:stretch>
            <a:fillRect/>
          </a:stretch>
        </p:blipFill>
        <p:spPr>
          <a:xfrm>
            <a:off x="8341564" y="5632218"/>
            <a:ext cx="805996" cy="1194771"/>
          </a:xfrm>
          <a:prstGeom prst="rect">
            <a:avLst/>
          </a:prstGeom>
        </p:spPr>
      </p:pic>
    </p:spTree>
    <p:extLst>
      <p:ext uri="{BB962C8B-B14F-4D97-AF65-F5344CB8AC3E}">
        <p14:creationId xmlns:p14="http://schemas.microsoft.com/office/powerpoint/2010/main" val="19972156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144463" y="304800"/>
            <a:ext cx="8923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mtClean="0">
                <a:solidFill>
                  <a:srgbClr val="000000"/>
                </a:solidFill>
              </a:rPr>
              <a:t>Collaboration of Michael Kelley (W&amp;M) and Charles Reece (JLab)</a:t>
            </a:r>
          </a:p>
        </p:txBody>
      </p:sp>
      <p:sp>
        <p:nvSpPr>
          <p:cNvPr id="5123" name="TextBox 3"/>
          <p:cNvSpPr txBox="1">
            <a:spLocks noChangeArrowheads="1"/>
          </p:cNvSpPr>
          <p:nvPr/>
        </p:nvSpPr>
        <p:spPr bwMode="auto">
          <a:xfrm>
            <a:off x="533400" y="9144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800" smtClean="0">
                <a:solidFill>
                  <a:srgbClr val="000000"/>
                </a:solidFill>
              </a:rPr>
              <a:t>AFM shows that BCP leaves sharp-edged roughness on Nb (left), removable by EP (center) or Laser Polishing (right), the latter without any chemistry</a:t>
            </a:r>
          </a:p>
        </p:txBody>
      </p:sp>
      <p:pic>
        <p:nvPicPr>
          <p:cNvPr id="5124" name="Picture 4" descr="C:\Users\lzhao\Documents\LZ\2013 Posters\SRF13\PRSTAB\PSD 50um\sample-27-center-50um-3d Fig.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Users\lzhao\Documents\LZ\2013 Posters\SRF13\PRSTAB\PSD 50um\lz_ep_f13_center_50mn-3d Fig.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C:\Users\lzhao\Documents\LZ\Laser project\LZ data\AFM 20130918 smpls_23-29 (Re-do AFM)\lz-smpl_23-rng_3-25um-3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05000"/>
            <a:ext cx="3352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mshield3.gif"/>
          <p:cNvPicPr>
            <a:picLocks noChangeAspect="1"/>
          </p:cNvPicPr>
          <p:nvPr/>
        </p:nvPicPr>
        <p:blipFill>
          <a:blip r:embed="rId5" cstate="print"/>
          <a:stretch>
            <a:fillRect/>
          </a:stretch>
        </p:blipFill>
        <p:spPr>
          <a:xfrm>
            <a:off x="8029575" y="5206029"/>
            <a:ext cx="1114425" cy="1651971"/>
          </a:xfrm>
          <a:prstGeom prst="rect">
            <a:avLst/>
          </a:prstGeom>
        </p:spPr>
      </p:pic>
    </p:spTree>
    <p:extLst>
      <p:ext uri="{BB962C8B-B14F-4D97-AF65-F5344CB8AC3E}">
        <p14:creationId xmlns:p14="http://schemas.microsoft.com/office/powerpoint/2010/main" val="11009218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52400" y="228600"/>
            <a:ext cx="8923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mtClean="0">
                <a:solidFill>
                  <a:srgbClr val="000000"/>
                </a:solidFill>
              </a:rPr>
              <a:t>Collaboration of Michael Kelley (W&amp;M) and Charles Reece (JLab)</a:t>
            </a:r>
          </a:p>
        </p:txBody>
      </p:sp>
      <p:sp>
        <p:nvSpPr>
          <p:cNvPr id="6147" name="TextBox 2"/>
          <p:cNvSpPr txBox="1">
            <a:spLocks noChangeArrowheads="1"/>
          </p:cNvSpPr>
          <p:nvPr/>
        </p:nvSpPr>
        <p:spPr bwMode="auto">
          <a:xfrm>
            <a:off x="457200" y="99060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800" smtClean="0">
                <a:solidFill>
                  <a:srgbClr val="000000"/>
                </a:solidFill>
              </a:rPr>
              <a:t>Sharp edges enhance the local rf magnetic field, promoting local quenches.  Our numerical model calculates the net effect to predict performance for an observed topography.</a:t>
            </a:r>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2057400"/>
            <a:ext cx="58737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mshield3.gif"/>
          <p:cNvPicPr>
            <a:picLocks noChangeAspect="1"/>
          </p:cNvPicPr>
          <p:nvPr/>
        </p:nvPicPr>
        <p:blipFill>
          <a:blip r:embed="rId3" cstate="print"/>
          <a:stretch>
            <a:fillRect/>
          </a:stretch>
        </p:blipFill>
        <p:spPr>
          <a:xfrm>
            <a:off x="8029575" y="5206029"/>
            <a:ext cx="1114425" cy="1651971"/>
          </a:xfrm>
          <a:prstGeom prst="rect">
            <a:avLst/>
          </a:prstGeom>
        </p:spPr>
      </p:pic>
    </p:spTree>
    <p:extLst>
      <p:ext uri="{BB962C8B-B14F-4D97-AF65-F5344CB8AC3E}">
        <p14:creationId xmlns:p14="http://schemas.microsoft.com/office/powerpoint/2010/main" val="262940953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35844520"/>
              </p:ext>
            </p:extLst>
          </p:nvPr>
        </p:nvGraphicFramePr>
        <p:xfrm>
          <a:off x="762000" y="1143000"/>
          <a:ext cx="72390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676400" y="1447800"/>
            <a:ext cx="649036" cy="369332"/>
          </a:xfrm>
          <a:prstGeom prst="rect">
            <a:avLst/>
          </a:prstGeom>
          <a:solidFill>
            <a:schemeClr val="bg1"/>
          </a:solidFill>
        </p:spPr>
        <p:txBody>
          <a:bodyPr wrap="none" rtlCol="0">
            <a:spAutoFit/>
          </a:bodyPr>
          <a:lstStyle/>
          <a:p>
            <a:r>
              <a:rPr lang="en-US" dirty="0" smtClean="0"/>
              <a:t>1.8 K</a:t>
            </a:r>
            <a:endParaRPr lang="en-US" dirty="0"/>
          </a:p>
        </p:txBody>
      </p:sp>
      <p:sp>
        <p:nvSpPr>
          <p:cNvPr id="4" name="TextBox 3"/>
          <p:cNvSpPr txBox="1"/>
          <p:nvPr/>
        </p:nvSpPr>
        <p:spPr>
          <a:xfrm>
            <a:off x="2895600" y="152400"/>
            <a:ext cx="6248400" cy="533400"/>
          </a:xfrm>
          <a:prstGeom prst="rect">
            <a:avLst/>
          </a:prstGeom>
        </p:spPr>
        <p:txBody>
          <a:bodyPr vert="horz" lIns="91440" tIns="45720" rIns="91440" bIns="45720" rtlCol="0" anchor="ctr">
            <a:noAutofit/>
          </a:bodyPr>
          <a:lstStyle>
            <a:defPPr>
              <a:defRPr lang="en-US"/>
            </a:defPPr>
            <a:lvl1pPr algn="r" defTabSz="914400" eaLnBrk="1" fontAlgn="auto" latinLnBrk="0" hangingPunct="1">
              <a:spcAft>
                <a:spcPts val="0"/>
              </a:spcAft>
              <a:buNone/>
              <a:defRPr b="1">
                <a:solidFill>
                  <a:schemeClr val="bg1"/>
                </a:solidFill>
                <a:latin typeface="+mj-lt"/>
                <a:ea typeface="+mj-ea"/>
                <a:cs typeface="+mj-cs"/>
              </a:defRPr>
            </a:lvl1pPr>
          </a:lstStyle>
          <a:p>
            <a:pPr algn="ctr"/>
            <a:r>
              <a:rPr lang="en-US" sz="3200" b="0" dirty="0" smtClean="0"/>
              <a:t>Cornell ERL Cavity </a:t>
            </a:r>
            <a:r>
              <a:rPr lang="en-US" sz="3200" b="0" dirty="0" smtClean="0"/>
              <a:t>test results</a:t>
            </a:r>
            <a:endParaRPr lang="en-US" sz="3200" b="0" dirty="0"/>
          </a:p>
        </p:txBody>
      </p:sp>
      <p:pic>
        <p:nvPicPr>
          <p:cNvPr id="7" name="Picture 3" descr="C:\Users\ff97\Pictures\ERL 7-cell\ERL7-2\thickness meas\IMG_0039.JPG"/>
          <p:cNvPicPr>
            <a:picLocks noChangeAspect="1" noChangeArrowheads="1"/>
          </p:cNvPicPr>
          <p:nvPr/>
        </p:nvPicPr>
        <p:blipFill>
          <a:blip r:embed="rId3">
            <a:extLst>
              <a:ext uri="{28A0092B-C50C-407E-A947-70E740481C1C}">
                <a14:useLocalDpi xmlns:a14="http://schemas.microsoft.com/office/drawing/2010/main" val="0"/>
              </a:ext>
            </a:extLst>
          </a:blip>
          <a:srcRect l="3387" t="8130" b="23215"/>
          <a:stretch>
            <a:fillRect/>
          </a:stretch>
        </p:blipFill>
        <p:spPr bwMode="auto">
          <a:xfrm>
            <a:off x="1506133" y="3749480"/>
            <a:ext cx="4038600" cy="215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66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linearcollider.org/images/ilcweb_564_1.jpg"/>
          <p:cNvPicPr>
            <a:picLocks noChangeAspect="1" noChangeArrowheads="1"/>
          </p:cNvPicPr>
          <p:nvPr/>
        </p:nvPicPr>
        <p:blipFill>
          <a:blip r:embed="rId3" cstate="print"/>
          <a:srcRect/>
          <a:stretch>
            <a:fillRect/>
          </a:stretch>
        </p:blipFill>
        <p:spPr bwMode="auto">
          <a:xfrm>
            <a:off x="403225" y="342900"/>
            <a:ext cx="8572500" cy="4286250"/>
          </a:xfrm>
          <a:prstGeom prst="rect">
            <a:avLst/>
          </a:prstGeom>
          <a:noFill/>
        </p:spPr>
      </p:pic>
      <p:sp>
        <p:nvSpPr>
          <p:cNvPr id="15" name="Text Box 3"/>
          <p:cNvSpPr txBox="1">
            <a:spLocks noChangeArrowheads="1"/>
          </p:cNvSpPr>
          <p:nvPr/>
        </p:nvSpPr>
        <p:spPr bwMode="auto">
          <a:xfrm>
            <a:off x="533400" y="228600"/>
            <a:ext cx="5212560" cy="954107"/>
          </a:xfrm>
          <a:prstGeom prst="rect">
            <a:avLst/>
          </a:prstGeom>
          <a:noFill/>
          <a:ln w="9525">
            <a:noFill/>
            <a:miter lim="800000"/>
            <a:headEnd/>
            <a:tailEnd/>
          </a:ln>
        </p:spPr>
        <p:txBody>
          <a:bodyPr wrap="none">
            <a:spAutoFit/>
          </a:bodyPr>
          <a:lstStyle/>
          <a:p>
            <a:pPr algn="ctr"/>
            <a:r>
              <a:rPr lang="en-US" sz="2800" b="1" dirty="0" smtClean="0">
                <a:solidFill>
                  <a:srgbClr val="000000"/>
                </a:solidFill>
                <a:ea typeface="SimSun" pitchFamily="2" charset="-122"/>
                <a:cs typeface="Arial" charset="0"/>
              </a:rPr>
              <a:t>SRF Cavities for International </a:t>
            </a:r>
            <a:r>
              <a:rPr lang="en-US" sz="2800" b="1" dirty="0" smtClean="0">
                <a:solidFill>
                  <a:srgbClr val="000000"/>
                </a:solidFill>
                <a:ea typeface="SimSun" pitchFamily="2" charset="-122"/>
                <a:cs typeface="Arial" charset="0"/>
              </a:rPr>
              <a:t/>
            </a:r>
            <a:br>
              <a:rPr lang="en-US" sz="2800" b="1" dirty="0" smtClean="0">
                <a:solidFill>
                  <a:srgbClr val="000000"/>
                </a:solidFill>
                <a:ea typeface="SimSun" pitchFamily="2" charset="-122"/>
                <a:cs typeface="Arial" charset="0"/>
              </a:rPr>
            </a:br>
            <a:r>
              <a:rPr lang="en-US" sz="2800" b="1" dirty="0" smtClean="0">
                <a:solidFill>
                  <a:srgbClr val="000000"/>
                </a:solidFill>
                <a:ea typeface="SimSun" pitchFamily="2" charset="-122"/>
                <a:cs typeface="Arial" charset="0"/>
              </a:rPr>
              <a:t>Linear </a:t>
            </a:r>
            <a:r>
              <a:rPr lang="en-US" sz="2800" b="1" dirty="0" smtClean="0">
                <a:solidFill>
                  <a:srgbClr val="000000"/>
                </a:solidFill>
                <a:ea typeface="SimSun" pitchFamily="2" charset="-122"/>
                <a:cs typeface="Arial" charset="0"/>
              </a:rPr>
              <a:t>Collider (ILC)</a:t>
            </a:r>
            <a:endParaRPr lang="en-US" sz="2800" dirty="0">
              <a:solidFill>
                <a:srgbClr val="000000"/>
              </a:solidFill>
              <a:ea typeface="SimSun" pitchFamily="2" charset="-122"/>
              <a:cs typeface="Arial" charset="0"/>
            </a:endParaRPr>
          </a:p>
        </p:txBody>
      </p:sp>
      <p:sp>
        <p:nvSpPr>
          <p:cNvPr id="16" name="Rectangle 15"/>
          <p:cNvSpPr/>
          <p:nvPr/>
        </p:nvSpPr>
        <p:spPr>
          <a:xfrm>
            <a:off x="4181475" y="4039285"/>
            <a:ext cx="4572000" cy="307777"/>
          </a:xfrm>
          <a:prstGeom prst="rect">
            <a:avLst/>
          </a:prstGeom>
        </p:spPr>
        <p:txBody>
          <a:bodyPr>
            <a:spAutoFit/>
          </a:bodyPr>
          <a:lstStyle/>
          <a:p>
            <a:pPr eaLnBrk="1" hangingPunct="1"/>
            <a:r>
              <a:rPr lang="en-US" sz="1400" b="1" dirty="0" smtClean="0">
                <a:solidFill>
                  <a:srgbClr val="0000CC"/>
                </a:solidFill>
                <a:ea typeface="SimSun" pitchFamily="2" charset="-122"/>
              </a:rPr>
              <a:t>http://www.linearcollider.org/about/What-is-the-ILC</a:t>
            </a:r>
            <a:endParaRPr lang="en-US" sz="1400" b="1" dirty="0">
              <a:solidFill>
                <a:srgbClr val="0000CC"/>
              </a:solidFill>
              <a:ea typeface="SimSun" pitchFamily="2" charset="-122"/>
            </a:endParaRPr>
          </a:p>
        </p:txBody>
      </p:sp>
      <p:sp>
        <p:nvSpPr>
          <p:cNvPr id="17" name="Rectangle 16"/>
          <p:cNvSpPr/>
          <p:nvPr/>
        </p:nvSpPr>
        <p:spPr>
          <a:xfrm>
            <a:off x="581025" y="4303455"/>
            <a:ext cx="8220075" cy="2554545"/>
          </a:xfrm>
          <a:prstGeom prst="rect">
            <a:avLst/>
          </a:prstGeom>
        </p:spPr>
        <p:txBody>
          <a:bodyPr wrap="square">
            <a:spAutoFit/>
          </a:bodyPr>
          <a:lstStyle/>
          <a:p>
            <a:pPr defTabSz="3736975">
              <a:spcBef>
                <a:spcPct val="50000"/>
              </a:spcBef>
            </a:pPr>
            <a:r>
              <a:rPr lang="en-US" sz="2000" dirty="0" smtClean="0">
                <a:solidFill>
                  <a:srgbClr val="000000"/>
                </a:solidFill>
                <a:ea typeface="SimSun" pitchFamily="2" charset="-122"/>
              </a:rPr>
              <a:t>A proposed electron-positron collider, the ILC is a doorway to energy regimes beyond the reach of today's accelerators</a:t>
            </a:r>
            <a:endParaRPr lang="en-US" altLang="zh-CN" sz="2000" dirty="0" smtClean="0">
              <a:solidFill>
                <a:srgbClr val="000000"/>
              </a:solidFill>
              <a:ea typeface="宋体" pitchFamily="2" charset="-122"/>
            </a:endParaRPr>
          </a:p>
          <a:p>
            <a:pPr defTabSz="3736975">
              <a:spcBef>
                <a:spcPct val="50000"/>
              </a:spcBef>
              <a:buFont typeface="Arial" charset="0"/>
              <a:buChar char="―"/>
            </a:pPr>
            <a:r>
              <a:rPr lang="en-US" altLang="zh-CN" sz="2000" dirty="0" smtClean="0">
                <a:solidFill>
                  <a:srgbClr val="000000"/>
                </a:solidFill>
                <a:ea typeface="宋体" pitchFamily="2" charset="-122"/>
              </a:rPr>
              <a:t> Frequency: 1.3 GHz</a:t>
            </a:r>
          </a:p>
          <a:p>
            <a:pPr defTabSz="3736975">
              <a:spcBef>
                <a:spcPct val="50000"/>
              </a:spcBef>
              <a:buFont typeface="Arial" charset="0"/>
              <a:buChar char="―"/>
            </a:pPr>
            <a:r>
              <a:rPr lang="en-US" altLang="zh-CN" sz="2000" dirty="0">
                <a:solidFill>
                  <a:srgbClr val="000000"/>
                </a:solidFill>
                <a:ea typeface="宋体" pitchFamily="2" charset="-122"/>
              </a:rPr>
              <a:t> </a:t>
            </a:r>
            <a:r>
              <a:rPr lang="en-US" altLang="zh-CN" sz="2000" dirty="0" smtClean="0">
                <a:solidFill>
                  <a:srgbClr val="000000"/>
                </a:solidFill>
                <a:ea typeface="宋体" pitchFamily="2" charset="-122"/>
              </a:rPr>
              <a:t>Energy: </a:t>
            </a:r>
            <a:r>
              <a:rPr lang="en-US" sz="2000" dirty="0" smtClean="0">
                <a:solidFill>
                  <a:srgbClr val="000000"/>
                </a:solidFill>
                <a:ea typeface="SimSun" pitchFamily="2" charset="-122"/>
              </a:rPr>
              <a:t>Up to 500 </a:t>
            </a:r>
            <a:r>
              <a:rPr lang="en-US" sz="2000" dirty="0" err="1" smtClean="0">
                <a:solidFill>
                  <a:srgbClr val="000000"/>
                </a:solidFill>
                <a:ea typeface="SimSun" pitchFamily="2" charset="-122"/>
              </a:rPr>
              <a:t>GeV</a:t>
            </a:r>
            <a:r>
              <a:rPr lang="en-US" sz="2000" dirty="0" smtClean="0">
                <a:solidFill>
                  <a:srgbClr val="000000"/>
                </a:solidFill>
                <a:ea typeface="SimSun" pitchFamily="2" charset="-122"/>
              </a:rPr>
              <a:t> with an option to upgrade to 1 </a:t>
            </a:r>
            <a:r>
              <a:rPr lang="en-US" sz="2000" dirty="0" err="1" smtClean="0">
                <a:solidFill>
                  <a:srgbClr val="000000"/>
                </a:solidFill>
                <a:ea typeface="SimSun" pitchFamily="2" charset="-122"/>
              </a:rPr>
              <a:t>TeV</a:t>
            </a:r>
            <a:endParaRPr lang="en-US" sz="2000" dirty="0" smtClean="0">
              <a:solidFill>
                <a:srgbClr val="000000"/>
              </a:solidFill>
              <a:ea typeface="SimSun" pitchFamily="2" charset="-122"/>
            </a:endParaRPr>
          </a:p>
          <a:p>
            <a:pPr defTabSz="3736975">
              <a:spcBef>
                <a:spcPct val="50000"/>
              </a:spcBef>
              <a:buFont typeface="Arial" charset="0"/>
              <a:buChar char="―"/>
            </a:pPr>
            <a:r>
              <a:rPr lang="en-US" altLang="zh-CN" sz="2000" dirty="0" smtClean="0">
                <a:solidFill>
                  <a:srgbClr val="000000"/>
                </a:solidFill>
                <a:ea typeface="宋体" pitchFamily="2" charset="-122"/>
              </a:rPr>
              <a:t> Uses16,000 SRF cavities made of pure </a:t>
            </a:r>
            <a:r>
              <a:rPr lang="en-US" altLang="zh-CN" sz="2000" dirty="0" err="1" smtClean="0">
                <a:solidFill>
                  <a:srgbClr val="000000"/>
                </a:solidFill>
                <a:ea typeface="宋体" pitchFamily="2" charset="-122"/>
              </a:rPr>
              <a:t>Nb</a:t>
            </a:r>
            <a:endParaRPr lang="en-US" altLang="zh-CN" sz="2000" dirty="0" smtClean="0">
              <a:solidFill>
                <a:srgbClr val="000000"/>
              </a:solidFill>
              <a:ea typeface="宋体" pitchFamily="2" charset="-122"/>
            </a:endParaRPr>
          </a:p>
          <a:p>
            <a:pPr defTabSz="3736975">
              <a:spcBef>
                <a:spcPct val="50000"/>
              </a:spcBef>
              <a:buFont typeface="Arial" charset="0"/>
              <a:buChar char="―"/>
            </a:pPr>
            <a:r>
              <a:rPr lang="en-US" altLang="zh-CN" sz="2000" dirty="0" smtClean="0">
                <a:solidFill>
                  <a:srgbClr val="000000"/>
                </a:solidFill>
                <a:ea typeface="宋体" pitchFamily="2" charset="-122"/>
              </a:rPr>
              <a:t> </a:t>
            </a:r>
            <a:r>
              <a:rPr lang="en-US" sz="2000" dirty="0" smtClean="0">
                <a:solidFill>
                  <a:srgbClr val="000000"/>
                </a:solidFill>
                <a:ea typeface="SimSun" pitchFamily="2" charset="-122"/>
              </a:rPr>
              <a:t>About 31 km long with an accelerating gradient of 31.5 </a:t>
            </a:r>
            <a:r>
              <a:rPr lang="en-US" sz="2000" dirty="0" err="1" smtClean="0">
                <a:solidFill>
                  <a:srgbClr val="000000"/>
                </a:solidFill>
                <a:ea typeface="SimSun" pitchFamily="2" charset="-122"/>
              </a:rPr>
              <a:t>MeV</a:t>
            </a:r>
            <a:r>
              <a:rPr lang="en-US" sz="2000" dirty="0" smtClean="0">
                <a:solidFill>
                  <a:srgbClr val="000000"/>
                </a:solidFill>
                <a:ea typeface="SimSun" pitchFamily="2" charset="-122"/>
              </a:rPr>
              <a:t>/m</a:t>
            </a:r>
            <a:endParaRPr lang="en-US" altLang="zh-CN" sz="2000" dirty="0">
              <a:solidFill>
                <a:srgbClr val="000000"/>
              </a:solidFill>
              <a:ea typeface="宋体" pitchFamily="2" charset="-122"/>
            </a:endParaRPr>
          </a:p>
        </p:txBody>
      </p:sp>
      <p:pic>
        <p:nvPicPr>
          <p:cNvPr id="6" name="Picture 7" descr="Logo.jpg"/>
          <p:cNvPicPr>
            <a:picLocks noChangeAspect="1"/>
          </p:cNvPicPr>
          <p:nvPr/>
        </p:nvPicPr>
        <p:blipFill>
          <a:blip r:embed="rId4" cstate="print"/>
          <a:srcRect/>
          <a:stretch>
            <a:fillRect/>
          </a:stretch>
        </p:blipFill>
        <p:spPr bwMode="auto">
          <a:xfrm>
            <a:off x="7070725" y="9996"/>
            <a:ext cx="2073275" cy="561975"/>
          </a:xfrm>
          <a:prstGeom prst="rect">
            <a:avLst/>
          </a:prstGeom>
          <a:noFill/>
          <a:ln w="9525">
            <a:noFill/>
            <a:miter lim="800000"/>
            <a:headEnd/>
            <a:tailEnd/>
          </a:ln>
        </p:spPr>
      </p:pic>
    </p:spTree>
    <p:extLst>
      <p:ext uri="{BB962C8B-B14F-4D97-AF65-F5344CB8AC3E}">
        <p14:creationId xmlns:p14="http://schemas.microsoft.com/office/powerpoint/2010/main" val="2211290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3969" t="25159" r="10269" b="24159"/>
          <a:stretch>
            <a:fillRect/>
          </a:stretch>
        </p:blipFill>
        <p:spPr bwMode="auto">
          <a:xfrm>
            <a:off x="2114550" y="914400"/>
            <a:ext cx="6858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Rectangle 18"/>
          <p:cNvSpPr/>
          <p:nvPr/>
        </p:nvSpPr>
        <p:spPr>
          <a:xfrm>
            <a:off x="247650" y="3057525"/>
            <a:ext cx="8748713" cy="1430338"/>
          </a:xfrm>
          <a:prstGeom prst="rect">
            <a:avLst/>
          </a:prstGeom>
        </p:spPr>
        <p:txBody>
          <a:bodyPr>
            <a:spAutoFit/>
          </a:bodyPr>
          <a:lstStyle/>
          <a:p>
            <a:pPr>
              <a:lnSpc>
                <a:spcPct val="150000"/>
              </a:lnSpc>
              <a:defRPr/>
            </a:pPr>
            <a:r>
              <a:rPr lang="en-US" sz="1600" dirty="0">
                <a:latin typeface="Arial" charset="0"/>
                <a:ea typeface="ＭＳ Ｐゴシック" pitchFamily="-84" charset="-128"/>
              </a:rPr>
              <a:t>Total 64 </a:t>
            </a:r>
            <a:r>
              <a:rPr lang="en-US" sz="1600" dirty="0" err="1">
                <a:latin typeface="Arial" charset="0"/>
                <a:ea typeface="ＭＳ Ｐゴシック" pitchFamily="-84" charset="-128"/>
              </a:rPr>
              <a:t>cryomodules</a:t>
            </a:r>
            <a:r>
              <a:rPr lang="en-US" sz="1600" dirty="0">
                <a:latin typeface="Arial" charset="0"/>
                <a:ea typeface="ＭＳ Ｐゴシック" pitchFamily="-84" charset="-128"/>
              </a:rPr>
              <a:t>, each:</a:t>
            </a:r>
          </a:p>
          <a:p>
            <a:pPr marL="285750" indent="-285750">
              <a:lnSpc>
                <a:spcPct val="150000"/>
              </a:lnSpc>
              <a:buFont typeface="Arial" pitchFamily="34" charset="0"/>
              <a:buChar char="•"/>
              <a:defRPr/>
            </a:pPr>
            <a:r>
              <a:rPr lang="en-US" sz="1400" dirty="0">
                <a:latin typeface="Arial" charset="0"/>
                <a:ea typeface="ＭＳ Ｐゴシック" pitchFamily="-84" charset="-128"/>
              </a:rPr>
              <a:t>six packages of 7-cell cavity/Coupler/tuner</a:t>
            </a:r>
          </a:p>
          <a:p>
            <a:pPr marL="285750" indent="-285750">
              <a:lnSpc>
                <a:spcPct val="150000"/>
              </a:lnSpc>
              <a:buFont typeface="Arial" pitchFamily="34" charset="0"/>
              <a:buChar char="•"/>
              <a:defRPr/>
            </a:pPr>
            <a:r>
              <a:rPr lang="en-US" sz="1400" dirty="0">
                <a:latin typeface="Arial" charset="0"/>
                <a:ea typeface="ＭＳ Ｐゴシック" pitchFamily="-84" charset="-128"/>
              </a:rPr>
              <a:t>a SC magnets/BPMs package</a:t>
            </a:r>
          </a:p>
          <a:p>
            <a:pPr marL="285750" indent="-285750">
              <a:lnSpc>
                <a:spcPct val="150000"/>
              </a:lnSpc>
              <a:buFont typeface="Arial" pitchFamily="34" charset="0"/>
              <a:buChar char="•"/>
              <a:defRPr/>
            </a:pPr>
            <a:r>
              <a:rPr lang="en-US" sz="1400" dirty="0">
                <a:latin typeface="Arial" charset="0"/>
                <a:ea typeface="ＭＳ Ｐゴシック" pitchFamily="-84" charset="-128"/>
              </a:rPr>
              <a:t>five regular HOMs/two taper HOMs</a:t>
            </a:r>
          </a:p>
        </p:txBody>
      </p:sp>
      <p:sp>
        <p:nvSpPr>
          <p:cNvPr id="3076" name="Title 1"/>
          <p:cNvSpPr>
            <a:spLocks noGrp="1"/>
          </p:cNvSpPr>
          <p:nvPr>
            <p:ph type="title"/>
          </p:nvPr>
        </p:nvSpPr>
        <p:spPr>
          <a:xfrm>
            <a:off x="888107" y="228600"/>
            <a:ext cx="8229600" cy="1143000"/>
          </a:xfrm>
        </p:spPr>
        <p:txBody>
          <a:bodyPr>
            <a:normAutofit/>
          </a:bodyPr>
          <a:lstStyle/>
          <a:p>
            <a:pPr algn="r"/>
            <a:r>
              <a:rPr lang="en-US" sz="2800" dirty="0" smtClean="0">
                <a:solidFill>
                  <a:schemeClr val="bg1"/>
                </a:solidFill>
              </a:rPr>
              <a:t>Linac </a:t>
            </a:r>
            <a:r>
              <a:rPr lang="en-US" sz="2800" dirty="0" err="1" smtClean="0">
                <a:solidFill>
                  <a:schemeClr val="bg1"/>
                </a:solidFill>
              </a:rPr>
              <a:t>cryomodule</a:t>
            </a:r>
            <a:r>
              <a:rPr lang="en-US" sz="2800" dirty="0" smtClean="0">
                <a:solidFill>
                  <a:schemeClr val="bg1"/>
                </a:solidFill>
              </a:rPr>
              <a:t> for the </a:t>
            </a:r>
            <a:r>
              <a:rPr lang="en-US" sz="2800" dirty="0" smtClean="0"/>
              <a:t>ERL (MLC)</a:t>
            </a:r>
            <a:endParaRPr lang="en-US" sz="2800" dirty="0"/>
          </a:p>
        </p:txBody>
      </p:sp>
      <p:sp>
        <p:nvSpPr>
          <p:cNvPr id="3077" name="TextBox 8"/>
          <p:cNvSpPr txBox="1">
            <a:spLocks noChangeArrowheads="1"/>
          </p:cNvSpPr>
          <p:nvPr/>
        </p:nvSpPr>
        <p:spPr bwMode="auto">
          <a:xfrm>
            <a:off x="5233988" y="1828800"/>
            <a:ext cx="2051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400">
                <a:cs typeface="Arial" pitchFamily="34" charset="0"/>
              </a:rPr>
              <a:t>Linac A</a:t>
            </a:r>
          </a:p>
          <a:p>
            <a:r>
              <a:rPr lang="en-US" sz="1200">
                <a:cs typeface="Arial" pitchFamily="34" charset="0"/>
              </a:rPr>
              <a:t>344 m with 35 cryomodules</a:t>
            </a:r>
          </a:p>
        </p:txBody>
      </p:sp>
      <p:cxnSp>
        <p:nvCxnSpPr>
          <p:cNvPr id="11" name="Straight Arrow Connector 10"/>
          <p:cNvCxnSpPr/>
          <p:nvPr/>
        </p:nvCxnSpPr>
        <p:spPr>
          <a:xfrm>
            <a:off x="6216650" y="2336800"/>
            <a:ext cx="142875" cy="246063"/>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079" name="TextBox 8"/>
          <p:cNvSpPr txBox="1">
            <a:spLocks noChangeArrowheads="1"/>
          </p:cNvSpPr>
          <p:nvPr/>
        </p:nvSpPr>
        <p:spPr bwMode="auto">
          <a:xfrm>
            <a:off x="6642100" y="3363913"/>
            <a:ext cx="2051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400">
                <a:cs typeface="Arial" pitchFamily="34" charset="0"/>
              </a:rPr>
              <a:t>Linac B</a:t>
            </a:r>
          </a:p>
          <a:p>
            <a:r>
              <a:rPr lang="en-US" sz="1200">
                <a:cs typeface="Arial" pitchFamily="34" charset="0"/>
              </a:rPr>
              <a:t>285 m with 29 cryomodules</a:t>
            </a:r>
          </a:p>
        </p:txBody>
      </p:sp>
      <p:cxnSp>
        <p:nvCxnSpPr>
          <p:cNvPr id="13" name="Straight Arrow Connector 12"/>
          <p:cNvCxnSpPr/>
          <p:nvPr/>
        </p:nvCxnSpPr>
        <p:spPr>
          <a:xfrm flipH="1" flipV="1">
            <a:off x="6667500" y="3019425"/>
            <a:ext cx="419100" cy="34290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081" name="Rectangle 8"/>
          <p:cNvSpPr>
            <a:spLocks noChangeArrowheads="1"/>
          </p:cNvSpPr>
          <p:nvPr/>
        </p:nvSpPr>
        <p:spPr bwMode="auto">
          <a:xfrm rot="-900000">
            <a:off x="5784850" y="2781300"/>
            <a:ext cx="84138" cy="114300"/>
          </a:xfrm>
          <a:prstGeom prst="rect">
            <a:avLst/>
          </a:prstGeom>
          <a:solidFill>
            <a:srgbClr val="FF0000"/>
          </a:solidFill>
          <a:ln w="9525">
            <a:solidFill>
              <a:srgbClr val="FF0000"/>
            </a:solidFill>
            <a:round/>
            <a:headEnd/>
            <a:tailEnd/>
          </a:ln>
        </p:spPr>
        <p:txBody>
          <a:bodyPr/>
          <a:lstStyle/>
          <a:p>
            <a:endParaRPr lang="en-US"/>
          </a:p>
        </p:txBody>
      </p:sp>
      <p:sp>
        <p:nvSpPr>
          <p:cNvPr id="3082" name="Rectangle 15"/>
          <p:cNvSpPr>
            <a:spLocks noChangeArrowheads="1"/>
          </p:cNvSpPr>
          <p:nvPr/>
        </p:nvSpPr>
        <p:spPr bwMode="auto">
          <a:xfrm rot="-900000">
            <a:off x="8283575" y="1938338"/>
            <a:ext cx="84138" cy="112712"/>
          </a:xfrm>
          <a:prstGeom prst="rect">
            <a:avLst/>
          </a:prstGeom>
          <a:solidFill>
            <a:srgbClr val="FF0000"/>
          </a:solidFill>
          <a:ln w="9525">
            <a:solidFill>
              <a:srgbClr val="FF0000"/>
            </a:solidFill>
            <a:round/>
            <a:headEnd/>
            <a:tailEnd/>
          </a:ln>
        </p:spPr>
        <p:txBody>
          <a:bodyPr/>
          <a:lstStyle/>
          <a:p>
            <a:endParaRPr lang="en-US"/>
          </a:p>
        </p:txBody>
      </p:sp>
      <p:sp>
        <p:nvSpPr>
          <p:cNvPr id="3083" name="Rectangle 16"/>
          <p:cNvSpPr>
            <a:spLocks noChangeArrowheads="1"/>
          </p:cNvSpPr>
          <p:nvPr/>
        </p:nvSpPr>
        <p:spPr bwMode="auto">
          <a:xfrm rot="-600000">
            <a:off x="6273800" y="2962275"/>
            <a:ext cx="84138" cy="114300"/>
          </a:xfrm>
          <a:prstGeom prst="rect">
            <a:avLst/>
          </a:prstGeom>
          <a:solidFill>
            <a:srgbClr val="FF0000"/>
          </a:solidFill>
          <a:ln w="9525">
            <a:solidFill>
              <a:srgbClr val="FF0000"/>
            </a:solidFill>
            <a:round/>
            <a:headEnd/>
            <a:tailEnd/>
          </a:ln>
        </p:spPr>
        <p:txBody>
          <a:bodyPr/>
          <a:lstStyle/>
          <a:p>
            <a:endParaRPr lang="en-US"/>
          </a:p>
        </p:txBody>
      </p:sp>
      <p:sp>
        <p:nvSpPr>
          <p:cNvPr id="3084" name="Rectangle 17"/>
          <p:cNvSpPr>
            <a:spLocks noChangeArrowheads="1"/>
          </p:cNvSpPr>
          <p:nvPr/>
        </p:nvSpPr>
        <p:spPr bwMode="auto">
          <a:xfrm rot="-600000">
            <a:off x="8450263" y="2568575"/>
            <a:ext cx="84137" cy="112713"/>
          </a:xfrm>
          <a:prstGeom prst="rect">
            <a:avLst/>
          </a:prstGeom>
          <a:solidFill>
            <a:srgbClr val="FF0000"/>
          </a:solidFill>
          <a:ln w="9525">
            <a:solidFill>
              <a:srgbClr val="FF0000"/>
            </a:solidFill>
            <a:round/>
            <a:headEnd/>
            <a:tailEnd/>
          </a:ln>
        </p:spPr>
        <p:txBody>
          <a:bodyPr/>
          <a:lstStyle/>
          <a:p>
            <a:endParaRPr lang="en-US"/>
          </a:p>
        </p:txBody>
      </p:sp>
      <p:pic>
        <p:nvPicPr>
          <p:cNvPr id="4109" name="Picture 21"/>
          <p:cNvPicPr>
            <a:picLocks noChangeAspect="1" noChangeArrowheads="1"/>
          </p:cNvPicPr>
          <p:nvPr/>
        </p:nvPicPr>
        <p:blipFill>
          <a:blip r:embed="rId3"/>
          <a:srcRect l="23363" t="47618" r="4475" b="34045"/>
          <a:stretch>
            <a:fillRect/>
          </a:stretch>
        </p:blipFill>
        <p:spPr bwMode="auto">
          <a:xfrm>
            <a:off x="195263" y="4521200"/>
            <a:ext cx="8453437"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22" name="Straight Arrow Connector 21"/>
          <p:cNvCxnSpPr/>
          <p:nvPr/>
        </p:nvCxnSpPr>
        <p:spPr>
          <a:xfrm>
            <a:off x="295275" y="6207125"/>
            <a:ext cx="8167688" cy="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92" name="Rectangle 15"/>
          <p:cNvSpPr>
            <a:spLocks noChangeArrowheads="1"/>
          </p:cNvSpPr>
          <p:nvPr/>
        </p:nvSpPr>
        <p:spPr bwMode="auto">
          <a:xfrm>
            <a:off x="3290888" y="5910263"/>
            <a:ext cx="165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200" dirty="0">
                <a:solidFill>
                  <a:srgbClr val="CC00CC"/>
                </a:solidFill>
                <a:latin typeface="+mn-lt"/>
                <a:ea typeface="ＭＳ Ｐゴシック" pitchFamily="-84" charset="-128"/>
                <a:cs typeface="Times New Roman" pitchFamily="18" charset="0"/>
              </a:rPr>
              <a:t>nominal length: 9.8 m</a:t>
            </a:r>
          </a:p>
        </p:txBody>
      </p:sp>
      <p:sp>
        <p:nvSpPr>
          <p:cNvPr id="3088" name="TextBox 15"/>
          <p:cNvSpPr txBox="1">
            <a:spLocks noChangeArrowheads="1"/>
          </p:cNvSpPr>
          <p:nvPr/>
        </p:nvSpPr>
        <p:spPr bwMode="auto">
          <a:xfrm>
            <a:off x="3925888" y="5680075"/>
            <a:ext cx="1728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a:t>Beamline HOM absorber</a:t>
            </a:r>
          </a:p>
        </p:txBody>
      </p:sp>
      <p:cxnSp>
        <p:nvCxnSpPr>
          <p:cNvPr id="25" name="Straight Arrow Connector 24"/>
          <p:cNvCxnSpPr/>
          <p:nvPr/>
        </p:nvCxnSpPr>
        <p:spPr>
          <a:xfrm flipV="1">
            <a:off x="4705350" y="5441950"/>
            <a:ext cx="0" cy="2857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90" name="TextBox 16"/>
          <p:cNvSpPr txBox="1">
            <a:spLocks noChangeArrowheads="1"/>
          </p:cNvSpPr>
          <p:nvPr/>
        </p:nvSpPr>
        <p:spPr bwMode="auto">
          <a:xfrm>
            <a:off x="2401888" y="5659438"/>
            <a:ext cx="9858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a:t>7-cell cavity</a:t>
            </a:r>
          </a:p>
        </p:txBody>
      </p:sp>
      <p:sp>
        <p:nvSpPr>
          <p:cNvPr id="3091" name="TextBox 15"/>
          <p:cNvSpPr txBox="1">
            <a:spLocks noChangeArrowheads="1"/>
          </p:cNvSpPr>
          <p:nvPr/>
        </p:nvSpPr>
        <p:spPr bwMode="auto">
          <a:xfrm>
            <a:off x="169863" y="5648325"/>
            <a:ext cx="162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a:t>SC magnets &amp; BPMs</a:t>
            </a:r>
          </a:p>
        </p:txBody>
      </p:sp>
      <p:sp>
        <p:nvSpPr>
          <p:cNvPr id="2" name="TextBox 15"/>
          <p:cNvSpPr txBox="1">
            <a:spLocks noChangeArrowheads="1"/>
          </p:cNvSpPr>
          <p:nvPr/>
        </p:nvSpPr>
        <p:spPr bwMode="auto">
          <a:xfrm>
            <a:off x="7408863" y="5799138"/>
            <a:ext cx="1284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200"/>
              <a:t>Intermodule unit</a:t>
            </a:r>
          </a:p>
        </p:txBody>
      </p:sp>
      <p:cxnSp>
        <p:nvCxnSpPr>
          <p:cNvPr id="29" name="Straight Arrow Connector 28"/>
          <p:cNvCxnSpPr/>
          <p:nvPr/>
        </p:nvCxnSpPr>
        <p:spPr>
          <a:xfrm flipV="1">
            <a:off x="838200" y="5399088"/>
            <a:ext cx="0" cy="2873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894013" y="5441950"/>
            <a:ext cx="0" cy="2857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8324850" y="5537200"/>
            <a:ext cx="0" cy="2857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0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1085545"/>
            <a:ext cx="4210430" cy="2497027"/>
            <a:chOff x="-8467" y="34737"/>
            <a:chExt cx="2751667" cy="1576238"/>
          </a:xfrm>
          <a:noFill/>
        </p:grpSpPr>
        <p:pic>
          <p:nvPicPr>
            <p:cNvPr id="8" name="Picture 38"/>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67" y="94825"/>
              <a:ext cx="2751667" cy="146304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46001" y="1319369"/>
              <a:ext cx="545403" cy="188442"/>
            </a:xfrm>
            <a:prstGeom prst="rect">
              <a:avLst/>
            </a:prstGeom>
            <a:grpFill/>
            <a:ln>
              <a:noFill/>
            </a:ln>
          </p:spPr>
          <p:txBody>
            <a:bodyPr>
              <a:spAutoFit/>
            </a:bodyPr>
            <a:lstStyle/>
            <a:p>
              <a:pPr algn="ctr">
                <a:defRPr/>
              </a:pPr>
              <a:r>
                <a:rPr lang="en-US" sz="1400" b="1" dirty="0"/>
                <a:t>cavity</a:t>
              </a:r>
            </a:p>
          </p:txBody>
        </p:sp>
        <p:sp>
          <p:nvSpPr>
            <p:cNvPr id="10" name="TextBox 9"/>
            <p:cNvSpPr txBox="1"/>
            <p:nvPr/>
          </p:nvSpPr>
          <p:spPr>
            <a:xfrm>
              <a:off x="2003755" y="1319369"/>
              <a:ext cx="663245" cy="188442"/>
            </a:xfrm>
            <a:prstGeom prst="rect">
              <a:avLst/>
            </a:prstGeom>
            <a:grpFill/>
            <a:ln>
              <a:noFill/>
            </a:ln>
          </p:spPr>
          <p:txBody>
            <a:bodyPr>
              <a:spAutoFit/>
            </a:bodyPr>
            <a:lstStyle/>
            <a:p>
              <a:pPr>
                <a:defRPr/>
              </a:pPr>
              <a:r>
                <a:rPr lang="en-US" sz="1400" b="1" dirty="0"/>
                <a:t>HOM load</a:t>
              </a:r>
            </a:p>
          </p:txBody>
        </p:sp>
        <p:sp>
          <p:nvSpPr>
            <p:cNvPr id="11" name="TextBox 10"/>
            <p:cNvSpPr txBox="1"/>
            <p:nvPr/>
          </p:nvSpPr>
          <p:spPr>
            <a:xfrm>
              <a:off x="774637" y="1384756"/>
              <a:ext cx="767486" cy="188442"/>
            </a:xfrm>
            <a:prstGeom prst="rect">
              <a:avLst/>
            </a:prstGeom>
            <a:grpFill/>
            <a:ln>
              <a:noFill/>
            </a:ln>
          </p:spPr>
          <p:txBody>
            <a:bodyPr>
              <a:spAutoFit/>
            </a:bodyPr>
            <a:lstStyle/>
            <a:p>
              <a:pPr algn="ctr">
                <a:defRPr/>
              </a:pPr>
              <a:r>
                <a:rPr lang="en-US" sz="1400" b="1" dirty="0"/>
                <a:t>HOM load</a:t>
              </a:r>
            </a:p>
          </p:txBody>
        </p:sp>
        <p:sp>
          <p:nvSpPr>
            <p:cNvPr id="12" name="TextBox 11"/>
            <p:cNvSpPr txBox="1"/>
            <p:nvPr/>
          </p:nvSpPr>
          <p:spPr>
            <a:xfrm>
              <a:off x="810686" y="34737"/>
              <a:ext cx="730719" cy="188442"/>
            </a:xfrm>
            <a:prstGeom prst="rect">
              <a:avLst/>
            </a:prstGeom>
            <a:grpFill/>
            <a:ln>
              <a:noFill/>
            </a:ln>
          </p:spPr>
          <p:txBody>
            <a:bodyPr>
              <a:spAutoFit/>
            </a:bodyPr>
            <a:lstStyle/>
            <a:p>
              <a:pPr algn="ctr">
                <a:defRPr/>
              </a:pPr>
              <a:r>
                <a:rPr lang="en-US" sz="1400" b="1" dirty="0"/>
                <a:t>HGRP</a:t>
              </a:r>
            </a:p>
          </p:txBody>
        </p:sp>
        <p:sp>
          <p:nvSpPr>
            <p:cNvPr id="13" name="TextBox 12"/>
            <p:cNvSpPr txBox="1"/>
            <p:nvPr/>
          </p:nvSpPr>
          <p:spPr>
            <a:xfrm>
              <a:off x="59592" y="82126"/>
              <a:ext cx="1030022" cy="188442"/>
            </a:xfrm>
            <a:prstGeom prst="rect">
              <a:avLst/>
            </a:prstGeom>
            <a:grpFill/>
            <a:ln>
              <a:noFill/>
            </a:ln>
          </p:spPr>
          <p:txBody>
            <a:bodyPr>
              <a:spAutoFit/>
            </a:bodyPr>
            <a:lstStyle/>
            <a:p>
              <a:pPr>
                <a:defRPr/>
              </a:pPr>
              <a:r>
                <a:rPr lang="en-US" sz="1400" b="1" dirty="0"/>
                <a:t>80K shield</a:t>
              </a:r>
            </a:p>
          </p:txBody>
        </p:sp>
        <p:sp>
          <p:nvSpPr>
            <p:cNvPr id="14" name="TextBox 13"/>
            <p:cNvSpPr txBox="1"/>
            <p:nvPr/>
          </p:nvSpPr>
          <p:spPr>
            <a:xfrm>
              <a:off x="305374" y="1422533"/>
              <a:ext cx="659828" cy="188442"/>
            </a:xfrm>
            <a:prstGeom prst="rect">
              <a:avLst/>
            </a:prstGeom>
            <a:grpFill/>
            <a:ln>
              <a:noFill/>
            </a:ln>
          </p:spPr>
          <p:txBody>
            <a:bodyPr>
              <a:spAutoFit/>
            </a:bodyPr>
            <a:lstStyle/>
            <a:p>
              <a:pPr algn="ctr">
                <a:defRPr/>
              </a:pPr>
              <a:r>
                <a:rPr lang="en-US" sz="1400" b="1" dirty="0"/>
                <a:t>Gate valve</a:t>
              </a:r>
            </a:p>
          </p:txBody>
        </p:sp>
        <p:cxnSp>
          <p:nvCxnSpPr>
            <p:cNvPr id="15" name="Straight Arrow Connector 14"/>
            <p:cNvCxnSpPr/>
            <p:nvPr/>
          </p:nvCxnSpPr>
          <p:spPr>
            <a:xfrm>
              <a:off x="406401" y="267939"/>
              <a:ext cx="129900" cy="386458"/>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06401" y="1270000"/>
              <a:ext cx="224654" cy="203329"/>
            </a:xfrm>
            <a:prstGeom prst="straightConnector1">
              <a:avLst/>
            </a:prstGeom>
            <a:grpFill/>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7346" y="1230847"/>
              <a:ext cx="373915" cy="175532"/>
            </a:xfrm>
            <a:prstGeom prst="straightConnector1">
              <a:avLst/>
            </a:prstGeom>
            <a:grpFill/>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481667" y="1104900"/>
              <a:ext cx="237036" cy="260228"/>
            </a:xfrm>
            <a:prstGeom prst="straightConnector1">
              <a:avLst/>
            </a:prstGeom>
            <a:grpFill/>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072028" y="1016000"/>
              <a:ext cx="263350" cy="337233"/>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2"/>
            </p:cNvCxnSpPr>
            <p:nvPr/>
          </p:nvCxnSpPr>
          <p:spPr>
            <a:xfrm flipH="1">
              <a:off x="1158381" y="223179"/>
              <a:ext cx="17665" cy="593932"/>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sp>
        <p:nvSpPr>
          <p:cNvPr id="22" name="Title 1"/>
          <p:cNvSpPr txBox="1">
            <a:spLocks/>
          </p:cNvSpPr>
          <p:nvPr/>
        </p:nvSpPr>
        <p:spPr>
          <a:xfrm>
            <a:off x="838200" y="76200"/>
            <a:ext cx="8305800" cy="651933"/>
          </a:xfrm>
          <a:prstGeom prst="rect">
            <a:avLst/>
          </a:prstGeom>
        </p:spPr>
        <p:txBody>
          <a:bodyPr/>
          <a:lstStyle>
            <a:lvl1pPr algn="ctr" defTabSz="914400" rtl="0" eaLnBrk="1" latinLnBrk="0" hangingPunct="1">
              <a:spcBef>
                <a:spcPct val="0"/>
              </a:spcBef>
              <a:buNone/>
              <a:defRPr sz="4400" kern="1200">
                <a:ln>
                  <a:solidFill>
                    <a:schemeClr val="tx1">
                      <a:lumMod val="75000"/>
                      <a:lumOff val="25000"/>
                    </a:schemeClr>
                  </a:solidFill>
                </a:ln>
                <a:solidFill>
                  <a:schemeClr val="bg1"/>
                </a:solidFill>
                <a:latin typeface="+mj-lt"/>
                <a:ea typeface="+mj-ea"/>
                <a:cs typeface="+mj-cs"/>
              </a:defRPr>
            </a:lvl1pPr>
          </a:lstStyle>
          <a:p>
            <a:pPr algn="r"/>
            <a:r>
              <a:rPr lang="en-US" sz="3200" b="1" dirty="0" smtClean="0"/>
              <a:t>Horizontal Test Results</a:t>
            </a:r>
            <a:endParaRPr lang="en-US" sz="3200" b="1" dirty="0"/>
          </a:p>
        </p:txBody>
      </p:sp>
      <p:sp>
        <p:nvSpPr>
          <p:cNvPr id="23" name="Rectangle 5"/>
          <p:cNvSpPr>
            <a:spLocks noChangeArrowheads="1"/>
          </p:cNvSpPr>
          <p:nvPr/>
        </p:nvSpPr>
        <p:spPr bwMode="auto">
          <a:xfrm>
            <a:off x="453930" y="3818467"/>
            <a:ext cx="3866770" cy="270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rgbClr val="006600"/>
              </a:buClr>
              <a:buSzPct val="75000"/>
            </a:pPr>
            <a:r>
              <a:rPr kumimoji="1" lang="en-US" dirty="0" smtClean="0">
                <a:latin typeface="Arial Unicode MS" charset="0"/>
              </a:rPr>
              <a:t>Horizontal Test Cryostat:</a:t>
            </a:r>
          </a:p>
          <a:p>
            <a:pPr>
              <a:spcBef>
                <a:spcPct val="20000"/>
              </a:spcBef>
              <a:buClr>
                <a:srgbClr val="006600"/>
              </a:buClr>
              <a:buSzPct val="75000"/>
            </a:pPr>
            <a:r>
              <a:rPr kumimoji="1" lang="en-US" sz="1800" dirty="0">
                <a:latin typeface="Arial Unicode MS" charset="0"/>
              </a:rPr>
              <a:t>(</a:t>
            </a:r>
            <a:r>
              <a:rPr kumimoji="1" lang="en-US" sz="1800" dirty="0" smtClean="0">
                <a:latin typeface="Arial Unicode MS" charset="0"/>
              </a:rPr>
              <a:t>@16MV/m, 1.8K):</a:t>
            </a:r>
            <a:br>
              <a:rPr kumimoji="1" lang="en-US" sz="1800" dirty="0" smtClean="0">
                <a:latin typeface="Arial Unicode MS" charset="0"/>
              </a:rPr>
            </a:br>
            <a:endParaRPr kumimoji="1" lang="en-US" sz="1800" dirty="0">
              <a:latin typeface="Arial Unicode MS" charset="0"/>
            </a:endParaRPr>
          </a:p>
          <a:p>
            <a:pPr>
              <a:spcBef>
                <a:spcPct val="20000"/>
              </a:spcBef>
              <a:buClr>
                <a:srgbClr val="006600"/>
              </a:buClr>
              <a:buSzPct val="75000"/>
            </a:pPr>
            <a:r>
              <a:rPr kumimoji="1" lang="en-US" sz="1800" dirty="0" smtClean="0">
                <a:latin typeface="Arial Unicode MS" charset="0"/>
              </a:rPr>
              <a:t>Q0 = 3.5E10 without coupler</a:t>
            </a:r>
          </a:p>
          <a:p>
            <a:pPr>
              <a:spcBef>
                <a:spcPct val="20000"/>
              </a:spcBef>
              <a:buClr>
                <a:srgbClr val="006600"/>
              </a:buClr>
              <a:buSzPct val="75000"/>
            </a:pPr>
            <a:r>
              <a:rPr kumimoji="1" lang="en-US" sz="1800" dirty="0">
                <a:latin typeface="Arial Unicode MS" charset="0"/>
              </a:rPr>
              <a:t>Q0 = 2.E10 </a:t>
            </a:r>
            <a:r>
              <a:rPr kumimoji="1" lang="en-US" sz="1800" dirty="0" smtClean="0">
                <a:latin typeface="Arial Unicode MS" charset="0"/>
              </a:rPr>
              <a:t>with couplers</a:t>
            </a:r>
            <a:endParaRPr kumimoji="1" lang="en-US" sz="1800" dirty="0">
              <a:latin typeface="Arial Unicode MS" charset="0"/>
            </a:endParaRPr>
          </a:p>
          <a:p>
            <a:pPr>
              <a:spcBef>
                <a:spcPct val="20000"/>
              </a:spcBef>
              <a:buClr>
                <a:srgbClr val="006600"/>
              </a:buClr>
              <a:buSzPct val="75000"/>
            </a:pPr>
            <a:r>
              <a:rPr kumimoji="1" lang="en-US" sz="1800" dirty="0">
                <a:solidFill>
                  <a:srgbClr val="C00000"/>
                </a:solidFill>
                <a:latin typeface="Arial Unicode MS" charset="0"/>
              </a:rPr>
              <a:t>Q0 = 6E10 with coupler and HOM absorbers</a:t>
            </a:r>
          </a:p>
          <a:p>
            <a:pPr>
              <a:spcBef>
                <a:spcPct val="20000"/>
              </a:spcBef>
              <a:buClr>
                <a:srgbClr val="006600"/>
              </a:buClr>
              <a:buSzPct val="75000"/>
            </a:pPr>
            <a:endParaRPr kumimoji="1" lang="en-US" sz="1800" dirty="0">
              <a:latin typeface="Arial Unicode MS" charset="0"/>
            </a:endParaRP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319" y="2525732"/>
            <a:ext cx="4630681" cy="384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89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62185"/>
            <a:ext cx="5410200" cy="928415"/>
          </a:xfrm>
        </p:spPr>
        <p:txBody>
          <a:bodyPr/>
          <a:lstStyle/>
          <a:p>
            <a:r>
              <a:rPr lang="en-US" dirty="0" smtClean="0"/>
              <a:t>LCLS-II high Q collaboration</a:t>
            </a:r>
            <a:endParaRPr lang="en-US" dirty="0"/>
          </a:p>
        </p:txBody>
      </p:sp>
      <p:sp>
        <p:nvSpPr>
          <p:cNvPr id="3" name="Content Placeholder 2"/>
          <p:cNvSpPr>
            <a:spLocks noGrp="1"/>
          </p:cNvSpPr>
          <p:nvPr>
            <p:ph idx="1"/>
          </p:nvPr>
        </p:nvSpPr>
        <p:spPr>
          <a:xfrm>
            <a:off x="243134" y="1058232"/>
            <a:ext cx="8747677" cy="4525963"/>
          </a:xfrm>
        </p:spPr>
        <p:txBody>
          <a:bodyPr/>
          <a:lstStyle/>
          <a:p>
            <a:r>
              <a:rPr lang="en-US" sz="2400" b="1" dirty="0" smtClean="0">
                <a:solidFill>
                  <a:srgbClr val="000000"/>
                </a:solidFill>
              </a:rPr>
              <a:t>1</a:t>
            </a:r>
            <a:r>
              <a:rPr lang="en-US" sz="2400" b="1" baseline="30000" dirty="0" smtClean="0">
                <a:solidFill>
                  <a:srgbClr val="000000"/>
                </a:solidFill>
              </a:rPr>
              <a:t>st</a:t>
            </a:r>
            <a:r>
              <a:rPr lang="en-US" sz="2400" b="1" dirty="0" smtClean="0">
                <a:solidFill>
                  <a:srgbClr val="000000"/>
                </a:solidFill>
              </a:rPr>
              <a:t> study: same N-treatment (800C; 20 min in N</a:t>
            </a:r>
            <a:r>
              <a:rPr lang="en-US" sz="2400" b="1" baseline="-25000" dirty="0" smtClean="0">
                <a:solidFill>
                  <a:srgbClr val="000000"/>
                </a:solidFill>
              </a:rPr>
              <a:t>2</a:t>
            </a:r>
            <a:r>
              <a:rPr lang="en-US" sz="2400" b="1" dirty="0" smtClean="0">
                <a:solidFill>
                  <a:srgbClr val="000000"/>
                </a:solidFill>
              </a:rPr>
              <a:t> followed by 30 min in vacuum), but different final VEP amounts  </a:t>
            </a:r>
          </a:p>
          <a:p>
            <a:pPr lvl="1"/>
            <a:r>
              <a:rPr lang="en-US" sz="2000" b="1" dirty="0" smtClean="0">
                <a:solidFill>
                  <a:srgbClr val="006600"/>
                </a:solidFill>
              </a:rPr>
              <a:t>N-treatment of all 5 single cell cavities done</a:t>
            </a:r>
          </a:p>
          <a:p>
            <a:pPr lvl="1"/>
            <a:r>
              <a:rPr lang="en-US" sz="2000" b="1" dirty="0" smtClean="0"/>
              <a:t>Test of three cavities completed</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85800" y="2895600"/>
            <a:ext cx="5933313" cy="3337489"/>
          </a:xfrm>
          <a:prstGeom prst="rect">
            <a:avLst/>
          </a:prstGeom>
        </p:spPr>
      </p:pic>
      <p:pic>
        <p:nvPicPr>
          <p:cNvPr id="5" name="Picture 2" descr="\\SAMBA\accsrf\Dan\Matlab\IPAC14 Paper Plots\n2_press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514600"/>
            <a:ext cx="3809560" cy="285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1812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52400"/>
            <a:ext cx="6324600" cy="685800"/>
          </a:xfrm>
        </p:spPr>
        <p:txBody>
          <a:bodyPr/>
          <a:lstStyle/>
          <a:p>
            <a:pPr algn="r"/>
            <a:r>
              <a:rPr lang="en-US" dirty="0" smtClean="0"/>
              <a:t>Nitrogen treated cavities</a:t>
            </a:r>
            <a:endParaRPr lang="en-US" dirty="0"/>
          </a:p>
        </p:txBody>
      </p:sp>
      <p:pic>
        <p:nvPicPr>
          <p:cNvPr id="1026" name="Picture 2" descr="\\SAMBA\accsrf\Dan\Matlab\IPAC14 Paper Plots\qvse_all_temp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37530" cy="520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7360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055" y="152400"/>
            <a:ext cx="5860945" cy="609600"/>
          </a:xfrm>
        </p:spPr>
        <p:txBody>
          <a:bodyPr>
            <a:noAutofit/>
          </a:bodyPr>
          <a:lstStyle/>
          <a:p>
            <a:pPr algn="r"/>
            <a:r>
              <a:rPr lang="en-US" sz="2800" dirty="0" smtClean="0"/>
              <a:t>Trapping magnetic flux</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38200"/>
            <a:ext cx="5614384" cy="4114800"/>
          </a:xfrm>
          <a:prstGeom prst="rect">
            <a:avLst/>
          </a:prstGeom>
        </p:spPr>
      </p:pic>
      <p:sp>
        <p:nvSpPr>
          <p:cNvPr id="6" name="TextBox 5"/>
          <p:cNvSpPr txBox="1"/>
          <p:nvPr/>
        </p:nvSpPr>
        <p:spPr>
          <a:xfrm>
            <a:off x="3111992" y="3810000"/>
            <a:ext cx="2315705" cy="461665"/>
          </a:xfrm>
          <a:prstGeom prst="rect">
            <a:avLst/>
          </a:prstGeom>
          <a:noFill/>
          <a:ln>
            <a:solidFill>
              <a:schemeClr val="tx1"/>
            </a:solidFill>
          </a:ln>
        </p:spPr>
        <p:txBody>
          <a:bodyPr wrap="square" rtlCol="0">
            <a:spAutoFit/>
          </a:bodyPr>
          <a:lstStyle/>
          <a:p>
            <a:pPr algn="ctr"/>
            <a:r>
              <a:rPr lang="en-US" sz="1200" dirty="0" smtClean="0">
                <a:solidFill>
                  <a:srgbClr val="000000"/>
                </a:solidFill>
                <a:latin typeface="Times New Roman" panose="02020603050405020304" pitchFamily="18" charset="0"/>
                <a:cs typeface="Times New Roman" panose="02020603050405020304" pitchFamily="18" charset="0"/>
              </a:rPr>
              <a:t>Image Courtesy of Dan Gonnella</a:t>
            </a:r>
          </a:p>
          <a:p>
            <a:pPr algn="ctr"/>
            <a:r>
              <a:rPr lang="en-US" sz="1200" dirty="0" smtClean="0">
                <a:solidFill>
                  <a:srgbClr val="000000"/>
                </a:solidFill>
                <a:latin typeface="Times New Roman" panose="02020603050405020304" pitchFamily="18" charset="0"/>
                <a:cs typeface="Times New Roman" panose="02020603050405020304" pitchFamily="18" charset="0"/>
              </a:rPr>
              <a:t>Cornell University</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562600" y="2057400"/>
            <a:ext cx="3344207" cy="4524315"/>
          </a:xfrm>
          <a:prstGeom prst="rect">
            <a:avLst/>
          </a:prstGeom>
          <a:solidFill>
            <a:schemeClr val="bg1"/>
          </a:solidFill>
        </p:spPr>
        <p:txBody>
          <a:bodyPr wrap="square" rtlCol="0">
            <a:spAutoFit/>
          </a:bodyPr>
          <a:lstStyle/>
          <a:p>
            <a:r>
              <a:rPr lang="en-US" sz="1600" dirty="0" smtClean="0">
                <a:solidFill>
                  <a:srgbClr val="000000"/>
                </a:solidFill>
                <a:cs typeface="ＭＳ Ｐゴシック"/>
              </a:rPr>
              <a:t>Findings:</a:t>
            </a:r>
          </a:p>
          <a:p>
            <a:endParaRPr lang="en-US" sz="1600" dirty="0">
              <a:solidFill>
                <a:srgbClr val="000000"/>
              </a:solidFill>
              <a:cs typeface="ＭＳ Ｐゴシック"/>
            </a:endParaRPr>
          </a:p>
          <a:p>
            <a:pPr marL="285750" indent="-285750">
              <a:buFont typeface="Arial" panose="020B0604020202020204" pitchFamily="34" charset="0"/>
              <a:buChar char="•"/>
            </a:pPr>
            <a:r>
              <a:rPr lang="en-US" sz="1600" dirty="0" smtClean="0">
                <a:solidFill>
                  <a:srgbClr val="000000"/>
                </a:solidFill>
                <a:cs typeface="ＭＳ Ｐゴシック"/>
              </a:rPr>
              <a:t>Nitrogen treated Cavities have ~1 </a:t>
            </a:r>
            <a:r>
              <a:rPr lang="en-US" sz="1600" dirty="0" err="1" smtClean="0">
                <a:solidFill>
                  <a:srgbClr val="000000"/>
                </a:solidFill>
                <a:cs typeface="ＭＳ Ｐゴシック"/>
              </a:rPr>
              <a:t>n</a:t>
            </a:r>
            <a:r>
              <a:rPr lang="en-US" sz="1600" dirty="0" err="1" smtClean="0">
                <a:solidFill>
                  <a:srgbClr val="000000"/>
                </a:solidFill>
                <a:latin typeface="Symbol" panose="05050102010706020507" pitchFamily="18" charset="2"/>
                <a:cs typeface="ＭＳ Ｐゴシック"/>
              </a:rPr>
              <a:t>W</a:t>
            </a:r>
            <a:r>
              <a:rPr lang="en-US" sz="1600" dirty="0" smtClean="0">
                <a:solidFill>
                  <a:srgbClr val="000000"/>
                </a:solidFill>
                <a:cs typeface="ＭＳ Ｐゴシック"/>
              </a:rPr>
              <a:t>/</a:t>
            </a:r>
            <a:r>
              <a:rPr lang="en-US" sz="1600" dirty="0" err="1" smtClean="0">
                <a:solidFill>
                  <a:srgbClr val="000000"/>
                </a:solidFill>
                <a:cs typeface="ＭＳ Ｐゴシック"/>
              </a:rPr>
              <a:t>mG</a:t>
            </a:r>
            <a:r>
              <a:rPr lang="en-US" sz="1600" dirty="0" smtClean="0">
                <a:solidFill>
                  <a:srgbClr val="000000"/>
                </a:solidFill>
                <a:cs typeface="ＭＳ Ｐゴシック"/>
              </a:rPr>
              <a:t>  from external</a:t>
            </a:r>
            <a:br>
              <a:rPr lang="en-US" sz="1600" dirty="0" smtClean="0">
                <a:solidFill>
                  <a:srgbClr val="000000"/>
                </a:solidFill>
                <a:cs typeface="ＭＳ Ｐゴシック"/>
              </a:rPr>
            </a:br>
            <a:r>
              <a:rPr lang="en-US" sz="1600" dirty="0" smtClean="0">
                <a:solidFill>
                  <a:srgbClr val="000000"/>
                </a:solidFill>
                <a:cs typeface="ＭＳ Ｐゴシック"/>
              </a:rPr>
              <a:t>field (fast cool down, &gt;1K/min</a:t>
            </a:r>
            <a:r>
              <a:rPr lang="en-US" sz="1600" dirty="0">
                <a:solidFill>
                  <a:srgbClr val="000000"/>
                </a:solidFill>
                <a:cs typeface="ＭＳ Ｐゴシック"/>
              </a:rPr>
              <a:t>) </a:t>
            </a:r>
            <a:endParaRPr lang="en-US" sz="1600" dirty="0" smtClean="0">
              <a:solidFill>
                <a:srgbClr val="000000"/>
              </a:solidFill>
              <a:cs typeface="ＭＳ Ｐゴシック"/>
            </a:endParaRPr>
          </a:p>
          <a:p>
            <a:pPr marL="285750" indent="-285750">
              <a:buFont typeface="Arial" panose="020B0604020202020204" pitchFamily="34" charset="0"/>
              <a:buChar char="•"/>
            </a:pPr>
            <a:r>
              <a:rPr lang="en-US" sz="1600" dirty="0" smtClean="0">
                <a:solidFill>
                  <a:srgbClr val="000000"/>
                </a:solidFill>
                <a:cs typeface="ＭＳ Ｐゴシック"/>
              </a:rPr>
              <a:t>Figure is higher for slow cool-down</a:t>
            </a:r>
          </a:p>
          <a:p>
            <a:pPr marL="285750" indent="-285750">
              <a:buFont typeface="Arial" panose="020B0604020202020204" pitchFamily="34" charset="0"/>
              <a:buChar char="•"/>
            </a:pPr>
            <a:r>
              <a:rPr lang="en-US" sz="1600" dirty="0" smtClean="0">
                <a:solidFill>
                  <a:srgbClr val="000000"/>
                </a:solidFill>
                <a:cs typeface="ＭＳ Ｐゴシック"/>
              </a:rPr>
              <a:t>It’s 3 times higher than 120C baked cavities</a:t>
            </a:r>
          </a:p>
          <a:p>
            <a:pPr marL="285750" indent="-285750">
              <a:buFont typeface="Arial" panose="020B0604020202020204" pitchFamily="34" charset="0"/>
              <a:buChar char="•"/>
            </a:pPr>
            <a:r>
              <a:rPr lang="en-US" sz="1600" dirty="0" smtClean="0">
                <a:solidFill>
                  <a:srgbClr val="000000"/>
                </a:solidFill>
                <a:cs typeface="ＭＳ Ｐゴシック"/>
              </a:rPr>
              <a:t>For an HTC like magnetic shielding (~3mG) the residual from magnetic flux would be </a:t>
            </a:r>
            <a:br>
              <a:rPr lang="en-US" sz="1600" dirty="0" smtClean="0">
                <a:solidFill>
                  <a:srgbClr val="000000"/>
                </a:solidFill>
                <a:cs typeface="ＭＳ Ｐゴシック"/>
              </a:rPr>
            </a:br>
            <a:r>
              <a:rPr lang="en-US" sz="1600" dirty="0" smtClean="0">
                <a:solidFill>
                  <a:srgbClr val="000000"/>
                </a:solidFill>
                <a:cs typeface="ＭＳ Ｐゴシック"/>
              </a:rPr>
              <a:t>3.5 </a:t>
            </a:r>
            <a:r>
              <a:rPr lang="en-US" sz="1600" dirty="0" err="1" smtClean="0">
                <a:solidFill>
                  <a:srgbClr val="000000"/>
                </a:solidFill>
                <a:cs typeface="ＭＳ Ｐゴシック"/>
              </a:rPr>
              <a:t>n</a:t>
            </a:r>
            <a:r>
              <a:rPr lang="en-US" sz="1600" dirty="0" err="1" smtClean="0">
                <a:solidFill>
                  <a:srgbClr val="000000"/>
                </a:solidFill>
                <a:latin typeface="Symbol" panose="05050102010706020507" pitchFamily="18" charset="2"/>
                <a:cs typeface="ＭＳ Ｐゴシック"/>
              </a:rPr>
              <a:t>W</a:t>
            </a:r>
            <a:r>
              <a:rPr lang="en-US" sz="1600" dirty="0" smtClean="0">
                <a:solidFill>
                  <a:srgbClr val="000000"/>
                </a:solidFill>
                <a:latin typeface="Symbol" panose="05050102010706020507" pitchFamily="18" charset="2"/>
                <a:cs typeface="ＭＳ Ｐゴシック"/>
              </a:rPr>
              <a:t> </a:t>
            </a:r>
            <a:r>
              <a:rPr lang="en-US" sz="1600" dirty="0" smtClean="0">
                <a:solidFill>
                  <a:srgbClr val="000000"/>
                </a:solidFill>
                <a:cs typeface="ＭＳ Ｐゴシック"/>
              </a:rPr>
              <a:t>for an N-doped cavity</a:t>
            </a:r>
          </a:p>
          <a:p>
            <a:pPr marL="285750" indent="-285750">
              <a:buFont typeface="Arial" panose="020B0604020202020204" pitchFamily="34" charset="0"/>
              <a:buChar char="•"/>
            </a:pPr>
            <a:r>
              <a:rPr lang="en-US" sz="1600" dirty="0" smtClean="0">
                <a:solidFill>
                  <a:srgbClr val="000000"/>
                </a:solidFill>
                <a:cs typeface="ＭＳ Ｐゴシック"/>
              </a:rPr>
              <a:t>Data might be used to set design specs on the </a:t>
            </a:r>
            <a:r>
              <a:rPr lang="en-US" sz="1600" dirty="0" err="1" smtClean="0">
                <a:solidFill>
                  <a:srgbClr val="000000"/>
                </a:solidFill>
                <a:cs typeface="ＭＳ Ｐゴシック"/>
              </a:rPr>
              <a:t>cryo</a:t>
            </a:r>
            <a:r>
              <a:rPr lang="en-US" sz="1600" dirty="0" smtClean="0">
                <a:solidFill>
                  <a:srgbClr val="000000"/>
                </a:solidFill>
                <a:cs typeface="ＭＳ Ｐゴシック"/>
              </a:rPr>
              <a:t>-module</a:t>
            </a:r>
          </a:p>
          <a:p>
            <a:pPr marL="285750" indent="-285750">
              <a:buFont typeface="Arial" panose="020B0604020202020204" pitchFamily="34" charset="0"/>
              <a:buChar char="•"/>
            </a:pPr>
            <a:endParaRPr lang="en-US" sz="1600" dirty="0" smtClean="0">
              <a:solidFill>
                <a:srgbClr val="000000"/>
              </a:solidFill>
              <a:cs typeface="ＭＳ Ｐゴシック"/>
            </a:endParaRPr>
          </a:p>
          <a:p>
            <a:endParaRPr lang="en-US" sz="1600" dirty="0">
              <a:solidFill>
                <a:srgbClr val="000000"/>
              </a:solidFill>
              <a:cs typeface="ＭＳ Ｐゴシック"/>
            </a:endParaRPr>
          </a:p>
        </p:txBody>
      </p:sp>
    </p:spTree>
    <p:extLst>
      <p:ext uri="{BB962C8B-B14F-4D97-AF65-F5344CB8AC3E}">
        <p14:creationId xmlns:p14="http://schemas.microsoft.com/office/powerpoint/2010/main" val="16527013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1" name="Picture 3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1" y="847177"/>
            <a:ext cx="58578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1800" dirty="0" err="1" smtClean="0"/>
              <a:t>Nanostructural</a:t>
            </a:r>
            <a:r>
              <a:rPr lang="en-US" sz="1800" dirty="0" smtClean="0"/>
              <a:t> studies on cavity cutouts at Urbana-</a:t>
            </a:r>
            <a:r>
              <a:rPr lang="en-US" sz="1800" dirty="0" err="1" smtClean="0"/>
              <a:t>Champaigne</a:t>
            </a:r>
            <a:r>
              <a:rPr lang="en-US" sz="1800" dirty="0" smtClean="0"/>
              <a:t> (Ph.D. work of Y. </a:t>
            </a:r>
            <a:r>
              <a:rPr lang="en-US" sz="1800" dirty="0" err="1" smtClean="0"/>
              <a:t>Trenikhina</a:t>
            </a:r>
            <a:r>
              <a:rPr lang="en-US" sz="1800" dirty="0" smtClean="0"/>
              <a:t> – IIT/FNAL, collaboration with Prof. J.-M. </a:t>
            </a:r>
            <a:r>
              <a:rPr lang="en-US" sz="1800" dirty="0" err="1" smtClean="0"/>
              <a:t>Zuo</a:t>
            </a:r>
            <a:r>
              <a:rPr lang="en-US" sz="1800" dirty="0" smtClean="0"/>
              <a:t> at </a:t>
            </a:r>
            <a:r>
              <a:rPr lang="en-US" sz="1800" smtClean="0"/>
              <a:t>UIUC )</a:t>
            </a:r>
            <a:endParaRPr lang="en-US" sz="1800" dirty="0"/>
          </a:p>
        </p:txBody>
      </p:sp>
      <p:sp>
        <p:nvSpPr>
          <p:cNvPr id="4" name="Date Placeholder 3"/>
          <p:cNvSpPr>
            <a:spLocks noGrp="1"/>
          </p:cNvSpPr>
          <p:nvPr>
            <p:ph type="dt" sz="half" idx="10"/>
          </p:nvPr>
        </p:nvSpPr>
        <p:spPr/>
        <p:txBody>
          <a:bodyPr/>
          <a:lstStyle/>
          <a:p>
            <a:fld id="{84FAEF67-E626-4FF3-9E0C-618E858FB8CB}" type="datetime1">
              <a:rPr lang="en-US" smtClean="0"/>
              <a:pPr/>
              <a:t>8/25/14</a:t>
            </a:fld>
            <a:endParaRPr lang="en-US"/>
          </a:p>
        </p:txBody>
      </p:sp>
      <p:sp>
        <p:nvSpPr>
          <p:cNvPr id="6" name="Slide Number Placeholder 5"/>
          <p:cNvSpPr>
            <a:spLocks noGrp="1"/>
          </p:cNvSpPr>
          <p:nvPr>
            <p:ph type="sldNum" sz="quarter" idx="12"/>
          </p:nvPr>
        </p:nvSpPr>
        <p:spPr/>
        <p:txBody>
          <a:bodyPr/>
          <a:lstStyle/>
          <a:p>
            <a:fld id="{FB58D512-C763-2848-AE8D-02F058D46064}" type="slidenum">
              <a:rPr lang="en-US" smtClean="0"/>
              <a:pPr/>
              <a:t>35</a:t>
            </a:fld>
            <a:endParaRPr lang="en-US"/>
          </a:p>
        </p:txBody>
      </p:sp>
      <p:cxnSp>
        <p:nvCxnSpPr>
          <p:cNvPr id="10" name="Straight Arrow Connector 9"/>
          <p:cNvCxnSpPr/>
          <p:nvPr/>
        </p:nvCxnSpPr>
        <p:spPr>
          <a:xfrm flipH="1">
            <a:off x="5029199" y="4485090"/>
            <a:ext cx="50918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3889589"/>
            <a:ext cx="2998177" cy="2370534"/>
          </a:xfrm>
          <a:prstGeom prst="rect">
            <a:avLst/>
          </a:prstGeom>
          <a:noFill/>
        </p:spPr>
        <p:txBody>
          <a:bodyPr wrap="square" rtlCol="0">
            <a:normAutofit fontScale="92500" lnSpcReduction="10000"/>
          </a:bodyPr>
          <a:lstStyle/>
          <a:p>
            <a:pPr defTabSz="457200" eaLnBrk="1" hangingPunct="1"/>
            <a:r>
              <a:rPr lang="en-US" sz="1800" dirty="0" smtClean="0">
                <a:solidFill>
                  <a:srgbClr val="404040"/>
                </a:solidFill>
                <a:latin typeface="Arial"/>
                <a:ea typeface="MS PGothic" pitchFamily="34" charset="-128"/>
                <a:cs typeface="Arial"/>
              </a:rPr>
              <a:t>Look at the penetration depth with </a:t>
            </a:r>
            <a:r>
              <a:rPr lang="en-US" sz="1800" dirty="0" err="1" smtClean="0">
                <a:solidFill>
                  <a:srgbClr val="404040"/>
                </a:solidFill>
                <a:latin typeface="Arial"/>
                <a:ea typeface="MS PGothic" pitchFamily="34" charset="-128"/>
                <a:cs typeface="Arial"/>
              </a:rPr>
              <a:t>subnanometer</a:t>
            </a:r>
            <a:r>
              <a:rPr lang="en-US" sz="1800" dirty="0" smtClean="0">
                <a:solidFill>
                  <a:srgbClr val="404040"/>
                </a:solidFill>
                <a:latin typeface="Arial"/>
                <a:ea typeface="MS PGothic" pitchFamily="34" charset="-128"/>
                <a:cs typeface="Arial"/>
              </a:rPr>
              <a:t> resolution in TEM at room </a:t>
            </a:r>
            <a:r>
              <a:rPr lang="en-US" sz="1800" dirty="0" smtClean="0">
                <a:solidFill>
                  <a:srgbClr val="FF0000"/>
                </a:solidFill>
                <a:latin typeface="Arial"/>
                <a:ea typeface="MS PGothic" pitchFamily="34" charset="-128"/>
                <a:cs typeface="Arial"/>
              </a:rPr>
              <a:t>AND T&lt;100K </a:t>
            </a:r>
            <a:r>
              <a:rPr lang="en-US" sz="1800" dirty="0" smtClean="0">
                <a:solidFill>
                  <a:srgbClr val="404040"/>
                </a:solidFill>
                <a:latin typeface="Arial"/>
                <a:ea typeface="MS PGothic" pitchFamily="34" charset="-128"/>
                <a:cs typeface="Arial"/>
              </a:rPr>
              <a:t>temperatures</a:t>
            </a:r>
          </a:p>
          <a:p>
            <a:pPr defTabSz="457200" eaLnBrk="1" hangingPunct="1"/>
            <a:endParaRPr lang="en-US" sz="1800" dirty="0">
              <a:solidFill>
                <a:srgbClr val="404040"/>
              </a:solidFill>
              <a:latin typeface="Arial"/>
              <a:ea typeface="MS PGothic" pitchFamily="34" charset="-128"/>
              <a:cs typeface="Arial"/>
            </a:endParaRPr>
          </a:p>
          <a:p>
            <a:pPr defTabSz="457200" eaLnBrk="1" hangingPunct="1"/>
            <a:r>
              <a:rPr lang="en-US" sz="1800" dirty="0" smtClean="0">
                <a:solidFill>
                  <a:srgbClr val="404040"/>
                </a:solidFill>
                <a:latin typeface="Arial"/>
                <a:ea typeface="MS PGothic" pitchFamily="34" charset="-128"/>
                <a:cs typeface="Arial"/>
              </a:rPr>
              <a:t>Determine chemical and defect structure by other state-of-the-art techniques (XPS, AES, SIMS, …)</a:t>
            </a:r>
          </a:p>
        </p:txBody>
      </p:sp>
      <p:pic>
        <p:nvPicPr>
          <p:cNvPr id="12" name="Picture 11"/>
          <p:cNvPicPr>
            <a:picLocks noChangeAspect="1"/>
          </p:cNvPicPr>
          <p:nvPr/>
        </p:nvPicPr>
        <p:blipFill>
          <a:blip r:embed="rId3"/>
          <a:stretch>
            <a:fillRect/>
          </a:stretch>
        </p:blipFill>
        <p:spPr>
          <a:xfrm>
            <a:off x="3065719" y="3681046"/>
            <a:ext cx="1963479" cy="1981200"/>
          </a:xfrm>
          <a:prstGeom prst="rect">
            <a:avLst/>
          </a:prstGeom>
        </p:spPr>
      </p:pic>
      <p:sp>
        <p:nvSpPr>
          <p:cNvPr id="13" name="TextBox 12"/>
          <p:cNvSpPr txBox="1"/>
          <p:nvPr/>
        </p:nvSpPr>
        <p:spPr>
          <a:xfrm>
            <a:off x="4343399" y="4819102"/>
            <a:ext cx="685800" cy="685800"/>
          </a:xfrm>
          <a:prstGeom prst="rect">
            <a:avLst/>
          </a:prstGeom>
          <a:noFill/>
        </p:spPr>
        <p:txBody>
          <a:bodyPr wrap="none" rtlCol="0">
            <a:normAutofit/>
          </a:bodyPr>
          <a:lstStyle/>
          <a:p>
            <a:pPr defTabSz="457200" eaLnBrk="1" hangingPunct="1"/>
            <a:r>
              <a:rPr lang="en-US" dirty="0" smtClean="0">
                <a:solidFill>
                  <a:srgbClr val="FF0000"/>
                </a:solidFill>
                <a:latin typeface="Arial"/>
                <a:ea typeface="MS PGothic" pitchFamily="34" charset="-128"/>
                <a:cs typeface="Arial"/>
              </a:rPr>
              <a:t>TEM</a:t>
            </a:r>
          </a:p>
        </p:txBody>
      </p:sp>
      <p:cxnSp>
        <p:nvCxnSpPr>
          <p:cNvPr id="15" name="Straight Arrow Connector 14"/>
          <p:cNvCxnSpPr/>
          <p:nvPr/>
        </p:nvCxnSpPr>
        <p:spPr>
          <a:xfrm flipH="1">
            <a:off x="2656268" y="4361902"/>
            <a:ext cx="1357014" cy="123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4" name="Straight Arrow Connector 1223"/>
          <p:cNvCxnSpPr/>
          <p:nvPr/>
        </p:nvCxnSpPr>
        <p:spPr>
          <a:xfrm flipH="1">
            <a:off x="7293574" y="2368119"/>
            <a:ext cx="465527" cy="683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5" name="TextBox 1224"/>
          <p:cNvSpPr txBox="1"/>
          <p:nvPr/>
        </p:nvSpPr>
        <p:spPr>
          <a:xfrm>
            <a:off x="7526337" y="1045271"/>
            <a:ext cx="1389062" cy="1323439"/>
          </a:xfrm>
          <a:prstGeom prst="rect">
            <a:avLst/>
          </a:prstGeom>
          <a:noFill/>
        </p:spPr>
        <p:txBody>
          <a:bodyPr wrap="square" rtlCol="0">
            <a:spAutoFit/>
          </a:bodyPr>
          <a:lstStyle/>
          <a:p>
            <a:pPr defTabSz="457200" eaLnBrk="1" hangingPunct="1"/>
            <a:r>
              <a:rPr lang="en-US" sz="1600" dirty="0" smtClean="0">
                <a:solidFill>
                  <a:srgbClr val="404040"/>
                </a:solidFill>
                <a:latin typeface="Calibri" pitchFamily="34" charset="0"/>
                <a:ea typeface="MS PGothic" pitchFamily="34" charset="-128"/>
              </a:rPr>
              <a:t>Use focused ion beam to make cross-sectional samples</a:t>
            </a:r>
            <a:endParaRPr lang="en-US" sz="1600" dirty="0">
              <a:solidFill>
                <a:srgbClr val="404040"/>
              </a:solidFill>
              <a:latin typeface="Calibri" pitchFamily="34" charset="0"/>
              <a:ea typeface="MS PGothic" pitchFamily="34" charset="-128"/>
            </a:endParaRPr>
          </a:p>
        </p:txBody>
      </p:sp>
      <p:sp>
        <p:nvSpPr>
          <p:cNvPr id="1227" name="Right Arrow 1226"/>
          <p:cNvSpPr/>
          <p:nvPr/>
        </p:nvSpPr>
        <p:spPr>
          <a:xfrm>
            <a:off x="2286000" y="5791200"/>
            <a:ext cx="546622" cy="3692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endParaRPr lang="en-US">
              <a:solidFill>
                <a:srgbClr val="FFFFFF"/>
              </a:solidFill>
              <a:latin typeface="Arial"/>
            </a:endParaRPr>
          </a:p>
        </p:txBody>
      </p:sp>
      <p:sp>
        <p:nvSpPr>
          <p:cNvPr id="1228" name="TextBox 1227"/>
          <p:cNvSpPr txBox="1"/>
          <p:nvPr/>
        </p:nvSpPr>
        <p:spPr>
          <a:xfrm>
            <a:off x="2895600" y="5791200"/>
            <a:ext cx="4713650" cy="400110"/>
          </a:xfrm>
          <a:prstGeom prst="rect">
            <a:avLst/>
          </a:prstGeom>
          <a:noFill/>
        </p:spPr>
        <p:txBody>
          <a:bodyPr wrap="none" rtlCol="0">
            <a:spAutoFit/>
          </a:bodyPr>
          <a:lstStyle/>
          <a:p>
            <a:pPr defTabSz="457200" eaLnBrk="1" hangingPunct="1"/>
            <a:r>
              <a:rPr lang="en-US" sz="2000" dirty="0" smtClean="0">
                <a:solidFill>
                  <a:srgbClr val="404040"/>
                </a:solidFill>
                <a:latin typeface="Calibri" pitchFamily="34" charset="0"/>
                <a:ea typeface="MS PGothic" pitchFamily="34" charset="-128"/>
              </a:rPr>
              <a:t>Connect SRF performance to nanostructure</a:t>
            </a:r>
            <a:endParaRPr lang="en-US" sz="2000" dirty="0">
              <a:solidFill>
                <a:srgbClr val="404040"/>
              </a:solidFill>
              <a:latin typeface="Calibri" pitchFamily="34" charset="0"/>
              <a:ea typeface="MS PGothic" pitchFamily="34" charset="-128"/>
            </a:endParaRPr>
          </a:p>
        </p:txBody>
      </p:sp>
      <p:pic>
        <p:nvPicPr>
          <p:cNvPr id="3" name="Picture 2"/>
          <p:cNvPicPr>
            <a:picLocks noChangeAspect="1"/>
          </p:cNvPicPr>
          <p:nvPr/>
        </p:nvPicPr>
        <p:blipFill>
          <a:blip r:embed="rId4"/>
          <a:stretch>
            <a:fillRect/>
          </a:stretch>
        </p:blipFill>
        <p:spPr>
          <a:xfrm>
            <a:off x="7986699" y="5337925"/>
            <a:ext cx="1157301" cy="1520075"/>
          </a:xfrm>
          <a:prstGeom prst="rect">
            <a:avLst/>
          </a:prstGeom>
        </p:spPr>
      </p:pic>
      <p:sp>
        <p:nvSpPr>
          <p:cNvPr id="7" name="TextBox 6"/>
          <p:cNvSpPr txBox="1"/>
          <p:nvPr/>
        </p:nvSpPr>
        <p:spPr>
          <a:xfrm>
            <a:off x="5147334" y="6396335"/>
            <a:ext cx="2853666" cy="461665"/>
          </a:xfrm>
          <a:prstGeom prst="rect">
            <a:avLst/>
          </a:prstGeom>
          <a:solidFill>
            <a:schemeClr val="bg1"/>
          </a:solidFill>
        </p:spPr>
        <p:txBody>
          <a:bodyPr wrap="none" rtlCol="0">
            <a:spAutoFit/>
          </a:bodyPr>
          <a:lstStyle/>
          <a:p>
            <a:r>
              <a:rPr lang="en-US" dirty="0" smtClean="0"/>
              <a:t>Urbana Champaign</a:t>
            </a:r>
            <a:endParaRPr lang="en-US" dirty="0"/>
          </a:p>
        </p:txBody>
      </p:sp>
    </p:spTree>
    <p:extLst>
      <p:ext uri="{BB962C8B-B14F-4D97-AF65-F5344CB8AC3E}">
        <p14:creationId xmlns:p14="http://schemas.microsoft.com/office/powerpoint/2010/main" val="101635282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a:t>
            </a:r>
            <a:r>
              <a:rPr lang="en-US" dirty="0" err="1" smtClean="0"/>
              <a:t>nanohydrides</a:t>
            </a:r>
            <a:r>
              <a:rPr lang="en-US" dirty="0" smtClean="0"/>
              <a:t> at the surface of nitrogen doped cutouts</a:t>
            </a:r>
            <a:endParaRPr lang="en-US" dirty="0"/>
          </a:p>
        </p:txBody>
      </p:sp>
      <p:sp>
        <p:nvSpPr>
          <p:cNvPr id="4" name="Date Placeholder 3"/>
          <p:cNvSpPr>
            <a:spLocks noGrp="1"/>
          </p:cNvSpPr>
          <p:nvPr>
            <p:ph type="dt" sz="half" idx="10"/>
          </p:nvPr>
        </p:nvSpPr>
        <p:spPr/>
        <p:txBody>
          <a:bodyPr/>
          <a:lstStyle/>
          <a:p>
            <a:pPr>
              <a:defRPr/>
            </a:pPr>
            <a:fld id="{ADDB9018-0E3F-4412-8156-661B950E5337}" type="datetime1">
              <a:rPr lang="en-US" smtClean="0"/>
              <a:pPr>
                <a:defRPr/>
              </a:pPr>
              <a:t>8/25/14</a:t>
            </a:fld>
            <a:endParaRPr lang="en-US"/>
          </a:p>
        </p:txBody>
      </p:sp>
      <p:sp>
        <p:nvSpPr>
          <p:cNvPr id="6" name="Slide Number Placeholder 5"/>
          <p:cNvSpPr>
            <a:spLocks noGrp="1"/>
          </p:cNvSpPr>
          <p:nvPr>
            <p:ph type="sldNum" sz="quarter" idx="12"/>
          </p:nvPr>
        </p:nvSpPr>
        <p:spPr/>
        <p:txBody>
          <a:bodyPr/>
          <a:lstStyle/>
          <a:p>
            <a:pPr>
              <a:defRPr/>
            </a:pPr>
            <a:fld id="{C5CE4AD7-A11D-0F4F-B310-D854D5B39183}" type="slidenum">
              <a:rPr lang="en-US" smtClean="0"/>
              <a:pPr>
                <a:defRPr/>
              </a:pPr>
              <a:t>36</a:t>
            </a:fld>
            <a:endParaRPr lang="en-US" dirty="0"/>
          </a:p>
        </p:txBody>
      </p:sp>
      <p:sp>
        <p:nvSpPr>
          <p:cNvPr id="8" name="Rectangle 15"/>
          <p:cNvSpPr>
            <a:spLocks/>
          </p:cNvSpPr>
          <p:nvPr/>
        </p:nvSpPr>
        <p:spPr bwMode="auto">
          <a:xfrm>
            <a:off x="676275" y="5288182"/>
            <a:ext cx="4759523" cy="44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160729" defTabSz="457200" eaLnBrk="1" hangingPunct="1"/>
            <a:r>
              <a:rPr lang="en-US" sz="1800" u="sng" dirty="0">
                <a:solidFill>
                  <a:srgbClr val="404040"/>
                </a:solidFill>
                <a:latin typeface="Georgia Bold" charset="0"/>
                <a:ea typeface="MS PGothic" pitchFamily="34" charset="-128"/>
                <a:cs typeface="Georgia Bold" charset="0"/>
                <a:sym typeface="Georgia Bold" charset="0"/>
              </a:rPr>
              <a:t>Room T and 94K:</a:t>
            </a:r>
            <a:r>
              <a:rPr lang="en-US" sz="1800" dirty="0">
                <a:solidFill>
                  <a:srgbClr val="404040"/>
                </a:solidFill>
                <a:latin typeface="Georgia Bold" charset="0"/>
                <a:ea typeface="MS PGothic" pitchFamily="34" charset="-128"/>
                <a:cs typeface="Georgia Bold" charset="0"/>
                <a:sym typeface="Georgia Bold" charset="0"/>
              </a:rPr>
              <a:t> NO</a:t>
            </a:r>
            <a:r>
              <a:rPr lang="en-US" sz="1800" dirty="0">
                <a:solidFill>
                  <a:srgbClr val="404040"/>
                </a:solidFill>
                <a:latin typeface="Georgia" charset="0"/>
                <a:ea typeface="MS PGothic" pitchFamily="34" charset="-128"/>
                <a:cs typeface="Georgia" charset="0"/>
                <a:sym typeface="Georgia" charset="0"/>
              </a:rPr>
              <a:t> additional </a:t>
            </a:r>
            <a:r>
              <a:rPr lang="en-US" sz="1800" dirty="0" err="1">
                <a:solidFill>
                  <a:srgbClr val="404040"/>
                </a:solidFill>
                <a:latin typeface="Georgia" charset="0"/>
                <a:ea typeface="MS PGothic" pitchFamily="34" charset="-128"/>
                <a:cs typeface="Georgia" charset="0"/>
                <a:sym typeface="Georgia" charset="0"/>
              </a:rPr>
              <a:t>Nb</a:t>
            </a:r>
            <a:r>
              <a:rPr lang="en-US" sz="1800" dirty="0">
                <a:solidFill>
                  <a:srgbClr val="404040"/>
                </a:solidFill>
                <a:latin typeface="Georgia" charset="0"/>
                <a:ea typeface="MS PGothic" pitchFamily="34" charset="-128"/>
                <a:cs typeface="Georgia" charset="0"/>
                <a:sym typeface="Georgia" charset="0"/>
              </a:rPr>
              <a:t> hydride phases </a:t>
            </a:r>
            <a:r>
              <a:rPr lang="en-US" sz="1800" u="sng" dirty="0">
                <a:solidFill>
                  <a:srgbClr val="D90B00"/>
                </a:solidFill>
                <a:latin typeface="Georgia" charset="0"/>
                <a:ea typeface="MS PGothic" pitchFamily="34" charset="-128"/>
                <a:cs typeface="Georgia" charset="0"/>
                <a:sym typeface="Georgia" charset="0"/>
              </a:rPr>
              <a:t>right underneath</a:t>
            </a:r>
            <a:r>
              <a:rPr lang="en-US" sz="1800" dirty="0">
                <a:solidFill>
                  <a:srgbClr val="404040"/>
                </a:solidFill>
                <a:latin typeface="Georgia" charset="0"/>
                <a:ea typeface="MS PGothic" pitchFamily="34" charset="-128"/>
                <a:cs typeface="Georgia" charset="0"/>
                <a:sym typeface="Georgia" charset="0"/>
              </a:rPr>
              <a:t> an oxide </a:t>
            </a:r>
            <a:r>
              <a:rPr lang="en-US" sz="1800" u="sng" dirty="0">
                <a:solidFill>
                  <a:srgbClr val="D90B00"/>
                </a:solidFill>
                <a:latin typeface="Georgia" charset="0"/>
                <a:ea typeface="MS PGothic" pitchFamily="34" charset="-128"/>
                <a:cs typeface="Georgia" charset="0"/>
                <a:sym typeface="Georgia" charset="0"/>
              </a:rPr>
              <a:t>(within ~50 nm</a:t>
            </a:r>
            <a:r>
              <a:rPr lang="en-US" sz="1800" u="sng" dirty="0" smtClean="0">
                <a:solidFill>
                  <a:srgbClr val="D90B00"/>
                </a:solidFill>
                <a:latin typeface="Georgia" charset="0"/>
                <a:ea typeface="MS PGothic" pitchFamily="34" charset="-128"/>
                <a:cs typeface="Georgia" charset="0"/>
                <a:sym typeface="Georgia" charset="0"/>
              </a:rPr>
              <a:t>)</a:t>
            </a:r>
            <a:endParaRPr lang="en-US" sz="1800" dirty="0">
              <a:solidFill>
                <a:srgbClr val="404040"/>
              </a:solidFill>
              <a:latin typeface="Georgia" charset="0"/>
              <a:ea typeface="MS PGothic" pitchFamily="34" charset="-128"/>
              <a:cs typeface="Georgia" charset="0"/>
              <a:sym typeface="Georgia" charset="0"/>
            </a:endParaRPr>
          </a:p>
        </p:txBody>
      </p:sp>
      <p:pic>
        <p:nvPicPr>
          <p:cNvPr id="10" name="Picture 1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79" y="1032157"/>
            <a:ext cx="5689248" cy="400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3" name="TextBox 2"/>
          <p:cNvSpPr txBox="1"/>
          <p:nvPr/>
        </p:nvSpPr>
        <p:spPr>
          <a:xfrm>
            <a:off x="6247065" y="1282568"/>
            <a:ext cx="2668336" cy="2308324"/>
          </a:xfrm>
          <a:prstGeom prst="rect">
            <a:avLst/>
          </a:prstGeom>
          <a:noFill/>
        </p:spPr>
        <p:txBody>
          <a:bodyPr wrap="square" rtlCol="0">
            <a:spAutoFit/>
          </a:bodyPr>
          <a:lstStyle/>
          <a:p>
            <a:pPr defTabSz="457200" eaLnBrk="1" hangingPunct="1"/>
            <a:r>
              <a:rPr lang="en-US" dirty="0" smtClean="0">
                <a:solidFill>
                  <a:srgbClr val="404040"/>
                </a:solidFill>
                <a:latin typeface="Calibri" pitchFamily="34" charset="0"/>
                <a:ea typeface="MS PGothic" pitchFamily="34" charset="-128"/>
              </a:rPr>
              <a:t>Nitrogen doping may fully trap hydrogen =&gt; only intrinsic </a:t>
            </a:r>
            <a:r>
              <a:rPr lang="en-US" dirty="0" err="1" smtClean="0">
                <a:solidFill>
                  <a:srgbClr val="404040"/>
                </a:solidFill>
                <a:latin typeface="Calibri" pitchFamily="34" charset="0"/>
                <a:ea typeface="MS PGothic" pitchFamily="34" charset="-128"/>
              </a:rPr>
              <a:t>Nb</a:t>
            </a:r>
            <a:r>
              <a:rPr lang="en-US" dirty="0" smtClean="0">
                <a:solidFill>
                  <a:srgbClr val="404040"/>
                </a:solidFill>
                <a:latin typeface="Calibri" pitchFamily="34" charset="0"/>
                <a:ea typeface="MS PGothic" pitchFamily="34" charset="-128"/>
              </a:rPr>
              <a:t> behavior is then manifested?</a:t>
            </a:r>
            <a:endParaRPr lang="en-US" dirty="0">
              <a:solidFill>
                <a:srgbClr val="404040"/>
              </a:solidFill>
              <a:latin typeface="Calibri" pitchFamily="34" charset="0"/>
              <a:ea typeface="MS PGothic" pitchFamily="34" charset="-128"/>
            </a:endParaRPr>
          </a:p>
        </p:txBody>
      </p:sp>
      <p:pic>
        <p:nvPicPr>
          <p:cNvPr id="9" name="Picture 8"/>
          <p:cNvPicPr>
            <a:picLocks noChangeAspect="1"/>
          </p:cNvPicPr>
          <p:nvPr/>
        </p:nvPicPr>
        <p:blipFill>
          <a:blip r:embed="rId3"/>
          <a:stretch>
            <a:fillRect/>
          </a:stretch>
        </p:blipFill>
        <p:spPr>
          <a:xfrm>
            <a:off x="7986699" y="5337925"/>
            <a:ext cx="1157301" cy="1520075"/>
          </a:xfrm>
          <a:prstGeom prst="rect">
            <a:avLst/>
          </a:prstGeom>
        </p:spPr>
      </p:pic>
      <p:sp>
        <p:nvSpPr>
          <p:cNvPr id="11" name="TextBox 10"/>
          <p:cNvSpPr txBox="1"/>
          <p:nvPr/>
        </p:nvSpPr>
        <p:spPr>
          <a:xfrm>
            <a:off x="5147334" y="6396335"/>
            <a:ext cx="2853666" cy="461665"/>
          </a:xfrm>
          <a:prstGeom prst="rect">
            <a:avLst/>
          </a:prstGeom>
          <a:solidFill>
            <a:schemeClr val="bg1"/>
          </a:solidFill>
        </p:spPr>
        <p:txBody>
          <a:bodyPr wrap="none" rtlCol="0">
            <a:spAutoFit/>
          </a:bodyPr>
          <a:lstStyle/>
          <a:p>
            <a:r>
              <a:rPr lang="en-US" dirty="0" smtClean="0"/>
              <a:t>Urbana Champaign</a:t>
            </a:r>
            <a:endParaRPr lang="en-US" dirty="0"/>
          </a:p>
        </p:txBody>
      </p:sp>
    </p:spTree>
    <p:extLst>
      <p:ext uri="{BB962C8B-B14F-4D97-AF65-F5344CB8AC3E}">
        <p14:creationId xmlns:p14="http://schemas.microsoft.com/office/powerpoint/2010/main" val="38636879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09" y="1476426"/>
            <a:ext cx="8155682" cy="490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2743200" y="152400"/>
            <a:ext cx="6400800" cy="685800"/>
          </a:xfrm>
        </p:spPr>
        <p:txBody>
          <a:bodyPr/>
          <a:lstStyle/>
          <a:p>
            <a:pPr algn="r"/>
            <a:r>
              <a:rPr lang="en-US" dirty="0" smtClean="0"/>
              <a:t>Comparison fast/slow cool </a:t>
            </a:r>
            <a:endParaRPr lang="en-US" dirty="0"/>
          </a:p>
        </p:txBody>
      </p:sp>
      <p:sp>
        <p:nvSpPr>
          <p:cNvPr id="7" name="TextBox 6"/>
          <p:cNvSpPr txBox="1"/>
          <p:nvPr/>
        </p:nvSpPr>
        <p:spPr>
          <a:xfrm>
            <a:off x="3205515" y="4352994"/>
            <a:ext cx="4795120" cy="461665"/>
          </a:xfrm>
          <a:prstGeom prst="rect">
            <a:avLst/>
          </a:prstGeom>
          <a:solidFill>
            <a:srgbClr val="FFFFFF"/>
          </a:solidFill>
        </p:spPr>
        <p:txBody>
          <a:bodyPr wrap="square" rtlCol="0">
            <a:spAutoFit/>
          </a:bodyPr>
          <a:lstStyle/>
          <a:p>
            <a:r>
              <a:rPr lang="en-US" sz="2400" b="1" dirty="0" smtClean="0">
                <a:solidFill>
                  <a:srgbClr val="006600"/>
                </a:solidFill>
              </a:rPr>
              <a:t>2.5E10 at 13 MV/m, slow cool</a:t>
            </a:r>
            <a:endParaRPr lang="en-US" sz="2400" b="1" dirty="0">
              <a:solidFill>
                <a:srgbClr val="006600"/>
              </a:solidFill>
            </a:endParaRPr>
          </a:p>
        </p:txBody>
      </p:sp>
      <p:cxnSp>
        <p:nvCxnSpPr>
          <p:cNvPr id="8" name="Straight Arrow Connector 7"/>
          <p:cNvCxnSpPr/>
          <p:nvPr/>
        </p:nvCxnSpPr>
        <p:spPr>
          <a:xfrm flipV="1">
            <a:off x="6682154" y="3563817"/>
            <a:ext cx="164123" cy="788986"/>
          </a:xfrm>
          <a:prstGeom prst="straightConnector1">
            <a:avLst/>
          </a:prstGeom>
          <a:ln w="38100" cmpd="sng">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07299" y="1597226"/>
            <a:ext cx="4562977" cy="461665"/>
          </a:xfrm>
          <a:prstGeom prst="rect">
            <a:avLst/>
          </a:prstGeom>
          <a:solidFill>
            <a:srgbClr val="FFFFFF"/>
          </a:solidFill>
        </p:spPr>
        <p:txBody>
          <a:bodyPr wrap="square" rtlCol="0">
            <a:spAutoFit/>
          </a:bodyPr>
          <a:lstStyle/>
          <a:p>
            <a:r>
              <a:rPr lang="en-US" sz="2400" b="1" dirty="0" smtClean="0">
                <a:solidFill>
                  <a:srgbClr val="006600"/>
                </a:solidFill>
              </a:rPr>
              <a:t>3.2E10 at 13.2 MV/m, fast cool</a:t>
            </a:r>
            <a:endParaRPr lang="en-US" sz="2400" b="1" dirty="0">
              <a:solidFill>
                <a:srgbClr val="006600"/>
              </a:solidFill>
            </a:endParaRPr>
          </a:p>
        </p:txBody>
      </p:sp>
      <p:cxnSp>
        <p:nvCxnSpPr>
          <p:cNvPr id="10" name="Straight Arrow Connector 9"/>
          <p:cNvCxnSpPr/>
          <p:nvPr/>
        </p:nvCxnSpPr>
        <p:spPr>
          <a:xfrm>
            <a:off x="6846277" y="2058893"/>
            <a:ext cx="117231" cy="553019"/>
          </a:xfrm>
          <a:prstGeom prst="straightConnector1">
            <a:avLst/>
          </a:prstGeom>
          <a:ln w="38100" cmpd="sng">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90040" y="5224218"/>
            <a:ext cx="1128115" cy="338554"/>
          </a:xfrm>
          <a:prstGeom prst="rect">
            <a:avLst/>
          </a:prstGeom>
          <a:solidFill>
            <a:srgbClr val="FFFFFF"/>
          </a:solidFill>
          <a:ln>
            <a:solidFill>
              <a:schemeClr val="tx1"/>
            </a:solidFill>
          </a:ln>
        </p:spPr>
        <p:txBody>
          <a:bodyPr wrap="square" rtlCol="0">
            <a:spAutoFit/>
          </a:bodyPr>
          <a:lstStyle/>
          <a:p>
            <a:r>
              <a:rPr lang="en-US" sz="1600" b="1" dirty="0" smtClean="0">
                <a:solidFill>
                  <a:srgbClr val="FF0000"/>
                </a:solidFill>
              </a:rPr>
              <a:t>2K meas.</a:t>
            </a:r>
            <a:endParaRPr lang="en-US" sz="1600" b="1" dirty="0">
              <a:solidFill>
                <a:srgbClr val="FF0000"/>
              </a:solidFill>
            </a:endParaRPr>
          </a:p>
        </p:txBody>
      </p:sp>
    </p:spTree>
    <p:extLst>
      <p:ext uri="{BB962C8B-B14F-4D97-AF65-F5344CB8AC3E}">
        <p14:creationId xmlns:p14="http://schemas.microsoft.com/office/powerpoint/2010/main" val="11133310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100000">
              <a:srgbClr val="9CB86E">
                <a:lumMod val="15000"/>
                <a:lumOff val="85000"/>
              </a:srgbClr>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8600" y="-762000"/>
            <a:ext cx="8686800" cy="2438400"/>
          </a:xfrm>
        </p:spPr>
        <p:txBody>
          <a:bodyPr>
            <a:normAutofit/>
          </a:bodyPr>
          <a:lstStyle/>
          <a:p>
            <a:r>
              <a:rPr lang="en-US" sz="2400" dirty="0" smtClean="0"/>
              <a:t/>
            </a:r>
            <a:br>
              <a:rPr lang="en-US" sz="2400" dirty="0" smtClean="0"/>
            </a:br>
            <a:r>
              <a:rPr lang="en-US" sz="4000" b="1" dirty="0" smtClean="0">
                <a:solidFill>
                  <a:srgbClr val="FF0000"/>
                </a:solidFill>
              </a:rPr>
              <a:t>Better conductors for 16-20 T dipoles?</a:t>
            </a:r>
          </a:p>
        </p:txBody>
      </p:sp>
      <p:sp>
        <p:nvSpPr>
          <p:cNvPr id="3" name="Subtitle 2"/>
          <p:cNvSpPr>
            <a:spLocks noGrp="1"/>
          </p:cNvSpPr>
          <p:nvPr>
            <p:ph type="subTitle" sz="quarter" idx="1"/>
          </p:nvPr>
        </p:nvSpPr>
        <p:spPr>
          <a:xfrm>
            <a:off x="533400" y="1371600"/>
            <a:ext cx="8001000" cy="3810000"/>
          </a:xfrm>
        </p:spPr>
        <p:txBody>
          <a:bodyPr rtlCol="0">
            <a:noAutofit/>
          </a:bodyPr>
          <a:lstStyle/>
          <a:p>
            <a:pPr fontAlgn="auto">
              <a:spcAft>
                <a:spcPts val="0"/>
              </a:spcAft>
              <a:buFont typeface="Arial" panose="020B0604020202020204" pitchFamily="34" charset="0"/>
              <a:buNone/>
              <a:defRPr/>
            </a:pPr>
            <a:r>
              <a:rPr lang="en-US" b="1" dirty="0" smtClean="0"/>
              <a:t>David Larbalestier</a:t>
            </a:r>
          </a:p>
          <a:p>
            <a:pPr fontAlgn="auto">
              <a:spcAft>
                <a:spcPts val="0"/>
              </a:spcAft>
              <a:buFont typeface="Arial" panose="020B0604020202020204" pitchFamily="34" charset="0"/>
              <a:buNone/>
              <a:defRPr/>
            </a:pPr>
            <a:r>
              <a:rPr lang="en-US" b="1" dirty="0" smtClean="0"/>
              <a:t> Applied Superconductivity Center, National High Magnetic Field Laboratory, Florida State University, Tallahassee FL USA</a:t>
            </a:r>
          </a:p>
          <a:p>
            <a:pPr fontAlgn="auto">
              <a:spcAft>
                <a:spcPts val="0"/>
              </a:spcAft>
              <a:buFont typeface="Arial" panose="020B0604020202020204" pitchFamily="34" charset="0"/>
              <a:buNone/>
              <a:defRPr/>
            </a:pPr>
            <a:r>
              <a:rPr lang="en-US" b="1" dirty="0" smtClean="0">
                <a:solidFill>
                  <a:srgbClr val="FF0000"/>
                </a:solidFill>
              </a:rPr>
              <a:t>(special thanks to Lance Cooley (FNAL), Dan Dietderich (LBNL), Arno Godeke (LBNL) , Peter Lee (ASC), Mark Rikel (Nexans), Venkat Selvamanickam (TcSUH), Mike Sumption (OSU), Chiara Tarantini (ASC), and Aixia Xu (TcSUH) for input for this talk)</a:t>
            </a:r>
          </a:p>
          <a:p>
            <a:pPr fontAlgn="auto">
              <a:spcAft>
                <a:spcPts val="0"/>
              </a:spcAft>
              <a:buFont typeface="Arial" panose="020B0604020202020204" pitchFamily="34" charset="0"/>
              <a:buNone/>
              <a:defRPr/>
            </a:pPr>
            <a:r>
              <a:rPr lang="en-US" b="1" dirty="0" smtClean="0">
                <a:solidFill>
                  <a:srgbClr val="FF0000"/>
                </a:solidFill>
              </a:rPr>
              <a:t>(And Bruce Strauss for yesterday’s talk)</a:t>
            </a:r>
            <a:endParaRPr lang="en-US" b="1" dirty="0"/>
          </a:p>
          <a:p>
            <a:pPr fontAlgn="auto">
              <a:spcAft>
                <a:spcPts val="0"/>
              </a:spcAft>
              <a:buFont typeface="Arial" panose="020B0604020202020204" pitchFamily="34" charset="0"/>
              <a:buNone/>
              <a:defRPr/>
            </a:pPr>
            <a:r>
              <a:rPr lang="en-US" b="1" dirty="0" smtClean="0"/>
              <a:t>Future Circular Collider Workshop</a:t>
            </a:r>
          </a:p>
          <a:p>
            <a:pPr fontAlgn="auto">
              <a:spcAft>
                <a:spcPts val="0"/>
              </a:spcAft>
              <a:buFont typeface="Arial" panose="020B0604020202020204" pitchFamily="34" charset="0"/>
              <a:buNone/>
              <a:defRPr/>
            </a:pPr>
            <a:r>
              <a:rPr lang="en-US" b="1" dirty="0" err="1" smtClean="0"/>
              <a:t>UniMail</a:t>
            </a:r>
            <a:r>
              <a:rPr lang="en-US" b="1" dirty="0" smtClean="0"/>
              <a:t>, University of Geneva, Geneva Switzerland </a:t>
            </a:r>
          </a:p>
          <a:p>
            <a:pPr fontAlgn="auto">
              <a:spcAft>
                <a:spcPts val="0"/>
              </a:spcAft>
              <a:buFont typeface="Arial" panose="020B0604020202020204" pitchFamily="34" charset="0"/>
              <a:buNone/>
              <a:defRPr/>
            </a:pPr>
            <a:r>
              <a:rPr lang="en-US" b="1" dirty="0" smtClean="0"/>
              <a:t>February 12-14, 2014</a:t>
            </a:r>
            <a:endParaRPr lang="en-US"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5334000"/>
            <a:ext cx="1524000" cy="90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8200" y="6229290"/>
            <a:ext cx="8001000" cy="400110"/>
          </a:xfrm>
          <a:prstGeom prst="rect">
            <a:avLst/>
          </a:prstGeom>
          <a:noFill/>
        </p:spPr>
        <p:txBody>
          <a:bodyPr wrap="square" rtlCol="0">
            <a:spAutoFit/>
          </a:bodyPr>
          <a:lstStyle/>
          <a:p>
            <a:pPr algn="ctr" eaLnBrk="1" hangingPunct="1"/>
            <a:r>
              <a:rPr lang="en-US" sz="2000" b="1" dirty="0" smtClean="0">
                <a:solidFill>
                  <a:srgbClr val="000000"/>
                </a:solidFill>
                <a:latin typeface="Arial" pitchFamily="34" charset="0"/>
                <a:ea typeface="+mn-ea"/>
              </a:rPr>
              <a:t>Supported by DOE-HEP, NSF, State of Florida and CERN</a:t>
            </a:r>
            <a:endParaRPr lang="en-US" sz="2000" b="1" dirty="0">
              <a:solidFill>
                <a:srgbClr val="000000"/>
              </a:solidFill>
              <a:latin typeface="Arial" pitchFamily="34" charset="0"/>
              <a:ea typeface="+mn-ea"/>
            </a:endParaRPr>
          </a:p>
        </p:txBody>
      </p:sp>
    </p:spTree>
    <p:extLst>
      <p:ext uri="{BB962C8B-B14F-4D97-AF65-F5344CB8AC3E}">
        <p14:creationId xmlns:p14="http://schemas.microsoft.com/office/powerpoint/2010/main" val="206420256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235"/>
            <a:ext cx="8686800" cy="1324081"/>
          </a:xfrm>
        </p:spPr>
        <p:txBody>
          <a:bodyPr/>
          <a:lstStyle/>
          <a:p>
            <a:r>
              <a:rPr lang="en-US" sz="2000" dirty="0" smtClean="0"/>
              <a:t>DOE-OHEP supported work at the Applied Superconductivity Center, National High Magnetic Field Laboratory, Florida State University on High Field Conductor Science and Technology</a:t>
            </a:r>
            <a:endParaRPr lang="en-US" sz="2000" dirty="0"/>
          </a:p>
        </p:txBody>
      </p:sp>
      <p:sp>
        <p:nvSpPr>
          <p:cNvPr id="3" name="Content Placeholder 2"/>
          <p:cNvSpPr>
            <a:spLocks noGrp="1"/>
          </p:cNvSpPr>
          <p:nvPr>
            <p:ph idx="1"/>
          </p:nvPr>
        </p:nvSpPr>
        <p:spPr>
          <a:xfrm>
            <a:off x="228600" y="3124200"/>
            <a:ext cx="4724400" cy="1213282"/>
          </a:xfrm>
        </p:spPr>
        <p:txBody>
          <a:bodyPr/>
          <a:lstStyle/>
          <a:p>
            <a:r>
              <a:rPr lang="en-US" sz="1400" dirty="0" smtClean="0">
                <a:solidFill>
                  <a:srgbClr val="FF0000"/>
                </a:solidFill>
              </a:rPr>
              <a:t>DE-SC0012083</a:t>
            </a:r>
            <a:r>
              <a:rPr lang="en-US" sz="1400" dirty="0" smtClean="0"/>
              <a:t> : Nb</a:t>
            </a:r>
            <a:r>
              <a:rPr lang="en-US" sz="1400" baseline="-25000" dirty="0" smtClean="0"/>
              <a:t>3</a:t>
            </a:r>
            <a:r>
              <a:rPr lang="en-US" sz="1400" dirty="0" smtClean="0"/>
              <a:t>Sn </a:t>
            </a:r>
            <a:r>
              <a:rPr lang="en-US" sz="1400" dirty="0"/>
              <a:t>Superconductors for the LHC and for Accelerators beyond the </a:t>
            </a:r>
            <a:r>
              <a:rPr lang="en-US" sz="1400" dirty="0" smtClean="0"/>
              <a:t>LHC</a:t>
            </a:r>
            <a:endParaRPr lang="en-US" sz="1400" dirty="0"/>
          </a:p>
          <a:p>
            <a:r>
              <a:rPr lang="en-US" sz="1400" dirty="0" smtClean="0">
                <a:solidFill>
                  <a:srgbClr val="FF0000"/>
                </a:solidFill>
              </a:rPr>
              <a:t>DE-SC0010421</a:t>
            </a:r>
            <a:r>
              <a:rPr lang="en-US" sz="1400" dirty="0"/>
              <a:t>: The underlying science of high critical current density in round wire Bi-2212 (Bi</a:t>
            </a:r>
            <a:r>
              <a:rPr lang="en-US" sz="1400" baseline="-25000" dirty="0"/>
              <a:t>2</a:t>
            </a:r>
            <a:r>
              <a:rPr lang="en-US" sz="1400" dirty="0"/>
              <a:t>Sr</a:t>
            </a:r>
            <a:r>
              <a:rPr lang="en-US" sz="1400" baseline="-25000" dirty="0"/>
              <a:t>2</a:t>
            </a:r>
            <a:r>
              <a:rPr lang="en-US" sz="1400" dirty="0"/>
              <a:t>Ca</a:t>
            </a:r>
            <a:r>
              <a:rPr lang="en-US" sz="1400" baseline="-25000" dirty="0"/>
              <a:t>2</a:t>
            </a:r>
            <a:r>
              <a:rPr lang="en-US" sz="1400" dirty="0"/>
              <a:t>CuO</a:t>
            </a:r>
            <a:r>
              <a:rPr lang="en-US" sz="1400" baseline="-25000" dirty="0"/>
              <a:t>x</a:t>
            </a:r>
            <a:r>
              <a:rPr lang="en-US" sz="1400" dirty="0" smtClean="0"/>
              <a:t>)</a:t>
            </a:r>
            <a:endParaRPr lang="en-US" sz="1400" dirty="0"/>
          </a:p>
        </p:txBody>
      </p:sp>
      <p:pic>
        <p:nvPicPr>
          <p:cNvPr id="4" name="Picture 6"/>
          <p:cNvPicPr>
            <a:picLocks noChangeAspect="1" noChangeArrowheads="1"/>
          </p:cNvPicPr>
          <p:nvPr/>
        </p:nvPicPr>
        <p:blipFill rotWithShape="1">
          <a:blip r:embed="rId2"/>
          <a:srcRect l="52071"/>
          <a:stretch/>
        </p:blipFill>
        <p:spPr bwMode="auto">
          <a:xfrm>
            <a:off x="1658227" y="4451132"/>
            <a:ext cx="1237373" cy="1217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5"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248" y="4438842"/>
            <a:ext cx="1230020" cy="12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143000"/>
            <a:ext cx="3810000" cy="284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87622" y="3962400"/>
            <a:ext cx="4503978" cy="1169551"/>
          </a:xfrm>
          <a:prstGeom prst="rect">
            <a:avLst/>
          </a:prstGeom>
          <a:noFill/>
        </p:spPr>
        <p:txBody>
          <a:bodyPr wrap="square" rtlCol="0">
            <a:spAutoFit/>
          </a:bodyPr>
          <a:lstStyle/>
          <a:p>
            <a:pPr eaLnBrk="1" hangingPunct="1"/>
            <a:r>
              <a:rPr lang="en-US" sz="1400" dirty="0" smtClean="0">
                <a:latin typeface="Arial" pitchFamily="34" charset="0"/>
                <a:ea typeface="+mn-ea"/>
              </a:rPr>
              <a:t>All advances shown above came from over 30 years of strong interactions driven by DOE-HEP desire to support identification of key problems in an industry-magnet builder-science annual workshop – the 2013 participants are below</a:t>
            </a:r>
            <a:endParaRPr lang="en-US" sz="1400" dirty="0">
              <a:latin typeface="Arial" pitchFamily="34" charset="0"/>
              <a:ea typeface="+mn-ea"/>
            </a:endParaRPr>
          </a:p>
        </p:txBody>
      </p:sp>
      <p:pic>
        <p:nvPicPr>
          <p:cNvPr id="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419600"/>
            <a:ext cx="1289098" cy="129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1000" y="5675060"/>
            <a:ext cx="3733800" cy="738664"/>
          </a:xfrm>
          <a:prstGeom prst="rect">
            <a:avLst/>
          </a:prstGeom>
          <a:solidFill>
            <a:schemeClr val="accent2"/>
          </a:solidFill>
        </p:spPr>
        <p:txBody>
          <a:bodyPr wrap="square" rtlCol="0">
            <a:spAutoFit/>
          </a:bodyPr>
          <a:lstStyle/>
          <a:p>
            <a:pPr eaLnBrk="1" hangingPunct="1"/>
            <a:r>
              <a:rPr lang="en-US" sz="1400" b="1" dirty="0" smtClean="0">
                <a:solidFill>
                  <a:srgbClr val="FFFFFF"/>
                </a:solidFill>
                <a:latin typeface="Arial" pitchFamily="34" charset="0"/>
                <a:ea typeface="+mn-ea"/>
              </a:rPr>
              <a:t>LHC – Nb-Ti, Hi-</a:t>
            </a:r>
            <a:r>
              <a:rPr lang="en-US" sz="1400" b="1" dirty="0" err="1" smtClean="0">
                <a:solidFill>
                  <a:srgbClr val="FFFFFF"/>
                </a:solidFill>
                <a:latin typeface="Arial" pitchFamily="34" charset="0"/>
                <a:ea typeface="+mn-ea"/>
              </a:rPr>
              <a:t>Lumi</a:t>
            </a:r>
            <a:r>
              <a:rPr lang="en-US" sz="1400" b="1" dirty="0" smtClean="0">
                <a:solidFill>
                  <a:srgbClr val="FFFFFF"/>
                </a:solidFill>
                <a:latin typeface="Arial" pitchFamily="34" charset="0"/>
                <a:ea typeface="+mn-ea"/>
              </a:rPr>
              <a:t> LHC Nb</a:t>
            </a:r>
            <a:r>
              <a:rPr lang="en-US" sz="1400" b="1" baseline="-25000" dirty="0" smtClean="0">
                <a:solidFill>
                  <a:srgbClr val="FFFFFF"/>
                </a:solidFill>
                <a:latin typeface="Arial" pitchFamily="34" charset="0"/>
                <a:ea typeface="+mn-ea"/>
              </a:rPr>
              <a:t>3</a:t>
            </a:r>
            <a:r>
              <a:rPr lang="en-US" sz="1400" b="1" dirty="0" smtClean="0">
                <a:solidFill>
                  <a:srgbClr val="FFFFFF"/>
                </a:solidFill>
                <a:latin typeface="Arial" pitchFamily="34" charset="0"/>
                <a:ea typeface="+mn-ea"/>
              </a:rPr>
              <a:t>Sn, MAP, FCC, NMR – Bi-2212 – all round and twisted to reduce losses and field errors.</a:t>
            </a:r>
            <a:endParaRPr lang="en-US" sz="1400" b="1" dirty="0">
              <a:solidFill>
                <a:srgbClr val="FFFFFF"/>
              </a:solidFill>
              <a:latin typeface="Arial" pitchFamily="34" charset="0"/>
              <a:ea typeface="+mn-ea"/>
            </a:endParaRPr>
          </a:p>
        </p:txBody>
      </p:sp>
      <p:sp>
        <p:nvSpPr>
          <p:cNvPr id="10" name="TextBox 9"/>
          <p:cNvSpPr txBox="1"/>
          <p:nvPr/>
        </p:nvSpPr>
        <p:spPr>
          <a:xfrm>
            <a:off x="304800" y="1371600"/>
            <a:ext cx="4351578" cy="1692771"/>
          </a:xfrm>
          <a:prstGeom prst="rect">
            <a:avLst/>
          </a:prstGeom>
          <a:noFill/>
        </p:spPr>
        <p:txBody>
          <a:bodyPr wrap="square" rtlCol="0">
            <a:spAutoFit/>
          </a:bodyPr>
          <a:lstStyle/>
          <a:p>
            <a:pPr eaLnBrk="1" hangingPunct="1"/>
            <a:r>
              <a:rPr lang="en-US" sz="2000" b="1" dirty="0" smtClean="0">
                <a:solidFill>
                  <a:srgbClr val="FF0000"/>
                </a:solidFill>
                <a:latin typeface="Arial" pitchFamily="34" charset="0"/>
                <a:ea typeface="+mn-ea"/>
              </a:rPr>
              <a:t>Central truth of all superconducting magnet technology</a:t>
            </a:r>
            <a:r>
              <a:rPr lang="en-US" sz="1600" dirty="0" smtClean="0">
                <a:solidFill>
                  <a:srgbClr val="000000"/>
                </a:solidFill>
                <a:latin typeface="Arial" pitchFamily="34" charset="0"/>
                <a:ea typeface="+mn-ea"/>
              </a:rPr>
              <a:t>: </a:t>
            </a:r>
            <a:r>
              <a:rPr lang="en-US" sz="1600" dirty="0" smtClean="0">
                <a:solidFill>
                  <a:srgbClr val="000000"/>
                </a:solidFill>
                <a:latin typeface="Arial" pitchFamily="34" charset="0"/>
                <a:ea typeface="+mn-ea"/>
              </a:rPr>
              <a:t/>
            </a:r>
            <a:br>
              <a:rPr lang="en-US" sz="1600" dirty="0" smtClean="0">
                <a:solidFill>
                  <a:srgbClr val="000000"/>
                </a:solidFill>
                <a:latin typeface="Arial" pitchFamily="34" charset="0"/>
                <a:ea typeface="+mn-ea"/>
              </a:rPr>
            </a:br>
            <a:r>
              <a:rPr lang="en-US" sz="1600" dirty="0" smtClean="0">
                <a:solidFill>
                  <a:srgbClr val="000000"/>
                </a:solidFill>
                <a:latin typeface="Arial" pitchFamily="34" charset="0"/>
                <a:ea typeface="+mn-ea"/>
              </a:rPr>
              <a:t> </a:t>
            </a:r>
            <a:r>
              <a:rPr lang="en-US" sz="1400" dirty="0" smtClean="0">
                <a:solidFill>
                  <a:srgbClr val="000000"/>
                </a:solidFill>
                <a:latin typeface="Arial" pitchFamily="34" charset="0"/>
                <a:ea typeface="+mn-ea"/>
              </a:rPr>
              <a:t>no magnet is better than its conductor – energy stability margin of superconducting magnets are small and conductors must be quasi-perfect </a:t>
            </a:r>
            <a:endParaRPr lang="en-US" sz="1400" dirty="0">
              <a:solidFill>
                <a:srgbClr val="000000"/>
              </a:solidFill>
              <a:latin typeface="Arial" pitchFamily="34" charset="0"/>
              <a:ea typeface="+mn-ea"/>
            </a:endParaRPr>
          </a:p>
        </p:txBody>
      </p:sp>
      <p:pic>
        <p:nvPicPr>
          <p:cNvPr id="15362" name="Picture 2" descr="C:\Users\larbalestier\AppData\Local\Microsoft\Windows\Temporary Internet Files\Content.Outlook\M5TM08VC\SmallCropp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5105400"/>
            <a:ext cx="3901440" cy="145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71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3400" y="742950"/>
            <a:ext cx="8315325" cy="6047809"/>
          </a:xfrm>
          <a:prstGeom prst="rect">
            <a:avLst/>
          </a:prstGeom>
          <a:noFill/>
          <a:ln w="9525">
            <a:noFill/>
            <a:miter lim="800000"/>
            <a:headEnd/>
            <a:tailEnd/>
          </a:ln>
        </p:spPr>
        <p:txBody>
          <a:bodyPr>
            <a:spAutoFit/>
          </a:bodyPr>
          <a:lstStyle/>
          <a:p>
            <a:pPr marL="285750" indent="-285750" eaLnBrk="1" hangingPunct="1">
              <a:spcBef>
                <a:spcPct val="50000"/>
              </a:spcBef>
              <a:buClr>
                <a:srgbClr val="24459C"/>
              </a:buClr>
              <a:buSzPct val="110000"/>
              <a:buFont typeface="Arial" panose="020B0604020202020204" pitchFamily="34" charset="0"/>
              <a:buChar char="•"/>
            </a:pPr>
            <a:r>
              <a:rPr lang="en-US" sz="1800" dirty="0" err="1" smtClean="0">
                <a:solidFill>
                  <a:srgbClr val="000000"/>
                </a:solidFill>
                <a:ea typeface="SimSun" pitchFamily="2" charset="-122"/>
              </a:rPr>
              <a:t>Nb</a:t>
            </a:r>
            <a:r>
              <a:rPr lang="en-US" sz="1800" dirty="0" smtClean="0">
                <a:solidFill>
                  <a:srgbClr val="000000"/>
                </a:solidFill>
                <a:ea typeface="SimSun" pitchFamily="2" charset="-122"/>
              </a:rPr>
              <a:t> </a:t>
            </a:r>
            <a:r>
              <a:rPr lang="en-US" sz="1800" dirty="0">
                <a:solidFill>
                  <a:srgbClr val="000000"/>
                </a:solidFill>
                <a:ea typeface="SimSun" pitchFamily="2" charset="-122"/>
              </a:rPr>
              <a:t>cavities </a:t>
            </a:r>
            <a:r>
              <a:rPr lang="en-US" sz="1800" dirty="0" smtClean="0">
                <a:solidFill>
                  <a:srgbClr val="000000"/>
                </a:solidFill>
                <a:ea typeface="SimSun" pitchFamily="2" charset="-122"/>
              </a:rPr>
              <a:t>have seen significant improvement in their performance, reaching the </a:t>
            </a:r>
            <a:r>
              <a:rPr lang="en-US" sz="1800" dirty="0">
                <a:solidFill>
                  <a:srgbClr val="000000"/>
                </a:solidFill>
                <a:ea typeface="SimSun" pitchFamily="2" charset="-122"/>
              </a:rPr>
              <a:t>theoretical </a:t>
            </a:r>
            <a:r>
              <a:rPr lang="en-US" sz="1800" dirty="0" smtClean="0">
                <a:solidFill>
                  <a:srgbClr val="000000"/>
                </a:solidFill>
                <a:ea typeface="SimSun" pitchFamily="2" charset="-122"/>
              </a:rPr>
              <a:t>limit for </a:t>
            </a:r>
            <a:r>
              <a:rPr lang="en-US" sz="1800" dirty="0" err="1" smtClean="0">
                <a:solidFill>
                  <a:srgbClr val="000000"/>
                </a:solidFill>
                <a:ea typeface="SimSun" pitchFamily="2" charset="-122"/>
              </a:rPr>
              <a:t>Nb</a:t>
            </a:r>
            <a:r>
              <a:rPr lang="en-US" sz="1800" dirty="0" smtClean="0">
                <a:solidFill>
                  <a:srgbClr val="000000"/>
                </a:solidFill>
                <a:ea typeface="SimSun" pitchFamily="2" charset="-122"/>
              </a:rPr>
              <a:t> </a:t>
            </a:r>
            <a:r>
              <a:rPr lang="en-US" sz="1800" b="1" dirty="0">
                <a:solidFill>
                  <a:srgbClr val="0000CC"/>
                </a:solidFill>
                <a:ea typeface="SimSun" pitchFamily="2" charset="-122"/>
              </a:rPr>
              <a:t>(</a:t>
            </a:r>
            <a:r>
              <a:rPr lang="en-US" sz="1800" i="1" dirty="0" err="1">
                <a:solidFill>
                  <a:srgbClr val="0000CC"/>
                </a:solidFill>
                <a:ea typeface="SimSun" pitchFamily="2" charset="-122"/>
                <a:sym typeface="Symbol" pitchFamily="18" charset="2"/>
              </a:rPr>
              <a:t>H</a:t>
            </a:r>
            <a:r>
              <a:rPr lang="en-US" sz="1800" i="1" baseline="-25000" dirty="0" err="1">
                <a:solidFill>
                  <a:srgbClr val="0000CC"/>
                </a:solidFill>
                <a:ea typeface="SimSun" pitchFamily="2" charset="-122"/>
                <a:sym typeface="Symbol" pitchFamily="18" charset="2"/>
              </a:rPr>
              <a:t>c</a:t>
            </a:r>
            <a:r>
              <a:rPr lang="en-US" sz="1800" dirty="0">
                <a:solidFill>
                  <a:srgbClr val="0000CC"/>
                </a:solidFill>
                <a:ea typeface="SimSun" pitchFamily="2" charset="-122"/>
                <a:sym typeface="Symbol" pitchFamily="18" charset="2"/>
              </a:rPr>
              <a:t> = 200 </a:t>
            </a:r>
            <a:r>
              <a:rPr lang="en-US" sz="1800" dirty="0" err="1">
                <a:solidFill>
                  <a:srgbClr val="0000CC"/>
                </a:solidFill>
                <a:ea typeface="SimSun" pitchFamily="2" charset="-122"/>
                <a:sym typeface="Symbol" pitchFamily="18" charset="2"/>
              </a:rPr>
              <a:t>mT</a:t>
            </a:r>
            <a:r>
              <a:rPr lang="en-US" sz="1800" dirty="0">
                <a:solidFill>
                  <a:srgbClr val="0000CC"/>
                </a:solidFill>
                <a:ea typeface="SimSun" pitchFamily="2" charset="-122"/>
                <a:sym typeface="Symbol" pitchFamily="18" charset="2"/>
              </a:rPr>
              <a:t>, </a:t>
            </a:r>
            <a:r>
              <a:rPr lang="en-US" sz="1800" i="1" dirty="0">
                <a:solidFill>
                  <a:srgbClr val="0000CC"/>
                </a:solidFill>
                <a:ea typeface="SimSun" pitchFamily="2" charset="-122"/>
                <a:sym typeface="Symbol" pitchFamily="18" charset="2"/>
              </a:rPr>
              <a:t>H</a:t>
            </a:r>
            <a:r>
              <a:rPr lang="en-US" sz="1800" i="1" baseline="-25000" dirty="0">
                <a:solidFill>
                  <a:srgbClr val="0000CC"/>
                </a:solidFill>
                <a:ea typeface="SimSun" pitchFamily="2" charset="-122"/>
                <a:sym typeface="Symbol" pitchFamily="18" charset="2"/>
              </a:rPr>
              <a:t>c1</a:t>
            </a:r>
            <a:r>
              <a:rPr lang="en-US" sz="1800" dirty="0">
                <a:solidFill>
                  <a:srgbClr val="0000CC"/>
                </a:solidFill>
                <a:ea typeface="SimSun" pitchFamily="2" charset="-122"/>
                <a:sym typeface="Symbol" pitchFamily="18" charset="2"/>
              </a:rPr>
              <a:t> = 170 </a:t>
            </a:r>
            <a:r>
              <a:rPr lang="en-US" sz="1800" dirty="0" err="1">
                <a:solidFill>
                  <a:srgbClr val="0000CC"/>
                </a:solidFill>
                <a:ea typeface="SimSun" pitchFamily="2" charset="-122"/>
                <a:sym typeface="Symbol" pitchFamily="18" charset="2"/>
              </a:rPr>
              <a:t>mT</a:t>
            </a:r>
            <a:r>
              <a:rPr lang="en-US" sz="1800" b="1" dirty="0" smtClean="0">
                <a:solidFill>
                  <a:srgbClr val="0000CC"/>
                </a:solidFill>
                <a:ea typeface="SimSun" pitchFamily="2" charset="-122"/>
                <a:sym typeface="Symbol" pitchFamily="18" charset="2"/>
              </a:rPr>
              <a:t>)</a:t>
            </a:r>
          </a:p>
          <a:p>
            <a:pPr eaLnBrk="1" hangingPunct="1">
              <a:spcBef>
                <a:spcPct val="50000"/>
              </a:spcBef>
              <a:buClr>
                <a:srgbClr val="24459C"/>
              </a:buClr>
              <a:buSzPct val="110000"/>
              <a:buFont typeface="Times" pitchFamily="18" charset="0"/>
              <a:buChar char="•"/>
            </a:pPr>
            <a:endParaRPr lang="en-US" sz="1800" b="1" dirty="0">
              <a:solidFill>
                <a:srgbClr val="0000CC"/>
              </a:solidFill>
              <a:ea typeface="SimSun" pitchFamily="2" charset="-122"/>
              <a:sym typeface="Symbol" pitchFamily="18" charset="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None/>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smtClean="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endParaRPr lang="en-US" sz="1800" dirty="0">
              <a:solidFill>
                <a:srgbClr val="000000"/>
              </a:solidFill>
              <a:ea typeface="SimSun" pitchFamily="2" charset="-122"/>
            </a:endParaRPr>
          </a:p>
          <a:p>
            <a:pPr eaLnBrk="1" hangingPunct="1">
              <a:spcBef>
                <a:spcPct val="50000"/>
              </a:spcBef>
              <a:buClr>
                <a:srgbClr val="24459C"/>
              </a:buClr>
              <a:buSzPct val="110000"/>
            </a:pPr>
            <a:endParaRPr lang="en-US" sz="1800" dirty="0" smtClean="0">
              <a:solidFill>
                <a:srgbClr val="000000"/>
              </a:solidFill>
              <a:ea typeface="SimSun" pitchFamily="2" charset="-122"/>
            </a:endParaRPr>
          </a:p>
          <a:p>
            <a:pPr eaLnBrk="1" hangingPunct="1">
              <a:spcBef>
                <a:spcPct val="50000"/>
              </a:spcBef>
              <a:buClr>
                <a:srgbClr val="24459C"/>
              </a:buClr>
              <a:buSzPct val="110000"/>
            </a:pPr>
            <a:endParaRPr lang="en-US" sz="1800" dirty="0">
              <a:solidFill>
                <a:srgbClr val="000000"/>
              </a:solidFill>
              <a:ea typeface="SimSun" pitchFamily="2" charset="-122"/>
            </a:endParaRPr>
          </a:p>
          <a:p>
            <a:pPr eaLnBrk="1" hangingPunct="1">
              <a:spcBef>
                <a:spcPct val="50000"/>
              </a:spcBef>
              <a:buClr>
                <a:srgbClr val="24459C"/>
              </a:buClr>
              <a:buSzPct val="110000"/>
              <a:buFont typeface="Times" pitchFamily="18" charset="0"/>
              <a:buChar char="•"/>
            </a:pPr>
            <a:r>
              <a:rPr lang="en-US" sz="1800" dirty="0">
                <a:solidFill>
                  <a:srgbClr val="000000"/>
                </a:solidFill>
                <a:ea typeface="SimSun" pitchFamily="2" charset="-122"/>
              </a:rPr>
              <a:t> For  further improved cavity RF performance, new superconductor needed </a:t>
            </a:r>
          </a:p>
        </p:txBody>
      </p:sp>
      <p:sp>
        <p:nvSpPr>
          <p:cNvPr id="36867" name="Rectangle 3"/>
          <p:cNvSpPr>
            <a:spLocks noGrp="1" noChangeArrowheads="1"/>
          </p:cNvSpPr>
          <p:nvPr>
            <p:ph type="title" idx="4294967295"/>
          </p:nvPr>
        </p:nvSpPr>
        <p:spPr>
          <a:xfrm>
            <a:off x="685800" y="76200"/>
            <a:ext cx="7772400" cy="609600"/>
          </a:xfrm>
        </p:spPr>
        <p:txBody>
          <a:bodyPr/>
          <a:lstStyle/>
          <a:p>
            <a:r>
              <a:rPr lang="en-US" sz="2800" b="1" smtClean="0"/>
              <a:t>Looking Beyond Nb</a:t>
            </a:r>
          </a:p>
        </p:txBody>
      </p:sp>
      <p:pic>
        <p:nvPicPr>
          <p:cNvPr id="191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4" y="1704974"/>
            <a:ext cx="6477001" cy="453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7"/>
          <p:cNvSpPr>
            <a:spLocks noChangeArrowheads="1"/>
          </p:cNvSpPr>
          <p:nvPr/>
        </p:nvSpPr>
        <p:spPr bwMode="auto">
          <a:xfrm>
            <a:off x="5500567" y="5967313"/>
            <a:ext cx="3643433" cy="307777"/>
          </a:xfrm>
          <a:prstGeom prst="rect">
            <a:avLst/>
          </a:prstGeom>
          <a:noFill/>
          <a:ln w="9525">
            <a:noFill/>
            <a:miter lim="800000"/>
            <a:headEnd/>
            <a:tailEnd/>
          </a:ln>
        </p:spPr>
        <p:txBody>
          <a:bodyPr wrap="none">
            <a:spAutoFit/>
          </a:bodyPr>
          <a:lstStyle/>
          <a:p>
            <a:pPr eaLnBrk="1" hangingPunct="1"/>
            <a:r>
              <a:rPr lang="en-US" sz="1400" b="1" dirty="0" err="1">
                <a:solidFill>
                  <a:srgbClr val="0000FF"/>
                </a:solidFill>
                <a:ea typeface="SimSun" pitchFamily="2" charset="-122"/>
                <a:cs typeface="Arial" charset="0"/>
              </a:rPr>
              <a:t>Ciovati</a:t>
            </a:r>
            <a:r>
              <a:rPr lang="en-US" sz="1400" b="1" dirty="0">
                <a:solidFill>
                  <a:srgbClr val="0000FF"/>
                </a:solidFill>
                <a:ea typeface="SimSun" pitchFamily="2" charset="-122"/>
                <a:cs typeface="Arial" charset="0"/>
              </a:rPr>
              <a:t>, </a:t>
            </a:r>
            <a:r>
              <a:rPr lang="en-US" sz="1400" b="1" i="1" dirty="0" err="1" smtClean="0">
                <a:solidFill>
                  <a:srgbClr val="0000FF"/>
                </a:solidFill>
                <a:ea typeface="SimSun" pitchFamily="2" charset="-122"/>
                <a:cs typeface="Arial" charset="0"/>
              </a:rPr>
              <a:t>Proc</a:t>
            </a:r>
            <a:r>
              <a:rPr lang="en-US" sz="1400" b="1" i="1" dirty="0" smtClean="0">
                <a:solidFill>
                  <a:srgbClr val="0000FF"/>
                </a:solidFill>
                <a:ea typeface="SimSun" pitchFamily="2" charset="-122"/>
                <a:cs typeface="Arial" charset="0"/>
              </a:rPr>
              <a:t> </a:t>
            </a:r>
            <a:r>
              <a:rPr lang="en-US" sz="1400" b="1" i="1" dirty="0">
                <a:solidFill>
                  <a:srgbClr val="0000FF"/>
                </a:solidFill>
                <a:ea typeface="SimSun" pitchFamily="2" charset="-122"/>
                <a:cs typeface="Arial" charset="0"/>
              </a:rPr>
              <a:t>IPAC2013, Shanghai, China</a:t>
            </a:r>
            <a:endParaRPr lang="en-US" sz="1400" b="1" dirty="0">
              <a:solidFill>
                <a:srgbClr val="0000FF"/>
              </a:solidFill>
              <a:ea typeface="SimSun" pitchFamily="2" charset="-122"/>
              <a:cs typeface="Arial" charset="0"/>
            </a:endParaRPr>
          </a:p>
        </p:txBody>
      </p:sp>
      <p:pic>
        <p:nvPicPr>
          <p:cNvPr id="6" name="Picture 7" descr="Logo.jpg"/>
          <p:cNvPicPr>
            <a:picLocks noChangeAspect="1"/>
          </p:cNvPicPr>
          <p:nvPr/>
        </p:nvPicPr>
        <p:blipFill>
          <a:blip r:embed="rId4" cstate="print"/>
          <a:srcRect/>
          <a:stretch>
            <a:fillRect/>
          </a:stretch>
        </p:blipFill>
        <p:spPr bwMode="auto">
          <a:xfrm>
            <a:off x="7070725" y="0"/>
            <a:ext cx="2073275" cy="561975"/>
          </a:xfrm>
          <a:prstGeom prst="rect">
            <a:avLst/>
          </a:prstGeom>
          <a:noFill/>
          <a:ln w="9525">
            <a:noFill/>
            <a:miter lim="800000"/>
            <a:headEnd/>
            <a:tailEnd/>
          </a:ln>
        </p:spPr>
      </p:pic>
    </p:spTree>
    <p:extLst>
      <p:ext uri="{BB962C8B-B14F-4D97-AF65-F5344CB8AC3E}">
        <p14:creationId xmlns:p14="http://schemas.microsoft.com/office/powerpoint/2010/main" val="375295821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199" y="145833"/>
            <a:ext cx="8600323" cy="616167"/>
          </a:xfrm>
        </p:spPr>
        <p:txBody>
          <a:bodyPr>
            <a:noAutofit/>
          </a:bodyPr>
          <a:lstStyle/>
          <a:p>
            <a:r>
              <a:rPr lang="en-US" sz="2000" dirty="0"/>
              <a:t>Both PIT and RRP Nb</a:t>
            </a:r>
            <a:r>
              <a:rPr lang="en-US" sz="2000" baseline="-25000" dirty="0"/>
              <a:t>3</a:t>
            </a:r>
            <a:r>
              <a:rPr lang="en-US" sz="2000" dirty="0"/>
              <a:t>Sn conductors are </a:t>
            </a:r>
            <a:r>
              <a:rPr lang="en-US" sz="2000" dirty="0" smtClean="0"/>
              <a:t>less </a:t>
            </a:r>
            <a:r>
              <a:rPr lang="en-US" sz="2000" dirty="0"/>
              <a:t>than </a:t>
            </a:r>
            <a:r>
              <a:rPr lang="en-US" sz="2000" dirty="0" smtClean="0"/>
              <a:t>optimal for accelerator use – the challenge for Hi-</a:t>
            </a:r>
            <a:r>
              <a:rPr lang="en-US" sz="2000" dirty="0" err="1" smtClean="0"/>
              <a:t>Lumi</a:t>
            </a:r>
            <a:r>
              <a:rPr lang="en-US" sz="2000" dirty="0" smtClean="0"/>
              <a:t> LHC use</a:t>
            </a:r>
            <a:endParaRPr lang="en-US" sz="2000" dirty="0"/>
          </a:p>
        </p:txBody>
      </p:sp>
      <p:sp>
        <p:nvSpPr>
          <p:cNvPr id="9219" name="AutoShape 3"/>
          <p:cNvSpPr>
            <a:spLocks noChangeArrowheads="1"/>
          </p:cNvSpPr>
          <p:nvPr/>
        </p:nvSpPr>
        <p:spPr bwMode="auto">
          <a:xfrm>
            <a:off x="2063700" y="1752437"/>
            <a:ext cx="4876800" cy="3733800"/>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20" name="Rectangle 4"/>
          <p:cNvSpPr>
            <a:spLocks noChangeArrowheads="1"/>
          </p:cNvSpPr>
          <p:nvPr/>
        </p:nvSpPr>
        <p:spPr bwMode="auto">
          <a:xfrm>
            <a:off x="3878160" y="1290258"/>
            <a:ext cx="143162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2000" dirty="0">
                <a:solidFill>
                  <a:srgbClr val="000000"/>
                </a:solidFill>
                <a:latin typeface="Arial" pitchFamily="34" charset="0"/>
                <a:ea typeface="+mn-ea"/>
              </a:rPr>
              <a:t>J</a:t>
            </a:r>
            <a:r>
              <a:rPr lang="en-US" sz="2000" baseline="-25000" dirty="0">
                <a:solidFill>
                  <a:srgbClr val="000000"/>
                </a:solidFill>
                <a:latin typeface="Arial" pitchFamily="34" charset="0"/>
                <a:ea typeface="+mn-ea"/>
              </a:rPr>
              <a:t>C</a:t>
            </a:r>
            <a:r>
              <a:rPr lang="en-US" sz="2000" dirty="0">
                <a:solidFill>
                  <a:srgbClr val="000000"/>
                </a:solidFill>
                <a:latin typeface="Arial" pitchFamily="34" charset="0"/>
                <a:ea typeface="+mn-ea"/>
              </a:rPr>
              <a:t> (kA/mm</a:t>
            </a:r>
            <a:r>
              <a:rPr lang="en-US" sz="2000" baseline="30000" dirty="0">
                <a:solidFill>
                  <a:srgbClr val="000000"/>
                </a:solidFill>
                <a:latin typeface="Arial" pitchFamily="34" charset="0"/>
                <a:ea typeface="+mn-ea"/>
              </a:rPr>
              <a:t>2</a:t>
            </a:r>
            <a:r>
              <a:rPr lang="en-US" sz="2000" dirty="0">
                <a:solidFill>
                  <a:srgbClr val="000000"/>
                </a:solidFill>
                <a:latin typeface="Arial" pitchFamily="34" charset="0"/>
                <a:ea typeface="+mn-ea"/>
              </a:rPr>
              <a:t>)</a:t>
            </a:r>
          </a:p>
        </p:txBody>
      </p:sp>
      <p:sp>
        <p:nvSpPr>
          <p:cNvPr id="9221" name="Rectangle 5"/>
          <p:cNvSpPr>
            <a:spLocks noChangeArrowheads="1"/>
          </p:cNvSpPr>
          <p:nvPr/>
        </p:nvSpPr>
        <p:spPr bwMode="auto">
          <a:xfrm>
            <a:off x="1169326" y="4645145"/>
            <a:ext cx="103839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2000" dirty="0" err="1">
                <a:solidFill>
                  <a:srgbClr val="000000"/>
                </a:solidFill>
                <a:latin typeface="Arial" pitchFamily="34" charset="0"/>
                <a:ea typeface="+mn-ea"/>
              </a:rPr>
              <a:t>D</a:t>
            </a:r>
            <a:r>
              <a:rPr lang="en-US" sz="2000" baseline="-25000" dirty="0" err="1">
                <a:solidFill>
                  <a:srgbClr val="000000"/>
                </a:solidFill>
                <a:latin typeface="Arial" pitchFamily="34" charset="0"/>
                <a:ea typeface="+mn-ea"/>
              </a:rPr>
              <a:t>fil</a:t>
            </a:r>
            <a:r>
              <a:rPr lang="en-US" sz="2000" dirty="0">
                <a:solidFill>
                  <a:srgbClr val="000000"/>
                </a:solidFill>
                <a:latin typeface="Arial" pitchFamily="34" charset="0"/>
                <a:ea typeface="+mn-ea"/>
              </a:rPr>
              <a:t> (</a:t>
            </a:r>
            <a:r>
              <a:rPr lang="en-US" sz="2000" dirty="0">
                <a:solidFill>
                  <a:srgbClr val="000000"/>
                </a:solidFill>
                <a:latin typeface="Symbol" charset="0"/>
                <a:ea typeface="+mn-ea"/>
                <a:sym typeface="Symbol" charset="0"/>
              </a:rPr>
              <a:t></a:t>
            </a:r>
            <a:r>
              <a:rPr lang="en-US" sz="2000" dirty="0">
                <a:solidFill>
                  <a:srgbClr val="000000"/>
                </a:solidFill>
                <a:latin typeface="Arial" pitchFamily="34" charset="0"/>
                <a:ea typeface="+mn-ea"/>
              </a:rPr>
              <a:t>m)</a:t>
            </a:r>
          </a:p>
        </p:txBody>
      </p:sp>
      <p:sp>
        <p:nvSpPr>
          <p:cNvPr id="9222" name="Rectangle 6"/>
          <p:cNvSpPr>
            <a:spLocks noChangeArrowheads="1"/>
          </p:cNvSpPr>
          <p:nvPr/>
        </p:nvSpPr>
        <p:spPr bwMode="auto">
          <a:xfrm>
            <a:off x="6744220" y="4663550"/>
            <a:ext cx="894496"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2000" dirty="0">
                <a:solidFill>
                  <a:srgbClr val="000000"/>
                </a:solidFill>
                <a:latin typeface="Arial" pitchFamily="34" charset="0"/>
                <a:ea typeface="+mn-ea"/>
              </a:rPr>
              <a:t>RRR (-)</a:t>
            </a:r>
          </a:p>
        </p:txBody>
      </p:sp>
      <p:sp>
        <p:nvSpPr>
          <p:cNvPr id="9223" name="Line 7"/>
          <p:cNvSpPr>
            <a:spLocks noChangeShapeType="1"/>
          </p:cNvSpPr>
          <p:nvPr/>
        </p:nvSpPr>
        <p:spPr bwMode="auto">
          <a:xfrm flipV="1">
            <a:off x="4502100" y="1773074"/>
            <a:ext cx="0" cy="2514600"/>
          </a:xfrm>
          <a:prstGeom prst="line">
            <a:avLst/>
          </a:prstGeom>
          <a:noFill/>
          <a:ln w="19050">
            <a:solidFill>
              <a:schemeClr val="tx1"/>
            </a:solidFill>
            <a:round/>
            <a:headEnd/>
            <a:tailEnd type="none" w="sm" len="lg"/>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24" name="Line 8"/>
          <p:cNvSpPr>
            <a:spLocks noChangeShapeType="1"/>
          </p:cNvSpPr>
          <p:nvPr/>
        </p:nvSpPr>
        <p:spPr bwMode="auto">
          <a:xfrm flipH="1">
            <a:off x="2063700" y="4287674"/>
            <a:ext cx="2438400" cy="1219200"/>
          </a:xfrm>
          <a:prstGeom prst="line">
            <a:avLst/>
          </a:prstGeom>
          <a:noFill/>
          <a:ln w="19050">
            <a:solidFill>
              <a:schemeClr val="tx1"/>
            </a:solidFill>
            <a:round/>
            <a:headEnd/>
            <a:tailEnd type="none" w="sm" len="lg"/>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25" name="Line 9"/>
          <p:cNvSpPr>
            <a:spLocks noChangeShapeType="1"/>
          </p:cNvSpPr>
          <p:nvPr/>
        </p:nvSpPr>
        <p:spPr bwMode="auto">
          <a:xfrm>
            <a:off x="4502100" y="4287674"/>
            <a:ext cx="2438400" cy="1219200"/>
          </a:xfrm>
          <a:prstGeom prst="line">
            <a:avLst/>
          </a:prstGeom>
          <a:noFill/>
          <a:ln w="19050">
            <a:solidFill>
              <a:schemeClr val="tx1"/>
            </a:solidFill>
            <a:round/>
            <a:headEnd/>
            <a:tailEnd type="none" w="sm" len="lg"/>
          </a:ln>
          <a:effectLst>
            <a:outerShdw blurRad="63500" dist="35921"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26" name="Rectangle 10"/>
          <p:cNvSpPr>
            <a:spLocks noChangeArrowheads="1"/>
          </p:cNvSpPr>
          <p:nvPr/>
        </p:nvSpPr>
        <p:spPr bwMode="auto">
          <a:xfrm>
            <a:off x="4841825" y="1025362"/>
            <a:ext cx="1981200"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eaLnBrk="1" hangingPunct="1"/>
            <a:r>
              <a:rPr lang="en-US" sz="1800" dirty="0">
                <a:solidFill>
                  <a:srgbClr val="000000"/>
                </a:solidFill>
                <a:latin typeface="Lucida Sans"/>
                <a:ea typeface="+mn-ea"/>
              </a:rPr>
              <a:t>Performance</a:t>
            </a:r>
          </a:p>
          <a:p>
            <a:pPr algn="r" eaLnBrk="1" hangingPunct="1"/>
            <a:r>
              <a:rPr lang="en-US" sz="1800" dirty="0">
                <a:solidFill>
                  <a:srgbClr val="000000"/>
                </a:solidFill>
                <a:latin typeface="Lucida Sans"/>
                <a:ea typeface="+mn-ea"/>
              </a:rPr>
              <a:t>Peak field</a:t>
            </a:r>
          </a:p>
          <a:p>
            <a:pPr algn="r" eaLnBrk="1" hangingPunct="1"/>
            <a:r>
              <a:rPr lang="en-US" sz="1800" dirty="0">
                <a:solidFill>
                  <a:srgbClr val="000000"/>
                </a:solidFill>
                <a:latin typeface="Lucida Sans"/>
                <a:ea typeface="+mn-ea"/>
              </a:rPr>
              <a:t>Cost</a:t>
            </a:r>
          </a:p>
        </p:txBody>
      </p:sp>
      <p:sp>
        <p:nvSpPr>
          <p:cNvPr id="9227" name="Rectangle 11"/>
          <p:cNvSpPr>
            <a:spLocks noChangeArrowheads="1"/>
          </p:cNvSpPr>
          <p:nvPr/>
        </p:nvSpPr>
        <p:spPr bwMode="auto">
          <a:xfrm>
            <a:off x="6928508" y="5023590"/>
            <a:ext cx="1605892"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1" hangingPunct="1"/>
            <a:r>
              <a:rPr lang="en-US" sz="2000" dirty="0">
                <a:solidFill>
                  <a:srgbClr val="000000"/>
                </a:solidFill>
                <a:latin typeface="Lucida Sans"/>
                <a:ea typeface="+mn-ea"/>
              </a:rPr>
              <a:t>Stability Protection</a:t>
            </a:r>
          </a:p>
        </p:txBody>
      </p:sp>
      <p:sp>
        <p:nvSpPr>
          <p:cNvPr id="9228" name="Rectangle 12"/>
          <p:cNvSpPr>
            <a:spLocks noChangeArrowheads="1"/>
          </p:cNvSpPr>
          <p:nvPr/>
        </p:nvSpPr>
        <p:spPr bwMode="auto">
          <a:xfrm>
            <a:off x="57922" y="5019230"/>
            <a:ext cx="19050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eaLnBrk="1" hangingPunct="1"/>
            <a:r>
              <a:rPr lang="en-US" sz="1800" dirty="0">
                <a:solidFill>
                  <a:srgbClr val="000000"/>
                </a:solidFill>
                <a:latin typeface="Lucida Sans"/>
                <a:ea typeface="+mn-ea"/>
              </a:rPr>
              <a:t>Magnetization Field Quality</a:t>
            </a:r>
          </a:p>
          <a:p>
            <a:pPr algn="r" eaLnBrk="1" hangingPunct="1"/>
            <a:r>
              <a:rPr lang="en-US" sz="1800" dirty="0">
                <a:solidFill>
                  <a:srgbClr val="000000"/>
                </a:solidFill>
                <a:latin typeface="Lucida Sans"/>
                <a:ea typeface="+mn-ea"/>
              </a:rPr>
              <a:t>Stability</a:t>
            </a:r>
          </a:p>
        </p:txBody>
      </p:sp>
      <p:grpSp>
        <p:nvGrpSpPr>
          <p:cNvPr id="9229" name="Group 13"/>
          <p:cNvGrpSpPr>
            <a:grpSpLocks/>
          </p:cNvGrpSpPr>
          <p:nvPr/>
        </p:nvGrpSpPr>
        <p:grpSpPr bwMode="auto">
          <a:xfrm>
            <a:off x="4108400" y="2031837"/>
            <a:ext cx="431800" cy="2103437"/>
            <a:chOff x="4048" y="1584"/>
            <a:chExt cx="272" cy="1325"/>
          </a:xfrm>
        </p:grpSpPr>
        <p:sp>
          <p:nvSpPr>
            <p:cNvPr id="9230" name="Line 14"/>
            <p:cNvSpPr>
              <a:spLocks noChangeShapeType="1"/>
            </p:cNvSpPr>
            <p:nvPr/>
          </p:nvSpPr>
          <p:spPr bwMode="auto">
            <a:xfrm>
              <a:off x="4272" y="168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31" name="Rectangle 15"/>
            <p:cNvSpPr>
              <a:spLocks noChangeArrowheads="1"/>
            </p:cNvSpPr>
            <p:nvPr/>
          </p:nvSpPr>
          <p:spPr bwMode="auto">
            <a:xfrm>
              <a:off x="4048" y="2160"/>
              <a:ext cx="24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2.5</a:t>
              </a:r>
            </a:p>
          </p:txBody>
        </p:sp>
        <p:sp>
          <p:nvSpPr>
            <p:cNvPr id="9232" name="Rectangle 16"/>
            <p:cNvSpPr>
              <a:spLocks noChangeArrowheads="1"/>
            </p:cNvSpPr>
            <p:nvPr/>
          </p:nvSpPr>
          <p:spPr bwMode="auto">
            <a:xfrm>
              <a:off x="4128" y="1968"/>
              <a:ext cx="16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2</a:t>
              </a:r>
            </a:p>
          </p:txBody>
        </p:sp>
        <p:sp>
          <p:nvSpPr>
            <p:cNvPr id="9233" name="Rectangle 17"/>
            <p:cNvSpPr>
              <a:spLocks noChangeArrowheads="1"/>
            </p:cNvSpPr>
            <p:nvPr/>
          </p:nvSpPr>
          <p:spPr bwMode="auto">
            <a:xfrm>
              <a:off x="4048" y="1776"/>
              <a:ext cx="24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1.5</a:t>
              </a:r>
            </a:p>
          </p:txBody>
        </p:sp>
        <p:sp>
          <p:nvSpPr>
            <p:cNvPr id="9234" name="Rectangle 18"/>
            <p:cNvSpPr>
              <a:spLocks noChangeArrowheads="1"/>
            </p:cNvSpPr>
            <p:nvPr/>
          </p:nvSpPr>
          <p:spPr bwMode="auto">
            <a:xfrm>
              <a:off x="4128" y="2352"/>
              <a:ext cx="16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3</a:t>
              </a:r>
            </a:p>
          </p:txBody>
        </p:sp>
        <p:sp>
          <p:nvSpPr>
            <p:cNvPr id="9235" name="Rectangle 19"/>
            <p:cNvSpPr>
              <a:spLocks noChangeArrowheads="1"/>
            </p:cNvSpPr>
            <p:nvPr/>
          </p:nvSpPr>
          <p:spPr bwMode="auto">
            <a:xfrm>
              <a:off x="4048" y="2544"/>
              <a:ext cx="24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3.5</a:t>
              </a:r>
            </a:p>
          </p:txBody>
        </p:sp>
        <p:sp>
          <p:nvSpPr>
            <p:cNvPr id="9236" name="Rectangle 20"/>
            <p:cNvSpPr>
              <a:spLocks noChangeArrowheads="1"/>
            </p:cNvSpPr>
            <p:nvPr/>
          </p:nvSpPr>
          <p:spPr bwMode="auto">
            <a:xfrm>
              <a:off x="4128" y="1584"/>
              <a:ext cx="16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a:t>
              </a:r>
            </a:p>
          </p:txBody>
        </p:sp>
        <p:sp>
          <p:nvSpPr>
            <p:cNvPr id="9237" name="Rectangle 21"/>
            <p:cNvSpPr>
              <a:spLocks noChangeArrowheads="1"/>
            </p:cNvSpPr>
            <p:nvPr/>
          </p:nvSpPr>
          <p:spPr bwMode="auto">
            <a:xfrm>
              <a:off x="4128" y="2736"/>
              <a:ext cx="16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4</a:t>
              </a:r>
            </a:p>
          </p:txBody>
        </p:sp>
        <p:sp>
          <p:nvSpPr>
            <p:cNvPr id="9238" name="Line 22"/>
            <p:cNvSpPr>
              <a:spLocks noChangeShapeType="1"/>
            </p:cNvSpPr>
            <p:nvPr/>
          </p:nvSpPr>
          <p:spPr bwMode="auto">
            <a:xfrm>
              <a:off x="4272" y="18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39" name="Line 23"/>
            <p:cNvSpPr>
              <a:spLocks noChangeShapeType="1"/>
            </p:cNvSpPr>
            <p:nvPr/>
          </p:nvSpPr>
          <p:spPr bwMode="auto">
            <a:xfrm>
              <a:off x="4272" y="20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40" name="Line 24"/>
            <p:cNvSpPr>
              <a:spLocks noChangeShapeType="1"/>
            </p:cNvSpPr>
            <p:nvPr/>
          </p:nvSpPr>
          <p:spPr bwMode="auto">
            <a:xfrm>
              <a:off x="4272" y="22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41" name="Line 25"/>
            <p:cNvSpPr>
              <a:spLocks noChangeShapeType="1"/>
            </p:cNvSpPr>
            <p:nvPr/>
          </p:nvSpPr>
          <p:spPr bwMode="auto">
            <a:xfrm>
              <a:off x="4272" y="244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42" name="Line 26"/>
            <p:cNvSpPr>
              <a:spLocks noChangeShapeType="1"/>
            </p:cNvSpPr>
            <p:nvPr/>
          </p:nvSpPr>
          <p:spPr bwMode="auto">
            <a:xfrm>
              <a:off x="4272" y="264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sp>
          <p:nvSpPr>
            <p:cNvPr id="9243" name="Line 27"/>
            <p:cNvSpPr>
              <a:spLocks noChangeShapeType="1"/>
            </p:cNvSpPr>
            <p:nvPr/>
          </p:nvSpPr>
          <p:spPr bwMode="auto">
            <a:xfrm>
              <a:off x="4272" y="283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000">
                <a:solidFill>
                  <a:srgbClr val="000000"/>
                </a:solidFill>
                <a:latin typeface="Arial" pitchFamily="34" charset="0"/>
                <a:ea typeface="+mn-ea"/>
              </a:endParaRPr>
            </a:p>
          </p:txBody>
        </p:sp>
      </p:grpSp>
      <p:sp>
        <p:nvSpPr>
          <p:cNvPr id="9244" name="Line 28"/>
          <p:cNvSpPr>
            <a:spLocks noChangeShapeType="1"/>
          </p:cNvSpPr>
          <p:nvPr/>
        </p:nvSpPr>
        <p:spPr bwMode="auto">
          <a:xfrm flipV="1">
            <a:off x="5416500" y="4592474"/>
            <a:ext cx="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eaLnBrk="1" hangingPunct="1"/>
            <a:endParaRPr lang="en-US" sz="2000">
              <a:solidFill>
                <a:srgbClr val="000000"/>
              </a:solidFill>
              <a:latin typeface="Arial" pitchFamily="34" charset="0"/>
              <a:ea typeface="+mn-ea"/>
            </a:endParaRPr>
          </a:p>
        </p:txBody>
      </p:sp>
      <p:sp>
        <p:nvSpPr>
          <p:cNvPr id="9245" name="Line 29"/>
          <p:cNvSpPr>
            <a:spLocks noChangeShapeType="1"/>
          </p:cNvSpPr>
          <p:nvPr/>
        </p:nvSpPr>
        <p:spPr bwMode="auto">
          <a:xfrm flipV="1">
            <a:off x="4883100" y="4363874"/>
            <a:ext cx="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eaLnBrk="1" hangingPunct="1"/>
            <a:endParaRPr lang="en-US" sz="2000">
              <a:solidFill>
                <a:srgbClr val="000000"/>
              </a:solidFill>
              <a:latin typeface="Arial" pitchFamily="34" charset="0"/>
              <a:ea typeface="+mn-ea"/>
            </a:endParaRPr>
          </a:p>
        </p:txBody>
      </p:sp>
      <p:grpSp>
        <p:nvGrpSpPr>
          <p:cNvPr id="9246" name="Group 30"/>
          <p:cNvGrpSpPr>
            <a:grpSpLocks/>
          </p:cNvGrpSpPr>
          <p:nvPr/>
        </p:nvGrpSpPr>
        <p:grpSpPr bwMode="auto">
          <a:xfrm>
            <a:off x="4825950" y="4192424"/>
            <a:ext cx="1905000" cy="1101725"/>
            <a:chOff x="3084" y="2964"/>
            <a:chExt cx="1200" cy="694"/>
          </a:xfrm>
        </p:grpSpPr>
        <p:sp>
          <p:nvSpPr>
            <p:cNvPr id="9247" name="Rectangle 31"/>
            <p:cNvSpPr>
              <a:spLocks noChangeArrowheads="1"/>
            </p:cNvSpPr>
            <p:nvPr/>
          </p:nvSpPr>
          <p:spPr bwMode="auto">
            <a:xfrm>
              <a:off x="3084" y="2964"/>
              <a:ext cx="27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200</a:t>
              </a:r>
            </a:p>
          </p:txBody>
        </p:sp>
        <p:sp>
          <p:nvSpPr>
            <p:cNvPr id="9248" name="Rectangle 32"/>
            <p:cNvSpPr>
              <a:spLocks noChangeArrowheads="1"/>
            </p:cNvSpPr>
            <p:nvPr/>
          </p:nvSpPr>
          <p:spPr bwMode="auto">
            <a:xfrm>
              <a:off x="3389" y="3134"/>
              <a:ext cx="27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150</a:t>
              </a:r>
            </a:p>
          </p:txBody>
        </p:sp>
        <p:sp>
          <p:nvSpPr>
            <p:cNvPr id="9249" name="Rectangle 33"/>
            <p:cNvSpPr>
              <a:spLocks noChangeArrowheads="1"/>
            </p:cNvSpPr>
            <p:nvPr/>
          </p:nvSpPr>
          <p:spPr bwMode="auto">
            <a:xfrm>
              <a:off x="3677" y="3284"/>
              <a:ext cx="27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100</a:t>
              </a:r>
            </a:p>
          </p:txBody>
        </p:sp>
        <p:sp>
          <p:nvSpPr>
            <p:cNvPr id="9250" name="Rectangle 34"/>
            <p:cNvSpPr>
              <a:spLocks noChangeArrowheads="1"/>
            </p:cNvSpPr>
            <p:nvPr/>
          </p:nvSpPr>
          <p:spPr bwMode="auto">
            <a:xfrm>
              <a:off x="4061" y="3463"/>
              <a:ext cx="223"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50</a:t>
              </a:r>
            </a:p>
          </p:txBody>
        </p:sp>
        <p:sp>
          <p:nvSpPr>
            <p:cNvPr id="9251" name="Line 35"/>
            <p:cNvSpPr>
              <a:spLocks noChangeShapeType="1"/>
            </p:cNvSpPr>
            <p:nvPr/>
          </p:nvSpPr>
          <p:spPr bwMode="auto">
            <a:xfrm flipV="1">
              <a:off x="3094" y="3114"/>
              <a:ext cx="38"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52" name="Line 36"/>
            <p:cNvSpPr>
              <a:spLocks noChangeShapeType="1"/>
            </p:cNvSpPr>
            <p:nvPr/>
          </p:nvSpPr>
          <p:spPr bwMode="auto">
            <a:xfrm flipV="1">
              <a:off x="3422" y="3277"/>
              <a:ext cx="38"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53" name="Line 37"/>
            <p:cNvSpPr>
              <a:spLocks noChangeShapeType="1"/>
            </p:cNvSpPr>
            <p:nvPr/>
          </p:nvSpPr>
          <p:spPr bwMode="auto">
            <a:xfrm flipV="1">
              <a:off x="3751" y="3440"/>
              <a:ext cx="38"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54" name="Line 38"/>
            <p:cNvSpPr>
              <a:spLocks noChangeShapeType="1"/>
            </p:cNvSpPr>
            <p:nvPr/>
          </p:nvSpPr>
          <p:spPr bwMode="auto">
            <a:xfrm flipV="1">
              <a:off x="4080" y="3604"/>
              <a:ext cx="38"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grpSp>
      <p:sp>
        <p:nvSpPr>
          <p:cNvPr id="9255" name="Rectangle 39"/>
          <p:cNvSpPr>
            <a:spLocks noChangeArrowheads="1"/>
          </p:cNvSpPr>
          <p:nvPr/>
        </p:nvSpPr>
        <p:spPr bwMode="auto">
          <a:xfrm flipH="1">
            <a:off x="3892500" y="4170199"/>
            <a:ext cx="35401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10</a:t>
            </a:r>
          </a:p>
        </p:txBody>
      </p:sp>
      <p:sp>
        <p:nvSpPr>
          <p:cNvPr id="9256" name="Rectangle 40"/>
          <p:cNvSpPr>
            <a:spLocks noChangeArrowheads="1"/>
          </p:cNvSpPr>
          <p:nvPr/>
        </p:nvSpPr>
        <p:spPr bwMode="auto">
          <a:xfrm flipH="1">
            <a:off x="3379738" y="4411499"/>
            <a:ext cx="354012"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20</a:t>
            </a:r>
          </a:p>
        </p:txBody>
      </p:sp>
      <p:sp>
        <p:nvSpPr>
          <p:cNvPr id="9257" name="Rectangle 41"/>
          <p:cNvSpPr>
            <a:spLocks noChangeArrowheads="1"/>
          </p:cNvSpPr>
          <p:nvPr/>
        </p:nvSpPr>
        <p:spPr bwMode="auto">
          <a:xfrm flipH="1">
            <a:off x="2722513" y="4716299"/>
            <a:ext cx="354012"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50</a:t>
            </a:r>
          </a:p>
        </p:txBody>
      </p:sp>
      <p:sp>
        <p:nvSpPr>
          <p:cNvPr id="9258" name="Rectangle 42"/>
          <p:cNvSpPr>
            <a:spLocks noChangeArrowheads="1"/>
          </p:cNvSpPr>
          <p:nvPr/>
        </p:nvSpPr>
        <p:spPr bwMode="auto">
          <a:xfrm flipH="1">
            <a:off x="2349450" y="4895687"/>
            <a:ext cx="43815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a:solidFill>
                  <a:srgbClr val="000000"/>
                </a:solidFill>
                <a:latin typeface="Arial" pitchFamily="34" charset="0"/>
                <a:ea typeface="+mn-ea"/>
              </a:rPr>
              <a:t>100</a:t>
            </a:r>
          </a:p>
        </p:txBody>
      </p:sp>
      <p:sp>
        <p:nvSpPr>
          <p:cNvPr id="9259" name="Line 43"/>
          <p:cNvSpPr>
            <a:spLocks noChangeShapeType="1"/>
          </p:cNvSpPr>
          <p:nvPr/>
        </p:nvSpPr>
        <p:spPr bwMode="auto">
          <a:xfrm flipH="1" flipV="1">
            <a:off x="4176663" y="4398799"/>
            <a:ext cx="60325" cy="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60" name="Line 44"/>
          <p:cNvSpPr>
            <a:spLocks noChangeShapeType="1"/>
          </p:cNvSpPr>
          <p:nvPr/>
        </p:nvSpPr>
        <p:spPr bwMode="auto">
          <a:xfrm flipH="1" flipV="1">
            <a:off x="3655963" y="4657562"/>
            <a:ext cx="60325" cy="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61" name="Line 45"/>
          <p:cNvSpPr>
            <a:spLocks noChangeShapeType="1"/>
          </p:cNvSpPr>
          <p:nvPr/>
        </p:nvSpPr>
        <p:spPr bwMode="auto">
          <a:xfrm flipH="1" flipV="1">
            <a:off x="2981275" y="4982999"/>
            <a:ext cx="60325" cy="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62" name="Line 46"/>
          <p:cNvSpPr>
            <a:spLocks noChangeShapeType="1"/>
          </p:cNvSpPr>
          <p:nvPr/>
        </p:nvSpPr>
        <p:spPr bwMode="auto">
          <a:xfrm flipH="1" flipV="1">
            <a:off x="2611388" y="5176674"/>
            <a:ext cx="60325" cy="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63" name="Freeform 47"/>
          <p:cNvSpPr>
            <a:spLocks/>
          </p:cNvSpPr>
          <p:nvPr/>
        </p:nvSpPr>
        <p:spPr bwMode="auto">
          <a:xfrm>
            <a:off x="3687401" y="3398673"/>
            <a:ext cx="1704876" cy="1325271"/>
          </a:xfrm>
          <a:custGeom>
            <a:avLst/>
            <a:gdLst>
              <a:gd name="T0" fmla="*/ 502 w 1394"/>
              <a:gd name="T1" fmla="*/ 0 h 1004"/>
              <a:gd name="T2" fmla="*/ 0 w 1394"/>
              <a:gd name="T3" fmla="*/ 813 h 1004"/>
              <a:gd name="T4" fmla="*/ 1394 w 1394"/>
              <a:gd name="T5" fmla="*/ 1004 h 1004"/>
              <a:gd name="T6" fmla="*/ 502 w 1394"/>
              <a:gd name="T7" fmla="*/ 0 h 1004"/>
              <a:gd name="connsiteX0" fmla="*/ 3601 w 7704"/>
              <a:gd name="connsiteY0" fmla="*/ 0 h 8482"/>
              <a:gd name="connsiteX1" fmla="*/ 0 w 7704"/>
              <a:gd name="connsiteY1" fmla="*/ 8098 h 8482"/>
              <a:gd name="connsiteX2" fmla="*/ 7704 w 7704"/>
              <a:gd name="connsiteY2" fmla="*/ 8482 h 8482"/>
              <a:gd name="connsiteX3" fmla="*/ 3601 w 7704"/>
              <a:gd name="connsiteY3" fmla="*/ 0 h 8482"/>
              <a:gd name="connsiteX0" fmla="*/ 4674 w 10000"/>
              <a:gd name="connsiteY0" fmla="*/ 0 h 9803"/>
              <a:gd name="connsiteX1" fmla="*/ 0 w 10000"/>
              <a:gd name="connsiteY1" fmla="*/ 9547 h 9803"/>
              <a:gd name="connsiteX2" fmla="*/ 10000 w 10000"/>
              <a:gd name="connsiteY2" fmla="*/ 9803 h 9803"/>
              <a:gd name="connsiteX3" fmla="*/ 4674 w 10000"/>
              <a:gd name="connsiteY3" fmla="*/ 0 h 9803"/>
              <a:gd name="connsiteX0" fmla="*/ 4741 w 10067"/>
              <a:gd name="connsiteY0" fmla="*/ 0 h 10000"/>
              <a:gd name="connsiteX1" fmla="*/ 0 w 10067"/>
              <a:gd name="connsiteY1" fmla="*/ 9768 h 10000"/>
              <a:gd name="connsiteX2" fmla="*/ 10067 w 10067"/>
              <a:gd name="connsiteY2" fmla="*/ 10000 h 10000"/>
              <a:gd name="connsiteX3" fmla="*/ 4741 w 10067"/>
              <a:gd name="connsiteY3" fmla="*/ 0 h 10000"/>
              <a:gd name="connsiteX0" fmla="*/ 4741 w 10000"/>
              <a:gd name="connsiteY0" fmla="*/ 0 h 10000"/>
              <a:gd name="connsiteX1" fmla="*/ 0 w 10000"/>
              <a:gd name="connsiteY1" fmla="*/ 9768 h 10000"/>
              <a:gd name="connsiteX2" fmla="*/ 10000 w 10000"/>
              <a:gd name="connsiteY2" fmla="*/ 10000 h 10000"/>
              <a:gd name="connsiteX3" fmla="*/ 4741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4741" y="0"/>
                </a:moveTo>
                <a:lnTo>
                  <a:pt x="0" y="9768"/>
                </a:lnTo>
                <a:lnTo>
                  <a:pt x="10000" y="10000"/>
                </a:lnTo>
                <a:lnTo>
                  <a:pt x="4741" y="0"/>
                </a:lnTo>
                <a:close/>
              </a:path>
            </a:pathLst>
          </a:custGeom>
          <a:solidFill>
            <a:schemeClr val="accent1">
              <a:alpha val="28999"/>
            </a:schemeClr>
          </a:solidFill>
          <a:ln w="952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eaLnBrk="1" hangingPunct="1"/>
            <a:endParaRPr lang="en-US" sz="2000">
              <a:solidFill>
                <a:srgbClr val="000000"/>
              </a:solidFill>
              <a:latin typeface="Arial" pitchFamily="34" charset="0"/>
              <a:ea typeface="+mn-ea"/>
            </a:endParaRPr>
          </a:p>
        </p:txBody>
      </p:sp>
      <p:sp>
        <p:nvSpPr>
          <p:cNvPr id="9264" name="Rectangle 48"/>
          <p:cNvSpPr>
            <a:spLocks noChangeArrowheads="1"/>
          </p:cNvSpPr>
          <p:nvPr/>
        </p:nvSpPr>
        <p:spPr bwMode="auto">
          <a:xfrm>
            <a:off x="3602366" y="3245830"/>
            <a:ext cx="58026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eaLnBrk="1" hangingPunct="1"/>
            <a:r>
              <a:rPr lang="en-US" sz="2000" i="1" dirty="0">
                <a:solidFill>
                  <a:srgbClr val="0000FF"/>
                </a:solidFill>
                <a:latin typeface="Arial" pitchFamily="34" charset="0"/>
                <a:ea typeface="+mn-ea"/>
              </a:rPr>
              <a:t>PIT</a:t>
            </a:r>
            <a:endParaRPr lang="en-US" sz="2000" dirty="0">
              <a:solidFill>
                <a:srgbClr val="0000FF"/>
              </a:solidFill>
              <a:latin typeface="Arial" pitchFamily="34" charset="0"/>
              <a:ea typeface="+mn-ea"/>
            </a:endParaRPr>
          </a:p>
        </p:txBody>
      </p:sp>
      <p:sp>
        <p:nvSpPr>
          <p:cNvPr id="9265" name="Rectangle 49"/>
          <p:cNvSpPr>
            <a:spLocks noChangeArrowheads="1"/>
          </p:cNvSpPr>
          <p:nvPr/>
        </p:nvSpPr>
        <p:spPr bwMode="auto">
          <a:xfrm>
            <a:off x="2810339" y="4294218"/>
            <a:ext cx="56939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eaLnBrk="1" hangingPunct="1"/>
            <a:r>
              <a:rPr lang="en-US" sz="2000" i="1" dirty="0">
                <a:solidFill>
                  <a:srgbClr val="FF0000"/>
                </a:solidFill>
                <a:latin typeface="Arial" pitchFamily="34" charset="0"/>
                <a:ea typeface="+mn-ea"/>
              </a:rPr>
              <a:t>RRP</a:t>
            </a:r>
            <a:endParaRPr lang="en-US" sz="2000" dirty="0">
              <a:solidFill>
                <a:srgbClr val="FF0000"/>
              </a:solidFill>
              <a:latin typeface="Arial" pitchFamily="34" charset="0"/>
              <a:ea typeface="+mn-ea"/>
            </a:endParaRPr>
          </a:p>
        </p:txBody>
      </p:sp>
      <p:sp>
        <p:nvSpPr>
          <p:cNvPr id="9266" name="Rectangle 50"/>
          <p:cNvSpPr>
            <a:spLocks noChangeArrowheads="1"/>
          </p:cNvSpPr>
          <p:nvPr/>
        </p:nvSpPr>
        <p:spPr bwMode="auto">
          <a:xfrm>
            <a:off x="4933900" y="3654262"/>
            <a:ext cx="9636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eaLnBrk="1" hangingPunct="1"/>
            <a:r>
              <a:rPr lang="en-US" sz="2000" i="1">
                <a:solidFill>
                  <a:srgbClr val="008040"/>
                </a:solidFill>
                <a:latin typeface="Arial" pitchFamily="34" charset="0"/>
                <a:ea typeface="+mn-ea"/>
              </a:rPr>
              <a:t>target</a:t>
            </a:r>
          </a:p>
        </p:txBody>
      </p:sp>
      <p:sp>
        <p:nvSpPr>
          <p:cNvPr id="9267" name="Freeform 51"/>
          <p:cNvSpPr>
            <a:spLocks/>
          </p:cNvSpPr>
          <p:nvPr/>
        </p:nvSpPr>
        <p:spPr bwMode="auto">
          <a:xfrm>
            <a:off x="3232100" y="3012912"/>
            <a:ext cx="2154238" cy="1900237"/>
          </a:xfrm>
          <a:custGeom>
            <a:avLst/>
            <a:gdLst>
              <a:gd name="T0" fmla="*/ 806 w 1357"/>
              <a:gd name="T1" fmla="*/ 0 h 1197"/>
              <a:gd name="T2" fmla="*/ 0 w 1357"/>
              <a:gd name="T3" fmla="*/ 1197 h 1197"/>
              <a:gd name="T4" fmla="*/ 1357 w 1357"/>
              <a:gd name="T5" fmla="*/ 1075 h 1197"/>
              <a:gd name="T6" fmla="*/ 806 w 1357"/>
              <a:gd name="T7" fmla="*/ 0 h 1197"/>
            </a:gdLst>
            <a:ahLst/>
            <a:cxnLst>
              <a:cxn ang="0">
                <a:pos x="T0" y="T1"/>
              </a:cxn>
              <a:cxn ang="0">
                <a:pos x="T2" y="T3"/>
              </a:cxn>
              <a:cxn ang="0">
                <a:pos x="T4" y="T5"/>
              </a:cxn>
              <a:cxn ang="0">
                <a:pos x="T6" y="T7"/>
              </a:cxn>
            </a:cxnLst>
            <a:rect l="0" t="0" r="r" b="b"/>
            <a:pathLst>
              <a:path w="1357" h="1197">
                <a:moveTo>
                  <a:pt x="806" y="0"/>
                </a:moveTo>
                <a:lnTo>
                  <a:pt x="0" y="1197"/>
                </a:lnTo>
                <a:lnTo>
                  <a:pt x="1357" y="1075"/>
                </a:lnTo>
                <a:lnTo>
                  <a:pt x="806" y="0"/>
                </a:lnTo>
                <a:close/>
              </a:path>
            </a:pathLst>
          </a:custGeom>
          <a:noFill/>
          <a:ln w="1905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eaLnBrk="1" hangingPunct="1"/>
            <a:endParaRPr lang="en-US" sz="2000">
              <a:solidFill>
                <a:srgbClr val="000000"/>
              </a:solidFill>
              <a:latin typeface="Arial" pitchFamily="34" charset="0"/>
              <a:ea typeface="+mn-ea"/>
            </a:endParaRPr>
          </a:p>
        </p:txBody>
      </p:sp>
      <p:sp>
        <p:nvSpPr>
          <p:cNvPr id="9268" name="Freeform 52"/>
          <p:cNvSpPr>
            <a:spLocks/>
          </p:cNvSpPr>
          <p:nvPr/>
        </p:nvSpPr>
        <p:spPr bwMode="auto">
          <a:xfrm>
            <a:off x="2774900" y="3633624"/>
            <a:ext cx="2609176" cy="1512888"/>
          </a:xfrm>
          <a:custGeom>
            <a:avLst/>
            <a:gdLst>
              <a:gd name="T0" fmla="*/ 1088 w 1658"/>
              <a:gd name="T1" fmla="*/ 0 h 953"/>
              <a:gd name="T2" fmla="*/ 0 w 1658"/>
              <a:gd name="T3" fmla="*/ 953 h 953"/>
              <a:gd name="T4" fmla="*/ 1658 w 1658"/>
              <a:gd name="T5" fmla="*/ 684 h 953"/>
              <a:gd name="T6" fmla="*/ 1088 w 1658"/>
              <a:gd name="T7" fmla="*/ 0 h 953"/>
              <a:gd name="connsiteX0" fmla="*/ 6562 w 9913"/>
              <a:gd name="connsiteY0" fmla="*/ 0 h 10000"/>
              <a:gd name="connsiteX1" fmla="*/ 0 w 9913"/>
              <a:gd name="connsiteY1" fmla="*/ 10000 h 10000"/>
              <a:gd name="connsiteX2" fmla="*/ 9913 w 9913"/>
              <a:gd name="connsiteY2" fmla="*/ 7177 h 10000"/>
              <a:gd name="connsiteX3" fmla="*/ 6562 w 9913"/>
              <a:gd name="connsiteY3" fmla="*/ 0 h 10000"/>
            </a:gdLst>
            <a:ahLst/>
            <a:cxnLst>
              <a:cxn ang="0">
                <a:pos x="connsiteX0" y="connsiteY0"/>
              </a:cxn>
              <a:cxn ang="0">
                <a:pos x="connsiteX1" y="connsiteY1"/>
              </a:cxn>
              <a:cxn ang="0">
                <a:pos x="connsiteX2" y="connsiteY2"/>
              </a:cxn>
              <a:cxn ang="0">
                <a:pos x="connsiteX3" y="connsiteY3"/>
              </a:cxn>
            </a:cxnLst>
            <a:rect l="l" t="t" r="r" b="b"/>
            <a:pathLst>
              <a:path w="9913" h="10000">
                <a:moveTo>
                  <a:pt x="6562" y="0"/>
                </a:moveTo>
                <a:lnTo>
                  <a:pt x="0" y="10000"/>
                </a:lnTo>
                <a:lnTo>
                  <a:pt x="9913" y="7177"/>
                </a:lnTo>
                <a:lnTo>
                  <a:pt x="6562" y="0"/>
                </a:lnTo>
                <a:close/>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eaLnBrk="1" hangingPunct="1"/>
            <a:endParaRPr lang="en-US" sz="2000">
              <a:solidFill>
                <a:srgbClr val="000000"/>
              </a:solidFill>
              <a:latin typeface="Arial" pitchFamily="34" charset="0"/>
              <a:ea typeface="+mn-ea"/>
            </a:endParaRPr>
          </a:p>
        </p:txBody>
      </p:sp>
      <p:sp>
        <p:nvSpPr>
          <p:cNvPr id="9269" name="Rectangle 53"/>
          <p:cNvSpPr>
            <a:spLocks noChangeArrowheads="1"/>
          </p:cNvSpPr>
          <p:nvPr/>
        </p:nvSpPr>
        <p:spPr bwMode="auto">
          <a:xfrm>
            <a:off x="5741781" y="2350762"/>
            <a:ext cx="3327722"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spAutoFit/>
          </a:bodyPr>
          <a:lstStyle/>
          <a:p>
            <a:pPr algn="r" eaLnBrk="1" hangingPunct="1"/>
            <a:r>
              <a:rPr lang="en-US" i="1" dirty="0" smtClean="0">
                <a:solidFill>
                  <a:srgbClr val="FF0000"/>
                </a:solidFill>
                <a:latin typeface="Lucida Sans"/>
                <a:ea typeface="+mn-ea"/>
              </a:rPr>
              <a:t>Dream</a:t>
            </a:r>
            <a:r>
              <a:rPr lang="en-US" i="1" dirty="0" smtClean="0">
                <a:solidFill>
                  <a:srgbClr val="008040"/>
                </a:solidFill>
                <a:latin typeface="Lucida Sans"/>
                <a:ea typeface="+mn-ea"/>
              </a:rPr>
              <a:t> wire</a:t>
            </a:r>
          </a:p>
          <a:p>
            <a:pPr algn="r" eaLnBrk="1" hangingPunct="1"/>
            <a:r>
              <a:rPr lang="en-US" dirty="0">
                <a:solidFill>
                  <a:srgbClr val="008040"/>
                </a:solidFill>
                <a:latin typeface="Lucida Sans"/>
                <a:ea typeface="+mn-ea"/>
              </a:rPr>
              <a:t>t</a:t>
            </a:r>
            <a:r>
              <a:rPr lang="en-US" dirty="0" smtClean="0">
                <a:solidFill>
                  <a:srgbClr val="008040"/>
                </a:solidFill>
                <a:latin typeface="Lucida Sans"/>
                <a:ea typeface="+mn-ea"/>
              </a:rPr>
              <a:t>arget performance:</a:t>
            </a:r>
            <a:endParaRPr lang="en-US" dirty="0">
              <a:solidFill>
                <a:srgbClr val="008040"/>
              </a:solidFill>
              <a:latin typeface="Lucida Sans"/>
              <a:ea typeface="+mn-ea"/>
            </a:endParaRPr>
          </a:p>
          <a:p>
            <a:pPr algn="r" eaLnBrk="1" hangingPunct="1"/>
            <a:r>
              <a:rPr lang="en-US" dirty="0" smtClean="0">
                <a:solidFill>
                  <a:srgbClr val="008040"/>
                </a:solidFill>
                <a:latin typeface="Lucida Sans"/>
                <a:ea typeface="+mn-ea"/>
              </a:rPr>
              <a:t>J</a:t>
            </a:r>
            <a:r>
              <a:rPr lang="en-US" baseline="-25000" dirty="0" smtClean="0">
                <a:solidFill>
                  <a:srgbClr val="008040"/>
                </a:solidFill>
                <a:latin typeface="Lucida Sans"/>
                <a:ea typeface="+mn-ea"/>
              </a:rPr>
              <a:t>C</a:t>
            </a:r>
            <a:r>
              <a:rPr lang="en-US" dirty="0" smtClean="0">
                <a:solidFill>
                  <a:srgbClr val="008040"/>
                </a:solidFill>
                <a:latin typeface="Lucida Sans"/>
                <a:ea typeface="+mn-ea"/>
              </a:rPr>
              <a:t> </a:t>
            </a:r>
            <a:r>
              <a:rPr lang="en-US" dirty="0">
                <a:solidFill>
                  <a:srgbClr val="008040"/>
                </a:solidFill>
                <a:latin typeface="Lucida Sans"/>
                <a:ea typeface="+mn-ea"/>
              </a:rPr>
              <a:t>&gt; 3 kA/mm</a:t>
            </a:r>
            <a:r>
              <a:rPr lang="en-US" baseline="30000" dirty="0">
                <a:solidFill>
                  <a:srgbClr val="008040"/>
                </a:solidFill>
                <a:latin typeface="Lucida Sans"/>
                <a:ea typeface="+mn-ea"/>
              </a:rPr>
              <a:t>2</a:t>
            </a:r>
            <a:endParaRPr lang="en-US" baseline="-25000" dirty="0">
              <a:solidFill>
                <a:srgbClr val="008040"/>
              </a:solidFill>
              <a:latin typeface="Lucida Sans"/>
              <a:ea typeface="+mn-ea"/>
            </a:endParaRPr>
          </a:p>
          <a:p>
            <a:pPr algn="r" eaLnBrk="1" hangingPunct="1"/>
            <a:r>
              <a:rPr lang="en-US" dirty="0" err="1">
                <a:solidFill>
                  <a:srgbClr val="008040"/>
                </a:solidFill>
                <a:latin typeface="Lucida Sans"/>
                <a:ea typeface="+mn-ea"/>
              </a:rPr>
              <a:t>D</a:t>
            </a:r>
            <a:r>
              <a:rPr lang="en-US" baseline="-25000" dirty="0" err="1">
                <a:solidFill>
                  <a:srgbClr val="008040"/>
                </a:solidFill>
                <a:latin typeface="Lucida Sans"/>
                <a:ea typeface="+mn-ea"/>
              </a:rPr>
              <a:t>fil</a:t>
            </a:r>
            <a:r>
              <a:rPr lang="en-US" dirty="0">
                <a:solidFill>
                  <a:srgbClr val="008040"/>
                </a:solidFill>
                <a:latin typeface="Lucida Sans"/>
                <a:ea typeface="+mn-ea"/>
              </a:rPr>
              <a:t> &lt; 20 </a:t>
            </a:r>
            <a:r>
              <a:rPr lang="en-US" dirty="0">
                <a:solidFill>
                  <a:srgbClr val="008040"/>
                </a:solidFill>
                <a:latin typeface="Lucida Sans"/>
                <a:ea typeface="+mn-ea"/>
                <a:sym typeface="Symbol" charset="0"/>
              </a:rPr>
              <a:t></a:t>
            </a:r>
            <a:r>
              <a:rPr lang="en-US" dirty="0">
                <a:solidFill>
                  <a:srgbClr val="008040"/>
                </a:solidFill>
                <a:latin typeface="Lucida Sans"/>
                <a:ea typeface="+mn-ea"/>
              </a:rPr>
              <a:t>m</a:t>
            </a:r>
          </a:p>
          <a:p>
            <a:pPr algn="r" eaLnBrk="1" hangingPunct="1"/>
            <a:r>
              <a:rPr lang="en-US" dirty="0">
                <a:solidFill>
                  <a:srgbClr val="008040"/>
                </a:solidFill>
                <a:latin typeface="Lucida Sans"/>
                <a:ea typeface="+mn-ea"/>
              </a:rPr>
              <a:t>RRR &gt; </a:t>
            </a:r>
            <a:r>
              <a:rPr lang="en-US" dirty="0" smtClean="0">
                <a:solidFill>
                  <a:srgbClr val="008040"/>
                </a:solidFill>
                <a:latin typeface="Lucida Sans"/>
                <a:ea typeface="+mn-ea"/>
              </a:rPr>
              <a:t>150</a:t>
            </a:r>
            <a:endParaRPr lang="en-US" dirty="0">
              <a:solidFill>
                <a:srgbClr val="008040"/>
              </a:solidFill>
              <a:latin typeface="Lucida Sans"/>
              <a:ea typeface="+mn-ea"/>
            </a:endParaRPr>
          </a:p>
        </p:txBody>
      </p:sp>
      <p:sp>
        <p:nvSpPr>
          <p:cNvPr id="54" name="Rectangle 53"/>
          <p:cNvSpPr>
            <a:spLocks noChangeArrowheads="1"/>
          </p:cNvSpPr>
          <p:nvPr/>
        </p:nvSpPr>
        <p:spPr bwMode="auto">
          <a:xfrm>
            <a:off x="82056" y="2680024"/>
            <a:ext cx="2645276"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eaLnBrk="1" hangingPunct="1"/>
            <a:r>
              <a:rPr lang="en-US" i="1" dirty="0" smtClean="0">
                <a:solidFill>
                  <a:srgbClr val="FF0000"/>
                </a:solidFill>
                <a:latin typeface="Lucida Sans"/>
                <a:ea typeface="+mn-ea"/>
              </a:rPr>
              <a:t>Practical</a:t>
            </a:r>
            <a:r>
              <a:rPr lang="en-US" i="1" dirty="0" smtClean="0">
                <a:solidFill>
                  <a:srgbClr val="004B00">
                    <a:lumMod val="50000"/>
                  </a:srgbClr>
                </a:solidFill>
                <a:latin typeface="Lucida Sans"/>
                <a:ea typeface="+mn-ea"/>
              </a:rPr>
              <a:t> wire</a:t>
            </a:r>
          </a:p>
          <a:p>
            <a:pPr eaLnBrk="1" hangingPunct="1"/>
            <a:r>
              <a:rPr lang="en-US" dirty="0" smtClean="0">
                <a:solidFill>
                  <a:srgbClr val="004B00">
                    <a:lumMod val="50000"/>
                  </a:srgbClr>
                </a:solidFill>
                <a:latin typeface="Lucida Sans"/>
                <a:ea typeface="+mn-ea"/>
              </a:rPr>
              <a:t>J</a:t>
            </a:r>
            <a:r>
              <a:rPr lang="en-US" baseline="-25000" dirty="0" smtClean="0">
                <a:solidFill>
                  <a:srgbClr val="004B00">
                    <a:lumMod val="50000"/>
                  </a:srgbClr>
                </a:solidFill>
                <a:latin typeface="Lucida Sans"/>
                <a:ea typeface="+mn-ea"/>
              </a:rPr>
              <a:t>C</a:t>
            </a:r>
            <a:r>
              <a:rPr lang="en-US" dirty="0" smtClean="0">
                <a:solidFill>
                  <a:srgbClr val="004B00">
                    <a:lumMod val="50000"/>
                  </a:srgbClr>
                </a:solidFill>
                <a:latin typeface="Lucida Sans"/>
                <a:ea typeface="+mn-ea"/>
              </a:rPr>
              <a:t> </a:t>
            </a:r>
            <a:r>
              <a:rPr lang="en-US" dirty="0">
                <a:solidFill>
                  <a:srgbClr val="004B00">
                    <a:lumMod val="50000"/>
                  </a:srgbClr>
                </a:solidFill>
                <a:latin typeface="Lucida Sans"/>
                <a:ea typeface="+mn-ea"/>
              </a:rPr>
              <a:t>&gt; </a:t>
            </a:r>
            <a:r>
              <a:rPr lang="en-US" dirty="0" smtClean="0">
                <a:solidFill>
                  <a:srgbClr val="004B00">
                    <a:lumMod val="50000"/>
                  </a:srgbClr>
                </a:solidFill>
                <a:latin typeface="Lucida Sans"/>
                <a:ea typeface="+mn-ea"/>
              </a:rPr>
              <a:t>2.5 </a:t>
            </a:r>
            <a:r>
              <a:rPr lang="en-US" dirty="0">
                <a:solidFill>
                  <a:srgbClr val="004B00">
                    <a:lumMod val="50000"/>
                  </a:srgbClr>
                </a:solidFill>
                <a:latin typeface="Lucida Sans"/>
                <a:ea typeface="+mn-ea"/>
              </a:rPr>
              <a:t>kA/mm</a:t>
            </a:r>
            <a:r>
              <a:rPr lang="en-US" baseline="30000" dirty="0">
                <a:solidFill>
                  <a:srgbClr val="004B00">
                    <a:lumMod val="50000"/>
                  </a:srgbClr>
                </a:solidFill>
                <a:latin typeface="Lucida Sans"/>
                <a:ea typeface="+mn-ea"/>
              </a:rPr>
              <a:t>2</a:t>
            </a:r>
            <a:endParaRPr lang="en-US" baseline="-25000" dirty="0">
              <a:solidFill>
                <a:srgbClr val="004B00">
                  <a:lumMod val="50000"/>
                </a:srgbClr>
              </a:solidFill>
              <a:latin typeface="Lucida Sans"/>
              <a:ea typeface="+mn-ea"/>
            </a:endParaRPr>
          </a:p>
          <a:p>
            <a:pPr eaLnBrk="1" hangingPunct="1"/>
            <a:r>
              <a:rPr lang="en-US" dirty="0" err="1">
                <a:solidFill>
                  <a:srgbClr val="004B00">
                    <a:lumMod val="50000"/>
                  </a:srgbClr>
                </a:solidFill>
                <a:latin typeface="Lucida Sans"/>
                <a:ea typeface="+mn-ea"/>
              </a:rPr>
              <a:t>D</a:t>
            </a:r>
            <a:r>
              <a:rPr lang="en-US" baseline="-25000" dirty="0" err="1">
                <a:solidFill>
                  <a:srgbClr val="004B00">
                    <a:lumMod val="50000"/>
                  </a:srgbClr>
                </a:solidFill>
                <a:latin typeface="Lucida Sans"/>
                <a:ea typeface="+mn-ea"/>
              </a:rPr>
              <a:t>fil</a:t>
            </a:r>
            <a:r>
              <a:rPr lang="en-US" dirty="0">
                <a:solidFill>
                  <a:srgbClr val="004B00">
                    <a:lumMod val="50000"/>
                  </a:srgbClr>
                </a:solidFill>
                <a:latin typeface="Lucida Sans"/>
                <a:ea typeface="+mn-ea"/>
              </a:rPr>
              <a:t> &lt; </a:t>
            </a:r>
            <a:r>
              <a:rPr lang="en-US" dirty="0" smtClean="0">
                <a:solidFill>
                  <a:srgbClr val="004B00">
                    <a:lumMod val="50000"/>
                  </a:srgbClr>
                </a:solidFill>
                <a:latin typeface="Lucida Sans"/>
                <a:ea typeface="+mn-ea"/>
              </a:rPr>
              <a:t>30…40 </a:t>
            </a:r>
            <a:r>
              <a:rPr lang="en-US" dirty="0">
                <a:solidFill>
                  <a:srgbClr val="004B00">
                    <a:lumMod val="50000"/>
                  </a:srgbClr>
                </a:solidFill>
                <a:latin typeface="Lucida Sans"/>
                <a:ea typeface="+mn-ea"/>
                <a:sym typeface="Symbol" charset="0"/>
              </a:rPr>
              <a:t></a:t>
            </a:r>
            <a:r>
              <a:rPr lang="en-US" dirty="0">
                <a:solidFill>
                  <a:srgbClr val="004B00">
                    <a:lumMod val="50000"/>
                  </a:srgbClr>
                </a:solidFill>
                <a:latin typeface="Lucida Sans"/>
                <a:ea typeface="+mn-ea"/>
              </a:rPr>
              <a:t>m</a:t>
            </a:r>
          </a:p>
          <a:p>
            <a:pPr eaLnBrk="1" hangingPunct="1"/>
            <a:r>
              <a:rPr lang="en-US" dirty="0">
                <a:solidFill>
                  <a:srgbClr val="004B00">
                    <a:lumMod val="50000"/>
                  </a:srgbClr>
                </a:solidFill>
                <a:latin typeface="Lucida Sans"/>
                <a:ea typeface="+mn-ea"/>
              </a:rPr>
              <a:t>RRR &gt; </a:t>
            </a:r>
            <a:r>
              <a:rPr lang="en-US" dirty="0" smtClean="0">
                <a:solidFill>
                  <a:srgbClr val="004B00">
                    <a:lumMod val="50000"/>
                  </a:srgbClr>
                </a:solidFill>
                <a:latin typeface="Lucida Sans"/>
                <a:ea typeface="+mn-ea"/>
              </a:rPr>
              <a:t>150</a:t>
            </a:r>
            <a:endParaRPr lang="en-US" dirty="0">
              <a:solidFill>
                <a:srgbClr val="004B00">
                  <a:lumMod val="50000"/>
                </a:srgbClr>
              </a:solidFill>
              <a:latin typeface="Lucida Sans"/>
              <a:ea typeface="+mn-ea"/>
            </a:endParaRPr>
          </a:p>
        </p:txBody>
      </p:sp>
      <p:pic>
        <p:nvPicPr>
          <p:cNvPr id="56" name="Picture 55" descr="Round Sub.jpg"/>
          <p:cNvPicPr>
            <a:picLocks noChangeAspect="1"/>
          </p:cNvPicPr>
          <p:nvPr/>
        </p:nvPicPr>
        <p:blipFill rotWithShape="1">
          <a:blip r:embed="rId3" cstate="email">
            <a:extLst>
              <a:ext uri="{28A0092B-C50C-407E-A947-70E740481C1C}">
                <a14:useLocalDpi xmlns:a14="http://schemas.microsoft.com/office/drawing/2010/main"/>
              </a:ext>
            </a:extLst>
          </a:blip>
          <a:srcRect l="11595" r="16168"/>
          <a:stretch/>
        </p:blipFill>
        <p:spPr>
          <a:xfrm>
            <a:off x="82056" y="780632"/>
            <a:ext cx="1322661" cy="1358094"/>
          </a:xfrm>
          <a:prstGeom prst="rect">
            <a:avLst/>
          </a:prstGeom>
        </p:spPr>
      </p:pic>
      <p:pic>
        <p:nvPicPr>
          <p:cNvPr id="5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9874" r="16342"/>
          <a:stretch/>
        </p:blipFill>
        <p:spPr bwMode="auto">
          <a:xfrm>
            <a:off x="1271612" y="916446"/>
            <a:ext cx="1379479" cy="140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6"/>
          <p:cNvPicPr>
            <a:picLocks noChangeAspect="1" noChangeArrowheads="1"/>
          </p:cNvPicPr>
          <p:nvPr/>
        </p:nvPicPr>
        <p:blipFill rotWithShape="1">
          <a:blip r:embed="rId5"/>
          <a:srcRect l="52071"/>
          <a:stretch/>
        </p:blipFill>
        <p:spPr bwMode="auto">
          <a:xfrm>
            <a:off x="2495748" y="1082157"/>
            <a:ext cx="1384074" cy="1361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61" name="TextBox 60"/>
          <p:cNvSpPr txBox="1"/>
          <p:nvPr/>
        </p:nvSpPr>
        <p:spPr>
          <a:xfrm>
            <a:off x="86782" y="1825828"/>
            <a:ext cx="810150" cy="307777"/>
          </a:xfrm>
          <a:prstGeom prst="rect">
            <a:avLst/>
          </a:prstGeom>
          <a:noFill/>
        </p:spPr>
        <p:txBody>
          <a:bodyPr wrap="none" rtlCol="0">
            <a:spAutoFit/>
          </a:bodyPr>
          <a:lstStyle/>
          <a:p>
            <a:pPr eaLnBrk="1" hangingPunct="1"/>
            <a:r>
              <a:rPr lang="en-US" sz="1400" dirty="0" smtClean="0">
                <a:solidFill>
                  <a:srgbClr val="FFFFFF"/>
                </a:solidFill>
                <a:latin typeface="Arial" pitchFamily="34" charset="0"/>
                <a:ea typeface="+mn-ea"/>
              </a:rPr>
              <a:t>PIT 192</a:t>
            </a:r>
            <a:endParaRPr lang="en-US" sz="1400" dirty="0">
              <a:solidFill>
                <a:srgbClr val="FFFFFF"/>
              </a:solidFill>
              <a:latin typeface="Arial" pitchFamily="34" charset="0"/>
              <a:ea typeface="+mn-ea"/>
            </a:endParaRPr>
          </a:p>
        </p:txBody>
      </p:sp>
      <p:sp>
        <p:nvSpPr>
          <p:cNvPr id="62" name="TextBox 61"/>
          <p:cNvSpPr txBox="1"/>
          <p:nvPr/>
        </p:nvSpPr>
        <p:spPr>
          <a:xfrm>
            <a:off x="1271612" y="2012572"/>
            <a:ext cx="1259342" cy="307777"/>
          </a:xfrm>
          <a:prstGeom prst="rect">
            <a:avLst/>
          </a:prstGeom>
          <a:noFill/>
        </p:spPr>
        <p:txBody>
          <a:bodyPr wrap="none" rtlCol="0">
            <a:spAutoFit/>
          </a:bodyPr>
          <a:lstStyle/>
          <a:p>
            <a:pPr eaLnBrk="1" hangingPunct="1"/>
            <a:r>
              <a:rPr lang="en-US" sz="1400" dirty="0" smtClean="0">
                <a:solidFill>
                  <a:srgbClr val="FFFFFF"/>
                </a:solidFill>
                <a:latin typeface="Arial" pitchFamily="34" charset="0"/>
                <a:ea typeface="+mn-ea"/>
              </a:rPr>
              <a:t>RRP 108/127</a:t>
            </a:r>
            <a:endParaRPr lang="en-US" sz="1400" dirty="0">
              <a:solidFill>
                <a:srgbClr val="FFFFFF"/>
              </a:solidFill>
              <a:latin typeface="Arial" pitchFamily="34" charset="0"/>
              <a:ea typeface="+mn-ea"/>
            </a:endParaRPr>
          </a:p>
        </p:txBody>
      </p:sp>
      <p:sp>
        <p:nvSpPr>
          <p:cNvPr id="63" name="TextBox 62"/>
          <p:cNvSpPr txBox="1"/>
          <p:nvPr/>
        </p:nvSpPr>
        <p:spPr>
          <a:xfrm>
            <a:off x="2495748" y="2136843"/>
            <a:ext cx="1259342" cy="307777"/>
          </a:xfrm>
          <a:prstGeom prst="rect">
            <a:avLst/>
          </a:prstGeom>
          <a:noFill/>
        </p:spPr>
        <p:txBody>
          <a:bodyPr wrap="none" rtlCol="0">
            <a:spAutoFit/>
          </a:bodyPr>
          <a:lstStyle/>
          <a:p>
            <a:pPr eaLnBrk="1" hangingPunct="1"/>
            <a:r>
              <a:rPr lang="en-US" sz="1400" dirty="0" smtClean="0">
                <a:solidFill>
                  <a:srgbClr val="FFFFFF"/>
                </a:solidFill>
                <a:latin typeface="Arial" pitchFamily="34" charset="0"/>
                <a:ea typeface="+mn-ea"/>
              </a:rPr>
              <a:t>RRP 150/169</a:t>
            </a:r>
            <a:endParaRPr lang="en-US" sz="1400" dirty="0">
              <a:solidFill>
                <a:srgbClr val="FFFFFF"/>
              </a:solidFill>
              <a:latin typeface="Arial" pitchFamily="34" charset="0"/>
              <a:ea typeface="+mn-ea"/>
            </a:endParaRPr>
          </a:p>
        </p:txBody>
      </p:sp>
    </p:spTree>
    <p:extLst>
      <p:ext uri="{BB962C8B-B14F-4D97-AF65-F5344CB8AC3E}">
        <p14:creationId xmlns:p14="http://schemas.microsoft.com/office/powerpoint/2010/main" val="29720557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dirty="0" smtClean="0"/>
              <a:t>Work Plan (DE-SC0012083):  Nb</a:t>
            </a:r>
            <a:r>
              <a:rPr lang="en-US" baseline="-25000" dirty="0" smtClean="0"/>
              <a:t>3</a:t>
            </a:r>
            <a:r>
              <a:rPr lang="en-US" dirty="0" smtClean="0"/>
              <a:t>Sn </a:t>
            </a:r>
            <a:endParaRPr lang="en-US" dirty="0"/>
          </a:p>
        </p:txBody>
      </p:sp>
      <p:sp>
        <p:nvSpPr>
          <p:cNvPr id="3" name="Content Placeholder 2"/>
          <p:cNvSpPr>
            <a:spLocks noGrp="1"/>
          </p:cNvSpPr>
          <p:nvPr>
            <p:ph idx="1"/>
          </p:nvPr>
        </p:nvSpPr>
        <p:spPr>
          <a:xfrm>
            <a:off x="152400" y="990601"/>
            <a:ext cx="8763000" cy="3429000"/>
          </a:xfrm>
        </p:spPr>
        <p:txBody>
          <a:bodyPr>
            <a:noAutofit/>
          </a:bodyPr>
          <a:lstStyle/>
          <a:p>
            <a:pPr marL="0" indent="0">
              <a:buNone/>
            </a:pPr>
            <a:r>
              <a:rPr lang="en-US" sz="1400" b="1" dirty="0" smtClean="0"/>
              <a:t>1. Comprehensive </a:t>
            </a:r>
            <a:r>
              <a:rPr lang="en-US" sz="1400" b="1" dirty="0"/>
              <a:t>Comparative </a:t>
            </a:r>
            <a:r>
              <a:rPr lang="en-US" sz="1400" b="1" dirty="0" smtClean="0"/>
              <a:t>Evaluation </a:t>
            </a:r>
            <a:r>
              <a:rPr lang="en-US" sz="1400" b="1" dirty="0"/>
              <a:t>of </a:t>
            </a:r>
            <a:r>
              <a:rPr lang="en-US" sz="1400" b="1" dirty="0" smtClean="0"/>
              <a:t>Accelerator Quality RRP </a:t>
            </a:r>
            <a:r>
              <a:rPr lang="en-US" sz="1400" b="1" dirty="0"/>
              <a:t>and PIT </a:t>
            </a:r>
            <a:r>
              <a:rPr lang="en-US" sz="1400" b="1" dirty="0" smtClean="0"/>
              <a:t>Conductors to improve Performance:</a:t>
            </a:r>
          </a:p>
          <a:p>
            <a:pPr lvl="1"/>
            <a:r>
              <a:rPr lang="en-US" sz="1100" dirty="0" smtClean="0"/>
              <a:t>Addresses use for LHC directly </a:t>
            </a:r>
            <a:endParaRPr lang="en-US" sz="1100" dirty="0"/>
          </a:p>
          <a:p>
            <a:pPr marL="0" indent="0">
              <a:buNone/>
            </a:pPr>
            <a:r>
              <a:rPr lang="en-US" sz="1400" b="1" dirty="0" smtClean="0"/>
              <a:t>2. Diffusion Barrier damage during cabling destroys Cu RRR and perhaps magnet stability (PhD student Michael Brown):</a:t>
            </a:r>
          </a:p>
          <a:p>
            <a:pPr lvl="1"/>
            <a:r>
              <a:rPr lang="en-US" sz="1200" dirty="0" smtClean="0"/>
              <a:t>Modelling </a:t>
            </a:r>
            <a:r>
              <a:rPr lang="en-US" sz="1200" dirty="0"/>
              <a:t>and simulated cable damage by </a:t>
            </a:r>
            <a:r>
              <a:rPr lang="en-US" sz="1200" dirty="0" smtClean="0"/>
              <a:t>rolling (example in next slide)</a:t>
            </a:r>
          </a:p>
          <a:p>
            <a:pPr marL="0" indent="0">
              <a:buNone/>
            </a:pPr>
            <a:r>
              <a:rPr lang="en-US" sz="1400" b="1" dirty="0" smtClean="0"/>
              <a:t>3. Establish limits to performance of RRP working closely with the manufacturer Oxford Superconducting Technology (PhD student Charlie Sanabria working both at OST and FSU):</a:t>
            </a:r>
          </a:p>
          <a:p>
            <a:pPr lvl="1"/>
            <a:r>
              <a:rPr lang="en-US" sz="1200" dirty="0" smtClean="0"/>
              <a:t>A key issue is to use advanced digital imaging to quantitatively image both the input components to these complex RRP conductors – but to correlate to final properties </a:t>
            </a:r>
            <a:endParaRPr lang="en-US" sz="1200" dirty="0"/>
          </a:p>
          <a:p>
            <a:pPr marL="0" indent="0">
              <a:buNone/>
            </a:pPr>
            <a:r>
              <a:rPr lang="en-US" sz="1400" b="1" dirty="0"/>
              <a:t>4. </a:t>
            </a:r>
            <a:r>
              <a:rPr lang="en-US" sz="1400" b="1" dirty="0" smtClean="0"/>
              <a:t>Establish the working limits of the CERN-supported PIT conductor made by Bruker in EU (PhD student Chris Segal) – partial support by CERN for collaboration with Bruker</a:t>
            </a:r>
          </a:p>
          <a:p>
            <a:pPr lvl="1"/>
            <a:r>
              <a:rPr lang="en-US" sz="1200" dirty="0" smtClean="0"/>
              <a:t>Key point has been to understand the quantity of Nb</a:t>
            </a:r>
            <a:r>
              <a:rPr lang="en-US" sz="1200" baseline="-25000" dirty="0" smtClean="0"/>
              <a:t>3</a:t>
            </a:r>
            <a:r>
              <a:rPr lang="en-US" sz="1200" dirty="0" smtClean="0"/>
              <a:t>Sn that can be made by reaction of NbSn</a:t>
            </a:r>
            <a:r>
              <a:rPr lang="en-US" sz="1200" baseline="-25000" dirty="0" smtClean="0"/>
              <a:t>2</a:t>
            </a:r>
            <a:r>
              <a:rPr lang="en-US" sz="1200" dirty="0" smtClean="0"/>
              <a:t>Snand Cu and note significant variations based on development of intermediate reaction state morphologies</a:t>
            </a:r>
            <a:endParaRPr lang="en-US" sz="1200" dirty="0"/>
          </a:p>
        </p:txBody>
      </p:sp>
      <p:sp>
        <p:nvSpPr>
          <p:cNvPr id="5" name="TextBox 4"/>
          <p:cNvSpPr txBox="1"/>
          <p:nvPr/>
        </p:nvSpPr>
        <p:spPr>
          <a:xfrm>
            <a:off x="914400" y="5247382"/>
            <a:ext cx="7239000" cy="1077218"/>
          </a:xfrm>
          <a:prstGeom prst="rect">
            <a:avLst/>
          </a:prstGeom>
          <a:noFill/>
        </p:spPr>
        <p:txBody>
          <a:bodyPr wrap="square" rtlCol="0">
            <a:spAutoFit/>
          </a:bodyPr>
          <a:lstStyle/>
          <a:p>
            <a:pPr algn="ctr" eaLnBrk="1" hangingPunct="1"/>
            <a:r>
              <a:rPr lang="en-US" sz="1600" b="1" dirty="0" smtClean="0">
                <a:solidFill>
                  <a:srgbClr val="FF0000"/>
                </a:solidFill>
                <a:latin typeface="Arial" pitchFamily="34" charset="0"/>
                <a:ea typeface="+mn-ea"/>
              </a:rPr>
              <a:t>Chris Segal won the first place Materials and Charlie Sanabria the second place (Large Scale) in the highly competitive Best Student Paper awards at the recent (August 2014) Applied Superconductivity Conference (1500 participants)</a:t>
            </a:r>
            <a:endParaRPr lang="en-US" sz="1600" b="1" dirty="0">
              <a:solidFill>
                <a:srgbClr val="FF0000"/>
              </a:solidFill>
              <a:latin typeface="Arial" pitchFamily="34" charset="0"/>
              <a:ea typeface="+mn-ea"/>
            </a:endParaRPr>
          </a:p>
        </p:txBody>
      </p:sp>
    </p:spTree>
    <p:extLst>
      <p:ext uri="{BB962C8B-B14F-4D97-AF65-F5344CB8AC3E}">
        <p14:creationId xmlns:p14="http://schemas.microsoft.com/office/powerpoint/2010/main" val="36257188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mbrown\Pictures\opaq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2" y="1505453"/>
            <a:ext cx="6583219" cy="38508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228600"/>
            <a:ext cx="8229600" cy="944562"/>
          </a:xfrm>
        </p:spPr>
        <p:txBody>
          <a:bodyPr>
            <a:noAutofit/>
          </a:bodyPr>
          <a:lstStyle/>
          <a:p>
            <a:r>
              <a:rPr lang="en-US" dirty="0" smtClean="0"/>
              <a:t>Quantification of strand deformation around narrow Nb</a:t>
            </a:r>
            <a:r>
              <a:rPr lang="en-US" baseline="-25000" dirty="0" smtClean="0"/>
              <a:t>3</a:t>
            </a:r>
            <a:r>
              <a:rPr lang="en-US" dirty="0" smtClean="0"/>
              <a:t>Sn cable edge</a:t>
            </a:r>
            <a:endParaRPr lang="en-US" dirty="0"/>
          </a:p>
        </p:txBody>
      </p:sp>
      <p:pic>
        <p:nvPicPr>
          <p:cNvPr id="3074" name="Picture 2" descr="E:\Deformation\presentation\pictures\PIT_R_Def30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51" y="1507039"/>
            <a:ext cx="6578103" cy="38493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eformation\presentation\pictures\threshold 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50" y="1507040"/>
            <a:ext cx="6578103" cy="384931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Deformation\presentation\pictures\threshold top hal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050" y="1507040"/>
            <a:ext cx="6578103" cy="38493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Deformation\presentation\pictures\ring colors top hal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052" y="1507039"/>
            <a:ext cx="6578102" cy="384931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394" y="1388774"/>
            <a:ext cx="7261950" cy="2346017"/>
            <a:chOff x="90394" y="1091494"/>
            <a:chExt cx="9142867" cy="2953658"/>
          </a:xfrm>
        </p:grpSpPr>
        <p:cxnSp>
          <p:nvCxnSpPr>
            <p:cNvPr id="3" name="Straight Connector 2"/>
            <p:cNvCxnSpPr/>
            <p:nvPr/>
          </p:nvCxnSpPr>
          <p:spPr>
            <a:xfrm>
              <a:off x="4565615" y="1091494"/>
              <a:ext cx="0" cy="248602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2425" y="3577519"/>
              <a:ext cx="843915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43000" y="2129719"/>
              <a:ext cx="3429000" cy="1438276"/>
            </a:xfrm>
            <a:prstGeom prst="line">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flipH="1">
              <a:off x="3362230" y="3108413"/>
              <a:ext cx="114912" cy="466725"/>
            </a:xfrm>
            <a:custGeom>
              <a:avLst/>
              <a:gdLst>
                <a:gd name="connsiteX0" fmla="*/ 107156 w 117466"/>
                <a:gd name="connsiteY0" fmla="*/ 466725 h 466725"/>
                <a:gd name="connsiteX1" fmla="*/ 107156 w 117466"/>
                <a:gd name="connsiteY1" fmla="*/ 221456 h 466725"/>
                <a:gd name="connsiteX2" fmla="*/ 0 w 117466"/>
                <a:gd name="connsiteY2" fmla="*/ 0 h 466725"/>
              </a:gdLst>
              <a:ahLst/>
              <a:cxnLst>
                <a:cxn ang="0">
                  <a:pos x="connsiteX0" y="connsiteY0"/>
                </a:cxn>
                <a:cxn ang="0">
                  <a:pos x="connsiteX1" y="connsiteY1"/>
                </a:cxn>
                <a:cxn ang="0">
                  <a:pos x="connsiteX2" y="connsiteY2"/>
                </a:cxn>
              </a:cxnLst>
              <a:rect l="l" t="t" r="r" b="b"/>
              <a:pathLst>
                <a:path w="117466" h="466725">
                  <a:moveTo>
                    <a:pt x="107156" y="466725"/>
                  </a:moveTo>
                  <a:cubicBezTo>
                    <a:pt x="116085" y="382984"/>
                    <a:pt x="125015" y="299243"/>
                    <a:pt x="107156" y="221456"/>
                  </a:cubicBezTo>
                  <a:cubicBezTo>
                    <a:pt x="89297" y="143669"/>
                    <a:pt x="44648" y="71834"/>
                    <a:pt x="0" y="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2000" dirty="0">
                <a:solidFill>
                  <a:srgbClr val="FFFFFF"/>
                </a:solidFill>
                <a:latin typeface="Lucida Sans"/>
              </a:endParaRPr>
            </a:p>
          </p:txBody>
        </p:sp>
        <p:sp>
          <p:nvSpPr>
            <p:cNvPr id="29" name="TextBox 28"/>
            <p:cNvSpPr txBox="1"/>
            <p:nvPr/>
          </p:nvSpPr>
          <p:spPr>
            <a:xfrm flipH="1">
              <a:off x="3379304" y="3120319"/>
              <a:ext cx="447261" cy="523220"/>
            </a:xfrm>
            <a:prstGeom prst="rect">
              <a:avLst/>
            </a:prstGeom>
            <a:noFill/>
            <a:ln>
              <a:noFill/>
            </a:ln>
          </p:spPr>
          <p:txBody>
            <a:bodyPr wrap="square" rtlCol="0">
              <a:spAutoFit/>
            </a:bodyPr>
            <a:lstStyle/>
            <a:p>
              <a:pPr eaLnBrk="1" hangingPunct="1"/>
              <a:r>
                <a:rPr lang="el-GR" sz="2800" dirty="0" smtClean="0">
                  <a:solidFill>
                    <a:srgbClr val="0000FF"/>
                  </a:solidFill>
                  <a:latin typeface="Arial" pitchFamily="34" charset="0"/>
                  <a:ea typeface="+mn-ea"/>
                </a:rPr>
                <a:t>θ</a:t>
              </a:r>
              <a:endParaRPr lang="en-US" sz="2800" dirty="0">
                <a:solidFill>
                  <a:srgbClr val="0000FF"/>
                </a:solidFill>
                <a:latin typeface="Arial" pitchFamily="34" charset="0"/>
                <a:ea typeface="+mn-ea"/>
              </a:endParaRPr>
            </a:p>
          </p:txBody>
        </p:sp>
        <p:sp>
          <p:nvSpPr>
            <p:cNvPr id="33" name="TextBox 32"/>
            <p:cNvSpPr txBox="1"/>
            <p:nvPr/>
          </p:nvSpPr>
          <p:spPr>
            <a:xfrm>
              <a:off x="90394" y="3379695"/>
              <a:ext cx="514350" cy="384721"/>
            </a:xfrm>
            <a:prstGeom prst="rect">
              <a:avLst/>
            </a:prstGeom>
            <a:noFill/>
            <a:ln>
              <a:noFill/>
            </a:ln>
          </p:spPr>
          <p:txBody>
            <a:bodyPr wrap="square" rtlCol="0">
              <a:spAutoFit/>
            </a:bodyPr>
            <a:lstStyle/>
            <a:p>
              <a:pPr eaLnBrk="1" hangingPunct="1"/>
              <a:r>
                <a:rPr lang="en-US" sz="1900" b="1" dirty="0" smtClean="0">
                  <a:solidFill>
                    <a:srgbClr val="0000FF"/>
                  </a:solidFill>
                  <a:latin typeface="Arial" pitchFamily="34" charset="0"/>
                  <a:ea typeface="+mn-ea"/>
                </a:rPr>
                <a:t>0˚</a:t>
              </a:r>
              <a:endParaRPr lang="en-US" sz="1900" b="1" dirty="0">
                <a:solidFill>
                  <a:srgbClr val="0000FF"/>
                </a:solidFill>
                <a:latin typeface="Arial" pitchFamily="34" charset="0"/>
                <a:ea typeface="+mn-ea"/>
              </a:endParaRPr>
            </a:p>
          </p:txBody>
        </p:sp>
        <p:sp>
          <p:nvSpPr>
            <p:cNvPr id="37" name="TextBox 36"/>
            <p:cNvSpPr txBox="1"/>
            <p:nvPr/>
          </p:nvSpPr>
          <p:spPr>
            <a:xfrm rot="3075616">
              <a:off x="8567624" y="3379515"/>
              <a:ext cx="846906" cy="484368"/>
            </a:xfrm>
            <a:prstGeom prst="rect">
              <a:avLst/>
            </a:prstGeom>
            <a:noFill/>
            <a:ln>
              <a:noFill/>
            </a:ln>
          </p:spPr>
          <p:txBody>
            <a:bodyPr wrap="square" rtlCol="0">
              <a:spAutoFit/>
            </a:bodyPr>
            <a:lstStyle/>
            <a:p>
              <a:pPr eaLnBrk="1" hangingPunct="1"/>
              <a:r>
                <a:rPr lang="en-US" sz="1900" b="1" dirty="0" smtClean="0">
                  <a:solidFill>
                    <a:srgbClr val="0000FF"/>
                  </a:solidFill>
                  <a:latin typeface="Arial" pitchFamily="34" charset="0"/>
                  <a:ea typeface="+mn-ea"/>
                </a:rPr>
                <a:t>180°</a:t>
              </a:r>
              <a:endParaRPr lang="en-US" sz="1900" b="1" dirty="0">
                <a:solidFill>
                  <a:srgbClr val="0000FF"/>
                </a:solidFill>
                <a:latin typeface="Arial" pitchFamily="34" charset="0"/>
                <a:ea typeface="+mn-ea"/>
              </a:endParaRPr>
            </a:p>
          </p:txBody>
        </p:sp>
        <p:sp>
          <p:nvSpPr>
            <p:cNvPr id="39" name="TextBox 38"/>
            <p:cNvSpPr txBox="1"/>
            <p:nvPr/>
          </p:nvSpPr>
          <p:spPr>
            <a:xfrm>
              <a:off x="4485605" y="1165808"/>
              <a:ext cx="912156" cy="484367"/>
            </a:xfrm>
            <a:prstGeom prst="rect">
              <a:avLst/>
            </a:prstGeom>
            <a:noFill/>
            <a:ln>
              <a:noFill/>
            </a:ln>
          </p:spPr>
          <p:txBody>
            <a:bodyPr wrap="square" rtlCol="0">
              <a:spAutoFit/>
            </a:bodyPr>
            <a:lstStyle/>
            <a:p>
              <a:pPr eaLnBrk="1" hangingPunct="1"/>
              <a:r>
                <a:rPr lang="en-US" sz="1900" b="1" dirty="0" smtClean="0">
                  <a:solidFill>
                    <a:srgbClr val="0000FF"/>
                  </a:solidFill>
                  <a:latin typeface="Arial" pitchFamily="34" charset="0"/>
                  <a:ea typeface="+mn-ea"/>
                </a:rPr>
                <a:t>90˚</a:t>
              </a:r>
              <a:endParaRPr lang="en-US" sz="1900" b="1" dirty="0">
                <a:solidFill>
                  <a:srgbClr val="0000FF"/>
                </a:solidFill>
                <a:latin typeface="Arial" pitchFamily="34" charset="0"/>
                <a:ea typeface="+mn-ea"/>
              </a:endParaRPr>
            </a:p>
          </p:txBody>
        </p:sp>
        <p:cxnSp>
          <p:nvCxnSpPr>
            <p:cNvPr id="8" name="Straight Connector 7"/>
            <p:cNvCxnSpPr/>
            <p:nvPr/>
          </p:nvCxnSpPr>
          <p:spPr>
            <a:xfrm>
              <a:off x="3470275" y="3121025"/>
              <a:ext cx="22225" cy="12700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40945" y="3117894"/>
              <a:ext cx="127517" cy="5071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798021" y="4174040"/>
            <a:ext cx="3288579" cy="2138303"/>
            <a:chOff x="4850883" y="3970542"/>
            <a:chExt cx="3886200" cy="2526888"/>
          </a:xfrm>
        </p:grpSpPr>
        <p:graphicFrame>
          <p:nvGraphicFramePr>
            <p:cNvPr id="44" name="Chart 43"/>
            <p:cNvGraphicFramePr>
              <a:graphicFrameLocks/>
            </p:cNvGraphicFramePr>
            <p:nvPr>
              <p:extLst>
                <p:ext uri="{D42A27DB-BD31-4B8C-83A1-F6EECF244321}">
                  <p14:modId xmlns:p14="http://schemas.microsoft.com/office/powerpoint/2010/main" val="1967579032"/>
                </p:ext>
              </p:extLst>
            </p:nvPr>
          </p:nvGraphicFramePr>
          <p:xfrm>
            <a:off x="4850883" y="3970542"/>
            <a:ext cx="3886200" cy="2526888"/>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p:cNvSpPr txBox="1"/>
            <p:nvPr/>
          </p:nvSpPr>
          <p:spPr>
            <a:xfrm>
              <a:off x="6936132" y="4599269"/>
              <a:ext cx="821367" cy="436449"/>
            </a:xfrm>
            <a:prstGeom prst="rect">
              <a:avLst/>
            </a:prstGeom>
            <a:noFill/>
          </p:spPr>
          <p:txBody>
            <a:bodyPr wrap="square" rtlCol="0">
              <a:spAutoFit/>
            </a:bodyPr>
            <a:lstStyle/>
            <a:p>
              <a:pPr eaLnBrk="1" hangingPunct="1"/>
              <a:r>
                <a:rPr lang="en-US" sz="2000" b="1" dirty="0" smtClean="0">
                  <a:solidFill>
                    <a:srgbClr val="FF0000"/>
                  </a:solidFill>
                  <a:latin typeface="Arial" pitchFamily="34" charset="0"/>
                  <a:ea typeface="+mn-ea"/>
                </a:rPr>
                <a:t>30%</a:t>
              </a:r>
              <a:endParaRPr lang="en-US" sz="2000" b="1" dirty="0">
                <a:solidFill>
                  <a:srgbClr val="FF0000"/>
                </a:solidFill>
                <a:latin typeface="Arial" pitchFamily="34" charset="0"/>
                <a:ea typeface="+mn-ea"/>
              </a:endParaRPr>
            </a:p>
          </p:txBody>
        </p:sp>
      </p:grpSp>
      <p:grpSp>
        <p:nvGrpSpPr>
          <p:cNvPr id="6" name="Group 5"/>
          <p:cNvGrpSpPr/>
          <p:nvPr/>
        </p:nvGrpSpPr>
        <p:grpSpPr>
          <a:xfrm>
            <a:off x="433899" y="4174040"/>
            <a:ext cx="3398538" cy="2209800"/>
            <a:chOff x="473639" y="4254088"/>
            <a:chExt cx="3867302" cy="2514600"/>
          </a:xfrm>
          <a:solidFill>
            <a:schemeClr val="bg1"/>
          </a:solidFill>
        </p:grpSpPr>
        <p:grpSp>
          <p:nvGrpSpPr>
            <p:cNvPr id="10" name="Group 9"/>
            <p:cNvGrpSpPr/>
            <p:nvPr/>
          </p:nvGrpSpPr>
          <p:grpSpPr>
            <a:xfrm>
              <a:off x="473639" y="4254088"/>
              <a:ext cx="3867302" cy="2514600"/>
              <a:chOff x="473639" y="4254088"/>
              <a:chExt cx="3867302" cy="2514600"/>
            </a:xfrm>
            <a:grpFill/>
          </p:grpSpPr>
          <p:cxnSp>
            <p:nvCxnSpPr>
              <p:cNvPr id="21" name="Straight Connector 20"/>
              <p:cNvCxnSpPr/>
              <p:nvPr/>
            </p:nvCxnSpPr>
            <p:spPr>
              <a:xfrm>
                <a:off x="2255837" y="4681538"/>
                <a:ext cx="0" cy="1543050"/>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
              <p:cNvSpPr txBox="1"/>
              <p:nvPr/>
            </p:nvSpPr>
            <p:spPr>
              <a:xfrm>
                <a:off x="2098675" y="6219824"/>
                <a:ext cx="339725" cy="200025"/>
              </a:xfrm>
              <a:prstGeom prst="rect">
                <a:avLst/>
              </a:prstGeom>
              <a:grp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1000" dirty="0" smtClean="0">
                    <a:solidFill>
                      <a:srgbClr val="000000"/>
                    </a:solidFill>
                    <a:latin typeface="Lucida Sans"/>
                  </a:rPr>
                  <a:t>90</a:t>
                </a:r>
                <a:endParaRPr lang="en-US" sz="1000" dirty="0">
                  <a:solidFill>
                    <a:srgbClr val="000000"/>
                  </a:solidFill>
                  <a:latin typeface="Lucida Sans"/>
                </a:endParaRPr>
              </a:p>
            </p:txBody>
          </p:sp>
          <p:cxnSp>
            <p:nvCxnSpPr>
              <p:cNvPr id="24" name="Straight Connector 23"/>
              <p:cNvCxnSpPr/>
              <p:nvPr/>
            </p:nvCxnSpPr>
            <p:spPr>
              <a:xfrm>
                <a:off x="1665289" y="4676778"/>
                <a:ext cx="0" cy="1543050"/>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
              <p:cNvSpPr txBox="1"/>
              <p:nvPr/>
            </p:nvSpPr>
            <p:spPr>
              <a:xfrm>
                <a:off x="1512890" y="6215064"/>
                <a:ext cx="339725" cy="200025"/>
              </a:xfrm>
              <a:prstGeom prst="rect">
                <a:avLst/>
              </a:prstGeom>
              <a:grp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1000" dirty="0" smtClean="0">
                    <a:solidFill>
                      <a:srgbClr val="000000"/>
                    </a:solidFill>
                    <a:latin typeface="Lucida Sans"/>
                  </a:rPr>
                  <a:t>45</a:t>
                </a:r>
                <a:endParaRPr lang="en-US" sz="1000" dirty="0">
                  <a:solidFill>
                    <a:srgbClr val="000000"/>
                  </a:solidFill>
                  <a:latin typeface="Lucida Sans"/>
                </a:endParaRPr>
              </a:p>
            </p:txBody>
          </p:sp>
          <p:cxnSp>
            <p:nvCxnSpPr>
              <p:cNvPr id="26" name="Straight Connector 25"/>
              <p:cNvCxnSpPr/>
              <p:nvPr/>
            </p:nvCxnSpPr>
            <p:spPr>
              <a:xfrm>
                <a:off x="2901950" y="4676778"/>
                <a:ext cx="0" cy="1543050"/>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
              <p:cNvSpPr txBox="1"/>
              <p:nvPr/>
            </p:nvSpPr>
            <p:spPr>
              <a:xfrm>
                <a:off x="2701924" y="6215064"/>
                <a:ext cx="404815" cy="200025"/>
              </a:xfrm>
              <a:prstGeom prst="rect">
                <a:avLst/>
              </a:prstGeom>
              <a:grp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1000" dirty="0" smtClean="0">
                    <a:solidFill>
                      <a:srgbClr val="000000"/>
                    </a:solidFill>
                    <a:latin typeface="Lucida Sans"/>
                  </a:rPr>
                  <a:t>135</a:t>
                </a:r>
                <a:endParaRPr lang="en-US" sz="1000" dirty="0">
                  <a:solidFill>
                    <a:srgbClr val="000000"/>
                  </a:solidFill>
                  <a:latin typeface="Lucida Sans"/>
                </a:endParaRPr>
              </a:p>
            </p:txBody>
          </p:sp>
          <p:cxnSp>
            <p:nvCxnSpPr>
              <p:cNvPr id="30" name="Straight Connector 29"/>
              <p:cNvCxnSpPr/>
              <p:nvPr/>
            </p:nvCxnSpPr>
            <p:spPr>
              <a:xfrm>
                <a:off x="1081088" y="4681533"/>
                <a:ext cx="0" cy="1500192"/>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extBox 2"/>
              <p:cNvSpPr txBox="1"/>
              <p:nvPr/>
            </p:nvSpPr>
            <p:spPr>
              <a:xfrm>
                <a:off x="1028700" y="6215056"/>
                <a:ext cx="296863" cy="200025"/>
              </a:xfrm>
              <a:prstGeom prst="rect">
                <a:avLst/>
              </a:prstGeom>
              <a:grp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1000" dirty="0" smtClean="0">
                    <a:solidFill>
                      <a:srgbClr val="000000"/>
                    </a:solidFill>
                    <a:latin typeface="Lucida Sans"/>
                  </a:rPr>
                  <a:t>0</a:t>
                </a:r>
                <a:endParaRPr lang="en-US" sz="1000" dirty="0">
                  <a:solidFill>
                    <a:srgbClr val="000000"/>
                  </a:solidFill>
                  <a:latin typeface="Lucida Sans"/>
                </a:endParaRPr>
              </a:p>
            </p:txBody>
          </p:sp>
          <p:cxnSp>
            <p:nvCxnSpPr>
              <p:cNvPr id="32" name="Straight Connector 31"/>
              <p:cNvCxnSpPr/>
              <p:nvPr/>
            </p:nvCxnSpPr>
            <p:spPr>
              <a:xfrm>
                <a:off x="1085850" y="6184900"/>
                <a:ext cx="21678" cy="57150"/>
              </a:xfrm>
              <a:prstGeom prst="line">
                <a:avLst/>
              </a:prstGeom>
              <a:grp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3" name="Chart 42"/>
              <p:cNvGraphicFramePr>
                <a:graphicFrameLocks/>
              </p:cNvGraphicFramePr>
              <p:nvPr>
                <p:extLst>
                  <p:ext uri="{D42A27DB-BD31-4B8C-83A1-F6EECF244321}">
                    <p14:modId xmlns:p14="http://schemas.microsoft.com/office/powerpoint/2010/main" val="1092668730"/>
                  </p:ext>
                </p:extLst>
              </p:nvPr>
            </p:nvGraphicFramePr>
            <p:xfrm>
              <a:off x="473639" y="4254088"/>
              <a:ext cx="3867302" cy="2514600"/>
            </p:xfrm>
            <a:graphic>
              <a:graphicData uri="http://schemas.openxmlformats.org/drawingml/2006/chart">
                <c:chart xmlns:c="http://schemas.openxmlformats.org/drawingml/2006/chart" xmlns:r="http://schemas.openxmlformats.org/officeDocument/2006/relationships" r:id="rId8"/>
              </a:graphicData>
            </a:graphic>
          </p:graphicFrame>
        </p:grpSp>
        <p:sp>
          <p:nvSpPr>
            <p:cNvPr id="35" name="TextBox 34"/>
            <p:cNvSpPr txBox="1"/>
            <p:nvPr/>
          </p:nvSpPr>
          <p:spPr>
            <a:xfrm>
              <a:off x="1032234" y="4604658"/>
              <a:ext cx="820381" cy="464993"/>
            </a:xfrm>
            <a:prstGeom prst="rect">
              <a:avLst/>
            </a:prstGeom>
            <a:grpFill/>
          </p:spPr>
          <p:txBody>
            <a:bodyPr wrap="square" rtlCol="0">
              <a:spAutoFit/>
            </a:bodyPr>
            <a:lstStyle/>
            <a:p>
              <a:pPr eaLnBrk="1" hangingPunct="1"/>
              <a:r>
                <a:rPr lang="en-US" sz="2000" b="1" dirty="0" smtClean="0">
                  <a:solidFill>
                    <a:srgbClr val="FF0000"/>
                  </a:solidFill>
                  <a:latin typeface="Arial" pitchFamily="34" charset="0"/>
                  <a:ea typeface="+mn-ea"/>
                </a:rPr>
                <a:t>30%</a:t>
              </a:r>
              <a:endParaRPr lang="en-US" sz="2000" b="1" dirty="0">
                <a:solidFill>
                  <a:srgbClr val="FF0000"/>
                </a:solidFill>
                <a:latin typeface="Arial" pitchFamily="34" charset="0"/>
                <a:ea typeface="+mn-ea"/>
              </a:endParaRPr>
            </a:p>
          </p:txBody>
        </p:sp>
      </p:grpSp>
      <p:sp>
        <p:nvSpPr>
          <p:cNvPr id="42" name="TextBox 41"/>
          <p:cNvSpPr txBox="1"/>
          <p:nvPr/>
        </p:nvSpPr>
        <p:spPr>
          <a:xfrm>
            <a:off x="7288096" y="4316895"/>
            <a:ext cx="1610020" cy="2031325"/>
          </a:xfrm>
          <a:prstGeom prst="rect">
            <a:avLst/>
          </a:prstGeom>
          <a:noFill/>
        </p:spPr>
        <p:txBody>
          <a:bodyPr wrap="square" rtlCol="0">
            <a:spAutoFit/>
          </a:bodyPr>
          <a:lstStyle/>
          <a:p>
            <a:pPr eaLnBrk="1" hangingPunct="1"/>
            <a:r>
              <a:rPr lang="en-US" sz="1800" dirty="0" smtClean="0">
                <a:solidFill>
                  <a:srgbClr val="000000"/>
                </a:solidFill>
                <a:latin typeface="Arial" pitchFamily="34" charset="0"/>
                <a:ea typeface="+mn-ea"/>
              </a:rPr>
              <a:t>Cabling produces the most diffusion barrier breaks (RRR loss) in interior filament rings.</a:t>
            </a:r>
            <a:endParaRPr lang="en-US" sz="1800" dirty="0">
              <a:solidFill>
                <a:srgbClr val="000000"/>
              </a:solidFill>
              <a:latin typeface="Arial" pitchFamily="34" charset="0"/>
              <a:ea typeface="+mn-ea"/>
            </a:endParaRPr>
          </a:p>
        </p:txBody>
      </p:sp>
      <p:sp>
        <p:nvSpPr>
          <p:cNvPr id="14" name="TextBox 13"/>
          <p:cNvSpPr txBox="1"/>
          <p:nvPr/>
        </p:nvSpPr>
        <p:spPr>
          <a:xfrm>
            <a:off x="847066" y="3652308"/>
            <a:ext cx="1743734" cy="369332"/>
          </a:xfrm>
          <a:prstGeom prst="rect">
            <a:avLst/>
          </a:prstGeom>
          <a:noFill/>
        </p:spPr>
        <p:txBody>
          <a:bodyPr wrap="square" rtlCol="0">
            <a:spAutoFit/>
          </a:bodyPr>
          <a:lstStyle/>
          <a:p>
            <a:pPr eaLnBrk="1" hangingPunct="1"/>
            <a:r>
              <a:rPr lang="en-US" sz="2000" dirty="0" smtClean="0">
                <a:solidFill>
                  <a:srgbClr val="FFFFFF"/>
                </a:solidFill>
                <a:latin typeface="Arial" pitchFamily="34" charset="0"/>
                <a:ea typeface="+mn-ea"/>
              </a:rPr>
              <a:t>6   5   4   3   2   1</a:t>
            </a:r>
            <a:endParaRPr lang="en-US" sz="2000" dirty="0">
              <a:solidFill>
                <a:srgbClr val="FFFFFF"/>
              </a:solidFill>
              <a:latin typeface="Arial" pitchFamily="34" charset="0"/>
              <a:ea typeface="+mn-ea"/>
            </a:endParaRPr>
          </a:p>
        </p:txBody>
      </p:sp>
      <p:sp>
        <p:nvSpPr>
          <p:cNvPr id="15" name="TextBox 14"/>
          <p:cNvSpPr txBox="1"/>
          <p:nvPr/>
        </p:nvSpPr>
        <p:spPr>
          <a:xfrm>
            <a:off x="1182560" y="6248400"/>
            <a:ext cx="3688830" cy="400110"/>
          </a:xfrm>
          <a:prstGeom prst="rect">
            <a:avLst/>
          </a:prstGeom>
          <a:noFill/>
        </p:spPr>
        <p:txBody>
          <a:bodyPr wrap="none" rtlCol="0">
            <a:spAutoFit/>
          </a:bodyPr>
          <a:lstStyle/>
          <a:p>
            <a:pPr eaLnBrk="1" hangingPunct="1"/>
            <a:r>
              <a:rPr lang="en-US" sz="2000" b="1" dirty="0" smtClean="0">
                <a:solidFill>
                  <a:srgbClr val="000000"/>
                </a:solidFill>
                <a:latin typeface="Arial" pitchFamily="34" charset="0"/>
                <a:ea typeface="+mn-ea"/>
              </a:rPr>
              <a:t>PhD Student: Michael Brown</a:t>
            </a:r>
            <a:endParaRPr lang="en-US" sz="2000" b="1" dirty="0">
              <a:solidFill>
                <a:srgbClr val="000000"/>
              </a:solidFill>
              <a:latin typeface="Arial" pitchFamily="34" charset="0"/>
              <a:ea typeface="+mn-ea"/>
            </a:endParaRPr>
          </a:p>
        </p:txBody>
      </p:sp>
      <p:sp>
        <p:nvSpPr>
          <p:cNvPr id="17" name="Rectangle 16"/>
          <p:cNvSpPr/>
          <p:nvPr/>
        </p:nvSpPr>
        <p:spPr>
          <a:xfrm>
            <a:off x="7391400" y="1295400"/>
            <a:ext cx="1650508" cy="2585323"/>
          </a:xfrm>
          <a:prstGeom prst="rect">
            <a:avLst/>
          </a:prstGeom>
        </p:spPr>
        <p:txBody>
          <a:bodyPr wrap="square">
            <a:spAutoFit/>
          </a:bodyPr>
          <a:lstStyle/>
          <a:p>
            <a:pPr eaLnBrk="1" hangingPunct="1"/>
            <a:r>
              <a:rPr lang="en-US" sz="1800" dirty="0" smtClean="0">
                <a:solidFill>
                  <a:srgbClr val="000000"/>
                </a:solidFill>
                <a:latin typeface="Arial" pitchFamily="34" charset="0"/>
                <a:ea typeface="+mn-ea"/>
              </a:rPr>
              <a:t>This CERN </a:t>
            </a:r>
            <a:r>
              <a:rPr lang="en-US" sz="1800" dirty="0">
                <a:solidFill>
                  <a:srgbClr val="000000"/>
                </a:solidFill>
                <a:latin typeface="Arial" pitchFamily="34" charset="0"/>
                <a:ea typeface="+mn-ea"/>
              </a:rPr>
              <a:t>PIT strand </a:t>
            </a:r>
            <a:r>
              <a:rPr lang="en-US" sz="1800" dirty="0" smtClean="0">
                <a:solidFill>
                  <a:srgbClr val="000000"/>
                </a:solidFill>
                <a:latin typeface="Arial" pitchFamily="34" charset="0"/>
                <a:ea typeface="+mn-ea"/>
              </a:rPr>
              <a:t>has been rolled to simulate cable degradation up to 20% OK, very bad after 30%.</a:t>
            </a:r>
            <a:endParaRPr lang="en-US" sz="1800" dirty="0">
              <a:solidFill>
                <a:srgbClr val="000000"/>
              </a:solidFill>
              <a:latin typeface="Arial" pitchFamily="34" charset="0"/>
              <a:ea typeface="+mn-ea"/>
            </a:endParaRPr>
          </a:p>
        </p:txBody>
      </p:sp>
    </p:spTree>
    <p:extLst>
      <p:ext uri="{BB962C8B-B14F-4D97-AF65-F5344CB8AC3E}">
        <p14:creationId xmlns:p14="http://schemas.microsoft.com/office/powerpoint/2010/main" val="30555518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3566"/>
            <a:ext cx="7086600" cy="585418"/>
          </a:xfrm>
        </p:spPr>
        <p:txBody>
          <a:bodyPr/>
          <a:lstStyle/>
          <a:p>
            <a:r>
              <a:rPr lang="en-US" dirty="0" smtClean="0"/>
              <a:t>Work Plan for Bi-2212 </a:t>
            </a:r>
            <a:endParaRPr lang="en-US" dirty="0"/>
          </a:p>
        </p:txBody>
      </p:sp>
      <p:sp>
        <p:nvSpPr>
          <p:cNvPr id="4" name="TextBox 3"/>
          <p:cNvSpPr txBox="1"/>
          <p:nvPr/>
        </p:nvSpPr>
        <p:spPr>
          <a:xfrm>
            <a:off x="533400" y="990600"/>
            <a:ext cx="8077200" cy="2554545"/>
          </a:xfrm>
          <a:prstGeom prst="rect">
            <a:avLst/>
          </a:prstGeom>
          <a:noFill/>
        </p:spPr>
        <p:txBody>
          <a:bodyPr wrap="square" rtlCol="0">
            <a:spAutoFit/>
          </a:bodyPr>
          <a:lstStyle/>
          <a:p>
            <a:pPr eaLnBrk="1" hangingPunct="1"/>
            <a:r>
              <a:rPr lang="en-US" sz="2000" b="1" dirty="0" smtClean="0">
                <a:solidFill>
                  <a:srgbClr val="000000"/>
                </a:solidFill>
                <a:latin typeface="Arial" pitchFamily="34" charset="0"/>
                <a:ea typeface="+mn-ea"/>
              </a:rPr>
              <a:t>Overall goals: </a:t>
            </a:r>
          </a:p>
          <a:p>
            <a:pPr marL="285750" indent="-285750" eaLnBrk="1" hangingPunct="1">
              <a:buFont typeface="Arial" panose="020B0604020202020204" pitchFamily="34" charset="0"/>
              <a:buChar char="•"/>
            </a:pPr>
            <a:r>
              <a:rPr lang="en-US" sz="2000" dirty="0" smtClean="0">
                <a:solidFill>
                  <a:srgbClr val="000000"/>
                </a:solidFill>
                <a:latin typeface="Arial" pitchFamily="34" charset="0"/>
                <a:ea typeface="+mn-ea"/>
              </a:rPr>
              <a:t>Develop </a:t>
            </a:r>
            <a:r>
              <a:rPr lang="en-US" sz="2000" dirty="0">
                <a:solidFill>
                  <a:srgbClr val="000000"/>
                </a:solidFill>
                <a:latin typeface="Arial" pitchFamily="34" charset="0"/>
                <a:ea typeface="+mn-ea"/>
              </a:rPr>
              <a:t>process routes that </a:t>
            </a:r>
            <a:r>
              <a:rPr lang="en-US" sz="2000" dirty="0" smtClean="0">
                <a:solidFill>
                  <a:srgbClr val="000000"/>
                </a:solidFill>
                <a:latin typeface="Arial" pitchFamily="34" charset="0"/>
                <a:ea typeface="+mn-ea"/>
              </a:rPr>
              <a:t>produce </a:t>
            </a:r>
            <a:r>
              <a:rPr lang="en-US" sz="2000" dirty="0">
                <a:solidFill>
                  <a:srgbClr val="000000"/>
                </a:solidFill>
                <a:latin typeface="Arial" pitchFamily="34" charset="0"/>
                <a:ea typeface="+mn-ea"/>
              </a:rPr>
              <a:t>high </a:t>
            </a:r>
            <a:r>
              <a:rPr lang="en-US" sz="2000" dirty="0" smtClean="0">
                <a:solidFill>
                  <a:srgbClr val="000000"/>
                </a:solidFill>
                <a:latin typeface="Arial" pitchFamily="34" charset="0"/>
                <a:ea typeface="+mn-ea"/>
              </a:rPr>
              <a:t>J</a:t>
            </a:r>
            <a:r>
              <a:rPr lang="en-US" sz="2000" baseline="-25000" dirty="0" smtClean="0">
                <a:solidFill>
                  <a:srgbClr val="000000"/>
                </a:solidFill>
                <a:latin typeface="Arial" pitchFamily="34" charset="0"/>
                <a:ea typeface="+mn-ea"/>
              </a:rPr>
              <a:t>c</a:t>
            </a:r>
            <a:r>
              <a:rPr lang="en-US" sz="2000" dirty="0" smtClean="0">
                <a:solidFill>
                  <a:srgbClr val="000000"/>
                </a:solidFill>
                <a:latin typeface="Arial" pitchFamily="34" charset="0"/>
                <a:ea typeface="+mn-ea"/>
              </a:rPr>
              <a:t> in </a:t>
            </a:r>
            <a:r>
              <a:rPr lang="en-US" sz="2000" dirty="0">
                <a:solidFill>
                  <a:srgbClr val="000000"/>
                </a:solidFill>
                <a:latin typeface="Arial" pitchFamily="34" charset="0"/>
                <a:ea typeface="+mn-ea"/>
              </a:rPr>
              <a:t>long </a:t>
            </a:r>
            <a:r>
              <a:rPr lang="en-US" sz="2000" dirty="0" smtClean="0">
                <a:solidFill>
                  <a:srgbClr val="000000"/>
                </a:solidFill>
                <a:latin typeface="Arial" pitchFamily="34" charset="0"/>
                <a:ea typeface="+mn-ea"/>
              </a:rPr>
              <a:t>length Bi-2212 round wire</a:t>
            </a:r>
          </a:p>
          <a:p>
            <a:pPr marL="285750" indent="-285750" eaLnBrk="1" hangingPunct="1">
              <a:buFont typeface="Arial" panose="020B0604020202020204" pitchFamily="34" charset="0"/>
              <a:buChar char="•"/>
            </a:pPr>
            <a:r>
              <a:rPr lang="en-US" sz="2000" dirty="0" smtClean="0">
                <a:solidFill>
                  <a:srgbClr val="000000"/>
                </a:solidFill>
                <a:latin typeface="Arial" pitchFamily="34" charset="0"/>
                <a:ea typeface="+mn-ea"/>
              </a:rPr>
              <a:t>Understand </a:t>
            </a:r>
            <a:r>
              <a:rPr lang="en-US" sz="2000" dirty="0">
                <a:solidFill>
                  <a:srgbClr val="000000"/>
                </a:solidFill>
                <a:latin typeface="Arial" pitchFamily="34" charset="0"/>
                <a:ea typeface="+mn-ea"/>
              </a:rPr>
              <a:t>the complex microstructures produced in these wires </a:t>
            </a:r>
            <a:endParaRPr lang="en-US" sz="2000" dirty="0" smtClean="0">
              <a:solidFill>
                <a:srgbClr val="000000"/>
              </a:solidFill>
              <a:latin typeface="Arial" pitchFamily="34" charset="0"/>
              <a:ea typeface="+mn-ea"/>
            </a:endParaRPr>
          </a:p>
          <a:p>
            <a:pPr marL="285750" indent="-285750" eaLnBrk="1" hangingPunct="1">
              <a:buFont typeface="Arial" panose="020B0604020202020204" pitchFamily="34" charset="0"/>
              <a:buChar char="•"/>
            </a:pPr>
            <a:r>
              <a:rPr lang="en-US" sz="2000" dirty="0" smtClean="0">
                <a:solidFill>
                  <a:srgbClr val="000000"/>
                </a:solidFill>
                <a:latin typeface="Arial" pitchFamily="34" charset="0"/>
                <a:ea typeface="+mn-ea"/>
              </a:rPr>
              <a:t>Understand </a:t>
            </a:r>
            <a:r>
              <a:rPr lang="en-US" sz="2000" dirty="0">
                <a:solidFill>
                  <a:srgbClr val="000000"/>
                </a:solidFill>
                <a:latin typeface="Arial" pitchFamily="34" charset="0"/>
                <a:ea typeface="+mn-ea"/>
              </a:rPr>
              <a:t>the limits of performance of this conductor </a:t>
            </a:r>
            <a:r>
              <a:rPr lang="en-US" sz="2000" dirty="0" smtClean="0">
                <a:solidFill>
                  <a:srgbClr val="000000"/>
                </a:solidFill>
                <a:latin typeface="Arial" pitchFamily="34" charset="0"/>
                <a:ea typeface="+mn-ea"/>
              </a:rPr>
              <a:t>technology</a:t>
            </a:r>
          </a:p>
          <a:p>
            <a:pPr marL="285750" indent="-285750" eaLnBrk="1" hangingPunct="1">
              <a:buFont typeface="Arial" panose="020B0604020202020204" pitchFamily="34" charset="0"/>
              <a:buChar char="•"/>
            </a:pPr>
            <a:r>
              <a:rPr lang="en-US" sz="2000" dirty="0" smtClean="0">
                <a:solidFill>
                  <a:srgbClr val="000000"/>
                </a:solidFill>
                <a:latin typeface="Arial" pitchFamily="34" charset="0"/>
                <a:ea typeface="+mn-ea"/>
              </a:rPr>
              <a:t>Make 2212 into a viable conductor and magnet technology by collaborations with DOE-HEP magnet groups, CERN, the NHMFL and the industrial manufacturing base</a:t>
            </a:r>
            <a:endParaRPr lang="en-US" sz="2000" dirty="0">
              <a:solidFill>
                <a:srgbClr val="000000"/>
              </a:solidFill>
              <a:latin typeface="Arial" pitchFamily="34" charset="0"/>
              <a:ea typeface="+mn-ea"/>
            </a:endParaRPr>
          </a:p>
        </p:txBody>
      </p:sp>
      <p:pic>
        <p:nvPicPr>
          <p:cNvPr id="5" name="Picture 2" descr="C:\Users\larbalestier\AppData\Local\Microsoft\Windows\Temporary Internet Files\Content.Outlook\M5TM08VC\Nature-2212OP-cover-768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78" y="3581400"/>
            <a:ext cx="2135222" cy="2798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Data\ASC Files\Equipment and Equipment Manuals\Deltec OP furnace - cold wall 08-12\Pictures during installation 12-13\100_10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48"/>
          <a:stretch/>
        </p:blipFill>
        <p:spPr bwMode="auto">
          <a:xfrm>
            <a:off x="3695245" y="3690319"/>
            <a:ext cx="1753510" cy="289171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2971800" y="4876800"/>
            <a:ext cx="609600" cy="5334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endParaRPr lang="en-US" sz="2000" smtClean="0">
              <a:solidFill>
                <a:srgbClr val="000000"/>
              </a:solidFill>
              <a:ea typeface="+mn-ea"/>
            </a:endParaRPr>
          </a:p>
        </p:txBody>
      </p:sp>
      <p:sp>
        <p:nvSpPr>
          <p:cNvPr id="8" name="Right Arrow 7"/>
          <p:cNvSpPr/>
          <p:nvPr/>
        </p:nvSpPr>
        <p:spPr bwMode="auto">
          <a:xfrm>
            <a:off x="5715000" y="4876800"/>
            <a:ext cx="609600" cy="5334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endParaRPr lang="en-US" sz="2000" smtClean="0">
              <a:solidFill>
                <a:srgbClr val="000000"/>
              </a:solidFill>
              <a:ea typeface="+mn-ea"/>
            </a:endParaRPr>
          </a:p>
        </p:txBody>
      </p:sp>
      <p:sp>
        <p:nvSpPr>
          <p:cNvPr id="9" name="TextBox 8"/>
          <p:cNvSpPr txBox="1"/>
          <p:nvPr/>
        </p:nvSpPr>
        <p:spPr>
          <a:xfrm>
            <a:off x="914400" y="4495800"/>
            <a:ext cx="1447800" cy="1323439"/>
          </a:xfrm>
          <a:prstGeom prst="rect">
            <a:avLst/>
          </a:prstGeom>
          <a:solidFill>
            <a:schemeClr val="accent1">
              <a:lumMod val="60000"/>
              <a:lumOff val="40000"/>
            </a:schemeClr>
          </a:solidFill>
        </p:spPr>
        <p:txBody>
          <a:bodyPr wrap="square" rtlCol="0">
            <a:spAutoFit/>
          </a:bodyPr>
          <a:lstStyle/>
          <a:p>
            <a:pPr algn="ctr" eaLnBrk="1" hangingPunct="1"/>
            <a:r>
              <a:rPr lang="en-US" sz="1600" b="1" dirty="0" smtClean="0">
                <a:solidFill>
                  <a:srgbClr val="000000"/>
                </a:solidFill>
                <a:latin typeface="Arial" pitchFamily="34" charset="0"/>
                <a:ea typeface="+mn-ea"/>
              </a:rPr>
              <a:t>Underlying high quality science drives applications</a:t>
            </a:r>
            <a:endParaRPr lang="en-US" sz="1600" b="1" dirty="0">
              <a:solidFill>
                <a:srgbClr val="000000"/>
              </a:solidFill>
              <a:latin typeface="Arial" pitchFamily="34" charset="0"/>
              <a:ea typeface="+mn-ea"/>
            </a:endParaRPr>
          </a:p>
        </p:txBody>
      </p:sp>
      <p:sp>
        <p:nvSpPr>
          <p:cNvPr id="11" name="TextBox 10"/>
          <p:cNvSpPr txBox="1"/>
          <p:nvPr/>
        </p:nvSpPr>
        <p:spPr>
          <a:xfrm>
            <a:off x="3276600" y="5791200"/>
            <a:ext cx="2438400" cy="830997"/>
          </a:xfrm>
          <a:prstGeom prst="rect">
            <a:avLst/>
          </a:prstGeom>
          <a:solidFill>
            <a:schemeClr val="accent1">
              <a:lumMod val="60000"/>
              <a:lumOff val="40000"/>
            </a:schemeClr>
          </a:solidFill>
        </p:spPr>
        <p:txBody>
          <a:bodyPr wrap="square" rtlCol="0">
            <a:spAutoFit/>
          </a:bodyPr>
          <a:lstStyle/>
          <a:p>
            <a:pPr algn="ctr" eaLnBrk="1" hangingPunct="1"/>
            <a:r>
              <a:rPr lang="en-US" sz="1600" b="1" dirty="0" smtClean="0">
                <a:solidFill>
                  <a:srgbClr val="000000"/>
                </a:solidFill>
                <a:latin typeface="Arial" pitchFamily="34" charset="0"/>
                <a:ea typeface="+mn-ea"/>
              </a:rPr>
              <a:t>100 bar furnace for coils, incl. LBNL CCT 2212 coil</a:t>
            </a:r>
            <a:endParaRPr lang="en-US" sz="1600" b="1" dirty="0">
              <a:solidFill>
                <a:srgbClr val="000000"/>
              </a:solidFill>
              <a:latin typeface="Arial" pitchFamily="34" charset="0"/>
              <a:ea typeface="+mn-ea"/>
            </a:endParaRPr>
          </a:p>
        </p:txBody>
      </p:sp>
      <p:sp>
        <p:nvSpPr>
          <p:cNvPr id="12" name="TextBox 11"/>
          <p:cNvSpPr txBox="1"/>
          <p:nvPr/>
        </p:nvSpPr>
        <p:spPr>
          <a:xfrm>
            <a:off x="6629400" y="3690319"/>
            <a:ext cx="2133600" cy="2585323"/>
          </a:xfrm>
          <a:prstGeom prst="rect">
            <a:avLst/>
          </a:prstGeom>
          <a:noFill/>
        </p:spPr>
        <p:txBody>
          <a:bodyPr wrap="square" rtlCol="0">
            <a:spAutoFit/>
          </a:bodyPr>
          <a:lstStyle/>
          <a:p>
            <a:pPr eaLnBrk="1" hangingPunct="1"/>
            <a:r>
              <a:rPr lang="en-US" sz="1800" b="1" dirty="0" smtClean="0">
                <a:solidFill>
                  <a:srgbClr val="000000"/>
                </a:solidFill>
                <a:latin typeface="Arial" pitchFamily="34" charset="0"/>
                <a:ea typeface="+mn-ea"/>
              </a:rPr>
              <a:t>Many coil types:</a:t>
            </a:r>
          </a:p>
          <a:p>
            <a:pPr eaLnBrk="1" hangingPunct="1"/>
            <a:endParaRPr lang="en-US" sz="1800" b="1" dirty="0">
              <a:solidFill>
                <a:srgbClr val="000000"/>
              </a:solidFill>
              <a:latin typeface="Arial" pitchFamily="34" charset="0"/>
              <a:ea typeface="+mn-ea"/>
            </a:endParaRPr>
          </a:p>
          <a:p>
            <a:pPr eaLnBrk="1" hangingPunct="1"/>
            <a:r>
              <a:rPr lang="en-US" sz="1800" b="1" dirty="0" smtClean="0">
                <a:solidFill>
                  <a:srgbClr val="000000"/>
                </a:solidFill>
                <a:latin typeface="Arial" pitchFamily="34" charset="0"/>
                <a:ea typeface="+mn-ea"/>
              </a:rPr>
              <a:t>30 T NMR (MagSci goal – NSF support)</a:t>
            </a:r>
          </a:p>
          <a:p>
            <a:pPr eaLnBrk="1" hangingPunct="1"/>
            <a:endParaRPr lang="en-US" sz="1800" b="1" dirty="0">
              <a:solidFill>
                <a:srgbClr val="000000"/>
              </a:solidFill>
              <a:latin typeface="Arial" pitchFamily="34" charset="0"/>
              <a:ea typeface="+mn-ea"/>
            </a:endParaRPr>
          </a:p>
          <a:p>
            <a:pPr eaLnBrk="1" hangingPunct="1"/>
            <a:r>
              <a:rPr lang="en-US" sz="1800" b="1" dirty="0" smtClean="0">
                <a:solidFill>
                  <a:srgbClr val="000000"/>
                </a:solidFill>
                <a:latin typeface="Arial" pitchFamily="34" charset="0"/>
                <a:ea typeface="+mn-ea"/>
              </a:rPr>
              <a:t>EUCARD2 dipole insert for CERN – US BSCCO effort</a:t>
            </a:r>
            <a:endParaRPr lang="en-US" sz="1800" b="1" dirty="0">
              <a:solidFill>
                <a:srgbClr val="000000"/>
              </a:solidFill>
              <a:latin typeface="Arial" pitchFamily="34" charset="0"/>
              <a:ea typeface="+mn-ea"/>
            </a:endParaRPr>
          </a:p>
        </p:txBody>
      </p:sp>
    </p:spTree>
    <p:extLst>
      <p:ext uri="{BB962C8B-B14F-4D97-AF65-F5344CB8AC3E}">
        <p14:creationId xmlns:p14="http://schemas.microsoft.com/office/powerpoint/2010/main" val="698525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001000" cy="914400"/>
          </a:xfrm>
        </p:spPr>
        <p:txBody>
          <a:bodyPr>
            <a:noAutofit/>
          </a:bodyPr>
          <a:lstStyle/>
          <a:p>
            <a:r>
              <a:rPr lang="en-US" sz="2400" dirty="0" smtClean="0"/>
              <a:t>Until very recently, all HTS conductors (Bi-2223, REBCO) were </a:t>
            </a:r>
            <a:r>
              <a:rPr lang="en-US" sz="2400" dirty="0" smtClean="0">
                <a:solidFill>
                  <a:srgbClr val="FF0000"/>
                </a:solidFill>
              </a:rPr>
              <a:t>tapes delivered in reacted form</a:t>
            </a:r>
            <a:endParaRPr lang="en-US" sz="2400" dirty="0">
              <a:solidFill>
                <a:srgbClr val="FF0000"/>
              </a:solidFill>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eaLnBrk="1" hangingPunct="1"/>
            <a:fld id="{897C8339-26CD-43DB-B5E7-D166033C41F3}" type="slidenum">
              <a:rPr lang="en-US" sz="2000" smtClean="0">
                <a:solidFill>
                  <a:srgbClr val="000000"/>
                </a:solidFill>
                <a:latin typeface="Arial" pitchFamily="34" charset="0"/>
                <a:ea typeface="+mn-ea"/>
              </a:rPr>
              <a:pPr eaLnBrk="1" hangingPunct="1"/>
              <a:t>44</a:t>
            </a:fld>
            <a:endParaRPr lang="en-US" sz="2000">
              <a:solidFill>
                <a:srgbClr val="000000"/>
              </a:solidFill>
              <a:latin typeface="Arial" pitchFamily="34" charset="0"/>
              <a:ea typeface="+mn-ea"/>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7597" y="1143000"/>
            <a:ext cx="5275041" cy="4953000"/>
          </a:xfrm>
          <a:ln w="38100"/>
        </p:spPr>
      </p:pic>
      <p:sp>
        <p:nvSpPr>
          <p:cNvPr id="9" name="TextBox 8"/>
          <p:cNvSpPr txBox="1"/>
          <p:nvPr/>
        </p:nvSpPr>
        <p:spPr>
          <a:xfrm>
            <a:off x="0" y="1143000"/>
            <a:ext cx="3505200" cy="3194721"/>
          </a:xfrm>
          <a:prstGeom prst="rect">
            <a:avLst/>
          </a:prstGeom>
          <a:noFill/>
        </p:spPr>
        <p:txBody>
          <a:bodyPr wrap="square" rtlCol="0">
            <a:spAutoFit/>
          </a:bodyPr>
          <a:lstStyle/>
          <a:p>
            <a:pPr marL="342900" indent="-342900">
              <a:spcBef>
                <a:spcPct val="20000"/>
              </a:spcBef>
              <a:buClr>
                <a:srgbClr val="AD9737"/>
              </a:buClr>
              <a:buFontTx/>
              <a:buBlip>
                <a:blip r:embed="rId3"/>
              </a:buBlip>
            </a:pPr>
            <a:r>
              <a:rPr lang="en-US" sz="1600" b="1" dirty="0" smtClean="0">
                <a:solidFill>
                  <a:srgbClr val="FF0000"/>
                </a:solidFill>
                <a:latin typeface="Lucida Sans"/>
                <a:ea typeface="+mn-ea"/>
              </a:rPr>
              <a:t>Bi-2212 upended this paradigm</a:t>
            </a:r>
            <a:r>
              <a:rPr lang="en-US" sz="1600" b="1" dirty="0" smtClean="0">
                <a:solidFill>
                  <a:srgbClr val="3365FB"/>
                </a:solidFill>
                <a:latin typeface="Lucida Sans"/>
                <a:ea typeface="+mn-ea"/>
              </a:rPr>
              <a:t>, delivering a high current density (the highest of all actually) in round-wire, multifilament, twisted form</a:t>
            </a:r>
          </a:p>
          <a:p>
            <a:pPr marL="342900" indent="-342900">
              <a:spcBef>
                <a:spcPct val="20000"/>
              </a:spcBef>
              <a:buClr>
                <a:srgbClr val="AD9737"/>
              </a:buClr>
              <a:buFontTx/>
              <a:buBlip>
                <a:blip r:embed="rId3"/>
              </a:buBlip>
            </a:pPr>
            <a:r>
              <a:rPr lang="en-US" sz="1600" b="1" dirty="0" smtClean="0">
                <a:solidFill>
                  <a:srgbClr val="FF0000"/>
                </a:solidFill>
                <a:latin typeface="Lucida Sans"/>
                <a:ea typeface="+mn-ea"/>
              </a:rPr>
              <a:t>The first HTS conductor to look like an LTS conductor</a:t>
            </a:r>
          </a:p>
          <a:p>
            <a:pPr marL="342900" indent="-342900">
              <a:spcBef>
                <a:spcPct val="20000"/>
              </a:spcBef>
              <a:buClr>
                <a:srgbClr val="AD9737"/>
              </a:buClr>
              <a:buFontTx/>
              <a:buBlip>
                <a:blip r:embed="rId3"/>
              </a:buBlip>
            </a:pPr>
            <a:r>
              <a:rPr lang="en-US" sz="1600" b="1" dirty="0" smtClean="0">
                <a:solidFill>
                  <a:srgbClr val="3365FB"/>
                </a:solidFill>
                <a:latin typeface="Lucida Sans"/>
                <a:ea typeface="+mn-ea"/>
              </a:rPr>
              <a:t>Conductor must be wound, then reacted</a:t>
            </a:r>
          </a:p>
          <a:p>
            <a:pPr marL="800100" lvl="1" indent="-342900">
              <a:spcBef>
                <a:spcPct val="20000"/>
              </a:spcBef>
              <a:buClr>
                <a:srgbClr val="AD9737"/>
              </a:buClr>
              <a:buFontTx/>
              <a:buBlip>
                <a:blip r:embed="rId3"/>
              </a:buBlip>
            </a:pPr>
            <a:r>
              <a:rPr lang="en-US" sz="1600" b="1" dirty="0" smtClean="0">
                <a:solidFill>
                  <a:srgbClr val="3365FB"/>
                </a:solidFill>
                <a:latin typeface="Lucida Sans"/>
                <a:ea typeface="+mn-ea"/>
              </a:rPr>
              <a:t>Big advantage – very flexible architecture</a:t>
            </a:r>
          </a:p>
        </p:txBody>
      </p:sp>
      <p:pic>
        <p:nvPicPr>
          <p:cNvPr id="10"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6146824"/>
            <a:ext cx="8896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TextBox 4"/>
          <p:cNvSpPr txBox="1"/>
          <p:nvPr/>
        </p:nvSpPr>
        <p:spPr>
          <a:xfrm>
            <a:off x="1676400" y="5791200"/>
            <a:ext cx="4267200" cy="400110"/>
          </a:xfrm>
          <a:prstGeom prst="rect">
            <a:avLst/>
          </a:prstGeom>
          <a:noFill/>
        </p:spPr>
        <p:txBody>
          <a:bodyPr wrap="square" rtlCol="0">
            <a:spAutoFit/>
          </a:bodyPr>
          <a:lstStyle/>
          <a:p>
            <a:pPr eaLnBrk="1" hangingPunct="1"/>
            <a:r>
              <a:rPr lang="en-US" sz="2000" b="1" dirty="0" smtClean="0">
                <a:solidFill>
                  <a:srgbClr val="000000"/>
                </a:solidFill>
                <a:latin typeface="Arial" pitchFamily="34" charset="0"/>
                <a:ea typeface="+mn-ea"/>
              </a:rPr>
              <a:t>REBCO coated conductor (1% </a:t>
            </a:r>
            <a:r>
              <a:rPr lang="en-US" sz="2000" b="1" dirty="0" err="1" smtClean="0">
                <a:solidFill>
                  <a:srgbClr val="000000"/>
                </a:solidFill>
                <a:latin typeface="Arial" pitchFamily="34" charset="0"/>
                <a:ea typeface="+mn-ea"/>
              </a:rPr>
              <a:t>sc</a:t>
            </a:r>
            <a:r>
              <a:rPr lang="en-US" sz="2000" b="1" dirty="0" smtClean="0">
                <a:solidFill>
                  <a:srgbClr val="000000"/>
                </a:solidFill>
                <a:latin typeface="Arial" pitchFamily="34" charset="0"/>
                <a:ea typeface="+mn-ea"/>
              </a:rPr>
              <a:t>)</a:t>
            </a:r>
            <a:endParaRPr lang="en-US" sz="2000" b="1" dirty="0">
              <a:solidFill>
                <a:srgbClr val="000000"/>
              </a:solidFill>
              <a:latin typeface="Arial" pitchFamily="34" charset="0"/>
              <a:ea typeface="+mn-ea"/>
            </a:endParaRPr>
          </a:p>
        </p:txBody>
      </p:sp>
      <p:grpSp>
        <p:nvGrpSpPr>
          <p:cNvPr id="22" name="Group 21"/>
          <p:cNvGrpSpPr/>
          <p:nvPr/>
        </p:nvGrpSpPr>
        <p:grpSpPr>
          <a:xfrm>
            <a:off x="4876800" y="2819400"/>
            <a:ext cx="2971800" cy="2285999"/>
            <a:chOff x="4876800" y="2819400"/>
            <a:chExt cx="2971800" cy="2285999"/>
          </a:xfrm>
        </p:grpSpPr>
        <p:sp>
          <p:nvSpPr>
            <p:cNvPr id="12" name="TextBox 11"/>
            <p:cNvSpPr txBox="1"/>
            <p:nvPr/>
          </p:nvSpPr>
          <p:spPr>
            <a:xfrm>
              <a:off x="6324600" y="2819400"/>
              <a:ext cx="1524000" cy="584775"/>
            </a:xfrm>
            <a:prstGeom prst="rect">
              <a:avLst/>
            </a:prstGeom>
            <a:noFill/>
            <a:ln w="38100">
              <a:solidFill>
                <a:srgbClr val="00B050"/>
              </a:solidFill>
            </a:ln>
          </p:spPr>
          <p:txBody>
            <a:bodyPr wrap="square" rtlCol="0">
              <a:spAutoFit/>
            </a:bodyPr>
            <a:lstStyle/>
            <a:p>
              <a:pPr eaLnBrk="1" hangingPunct="1"/>
              <a:r>
                <a:rPr lang="en-US" sz="1600" b="1" dirty="0" smtClean="0">
                  <a:solidFill>
                    <a:srgbClr val="000000"/>
                  </a:solidFill>
                  <a:latin typeface="Arial" pitchFamily="34" charset="0"/>
                  <a:ea typeface="+mn-ea"/>
                </a:rPr>
                <a:t>2012 with Overpressure</a:t>
              </a:r>
              <a:endParaRPr lang="en-US" sz="1600" b="1" dirty="0">
                <a:solidFill>
                  <a:srgbClr val="000000"/>
                </a:solidFill>
                <a:latin typeface="Arial" pitchFamily="34" charset="0"/>
                <a:ea typeface="+mn-ea"/>
              </a:endParaRPr>
            </a:p>
          </p:txBody>
        </p:sp>
        <p:sp>
          <p:nvSpPr>
            <p:cNvPr id="6" name="TextBox 5"/>
            <p:cNvSpPr txBox="1"/>
            <p:nvPr/>
          </p:nvSpPr>
          <p:spPr>
            <a:xfrm>
              <a:off x="4876800" y="4114800"/>
              <a:ext cx="838200" cy="584775"/>
            </a:xfrm>
            <a:prstGeom prst="rect">
              <a:avLst/>
            </a:prstGeom>
            <a:noFill/>
            <a:ln w="38100">
              <a:solidFill>
                <a:srgbClr val="00B050"/>
              </a:solidFill>
            </a:ln>
          </p:spPr>
          <p:txBody>
            <a:bodyPr wrap="square" rtlCol="0">
              <a:spAutoFit/>
            </a:bodyPr>
            <a:lstStyle/>
            <a:p>
              <a:pPr eaLnBrk="1" hangingPunct="1"/>
              <a:r>
                <a:rPr lang="en-US" sz="1600" b="1" dirty="0" smtClean="0">
                  <a:solidFill>
                    <a:srgbClr val="000000"/>
                  </a:solidFill>
                  <a:latin typeface="Arial" pitchFamily="34" charset="0"/>
                  <a:ea typeface="+mn-ea"/>
                </a:rPr>
                <a:t>1990-2012</a:t>
              </a:r>
              <a:endParaRPr lang="en-US" sz="1600" b="1" dirty="0">
                <a:solidFill>
                  <a:srgbClr val="000000"/>
                </a:solidFill>
                <a:latin typeface="Arial" pitchFamily="34" charset="0"/>
                <a:ea typeface="+mn-ea"/>
              </a:endParaRPr>
            </a:p>
          </p:txBody>
        </p:sp>
        <p:cxnSp>
          <p:nvCxnSpPr>
            <p:cNvPr id="13" name="Straight Arrow Connector 12"/>
            <p:cNvCxnSpPr/>
            <p:nvPr/>
          </p:nvCxnSpPr>
          <p:spPr bwMode="auto">
            <a:xfrm flipV="1">
              <a:off x="5029200" y="3276600"/>
              <a:ext cx="1295400" cy="1828799"/>
            </a:xfrm>
            <a:prstGeom prst="straightConnector1">
              <a:avLst/>
            </a:prstGeom>
            <a:solidFill>
              <a:schemeClr val="accent1"/>
            </a:solidFill>
            <a:ln w="76200" cap="flat" cmpd="sng" algn="ctr">
              <a:solidFill>
                <a:srgbClr val="00B050"/>
              </a:solidFill>
              <a:prstDash val="solid"/>
              <a:round/>
              <a:headEnd type="none" w="sm" len="sm"/>
              <a:tailEnd type="arrow"/>
            </a:ln>
            <a:effectLst/>
          </p:spPr>
        </p:cxnSp>
      </p:grpSp>
      <p:grpSp>
        <p:nvGrpSpPr>
          <p:cNvPr id="7" name="Group 6"/>
          <p:cNvGrpSpPr/>
          <p:nvPr/>
        </p:nvGrpSpPr>
        <p:grpSpPr>
          <a:xfrm>
            <a:off x="152400" y="4419600"/>
            <a:ext cx="2895600" cy="1512232"/>
            <a:chOff x="152400" y="4419600"/>
            <a:chExt cx="2895600" cy="1512232"/>
          </a:xfrm>
        </p:grpSpPr>
        <p:sp>
          <p:nvSpPr>
            <p:cNvPr id="3" name="TextBox 2"/>
            <p:cNvSpPr txBox="1"/>
            <p:nvPr/>
          </p:nvSpPr>
          <p:spPr>
            <a:xfrm>
              <a:off x="1828800" y="4495800"/>
              <a:ext cx="1219200" cy="707886"/>
            </a:xfrm>
            <a:prstGeom prst="rect">
              <a:avLst/>
            </a:prstGeom>
            <a:noFill/>
          </p:spPr>
          <p:txBody>
            <a:bodyPr wrap="square" rtlCol="0">
              <a:spAutoFit/>
            </a:bodyPr>
            <a:lstStyle/>
            <a:p>
              <a:pPr algn="ctr" eaLnBrk="1" hangingPunct="1"/>
              <a:r>
                <a:rPr lang="en-US" sz="2000" b="1" dirty="0" smtClean="0">
                  <a:solidFill>
                    <a:srgbClr val="000000"/>
                  </a:solidFill>
                  <a:latin typeface="Arial" pitchFamily="34" charset="0"/>
                  <a:ea typeface="+mn-ea"/>
                </a:rPr>
                <a:t>2212 (25% </a:t>
              </a:r>
              <a:r>
                <a:rPr lang="en-US" sz="2000" b="1" dirty="0" err="1" smtClean="0">
                  <a:solidFill>
                    <a:srgbClr val="000000"/>
                  </a:solidFill>
                  <a:latin typeface="Arial" pitchFamily="34" charset="0"/>
                  <a:ea typeface="+mn-ea"/>
                </a:rPr>
                <a:t>sc</a:t>
              </a:r>
              <a:r>
                <a:rPr lang="en-US" sz="2000" b="1" dirty="0" smtClean="0">
                  <a:solidFill>
                    <a:srgbClr val="000000"/>
                  </a:solidFill>
                  <a:latin typeface="Arial" pitchFamily="34" charset="0"/>
                  <a:ea typeface="+mn-ea"/>
                </a:rPr>
                <a:t>)</a:t>
              </a:r>
              <a:endParaRPr lang="en-US" sz="2000" b="1" dirty="0">
                <a:solidFill>
                  <a:srgbClr val="000000"/>
                </a:solidFill>
                <a:latin typeface="Arial" pitchFamily="34" charset="0"/>
                <a:ea typeface="+mn-ea"/>
              </a:endParaRPr>
            </a:p>
          </p:txBody>
        </p:sp>
        <p:pic>
          <p:nvPicPr>
            <p:cNvPr id="14" name="Picture 1"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19600"/>
              <a:ext cx="1524000" cy="15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6879021" y="2057400"/>
            <a:ext cx="2133600" cy="523220"/>
          </a:xfrm>
          <a:prstGeom prst="rect">
            <a:avLst/>
          </a:prstGeom>
          <a:noFill/>
        </p:spPr>
        <p:txBody>
          <a:bodyPr wrap="square" rtlCol="0">
            <a:spAutoFit/>
          </a:bodyPr>
          <a:lstStyle/>
          <a:p>
            <a:pPr eaLnBrk="1" hangingPunct="1"/>
            <a:r>
              <a:rPr lang="en-US" sz="1400" b="1" dirty="0" smtClean="0">
                <a:solidFill>
                  <a:srgbClr val="FFFFFF">
                    <a:lumMod val="50000"/>
                  </a:srgbClr>
                </a:solidFill>
                <a:latin typeface="Arial" pitchFamily="34" charset="0"/>
                <a:ea typeface="+mn-ea"/>
              </a:rPr>
              <a:t>Larbalestier </a:t>
            </a:r>
            <a:r>
              <a:rPr lang="en-US" sz="1400" b="1" i="1" dirty="0" smtClean="0">
                <a:solidFill>
                  <a:srgbClr val="FFFFFF">
                    <a:lumMod val="50000"/>
                  </a:srgbClr>
                </a:solidFill>
                <a:latin typeface="Arial" pitchFamily="34" charset="0"/>
                <a:ea typeface="+mn-ea"/>
              </a:rPr>
              <a:t>et al</a:t>
            </a:r>
            <a:r>
              <a:rPr lang="en-US" sz="1400" b="1" dirty="0" smtClean="0">
                <a:solidFill>
                  <a:srgbClr val="FFFFFF">
                    <a:lumMod val="50000"/>
                  </a:srgbClr>
                </a:solidFill>
                <a:latin typeface="Arial" pitchFamily="34" charset="0"/>
                <a:ea typeface="+mn-ea"/>
              </a:rPr>
              <a:t>. Nature Mat., April 2014</a:t>
            </a:r>
            <a:endParaRPr lang="en-US" sz="1400" b="1" dirty="0">
              <a:solidFill>
                <a:srgbClr val="FFFFFF">
                  <a:lumMod val="50000"/>
                </a:srgbClr>
              </a:solidFill>
              <a:latin typeface="Arial" pitchFamily="34" charset="0"/>
              <a:ea typeface="+mn-ea"/>
            </a:endParaRPr>
          </a:p>
        </p:txBody>
      </p:sp>
    </p:spTree>
    <p:extLst>
      <p:ext uri="{BB962C8B-B14F-4D97-AF65-F5344CB8AC3E}">
        <p14:creationId xmlns:p14="http://schemas.microsoft.com/office/powerpoint/2010/main" val="999478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2051"/>
            <a:ext cx="7086600" cy="831639"/>
          </a:xfrm>
        </p:spPr>
        <p:txBody>
          <a:bodyPr/>
          <a:lstStyle/>
          <a:p>
            <a:r>
              <a:rPr lang="en-US" sz="2400" dirty="0" smtClean="0"/>
              <a:t>Broad Partnerships and Collaborations are in Place (</a:t>
            </a:r>
            <a:r>
              <a:rPr lang="en-US" sz="2400" dirty="0" smtClean="0">
                <a:solidFill>
                  <a:schemeClr val="accent3">
                    <a:lumMod val="50000"/>
                  </a:schemeClr>
                </a:solidFill>
              </a:rPr>
              <a:t>non-HEP supported work in grey</a:t>
            </a:r>
            <a:r>
              <a:rPr lang="en-US" sz="2400" dirty="0" smtClean="0"/>
              <a:t>)</a:t>
            </a:r>
            <a:endParaRPr lang="en-US" sz="2400" dirty="0"/>
          </a:p>
        </p:txBody>
      </p:sp>
      <p:sp>
        <p:nvSpPr>
          <p:cNvPr id="3" name="Content Placeholder 2"/>
          <p:cNvSpPr>
            <a:spLocks noGrp="1"/>
          </p:cNvSpPr>
          <p:nvPr>
            <p:ph idx="1"/>
          </p:nvPr>
        </p:nvSpPr>
        <p:spPr>
          <a:xfrm>
            <a:off x="0" y="1090470"/>
            <a:ext cx="9144000" cy="5996130"/>
          </a:xfrm>
        </p:spPr>
        <p:txBody>
          <a:bodyPr/>
          <a:lstStyle/>
          <a:p>
            <a:r>
              <a:rPr lang="en-US" sz="1400" dirty="0" smtClean="0">
                <a:solidFill>
                  <a:srgbClr val="FF0000"/>
                </a:solidFill>
              </a:rPr>
              <a:t>Bismuth </a:t>
            </a:r>
            <a:r>
              <a:rPr lang="en-US" sz="1400" dirty="0">
                <a:solidFill>
                  <a:srgbClr val="FF0000"/>
                </a:solidFill>
              </a:rPr>
              <a:t>Superconducting Strand and Cable Collaboration (</a:t>
            </a:r>
            <a:r>
              <a:rPr lang="en-US" sz="1400" dirty="0" err="1" smtClean="0">
                <a:solidFill>
                  <a:srgbClr val="FF0000"/>
                </a:solidFill>
              </a:rPr>
              <a:t>BSCCo</a:t>
            </a:r>
            <a:r>
              <a:rPr lang="en-US" sz="1400" dirty="0" smtClean="0">
                <a:solidFill>
                  <a:srgbClr val="FF0000"/>
                </a:solidFill>
              </a:rPr>
              <a:t>) </a:t>
            </a:r>
            <a:r>
              <a:rPr lang="en-US" sz="1400" dirty="0"/>
              <a:t>– (leaders Larbalestier, Hellstrom, </a:t>
            </a:r>
            <a:r>
              <a:rPr lang="en-US" sz="1400" dirty="0">
                <a:solidFill>
                  <a:srgbClr val="FF0000"/>
                </a:solidFill>
              </a:rPr>
              <a:t>Cooley (FNAL), Godeke (LBNL)</a:t>
            </a:r>
            <a:r>
              <a:rPr lang="en-US" sz="1400" dirty="0"/>
              <a:t>, Ghosh (BNL) – direct DOE support to NHMFL </a:t>
            </a:r>
            <a:r>
              <a:rPr lang="en-US" sz="1400" dirty="0" smtClean="0"/>
              <a:t>(2013-2015</a:t>
            </a:r>
            <a:r>
              <a:rPr lang="en-US" sz="1400" dirty="0"/>
              <a:t>, with </a:t>
            </a:r>
            <a:r>
              <a:rPr lang="en-US" sz="1400" dirty="0" smtClean="0"/>
              <a:t>FNAL and LBNL lab </a:t>
            </a:r>
            <a:r>
              <a:rPr lang="en-US" sz="1400" dirty="0"/>
              <a:t>support through GARD funds)</a:t>
            </a:r>
          </a:p>
          <a:p>
            <a:pPr lvl="1"/>
            <a:r>
              <a:rPr lang="en-US" sz="1400" dirty="0"/>
              <a:t>Industrial collaborations with </a:t>
            </a:r>
            <a:r>
              <a:rPr lang="en-US" sz="1400" dirty="0">
                <a:solidFill>
                  <a:srgbClr val="FF0000"/>
                </a:solidFill>
              </a:rPr>
              <a:t>Oxford Superconducting Technology (OST), Nexans  and </a:t>
            </a:r>
            <a:r>
              <a:rPr lang="en-US" sz="1400" dirty="0" smtClean="0">
                <a:solidFill>
                  <a:srgbClr val="FF0000"/>
                </a:solidFill>
              </a:rPr>
              <a:t>CERN</a:t>
            </a:r>
          </a:p>
          <a:p>
            <a:pPr lvl="1"/>
            <a:r>
              <a:rPr lang="en-US" sz="1400" dirty="0" smtClean="0"/>
              <a:t>Conductor Development Program (Dan Dietderich and Ken Marken leads)</a:t>
            </a:r>
            <a:endParaRPr lang="en-US" sz="1400" dirty="0"/>
          </a:p>
          <a:p>
            <a:r>
              <a:rPr lang="en-US" sz="1400" dirty="0" err="1" smtClean="0">
                <a:solidFill>
                  <a:srgbClr val="FF0000"/>
                </a:solidFill>
              </a:rPr>
              <a:t>BSCCo</a:t>
            </a:r>
            <a:r>
              <a:rPr lang="en-US" sz="1400" dirty="0" smtClean="0">
                <a:solidFill>
                  <a:srgbClr val="FF0000"/>
                </a:solidFill>
              </a:rPr>
              <a:t> MOU </a:t>
            </a:r>
            <a:r>
              <a:rPr lang="en-US" sz="1400" dirty="0">
                <a:solidFill>
                  <a:srgbClr val="FF0000"/>
                </a:solidFill>
              </a:rPr>
              <a:t>with CERN </a:t>
            </a:r>
            <a:r>
              <a:rPr lang="en-US" sz="1400" dirty="0" smtClean="0">
                <a:solidFill>
                  <a:srgbClr val="FF0000"/>
                </a:solidFill>
              </a:rPr>
              <a:t>for contributions to EUCARD2, (WP10)</a:t>
            </a:r>
            <a:r>
              <a:rPr lang="en-US" sz="1400" dirty="0" smtClean="0"/>
              <a:t> to develop 5-10 </a:t>
            </a:r>
            <a:r>
              <a:rPr lang="en-US" sz="1400" dirty="0"/>
              <a:t>kA HTS  cable for </a:t>
            </a:r>
            <a:r>
              <a:rPr lang="en-US" sz="1400" dirty="0" smtClean="0"/>
              <a:t>5 </a:t>
            </a:r>
            <a:r>
              <a:rPr lang="en-US" sz="1400" dirty="0"/>
              <a:t>T </a:t>
            </a:r>
            <a:r>
              <a:rPr lang="en-US" sz="1400" dirty="0" smtClean="0"/>
              <a:t>HTS insert dipole magnet –US </a:t>
            </a:r>
            <a:r>
              <a:rPr lang="en-US" sz="1400" dirty="0"/>
              <a:t>side </a:t>
            </a:r>
            <a:r>
              <a:rPr lang="en-US" sz="1400" dirty="0" smtClean="0"/>
              <a:t>coordinator is </a:t>
            </a:r>
            <a:r>
              <a:rPr lang="en-US" sz="1400" dirty="0"/>
              <a:t>David </a:t>
            </a:r>
            <a:r>
              <a:rPr lang="en-US" sz="1400" dirty="0" smtClean="0"/>
              <a:t>Larbalestier, leveraging BSCCO </a:t>
            </a:r>
            <a:r>
              <a:rPr lang="en-US" sz="1400" dirty="0"/>
              <a:t>effort with support from the Conductor Development Program of DOE-HEP for industrial production, leader Dan Dietderich (LBNL</a:t>
            </a:r>
            <a:r>
              <a:rPr lang="en-US" sz="1400" dirty="0" smtClean="0"/>
              <a:t>).</a:t>
            </a:r>
          </a:p>
          <a:p>
            <a:r>
              <a:rPr lang="en-US" sz="1400" dirty="0">
                <a:solidFill>
                  <a:schemeClr val="accent3">
                    <a:lumMod val="50000"/>
                  </a:schemeClr>
                </a:solidFill>
              </a:rPr>
              <a:t>NMR collaboration with RIKEN – </a:t>
            </a:r>
            <a:r>
              <a:rPr lang="en-US" sz="1400" dirty="0" smtClean="0">
                <a:solidFill>
                  <a:schemeClr val="accent3">
                    <a:lumMod val="50000"/>
                  </a:schemeClr>
                </a:solidFill>
              </a:rPr>
              <a:t>Bi-2212 </a:t>
            </a:r>
            <a:r>
              <a:rPr lang="en-US" sz="1400" dirty="0">
                <a:solidFill>
                  <a:schemeClr val="accent3">
                    <a:lumMod val="50000"/>
                  </a:schemeClr>
                </a:solidFill>
              </a:rPr>
              <a:t>coil to be built for Professor Hideaki Maeda’s 500 MHz system </a:t>
            </a:r>
          </a:p>
          <a:p>
            <a:r>
              <a:rPr lang="en-US" sz="1400" dirty="0" smtClean="0">
                <a:solidFill>
                  <a:schemeClr val="accent3">
                    <a:lumMod val="50000"/>
                  </a:schemeClr>
                </a:solidFill>
              </a:rPr>
              <a:t>Coated </a:t>
            </a:r>
            <a:r>
              <a:rPr lang="en-US" sz="1400" dirty="0">
                <a:solidFill>
                  <a:schemeClr val="accent3">
                    <a:lumMod val="50000"/>
                  </a:schemeClr>
                </a:solidFill>
              </a:rPr>
              <a:t>Conductor Round Table – meeting of REBCO coated conductor project labs (NHMFL, MIT-NMR, MIT-PFC, BNL, CAPS-FSU, SuperPower, Advanced Conductor Technologies) coordinated by Trudy Lehner (SP), David Larbalestier (NHMFL) and Yuki Iwasa (MIT)</a:t>
            </a:r>
          </a:p>
          <a:p>
            <a:pPr lvl="1"/>
            <a:r>
              <a:rPr lang="en-US" sz="1400" dirty="0"/>
              <a:t>The partnership with SuperPower on REBCO coated conductor starting in 2007 is what enabled us to propose 32 T so </a:t>
            </a:r>
            <a:r>
              <a:rPr lang="en-US" sz="1400" dirty="0" smtClean="0"/>
              <a:t>early</a:t>
            </a:r>
          </a:p>
          <a:p>
            <a:pPr lvl="1"/>
            <a:r>
              <a:rPr lang="en-US" sz="1400" dirty="0" smtClean="0"/>
              <a:t>R&amp;D partnership with group of Selvamanickam at TcSUH through former PhD Aixia Xu</a:t>
            </a:r>
          </a:p>
          <a:p>
            <a:r>
              <a:rPr lang="en-US" sz="1400" dirty="0" smtClean="0">
                <a:solidFill>
                  <a:srgbClr val="FF0000"/>
                </a:solidFill>
              </a:rPr>
              <a:t>CORC with Danko van der Laan – </a:t>
            </a:r>
            <a:r>
              <a:rPr lang="en-US" sz="1400" dirty="0"/>
              <a:t>several year collaboration, now with funds in from SBIR phase </a:t>
            </a:r>
            <a:r>
              <a:rPr lang="en-US" sz="1400" dirty="0" smtClean="0"/>
              <a:t>2 on REBCO cables (HEP SBIR award)</a:t>
            </a:r>
            <a:endParaRPr lang="en-US" sz="1400" dirty="0"/>
          </a:p>
          <a:p>
            <a:r>
              <a:rPr lang="en-US" sz="1400" dirty="0" smtClean="0">
                <a:solidFill>
                  <a:schemeClr val="accent3">
                    <a:lumMod val="50000"/>
                  </a:schemeClr>
                </a:solidFill>
              </a:rPr>
              <a:t>32 T outsert coil design and manufacture – </a:t>
            </a:r>
            <a:r>
              <a:rPr lang="en-US" sz="1400" dirty="0">
                <a:solidFill>
                  <a:schemeClr val="accent3">
                    <a:lumMod val="50000"/>
                  </a:schemeClr>
                </a:solidFill>
              </a:rPr>
              <a:t>Oxford Instruments team led by Ziad </a:t>
            </a:r>
            <a:r>
              <a:rPr lang="en-US" sz="1400" dirty="0" smtClean="0">
                <a:solidFill>
                  <a:schemeClr val="accent3">
                    <a:lumMod val="50000"/>
                  </a:schemeClr>
                </a:solidFill>
              </a:rPr>
              <a:t>Melhem</a:t>
            </a:r>
          </a:p>
          <a:p>
            <a:r>
              <a:rPr lang="en-US" sz="1400" dirty="0" smtClean="0">
                <a:solidFill>
                  <a:schemeClr val="accent3">
                    <a:lumMod val="50000"/>
                  </a:schemeClr>
                </a:solidFill>
              </a:rPr>
              <a:t>Broad outreach to the other applications described in MagSci – photons, MRI, regional centers</a:t>
            </a:r>
          </a:p>
          <a:p>
            <a:pPr lvl="1"/>
            <a:endParaRPr lang="en-US" sz="1400" dirty="0"/>
          </a:p>
          <a:p>
            <a:endParaRPr lang="en-US" sz="1400" dirty="0"/>
          </a:p>
        </p:txBody>
      </p:sp>
    </p:spTree>
    <p:extLst>
      <p:ext uri="{BB962C8B-B14F-4D97-AF65-F5344CB8AC3E}">
        <p14:creationId xmlns:p14="http://schemas.microsoft.com/office/powerpoint/2010/main" val="33409009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100000">
              <a:srgbClr val="9CB86E">
                <a:lumMod val="15000"/>
                <a:lumOff val="85000"/>
              </a:srgbClr>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383566"/>
            <a:ext cx="7086600" cy="585418"/>
          </a:xfrm>
        </p:spPr>
        <p:txBody>
          <a:bodyPr/>
          <a:lstStyle/>
          <a:p>
            <a:r>
              <a:rPr lang="en-US" dirty="0" smtClean="0"/>
              <a:t>Key points – work required!</a:t>
            </a:r>
            <a:endParaRPr lang="en-US" dirty="0"/>
          </a:p>
        </p:txBody>
      </p:sp>
      <p:sp>
        <p:nvSpPr>
          <p:cNvPr id="3" name="Content Placeholder 2"/>
          <p:cNvSpPr>
            <a:spLocks noGrp="1"/>
          </p:cNvSpPr>
          <p:nvPr>
            <p:ph idx="1"/>
          </p:nvPr>
        </p:nvSpPr>
        <p:spPr>
          <a:xfrm>
            <a:off x="838200" y="1600200"/>
            <a:ext cx="7772400" cy="4069448"/>
          </a:xfrm>
        </p:spPr>
        <p:txBody>
          <a:bodyPr/>
          <a:lstStyle/>
          <a:p>
            <a:r>
              <a:rPr lang="en-US" dirty="0" smtClean="0"/>
              <a:t>Three possible conductors (5 years)</a:t>
            </a:r>
          </a:p>
          <a:p>
            <a:pPr lvl="1"/>
            <a:r>
              <a:rPr lang="en-US" dirty="0" smtClean="0"/>
              <a:t>New and very much improved Nb</a:t>
            </a:r>
            <a:r>
              <a:rPr lang="en-US" baseline="-25000" dirty="0" smtClean="0"/>
              <a:t>3</a:t>
            </a:r>
            <a:r>
              <a:rPr lang="en-US" dirty="0" smtClean="0"/>
              <a:t>Sn</a:t>
            </a:r>
          </a:p>
          <a:p>
            <a:pPr lvl="1"/>
            <a:r>
              <a:rPr lang="en-US" dirty="0" smtClean="0"/>
              <a:t>Further developed round wire Bi-2212</a:t>
            </a:r>
          </a:p>
          <a:p>
            <a:pPr lvl="1"/>
            <a:r>
              <a:rPr lang="en-US" dirty="0" smtClean="0"/>
              <a:t>Cable-friendly REBCO coated conductors</a:t>
            </a:r>
          </a:p>
          <a:p>
            <a:r>
              <a:rPr lang="en-US" dirty="0" smtClean="0"/>
              <a:t>Three long shots (10 years)</a:t>
            </a:r>
          </a:p>
          <a:p>
            <a:pPr lvl="1"/>
            <a:r>
              <a:rPr lang="en-US" dirty="0" smtClean="0"/>
              <a:t>Round wire REBCO (2212 analog)</a:t>
            </a:r>
          </a:p>
          <a:p>
            <a:pPr lvl="1"/>
            <a:r>
              <a:rPr lang="en-US" dirty="0" smtClean="0"/>
              <a:t>Round wire Fe-base superconductor</a:t>
            </a:r>
          </a:p>
          <a:p>
            <a:pPr lvl="1"/>
            <a:r>
              <a:rPr lang="en-US" dirty="0" smtClean="0"/>
              <a:t>MgB</a:t>
            </a:r>
            <a:r>
              <a:rPr lang="en-US" baseline="-25000" dirty="0" smtClean="0"/>
              <a:t>2</a:t>
            </a:r>
            <a:r>
              <a:rPr lang="en-US" dirty="0" smtClean="0"/>
              <a:t> with in-grain scattering for high vortex pinning and H</a:t>
            </a:r>
            <a:r>
              <a:rPr lang="en-US" baseline="-25000" dirty="0" smtClean="0"/>
              <a:t>c2</a:t>
            </a:r>
            <a:r>
              <a:rPr lang="en-US" dirty="0" smtClean="0"/>
              <a:t> enhancement</a:t>
            </a:r>
            <a:endParaRPr lang="en-US" dirty="0"/>
          </a:p>
        </p:txBody>
      </p:sp>
    </p:spTree>
    <p:extLst>
      <p:ext uri="{BB962C8B-B14F-4D97-AF65-F5344CB8AC3E}">
        <p14:creationId xmlns:p14="http://schemas.microsoft.com/office/powerpoint/2010/main" val="78422495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U</a:t>
            </a:r>
            <a:r>
              <a:rPr lang="en-US" dirty="0" smtClean="0"/>
              <a:t>niversity programs to pursue accelerator R&amp;D in the field of superconductivity exist at:</a:t>
            </a:r>
          </a:p>
          <a:p>
            <a:pPr marL="628650" lvl="1" indent="-171450">
              <a:buFont typeface="Arial"/>
              <a:buChar char="•"/>
            </a:pPr>
            <a:r>
              <a:rPr lang="en-US" altLang="ja-JP" sz="1900" dirty="0" smtClean="0"/>
              <a:t>Cornell</a:t>
            </a:r>
          </a:p>
          <a:p>
            <a:pPr marL="628650" lvl="1" indent="-171450">
              <a:buFont typeface="Arial"/>
              <a:buChar char="•"/>
            </a:pPr>
            <a:r>
              <a:rPr lang="en-US" altLang="ja-JP" sz="1900" dirty="0" smtClean="0"/>
              <a:t>Florida State</a:t>
            </a:r>
          </a:p>
          <a:p>
            <a:pPr marL="628650" lvl="1" indent="-171450">
              <a:buFont typeface="Arial"/>
              <a:buChar char="•"/>
            </a:pPr>
            <a:r>
              <a:rPr lang="en-US" altLang="ja-JP" sz="1900" dirty="0"/>
              <a:t>Michigan State</a:t>
            </a:r>
          </a:p>
          <a:p>
            <a:pPr marL="628650" lvl="1" indent="-171450">
              <a:buFont typeface="Arial"/>
              <a:buChar char="•"/>
            </a:pPr>
            <a:r>
              <a:rPr lang="en-US" altLang="ja-JP" sz="1900" dirty="0" smtClean="0"/>
              <a:t>Old Dominion</a:t>
            </a:r>
            <a:endParaRPr lang="en-US" altLang="ja-JP" sz="1900" dirty="0"/>
          </a:p>
          <a:p>
            <a:pPr marL="628650" lvl="1" indent="-171450">
              <a:buFont typeface="Arial"/>
              <a:buChar char="•"/>
            </a:pPr>
            <a:r>
              <a:rPr lang="en-US" sz="1900" dirty="0" smtClean="0"/>
              <a:t>Temple</a:t>
            </a:r>
          </a:p>
          <a:p>
            <a:pPr marL="628650" lvl="1" indent="-171450">
              <a:buFont typeface="Arial"/>
              <a:buChar char="•"/>
            </a:pPr>
            <a:r>
              <a:rPr lang="en-US" altLang="ja-JP" sz="1900" dirty="0" smtClean="0"/>
              <a:t>Urbana-Champaign</a:t>
            </a:r>
            <a:endParaRPr lang="en-US" altLang="ja-JP" sz="1900" dirty="0"/>
          </a:p>
          <a:p>
            <a:pPr marL="628650" lvl="1" indent="-171450">
              <a:buFont typeface="Arial"/>
              <a:buChar char="•"/>
            </a:pPr>
            <a:r>
              <a:rPr lang="en-US" altLang="ja-JP" sz="1900" dirty="0" smtClean="0"/>
              <a:t>William </a:t>
            </a:r>
            <a:r>
              <a:rPr lang="en-US" altLang="ja-JP" sz="1900" dirty="0"/>
              <a:t>and </a:t>
            </a:r>
            <a:r>
              <a:rPr lang="en-US" altLang="ja-JP" sz="1900" dirty="0" smtClean="0"/>
              <a:t>Marry</a:t>
            </a:r>
          </a:p>
          <a:p>
            <a:pPr marL="628650" lvl="1" indent="-171450">
              <a:buFont typeface="Arial"/>
              <a:buChar char="•"/>
            </a:pPr>
            <a:r>
              <a:rPr lang="en-US" altLang="ja-JP" sz="1900" dirty="0" smtClean="0"/>
              <a:t>….</a:t>
            </a:r>
            <a:endParaRPr lang="en-US" altLang="ja-JP" sz="1900" dirty="0"/>
          </a:p>
          <a:p>
            <a:r>
              <a:rPr lang="en-US" dirty="0" smtClean="0"/>
              <a:t>most of these groups have strong connections to accelerator labs</a:t>
            </a:r>
            <a:endParaRPr lang="en-US" dirty="0" smtClean="0"/>
          </a:p>
        </p:txBody>
      </p:sp>
      <p:sp>
        <p:nvSpPr>
          <p:cNvPr id="3" name="Title 2"/>
          <p:cNvSpPr>
            <a:spLocks noGrp="1"/>
          </p:cNvSpPr>
          <p:nvPr>
            <p:ph type="title"/>
          </p:nvPr>
        </p:nvSpPr>
        <p:spPr/>
        <p:txBody>
          <a:bodyPr/>
          <a:lstStyle/>
          <a:p>
            <a:pPr algn="r"/>
            <a:r>
              <a:rPr lang="en-US" dirty="0" smtClean="0"/>
              <a:t>Summary </a:t>
            </a:r>
            <a:endParaRPr lang="en-US" dirty="0"/>
          </a:p>
        </p:txBody>
      </p:sp>
    </p:spTree>
    <p:extLst>
      <p:ext uri="{BB962C8B-B14F-4D97-AF65-F5344CB8AC3E}">
        <p14:creationId xmlns:p14="http://schemas.microsoft.com/office/powerpoint/2010/main" val="865811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4400" dirty="0" smtClean="0">
                <a:solidFill>
                  <a:schemeClr val="tx1"/>
                </a:solidFill>
              </a:rPr>
              <a:t>Thank You!</a:t>
            </a:r>
            <a:endParaRPr lang="en-US" sz="4400" dirty="0">
              <a:solidFill>
                <a:schemeClr val="tx1"/>
              </a:solidFill>
            </a:endParaRPr>
          </a:p>
        </p:txBody>
      </p:sp>
    </p:spTree>
    <p:extLst>
      <p:ext uri="{BB962C8B-B14F-4D97-AF65-F5344CB8AC3E}">
        <p14:creationId xmlns:p14="http://schemas.microsoft.com/office/powerpoint/2010/main" val="5965316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71475" y="428625"/>
            <a:ext cx="8534400" cy="1470025"/>
          </a:xfrm>
        </p:spPr>
        <p:txBody>
          <a:bodyPr/>
          <a:lstStyle/>
          <a:p>
            <a:pPr eaLnBrk="1" hangingPunct="1"/>
            <a:r>
              <a:rPr lang="en-US" altLang="zh-CN" sz="3200" b="1" dirty="0" smtClean="0">
                <a:solidFill>
                  <a:srgbClr val="0000CC"/>
                </a:solidFill>
              </a:rPr>
              <a:t>MgB</a:t>
            </a:r>
            <a:r>
              <a:rPr lang="en-US" altLang="zh-CN" sz="3200" b="1" baseline="-25000" dirty="0" smtClean="0">
                <a:solidFill>
                  <a:srgbClr val="0000CC"/>
                </a:solidFill>
              </a:rPr>
              <a:t>2</a:t>
            </a:r>
            <a:r>
              <a:rPr lang="en-US" altLang="zh-CN" sz="3200" b="1" dirty="0" smtClean="0">
                <a:solidFill>
                  <a:srgbClr val="0000CC"/>
                </a:solidFill>
              </a:rPr>
              <a:t> Thin Films for SRF Applications</a:t>
            </a:r>
          </a:p>
        </p:txBody>
      </p:sp>
      <p:sp>
        <p:nvSpPr>
          <p:cNvPr id="34819" name="Rectangle 5"/>
          <p:cNvSpPr>
            <a:spLocks noChangeArrowheads="1"/>
          </p:cNvSpPr>
          <p:nvPr/>
        </p:nvSpPr>
        <p:spPr bwMode="auto">
          <a:xfrm>
            <a:off x="1025525" y="2038350"/>
            <a:ext cx="7226300" cy="1751762"/>
          </a:xfrm>
          <a:prstGeom prst="rect">
            <a:avLst/>
          </a:prstGeom>
          <a:noFill/>
          <a:ln w="12700">
            <a:noFill/>
            <a:miter lim="800000"/>
            <a:headEnd/>
            <a:tailEnd/>
          </a:ln>
        </p:spPr>
        <p:txBody>
          <a:bodyPr lIns="90487" tIns="44450" rIns="90487" bIns="44450">
            <a:spAutoFit/>
          </a:bodyPr>
          <a:lstStyle/>
          <a:p>
            <a:pPr algn="ctr"/>
            <a:r>
              <a:rPr lang="en-US" sz="1800" dirty="0" err="1" smtClean="0">
                <a:solidFill>
                  <a:srgbClr val="000000"/>
                </a:solidFill>
                <a:ea typeface="SimSun" pitchFamily="2" charset="-122"/>
              </a:rPr>
              <a:t>Teng</a:t>
            </a:r>
            <a:r>
              <a:rPr lang="en-US" sz="1800" dirty="0" smtClean="0">
                <a:solidFill>
                  <a:srgbClr val="000000"/>
                </a:solidFill>
                <a:ea typeface="SimSun" pitchFamily="2" charset="-122"/>
              </a:rPr>
              <a:t> </a:t>
            </a:r>
            <a:r>
              <a:rPr lang="en-US" sz="1800" dirty="0">
                <a:solidFill>
                  <a:srgbClr val="000000"/>
                </a:solidFill>
                <a:ea typeface="SimSun" pitchFamily="2" charset="-122"/>
              </a:rPr>
              <a:t>Tan, </a:t>
            </a:r>
            <a:r>
              <a:rPr lang="en-US" sz="1800" dirty="0" err="1" smtClean="0">
                <a:solidFill>
                  <a:srgbClr val="000000"/>
                </a:solidFill>
                <a:ea typeface="SimSun" pitchFamily="2" charset="-122"/>
              </a:rPr>
              <a:t>Narendra</a:t>
            </a:r>
            <a:r>
              <a:rPr lang="en-US" sz="1800" dirty="0" smtClean="0">
                <a:solidFill>
                  <a:srgbClr val="000000"/>
                </a:solidFill>
                <a:ea typeface="SimSun" pitchFamily="2" charset="-122"/>
              </a:rPr>
              <a:t> Acharya, </a:t>
            </a:r>
            <a:r>
              <a:rPr lang="en-US" sz="1800" dirty="0" err="1" smtClean="0">
                <a:solidFill>
                  <a:srgbClr val="000000"/>
                </a:solidFill>
                <a:ea typeface="SimSun" pitchFamily="2" charset="-122"/>
              </a:rPr>
              <a:t>Matthaeus</a:t>
            </a:r>
            <a:r>
              <a:rPr lang="en-US" sz="1800" dirty="0" smtClean="0">
                <a:solidFill>
                  <a:srgbClr val="000000"/>
                </a:solidFill>
                <a:ea typeface="SimSun" pitchFamily="2" charset="-122"/>
              </a:rPr>
              <a:t> </a:t>
            </a:r>
            <a:r>
              <a:rPr lang="en-US" sz="1800" dirty="0" err="1">
                <a:solidFill>
                  <a:srgbClr val="000000"/>
                </a:solidFill>
                <a:ea typeface="SimSun" pitchFamily="2" charset="-122"/>
              </a:rPr>
              <a:t>Wolak</a:t>
            </a:r>
            <a:r>
              <a:rPr lang="en-US" sz="1800" dirty="0" smtClean="0">
                <a:solidFill>
                  <a:srgbClr val="000000"/>
                </a:solidFill>
                <a:ea typeface="SimSun" pitchFamily="2" charset="-122"/>
              </a:rPr>
              <a:t>, </a:t>
            </a:r>
            <a:r>
              <a:rPr lang="en-US" sz="1800" dirty="0" err="1">
                <a:solidFill>
                  <a:srgbClr val="000000"/>
                </a:solidFill>
                <a:ea typeface="SimSun" pitchFamily="2" charset="-122"/>
              </a:rPr>
              <a:t>Ke</a:t>
            </a:r>
            <a:r>
              <a:rPr lang="en-US" sz="1800" dirty="0">
                <a:solidFill>
                  <a:srgbClr val="000000"/>
                </a:solidFill>
                <a:ea typeface="SimSun" pitchFamily="2" charset="-122"/>
              </a:rPr>
              <a:t> Chen, </a:t>
            </a:r>
            <a:r>
              <a:rPr lang="en-US" sz="1800" dirty="0" smtClean="0">
                <a:solidFill>
                  <a:srgbClr val="000000"/>
                </a:solidFill>
                <a:ea typeface="SimSun" pitchFamily="2" charset="-122"/>
              </a:rPr>
              <a:t>Alex </a:t>
            </a:r>
            <a:r>
              <a:rPr lang="en-US" sz="1800" dirty="0" err="1">
                <a:solidFill>
                  <a:srgbClr val="000000"/>
                </a:solidFill>
                <a:ea typeface="SimSun" pitchFamily="2" charset="-122"/>
              </a:rPr>
              <a:t>Krick</a:t>
            </a:r>
            <a:r>
              <a:rPr lang="en-US" sz="1800" dirty="0" smtClean="0">
                <a:solidFill>
                  <a:srgbClr val="000000"/>
                </a:solidFill>
                <a:ea typeface="SimSun" pitchFamily="2" charset="-122"/>
              </a:rPr>
              <a:t>, Steve May, Evan </a:t>
            </a:r>
            <a:r>
              <a:rPr lang="en-US" sz="1800" dirty="0">
                <a:solidFill>
                  <a:srgbClr val="000000"/>
                </a:solidFill>
                <a:ea typeface="SimSun" pitchFamily="2" charset="-122"/>
              </a:rPr>
              <a:t>Johnson, </a:t>
            </a:r>
            <a:r>
              <a:rPr lang="en-US" sz="1800" dirty="0" smtClean="0">
                <a:solidFill>
                  <a:srgbClr val="000000"/>
                </a:solidFill>
                <a:ea typeface="SimSun" pitchFamily="2" charset="-122"/>
              </a:rPr>
              <a:t>Michael </a:t>
            </a:r>
            <a:r>
              <a:rPr lang="en-US" sz="1800" dirty="0" err="1">
                <a:solidFill>
                  <a:srgbClr val="000000"/>
                </a:solidFill>
                <a:ea typeface="SimSun" pitchFamily="2" charset="-122"/>
              </a:rPr>
              <a:t>Hambe</a:t>
            </a:r>
            <a:r>
              <a:rPr lang="en-US" sz="1800" dirty="0">
                <a:solidFill>
                  <a:srgbClr val="000000"/>
                </a:solidFill>
                <a:ea typeface="SimSun" pitchFamily="2" charset="-122"/>
              </a:rPr>
              <a:t>, </a:t>
            </a:r>
            <a:r>
              <a:rPr lang="en-US" sz="1800" dirty="0" smtClean="0">
                <a:solidFill>
                  <a:srgbClr val="000000"/>
                </a:solidFill>
                <a:ea typeface="SimSun" pitchFamily="2" charset="-122"/>
              </a:rPr>
              <a:t>and </a:t>
            </a:r>
            <a:r>
              <a:rPr lang="en-US" sz="1800" dirty="0" err="1" smtClean="0">
                <a:solidFill>
                  <a:srgbClr val="000000"/>
                </a:solidFill>
                <a:ea typeface="SimSun" pitchFamily="2" charset="-122"/>
              </a:rPr>
              <a:t>Xiaoxing</a:t>
            </a:r>
            <a:r>
              <a:rPr lang="en-US" sz="1800" dirty="0" smtClean="0">
                <a:solidFill>
                  <a:srgbClr val="000000"/>
                </a:solidFill>
                <a:ea typeface="SimSun" pitchFamily="2" charset="-122"/>
              </a:rPr>
              <a:t> Xi</a:t>
            </a:r>
          </a:p>
          <a:p>
            <a:pPr algn="ctr"/>
            <a:endParaRPr lang="en-US" sz="1800" b="1" dirty="0">
              <a:solidFill>
                <a:srgbClr val="000000"/>
              </a:solidFill>
              <a:ea typeface="SimSun" pitchFamily="2" charset="-122"/>
              <a:cs typeface="Arial" charset="0"/>
            </a:endParaRPr>
          </a:p>
          <a:p>
            <a:pPr algn="ctr"/>
            <a:r>
              <a:rPr lang="en-US" sz="1800" dirty="0">
                <a:solidFill>
                  <a:srgbClr val="000000"/>
                </a:solidFill>
                <a:ea typeface="SimSun" pitchFamily="2" charset="-122"/>
                <a:cs typeface="Arial" charset="0"/>
              </a:rPr>
              <a:t>Department of Physics </a:t>
            </a:r>
          </a:p>
          <a:p>
            <a:pPr algn="ctr"/>
            <a:r>
              <a:rPr lang="en-US" sz="1800" dirty="0">
                <a:solidFill>
                  <a:srgbClr val="000000"/>
                </a:solidFill>
                <a:ea typeface="SimSun" pitchFamily="2" charset="-122"/>
                <a:cs typeface="Arial" charset="0"/>
              </a:rPr>
              <a:t>Temple University, Philadelphia, PA</a:t>
            </a:r>
          </a:p>
          <a:p>
            <a:pPr algn="ctr"/>
            <a:endParaRPr lang="en-US" sz="1800" dirty="0">
              <a:solidFill>
                <a:srgbClr val="000000"/>
              </a:solidFill>
              <a:ea typeface="SimSun" pitchFamily="2" charset="-122"/>
              <a:cs typeface="Arial" charset="0"/>
            </a:endParaRPr>
          </a:p>
        </p:txBody>
      </p:sp>
      <p:sp>
        <p:nvSpPr>
          <p:cNvPr id="34821" name="Text Box 7"/>
          <p:cNvSpPr txBox="1">
            <a:spLocks noChangeArrowheads="1"/>
          </p:cNvSpPr>
          <p:nvPr/>
        </p:nvSpPr>
        <p:spPr bwMode="auto">
          <a:xfrm>
            <a:off x="0" y="6461125"/>
            <a:ext cx="2857500" cy="338554"/>
          </a:xfrm>
          <a:prstGeom prst="rect">
            <a:avLst/>
          </a:prstGeom>
          <a:noFill/>
          <a:ln w="9525">
            <a:noFill/>
            <a:miter lim="800000"/>
            <a:headEnd/>
            <a:tailEnd/>
          </a:ln>
        </p:spPr>
        <p:txBody>
          <a:bodyPr wrap="square">
            <a:spAutoFit/>
          </a:bodyPr>
          <a:lstStyle/>
          <a:p>
            <a:pPr algn="ctr" eaLnBrk="1" hangingPunct="1"/>
            <a:r>
              <a:rPr lang="en-US" sz="1600" dirty="0">
                <a:solidFill>
                  <a:srgbClr val="000000"/>
                </a:solidFill>
                <a:ea typeface="SimSun" pitchFamily="2" charset="-122"/>
                <a:cs typeface="Arial" charset="0"/>
              </a:rPr>
              <a:t>Supported by </a:t>
            </a:r>
            <a:r>
              <a:rPr lang="en-US" sz="1600" dirty="0" smtClean="0">
                <a:solidFill>
                  <a:srgbClr val="000000"/>
                </a:solidFill>
                <a:ea typeface="SimSun" pitchFamily="2" charset="-122"/>
                <a:cs typeface="Arial" charset="0"/>
              </a:rPr>
              <a:t>DOE/HEP, ANL</a:t>
            </a:r>
            <a:endParaRPr lang="en-US" sz="1600" dirty="0">
              <a:solidFill>
                <a:srgbClr val="000000"/>
              </a:solidFill>
              <a:ea typeface="SimSun" pitchFamily="2" charset="-122"/>
              <a:cs typeface="Arial" charset="0"/>
            </a:endParaRPr>
          </a:p>
        </p:txBody>
      </p:sp>
      <p:pic>
        <p:nvPicPr>
          <p:cNvPr id="34822" name="Picture 7" descr="Logo.jpg"/>
          <p:cNvPicPr>
            <a:picLocks noChangeAspect="1"/>
          </p:cNvPicPr>
          <p:nvPr/>
        </p:nvPicPr>
        <p:blipFill>
          <a:blip r:embed="rId3" cstate="print"/>
          <a:srcRect/>
          <a:stretch>
            <a:fillRect/>
          </a:stretch>
        </p:blipFill>
        <p:spPr bwMode="auto">
          <a:xfrm>
            <a:off x="6943725" y="6162675"/>
            <a:ext cx="2073275" cy="561975"/>
          </a:xfrm>
          <a:prstGeom prst="rect">
            <a:avLst/>
          </a:prstGeom>
          <a:noFill/>
          <a:ln w="9525">
            <a:noFill/>
            <a:miter lim="800000"/>
            <a:headEnd/>
            <a:tailEnd/>
          </a:ln>
        </p:spPr>
      </p:pic>
      <p:sp>
        <p:nvSpPr>
          <p:cNvPr id="34823" name="Rectangle 5"/>
          <p:cNvSpPr>
            <a:spLocks noChangeArrowheads="1"/>
          </p:cNvSpPr>
          <p:nvPr/>
        </p:nvSpPr>
        <p:spPr bwMode="auto">
          <a:xfrm>
            <a:off x="1006475" y="3686175"/>
            <a:ext cx="7226300" cy="1351652"/>
          </a:xfrm>
          <a:prstGeom prst="rect">
            <a:avLst/>
          </a:prstGeom>
          <a:noFill/>
          <a:ln w="12700">
            <a:noFill/>
            <a:miter lim="800000"/>
            <a:headEnd/>
            <a:tailEnd/>
          </a:ln>
        </p:spPr>
        <p:txBody>
          <a:bodyPr lIns="90487" tIns="44450" rIns="90487" bIns="44450">
            <a:spAutoFit/>
          </a:bodyPr>
          <a:lstStyle/>
          <a:p>
            <a:pPr algn="ctr"/>
            <a:r>
              <a:rPr lang="en-US" sz="1800" b="1" dirty="0" smtClean="0">
                <a:solidFill>
                  <a:srgbClr val="000000"/>
                </a:solidFill>
                <a:ea typeface="SimSun" pitchFamily="2" charset="-122"/>
              </a:rPr>
              <a:t>Collaborators</a:t>
            </a:r>
            <a:endParaRPr lang="en-US" sz="1800" b="1" dirty="0">
              <a:solidFill>
                <a:srgbClr val="000000"/>
              </a:solidFill>
              <a:ea typeface="SimSun" pitchFamily="2" charset="-122"/>
              <a:cs typeface="Arial" charset="0"/>
            </a:endParaRPr>
          </a:p>
          <a:p>
            <a:pPr algn="ctr"/>
            <a:r>
              <a:rPr lang="en-US" sz="1600" dirty="0" err="1" smtClean="0">
                <a:solidFill>
                  <a:srgbClr val="000000"/>
                </a:solidFill>
                <a:ea typeface="SimSun" pitchFamily="2" charset="-122"/>
              </a:rPr>
              <a:t>Mitra</a:t>
            </a:r>
            <a:r>
              <a:rPr lang="en-US" sz="1600" dirty="0" smtClean="0">
                <a:solidFill>
                  <a:srgbClr val="000000"/>
                </a:solidFill>
                <a:ea typeface="SimSun" pitchFamily="2" charset="-122"/>
              </a:rPr>
              <a:t> </a:t>
            </a:r>
            <a:r>
              <a:rPr lang="en-US" sz="1600" dirty="0" err="1" smtClean="0">
                <a:solidFill>
                  <a:srgbClr val="000000"/>
                </a:solidFill>
                <a:ea typeface="SimSun" pitchFamily="2" charset="-122"/>
              </a:rPr>
              <a:t>Taheri</a:t>
            </a:r>
            <a:r>
              <a:rPr lang="en-US" sz="1600" dirty="0" smtClean="0">
                <a:solidFill>
                  <a:srgbClr val="000000"/>
                </a:solidFill>
                <a:ea typeface="SimSun" pitchFamily="2" charset="-122"/>
              </a:rPr>
              <a:t> (Drexel), Enzo </a:t>
            </a:r>
            <a:r>
              <a:rPr lang="en-US" sz="1600" dirty="0" err="1">
                <a:solidFill>
                  <a:srgbClr val="000000"/>
                </a:solidFill>
                <a:ea typeface="SimSun" pitchFamily="2" charset="-122"/>
              </a:rPr>
              <a:t>Palmieri</a:t>
            </a:r>
            <a:r>
              <a:rPr lang="en-US" sz="1600" dirty="0">
                <a:solidFill>
                  <a:srgbClr val="000000"/>
                </a:solidFill>
                <a:ea typeface="SimSun" pitchFamily="2" charset="-122"/>
              </a:rPr>
              <a:t> (INFN), </a:t>
            </a:r>
            <a:r>
              <a:rPr lang="en-US" sz="1600" dirty="0" smtClean="0">
                <a:solidFill>
                  <a:srgbClr val="000000"/>
                </a:solidFill>
                <a:ea typeface="SimSun" pitchFamily="2" charset="-122"/>
                <a:cs typeface="Arial" charset="0"/>
              </a:rPr>
              <a:t>Tsuyoshi </a:t>
            </a:r>
            <a:r>
              <a:rPr lang="en-US" sz="1600" dirty="0">
                <a:solidFill>
                  <a:srgbClr val="000000"/>
                </a:solidFill>
                <a:ea typeface="SimSun" pitchFamily="2" charset="-122"/>
                <a:cs typeface="Arial" charset="0"/>
              </a:rPr>
              <a:t>Tajima and Leonardo </a:t>
            </a:r>
            <a:r>
              <a:rPr lang="en-US" sz="1600" dirty="0" err="1">
                <a:solidFill>
                  <a:srgbClr val="000000"/>
                </a:solidFill>
                <a:ea typeface="SimSun" pitchFamily="2" charset="-122"/>
                <a:cs typeface="Arial" charset="0"/>
              </a:rPr>
              <a:t>Civale</a:t>
            </a:r>
            <a:r>
              <a:rPr lang="en-US" sz="1600" dirty="0">
                <a:solidFill>
                  <a:srgbClr val="000000"/>
                </a:solidFill>
                <a:ea typeface="SimSun" pitchFamily="2" charset="-122"/>
                <a:cs typeface="Arial" charset="0"/>
              </a:rPr>
              <a:t> (LANL), </a:t>
            </a:r>
            <a:r>
              <a:rPr lang="en-US" sz="1600" dirty="0" smtClean="0">
                <a:solidFill>
                  <a:srgbClr val="000000"/>
                </a:solidFill>
                <a:ea typeface="SimSun" pitchFamily="2" charset="-122"/>
                <a:cs typeface="Arial" charset="0"/>
              </a:rPr>
              <a:t>Ale </a:t>
            </a:r>
            <a:r>
              <a:rPr lang="en-US" sz="1600" dirty="0" err="1" smtClean="0">
                <a:solidFill>
                  <a:srgbClr val="000000"/>
                </a:solidFill>
                <a:ea typeface="SimSun" pitchFamily="2" charset="-122"/>
                <a:cs typeface="Arial" charset="0"/>
              </a:rPr>
              <a:t>Lukaszew</a:t>
            </a:r>
            <a:r>
              <a:rPr lang="en-US" sz="1600" dirty="0" smtClean="0">
                <a:solidFill>
                  <a:srgbClr val="000000"/>
                </a:solidFill>
                <a:ea typeface="SimSun" pitchFamily="2" charset="-122"/>
                <a:cs typeface="Arial" charset="0"/>
              </a:rPr>
              <a:t> (W&amp;M), Charlie </a:t>
            </a:r>
            <a:r>
              <a:rPr lang="en-US" sz="1600" dirty="0">
                <a:solidFill>
                  <a:srgbClr val="000000"/>
                </a:solidFill>
                <a:ea typeface="SimSun" pitchFamily="2" charset="-122"/>
                <a:cs typeface="Arial" charset="0"/>
              </a:rPr>
              <a:t>Reese (</a:t>
            </a:r>
            <a:r>
              <a:rPr lang="en-US" sz="1600" dirty="0" err="1">
                <a:solidFill>
                  <a:srgbClr val="000000"/>
                </a:solidFill>
                <a:ea typeface="SimSun" pitchFamily="2" charset="-122"/>
                <a:cs typeface="Arial" charset="0"/>
              </a:rPr>
              <a:t>JLab</a:t>
            </a:r>
            <a:r>
              <a:rPr lang="en-US" sz="1600" dirty="0" smtClean="0">
                <a:solidFill>
                  <a:srgbClr val="000000"/>
                </a:solidFill>
                <a:ea typeface="SimSun" pitchFamily="2" charset="-122"/>
                <a:cs typeface="Arial" charset="0"/>
              </a:rPr>
              <a:t>), Ali </a:t>
            </a:r>
            <a:r>
              <a:rPr lang="en-US" sz="1600" dirty="0" err="1" smtClean="0">
                <a:solidFill>
                  <a:srgbClr val="000000"/>
                </a:solidFill>
                <a:ea typeface="SimSun" pitchFamily="2" charset="-122"/>
                <a:cs typeface="Arial" charset="0"/>
              </a:rPr>
              <a:t>Nassiri</a:t>
            </a:r>
            <a:r>
              <a:rPr lang="en-US" sz="1600" dirty="0" smtClean="0">
                <a:solidFill>
                  <a:srgbClr val="000000"/>
                </a:solidFill>
                <a:ea typeface="SimSun" pitchFamily="2" charset="-122"/>
                <a:cs typeface="Arial" charset="0"/>
              </a:rPr>
              <a:t> and Thomas </a:t>
            </a:r>
            <a:r>
              <a:rPr lang="en-US" sz="1600" dirty="0" err="1" smtClean="0">
                <a:solidFill>
                  <a:srgbClr val="000000"/>
                </a:solidFill>
                <a:ea typeface="SimSun" pitchFamily="2" charset="-122"/>
                <a:cs typeface="Arial" charset="0"/>
              </a:rPr>
              <a:t>Proslier</a:t>
            </a:r>
            <a:r>
              <a:rPr lang="en-US" sz="1600" dirty="0" smtClean="0">
                <a:solidFill>
                  <a:srgbClr val="000000"/>
                </a:solidFill>
                <a:ea typeface="SimSun" pitchFamily="2" charset="-122"/>
                <a:cs typeface="Arial" charset="0"/>
              </a:rPr>
              <a:t> (ANL) </a:t>
            </a:r>
            <a:endParaRPr lang="en-US" sz="1800" dirty="0">
              <a:solidFill>
                <a:srgbClr val="000000"/>
              </a:solidFill>
              <a:ea typeface="SimSun" pitchFamily="2" charset="-122"/>
              <a:cs typeface="Arial" charset="0"/>
            </a:endParaRPr>
          </a:p>
          <a:p>
            <a:pPr algn="ctr"/>
            <a:r>
              <a:rPr lang="en-US" sz="1600" dirty="0">
                <a:solidFill>
                  <a:srgbClr val="000000"/>
                </a:solidFill>
                <a:ea typeface="SimSun" pitchFamily="2" charset="-122"/>
                <a:cs typeface="Arial" charset="0"/>
              </a:rPr>
              <a:t> </a:t>
            </a:r>
            <a:endParaRPr lang="en-US" sz="1800" dirty="0">
              <a:solidFill>
                <a:srgbClr val="000000"/>
              </a:solidFill>
              <a:ea typeface="SimSun" pitchFamily="2" charset="-122"/>
              <a:cs typeface="Arial" charset="0"/>
            </a:endParaRPr>
          </a:p>
        </p:txBody>
      </p:sp>
    </p:spTree>
    <p:extLst>
      <p:ext uri="{BB962C8B-B14F-4D97-AF65-F5344CB8AC3E}">
        <p14:creationId xmlns:p14="http://schemas.microsoft.com/office/powerpoint/2010/main" val="42783736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312613" y="104775"/>
            <a:ext cx="8529899" cy="523220"/>
          </a:xfrm>
          <a:prstGeom prst="rect">
            <a:avLst/>
          </a:prstGeom>
          <a:noFill/>
          <a:ln w="9525">
            <a:noFill/>
            <a:miter lim="800000"/>
            <a:headEnd/>
            <a:tailEnd/>
          </a:ln>
        </p:spPr>
        <p:txBody>
          <a:bodyPr wrap="none">
            <a:spAutoFit/>
          </a:bodyPr>
          <a:lstStyle/>
          <a:p>
            <a:pPr algn="ctr"/>
            <a:r>
              <a:rPr lang="en-US" sz="2800" b="1" dirty="0" smtClean="0">
                <a:solidFill>
                  <a:srgbClr val="000000"/>
                </a:solidFill>
                <a:ea typeface="SimSun" pitchFamily="2" charset="-122"/>
                <a:cs typeface="Arial" charset="0"/>
              </a:rPr>
              <a:t>MgB</a:t>
            </a:r>
            <a:r>
              <a:rPr lang="en-US" sz="2800" b="1" baseline="-25000" dirty="0" smtClean="0">
                <a:solidFill>
                  <a:srgbClr val="000000"/>
                </a:solidFill>
                <a:ea typeface="SimSun" pitchFamily="2" charset="-122"/>
                <a:cs typeface="Arial" charset="0"/>
              </a:rPr>
              <a:t>2</a:t>
            </a:r>
            <a:r>
              <a:rPr lang="en-US" sz="2800" b="1" dirty="0" smtClean="0">
                <a:solidFill>
                  <a:srgbClr val="000000"/>
                </a:solidFill>
                <a:ea typeface="SimSun" pitchFamily="2" charset="-122"/>
                <a:cs typeface="Arial" charset="0"/>
              </a:rPr>
              <a:t>: Potential Low RF loss </a:t>
            </a:r>
            <a:r>
              <a:rPr lang="en-US" altLang="zh-CN" sz="2800" b="1" dirty="0" smtClean="0">
                <a:solidFill>
                  <a:srgbClr val="000000"/>
                </a:solidFill>
                <a:ea typeface="SimSun" pitchFamily="2" charset="-122"/>
                <a:cs typeface="Arial" charset="0"/>
              </a:rPr>
              <a:t>and High Gradient</a:t>
            </a:r>
            <a:endParaRPr lang="en-US" sz="2800" i="1" baseline="-25000" dirty="0">
              <a:solidFill>
                <a:srgbClr val="000000"/>
              </a:solidFill>
              <a:ea typeface="SimSun" pitchFamily="2" charset="-122"/>
              <a:cs typeface="Arial" charset="0"/>
            </a:endParaRPr>
          </a:p>
        </p:txBody>
      </p:sp>
      <p:graphicFrame>
        <p:nvGraphicFramePr>
          <p:cNvPr id="28" name="表格 24"/>
          <p:cNvGraphicFramePr>
            <a:graphicFrameLocks noGrp="1"/>
          </p:cNvGraphicFramePr>
          <p:nvPr/>
        </p:nvGraphicFramePr>
        <p:xfrm>
          <a:off x="1676400" y="1046163"/>
          <a:ext cx="6324599" cy="3157910"/>
        </p:xfrm>
        <a:graphic>
          <a:graphicData uri="http://schemas.openxmlformats.org/drawingml/2006/table">
            <a:tbl>
              <a:tblPr firstRow="1" bandRow="1"/>
              <a:tblGrid>
                <a:gridCol w="2346222"/>
                <a:gridCol w="1734165"/>
                <a:gridCol w="2244212"/>
              </a:tblGrid>
              <a:tr h="466990">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Niobium</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en-US"/>
                      </a:defPPr>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smtClean="0"/>
                        <a:t>MgB</a:t>
                      </a:r>
                      <a:r>
                        <a:rPr lang="en-US" sz="2400" baseline="-25000" dirty="0" smtClean="0"/>
                        <a:t>2</a:t>
                      </a:r>
                      <a:endParaRPr lang="en-US" sz="2400" baseline="-250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46699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err="1" smtClean="0"/>
                        <a:t>T</a:t>
                      </a:r>
                      <a:r>
                        <a:rPr lang="en-US" sz="2400" baseline="-25000" dirty="0" err="1" smtClean="0"/>
                        <a:t>c</a:t>
                      </a:r>
                      <a:r>
                        <a:rPr lang="en-US" sz="2400" dirty="0" smtClean="0"/>
                        <a:t>/K</a:t>
                      </a: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9</a:t>
                      </a: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40</a:t>
                      </a:r>
                      <a:endParaRPr lang="en-US" sz="2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699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l-GR" sz="2400" dirty="0" smtClean="0"/>
                        <a:t>ρ</a:t>
                      </a:r>
                      <a:r>
                        <a:rPr lang="en-US" sz="2400" baseline="-25000" dirty="0" smtClean="0"/>
                        <a:t>0</a:t>
                      </a:r>
                      <a:r>
                        <a:rPr lang="en-US" sz="2400" dirty="0" smtClean="0"/>
                        <a:t> /(</a:t>
                      </a:r>
                      <a:r>
                        <a:rPr lang="el-GR" sz="2400" dirty="0" smtClean="0"/>
                        <a:t>μΩ</a:t>
                      </a:r>
                      <a:r>
                        <a:rPr lang="en-US" sz="2400" dirty="0" smtClean="0"/>
                        <a:t> cm)</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5</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0.1</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6699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Energy</a:t>
                      </a:r>
                      <a:r>
                        <a:rPr lang="en-US" sz="2400" baseline="0" dirty="0" smtClean="0"/>
                        <a:t> gap/</a:t>
                      </a:r>
                      <a:r>
                        <a:rPr lang="en-US" sz="2400" baseline="0" dirty="0" err="1" smtClean="0"/>
                        <a:t>meV</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1.5</a:t>
                      </a:r>
                      <a:endParaRPr lang="en-US" sz="24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7 (</a:t>
                      </a:r>
                      <a:r>
                        <a:rPr lang="el-GR" sz="2400" dirty="0" smtClean="0"/>
                        <a:t>σ</a:t>
                      </a:r>
                      <a:r>
                        <a:rPr lang="en-US" sz="2400" dirty="0" smtClean="0"/>
                        <a:t>), 2(</a:t>
                      </a:r>
                      <a:r>
                        <a:rPr lang="el-GR" sz="2400" dirty="0" smtClean="0"/>
                        <a:t>π</a:t>
                      </a:r>
                      <a:r>
                        <a:rPr lang="en-US" sz="2400" dirty="0" smtClean="0"/>
                        <a:t>)</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6699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err="1" smtClean="0"/>
                        <a:t>B</a:t>
                      </a:r>
                      <a:r>
                        <a:rPr lang="en-US" sz="2400" baseline="-25000" dirty="0" err="1" smtClean="0"/>
                        <a:t>c</a:t>
                      </a:r>
                      <a:r>
                        <a:rPr lang="en-US" sz="2400" dirty="0" smtClean="0"/>
                        <a:t>(0)/T</a:t>
                      </a:r>
                      <a:endParaRPr lang="en-US" sz="2400" baseline="-25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0.20</a:t>
                      </a:r>
                      <a:endParaRPr lang="en-US" sz="24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possibly</a:t>
                      </a:r>
                      <a:r>
                        <a:rPr lang="en-US" sz="2400" baseline="0" dirty="0" smtClean="0"/>
                        <a:t> </a:t>
                      </a:r>
                      <a:r>
                        <a:rPr lang="en-US" sz="2400" dirty="0" smtClean="0"/>
                        <a:t>0.80</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66990">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B</a:t>
                      </a:r>
                      <a:r>
                        <a:rPr lang="en-US" sz="2400" baseline="-25000" dirty="0" smtClean="0"/>
                        <a:t>c1</a:t>
                      </a:r>
                      <a:r>
                        <a:rPr lang="en-US" sz="2400" dirty="0" smtClean="0"/>
                        <a:t>(0)/T</a:t>
                      </a:r>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0.17</a:t>
                      </a:r>
                      <a:endParaRPr lang="en-US" sz="24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en-US"/>
                      </a:defPPr>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smtClean="0"/>
                        <a:t>&lt;0.1</a:t>
                      </a:r>
                      <a:endParaRPr lang="en-US" sz="24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4" name="Rectangle 3"/>
          <p:cNvSpPr/>
          <p:nvPr/>
        </p:nvSpPr>
        <p:spPr>
          <a:xfrm>
            <a:off x="590550" y="4279344"/>
            <a:ext cx="8220075" cy="2246769"/>
          </a:xfrm>
          <a:prstGeom prst="rect">
            <a:avLst/>
          </a:prstGeom>
        </p:spPr>
        <p:txBody>
          <a:bodyPr wrap="square">
            <a:spAutoFit/>
          </a:bodyPr>
          <a:lstStyle/>
          <a:p>
            <a:pPr defTabSz="3736975">
              <a:spcBef>
                <a:spcPct val="50000"/>
              </a:spcBef>
              <a:buFont typeface="Arial" pitchFamily="34" charset="0"/>
              <a:buChar char="―"/>
            </a:pPr>
            <a:r>
              <a:rPr lang="en-US" altLang="zh-CN" sz="2000" dirty="0" smtClean="0">
                <a:solidFill>
                  <a:srgbClr val="000000"/>
                </a:solidFill>
                <a:ea typeface="宋体" pitchFamily="2" charset="-122"/>
              </a:rPr>
              <a:t> RF surface resistance depends on energy gap and residual resistivity. Larger gap and lower resistivity indicate potential low RF loss than in Nb.</a:t>
            </a:r>
          </a:p>
          <a:p>
            <a:pPr defTabSz="3736975">
              <a:spcBef>
                <a:spcPct val="50000"/>
              </a:spcBef>
              <a:buFont typeface="Arial" charset="0"/>
              <a:buChar char="―"/>
            </a:pPr>
            <a:r>
              <a:rPr lang="en-US" altLang="zh-CN" sz="2000" dirty="0" smtClean="0">
                <a:solidFill>
                  <a:srgbClr val="000000"/>
                </a:solidFill>
                <a:ea typeface="宋体" pitchFamily="2" charset="-122"/>
              </a:rPr>
              <a:t> </a:t>
            </a:r>
            <a:r>
              <a:rPr lang="en-US" sz="2000" dirty="0" smtClean="0">
                <a:solidFill>
                  <a:srgbClr val="000000"/>
                </a:solidFill>
                <a:ea typeface="SimSun" pitchFamily="2" charset="-122"/>
              </a:rPr>
              <a:t>Field gradient is ultimately limited by thermodynamic critical field. For MgB</a:t>
            </a:r>
            <a:r>
              <a:rPr lang="en-US" sz="2000" baseline="-25000" dirty="0" smtClean="0">
                <a:solidFill>
                  <a:srgbClr val="000000"/>
                </a:solidFill>
                <a:ea typeface="SimSun" pitchFamily="2" charset="-122"/>
              </a:rPr>
              <a:t>2</a:t>
            </a:r>
            <a:r>
              <a:rPr lang="en-US" sz="2000" dirty="0" smtClean="0">
                <a:solidFill>
                  <a:srgbClr val="000000"/>
                </a:solidFill>
                <a:ea typeface="SimSun" pitchFamily="2" charset="-122"/>
              </a:rPr>
              <a:t>, </a:t>
            </a:r>
            <a:r>
              <a:rPr lang="en-US" sz="2000" i="1" dirty="0" err="1" smtClean="0">
                <a:solidFill>
                  <a:srgbClr val="000000"/>
                </a:solidFill>
                <a:ea typeface="SimSun" pitchFamily="2" charset="-122"/>
              </a:rPr>
              <a:t>B</a:t>
            </a:r>
            <a:r>
              <a:rPr lang="en-US" sz="2000" i="1" baseline="-25000" dirty="0" err="1" smtClean="0">
                <a:solidFill>
                  <a:srgbClr val="000000"/>
                </a:solidFill>
                <a:ea typeface="SimSun" pitchFamily="2" charset="-122"/>
              </a:rPr>
              <a:t>c</a:t>
            </a:r>
            <a:r>
              <a:rPr lang="en-US" sz="2000" dirty="0" smtClean="0">
                <a:solidFill>
                  <a:srgbClr val="000000"/>
                </a:solidFill>
                <a:ea typeface="SimSun" pitchFamily="2" charset="-122"/>
              </a:rPr>
              <a:t>(0) could be as high as 800 </a:t>
            </a:r>
            <a:r>
              <a:rPr lang="en-US" sz="2000" dirty="0" err="1" smtClean="0">
                <a:solidFill>
                  <a:srgbClr val="000000"/>
                </a:solidFill>
                <a:ea typeface="SimSun" pitchFamily="2" charset="-122"/>
              </a:rPr>
              <a:t>mT</a:t>
            </a:r>
            <a:r>
              <a:rPr lang="en-US" sz="2000" dirty="0" smtClean="0">
                <a:solidFill>
                  <a:srgbClr val="000000"/>
                </a:solidFill>
                <a:ea typeface="SimSun" pitchFamily="2" charset="-122"/>
              </a:rPr>
              <a:t>, vs. 200 </a:t>
            </a:r>
            <a:r>
              <a:rPr lang="en-US" sz="2000" dirty="0" err="1" smtClean="0">
                <a:solidFill>
                  <a:srgbClr val="000000"/>
                </a:solidFill>
                <a:ea typeface="SimSun" pitchFamily="2" charset="-122"/>
              </a:rPr>
              <a:t>mT</a:t>
            </a:r>
            <a:r>
              <a:rPr lang="en-US" sz="2000" dirty="0" smtClean="0">
                <a:solidFill>
                  <a:srgbClr val="000000"/>
                </a:solidFill>
                <a:ea typeface="SimSun" pitchFamily="2" charset="-122"/>
              </a:rPr>
              <a:t> for Nb.</a:t>
            </a:r>
          </a:p>
          <a:p>
            <a:pPr defTabSz="3736975">
              <a:spcBef>
                <a:spcPct val="50000"/>
              </a:spcBef>
              <a:buFont typeface="Arial" charset="0"/>
              <a:buChar char="―"/>
            </a:pPr>
            <a:r>
              <a:rPr lang="en-US" altLang="zh-CN" sz="2000" dirty="0" smtClean="0">
                <a:solidFill>
                  <a:srgbClr val="000000"/>
                </a:solidFill>
                <a:ea typeface="宋体" pitchFamily="2" charset="-122"/>
              </a:rPr>
              <a:t> Lower critical field </a:t>
            </a:r>
            <a:r>
              <a:rPr lang="en-US" altLang="zh-CN" sz="2000" i="1" dirty="0" smtClean="0">
                <a:solidFill>
                  <a:srgbClr val="000000"/>
                </a:solidFill>
                <a:ea typeface="宋体" pitchFamily="2" charset="-122"/>
              </a:rPr>
              <a:t>B</a:t>
            </a:r>
            <a:r>
              <a:rPr lang="en-US" altLang="zh-CN" sz="2000" i="1" baseline="-25000" dirty="0" smtClean="0">
                <a:solidFill>
                  <a:srgbClr val="000000"/>
                </a:solidFill>
                <a:ea typeface="宋体" pitchFamily="2" charset="-122"/>
              </a:rPr>
              <a:t>c</a:t>
            </a:r>
            <a:r>
              <a:rPr lang="en-US" altLang="zh-CN" sz="2000" baseline="-25000" dirty="0" smtClean="0">
                <a:solidFill>
                  <a:srgbClr val="000000"/>
                </a:solidFill>
                <a:ea typeface="宋体" pitchFamily="2" charset="-122"/>
              </a:rPr>
              <a:t>1</a:t>
            </a:r>
            <a:r>
              <a:rPr lang="en-US" altLang="zh-CN" sz="2000" dirty="0" smtClean="0">
                <a:solidFill>
                  <a:srgbClr val="000000"/>
                </a:solidFill>
                <a:ea typeface="宋体" pitchFamily="2" charset="-122"/>
              </a:rPr>
              <a:t>(0) may be important.</a:t>
            </a:r>
            <a:endParaRPr lang="en-US" altLang="zh-CN" sz="2000" dirty="0">
              <a:solidFill>
                <a:srgbClr val="000000"/>
              </a:solidFill>
              <a:ea typeface="宋体" pitchFamily="2" charset="-122"/>
            </a:endParaRPr>
          </a:p>
        </p:txBody>
      </p:sp>
      <p:pic>
        <p:nvPicPr>
          <p:cNvPr id="5" name="Picture 7" descr="Logo.jpg"/>
          <p:cNvPicPr>
            <a:picLocks noChangeAspect="1"/>
          </p:cNvPicPr>
          <p:nvPr/>
        </p:nvPicPr>
        <p:blipFill>
          <a:blip r:embed="rId3" cstate="print"/>
          <a:srcRect/>
          <a:stretch>
            <a:fillRect/>
          </a:stretch>
        </p:blipFill>
        <p:spPr bwMode="auto">
          <a:xfrm>
            <a:off x="7072097"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10116599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85750" y="171450"/>
            <a:ext cx="8382000" cy="704850"/>
          </a:xfrm>
          <a:prstGeom prst="rect">
            <a:avLst/>
          </a:prstGeom>
          <a:noFill/>
          <a:ln w="12700">
            <a:noFill/>
            <a:miter lim="800000"/>
            <a:headEnd/>
            <a:tailEnd/>
          </a:ln>
        </p:spPr>
        <p:txBody>
          <a:bodyPr lIns="90487" tIns="44450" rIns="90487" bIns="44450" anchor="ctr"/>
          <a:lstStyle/>
          <a:p>
            <a:pPr algn="ctr"/>
            <a:r>
              <a:rPr lang="en-US" sz="2800" b="1" dirty="0" smtClean="0">
                <a:solidFill>
                  <a:srgbClr val="000000"/>
                </a:solidFill>
                <a:ea typeface="SimSun" pitchFamily="2" charset="-122"/>
              </a:rPr>
              <a:t>Surface Resistance: MgB</a:t>
            </a:r>
            <a:r>
              <a:rPr lang="en-US" sz="2800" b="1" baseline="-25000" dirty="0" smtClean="0">
                <a:solidFill>
                  <a:srgbClr val="000000"/>
                </a:solidFill>
                <a:ea typeface="SimSun" pitchFamily="2" charset="-122"/>
              </a:rPr>
              <a:t>2</a:t>
            </a:r>
            <a:r>
              <a:rPr lang="en-US" sz="2800" b="1" dirty="0" smtClean="0">
                <a:solidFill>
                  <a:srgbClr val="000000"/>
                </a:solidFill>
                <a:ea typeface="SimSun" pitchFamily="2" charset="-122"/>
              </a:rPr>
              <a:t> vs </a:t>
            </a:r>
            <a:r>
              <a:rPr lang="en-US" sz="2800" b="1" dirty="0" err="1" smtClean="0">
                <a:solidFill>
                  <a:srgbClr val="000000"/>
                </a:solidFill>
                <a:ea typeface="SimSun" pitchFamily="2" charset="-122"/>
              </a:rPr>
              <a:t>Nb</a:t>
            </a:r>
            <a:endParaRPr lang="en-US" sz="2800" b="1" dirty="0">
              <a:solidFill>
                <a:srgbClr val="000000"/>
              </a:solidFill>
              <a:ea typeface="SimSun" pitchFamily="2" charset="-122"/>
            </a:endParaRPr>
          </a:p>
        </p:txBody>
      </p:sp>
      <p:sp>
        <p:nvSpPr>
          <p:cNvPr id="5" name="Rectangle 7"/>
          <p:cNvSpPr>
            <a:spLocks noChangeArrowheads="1"/>
          </p:cNvSpPr>
          <p:nvPr/>
        </p:nvSpPr>
        <p:spPr bwMode="auto">
          <a:xfrm>
            <a:off x="5657850" y="5280917"/>
            <a:ext cx="3333749" cy="307777"/>
          </a:xfrm>
          <a:prstGeom prst="rect">
            <a:avLst/>
          </a:prstGeom>
          <a:noFill/>
          <a:ln w="9525">
            <a:noFill/>
            <a:miter lim="800000"/>
            <a:headEnd/>
            <a:tailEnd/>
          </a:ln>
        </p:spPr>
        <p:txBody>
          <a:bodyPr wrap="square">
            <a:spAutoFit/>
          </a:bodyPr>
          <a:lstStyle/>
          <a:p>
            <a:pPr eaLnBrk="1" hangingPunct="1"/>
            <a:r>
              <a:rPr lang="en-US" sz="1400" b="1" dirty="0" smtClean="0">
                <a:solidFill>
                  <a:srgbClr val="0000FF"/>
                </a:solidFill>
                <a:ea typeface="SimSun" pitchFamily="2" charset="-122"/>
                <a:cs typeface="Arial" charset="0"/>
              </a:rPr>
              <a:t>Oates </a:t>
            </a:r>
            <a:r>
              <a:rPr lang="en-US" sz="1400" b="1" i="1" dirty="0" smtClean="0">
                <a:solidFill>
                  <a:srgbClr val="0000FF"/>
                </a:solidFill>
                <a:ea typeface="SimSun" pitchFamily="2" charset="-122"/>
                <a:cs typeface="Arial" charset="0"/>
              </a:rPr>
              <a:t>et al</a:t>
            </a:r>
            <a:r>
              <a:rPr lang="en-US" sz="1400" b="1" dirty="0" smtClean="0">
                <a:solidFill>
                  <a:srgbClr val="0000FF"/>
                </a:solidFill>
                <a:ea typeface="SimSun" pitchFamily="2" charset="-122"/>
                <a:cs typeface="Arial" charset="0"/>
              </a:rPr>
              <a:t>., SUST 23, 034011 (2010)</a:t>
            </a:r>
            <a:endParaRPr lang="en-US" sz="1400" b="1" dirty="0">
              <a:solidFill>
                <a:srgbClr val="0000FF"/>
              </a:solidFill>
              <a:ea typeface="SimSun" pitchFamily="2" charset="-122"/>
              <a:cs typeface="Arial" charset="0"/>
            </a:endParaRPr>
          </a:p>
        </p:txBody>
      </p:sp>
      <p:grpSp>
        <p:nvGrpSpPr>
          <p:cNvPr id="2" name="Group 1"/>
          <p:cNvGrpSpPr/>
          <p:nvPr/>
        </p:nvGrpSpPr>
        <p:grpSpPr>
          <a:xfrm>
            <a:off x="1499870" y="876300"/>
            <a:ext cx="5953759" cy="4356409"/>
            <a:chOff x="1499870" y="876300"/>
            <a:chExt cx="5953759" cy="4356409"/>
          </a:xfrm>
        </p:grpSpPr>
        <p:pic>
          <p:nvPicPr>
            <p:cNvPr id="19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870" y="876300"/>
              <a:ext cx="5953759" cy="435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7"/>
            <p:cNvSpPr>
              <a:spLocks noChangeArrowheads="1"/>
            </p:cNvSpPr>
            <p:nvPr/>
          </p:nvSpPr>
          <p:spPr bwMode="auto">
            <a:xfrm>
              <a:off x="3419475" y="2152451"/>
              <a:ext cx="1847850" cy="369332"/>
            </a:xfrm>
            <a:prstGeom prst="rect">
              <a:avLst/>
            </a:prstGeom>
            <a:noFill/>
            <a:ln w="9525">
              <a:noFill/>
              <a:miter lim="800000"/>
              <a:headEnd/>
              <a:tailEnd/>
            </a:ln>
          </p:spPr>
          <p:txBody>
            <a:bodyPr wrap="square">
              <a:spAutoFit/>
            </a:bodyPr>
            <a:lstStyle/>
            <a:p>
              <a:pPr eaLnBrk="1" hangingPunct="1"/>
              <a:r>
                <a:rPr lang="en-US" sz="1800" dirty="0" err="1" smtClean="0">
                  <a:solidFill>
                    <a:srgbClr val="000000"/>
                  </a:solidFill>
                  <a:ea typeface="SimSun" pitchFamily="2" charset="-122"/>
                  <a:cs typeface="Arial" charset="0"/>
                </a:rPr>
                <a:t>Nb</a:t>
              </a:r>
              <a:r>
                <a:rPr lang="en-US" sz="1800" dirty="0" smtClean="0">
                  <a:solidFill>
                    <a:srgbClr val="000000"/>
                  </a:solidFill>
                  <a:ea typeface="SimSun" pitchFamily="2" charset="-122"/>
                  <a:cs typeface="Arial" charset="0"/>
                </a:rPr>
                <a:t> on sapphire</a:t>
              </a:r>
              <a:endParaRPr lang="en-US" sz="1800" dirty="0">
                <a:solidFill>
                  <a:srgbClr val="000000"/>
                </a:solidFill>
                <a:ea typeface="SimSun" pitchFamily="2" charset="-122"/>
                <a:cs typeface="Arial" charset="0"/>
              </a:endParaRPr>
            </a:p>
          </p:txBody>
        </p:sp>
        <p:sp>
          <p:nvSpPr>
            <p:cNvPr id="7" name="Rectangle 7"/>
            <p:cNvSpPr>
              <a:spLocks noChangeArrowheads="1"/>
            </p:cNvSpPr>
            <p:nvPr/>
          </p:nvSpPr>
          <p:spPr bwMode="auto">
            <a:xfrm>
              <a:off x="4057650" y="2611774"/>
              <a:ext cx="1562100" cy="646331"/>
            </a:xfrm>
            <a:prstGeom prst="rect">
              <a:avLst/>
            </a:prstGeom>
            <a:noFill/>
            <a:ln w="9525">
              <a:noFill/>
              <a:miter lim="800000"/>
              <a:headEnd/>
              <a:tailEnd/>
            </a:ln>
          </p:spPr>
          <p:txBody>
            <a:bodyPr wrap="square">
              <a:spAutoFit/>
            </a:bodyPr>
            <a:lstStyle/>
            <a:p>
              <a:pPr eaLnBrk="1" hangingPunct="1"/>
              <a:r>
                <a:rPr lang="en-US" sz="1800" dirty="0" smtClean="0">
                  <a:solidFill>
                    <a:srgbClr val="0000FF"/>
                  </a:solidFill>
                  <a:ea typeface="SimSun" pitchFamily="2" charset="-122"/>
                  <a:cs typeface="Arial" charset="0"/>
                </a:rPr>
                <a:t>MgB</a:t>
              </a:r>
              <a:r>
                <a:rPr lang="en-US" sz="1800" baseline="-25000" dirty="0" smtClean="0">
                  <a:solidFill>
                    <a:srgbClr val="0000FF"/>
                  </a:solidFill>
                  <a:ea typeface="SimSun" pitchFamily="2" charset="-122"/>
                  <a:cs typeface="Arial" charset="0"/>
                </a:rPr>
                <a:t>2</a:t>
              </a:r>
              <a:r>
                <a:rPr lang="en-US" sz="1800" dirty="0" smtClean="0">
                  <a:solidFill>
                    <a:srgbClr val="0000FF"/>
                  </a:solidFill>
                  <a:ea typeface="SimSun" pitchFamily="2" charset="-122"/>
                  <a:cs typeface="Arial" charset="0"/>
                </a:rPr>
                <a:t> on LAO</a:t>
              </a:r>
              <a:endParaRPr lang="en-US" sz="1800" dirty="0">
                <a:solidFill>
                  <a:srgbClr val="0000FF"/>
                </a:solidFill>
                <a:ea typeface="SimSun" pitchFamily="2" charset="-122"/>
                <a:cs typeface="Arial" charset="0"/>
              </a:endParaRPr>
            </a:p>
          </p:txBody>
        </p:sp>
        <p:sp>
          <p:nvSpPr>
            <p:cNvPr id="8" name="Rectangle 7"/>
            <p:cNvSpPr>
              <a:spLocks noChangeArrowheads="1"/>
            </p:cNvSpPr>
            <p:nvPr/>
          </p:nvSpPr>
          <p:spPr bwMode="auto">
            <a:xfrm>
              <a:off x="5353050" y="3258660"/>
              <a:ext cx="1809750" cy="646331"/>
            </a:xfrm>
            <a:prstGeom prst="rect">
              <a:avLst/>
            </a:prstGeom>
            <a:noFill/>
            <a:ln w="9525">
              <a:noFill/>
              <a:miter lim="800000"/>
              <a:headEnd/>
              <a:tailEnd/>
            </a:ln>
          </p:spPr>
          <p:txBody>
            <a:bodyPr wrap="square">
              <a:spAutoFit/>
            </a:bodyPr>
            <a:lstStyle/>
            <a:p>
              <a:pPr eaLnBrk="1" hangingPunct="1"/>
              <a:r>
                <a:rPr lang="en-US" sz="1800" dirty="0" smtClean="0">
                  <a:solidFill>
                    <a:srgbClr val="FF0000"/>
                  </a:solidFill>
                  <a:ea typeface="SimSun" pitchFamily="2" charset="-122"/>
                  <a:cs typeface="Arial" charset="0"/>
                </a:rPr>
                <a:t>MgB</a:t>
              </a:r>
              <a:r>
                <a:rPr lang="en-US" sz="1800" baseline="-25000" dirty="0" smtClean="0">
                  <a:solidFill>
                    <a:srgbClr val="FF0000"/>
                  </a:solidFill>
                  <a:ea typeface="SimSun" pitchFamily="2" charset="-122"/>
                  <a:cs typeface="Arial" charset="0"/>
                </a:rPr>
                <a:t>2</a:t>
              </a:r>
              <a:r>
                <a:rPr lang="en-US" sz="1800" dirty="0" smtClean="0">
                  <a:solidFill>
                    <a:srgbClr val="FF0000"/>
                  </a:solidFill>
                  <a:ea typeface="SimSun" pitchFamily="2" charset="-122"/>
                  <a:cs typeface="Arial" charset="0"/>
                </a:rPr>
                <a:t> on sapphire</a:t>
              </a:r>
              <a:endParaRPr lang="en-US" sz="1800" dirty="0">
                <a:solidFill>
                  <a:srgbClr val="FF0000"/>
                </a:solidFill>
                <a:ea typeface="SimSun" pitchFamily="2" charset="-122"/>
                <a:cs typeface="Arial" charset="0"/>
              </a:endParaRPr>
            </a:p>
          </p:txBody>
        </p:sp>
        <p:sp>
          <p:nvSpPr>
            <p:cNvPr id="9" name="Rectangle 7"/>
            <p:cNvSpPr>
              <a:spLocks noChangeArrowheads="1"/>
            </p:cNvSpPr>
            <p:nvPr/>
          </p:nvSpPr>
          <p:spPr bwMode="auto">
            <a:xfrm>
              <a:off x="2838450" y="1180901"/>
              <a:ext cx="2781300" cy="646331"/>
            </a:xfrm>
            <a:prstGeom prst="rect">
              <a:avLst/>
            </a:prstGeom>
            <a:noFill/>
            <a:ln w="9525">
              <a:noFill/>
              <a:miter lim="800000"/>
              <a:headEnd/>
              <a:tailEnd/>
            </a:ln>
          </p:spPr>
          <p:txBody>
            <a:bodyPr wrap="square">
              <a:spAutoFit/>
            </a:bodyPr>
            <a:lstStyle/>
            <a:p>
              <a:pPr eaLnBrk="1" hangingPunct="1"/>
              <a:r>
                <a:rPr lang="en-US" sz="1800" dirty="0" err="1" smtClean="0">
                  <a:solidFill>
                    <a:srgbClr val="000000"/>
                  </a:solidFill>
                  <a:ea typeface="SimSun" pitchFamily="2" charset="-122"/>
                  <a:cs typeface="Arial" charset="0"/>
                </a:rPr>
                <a:t>Stripline</a:t>
              </a:r>
              <a:r>
                <a:rPr lang="en-US" sz="1800" dirty="0" smtClean="0">
                  <a:solidFill>
                    <a:srgbClr val="000000"/>
                  </a:solidFill>
                  <a:ea typeface="SimSun" pitchFamily="2" charset="-122"/>
                  <a:cs typeface="Arial" charset="0"/>
                </a:rPr>
                <a:t> resonator</a:t>
              </a:r>
            </a:p>
            <a:p>
              <a:pPr eaLnBrk="1" hangingPunct="1"/>
              <a:r>
                <a:rPr lang="en-US" sz="1800" dirty="0" smtClean="0">
                  <a:solidFill>
                    <a:srgbClr val="000000"/>
                  </a:solidFill>
                  <a:ea typeface="SimSun" pitchFamily="2" charset="-122"/>
                  <a:cs typeface="Arial" charset="0"/>
                </a:rPr>
                <a:t>scaled to 1.5 GHz </a:t>
              </a:r>
              <a:endParaRPr lang="en-US" sz="1800" dirty="0">
                <a:solidFill>
                  <a:srgbClr val="000000"/>
                </a:solidFill>
                <a:ea typeface="SimSun" pitchFamily="2" charset="-122"/>
                <a:cs typeface="Arial" charset="0"/>
              </a:endParaRPr>
            </a:p>
          </p:txBody>
        </p:sp>
      </p:grpSp>
      <p:sp>
        <p:nvSpPr>
          <p:cNvPr id="11" name="Rectangle 10"/>
          <p:cNvSpPr/>
          <p:nvPr/>
        </p:nvSpPr>
        <p:spPr>
          <a:xfrm>
            <a:off x="862011" y="5875795"/>
            <a:ext cx="7419977" cy="369332"/>
          </a:xfrm>
          <a:prstGeom prst="rect">
            <a:avLst/>
          </a:prstGeom>
          <a:ln>
            <a:noFill/>
          </a:ln>
        </p:spPr>
        <p:txBody>
          <a:bodyPr wrap="square">
            <a:spAutoFit/>
          </a:bodyPr>
          <a:lstStyle/>
          <a:p>
            <a:pPr eaLnBrk="1" hangingPunct="1"/>
            <a:r>
              <a:rPr lang="en-US" sz="1800" dirty="0" smtClean="0">
                <a:solidFill>
                  <a:srgbClr val="000000"/>
                </a:solidFill>
                <a:ea typeface="SimSun" pitchFamily="2" charset="-122"/>
              </a:rPr>
              <a:t>Lower surface </a:t>
            </a:r>
            <a:r>
              <a:rPr lang="en-US" sz="1800" dirty="0">
                <a:solidFill>
                  <a:srgbClr val="000000"/>
                </a:solidFill>
                <a:ea typeface="SimSun" pitchFamily="2" charset="-122"/>
              </a:rPr>
              <a:t>resistance </a:t>
            </a:r>
            <a:r>
              <a:rPr lang="en-US" sz="1800" dirty="0" smtClean="0">
                <a:solidFill>
                  <a:srgbClr val="000000"/>
                </a:solidFill>
                <a:ea typeface="SimSun" pitchFamily="2" charset="-122"/>
              </a:rPr>
              <a:t>comparable to </a:t>
            </a:r>
            <a:r>
              <a:rPr lang="en-US" sz="1800" dirty="0" err="1" smtClean="0">
                <a:solidFill>
                  <a:srgbClr val="000000"/>
                </a:solidFill>
                <a:ea typeface="SimSun" pitchFamily="2" charset="-122"/>
              </a:rPr>
              <a:t>Nb</a:t>
            </a:r>
            <a:r>
              <a:rPr lang="en-US" sz="1800" dirty="0" smtClean="0">
                <a:solidFill>
                  <a:srgbClr val="000000"/>
                </a:solidFill>
                <a:ea typeface="SimSun" pitchFamily="2" charset="-122"/>
              </a:rPr>
              <a:t> film. </a:t>
            </a:r>
            <a:endParaRPr lang="en-US" sz="1800" dirty="0">
              <a:solidFill>
                <a:srgbClr val="000000"/>
              </a:solidFill>
              <a:ea typeface="SimSun" pitchFamily="2" charset="-122"/>
            </a:endParaRPr>
          </a:p>
        </p:txBody>
      </p:sp>
      <p:pic>
        <p:nvPicPr>
          <p:cNvPr id="12" name="Picture 7" descr="Logo.jpg"/>
          <p:cNvPicPr>
            <a:picLocks noChangeAspect="1"/>
          </p:cNvPicPr>
          <p:nvPr/>
        </p:nvPicPr>
        <p:blipFill>
          <a:blip r:embed="rId4" cstate="print"/>
          <a:srcRect/>
          <a:stretch>
            <a:fillRect/>
          </a:stretch>
        </p:blipFill>
        <p:spPr bwMode="auto">
          <a:xfrm>
            <a:off x="7070725"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37515720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363538" y="165100"/>
            <a:ext cx="8382000" cy="409575"/>
          </a:xfrm>
          <a:prstGeom prst="rect">
            <a:avLst/>
          </a:prstGeom>
          <a:noFill/>
          <a:ln w="12700">
            <a:noFill/>
            <a:miter lim="800000"/>
            <a:headEnd/>
            <a:tailEnd/>
          </a:ln>
        </p:spPr>
        <p:txBody>
          <a:bodyPr lIns="90487" tIns="44450" rIns="90487" bIns="44450" anchor="ctr"/>
          <a:lstStyle/>
          <a:p>
            <a:pPr algn="ctr" eaLnBrk="1" hangingPunct="1"/>
            <a:r>
              <a:rPr lang="en-US" sz="2800" b="1" dirty="0" smtClean="0">
                <a:solidFill>
                  <a:srgbClr val="000000"/>
                </a:solidFill>
                <a:ea typeface="SimSun" pitchFamily="2" charset="-122"/>
              </a:rPr>
              <a:t>2” MgB</a:t>
            </a:r>
            <a:r>
              <a:rPr lang="en-US" sz="2800" b="1" baseline="-25000" dirty="0" smtClean="0">
                <a:solidFill>
                  <a:srgbClr val="000000"/>
                </a:solidFill>
                <a:ea typeface="SimSun" pitchFamily="2" charset="-122"/>
              </a:rPr>
              <a:t>2</a:t>
            </a:r>
            <a:r>
              <a:rPr lang="en-US" sz="2800" b="1" dirty="0" smtClean="0">
                <a:solidFill>
                  <a:srgbClr val="000000"/>
                </a:solidFill>
                <a:ea typeface="SimSun" pitchFamily="2" charset="-122"/>
              </a:rPr>
              <a:t> </a:t>
            </a:r>
            <a:r>
              <a:rPr lang="en-US" sz="2800" b="1" dirty="0">
                <a:solidFill>
                  <a:srgbClr val="000000"/>
                </a:solidFill>
                <a:ea typeface="SimSun" pitchFamily="2" charset="-122"/>
              </a:rPr>
              <a:t>Films </a:t>
            </a:r>
            <a:r>
              <a:rPr lang="en-US" sz="2800" b="1" dirty="0" smtClean="0">
                <a:solidFill>
                  <a:srgbClr val="000000"/>
                </a:solidFill>
                <a:ea typeface="SimSun" pitchFamily="2" charset="-122"/>
              </a:rPr>
              <a:t>Grown by HPCVD</a:t>
            </a:r>
            <a:endParaRPr lang="en-US" sz="2800" b="1" dirty="0">
              <a:solidFill>
                <a:srgbClr val="000000"/>
              </a:solidFill>
              <a:ea typeface="SimSun" pitchFamily="2" charset="-122"/>
            </a:endParaRPr>
          </a:p>
        </p:txBody>
      </p:sp>
      <p:pic>
        <p:nvPicPr>
          <p:cNvPr id="4" name="Picture 4" descr="C:\Users\chenggang\Pictures\lab at Temple\11-05-09 2'' MgB2  films on coaxial planar heater\MB5 (3).JPG"/>
          <p:cNvPicPr>
            <a:picLocks noChangeAspect="1" noChangeArrowheads="1"/>
          </p:cNvPicPr>
          <p:nvPr/>
        </p:nvPicPr>
        <p:blipFill>
          <a:blip r:embed="rId4" cstate="print"/>
          <a:srcRect/>
          <a:stretch>
            <a:fillRect/>
          </a:stretch>
        </p:blipFill>
        <p:spPr bwMode="auto">
          <a:xfrm>
            <a:off x="757239" y="1377434"/>
            <a:ext cx="2851798" cy="2140171"/>
          </a:xfrm>
          <a:prstGeom prst="rect">
            <a:avLst/>
          </a:prstGeom>
          <a:noFill/>
          <a:ln w="9525">
            <a:noFill/>
            <a:miter lim="800000"/>
            <a:headEnd/>
            <a:tailEnd/>
          </a:ln>
        </p:spPr>
      </p:pic>
      <p:pic>
        <p:nvPicPr>
          <p:cNvPr id="5" name="Picture 6" descr="C:\5_AFMdata\AFM at Temple\2011\0506B TWO INCH FILM PROJECT\jpg\MB20 RMS 20.6 flat area.jpg"/>
          <p:cNvPicPr>
            <a:picLocks noChangeAspect="1" noChangeArrowheads="1"/>
          </p:cNvPicPr>
          <p:nvPr/>
        </p:nvPicPr>
        <p:blipFill>
          <a:blip r:embed="rId5" cstate="print"/>
          <a:srcRect/>
          <a:stretch>
            <a:fillRect/>
          </a:stretch>
        </p:blipFill>
        <p:spPr bwMode="auto">
          <a:xfrm>
            <a:off x="1157288" y="4133850"/>
            <a:ext cx="2280805" cy="2390775"/>
          </a:xfrm>
          <a:prstGeom prst="rect">
            <a:avLst/>
          </a:prstGeom>
          <a:noFill/>
          <a:ln w="9525">
            <a:noFill/>
            <a:miter lim="800000"/>
            <a:headEnd/>
            <a:tailEnd/>
          </a:ln>
        </p:spPr>
      </p:pic>
      <p:sp>
        <p:nvSpPr>
          <p:cNvPr id="6" name="Rectangle 5"/>
          <p:cNvSpPr/>
          <p:nvPr/>
        </p:nvSpPr>
        <p:spPr>
          <a:xfrm>
            <a:off x="757239" y="882452"/>
            <a:ext cx="2970172" cy="307777"/>
          </a:xfrm>
          <a:prstGeom prst="rect">
            <a:avLst/>
          </a:prstGeom>
        </p:spPr>
        <p:txBody>
          <a:bodyPr wrap="none">
            <a:spAutoFit/>
          </a:bodyPr>
          <a:lstStyle/>
          <a:p>
            <a:pPr eaLnBrk="1" hangingPunct="1"/>
            <a:r>
              <a:rPr lang="en-US" sz="1400" b="1" dirty="0" smtClean="0">
                <a:solidFill>
                  <a:srgbClr val="0000CC"/>
                </a:solidFill>
                <a:ea typeface="SimSun" pitchFamily="2" charset="-122"/>
              </a:rPr>
              <a:t>200 nm 2’’ MgB</a:t>
            </a:r>
            <a:r>
              <a:rPr lang="en-US" sz="1400" b="1" baseline="-25000" dirty="0" smtClean="0">
                <a:solidFill>
                  <a:srgbClr val="0000CC"/>
                </a:solidFill>
                <a:ea typeface="SimSun" pitchFamily="2" charset="-122"/>
              </a:rPr>
              <a:t>2</a:t>
            </a:r>
            <a:r>
              <a:rPr lang="en-US" sz="1400" b="1" dirty="0" smtClean="0">
                <a:solidFill>
                  <a:srgbClr val="0000CC"/>
                </a:solidFill>
                <a:ea typeface="SimSun" pitchFamily="2" charset="-122"/>
              </a:rPr>
              <a:t> film on sapphire</a:t>
            </a:r>
            <a:endParaRPr lang="en-US" sz="1400" b="1" dirty="0">
              <a:solidFill>
                <a:srgbClr val="0000CC"/>
              </a:solidFill>
              <a:ea typeface="SimSun" pitchFamily="2" charset="-122"/>
            </a:endParaRPr>
          </a:p>
        </p:txBody>
      </p:sp>
      <p:sp>
        <p:nvSpPr>
          <p:cNvPr id="7" name="Rectangle 6"/>
          <p:cNvSpPr/>
          <p:nvPr/>
        </p:nvSpPr>
        <p:spPr>
          <a:xfrm>
            <a:off x="1066423" y="3822382"/>
            <a:ext cx="2462533" cy="307777"/>
          </a:xfrm>
          <a:prstGeom prst="rect">
            <a:avLst/>
          </a:prstGeom>
        </p:spPr>
        <p:txBody>
          <a:bodyPr wrap="none">
            <a:spAutoFit/>
          </a:bodyPr>
          <a:lstStyle/>
          <a:p>
            <a:pPr algn="ctr" eaLnBrk="1" hangingPunct="1"/>
            <a:r>
              <a:rPr lang="en-US" sz="1400" b="1" dirty="0" smtClean="0">
                <a:solidFill>
                  <a:srgbClr val="0000CC"/>
                </a:solidFill>
                <a:ea typeface="SimSun" pitchFamily="2" charset="-122"/>
              </a:rPr>
              <a:t>AFM image of film surface </a:t>
            </a:r>
            <a:endParaRPr lang="en-US" sz="1400" b="1" dirty="0">
              <a:solidFill>
                <a:srgbClr val="0000CC"/>
              </a:solidFill>
              <a:ea typeface="SimSun" pitchFamily="2" charset="-122"/>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78795907"/>
              </p:ext>
            </p:extLst>
          </p:nvPr>
        </p:nvGraphicFramePr>
        <p:xfrm>
          <a:off x="3727411" y="882452"/>
          <a:ext cx="5196536" cy="3978978"/>
        </p:xfrm>
        <a:graphic>
          <a:graphicData uri="http://schemas.openxmlformats.org/presentationml/2006/ole">
            <mc:AlternateContent xmlns:mc="http://schemas.openxmlformats.org/markup-compatibility/2006">
              <mc:Choice xmlns:v="urn:schemas-microsoft-com:vml" Requires="v">
                <p:oleObj spid="_x0000_s22546" name="Graph" r:id="rId6" imgW="3901440" imgH="2987040" progId="Origin50.Graph">
                  <p:embed/>
                </p:oleObj>
              </mc:Choice>
              <mc:Fallback>
                <p:oleObj name="Graph" r:id="rId6" imgW="3901440" imgH="298704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411" y="882452"/>
                        <a:ext cx="5196536" cy="3978978"/>
                      </a:xfrm>
                      <a:prstGeom prst="rect">
                        <a:avLst/>
                      </a:prstGeom>
                      <a:noFill/>
                      <a:ln>
                        <a:noFill/>
                      </a:ln>
                    </p:spPr>
                  </p:pic>
                </p:oleObj>
              </mc:Fallback>
            </mc:AlternateContent>
          </a:graphicData>
        </a:graphic>
      </p:graphicFrame>
      <p:pic>
        <p:nvPicPr>
          <p:cNvPr id="8" name="Picture 7" descr="Logo.jpg"/>
          <p:cNvPicPr>
            <a:picLocks noChangeAspect="1"/>
          </p:cNvPicPr>
          <p:nvPr/>
        </p:nvPicPr>
        <p:blipFill>
          <a:blip r:embed="rId8" cstate="print"/>
          <a:srcRect/>
          <a:stretch>
            <a:fillRect/>
          </a:stretch>
        </p:blipFill>
        <p:spPr bwMode="auto">
          <a:xfrm>
            <a:off x="7070725"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37411654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0" y="117475"/>
            <a:ext cx="9144000" cy="409575"/>
          </a:xfrm>
          <a:prstGeom prst="rect">
            <a:avLst/>
          </a:prstGeom>
          <a:noFill/>
          <a:ln w="12700">
            <a:noFill/>
            <a:miter lim="800000"/>
            <a:headEnd/>
            <a:tailEnd/>
          </a:ln>
        </p:spPr>
        <p:txBody>
          <a:bodyPr lIns="90487" tIns="44450" rIns="90487" bIns="44450" anchor="ctr"/>
          <a:lstStyle/>
          <a:p>
            <a:pPr algn="ctr" eaLnBrk="1" hangingPunct="1"/>
            <a:r>
              <a:rPr lang="en-US" sz="2800" b="1" dirty="0" smtClean="0">
                <a:solidFill>
                  <a:srgbClr val="000000"/>
                </a:solidFill>
                <a:ea typeface="SimSun" pitchFamily="2" charset="-122"/>
              </a:rPr>
              <a:t>Surface Impedance Compared to the Best </a:t>
            </a:r>
            <a:r>
              <a:rPr lang="en-US" sz="2800" b="1" dirty="0" err="1" smtClean="0">
                <a:solidFill>
                  <a:srgbClr val="000000"/>
                </a:solidFill>
                <a:ea typeface="SimSun" pitchFamily="2" charset="-122"/>
              </a:rPr>
              <a:t>Nb</a:t>
            </a:r>
            <a:endParaRPr lang="en-US" sz="2800" b="1" dirty="0" smtClean="0">
              <a:solidFill>
                <a:srgbClr val="000000"/>
              </a:solidFill>
              <a:ea typeface="SimSun" pitchFamily="2" charset="-122"/>
            </a:endParaRPr>
          </a:p>
        </p:txBody>
      </p:sp>
      <p:sp>
        <p:nvSpPr>
          <p:cNvPr id="8" name="Rectangle 7"/>
          <p:cNvSpPr/>
          <p:nvPr/>
        </p:nvSpPr>
        <p:spPr>
          <a:xfrm>
            <a:off x="862011" y="5691129"/>
            <a:ext cx="7419977" cy="646331"/>
          </a:xfrm>
          <a:prstGeom prst="rect">
            <a:avLst/>
          </a:prstGeom>
          <a:ln>
            <a:noFill/>
          </a:ln>
        </p:spPr>
        <p:txBody>
          <a:bodyPr wrap="square">
            <a:spAutoFit/>
          </a:bodyPr>
          <a:lstStyle/>
          <a:p>
            <a:pPr eaLnBrk="1" hangingPunct="1"/>
            <a:r>
              <a:rPr lang="en-US" sz="1800" dirty="0" smtClean="0">
                <a:solidFill>
                  <a:srgbClr val="000000"/>
                </a:solidFill>
                <a:ea typeface="SimSun" pitchFamily="2" charset="-122"/>
              </a:rPr>
              <a:t>Surface </a:t>
            </a:r>
            <a:r>
              <a:rPr lang="en-US" sz="1800" dirty="0">
                <a:solidFill>
                  <a:srgbClr val="000000"/>
                </a:solidFill>
                <a:ea typeface="SimSun" pitchFamily="2" charset="-122"/>
              </a:rPr>
              <a:t>resistance </a:t>
            </a:r>
            <a:r>
              <a:rPr lang="en-US" sz="1800" dirty="0" smtClean="0">
                <a:solidFill>
                  <a:srgbClr val="000000"/>
                </a:solidFill>
                <a:ea typeface="SimSun" pitchFamily="2" charset="-122"/>
              </a:rPr>
              <a:t>of 2” dia. 350 </a:t>
            </a:r>
            <a:r>
              <a:rPr lang="en-US" sz="1800" dirty="0">
                <a:solidFill>
                  <a:srgbClr val="000000"/>
                </a:solidFill>
                <a:ea typeface="SimSun" pitchFamily="2" charset="-122"/>
              </a:rPr>
              <a:t>nm MgB</a:t>
            </a:r>
            <a:r>
              <a:rPr lang="en-US" sz="1800" baseline="-25000" dirty="0">
                <a:solidFill>
                  <a:srgbClr val="000000"/>
                </a:solidFill>
                <a:ea typeface="SimSun" pitchFamily="2" charset="-122"/>
              </a:rPr>
              <a:t>2</a:t>
            </a:r>
            <a:r>
              <a:rPr lang="en-US" sz="1800" dirty="0">
                <a:solidFill>
                  <a:srgbClr val="000000"/>
                </a:solidFill>
                <a:ea typeface="SimSun" pitchFamily="2" charset="-122"/>
              </a:rPr>
              <a:t> film </a:t>
            </a:r>
            <a:r>
              <a:rPr lang="en-US" sz="1800" dirty="0" smtClean="0">
                <a:solidFill>
                  <a:srgbClr val="000000"/>
                </a:solidFill>
                <a:ea typeface="SimSun" pitchFamily="2" charset="-122"/>
              </a:rPr>
              <a:t>on sapphire comparable to the best large </a:t>
            </a:r>
            <a:r>
              <a:rPr lang="en-US" sz="1800" dirty="0">
                <a:solidFill>
                  <a:srgbClr val="000000"/>
                </a:solidFill>
                <a:ea typeface="SimSun" pitchFamily="2" charset="-122"/>
              </a:rPr>
              <a:t>grain </a:t>
            </a:r>
            <a:r>
              <a:rPr lang="en-US" sz="1800" dirty="0" err="1">
                <a:solidFill>
                  <a:srgbClr val="000000"/>
                </a:solidFill>
                <a:ea typeface="SimSun" pitchFamily="2" charset="-122"/>
              </a:rPr>
              <a:t>Nb</a:t>
            </a:r>
            <a:r>
              <a:rPr lang="en-US" sz="1800" dirty="0">
                <a:solidFill>
                  <a:srgbClr val="000000"/>
                </a:solidFill>
                <a:ea typeface="SimSun" pitchFamily="2" charset="-122"/>
              </a:rPr>
              <a:t> </a:t>
            </a:r>
            <a:r>
              <a:rPr lang="en-US" sz="1800" dirty="0" smtClean="0">
                <a:solidFill>
                  <a:srgbClr val="000000"/>
                </a:solidFill>
                <a:ea typeface="SimSun" pitchFamily="2" charset="-122"/>
              </a:rPr>
              <a:t>at 4 K. </a:t>
            </a:r>
            <a:endParaRPr lang="en-US" sz="1800" dirty="0">
              <a:solidFill>
                <a:srgbClr val="000000"/>
              </a:solidFill>
              <a:ea typeface="SimSun" pitchFamily="2" charset="-122"/>
            </a:endParaRP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772" y="1075462"/>
            <a:ext cx="6148388" cy="427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783609" y="1462296"/>
            <a:ext cx="3121367" cy="369332"/>
          </a:xfrm>
          <a:prstGeom prst="rect">
            <a:avLst/>
          </a:prstGeom>
          <a:solidFill>
            <a:schemeClr val="bg1"/>
          </a:solidFill>
        </p:spPr>
        <p:txBody>
          <a:bodyPr wrap="none">
            <a:spAutoFit/>
          </a:bodyPr>
          <a:lstStyle/>
          <a:p>
            <a:pPr eaLnBrk="1" hangingPunct="1"/>
            <a:r>
              <a:rPr lang="en-US" sz="1800" b="1" dirty="0" smtClean="0">
                <a:solidFill>
                  <a:srgbClr val="000000"/>
                </a:solidFill>
                <a:ea typeface="SimSun" pitchFamily="2" charset="-122"/>
              </a:rPr>
              <a:t>7.4 GHz, measured at </a:t>
            </a:r>
            <a:r>
              <a:rPr lang="en-US" sz="1800" b="1" dirty="0" err="1" smtClean="0">
                <a:solidFill>
                  <a:srgbClr val="000000"/>
                </a:solidFill>
                <a:ea typeface="SimSun" pitchFamily="2" charset="-122"/>
              </a:rPr>
              <a:t>JLab</a:t>
            </a:r>
            <a:endParaRPr lang="en-US" sz="1800" b="1" dirty="0">
              <a:solidFill>
                <a:srgbClr val="000000"/>
              </a:solidFill>
              <a:ea typeface="SimSun" pitchFamily="2" charset="-122"/>
            </a:endParaRPr>
          </a:p>
        </p:txBody>
      </p:sp>
      <p:sp>
        <p:nvSpPr>
          <p:cNvPr id="9" name="Rectangle 7"/>
          <p:cNvSpPr>
            <a:spLocks noChangeArrowheads="1"/>
          </p:cNvSpPr>
          <p:nvPr/>
        </p:nvSpPr>
        <p:spPr bwMode="auto">
          <a:xfrm>
            <a:off x="3200400" y="6324600"/>
            <a:ext cx="3195638" cy="307777"/>
          </a:xfrm>
          <a:prstGeom prst="rect">
            <a:avLst/>
          </a:prstGeom>
          <a:noFill/>
          <a:ln w="9525">
            <a:noFill/>
            <a:miter lim="800000"/>
            <a:headEnd/>
            <a:tailEnd/>
          </a:ln>
        </p:spPr>
        <p:txBody>
          <a:bodyPr wrap="square">
            <a:spAutoFit/>
          </a:bodyPr>
          <a:lstStyle/>
          <a:p>
            <a:pPr eaLnBrk="1" hangingPunct="1"/>
            <a:r>
              <a:rPr lang="fr-FR" sz="1400" b="1" dirty="0" err="1" smtClean="0">
                <a:solidFill>
                  <a:srgbClr val="0000FF"/>
                </a:solidFill>
                <a:ea typeface="SimSun" pitchFamily="2" charset="-122"/>
                <a:cs typeface="Arial" charset="0"/>
              </a:rPr>
              <a:t>Xiao</a:t>
            </a:r>
            <a:r>
              <a:rPr lang="fr-FR" sz="1400" b="1" dirty="0" smtClean="0">
                <a:solidFill>
                  <a:srgbClr val="0000FF"/>
                </a:solidFill>
                <a:ea typeface="SimSun" pitchFamily="2" charset="-122"/>
                <a:cs typeface="Arial" charset="0"/>
              </a:rPr>
              <a:t> </a:t>
            </a:r>
            <a:r>
              <a:rPr lang="fr-FR" sz="1400" b="1" i="1" dirty="0" smtClean="0">
                <a:solidFill>
                  <a:srgbClr val="0000FF"/>
                </a:solidFill>
                <a:ea typeface="SimSun" pitchFamily="2" charset="-122"/>
                <a:cs typeface="Arial" charset="0"/>
              </a:rPr>
              <a:t>et al</a:t>
            </a:r>
            <a:r>
              <a:rPr lang="fr-FR" sz="1400" b="1" dirty="0" smtClean="0">
                <a:solidFill>
                  <a:srgbClr val="0000FF"/>
                </a:solidFill>
                <a:ea typeface="SimSun" pitchFamily="2" charset="-122"/>
                <a:cs typeface="Arial" charset="0"/>
              </a:rPr>
              <a:t>., SUST 25, 095006 (2012)</a:t>
            </a:r>
            <a:endParaRPr lang="fr-FR" sz="1400" b="1" dirty="0">
              <a:solidFill>
                <a:srgbClr val="0000FF"/>
              </a:solidFill>
              <a:ea typeface="SimSun" pitchFamily="2" charset="-122"/>
              <a:cs typeface="Arial" charset="0"/>
            </a:endParaRPr>
          </a:p>
        </p:txBody>
      </p:sp>
      <p:pic>
        <p:nvPicPr>
          <p:cNvPr id="10" name="Picture 7" descr="Logo.jpg"/>
          <p:cNvPicPr>
            <a:picLocks noChangeAspect="1"/>
          </p:cNvPicPr>
          <p:nvPr/>
        </p:nvPicPr>
        <p:blipFill>
          <a:blip r:embed="rId3" cstate="print"/>
          <a:srcRect/>
          <a:stretch>
            <a:fillRect/>
          </a:stretch>
        </p:blipFill>
        <p:spPr bwMode="auto">
          <a:xfrm>
            <a:off x="7098357" y="6296025"/>
            <a:ext cx="2073275" cy="561975"/>
          </a:xfrm>
          <a:prstGeom prst="rect">
            <a:avLst/>
          </a:prstGeom>
          <a:noFill/>
          <a:ln w="9525">
            <a:noFill/>
            <a:miter lim="800000"/>
            <a:headEnd/>
            <a:tailEnd/>
          </a:ln>
        </p:spPr>
      </p:pic>
    </p:spTree>
    <p:extLst>
      <p:ext uri="{BB962C8B-B14F-4D97-AF65-F5344CB8AC3E}">
        <p14:creationId xmlns:p14="http://schemas.microsoft.com/office/powerpoint/2010/main" val="16159696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130124 EMA Orlando GBs and round wire - Larbalestier">
  <a:themeElements>
    <a:clrScheme name="">
      <a:dk1>
        <a:srgbClr val="000000"/>
      </a:dk1>
      <a:lt1>
        <a:srgbClr val="FFFFFF"/>
      </a:lt1>
      <a:dk2>
        <a:srgbClr val="006D00"/>
      </a:dk2>
      <a:lt2>
        <a:srgbClr val="919191"/>
      </a:lt2>
      <a:accent1>
        <a:srgbClr val="FFFF00"/>
      </a:accent1>
      <a:accent2>
        <a:srgbClr val="005400"/>
      </a:accent2>
      <a:accent3>
        <a:srgbClr val="FFFFFF"/>
      </a:accent3>
      <a:accent4>
        <a:srgbClr val="000000"/>
      </a:accent4>
      <a:accent5>
        <a:srgbClr val="FFFFAA"/>
      </a:accent5>
      <a:accent6>
        <a:srgbClr val="004B00"/>
      </a:accent6>
      <a:hlink>
        <a:srgbClr val="3365FB"/>
      </a:hlink>
      <a:folHlink>
        <a:srgbClr val="7DFF7D"/>
      </a:folHlink>
    </a:clrScheme>
    <a:fontScheme name="ASC@FSU">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ASC@FSU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SC@FSU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SC@FSU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SC@FSU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C@FSU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SC@FSU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SC@FSU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ermilabTemplatePC">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DU-CAS">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CC"/>
      </a:lt1>
      <a:dk2>
        <a:srgbClr val="000000"/>
      </a:dk2>
      <a:lt2>
        <a:srgbClr val="808080"/>
      </a:lt2>
      <a:accent1>
        <a:srgbClr val="00CC99"/>
      </a:accent1>
      <a:accent2>
        <a:srgbClr val="3333CC"/>
      </a:accent2>
      <a:accent3>
        <a:srgbClr val="FFFFE2"/>
      </a:accent3>
      <a:accent4>
        <a:srgbClr val="000000"/>
      </a:accent4>
      <a:accent5>
        <a:srgbClr val="AAE2CA"/>
      </a:accent5>
      <a:accent6>
        <a:srgbClr val="2D2DB9"/>
      </a:accent6>
      <a:hlink>
        <a:srgbClr val="CCCCFF"/>
      </a:hlink>
      <a:folHlink>
        <a:srgbClr val="B2B2B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FRIB2">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6D00"/>
    </a:dk2>
    <a:lt2>
      <a:srgbClr val="919191"/>
    </a:lt2>
    <a:accent1>
      <a:srgbClr val="FFFF00"/>
    </a:accent1>
    <a:accent2>
      <a:srgbClr val="005400"/>
    </a:accent2>
    <a:accent3>
      <a:srgbClr val="FFFFFF"/>
    </a:accent3>
    <a:accent4>
      <a:srgbClr val="000000"/>
    </a:accent4>
    <a:accent5>
      <a:srgbClr val="FFFFAA"/>
    </a:accent5>
    <a:accent6>
      <a:srgbClr val="004B00"/>
    </a:accent6>
    <a:hlink>
      <a:srgbClr val="3365FB"/>
    </a:hlink>
    <a:folHlink>
      <a:srgbClr val="7DFF7D"/>
    </a:folHlink>
  </a:clrScheme>
</a:themeOverride>
</file>

<file path=ppt/theme/themeOverride2.xml><?xml version="1.0" encoding="utf-8"?>
<a:themeOverride xmlns:a="http://schemas.openxmlformats.org/drawingml/2006/main">
  <a:clrScheme name="">
    <a:dk1>
      <a:srgbClr val="000000"/>
    </a:dk1>
    <a:lt1>
      <a:srgbClr val="FFFFFF"/>
    </a:lt1>
    <a:dk2>
      <a:srgbClr val="006D00"/>
    </a:dk2>
    <a:lt2>
      <a:srgbClr val="919191"/>
    </a:lt2>
    <a:accent1>
      <a:srgbClr val="FFFF00"/>
    </a:accent1>
    <a:accent2>
      <a:srgbClr val="005400"/>
    </a:accent2>
    <a:accent3>
      <a:srgbClr val="FFFFFF"/>
    </a:accent3>
    <a:accent4>
      <a:srgbClr val="000000"/>
    </a:accent4>
    <a:accent5>
      <a:srgbClr val="FFFFAA"/>
    </a:accent5>
    <a:accent6>
      <a:srgbClr val="004B00"/>
    </a:accent6>
    <a:hlink>
      <a:srgbClr val="3365FB"/>
    </a:hlink>
    <a:folHlink>
      <a:srgbClr val="7DFF7D"/>
    </a:folHlink>
  </a:clrScheme>
</a:themeOverride>
</file>

<file path=docProps/app.xml><?xml version="1.0" encoding="utf-8"?>
<Properties xmlns="http://schemas.openxmlformats.org/officeDocument/2006/extended-properties" xmlns:vt="http://schemas.openxmlformats.org/officeDocument/2006/docPropsVTypes">
  <TotalTime>1826</TotalTime>
  <Words>3710</Words>
  <Application>Microsoft Macintosh PowerPoint</Application>
  <PresentationFormat>On-screen Show (4:3)</PresentationFormat>
  <Paragraphs>524</Paragraphs>
  <Slides>48</Slides>
  <Notes>13</Notes>
  <HiddenSlides>0</HiddenSlides>
  <MMClips>0</MMClips>
  <ScaleCrop>false</ScaleCrop>
  <HeadingPairs>
    <vt:vector size="6" baseType="variant">
      <vt:variant>
        <vt:lpstr>Theme</vt:lpstr>
      </vt:variant>
      <vt:variant>
        <vt:i4>12</vt:i4>
      </vt:variant>
      <vt:variant>
        <vt:lpstr>Embedded OLE Servers</vt:lpstr>
      </vt:variant>
      <vt:variant>
        <vt:i4>2</vt:i4>
      </vt:variant>
      <vt:variant>
        <vt:lpstr>Slide Titles</vt:lpstr>
      </vt:variant>
      <vt:variant>
        <vt:i4>48</vt:i4>
      </vt:variant>
    </vt:vector>
  </HeadingPairs>
  <TitlesOfParts>
    <vt:vector size="62" baseType="lpstr">
      <vt:lpstr>Blank Presentation</vt:lpstr>
      <vt:lpstr>Default Design</vt:lpstr>
      <vt:lpstr>1_Default Design</vt:lpstr>
      <vt:lpstr>2_Default Design</vt:lpstr>
      <vt:lpstr>默认设计模板</vt:lpstr>
      <vt:lpstr>ODU-CAS</vt:lpstr>
      <vt:lpstr>Office Theme</vt:lpstr>
      <vt:lpstr>1_Office Theme</vt:lpstr>
      <vt:lpstr>1_FRIB2</vt:lpstr>
      <vt:lpstr>1_Blank Presentation</vt:lpstr>
      <vt:lpstr>2_130124 EMA Orlando GBs and round wire - Larbalestier</vt:lpstr>
      <vt:lpstr>FermilabTemplatePC</vt:lpstr>
      <vt:lpstr>Graph</vt:lpstr>
      <vt:lpstr>Document</vt:lpstr>
      <vt:lpstr>US University Program: Accelerator related research on superconductivity</vt:lpstr>
      <vt:lpstr>Accelerator R&amp;D</vt:lpstr>
      <vt:lpstr>PowerPoint Presentation</vt:lpstr>
      <vt:lpstr>Looking Beyond Nb</vt:lpstr>
      <vt:lpstr>MgB2 Thin Films for SRF Applications</vt:lpstr>
      <vt:lpstr>PowerPoint Presentation</vt:lpstr>
      <vt:lpstr>PowerPoint Presentation</vt:lpstr>
      <vt:lpstr>PowerPoint Presentation</vt:lpstr>
      <vt:lpstr>PowerPoint Presentation</vt:lpstr>
      <vt:lpstr>PowerPoint Presentation</vt:lpstr>
      <vt:lpstr>PowerPoint Presentation</vt:lpstr>
      <vt:lpstr>PROOF OF CONCEPT THIN FILMS AND MULTILAYERS TOWARD ENHANCED FIELD GRADIENTS IN SRF CAVITIES</vt:lpstr>
      <vt:lpstr>PowerPoint Presentation</vt:lpstr>
      <vt:lpstr>PowerPoint Presentation</vt:lpstr>
      <vt:lpstr>PowerPoint Presentation</vt:lpstr>
      <vt:lpstr>SIS Multilayer Films:  Theory Evaluation</vt:lpstr>
      <vt:lpstr>Nb3Sn for SRF</vt:lpstr>
      <vt:lpstr>SRF R&amp;D in MSU</vt:lpstr>
      <vt:lpstr>PowerPoint Presentation</vt:lpstr>
      <vt:lpstr>Cavity/Fringe Field Interaction Investigation  A fringe field of 4G causes a Q-drop under FRIB spec. with 0.53HWR when cavity happened quench  </vt:lpstr>
      <vt:lpstr>SRF Structures Development</vt:lpstr>
      <vt:lpstr>SRF Structures Development</vt:lpstr>
      <vt:lpstr>SRF Cavity Surface Processes</vt:lpstr>
      <vt:lpstr>SRF Materials (theory and experiments)</vt:lpstr>
      <vt:lpstr>PowerPoint Presentation</vt:lpstr>
      <vt:lpstr>PowerPoint Presentation</vt:lpstr>
      <vt:lpstr>PowerPoint Presentation</vt:lpstr>
      <vt:lpstr>PowerPoint Presentation</vt:lpstr>
      <vt:lpstr>PowerPoint Presentation</vt:lpstr>
      <vt:lpstr>Linac cryomodule for the ERL (MLC)</vt:lpstr>
      <vt:lpstr>PowerPoint Presentation</vt:lpstr>
      <vt:lpstr>LCLS-II high Q collaboration</vt:lpstr>
      <vt:lpstr>Nitrogen treated cavities</vt:lpstr>
      <vt:lpstr>Trapping magnetic flux</vt:lpstr>
      <vt:lpstr>Nanostructural studies on cavity cutouts at Urbana-Champaigne (Ph.D. work of Y. Trenikhina – IIT/FNAL, collaboration with Prof. J.-M. Zuo at UIUC )</vt:lpstr>
      <vt:lpstr>No nanohydrides at the surface of nitrogen doped cutouts</vt:lpstr>
      <vt:lpstr>Comparison fast/slow cool </vt:lpstr>
      <vt:lpstr> Better conductors for 16-20 T dipoles?</vt:lpstr>
      <vt:lpstr>DOE-OHEP supported work at the Applied Superconductivity Center, National High Magnetic Field Laboratory, Florida State University on High Field Conductor Science and Technology</vt:lpstr>
      <vt:lpstr>Both PIT and RRP Nb3Sn conductors are less than optimal for accelerator use – the challenge for Hi-Lumi LHC use</vt:lpstr>
      <vt:lpstr>Work Plan (DE-SC0012083):  Nb3Sn </vt:lpstr>
      <vt:lpstr>Quantification of strand deformation around narrow Nb3Sn cable edge</vt:lpstr>
      <vt:lpstr>Work Plan for Bi-2212 </vt:lpstr>
      <vt:lpstr>Until very recently, all HTS conductors (Bi-2223, REBCO) were tapes delivered in reacted form</vt:lpstr>
      <vt:lpstr>Broad Partnerships and Collaborations are in Place (non-HEP supported work in grey)</vt:lpstr>
      <vt:lpstr>Key points – work required!</vt:lpstr>
      <vt:lpstr>Summary </vt:lpstr>
      <vt:lpstr>Thank You!</vt:lpstr>
    </vt:vector>
  </TitlesOfParts>
  <Company>Jeanne Butler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 Butler</dc:creator>
  <cp:lastModifiedBy>Ralf Eichhorn</cp:lastModifiedBy>
  <cp:revision>52</cp:revision>
  <dcterms:created xsi:type="dcterms:W3CDTF">2008-12-19T13:28:16Z</dcterms:created>
  <dcterms:modified xsi:type="dcterms:W3CDTF">2014-08-25T18:36:12Z</dcterms:modified>
</cp:coreProperties>
</file>