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71" r:id="rId13"/>
    <p:sldId id="268" r:id="rId14"/>
    <p:sldId id="270" r:id="rId15"/>
    <p:sldId id="272" r:id="rId16"/>
    <p:sldId id="273" r:id="rId17"/>
    <p:sldId id="274" r:id="rId18"/>
    <p:sldId id="276" r:id="rId19"/>
    <p:sldId id="281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D6905-9AB6-B84F-87E3-11106C675A65}" type="datetimeFigureOut">
              <a:rPr lang="en-US" smtClean="0"/>
              <a:t>8/9/15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22592-998E-624C-87A3-9FCA4F85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826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BB07-528B-244B-9C75-725B8FAEF23A}" type="datetimeFigureOut">
              <a:rPr lang="en-US" smtClean="0"/>
              <a:t>8/9/15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CCC6F-1DD7-1346-B3B8-B1A5DD798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40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6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5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1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6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5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6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7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6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7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WG3 – Accelerator Physics</a:t>
            </a:r>
            <a:br>
              <a:rPr lang="en-US" dirty="0" smtClean="0"/>
            </a:br>
            <a:r>
              <a:rPr lang="en-US" dirty="0" smtClean="0"/>
              <a:t>Plans and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Conveners:</a:t>
            </a:r>
          </a:p>
          <a:p>
            <a:r>
              <a:rPr lang="en-US" dirty="0" err="1" smtClean="0"/>
              <a:t>Pavel</a:t>
            </a:r>
            <a:r>
              <a:rPr lang="en-US" dirty="0" smtClean="0"/>
              <a:t> </a:t>
            </a:r>
            <a:r>
              <a:rPr lang="en-US" dirty="0" err="1" smtClean="0"/>
              <a:t>Snopok</a:t>
            </a:r>
            <a:r>
              <a:rPr lang="en-US" dirty="0" smtClean="0"/>
              <a:t>, IIT, USA</a:t>
            </a:r>
          </a:p>
          <a:p>
            <a:r>
              <a:rPr lang="en-US" dirty="0" err="1" smtClean="0"/>
              <a:t>Jingyu</a:t>
            </a:r>
            <a:r>
              <a:rPr lang="en-US" dirty="0" smtClean="0"/>
              <a:t> Tang, IHEP, China</a:t>
            </a:r>
          </a:p>
          <a:p>
            <a:r>
              <a:rPr lang="en-US" dirty="0" smtClean="0"/>
              <a:t>Chris </a:t>
            </a:r>
            <a:r>
              <a:rPr lang="en-US" dirty="0" err="1" smtClean="0"/>
              <a:t>Densham</a:t>
            </a:r>
            <a:r>
              <a:rPr lang="en-US" dirty="0" smtClean="0"/>
              <a:t>, STFC, UK</a:t>
            </a:r>
          </a:p>
        </p:txBody>
      </p:sp>
    </p:spTree>
    <p:extLst>
      <p:ext uri="{BB962C8B-B14F-4D97-AF65-F5344CB8AC3E}">
        <p14:creationId xmlns:p14="http://schemas.microsoft.com/office/powerpoint/2010/main" val="71644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Thursday Parallel II:</a:t>
            </a:r>
            <a:br>
              <a:rPr lang="en-US" dirty="0" smtClean="0"/>
            </a:br>
            <a:r>
              <a:rPr lang="en-US" dirty="0" smtClean="0"/>
              <a:t>joint WG3-WG4 session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354896"/>
              </p:ext>
            </p:extLst>
          </p:nvPr>
        </p:nvGraphicFramePr>
        <p:xfrm>
          <a:off x="457200" y="1632857"/>
          <a:ext cx="8205056" cy="453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520"/>
                <a:gridCol w="1044027"/>
                <a:gridCol w="2983390"/>
                <a:gridCol w="3318119"/>
              </a:tblGrid>
              <a:tr h="90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906240">
                <a:tc>
                  <a:txBody>
                    <a:bodyPr/>
                    <a:lstStyle/>
                    <a:p>
                      <a:r>
                        <a:rPr lang="en-US" dirty="0" smtClean="0"/>
                        <a:t>14:30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ru-RU" dirty="0" smtClean="0"/>
                        <a:t>0</a:t>
                      </a:r>
                      <a:r>
                        <a:rPr lang="en-US" dirty="0" smtClean="0"/>
                        <a:t>+</a:t>
                      </a:r>
                      <a:r>
                        <a:rPr lang="ru-RU" dirty="0" smtClean="0"/>
                        <a:t>2.5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Jaroslaw</a:t>
                      </a:r>
                      <a:r>
                        <a:rPr lang="en-US" dirty="0" smtClean="0"/>
                        <a:t> Pasternak (Imperial College/RAL-STFC)</a:t>
                      </a:r>
                    </a:p>
                  </a:txBody>
                  <a:tcPr/>
                </a:tc>
              </a:tr>
              <a:tr h="906240">
                <a:tc>
                  <a:txBody>
                    <a:bodyPr/>
                    <a:lstStyle/>
                    <a:p>
                      <a:r>
                        <a:rPr lang="en-US" dirty="0" smtClean="0"/>
                        <a:t>14:53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ru-RU" dirty="0" smtClean="0"/>
                        <a:t>2.5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Mu2e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Vladimir </a:t>
                      </a:r>
                      <a:r>
                        <a:rPr lang="en-US" dirty="0" err="1" smtClean="0"/>
                        <a:t>Nagaslaev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Fermilab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906240">
                <a:tc>
                  <a:txBody>
                    <a:bodyPr/>
                    <a:lstStyle/>
                    <a:p>
                      <a:r>
                        <a:rPr lang="en-US" dirty="0" smtClean="0"/>
                        <a:t>15:16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ru-RU" dirty="0" smtClean="0"/>
                        <a:t>2.5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J‐PARC high intensity neutrino 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Tetsuro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Sekiguchi</a:t>
                      </a:r>
                      <a:r>
                        <a:rPr lang="en-US" dirty="0" smtClean="0"/>
                        <a:t> (KEK)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906240">
                <a:tc>
                  <a:txBody>
                    <a:bodyPr/>
                    <a:lstStyle/>
                    <a:p>
                      <a:r>
                        <a:rPr lang="en-US" dirty="0" smtClean="0"/>
                        <a:t>15:38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r>
                        <a:rPr lang="en-US" dirty="0" smtClean="0"/>
                        <a:t>+</a:t>
                      </a:r>
                      <a:r>
                        <a:rPr lang="ru-RU" dirty="0" smtClean="0"/>
                        <a:t>2.5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Muon</a:t>
                      </a:r>
                      <a:r>
                        <a:rPr lang="en-US" dirty="0" smtClean="0"/>
                        <a:t> beam line for COMET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Mr. Ye Yang (Kyushu University/KEK)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Friday Parallel 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41196"/>
              </p:ext>
            </p:extLst>
          </p:nvPr>
        </p:nvGraphicFramePr>
        <p:xfrm>
          <a:off x="481744" y="1765900"/>
          <a:ext cx="8205056" cy="3886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399"/>
                <a:gridCol w="1052286"/>
                <a:gridCol w="3072190"/>
                <a:gridCol w="2893181"/>
              </a:tblGrid>
              <a:tr h="8741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874156"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r>
                        <a:rPr lang="en-US" dirty="0" smtClean="0"/>
                        <a:t>+5’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ESS-SB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Marcos </a:t>
                      </a:r>
                      <a:r>
                        <a:rPr lang="en-US" dirty="0" err="1" smtClean="0"/>
                        <a:t>Dracos</a:t>
                      </a:r>
                      <a:r>
                        <a:rPr lang="en-US" dirty="0" smtClean="0"/>
                        <a:t> (IPHC-IN2P3/CNRS)</a:t>
                      </a:r>
                    </a:p>
                  </a:txBody>
                  <a:tcPr/>
                </a:tc>
              </a:tr>
              <a:tr h="874156">
                <a:tc>
                  <a:txBody>
                    <a:bodyPr/>
                    <a:lstStyle/>
                    <a:p>
                      <a:r>
                        <a:rPr lang="en-US" dirty="0" smtClean="0"/>
                        <a:t>11:30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0504D"/>
                          </a:solidFill>
                        </a:rPr>
                        <a:t>MICE Trackers and Magnets (originally scheduled</a:t>
                      </a:r>
                      <a:r>
                        <a:rPr lang="en-US" baseline="0" dirty="0" smtClean="0">
                          <a:solidFill>
                            <a:srgbClr val="C0504D"/>
                          </a:solidFill>
                        </a:rPr>
                        <a:t> for Monday</a:t>
                      </a:r>
                      <a:r>
                        <a:rPr lang="en-US" dirty="0" smtClean="0">
                          <a:solidFill>
                            <a:srgbClr val="C0504D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0504D"/>
                          </a:solidFill>
                        </a:rPr>
                        <a:t> Dr. Melissa Uchida</a:t>
                      </a:r>
                      <a:r>
                        <a:rPr lang="en-US" baseline="0" dirty="0" smtClean="0">
                          <a:solidFill>
                            <a:srgbClr val="C0504D"/>
                          </a:solidFill>
                        </a:rPr>
                        <a:t> (</a:t>
                      </a:r>
                      <a:r>
                        <a:rPr lang="en-US" dirty="0" smtClean="0">
                          <a:solidFill>
                            <a:srgbClr val="C0504D"/>
                          </a:solidFill>
                        </a:rPr>
                        <a:t>Imperial College)</a:t>
                      </a:r>
                    </a:p>
                  </a:txBody>
                  <a:tcPr/>
                </a:tc>
              </a:tr>
              <a:tr h="1223818">
                <a:tc>
                  <a:txBody>
                    <a:bodyPr/>
                    <a:lstStyle/>
                    <a:p>
                      <a:r>
                        <a:rPr lang="en-US" dirty="0" smtClean="0"/>
                        <a:t>12:00</a:t>
                      </a:r>
                    </a:p>
                    <a:p>
                      <a:r>
                        <a:rPr lang="en-US" dirty="0" smtClean="0"/>
                        <a:t>(joint</a:t>
                      </a:r>
                      <a:r>
                        <a:rPr lang="en-US" baseline="0" dirty="0" smtClean="0"/>
                        <a:t> with WG2)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novel neutrino </a:t>
                      </a:r>
                      <a:r>
                        <a:rPr lang="en-US" dirty="0" err="1" smtClean="0"/>
                        <a:t>beamline</a:t>
                      </a:r>
                      <a:r>
                        <a:rPr lang="en-US" dirty="0" smtClean="0"/>
                        <a:t> for the measurement of the electron neutrino cross 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Francesco </a:t>
                      </a:r>
                      <a:r>
                        <a:rPr lang="en-US" dirty="0" err="1" smtClean="0"/>
                        <a:t>Terranova</a:t>
                      </a:r>
                      <a:r>
                        <a:rPr lang="en-US" dirty="0" smtClean="0"/>
                        <a:t> (Univ. of Milano-</a:t>
                      </a:r>
                      <a:r>
                        <a:rPr lang="en-US" dirty="0" err="1" smtClean="0"/>
                        <a:t>Bicocca</a:t>
                      </a:r>
                      <a:r>
                        <a:rPr lang="en-US" dirty="0" smtClean="0"/>
                        <a:t> and INFN)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89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Friday Parallels II/III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00483"/>
              </p:ext>
            </p:extLst>
          </p:nvPr>
        </p:nvGraphicFramePr>
        <p:xfrm>
          <a:off x="481744" y="1560285"/>
          <a:ext cx="8205056" cy="2612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399"/>
                <a:gridCol w="1052286"/>
                <a:gridCol w="3072190"/>
                <a:gridCol w="2893181"/>
              </a:tblGrid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dirty="0" smtClean="0"/>
                        <a:t>14:00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Latest results on in‐beam W powder target at CERN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Ottone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Caretta</a:t>
                      </a:r>
                      <a:r>
                        <a:rPr lang="en-US" dirty="0" smtClean="0"/>
                        <a:t> (RAL)</a:t>
                      </a: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dirty="0" smtClean="0"/>
                        <a:t>14:30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Targets for high‐intensity </a:t>
                      </a:r>
                      <a:r>
                        <a:rPr lang="en-US" dirty="0" err="1" smtClean="0"/>
                        <a:t>muon</a:t>
                      </a:r>
                      <a:r>
                        <a:rPr lang="en-US" dirty="0" smtClean="0"/>
                        <a:t> 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Prof. Kirk McDonald (Princeton University)</a:t>
                      </a: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US" dirty="0" smtClean="0"/>
                        <a:t>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LBNF neutrino beams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James Strait (FNAL)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26561"/>
              </p:ext>
            </p:extLst>
          </p:nvPr>
        </p:nvGraphicFramePr>
        <p:xfrm>
          <a:off x="457200" y="4699001"/>
          <a:ext cx="8229600" cy="1312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38"/>
                <a:gridCol w="1052286"/>
                <a:gridCol w="3096381"/>
                <a:gridCol w="2856895"/>
              </a:tblGrid>
              <a:tr h="6561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656167">
                <a:tc>
                  <a:txBody>
                    <a:bodyPr/>
                    <a:lstStyle/>
                    <a:p>
                      <a:r>
                        <a:rPr lang="en-US" dirty="0" smtClean="0"/>
                        <a:t>16:00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WG3 Summary Preparation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00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NuFact’14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09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5662"/>
            <a:ext cx="8229600" cy="1143000"/>
          </a:xfrm>
        </p:spPr>
        <p:txBody>
          <a:bodyPr/>
          <a:lstStyle/>
          <a:p>
            <a:r>
              <a:rPr lang="en-US" dirty="0" smtClean="0"/>
              <a:t>Target/capture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77" y="663905"/>
            <a:ext cx="8697067" cy="477895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 the path to a multi-MW target/capture system?</a:t>
            </a:r>
          </a:p>
          <a:p>
            <a:pPr lvl="1"/>
            <a:r>
              <a:rPr lang="en-US" dirty="0" smtClean="0"/>
              <a:t>What are the options to mitigate energy deposition and shielding problems for multi-MW solenoid capture systems?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Depends on the power on target and proton energy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Use carbon target instead of liquid Hg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Preliminary He-gas cooled W-bead shielding has been proposed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Are there outstanding target handling issues for multi- MW designs? How do material properties evolve with time (radiation, strain, stress and temperature)?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Topics of ongoing studies (</a:t>
            </a:r>
            <a:r>
              <a:rPr lang="en-US" dirty="0" err="1" smtClean="0">
                <a:solidFill>
                  <a:srgbClr val="FF0000"/>
                </a:solidFill>
              </a:rPr>
              <a:t>RaDIATE</a:t>
            </a:r>
            <a:r>
              <a:rPr lang="en-US" dirty="0" smtClean="0">
                <a:solidFill>
                  <a:srgbClr val="FF0000"/>
                </a:solidFill>
              </a:rPr>
              <a:t> collaboration).  Solid targets are much easier to handle than liquid. </a:t>
            </a:r>
            <a:r>
              <a:rPr lang="en-US" dirty="0" err="1" smtClean="0">
                <a:solidFill>
                  <a:srgbClr val="FF0000"/>
                </a:solidFill>
              </a:rPr>
              <a:t>Magents</a:t>
            </a:r>
            <a:r>
              <a:rPr lang="en-US" dirty="0" smtClean="0">
                <a:solidFill>
                  <a:srgbClr val="FF0000"/>
                </a:solidFill>
              </a:rPr>
              <a:t> are bigger issue than the target itself.</a:t>
            </a:r>
          </a:p>
          <a:p>
            <a:pPr lvl="1"/>
            <a:r>
              <a:rPr lang="en-US" dirty="0" smtClean="0"/>
              <a:t>Is our modeling of pion production sufficiently complete to address proposed accelerator projects?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Uncertainties at 20% level were reported previously, no update at this </a:t>
            </a:r>
            <a:r>
              <a:rPr lang="en-US" dirty="0" err="1" smtClean="0">
                <a:solidFill>
                  <a:srgbClr val="FF0000"/>
                </a:solidFill>
              </a:rPr>
              <a:t>NuFact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While there is progress, we can’t completely eliminate any of the questions above.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New question: what are the limits of the carbon target.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84476" y="5321899"/>
            <a:ext cx="7333466" cy="110799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008000"/>
                </a:solidFill>
              </a:rPr>
              <a:t>See talks by Kirk McDonald and </a:t>
            </a:r>
            <a:r>
              <a:rPr lang="en-US" sz="2200" dirty="0" err="1" smtClean="0">
                <a:solidFill>
                  <a:srgbClr val="008000"/>
                </a:solidFill>
              </a:rPr>
              <a:t>Ottone</a:t>
            </a:r>
            <a:r>
              <a:rPr lang="en-US" sz="2200" dirty="0" smtClean="0">
                <a:solidFill>
                  <a:srgbClr val="008000"/>
                </a:solidFill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</a:rPr>
              <a:t>Caretta</a:t>
            </a:r>
            <a:r>
              <a:rPr lang="en-US" sz="2200" dirty="0" smtClean="0">
                <a:solidFill>
                  <a:srgbClr val="008000"/>
                </a:solidFill>
              </a:rPr>
              <a:t> in the afternoon parallel session on Friday (14:00-15:30)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008000"/>
                </a:solidFill>
              </a:rPr>
              <a:t>No talk on </a:t>
            </a:r>
            <a:r>
              <a:rPr lang="en-US" sz="2200" dirty="0" err="1" smtClean="0">
                <a:solidFill>
                  <a:srgbClr val="008000"/>
                </a:solidFill>
              </a:rPr>
              <a:t>RaDIATE</a:t>
            </a:r>
            <a:r>
              <a:rPr lang="en-US" sz="2200" dirty="0" smtClean="0">
                <a:solidFill>
                  <a:srgbClr val="008000"/>
                </a:solidFill>
              </a:rPr>
              <a:t> this time</a:t>
            </a:r>
            <a:endParaRPr lang="en-US" sz="2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2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36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optimum </a:t>
            </a:r>
            <a:r>
              <a:rPr lang="en-US" dirty="0" err="1" smtClean="0"/>
              <a:t>muon</a:t>
            </a:r>
            <a:r>
              <a:rPr lang="en-US" dirty="0" smtClean="0"/>
              <a:t> acceleration scheme for the Neutrino Factory with respect to feasibility, performance and cost (FFAG, RLAs with FFAG arcs, </a:t>
            </a:r>
            <a:r>
              <a:rPr lang="en-US" dirty="0" err="1" smtClean="0"/>
              <a:t>linac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Cost-saving concept: dual-use </a:t>
            </a:r>
            <a:r>
              <a:rPr lang="en-US" dirty="0" err="1" smtClean="0">
                <a:solidFill>
                  <a:srgbClr val="FF0000"/>
                </a:solidFill>
              </a:rPr>
              <a:t>linac</a:t>
            </a:r>
            <a:r>
              <a:rPr lang="en-US" dirty="0" smtClean="0">
                <a:solidFill>
                  <a:srgbClr val="FF0000"/>
                </a:solidFill>
              </a:rPr>
              <a:t> for the </a:t>
            </a:r>
            <a:r>
              <a:rPr lang="en-US" dirty="0" err="1" smtClean="0">
                <a:solidFill>
                  <a:srgbClr val="FF0000"/>
                </a:solidFill>
              </a:rPr>
              <a:t>NuMAX</a:t>
            </a:r>
            <a:r>
              <a:rPr lang="en-US" dirty="0" smtClean="0">
                <a:solidFill>
                  <a:srgbClr val="FF0000"/>
                </a:solidFill>
              </a:rPr>
              <a:t> scheme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Single FFAG type arc replacing multiple arcs in RLA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Studies are ongoing, item persists.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9810" y="4475239"/>
            <a:ext cx="5916991" cy="83099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Update on acceleration by Alex </a:t>
            </a:r>
            <a:r>
              <a:rPr lang="en-US" sz="2400" dirty="0" err="1" smtClean="0">
                <a:solidFill>
                  <a:srgbClr val="008000"/>
                </a:solidFill>
              </a:rPr>
              <a:t>Bogacz</a:t>
            </a:r>
            <a:r>
              <a:rPr lang="en-US" sz="2400" dirty="0" smtClean="0">
                <a:solidFill>
                  <a:srgbClr val="008000"/>
                </a:solidFill>
              </a:rPr>
              <a:t> in the afternoon session on Tuesday at 15:50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3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959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best solution/design for the </a:t>
            </a:r>
            <a:r>
              <a:rPr lang="en-US" dirty="0" err="1" smtClean="0"/>
              <a:t>nuSTORM</a:t>
            </a:r>
            <a:r>
              <a:rPr lang="en-US" dirty="0" smtClean="0"/>
              <a:t> facility (performance, cost)?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Ongoing analysis of FFAG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FODO solutions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FFAG ring: DFD triplet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doublet in the straights, optimization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Item persists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New questions: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How to generate short proton pulse for </a:t>
            </a:r>
            <a:r>
              <a:rPr lang="en-US" dirty="0" err="1" smtClean="0">
                <a:solidFill>
                  <a:schemeClr val="accent1"/>
                </a:solidFill>
              </a:rPr>
              <a:t>nuSTORM</a:t>
            </a:r>
            <a:r>
              <a:rPr lang="en-US" dirty="0" smtClean="0">
                <a:solidFill>
                  <a:schemeClr val="accent1"/>
                </a:solidFill>
              </a:rPr>
              <a:t> at </a:t>
            </a:r>
            <a:r>
              <a:rPr lang="en-US" dirty="0" smtClean="0">
                <a:solidFill>
                  <a:srgbClr val="4F81BD"/>
                </a:solidFill>
              </a:rPr>
              <a:t>CERN? 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What is the location of the far </a:t>
            </a:r>
            <a:r>
              <a:rPr lang="en-US" dirty="0" smtClean="0">
                <a:solidFill>
                  <a:schemeClr val="accent1"/>
                </a:solidFill>
              </a:rPr>
              <a:t>detector at </a:t>
            </a:r>
            <a:r>
              <a:rPr lang="en-US" dirty="0" smtClean="0">
                <a:solidFill>
                  <a:srgbClr val="4F81BD"/>
                </a:solidFill>
              </a:rPr>
              <a:t>CERN?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61811" y="4596190"/>
            <a:ext cx="6424990" cy="83099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Talks by Alan </a:t>
            </a:r>
            <a:r>
              <a:rPr lang="en-US" sz="2400" dirty="0" err="1" smtClean="0">
                <a:solidFill>
                  <a:srgbClr val="008000"/>
                </a:solidFill>
              </a:rPr>
              <a:t>Bross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and Jean-Baptist Lagrange in the afternoon session on Tuesday (14:30-16:30)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9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941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are the optimum beam designs for next generation </a:t>
            </a:r>
            <a:r>
              <a:rPr lang="en-US" dirty="0" err="1" smtClean="0"/>
              <a:t>muon</a:t>
            </a:r>
            <a:r>
              <a:rPr lang="en-US" dirty="0" smtClean="0"/>
              <a:t> experiments based on current and future proton beams?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New questions: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What are the possible applications of (cooled) </a:t>
            </a:r>
            <a:r>
              <a:rPr lang="en-US" dirty="0" err="1" smtClean="0">
                <a:solidFill>
                  <a:srgbClr val="4F81BD"/>
                </a:solidFill>
              </a:rPr>
              <a:t>muon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dirty="0" smtClean="0">
                <a:solidFill>
                  <a:srgbClr val="4F81BD"/>
                </a:solidFill>
              </a:rPr>
              <a:t>beams?</a:t>
            </a:r>
          </a:p>
          <a:p>
            <a:pPr lvl="1"/>
            <a:r>
              <a:rPr lang="en-GB" dirty="0">
                <a:solidFill>
                  <a:srgbClr val="4F81BD"/>
                </a:solidFill>
              </a:rPr>
              <a:t>Can we design the capture/front end system, which would be beneficial for many experiments</a:t>
            </a:r>
            <a:r>
              <a:rPr lang="en-GB" dirty="0" smtClean="0">
                <a:solidFill>
                  <a:srgbClr val="4F81BD"/>
                </a:solidFill>
              </a:rPr>
              <a:t>?</a:t>
            </a:r>
            <a:endParaRPr lang="en-GB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4419" y="4523614"/>
            <a:ext cx="4112381" cy="83099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Question persists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8000"/>
                </a:solidFill>
              </a:rPr>
              <a:t>N</a:t>
            </a:r>
            <a:r>
              <a:rPr lang="en-US" sz="2400" dirty="0" smtClean="0">
                <a:solidFill>
                  <a:srgbClr val="008000"/>
                </a:solidFill>
              </a:rPr>
              <a:t>o dedicated talks this time 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0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16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Is there a possible solution for an ESS driven proton driver for the SB and/or NF?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 SB the answer is definitely ‘yes’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For low-energy </a:t>
            </a:r>
            <a:r>
              <a:rPr lang="en-US" dirty="0" err="1" smtClean="0">
                <a:solidFill>
                  <a:schemeClr val="accent1"/>
                </a:solidFill>
              </a:rPr>
              <a:t>nuSTORM</a:t>
            </a:r>
            <a:r>
              <a:rPr lang="en-US" dirty="0" smtClean="0">
                <a:solidFill>
                  <a:schemeClr val="accent1"/>
                </a:solidFill>
              </a:rPr>
              <a:t> at ESS: </a:t>
            </a:r>
          </a:p>
          <a:p>
            <a:pPr lvl="2"/>
            <a:r>
              <a:rPr lang="en-US" dirty="0" smtClean="0">
                <a:solidFill>
                  <a:srgbClr val="4F81BD"/>
                </a:solidFill>
              </a:rPr>
              <a:t>Should it be based on a storage ring or a straight channel (like MOMENT)?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For NF: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rgbClr val="4F81BD"/>
                </a:solidFill>
              </a:rPr>
              <a:t>How to provide short bunch structure after accumulator at ESS (do we need a compressor, or accumulator can be used as compressor)?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1" y="5019524"/>
            <a:ext cx="5562600" cy="83099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See talk on ESS-SB by Marcos </a:t>
            </a:r>
            <a:r>
              <a:rPr lang="en-US" sz="2400" dirty="0" err="1" smtClean="0">
                <a:solidFill>
                  <a:srgbClr val="008000"/>
                </a:solidFill>
              </a:rPr>
              <a:t>Dracos</a:t>
            </a:r>
            <a:r>
              <a:rPr lang="en-US" sz="2400" dirty="0" smtClean="0">
                <a:solidFill>
                  <a:srgbClr val="008000"/>
                </a:solidFill>
              </a:rPr>
              <a:t> in the morning session on Friday (11:00)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4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a full WG3 agenda</a:t>
            </a:r>
          </a:p>
          <a:p>
            <a:pPr lvl="1"/>
            <a:r>
              <a:rPr lang="en-US" dirty="0" smtClean="0"/>
              <a:t>27 parallel talks and </a:t>
            </a:r>
            <a:r>
              <a:rPr lang="en-US" dirty="0"/>
              <a:t>7</a:t>
            </a:r>
            <a:r>
              <a:rPr lang="en-US" dirty="0" smtClean="0"/>
              <a:t> plenary talks</a:t>
            </a:r>
          </a:p>
          <a:p>
            <a:r>
              <a:rPr lang="en-US" dirty="0" smtClean="0"/>
              <a:t>We will address many questions inherited from NuFact’14</a:t>
            </a:r>
          </a:p>
          <a:p>
            <a:pPr lvl="1"/>
            <a:r>
              <a:rPr lang="en-US" dirty="0" smtClean="0"/>
              <a:t>other questions will be discussed during the workshop and at the summary preparation session on Friday and modified based on the current state of affairs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5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Plenary talk schedule</a:t>
            </a:r>
          </a:p>
          <a:p>
            <a:r>
              <a:rPr lang="en-US" dirty="0" smtClean="0"/>
              <a:t>Panel discussion on Monday</a:t>
            </a:r>
          </a:p>
          <a:p>
            <a:r>
              <a:rPr lang="en-US" dirty="0" smtClean="0"/>
              <a:t>Parallel talk schedule</a:t>
            </a:r>
          </a:p>
          <a:p>
            <a:r>
              <a:rPr lang="en-US" dirty="0" smtClean="0"/>
              <a:t>Questions for NuFact’15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70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05427" y="3040559"/>
            <a:ext cx="573314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rgbClr val="008000"/>
                </a:solidFill>
              </a:rPr>
              <a:t>Have a great </a:t>
            </a:r>
            <a:r>
              <a:rPr lang="en-US" sz="4400" b="1" dirty="0" smtClean="0">
                <a:solidFill>
                  <a:srgbClr val="008000"/>
                </a:solidFill>
              </a:rPr>
              <a:t>workshop!</a:t>
            </a:r>
            <a:endParaRPr lang="en-US" sz="4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63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Tuesday, 9:30, </a:t>
            </a:r>
            <a:r>
              <a:rPr lang="en-US" dirty="0" smtClean="0">
                <a:solidFill>
                  <a:schemeClr val="accent1"/>
                </a:solidFill>
              </a:rPr>
              <a:t>MOMENT </a:t>
            </a:r>
            <a:r>
              <a:rPr lang="en-US" dirty="0">
                <a:solidFill>
                  <a:schemeClr val="accent1"/>
                </a:solidFill>
              </a:rPr>
              <a:t>synergies with other projects</a:t>
            </a:r>
            <a:r>
              <a:rPr lang="en-US" dirty="0"/>
              <a:t> (</a:t>
            </a:r>
            <a:r>
              <a:rPr lang="en-US" dirty="0" err="1"/>
              <a:t>Jingyu</a:t>
            </a:r>
            <a:r>
              <a:rPr lang="en-US" dirty="0"/>
              <a:t> </a:t>
            </a:r>
            <a:r>
              <a:rPr lang="en-US" dirty="0" smtClean="0"/>
              <a:t>Tang, IHEP)</a:t>
            </a:r>
          </a:p>
          <a:p>
            <a:r>
              <a:rPr lang="en-US" dirty="0" smtClean="0"/>
              <a:t>Tuesday, 10:00, </a:t>
            </a:r>
            <a:r>
              <a:rPr lang="en-US" dirty="0" smtClean="0">
                <a:solidFill>
                  <a:srgbClr val="4F81BD"/>
                </a:solidFill>
              </a:rPr>
              <a:t>MAP/MICE status </a:t>
            </a:r>
            <a:r>
              <a:rPr lang="en-US" dirty="0" smtClean="0"/>
              <a:t>(Mark Palmer, </a:t>
            </a:r>
            <a:r>
              <a:rPr lang="en-US" dirty="0" err="1" smtClean="0"/>
              <a:t>Fermilab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Thursday, 17:00, </a:t>
            </a:r>
            <a:r>
              <a:rPr lang="en-US" dirty="0" smtClean="0">
                <a:solidFill>
                  <a:srgbClr val="4F81BD"/>
                </a:solidFill>
              </a:rPr>
              <a:t>Current Status of the </a:t>
            </a:r>
            <a:r>
              <a:rPr lang="en-US" dirty="0" err="1" smtClean="0">
                <a:solidFill>
                  <a:srgbClr val="4F81BD"/>
                </a:solidFill>
              </a:rPr>
              <a:t>Fermilab</a:t>
            </a:r>
            <a:r>
              <a:rPr lang="en-US" dirty="0" smtClean="0">
                <a:solidFill>
                  <a:srgbClr val="4F81BD"/>
                </a:solidFill>
              </a:rPr>
              <a:t> Neutrino </a:t>
            </a:r>
            <a:r>
              <a:rPr lang="en-US" dirty="0" err="1" smtClean="0">
                <a:solidFill>
                  <a:srgbClr val="4F81BD"/>
                </a:solidFill>
              </a:rPr>
              <a:t>Beamlines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(Craig Moore, </a:t>
            </a:r>
            <a:r>
              <a:rPr lang="en-US" dirty="0" err="1" smtClean="0"/>
              <a:t>Fermilab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Thursday, 17:30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Fermilab</a:t>
            </a:r>
            <a:r>
              <a:rPr lang="en-US" dirty="0">
                <a:solidFill>
                  <a:schemeClr val="accent1"/>
                </a:solidFill>
              </a:rPr>
              <a:t> Proton </a:t>
            </a:r>
            <a:r>
              <a:rPr lang="en-US" dirty="0" smtClean="0">
                <a:solidFill>
                  <a:schemeClr val="accent1"/>
                </a:solidFill>
              </a:rPr>
              <a:t>Driver </a:t>
            </a:r>
            <a:r>
              <a:rPr lang="en-US" dirty="0" smtClean="0"/>
              <a:t>(</a:t>
            </a:r>
            <a:r>
              <a:rPr lang="en-US" dirty="0" err="1" smtClean="0"/>
              <a:t>Milorad</a:t>
            </a:r>
            <a:r>
              <a:rPr lang="en-US" dirty="0" smtClean="0"/>
              <a:t> </a:t>
            </a:r>
            <a:r>
              <a:rPr lang="en-US" dirty="0" err="1" smtClean="0"/>
              <a:t>Popovic</a:t>
            </a:r>
            <a:r>
              <a:rPr lang="en-US" dirty="0" smtClean="0"/>
              <a:t>, </a:t>
            </a:r>
            <a:r>
              <a:rPr lang="en-US" dirty="0" err="1" smtClean="0"/>
              <a:t>Fermilab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Saturday, 9:50, </a:t>
            </a:r>
            <a:r>
              <a:rPr lang="en-US" dirty="0" smtClean="0">
                <a:solidFill>
                  <a:schemeClr val="accent1"/>
                </a:solidFill>
              </a:rPr>
              <a:t>WG3 Summary </a:t>
            </a:r>
            <a:r>
              <a:rPr lang="en-US" dirty="0" smtClean="0"/>
              <a:t>(</a:t>
            </a:r>
            <a:r>
              <a:rPr lang="en-US" dirty="0" err="1" smtClean="0"/>
              <a:t>Jingyu</a:t>
            </a:r>
            <a:r>
              <a:rPr lang="en-US" dirty="0" smtClean="0"/>
              <a:t> Tang, IHEP)</a:t>
            </a:r>
          </a:p>
          <a:p>
            <a:r>
              <a:rPr lang="en-US" dirty="0" smtClean="0"/>
              <a:t>Saturday, 11:10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Future Accelerator-based Neutrino Physics in </a:t>
            </a:r>
            <a:r>
              <a:rPr lang="en-US" dirty="0" smtClean="0">
                <a:solidFill>
                  <a:schemeClr val="accent1"/>
                </a:solidFill>
              </a:rPr>
              <a:t>Asia</a:t>
            </a:r>
            <a:r>
              <a:rPr lang="en-US" dirty="0" smtClean="0"/>
              <a:t> (Takashi Kobayashi, KEK)</a:t>
            </a:r>
          </a:p>
          <a:p>
            <a:r>
              <a:rPr lang="en-US" dirty="0" smtClean="0"/>
              <a:t>Saturday, 11:50, </a:t>
            </a:r>
            <a:r>
              <a:rPr lang="en-US" dirty="0" smtClean="0">
                <a:solidFill>
                  <a:srgbClr val="4F81BD"/>
                </a:solidFill>
              </a:rPr>
              <a:t>Future Accelerator-based Neutrino Physics in America and Europe</a:t>
            </a:r>
            <a:r>
              <a:rPr lang="en-US" dirty="0" smtClean="0"/>
              <a:t> (Kenneth Long, Imperial College London)</a:t>
            </a:r>
          </a:p>
          <a:p>
            <a:endParaRPr lang="en-US" dirty="0" smtClean="0"/>
          </a:p>
          <a:p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8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Table on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16:50-18:20 </a:t>
            </a:r>
            <a:r>
              <a:rPr lang="en-US" dirty="0" smtClean="0">
                <a:solidFill>
                  <a:schemeClr val="accent2"/>
                </a:solidFill>
              </a:rPr>
              <a:t>Round table: Developing an International Strategy toward a Neutrino Factory</a:t>
            </a:r>
          </a:p>
          <a:p>
            <a:pPr lvl="1"/>
            <a:r>
              <a:rPr lang="en-US" dirty="0" smtClean="0"/>
              <a:t>16:50-17:20 </a:t>
            </a:r>
            <a:r>
              <a:rPr lang="en-US" dirty="0" smtClean="0">
                <a:solidFill>
                  <a:schemeClr val="accent1"/>
                </a:solidFill>
              </a:rPr>
              <a:t>Physics potential of non-conventional neutrino beams: Neutrino Factory +</a:t>
            </a:r>
            <a:r>
              <a:rPr lang="en-US" dirty="0" smtClean="0"/>
              <a:t> (Prof. Alan </a:t>
            </a:r>
            <a:r>
              <a:rPr lang="en-US" dirty="0" err="1" smtClean="0"/>
              <a:t>Bross</a:t>
            </a:r>
            <a:r>
              <a:rPr lang="en-US" dirty="0" smtClean="0"/>
              <a:t>, </a:t>
            </a:r>
            <a:r>
              <a:rPr lang="en-US" dirty="0" err="1" smtClean="0"/>
              <a:t>Fermilab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17:20-18:20 Round table: </a:t>
            </a:r>
            <a:r>
              <a:rPr lang="en-US" dirty="0" smtClean="0">
                <a:solidFill>
                  <a:srgbClr val="4F81BD"/>
                </a:solidFill>
              </a:rPr>
              <a:t>Developing an International Strategy toward a Neutrino Factory</a:t>
            </a:r>
          </a:p>
          <a:p>
            <a:pPr lvl="2"/>
            <a:r>
              <a:rPr lang="en-US" dirty="0" smtClean="0"/>
              <a:t>Speakers:	</a:t>
            </a:r>
            <a:br>
              <a:rPr lang="en-US" dirty="0" smtClean="0"/>
            </a:br>
            <a:r>
              <a:rPr lang="en-US" dirty="0" smtClean="0"/>
              <a:t>Dr. Daniel </a:t>
            </a:r>
            <a:r>
              <a:rPr lang="en-US" dirty="0" err="1" smtClean="0"/>
              <a:t>Cherdack</a:t>
            </a:r>
            <a:r>
              <a:rPr lang="en-US" dirty="0" smtClean="0"/>
              <a:t> (Colorado State University)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Prof. Takashi Kobayashi (KEK)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Prof. Kenneth Long (Imperial College London)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Dr. Mark Palmer (</a:t>
            </a:r>
            <a:r>
              <a:rPr lang="en-US" dirty="0" err="1" smtClean="0"/>
              <a:t>Fermilab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Prof. </a:t>
            </a:r>
            <a:r>
              <a:rPr lang="en-US" dirty="0" err="1" smtClean="0"/>
              <a:t>Jingyu</a:t>
            </a:r>
            <a:r>
              <a:rPr lang="en-US" dirty="0" smtClean="0"/>
              <a:t> Tang (Institute of High Energy Physics)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4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Parallel: MICE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694108"/>
              </p:ext>
            </p:extLst>
          </p:nvPr>
        </p:nvGraphicFramePr>
        <p:xfrm>
          <a:off x="457200" y="1367348"/>
          <a:ext cx="8205056" cy="4783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520"/>
                <a:gridCol w="1044027"/>
                <a:gridCol w="2787893"/>
                <a:gridCol w="3513616"/>
              </a:tblGrid>
              <a:tr h="8986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898617">
                <a:tc>
                  <a:txBody>
                    <a:bodyPr/>
                    <a:lstStyle/>
                    <a:p>
                      <a:r>
                        <a:rPr lang="en-US" dirty="0" smtClean="0"/>
                        <a:t>14:30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MICE Construction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</a:t>
                      </a:r>
                      <a:r>
                        <a:rPr lang="en-US" baseline="0" dirty="0" smtClean="0"/>
                        <a:t> Colin Whyte (University of </a:t>
                      </a:r>
                      <a:r>
                        <a:rPr lang="en-US" baseline="0" dirty="0" err="1" smtClean="0"/>
                        <a:t>Strathclyde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98617">
                <a:tc>
                  <a:txBody>
                    <a:bodyPr/>
                    <a:lstStyle/>
                    <a:p>
                      <a:r>
                        <a:rPr lang="en-US" dirty="0" smtClean="0"/>
                        <a:t>15:00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MICE Step 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Milorad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Popovic</a:t>
                      </a:r>
                      <a:r>
                        <a:rPr lang="en-US" baseline="0" dirty="0" smtClean="0"/>
                        <a:t> (FNAL)</a:t>
                      </a:r>
                      <a:endParaRPr lang="en-US" dirty="0"/>
                    </a:p>
                  </a:txBody>
                  <a:tcPr/>
                </a:tc>
              </a:tr>
              <a:tr h="898617">
                <a:tc>
                  <a:txBody>
                    <a:bodyPr/>
                    <a:lstStyle/>
                    <a:p>
                      <a:r>
                        <a:rPr lang="en-US" dirty="0" smtClean="0"/>
                        <a:t>15:25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MICE cooling </a:t>
                      </a:r>
                      <a:r>
                        <a:rPr lang="en-US" dirty="0" err="1" smtClean="0"/>
                        <a:t>demosntration</a:t>
                      </a:r>
                      <a:r>
                        <a:rPr lang="en-US" dirty="0" smtClean="0"/>
                        <a:t> preparation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Dr. Jean-Baptiste Lagrange (Imperial College/</a:t>
                      </a:r>
                      <a:r>
                        <a:rPr lang="en-US" dirty="0" err="1" smtClean="0"/>
                        <a:t>Fermilab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1138430">
                <a:tc>
                  <a:txBody>
                    <a:bodyPr/>
                    <a:lstStyle/>
                    <a:p>
                      <a:r>
                        <a:rPr lang="en-US" dirty="0" smtClean="0"/>
                        <a:t>15:50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MTA status and progress (originally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scheduled for Friday</a:t>
                      </a:r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Dr. </a:t>
                      </a:r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Derun</a:t>
                      </a:r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 Li (LBNL)</a:t>
                      </a:r>
                    </a:p>
                    <a:p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6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Parallel I: MOMENT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450805"/>
              </p:ext>
            </p:extLst>
          </p:nvPr>
        </p:nvGraphicFramePr>
        <p:xfrm>
          <a:off x="457200" y="1417636"/>
          <a:ext cx="8205056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520"/>
                <a:gridCol w="1044027"/>
                <a:gridCol w="2787893"/>
                <a:gridCol w="3513616"/>
              </a:tblGrid>
              <a:tr h="773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773129"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4’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MOMENT as multiple neutrino 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Prof. Ye Yuan (IHEP)</a:t>
                      </a:r>
                    </a:p>
                  </a:txBody>
                  <a:tcPr/>
                </a:tc>
              </a:tr>
              <a:tr h="773129">
                <a:tc>
                  <a:txBody>
                    <a:bodyPr/>
                    <a:lstStyle/>
                    <a:p>
                      <a:r>
                        <a:rPr lang="en-US" dirty="0" smtClean="0"/>
                        <a:t>11:24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4’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Studies on pion/</a:t>
                      </a:r>
                      <a:r>
                        <a:rPr lang="en-US" dirty="0" err="1" smtClean="0"/>
                        <a:t>muon</a:t>
                      </a:r>
                      <a:r>
                        <a:rPr lang="en-US" dirty="0" smtClean="0"/>
                        <a:t> capture at MOMENT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Nikolaos</a:t>
                      </a:r>
                      <a:r>
                        <a:rPr lang="en-US" dirty="0" smtClean="0"/>
                        <a:t> Vassilopoulos (IHEP)</a:t>
                      </a:r>
                    </a:p>
                  </a:txBody>
                  <a:tcPr/>
                </a:tc>
              </a:tr>
              <a:tr h="773129">
                <a:tc>
                  <a:txBody>
                    <a:bodyPr/>
                    <a:lstStyle/>
                    <a:p>
                      <a:r>
                        <a:rPr lang="en-US" dirty="0" smtClean="0"/>
                        <a:t>11:48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4’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Cooling structure at the MOMENT 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Mr. </a:t>
                      </a:r>
                      <a:r>
                        <a:rPr lang="en-US" dirty="0" err="1" smtClean="0"/>
                        <a:t>Jianfei</a:t>
                      </a:r>
                      <a:r>
                        <a:rPr lang="en-US" dirty="0" smtClean="0"/>
                        <a:t> Tong (IHEP)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773129">
                <a:tc>
                  <a:txBody>
                    <a:bodyPr/>
                    <a:lstStyle/>
                    <a:p>
                      <a:r>
                        <a:rPr lang="en-US" dirty="0" smtClean="0"/>
                        <a:t>12:12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4’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Protons after bombarding the target at MOMENT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Cai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</a:t>
                      </a:r>
                      <a:r>
                        <a:rPr lang="en-US" dirty="0" smtClean="0"/>
                        <a:t> (IHEP)</a:t>
                      </a:r>
                    </a:p>
                  </a:txBody>
                  <a:tcPr/>
                </a:tc>
              </a:tr>
              <a:tr h="773129">
                <a:tc>
                  <a:txBody>
                    <a:bodyPr/>
                    <a:lstStyle/>
                    <a:p>
                      <a:r>
                        <a:rPr lang="en-US" dirty="0" smtClean="0"/>
                        <a:t>12:36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4’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Studies on charge selection at MOMENT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Mr. </a:t>
                      </a:r>
                      <a:r>
                        <a:rPr lang="en-US" dirty="0" err="1" smtClean="0"/>
                        <a:t>Yingpeng</a:t>
                      </a:r>
                      <a:r>
                        <a:rPr lang="en-US" dirty="0" smtClean="0"/>
                        <a:t> Song (IHEP)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4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Parallel II: NF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502238"/>
              </p:ext>
            </p:extLst>
          </p:nvPr>
        </p:nvGraphicFramePr>
        <p:xfrm>
          <a:off x="457200" y="1472492"/>
          <a:ext cx="8205056" cy="469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520"/>
                <a:gridCol w="1044027"/>
                <a:gridCol w="2983390"/>
                <a:gridCol w="3318119"/>
              </a:tblGrid>
              <a:tr h="9383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938313">
                <a:tc>
                  <a:txBody>
                    <a:bodyPr/>
                    <a:lstStyle/>
                    <a:p>
                      <a:r>
                        <a:rPr lang="en-US" dirty="0" smtClean="0"/>
                        <a:t>14:30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NuSTORM</a:t>
                      </a:r>
                      <a:r>
                        <a:rPr lang="en-US" dirty="0" smtClean="0"/>
                        <a:t> overview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Prof. Alan </a:t>
                      </a:r>
                      <a:r>
                        <a:rPr lang="en-US" dirty="0" err="1" smtClean="0"/>
                        <a:t>Bross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Fermilab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938313">
                <a:tc>
                  <a:txBody>
                    <a:bodyPr/>
                    <a:lstStyle/>
                    <a:p>
                      <a:r>
                        <a:rPr lang="en-US" dirty="0" smtClean="0"/>
                        <a:t>15:00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Decay ring design for long baseline NF a la </a:t>
                      </a:r>
                      <a:r>
                        <a:rPr lang="en-US" dirty="0" err="1" smtClean="0"/>
                        <a:t>NuMAX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Jaroslaw</a:t>
                      </a:r>
                      <a:r>
                        <a:rPr lang="en-US" dirty="0" smtClean="0"/>
                        <a:t> Pasternak (Imperial College/RAL-STFC)</a:t>
                      </a:r>
                      <a:endParaRPr lang="en-US" dirty="0"/>
                    </a:p>
                  </a:txBody>
                  <a:tcPr/>
                </a:tc>
              </a:tr>
              <a:tr h="938313">
                <a:tc>
                  <a:txBody>
                    <a:bodyPr/>
                    <a:lstStyle/>
                    <a:p>
                      <a:r>
                        <a:rPr lang="en-US" dirty="0" smtClean="0"/>
                        <a:t>15:25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Neutrinos from pion beam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Dr. Jean-Baptiste Lagrange (Imperial College/</a:t>
                      </a:r>
                      <a:r>
                        <a:rPr lang="en-US" dirty="0" err="1" smtClean="0"/>
                        <a:t>Fermilab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938313">
                <a:tc>
                  <a:txBody>
                    <a:bodyPr/>
                    <a:lstStyle/>
                    <a:p>
                      <a:r>
                        <a:rPr lang="en-US" dirty="0" smtClean="0"/>
                        <a:t>15:50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Muon</a:t>
                      </a:r>
                      <a:r>
                        <a:rPr lang="en-US" dirty="0" smtClean="0"/>
                        <a:t> acceleration for NF/MC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Dr. Alex </a:t>
                      </a:r>
                      <a:r>
                        <a:rPr lang="en-US" dirty="0" err="1" smtClean="0"/>
                        <a:t>Bogacz</a:t>
                      </a:r>
                      <a:r>
                        <a:rPr lang="en-US" dirty="0" smtClean="0"/>
                        <a:t> (Jefferson Lab)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8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Wednesday Parallel:</a:t>
            </a:r>
            <a:br>
              <a:rPr lang="en-US" dirty="0" smtClean="0"/>
            </a:br>
            <a:r>
              <a:rPr lang="en-US" dirty="0" smtClean="0"/>
              <a:t>Bright </a:t>
            </a:r>
            <a:r>
              <a:rPr lang="en-US" dirty="0" err="1" smtClean="0"/>
              <a:t>muon</a:t>
            </a:r>
            <a:r>
              <a:rPr lang="en-US" dirty="0" smtClean="0"/>
              <a:t> sources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649403"/>
              </p:ext>
            </p:extLst>
          </p:nvPr>
        </p:nvGraphicFramePr>
        <p:xfrm>
          <a:off x="457200" y="1818887"/>
          <a:ext cx="8205056" cy="407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520"/>
                <a:gridCol w="1044027"/>
                <a:gridCol w="3105981"/>
                <a:gridCol w="3195528"/>
              </a:tblGrid>
              <a:tr h="8146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814660"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High-intensity and high-brightness </a:t>
                      </a:r>
                      <a:r>
                        <a:rPr lang="en-US" dirty="0" err="1" smtClean="0"/>
                        <a:t>muon</a:t>
                      </a:r>
                      <a:r>
                        <a:rPr lang="en-US" dirty="0" smtClean="0"/>
                        <a:t> beams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Pavel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Snopok</a:t>
                      </a:r>
                      <a:r>
                        <a:rPr lang="en-US" dirty="0" smtClean="0"/>
                        <a:t> (IIT/</a:t>
                      </a:r>
                      <a:r>
                        <a:rPr lang="en-US" dirty="0" err="1" smtClean="0"/>
                        <a:t>Fermilab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814660">
                <a:tc>
                  <a:txBody>
                    <a:bodyPr/>
                    <a:lstStyle/>
                    <a:p>
                      <a:r>
                        <a:rPr lang="en-US" dirty="0" smtClean="0"/>
                        <a:t>11:25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Hybrid cooling 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Diktys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Stratakis</a:t>
                      </a:r>
                      <a:r>
                        <a:rPr lang="en-US" dirty="0" smtClean="0"/>
                        <a:t> (Brookhaven National Laboratory)</a:t>
                      </a:r>
                    </a:p>
                  </a:txBody>
                  <a:tcPr/>
                </a:tc>
              </a:tr>
              <a:tr h="814660">
                <a:tc>
                  <a:txBody>
                    <a:bodyPr/>
                    <a:lstStyle/>
                    <a:p>
                      <a:r>
                        <a:rPr lang="en-US" dirty="0" smtClean="0"/>
                        <a:t>11:50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cooling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Dr. Mark Palmer (</a:t>
                      </a:r>
                      <a:r>
                        <a:rPr lang="en-US" dirty="0" err="1" smtClean="0"/>
                        <a:t>Fermilab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814660">
                <a:tc>
                  <a:txBody>
                    <a:bodyPr/>
                    <a:lstStyle/>
                    <a:p>
                      <a:r>
                        <a:rPr lang="en-US" dirty="0" smtClean="0"/>
                        <a:t>12:15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44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Thursday Parallel I:</a:t>
            </a:r>
            <a:br>
              <a:rPr lang="en-US" dirty="0" smtClean="0"/>
            </a:br>
            <a:r>
              <a:rPr lang="en-US" dirty="0" smtClean="0"/>
              <a:t>joint WG1-WG2-WG3 session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98131"/>
              </p:ext>
            </p:extLst>
          </p:nvPr>
        </p:nvGraphicFramePr>
        <p:xfrm>
          <a:off x="457200" y="1637462"/>
          <a:ext cx="8205056" cy="439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520"/>
                <a:gridCol w="1044027"/>
                <a:gridCol w="3493348"/>
                <a:gridCol w="2808161"/>
              </a:tblGrid>
              <a:tr h="6885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688508"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of systematic uncertainties on DUNE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Daniel </a:t>
                      </a:r>
                      <a:r>
                        <a:rPr lang="en-US" dirty="0" err="1" smtClean="0"/>
                        <a:t>Cherdack</a:t>
                      </a:r>
                      <a:r>
                        <a:rPr lang="en-US" dirty="0" smtClean="0"/>
                        <a:t> (Colorado State University)</a:t>
                      </a:r>
                    </a:p>
                  </a:txBody>
                  <a:tcPr/>
                </a:tc>
              </a:tr>
              <a:tr h="688508">
                <a:tc>
                  <a:txBody>
                    <a:bodyPr/>
                    <a:lstStyle/>
                    <a:p>
                      <a:r>
                        <a:rPr lang="en-US" dirty="0" smtClean="0"/>
                        <a:t>11:30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of systematic uncertainties on Hyper-K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Mark </a:t>
                      </a:r>
                      <a:r>
                        <a:rPr lang="en-US" dirty="0" err="1" smtClean="0"/>
                        <a:t>Hartz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Kavli</a:t>
                      </a:r>
                      <a:r>
                        <a:rPr lang="en-US" dirty="0" smtClean="0"/>
                        <a:t> IPMU (WPI), University of Tokyo/TRIUMF)</a:t>
                      </a:r>
                    </a:p>
                  </a:txBody>
                  <a:tcPr/>
                </a:tc>
              </a:tr>
              <a:tr h="688508">
                <a:tc>
                  <a:txBody>
                    <a:bodyPr/>
                    <a:lstStyle/>
                    <a:p>
                      <a:r>
                        <a:rPr lang="en-US" dirty="0" smtClean="0"/>
                        <a:t>12:00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Prospects for reducing beam flux uncertainties with hadron production experiments over the next 10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Alessandro </a:t>
                      </a:r>
                      <a:r>
                        <a:rPr lang="en-US" dirty="0" err="1" smtClean="0"/>
                        <a:t>Bravar</a:t>
                      </a:r>
                      <a:r>
                        <a:rPr lang="en-US" dirty="0" smtClean="0"/>
                        <a:t> (University of Geneva)</a:t>
                      </a:r>
                    </a:p>
                  </a:txBody>
                  <a:tcPr/>
                </a:tc>
              </a:tr>
              <a:tr h="688508">
                <a:tc>
                  <a:txBody>
                    <a:bodyPr/>
                    <a:lstStyle/>
                    <a:p>
                      <a:r>
                        <a:rPr lang="en-US" dirty="0" smtClean="0"/>
                        <a:t>12:30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25+</a:t>
                      </a:r>
                      <a:r>
                        <a:rPr lang="en-US" dirty="0" smtClean="0"/>
                        <a:t>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Prospects for precision of neutrino cross-section measurements over the next 10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Dr. Deborah Harris (</a:t>
                      </a:r>
                      <a:r>
                        <a:rPr lang="en-US" dirty="0" err="1" smtClean="0"/>
                        <a:t>Fermilab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79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1926</Words>
  <Application>Microsoft Macintosh PowerPoint</Application>
  <PresentationFormat>On-screen Show (4:3)</PresentationFormat>
  <Paragraphs>306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WG3 – Accelerator Physics Plans and Questions</vt:lpstr>
      <vt:lpstr>Outline</vt:lpstr>
      <vt:lpstr>Plenary talks</vt:lpstr>
      <vt:lpstr>Round Table on Monday</vt:lpstr>
      <vt:lpstr>Monday Parallel: MICE</vt:lpstr>
      <vt:lpstr>Tuesday Parallel I: MOMENT</vt:lpstr>
      <vt:lpstr>Tuesday Parallel II: NF</vt:lpstr>
      <vt:lpstr>Wednesday Parallel: Bright muon sources</vt:lpstr>
      <vt:lpstr>Thursday Parallel I: joint WG1-WG2-WG3 session</vt:lpstr>
      <vt:lpstr>Thursday Parallel II: joint WG3-WG4 session</vt:lpstr>
      <vt:lpstr>Friday Parallel I</vt:lpstr>
      <vt:lpstr>Friday Parallels II/III</vt:lpstr>
      <vt:lpstr>Questions from NuFact’14</vt:lpstr>
      <vt:lpstr>Target/capture</vt:lpstr>
      <vt:lpstr>Acceleration</vt:lpstr>
      <vt:lpstr>nuSTORM</vt:lpstr>
      <vt:lpstr>Muon experiments</vt:lpstr>
      <vt:lpstr>ESS</vt:lpstr>
      <vt:lpstr>Summary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</dc:creator>
  <cp:lastModifiedBy>P</cp:lastModifiedBy>
  <cp:revision>33</cp:revision>
  <dcterms:created xsi:type="dcterms:W3CDTF">2015-08-07T04:28:22Z</dcterms:created>
  <dcterms:modified xsi:type="dcterms:W3CDTF">2015-08-10T00:42:45Z</dcterms:modified>
</cp:coreProperties>
</file>