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3" r:id="rId2"/>
    <p:sldId id="305" r:id="rId3"/>
    <p:sldId id="323" r:id="rId4"/>
    <p:sldId id="306" r:id="rId5"/>
    <p:sldId id="308" r:id="rId6"/>
    <p:sldId id="312" r:id="rId7"/>
    <p:sldId id="299" r:id="rId8"/>
    <p:sldId id="313" r:id="rId9"/>
    <p:sldId id="314" r:id="rId10"/>
    <p:sldId id="294" r:id="rId11"/>
    <p:sldId id="295" r:id="rId12"/>
    <p:sldId id="319" r:id="rId13"/>
    <p:sldId id="320" r:id="rId14"/>
    <p:sldId id="321" r:id="rId15"/>
    <p:sldId id="326" r:id="rId16"/>
    <p:sldId id="296" r:id="rId17"/>
    <p:sldId id="272" r:id="rId18"/>
    <p:sldId id="276" r:id="rId19"/>
    <p:sldId id="279" r:id="rId20"/>
    <p:sldId id="280" r:id="rId21"/>
    <p:sldId id="336" r:id="rId22"/>
    <p:sldId id="332" r:id="rId23"/>
    <p:sldId id="334" r:id="rId24"/>
    <p:sldId id="338" r:id="rId25"/>
    <p:sldId id="289" r:id="rId26"/>
    <p:sldId id="318" r:id="rId27"/>
    <p:sldId id="339" r:id="rId28"/>
    <p:sldId id="340" r:id="rId29"/>
    <p:sldId id="337" r:id="rId30"/>
    <p:sldId id="341" r:id="rId31"/>
    <p:sldId id="335" r:id="rId32"/>
    <p:sldId id="329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913231F-5C0D-6C48-991F-0814E758C71D}">
          <p14:sldIdLst>
            <p14:sldId id="293"/>
            <p14:sldId id="305"/>
            <p14:sldId id="323"/>
            <p14:sldId id="306"/>
            <p14:sldId id="308"/>
            <p14:sldId id="312"/>
            <p14:sldId id="299"/>
            <p14:sldId id="313"/>
            <p14:sldId id="314"/>
            <p14:sldId id="294"/>
            <p14:sldId id="295"/>
            <p14:sldId id="319"/>
            <p14:sldId id="320"/>
            <p14:sldId id="321"/>
            <p14:sldId id="326"/>
            <p14:sldId id="296"/>
            <p14:sldId id="272"/>
            <p14:sldId id="276"/>
            <p14:sldId id="279"/>
            <p14:sldId id="280"/>
            <p14:sldId id="336"/>
            <p14:sldId id="332"/>
            <p14:sldId id="334"/>
            <p14:sldId id="338"/>
            <p14:sldId id="289"/>
            <p14:sldId id="318"/>
            <p14:sldId id="339"/>
            <p14:sldId id="340"/>
            <p14:sldId id="337"/>
            <p14:sldId id="341"/>
            <p14:sldId id="335"/>
            <p14:sldId id="3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0F9"/>
    <a:srgbClr val="32E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ECAB3-C07F-4D44-B29D-8A6F08971DBD}" type="datetime1">
              <a:rPr lang="en-US" smtClean="0"/>
              <a:t>8/11/15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255D-3E22-9F4D-86C7-6109B405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5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4054-4EE1-104E-A227-8280608E41D0}" type="datetime1">
              <a:rPr lang="en-US" smtClean="0"/>
              <a:t>8/11/15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8BEB-34B8-CC40-BBA8-762ACFCE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1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question is what do</a:t>
            </a:r>
            <a:r>
              <a:rPr lang="en-US" baseline="0" dirty="0" smtClean="0"/>
              <a:t> we prefer </a:t>
            </a:r>
            <a:r>
              <a:rPr lang="en-US" dirty="0" smtClean="0"/>
              <a:t>muons or pions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51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107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804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027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392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97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222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40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012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823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884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52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e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5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2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image" Target="../media/image54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5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4.png"/><Relationship Id="rId5" Type="http://schemas.openxmlformats.org/officeDocument/2006/relationships/image" Target="../media/image57.png"/><Relationship Id="rId6" Type="http://schemas.openxmlformats.org/officeDocument/2006/relationships/oleObject" Target="../embeddings/oleObject17.bin"/><Relationship Id="rId7" Type="http://schemas.openxmlformats.org/officeDocument/2006/relationships/image" Target="../media/image5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39.png"/><Relationship Id="rId7" Type="http://schemas.openxmlformats.org/officeDocument/2006/relationships/image" Target="../media/image68.png"/><Relationship Id="rId8" Type="http://schemas.openxmlformats.org/officeDocument/2006/relationships/oleObject" Target="../embeddings/oleObject18.bin"/><Relationship Id="rId9" Type="http://schemas.openxmlformats.org/officeDocument/2006/relationships/image" Target="../media/image63.e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6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69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70.emf"/><Relationship Id="rId10" Type="http://schemas.openxmlformats.org/officeDocument/2006/relationships/image" Target="../media/image38.png"/><Relationship Id="rId11" Type="http://schemas.openxmlformats.org/officeDocument/2006/relationships/image" Target="../media/image7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8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84.emf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74.png"/><Relationship Id="rId10" Type="http://schemas.openxmlformats.org/officeDocument/2006/relationships/image" Target="../media/image6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311" y="2154428"/>
            <a:ext cx="7724194" cy="128727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Studies on pion/muon capture at MOMENT</a:t>
            </a:r>
          </a:p>
          <a:p>
            <a:pPr marL="0" indent="0" algn="ctr">
              <a:buNone/>
            </a:pPr>
            <a:r>
              <a:rPr lang="en-US" dirty="0" smtClean="0"/>
              <a:t>Nikos Vassilopoulos</a:t>
            </a:r>
          </a:p>
          <a:p>
            <a:pPr marL="0" indent="0" algn="ctr">
              <a:buNone/>
            </a:pPr>
            <a:r>
              <a:rPr lang="en-US" dirty="0" smtClean="0"/>
              <a:t>IHEP, CAS</a:t>
            </a:r>
          </a:p>
        </p:txBody>
      </p:sp>
      <p:pic>
        <p:nvPicPr>
          <p:cNvPr id="7" name="Image 6" descr="Screen Shot 2015-07-07 at 4.4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6" y="215900"/>
            <a:ext cx="4789611" cy="8699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CARTAZ_A3_NUFACT15_smal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5900"/>
            <a:ext cx="1371600" cy="193852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 descr="Screen Shot 2015-07-07 at 4.49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2" y="4286250"/>
            <a:ext cx="3293148" cy="21971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 descr="Screen Shot 2015-05-26 at 11.32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05" y="4284936"/>
            <a:ext cx="2724395" cy="219841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creen Shot 2015-08-05 at 3.55.2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1" y="4284937"/>
            <a:ext cx="2516443" cy="219841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711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5-07-08 at 5.48.5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"/>
          <a:stretch/>
        </p:blipFill>
        <p:spPr>
          <a:xfrm>
            <a:off x="123651" y="2952898"/>
            <a:ext cx="4448350" cy="361300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5-07-08 at 5.49.3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"/>
          <a:stretch/>
        </p:blipFill>
        <p:spPr>
          <a:xfrm>
            <a:off x="4760891" y="2952898"/>
            <a:ext cx="4319609" cy="360535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Screen Shot 2015-07-08 at 5.43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62" y="1206500"/>
            <a:ext cx="2705673" cy="16573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5-06-10 at 2.25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68" y="1206500"/>
            <a:ext cx="2667753" cy="16573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creen Shot 2015-06-10 at 2.26.4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" y="1206500"/>
            <a:ext cx="2703322" cy="16573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800" y="477838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79646"/>
                </a:solidFill>
              </a:rPr>
              <a:t>particle yields at the edge of MCS</a:t>
            </a:r>
            <a:br>
              <a:rPr lang="en-US" sz="3100" dirty="0">
                <a:solidFill>
                  <a:srgbClr val="F79646"/>
                </a:solidFill>
              </a:rPr>
            </a:br>
            <a:r>
              <a:rPr lang="en-US" sz="3100" dirty="0">
                <a:solidFill>
                  <a:srgbClr val="F79646"/>
                </a:solidFill>
              </a:rPr>
              <a:t>for </a:t>
            </a:r>
            <a:r>
              <a:rPr lang="en-US" sz="3100" dirty="0" smtClean="0">
                <a:solidFill>
                  <a:srgbClr val="F79646"/>
                </a:solidFill>
              </a:rPr>
              <a:t>different target lengths</a:t>
            </a:r>
            <a:br>
              <a:rPr lang="en-US" sz="3100" dirty="0" smtClean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>tilt=100 mrad, r</a:t>
            </a:r>
            <a:r>
              <a:rPr lang="en-US" sz="2000" baseline="-25000" dirty="0" smtClean="0">
                <a:solidFill>
                  <a:srgbClr val="F79646"/>
                </a:solidFill>
              </a:rPr>
              <a:t>trg</a:t>
            </a:r>
            <a:r>
              <a:rPr lang="en-US" sz="2000" dirty="0">
                <a:solidFill>
                  <a:srgbClr val="F79646"/>
                </a:solidFill>
              </a:rPr>
              <a:t>= </a:t>
            </a:r>
            <a:r>
              <a:rPr lang="en-US" sz="2000" dirty="0" smtClean="0">
                <a:solidFill>
                  <a:srgbClr val="F79646"/>
                </a:solidFill>
              </a:rPr>
              <a:t>5 mm</a:t>
            </a:r>
            <a:r>
              <a:rPr lang="en-US" sz="2000" dirty="0">
                <a:solidFill>
                  <a:srgbClr val="F79646"/>
                </a:solidFill>
              </a:rPr>
              <a:t>, </a:t>
            </a:r>
            <a:r>
              <a:rPr lang="el-GR" sz="2000" spc="-150" dirty="0">
                <a:solidFill>
                  <a:srgbClr val="F79646"/>
                </a:solidFill>
              </a:rPr>
              <a:t>σ</a:t>
            </a:r>
            <a:r>
              <a:rPr lang="en-US" sz="2000" spc="-150" baseline="-25000" dirty="0">
                <a:solidFill>
                  <a:srgbClr val="F79646"/>
                </a:solidFill>
              </a:rPr>
              <a:t>b</a:t>
            </a:r>
            <a:r>
              <a:rPr lang="en-US" sz="2000" spc="-150" dirty="0">
                <a:solidFill>
                  <a:srgbClr val="F79646"/>
                </a:solidFill>
              </a:rPr>
              <a:t>= 1 mm</a:t>
            </a:r>
            <a:r>
              <a:rPr lang="en-US" sz="2000" dirty="0">
                <a:solidFill>
                  <a:srgbClr val="F79646"/>
                </a:solidFill>
              </a:rPr>
              <a:t/>
            </a:r>
            <a:br>
              <a:rPr lang="en-US" sz="2000" dirty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/>
            </a:r>
            <a:br>
              <a:rPr lang="en-US" sz="2000" dirty="0" smtClean="0">
                <a:solidFill>
                  <a:srgbClr val="F79646"/>
                </a:solidFill>
              </a:rPr>
            </a:br>
            <a:endParaRPr lang="en-US" sz="2000" dirty="0">
              <a:solidFill>
                <a:srgbClr val="F7964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09740" y="2163730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13" name="Flèche vers la droite 12"/>
          <p:cNvSpPr/>
          <p:nvPr/>
        </p:nvSpPr>
        <p:spPr>
          <a:xfrm>
            <a:off x="5954435" y="1976330"/>
            <a:ext cx="347618" cy="19699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2909966" y="1342358"/>
            <a:ext cx="3392087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L=15, 20, 25, 30, 35, 40 cm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273255" y="4061767"/>
            <a:ext cx="984915" cy="461665"/>
          </a:xfrm>
          <a:prstGeom prst="rect">
            <a:avLst/>
          </a:prstGeom>
          <a:noFill/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911335" y="3162300"/>
            <a:ext cx="0" cy="3124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 flipH="1">
            <a:off x="909740" y="5734972"/>
            <a:ext cx="49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pc="-150" dirty="0" smtClean="0"/>
              <a:t>λ</a:t>
            </a:r>
            <a:r>
              <a:rPr lang="en-US" spc="-150" baseline="-25000" dirty="0" smtClean="0"/>
              <a:t>I</a:t>
            </a:r>
            <a:endParaRPr lang="en-US" spc="-15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846790" y="3162300"/>
            <a:ext cx="0" cy="3124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956003" y="573497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50" dirty="0" smtClean="0"/>
              <a:t>2</a:t>
            </a:r>
            <a:r>
              <a:rPr lang="el-GR" spc="-150" dirty="0" smtClean="0"/>
              <a:t>λ</a:t>
            </a:r>
            <a:r>
              <a:rPr lang="en-US" spc="-150" baseline="-25000" dirty="0" smtClean="0"/>
              <a:t>I</a:t>
            </a:r>
            <a:endParaRPr lang="en-US" spc="-150" dirty="0"/>
          </a:p>
        </p:txBody>
      </p:sp>
      <p:sp>
        <p:nvSpPr>
          <p:cNvPr id="25" name="ZoneTexte 24"/>
          <p:cNvSpPr txBox="1"/>
          <p:nvPr/>
        </p:nvSpPr>
        <p:spPr>
          <a:xfrm>
            <a:off x="693840" y="1374168"/>
            <a:ext cx="139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tilt 100 mrad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052641" y="2149949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080234" y="2149949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34" name="Flèche vers la droite 33"/>
          <p:cNvSpPr/>
          <p:nvPr/>
        </p:nvSpPr>
        <p:spPr>
          <a:xfrm>
            <a:off x="2814272" y="1889450"/>
            <a:ext cx="347618" cy="19699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6818379" y="4062259"/>
            <a:ext cx="38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86918" y="4113743"/>
            <a:ext cx="2324100" cy="64633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could do less or more if needed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1243495" y="5313651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8934450" y="992985"/>
            <a:ext cx="95250" cy="199786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cteur droit 37"/>
          <p:cNvCxnSpPr/>
          <p:nvPr/>
        </p:nvCxnSpPr>
        <p:spPr>
          <a:xfrm>
            <a:off x="7377091" y="3177724"/>
            <a:ext cx="0" cy="3124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e la date 44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6" name="Espace réservé du pied de page 45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7" name="Espace réservé du numéro de diapositive 46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806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7-08 at 6.2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67" y="1618255"/>
            <a:ext cx="4650533" cy="361315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Screen Shot 2015-07-08 at 6.12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b="3401"/>
          <a:stretch/>
        </p:blipFill>
        <p:spPr>
          <a:xfrm>
            <a:off x="0" y="1618255"/>
            <a:ext cx="4431512" cy="361315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009900" y="3421308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540650" y="1790700"/>
            <a:ext cx="0" cy="32004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558800" y="292100"/>
            <a:ext cx="8229600" cy="12573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79646"/>
                </a:solidFill>
              </a:rPr>
              <a:t>particle yields at the edge of MCS</a:t>
            </a:r>
            <a:br>
              <a:rPr lang="en-US" sz="3100" dirty="0">
                <a:solidFill>
                  <a:srgbClr val="F79646"/>
                </a:solidFill>
              </a:rPr>
            </a:br>
            <a:r>
              <a:rPr lang="en-US" sz="3100" dirty="0">
                <a:solidFill>
                  <a:srgbClr val="F79646"/>
                </a:solidFill>
              </a:rPr>
              <a:t>for different </a:t>
            </a:r>
            <a:r>
              <a:rPr lang="en-US" sz="3100" dirty="0" smtClean="0">
                <a:solidFill>
                  <a:srgbClr val="F79646"/>
                </a:solidFill>
              </a:rPr>
              <a:t>radii</a:t>
            </a:r>
            <a:br>
              <a:rPr lang="en-US" sz="3100" dirty="0" smtClean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>tilt=100 mrad, </a:t>
            </a:r>
            <a:r>
              <a:rPr lang="en-US" sz="2000" dirty="0">
                <a:solidFill>
                  <a:srgbClr val="F79646"/>
                </a:solidFill>
              </a:rPr>
              <a:t>L</a:t>
            </a:r>
            <a:r>
              <a:rPr lang="en-US" sz="2000" baseline="-25000" dirty="0" smtClean="0">
                <a:solidFill>
                  <a:srgbClr val="F79646"/>
                </a:solidFill>
              </a:rPr>
              <a:t>trg</a:t>
            </a:r>
            <a:r>
              <a:rPr lang="en-US" sz="2000" dirty="0" smtClean="0">
                <a:solidFill>
                  <a:srgbClr val="F79646"/>
                </a:solidFill>
              </a:rPr>
              <a:t>=30 cm</a:t>
            </a:r>
            <a:r>
              <a:rPr lang="en-US" sz="2000" dirty="0">
                <a:solidFill>
                  <a:srgbClr val="F79646"/>
                </a:solidFill>
              </a:rPr>
              <a:t>, </a:t>
            </a:r>
            <a:r>
              <a:rPr lang="el-GR" sz="2000" spc="-150" dirty="0">
                <a:solidFill>
                  <a:srgbClr val="F79646"/>
                </a:solidFill>
              </a:rPr>
              <a:t>σ</a:t>
            </a:r>
            <a:r>
              <a:rPr lang="en-US" sz="2000" spc="-150" baseline="-25000" dirty="0">
                <a:solidFill>
                  <a:srgbClr val="F79646"/>
                </a:solidFill>
              </a:rPr>
              <a:t>b</a:t>
            </a:r>
            <a:r>
              <a:rPr lang="en-US" sz="2000" spc="-150" dirty="0">
                <a:solidFill>
                  <a:srgbClr val="F79646"/>
                </a:solidFill>
              </a:rPr>
              <a:t>= 1 mm</a:t>
            </a:r>
            <a:r>
              <a:rPr lang="en-US" sz="2000" dirty="0">
                <a:solidFill>
                  <a:srgbClr val="F79646"/>
                </a:solidFill>
              </a:rPr>
              <a:t/>
            </a:r>
            <a:br>
              <a:rPr lang="en-US" sz="2000" dirty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/>
            </a:r>
            <a:br>
              <a:rPr lang="en-US" sz="2000" dirty="0" smtClean="0">
                <a:solidFill>
                  <a:srgbClr val="F79646"/>
                </a:solidFill>
              </a:rPr>
            </a:br>
            <a:endParaRPr lang="en-US" sz="2000" dirty="0">
              <a:solidFill>
                <a:srgbClr val="F79646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6042135" y="1790700"/>
            <a:ext cx="0" cy="31369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062979" y="3421308"/>
            <a:ext cx="38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31312" y="5600700"/>
            <a:ext cx="4318788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could do more in radius if needed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220728" y="4272251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Flèche vers la droite 26"/>
          <p:cNvSpPr/>
          <p:nvPr/>
        </p:nvSpPr>
        <p:spPr>
          <a:xfrm>
            <a:off x="8494014" y="5970032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space réservé de la date 3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392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creen Shot 2015-08-04 at 4.33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" y="619110"/>
            <a:ext cx="5500093" cy="451169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37827" y="208578"/>
            <a:ext cx="6487827" cy="21052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from ideal to </a:t>
            </a:r>
            <a:r>
              <a:rPr lang="en-US" sz="2800" dirty="0">
                <a:solidFill>
                  <a:schemeClr val="accent6"/>
                </a:solidFill>
              </a:rPr>
              <a:t>G</a:t>
            </a:r>
            <a:r>
              <a:rPr lang="en-US" sz="2800" dirty="0" smtClean="0">
                <a:solidFill>
                  <a:schemeClr val="accent6"/>
                </a:solidFill>
              </a:rPr>
              <a:t>aussian field for MCS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16" name="Image 15" descr="Screen Shot 2015-07-08 at 5.43.2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37323" r="9599" b="36217"/>
          <a:stretch/>
        </p:blipFill>
        <p:spPr>
          <a:xfrm>
            <a:off x="596899" y="3504122"/>
            <a:ext cx="3644901" cy="4318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ZoneTexte 16"/>
          <p:cNvSpPr txBox="1"/>
          <p:nvPr/>
        </p:nvSpPr>
        <p:spPr>
          <a:xfrm flipH="1">
            <a:off x="2802655" y="4106181"/>
            <a:ext cx="64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 smtClean="0"/>
              <a:t>+</a:t>
            </a:r>
            <a:r>
              <a:rPr lang="el-GR" spc="-150" dirty="0" smtClean="0"/>
              <a:t>λ</a:t>
            </a:r>
            <a:r>
              <a:rPr lang="en-US" spc="-150" baseline="-25000" dirty="0" smtClean="0"/>
              <a:t>I</a:t>
            </a:r>
            <a:endParaRPr lang="en-US" spc="-15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130978" y="2595342"/>
            <a:ext cx="0" cy="215126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626099" y="2624996"/>
            <a:ext cx="3149601" cy="58477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gaussian -0.3</a:t>
            </a:r>
            <a:r>
              <a:rPr lang="el-GR" sz="1600" dirty="0"/>
              <a:t> </a:t>
            </a:r>
            <a:r>
              <a:rPr lang="en-US" sz="1600" dirty="0" smtClean="0"/>
              <a:t>m</a:t>
            </a:r>
            <a:r>
              <a:rPr lang="el-GR" sz="1600" dirty="0" smtClean="0"/>
              <a:t> </a:t>
            </a:r>
            <a:r>
              <a:rPr lang="en-US" sz="1600" dirty="0" smtClean="0"/>
              <a:t>&lt; z &lt; 0.3 m </a:t>
            </a:r>
          </a:p>
          <a:p>
            <a:r>
              <a:rPr lang="en-US" sz="1600" spc="-150" dirty="0"/>
              <a:t>7</a:t>
            </a:r>
            <a:r>
              <a:rPr lang="en-US" sz="1600" spc="-150" dirty="0" smtClean="0"/>
              <a:t>% </a:t>
            </a:r>
            <a:r>
              <a:rPr lang="en-US" sz="1600" dirty="0" smtClean="0"/>
              <a:t>reduction </a:t>
            </a:r>
            <a:r>
              <a:rPr lang="en-US" sz="1600" spc="-150" dirty="0" smtClean="0"/>
              <a:t>reduction </a:t>
            </a:r>
            <a:r>
              <a:rPr lang="en-US" sz="1600" spc="-150" dirty="0"/>
              <a:t>within ±</a:t>
            </a:r>
            <a:r>
              <a:rPr lang="el-GR" sz="1600" spc="-150" dirty="0"/>
              <a:t>λ</a:t>
            </a:r>
            <a:r>
              <a:rPr lang="en-US" sz="1600" spc="-150" baseline="-25000" dirty="0"/>
              <a:t>I</a:t>
            </a:r>
            <a:endParaRPr lang="en-US" sz="1600" spc="-150" dirty="0"/>
          </a:p>
        </p:txBody>
      </p:sp>
      <p:sp>
        <p:nvSpPr>
          <p:cNvPr id="24" name="ZoneTexte 23"/>
          <p:cNvSpPr txBox="1"/>
          <p:nvPr/>
        </p:nvSpPr>
        <p:spPr>
          <a:xfrm>
            <a:off x="6276086" y="221278"/>
            <a:ext cx="2755900" cy="58477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spc="-150" dirty="0" smtClean="0"/>
              <a:t>field as used in MOMENT studies, 0.8 %  reduction within ±</a:t>
            </a:r>
            <a:r>
              <a:rPr lang="el-GR" sz="1600" spc="-150" dirty="0" smtClean="0"/>
              <a:t>λ</a:t>
            </a:r>
            <a:r>
              <a:rPr lang="en-US" sz="1600" spc="-150" baseline="-25000" dirty="0" smtClean="0"/>
              <a:t>I</a:t>
            </a:r>
            <a:endParaRPr lang="en-US" sz="1600" spc="-150" dirty="0"/>
          </a:p>
        </p:txBody>
      </p:sp>
      <p:cxnSp>
        <p:nvCxnSpPr>
          <p:cNvPr id="26" name="Connecteur droit avec flèche 25"/>
          <p:cNvCxnSpPr>
            <a:stCxn id="24" idx="1"/>
          </p:cNvCxnSpPr>
          <p:nvPr/>
        </p:nvCxnSpPr>
        <p:spPr>
          <a:xfrm flipH="1">
            <a:off x="4130979" y="513666"/>
            <a:ext cx="2145107" cy="896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3" idx="1"/>
          </p:cNvCxnSpPr>
          <p:nvPr/>
        </p:nvCxnSpPr>
        <p:spPr>
          <a:xfrm flipH="1">
            <a:off x="4546600" y="2917384"/>
            <a:ext cx="1079499" cy="194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362200" y="1409700"/>
            <a:ext cx="0" cy="329880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lèche vers la droite 32"/>
          <p:cNvSpPr/>
          <p:nvPr/>
        </p:nvSpPr>
        <p:spPr>
          <a:xfrm>
            <a:off x="8494014" y="5970032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60939" y="5585499"/>
            <a:ext cx="4517722" cy="83099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/>
        </p:spPr>
        <p:txBody>
          <a:bodyPr wrap="square">
            <a:spAutoFit/>
          </a:bodyPr>
          <a:lstStyle/>
          <a:p>
            <a:r>
              <a:rPr lang="en-US" dirty="0"/>
              <a:t>particle yields at the edge of MCS</a:t>
            </a:r>
            <a:br>
              <a:rPr lang="en-US" dirty="0"/>
            </a:br>
            <a:r>
              <a:rPr lang="en-US" dirty="0"/>
              <a:t>for different target parameters</a:t>
            </a:r>
            <a:br>
              <a:rPr lang="en-US" dirty="0"/>
            </a:br>
            <a:r>
              <a:rPr lang="en-US" sz="1200" dirty="0"/>
              <a:t>fixed parameters : tilt=100 mrad or L</a:t>
            </a:r>
            <a:r>
              <a:rPr lang="en-US" sz="1200" baseline="-25000" dirty="0"/>
              <a:t>trg</a:t>
            </a:r>
            <a:r>
              <a:rPr lang="en-US" sz="1200" dirty="0"/>
              <a:t>=30 cm or </a:t>
            </a:r>
            <a:r>
              <a:rPr lang="en-US" sz="1200" spc="-150" dirty="0"/>
              <a:t>r</a:t>
            </a:r>
            <a:r>
              <a:rPr lang="en-US" sz="1200" spc="-150" baseline="-25000" dirty="0"/>
              <a:t>trg</a:t>
            </a:r>
            <a:r>
              <a:rPr lang="en-US" sz="1200" spc="-150" dirty="0"/>
              <a:t>= 5 </a:t>
            </a:r>
            <a:r>
              <a:rPr lang="en-US" sz="1200" spc="-150" dirty="0" smtClean="0"/>
              <a:t>mm</a:t>
            </a:r>
            <a:endParaRPr lang="en-US" sz="1200" dirty="0"/>
          </a:p>
        </p:txBody>
      </p:sp>
      <p:sp>
        <p:nvSpPr>
          <p:cNvPr id="38" name="ZoneTexte 37"/>
          <p:cNvSpPr txBox="1"/>
          <p:nvPr/>
        </p:nvSpPr>
        <p:spPr>
          <a:xfrm flipH="1">
            <a:off x="1011955" y="4097562"/>
            <a:ext cx="64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0" dirty="0"/>
              <a:t>-</a:t>
            </a:r>
            <a:r>
              <a:rPr lang="el-GR" spc="-150" dirty="0" smtClean="0"/>
              <a:t>λ</a:t>
            </a:r>
            <a:r>
              <a:rPr lang="en-US" spc="-150" baseline="-25000" dirty="0" smtClean="0"/>
              <a:t>I</a:t>
            </a:r>
            <a:endParaRPr lang="en-US" spc="-150" dirty="0"/>
          </a:p>
        </p:txBody>
      </p:sp>
      <p:pic>
        <p:nvPicPr>
          <p:cNvPr id="18" name="Image 17" descr="Screen Shot 2015-08-04 at 4.37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32462"/>
            <a:ext cx="2536155" cy="208327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 18" descr="Screen Shot 2015-08-04 at 4.38.2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56854"/>
            <a:ext cx="2032463" cy="169205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97887"/>
              </p:ext>
            </p:extLst>
          </p:nvPr>
        </p:nvGraphicFramePr>
        <p:xfrm>
          <a:off x="4648200" y="3340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3340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72461"/>
              </p:ext>
            </p:extLst>
          </p:nvPr>
        </p:nvGraphicFramePr>
        <p:xfrm>
          <a:off x="4648200" y="3340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3340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65069"/>
              </p:ext>
            </p:extLst>
          </p:nvPr>
        </p:nvGraphicFramePr>
        <p:xfrm>
          <a:off x="228599" y="5127032"/>
          <a:ext cx="1993901" cy="71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Equation" r:id="rId10" imgW="1384300" imgH="495300" progId="Equation.DSMT4">
                  <p:embed/>
                </p:oleObj>
              </mc:Choice>
              <mc:Fallback>
                <p:oleObj name="Equation" r:id="rId10" imgW="1384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599" y="5127032"/>
                        <a:ext cx="1993901" cy="713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214147" y="1231900"/>
            <a:ext cx="10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5 m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7072708" y="4134630"/>
            <a:ext cx="120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50 m</a:t>
            </a:r>
            <a:endParaRPr lang="en-US" dirty="0"/>
          </a:p>
        </p:txBody>
      </p:sp>
      <p:graphicFrame>
        <p:nvGraphicFramePr>
          <p:cNvPr id="28" name="Espace réservé du contenu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37770"/>
              </p:ext>
            </p:extLst>
          </p:nvPr>
        </p:nvGraphicFramePr>
        <p:xfrm>
          <a:off x="228599" y="5949066"/>
          <a:ext cx="2029515" cy="85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12" imgW="1447800" imgH="609600" progId="Equation.DSMT4">
                  <p:embed/>
                </p:oleObj>
              </mc:Choice>
              <mc:Fallback>
                <p:oleObj name="Equation" r:id="rId12" imgW="14478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599" y="5949066"/>
                        <a:ext cx="2029515" cy="85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18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38912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58800" y="-76200"/>
            <a:ext cx="82296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00" dirty="0">
              <a:solidFill>
                <a:srgbClr val="F79646"/>
              </a:solidFill>
            </a:endParaRPr>
          </a:p>
        </p:txBody>
      </p:sp>
      <p:pic>
        <p:nvPicPr>
          <p:cNvPr id="8" name="Image 7" descr="Screen Shot 2015-07-29 at 6.0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03200"/>
            <a:ext cx="3744159" cy="32639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necteur droit 8"/>
          <p:cNvCxnSpPr/>
          <p:nvPr/>
        </p:nvCxnSpPr>
        <p:spPr>
          <a:xfrm>
            <a:off x="1905000" y="356632"/>
            <a:ext cx="0" cy="2755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806700" y="2617232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tilt</a:t>
            </a:r>
            <a:endParaRPr lang="en-US" dirty="0"/>
          </a:p>
        </p:txBody>
      </p:sp>
      <p:pic>
        <p:nvPicPr>
          <p:cNvPr id="12" name="Image 11" descr="Screen Shot 2015-07-29 at 6.09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203200"/>
            <a:ext cx="4006850" cy="3217396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 descr="Screen Shot 2015-07-29 at 6.12.0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/>
        </p:blipFill>
        <p:spPr>
          <a:xfrm>
            <a:off x="139700" y="3707588"/>
            <a:ext cx="3744159" cy="306151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Connecteur droit 13"/>
          <p:cNvCxnSpPr/>
          <p:nvPr/>
        </p:nvCxnSpPr>
        <p:spPr>
          <a:xfrm>
            <a:off x="2470150" y="3795486"/>
            <a:ext cx="0" cy="26592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102350" y="356632"/>
            <a:ext cx="0" cy="2755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861300" y="2584966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radii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2743865" y="5923518"/>
            <a:ext cx="103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4229100" y="5757123"/>
            <a:ext cx="4813300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imilar results to the ideal field B</a:t>
            </a:r>
            <a:r>
              <a:rPr lang="en-US" baseline="-25000" dirty="0" smtClean="0"/>
              <a:t>0</a:t>
            </a:r>
            <a:r>
              <a:rPr lang="en-US" dirty="0" smtClean="0"/>
              <a:t> = 14 T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4521200" y="4015851"/>
            <a:ext cx="40005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momenta in black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selection in red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pions    0.222 &lt; P (GeV/c) &lt; 0.776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muons  0.111  &lt;  P (GeV/c) &lt; 0.438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statistical error &lt; 1 %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806700" y="364415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701885" y="359407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94000" y="3795486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6" name="Flèche vers la droite 35"/>
          <p:cNvSpPr/>
          <p:nvPr/>
        </p:nvSpPr>
        <p:spPr>
          <a:xfrm>
            <a:off x="8481314" y="6356350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911" y="7938"/>
            <a:ext cx="8904771" cy="7413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target displacement at MCS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1755" y="778312"/>
            <a:ext cx="4094889" cy="9233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target-center displaced by </a:t>
            </a:r>
            <a:r>
              <a:rPr lang="el-GR" spc="-150" dirty="0"/>
              <a:t>λ</a:t>
            </a:r>
            <a:r>
              <a:rPr lang="en-US" spc="-150" baseline="-25000" dirty="0"/>
              <a:t>I </a:t>
            </a:r>
            <a:r>
              <a:rPr lang="en-US" baseline="-25000" dirty="0"/>
              <a:t> </a:t>
            </a:r>
            <a:r>
              <a:rPr lang="en-US" dirty="0"/>
              <a:t>/</a:t>
            </a:r>
            <a:r>
              <a:rPr lang="en-US" dirty="0" smtClean="0"/>
              <a:t>2,</a:t>
            </a:r>
            <a:r>
              <a:rPr lang="el-GR" spc="-150" dirty="0" smtClean="0"/>
              <a:t>λ</a:t>
            </a:r>
            <a:r>
              <a:rPr lang="en-US" spc="-150" baseline="-25000" dirty="0" smtClean="0"/>
              <a:t>I</a:t>
            </a:r>
            <a:r>
              <a:rPr lang="en-US" spc="-150" dirty="0" smtClean="0"/>
              <a:t> </a:t>
            </a:r>
            <a:endParaRPr lang="en-US" dirty="0" smtClean="0"/>
          </a:p>
          <a:p>
            <a:r>
              <a:rPr lang="en-US" dirty="0" smtClean="0"/>
              <a:t>with respect to B</a:t>
            </a:r>
            <a:r>
              <a:rPr lang="en-US" baseline="-25000" dirty="0" smtClean="0"/>
              <a:t>0</a:t>
            </a:r>
            <a:endParaRPr lang="en-US" dirty="0"/>
          </a:p>
          <a:p>
            <a:r>
              <a:rPr lang="en-US" spc="-150" dirty="0" smtClean="0"/>
              <a:t>r</a:t>
            </a:r>
            <a:r>
              <a:rPr lang="en-US" spc="-150" baseline="-25000" dirty="0" smtClean="0"/>
              <a:t>MCS</a:t>
            </a:r>
            <a:r>
              <a:rPr lang="el-GR" spc="-150" dirty="0" smtClean="0"/>
              <a:t> </a:t>
            </a:r>
            <a:r>
              <a:rPr lang="en-US" spc="-150" dirty="0" smtClean="0"/>
              <a:t>:  20 cm</a:t>
            </a:r>
            <a:endParaRPr lang="en-US" spc="-150" dirty="0"/>
          </a:p>
        </p:txBody>
      </p:sp>
      <p:pic>
        <p:nvPicPr>
          <p:cNvPr id="9" name="Image 8" descr="Screen Shot 2015-07-29 at 7.1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" y="1841500"/>
            <a:ext cx="4903923" cy="42164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ZoneTexte 27"/>
          <p:cNvSpPr txBox="1"/>
          <p:nvPr/>
        </p:nvSpPr>
        <p:spPr>
          <a:xfrm>
            <a:off x="2489200" y="2589431"/>
            <a:ext cx="234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target-center at B</a:t>
            </a:r>
            <a:r>
              <a:rPr lang="en-US" sz="1200" baseline="-25000" dirty="0" smtClean="0"/>
              <a:t>0</a:t>
            </a:r>
            <a:endParaRPr lang="en-US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375761" y="2325132"/>
            <a:ext cx="275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</a:t>
            </a:r>
            <a:r>
              <a:rPr lang="en-US" sz="1200" dirty="0" smtClean="0">
                <a:solidFill>
                  <a:srgbClr val="FF0000"/>
                </a:solidFill>
              </a:rPr>
              <a:t>arget-center displaced by </a:t>
            </a:r>
            <a:r>
              <a:rPr lang="el-GR" sz="1200" spc="-150" dirty="0">
                <a:solidFill>
                  <a:srgbClr val="FF0000"/>
                </a:solidFill>
              </a:rPr>
              <a:t>λ</a:t>
            </a:r>
            <a:r>
              <a:rPr lang="en-US" sz="1200" spc="-150" baseline="-25000" dirty="0">
                <a:solidFill>
                  <a:srgbClr val="FF0000"/>
                </a:solidFill>
              </a:rPr>
              <a:t>I</a:t>
            </a:r>
            <a:r>
              <a:rPr lang="en-US" sz="1200" dirty="0">
                <a:solidFill>
                  <a:srgbClr val="FF0000"/>
                </a:solidFill>
              </a:rPr>
              <a:t>/4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spc="-15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286861" y="2079030"/>
            <a:ext cx="257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2E90B"/>
                </a:solidFill>
              </a:rPr>
              <a:t>target center displaced by </a:t>
            </a:r>
            <a:r>
              <a:rPr lang="el-GR" sz="1200" spc="-150" dirty="0" smtClean="0">
                <a:solidFill>
                  <a:srgbClr val="32E90B"/>
                </a:solidFill>
              </a:rPr>
              <a:t>λ/2</a:t>
            </a:r>
            <a:r>
              <a:rPr lang="en-US" sz="1200" spc="-150" dirty="0" smtClean="0">
                <a:solidFill>
                  <a:srgbClr val="32E90B"/>
                </a:solidFill>
              </a:rPr>
              <a:t>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019800" y="4811236"/>
            <a:ext cx="1726338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imilar yields</a:t>
            </a:r>
            <a:endParaRPr lang="en-US" dirty="0"/>
          </a:p>
        </p:txBody>
      </p:sp>
      <p:sp>
        <p:nvSpPr>
          <p:cNvPr id="32" name="Flèche vers la droite 31"/>
          <p:cNvSpPr/>
          <p:nvPr/>
        </p:nvSpPr>
        <p:spPr>
          <a:xfrm>
            <a:off x="8303514" y="5937381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Screen Shot 2015-08-04 at 4.07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61" y="1057712"/>
            <a:ext cx="3805722" cy="300989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3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Screen Shot 2015-08-03 at 7.0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1631950"/>
            <a:ext cx="6725165" cy="50355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5381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MCS </a:t>
            </a:r>
            <a:r>
              <a:rPr lang="en-US" sz="2800" dirty="0">
                <a:solidFill>
                  <a:schemeClr val="accent6"/>
                </a:solidFill>
              </a:rPr>
              <a:t>radius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698501"/>
            <a:ext cx="7289800" cy="774699"/>
          </a:xfr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n-US" sz="1800" dirty="0" smtClean="0"/>
              <a:t>L</a:t>
            </a:r>
            <a:r>
              <a:rPr lang="en-US" sz="1800" baseline="-25000" dirty="0" smtClean="0"/>
              <a:t>hg</a:t>
            </a:r>
            <a:r>
              <a:rPr lang="en-US" sz="1800" dirty="0" smtClean="0"/>
              <a:t>=</a:t>
            </a:r>
            <a:r>
              <a:rPr lang="en-US" sz="1800" dirty="0"/>
              <a:t>30 cm, </a:t>
            </a:r>
            <a:r>
              <a:rPr lang="en-US" sz="1800" dirty="0" smtClean="0"/>
              <a:t>r</a:t>
            </a:r>
            <a:r>
              <a:rPr lang="en-US" sz="1800" baseline="-25000" dirty="0" smtClean="0"/>
              <a:t>hg</a:t>
            </a:r>
            <a:r>
              <a:rPr lang="en-US" sz="1800" dirty="0" smtClean="0"/>
              <a:t>= </a:t>
            </a:r>
            <a:r>
              <a:rPr lang="en-US" sz="1800" dirty="0"/>
              <a:t>0.5 cm, </a:t>
            </a:r>
            <a:r>
              <a:rPr lang="en-US" sz="1800" dirty="0" smtClean="0"/>
              <a:t>tilt</a:t>
            </a:r>
            <a:r>
              <a:rPr lang="en-US" sz="1800" baseline="-25000" dirty="0" smtClean="0"/>
              <a:t>hg</a:t>
            </a:r>
            <a:r>
              <a:rPr lang="en-US" sz="1800" dirty="0" smtClean="0"/>
              <a:t>= 100 mrad</a:t>
            </a:r>
          </a:p>
          <a:p>
            <a:r>
              <a:rPr lang="en-US" sz="1800" dirty="0" smtClean="0"/>
              <a:t>L</a:t>
            </a:r>
            <a:r>
              <a:rPr lang="en-US" sz="1800" baseline="-25000" dirty="0" smtClean="0"/>
              <a:t>MCS</a:t>
            </a:r>
            <a:r>
              <a:rPr lang="en-US" sz="1800" dirty="0" smtClean="0"/>
              <a:t>=32 cm, r</a:t>
            </a:r>
            <a:r>
              <a:rPr lang="en-US" sz="1800" baseline="-25000" dirty="0" smtClean="0"/>
              <a:t>MCS</a:t>
            </a:r>
            <a:r>
              <a:rPr lang="en-US" sz="1800" dirty="0" smtClean="0"/>
              <a:t> = 7, 14, 30 cm, B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=14 T, gaussian </a:t>
            </a:r>
            <a:r>
              <a:rPr lang="el-GR" sz="1800" dirty="0" smtClean="0"/>
              <a:t>σ</a:t>
            </a:r>
            <a:r>
              <a:rPr lang="en-US" sz="1800" dirty="0" smtClean="0"/>
              <a:t>= 45 cm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40100" y="2586646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MCS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7, </a:t>
            </a:r>
            <a:r>
              <a:rPr lang="en-US" dirty="0" smtClean="0">
                <a:solidFill>
                  <a:srgbClr val="32E90B"/>
                </a:solidFill>
              </a:rPr>
              <a:t>14,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17,</a:t>
            </a:r>
            <a:r>
              <a:rPr lang="en-US" dirty="0" smtClean="0"/>
              <a:t> 20 cm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638800" y="5387032"/>
            <a:ext cx="2422283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best r</a:t>
            </a:r>
            <a:r>
              <a:rPr lang="en-US" baseline="-25000" dirty="0" smtClean="0"/>
              <a:t>MCS</a:t>
            </a:r>
            <a:r>
              <a:rPr lang="en-US" dirty="0" smtClean="0"/>
              <a:t> = 17-20 cm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75664" y="4143970"/>
            <a:ext cx="4724400" cy="9233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T </a:t>
            </a:r>
            <a:r>
              <a:rPr lang="en-US" dirty="0" smtClean="0"/>
              <a:t> acceptance shapes the momenta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low radii</a:t>
            </a:r>
            <a:r>
              <a:rPr lang="fr-FR" dirty="0"/>
              <a:t> </a:t>
            </a:r>
            <a:r>
              <a:rPr lang="fr-FR" dirty="0" smtClean="0"/>
              <a:t>not useful for MOMENT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 downstream </a:t>
            </a:r>
            <a:r>
              <a:rPr lang="en-US" dirty="0" smtClean="0"/>
              <a:t>acceleration</a:t>
            </a:r>
            <a:endParaRPr lang="en-US" dirty="0"/>
          </a:p>
        </p:txBody>
      </p:sp>
      <p:pic>
        <p:nvPicPr>
          <p:cNvPr id="13" name="Image 12" descr="Screen Shot 2015-08-03 at 5.3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386982"/>
            <a:ext cx="3207264" cy="236171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00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00" y="774322"/>
            <a:ext cx="3352799" cy="67347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79646"/>
                </a:solidFill>
              </a:rPr>
              <a:t>conclusions for the MCS </a:t>
            </a:r>
            <a:endParaRPr lang="en-US" sz="3200" dirty="0">
              <a:solidFill>
                <a:srgbClr val="F7964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340100"/>
            <a:ext cx="9144000" cy="2603500"/>
          </a:xfr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at </a:t>
            </a:r>
            <a:r>
              <a:rPr lang="en-US" sz="1800" dirty="0" smtClean="0"/>
              <a:t>MCS edge:</a:t>
            </a:r>
          </a:p>
          <a:p>
            <a:r>
              <a:rPr lang="en-US" sz="1800" dirty="0" smtClean="0"/>
              <a:t>target-tilt could be more than100 mrad</a:t>
            </a:r>
          </a:p>
          <a:p>
            <a:r>
              <a:rPr lang="en-US" sz="1800" dirty="0" smtClean="0"/>
              <a:t>target-length, yield is maximal at 2 interaction lengths or slightly less</a:t>
            </a:r>
          </a:p>
          <a:p>
            <a:r>
              <a:rPr lang="en-US" sz="1800" dirty="0" smtClean="0"/>
              <a:t>target-radius </a:t>
            </a:r>
            <a:r>
              <a:rPr lang="en-US" sz="1800" dirty="0"/>
              <a:t>could be increased </a:t>
            </a:r>
            <a:r>
              <a:rPr lang="en-US" sz="1800" dirty="0" smtClean="0"/>
              <a:t>more than </a:t>
            </a:r>
            <a:r>
              <a:rPr lang="en-US" sz="1800" dirty="0"/>
              <a:t>5</a:t>
            </a:r>
            <a:r>
              <a:rPr lang="en-US" sz="1800" dirty="0" smtClean="0"/>
              <a:t> </a:t>
            </a:r>
            <a:r>
              <a:rPr lang="en-US" sz="1800" dirty="0"/>
              <a:t>mm for </a:t>
            </a:r>
            <a:r>
              <a:rPr lang="el-GR" sz="1800" spc="-300" dirty="0"/>
              <a:t>σ</a:t>
            </a:r>
            <a:r>
              <a:rPr lang="en-US" sz="1800" spc="-300" baseline="-25000" dirty="0"/>
              <a:t>b</a:t>
            </a:r>
            <a:r>
              <a:rPr lang="en-US" sz="1800" dirty="0"/>
              <a:t>=0.1cm</a:t>
            </a:r>
          </a:p>
          <a:p>
            <a:r>
              <a:rPr lang="en-US" sz="1800" dirty="0" smtClean="0"/>
              <a:t>yield remains similar when proton beam-axis tilted with respect to the target-axis -&gt; to be studied with higher angles between the two</a:t>
            </a:r>
          </a:p>
          <a:p>
            <a:r>
              <a:rPr lang="en-US" sz="1800" dirty="0" smtClean="0"/>
              <a:t>high energy protons could be separated (see Cai’s talk)</a:t>
            </a:r>
          </a:p>
          <a:p>
            <a:r>
              <a:rPr lang="en-US" sz="1800" dirty="0" smtClean="0"/>
              <a:t>MCS radii should be ~ 17-20 cm</a:t>
            </a:r>
          </a:p>
        </p:txBody>
      </p:sp>
      <p:pic>
        <p:nvPicPr>
          <p:cNvPr id="8" name="Image 7" descr="Screen Shot 2015-06-10 at 9.0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254000"/>
            <a:ext cx="3124200" cy="243944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lipse 9"/>
          <p:cNvSpPr/>
          <p:nvPr/>
        </p:nvSpPr>
        <p:spPr>
          <a:xfrm flipH="1">
            <a:off x="8657591" y="254000"/>
            <a:ext cx="261618" cy="255374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689600" y="435769"/>
            <a:ext cx="139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tilt 100 mrad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74144" y="2067351"/>
            <a:ext cx="931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/>
              <a:t>0</a:t>
            </a:r>
            <a:r>
              <a:rPr lang="en-US" sz="1600" dirty="0" smtClean="0"/>
              <a:t>= 14 T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08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 Shot 2015-06-24 at 2.17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1" y="964323"/>
            <a:ext cx="7049081" cy="573348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81" y="82928"/>
            <a:ext cx="8229600" cy="4492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adiabatic transport solenoids</a:t>
            </a:r>
            <a:endParaRPr lang="en-US" sz="3200" dirty="0">
              <a:solidFill>
                <a:schemeClr val="accent6"/>
              </a:solidFill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213466"/>
              </p:ext>
            </p:extLst>
          </p:nvPr>
        </p:nvGraphicFramePr>
        <p:xfrm>
          <a:off x="1858963" y="1423986"/>
          <a:ext cx="5224732" cy="53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4" name="Equation" r:id="rId4" imgW="3365500" imgH="342900" progId="Equation.DSMT4">
                  <p:embed/>
                </p:oleObj>
              </mc:Choice>
              <mc:Fallback>
                <p:oleObj name="Equation" r:id="rId4" imgW="33655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8963" y="1423986"/>
                        <a:ext cx="5224732" cy="531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4347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589571"/>
              </p:ext>
            </p:extLst>
          </p:nvPr>
        </p:nvGraphicFramePr>
        <p:xfrm>
          <a:off x="5074981" y="4395937"/>
          <a:ext cx="4001382" cy="64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" name="Equation" r:id="rId8" imgW="2832100" imgH="457200" progId="Equation.DSMT4">
                  <p:embed/>
                </p:oleObj>
              </mc:Choice>
              <mc:Fallback>
                <p:oleObj name="Equation" r:id="rId8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74981" y="4395937"/>
                        <a:ext cx="4001382" cy="64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082416"/>
              </p:ext>
            </p:extLst>
          </p:nvPr>
        </p:nvGraphicFramePr>
        <p:xfrm>
          <a:off x="3022600" y="3108325"/>
          <a:ext cx="4482359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7" name="Equation" r:id="rId10" imgW="3035300" imgH="546100" progId="Equation.DSMT4">
                  <p:embed/>
                </p:oleObj>
              </mc:Choice>
              <mc:Fallback>
                <p:oleObj name="Equation" r:id="rId10" imgW="3035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22600" y="3108325"/>
                        <a:ext cx="4482359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575435" y="4850944"/>
            <a:ext cx="1891665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L = 5 m</a:t>
            </a:r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4318000" y="4244747"/>
            <a:ext cx="4826000" cy="133939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steepest decrease of the Bz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12442"/>
              </p:ext>
            </p:extLst>
          </p:nvPr>
        </p:nvGraphicFramePr>
        <p:xfrm>
          <a:off x="2914252" y="2526324"/>
          <a:ext cx="3429795" cy="40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8" name="Equation" r:id="rId12" imgW="2247900" imgH="266700" progId="Equation.DSMT4">
                  <p:embed/>
                </p:oleObj>
              </mc:Choice>
              <mc:Fallback>
                <p:oleObj name="Equation" r:id="rId12" imgW="2247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14252" y="2526324"/>
                        <a:ext cx="3429795" cy="406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llipse 20"/>
          <p:cNvSpPr/>
          <p:nvPr/>
        </p:nvSpPr>
        <p:spPr>
          <a:xfrm>
            <a:off x="1638300" y="989267"/>
            <a:ext cx="5653262" cy="1339394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slower decrease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53200" y="65849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0" name="Flèche vers la droite 19"/>
          <p:cNvSpPr/>
          <p:nvPr/>
        </p:nvSpPr>
        <p:spPr>
          <a:xfrm>
            <a:off x="8059077" y="5901436"/>
            <a:ext cx="826008" cy="338582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7291562" y="307559"/>
            <a:ext cx="1784801" cy="263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i="1" dirty="0" smtClean="0"/>
          </a:p>
          <a:p>
            <a:r>
              <a:rPr lang="en-US" sz="1100" i="1" dirty="0" smtClean="0"/>
              <a:t>1) K</a:t>
            </a:r>
            <a:r>
              <a:rPr lang="en-US" sz="1100" i="1" dirty="0"/>
              <a:t>. Paul and C. Johnstone, Optimizing the Pion Capture and Decay Channel, MUC0289 (9 Feb. 2004) </a:t>
            </a:r>
          </a:p>
          <a:p>
            <a:endParaRPr lang="en-US" sz="1100" i="1" dirty="0"/>
          </a:p>
          <a:p>
            <a:r>
              <a:rPr lang="en-US" sz="1100" i="1" dirty="0" smtClean="0"/>
              <a:t>2) Analytic Forms for an Adiabatic Tapered Solenoid </a:t>
            </a:r>
          </a:p>
          <a:p>
            <a:r>
              <a:rPr lang="en-US" sz="1100" i="1" dirty="0" smtClean="0"/>
              <a:t>Kirk T. McDonald </a:t>
            </a:r>
          </a:p>
          <a:p>
            <a:r>
              <a:rPr lang="en-US" sz="1100" i="1" dirty="0" smtClean="0"/>
              <a:t>Joseph Henry Laboratories, Princeton University, Princeton (January 25, 2010)</a:t>
            </a:r>
            <a:endParaRPr lang="fr-FR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164440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5-08-05 at 3.55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1" y="1821180"/>
            <a:ext cx="5189787" cy="45339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creen Shot 2015-06-17 at 4.39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04" y="4023043"/>
            <a:ext cx="2758258" cy="18669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50800"/>
            <a:ext cx="8229600" cy="6731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6"/>
                </a:solidFill>
              </a:rPr>
              <a:t>a</a:t>
            </a:r>
            <a:r>
              <a:rPr lang="en-US" sz="3100" dirty="0" smtClean="0">
                <a:solidFill>
                  <a:schemeClr val="accent6"/>
                </a:solidFill>
              </a:rPr>
              <a:t>diabatic inverse taper – 1</a:t>
            </a:r>
            <a:r>
              <a:rPr lang="en-US" sz="3100" baseline="30000" dirty="0" smtClean="0">
                <a:solidFill>
                  <a:schemeClr val="accent6"/>
                </a:solidFill>
              </a:rPr>
              <a:t>st</a:t>
            </a:r>
            <a:r>
              <a:rPr lang="en-US" sz="3100" dirty="0" smtClean="0">
                <a:solidFill>
                  <a:schemeClr val="accent6"/>
                </a:solidFill>
              </a:rPr>
              <a:t> degree</a:t>
            </a:r>
            <a:br>
              <a:rPr lang="en-US" sz="3100" dirty="0" smtClean="0">
                <a:solidFill>
                  <a:schemeClr val="accent6"/>
                </a:solidFill>
              </a:rPr>
            </a:br>
            <a:r>
              <a:rPr lang="en-US" sz="2200" dirty="0" smtClean="0">
                <a:solidFill>
                  <a:schemeClr val="accent6"/>
                </a:solidFill>
              </a:rPr>
              <a:t>(ideal field, steeper field-decrease response)</a:t>
            </a:r>
            <a:endParaRPr lang="en-US" sz="2200" dirty="0">
              <a:solidFill>
                <a:schemeClr val="accent6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78429"/>
              </p:ext>
            </p:extLst>
          </p:nvPr>
        </p:nvGraphicFramePr>
        <p:xfrm>
          <a:off x="5967104" y="2801938"/>
          <a:ext cx="23891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" name="Equation" r:id="rId6" imgW="1447800" imgH="609600" progId="Equation.DSMT4">
                  <p:embed/>
                </p:oleObj>
              </mc:Choice>
              <mc:Fallback>
                <p:oleObj name="Equation" r:id="rId6" imgW="14478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67104" y="2801938"/>
                        <a:ext cx="238918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07481"/>
              </p:ext>
            </p:extLst>
          </p:nvPr>
        </p:nvGraphicFramePr>
        <p:xfrm>
          <a:off x="2185035" y="876300"/>
          <a:ext cx="4672965" cy="75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" name="Equation" r:id="rId8" imgW="2832100" imgH="457200" progId="Equation.DSMT4">
                  <p:embed/>
                </p:oleObj>
              </mc:Choice>
              <mc:Fallback>
                <p:oleObj name="Equation" r:id="rId8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85035" y="876300"/>
                        <a:ext cx="4672965" cy="754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918057" y="1942068"/>
            <a:ext cx="2858105" cy="58477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field approximation implemented in FLUKA: 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248400" y="527885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m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185035" y="2818944"/>
            <a:ext cx="2666365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L = 5, 10, 15, 20, 50 m</a:t>
            </a:r>
            <a:endParaRPr lang="en-US" dirty="0"/>
          </a:p>
        </p:txBody>
      </p:sp>
      <p:sp>
        <p:nvSpPr>
          <p:cNvPr id="14" name="Flèche vers la droite 13"/>
          <p:cNvSpPr/>
          <p:nvPr/>
        </p:nvSpPr>
        <p:spPr>
          <a:xfrm>
            <a:off x="7734300" y="6240018"/>
            <a:ext cx="826008" cy="338582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>
          <a:xfrm>
            <a:off x="457200" y="65341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53200" y="65341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030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6-25 at 1.30.1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1"/>
          <a:stretch/>
        </p:blipFill>
        <p:spPr>
          <a:xfrm>
            <a:off x="800099" y="1088212"/>
            <a:ext cx="7733413" cy="260914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 descr="Screen Shot 2015-06-17 at 4.39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889414"/>
            <a:ext cx="3429000" cy="232088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3543808" y="4437846"/>
            <a:ext cx="2184400" cy="95410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 z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 0 m</a:t>
            </a:r>
          </a:p>
          <a:p>
            <a:r>
              <a:rPr lang="en-US" sz="1400" dirty="0" smtClean="0"/>
              <a:t> r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 20 cm, </a:t>
            </a:r>
            <a:r>
              <a:rPr lang="en-US" sz="1400" dirty="0"/>
              <a:t>B</a:t>
            </a:r>
            <a:r>
              <a:rPr lang="en-US" sz="1400" baseline="-25000" dirty="0"/>
              <a:t>1</a:t>
            </a:r>
            <a:r>
              <a:rPr lang="en-US" sz="1400" dirty="0"/>
              <a:t>=14 T</a:t>
            </a:r>
            <a:endParaRPr lang="en-US" sz="1400" dirty="0" smtClean="0"/>
          </a:p>
          <a:p>
            <a:r>
              <a:rPr lang="en-US" sz="1400" dirty="0" smtClean="0"/>
              <a:t>@ z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 5 -&gt; 50 m</a:t>
            </a:r>
          </a:p>
          <a:p>
            <a:r>
              <a:rPr lang="en-US" sz="1400" dirty="0" smtClean="0"/>
              <a:t>r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 43.2 cm, B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= 3 T</a:t>
            </a:r>
            <a:endParaRPr lang="en-US" sz="14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997200" y="1817241"/>
            <a:ext cx="12700" cy="14795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073400" y="2988606"/>
            <a:ext cx="85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z</a:t>
            </a:r>
            <a:r>
              <a:rPr lang="en-US" sz="1400" baseline="-25000" dirty="0" smtClean="0"/>
              <a:t>1</a:t>
            </a:r>
            <a:r>
              <a:rPr lang="en-US" sz="1400" dirty="0"/>
              <a:t> </a:t>
            </a:r>
            <a:r>
              <a:rPr lang="en-US" sz="1400" dirty="0" smtClean="0"/>
              <a:t>= 0 m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829224" y="2187257"/>
            <a:ext cx="124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79646"/>
                </a:solidFill>
              </a:rPr>
              <a:t>tilt 100 mrad</a:t>
            </a:r>
            <a:endParaRPr lang="en-US" sz="1400" dirty="0">
              <a:solidFill>
                <a:srgbClr val="F79646"/>
              </a:solidFill>
            </a:endParaRPr>
          </a:p>
        </p:txBody>
      </p:sp>
      <p:sp>
        <p:nvSpPr>
          <p:cNvPr id="13" name="Flèche vers la droite 12"/>
          <p:cNvSpPr/>
          <p:nvPr/>
        </p:nvSpPr>
        <p:spPr>
          <a:xfrm>
            <a:off x="4114800" y="5579618"/>
            <a:ext cx="826008" cy="338582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Screen Shot 2015-07-06 at 8.59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95" y="3829128"/>
            <a:ext cx="3514005" cy="239156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05424" y="2769681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267124" y="254000"/>
            <a:ext cx="62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79646"/>
                </a:solidFill>
              </a:rPr>
              <a:t>ideal MCS  </a:t>
            </a:r>
            <a:r>
              <a:rPr lang="en-US" sz="2400" dirty="0" smtClean="0">
                <a:solidFill>
                  <a:srgbClr val="F79646"/>
                </a:solidFill>
              </a:rPr>
              <a:t>+ </a:t>
            </a:r>
            <a:endParaRPr lang="en-US" sz="2400" dirty="0">
              <a:solidFill>
                <a:srgbClr val="F79646"/>
              </a:solidFill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510973"/>
              </p:ext>
            </p:extLst>
          </p:nvPr>
        </p:nvGraphicFramePr>
        <p:xfrm>
          <a:off x="2667635" y="88900"/>
          <a:ext cx="6032844" cy="97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Equation" r:id="rId6" imgW="2832100" imgH="457200" progId="Equation.DSMT4">
                  <p:embed/>
                </p:oleObj>
              </mc:Choice>
              <mc:Fallback>
                <p:oleObj name="Equation" r:id="rId6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635" y="88900"/>
                        <a:ext cx="6032844" cy="97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56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0" y="330200"/>
            <a:ext cx="5486400" cy="36559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p</a:t>
            </a:r>
            <a:r>
              <a:rPr lang="en-GB" sz="3200" dirty="0" smtClean="0">
                <a:solidFill>
                  <a:schemeClr val="accent6"/>
                </a:solidFill>
              </a:rPr>
              <a:t>article production for Hg </a:t>
            </a:r>
            <a:endParaRPr lang="en-GB" sz="3200" dirty="0">
              <a:solidFill>
                <a:schemeClr val="accent6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9588"/>
              </p:ext>
            </p:extLst>
          </p:nvPr>
        </p:nvGraphicFramePr>
        <p:xfrm>
          <a:off x="990601" y="3721100"/>
          <a:ext cx="7014456" cy="1216215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449614"/>
                <a:gridCol w="837331"/>
                <a:gridCol w="870426"/>
                <a:gridCol w="1119994"/>
                <a:gridCol w="1087478"/>
                <a:gridCol w="691128"/>
                <a:gridCol w="958485"/>
              </a:tblGrid>
              <a:tr h="375440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MOMENT –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Hg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L =30 cm, R = 0.5 cm: current parameters 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rgbClr val="F79646"/>
                        </a:solidFill>
                      </a:endParaRPr>
                    </a:p>
                  </a:txBody>
                  <a:tcPr anchor="ctr"/>
                </a:tc>
              </a:tr>
              <a:tr h="373406">
                <a:tc>
                  <a:txBody>
                    <a:bodyPr/>
                    <a:lstStyle/>
                    <a:p>
                      <a:pPr algn="ctr"/>
                      <a:r>
                        <a:rPr lang="el-GR" spc="-300" baseline="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spc="-3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(mm)</a:t>
                      </a:r>
                      <a:endParaRPr lang="en-GB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pc="-300" baseline="0" dirty="0" smtClean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l-GR" spc="-3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spc="-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pc="-300" baseline="0" dirty="0" smtClean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l-GR" spc="-3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pc="-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pc="-3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l-GR" spc="-3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spc="-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pc="-15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l-GR" spc="-15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pc="-1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pc="-150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pc="-15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pc="-15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GB" spc="-1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67369">
                <a:tc>
                  <a:txBody>
                    <a:bodyPr/>
                    <a:lstStyle/>
                    <a:p>
                      <a:pPr algn="ctr"/>
                      <a:r>
                        <a:rPr lang="en-GB" spc="-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0.124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0.075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1.8x10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5.3x10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12.4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1.38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524000" y="5166484"/>
            <a:ext cx="7378591" cy="120032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</a:t>
            </a:r>
            <a:r>
              <a:rPr lang="en-US" baseline="-25000" dirty="0" smtClean="0"/>
              <a:t>k</a:t>
            </a:r>
            <a:r>
              <a:rPr lang="en-US" dirty="0" smtClean="0"/>
              <a:t> = 1.5 GeV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field, tilt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p.o.t</a:t>
            </a:r>
            <a:r>
              <a:rPr lang="el-GR" dirty="0" smtClean="0"/>
              <a:t>.</a:t>
            </a:r>
            <a:r>
              <a:rPr lang="en-US" dirty="0" smtClean="0"/>
              <a:t> -&gt;</a:t>
            </a:r>
            <a:r>
              <a:rPr lang="el-GR" dirty="0" smtClean="0"/>
              <a:t> </a:t>
            </a:r>
            <a:r>
              <a:rPr lang="en-GB" dirty="0" smtClean="0">
                <a:solidFill>
                  <a:prstClr val="black"/>
                </a:solidFill>
              </a:rPr>
              <a:t>stat. error  &lt;1% for </a:t>
            </a:r>
            <a:r>
              <a:rPr lang="el-GR" spc="-150" dirty="0" smtClean="0">
                <a:solidFill>
                  <a:prstClr val="black"/>
                </a:solidFill>
              </a:rPr>
              <a:t>π</a:t>
            </a:r>
            <a:r>
              <a:rPr lang="en-US" spc="-150" dirty="0" smtClean="0">
                <a:solidFill>
                  <a:prstClr val="black"/>
                </a:solidFill>
              </a:rPr>
              <a:t>, n, p </a:t>
            </a:r>
            <a:r>
              <a:rPr lang="el-GR" spc="-150" dirty="0" smtClean="0">
                <a:solidFill>
                  <a:prstClr val="black"/>
                </a:solidFill>
              </a:rPr>
              <a:t> </a:t>
            </a:r>
            <a:r>
              <a:rPr lang="en-US" spc="-150" dirty="0" smtClean="0">
                <a:solidFill>
                  <a:prstClr val="black"/>
                </a:solidFill>
              </a:rPr>
              <a:t>and 6</a:t>
            </a:r>
            <a:r>
              <a:rPr lang="el-GR" spc="-150" dirty="0" smtClean="0">
                <a:solidFill>
                  <a:prstClr val="black"/>
                </a:solidFill>
              </a:rPr>
              <a:t>, </a:t>
            </a:r>
            <a:r>
              <a:rPr lang="en-US" spc="-150" dirty="0" smtClean="0">
                <a:solidFill>
                  <a:prstClr val="black"/>
                </a:solidFill>
              </a:rPr>
              <a:t>15 % </a:t>
            </a:r>
            <a:r>
              <a:rPr lang="el-GR" spc="-150" dirty="0" smtClean="0">
                <a:solidFill>
                  <a:prstClr val="black"/>
                </a:solidFill>
              </a:rPr>
              <a:t> </a:t>
            </a:r>
            <a:r>
              <a:rPr lang="en-US" spc="-150" dirty="0" smtClean="0">
                <a:solidFill>
                  <a:prstClr val="black"/>
                </a:solidFill>
              </a:rPr>
              <a:t>for </a:t>
            </a:r>
            <a:r>
              <a:rPr lang="el-GR" spc="-150" dirty="0" smtClean="0">
                <a:solidFill>
                  <a:prstClr val="black"/>
                </a:solidFill>
              </a:rPr>
              <a:t>μ</a:t>
            </a:r>
            <a:r>
              <a:rPr lang="en-US" spc="-150" baseline="30000" dirty="0" smtClean="0">
                <a:solidFill>
                  <a:prstClr val="black"/>
                </a:solidFill>
              </a:rPr>
              <a:t>+</a:t>
            </a:r>
            <a:r>
              <a:rPr lang="en-US" spc="-150" dirty="0" smtClean="0">
                <a:solidFill>
                  <a:prstClr val="black"/>
                </a:solidFill>
              </a:rPr>
              <a:t>, </a:t>
            </a:r>
            <a:r>
              <a:rPr lang="el-GR" spc="-150" dirty="0" smtClean="0">
                <a:solidFill>
                  <a:prstClr val="black"/>
                </a:solidFill>
              </a:rPr>
              <a:t>μ</a:t>
            </a:r>
            <a:r>
              <a:rPr lang="el-GR" spc="-150" baseline="30000" dirty="0" smtClean="0">
                <a:solidFill>
                  <a:prstClr val="black"/>
                </a:solidFill>
              </a:rPr>
              <a:t>-</a:t>
            </a:r>
            <a:r>
              <a:rPr lang="en-US" spc="-150" dirty="0" smtClean="0">
                <a:solidFill>
                  <a:prstClr val="black"/>
                </a:solidFill>
              </a:rPr>
              <a:t> </a:t>
            </a:r>
            <a:endParaRPr lang="en-GB" spc="-150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FLUKA 2015</a:t>
            </a:r>
          </a:p>
        </p:txBody>
      </p:sp>
      <p:pic>
        <p:nvPicPr>
          <p:cNvPr id="6" name="Image 5" descr="Screen Shot 2015-04-15 at 4.2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6" y="1308795"/>
            <a:ext cx="5168900" cy="206859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creen Shot 2015-04-29 at 4.02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594196"/>
            <a:ext cx="3403491" cy="238163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457200" y="6483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124200" y="64833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640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reen Shot 2015-08-05 at 5.33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/>
          <a:stretch/>
        </p:blipFill>
        <p:spPr>
          <a:xfrm>
            <a:off x="63501" y="3378200"/>
            <a:ext cx="3774784" cy="34036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5-08-05 at 5.31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99" y="3378200"/>
            <a:ext cx="3724810" cy="34036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 descr="Screen Shot 2015-08-05 at 5.27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63500"/>
            <a:ext cx="3774784" cy="31496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5950" y="635000"/>
            <a:ext cx="6642100" cy="10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79646"/>
                </a:solidFill>
              </a:rPr>
              <a:t>yields at the end </a:t>
            </a:r>
            <a:br>
              <a:rPr lang="en-US" sz="2800" dirty="0" smtClean="0">
                <a:solidFill>
                  <a:srgbClr val="F79646"/>
                </a:solidFill>
              </a:rPr>
            </a:br>
            <a:r>
              <a:rPr lang="en-US" sz="2800" dirty="0" smtClean="0">
                <a:solidFill>
                  <a:srgbClr val="F79646"/>
                </a:solidFill>
              </a:rPr>
              <a:t>of the adiabatic section</a:t>
            </a:r>
            <a:br>
              <a:rPr lang="en-US" sz="2800" dirty="0" smtClean="0">
                <a:solidFill>
                  <a:srgbClr val="F79646"/>
                </a:solidFill>
              </a:rPr>
            </a:br>
            <a:r>
              <a:rPr lang="en-US" sz="2800" dirty="0" smtClean="0">
                <a:solidFill>
                  <a:srgbClr val="F79646"/>
                </a:solidFill>
              </a:rPr>
              <a:t>vs length</a:t>
            </a:r>
            <a:endParaRPr lang="en-US" sz="2800" dirty="0">
              <a:solidFill>
                <a:srgbClr val="F7964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74592" y="2311090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9" name="Flèche vers la droite 18"/>
          <p:cNvSpPr/>
          <p:nvPr/>
        </p:nvSpPr>
        <p:spPr>
          <a:xfrm>
            <a:off x="8331200" y="6063564"/>
            <a:ext cx="717804" cy="33858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4724400" y="1536812"/>
            <a:ext cx="4321493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momenta in black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selection in red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pions    0.222 &lt; P (GeV/c) &lt; 0.776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muons  0.111  &lt;  P (GeV/c) &lt; 0.438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statistical error &lt; 1 %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geometry approximation systematic error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74592" y="59020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11800" y="59020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6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7-07 at 12.0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53" y="1600200"/>
            <a:ext cx="4526347" cy="38862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6035" y="2619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muon yields for inverse taper L = 50 m </a:t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 vs different target-tilts, radii</a:t>
            </a:r>
            <a:r>
              <a:rPr lang="en-US" sz="1800" b="1" dirty="0">
                <a:solidFill>
                  <a:schemeClr val="accent6"/>
                </a:solidFill>
              </a:rPr>
              <a:t/>
            </a:r>
            <a:br>
              <a:rPr lang="en-US" sz="1800" b="1" dirty="0">
                <a:solidFill>
                  <a:schemeClr val="accent6"/>
                </a:solidFill>
              </a:rPr>
            </a:b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8" name="Image 7" descr="Screen Shot 2015-07-07 at 12.07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28"/>
          <a:stretch/>
        </p:blipFill>
        <p:spPr>
          <a:xfrm>
            <a:off x="87652" y="1600200"/>
            <a:ext cx="4408148" cy="39116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necteur droit 8"/>
          <p:cNvCxnSpPr/>
          <p:nvPr/>
        </p:nvCxnSpPr>
        <p:spPr>
          <a:xfrm>
            <a:off x="2232135" y="1898799"/>
            <a:ext cx="0" cy="3206601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270735" y="1898799"/>
            <a:ext cx="0" cy="3206601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lèche vers la droite 11"/>
          <p:cNvSpPr/>
          <p:nvPr/>
        </p:nvSpPr>
        <p:spPr>
          <a:xfrm>
            <a:off x="8134096" y="6261686"/>
            <a:ext cx="826008" cy="33858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7715097" y="43512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24200" y="43890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0907" y="1931763"/>
            <a:ext cx="153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target-tilt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74972" y="1936899"/>
            <a:ext cx="1842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target-radii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43200" y="5823466"/>
            <a:ext cx="3505200" cy="64633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tilt: plateau after 100 mrad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radii: could do more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7652" y="6238220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179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8300" y="-64849"/>
            <a:ext cx="8775700" cy="5889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particle yields for </a:t>
            </a:r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baseline="-25000" dirty="0">
                <a:solidFill>
                  <a:schemeClr val="accent6"/>
                </a:solidFill>
              </a:rPr>
              <a:t>taper</a:t>
            </a:r>
            <a:r>
              <a:rPr lang="en-US" sz="2800" dirty="0">
                <a:solidFill>
                  <a:schemeClr val="accent6"/>
                </a:solidFill>
              </a:rPr>
              <a:t>=5 </a:t>
            </a:r>
            <a:r>
              <a:rPr lang="en-US" sz="2800" dirty="0" smtClean="0">
                <a:solidFill>
                  <a:schemeClr val="accent6"/>
                </a:solidFill>
              </a:rPr>
              <a:t>m, E</a:t>
            </a:r>
            <a:r>
              <a:rPr lang="en-US" sz="2800" baseline="-25000" dirty="0" smtClean="0">
                <a:solidFill>
                  <a:schemeClr val="accent6"/>
                </a:solidFill>
              </a:rPr>
              <a:t>k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= </a:t>
            </a:r>
            <a:r>
              <a:rPr lang="en-US" sz="2800" dirty="0" smtClean="0">
                <a:solidFill>
                  <a:schemeClr val="accent6"/>
                </a:solidFill>
              </a:rPr>
              <a:t>1.5, 2.5 GeV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8" name="Image 7" descr="Screen Shot 2015-08-06 at 7.03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2267"/>
          <a:stretch/>
        </p:blipFill>
        <p:spPr>
          <a:xfrm>
            <a:off x="86332" y="3801652"/>
            <a:ext cx="3418868" cy="296760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creen Shot 2015-08-06 at 7.17.1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2597" b="3429"/>
          <a:stretch/>
        </p:blipFill>
        <p:spPr>
          <a:xfrm>
            <a:off x="4775200" y="3801652"/>
            <a:ext cx="3467100" cy="286584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creen Shot 2015-08-06 at 7.17.0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350" r="3364"/>
          <a:stretch/>
        </p:blipFill>
        <p:spPr>
          <a:xfrm>
            <a:off x="86332" y="524113"/>
            <a:ext cx="3418868" cy="316590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Connecteur droit 10"/>
          <p:cNvCxnSpPr/>
          <p:nvPr/>
        </p:nvCxnSpPr>
        <p:spPr>
          <a:xfrm>
            <a:off x="1676400" y="605122"/>
            <a:ext cx="0" cy="2755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957164" y="4015435"/>
            <a:ext cx="0" cy="24679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190966" y="3875735"/>
            <a:ext cx="0" cy="26076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58692" y="4624722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90966" y="1274155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131049" y="4714104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41459" y="2590800"/>
            <a:ext cx="51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tilt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323651" y="5969000"/>
            <a:ext cx="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7292339" y="5969000"/>
            <a:ext cx="66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radii</a:t>
            </a:r>
            <a:endParaRPr lang="en-US" dirty="0"/>
          </a:p>
        </p:txBody>
      </p:sp>
      <p:pic>
        <p:nvPicPr>
          <p:cNvPr id="27" name="Image 26" descr="Screen Shot 2015-08-04 at 4.38.2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12" y="1484499"/>
            <a:ext cx="2234488" cy="186023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 27" descr="Screen Shot 2015-07-27 at 7.55.3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1484499"/>
            <a:ext cx="2700478" cy="187652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557488"/>
              </p:ext>
            </p:extLst>
          </p:nvPr>
        </p:nvGraphicFramePr>
        <p:xfrm>
          <a:off x="3754164" y="652284"/>
          <a:ext cx="1737271" cy="62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5" name="Equation" r:id="rId8" imgW="1384300" imgH="495300" progId="Equation.DSMT4">
                  <p:embed/>
                </p:oleObj>
              </mc:Choice>
              <mc:Fallback>
                <p:oleObj name="Equation" r:id="rId8" imgW="1384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54164" y="652284"/>
                        <a:ext cx="1737271" cy="62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5321005" y="719721"/>
            <a:ext cx="31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79646"/>
                </a:solidFill>
              </a:rPr>
              <a:t>+</a:t>
            </a: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558218"/>
              </p:ext>
            </p:extLst>
          </p:nvPr>
        </p:nvGraphicFramePr>
        <p:xfrm>
          <a:off x="5638359" y="686205"/>
          <a:ext cx="3511160" cy="56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6" name="Equation" r:id="rId10" imgW="2832100" imgH="457200" progId="Equation.DSMT4">
                  <p:embed/>
                </p:oleObj>
              </mc:Choice>
              <mc:Fallback>
                <p:oleObj name="Equation" r:id="rId10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38359" y="686205"/>
                        <a:ext cx="3511160" cy="56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479425" y="732826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79425" y="2048950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55625" y="4019685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06425" y="5221509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209585" y="4069284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171485" y="5205379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Flèche vers la droite 37"/>
          <p:cNvSpPr/>
          <p:nvPr/>
        </p:nvSpPr>
        <p:spPr>
          <a:xfrm>
            <a:off x="8327898" y="6081268"/>
            <a:ext cx="717804" cy="33858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space réservé de la date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387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5-08-06 at 7.5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" b="3156"/>
          <a:stretch/>
        </p:blipFill>
        <p:spPr>
          <a:xfrm>
            <a:off x="4553028" y="3759201"/>
            <a:ext cx="3701456" cy="29591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5-08-06 at 7.52.4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b="-4124"/>
          <a:stretch/>
        </p:blipFill>
        <p:spPr>
          <a:xfrm>
            <a:off x="145309" y="3759200"/>
            <a:ext cx="3588491" cy="305869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creen Shot 2015-08-06 at 7.51.1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b="1175"/>
          <a:stretch/>
        </p:blipFill>
        <p:spPr>
          <a:xfrm>
            <a:off x="152400" y="524113"/>
            <a:ext cx="3543300" cy="313757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8300" y="-64849"/>
            <a:ext cx="8775700" cy="5889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particle yields for </a:t>
            </a:r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baseline="-25000" dirty="0">
                <a:solidFill>
                  <a:schemeClr val="accent6"/>
                </a:solidFill>
              </a:rPr>
              <a:t>taper</a:t>
            </a:r>
            <a:r>
              <a:rPr lang="en-US" sz="2800" dirty="0" smtClean="0">
                <a:solidFill>
                  <a:schemeClr val="accent6"/>
                </a:solidFill>
              </a:rPr>
              <a:t>= 50 m, E</a:t>
            </a:r>
            <a:r>
              <a:rPr lang="en-US" sz="2800" baseline="-25000" dirty="0" smtClean="0">
                <a:solidFill>
                  <a:schemeClr val="accent6"/>
                </a:solidFill>
              </a:rPr>
              <a:t>k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= </a:t>
            </a:r>
            <a:r>
              <a:rPr lang="en-US" sz="2800" dirty="0" smtClean="0">
                <a:solidFill>
                  <a:schemeClr val="accent6"/>
                </a:solidFill>
              </a:rPr>
              <a:t>1.5, 2.5 GeV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34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866900" y="605122"/>
            <a:ext cx="0" cy="2755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831028" y="3891709"/>
            <a:ext cx="0" cy="26076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330666" y="3875735"/>
            <a:ext cx="0" cy="26076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428760" y="46252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15610" y="12741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51039" y="46252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41459" y="2590800"/>
            <a:ext cx="51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tilt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323651" y="5969000"/>
            <a:ext cx="8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7051039" y="5969000"/>
            <a:ext cx="66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radii</a:t>
            </a:r>
            <a:endParaRPr lang="en-US" dirty="0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55148"/>
              </p:ext>
            </p:extLst>
          </p:nvPr>
        </p:nvGraphicFramePr>
        <p:xfrm>
          <a:off x="3754164" y="652284"/>
          <a:ext cx="1737271" cy="62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7" name="Equation" r:id="rId6" imgW="1384300" imgH="495300" progId="Equation.DSMT4">
                  <p:embed/>
                </p:oleObj>
              </mc:Choice>
              <mc:Fallback>
                <p:oleObj name="Equation" r:id="rId6" imgW="1384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4164" y="652284"/>
                        <a:ext cx="1737271" cy="621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5321005" y="719721"/>
            <a:ext cx="31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79646"/>
                </a:solidFill>
              </a:rPr>
              <a:t>+</a:t>
            </a:r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01676"/>
              </p:ext>
            </p:extLst>
          </p:nvPr>
        </p:nvGraphicFramePr>
        <p:xfrm>
          <a:off x="5638359" y="686205"/>
          <a:ext cx="3511160" cy="56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8" name="Equation" r:id="rId8" imgW="2832100" imgH="457200" progId="Equation.DSMT4">
                  <p:embed/>
                </p:oleObj>
              </mc:Choice>
              <mc:Fallback>
                <p:oleObj name="Equation" r:id="rId8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38359" y="686205"/>
                        <a:ext cx="3511160" cy="56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784225" y="824704"/>
            <a:ext cx="841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84225" y="1910450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95325" y="4074567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95325" y="5066879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90241" y="4067376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2.5 GeV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065557" y="5086869"/>
            <a:ext cx="108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.5 GeV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38" name="Image 37" descr="Screen Shot 2015-08-04 at 4.37.37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57" y="1460023"/>
            <a:ext cx="2319969" cy="190568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Image 38" descr="Screen Shot 2015-07-24 at 10.28.18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98" y="1472723"/>
            <a:ext cx="2680918" cy="188829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Flèche vers la droite 39"/>
          <p:cNvSpPr/>
          <p:nvPr/>
        </p:nvSpPr>
        <p:spPr>
          <a:xfrm>
            <a:off x="8375396" y="5894273"/>
            <a:ext cx="717804" cy="33858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83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33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7" name="Image 6" descr="Screen Shot 2015-08-06 at 8.3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64" y="1125538"/>
            <a:ext cx="3868492" cy="34290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5-08-06 at 8.36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0" y="1125538"/>
            <a:ext cx="3825180" cy="34290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3292780" y="3635372"/>
            <a:ext cx="55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47280" y="3635372"/>
            <a:ext cx="55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16034" y="84138"/>
            <a:ext cx="8397765" cy="8683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proton yields  for different target-tilts and tapers</a:t>
            </a:r>
            <a:r>
              <a:rPr lang="en-US" sz="1800" b="1" dirty="0">
                <a:solidFill>
                  <a:schemeClr val="accent6"/>
                </a:solidFill>
              </a:rPr>
              <a:t/>
            </a:r>
            <a:br>
              <a:rPr lang="en-US" sz="1800" b="1" dirty="0">
                <a:solidFill>
                  <a:schemeClr val="accent6"/>
                </a:solidFill>
              </a:rPr>
            </a:br>
            <a:endParaRPr lang="en-US" sz="1800" dirty="0">
              <a:solidFill>
                <a:schemeClr val="accent6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227610" y="1284287"/>
            <a:ext cx="0" cy="304352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329710" y="1284287"/>
            <a:ext cx="0" cy="28813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16035" y="4790551"/>
            <a:ext cx="366519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momenta in black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selection in red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proton 0.222 &lt; P (GeV/c) &lt; 0.776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statistical error &lt; 1 %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45533" y="5931269"/>
            <a:ext cx="6935500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there is a reduction of higher momentum protons with the tilt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14400" y="3727705"/>
            <a:ext cx="124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</a:t>
            </a:r>
            <a:r>
              <a:rPr lang="en-US" sz="1600" baseline="-25000" dirty="0" smtClean="0"/>
              <a:t>taper</a:t>
            </a:r>
            <a:r>
              <a:rPr lang="en-US" sz="1600" dirty="0" smtClean="0"/>
              <a:t> = 5 m</a:t>
            </a:r>
            <a:endParaRPr lang="en-US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4960500" y="3747010"/>
            <a:ext cx="1357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</a:t>
            </a:r>
            <a:r>
              <a:rPr lang="en-US" sz="1600" baseline="-25000" dirty="0" smtClean="0"/>
              <a:t>taper</a:t>
            </a:r>
            <a:r>
              <a:rPr lang="en-US" sz="1600" dirty="0" smtClean="0"/>
              <a:t> = 50 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189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731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79646"/>
                </a:solidFill>
              </a:rPr>
              <a:t>conclusion/further studies </a:t>
            </a:r>
            <a:endParaRPr lang="en-US" sz="4000" dirty="0">
              <a:solidFill>
                <a:srgbClr val="F7964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09677"/>
            <a:ext cx="8991600" cy="4403724"/>
          </a:xfrm>
        </p:spPr>
        <p:txBody>
          <a:bodyPr>
            <a:normAutofit fontScale="85000" lnSpcReduction="10000"/>
          </a:bodyPr>
          <a:lstStyle/>
          <a:p>
            <a:pPr marL="514350" lvl="1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600" dirty="0" smtClean="0"/>
              <a:t>for 5, 50 m gaussian + 1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degree inverse adiabatic solenoid:</a:t>
            </a:r>
          </a:p>
          <a:p>
            <a:pPr lvl="1">
              <a:buFont typeface="Arial"/>
              <a:buChar char="•"/>
            </a:pPr>
            <a:r>
              <a:rPr lang="en-US" sz="2300" dirty="0" smtClean="0">
                <a:solidFill>
                  <a:schemeClr val="accent3"/>
                </a:solidFill>
              </a:rPr>
              <a:t>target-tilt 100 mrad or more </a:t>
            </a:r>
          </a:p>
          <a:p>
            <a:pPr lvl="1">
              <a:buFont typeface="Arial"/>
              <a:buChar char="•"/>
            </a:pPr>
            <a:r>
              <a:rPr lang="en-US" sz="2300" dirty="0" smtClean="0">
                <a:solidFill>
                  <a:schemeClr val="accent3"/>
                </a:solidFill>
              </a:rPr>
              <a:t>target-length 25 cm or more </a:t>
            </a:r>
          </a:p>
          <a:p>
            <a:pPr lvl="1">
              <a:buFont typeface="Arial"/>
              <a:buChar char="•"/>
            </a:pPr>
            <a:r>
              <a:rPr lang="en-US" sz="2300" dirty="0" smtClean="0">
                <a:solidFill>
                  <a:schemeClr val="accent3"/>
                </a:solidFill>
              </a:rPr>
              <a:t>target-radius 5 mm or more</a:t>
            </a:r>
            <a:endParaRPr lang="en-US" sz="2300" dirty="0" smtClean="0"/>
          </a:p>
          <a:p>
            <a:pPr lvl="1">
              <a:buFont typeface="Arial"/>
              <a:buChar char="•"/>
            </a:pPr>
            <a:r>
              <a:rPr lang="en-US" sz="2300" dirty="0" smtClean="0">
                <a:solidFill>
                  <a:srgbClr val="9BBB59"/>
                </a:solidFill>
              </a:rPr>
              <a:t>higher momentum protons yields decreases with larger target-tilts</a:t>
            </a:r>
          </a:p>
          <a:p>
            <a:pPr lvl="1">
              <a:buFont typeface="Arial"/>
              <a:buChar char="•"/>
            </a:pPr>
            <a:r>
              <a:rPr lang="en-US" sz="2300" dirty="0" smtClean="0">
                <a:solidFill>
                  <a:srgbClr val="9BBB59"/>
                </a:solidFill>
              </a:rPr>
              <a:t>proton E</a:t>
            </a:r>
            <a:r>
              <a:rPr lang="en-US" sz="2300" baseline="-25000" dirty="0" smtClean="0">
                <a:solidFill>
                  <a:srgbClr val="9BBB59"/>
                </a:solidFill>
              </a:rPr>
              <a:t>k</a:t>
            </a:r>
            <a:r>
              <a:rPr lang="en-US" sz="2300" dirty="0" smtClean="0">
                <a:solidFill>
                  <a:srgbClr val="9BBB59"/>
                </a:solidFill>
              </a:rPr>
              <a:t>= 2.5 GeV doubles the yields</a:t>
            </a:r>
          </a:p>
          <a:p>
            <a:pPr lvl="1">
              <a:buFont typeface="Arial"/>
              <a:buChar char="•"/>
            </a:pPr>
            <a:endParaRPr lang="en-US" sz="2300" dirty="0">
              <a:solidFill>
                <a:srgbClr val="9BBB59"/>
              </a:solidFill>
            </a:endParaRPr>
          </a:p>
          <a:p>
            <a:pPr marL="57150" indent="0">
              <a:buNone/>
            </a:pPr>
            <a:r>
              <a:rPr lang="en-US" sz="2600" dirty="0" smtClean="0"/>
              <a:t>next</a:t>
            </a:r>
            <a:r>
              <a:rPr lang="en-US" sz="3000" dirty="0" smtClean="0"/>
              <a:t>:</a:t>
            </a:r>
            <a:endParaRPr lang="en-US" sz="2300" dirty="0" smtClean="0"/>
          </a:p>
          <a:p>
            <a:pPr lvl="1">
              <a:buFont typeface="Arial"/>
              <a:buChar char="•"/>
            </a:pPr>
            <a:r>
              <a:rPr lang="en-US" sz="2300" dirty="0" smtClean="0"/>
              <a:t>test the cubic field “slower decrease of the field” (similar results expected)</a:t>
            </a:r>
          </a:p>
          <a:p>
            <a:pPr lvl="1">
              <a:buFont typeface="Arial"/>
              <a:buChar char="•"/>
            </a:pPr>
            <a:r>
              <a:rPr lang="en-US" sz="2300" dirty="0" smtClean="0"/>
              <a:t>test with a different MC (geant4, MARS) to compare the yield patterns and their absolute values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6819900" y="5981700"/>
            <a:ext cx="1010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Thanks</a:t>
            </a:r>
            <a:endParaRPr lang="en-US" sz="2000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42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7976"/>
            <a:ext cx="6921500" cy="56373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79646"/>
                </a:solidFill>
              </a:rPr>
              <a:t>Power on target</a:t>
            </a:r>
            <a:endParaRPr lang="en-US" sz="3600" dirty="0">
              <a:solidFill>
                <a:srgbClr val="F7964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88128" y="5832149"/>
            <a:ext cx="1608471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trg</a:t>
            </a:r>
            <a:r>
              <a:rPr lang="en-US" dirty="0" smtClean="0"/>
              <a:t> = 2.5 MW</a:t>
            </a:r>
            <a:endParaRPr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10" name="Image 9" descr="Screen Shot 2015-07-08 at 2.0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3038"/>
            <a:ext cx="2408339" cy="183359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creen Shot 2015-07-09 at 9.02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4" y="1612928"/>
            <a:ext cx="5837915" cy="395602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3035300" y="237490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mrad  tilt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1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reen Shot 2015-07-08 at 8.1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3" y="1542507"/>
            <a:ext cx="4074912" cy="370125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creen Shot 2015-07-08 at 8.11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58" y="1598858"/>
            <a:ext cx="4222098" cy="36449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901700" y="2588116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2340750" y="1701800"/>
            <a:ext cx="0" cy="32004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558800" y="292100"/>
            <a:ext cx="8229600" cy="12573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79646"/>
                </a:solidFill>
              </a:rPr>
              <a:t>particle yields at the edge of MCS</a:t>
            </a:r>
            <a:br>
              <a:rPr lang="en-US" sz="3100" dirty="0">
                <a:solidFill>
                  <a:srgbClr val="F79646"/>
                </a:solidFill>
              </a:rPr>
            </a:br>
            <a:r>
              <a:rPr lang="en-US" sz="3100" dirty="0">
                <a:solidFill>
                  <a:srgbClr val="F79646"/>
                </a:solidFill>
              </a:rPr>
              <a:t>for different </a:t>
            </a:r>
            <a:r>
              <a:rPr lang="en-US" sz="3100" dirty="0" smtClean="0">
                <a:solidFill>
                  <a:srgbClr val="F79646"/>
                </a:solidFill>
              </a:rPr>
              <a:t>beam sizes</a:t>
            </a:r>
            <a:br>
              <a:rPr lang="en-US" sz="3100" dirty="0" smtClean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>tilt=100 mrad, </a:t>
            </a:r>
            <a:r>
              <a:rPr lang="en-US" sz="2000" dirty="0">
                <a:solidFill>
                  <a:srgbClr val="F79646"/>
                </a:solidFill>
              </a:rPr>
              <a:t>L</a:t>
            </a:r>
            <a:r>
              <a:rPr lang="en-US" sz="2000" baseline="-25000" dirty="0" smtClean="0">
                <a:solidFill>
                  <a:srgbClr val="F79646"/>
                </a:solidFill>
              </a:rPr>
              <a:t>trg</a:t>
            </a:r>
            <a:r>
              <a:rPr lang="en-US" sz="2000" dirty="0" smtClean="0">
                <a:solidFill>
                  <a:srgbClr val="F79646"/>
                </a:solidFill>
              </a:rPr>
              <a:t>=30 cm</a:t>
            </a:r>
            <a:r>
              <a:rPr lang="en-US" sz="2000" dirty="0">
                <a:solidFill>
                  <a:srgbClr val="F79646"/>
                </a:solidFill>
              </a:rPr>
              <a:t>, </a:t>
            </a:r>
            <a:r>
              <a:rPr lang="en-US" sz="2000" spc="-150" dirty="0" smtClean="0">
                <a:solidFill>
                  <a:srgbClr val="F79646"/>
                </a:solidFill>
              </a:rPr>
              <a:t>r</a:t>
            </a:r>
            <a:r>
              <a:rPr lang="en-US" sz="2000" spc="-150" baseline="-25000" dirty="0" smtClean="0">
                <a:solidFill>
                  <a:srgbClr val="F79646"/>
                </a:solidFill>
              </a:rPr>
              <a:t>trg</a:t>
            </a:r>
            <a:r>
              <a:rPr lang="en-US" sz="2000" spc="-150" dirty="0" smtClean="0">
                <a:solidFill>
                  <a:srgbClr val="F79646"/>
                </a:solidFill>
              </a:rPr>
              <a:t>= 5 </a:t>
            </a:r>
            <a:r>
              <a:rPr lang="en-US" sz="2000" spc="-150" dirty="0">
                <a:solidFill>
                  <a:srgbClr val="F79646"/>
                </a:solidFill>
              </a:rPr>
              <a:t>mm</a:t>
            </a:r>
            <a:r>
              <a:rPr lang="en-US" sz="2000" dirty="0">
                <a:solidFill>
                  <a:srgbClr val="F79646"/>
                </a:solidFill>
              </a:rPr>
              <a:t/>
            </a:r>
            <a:br>
              <a:rPr lang="en-US" sz="2000" dirty="0">
                <a:solidFill>
                  <a:srgbClr val="F79646"/>
                </a:solidFill>
              </a:rPr>
            </a:br>
            <a:r>
              <a:rPr lang="en-US" sz="2000" dirty="0" smtClean="0">
                <a:solidFill>
                  <a:srgbClr val="F79646"/>
                </a:solidFill>
              </a:rPr>
              <a:t/>
            </a:r>
            <a:br>
              <a:rPr lang="en-US" sz="2000" dirty="0" smtClean="0">
                <a:solidFill>
                  <a:srgbClr val="F79646"/>
                </a:solidFill>
              </a:rPr>
            </a:br>
            <a:endParaRPr lang="en-US" sz="2000" dirty="0">
              <a:solidFill>
                <a:srgbClr val="F79646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6727935" y="1765300"/>
            <a:ext cx="0" cy="31369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486367" y="2588116"/>
            <a:ext cx="38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0783" y="5394522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31312" y="5600700"/>
            <a:ext cx="3874288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similar, could do less in beam size </a:t>
            </a:r>
            <a:endParaRPr lang="en-US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378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reen Shot 2015-07-07 at 11.47.3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/>
        </p:blipFill>
        <p:spPr>
          <a:xfrm>
            <a:off x="228600" y="3632199"/>
            <a:ext cx="3728033" cy="31369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Screen Shot 2015-07-07 at 11.48.0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" b="-1"/>
          <a:stretch/>
        </p:blipFill>
        <p:spPr>
          <a:xfrm>
            <a:off x="4762501" y="3632199"/>
            <a:ext cx="3901208" cy="316242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 descr="Screen Shot 2015-07-07 at 11.47.5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/>
          <a:stretch/>
        </p:blipFill>
        <p:spPr>
          <a:xfrm>
            <a:off x="4758332" y="127000"/>
            <a:ext cx="3905377" cy="333068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6622291" y="2150233"/>
            <a:ext cx="55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1123" y="4770937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r>
              <a:rPr lang="el-GR" sz="2400" b="1" baseline="30000" dirty="0" smtClean="0">
                <a:solidFill>
                  <a:schemeClr val="accent6"/>
                </a:solidFill>
              </a:rPr>
              <a:t>+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75131" y="3976587"/>
            <a:ext cx="1244600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momenta</a:t>
            </a:r>
            <a:endParaRPr lang="en-US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28600" y="1965567"/>
            <a:ext cx="317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 = </a:t>
            </a:r>
            <a:r>
              <a:rPr lang="en-US" sz="2000" dirty="0" smtClean="0">
                <a:solidFill>
                  <a:srgbClr val="FF0000"/>
                </a:solidFill>
              </a:rPr>
              <a:t>5, </a:t>
            </a:r>
            <a:r>
              <a:rPr lang="en-US" sz="2000" dirty="0" smtClean="0">
                <a:solidFill>
                  <a:srgbClr val="32E90B"/>
                </a:solidFill>
              </a:rPr>
              <a:t>10,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400F9"/>
                </a:solidFill>
              </a:rPr>
              <a:t>15,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20,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50 m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421400" y="3976588"/>
            <a:ext cx="1978891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transverse momenta</a:t>
            </a:r>
            <a:endParaRPr lang="en-US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178179" y="47709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8600" y="788318"/>
            <a:ext cx="4174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79646"/>
                </a:solidFill>
              </a:rPr>
              <a:t>momenta distributions</a:t>
            </a:r>
          </a:p>
          <a:p>
            <a:r>
              <a:rPr lang="en-US" sz="2800" smtClean="0">
                <a:solidFill>
                  <a:srgbClr val="F79646"/>
                </a:solidFill>
              </a:rPr>
              <a:t>(to be updated)</a:t>
            </a:r>
            <a:endParaRPr lang="en-US" sz="2800" dirty="0">
              <a:solidFill>
                <a:srgbClr val="F7964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77691" y="368300"/>
            <a:ext cx="1244600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momenta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321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29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496094"/>
              </p:ext>
            </p:extLst>
          </p:nvPr>
        </p:nvGraphicFramePr>
        <p:xfrm>
          <a:off x="112713" y="109392"/>
          <a:ext cx="2895843" cy="103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Equation" r:id="rId3" imgW="1384300" imgH="495300" progId="Equation.DSMT4">
                  <p:embed/>
                </p:oleObj>
              </mc:Choice>
              <mc:Fallback>
                <p:oleObj name="Equation" r:id="rId3" imgW="13843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13" y="109392"/>
                        <a:ext cx="2895843" cy="1036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008546" y="389930"/>
            <a:ext cx="36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19480"/>
              </p:ext>
            </p:extLst>
          </p:nvPr>
        </p:nvGraphicFramePr>
        <p:xfrm>
          <a:off x="3340100" y="201150"/>
          <a:ext cx="5852722" cy="94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" name="Equation" r:id="rId5" imgW="2832100" imgH="457200" progId="Equation.DSMT4">
                  <p:embed/>
                </p:oleObj>
              </mc:Choice>
              <mc:Fallback>
                <p:oleObj name="Equation" r:id="rId5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0100" y="201150"/>
                        <a:ext cx="5852722" cy="944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12" descr="Screen Shot 2015-08-04 at 4.37.3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73" y="1269088"/>
            <a:ext cx="2685368" cy="220583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 descr="Screen Shot 2015-08-04 at 4.38.2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92" y="1269088"/>
            <a:ext cx="2649615" cy="220583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2349500" y="21902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5 m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680200" y="2157968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50 m</a:t>
            </a:r>
            <a:endParaRPr lang="en-US" dirty="0"/>
          </a:p>
        </p:txBody>
      </p:sp>
      <p:pic>
        <p:nvPicPr>
          <p:cNvPr id="17" name="Image 16" descr="Screen Shot 2015-07-24 at 10.28.1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00" y="3766312"/>
            <a:ext cx="3821462" cy="269163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 descr="Screen Shot 2015-07-27 at 7.55.3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3766312"/>
            <a:ext cx="3873500" cy="269163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Flèche vers la droite 18"/>
          <p:cNvSpPr/>
          <p:nvPr/>
        </p:nvSpPr>
        <p:spPr>
          <a:xfrm>
            <a:off x="8686800" y="6521450"/>
            <a:ext cx="426212" cy="244808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reen Shot 2015-08-03 at 5.3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233122"/>
            <a:ext cx="5435599" cy="400257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284162"/>
          </a:xfrm>
        </p:spPr>
        <p:txBody>
          <a:bodyPr>
            <a:noAutofit/>
          </a:bodyPr>
          <a:lstStyle/>
          <a:p>
            <a:r>
              <a:rPr lang="el-GR" sz="3200" spc="-300" dirty="0" smtClean="0">
                <a:solidFill>
                  <a:schemeClr val="accent6"/>
                </a:solidFill>
              </a:rPr>
              <a:t>π</a:t>
            </a:r>
            <a:r>
              <a:rPr lang="el-GR" sz="3200" spc="-300" baseline="30000" dirty="0" smtClean="0">
                <a:solidFill>
                  <a:schemeClr val="accent6"/>
                </a:solidFill>
              </a:rPr>
              <a:t>+</a:t>
            </a:r>
            <a:r>
              <a:rPr lang="el-GR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production and P</a:t>
            </a:r>
            <a:r>
              <a:rPr lang="en-US" sz="3200" baseline="-25000" dirty="0" smtClean="0">
                <a:solidFill>
                  <a:schemeClr val="accent6"/>
                </a:solidFill>
              </a:rPr>
              <a:t>T</a:t>
            </a:r>
            <a:r>
              <a:rPr lang="en-US" sz="3200" dirty="0" smtClean="0">
                <a:solidFill>
                  <a:schemeClr val="accent6"/>
                </a:solidFill>
              </a:rPr>
              <a:t> acceptance for adiabatic solenoids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234950" y="927100"/>
            <a:ext cx="3536950" cy="87716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prstClr val="white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>f</a:t>
            </a:r>
            <a:r>
              <a:rPr lang="en-US" sz="1800" dirty="0" smtClean="0"/>
              <a:t>or adiabatic taper solenoid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B</a:t>
            </a:r>
            <a:r>
              <a:rPr lang="en-US" sz="1800" baseline="-25000" dirty="0"/>
              <a:t>1</a:t>
            </a:r>
            <a:r>
              <a:rPr lang="en-US" sz="1800" dirty="0"/>
              <a:t>=14 T, r</a:t>
            </a:r>
            <a:r>
              <a:rPr lang="en-US" sz="1800" baseline="-25000" dirty="0"/>
              <a:t>1 </a:t>
            </a:r>
            <a:r>
              <a:rPr lang="en-US" sz="1800" dirty="0"/>
              <a:t>= 20 cm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P</a:t>
            </a:r>
            <a:r>
              <a:rPr lang="en-US" sz="1800" baseline="-25000" dirty="0" smtClean="0"/>
              <a:t>T1</a:t>
            </a:r>
            <a:r>
              <a:rPr lang="en-US" sz="1800" dirty="0" smtClean="0"/>
              <a:t> </a:t>
            </a:r>
            <a:r>
              <a:rPr lang="en-US" sz="1800" dirty="0"/>
              <a:t>= 420 MeV/</a:t>
            </a:r>
            <a:r>
              <a:rPr lang="en-US" sz="1800" dirty="0" smtClean="0"/>
              <a:t>c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937000" y="2781300"/>
            <a:ext cx="1739900" cy="3088620"/>
          </a:xfrm>
          <a:prstGeom prst="rect">
            <a:avLst/>
          </a:prstGeom>
          <a:noFill/>
          <a:ln w="254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771900" y="2669884"/>
            <a:ext cx="2146300" cy="73866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spc="-150" dirty="0" smtClean="0">
                <a:solidFill>
                  <a:srgbClr val="FF0000"/>
                </a:solidFill>
              </a:rPr>
              <a:t>	</a:t>
            </a:r>
            <a:r>
              <a:rPr lang="el-GR" sz="1400" spc="-150" dirty="0" smtClean="0">
                <a:solidFill>
                  <a:srgbClr val="FF0000"/>
                </a:solidFill>
              </a:rPr>
              <a:t>π</a:t>
            </a:r>
            <a:r>
              <a:rPr lang="el-GR" sz="1400" spc="-150" baseline="30000" dirty="0" smtClean="0">
                <a:solidFill>
                  <a:srgbClr val="FF0000"/>
                </a:solidFill>
              </a:rPr>
              <a:t>+</a:t>
            </a:r>
            <a:r>
              <a:rPr lang="en-US" sz="1400" spc="-150" baseline="30000" dirty="0" smtClean="0">
                <a:solidFill>
                  <a:srgbClr val="FF0000"/>
                </a:solidFill>
              </a:rPr>
              <a:t>    </a:t>
            </a:r>
            <a:r>
              <a:rPr lang="en-US" sz="1400" dirty="0" smtClean="0"/>
              <a:t>for </a:t>
            </a:r>
          </a:p>
          <a:p>
            <a:r>
              <a:rPr lang="en-US" sz="1400" dirty="0" smtClean="0"/>
              <a:t>&lt;</a:t>
            </a:r>
            <a:r>
              <a:rPr lang="en-US" sz="1400" spc="-300" dirty="0"/>
              <a:t>E</a:t>
            </a:r>
            <a:r>
              <a:rPr lang="el-GR" sz="1400" spc="-300" baseline="-25000" dirty="0" smtClean="0"/>
              <a:t>μ</a:t>
            </a:r>
            <a:r>
              <a:rPr lang="en-US" sz="1400" dirty="0" smtClean="0"/>
              <a:t>&gt; ~ 300 ± 50%  MeV</a:t>
            </a:r>
          </a:p>
          <a:p>
            <a:r>
              <a:rPr lang="en-US" sz="1400" dirty="0" smtClean="0"/>
              <a:t>(</a:t>
            </a:r>
            <a:r>
              <a:rPr lang="el-GR" sz="1400" dirty="0" smtClean="0"/>
              <a:t>&lt;</a:t>
            </a:r>
            <a:r>
              <a:rPr lang="en-US" sz="1400" spc="-300" dirty="0" smtClean="0"/>
              <a:t>E</a:t>
            </a:r>
            <a:r>
              <a:rPr lang="el-GR" sz="1400" spc="-300" baseline="-25000" dirty="0" smtClean="0"/>
              <a:t>μ</a:t>
            </a:r>
            <a:r>
              <a:rPr lang="el-GR" sz="1400" dirty="0" smtClean="0"/>
              <a:t>&gt; ~</a:t>
            </a:r>
            <a:r>
              <a:rPr lang="en-US" sz="1400" dirty="0" smtClean="0"/>
              <a:t> 57 % </a:t>
            </a:r>
            <a:r>
              <a:rPr lang="el-GR" sz="1400" dirty="0" smtClean="0"/>
              <a:t> </a:t>
            </a:r>
            <a:r>
              <a:rPr lang="en-US" sz="1400" dirty="0" smtClean="0"/>
              <a:t>&lt;</a:t>
            </a:r>
            <a:r>
              <a:rPr lang="en-US" sz="1400" spc="-300" dirty="0" smtClean="0"/>
              <a:t>E</a:t>
            </a:r>
            <a:r>
              <a:rPr lang="el-GR" sz="1400" spc="-300" baseline="-25000" dirty="0" smtClean="0"/>
              <a:t>π</a:t>
            </a:r>
            <a:r>
              <a:rPr lang="el-GR" sz="1400" dirty="0" smtClean="0"/>
              <a:t>&gt; </a:t>
            </a:r>
            <a:r>
              <a:rPr lang="en-US" sz="1400" dirty="0" smtClean="0"/>
              <a:t>)</a:t>
            </a:r>
            <a:endParaRPr lang="el-GR" sz="1400" spc="-300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3035300" y="5346700"/>
            <a:ext cx="4152900" cy="25400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731000" y="5397500"/>
            <a:ext cx="0" cy="47242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505200" y="4140777"/>
            <a:ext cx="0" cy="1729143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0" y="5245101"/>
            <a:ext cx="2324100" cy="58477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37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/>
              <a:t>T</a:t>
            </a:r>
            <a:r>
              <a:rPr lang="en-US" sz="1600" dirty="0" smtClean="0"/>
              <a:t> accepted</a:t>
            </a:r>
            <a:endParaRPr lang="el-GR" sz="1600" dirty="0" smtClean="0"/>
          </a:p>
          <a:p>
            <a:r>
              <a:rPr lang="en-US" sz="1600" dirty="0" smtClean="0"/>
              <a:t>r</a:t>
            </a:r>
            <a:r>
              <a:rPr lang="en-US" sz="1600" baseline="-25000" dirty="0"/>
              <a:t>1</a:t>
            </a:r>
            <a:r>
              <a:rPr lang="en-US" sz="1600" baseline="-25000" dirty="0" smtClean="0"/>
              <a:t> </a:t>
            </a:r>
            <a:r>
              <a:rPr lang="en-US" sz="1600" dirty="0"/>
              <a:t>= 7 cm, </a:t>
            </a:r>
            <a:r>
              <a:rPr lang="en-US" sz="1600" dirty="0" smtClean="0"/>
              <a:t>r</a:t>
            </a:r>
            <a:r>
              <a:rPr lang="en-US" sz="1600" baseline="-25000" dirty="0"/>
              <a:t>2</a:t>
            </a:r>
            <a:r>
              <a:rPr lang="en-US" sz="1600" dirty="0" smtClean="0"/>
              <a:t> </a:t>
            </a:r>
            <a:r>
              <a:rPr lang="en-US" sz="1600" dirty="0"/>
              <a:t>= 15 cm </a:t>
            </a:r>
            <a:endParaRPr lang="el-GR" sz="1600" dirty="0" smtClean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019300" y="5397500"/>
            <a:ext cx="889000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0" y="4508501"/>
            <a:ext cx="2324100" cy="58477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37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/>
              <a:t>T</a:t>
            </a:r>
            <a:r>
              <a:rPr lang="en-US" sz="1600" dirty="0" smtClean="0"/>
              <a:t> accepted</a:t>
            </a:r>
            <a:endParaRPr lang="el-GR" sz="1600" dirty="0" smtClean="0"/>
          </a:p>
          <a:p>
            <a:r>
              <a:rPr lang="en-US" sz="1600" dirty="0" smtClean="0"/>
              <a:t>r</a:t>
            </a:r>
            <a:r>
              <a:rPr lang="en-US" sz="1600" baseline="-25000" dirty="0"/>
              <a:t>1</a:t>
            </a:r>
            <a:r>
              <a:rPr lang="en-US" sz="1600" baseline="-250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14 </a:t>
            </a:r>
            <a:r>
              <a:rPr lang="en-US" sz="1600" dirty="0"/>
              <a:t>cm, </a:t>
            </a:r>
            <a:r>
              <a:rPr lang="en-US" sz="1600" dirty="0" smtClean="0"/>
              <a:t>r</a:t>
            </a:r>
            <a:r>
              <a:rPr lang="en-US" sz="1600" baseline="-25000" dirty="0"/>
              <a:t>2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30 </a:t>
            </a:r>
            <a:r>
              <a:rPr lang="en-US" sz="1600" dirty="0"/>
              <a:t>cm </a:t>
            </a:r>
            <a:endParaRPr lang="el-GR" sz="1600" dirty="0" smtClean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3073400" y="4610677"/>
            <a:ext cx="4114800" cy="25400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019300" y="4660900"/>
            <a:ext cx="889000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441950" y="1079500"/>
            <a:ext cx="2635250" cy="64633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</a:t>
            </a:r>
            <a:r>
              <a:rPr lang="en-US" baseline="-25000" dirty="0"/>
              <a:t>2 </a:t>
            </a:r>
            <a:r>
              <a:rPr lang="en-US" dirty="0"/>
              <a:t>= 3 T, r</a:t>
            </a:r>
            <a:r>
              <a:rPr lang="en-US" baseline="-25000" dirty="0"/>
              <a:t>2</a:t>
            </a:r>
            <a:r>
              <a:rPr lang="en-US" dirty="0"/>
              <a:t> = 43 cm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T2</a:t>
            </a:r>
            <a:r>
              <a:rPr lang="en-US" dirty="0" smtClean="0"/>
              <a:t> = 193 MeV/c </a:t>
            </a:r>
          </a:p>
        </p:txBody>
      </p:sp>
      <p:sp>
        <p:nvSpPr>
          <p:cNvPr id="31" name="Flèche vers la droite 30"/>
          <p:cNvSpPr/>
          <p:nvPr/>
        </p:nvSpPr>
        <p:spPr>
          <a:xfrm>
            <a:off x="4171442" y="1244599"/>
            <a:ext cx="978408" cy="303431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_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-25399" y="6082040"/>
            <a:ext cx="193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FLUKA 2015</a:t>
            </a:r>
            <a:r>
              <a:rPr lang="el-GR" sz="12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000000"/>
                </a:solidFill>
              </a:rPr>
              <a:t>1e6 </a:t>
            </a:r>
            <a:r>
              <a:rPr lang="en-US" sz="1200" dirty="0">
                <a:solidFill>
                  <a:srgbClr val="000000"/>
                </a:solidFill>
              </a:rPr>
              <a:t>p.o.t.)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0" y="3810001"/>
            <a:ext cx="2324100" cy="58477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37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/>
              <a:t>T</a:t>
            </a:r>
            <a:r>
              <a:rPr lang="en-US" sz="1600" dirty="0" smtClean="0"/>
              <a:t> accepted</a:t>
            </a:r>
            <a:endParaRPr lang="el-GR" sz="1600" dirty="0" smtClean="0"/>
          </a:p>
          <a:p>
            <a:r>
              <a:rPr lang="en-US" sz="1600" dirty="0" smtClean="0"/>
              <a:t>r</a:t>
            </a:r>
            <a:r>
              <a:rPr lang="en-US" sz="1600" baseline="-25000" dirty="0"/>
              <a:t>1</a:t>
            </a:r>
            <a:r>
              <a:rPr lang="en-US" sz="1600" baseline="-250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20 </a:t>
            </a:r>
            <a:r>
              <a:rPr lang="en-US" sz="1600" dirty="0"/>
              <a:t>cm, </a:t>
            </a:r>
            <a:r>
              <a:rPr lang="en-US" sz="1600" dirty="0" smtClean="0"/>
              <a:t>r</a:t>
            </a:r>
            <a:r>
              <a:rPr lang="en-US" sz="1600" baseline="-25000" dirty="0"/>
              <a:t>2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43 </a:t>
            </a:r>
            <a:r>
              <a:rPr lang="en-US" sz="1600" dirty="0"/>
              <a:t>cm </a:t>
            </a:r>
            <a:endParaRPr lang="el-GR" sz="1600" dirty="0" smtClean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019300" y="4152900"/>
            <a:ext cx="889000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060700" y="4102677"/>
            <a:ext cx="4127500" cy="25400"/>
          </a:xfrm>
          <a:prstGeom prst="line">
            <a:avLst/>
          </a:prstGeom>
          <a:ln w="28575" cmpd="sng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826000" y="4636077"/>
            <a:ext cx="0" cy="118362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4" name="Flèche vers la droite 33"/>
          <p:cNvSpPr/>
          <p:nvPr/>
        </p:nvSpPr>
        <p:spPr>
          <a:xfrm>
            <a:off x="8369300" y="5969000"/>
            <a:ext cx="686308" cy="362237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2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  <p:bldP spid="10" grpId="0" animBg="1"/>
      <p:bldP spid="19" grpId="0" animBg="1"/>
      <p:bldP spid="21" grpId="0" animBg="1"/>
      <p:bldP spid="30" grpId="0" animBg="1"/>
      <p:bldP spid="31" grpId="0" animBg="1"/>
      <p:bldP spid="24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30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7" name="Image 6" descr="Screen Shot 2015-08-06 at 9.13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" y="1993900"/>
            <a:ext cx="4422201" cy="350006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5-08-06 at 9.13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950660"/>
            <a:ext cx="4315210" cy="347223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4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spatial distribution and transverse emittance 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7" name="Image 6" descr="Screen Shot 2015-08-06 at 7.44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"/>
          <a:stretch/>
        </p:blipFill>
        <p:spPr>
          <a:xfrm>
            <a:off x="5213570" y="505332"/>
            <a:ext cx="3583844" cy="302526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5-08-06 at 7.44.2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b="3807"/>
          <a:stretch/>
        </p:blipFill>
        <p:spPr>
          <a:xfrm>
            <a:off x="342900" y="518032"/>
            <a:ext cx="3581399" cy="292584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creen Shot 2015-08-06 at 7.46.2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"/>
          <a:stretch/>
        </p:blipFill>
        <p:spPr>
          <a:xfrm>
            <a:off x="345592" y="3581400"/>
            <a:ext cx="3578707" cy="31623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creen Shot 2015-08-06 at 7.46.08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942" y="3670300"/>
            <a:ext cx="3651957" cy="303395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4051299" y="1612900"/>
            <a:ext cx="965201" cy="38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L = 5 m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013199" y="4800600"/>
            <a:ext cx="1092201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L = 50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8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7-07 at 12.1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33" y="1770465"/>
            <a:ext cx="3915556" cy="384001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7607300" y="4491036"/>
            <a:ext cx="55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59716" y="2099068"/>
            <a:ext cx="1842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target-radii</a:t>
            </a:r>
            <a:endParaRPr lang="en-US" sz="2400" dirty="0">
              <a:solidFill>
                <a:schemeClr val="accent6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319923" y="2024976"/>
            <a:ext cx="0" cy="3206601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Screen Shot 2015-07-07 at 2.11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3" y="1770465"/>
            <a:ext cx="4101473" cy="384147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Connecteur droit 12"/>
          <p:cNvCxnSpPr/>
          <p:nvPr/>
        </p:nvCxnSpPr>
        <p:spPr>
          <a:xfrm>
            <a:off x="2179723" y="2029740"/>
            <a:ext cx="0" cy="3206601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481736" y="2099068"/>
            <a:ext cx="153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target-tilt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75280" y="4524372"/>
            <a:ext cx="55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5" name="Flèche vers la droite 14"/>
          <p:cNvSpPr/>
          <p:nvPr/>
        </p:nvSpPr>
        <p:spPr>
          <a:xfrm>
            <a:off x="8134096" y="6261686"/>
            <a:ext cx="826008" cy="33858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16035" y="2619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proton yields for inverse taper L = 50 m </a:t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 vs different target-tilts, radii</a:t>
            </a:r>
            <a:r>
              <a:rPr lang="en-US" sz="1800" b="1" dirty="0">
                <a:solidFill>
                  <a:schemeClr val="accent6"/>
                </a:solidFill>
              </a:rPr>
              <a:t/>
            </a:r>
            <a:br>
              <a:rPr lang="en-US" sz="1800" b="1" dirty="0">
                <a:solidFill>
                  <a:schemeClr val="accent6"/>
                </a:solidFill>
              </a:rPr>
            </a:b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30113" y="5976331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32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143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4-15 at 6.30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12"/>
          <a:stretch/>
        </p:blipFill>
        <p:spPr>
          <a:xfrm>
            <a:off x="760518" y="714167"/>
            <a:ext cx="7761182" cy="5232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73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79646"/>
                </a:solidFill>
              </a:rPr>
              <a:t>Power on target</a:t>
            </a:r>
            <a:endParaRPr lang="en-US" sz="3600" dirty="0">
              <a:solidFill>
                <a:srgbClr val="F79646"/>
              </a:solidFill>
            </a:endParaRPr>
          </a:p>
        </p:txBody>
      </p:sp>
      <p:pic>
        <p:nvPicPr>
          <p:cNvPr id="8" name="Image 7" descr="Screen Shot 2015-04-15 at 4.2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3" y="228722"/>
            <a:ext cx="2323997" cy="93006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788128" y="5832149"/>
            <a:ext cx="1608471" cy="36933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trg</a:t>
            </a:r>
            <a:r>
              <a:rPr lang="en-US" dirty="0" smtClean="0"/>
              <a:t> = 2.5 MW</a:t>
            </a:r>
            <a:endParaRPr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702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176"/>
            <a:ext cx="8229600" cy="8556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optimization studies </a:t>
            </a:r>
            <a:br>
              <a:rPr lang="en-US" sz="3200" dirty="0" smtClean="0">
                <a:solidFill>
                  <a:schemeClr val="accent6"/>
                </a:solidFill>
              </a:rPr>
            </a:b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7065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651000" y="323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70366" y="903370"/>
            <a:ext cx="4950206" cy="120032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figure of merit:</a:t>
            </a:r>
          </a:p>
          <a:p>
            <a:r>
              <a:rPr lang="el-GR" spc="-150" dirty="0" smtClean="0"/>
              <a:t>π</a:t>
            </a:r>
            <a:r>
              <a:rPr lang="en-US" spc="-150" dirty="0" smtClean="0"/>
              <a:t>, </a:t>
            </a:r>
            <a:r>
              <a:rPr lang="el-GR" spc="-150" dirty="0" smtClean="0"/>
              <a:t>μ</a:t>
            </a:r>
            <a:r>
              <a:rPr lang="en-US" spc="-150" dirty="0"/>
              <a:t>,</a:t>
            </a:r>
            <a:r>
              <a:rPr lang="en-US" baseline="30000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yields, distributions downstream of: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the Main Capture Solenoid (MSC)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Adiabatic Transport Solenoid</a:t>
            </a:r>
          </a:p>
        </p:txBody>
      </p:sp>
      <p:sp>
        <p:nvSpPr>
          <p:cNvPr id="16" name="Flèche vers la droite 15"/>
          <p:cNvSpPr/>
          <p:nvPr/>
        </p:nvSpPr>
        <p:spPr>
          <a:xfrm rot="5400000">
            <a:off x="6519033" y="2611403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Screen Shot 2015-07-07 at 6.07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7" y="2806700"/>
            <a:ext cx="4326903" cy="3492500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Connecteur droit 14"/>
          <p:cNvCxnSpPr/>
          <p:nvPr/>
        </p:nvCxnSpPr>
        <p:spPr>
          <a:xfrm>
            <a:off x="807175" y="5280959"/>
            <a:ext cx="0" cy="417107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5684" y="4982688"/>
            <a:ext cx="0" cy="1121833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21218" y="5312657"/>
            <a:ext cx="1154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r>
              <a:rPr lang="en-US" sz="1200" baseline="-25000" dirty="0" smtClean="0"/>
              <a:t>z</a:t>
            </a:r>
            <a:r>
              <a:rPr lang="en-US" sz="1200" dirty="0" smtClean="0"/>
              <a:t>= 14 T -&gt; 3 T</a:t>
            </a:r>
          </a:p>
          <a:p>
            <a:r>
              <a:rPr lang="en-US" sz="1200" dirty="0" smtClean="0"/>
              <a:t>-----&gt;---&gt;--&gt;-&gt;</a:t>
            </a:r>
            <a:endParaRPr lang="en-US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911934" y="1438006"/>
            <a:ext cx="3876219" cy="92333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Main Capture Solenoid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idealized” f</a:t>
            </a:r>
            <a:r>
              <a:rPr lang="en-US" dirty="0" smtClean="0"/>
              <a:t>ield</a:t>
            </a:r>
          </a:p>
          <a:p>
            <a:r>
              <a:rPr lang="en-US" dirty="0" smtClean="0"/>
              <a:t>B </a:t>
            </a:r>
            <a:r>
              <a:rPr lang="en-US" dirty="0"/>
              <a:t>= 14 </a:t>
            </a:r>
            <a:r>
              <a:rPr lang="en-US" dirty="0" smtClean="0"/>
              <a:t>T, L</a:t>
            </a:r>
            <a:r>
              <a:rPr lang="en-US" baseline="-25000" dirty="0" smtClean="0"/>
              <a:t>MCS</a:t>
            </a:r>
            <a:r>
              <a:rPr lang="en-US" dirty="0" smtClean="0"/>
              <a:t>= 32 cm, r</a:t>
            </a:r>
            <a:r>
              <a:rPr lang="en-US" baseline="-25000" dirty="0" smtClean="0"/>
              <a:t>MCS</a:t>
            </a:r>
            <a:r>
              <a:rPr lang="en-US" dirty="0" smtClean="0"/>
              <a:t>= 20 cm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5068908" y="5319007"/>
            <a:ext cx="3527383" cy="120032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Adiabatic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ransport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olenoid</a:t>
            </a:r>
          </a:p>
          <a:p>
            <a:r>
              <a:rPr lang="en-US" dirty="0"/>
              <a:t>L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u="sng" dirty="0"/>
              <a:t>5</a:t>
            </a:r>
            <a:r>
              <a:rPr lang="en-US" dirty="0"/>
              <a:t>, 10, 15, 20, </a:t>
            </a:r>
            <a:r>
              <a:rPr lang="en-US" dirty="0" smtClean="0"/>
              <a:t>35, </a:t>
            </a:r>
            <a:r>
              <a:rPr lang="en-US" u="sng" dirty="0" smtClean="0"/>
              <a:t>50</a:t>
            </a:r>
            <a:r>
              <a:rPr lang="en-US" dirty="0" smtClean="0"/>
              <a:t> </a:t>
            </a:r>
            <a:r>
              <a:rPr lang="en-US" dirty="0"/>
              <a:t>m</a:t>
            </a:r>
            <a:endParaRPr lang="en-US" baseline="-25000" dirty="0"/>
          </a:p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20 cm - &gt; 43.2 </a:t>
            </a:r>
            <a:r>
              <a:rPr lang="en-US" dirty="0" smtClean="0">
                <a:solidFill>
                  <a:srgbClr val="000000"/>
                </a:solidFill>
              </a:rPr>
              <a:t>cm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14 T -&gt; 3 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24200" y="5192488"/>
            <a:ext cx="61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MSC</a:t>
            </a:r>
            <a:endParaRPr lang="en-US" sz="11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895850" y="3097252"/>
            <a:ext cx="4070946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study tilts, lengths, radii, beam-sizes</a:t>
            </a:r>
            <a:endParaRPr lang="en-US" dirty="0"/>
          </a:p>
        </p:txBody>
      </p:sp>
      <p:sp>
        <p:nvSpPr>
          <p:cNvPr id="13" name="Double flèche verticale 12"/>
          <p:cNvSpPr/>
          <p:nvPr/>
        </p:nvSpPr>
        <p:spPr>
          <a:xfrm>
            <a:off x="6692900" y="3511550"/>
            <a:ext cx="241038" cy="588433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3793459" y="4895850"/>
            <a:ext cx="47625" cy="128481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4043618" y="3498850"/>
            <a:ext cx="45719" cy="5365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2916808" y="5731757"/>
            <a:ext cx="92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r>
              <a:rPr lang="en-US" sz="1200" baseline="-25000" dirty="0" smtClean="0"/>
              <a:t>z</a:t>
            </a:r>
            <a:r>
              <a:rPr lang="en-US" sz="1200" dirty="0" smtClean="0"/>
              <a:t>= 14 T </a:t>
            </a:r>
          </a:p>
          <a:p>
            <a:r>
              <a:rPr lang="en-US" sz="1200" dirty="0" smtClean="0"/>
              <a:t>---&gt;---&gt;---&gt;</a:t>
            </a:r>
            <a:endParaRPr lang="en-US" sz="1200" dirty="0"/>
          </a:p>
        </p:txBody>
      </p:sp>
      <p:sp>
        <p:nvSpPr>
          <p:cNvPr id="26" name="Ellipse 25"/>
          <p:cNvSpPr/>
          <p:nvPr/>
        </p:nvSpPr>
        <p:spPr>
          <a:xfrm>
            <a:off x="784315" y="5268259"/>
            <a:ext cx="45719" cy="5365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4816974" y="4202668"/>
            <a:ext cx="4327026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Gaussian field approximation at MCS</a:t>
            </a:r>
            <a:endParaRPr lang="en-US" dirty="0"/>
          </a:p>
        </p:txBody>
      </p:sp>
      <p:sp>
        <p:nvSpPr>
          <p:cNvPr id="29" name="Flèche vers la droite 28"/>
          <p:cNvSpPr/>
          <p:nvPr/>
        </p:nvSpPr>
        <p:spPr>
          <a:xfrm rot="5400000">
            <a:off x="6531995" y="4840654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1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376"/>
            <a:ext cx="8229600" cy="50006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79646"/>
                </a:solidFill>
              </a:rPr>
              <a:t>target tilt studies</a:t>
            </a:r>
            <a:br>
              <a:rPr lang="en-US" sz="3100" dirty="0" smtClean="0">
                <a:solidFill>
                  <a:srgbClr val="F79646"/>
                </a:solidFill>
              </a:rPr>
            </a:br>
            <a:r>
              <a:rPr lang="en-US" sz="2200" dirty="0" smtClean="0">
                <a:solidFill>
                  <a:srgbClr val="F79646"/>
                </a:solidFill>
              </a:rPr>
              <a:t>L</a:t>
            </a:r>
            <a:r>
              <a:rPr lang="en-US" sz="2200" baseline="-25000" dirty="0" smtClean="0">
                <a:solidFill>
                  <a:srgbClr val="F79646"/>
                </a:solidFill>
              </a:rPr>
              <a:t>trg</a:t>
            </a:r>
            <a:r>
              <a:rPr lang="en-US" sz="2200" dirty="0" smtClean="0">
                <a:solidFill>
                  <a:srgbClr val="F79646"/>
                </a:solidFill>
              </a:rPr>
              <a:t>= 30 cm, r</a:t>
            </a:r>
            <a:r>
              <a:rPr lang="en-US" sz="2200" baseline="-25000" dirty="0" smtClean="0">
                <a:solidFill>
                  <a:srgbClr val="F79646"/>
                </a:solidFill>
              </a:rPr>
              <a:t>trg</a:t>
            </a:r>
            <a:r>
              <a:rPr lang="en-US" sz="2200" dirty="0" smtClean="0">
                <a:solidFill>
                  <a:srgbClr val="F79646"/>
                </a:solidFill>
              </a:rPr>
              <a:t>= 5 mm, </a:t>
            </a:r>
            <a:r>
              <a:rPr lang="el-GR" sz="2200" spc="-150" dirty="0" smtClean="0">
                <a:solidFill>
                  <a:srgbClr val="F79646"/>
                </a:solidFill>
              </a:rPr>
              <a:t>σ</a:t>
            </a:r>
            <a:r>
              <a:rPr lang="en-US" sz="2200" spc="-150" baseline="-25000" dirty="0" smtClean="0">
                <a:solidFill>
                  <a:srgbClr val="F79646"/>
                </a:solidFill>
              </a:rPr>
              <a:t>b</a:t>
            </a:r>
            <a:r>
              <a:rPr lang="en-US" sz="2200" spc="-150" dirty="0" smtClean="0">
                <a:solidFill>
                  <a:srgbClr val="F79646"/>
                </a:solidFill>
              </a:rPr>
              <a:t>= 1 mm</a:t>
            </a:r>
            <a:r>
              <a:rPr lang="en-US" sz="2200" dirty="0" smtClean="0">
                <a:solidFill>
                  <a:srgbClr val="F79646"/>
                </a:solidFill>
              </a:rPr>
              <a:t/>
            </a:r>
            <a:br>
              <a:rPr lang="en-US" sz="2200" dirty="0" smtClean="0">
                <a:solidFill>
                  <a:srgbClr val="F79646"/>
                </a:solidFill>
              </a:rPr>
            </a:br>
            <a:endParaRPr lang="en-US" sz="2200" dirty="0">
              <a:solidFill>
                <a:srgbClr val="F7964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19200"/>
            <a:ext cx="8229600" cy="1277617"/>
          </a:xfr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en-US" sz="1900" spc="-150" dirty="0" smtClean="0"/>
              <a:t> </a:t>
            </a:r>
            <a:r>
              <a:rPr lang="el-GR" sz="1900" spc="-150" dirty="0" smtClean="0"/>
              <a:t>π</a:t>
            </a:r>
            <a:r>
              <a:rPr lang="en-US" sz="1900" spc="-150" baseline="30000" dirty="0" smtClean="0"/>
              <a:t> </a:t>
            </a:r>
            <a:r>
              <a:rPr lang="el-GR" sz="1900" baseline="30000" dirty="0" smtClean="0"/>
              <a:t> </a:t>
            </a:r>
            <a:r>
              <a:rPr lang="en-US" sz="1900" dirty="0" smtClean="0"/>
              <a:t>after one helix might hit the target, target tilt needed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1900" dirty="0" smtClean="0"/>
              <a:t>                                               ,                                    </a:t>
            </a:r>
            <a:endParaRPr lang="en-US" sz="1900" dirty="0"/>
          </a:p>
          <a:p>
            <a:endParaRPr lang="en-US" sz="1900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563282"/>
              </p:ext>
            </p:extLst>
          </p:nvPr>
        </p:nvGraphicFramePr>
        <p:xfrm>
          <a:off x="939800" y="1580017"/>
          <a:ext cx="3070330" cy="78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6" name="Equation" r:id="rId3" imgW="1727200" imgH="444500" progId="Equation.DSMT4">
                  <p:embed/>
                </p:oleObj>
              </mc:Choice>
              <mc:Fallback>
                <p:oleObj name="Equation" r:id="rId3" imgW="1727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800" y="1580017"/>
                        <a:ext cx="3070330" cy="78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037484"/>
              </p:ext>
            </p:extLst>
          </p:nvPr>
        </p:nvGraphicFramePr>
        <p:xfrm>
          <a:off x="4610100" y="1580017"/>
          <a:ext cx="2510694" cy="78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7" name="Equation" r:id="rId5" imgW="1371600" imgH="431800" progId="Equation.DSMT4">
                  <p:embed/>
                </p:oleObj>
              </mc:Choice>
              <mc:Fallback>
                <p:oleObj name="Equation" r:id="rId5" imgW="1371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0100" y="1580017"/>
                        <a:ext cx="2510694" cy="78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 descr="Screen Shot 2015-07-08 at 2.04.0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993386"/>
            <a:ext cx="4308679" cy="328041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5-07-08 at 2.07.4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2993386"/>
            <a:ext cx="4238020" cy="328041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294105" y="4011713"/>
            <a:ext cx="153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upstream edge</a:t>
            </a:r>
            <a:endParaRPr lang="en-US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398682" y="3271247"/>
            <a:ext cx="1852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downstream edge</a:t>
            </a:r>
            <a:endParaRPr lang="en-US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196305" y="4035626"/>
            <a:ext cx="153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upstream edge</a:t>
            </a:r>
            <a:endParaRPr lang="en-US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282641" y="3291294"/>
            <a:ext cx="1852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downstream edge</a:t>
            </a:r>
            <a:endParaRPr lang="en-US" sz="1400" dirty="0"/>
          </a:p>
        </p:txBody>
      </p:sp>
      <p:sp>
        <p:nvSpPr>
          <p:cNvPr id="21" name="Flèche vers la droite 20"/>
          <p:cNvSpPr/>
          <p:nvPr/>
        </p:nvSpPr>
        <p:spPr>
          <a:xfrm>
            <a:off x="4343399" y="4339470"/>
            <a:ext cx="440567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457200" y="5064322"/>
            <a:ext cx="901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79646"/>
                </a:solidFill>
              </a:rPr>
              <a:t>40 mrad</a:t>
            </a:r>
            <a:endParaRPr lang="en-US" sz="1400" dirty="0">
              <a:solidFill>
                <a:srgbClr val="F7964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0271" y="5614769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158205" y="5077022"/>
            <a:ext cx="100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79646"/>
                </a:solidFill>
              </a:rPr>
              <a:t>220 mrad</a:t>
            </a:r>
            <a:endParaRPr lang="en-US" sz="1400" dirty="0">
              <a:solidFill>
                <a:srgbClr val="F79646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161276" y="5627469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17" name="Flèche vers la droite 16"/>
          <p:cNvSpPr/>
          <p:nvPr/>
        </p:nvSpPr>
        <p:spPr>
          <a:xfrm>
            <a:off x="8043295" y="6380353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MOMENT @ nufact15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Target Studies - NV @ Rio de Janeiro 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63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Screen Shot 2015-07-08 at 4.30.2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/>
          <a:stretch/>
        </p:blipFill>
        <p:spPr>
          <a:xfrm>
            <a:off x="4754015" y="3368112"/>
            <a:ext cx="4174085" cy="347718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5-07-08 at 4.28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5" y="3368112"/>
            <a:ext cx="4097678" cy="348988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Screen Shot 2015-07-08 at 4.23.21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63" r="-3515"/>
          <a:stretch/>
        </p:blipFill>
        <p:spPr>
          <a:xfrm>
            <a:off x="322596" y="63501"/>
            <a:ext cx="4217653" cy="324111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7350" y="497036"/>
            <a:ext cx="4140199" cy="3476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79646"/>
                </a:solidFill>
              </a:rPr>
              <a:t>p</a:t>
            </a:r>
            <a:r>
              <a:rPr lang="en-US" sz="2800" dirty="0" smtClean="0">
                <a:solidFill>
                  <a:srgbClr val="F79646"/>
                </a:solidFill>
              </a:rPr>
              <a:t>article yields at the edge of MCS</a:t>
            </a:r>
            <a:br>
              <a:rPr lang="en-US" sz="2800" dirty="0" smtClean="0">
                <a:solidFill>
                  <a:srgbClr val="F79646"/>
                </a:solidFill>
              </a:rPr>
            </a:br>
            <a:r>
              <a:rPr lang="en-US" sz="2800" dirty="0" smtClean="0">
                <a:solidFill>
                  <a:srgbClr val="F79646"/>
                </a:solidFill>
              </a:rPr>
              <a:t>for different tilts</a:t>
            </a:r>
            <a:endParaRPr lang="en-US" sz="2800" dirty="0">
              <a:solidFill>
                <a:srgbClr val="F79646"/>
              </a:solidFill>
            </a:endParaRPr>
          </a:p>
        </p:txBody>
      </p:sp>
      <p:pic>
        <p:nvPicPr>
          <p:cNvPr id="11" name="Image 10" descr="Screen Shot 2015-05-28 at 1.02.2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5" y="504655"/>
            <a:ext cx="1279595" cy="954427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977900" y="293836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77900" y="3595299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</a:t>
            </a:r>
            <a:r>
              <a:rPr lang="el-GR" sz="2400" b="1" baseline="30000" dirty="0" smtClean="0">
                <a:solidFill>
                  <a:schemeClr val="accent6"/>
                </a:solidFill>
              </a:rPr>
              <a:t>+</a:t>
            </a:r>
            <a:r>
              <a:rPr lang="el-GR" sz="2400" b="1" dirty="0" smtClean="0">
                <a:solidFill>
                  <a:schemeClr val="accent6"/>
                </a:solidFill>
              </a:rPr>
              <a:t>+μ</a:t>
            </a:r>
            <a:r>
              <a:rPr lang="el-GR" sz="2400" b="1" baseline="30000" dirty="0" smtClean="0">
                <a:solidFill>
                  <a:schemeClr val="accent6"/>
                </a:solidFill>
              </a:rPr>
              <a:t>+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5962" y="3595299"/>
            <a:ext cx="115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</a:t>
            </a:r>
            <a:r>
              <a:rPr lang="el-GR" sz="2400" b="1" baseline="30000" dirty="0" smtClean="0">
                <a:solidFill>
                  <a:schemeClr val="accent6"/>
                </a:solidFill>
              </a:rPr>
              <a:t>-</a:t>
            </a:r>
            <a:r>
              <a:rPr lang="el-GR" sz="2400" b="1" dirty="0" smtClean="0">
                <a:solidFill>
                  <a:schemeClr val="accent6"/>
                </a:solidFill>
              </a:rPr>
              <a:t>+μ</a:t>
            </a:r>
            <a:r>
              <a:rPr lang="el-GR" sz="2400" b="1" baseline="30000" dirty="0">
                <a:solidFill>
                  <a:schemeClr val="accent6"/>
                </a:solidFill>
              </a:rPr>
              <a:t>-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225342" y="224367"/>
            <a:ext cx="0" cy="2832100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304384" y="3582599"/>
            <a:ext cx="0" cy="2888546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784642" y="3492500"/>
            <a:ext cx="0" cy="3014133"/>
          </a:xfrm>
          <a:prstGeom prst="line">
            <a:avLst/>
          </a:prstGeom>
          <a:ln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637406" y="1459082"/>
            <a:ext cx="40005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momenta in black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selection in red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pions    0.222 &lt; P (GeV/c) &lt; 0.776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muons  0.111  &lt;  P (GeV/c) &lt; 0.438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statistical error &lt; 1 %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write the % of pi &amp; mu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Flèche vers la droite 23"/>
          <p:cNvSpPr/>
          <p:nvPr/>
        </p:nvSpPr>
        <p:spPr>
          <a:xfrm>
            <a:off x="8555228" y="2935948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8934450" y="432767"/>
            <a:ext cx="76060" cy="106441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5-07-08 at 4.46.1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" b="-1142"/>
          <a:stretch/>
        </p:blipFill>
        <p:spPr>
          <a:xfrm>
            <a:off x="4522131" y="127606"/>
            <a:ext cx="4550915" cy="332679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creen Shot 2015-07-08 at 4.48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827"/>
          <a:stretch/>
        </p:blipFill>
        <p:spPr>
          <a:xfrm>
            <a:off x="101599" y="127606"/>
            <a:ext cx="4330701" cy="3288694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creen Shot 2015-07-08 at 4.49.1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/>
          <a:stretch/>
        </p:blipFill>
        <p:spPr>
          <a:xfrm>
            <a:off x="4522131" y="3499484"/>
            <a:ext cx="4571069" cy="329823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5-07-08 at 4.48.52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958"/>
          <a:stretch/>
        </p:blipFill>
        <p:spPr>
          <a:xfrm>
            <a:off x="101599" y="3499485"/>
            <a:ext cx="4420531" cy="3298235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819400" y="1908472"/>
            <a:ext cx="98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17700" y="382368"/>
            <a:ext cx="229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20, </a:t>
            </a:r>
            <a:r>
              <a:rPr lang="en-US" dirty="0" smtClean="0">
                <a:solidFill>
                  <a:srgbClr val="FF0000"/>
                </a:solidFill>
              </a:rPr>
              <a:t>100, </a:t>
            </a:r>
            <a:r>
              <a:rPr lang="en-US" dirty="0" smtClean="0">
                <a:solidFill>
                  <a:srgbClr val="32E90B"/>
                </a:solidFill>
              </a:rPr>
              <a:t>220</a:t>
            </a:r>
            <a:r>
              <a:rPr lang="en-US" dirty="0" smtClean="0"/>
              <a:t> mrad</a:t>
            </a:r>
            <a:endParaRPr lang="en-US" dirty="0"/>
          </a:p>
          <a:p>
            <a:r>
              <a:rPr lang="en-US" dirty="0" smtClean="0"/>
              <a:t>momenta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270500" y="388034"/>
            <a:ext cx="229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20, </a:t>
            </a:r>
            <a:r>
              <a:rPr lang="en-US" dirty="0" smtClean="0">
                <a:solidFill>
                  <a:srgbClr val="FF0000"/>
                </a:solidFill>
              </a:rPr>
              <a:t>100, </a:t>
            </a:r>
            <a:r>
              <a:rPr lang="en-US" dirty="0" smtClean="0">
                <a:solidFill>
                  <a:srgbClr val="32E90B"/>
                </a:solidFill>
              </a:rPr>
              <a:t>220</a:t>
            </a:r>
            <a:r>
              <a:rPr lang="en-US" dirty="0" smtClean="0"/>
              <a:t> mrad</a:t>
            </a:r>
            <a:endParaRPr lang="en-US" dirty="0"/>
          </a:p>
          <a:p>
            <a:r>
              <a:rPr lang="en-US" dirty="0" smtClean="0"/>
              <a:t>momenta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058223" y="1908472"/>
            <a:ext cx="38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p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02428" y="3807767"/>
            <a:ext cx="201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mrad</a:t>
            </a:r>
          </a:p>
          <a:p>
            <a:r>
              <a:rPr lang="en-US" dirty="0" smtClean="0"/>
              <a:t>transverse mom.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2222500" y="4471093"/>
            <a:ext cx="888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(x 7)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5368636" y="4356795"/>
            <a:ext cx="888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>
                <a:solidFill>
                  <a:srgbClr val="FF0000"/>
                </a:solidFill>
              </a:rPr>
              <a:t>(x 3)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p</a:t>
            </a:r>
            <a:endParaRPr lang="en-US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28649"/>
              </p:ext>
            </p:extLst>
          </p:nvPr>
        </p:nvGraphicFramePr>
        <p:xfrm>
          <a:off x="5809353" y="5461001"/>
          <a:ext cx="2108296" cy="54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0" name="Equation" r:id="rId7" imgW="1727200" imgH="444500" progId="Equation.DSMT4">
                  <p:embed/>
                </p:oleObj>
              </mc:Choice>
              <mc:Fallback>
                <p:oleObj name="Equation" r:id="rId7" imgW="1727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9353" y="5461001"/>
                        <a:ext cx="2108296" cy="542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054238"/>
              </p:ext>
            </p:extLst>
          </p:nvPr>
        </p:nvGraphicFramePr>
        <p:xfrm>
          <a:off x="2496128" y="5454997"/>
          <a:ext cx="1778000" cy="55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" name="Equation" r:id="rId9" imgW="1371600" imgH="431800" progId="Equation.DSMT4">
                  <p:embed/>
                </p:oleObj>
              </mc:Choice>
              <mc:Fallback>
                <p:oleObj name="Equation" r:id="rId9" imgW="1371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96128" y="5454997"/>
                        <a:ext cx="1778000" cy="55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270500" y="3701366"/>
            <a:ext cx="241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100 mrad</a:t>
            </a:r>
          </a:p>
          <a:p>
            <a:r>
              <a:rPr lang="en-US" dirty="0" smtClean="0"/>
              <a:t>longitudinal mom</a:t>
            </a:r>
            <a:r>
              <a:rPr lang="en-US" dirty="0"/>
              <a:t>.</a:t>
            </a:r>
          </a:p>
        </p:txBody>
      </p:sp>
      <p:sp>
        <p:nvSpPr>
          <p:cNvPr id="19" name="Flèche vers la droite 18"/>
          <p:cNvSpPr/>
          <p:nvPr/>
        </p:nvSpPr>
        <p:spPr>
          <a:xfrm>
            <a:off x="8580628" y="3340050"/>
            <a:ext cx="588772" cy="24103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een Shot 2015-05-26 at 9.4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3" y="393413"/>
            <a:ext cx="4123856" cy="317731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creen Shot 2015-05-26 at 10.3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39" y="452273"/>
            <a:ext cx="4259273" cy="3177319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creen Shot 2015-05-26 at 11.32.3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"/>
          <a:stretch/>
        </p:blipFill>
        <p:spPr>
          <a:xfrm>
            <a:off x="199583" y="3656818"/>
            <a:ext cx="4061512" cy="3195372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82926" y="-70197"/>
            <a:ext cx="877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b</a:t>
            </a:r>
            <a:r>
              <a:rPr lang="en-US" sz="2800" dirty="0" smtClean="0">
                <a:solidFill>
                  <a:schemeClr val="accent6"/>
                </a:solidFill>
              </a:rPr>
              <a:t>eam tilt with respect to the target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21" name="Image 20" descr="Screen Shot 2015-06-10 at 4.40.0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76"/>
          <a:stretch/>
        </p:blipFill>
        <p:spPr>
          <a:xfrm>
            <a:off x="4496447" y="3677731"/>
            <a:ext cx="4264065" cy="3174458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ZoneTexte 21"/>
          <p:cNvSpPr txBox="1"/>
          <p:nvPr/>
        </p:nvSpPr>
        <p:spPr>
          <a:xfrm>
            <a:off x="5259133" y="3974739"/>
            <a:ext cx="120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6"/>
                </a:solidFill>
              </a:rPr>
              <a:t>π+μ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59133" y="5861120"/>
            <a:ext cx="1954467" cy="3077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statistical </a:t>
            </a:r>
            <a:r>
              <a:rPr lang="en-US" sz="1400" dirty="0">
                <a:solidFill>
                  <a:srgbClr val="000000"/>
                </a:solidFill>
              </a:rPr>
              <a:t>error &lt; 1 </a:t>
            </a:r>
            <a:r>
              <a:rPr lang="en-US" sz="1400" dirty="0" smtClean="0">
                <a:solidFill>
                  <a:srgbClr val="000000"/>
                </a:solidFill>
              </a:rPr>
              <a:t>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11526" y="6267413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11526" y="2896681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622125" y="2896681"/>
            <a:ext cx="954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= 14 T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&gt;-&gt;-&gt;-&gt;</a:t>
            </a:r>
            <a:endParaRPr lang="en-US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11526" y="2199668"/>
            <a:ext cx="200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proton-tilt 14 mrad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209800" y="2039431"/>
            <a:ext cx="95250" cy="15621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4575197" y="2227636"/>
            <a:ext cx="200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proton-tilt 10 mrad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7330" y="5653743"/>
            <a:ext cx="1889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79646"/>
                </a:solidFill>
              </a:rPr>
              <a:t>proton-tilt 0 mrad</a:t>
            </a:r>
            <a:endParaRPr lang="en-US" sz="1600" dirty="0">
              <a:solidFill>
                <a:srgbClr val="F7964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576102" y="4621070"/>
            <a:ext cx="1636967" cy="3693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 yields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444500" y="1497113"/>
            <a:ext cx="153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upstream edge</a:t>
            </a:r>
            <a:endParaRPr lang="en-US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549077" y="655047"/>
            <a:ext cx="1852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downstream edge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791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GothicSimpl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7924</TotalTime>
  <Words>1810</Words>
  <Application>Microsoft Macintosh PowerPoint</Application>
  <PresentationFormat>Présentation à l'écran (4:3)</PresentationFormat>
  <Paragraphs>390</Paragraphs>
  <Slides>32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1_GothicSimple</vt:lpstr>
      <vt:lpstr>Equation</vt:lpstr>
      <vt:lpstr>Présentation PowerPoint</vt:lpstr>
      <vt:lpstr>particle production for Hg </vt:lpstr>
      <vt:lpstr>π+ production and PT acceptance for adiabatic solenoids</vt:lpstr>
      <vt:lpstr>Power on target</vt:lpstr>
      <vt:lpstr>optimization studies  </vt:lpstr>
      <vt:lpstr>target tilt studies Ltrg= 30 cm, rtrg= 5 mm, σb= 1 mm </vt:lpstr>
      <vt:lpstr>particle yields at the edge of MCS for different tilts</vt:lpstr>
      <vt:lpstr>Présentation PowerPoint</vt:lpstr>
      <vt:lpstr>Présentation PowerPoint</vt:lpstr>
      <vt:lpstr>particle yields at the edge of MCS for different target lengths tilt=100 mrad, rtrg= 5 mm, σb= 1 mm  </vt:lpstr>
      <vt:lpstr>particle yields at the edge of MCS for different radii tilt=100 mrad, Ltrg=30 cm, σb= 1 mm  </vt:lpstr>
      <vt:lpstr>from ideal to Gaussian field for MCS</vt:lpstr>
      <vt:lpstr>Présentation PowerPoint</vt:lpstr>
      <vt:lpstr>target displacement at MCS</vt:lpstr>
      <vt:lpstr>MCS radius</vt:lpstr>
      <vt:lpstr>conclusions for the MCS </vt:lpstr>
      <vt:lpstr>adiabatic transport solenoids</vt:lpstr>
      <vt:lpstr>adiabatic inverse taper – 1st degree (ideal field, steeper field-decrease response)</vt:lpstr>
      <vt:lpstr>Présentation PowerPoint</vt:lpstr>
      <vt:lpstr>yields at the end  of the adiabatic section vs length</vt:lpstr>
      <vt:lpstr>muon yields for inverse taper L = 50 m   vs different target-tilts, radii </vt:lpstr>
      <vt:lpstr>particle yields for Ltaper=5 m, Ek = 1.5, 2.5 GeV</vt:lpstr>
      <vt:lpstr>particle yields for Ltaper= 50 m, Ek = 1.5, 2.5 GeV</vt:lpstr>
      <vt:lpstr>proton yields  for different target-tilts and tapers </vt:lpstr>
      <vt:lpstr>conclusion/further studies </vt:lpstr>
      <vt:lpstr>Power on target</vt:lpstr>
      <vt:lpstr>particle yields at the edge of MCS for different beam sizes tilt=100 mrad, Ltrg=30 cm, rtrg= 5 mm  </vt:lpstr>
      <vt:lpstr>Présentation PowerPoint</vt:lpstr>
      <vt:lpstr>Présentation PowerPoint</vt:lpstr>
      <vt:lpstr>Présentation PowerPoint</vt:lpstr>
      <vt:lpstr>spatial distribution and transverse emittance </vt:lpstr>
      <vt:lpstr>proton yields for inverse taper L = 50 m   vs different target-tilts, radii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production at target</dc:title>
  <dc:subject/>
  <dc:creator>Nikos Vassilopoulos</dc:creator>
  <cp:keywords/>
  <dc:description/>
  <cp:lastModifiedBy>Nikos Vassilopoulos</cp:lastModifiedBy>
  <cp:revision>532</cp:revision>
  <dcterms:created xsi:type="dcterms:W3CDTF">2015-04-15T07:29:12Z</dcterms:created>
  <dcterms:modified xsi:type="dcterms:W3CDTF">2015-08-11T12:29:09Z</dcterms:modified>
  <cp:category/>
</cp:coreProperties>
</file>