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A6F8-5630-406A-A8A0-32AE4D98893A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7477-FA18-4097-99B0-111F905D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3.xml"/><Relationship Id="rId7" Type="http://schemas.openxmlformats.org/officeDocument/2006/relationships/image" Target="../media/image3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jpeg"/><Relationship Id="rId3" Type="http://schemas.openxmlformats.org/officeDocument/2006/relationships/tags" Target="../tags/tag8.xml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8.jpeg"/><Relationship Id="rId5" Type="http://schemas.openxmlformats.org/officeDocument/2006/relationships/tags" Target="../tags/tag10.xml"/><Relationship Id="rId10" Type="http://schemas.openxmlformats.org/officeDocument/2006/relationships/image" Target="../media/image17.png"/><Relationship Id="rId4" Type="http://schemas.openxmlformats.org/officeDocument/2006/relationships/tags" Target="../tags/tag9.xml"/><Relationship Id="rId9" Type="http://schemas.openxmlformats.org/officeDocument/2006/relationships/image" Target="../media/image16.jpe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 smtClean="0"/>
              <a:t>Strange particle production from nucleon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Mohammad </a:t>
            </a:r>
            <a:r>
              <a:rPr lang="en-US" dirty="0" err="1" smtClean="0">
                <a:solidFill>
                  <a:srgbClr val="FF0000"/>
                </a:solidFill>
              </a:rPr>
              <a:t>Sajjad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Athar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72000" y="228600"/>
            <a:ext cx="3590925" cy="1024890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85800" y="228600"/>
            <a:ext cx="2827506" cy="609600"/>
          </a:xfrm>
          <a:prstGeom prst="rect">
            <a:avLst/>
          </a:prstGeom>
        </p:spPr>
      </p:pic>
      <p:pic>
        <p:nvPicPr>
          <p:cNvPr id="10" name="Picture 2" descr="C:\Documents and Settings\Administrator\Desktop\NuFact_10\To_Plot\pp_muon_lo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1524000"/>
            <a:ext cx="3657599" cy="2429243"/>
          </a:xfrm>
          <a:prstGeom prst="rect">
            <a:avLst/>
          </a:prstGeom>
          <a:noFill/>
        </p:spPr>
      </p:pic>
      <p:pic>
        <p:nvPicPr>
          <p:cNvPr id="11" name="Picture 2" descr="C:\Documents and Settings\Administrator\Desktop\Figs\dsq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1676400"/>
            <a:ext cx="3657600" cy="2370679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4038600"/>
            <a:ext cx="3862414" cy="260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 descr="C:\Users\Huma\Desktop\01-06-2012\japan\Anti_Neutrino\plot\pk_dis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53000" y="4191000"/>
            <a:ext cx="3505200" cy="2322442"/>
          </a:xfrm>
          <a:prstGeom prst="rect">
            <a:avLst/>
          </a:prstGeom>
          <a:noFill/>
        </p:spPr>
      </p:pic>
      <p:pic>
        <p:nvPicPr>
          <p:cNvPr id="14" name="Picture 13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609600" y="990600"/>
            <a:ext cx="3102964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C73-B28A-402D-B5FD-B06F2E0B4D11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2012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M. Sajjad Athar, NUINT 2012, Rio</a:t>
            </a:r>
            <a:endParaRPr lang="en-IN"/>
          </a:p>
        </p:txBody>
      </p:sp>
      <p:pic>
        <p:nvPicPr>
          <p:cNvPr id="10" name="Picture 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800600" y="304800"/>
            <a:ext cx="4069080" cy="1370061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381000" y="381000"/>
            <a:ext cx="3878705" cy="381000"/>
          </a:xfrm>
          <a:prstGeom prst="rect">
            <a:avLst/>
          </a:prstGeom>
        </p:spPr>
      </p:pic>
      <p:pic>
        <p:nvPicPr>
          <p:cNvPr id="16" name="Picture 2" descr="C:\Users\Huma\Desktop\jpg_assoc\jpg_Xsection\nubar_lamb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886200"/>
            <a:ext cx="3657600" cy="2290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2" descr="C:\Users\Huma\Desktop\jpg_assoc\jpg_Xsection\nu_lambd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143000"/>
            <a:ext cx="3962400" cy="2596480"/>
          </a:xfrm>
          <a:prstGeom prst="rect">
            <a:avLst/>
          </a:prstGeom>
          <a:noFill/>
        </p:spPr>
      </p:pic>
      <p:pic>
        <p:nvPicPr>
          <p:cNvPr id="18" name="Picture 2" descr="C:\Users\Huma\Desktop\jpg_assoc\jpg_dsigma\dcostheta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09800"/>
            <a:ext cx="2209800" cy="353743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9" name="Picture 4" descr="C:\Users\Huma\Desktop\jpg_assoc\jpg_dsigma\dEk_vs_EK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2209801"/>
            <a:ext cx="2133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429000" y="152400"/>
            <a:ext cx="5018936" cy="431800"/>
          </a:xfrm>
          <a:prstGeom prst="rect">
            <a:avLst/>
          </a:prstGeom>
        </p:spPr>
      </p:pic>
      <p:pic>
        <p:nvPicPr>
          <p:cNvPr id="7" name="Picture 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09600" y="152400"/>
            <a:ext cx="2142273" cy="355600"/>
          </a:xfrm>
          <a:prstGeom prst="rect">
            <a:avLst/>
          </a:prstGeom>
        </p:spPr>
      </p:pic>
      <p:pic>
        <p:nvPicPr>
          <p:cNvPr id="8" name="Picture 1" descr="E:\xsection_nu_et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3960533"/>
            <a:ext cx="4114800" cy="2776804"/>
          </a:xfrm>
          <a:prstGeom prst="rect">
            <a:avLst/>
          </a:prstGeom>
          <a:noFill/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019800" y="5105400"/>
            <a:ext cx="304799" cy="285447"/>
          </a:xfrm>
          <a:prstGeom prst="rect">
            <a:avLst/>
          </a:prstGeom>
        </p:spPr>
      </p:pic>
      <p:pic>
        <p:nvPicPr>
          <p:cNvPr id="10" name="Picture 1" descr="E:\xsection_nubar_eta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1000" y="3949148"/>
            <a:ext cx="3962400" cy="2756452"/>
          </a:xfrm>
          <a:prstGeom prst="rect">
            <a:avLst/>
          </a:prstGeom>
          <a:noFill/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371600" y="5257800"/>
            <a:ext cx="304800" cy="387048"/>
          </a:xfrm>
          <a:prstGeom prst="rect">
            <a:avLst/>
          </a:prstGeom>
        </p:spPr>
      </p:pic>
      <p:pic>
        <p:nvPicPr>
          <p:cNvPr id="1026" name="Picture 2" descr="C:\Users\huma\Desktop\eta_amplitude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838200"/>
            <a:ext cx="5694766" cy="2514600"/>
          </a:xfrm>
          <a:prstGeom prst="rect">
            <a:avLst/>
          </a:prstGeom>
          <a:noFill/>
        </p:spPr>
      </p:pic>
      <p:pic>
        <p:nvPicPr>
          <p:cNvPr id="14" name="Picture 13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172200" y="1676400"/>
            <a:ext cx="2794636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\begin{eqnarray*}&#10;\nu_l  n  \rightarrow  l^-  K^+  n  &amp;&amp; \bar \nu_l  n  \rightarrow  l^+  K^-  n \\&#10;\nu_l  p  \rightarrow  l^-  K^+  p  &amp;&amp; \bar \nu_l  p  \rightarrow  l^+  K^+  p \\&#10;\nu_l  n  \rightarrow  l^-  K^0  p  &amp;&amp; \bar \nu_l  p  \rightarrow  l^+  \bar K^0  n &#10;\end{eqnarray*}&#10;&#10;\end{document}"/>
  <p:tag name="IGUANATEX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{\color{red}&#10;{ \color{blue} $N^\ast_{S_{11}}$} stands for \\&#10;$N^\ast(1535)$ and $N^\ast(1650)$ &#10;}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\begin{color}{red}&#10;$\nu$ and $\bar \nu$ induced \\&#10;single kaon production &#10;\end{color}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begin{color}{blue}&#10;CC $\Delta S = 1$ &#10;processes&#10;\end{color}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\begin{eqnarray*}&#10;\nu_l  n  \rightarrow  l^-  K^0  \Sigma^+  &amp;&amp; \bar \nu_l  p  \rightarrow  l^+  K^+  \Sigma^- \\&#10;\nu_l  n  \rightarrow  l^-  K^+  \Lambda^0  &amp;&amp; \bar \nu_l  p  \rightarrow  l^+  K^0 \Lambda^0  \\&#10;\nu_l  n  \rightarrow  l^-  K^+  \Sigma^0  &amp;&amp; \bar \nu_l  p  \rightarrow  l^+  K^0  \Sigma^0  \\&#10;\nu_l  p  \rightarrow  l^-  K^+  \Sigma^+    &amp;&amp; \bar \nu_l  n  \rightarrow  l^+  K^0  \Sigma^- &#10;\end{eqnarray*}&#10;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{color}&#10;\pagestyle{empty}&#10;\begin{document}&#10;&#10;\begin{color}{blue}&#10;CC $\Delta S = 0$ &#10;processes&#10;\end{color}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,dvipsnames]{xcolor}&#10;\pagestyle{empty}&#10;\begin{document}&#10;&#10;\begin{color}{Orchid}&#10;\begin{eqnarray*}&#10;\nu_l  n  \rightarrow  l^-  \eta^0  p  &amp;&amp; \bar \nu_l  p  \rightarrow  l^+  \eta^0  n  &#10;\end{eqnarray*}&#10;\end{color}&#10;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,dvipsnames]{xcolor}&#10;\pagestyle{empty}&#10;\begin{document}&#10;&#10;\begin{color}{Mahogany}&#10;$\eta$ production &#10;\end{color}&#10;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,dvipsnames]{xcolor}&#10;\pagestyle{empty}&#10;\begin{document}&#10;&#10;\begin{color}{Bittersweet}&#10;$\nu$&#10;\end{color}&#10;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,dvipsnames]{xcolor}&#10;\pagestyle{empty}&#10;\begin{document}&#10;&#10;\begin{color}{Bittersweet}&#10;$\bar \nu$&#10;\end{color}&#10;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Strange particle production from nucleon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Strange particle production from nucleon</dc:title>
  <dc:creator>huma</dc:creator>
  <cp:lastModifiedBy>huma</cp:lastModifiedBy>
  <cp:revision>32</cp:revision>
  <dcterms:created xsi:type="dcterms:W3CDTF">2012-10-26T00:20:50Z</dcterms:created>
  <dcterms:modified xsi:type="dcterms:W3CDTF">2012-10-26T11:51:01Z</dcterms:modified>
</cp:coreProperties>
</file>