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8" r:id="rId2"/>
    <p:sldId id="286" r:id="rId3"/>
    <p:sldId id="263" r:id="rId4"/>
    <p:sldId id="264" r:id="rId5"/>
    <p:sldId id="265" r:id="rId6"/>
    <p:sldId id="284" r:id="rId7"/>
    <p:sldId id="282" r:id="rId8"/>
    <p:sldId id="283" r:id="rId9"/>
    <p:sldId id="266" r:id="rId10"/>
    <p:sldId id="281" r:id="rId11"/>
    <p:sldId id="285" r:id="rId12"/>
    <p:sldId id="267" r:id="rId13"/>
    <p:sldId id="287" r:id="rId14"/>
    <p:sldId id="269" r:id="rId15"/>
    <p:sldId id="271" r:id="rId16"/>
    <p:sldId id="272" r:id="rId17"/>
    <p:sldId id="274" r:id="rId18"/>
    <p:sldId id="275" r:id="rId19"/>
    <p:sldId id="299" r:id="rId20"/>
    <p:sldId id="298" r:id="rId21"/>
    <p:sldId id="291" r:id="rId22"/>
    <p:sldId id="296" r:id="rId23"/>
    <p:sldId id="277" r:id="rId24"/>
    <p:sldId id="301" r:id="rId25"/>
    <p:sldId id="302" r:id="rId26"/>
    <p:sldId id="279" r:id="rId27"/>
    <p:sldId id="280" r:id="rId28"/>
    <p:sldId id="290" r:id="rId29"/>
    <p:sldId id="273" r:id="rId30"/>
    <p:sldId id="297" r:id="rId31"/>
    <p:sldId id="292" r:id="rId32"/>
    <p:sldId id="303" r:id="rId3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A0009"/>
    <a:srgbClr val="481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4" autoAdjust="0"/>
    <p:restoredTop sz="94701" autoAdjust="0"/>
  </p:normalViewPr>
  <p:slideViewPr>
    <p:cSldViewPr>
      <p:cViewPr>
        <p:scale>
          <a:sx n="94" d="100"/>
          <a:sy n="94" d="100"/>
        </p:scale>
        <p:origin x="-480" y="-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hrisparkes:Desktop:summer%20students%202015:LHCb%20Lumi%20Extrapolation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hrisparkes:Desktop:summer%20students%202015:LHCb%20Lumi%20Extrapolation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hrisparkes:Desktop:summer%20students%202015:LHCb%20Lumi%20Extrapolation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hrisparkes:Desktop:LHCb%20Lumi%20Extrapolation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hrisparkes:Desktop:summer%20students%202015:LHCb%20Lumi%20Extrapolation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v>Integrated Luminosity</c:v>
          </c:tx>
          <c:marker>
            <c:symbol val="none"/>
          </c:marker>
          <c:cat>
            <c:numRef>
              <c:f>Lumi!$A$2:$A$22</c:f>
              <c:numCache>
                <c:formatCode>General</c:formatCode>
                <c:ptCount val="21"/>
                <c:pt idx="0">
                  <c:v>2010.0</c:v>
                </c:pt>
                <c:pt idx="1">
                  <c:v>2011.0</c:v>
                </c:pt>
                <c:pt idx="2">
                  <c:v>2012.0</c:v>
                </c:pt>
                <c:pt idx="3">
                  <c:v>2013.0</c:v>
                </c:pt>
                <c:pt idx="4">
                  <c:v>2014.0</c:v>
                </c:pt>
                <c:pt idx="5">
                  <c:v>2015.0</c:v>
                </c:pt>
                <c:pt idx="6">
                  <c:v>2016.0</c:v>
                </c:pt>
                <c:pt idx="7">
                  <c:v>2017.0</c:v>
                </c:pt>
                <c:pt idx="8">
                  <c:v>2018.0</c:v>
                </c:pt>
                <c:pt idx="9">
                  <c:v>2019.0</c:v>
                </c:pt>
                <c:pt idx="10">
                  <c:v>2020.0</c:v>
                </c:pt>
                <c:pt idx="11">
                  <c:v>2021.0</c:v>
                </c:pt>
                <c:pt idx="12">
                  <c:v>2022.0</c:v>
                </c:pt>
                <c:pt idx="13">
                  <c:v>2023.0</c:v>
                </c:pt>
                <c:pt idx="14">
                  <c:v>2024.0</c:v>
                </c:pt>
                <c:pt idx="15">
                  <c:v>2025.0</c:v>
                </c:pt>
                <c:pt idx="16">
                  <c:v>2026.0</c:v>
                </c:pt>
                <c:pt idx="17">
                  <c:v>2027.0</c:v>
                </c:pt>
                <c:pt idx="18">
                  <c:v>2028.0</c:v>
                </c:pt>
                <c:pt idx="19">
                  <c:v>2029.0</c:v>
                </c:pt>
                <c:pt idx="20">
                  <c:v>2030.0</c:v>
                </c:pt>
              </c:numCache>
            </c:numRef>
          </c:cat>
          <c:val>
            <c:numRef>
              <c:f>Lumi!$C$2:$C$22</c:f>
              <c:numCache>
                <c:formatCode>General</c:formatCode>
                <c:ptCount val="21"/>
                <c:pt idx="0">
                  <c:v>0.04</c:v>
                </c:pt>
                <c:pt idx="1">
                  <c:v>1.04</c:v>
                </c:pt>
                <c:pt idx="2">
                  <c:v>3.04</c:v>
                </c:pt>
                <c:pt idx="3">
                  <c:v>3.04</c:v>
                </c:pt>
                <c:pt idx="4">
                  <c:v>3.04</c:v>
                </c:pt>
                <c:pt idx="5">
                  <c:v>3.54</c:v>
                </c:pt>
                <c:pt idx="6">
                  <c:v>5.29</c:v>
                </c:pt>
                <c:pt idx="7">
                  <c:v>7.04</c:v>
                </c:pt>
                <c:pt idx="8">
                  <c:v>8.04</c:v>
                </c:pt>
                <c:pt idx="9">
                  <c:v>8.04</c:v>
                </c:pt>
                <c:pt idx="10">
                  <c:v>13.04</c:v>
                </c:pt>
                <c:pt idx="11">
                  <c:v>18.04</c:v>
                </c:pt>
                <c:pt idx="12">
                  <c:v>23.04</c:v>
                </c:pt>
                <c:pt idx="13">
                  <c:v>23.04</c:v>
                </c:pt>
                <c:pt idx="14">
                  <c:v>23.04</c:v>
                </c:pt>
                <c:pt idx="15">
                  <c:v>28.04</c:v>
                </c:pt>
                <c:pt idx="16">
                  <c:v>33.04</c:v>
                </c:pt>
                <c:pt idx="17">
                  <c:v>38.04</c:v>
                </c:pt>
                <c:pt idx="18">
                  <c:v>43.04</c:v>
                </c:pt>
                <c:pt idx="19">
                  <c:v>48.04</c:v>
                </c:pt>
                <c:pt idx="20">
                  <c:v>48.04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21956792"/>
        <c:axId val="2140145800"/>
      </c:lineChart>
      <c:catAx>
        <c:axId val="-2121956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2140145800"/>
        <c:crossesAt val="0.0"/>
        <c:auto val="1"/>
        <c:lblAlgn val="ctr"/>
        <c:lblOffset val="100"/>
        <c:tickLblSkip val="5"/>
        <c:noMultiLvlLbl val="0"/>
      </c:catAx>
      <c:valAx>
        <c:axId val="2140145800"/>
        <c:scaling>
          <c:orientation val="minMax"/>
          <c:max val="200.0"/>
          <c:min val="0.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2121956792"/>
        <c:crosses val="autoZero"/>
        <c:crossBetween val="between"/>
        <c:majorUnit val="50.0"/>
        <c:minorUnit val="10.0"/>
      </c:valAx>
    </c:plotArea>
    <c:legend>
      <c:legendPos val="l"/>
      <c:legendEntry>
        <c:idx val="0"/>
        <c:txPr>
          <a:bodyPr/>
          <a:lstStyle/>
          <a:p>
            <a:pPr>
              <a:defRPr sz="1800"/>
            </a:pPr>
            <a:endParaRPr lang="en-US"/>
          </a:p>
        </c:txPr>
      </c:legendEntry>
      <c:layout>
        <c:manualLayout>
          <c:xMode val="edge"/>
          <c:yMode val="edge"/>
          <c:x val="0.100396783986339"/>
          <c:y val="0.0968660535080174"/>
          <c:w val="0.367367066691965"/>
          <c:h val="0.412293307086614"/>
        </c:manualLayout>
      </c:layout>
      <c:overlay val="1"/>
      <c:spPr>
        <a:solidFill>
          <a:schemeClr val="bg1"/>
        </a:solidFill>
        <a:ln>
          <a:solidFill>
            <a:schemeClr val="tx1">
              <a:lumMod val="50000"/>
              <a:lumOff val="50000"/>
            </a:schemeClr>
          </a:solidFill>
        </a:ln>
      </c:sp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v>Integrated Luminosity</c:v>
          </c:tx>
          <c:marker>
            <c:symbol val="none"/>
          </c:marker>
          <c:cat>
            <c:numRef>
              <c:f>Lumi!$A$2:$A$22</c:f>
              <c:numCache>
                <c:formatCode>General</c:formatCode>
                <c:ptCount val="21"/>
                <c:pt idx="0">
                  <c:v>2010.0</c:v>
                </c:pt>
                <c:pt idx="1">
                  <c:v>2011.0</c:v>
                </c:pt>
                <c:pt idx="2">
                  <c:v>2012.0</c:v>
                </c:pt>
                <c:pt idx="3">
                  <c:v>2013.0</c:v>
                </c:pt>
                <c:pt idx="4">
                  <c:v>2014.0</c:v>
                </c:pt>
                <c:pt idx="5">
                  <c:v>2015.0</c:v>
                </c:pt>
                <c:pt idx="6">
                  <c:v>2016.0</c:v>
                </c:pt>
                <c:pt idx="7">
                  <c:v>2017.0</c:v>
                </c:pt>
                <c:pt idx="8">
                  <c:v>2018.0</c:v>
                </c:pt>
                <c:pt idx="9">
                  <c:v>2019.0</c:v>
                </c:pt>
                <c:pt idx="10">
                  <c:v>2020.0</c:v>
                </c:pt>
                <c:pt idx="11">
                  <c:v>2021.0</c:v>
                </c:pt>
                <c:pt idx="12">
                  <c:v>2022.0</c:v>
                </c:pt>
                <c:pt idx="13">
                  <c:v>2023.0</c:v>
                </c:pt>
                <c:pt idx="14">
                  <c:v>2024.0</c:v>
                </c:pt>
                <c:pt idx="15">
                  <c:v>2025.0</c:v>
                </c:pt>
                <c:pt idx="16">
                  <c:v>2026.0</c:v>
                </c:pt>
                <c:pt idx="17">
                  <c:v>2027.0</c:v>
                </c:pt>
                <c:pt idx="18">
                  <c:v>2028.0</c:v>
                </c:pt>
                <c:pt idx="19">
                  <c:v>2029.0</c:v>
                </c:pt>
                <c:pt idx="20">
                  <c:v>2030.0</c:v>
                </c:pt>
              </c:numCache>
            </c:numRef>
          </c:cat>
          <c:val>
            <c:numRef>
              <c:f>Lumi!$C$2:$C$22</c:f>
              <c:numCache>
                <c:formatCode>General</c:formatCode>
                <c:ptCount val="21"/>
                <c:pt idx="0">
                  <c:v>0.04</c:v>
                </c:pt>
                <c:pt idx="1">
                  <c:v>1.04</c:v>
                </c:pt>
                <c:pt idx="2">
                  <c:v>3.04</c:v>
                </c:pt>
                <c:pt idx="3">
                  <c:v>3.04</c:v>
                </c:pt>
                <c:pt idx="4">
                  <c:v>3.04</c:v>
                </c:pt>
                <c:pt idx="5">
                  <c:v>3.54</c:v>
                </c:pt>
                <c:pt idx="6">
                  <c:v>5.29</c:v>
                </c:pt>
                <c:pt idx="7">
                  <c:v>7.04</c:v>
                </c:pt>
                <c:pt idx="8">
                  <c:v>8.04</c:v>
                </c:pt>
                <c:pt idx="9">
                  <c:v>8.04</c:v>
                </c:pt>
                <c:pt idx="10">
                  <c:v>13.04</c:v>
                </c:pt>
                <c:pt idx="11">
                  <c:v>18.04</c:v>
                </c:pt>
                <c:pt idx="12">
                  <c:v>23.04</c:v>
                </c:pt>
                <c:pt idx="13">
                  <c:v>23.04</c:v>
                </c:pt>
                <c:pt idx="14">
                  <c:v>23.04</c:v>
                </c:pt>
                <c:pt idx="15">
                  <c:v>28.04</c:v>
                </c:pt>
                <c:pt idx="16">
                  <c:v>33.04</c:v>
                </c:pt>
                <c:pt idx="17">
                  <c:v>38.04</c:v>
                </c:pt>
                <c:pt idx="18">
                  <c:v>43.04</c:v>
                </c:pt>
                <c:pt idx="19">
                  <c:v>48.04</c:v>
                </c:pt>
                <c:pt idx="20">
                  <c:v>48.04</c:v>
                </c:pt>
              </c:numCache>
            </c:numRef>
          </c:val>
          <c:smooth val="0"/>
        </c:ser>
        <c:ser>
          <c:idx val="1"/>
          <c:order val="1"/>
          <c:tx>
            <c:v>Cross-section adjusted</c:v>
          </c:tx>
          <c:marker>
            <c:symbol val="none"/>
          </c:marker>
          <c:val>
            <c:numRef>
              <c:f>Lumi!$G$2:$G$22</c:f>
              <c:numCache>
                <c:formatCode>General</c:formatCode>
                <c:ptCount val="21"/>
                <c:pt idx="0">
                  <c:v>0.04</c:v>
                </c:pt>
                <c:pt idx="1">
                  <c:v>1.04</c:v>
                </c:pt>
                <c:pt idx="2">
                  <c:v>3.325714285714286</c:v>
                </c:pt>
                <c:pt idx="3">
                  <c:v>3.325714285714286</c:v>
                </c:pt>
                <c:pt idx="4">
                  <c:v>3.325714285714286</c:v>
                </c:pt>
                <c:pt idx="5">
                  <c:v>4.254285714285714</c:v>
                </c:pt>
                <c:pt idx="6">
                  <c:v>7.504285714285714</c:v>
                </c:pt>
                <c:pt idx="7">
                  <c:v>10.75428571428571</c:v>
                </c:pt>
                <c:pt idx="8">
                  <c:v>12.61142857142857</c:v>
                </c:pt>
                <c:pt idx="9">
                  <c:v>12.61142857142857</c:v>
                </c:pt>
                <c:pt idx="10">
                  <c:v>22.61142857142857</c:v>
                </c:pt>
                <c:pt idx="11">
                  <c:v>32.61142857142856</c:v>
                </c:pt>
                <c:pt idx="12">
                  <c:v>42.61142857142856</c:v>
                </c:pt>
                <c:pt idx="13">
                  <c:v>42.61142857142856</c:v>
                </c:pt>
                <c:pt idx="14">
                  <c:v>42.61142857142856</c:v>
                </c:pt>
                <c:pt idx="15">
                  <c:v>52.61142857142856</c:v>
                </c:pt>
                <c:pt idx="16">
                  <c:v>62.61142857142856</c:v>
                </c:pt>
                <c:pt idx="17">
                  <c:v>72.61142857142858</c:v>
                </c:pt>
                <c:pt idx="18">
                  <c:v>82.61142857142858</c:v>
                </c:pt>
                <c:pt idx="19">
                  <c:v>92.61142857142858</c:v>
                </c:pt>
                <c:pt idx="20">
                  <c:v>92.61142857142858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98817016"/>
        <c:axId val="-2098851944"/>
      </c:lineChart>
      <c:catAx>
        <c:axId val="-2098817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2098851944"/>
        <c:crossesAt val="0.0"/>
        <c:auto val="1"/>
        <c:lblAlgn val="ctr"/>
        <c:lblOffset val="100"/>
        <c:tickLblSkip val="5"/>
        <c:noMultiLvlLbl val="0"/>
      </c:catAx>
      <c:valAx>
        <c:axId val="-2098851944"/>
        <c:scaling>
          <c:orientation val="minMax"/>
          <c:max val="200.0"/>
          <c:min val="0.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2098817016"/>
        <c:crosses val="autoZero"/>
        <c:crossBetween val="between"/>
        <c:majorUnit val="50.0"/>
        <c:minorUnit val="10.0"/>
      </c:valAx>
    </c:plotArea>
    <c:legend>
      <c:legendPos val="l"/>
      <c:legendEntry>
        <c:idx val="0"/>
        <c:txPr>
          <a:bodyPr/>
          <a:lstStyle/>
          <a:p>
            <a:pPr>
              <a:defRPr sz="1800"/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800"/>
            </a:pPr>
            <a:endParaRPr lang="en-US"/>
          </a:p>
        </c:txPr>
      </c:legendEntry>
      <c:layout>
        <c:manualLayout>
          <c:xMode val="edge"/>
          <c:yMode val="edge"/>
          <c:x val="0.100396783986339"/>
          <c:y val="0.0968660535080174"/>
          <c:w val="0.367367066691965"/>
          <c:h val="0.412293307086614"/>
        </c:manualLayout>
      </c:layout>
      <c:overlay val="1"/>
      <c:spPr>
        <a:solidFill>
          <a:schemeClr val="bg1"/>
        </a:solidFill>
        <a:ln>
          <a:solidFill>
            <a:schemeClr val="tx1">
              <a:lumMod val="50000"/>
              <a:lumOff val="50000"/>
            </a:schemeClr>
          </a:solidFill>
        </a:ln>
      </c:sp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v>Integrated Luminosity</c:v>
          </c:tx>
          <c:marker>
            <c:symbol val="none"/>
          </c:marker>
          <c:cat>
            <c:numRef>
              <c:f>Lumi!$A$2:$A$22</c:f>
              <c:numCache>
                <c:formatCode>General</c:formatCode>
                <c:ptCount val="21"/>
                <c:pt idx="0">
                  <c:v>2010.0</c:v>
                </c:pt>
                <c:pt idx="1">
                  <c:v>2011.0</c:v>
                </c:pt>
                <c:pt idx="2">
                  <c:v>2012.0</c:v>
                </c:pt>
                <c:pt idx="3">
                  <c:v>2013.0</c:v>
                </c:pt>
                <c:pt idx="4">
                  <c:v>2014.0</c:v>
                </c:pt>
                <c:pt idx="5">
                  <c:v>2015.0</c:v>
                </c:pt>
                <c:pt idx="6">
                  <c:v>2016.0</c:v>
                </c:pt>
                <c:pt idx="7">
                  <c:v>2017.0</c:v>
                </c:pt>
                <c:pt idx="8">
                  <c:v>2018.0</c:v>
                </c:pt>
                <c:pt idx="9">
                  <c:v>2019.0</c:v>
                </c:pt>
                <c:pt idx="10">
                  <c:v>2020.0</c:v>
                </c:pt>
                <c:pt idx="11">
                  <c:v>2021.0</c:v>
                </c:pt>
                <c:pt idx="12">
                  <c:v>2022.0</c:v>
                </c:pt>
                <c:pt idx="13">
                  <c:v>2023.0</c:v>
                </c:pt>
                <c:pt idx="14">
                  <c:v>2024.0</c:v>
                </c:pt>
                <c:pt idx="15">
                  <c:v>2025.0</c:v>
                </c:pt>
                <c:pt idx="16">
                  <c:v>2026.0</c:v>
                </c:pt>
                <c:pt idx="17">
                  <c:v>2027.0</c:v>
                </c:pt>
                <c:pt idx="18">
                  <c:v>2028.0</c:v>
                </c:pt>
                <c:pt idx="19">
                  <c:v>2029.0</c:v>
                </c:pt>
                <c:pt idx="20">
                  <c:v>2030.0</c:v>
                </c:pt>
              </c:numCache>
            </c:numRef>
          </c:cat>
          <c:val>
            <c:numRef>
              <c:f>Lumi!$C$2:$C$22</c:f>
              <c:numCache>
                <c:formatCode>General</c:formatCode>
                <c:ptCount val="21"/>
                <c:pt idx="0">
                  <c:v>0.04</c:v>
                </c:pt>
                <c:pt idx="1">
                  <c:v>1.04</c:v>
                </c:pt>
                <c:pt idx="2">
                  <c:v>3.04</c:v>
                </c:pt>
                <c:pt idx="3">
                  <c:v>3.04</c:v>
                </c:pt>
                <c:pt idx="4">
                  <c:v>3.04</c:v>
                </c:pt>
                <c:pt idx="5">
                  <c:v>3.54</c:v>
                </c:pt>
                <c:pt idx="6">
                  <c:v>5.29</c:v>
                </c:pt>
                <c:pt idx="7">
                  <c:v>7.04</c:v>
                </c:pt>
                <c:pt idx="8">
                  <c:v>8.04</c:v>
                </c:pt>
                <c:pt idx="9">
                  <c:v>8.04</c:v>
                </c:pt>
                <c:pt idx="10">
                  <c:v>13.04</c:v>
                </c:pt>
                <c:pt idx="11">
                  <c:v>18.04</c:v>
                </c:pt>
                <c:pt idx="12">
                  <c:v>23.04</c:v>
                </c:pt>
                <c:pt idx="13">
                  <c:v>23.04</c:v>
                </c:pt>
                <c:pt idx="14">
                  <c:v>23.04</c:v>
                </c:pt>
                <c:pt idx="15">
                  <c:v>28.04</c:v>
                </c:pt>
                <c:pt idx="16">
                  <c:v>33.04</c:v>
                </c:pt>
                <c:pt idx="17">
                  <c:v>38.04</c:v>
                </c:pt>
                <c:pt idx="18">
                  <c:v>43.04</c:v>
                </c:pt>
                <c:pt idx="19">
                  <c:v>48.04</c:v>
                </c:pt>
                <c:pt idx="20">
                  <c:v>48.04</c:v>
                </c:pt>
              </c:numCache>
            </c:numRef>
          </c:val>
          <c:smooth val="0"/>
        </c:ser>
        <c:ser>
          <c:idx val="1"/>
          <c:order val="1"/>
          <c:tx>
            <c:v>Cross-section adjusted</c:v>
          </c:tx>
          <c:marker>
            <c:symbol val="none"/>
          </c:marker>
          <c:val>
            <c:numRef>
              <c:f>Lumi!$G$2:$G$22</c:f>
              <c:numCache>
                <c:formatCode>General</c:formatCode>
                <c:ptCount val="21"/>
                <c:pt idx="0">
                  <c:v>0.04</c:v>
                </c:pt>
                <c:pt idx="1">
                  <c:v>1.04</c:v>
                </c:pt>
                <c:pt idx="2">
                  <c:v>3.325714285714286</c:v>
                </c:pt>
                <c:pt idx="3">
                  <c:v>3.325714285714286</c:v>
                </c:pt>
                <c:pt idx="4">
                  <c:v>3.325714285714286</c:v>
                </c:pt>
                <c:pt idx="5">
                  <c:v>4.254285714285714</c:v>
                </c:pt>
                <c:pt idx="6">
                  <c:v>7.504285714285714</c:v>
                </c:pt>
                <c:pt idx="7">
                  <c:v>10.75428571428571</c:v>
                </c:pt>
                <c:pt idx="8">
                  <c:v>12.61142857142857</c:v>
                </c:pt>
                <c:pt idx="9">
                  <c:v>12.61142857142857</c:v>
                </c:pt>
                <c:pt idx="10">
                  <c:v>22.61142857142857</c:v>
                </c:pt>
                <c:pt idx="11">
                  <c:v>32.61142857142856</c:v>
                </c:pt>
                <c:pt idx="12">
                  <c:v>42.61142857142856</c:v>
                </c:pt>
                <c:pt idx="13">
                  <c:v>42.61142857142856</c:v>
                </c:pt>
                <c:pt idx="14">
                  <c:v>42.61142857142856</c:v>
                </c:pt>
                <c:pt idx="15">
                  <c:v>52.61142857142856</c:v>
                </c:pt>
                <c:pt idx="16">
                  <c:v>62.61142857142856</c:v>
                </c:pt>
                <c:pt idx="17">
                  <c:v>72.61142857142858</c:v>
                </c:pt>
                <c:pt idx="18">
                  <c:v>82.61142857142858</c:v>
                </c:pt>
                <c:pt idx="19">
                  <c:v>92.61142857142858</c:v>
                </c:pt>
                <c:pt idx="20">
                  <c:v>92.61142857142858</c:v>
                </c:pt>
              </c:numCache>
            </c:numRef>
          </c:val>
          <c:smooth val="0"/>
        </c:ser>
        <c:ser>
          <c:idx val="2"/>
          <c:order val="2"/>
          <c:tx>
            <c:v>Trigger adjusted (hadronic)</c:v>
          </c:tx>
          <c:marker>
            <c:symbol val="none"/>
          </c:marker>
          <c:val>
            <c:numRef>
              <c:f>Lumi!$J$2:$J$22</c:f>
              <c:numCache>
                <c:formatCode>General</c:formatCode>
                <c:ptCount val="21"/>
                <c:pt idx="0">
                  <c:v>0.04</c:v>
                </c:pt>
                <c:pt idx="1">
                  <c:v>1.04</c:v>
                </c:pt>
                <c:pt idx="2">
                  <c:v>3.325714285714286</c:v>
                </c:pt>
                <c:pt idx="3">
                  <c:v>3.325714285714286</c:v>
                </c:pt>
                <c:pt idx="4">
                  <c:v>3.325714285714286</c:v>
                </c:pt>
                <c:pt idx="5">
                  <c:v>3.79</c:v>
                </c:pt>
                <c:pt idx="6">
                  <c:v>5.415</c:v>
                </c:pt>
                <c:pt idx="7">
                  <c:v>7.04</c:v>
                </c:pt>
                <c:pt idx="8">
                  <c:v>7.968571428571429</c:v>
                </c:pt>
                <c:pt idx="9">
                  <c:v>7.968571428571429</c:v>
                </c:pt>
                <c:pt idx="10">
                  <c:v>27.96857142857143</c:v>
                </c:pt>
                <c:pt idx="11">
                  <c:v>47.96857142857142</c:v>
                </c:pt>
                <c:pt idx="12">
                  <c:v>67.96857142857144</c:v>
                </c:pt>
                <c:pt idx="13">
                  <c:v>67.96857142857144</c:v>
                </c:pt>
                <c:pt idx="14">
                  <c:v>67.96857142857144</c:v>
                </c:pt>
                <c:pt idx="15">
                  <c:v>87.96857142857144</c:v>
                </c:pt>
                <c:pt idx="16">
                  <c:v>107.9685714285714</c:v>
                </c:pt>
                <c:pt idx="17">
                  <c:v>127.9685714285714</c:v>
                </c:pt>
                <c:pt idx="18">
                  <c:v>147.9685714285714</c:v>
                </c:pt>
                <c:pt idx="19">
                  <c:v>167.9685714285714</c:v>
                </c:pt>
                <c:pt idx="20">
                  <c:v>167.9685714285714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18034280"/>
        <c:axId val="-2117218152"/>
      </c:lineChart>
      <c:catAx>
        <c:axId val="-2118034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2117218152"/>
        <c:crossesAt val="0.0"/>
        <c:auto val="1"/>
        <c:lblAlgn val="ctr"/>
        <c:lblOffset val="100"/>
        <c:tickLblSkip val="5"/>
        <c:noMultiLvlLbl val="0"/>
      </c:catAx>
      <c:valAx>
        <c:axId val="-2117218152"/>
        <c:scaling>
          <c:orientation val="minMax"/>
          <c:max val="200.0"/>
          <c:min val="0.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2118034280"/>
        <c:crosses val="autoZero"/>
        <c:crossBetween val="between"/>
        <c:majorUnit val="50.0"/>
        <c:minorUnit val="10.0"/>
      </c:valAx>
    </c:plotArea>
    <c:legend>
      <c:legendPos val="l"/>
      <c:legendEntry>
        <c:idx val="0"/>
        <c:txPr>
          <a:bodyPr/>
          <a:lstStyle/>
          <a:p>
            <a:pPr>
              <a:defRPr sz="1800"/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800"/>
            </a:pPr>
            <a:endParaRPr lang="en-US"/>
          </a:p>
        </c:txPr>
      </c:legendEntry>
      <c:legendEntry>
        <c:idx val="2"/>
        <c:txPr>
          <a:bodyPr/>
          <a:lstStyle/>
          <a:p>
            <a:pPr>
              <a:defRPr sz="1800"/>
            </a:pPr>
            <a:endParaRPr lang="en-US"/>
          </a:p>
        </c:txPr>
      </c:legendEntry>
      <c:layout>
        <c:manualLayout>
          <c:xMode val="edge"/>
          <c:yMode val="edge"/>
          <c:x val="0.100396783986339"/>
          <c:y val="0.0968660535080174"/>
          <c:w val="0.367367066691965"/>
          <c:h val="0.412293307086614"/>
        </c:manualLayout>
      </c:layout>
      <c:overlay val="1"/>
      <c:spPr>
        <a:solidFill>
          <a:schemeClr val="bg1"/>
        </a:solidFill>
        <a:ln>
          <a:solidFill>
            <a:schemeClr val="tx1">
              <a:lumMod val="50000"/>
              <a:lumOff val="50000"/>
            </a:schemeClr>
          </a:solidFill>
        </a:ln>
      </c:sp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0"/>
    </mc:Choice>
    <mc:Fallback>
      <c:style val="20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2608781923157"/>
          <c:y val="0.0471641791044776"/>
          <c:w val="0.863797724423968"/>
          <c:h val="0.818437889293689"/>
        </c:manualLayout>
      </c:layout>
      <c:lineChart>
        <c:grouping val="standard"/>
        <c:varyColors val="0"/>
        <c:ser>
          <c:idx val="0"/>
          <c:order val="0"/>
          <c:tx>
            <c:strRef>
              <c:f>Lumi!$R$1</c:f>
              <c:strCache>
                <c:ptCount val="1"/>
                <c:pt idx="0">
                  <c:v>D mu mu [90% CL]</c:v>
                </c:pt>
              </c:strCache>
            </c:strRef>
          </c:tx>
          <c:spPr>
            <a:ln>
              <a:solidFill>
                <a:schemeClr val="accent4"/>
              </a:solidFill>
            </a:ln>
          </c:spPr>
          <c:marker>
            <c:symbol val="none"/>
          </c:marker>
          <c:cat>
            <c:numRef>
              <c:f>Lumi!$A$6:$A$22</c:f>
              <c:numCache>
                <c:formatCode>General</c:formatCode>
                <c:ptCount val="17"/>
                <c:pt idx="0">
                  <c:v>2014.0</c:v>
                </c:pt>
                <c:pt idx="1">
                  <c:v>2015.0</c:v>
                </c:pt>
                <c:pt idx="2">
                  <c:v>2016.0</c:v>
                </c:pt>
                <c:pt idx="3">
                  <c:v>2017.0</c:v>
                </c:pt>
                <c:pt idx="4">
                  <c:v>2018.0</c:v>
                </c:pt>
                <c:pt idx="5">
                  <c:v>2019.0</c:v>
                </c:pt>
                <c:pt idx="6">
                  <c:v>2020.0</c:v>
                </c:pt>
                <c:pt idx="7">
                  <c:v>2021.0</c:v>
                </c:pt>
                <c:pt idx="8">
                  <c:v>2022.0</c:v>
                </c:pt>
                <c:pt idx="9">
                  <c:v>2023.0</c:v>
                </c:pt>
                <c:pt idx="10">
                  <c:v>2024.0</c:v>
                </c:pt>
                <c:pt idx="11">
                  <c:v>2025.0</c:v>
                </c:pt>
                <c:pt idx="12">
                  <c:v>2026.0</c:v>
                </c:pt>
                <c:pt idx="13">
                  <c:v>2027.0</c:v>
                </c:pt>
                <c:pt idx="14">
                  <c:v>2028.0</c:v>
                </c:pt>
                <c:pt idx="15">
                  <c:v>2029.0</c:v>
                </c:pt>
                <c:pt idx="16">
                  <c:v>2030.0</c:v>
                </c:pt>
              </c:numCache>
            </c:numRef>
          </c:cat>
          <c:val>
            <c:numRef>
              <c:f>Lumi!$R$6:$R$22</c:f>
              <c:numCache>
                <c:formatCode>0.00E+00</c:formatCode>
                <c:ptCount val="17"/>
                <c:pt idx="0">
                  <c:v>3.39976752793279E-9</c:v>
                </c:pt>
                <c:pt idx="1">
                  <c:v>3.00592653912732E-9</c:v>
                </c:pt>
                <c:pt idx="2">
                  <c:v>2.26327334717904E-9</c:v>
                </c:pt>
                <c:pt idx="3">
                  <c:v>1.89060544480538E-9</c:v>
                </c:pt>
                <c:pt idx="4">
                  <c:v>1.74586053241394E-9</c:v>
                </c:pt>
                <c:pt idx="5">
                  <c:v>1.74586053241394E-9</c:v>
                </c:pt>
                <c:pt idx="6">
                  <c:v>1.30385017224774E-9</c:v>
                </c:pt>
                <c:pt idx="7">
                  <c:v>1.08569234962972E-9</c:v>
                </c:pt>
                <c:pt idx="8">
                  <c:v>9.49792295356248E-10</c:v>
                </c:pt>
                <c:pt idx="9">
                  <c:v>9.49792295356248E-10</c:v>
                </c:pt>
                <c:pt idx="10">
                  <c:v>9.49792295356248E-10</c:v>
                </c:pt>
                <c:pt idx="11">
                  <c:v>8.54774666587476E-10</c:v>
                </c:pt>
                <c:pt idx="12">
                  <c:v>7.83546694854397E-10</c:v>
                </c:pt>
                <c:pt idx="13">
                  <c:v>7.27594150482372E-10</c:v>
                </c:pt>
                <c:pt idx="14">
                  <c:v>6.82137025856744E-10</c:v>
                </c:pt>
                <c:pt idx="15">
                  <c:v>6.44257373569392E-10</c:v>
                </c:pt>
                <c:pt idx="16">
                  <c:v>6.44257373569392E-10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14205896"/>
        <c:axId val="-2108402824"/>
      </c:lineChart>
      <c:catAx>
        <c:axId val="-21142058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2108402824"/>
        <c:crosses val="autoZero"/>
        <c:auto val="1"/>
        <c:lblAlgn val="ctr"/>
        <c:lblOffset val="100"/>
        <c:tickLblSkip val="5"/>
        <c:noMultiLvlLbl val="0"/>
      </c:catAx>
      <c:valAx>
        <c:axId val="-2108402824"/>
        <c:scaling>
          <c:orientation val="minMax"/>
        </c:scaling>
        <c:delete val="0"/>
        <c:axPos val="l"/>
        <c:majorGridlines/>
        <c:numFmt formatCode="0.00E+00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21142058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8202333651133"/>
          <c:y val="0.0619656833940533"/>
          <c:w val="0.247468137428767"/>
          <c:h val="0.0987549653308261"/>
        </c:manualLayout>
      </c:layout>
      <c:overlay val="0"/>
      <c:spPr>
        <a:solidFill>
          <a:schemeClr val="bg1"/>
        </a:solidFill>
        <a:ln>
          <a:solidFill>
            <a:schemeClr val="tx1">
              <a:lumMod val="50000"/>
              <a:lumOff val="50000"/>
            </a:schemeClr>
          </a:solidFill>
        </a:ln>
      </c:spPr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0"/>
    </mc:Choice>
    <mc:Fallback>
      <c:style val="20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6462500423464"/>
          <c:y val="0.0770149253731343"/>
          <c:w val="0.863797724423968"/>
          <c:h val="0.818437889293689"/>
        </c:manualLayout>
      </c:layout>
      <c:lineChart>
        <c:grouping val="standard"/>
        <c:varyColors val="0"/>
        <c:ser>
          <c:idx val="0"/>
          <c:order val="0"/>
          <c:tx>
            <c:strRef>
              <c:f>Lumi!$P$1</c:f>
              <c:strCache>
                <c:ptCount val="1"/>
                <c:pt idx="0">
                  <c:v>Delta ACP</c:v>
                </c:pt>
              </c:strCache>
            </c:strRef>
          </c:tx>
          <c:marker>
            <c:symbol val="none"/>
          </c:marker>
          <c:cat>
            <c:numRef>
              <c:f>Lumi!$A$6:$A$22</c:f>
              <c:numCache>
                <c:formatCode>General</c:formatCode>
                <c:ptCount val="17"/>
                <c:pt idx="0">
                  <c:v>2014.0</c:v>
                </c:pt>
                <c:pt idx="1">
                  <c:v>2015.0</c:v>
                </c:pt>
                <c:pt idx="2">
                  <c:v>2016.0</c:v>
                </c:pt>
                <c:pt idx="3">
                  <c:v>2017.0</c:v>
                </c:pt>
                <c:pt idx="4">
                  <c:v>2018.0</c:v>
                </c:pt>
                <c:pt idx="5">
                  <c:v>2019.0</c:v>
                </c:pt>
                <c:pt idx="6">
                  <c:v>2020.0</c:v>
                </c:pt>
                <c:pt idx="7">
                  <c:v>2021.0</c:v>
                </c:pt>
                <c:pt idx="8">
                  <c:v>2022.0</c:v>
                </c:pt>
                <c:pt idx="9">
                  <c:v>2023.0</c:v>
                </c:pt>
                <c:pt idx="10">
                  <c:v>2024.0</c:v>
                </c:pt>
                <c:pt idx="11">
                  <c:v>2025.0</c:v>
                </c:pt>
                <c:pt idx="12">
                  <c:v>2026.0</c:v>
                </c:pt>
                <c:pt idx="13">
                  <c:v>2027.0</c:v>
                </c:pt>
                <c:pt idx="14">
                  <c:v>2028.0</c:v>
                </c:pt>
                <c:pt idx="15">
                  <c:v>2029.0</c:v>
                </c:pt>
                <c:pt idx="16">
                  <c:v>2030.0</c:v>
                </c:pt>
              </c:numCache>
            </c:numRef>
          </c:cat>
          <c:val>
            <c:numRef>
              <c:f>Lumi!$P$6:$P$22</c:f>
              <c:numCache>
                <c:formatCode>0.00E+00</c:formatCode>
                <c:ptCount val="17"/>
                <c:pt idx="0">
                  <c:v>0.000987029282303069</c:v>
                </c:pt>
                <c:pt idx="1">
                  <c:v>0.000924597894487525</c:v>
                </c:pt>
                <c:pt idx="2">
                  <c:v>0.000773523076668372</c:v>
                </c:pt>
                <c:pt idx="3">
                  <c:v>0.000678400525299968</c:v>
                </c:pt>
                <c:pt idx="4">
                  <c:v>0.000637649862165165</c:v>
                </c:pt>
                <c:pt idx="5">
                  <c:v>0.000637649862165165</c:v>
                </c:pt>
                <c:pt idx="6">
                  <c:v>0.000340359097201033</c:v>
                </c:pt>
                <c:pt idx="7">
                  <c:v>0.000259892718993182</c:v>
                </c:pt>
                <c:pt idx="8">
                  <c:v>0.000218332523358825</c:v>
                </c:pt>
                <c:pt idx="9">
                  <c:v>0.000218332523358825</c:v>
                </c:pt>
                <c:pt idx="10">
                  <c:v>0.000218332523358825</c:v>
                </c:pt>
                <c:pt idx="11">
                  <c:v>0.000191914918301589</c:v>
                </c:pt>
                <c:pt idx="12">
                  <c:v>0.000173230288056079</c:v>
                </c:pt>
                <c:pt idx="13">
                  <c:v>0.000159118561611074</c:v>
                </c:pt>
                <c:pt idx="14">
                  <c:v>0.000147974801019167</c:v>
                </c:pt>
                <c:pt idx="15">
                  <c:v>0.000138886006611547</c:v>
                </c:pt>
                <c:pt idx="16">
                  <c:v>0.000138886006611547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98628280"/>
        <c:axId val="-2098625224"/>
      </c:lineChart>
      <c:catAx>
        <c:axId val="-20986282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2098625224"/>
        <c:crosses val="autoZero"/>
        <c:auto val="1"/>
        <c:lblAlgn val="ctr"/>
        <c:lblOffset val="100"/>
        <c:tickLblSkip val="5"/>
        <c:noMultiLvlLbl val="0"/>
      </c:catAx>
      <c:valAx>
        <c:axId val="-2098625224"/>
        <c:scaling>
          <c:orientation val="minMax"/>
        </c:scaling>
        <c:delete val="0"/>
        <c:axPos val="l"/>
        <c:majorGridlines/>
        <c:numFmt formatCode="0.00E+00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20986282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2621510049412"/>
          <c:y val="0.064950758020919"/>
          <c:w val="0.174686418653722"/>
          <c:h val="0.0987549653308261"/>
        </c:manualLayout>
      </c:layout>
      <c:overlay val="0"/>
      <c:spPr>
        <a:solidFill>
          <a:srgbClr val="FFFFFF"/>
        </a:solidFill>
        <a:ln>
          <a:solidFill>
            <a:schemeClr val="tx1">
              <a:lumMod val="50000"/>
              <a:lumOff val="50000"/>
            </a:schemeClr>
          </a:solidFill>
        </a:ln>
      </c:spPr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1E620D-4B1B-4145-91F8-7E9E48006550}" type="datetimeFigureOut">
              <a:rPr lang="en-US" smtClean="0"/>
              <a:t>22/05/15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561B4C-6C64-7647-80F8-DF7EAE848E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4748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ECCAEB-7496-4C12-9A08-526B0D813A46}" type="datetimeFigureOut">
              <a:rPr lang="en-GB" smtClean="0"/>
              <a:pPr/>
              <a:t>22/05/15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E8D4E6-F64F-4999-AC2A-A008E685C04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22462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current </a:t>
            </a:r>
            <a:r>
              <a:rPr lang="en-US" dirty="0" err="1" smtClean="0"/>
              <a:t>LHCb</a:t>
            </a:r>
            <a:r>
              <a:rPr lang="en-US" dirty="0" smtClean="0"/>
              <a:t> trigger allows to read out the full detector at 1.1 MHz. The purpose of L0 is reduce the event rate to that level 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82F26-EEF9-41EF-8798-64C22E09D4A7}" type="slidenum">
              <a:rPr lang="nl-NL" smtClean="0"/>
              <a:pPr/>
              <a:t>12</a:t>
            </a:fld>
            <a:endParaRPr lang="nl-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71463" indent="-271463">
              <a:spcBef>
                <a:spcPts val="0"/>
              </a:spcBef>
              <a:buFont typeface="Wingdings" pitchFamily="2" charset="2"/>
              <a:buChar char="ü"/>
            </a:pPr>
            <a:r>
              <a:rPr lang="en-US" sz="20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Spd</a:t>
            </a:r>
            <a:r>
              <a:rPr lang="en-US" sz="2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ps</a:t>
            </a:r>
            <a:r>
              <a:rPr lang="en-US" sz="2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and m1 removed completely</a:t>
            </a:r>
            <a:r>
              <a:rPr lang="en-US" sz="2000" baseline="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1463" indent="-271463">
              <a:spcBef>
                <a:spcPts val="0"/>
              </a:spcBef>
              <a:buFont typeface="Wingdings" pitchFamily="2" charset="2"/>
              <a:buChar char="ü"/>
            </a:pPr>
            <a:r>
              <a:rPr lang="en-US" sz="2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Readout detector at 40MHz to run full software trigger</a:t>
            </a:r>
          </a:p>
          <a:p>
            <a:pPr marL="631825" indent="-361950">
              <a:spcBef>
                <a:spcPts val="0"/>
              </a:spcBef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Replacement of all sub-detector Front-End electronics to 40 MHZ readout</a:t>
            </a:r>
          </a:p>
          <a:p>
            <a:pPr marL="271463" indent="-271463">
              <a:spcBef>
                <a:spcPts val="0"/>
              </a:spcBef>
              <a:buFont typeface="Wingdings" pitchFamily="2" charset="2"/>
              <a:buChar char="ü"/>
            </a:pPr>
            <a:r>
              <a:rPr lang="en-US" sz="20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Replacement of all silicon detectors attached to the current 1MHz electronics</a:t>
            </a:r>
          </a:p>
          <a:p>
            <a:pPr marL="630238" lvl="1" indent="-361950">
              <a:spcBef>
                <a:spcPts val="0"/>
              </a:spcBef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VELO, IT, TT, RICH photo-detectors</a:t>
            </a:r>
          </a:p>
          <a:p>
            <a:pPr marL="271463" indent="-271463">
              <a:spcBef>
                <a:spcPts val="0"/>
              </a:spcBef>
              <a:buFont typeface="Wingdings" pitchFamily="2" charset="2"/>
              <a:buChar char="ü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Remove some detectors due to increased occupancies at higher luminosity</a:t>
            </a:r>
          </a:p>
          <a:p>
            <a:pPr marL="630238" lvl="1" indent="-361950">
              <a:spcBef>
                <a:spcPts val="0"/>
              </a:spcBef>
              <a:buFont typeface="Wingdings" pitchFamily="2" charset="2"/>
              <a:buChar char="Ø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RICH1-aerogel, M1, possibly PS&amp;SPD</a:t>
            </a:r>
          </a:p>
          <a:p>
            <a:pPr marL="271463" indent="-271463">
              <a:spcBef>
                <a:spcPts val="0"/>
              </a:spcBef>
              <a:buFont typeface="Wingdings" pitchFamily="2" charset="2"/>
              <a:buChar char="ü"/>
            </a:pPr>
            <a:r>
              <a:rPr lang="en-US" sz="2000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Eventually improve PID at low </a:t>
            </a:r>
            <a:r>
              <a:rPr lang="en-US" sz="2000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momenta</a:t>
            </a:r>
            <a:r>
              <a:rPr lang="en-US" sz="2000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by introducing TORCH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D3695F-6CF6-47C5-91F7-620E01A9F415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2130425"/>
            <a:ext cx="7772400" cy="1470025"/>
          </a:xfrm>
        </p:spPr>
        <p:txBody>
          <a:bodyPr/>
          <a:lstStyle>
            <a:lvl1pPr>
              <a:defRPr sz="32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3886200"/>
            <a:ext cx="6400800" cy="1752600"/>
          </a:xfrm>
        </p:spPr>
        <p:txBody>
          <a:bodyPr/>
          <a:lstStyle>
            <a:lvl1pPr marL="0" indent="0" algn="l">
              <a:buNone/>
              <a:defRPr sz="28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4E6BE49-27D9-754D-A205-07E49248C276}" type="datetime1">
              <a:rPr lang="en-GB" smtClean="0"/>
              <a:t>22/05/15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Chris Parkes, Delta City, May 2015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AD8A0A-4898-40BF-9009-4DA7E611EAC1}" type="slidenum">
              <a:rPr lang="en-GB"/>
              <a:pPr/>
              <a:t>‹#›</a:t>
            </a:fld>
            <a:endParaRPr lang="en-GB" dirty="0"/>
          </a:p>
        </p:txBody>
      </p:sp>
      <p:pic>
        <p:nvPicPr>
          <p:cNvPr id="7" name="Picture 5" descr="TAB_col_white_background.eps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875" y="509588"/>
            <a:ext cx="16637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116633"/>
            <a:ext cx="8060432" cy="648072"/>
          </a:xfrm>
        </p:spPr>
        <p:txBody>
          <a:bodyPr/>
          <a:lstStyle>
            <a:lvl1pPr>
              <a:defRPr sz="32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4E6BE49-27D9-754D-A205-07E49248C276}" type="datetime1">
              <a:rPr lang="en-GB" smtClean="0"/>
              <a:t>22/05/15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Chris Parkes, Delta City, May 2015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AD8A0A-4898-40BF-9009-4DA7E611EAC1}" type="slidenum">
              <a:rPr lang="en-GB"/>
              <a:pPr/>
              <a:t>‹#›</a:t>
            </a:fld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 bwMode="auto">
          <a:xfrm>
            <a:off x="457200" y="908720"/>
            <a:ext cx="8229600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090912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22BD6-699F-1A42-856B-5643FAE0790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3347864" y="6597352"/>
            <a:ext cx="2895600" cy="260648"/>
          </a:xfrm>
          <a:prstGeom prst="rect">
            <a:avLst/>
          </a:prstGeom>
          <a:solidFill>
            <a:srgbClr val="481966"/>
          </a:solidFill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FFFFF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en-GB" smtClean="0"/>
              <a:t>Chris Parkes, Delta City, May 2015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7278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9AEB2-B38B-B943-9DB6-E4613AFA1EC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3347864" y="6597352"/>
            <a:ext cx="2895600" cy="260648"/>
          </a:xfrm>
          <a:prstGeom prst="rect">
            <a:avLst/>
          </a:prstGeom>
          <a:solidFill>
            <a:srgbClr val="481966"/>
          </a:solidFill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FFFFF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en-GB" smtClean="0"/>
              <a:t>Chris Parkes, Delta City, May 2015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4591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65AD5-307F-3048-AB5A-91BA83469E5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Footer Placeholder 4"/>
          <p:cNvSpPr txBox="1">
            <a:spLocks/>
          </p:cNvSpPr>
          <p:nvPr userDrawn="1"/>
        </p:nvSpPr>
        <p:spPr>
          <a:xfrm>
            <a:off x="3347864" y="6597352"/>
            <a:ext cx="2895600" cy="260648"/>
          </a:xfrm>
          <a:prstGeom prst="rect">
            <a:avLst/>
          </a:prstGeom>
          <a:solidFill>
            <a:srgbClr val="481966"/>
          </a:solidFill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FFFFF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en-GB" smtClean="0"/>
              <a:t>Chris Parkes, Delta City, May 2015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3192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692696"/>
          </a:xfrm>
          <a:prstGeom prst="rect">
            <a:avLst/>
          </a:prstGeom>
          <a:solidFill>
            <a:srgbClr val="481966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908720"/>
            <a:ext cx="8229600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03848" y="6597352"/>
            <a:ext cx="2895600" cy="260648"/>
          </a:xfrm>
          <a:prstGeom prst="rect">
            <a:avLst/>
          </a:prstGeom>
          <a:solidFill>
            <a:srgbClr val="481966"/>
          </a:solidFill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latin typeface="Calibri" pitchFamily="34" charset="0"/>
              </a:defRPr>
            </a:lvl1pPr>
          </a:lstStyle>
          <a:p>
            <a:r>
              <a:rPr lang="en-GB" smtClean="0"/>
              <a:t>Chris Parkes, Delta City, May 2015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464" y="6597352"/>
            <a:ext cx="395536" cy="260648"/>
          </a:xfrm>
          <a:prstGeom prst="rect">
            <a:avLst/>
          </a:prstGeom>
          <a:solidFill>
            <a:srgbClr val="481966"/>
          </a:solidFill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Calibri" pitchFamily="34" charset="0"/>
              </a:defRPr>
            </a:lvl1pPr>
          </a:lstStyle>
          <a:p>
            <a:fld id="{26878614-5F41-4702-8E44-D9C8B2874F5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accent2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accent2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8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0.jp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chart" Target="../charts/char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chart" Target="../charts/char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chart" Target="../charts/char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chart" Target="../charts/char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chart" Target="../charts/char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png"/><Relationship Id="rId3" Type="http://schemas.openxmlformats.org/officeDocument/2006/relationships/image" Target="../media/image4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6"/>
          <p:cNvSpPr>
            <a:spLocks noChangeArrowheads="1"/>
          </p:cNvSpPr>
          <p:nvPr/>
        </p:nvSpPr>
        <p:spPr bwMode="auto">
          <a:xfrm>
            <a:off x="406400" y="1625600"/>
            <a:ext cx="725487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The Future of Charm Physics at </a:t>
            </a:r>
            <a:r>
              <a:rPr lang="en-GB" sz="3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LHCb</a:t>
            </a:r>
            <a:r>
              <a:rPr lang="en-GB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endParaRPr lang="en-US" sz="30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5362" name="Rectangle 7"/>
          <p:cNvSpPr>
            <a:spLocks noChangeArrowheads="1"/>
          </p:cNvSpPr>
          <p:nvPr/>
        </p:nvSpPr>
        <p:spPr bwMode="auto">
          <a:xfrm>
            <a:off x="467544" y="2420888"/>
            <a:ext cx="53177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sz="2400" b="1" dirty="0" smtClean="0">
                <a:solidFill>
                  <a:srgbClr val="595959"/>
                </a:solidFill>
                <a:cs typeface="Arial" charset="0"/>
              </a:rPr>
              <a:t>LHC Run II &amp; the </a:t>
            </a:r>
            <a:r>
              <a:rPr lang="en-GB" sz="2400" b="1" dirty="0" err="1" smtClean="0">
                <a:solidFill>
                  <a:srgbClr val="595959"/>
                </a:solidFill>
                <a:cs typeface="Arial" charset="0"/>
              </a:rPr>
              <a:t>LHCb</a:t>
            </a:r>
            <a:r>
              <a:rPr lang="en-GB" sz="2400" b="1" dirty="0" smtClean="0">
                <a:solidFill>
                  <a:srgbClr val="595959"/>
                </a:solidFill>
                <a:cs typeface="Arial" charset="0"/>
              </a:rPr>
              <a:t> Upgrade</a:t>
            </a:r>
          </a:p>
        </p:txBody>
      </p:sp>
      <p:cxnSp>
        <p:nvCxnSpPr>
          <p:cNvPr id="10" name="Straight Connector 9"/>
          <p:cNvCxnSpPr>
            <a:cxnSpLocks noChangeShapeType="1"/>
          </p:cNvCxnSpPr>
          <p:nvPr/>
        </p:nvCxnSpPr>
        <p:spPr bwMode="auto">
          <a:xfrm>
            <a:off x="539552" y="2204864"/>
            <a:ext cx="7013575" cy="0"/>
          </a:xfrm>
          <a:prstGeom prst="line">
            <a:avLst/>
          </a:prstGeom>
          <a:noFill/>
          <a:ln w="25400">
            <a:solidFill>
              <a:srgbClr val="660066"/>
            </a:solidFill>
            <a:prstDash val="dot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5364" name="Picture 2" descr="TAB_col_white_background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509588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2" descr="lhcb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52320" y="476672"/>
            <a:ext cx="1223963" cy="767854"/>
          </a:xfrm>
          <a:prstGeom prst="rect">
            <a:avLst/>
          </a:prstGeom>
          <a:noFill/>
        </p:spPr>
      </p:pic>
      <p:pic>
        <p:nvPicPr>
          <p:cNvPr id="2" name="Picture 1" descr="robocop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48" b="3551"/>
          <a:stretch/>
        </p:blipFill>
        <p:spPr>
          <a:xfrm>
            <a:off x="6084168" y="2348880"/>
            <a:ext cx="2867354" cy="4405616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Chris Parkes, Delta City, May 2015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8A0A-4898-40BF-9009-4DA7E611EAC1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539552" y="3429000"/>
            <a:ext cx="5317728" cy="96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sz="2400" dirty="0" smtClean="0">
                <a:solidFill>
                  <a:srgbClr val="481966"/>
                </a:solidFill>
                <a:cs typeface="Arial" charset="0"/>
              </a:rPr>
              <a:t>Chris Parkes </a:t>
            </a:r>
          </a:p>
          <a:p>
            <a:pPr>
              <a:lnSpc>
                <a:spcPct val="120000"/>
              </a:lnSpc>
            </a:pPr>
            <a:r>
              <a:rPr lang="en-GB" sz="2400" dirty="0" smtClean="0">
                <a:solidFill>
                  <a:srgbClr val="481966"/>
                </a:solidFill>
                <a:cs typeface="Arial" charset="0"/>
              </a:rPr>
              <a:t>on behalf of the </a:t>
            </a:r>
            <a:r>
              <a:rPr lang="en-GB" sz="2400" dirty="0" err="1" smtClean="0">
                <a:solidFill>
                  <a:srgbClr val="481966"/>
                </a:solidFill>
                <a:cs typeface="Arial" charset="0"/>
              </a:rPr>
              <a:t>LHCb</a:t>
            </a:r>
            <a:r>
              <a:rPr lang="en-GB" sz="2400" dirty="0" smtClean="0">
                <a:solidFill>
                  <a:srgbClr val="481966"/>
                </a:solidFill>
                <a:cs typeface="Arial" charset="0"/>
              </a:rPr>
              <a:t> Collaboration</a:t>
            </a:r>
          </a:p>
        </p:txBody>
      </p:sp>
      <p:pic>
        <p:nvPicPr>
          <p:cNvPr id="12" name="Picture 11" descr="robocop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" t="19582" r="48503" b="70387"/>
          <a:stretch/>
        </p:blipFill>
        <p:spPr>
          <a:xfrm>
            <a:off x="6123483" y="3243346"/>
            <a:ext cx="1540716" cy="45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89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LHCb</a:t>
            </a:r>
            <a:r>
              <a:rPr lang="en-US" dirty="0" smtClean="0"/>
              <a:t> Upgrade Approved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39AEB2-B38B-B943-9DB6-E4613AFA1EC5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2636912"/>
            <a:ext cx="5688632" cy="21448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288" y="5445224"/>
            <a:ext cx="2093276" cy="10238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8" y="5445224"/>
            <a:ext cx="2272356" cy="10081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3888" y="5445224"/>
            <a:ext cx="2271801" cy="10081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3768" y="5445224"/>
            <a:ext cx="1764197" cy="1008112"/>
          </a:xfrm>
          <a:prstGeom prst="rect">
            <a:avLst/>
          </a:prstGeom>
        </p:spPr>
      </p:pic>
      <p:sp>
        <p:nvSpPr>
          <p:cNvPr id="10" name="Subtitle 6"/>
          <p:cNvSpPr txBox="1">
            <a:spLocks/>
          </p:cNvSpPr>
          <p:nvPr/>
        </p:nvSpPr>
        <p:spPr bwMode="auto">
          <a:xfrm>
            <a:off x="179512" y="836712"/>
            <a:ext cx="8064500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/>
              <a:buChar char="•"/>
            </a:pPr>
            <a:r>
              <a:rPr lang="en-US" dirty="0" smtClean="0"/>
              <a:t>Letter Of Intent 2011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Framework Technical Design Report 2012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>
                <a:solidFill>
                  <a:srgbClr val="1F497D"/>
                </a:solidFill>
              </a:rPr>
              <a:t>Subsystem TDRs 2014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11" name="Subtitle 6"/>
          <p:cNvSpPr txBox="1">
            <a:spLocks/>
          </p:cNvSpPr>
          <p:nvPr/>
        </p:nvSpPr>
        <p:spPr bwMode="auto">
          <a:xfrm>
            <a:off x="251520" y="4869160"/>
            <a:ext cx="806450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/>
              <a:buChar char="•"/>
            </a:pPr>
            <a:r>
              <a:rPr lang="en-US" dirty="0" smtClean="0">
                <a:solidFill>
                  <a:schemeClr val="accent2"/>
                </a:solidFill>
              </a:rPr>
              <a:t>Funding largely in place from end 2014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1407" t="2643" r="1243" b="1890"/>
          <a:stretch/>
        </p:blipFill>
        <p:spPr>
          <a:xfrm>
            <a:off x="755576" y="5445224"/>
            <a:ext cx="1975717" cy="1008112"/>
          </a:xfrm>
          <a:prstGeom prst="rect">
            <a:avLst/>
          </a:prstGeom>
        </p:spPr>
      </p:pic>
      <p:pic>
        <p:nvPicPr>
          <p:cNvPr id="5" name="Picture 4" descr="UKPND.JPG"/>
          <p:cNvPicPr>
            <a:picLocks noChangeAspect="1"/>
          </p:cNvPicPr>
          <p:nvPr/>
        </p:nvPicPr>
        <p:blipFill>
          <a:blip r:embed="rId8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608" y="5373216"/>
            <a:ext cx="2160240" cy="114380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91680" y="5445224"/>
            <a:ext cx="10182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France</a:t>
            </a:r>
          </a:p>
          <a:p>
            <a:r>
              <a:rPr lang="en-US" sz="1200" dirty="0" smtClean="0">
                <a:solidFill>
                  <a:srgbClr val="FFFFFF"/>
                </a:solidFill>
              </a:rPr>
              <a:t>Germany</a:t>
            </a:r>
          </a:p>
          <a:p>
            <a:r>
              <a:rPr lang="en-US" sz="1200" dirty="0" smtClean="0">
                <a:solidFill>
                  <a:srgbClr val="FFFFFF"/>
                </a:solidFill>
              </a:rPr>
              <a:t>Italy</a:t>
            </a:r>
          </a:p>
          <a:p>
            <a:r>
              <a:rPr lang="en-US" sz="1200" dirty="0" smtClean="0">
                <a:solidFill>
                  <a:srgbClr val="FFFFFF"/>
                </a:solidFill>
              </a:rPr>
              <a:t>Netherlands</a:t>
            </a:r>
          </a:p>
          <a:p>
            <a:r>
              <a:rPr lang="en-US" sz="1200" dirty="0" smtClean="0">
                <a:solidFill>
                  <a:srgbClr val="FFFFFF"/>
                </a:solidFill>
              </a:rPr>
              <a:t>Spain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93251" y="4941168"/>
            <a:ext cx="19507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CERN-RRB-2014-105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714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Trigger Evolution - Upgrade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222BD6-699F-1A42-856B-5643FAE07902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484784"/>
            <a:ext cx="3120346" cy="46805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1484784"/>
            <a:ext cx="3193155" cy="4680520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12" name="Left Bracket 11"/>
          <p:cNvSpPr/>
          <p:nvPr/>
        </p:nvSpPr>
        <p:spPr>
          <a:xfrm>
            <a:off x="5004048" y="2348880"/>
            <a:ext cx="216024" cy="648072"/>
          </a:xfrm>
          <a:prstGeom prst="leftBracket">
            <a:avLst/>
          </a:prstGeom>
          <a:ln>
            <a:solidFill>
              <a:srgbClr val="4819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Bracket 12"/>
          <p:cNvSpPr/>
          <p:nvPr/>
        </p:nvSpPr>
        <p:spPr>
          <a:xfrm>
            <a:off x="8244408" y="2348880"/>
            <a:ext cx="288032" cy="648072"/>
          </a:xfrm>
          <a:prstGeom prst="rightBracket">
            <a:avLst/>
          </a:prstGeom>
          <a:ln>
            <a:solidFill>
              <a:srgbClr val="4819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187624" y="908720"/>
            <a:ext cx="1142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481966"/>
                </a:solidFill>
              </a:rPr>
              <a:t>Run II</a:t>
            </a:r>
            <a:endParaRPr lang="en-US" sz="2800" dirty="0">
              <a:solidFill>
                <a:srgbClr val="481966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68144" y="908720"/>
            <a:ext cx="15620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481966"/>
                </a:solidFill>
              </a:rPr>
              <a:t>Upgrade</a:t>
            </a:r>
            <a:endParaRPr lang="en-US" sz="2800" dirty="0">
              <a:solidFill>
                <a:srgbClr val="481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923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528050" cy="549275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LHCb</a:t>
            </a:r>
            <a:r>
              <a:rPr lang="en-US" dirty="0" smtClean="0"/>
              <a:t> Trigger: the key to higher </a:t>
            </a:r>
            <a:r>
              <a:rPr lang="en-US" dirty="0" err="1" smtClean="0"/>
              <a:t>Lumi</a:t>
            </a:r>
            <a:r>
              <a:rPr lang="en-US" dirty="0" smtClean="0"/>
              <a:t>      </a:t>
            </a:r>
            <a:endParaRPr lang="en-US" dirty="0"/>
          </a:p>
        </p:txBody>
      </p:sp>
      <p:sp>
        <p:nvSpPr>
          <p:cNvPr id="35" name="Content Placeholder 2"/>
          <p:cNvSpPr txBox="1">
            <a:spLocks/>
          </p:cNvSpPr>
          <p:nvPr/>
        </p:nvSpPr>
        <p:spPr>
          <a:xfrm>
            <a:off x="3886200" y="3810000"/>
            <a:ext cx="4495800" cy="1219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20072" y="2348880"/>
            <a:ext cx="3339234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48196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Current First Trigger Level: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Hardware </a:t>
            </a:r>
            <a:r>
              <a:rPr lang="en-US" dirty="0" err="1" smtClean="0">
                <a:solidFill>
                  <a:schemeClr val="accent2"/>
                </a:solidFill>
              </a:rPr>
              <a:t>Muon</a:t>
            </a:r>
            <a:r>
              <a:rPr lang="en-US" dirty="0" smtClean="0">
                <a:solidFill>
                  <a:schemeClr val="accent2"/>
                </a:solidFill>
              </a:rPr>
              <a:t>/ECAL/HCAL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1.1 MHz readout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16016" y="3573016"/>
            <a:ext cx="4320480" cy="175432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48196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Performance:</a:t>
            </a:r>
          </a:p>
          <a:p>
            <a:r>
              <a:rPr lang="en-US" dirty="0" err="1" smtClean="0">
                <a:solidFill>
                  <a:schemeClr val="accent2"/>
                </a:solidFill>
              </a:rPr>
              <a:t>Muon</a:t>
            </a:r>
            <a:r>
              <a:rPr lang="en-US" dirty="0" smtClean="0">
                <a:solidFill>
                  <a:schemeClr val="accent2"/>
                </a:solidFill>
              </a:rPr>
              <a:t> channels scale</a:t>
            </a:r>
          </a:p>
          <a:p>
            <a:r>
              <a:rPr lang="en-US" dirty="0" err="1" smtClean="0">
                <a:solidFill>
                  <a:schemeClr val="accent2"/>
                </a:solidFill>
              </a:rPr>
              <a:t>Hadronic</a:t>
            </a:r>
            <a:r>
              <a:rPr lang="en-US" dirty="0" smtClean="0">
                <a:solidFill>
                  <a:schemeClr val="accent2"/>
                </a:solidFill>
              </a:rPr>
              <a:t> channels saturate bandwidth</a:t>
            </a:r>
          </a:p>
          <a:p>
            <a:endParaRPr lang="en-US" dirty="0">
              <a:solidFill>
                <a:schemeClr val="accent2"/>
              </a:solidFill>
            </a:endParaRPr>
          </a:p>
          <a:p>
            <a:r>
              <a:rPr lang="en-US" dirty="0" smtClean="0">
                <a:solidFill>
                  <a:schemeClr val="accent2"/>
                </a:solidFill>
              </a:rPr>
              <a:t>Hardware trigger particularly poorly suited to lower momentum of charm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84784"/>
            <a:ext cx="4673600" cy="4368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9602" y="620688"/>
            <a:ext cx="90204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C0504D"/>
                </a:solidFill>
              </a:rPr>
              <a:t>Aim</a:t>
            </a:r>
            <a:r>
              <a:rPr lang="en-US" sz="2400" dirty="0" smtClean="0"/>
              <a:t>:	Increase integrated luminosity from </a:t>
            </a:r>
            <a:r>
              <a:rPr lang="en-US" sz="2400" dirty="0" smtClean="0">
                <a:solidFill>
                  <a:srgbClr val="C0504D"/>
                </a:solidFill>
              </a:rPr>
              <a:t>2 fb</a:t>
            </a:r>
            <a:r>
              <a:rPr lang="en-US" sz="2400" baseline="30000" dirty="0" smtClean="0">
                <a:solidFill>
                  <a:srgbClr val="C0504D"/>
                </a:solidFill>
              </a:rPr>
              <a:t>-1</a:t>
            </a:r>
            <a:r>
              <a:rPr lang="en-US" sz="2400" dirty="0" smtClean="0"/>
              <a:t> to </a:t>
            </a:r>
            <a:r>
              <a:rPr lang="en-US" sz="2400" dirty="0" smtClean="0">
                <a:solidFill>
                  <a:srgbClr val="C0504D"/>
                </a:solidFill>
              </a:rPr>
              <a:t>5 fb</a:t>
            </a:r>
            <a:r>
              <a:rPr lang="en-US" sz="2400" baseline="30000" dirty="0" smtClean="0">
                <a:solidFill>
                  <a:srgbClr val="C0504D"/>
                </a:solidFill>
              </a:rPr>
              <a:t>-1</a:t>
            </a:r>
            <a:r>
              <a:rPr lang="en-US" sz="2400" dirty="0" smtClean="0">
                <a:solidFill>
                  <a:srgbClr val="C0504D"/>
                </a:solidFill>
              </a:rPr>
              <a:t> </a:t>
            </a:r>
            <a:r>
              <a:rPr lang="en-US" sz="2400" dirty="0" smtClean="0"/>
              <a:t>per year</a:t>
            </a:r>
          </a:p>
          <a:p>
            <a:pPr lvl="2"/>
            <a:r>
              <a:rPr lang="en-US" sz="2400" dirty="0" smtClean="0"/>
              <a:t>Increase instantaneous luminosity to </a:t>
            </a:r>
            <a:r>
              <a:rPr lang="en-US" sz="2400" dirty="0" smtClean="0">
                <a:solidFill>
                  <a:srgbClr val="C0504D"/>
                </a:solidFill>
              </a:rPr>
              <a:t>2x10</a:t>
            </a:r>
            <a:r>
              <a:rPr lang="en-US" sz="2400" baseline="30000" dirty="0" smtClean="0">
                <a:solidFill>
                  <a:srgbClr val="C0504D"/>
                </a:solidFill>
              </a:rPr>
              <a:t>33</a:t>
            </a:r>
            <a:r>
              <a:rPr lang="en-US" sz="2400" baseline="30000" dirty="0" smtClean="0"/>
              <a:t> </a:t>
            </a:r>
            <a:r>
              <a:rPr lang="en-US" sz="2400" dirty="0" smtClean="0">
                <a:solidFill>
                  <a:srgbClr val="C0504D"/>
                </a:solidFill>
              </a:rPr>
              <a:t>cm</a:t>
            </a:r>
            <a:r>
              <a:rPr lang="en-US" sz="2400" baseline="30000" dirty="0" smtClean="0">
                <a:solidFill>
                  <a:srgbClr val="C0504D"/>
                </a:solidFill>
              </a:rPr>
              <a:t>-2</a:t>
            </a:r>
            <a:r>
              <a:rPr lang="en-US" sz="2400" dirty="0" smtClean="0">
                <a:solidFill>
                  <a:srgbClr val="C0504D"/>
                </a:solidFill>
              </a:rPr>
              <a:t> s</a:t>
            </a:r>
            <a:r>
              <a:rPr lang="en-US" sz="2400" baseline="30000" dirty="0" smtClean="0">
                <a:solidFill>
                  <a:srgbClr val="C0504D"/>
                </a:solidFill>
              </a:rPr>
              <a:t>-1</a:t>
            </a:r>
            <a:endParaRPr lang="en-US" sz="2400" baseline="30000" dirty="0">
              <a:solidFill>
                <a:srgbClr val="C0504D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71600" y="5805264"/>
            <a:ext cx="7071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C0504D"/>
                </a:solidFill>
              </a:rPr>
              <a:t>No gain in </a:t>
            </a:r>
            <a:r>
              <a:rPr lang="en-US" sz="2400" dirty="0" err="1" smtClean="0">
                <a:solidFill>
                  <a:srgbClr val="C0504D"/>
                </a:solidFill>
              </a:rPr>
              <a:t>hadronic</a:t>
            </a:r>
            <a:r>
              <a:rPr lang="en-US" sz="2400" dirty="0" smtClean="0">
                <a:solidFill>
                  <a:srgbClr val="C0504D"/>
                </a:solidFill>
              </a:rPr>
              <a:t> channels with current trigger</a:t>
            </a:r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748464" y="6597352"/>
            <a:ext cx="395536" cy="260648"/>
          </a:xfrm>
        </p:spPr>
        <p:txBody>
          <a:bodyPr/>
          <a:lstStyle/>
          <a:p>
            <a:pPr>
              <a:defRPr/>
            </a:pPr>
            <a:fld id="{0A222BD6-699F-1A42-856B-5643FAE07902}" type="slidenum">
              <a:rPr lang="en-GB" smtClean="0"/>
              <a:pPr>
                <a:defRPr/>
              </a:pPr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8545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Solution: Upgrade to 40MHz readout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39AEB2-B38B-B943-9DB6-E4613AFA1EC5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  <p:sp>
        <p:nvSpPr>
          <p:cNvPr id="7" name="Subtitle 6"/>
          <p:cNvSpPr txBox="1">
            <a:spLocks/>
          </p:cNvSpPr>
          <p:nvPr/>
        </p:nvSpPr>
        <p:spPr bwMode="auto">
          <a:xfrm>
            <a:off x="193908" y="692696"/>
            <a:ext cx="8950092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/>
              <a:buChar char="•"/>
            </a:pPr>
            <a:r>
              <a:rPr lang="en-US" dirty="0" smtClean="0"/>
              <a:t>Read out full detector at 40MHz </a:t>
            </a:r>
          </a:p>
          <a:p>
            <a:pPr marL="857250" lvl="1" indent="-457200">
              <a:buFont typeface="Arial"/>
              <a:buChar char="•"/>
            </a:pPr>
            <a:r>
              <a:rPr lang="en-US" dirty="0" smtClean="0"/>
              <a:t>Major detector changes</a:t>
            </a:r>
          </a:p>
          <a:p>
            <a:pPr marL="857250" lvl="1" indent="-457200">
              <a:buFont typeface="Arial"/>
              <a:buChar char="•"/>
            </a:pPr>
            <a:r>
              <a:rPr lang="en-US" dirty="0" smtClean="0"/>
              <a:t>Front-end electronics </a:t>
            </a:r>
          </a:p>
          <a:p>
            <a:pPr marL="400050" lvl="1" indent="0">
              <a:buNone/>
            </a:pPr>
            <a:r>
              <a:rPr lang="en-US" dirty="0"/>
              <a:t>m</a:t>
            </a:r>
            <a:r>
              <a:rPr lang="en-US" dirty="0" smtClean="0"/>
              <a:t>ust change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Use fully software trigger</a:t>
            </a:r>
          </a:p>
          <a:p>
            <a:pPr marL="857250" lvl="1" indent="-457200">
              <a:buFont typeface="Arial"/>
              <a:buChar char="•"/>
            </a:pPr>
            <a:r>
              <a:rPr lang="en-US" dirty="0" smtClean="0"/>
              <a:t>Increased flexibility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Maintain (improve) current </a:t>
            </a:r>
          </a:p>
          <a:p>
            <a:pPr marL="0" indent="0">
              <a:buNone/>
            </a:pPr>
            <a:r>
              <a:rPr lang="en-US" dirty="0" smtClean="0"/>
              <a:t>detector performance</a:t>
            </a:r>
          </a:p>
          <a:p>
            <a:pPr marL="914400" lvl="1" indent="-457200">
              <a:buFont typeface="Arial"/>
              <a:buChar char="•"/>
            </a:pPr>
            <a:r>
              <a:rPr lang="en-US" dirty="0" smtClean="0">
                <a:solidFill>
                  <a:srgbClr val="C0504D"/>
                </a:solidFill>
              </a:rPr>
              <a:t>At increased multiple 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rgbClr val="C0504D"/>
                </a:solidFill>
              </a:rPr>
              <a:t>Interactions</a:t>
            </a:r>
          </a:p>
          <a:p>
            <a:pPr lvl="1"/>
            <a:r>
              <a:rPr lang="en-US" dirty="0" smtClean="0">
                <a:solidFill>
                  <a:srgbClr val="481966"/>
                </a:solidFill>
              </a:rPr>
              <a:t>Occupancies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2297" y="1412776"/>
            <a:ext cx="3981703" cy="3789040"/>
          </a:xfrm>
          <a:prstGeom prst="rect">
            <a:avLst/>
          </a:prstGeom>
        </p:spPr>
      </p:pic>
      <p:sp>
        <p:nvSpPr>
          <p:cNvPr id="9" name="Subtitle 6"/>
          <p:cNvSpPr txBox="1">
            <a:spLocks/>
          </p:cNvSpPr>
          <p:nvPr/>
        </p:nvSpPr>
        <p:spPr bwMode="auto">
          <a:xfrm>
            <a:off x="3059832" y="5805264"/>
            <a:ext cx="493204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>
                <a:solidFill>
                  <a:srgbClr val="481966"/>
                </a:solidFill>
              </a:rPr>
              <a:t>Radiation Damage</a:t>
            </a:r>
          </a:p>
        </p:txBody>
      </p:sp>
    </p:spTree>
    <p:extLst>
      <p:ext uri="{BB962C8B-B14F-4D97-AF65-F5344CB8AC3E}">
        <p14:creationId xmlns:p14="http://schemas.microsoft.com/office/powerpoint/2010/main" val="401666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762000" y="0"/>
            <a:ext cx="7668344" cy="4572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LHCb</a:t>
            </a:r>
            <a:r>
              <a:rPr lang="en-US" dirty="0" smtClean="0"/>
              <a:t> Upgrade to 40 MHz</a:t>
            </a:r>
            <a:endParaRPr lang="en-US" dirty="0"/>
          </a:p>
        </p:txBody>
      </p:sp>
      <p:grpSp>
        <p:nvGrpSpPr>
          <p:cNvPr id="5" name="Group 14"/>
          <p:cNvGrpSpPr/>
          <p:nvPr/>
        </p:nvGrpSpPr>
        <p:grpSpPr>
          <a:xfrm>
            <a:off x="583505" y="1128936"/>
            <a:ext cx="8308975" cy="4906962"/>
            <a:chOff x="457200" y="1447800"/>
            <a:chExt cx="8308975" cy="4906962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7200" y="1447800"/>
              <a:ext cx="8308975" cy="4906962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>
            <a:xfrm>
              <a:off x="457200" y="3200400"/>
              <a:ext cx="6096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447800" y="2819400"/>
              <a:ext cx="6096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581400" y="2362200"/>
              <a:ext cx="6096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267200" y="1905000"/>
              <a:ext cx="1066800" cy="68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800600" y="1752600"/>
              <a:ext cx="1066800" cy="68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953000" y="1524000"/>
              <a:ext cx="2286000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362200" y="1905000"/>
              <a:ext cx="8382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126305" y="1052736"/>
            <a:ext cx="1524000" cy="9144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VELO</a:t>
            </a:r>
          </a:p>
          <a:p>
            <a:pPr algn="ctr"/>
            <a:r>
              <a:rPr lang="en-US" sz="1800" dirty="0" smtClean="0"/>
              <a:t>Pixel</a:t>
            </a:r>
          </a:p>
          <a:p>
            <a:pPr algn="ctr"/>
            <a:r>
              <a:rPr lang="en-US" sz="1800" dirty="0" smtClean="0"/>
              <a:t>Detector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814428" y="1052736"/>
            <a:ext cx="1828800" cy="914400"/>
          </a:xfrm>
          <a:prstGeom prst="roundRect">
            <a:avLst/>
          </a:prstGeom>
          <a:solidFill>
            <a:srgbClr val="99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Upgrade</a:t>
            </a:r>
            <a:r>
              <a:rPr lang="en-US" sz="1800" dirty="0" smtClean="0"/>
              <a:t> Tracker</a:t>
            </a:r>
          </a:p>
          <a:p>
            <a:pPr algn="ctr"/>
            <a:r>
              <a:rPr lang="en-US" sz="1800" dirty="0" smtClean="0"/>
              <a:t>Silicon strips</a:t>
            </a:r>
          </a:p>
          <a:p>
            <a:pPr algn="ctr"/>
            <a:endParaRPr lang="en-US" sz="1800" dirty="0" smtClean="0"/>
          </a:p>
        </p:txBody>
      </p:sp>
      <p:sp>
        <p:nvSpPr>
          <p:cNvPr id="17" name="Rounded Rectangle 16"/>
          <p:cNvSpPr/>
          <p:nvPr/>
        </p:nvSpPr>
        <p:spPr>
          <a:xfrm>
            <a:off x="3707705" y="1052736"/>
            <a:ext cx="1834662" cy="91440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Outer Tracker</a:t>
            </a:r>
          </a:p>
          <a:p>
            <a:pPr algn="ctr"/>
            <a:r>
              <a:rPr lang="en-US" sz="1800" dirty="0" smtClean="0"/>
              <a:t>Scintillating </a:t>
            </a:r>
            <a:r>
              <a:rPr lang="en-US" sz="1800" dirty="0" err="1" smtClean="0"/>
              <a:t>Fibres</a:t>
            </a:r>
            <a:endParaRPr lang="en-US" sz="1800" dirty="0" smtClean="0"/>
          </a:p>
        </p:txBody>
      </p:sp>
      <p:sp>
        <p:nvSpPr>
          <p:cNvPr id="18" name="Rounded Rectangle 17"/>
          <p:cNvSpPr/>
          <p:nvPr/>
        </p:nvSpPr>
        <p:spPr>
          <a:xfrm>
            <a:off x="2183704" y="5229200"/>
            <a:ext cx="1596207" cy="144016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RICH</a:t>
            </a:r>
          </a:p>
          <a:p>
            <a:pPr algn="ctr"/>
            <a:r>
              <a:rPr lang="en-US" sz="1800" dirty="0" smtClean="0"/>
              <a:t>Photon Detectors &amp; </a:t>
            </a:r>
          </a:p>
          <a:p>
            <a:pPr algn="ctr"/>
            <a:r>
              <a:rPr lang="en-US" sz="1800" dirty="0" smtClean="0"/>
              <a:t>(partial) mechanics</a:t>
            </a:r>
            <a:endParaRPr lang="en-US" sz="1800" dirty="0"/>
          </a:p>
        </p:txBody>
      </p:sp>
      <p:sp>
        <p:nvSpPr>
          <p:cNvPr id="19" name="Rounded Rectangle 18"/>
          <p:cNvSpPr/>
          <p:nvPr/>
        </p:nvSpPr>
        <p:spPr>
          <a:xfrm>
            <a:off x="4774504" y="5373216"/>
            <a:ext cx="2317776" cy="917376"/>
          </a:xfrm>
          <a:prstGeom prst="roundRect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 smtClean="0"/>
              <a:t>Calo</a:t>
            </a:r>
            <a:r>
              <a:rPr lang="en-US" sz="1800" dirty="0" smtClean="0"/>
              <a:t> </a:t>
            </a:r>
          </a:p>
          <a:p>
            <a:pPr algn="ctr"/>
            <a:r>
              <a:rPr lang="en-US" sz="1800" dirty="0" smtClean="0"/>
              <a:t>PMTs (reduce PMT gain, replace R/O)</a:t>
            </a:r>
            <a:endParaRPr lang="en-US" sz="1800" dirty="0"/>
          </a:p>
        </p:txBody>
      </p:sp>
      <p:sp>
        <p:nvSpPr>
          <p:cNvPr id="20" name="Rounded Rectangle 19"/>
          <p:cNvSpPr/>
          <p:nvPr/>
        </p:nvSpPr>
        <p:spPr>
          <a:xfrm>
            <a:off x="6069904" y="1052736"/>
            <a:ext cx="2390528" cy="914400"/>
          </a:xfrm>
          <a:prstGeom prst="roundRect">
            <a:avLst/>
          </a:prstGeom>
          <a:solidFill>
            <a:srgbClr val="006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 smtClean="0"/>
              <a:t>Muon</a:t>
            </a:r>
            <a:r>
              <a:rPr lang="en-US" sz="1800" dirty="0" smtClean="0"/>
              <a:t>  MWPC</a:t>
            </a:r>
          </a:p>
          <a:p>
            <a:pPr algn="ctr"/>
            <a:r>
              <a:rPr lang="en-US" sz="1800" dirty="0" smtClean="0"/>
              <a:t>(almost compatible)</a:t>
            </a:r>
            <a:endParaRPr lang="en-US" sz="1800" dirty="0"/>
          </a:p>
        </p:txBody>
      </p:sp>
      <p:sp>
        <p:nvSpPr>
          <p:cNvPr id="22" name="Down Arrow 21"/>
          <p:cNvSpPr/>
          <p:nvPr/>
        </p:nvSpPr>
        <p:spPr>
          <a:xfrm rot="20742047">
            <a:off x="832545" y="1903601"/>
            <a:ext cx="484632" cy="1429939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3" name="Down Arrow 22"/>
          <p:cNvSpPr/>
          <p:nvPr/>
        </p:nvSpPr>
        <p:spPr>
          <a:xfrm rot="324883">
            <a:off x="1888201" y="1864041"/>
            <a:ext cx="484632" cy="1047549"/>
          </a:xfrm>
          <a:prstGeom prst="downArrow">
            <a:avLst/>
          </a:prstGeom>
          <a:solidFill>
            <a:srgbClr val="99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5" name="Down Arrow 24"/>
          <p:cNvSpPr/>
          <p:nvPr/>
        </p:nvSpPr>
        <p:spPr>
          <a:xfrm rot="9412581">
            <a:off x="1854237" y="4058407"/>
            <a:ext cx="484632" cy="1525778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6" name="Down Arrow 25"/>
          <p:cNvSpPr/>
          <p:nvPr/>
        </p:nvSpPr>
        <p:spPr>
          <a:xfrm rot="13854252">
            <a:off x="3734746" y="4472922"/>
            <a:ext cx="484632" cy="1478556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7" name="Down Arrow 26"/>
          <p:cNvSpPr/>
          <p:nvPr/>
        </p:nvSpPr>
        <p:spPr>
          <a:xfrm>
            <a:off x="3783905" y="1928106"/>
            <a:ext cx="484632" cy="76200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8" name="Down Arrow 27"/>
          <p:cNvSpPr/>
          <p:nvPr/>
        </p:nvSpPr>
        <p:spPr>
          <a:xfrm rot="10800000">
            <a:off x="5307906" y="4679581"/>
            <a:ext cx="484632" cy="716557"/>
          </a:xfrm>
          <a:prstGeom prst="downArrow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0" name="Footer Placeholder 1"/>
          <p:cNvSpPr txBox="1">
            <a:spLocks/>
          </p:cNvSpPr>
          <p:nvPr/>
        </p:nvSpPr>
        <p:spPr bwMode="auto">
          <a:xfrm>
            <a:off x="0" y="6553200"/>
            <a:ext cx="152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Chris Parkes		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748464" y="6597352"/>
            <a:ext cx="395536" cy="260648"/>
          </a:xfrm>
        </p:spPr>
        <p:txBody>
          <a:bodyPr/>
          <a:lstStyle/>
          <a:p>
            <a:pPr>
              <a:defRPr/>
            </a:pPr>
            <a:fld id="{BC39AEB2-B38B-B943-9DB6-E4613AFA1EC5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438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LHCb</a:t>
            </a:r>
            <a:r>
              <a:rPr lang="en-US" dirty="0" smtClean="0"/>
              <a:t> Vertex Locator Upgrade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39AEB2-B38B-B943-9DB6-E4613AFA1EC5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4276" t="25030" r="24443" b="29985"/>
          <a:stretch/>
        </p:blipFill>
        <p:spPr>
          <a:xfrm>
            <a:off x="15816" y="764704"/>
            <a:ext cx="5231576" cy="2160240"/>
          </a:xfrm>
          <a:prstGeom prst="rect">
            <a:avLst/>
          </a:prstGeom>
        </p:spPr>
      </p:pic>
      <p:pic>
        <p:nvPicPr>
          <p:cNvPr id="10" name="Picture 9" descr="VELOUpgradeModul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149080"/>
            <a:ext cx="2232095" cy="2251091"/>
          </a:xfrm>
          <a:prstGeom prst="rect">
            <a:avLst/>
          </a:prstGeom>
        </p:spPr>
      </p:pic>
      <p:pic>
        <p:nvPicPr>
          <p:cNvPr id="12" name="Picture 11" descr="Microchanne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293096"/>
            <a:ext cx="2367429" cy="20302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068960"/>
            <a:ext cx="5840279" cy="1075406"/>
          </a:xfrm>
          <a:prstGeom prst="rect">
            <a:avLst/>
          </a:prstGeom>
        </p:spPr>
      </p:pic>
      <p:sp>
        <p:nvSpPr>
          <p:cNvPr id="14" name="Subtitle 6"/>
          <p:cNvSpPr txBox="1">
            <a:spLocks/>
          </p:cNvSpPr>
          <p:nvPr/>
        </p:nvSpPr>
        <p:spPr bwMode="auto">
          <a:xfrm>
            <a:off x="5436096" y="908050"/>
            <a:ext cx="3707904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/>
              <a:buChar char="•"/>
            </a:pPr>
            <a:r>
              <a:rPr lang="en-US" dirty="0" smtClean="0"/>
              <a:t>Pixel Detector</a:t>
            </a:r>
          </a:p>
          <a:p>
            <a:pPr marL="857250" lvl="1" indent="-457200">
              <a:buFont typeface="Arial"/>
              <a:buChar char="•"/>
            </a:pPr>
            <a:r>
              <a:rPr lang="en-US" sz="2400" dirty="0" smtClean="0"/>
              <a:t>55x55μm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In vacuum</a:t>
            </a:r>
            <a:endParaRPr lang="en-US" sz="2400" dirty="0" smtClean="0">
              <a:solidFill>
                <a:srgbClr val="C0504D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5mm from LHC beam</a:t>
            </a:r>
          </a:p>
          <a:p>
            <a:pPr marL="857250" lvl="1" indent="-457200">
              <a:buFont typeface="Arial"/>
              <a:buChar char="•"/>
            </a:pPr>
            <a:r>
              <a:rPr lang="en-US" sz="2400" dirty="0" smtClean="0"/>
              <a:t>10</a:t>
            </a:r>
            <a:r>
              <a:rPr lang="en-US" sz="2400" baseline="30000" dirty="0" smtClean="0"/>
              <a:t>16</a:t>
            </a:r>
            <a:r>
              <a:rPr lang="en-US" sz="2400" dirty="0" smtClean="0"/>
              <a:t> </a:t>
            </a:r>
            <a:r>
              <a:rPr lang="en-US" sz="2400" dirty="0" err="1" smtClean="0"/>
              <a:t>n</a:t>
            </a:r>
            <a:r>
              <a:rPr lang="en-US" sz="2400" baseline="-25000" dirty="0" err="1" smtClean="0"/>
              <a:t>eq</a:t>
            </a:r>
            <a:r>
              <a:rPr lang="en-US" sz="2400" dirty="0" smtClean="0"/>
              <a:t>/cm</a:t>
            </a:r>
            <a:r>
              <a:rPr lang="en-US" sz="2400" baseline="30000" dirty="0" smtClean="0"/>
              <a:t>2</a:t>
            </a:r>
          </a:p>
          <a:p>
            <a:pPr marL="857250" lvl="1" indent="-457200">
              <a:buFont typeface="Arial"/>
              <a:buChar char="•"/>
            </a:pPr>
            <a:r>
              <a:rPr lang="en-US" sz="2400" dirty="0" smtClean="0"/>
              <a:t>Retracted for filling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Silicon with Micro-channel</a:t>
            </a:r>
          </a:p>
          <a:p>
            <a:pPr marL="857250" lvl="1" indent="-457200">
              <a:buFont typeface="Arial"/>
              <a:buChar char="•"/>
            </a:pPr>
            <a:r>
              <a:rPr lang="en-US" sz="2400" dirty="0" smtClean="0"/>
              <a:t>Bi-phase CO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cooling</a:t>
            </a:r>
            <a:endParaRPr lang="en-US" sz="2400" dirty="0" smtClean="0">
              <a:solidFill>
                <a:srgbClr val="481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798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LHCb</a:t>
            </a:r>
            <a:r>
              <a:rPr lang="en-US" dirty="0" smtClean="0"/>
              <a:t> Scintillating </a:t>
            </a:r>
            <a:r>
              <a:rPr lang="en-US" dirty="0" err="1" smtClean="0"/>
              <a:t>Fibre</a:t>
            </a:r>
            <a:r>
              <a:rPr lang="en-US" dirty="0" smtClean="0"/>
              <a:t> Tracker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203848" y="6597352"/>
            <a:ext cx="2895600" cy="260648"/>
          </a:xfrm>
        </p:spPr>
        <p:txBody>
          <a:bodyPr/>
          <a:lstStyle/>
          <a:p>
            <a:pPr>
              <a:defRPr/>
            </a:pPr>
            <a:r>
              <a:rPr lang="en-US" smtClean="0"/>
              <a:t>Chris Parkes		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39AEB2-B38B-B943-9DB6-E4613AFA1EC5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836712"/>
            <a:ext cx="3744416" cy="27644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76" y="4365104"/>
            <a:ext cx="2219328" cy="15727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45024"/>
            <a:ext cx="5696133" cy="2924218"/>
          </a:xfrm>
          <a:prstGeom prst="rect">
            <a:avLst/>
          </a:prstGeom>
        </p:spPr>
      </p:pic>
      <p:sp>
        <p:nvSpPr>
          <p:cNvPr id="11" name="Subtitle 6"/>
          <p:cNvSpPr txBox="1">
            <a:spLocks/>
          </p:cNvSpPr>
          <p:nvPr/>
        </p:nvSpPr>
        <p:spPr bwMode="auto">
          <a:xfrm>
            <a:off x="4211960" y="908051"/>
            <a:ext cx="4932040" cy="3097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/>
              <a:buChar char="•"/>
            </a:pPr>
            <a:r>
              <a:rPr lang="en-US" dirty="0" smtClean="0"/>
              <a:t>Mat made from </a:t>
            </a:r>
          </a:p>
          <a:p>
            <a:pPr marL="857250" lvl="1" indent="-457200">
              <a:buFont typeface="Arial"/>
              <a:buChar char="•"/>
            </a:pPr>
            <a:r>
              <a:rPr lang="en-US" sz="2400" dirty="0" smtClean="0"/>
              <a:t>250μm diameter </a:t>
            </a:r>
            <a:r>
              <a:rPr lang="en-US" sz="2400" dirty="0" err="1" smtClean="0"/>
              <a:t>fibres</a:t>
            </a:r>
            <a:endParaRPr lang="en-US" sz="2400" dirty="0" smtClean="0"/>
          </a:p>
          <a:p>
            <a:pPr marL="857250" lvl="1" indent="-457200">
              <a:buFont typeface="Arial"/>
              <a:buChar char="•"/>
            </a:pPr>
            <a:r>
              <a:rPr lang="en-US" sz="2400" dirty="0" err="1" smtClean="0"/>
              <a:t>SiPM</a:t>
            </a:r>
            <a:r>
              <a:rPr lang="en-US" sz="2400" dirty="0" smtClean="0"/>
              <a:t> readout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/>
              <a:t>Radiation hardness challenge</a:t>
            </a:r>
          </a:p>
          <a:p>
            <a:pPr marL="857250" lvl="1" indent="-457200">
              <a:buFont typeface="Arial"/>
              <a:buChar char="•"/>
            </a:pPr>
            <a:r>
              <a:rPr lang="en-US" sz="2400" dirty="0" err="1" smtClean="0"/>
              <a:t>Fibres</a:t>
            </a:r>
            <a:r>
              <a:rPr lang="en-US" sz="2400" dirty="0" smtClean="0"/>
              <a:t> &amp; </a:t>
            </a:r>
            <a:r>
              <a:rPr lang="en-US" sz="2400" dirty="0" err="1" smtClean="0"/>
              <a:t>SiPMs</a:t>
            </a:r>
            <a:endParaRPr lang="en-US" sz="2400" dirty="0" smtClean="0"/>
          </a:p>
          <a:p>
            <a:pPr marL="457200" indent="-457200">
              <a:buFont typeface="Arial"/>
              <a:buChar char="•"/>
            </a:pPr>
            <a:r>
              <a:rPr lang="en-US" sz="2400" dirty="0" smtClean="0"/>
              <a:t>Defects (bumps) in </a:t>
            </a:r>
            <a:r>
              <a:rPr lang="en-US" sz="2400" dirty="0" err="1" smtClean="0"/>
              <a:t>fibres</a:t>
            </a:r>
            <a:endParaRPr lang="en-US" sz="2400" dirty="0" smtClean="0"/>
          </a:p>
          <a:p>
            <a:pPr marL="857250" lvl="1" indent="-457200">
              <a:buFont typeface="Arial"/>
              <a:buChar char="•"/>
            </a:pPr>
            <a:r>
              <a:rPr lang="en-US" sz="2400" dirty="0" smtClean="0"/>
              <a:t>10,000 km </a:t>
            </a:r>
            <a:r>
              <a:rPr lang="en-US" sz="2400" dirty="0" err="1" smtClean="0"/>
              <a:t>fibre</a:t>
            </a:r>
            <a:r>
              <a:rPr lang="en-US" sz="2400" dirty="0" smtClean="0"/>
              <a:t> !</a:t>
            </a:r>
          </a:p>
          <a:p>
            <a:pPr marL="857250" lvl="1" indent="-457200">
              <a:buFont typeface="Arial"/>
              <a:buChar char="•"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827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Sources of Charm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39AEB2-B38B-B943-9DB6-E4613AFA1EC5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920" y="836712"/>
            <a:ext cx="5118100" cy="3632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0" y="551723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 smtClean="0">
                <a:solidFill>
                  <a:schemeClr val="tx2"/>
                </a:solidFill>
              </a:rPr>
              <a:t>Hadronic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B decays</a:t>
            </a:r>
          </a:p>
          <a:p>
            <a:r>
              <a:rPr lang="en-US" dirty="0">
                <a:solidFill>
                  <a:schemeClr val="tx2"/>
                </a:solidFill>
              </a:rPr>
              <a:t>Not only useful to measure CKM </a:t>
            </a:r>
            <a:r>
              <a:rPr lang="en-US" dirty="0" err="1">
                <a:solidFill>
                  <a:schemeClr val="tx2"/>
                </a:solidFill>
              </a:rPr>
              <a:t>γ</a:t>
            </a:r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Also revealed first spin-3 charm state</a:t>
            </a:r>
          </a:p>
        </p:txBody>
      </p:sp>
      <p:sp>
        <p:nvSpPr>
          <p:cNvPr id="8" name="Rectangle 7"/>
          <p:cNvSpPr/>
          <p:nvPr/>
        </p:nvSpPr>
        <p:spPr>
          <a:xfrm>
            <a:off x="4283968" y="551723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>
                <a:solidFill>
                  <a:srgbClr val="1F497D"/>
                </a:solidFill>
              </a:rPr>
              <a:t>→ LHCb collaboration, Phys. Rev. Lett. 113 (2014) 162001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71600" y="1268760"/>
            <a:ext cx="2981802" cy="523220"/>
          </a:xfrm>
          <a:prstGeom prst="rect">
            <a:avLst/>
          </a:prstGeom>
          <a:solidFill>
            <a:srgbClr val="DCE6F2"/>
          </a:solidFill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481966"/>
                </a:solidFill>
              </a:rPr>
              <a:t>Prompt </a:t>
            </a:r>
            <a:r>
              <a:rPr lang="en-US" sz="2800" dirty="0" smtClean="0">
                <a:solidFill>
                  <a:srgbClr val="481966"/>
                </a:solidFill>
              </a:rPr>
              <a:t>charm</a:t>
            </a:r>
            <a:endParaRPr lang="en-US" sz="2800" dirty="0">
              <a:solidFill>
                <a:srgbClr val="48196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1600" y="1916832"/>
            <a:ext cx="25313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Run I  D</a:t>
            </a:r>
            <a:r>
              <a:rPr lang="en-US" sz="20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 smtClean="0"/>
              <a:t>Kπ: 100M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971600" y="2348880"/>
            <a:ext cx="2862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Offline selected D* tagged</a:t>
            </a: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(x5 untagged)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71600" y="3429000"/>
            <a:ext cx="2981802" cy="954107"/>
          </a:xfrm>
          <a:prstGeom prst="rect">
            <a:avLst/>
          </a:prstGeom>
          <a:solidFill>
            <a:srgbClr val="DCE6F2"/>
          </a:solidFill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rgbClr val="481966"/>
                </a:solidFill>
              </a:rPr>
              <a:t>Semileptonic</a:t>
            </a:r>
            <a:r>
              <a:rPr lang="en-US" sz="2800" dirty="0" smtClean="0">
                <a:solidFill>
                  <a:srgbClr val="481966"/>
                </a:solidFill>
              </a:rPr>
              <a:t> B-hadron decays</a:t>
            </a:r>
            <a:endParaRPr lang="en-US" sz="2800" dirty="0">
              <a:solidFill>
                <a:srgbClr val="48196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1600" y="4509120"/>
            <a:ext cx="2388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Run I  D</a:t>
            </a:r>
            <a:r>
              <a:rPr lang="en-US" sz="20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 smtClean="0"/>
              <a:t>Kπ: 20M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971600" y="4941168"/>
            <a:ext cx="3183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F7F7F"/>
                </a:solidFill>
              </a:rPr>
              <a:t>Offline selected </a:t>
            </a:r>
            <a:r>
              <a:rPr lang="en-US" dirty="0" err="1" smtClean="0">
                <a:solidFill>
                  <a:srgbClr val="7F7F7F"/>
                </a:solidFill>
              </a:rPr>
              <a:t>muon</a:t>
            </a:r>
            <a:r>
              <a:rPr lang="en-US" dirty="0" smtClean="0">
                <a:solidFill>
                  <a:srgbClr val="7F7F7F"/>
                </a:solidFill>
              </a:rPr>
              <a:t> tagged</a:t>
            </a:r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224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Physics Coverage / Limitations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39AEB2-B38B-B943-9DB6-E4613AFA1EC5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95536" y="620688"/>
            <a:ext cx="842493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 smtClean="0">
                <a:solidFill>
                  <a:srgbClr val="1F497D"/>
                </a:solidFill>
              </a:rPr>
              <a:t>Inclusive charm trigger selections are not feasible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chemeClr val="accent2"/>
                </a:solidFill>
              </a:rPr>
              <a:t>Upgrade will produce </a:t>
            </a:r>
            <a:r>
              <a:rPr lang="en-US" sz="2000" b="1" dirty="0" smtClean="0">
                <a:solidFill>
                  <a:srgbClr val="481966"/>
                </a:solidFill>
              </a:rPr>
              <a:t>800 kHz </a:t>
            </a:r>
            <a:r>
              <a:rPr lang="en-US" sz="2000" dirty="0" smtClean="0">
                <a:solidFill>
                  <a:schemeClr val="accent2"/>
                </a:solidFill>
              </a:rPr>
              <a:t>of </a:t>
            </a:r>
            <a:r>
              <a:rPr lang="en-US" sz="2000" dirty="0" err="1" smtClean="0">
                <a:solidFill>
                  <a:schemeClr val="accent2"/>
                </a:solidFill>
              </a:rPr>
              <a:t>analysable</a:t>
            </a:r>
            <a:r>
              <a:rPr lang="en-US" sz="2000" dirty="0" smtClean="0">
                <a:solidFill>
                  <a:schemeClr val="accent2"/>
                </a:solidFill>
              </a:rPr>
              <a:t> charm-hadron events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b="1" dirty="0" smtClean="0">
                <a:solidFill>
                  <a:srgbClr val="481966"/>
                </a:solidFill>
              </a:rPr>
              <a:t>80 GB/s </a:t>
            </a:r>
            <a:r>
              <a:rPr lang="en-US" sz="2000" dirty="0" smtClean="0">
                <a:solidFill>
                  <a:srgbClr val="C0504D"/>
                </a:solidFill>
              </a:rPr>
              <a:t>with current data format</a:t>
            </a:r>
          </a:p>
          <a:p>
            <a:pPr marL="1200150" lvl="2" indent="-285750">
              <a:buFont typeface="Arial"/>
              <a:buChar char="•"/>
            </a:pPr>
            <a:r>
              <a:rPr lang="en-US" sz="2000" dirty="0" smtClean="0">
                <a:solidFill>
                  <a:srgbClr val="C0504D"/>
                </a:solidFill>
              </a:rPr>
              <a:t>can keep </a:t>
            </a:r>
            <a:r>
              <a:rPr lang="en-US" sz="2000" b="1" dirty="0" smtClean="0">
                <a:solidFill>
                  <a:srgbClr val="481966"/>
                </a:solidFill>
              </a:rPr>
              <a:t>2-10 GB/s </a:t>
            </a:r>
            <a:r>
              <a:rPr lang="en-US" sz="2000" dirty="0" smtClean="0">
                <a:solidFill>
                  <a:srgbClr val="C0504D"/>
                </a:solidFill>
              </a:rPr>
              <a:t>for ALL </a:t>
            </a:r>
            <a:r>
              <a:rPr lang="en-US" sz="2000" dirty="0" err="1" smtClean="0">
                <a:solidFill>
                  <a:srgbClr val="C0504D"/>
                </a:solidFill>
              </a:rPr>
              <a:t>LHCb</a:t>
            </a:r>
            <a:r>
              <a:rPr lang="en-US" sz="2000" dirty="0" smtClean="0">
                <a:solidFill>
                  <a:srgbClr val="C0504D"/>
                </a:solidFill>
              </a:rPr>
              <a:t> physics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1F497D"/>
                </a:solidFill>
              </a:rPr>
              <a:t>Have to decide in advance what to keep</a:t>
            </a:r>
            <a:endParaRPr lang="en-US" dirty="0">
              <a:solidFill>
                <a:srgbClr val="1F497D"/>
              </a:solidFill>
            </a:endParaRPr>
          </a:p>
          <a:p>
            <a:pPr marL="914400" lvl="1" indent="-457200">
              <a:buFont typeface="Arial"/>
              <a:buChar char="•"/>
            </a:pPr>
            <a:r>
              <a:rPr lang="en-US" sz="2000" dirty="0" err="1" smtClean="0">
                <a:solidFill>
                  <a:schemeClr val="accent2"/>
                </a:solidFill>
              </a:rPr>
              <a:t>Cabibbo</a:t>
            </a:r>
            <a:r>
              <a:rPr lang="en-US" sz="2000" dirty="0" smtClean="0">
                <a:solidFill>
                  <a:schemeClr val="accent2"/>
                </a:solidFill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</a:rPr>
              <a:t>favoured</a:t>
            </a:r>
            <a:r>
              <a:rPr lang="en-US" sz="2000" dirty="0" smtClean="0">
                <a:solidFill>
                  <a:schemeClr val="accent2"/>
                </a:solidFill>
              </a:rPr>
              <a:t> modes </a:t>
            </a:r>
            <a:r>
              <a:rPr lang="en-US" sz="2000" dirty="0" err="1" smtClean="0">
                <a:solidFill>
                  <a:schemeClr val="accent2"/>
                </a:solidFill>
              </a:rPr>
              <a:t>prescaled</a:t>
            </a:r>
            <a:r>
              <a:rPr lang="en-US" sz="2000" dirty="0" smtClean="0">
                <a:solidFill>
                  <a:schemeClr val="accent2"/>
                </a:solidFill>
              </a:rPr>
              <a:t> ? </a:t>
            </a:r>
          </a:p>
          <a:p>
            <a:pPr marL="914400" lvl="1" indent="-457200">
              <a:buFont typeface="Arial"/>
              <a:buChar char="•"/>
            </a:pPr>
            <a:r>
              <a:rPr lang="en-US" sz="2000" dirty="0" smtClean="0">
                <a:solidFill>
                  <a:schemeClr val="accent2"/>
                </a:solidFill>
              </a:rPr>
              <a:t>Purely exclusive selection – trigger is offline selection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1F497D"/>
                </a:solidFill>
              </a:rPr>
              <a:t>Limits of physics </a:t>
            </a:r>
            <a:r>
              <a:rPr lang="en-US" sz="2800" dirty="0" err="1" smtClean="0">
                <a:solidFill>
                  <a:srgbClr val="1F497D"/>
                </a:solidFill>
              </a:rPr>
              <a:t>programme</a:t>
            </a:r>
            <a:r>
              <a:rPr lang="en-US" sz="2800" dirty="0" smtClean="0">
                <a:solidFill>
                  <a:srgbClr val="1F497D"/>
                </a:solidFill>
              </a:rPr>
              <a:t> not yet reached</a:t>
            </a:r>
            <a:endParaRPr lang="en-US" sz="2800" dirty="0">
              <a:solidFill>
                <a:srgbClr val="1F497D"/>
              </a:solidFill>
            </a:endParaRPr>
          </a:p>
          <a:p>
            <a:pPr marL="914400" lvl="1" indent="-457200">
              <a:buFont typeface="Arial"/>
              <a:buChar char="•"/>
            </a:pPr>
            <a:r>
              <a:rPr lang="en-US" sz="2000" dirty="0" smtClean="0">
                <a:solidFill>
                  <a:schemeClr val="accent2"/>
                </a:solidFill>
              </a:rPr>
              <a:t>Use of neutrals</a:t>
            </a:r>
          </a:p>
          <a:p>
            <a:pPr marL="914400" lvl="1" indent="-457200">
              <a:buFont typeface="Arial"/>
              <a:buChar char="•"/>
            </a:pPr>
            <a:r>
              <a:rPr lang="en-US" sz="2000" dirty="0" smtClean="0">
                <a:solidFill>
                  <a:schemeClr val="accent2"/>
                </a:solidFill>
              </a:rPr>
              <a:t>understanding production/detection asymmetries</a:t>
            </a:r>
          </a:p>
        </p:txBody>
      </p:sp>
      <p:pic>
        <p:nvPicPr>
          <p:cNvPr id="7" name="Picture 6" descr="Robocop_zps430b15b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797152"/>
            <a:ext cx="2747554" cy="20660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56176" y="4808542"/>
            <a:ext cx="504056" cy="215444"/>
          </a:xfrm>
          <a:prstGeom prst="rect">
            <a:avLst/>
          </a:prstGeom>
          <a:solidFill>
            <a:srgbClr val="C6D9F1"/>
          </a:solidFill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7F7F7F"/>
                </a:solidFill>
                <a:latin typeface="Arial"/>
                <a:cs typeface="Arial"/>
              </a:rPr>
              <a:t>Charm</a:t>
            </a:r>
            <a:endParaRPr lang="en-US" sz="8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5536" y="4221088"/>
            <a:ext cx="8813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481966"/>
                </a:solidFill>
              </a:rPr>
              <a:t>D</a:t>
            </a:r>
            <a:r>
              <a:rPr lang="en-US" sz="2800" baseline="30000" dirty="0" smtClean="0">
                <a:solidFill>
                  <a:srgbClr val="481966"/>
                </a:solidFill>
              </a:rPr>
              <a:t>0</a:t>
            </a:r>
            <a:r>
              <a:rPr lang="en-US" sz="2800" dirty="0" smtClean="0">
                <a:solidFill>
                  <a:srgbClr val="481966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800" dirty="0" smtClean="0">
                <a:solidFill>
                  <a:srgbClr val="481966"/>
                </a:solidFill>
                <a:latin typeface="+mn-lt"/>
                <a:ea typeface="Wingdings"/>
                <a:cs typeface="Wingdings"/>
                <a:sym typeface="Wingdings"/>
              </a:rPr>
              <a:t>π</a:t>
            </a:r>
            <a:r>
              <a:rPr lang="en-US" sz="2800" baseline="30000" dirty="0" smtClean="0">
                <a:solidFill>
                  <a:srgbClr val="481966"/>
                </a:solidFill>
                <a:latin typeface="+mn-lt"/>
                <a:ea typeface="Wingdings"/>
                <a:cs typeface="Wingdings"/>
                <a:sym typeface="Wingdings"/>
              </a:rPr>
              <a:t>+</a:t>
            </a:r>
            <a:r>
              <a:rPr lang="en-US" sz="2800" dirty="0" smtClean="0">
                <a:solidFill>
                  <a:srgbClr val="481966"/>
                </a:solidFill>
                <a:latin typeface="+mn-lt"/>
                <a:ea typeface="Lucida Grande"/>
                <a:cs typeface="Lucida Grande"/>
                <a:sym typeface="Wingdings"/>
              </a:rPr>
              <a:t>π</a:t>
            </a:r>
            <a:r>
              <a:rPr lang="en-US" sz="2800" baseline="30000" dirty="0" smtClean="0">
                <a:solidFill>
                  <a:srgbClr val="481966"/>
                </a:solidFill>
                <a:latin typeface="+mn-lt"/>
                <a:ea typeface="Lucida Grande"/>
                <a:cs typeface="Lucida Grande"/>
                <a:sym typeface="Wingdings"/>
              </a:rPr>
              <a:t>-</a:t>
            </a:r>
            <a:r>
              <a:rPr lang="en-US" sz="2800" dirty="0" smtClean="0">
                <a:solidFill>
                  <a:srgbClr val="481966"/>
                </a:solidFill>
                <a:latin typeface="+mn-lt"/>
                <a:ea typeface="Lucida Grande"/>
                <a:cs typeface="Lucida Grande"/>
                <a:sym typeface="Wingdings"/>
              </a:rPr>
              <a:t>π</a:t>
            </a:r>
            <a:r>
              <a:rPr lang="en-US" sz="2800" baseline="30000" dirty="0" smtClean="0">
                <a:solidFill>
                  <a:srgbClr val="481966"/>
                </a:solidFill>
                <a:latin typeface="+mn-lt"/>
                <a:ea typeface="Lucida Grande"/>
                <a:cs typeface="Lucida Grande"/>
                <a:sym typeface="Wingdings"/>
              </a:rPr>
              <a:t>0</a:t>
            </a:r>
            <a:r>
              <a:rPr lang="en-US" sz="2800" dirty="0" smtClean="0">
                <a:solidFill>
                  <a:srgbClr val="481966"/>
                </a:solidFill>
                <a:latin typeface="+mn-lt"/>
                <a:ea typeface="Lucida Grande"/>
                <a:cs typeface="Lucida Grande"/>
                <a:sym typeface="Wingdings"/>
              </a:rPr>
              <a:t>:</a:t>
            </a:r>
            <a:r>
              <a:rPr lang="en-US" sz="2800" dirty="0" smtClean="0">
                <a:solidFill>
                  <a:srgbClr val="481966"/>
                </a:solidFill>
                <a:latin typeface="Lucida Grande"/>
                <a:ea typeface="Lucida Grande"/>
                <a:cs typeface="Lucida Grande"/>
                <a:sym typeface="Wingdings"/>
              </a:rPr>
              <a:t> </a:t>
            </a:r>
            <a:r>
              <a:rPr lang="en-US" sz="2800" dirty="0" smtClean="0">
                <a:solidFill>
                  <a:srgbClr val="481966"/>
                </a:solidFill>
                <a:sym typeface="Wingdings"/>
              </a:rPr>
              <a:t>1</a:t>
            </a:r>
            <a:r>
              <a:rPr lang="en-US" sz="2800" dirty="0" smtClean="0">
                <a:solidFill>
                  <a:srgbClr val="481966"/>
                </a:solidFill>
              </a:rPr>
              <a:t>yr </a:t>
            </a:r>
            <a:r>
              <a:rPr lang="en-US" sz="2800" dirty="0" err="1" smtClean="0">
                <a:solidFill>
                  <a:srgbClr val="481966"/>
                </a:solidFill>
              </a:rPr>
              <a:t>LHCb</a:t>
            </a:r>
            <a:r>
              <a:rPr lang="en-US" sz="2800" dirty="0" smtClean="0">
                <a:solidFill>
                  <a:srgbClr val="481966"/>
                </a:solidFill>
              </a:rPr>
              <a:t> Run 1= 80 </a:t>
            </a:r>
            <a:r>
              <a:rPr lang="en-US" sz="2800" dirty="0" err="1" smtClean="0">
                <a:solidFill>
                  <a:srgbClr val="481966"/>
                </a:solidFill>
              </a:rPr>
              <a:t>yrs</a:t>
            </a:r>
            <a:r>
              <a:rPr lang="en-US" sz="2800" dirty="0" smtClean="0">
                <a:solidFill>
                  <a:srgbClr val="481966"/>
                </a:solidFill>
              </a:rPr>
              <a:t> B factory v1</a:t>
            </a:r>
            <a:endParaRPr lang="en-US" sz="2800" dirty="0">
              <a:solidFill>
                <a:srgbClr val="481966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494" y="4725144"/>
            <a:ext cx="2518922" cy="21328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0093" t="4695" r="1697" b="5986"/>
          <a:stretch/>
        </p:blipFill>
        <p:spPr>
          <a:xfrm>
            <a:off x="3203848" y="4774004"/>
            <a:ext cx="2252143" cy="20839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94231" y="4057327"/>
            <a:ext cx="35445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F7F7F"/>
                </a:solidFill>
              </a:rPr>
              <a:t>arXiv:1410.4170; LHCB-PAPER-2014-054</a:t>
            </a:r>
          </a:p>
        </p:txBody>
      </p:sp>
    </p:spTree>
    <p:extLst>
      <p:ext uri="{BB962C8B-B14F-4D97-AF65-F5344CB8AC3E}">
        <p14:creationId xmlns:p14="http://schemas.microsoft.com/office/powerpoint/2010/main" val="3961738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Chart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0596225"/>
              </p:ext>
            </p:extLst>
          </p:nvPr>
        </p:nvGraphicFramePr>
        <p:xfrm>
          <a:off x="323528" y="764704"/>
          <a:ext cx="8432800" cy="4533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39AEB2-B38B-B943-9DB6-E4613AFA1EC5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251520" y="6237312"/>
            <a:ext cx="32367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7F7F7F"/>
                </a:solidFill>
              </a:rPr>
              <a:t>See backup slides for assumptions</a:t>
            </a:r>
            <a:endParaRPr lang="en-US" sz="1400" dirty="0">
              <a:solidFill>
                <a:srgbClr val="7F7F7F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115616" y="1124744"/>
            <a:ext cx="6912768" cy="3960440"/>
            <a:chOff x="1115616" y="1124744"/>
            <a:chExt cx="6912768" cy="3960440"/>
          </a:xfrm>
        </p:grpSpPr>
        <p:grpSp>
          <p:nvGrpSpPr>
            <p:cNvPr id="19" name="Group 18"/>
            <p:cNvGrpSpPr/>
            <p:nvPr/>
          </p:nvGrpSpPr>
          <p:grpSpPr>
            <a:xfrm>
              <a:off x="1115616" y="1124744"/>
              <a:ext cx="6912768" cy="3960440"/>
              <a:chOff x="1115616" y="1124744"/>
              <a:chExt cx="6912768" cy="3960440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>
                <a:off x="1907704" y="3356992"/>
                <a:ext cx="0" cy="1728192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/>
              <p:cNvSpPr txBox="1"/>
              <p:nvPr/>
            </p:nvSpPr>
            <p:spPr>
              <a:xfrm>
                <a:off x="1115616" y="3356992"/>
                <a:ext cx="7491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7F7F7F"/>
                    </a:solidFill>
                  </a:rPr>
                  <a:t>Run-I</a:t>
                </a:r>
                <a:endParaRPr lang="en-US" dirty="0">
                  <a:solidFill>
                    <a:srgbClr val="7F7F7F"/>
                  </a:solidFill>
                </a:endParaRPr>
              </a:p>
            </p:txBody>
          </p:sp>
          <p:cxnSp>
            <p:nvCxnSpPr>
              <p:cNvPr id="23" name="Straight Connector 22"/>
              <p:cNvCxnSpPr/>
              <p:nvPr/>
            </p:nvCxnSpPr>
            <p:spPr>
              <a:xfrm>
                <a:off x="4067944" y="3356992"/>
                <a:ext cx="0" cy="1728192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3254688" y="3356992"/>
                <a:ext cx="8132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7F7F7F"/>
                    </a:solidFill>
                  </a:rPr>
                  <a:t>Run-II</a:t>
                </a:r>
                <a:endParaRPr lang="en-US" dirty="0">
                  <a:solidFill>
                    <a:srgbClr val="7F7F7F"/>
                  </a:solidFill>
                </a:endParaRPr>
              </a:p>
            </p:txBody>
          </p:sp>
          <p:cxnSp>
            <p:nvCxnSpPr>
              <p:cNvPr id="25" name="Straight Connector 24"/>
              <p:cNvCxnSpPr/>
              <p:nvPr/>
            </p:nvCxnSpPr>
            <p:spPr>
              <a:xfrm>
                <a:off x="8028384" y="1124744"/>
                <a:ext cx="0" cy="396044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TextBox 19"/>
            <p:cNvSpPr txBox="1"/>
            <p:nvPr/>
          </p:nvSpPr>
          <p:spPr>
            <a:xfrm>
              <a:off x="6876256" y="1124744"/>
              <a:ext cx="10701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7F7F7F"/>
                  </a:solidFill>
                </a:rPr>
                <a:t>Upgrade</a:t>
              </a:r>
              <a:endParaRPr lang="en-US" dirty="0">
                <a:solidFill>
                  <a:srgbClr val="7F7F7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3673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203848" y="6597352"/>
            <a:ext cx="2895600" cy="260648"/>
          </a:xfrm>
        </p:spPr>
        <p:txBody>
          <a:bodyPr/>
          <a:lstStyle/>
          <a:p>
            <a:pPr>
              <a:defRPr/>
            </a:pPr>
            <a:r>
              <a:rPr lang="en-US" smtClean="0"/>
              <a:t>Chris Parkes		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A222BD6-699F-1A42-856B-5643FAE07902}" type="slidenum">
              <a:rPr lang="en-GB" smtClean="0"/>
              <a:pPr>
                <a:defRPr/>
              </a:pPr>
              <a:t>2</a:t>
            </a:fld>
            <a:endParaRPr lang="en-GB" dirty="0"/>
          </a:p>
        </p:txBody>
      </p:sp>
      <p:pic>
        <p:nvPicPr>
          <p:cNvPr id="6" name="Picture 3" descr="cavernpeopl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3388" y="1630363"/>
            <a:ext cx="8634412" cy="3870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17" name="Group 16"/>
          <p:cNvGrpSpPr/>
          <p:nvPr/>
        </p:nvGrpSpPr>
        <p:grpSpPr>
          <a:xfrm>
            <a:off x="747713" y="1000125"/>
            <a:ext cx="8281987" cy="4962525"/>
            <a:chOff x="747713" y="1000125"/>
            <a:chExt cx="8281987" cy="4962525"/>
          </a:xfrm>
        </p:grpSpPr>
        <p:sp>
          <p:nvSpPr>
            <p:cNvPr id="18" name="Rectangle 7"/>
            <p:cNvSpPr>
              <a:spLocks noChangeArrowheads="1"/>
            </p:cNvSpPr>
            <p:nvPr/>
          </p:nvSpPr>
          <p:spPr bwMode="auto">
            <a:xfrm>
              <a:off x="7643813" y="4429125"/>
              <a:ext cx="1385887" cy="5238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400" b="1">
                  <a:latin typeface="Comic Sans MS" charset="0"/>
                </a:rPr>
                <a:t>Interaction</a:t>
              </a:r>
            </a:p>
            <a:p>
              <a:pPr algn="ctr" eaLnBrk="0" hangingPunct="0"/>
              <a:r>
                <a:rPr lang="en-US" sz="1400" b="1">
                  <a:latin typeface="Comic Sans MS" charset="0"/>
                </a:rPr>
                <a:t>Point</a:t>
              </a:r>
              <a:endParaRPr lang="en-GB" sz="1400" b="1">
                <a:latin typeface="Comic Sans MS" charset="0"/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 bwMode="auto">
            <a:xfrm rot="16200000" flipH="1">
              <a:off x="6643687" y="1714501"/>
              <a:ext cx="1000125" cy="57150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20" name="Straight Arrow Connector 19"/>
            <p:cNvCxnSpPr/>
            <p:nvPr/>
          </p:nvCxnSpPr>
          <p:spPr bwMode="auto">
            <a:xfrm rot="5400000">
              <a:off x="4071938" y="1643063"/>
              <a:ext cx="428625" cy="142875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21" name="Straight Arrow Connector 20"/>
            <p:cNvCxnSpPr/>
            <p:nvPr/>
          </p:nvCxnSpPr>
          <p:spPr bwMode="auto">
            <a:xfrm rot="16200000" flipH="1">
              <a:off x="2857500" y="1500188"/>
              <a:ext cx="571500" cy="57150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22" name="Straight Arrow Connector 21"/>
            <p:cNvCxnSpPr>
              <a:stCxn id="23" idx="2"/>
            </p:cNvCxnSpPr>
            <p:nvPr/>
          </p:nvCxnSpPr>
          <p:spPr bwMode="auto">
            <a:xfrm rot="16200000" flipH="1">
              <a:off x="1670050" y="1598613"/>
              <a:ext cx="319088" cy="5556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sp>
          <p:nvSpPr>
            <p:cNvPr id="23" name="Rectangle 34"/>
            <p:cNvSpPr>
              <a:spLocks noChangeArrowheads="1"/>
            </p:cNvSpPr>
            <p:nvPr/>
          </p:nvSpPr>
          <p:spPr bwMode="auto">
            <a:xfrm>
              <a:off x="747713" y="1000125"/>
              <a:ext cx="2109787" cy="466725"/>
            </a:xfrm>
            <a:prstGeom prst="rect">
              <a:avLst/>
            </a:prstGeom>
            <a:noFill/>
            <a:ln w="952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dirty="0">
                  <a:latin typeface="Comic Sans MS" pitchFamily="66" charset="0"/>
                </a:rPr>
                <a:t>Muon System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 bwMode="auto">
            <a:xfrm rot="5400000" flipH="1" flipV="1">
              <a:off x="6679406" y="4823619"/>
              <a:ext cx="1216025" cy="158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25" name="Straight Arrow Connector 24"/>
            <p:cNvCxnSpPr/>
            <p:nvPr/>
          </p:nvCxnSpPr>
          <p:spPr bwMode="auto">
            <a:xfrm rot="16200000" flipV="1">
              <a:off x="4606926" y="4965700"/>
              <a:ext cx="787400" cy="142875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26" name="Straight Arrow Connector 25"/>
            <p:cNvCxnSpPr/>
            <p:nvPr/>
          </p:nvCxnSpPr>
          <p:spPr bwMode="auto">
            <a:xfrm rot="5400000" flipH="1" flipV="1">
              <a:off x="3036887" y="5251451"/>
              <a:ext cx="498475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sp>
          <p:nvSpPr>
            <p:cNvPr id="27" name="Rectangle 36"/>
            <p:cNvSpPr>
              <a:spLocks noChangeArrowheads="1"/>
            </p:cNvSpPr>
            <p:nvPr/>
          </p:nvSpPr>
          <p:spPr bwMode="auto">
            <a:xfrm>
              <a:off x="2143125" y="5500688"/>
              <a:ext cx="2214563" cy="461962"/>
            </a:xfrm>
            <a:prstGeom prst="rect">
              <a:avLst/>
            </a:prstGeom>
            <a:noFill/>
            <a:ln w="952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dirty="0">
                  <a:latin typeface="Comic Sans MS" pitchFamily="66" charset="0"/>
                </a:rPr>
                <a:t>Calorimeters</a:t>
              </a:r>
            </a:p>
          </p:txBody>
        </p:sp>
        <p:sp>
          <p:nvSpPr>
            <p:cNvPr id="28" name="Rectangle 33"/>
            <p:cNvSpPr>
              <a:spLocks noChangeArrowheads="1"/>
            </p:cNvSpPr>
            <p:nvPr/>
          </p:nvSpPr>
          <p:spPr bwMode="auto">
            <a:xfrm>
              <a:off x="4843463" y="5429250"/>
              <a:ext cx="2871787" cy="461963"/>
            </a:xfrm>
            <a:prstGeom prst="rect">
              <a:avLst/>
            </a:prstGeom>
            <a:noFill/>
            <a:ln w="952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dirty="0">
                  <a:latin typeface="Comic Sans MS" pitchFamily="66" charset="0"/>
                </a:rPr>
                <a:t>Tracking  System</a:t>
              </a:r>
            </a:p>
          </p:txBody>
        </p:sp>
        <p:sp>
          <p:nvSpPr>
            <p:cNvPr id="29" name="Text Box 32"/>
            <p:cNvSpPr txBox="1">
              <a:spLocks noChangeArrowheads="1"/>
            </p:cNvSpPr>
            <p:nvPr/>
          </p:nvSpPr>
          <p:spPr bwMode="auto">
            <a:xfrm>
              <a:off x="7496175" y="1027113"/>
              <a:ext cx="1504950" cy="646331"/>
            </a:xfrm>
            <a:prstGeom prst="rect">
              <a:avLst/>
            </a:prstGeom>
            <a:noFill/>
            <a:ln w="952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dirty="0">
                  <a:solidFill>
                    <a:srgbClr val="000000"/>
                  </a:solidFill>
                  <a:latin typeface="Comic Sans MS" pitchFamily="66" charset="0"/>
                </a:rPr>
                <a:t>Vertex Locator</a:t>
              </a:r>
            </a:p>
          </p:txBody>
        </p:sp>
        <p:sp>
          <p:nvSpPr>
            <p:cNvPr id="30" name="Rectangle 35"/>
            <p:cNvSpPr>
              <a:spLocks noChangeArrowheads="1"/>
            </p:cNvSpPr>
            <p:nvPr/>
          </p:nvSpPr>
          <p:spPr bwMode="auto">
            <a:xfrm>
              <a:off x="4335463" y="1033463"/>
              <a:ext cx="2522537" cy="461962"/>
            </a:xfrm>
            <a:prstGeom prst="rect">
              <a:avLst/>
            </a:prstGeom>
            <a:noFill/>
            <a:ln w="952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>
                  <a:latin typeface="Comic Sans MS" pitchFamily="66" charset="0"/>
                </a:rPr>
                <a:t>RICH Detectors</a:t>
              </a:r>
            </a:p>
          </p:txBody>
        </p:sp>
        <p:cxnSp>
          <p:nvCxnSpPr>
            <p:cNvPr id="31" name="Straight Arrow Connector 30"/>
            <p:cNvCxnSpPr>
              <a:stCxn id="29" idx="2"/>
            </p:cNvCxnSpPr>
            <p:nvPr/>
          </p:nvCxnSpPr>
          <p:spPr bwMode="auto">
            <a:xfrm flipH="1">
              <a:off x="8215314" y="1673444"/>
              <a:ext cx="33336" cy="1469806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32" name="Straight Arrow Connector 31"/>
            <p:cNvCxnSpPr/>
            <p:nvPr/>
          </p:nvCxnSpPr>
          <p:spPr bwMode="auto">
            <a:xfrm rot="16200000" flipV="1">
              <a:off x="7715250" y="4000500"/>
              <a:ext cx="857250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115744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Chart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0904940"/>
              </p:ext>
            </p:extLst>
          </p:nvPr>
        </p:nvGraphicFramePr>
        <p:xfrm>
          <a:off x="323528" y="764704"/>
          <a:ext cx="8432800" cy="4533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Statistics – Cross-section Adjusted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39AEB2-B38B-B943-9DB6-E4613AFA1EC5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179512" y="5229200"/>
            <a:ext cx="3775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 smtClean="0">
                <a:solidFill>
                  <a:srgbClr val="7F7F7F"/>
                </a:solidFill>
              </a:rPr>
              <a:t>13 </a:t>
            </a:r>
            <a:r>
              <a:rPr lang="en-US" sz="2800" dirty="0" err="1" smtClean="0">
                <a:solidFill>
                  <a:srgbClr val="7F7F7F"/>
                </a:solidFill>
              </a:rPr>
              <a:t>TeV</a:t>
            </a:r>
            <a:r>
              <a:rPr lang="en-US" sz="2800" dirty="0" smtClean="0">
                <a:solidFill>
                  <a:srgbClr val="7F7F7F"/>
                </a:solidFill>
              </a:rPr>
              <a:t> cross-section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1520" y="6237312"/>
            <a:ext cx="32367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7F7F7F"/>
                </a:solidFill>
              </a:rPr>
              <a:t>See backup slides for assumptions</a:t>
            </a:r>
            <a:endParaRPr lang="en-US" sz="1400" dirty="0">
              <a:solidFill>
                <a:srgbClr val="7F7F7F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115616" y="1124744"/>
            <a:ext cx="6912768" cy="3960440"/>
            <a:chOff x="1115616" y="1124744"/>
            <a:chExt cx="6912768" cy="3960440"/>
          </a:xfrm>
        </p:grpSpPr>
        <p:grpSp>
          <p:nvGrpSpPr>
            <p:cNvPr id="19" name="Group 18"/>
            <p:cNvGrpSpPr/>
            <p:nvPr/>
          </p:nvGrpSpPr>
          <p:grpSpPr>
            <a:xfrm>
              <a:off x="1115616" y="1124744"/>
              <a:ext cx="6912768" cy="3960440"/>
              <a:chOff x="1115616" y="1124744"/>
              <a:chExt cx="6912768" cy="3960440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>
                <a:off x="1907704" y="3356992"/>
                <a:ext cx="0" cy="1728192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/>
              <p:cNvSpPr txBox="1"/>
              <p:nvPr/>
            </p:nvSpPr>
            <p:spPr>
              <a:xfrm>
                <a:off x="1115616" y="3356992"/>
                <a:ext cx="7491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7F7F7F"/>
                    </a:solidFill>
                  </a:rPr>
                  <a:t>Run-I</a:t>
                </a:r>
                <a:endParaRPr lang="en-US" dirty="0">
                  <a:solidFill>
                    <a:srgbClr val="7F7F7F"/>
                  </a:solidFill>
                </a:endParaRPr>
              </a:p>
            </p:txBody>
          </p:sp>
          <p:cxnSp>
            <p:nvCxnSpPr>
              <p:cNvPr id="23" name="Straight Connector 22"/>
              <p:cNvCxnSpPr/>
              <p:nvPr/>
            </p:nvCxnSpPr>
            <p:spPr>
              <a:xfrm>
                <a:off x="4067944" y="3356992"/>
                <a:ext cx="0" cy="1728192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3254688" y="3356992"/>
                <a:ext cx="8132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7F7F7F"/>
                    </a:solidFill>
                  </a:rPr>
                  <a:t>Run-II</a:t>
                </a:r>
                <a:endParaRPr lang="en-US" dirty="0">
                  <a:solidFill>
                    <a:srgbClr val="7F7F7F"/>
                  </a:solidFill>
                </a:endParaRPr>
              </a:p>
            </p:txBody>
          </p:sp>
          <p:cxnSp>
            <p:nvCxnSpPr>
              <p:cNvPr id="25" name="Straight Connector 24"/>
              <p:cNvCxnSpPr/>
              <p:nvPr/>
            </p:nvCxnSpPr>
            <p:spPr>
              <a:xfrm>
                <a:off x="8028384" y="1124744"/>
                <a:ext cx="0" cy="396044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TextBox 19"/>
            <p:cNvSpPr txBox="1"/>
            <p:nvPr/>
          </p:nvSpPr>
          <p:spPr>
            <a:xfrm>
              <a:off x="6876256" y="1124744"/>
              <a:ext cx="10701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7F7F7F"/>
                  </a:solidFill>
                </a:rPr>
                <a:t>Upgrade</a:t>
              </a:r>
              <a:endParaRPr lang="en-US" dirty="0">
                <a:solidFill>
                  <a:srgbClr val="7F7F7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7441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Chart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4988573"/>
              </p:ext>
            </p:extLst>
          </p:nvPr>
        </p:nvGraphicFramePr>
        <p:xfrm>
          <a:off x="323528" y="764704"/>
          <a:ext cx="8432800" cy="4533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Statistics – </a:t>
            </a:r>
            <a:r>
              <a:rPr lang="en-US" dirty="0" err="1" smtClean="0"/>
              <a:t>Hadronic</a:t>
            </a:r>
            <a:r>
              <a:rPr lang="en-US" dirty="0" smtClean="0"/>
              <a:t> Trigger Adjusted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39AEB2-B38B-B943-9DB6-E4613AFA1EC5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179512" y="5229200"/>
            <a:ext cx="78021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 smtClean="0">
                <a:solidFill>
                  <a:srgbClr val="7F7F7F"/>
                </a:solidFill>
              </a:rPr>
              <a:t>13 </a:t>
            </a:r>
            <a:r>
              <a:rPr lang="en-US" sz="2800" dirty="0" err="1" smtClean="0">
                <a:solidFill>
                  <a:srgbClr val="7F7F7F"/>
                </a:solidFill>
              </a:rPr>
              <a:t>TeV</a:t>
            </a:r>
            <a:r>
              <a:rPr lang="en-US" sz="2800" dirty="0" smtClean="0">
                <a:solidFill>
                  <a:srgbClr val="7F7F7F"/>
                </a:solidFill>
              </a:rPr>
              <a:t> cross-section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solidFill>
                  <a:srgbClr val="7F7F7F"/>
                </a:solidFill>
              </a:rPr>
              <a:t>Trigger </a:t>
            </a:r>
            <a:r>
              <a:rPr lang="en-US" sz="2800" dirty="0">
                <a:solidFill>
                  <a:srgbClr val="7F7F7F"/>
                </a:solidFill>
              </a:rPr>
              <a:t>e</a:t>
            </a:r>
            <a:r>
              <a:rPr lang="en-US" sz="2800" dirty="0" smtClean="0">
                <a:solidFill>
                  <a:srgbClr val="7F7F7F"/>
                </a:solidFill>
              </a:rPr>
              <a:t>fficiency adjusted for </a:t>
            </a:r>
            <a:r>
              <a:rPr lang="en-US" sz="2800" dirty="0" err="1" smtClean="0">
                <a:solidFill>
                  <a:srgbClr val="7F7F7F"/>
                </a:solidFill>
              </a:rPr>
              <a:t>hadronic</a:t>
            </a:r>
            <a:r>
              <a:rPr lang="en-US" sz="2800" dirty="0" smtClean="0">
                <a:solidFill>
                  <a:srgbClr val="7F7F7F"/>
                </a:solidFill>
              </a:rPr>
              <a:t> modes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1520" y="6237312"/>
            <a:ext cx="32367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7F7F7F"/>
                </a:solidFill>
              </a:rPr>
              <a:t>See backup slides for assumptions</a:t>
            </a:r>
            <a:endParaRPr lang="en-US" sz="1400" dirty="0">
              <a:solidFill>
                <a:srgbClr val="7F7F7F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115616" y="1124744"/>
            <a:ext cx="6912768" cy="3960440"/>
            <a:chOff x="1115616" y="1124744"/>
            <a:chExt cx="6912768" cy="3960440"/>
          </a:xfrm>
        </p:grpSpPr>
        <p:grpSp>
          <p:nvGrpSpPr>
            <p:cNvPr id="19" name="Group 18"/>
            <p:cNvGrpSpPr/>
            <p:nvPr/>
          </p:nvGrpSpPr>
          <p:grpSpPr>
            <a:xfrm>
              <a:off x="1115616" y="1124744"/>
              <a:ext cx="6912768" cy="3960440"/>
              <a:chOff x="1115616" y="1124744"/>
              <a:chExt cx="6912768" cy="3960440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>
                <a:off x="1907704" y="3356992"/>
                <a:ext cx="0" cy="1728192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/>
              <p:cNvSpPr txBox="1"/>
              <p:nvPr/>
            </p:nvSpPr>
            <p:spPr>
              <a:xfrm>
                <a:off x="1115616" y="3356992"/>
                <a:ext cx="7491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7F7F7F"/>
                    </a:solidFill>
                  </a:rPr>
                  <a:t>Run-I</a:t>
                </a:r>
                <a:endParaRPr lang="en-US" dirty="0">
                  <a:solidFill>
                    <a:srgbClr val="7F7F7F"/>
                  </a:solidFill>
                </a:endParaRPr>
              </a:p>
            </p:txBody>
          </p:sp>
          <p:cxnSp>
            <p:nvCxnSpPr>
              <p:cNvPr id="23" name="Straight Connector 22"/>
              <p:cNvCxnSpPr/>
              <p:nvPr/>
            </p:nvCxnSpPr>
            <p:spPr>
              <a:xfrm>
                <a:off x="4067944" y="3356992"/>
                <a:ext cx="0" cy="1728192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3254688" y="3356992"/>
                <a:ext cx="8132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7F7F7F"/>
                    </a:solidFill>
                  </a:rPr>
                  <a:t>Run-II</a:t>
                </a:r>
                <a:endParaRPr lang="en-US" dirty="0">
                  <a:solidFill>
                    <a:srgbClr val="7F7F7F"/>
                  </a:solidFill>
                </a:endParaRPr>
              </a:p>
            </p:txBody>
          </p:sp>
          <p:cxnSp>
            <p:nvCxnSpPr>
              <p:cNvPr id="25" name="Straight Connector 24"/>
              <p:cNvCxnSpPr/>
              <p:nvPr/>
            </p:nvCxnSpPr>
            <p:spPr>
              <a:xfrm>
                <a:off x="8028384" y="1124744"/>
                <a:ext cx="0" cy="396044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TextBox 19"/>
            <p:cNvSpPr txBox="1"/>
            <p:nvPr/>
          </p:nvSpPr>
          <p:spPr>
            <a:xfrm>
              <a:off x="6876256" y="1124744"/>
              <a:ext cx="10701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7F7F7F"/>
                  </a:solidFill>
                </a:rPr>
                <a:t>Upgrade</a:t>
              </a:r>
              <a:endParaRPr lang="en-US" dirty="0">
                <a:solidFill>
                  <a:srgbClr val="7F7F7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9033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DKpi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1168400"/>
            <a:ext cx="8420100" cy="4508500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Statistics: D</a:t>
            </a:r>
            <a:r>
              <a:rPr lang="en-US" baseline="30000" dirty="0" smtClean="0"/>
              <a:t>0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latin typeface="Arial"/>
                <a:ea typeface="Wingdings"/>
                <a:cs typeface="Arial"/>
                <a:sym typeface="Wingdings"/>
              </a:rPr>
              <a:t>Kπ Events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39AEB2-B38B-B943-9DB6-E4613AFA1EC5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4355976" y="2924944"/>
            <a:ext cx="0" cy="1584176"/>
          </a:xfrm>
          <a:prstGeom prst="line">
            <a:avLst/>
          </a:prstGeom>
          <a:ln w="63500">
            <a:solidFill>
              <a:srgbClr val="7F7F7F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endCxn id="15" idx="2"/>
          </p:cNvCxnSpPr>
          <p:nvPr/>
        </p:nvCxnSpPr>
        <p:spPr>
          <a:xfrm flipV="1">
            <a:off x="1979712" y="2934236"/>
            <a:ext cx="21003" cy="2078940"/>
          </a:xfrm>
          <a:prstGeom prst="line">
            <a:avLst/>
          </a:prstGeom>
          <a:ln w="63500">
            <a:solidFill>
              <a:srgbClr val="7F7F7F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619672" y="2564904"/>
            <a:ext cx="762085" cy="369332"/>
          </a:xfrm>
          <a:prstGeom prst="rect">
            <a:avLst/>
          </a:prstGeom>
          <a:solidFill>
            <a:srgbClr val="FFFFFF"/>
          </a:solidFill>
          <a:ln>
            <a:solidFill>
              <a:srgbClr val="7F7F7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100M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23928" y="2564904"/>
            <a:ext cx="800520" cy="369332"/>
          </a:xfrm>
          <a:prstGeom prst="rect">
            <a:avLst/>
          </a:prstGeom>
          <a:solidFill>
            <a:srgbClr val="FFFFFF"/>
          </a:solidFill>
          <a:ln>
            <a:solidFill>
              <a:srgbClr val="7F7F7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Billion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019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Charm Measurements – key channels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39AEB2-B38B-B943-9DB6-E4613AFA1EC5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179512" y="764704"/>
            <a:ext cx="8784976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>
                <a:solidFill>
                  <a:srgbClr val="481966"/>
                </a:solidFill>
              </a:rPr>
              <a:t>A</a:t>
            </a:r>
            <a:r>
              <a:rPr lang="en-US" sz="2800" baseline="-25000" dirty="0">
                <a:solidFill>
                  <a:srgbClr val="481966"/>
                </a:solidFill>
              </a:rPr>
              <a:t>Γ</a:t>
            </a:r>
            <a:r>
              <a:rPr lang="en-US" sz="2800" dirty="0">
                <a:solidFill>
                  <a:srgbClr val="481966"/>
                </a:solidFill>
              </a:rPr>
              <a:t>, WS Kπ, ΔA</a:t>
            </a:r>
            <a:r>
              <a:rPr lang="en-US" sz="2800" baseline="-25000" dirty="0">
                <a:solidFill>
                  <a:srgbClr val="481966"/>
                </a:solidFill>
              </a:rPr>
              <a:t>CP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>
                <a:solidFill>
                  <a:schemeClr val="accent2"/>
                </a:solidFill>
              </a:rPr>
              <a:t>Inherently robust against systematics due to cancellations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>
                <a:solidFill>
                  <a:schemeClr val="accent2"/>
                </a:solidFill>
              </a:rPr>
              <a:t>Not all at the same level, but no limiting uncertainty known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err="1">
                <a:solidFill>
                  <a:srgbClr val="481966"/>
                </a:solidFill>
              </a:rPr>
              <a:t>y</a:t>
            </a:r>
            <a:r>
              <a:rPr lang="en-US" sz="2800" baseline="-25000" dirty="0" err="1">
                <a:solidFill>
                  <a:srgbClr val="481966"/>
                </a:solidFill>
              </a:rPr>
              <a:t>CP</a:t>
            </a:r>
            <a:r>
              <a:rPr lang="en-US" sz="2800" dirty="0">
                <a:solidFill>
                  <a:srgbClr val="481966"/>
                </a:solidFill>
              </a:rPr>
              <a:t> ≡ </a:t>
            </a:r>
            <a:r>
              <a:rPr lang="en-US" sz="2800" dirty="0" err="1" smtClean="0">
                <a:solidFill>
                  <a:srgbClr val="481966"/>
                </a:solidFill>
                <a:latin typeface="+mn-lt"/>
              </a:rPr>
              <a:t>τ</a:t>
            </a:r>
            <a:r>
              <a:rPr lang="en-US" sz="2800" baseline="-25000" dirty="0" err="1" smtClean="0">
                <a:solidFill>
                  <a:srgbClr val="481966"/>
                </a:solidFill>
              </a:rPr>
              <a:t>K</a:t>
            </a:r>
            <a:r>
              <a:rPr lang="en-US" sz="2800" baseline="-25000" dirty="0" smtClean="0">
                <a:solidFill>
                  <a:srgbClr val="481966"/>
                </a:solidFill>
              </a:rPr>
              <a:t>π</a:t>
            </a:r>
            <a:r>
              <a:rPr lang="en-US" sz="2800" dirty="0">
                <a:solidFill>
                  <a:srgbClr val="481966"/>
                </a:solidFill>
              </a:rPr>
              <a:t>/</a:t>
            </a:r>
            <a:r>
              <a:rPr lang="en-US" sz="2800" dirty="0" err="1">
                <a:solidFill>
                  <a:srgbClr val="481966"/>
                </a:solidFill>
                <a:latin typeface="+mn-lt"/>
              </a:rPr>
              <a:t>τ</a:t>
            </a:r>
            <a:r>
              <a:rPr lang="en-US" sz="2800" baseline="-25000" dirty="0" err="1">
                <a:solidFill>
                  <a:srgbClr val="481966"/>
                </a:solidFill>
              </a:rPr>
              <a:t>KK</a:t>
            </a:r>
            <a:r>
              <a:rPr lang="en-US" sz="2800" dirty="0">
                <a:solidFill>
                  <a:srgbClr val="481966"/>
                </a:solidFill>
              </a:rPr>
              <a:t> - 1 ≈ y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>
                <a:solidFill>
                  <a:schemeClr val="accent2"/>
                </a:solidFill>
              </a:rPr>
              <a:t>Comparison of two different final states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>
                <a:solidFill>
                  <a:schemeClr val="accent2"/>
                </a:solidFill>
              </a:rPr>
              <a:t>Less </a:t>
            </a:r>
            <a:r>
              <a:rPr lang="en-US" sz="2400" dirty="0" smtClean="0">
                <a:solidFill>
                  <a:schemeClr val="accent2"/>
                </a:solidFill>
              </a:rPr>
              <a:t>robust, key is controlling lifetime </a:t>
            </a:r>
            <a:r>
              <a:rPr lang="en-US" sz="2400" dirty="0">
                <a:solidFill>
                  <a:schemeClr val="accent2"/>
                </a:solidFill>
              </a:rPr>
              <a:t>bias </a:t>
            </a:r>
            <a:endParaRPr lang="en-US" sz="2400" dirty="0" smtClean="0">
              <a:solidFill>
                <a:schemeClr val="accent2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solidFill>
                  <a:srgbClr val="481966"/>
                </a:solidFill>
              </a:rPr>
              <a:t>K</a:t>
            </a:r>
            <a:r>
              <a:rPr lang="en-US" sz="2800" baseline="-25000" dirty="0" smtClean="0">
                <a:solidFill>
                  <a:srgbClr val="481966"/>
                </a:solidFill>
              </a:rPr>
              <a:t>S</a:t>
            </a:r>
            <a:r>
              <a:rPr lang="en-US" sz="2800" dirty="0" smtClean="0">
                <a:solidFill>
                  <a:srgbClr val="481966"/>
                </a:solidFill>
              </a:rPr>
              <a:t>ππ</a:t>
            </a:r>
            <a:endParaRPr lang="en-US" sz="2800" dirty="0">
              <a:solidFill>
                <a:srgbClr val="481966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400" dirty="0">
                <a:solidFill>
                  <a:schemeClr val="accent2"/>
                </a:solidFill>
              </a:rPr>
              <a:t>Leading systematics are either model uncertainties or measurements of CP content at threshold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>
                <a:solidFill>
                  <a:schemeClr val="accent2"/>
                </a:solidFill>
              </a:rPr>
              <a:t>Benefits </a:t>
            </a:r>
            <a:r>
              <a:rPr lang="en-US" sz="2400" dirty="0">
                <a:solidFill>
                  <a:schemeClr val="accent2"/>
                </a:solidFill>
              </a:rPr>
              <a:t>from </a:t>
            </a:r>
            <a:r>
              <a:rPr lang="en-US" sz="2400" dirty="0" smtClean="0">
                <a:solidFill>
                  <a:schemeClr val="accent2"/>
                </a:solidFill>
              </a:rPr>
              <a:t>BESIII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481966"/>
                </a:solidFill>
              </a:rPr>
              <a:t>Rare Decays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>
                <a:solidFill>
                  <a:schemeClr val="accent2"/>
                </a:solidFill>
              </a:rPr>
              <a:t>Systematics unlikely to limit, no bandwidth issues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481966"/>
                </a:solidFill>
              </a:rPr>
              <a:t>Spectroscopy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>
                <a:solidFill>
                  <a:srgbClr val="C0504D"/>
                </a:solidFill>
              </a:rPr>
              <a:t>Bandwidth limitations for </a:t>
            </a:r>
            <a:r>
              <a:rPr lang="en-US" sz="2400" dirty="0" err="1" smtClean="0">
                <a:solidFill>
                  <a:srgbClr val="C0504D"/>
                </a:solidFill>
              </a:rPr>
              <a:t>Cabibbo</a:t>
            </a:r>
            <a:r>
              <a:rPr lang="en-US" sz="2400" dirty="0" smtClean="0">
                <a:solidFill>
                  <a:srgbClr val="C0504D"/>
                </a:solidFill>
              </a:rPr>
              <a:t> </a:t>
            </a:r>
            <a:r>
              <a:rPr lang="en-US" sz="2400" dirty="0" err="1" smtClean="0">
                <a:solidFill>
                  <a:srgbClr val="C0504D"/>
                </a:solidFill>
              </a:rPr>
              <a:t>favoured</a:t>
            </a:r>
            <a:r>
              <a:rPr lang="en-US" sz="2400" dirty="0" smtClean="0">
                <a:solidFill>
                  <a:srgbClr val="C0504D"/>
                </a:solidFill>
              </a:rPr>
              <a:t> modes ?</a:t>
            </a:r>
            <a:endParaRPr lang="en-US" sz="2400" dirty="0">
              <a:solidFill>
                <a:srgbClr val="C050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959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9062339"/>
              </p:ext>
            </p:extLst>
          </p:nvPr>
        </p:nvGraphicFramePr>
        <p:xfrm>
          <a:off x="342900" y="1301750"/>
          <a:ext cx="8458200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Sensitivities: D</a:t>
            </a:r>
            <a:r>
              <a:rPr lang="en-US" baseline="30000" dirty="0" smtClean="0"/>
              <a:t>0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μ</a:t>
            </a:r>
            <a:r>
              <a:rPr lang="en-US" dirty="0" smtClean="0">
                <a:latin typeface="Lucida Grande"/>
                <a:ea typeface="Lucida Grande"/>
                <a:cs typeface="Lucida Grande"/>
                <a:sym typeface="Wingdings"/>
              </a:rPr>
              <a:t>μ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39AEB2-B38B-B943-9DB6-E4613AFA1EC5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179512" y="5661248"/>
            <a:ext cx="89644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rgbClr val="7F7F7F"/>
                </a:solidFill>
              </a:rPr>
              <a:t>Scaling sensitivities with √</a:t>
            </a:r>
            <a:r>
              <a:rPr lang="en-US" sz="1400" dirty="0" smtClean="0">
                <a:solidFill>
                  <a:srgbClr val="7F7F7F"/>
                </a:solidFill>
              </a:rPr>
              <a:t>N from current </a:t>
            </a:r>
            <a:r>
              <a:rPr lang="en-US" sz="1400" dirty="0" err="1" smtClean="0">
                <a:solidFill>
                  <a:srgbClr val="7F7F7F"/>
                </a:solidFill>
              </a:rPr>
              <a:t>LHCb</a:t>
            </a:r>
            <a:r>
              <a:rPr lang="en-US" sz="1400" dirty="0" smtClean="0">
                <a:solidFill>
                  <a:srgbClr val="7F7F7F"/>
                </a:solidFill>
              </a:rPr>
              <a:t> results</a:t>
            </a:r>
            <a:endParaRPr lang="en-US" sz="1400" dirty="0">
              <a:solidFill>
                <a:srgbClr val="7F7F7F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400" dirty="0">
                <a:solidFill>
                  <a:srgbClr val="7F7F7F"/>
                </a:solidFill>
              </a:rPr>
              <a:t>Assumes scaling of systematic uncertainties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>
                <a:solidFill>
                  <a:srgbClr val="7F7F7F"/>
                </a:solidFill>
              </a:rPr>
              <a:t>Ignores potential improvements in selections and </a:t>
            </a:r>
            <a:r>
              <a:rPr lang="en-US" sz="1400" dirty="0" smtClean="0">
                <a:solidFill>
                  <a:srgbClr val="7F7F7F"/>
                </a:solidFill>
              </a:rPr>
              <a:t>analyses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7F7F7F"/>
                </a:solidFill>
              </a:rPr>
              <a:t>Shows </a:t>
            </a:r>
            <a:r>
              <a:rPr lang="en-US" sz="1400" dirty="0" smtClean="0">
                <a:solidFill>
                  <a:srgbClr val="7F7F7F"/>
                </a:solidFill>
              </a:rPr>
              <a:t>data </a:t>
            </a:r>
            <a:r>
              <a:rPr lang="en-US" sz="1400" dirty="0" smtClean="0">
                <a:solidFill>
                  <a:srgbClr val="7F7F7F"/>
                </a:solidFill>
              </a:rPr>
              <a:t>set collection date</a:t>
            </a:r>
            <a:endParaRPr lang="en-US" sz="1400" dirty="0" smtClean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5076056" y="2636912"/>
            <a:ext cx="0" cy="1502876"/>
          </a:xfrm>
          <a:prstGeom prst="line">
            <a:avLst/>
          </a:prstGeom>
          <a:ln w="63500">
            <a:solidFill>
              <a:srgbClr val="7F7F7F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572000" y="2276872"/>
            <a:ext cx="993030" cy="369332"/>
          </a:xfrm>
          <a:prstGeom prst="rect">
            <a:avLst/>
          </a:prstGeom>
          <a:solidFill>
            <a:srgbClr val="FFFFFF"/>
          </a:solidFill>
          <a:ln>
            <a:solidFill>
              <a:srgbClr val="7F7F7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1:Billion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04248" y="1570302"/>
            <a:ext cx="97255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D</a:t>
            </a:r>
            <a:r>
              <a:rPr lang="en-US" sz="1600" baseline="30000" dirty="0" smtClean="0"/>
              <a:t>0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μ</a:t>
            </a:r>
            <a:r>
              <a:rPr lang="en-US" dirty="0" smtClean="0">
                <a:latin typeface="Lucida Grande"/>
                <a:ea typeface="Lucida Grande"/>
                <a:cs typeface="Lucida Grande"/>
                <a:sym typeface="Wingdings"/>
              </a:rPr>
              <a:t>μ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9001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Sensitivities: </a:t>
            </a:r>
            <a:r>
              <a:rPr lang="en-US" dirty="0" err="1" smtClean="0"/>
              <a:t>Δ</a:t>
            </a:r>
            <a:r>
              <a:rPr lang="en-US" dirty="0" smtClean="0"/>
              <a:t> Α</a:t>
            </a:r>
            <a:r>
              <a:rPr lang="en-US" baseline="-25000" dirty="0" smtClean="0"/>
              <a:t>CP</a:t>
            </a:r>
            <a:endParaRPr lang="en-US" baseline="-25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39AEB2-B38B-B943-9DB6-E4613AFA1EC5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3303652"/>
              </p:ext>
            </p:extLst>
          </p:nvPr>
        </p:nvGraphicFramePr>
        <p:xfrm>
          <a:off x="346075" y="1206500"/>
          <a:ext cx="8451850" cy="444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236296" y="1547500"/>
            <a:ext cx="936104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Δ</a:t>
            </a:r>
            <a:r>
              <a:rPr lang="en-US" dirty="0" smtClean="0"/>
              <a:t> Α</a:t>
            </a:r>
            <a:r>
              <a:rPr lang="en-US" baseline="-25000" dirty="0" smtClean="0"/>
              <a:t>CP   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79512" y="5661248"/>
            <a:ext cx="89644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rgbClr val="7F7F7F"/>
                </a:solidFill>
              </a:rPr>
              <a:t>Scaling sensitivities with √</a:t>
            </a:r>
            <a:r>
              <a:rPr lang="en-US" sz="1400" dirty="0" smtClean="0">
                <a:solidFill>
                  <a:srgbClr val="7F7F7F"/>
                </a:solidFill>
              </a:rPr>
              <a:t>N from current </a:t>
            </a:r>
            <a:r>
              <a:rPr lang="en-US" sz="1400" dirty="0" err="1" smtClean="0">
                <a:solidFill>
                  <a:srgbClr val="7F7F7F"/>
                </a:solidFill>
              </a:rPr>
              <a:t>LHCb</a:t>
            </a:r>
            <a:r>
              <a:rPr lang="en-US" sz="1400" dirty="0" smtClean="0">
                <a:solidFill>
                  <a:srgbClr val="7F7F7F"/>
                </a:solidFill>
              </a:rPr>
              <a:t> results (D* tagged only)</a:t>
            </a:r>
            <a:endParaRPr lang="en-US" sz="1400" dirty="0">
              <a:solidFill>
                <a:srgbClr val="7F7F7F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400" dirty="0">
                <a:solidFill>
                  <a:srgbClr val="7F7F7F"/>
                </a:solidFill>
              </a:rPr>
              <a:t>Assumes scaling of systematic uncertainties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>
                <a:solidFill>
                  <a:srgbClr val="7F7F7F"/>
                </a:solidFill>
              </a:rPr>
              <a:t>Ignores potential improvements in selections and </a:t>
            </a:r>
            <a:r>
              <a:rPr lang="en-US" sz="1400" dirty="0" smtClean="0">
                <a:solidFill>
                  <a:srgbClr val="7F7F7F"/>
                </a:solidFill>
              </a:rPr>
              <a:t>analyses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7F7F7F"/>
                </a:solidFill>
              </a:rPr>
              <a:t>Shows data set collection date</a:t>
            </a:r>
            <a:endParaRPr lang="en-US" sz="1400" dirty="0" smtClean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8388424" y="3212976"/>
            <a:ext cx="0" cy="1502876"/>
          </a:xfrm>
          <a:prstGeom prst="line">
            <a:avLst/>
          </a:prstGeom>
          <a:ln w="63500">
            <a:solidFill>
              <a:srgbClr val="7F7F7F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740352" y="2852936"/>
            <a:ext cx="1251928" cy="369332"/>
          </a:xfrm>
          <a:prstGeom prst="rect">
            <a:avLst/>
          </a:prstGeom>
          <a:solidFill>
            <a:srgbClr val="FFFFFF"/>
          </a:solidFill>
          <a:ln>
            <a:solidFill>
              <a:srgbClr val="7F7F7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~10</a:t>
            </a:r>
            <a:r>
              <a:rPr lang="en-US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-4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level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540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836712"/>
            <a:ext cx="7839128" cy="56237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/>
          <a:lstStyle/>
          <a:p>
            <a:r>
              <a:rPr lang="en-US" dirty="0" smtClean="0"/>
              <a:t>Future Sensitivities: CPV &amp; Mixing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39AEB2-B38B-B943-9DB6-E4613AFA1EC5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179512" y="5877272"/>
            <a:ext cx="89644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7F7F7F"/>
                </a:solidFill>
              </a:rPr>
              <a:t>See backup slides for assumptions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7F7F7F"/>
                </a:solidFill>
              </a:rPr>
              <a:t>Current World Average + </a:t>
            </a:r>
            <a:r>
              <a:rPr lang="en-US" sz="1400" dirty="0" err="1" smtClean="0">
                <a:solidFill>
                  <a:srgbClr val="7F7F7F"/>
                </a:solidFill>
              </a:rPr>
              <a:t>LHCb</a:t>
            </a:r>
            <a:r>
              <a:rPr lang="en-US" sz="1400" dirty="0" smtClean="0">
                <a:solidFill>
                  <a:srgbClr val="7F7F7F"/>
                </a:solidFill>
              </a:rPr>
              <a:t> projections (D* tagged only)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7F7F7F"/>
                </a:solidFill>
              </a:rPr>
              <a:t>Central values of current world averages used</a:t>
            </a:r>
            <a:endParaRPr lang="en-US" sz="1400" dirty="0">
              <a:solidFill>
                <a:srgbClr val="7F7F7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99992" y="0"/>
            <a:ext cx="4751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7F7F7F"/>
                </a:solidFill>
              </a:rPr>
              <a:t>M. </a:t>
            </a:r>
            <a:r>
              <a:rPr lang="en-US" sz="1400" dirty="0" err="1" smtClean="0">
                <a:solidFill>
                  <a:srgbClr val="7F7F7F"/>
                </a:solidFill>
              </a:rPr>
              <a:t>Gersabeck</a:t>
            </a:r>
            <a:r>
              <a:rPr lang="en-US" sz="1400" dirty="0" smtClean="0">
                <a:solidFill>
                  <a:srgbClr val="7F7F7F"/>
                </a:solidFill>
              </a:rPr>
              <a:t>, 100TeV workshop,  LHCb-TALK-2015-039</a:t>
            </a:r>
            <a:endParaRPr lang="en-US" sz="1400" dirty="0">
              <a:solidFill>
                <a:srgbClr val="7F7F7F"/>
              </a:solidFill>
            </a:endParaRPr>
          </a:p>
        </p:txBody>
      </p:sp>
      <p:pic>
        <p:nvPicPr>
          <p:cNvPr id="8" name="Picture 7" descr="hfag_CPV_allowed_2014_WA_CPV_allowed_2018_WA_CPV_allowed_2023_WA_CPV_allowed_2030_WA_x_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07938" y="2441135"/>
            <a:ext cx="2461380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197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39AEB2-B38B-B943-9DB6-E4613AFA1EC5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251520" y="764704"/>
            <a:ext cx="878497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 err="1" smtClean="0">
                <a:solidFill>
                  <a:srgbClr val="481966"/>
                </a:solidFill>
              </a:rPr>
              <a:t>LHCb</a:t>
            </a:r>
            <a:r>
              <a:rPr lang="en-US" sz="2800" dirty="0" smtClean="0">
                <a:solidFill>
                  <a:srgbClr val="481966"/>
                </a:solidFill>
              </a:rPr>
              <a:t> Charm </a:t>
            </a:r>
            <a:r>
              <a:rPr lang="en-US" sz="2800" dirty="0" err="1" smtClean="0">
                <a:solidFill>
                  <a:srgbClr val="481966"/>
                </a:solidFill>
              </a:rPr>
              <a:t>programme</a:t>
            </a:r>
            <a:r>
              <a:rPr lang="en-US" sz="2800" dirty="0" smtClean="0">
                <a:solidFill>
                  <a:srgbClr val="481966"/>
                </a:solidFill>
              </a:rPr>
              <a:t> has </a:t>
            </a:r>
            <a:r>
              <a:rPr lang="en-US" sz="2800" dirty="0" smtClean="0">
                <a:solidFill>
                  <a:schemeClr val="accent2"/>
                </a:solidFill>
              </a:rPr>
              <a:t>exceeded </a:t>
            </a:r>
            <a:r>
              <a:rPr lang="en-US" sz="2800" dirty="0" smtClean="0">
                <a:solidFill>
                  <a:srgbClr val="481966"/>
                </a:solidFill>
              </a:rPr>
              <a:t>expectations for LHC Run 1</a:t>
            </a:r>
            <a:endParaRPr lang="en-US" sz="2800" baseline="-25000" dirty="0" smtClean="0">
              <a:solidFill>
                <a:srgbClr val="481966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solidFill>
                  <a:srgbClr val="481966"/>
                </a:solidFill>
              </a:rPr>
              <a:t>LHC Run II has begun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dirty="0" smtClean="0">
                <a:solidFill>
                  <a:srgbClr val="C0504D"/>
                </a:solidFill>
              </a:rPr>
              <a:t>Novel trigger strategies are required to keep pace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err="1" smtClean="0">
                <a:solidFill>
                  <a:srgbClr val="481966"/>
                </a:solidFill>
              </a:rPr>
              <a:t>LHCb</a:t>
            </a:r>
            <a:r>
              <a:rPr lang="en-US" sz="2800" dirty="0" smtClean="0">
                <a:solidFill>
                  <a:srgbClr val="481966"/>
                </a:solidFill>
              </a:rPr>
              <a:t> Upgrade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dirty="0" smtClean="0">
                <a:solidFill>
                  <a:srgbClr val="C0504D"/>
                </a:solidFill>
              </a:rPr>
              <a:t>Approved, ~ financed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dirty="0" smtClean="0">
                <a:solidFill>
                  <a:srgbClr val="C0504D"/>
                </a:solidFill>
              </a:rPr>
              <a:t>Significant technological</a:t>
            </a:r>
          </a:p>
          <a:p>
            <a:pPr lvl="1"/>
            <a:r>
              <a:rPr lang="en-US" sz="2800" dirty="0">
                <a:solidFill>
                  <a:srgbClr val="C0504D"/>
                </a:solidFill>
              </a:rPr>
              <a:t>c</a:t>
            </a:r>
            <a:r>
              <a:rPr lang="en-US" sz="2800" dirty="0" smtClean="0">
                <a:solidFill>
                  <a:srgbClr val="C0504D"/>
                </a:solidFill>
              </a:rPr>
              <a:t>hallenges, fast timescale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>
                <a:solidFill>
                  <a:srgbClr val="C0504D"/>
                </a:solidFill>
              </a:rPr>
              <a:t>Bandwidth key to charm </a:t>
            </a:r>
          </a:p>
          <a:p>
            <a:pPr lvl="1"/>
            <a:r>
              <a:rPr lang="en-US" sz="2800" dirty="0" smtClean="0">
                <a:solidFill>
                  <a:srgbClr val="C0504D"/>
                </a:solidFill>
              </a:rPr>
              <a:t>prospects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3643" t="23333" r="14576" b="-951"/>
          <a:stretch/>
        </p:blipFill>
        <p:spPr>
          <a:xfrm>
            <a:off x="5436096" y="3645024"/>
            <a:ext cx="1723008" cy="24047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288" y="3645024"/>
            <a:ext cx="1768010" cy="23573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40152" y="3212976"/>
            <a:ext cx="47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V1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24328" y="3212976"/>
            <a:ext cx="1262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F7F7F"/>
                </a:solidFill>
              </a:rPr>
              <a:t>Upgrade ?</a:t>
            </a:r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3528" y="5229200"/>
            <a:ext cx="5040560" cy="8640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4819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481966"/>
                </a:solidFill>
              </a:rPr>
              <a:t>Probe SM level CPV at </a:t>
            </a:r>
            <a:r>
              <a:rPr lang="en-US" sz="2400" dirty="0" err="1" smtClean="0">
                <a:solidFill>
                  <a:srgbClr val="481966"/>
                </a:solidFill>
              </a:rPr>
              <a:t>LHCb</a:t>
            </a:r>
            <a:r>
              <a:rPr lang="en-US" sz="2400" dirty="0" smtClean="0">
                <a:solidFill>
                  <a:srgbClr val="481966"/>
                </a:solidFill>
              </a:rPr>
              <a:t> Upgrade </a:t>
            </a:r>
            <a:endParaRPr lang="en-US" sz="2400" dirty="0">
              <a:solidFill>
                <a:srgbClr val="481966"/>
              </a:solidFill>
            </a:endParaRPr>
          </a:p>
        </p:txBody>
      </p:sp>
      <p:pic>
        <p:nvPicPr>
          <p:cNvPr id="12" name="Picture 11" descr="robocop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" t="19582" r="48503" b="70387"/>
          <a:stretch/>
        </p:blipFill>
        <p:spPr>
          <a:xfrm>
            <a:off x="2771800" y="116632"/>
            <a:ext cx="1540716" cy="45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630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3848" y="2492896"/>
            <a:ext cx="3096344" cy="692696"/>
          </a:xfrm>
        </p:spPr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39AEB2-B38B-B943-9DB6-E4613AFA1EC5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24042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Performance Assumptions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39AEB2-B38B-B943-9DB6-E4613AFA1EC5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395536" y="908720"/>
            <a:ext cx="8748464" cy="5016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>
                <a:solidFill>
                  <a:srgbClr val="481966"/>
                </a:solidFill>
              </a:rPr>
              <a:t>Run-2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accent2"/>
                </a:solidFill>
              </a:rPr>
              <a:t>Cross-section increases linearly with √s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accent2"/>
                </a:solidFill>
              </a:rPr>
              <a:t>Non-</a:t>
            </a:r>
            <a:r>
              <a:rPr lang="en-US" sz="2400" dirty="0" err="1">
                <a:solidFill>
                  <a:schemeClr val="accent2"/>
                </a:solidFill>
              </a:rPr>
              <a:t>muon</a:t>
            </a:r>
            <a:r>
              <a:rPr lang="en-US" sz="2400" dirty="0">
                <a:solidFill>
                  <a:schemeClr val="accent2"/>
                </a:solidFill>
              </a:rPr>
              <a:t> trigger efficiency suffers from tighter thresholds and have a factor 2 lower </a:t>
            </a:r>
            <a:r>
              <a:rPr lang="en-US" sz="2400" dirty="0" smtClean="0">
                <a:solidFill>
                  <a:schemeClr val="accent2"/>
                </a:solidFill>
              </a:rPr>
              <a:t>efficiency</a:t>
            </a:r>
          </a:p>
          <a:p>
            <a:pPr marL="1257300" lvl="2" indent="-342900">
              <a:buFont typeface="Arial"/>
              <a:buChar char="•"/>
            </a:pPr>
            <a:r>
              <a:rPr lang="en-US" sz="2400" dirty="0" smtClean="0">
                <a:solidFill>
                  <a:srgbClr val="1F497D"/>
                </a:solidFill>
              </a:rPr>
              <a:t>Does not assume Turbo </a:t>
            </a:r>
            <a:r>
              <a:rPr lang="en-US" sz="2400" dirty="0">
                <a:solidFill>
                  <a:srgbClr val="1F497D"/>
                </a:solidFill>
              </a:rPr>
              <a:t>S</a:t>
            </a:r>
            <a:r>
              <a:rPr lang="en-US" sz="2400" dirty="0" smtClean="0">
                <a:solidFill>
                  <a:srgbClr val="1F497D"/>
                </a:solidFill>
              </a:rPr>
              <a:t>tream</a:t>
            </a:r>
            <a:endParaRPr lang="en-US" sz="2400" dirty="0">
              <a:solidFill>
                <a:srgbClr val="1F497D"/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accent2"/>
                </a:solidFill>
              </a:rPr>
              <a:t>2fb</a:t>
            </a:r>
            <a:r>
              <a:rPr lang="en-US" sz="2400" baseline="30000" dirty="0">
                <a:solidFill>
                  <a:schemeClr val="accent2"/>
                </a:solidFill>
              </a:rPr>
              <a:t>-1</a:t>
            </a:r>
            <a:r>
              <a:rPr lang="en-US" sz="2400" dirty="0">
                <a:solidFill>
                  <a:schemeClr val="accent2"/>
                </a:solidFill>
              </a:rPr>
              <a:t> per year, 5fb</a:t>
            </a:r>
            <a:r>
              <a:rPr lang="en-US" sz="2400" baseline="30000" dirty="0">
                <a:solidFill>
                  <a:schemeClr val="accent2"/>
                </a:solidFill>
              </a:rPr>
              <a:t>-1</a:t>
            </a:r>
            <a:r>
              <a:rPr lang="en-US" sz="2400" dirty="0">
                <a:solidFill>
                  <a:schemeClr val="accent2"/>
                </a:solidFill>
              </a:rPr>
              <a:t> in total for </a:t>
            </a:r>
            <a:r>
              <a:rPr lang="en-US" sz="2400" dirty="0" smtClean="0">
                <a:solidFill>
                  <a:schemeClr val="accent2"/>
                </a:solidFill>
              </a:rPr>
              <a:t>run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smtClean="0">
                <a:solidFill>
                  <a:schemeClr val="accent2"/>
                </a:solidFill>
              </a:rPr>
              <a:t>II</a:t>
            </a:r>
          </a:p>
          <a:p>
            <a:pPr marL="800100" lvl="1" indent="-342900">
              <a:buFont typeface="Arial"/>
              <a:buChar char="•"/>
            </a:pPr>
            <a:endParaRPr lang="en-US" sz="2400" dirty="0">
              <a:solidFill>
                <a:schemeClr val="accent2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solidFill>
                  <a:srgbClr val="481966"/>
                </a:solidFill>
              </a:rPr>
              <a:t>Upgrade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 smtClean="0">
                <a:solidFill>
                  <a:srgbClr val="C0504D"/>
                </a:solidFill>
              </a:rPr>
              <a:t>Removal </a:t>
            </a:r>
            <a:r>
              <a:rPr lang="en-US" sz="2400" dirty="0">
                <a:solidFill>
                  <a:srgbClr val="C0504D"/>
                </a:solidFill>
              </a:rPr>
              <a:t>of hardware trigger brings factor 2 efficiency boost for non-</a:t>
            </a:r>
            <a:r>
              <a:rPr lang="en-US" sz="2400" dirty="0" err="1">
                <a:solidFill>
                  <a:srgbClr val="C0504D"/>
                </a:solidFill>
              </a:rPr>
              <a:t>muon</a:t>
            </a:r>
            <a:r>
              <a:rPr lang="en-US" sz="2400" dirty="0">
                <a:solidFill>
                  <a:srgbClr val="C0504D"/>
                </a:solidFill>
              </a:rPr>
              <a:t> triggered </a:t>
            </a:r>
            <a:r>
              <a:rPr lang="en-US" sz="2400" dirty="0" smtClean="0">
                <a:solidFill>
                  <a:srgbClr val="C0504D"/>
                </a:solidFill>
              </a:rPr>
              <a:t>events</a:t>
            </a:r>
          </a:p>
          <a:p>
            <a:pPr marL="1371600" lvl="2" indent="-457200">
              <a:buFont typeface="Arial"/>
              <a:buChar char="•"/>
            </a:pPr>
            <a:r>
              <a:rPr lang="en-US" sz="2400" dirty="0" smtClean="0">
                <a:solidFill>
                  <a:srgbClr val="1F497D"/>
                </a:solidFill>
              </a:rPr>
              <a:t>Charm factor may well be significantly higher 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 smtClean="0">
                <a:solidFill>
                  <a:srgbClr val="C0504D"/>
                </a:solidFill>
              </a:rPr>
              <a:t>~</a:t>
            </a:r>
            <a:r>
              <a:rPr lang="en-US" sz="2400" dirty="0">
                <a:solidFill>
                  <a:srgbClr val="C0504D"/>
                </a:solidFill>
              </a:rPr>
              <a:t>5fb</a:t>
            </a:r>
            <a:r>
              <a:rPr lang="en-US" sz="2400" baseline="30000" dirty="0">
                <a:solidFill>
                  <a:srgbClr val="C0504D"/>
                </a:solidFill>
              </a:rPr>
              <a:t>-1</a:t>
            </a:r>
            <a:r>
              <a:rPr lang="en-US" sz="2400" dirty="0">
                <a:solidFill>
                  <a:srgbClr val="C0504D"/>
                </a:solidFill>
              </a:rPr>
              <a:t> per </a:t>
            </a:r>
            <a:r>
              <a:rPr lang="en-US" sz="2400" dirty="0" smtClean="0">
                <a:solidFill>
                  <a:srgbClr val="C0504D"/>
                </a:solidFill>
              </a:rPr>
              <a:t>year</a:t>
            </a:r>
          </a:p>
          <a:p>
            <a:pPr marL="914400" lvl="1" indent="-457200">
              <a:buFont typeface="Arial"/>
              <a:buChar char="•"/>
            </a:pPr>
            <a:endParaRPr lang="en-US" sz="2400" dirty="0">
              <a:solidFill>
                <a:srgbClr val="C0504D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25764" y="692696"/>
            <a:ext cx="3418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Based </a:t>
            </a:r>
            <a:r>
              <a:rPr lang="en-US" dirty="0" smtClean="0"/>
              <a:t>on LHCb</a:t>
            </a:r>
            <a:r>
              <a:rPr lang="en-US" dirty="0"/>
              <a:t>-PUB-2014-040 </a:t>
            </a:r>
          </a:p>
        </p:txBody>
      </p:sp>
    </p:spTree>
    <p:extLst>
      <p:ext uri="{BB962C8B-B14F-4D97-AF65-F5344CB8AC3E}">
        <p14:creationId xmlns:p14="http://schemas.microsoft.com/office/powerpoint/2010/main" val="1729103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LHCb</a:t>
            </a:r>
            <a:r>
              <a:rPr lang="en-US" dirty="0" smtClean="0"/>
              <a:t> Timeline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Chris Parkes, Delta City, May 2015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F8E4D-CDF4-4B1F-BD52-35BFB528DB87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4294967295"/>
          </p:nvPr>
        </p:nvSpPr>
        <p:spPr>
          <a:xfrm>
            <a:off x="0" y="908050"/>
            <a:ext cx="8064500" cy="5184775"/>
          </a:xfrm>
          <a:noFill/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 smtClean="0"/>
              <a:t>LHC Run-I </a:t>
            </a:r>
            <a:r>
              <a:rPr lang="en-US" sz="2000" dirty="0" smtClean="0">
                <a:solidFill>
                  <a:srgbClr val="595959"/>
                </a:solidFill>
              </a:rPr>
              <a:t>(2010-2012)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sz="2400" dirty="0" smtClean="0"/>
              <a:t>Many results shown this week, more to come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LHC Run-II </a:t>
            </a:r>
            <a:r>
              <a:rPr lang="en-US" sz="2000" dirty="0" smtClean="0">
                <a:solidFill>
                  <a:srgbClr val="595959"/>
                </a:solidFill>
              </a:rPr>
              <a:t>(2015-2018)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sz="2400" dirty="0" smtClean="0">
                <a:solidFill>
                  <a:srgbClr val="C0504D"/>
                </a:solidFill>
              </a:rPr>
              <a:t>Trigger computing increased, strategy evolved</a:t>
            </a:r>
            <a:endParaRPr lang="en-US" sz="2400" dirty="0">
              <a:solidFill>
                <a:srgbClr val="C0504D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dirty="0"/>
              <a:t>LHC Run-</a:t>
            </a:r>
            <a:r>
              <a:rPr lang="en-US" dirty="0" smtClean="0"/>
              <a:t>III </a:t>
            </a:r>
            <a:r>
              <a:rPr lang="en-US" sz="2000" dirty="0">
                <a:solidFill>
                  <a:srgbClr val="595959"/>
                </a:solidFill>
              </a:rPr>
              <a:t>(</a:t>
            </a:r>
            <a:r>
              <a:rPr lang="en-US" sz="2000" dirty="0" smtClean="0">
                <a:solidFill>
                  <a:srgbClr val="595959"/>
                </a:solidFill>
              </a:rPr>
              <a:t>2020-2023)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sz="2400" dirty="0" err="1" smtClean="0">
                <a:solidFill>
                  <a:srgbClr val="C0504D"/>
                </a:solidFill>
              </a:rPr>
              <a:t>LHCb</a:t>
            </a:r>
            <a:r>
              <a:rPr lang="en-US" sz="2400" dirty="0" smtClean="0">
                <a:solidFill>
                  <a:srgbClr val="C0504D"/>
                </a:solidFill>
              </a:rPr>
              <a:t> Upgrade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LHC Run-IV </a:t>
            </a:r>
            <a:r>
              <a:rPr lang="en-US" sz="2000" dirty="0" smtClean="0">
                <a:solidFill>
                  <a:srgbClr val="595959"/>
                </a:solidFill>
              </a:rPr>
              <a:t>(2025-)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sz="2400" dirty="0" err="1" smtClean="0">
                <a:solidFill>
                  <a:srgbClr val="C0504D"/>
                </a:solidFill>
              </a:rPr>
              <a:t>LHCb</a:t>
            </a:r>
            <a:r>
              <a:rPr lang="en-US" sz="2400" dirty="0" smtClean="0">
                <a:solidFill>
                  <a:srgbClr val="C0504D"/>
                </a:solidFill>
              </a:rPr>
              <a:t> Upgrade </a:t>
            </a:r>
            <a:r>
              <a:rPr lang="en-US" sz="2000" dirty="0" smtClean="0">
                <a:solidFill>
                  <a:srgbClr val="595959"/>
                </a:solidFill>
              </a:rPr>
              <a:t>(+ additions ?)</a:t>
            </a:r>
            <a:endParaRPr lang="en-US" sz="2000" dirty="0">
              <a:solidFill>
                <a:srgbClr val="595959"/>
              </a:solidFill>
            </a:endParaRPr>
          </a:p>
          <a:p>
            <a:pPr marL="457200" indent="-457200">
              <a:buFont typeface="Arial"/>
              <a:buChar char="•"/>
            </a:pPr>
            <a:endParaRPr lang="en-US" sz="2400" dirty="0" smtClean="0">
              <a:solidFill>
                <a:srgbClr val="481966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6376" r="7641"/>
          <a:stretch/>
        </p:blipFill>
        <p:spPr>
          <a:xfrm>
            <a:off x="4773030" y="3212976"/>
            <a:ext cx="4370970" cy="28847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20272" y="3356992"/>
            <a:ext cx="8133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595959"/>
                </a:solidFill>
              </a:rPr>
              <a:t>LHC</a:t>
            </a:r>
          </a:p>
          <a:p>
            <a:r>
              <a:rPr lang="en-US" dirty="0" smtClean="0">
                <a:solidFill>
                  <a:srgbClr val="595959"/>
                </a:solidFill>
              </a:rPr>
              <a:t>Run-1</a:t>
            </a:r>
            <a:endParaRPr lang="en-US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650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Sensitivity Prediction Assumptions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39AEB2-B38B-B943-9DB6-E4613AFA1EC5}" type="slidenum">
              <a:rPr lang="en-GB" smtClean="0"/>
              <a:pPr>
                <a:defRPr/>
              </a:pPr>
              <a:t>30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683568" y="1124744"/>
            <a:ext cx="8253281" cy="5293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481966"/>
                </a:solidFill>
              </a:rPr>
              <a:t>Mixing and CPV </a:t>
            </a:r>
            <a:r>
              <a:rPr lang="en-US" sz="2000" dirty="0" smtClean="0"/>
              <a:t>– </a:t>
            </a:r>
            <a:r>
              <a:rPr lang="en-US" sz="2000" dirty="0">
                <a:solidFill>
                  <a:srgbClr val="481966"/>
                </a:solidFill>
              </a:rPr>
              <a:t>A</a:t>
            </a:r>
            <a:r>
              <a:rPr lang="en-US" sz="2000" baseline="-25000" dirty="0">
                <a:solidFill>
                  <a:srgbClr val="481966"/>
                </a:solidFill>
              </a:rPr>
              <a:t>Γ</a:t>
            </a:r>
            <a:r>
              <a:rPr lang="en-US" sz="2000" dirty="0">
                <a:solidFill>
                  <a:srgbClr val="481966"/>
                </a:solidFill>
              </a:rPr>
              <a:t>, </a:t>
            </a:r>
            <a:r>
              <a:rPr lang="en-US" sz="2000" dirty="0" err="1" smtClean="0">
                <a:solidFill>
                  <a:srgbClr val="481966"/>
                </a:solidFill>
              </a:rPr>
              <a:t>y</a:t>
            </a:r>
            <a:r>
              <a:rPr lang="en-US" sz="2000" baseline="-25000" dirty="0" err="1" smtClean="0">
                <a:solidFill>
                  <a:srgbClr val="481966"/>
                </a:solidFill>
              </a:rPr>
              <a:t>cp,</a:t>
            </a:r>
            <a:r>
              <a:rPr lang="en-US" sz="2000" dirty="0" err="1" smtClean="0">
                <a:solidFill>
                  <a:srgbClr val="481966"/>
                </a:solidFill>
              </a:rPr>
              <a:t>WS</a:t>
            </a:r>
            <a:r>
              <a:rPr lang="en-US" sz="2000" dirty="0" smtClean="0">
                <a:solidFill>
                  <a:srgbClr val="481966"/>
                </a:solidFill>
              </a:rPr>
              <a:t> Kπ</a:t>
            </a:r>
            <a:r>
              <a:rPr lang="en-US" sz="2000" dirty="0" smtClean="0"/>
              <a:t>, </a:t>
            </a:r>
            <a:r>
              <a:rPr lang="en-US" sz="2000" dirty="0" smtClean="0">
                <a:solidFill>
                  <a:srgbClr val="481966"/>
                </a:solidFill>
              </a:rPr>
              <a:t>K</a:t>
            </a:r>
            <a:r>
              <a:rPr lang="en-US" sz="2000" baseline="-25000" dirty="0" smtClean="0">
                <a:solidFill>
                  <a:srgbClr val="481966"/>
                </a:solidFill>
              </a:rPr>
              <a:t>S</a:t>
            </a:r>
            <a:r>
              <a:rPr lang="en-US" sz="2000" dirty="0" smtClean="0">
                <a:solidFill>
                  <a:srgbClr val="481966"/>
                </a:solidFill>
              </a:rPr>
              <a:t>ππ</a:t>
            </a:r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Uses current WA central values from fit</a:t>
            </a:r>
          </a:p>
          <a:p>
            <a:r>
              <a:rPr lang="en-US" sz="2000" dirty="0" smtClean="0"/>
              <a:t>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481966"/>
                </a:solidFill>
              </a:rPr>
              <a:t>A</a:t>
            </a:r>
            <a:r>
              <a:rPr lang="en-US" sz="2000" baseline="-25000" dirty="0">
                <a:solidFill>
                  <a:srgbClr val="481966"/>
                </a:solidFill>
              </a:rPr>
              <a:t>Γ</a:t>
            </a:r>
            <a:r>
              <a:rPr lang="en-US" sz="2000" dirty="0" smtClean="0"/>
              <a:t> :	projection of </a:t>
            </a:r>
            <a:r>
              <a:rPr lang="en-US" sz="2000" dirty="0" err="1" smtClean="0"/>
              <a:t>LHCb</a:t>
            </a:r>
            <a:r>
              <a:rPr lang="en-US" sz="2000" dirty="0" smtClean="0"/>
              <a:t> 1fb</a:t>
            </a:r>
            <a:r>
              <a:rPr lang="en-US" sz="2000" baseline="30000" dirty="0" smtClean="0"/>
              <a:t>-1</a:t>
            </a:r>
            <a:r>
              <a:rPr lang="en-US" sz="2000" dirty="0" smtClean="0"/>
              <a:t> D* tagged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481966"/>
                </a:solidFill>
              </a:rPr>
              <a:t>WS K</a:t>
            </a:r>
            <a:r>
              <a:rPr lang="en-US" sz="2000" dirty="0">
                <a:solidFill>
                  <a:srgbClr val="481966"/>
                </a:solidFill>
              </a:rPr>
              <a:t>π</a:t>
            </a:r>
            <a:r>
              <a:rPr lang="en-US" sz="2000" dirty="0" smtClean="0"/>
              <a:t>: projection of </a:t>
            </a:r>
            <a:r>
              <a:rPr lang="en-US" sz="2000" dirty="0" err="1" smtClean="0"/>
              <a:t>LHCb</a:t>
            </a:r>
            <a:r>
              <a:rPr lang="en-US" sz="2000" dirty="0" smtClean="0"/>
              <a:t> 3fb</a:t>
            </a:r>
            <a:r>
              <a:rPr lang="en-US" sz="2000" baseline="30000" dirty="0" smtClean="0"/>
              <a:t>-1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err="1" smtClean="0">
                <a:solidFill>
                  <a:srgbClr val="481966"/>
                </a:solidFill>
              </a:rPr>
              <a:t>y</a:t>
            </a:r>
            <a:r>
              <a:rPr lang="en-US" sz="2000" baseline="-25000" dirty="0" err="1" smtClean="0">
                <a:solidFill>
                  <a:srgbClr val="481966"/>
                </a:solidFill>
              </a:rPr>
              <a:t>cp</a:t>
            </a:r>
            <a:r>
              <a:rPr lang="en-US" sz="2000" dirty="0"/>
              <a:t>:</a:t>
            </a:r>
            <a:r>
              <a:rPr lang="en-US" sz="2000" dirty="0" smtClean="0"/>
              <a:t> projection of </a:t>
            </a:r>
            <a:r>
              <a:rPr lang="en-US" sz="2000" dirty="0" err="1" smtClean="0"/>
              <a:t>LHCb</a:t>
            </a:r>
            <a:r>
              <a:rPr lang="en-US" sz="2000" dirty="0" smtClean="0"/>
              <a:t> 0.03fb</a:t>
            </a:r>
            <a:r>
              <a:rPr lang="en-US" sz="2000" baseline="30000" dirty="0" smtClean="0"/>
              <a:t>-1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481966"/>
                </a:solidFill>
              </a:rPr>
              <a:t>K</a:t>
            </a:r>
            <a:r>
              <a:rPr lang="en-US" sz="2000" baseline="-25000" dirty="0" smtClean="0">
                <a:solidFill>
                  <a:srgbClr val="481966"/>
                </a:solidFill>
              </a:rPr>
              <a:t>S</a:t>
            </a:r>
            <a:r>
              <a:rPr lang="en-US" sz="2000" dirty="0" smtClean="0">
                <a:solidFill>
                  <a:srgbClr val="481966"/>
                </a:solidFill>
              </a:rPr>
              <a:t>ππ</a:t>
            </a:r>
            <a:r>
              <a:rPr lang="en-US" sz="2000" dirty="0"/>
              <a:t>:</a:t>
            </a:r>
            <a:r>
              <a:rPr lang="en-US" sz="2000" dirty="0" smtClean="0"/>
              <a:t>assume same sensitivity per event as Belle</a:t>
            </a:r>
            <a:endParaRPr lang="en-US" sz="2000" dirty="0"/>
          </a:p>
          <a:p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 </a:t>
            </a:r>
            <a:r>
              <a:rPr lang="en-US" sz="2000" dirty="0" err="1">
                <a:solidFill>
                  <a:srgbClr val="481966"/>
                </a:solidFill>
              </a:rPr>
              <a:t>Δ</a:t>
            </a:r>
            <a:r>
              <a:rPr lang="en-US" sz="2000" dirty="0">
                <a:solidFill>
                  <a:srgbClr val="481966"/>
                </a:solidFill>
              </a:rPr>
              <a:t> </a:t>
            </a:r>
            <a:r>
              <a:rPr lang="en-US" sz="2000" dirty="0" smtClean="0">
                <a:solidFill>
                  <a:srgbClr val="481966"/>
                </a:solidFill>
              </a:rPr>
              <a:t>Α</a:t>
            </a:r>
            <a:r>
              <a:rPr lang="en-US" sz="2000" baseline="-25000" dirty="0" smtClean="0">
                <a:solidFill>
                  <a:srgbClr val="481966"/>
                </a:solidFill>
              </a:rPr>
              <a:t>CP</a:t>
            </a:r>
            <a:r>
              <a:rPr lang="en-US" sz="2000" baseline="-25000" dirty="0" smtClean="0"/>
              <a:t>: </a:t>
            </a:r>
            <a:r>
              <a:rPr lang="en-US" sz="2000" dirty="0" smtClean="0"/>
              <a:t>projection of </a:t>
            </a:r>
            <a:r>
              <a:rPr lang="en-US" sz="2000" dirty="0" err="1" smtClean="0"/>
              <a:t>LHCb</a:t>
            </a:r>
            <a:r>
              <a:rPr lang="en-US" sz="2000" dirty="0" smtClean="0"/>
              <a:t> 1fb</a:t>
            </a:r>
            <a:r>
              <a:rPr lang="en-US" sz="2000" baseline="30000" dirty="0" smtClean="0"/>
              <a:t>-1</a:t>
            </a:r>
            <a:r>
              <a:rPr lang="en-US" sz="2000" dirty="0" smtClean="0"/>
              <a:t> prelim. </a:t>
            </a:r>
            <a:r>
              <a:rPr lang="en-US" sz="2000" dirty="0"/>
              <a:t>r</a:t>
            </a:r>
            <a:r>
              <a:rPr lang="en-US" sz="2000" dirty="0" smtClean="0"/>
              <a:t>esult D* tagged only</a:t>
            </a:r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481966"/>
                </a:solidFill>
              </a:rPr>
              <a:t>D</a:t>
            </a:r>
            <a:r>
              <a:rPr lang="en-US" sz="2000" baseline="30000" dirty="0">
                <a:solidFill>
                  <a:srgbClr val="481966"/>
                </a:solidFill>
              </a:rPr>
              <a:t>0</a:t>
            </a:r>
            <a:r>
              <a:rPr lang="en-US" sz="2000" dirty="0">
                <a:solidFill>
                  <a:srgbClr val="481966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 smtClean="0">
                <a:solidFill>
                  <a:srgbClr val="481966"/>
                </a:solidFill>
                <a:latin typeface="Wingdings"/>
                <a:ea typeface="Wingdings"/>
                <a:cs typeface="Wingdings"/>
                <a:sym typeface="Wingdings"/>
              </a:rPr>
              <a:t>μ</a:t>
            </a:r>
            <a:r>
              <a:rPr lang="en-US" sz="2000" dirty="0" smtClean="0">
                <a:solidFill>
                  <a:srgbClr val="481966"/>
                </a:solidFill>
                <a:latin typeface="Lucida Grande"/>
                <a:ea typeface="Lucida Grande"/>
                <a:cs typeface="Lucida Grande"/>
                <a:sym typeface="Wingdings"/>
              </a:rPr>
              <a:t>μ</a:t>
            </a:r>
            <a:r>
              <a:rPr lang="en-US" sz="2000" dirty="0" smtClean="0">
                <a:latin typeface="Lucida Grande"/>
                <a:ea typeface="Lucida Grande"/>
                <a:cs typeface="Lucida Grande"/>
                <a:sym typeface="Wingdings"/>
              </a:rPr>
              <a:t>: </a:t>
            </a:r>
            <a:r>
              <a:rPr lang="en-US" sz="2000" dirty="0" smtClean="0">
                <a:latin typeface="Arial"/>
                <a:ea typeface="Lucida Grande"/>
                <a:cs typeface="Arial"/>
                <a:sym typeface="Wingdings"/>
              </a:rPr>
              <a:t>projection of </a:t>
            </a:r>
            <a:r>
              <a:rPr lang="en-US" sz="2000" dirty="0" err="1"/>
              <a:t>LHCb</a:t>
            </a:r>
            <a:r>
              <a:rPr lang="en-US" sz="2000" dirty="0"/>
              <a:t> 1fb</a:t>
            </a:r>
            <a:r>
              <a:rPr lang="en-US" sz="2000" baseline="30000" dirty="0"/>
              <a:t>-1</a:t>
            </a:r>
            <a:r>
              <a:rPr lang="en-US" sz="2000" dirty="0"/>
              <a:t> </a:t>
            </a:r>
            <a:r>
              <a:rPr lang="en-US" sz="2000" dirty="0" smtClean="0"/>
              <a:t>, </a:t>
            </a:r>
            <a:r>
              <a:rPr lang="en-US" sz="2000" dirty="0" err="1" smtClean="0"/>
              <a:t>leptonic</a:t>
            </a:r>
            <a:r>
              <a:rPr lang="en-US" sz="2000" dirty="0" smtClean="0"/>
              <a:t> trigger – different scaling</a:t>
            </a:r>
            <a:endParaRPr lang="en-US" sz="2000" dirty="0" smtClean="0">
              <a:latin typeface="Arial"/>
              <a:cs typeface="Arial"/>
            </a:endParaRPr>
          </a:p>
          <a:p>
            <a:endParaRPr lang="en-US" sz="2000" dirty="0" smtClean="0"/>
          </a:p>
          <a:p>
            <a:r>
              <a:rPr lang="en-US" sz="2000" dirty="0" smtClean="0">
                <a:solidFill>
                  <a:schemeClr val="accent2"/>
                </a:solidFill>
              </a:rPr>
              <a:t>In all </a:t>
            </a:r>
            <a:r>
              <a:rPr lang="en-US" sz="2000" dirty="0" err="1" smtClean="0">
                <a:solidFill>
                  <a:schemeClr val="accent2"/>
                </a:solidFill>
              </a:rPr>
              <a:t>CPV,mixing</a:t>
            </a:r>
            <a:r>
              <a:rPr lang="en-US" sz="2000" dirty="0" smtClean="0">
                <a:solidFill>
                  <a:schemeClr val="accent2"/>
                </a:solidFill>
              </a:rPr>
              <a:t> D* tagged only is used in extrapolations</a:t>
            </a:r>
          </a:p>
          <a:p>
            <a:r>
              <a:rPr lang="en-US" sz="2000" dirty="0" smtClean="0">
                <a:solidFill>
                  <a:schemeClr val="accent2"/>
                </a:solidFill>
              </a:rPr>
              <a:t>Use of </a:t>
            </a:r>
            <a:r>
              <a:rPr lang="en-US" sz="2000" dirty="0" err="1" smtClean="0">
                <a:solidFill>
                  <a:schemeClr val="accent2"/>
                </a:solidFill>
              </a:rPr>
              <a:t>semileptonic</a:t>
            </a:r>
            <a:r>
              <a:rPr lang="en-US" sz="2000" dirty="0" smtClean="0">
                <a:solidFill>
                  <a:schemeClr val="accent2"/>
                </a:solidFill>
              </a:rPr>
              <a:t> B decays, </a:t>
            </a:r>
            <a:r>
              <a:rPr lang="en-US" sz="2000" dirty="0" err="1" smtClean="0">
                <a:solidFill>
                  <a:schemeClr val="accent2"/>
                </a:solidFill>
              </a:rPr>
              <a:t>muon</a:t>
            </a:r>
            <a:r>
              <a:rPr lang="en-US" sz="2000" dirty="0" smtClean="0">
                <a:solidFill>
                  <a:schemeClr val="accent2"/>
                </a:solidFill>
              </a:rPr>
              <a:t> tagged, </a:t>
            </a:r>
            <a:r>
              <a:rPr lang="en-US" sz="2000" dirty="0">
                <a:solidFill>
                  <a:schemeClr val="accent2"/>
                </a:solidFill>
              </a:rPr>
              <a:t>will </a:t>
            </a:r>
            <a:r>
              <a:rPr lang="en-US" sz="2000" dirty="0" smtClean="0">
                <a:solidFill>
                  <a:schemeClr val="accent2"/>
                </a:solidFill>
              </a:rPr>
              <a:t>improve results, and is </a:t>
            </a:r>
          </a:p>
          <a:p>
            <a:r>
              <a:rPr lang="en-US" sz="2000" dirty="0" smtClean="0">
                <a:solidFill>
                  <a:schemeClr val="accent2"/>
                </a:solidFill>
              </a:rPr>
              <a:t>complementary in systematics</a:t>
            </a:r>
            <a:endParaRPr lang="en-US" sz="2000" dirty="0">
              <a:solidFill>
                <a:schemeClr val="accent2"/>
              </a:solidFill>
            </a:endParaRPr>
          </a:p>
          <a:p>
            <a:endParaRPr lang="en-US" sz="2000" dirty="0" smtClean="0">
              <a:solidFill>
                <a:schemeClr val="accent2"/>
              </a:solidFill>
            </a:endParaRPr>
          </a:p>
          <a:p>
            <a:r>
              <a:rPr lang="en-US" dirty="0" smtClean="0">
                <a:solidFill>
                  <a:schemeClr val="accent2"/>
                </a:solidFill>
              </a:rPr>
              <a:t> 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4759" y="692696"/>
            <a:ext cx="86576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C0504D"/>
                </a:solidFill>
              </a:rPr>
              <a:t>Based on M. </a:t>
            </a:r>
            <a:r>
              <a:rPr lang="en-US" sz="2000" dirty="0" err="1" smtClean="0">
                <a:solidFill>
                  <a:srgbClr val="C0504D"/>
                </a:solidFill>
              </a:rPr>
              <a:t>Gersabeck</a:t>
            </a:r>
            <a:r>
              <a:rPr lang="en-US" sz="2000" dirty="0" smtClean="0">
                <a:solidFill>
                  <a:srgbClr val="C0504D"/>
                </a:solidFill>
              </a:rPr>
              <a:t>, LHCb-Talk-2015-039, for IHEP 100 </a:t>
            </a:r>
            <a:r>
              <a:rPr lang="en-US" sz="2000" dirty="0" err="1" smtClean="0">
                <a:solidFill>
                  <a:srgbClr val="C0504D"/>
                </a:solidFill>
              </a:rPr>
              <a:t>TeV</a:t>
            </a:r>
            <a:r>
              <a:rPr lang="en-US" sz="2000" dirty="0" smtClean="0">
                <a:solidFill>
                  <a:srgbClr val="C0504D"/>
                </a:solidFill>
              </a:rPr>
              <a:t> workshop</a:t>
            </a:r>
            <a:endParaRPr lang="en-US" sz="2000" dirty="0">
              <a:solidFill>
                <a:srgbClr val="C050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0534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Extrapolations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39AEB2-B38B-B943-9DB6-E4613AFA1EC5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80728"/>
            <a:ext cx="5397574" cy="43204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55858" y="1556792"/>
            <a:ext cx="3392287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err="1" smtClean="0"/>
              <a:t>L</a:t>
            </a:r>
            <a:r>
              <a:rPr lang="en-US" baseline="-25000" dirty="0" err="1" smtClean="0"/>
              <a:t>eq</a:t>
            </a:r>
            <a:r>
              <a:rPr lang="en-US" dirty="0" smtClean="0"/>
              <a:t> - Calculate equivalent</a:t>
            </a:r>
          </a:p>
          <a:p>
            <a:r>
              <a:rPr lang="en-US" dirty="0" smtClean="0"/>
              <a:t> luminosities to 7 </a:t>
            </a:r>
            <a:r>
              <a:rPr lang="en-US" dirty="0" err="1" smtClean="0"/>
              <a:t>TeV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Extrapolate signal </a:t>
            </a:r>
          </a:p>
          <a:p>
            <a:r>
              <a:rPr lang="en-US" dirty="0" smtClean="0"/>
              <a:t>yields accordingly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Based on existing Run-I </a:t>
            </a:r>
          </a:p>
          <a:p>
            <a:r>
              <a:rPr lang="en-US" dirty="0"/>
              <a:t>m</a:t>
            </a:r>
            <a:r>
              <a:rPr lang="en-US" dirty="0" smtClean="0"/>
              <a:t>easurements where available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599252" y="620688"/>
            <a:ext cx="65661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M. </a:t>
            </a:r>
            <a:r>
              <a:rPr lang="en-US" sz="2000" dirty="0" err="1" smtClean="0"/>
              <a:t>Gersabeck</a:t>
            </a:r>
            <a:r>
              <a:rPr lang="en-US" sz="2000" dirty="0" smtClean="0"/>
              <a:t>, LHCb-Talk-2015-039, for IHEP workshop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63186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Sensitivities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203848" y="6597352"/>
            <a:ext cx="2895600" cy="260648"/>
          </a:xfrm>
        </p:spPr>
        <p:txBody>
          <a:bodyPr/>
          <a:lstStyle/>
          <a:p>
            <a:pPr>
              <a:defRPr/>
            </a:pPr>
            <a:r>
              <a:rPr lang="en-US" smtClean="0"/>
              <a:t>Chris Parkes		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39AEB2-B38B-B943-9DB6-E4613AFA1EC5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852936"/>
            <a:ext cx="8597900" cy="33909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2" y="1340768"/>
            <a:ext cx="8964488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>
                <a:solidFill>
                  <a:srgbClr val="481966"/>
                </a:solidFill>
              </a:rPr>
              <a:t>Scaling sensitivities with √N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>
                <a:solidFill>
                  <a:schemeClr val="accent2"/>
                </a:solidFill>
              </a:rPr>
              <a:t>Assumes scaling of systematic uncertainties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>
                <a:solidFill>
                  <a:schemeClr val="accent2"/>
                </a:solidFill>
              </a:rPr>
              <a:t>Ignores potential improvements in selections and analyses</a:t>
            </a:r>
          </a:p>
          <a:p>
            <a:endParaRPr lang="en-US" sz="2400" dirty="0" smtClean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99252" y="620688"/>
            <a:ext cx="65661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M. </a:t>
            </a:r>
            <a:r>
              <a:rPr lang="en-US" sz="2000" dirty="0" err="1" smtClean="0"/>
              <a:t>Gersabeck</a:t>
            </a:r>
            <a:r>
              <a:rPr lang="en-US" sz="2000" dirty="0" smtClean="0"/>
              <a:t>, LHCb-Talk-2015-039, for IHEP workshop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52241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LHC Schedule &amp; </a:t>
            </a:r>
            <a:r>
              <a:rPr lang="en-US" dirty="0" err="1" smtClean="0"/>
              <a:t>LHCb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Chris Parkes, Delta City, May 2015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8A0A-4898-40BF-9009-4DA7E611EAC1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208" y="5157192"/>
            <a:ext cx="2463800" cy="127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2536" y="1556792"/>
            <a:ext cx="9144000" cy="3616216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899592" y="2348880"/>
            <a:ext cx="3960440" cy="0"/>
          </a:xfrm>
          <a:prstGeom prst="straightConnector1">
            <a:avLst/>
          </a:prstGeom>
          <a:ln>
            <a:solidFill>
              <a:srgbClr val="481966"/>
            </a:solidFill>
            <a:tailEnd type="arrow"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51720" y="2132856"/>
            <a:ext cx="1728192" cy="430887"/>
          </a:xfrm>
          <a:prstGeom prst="rect">
            <a:avLst/>
          </a:prstGeom>
          <a:solidFill>
            <a:srgbClr val="FFFFFF">
              <a:alpha val="81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481966"/>
                </a:solidFill>
              </a:rPr>
              <a:t>LHC Run-II</a:t>
            </a:r>
            <a:endParaRPr lang="en-US" sz="2200" dirty="0">
              <a:solidFill>
                <a:srgbClr val="481966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732240" y="2348880"/>
            <a:ext cx="2232248" cy="0"/>
          </a:xfrm>
          <a:prstGeom prst="straightConnector1">
            <a:avLst/>
          </a:prstGeom>
          <a:ln>
            <a:solidFill>
              <a:srgbClr val="481966"/>
            </a:solidFill>
            <a:tailEnd type="arrow"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077421" y="2132856"/>
            <a:ext cx="2066579" cy="430887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481966"/>
                </a:solidFill>
              </a:rPr>
              <a:t>LHCb</a:t>
            </a:r>
            <a:r>
              <a:rPr lang="en-US" sz="2200" dirty="0" smtClean="0">
                <a:solidFill>
                  <a:srgbClr val="481966"/>
                </a:solidFill>
              </a:rPr>
              <a:t> Upgrade</a:t>
            </a:r>
            <a:endParaRPr lang="en-US" sz="2200" dirty="0">
              <a:solidFill>
                <a:srgbClr val="481966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827584" y="3501008"/>
            <a:ext cx="1080120" cy="0"/>
          </a:xfrm>
          <a:prstGeom prst="straightConnector1">
            <a:avLst/>
          </a:prstGeom>
          <a:ln>
            <a:solidFill>
              <a:srgbClr val="481966"/>
            </a:solidFill>
            <a:tailEnd type="arrow"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004048" y="3573016"/>
            <a:ext cx="3960440" cy="0"/>
          </a:xfrm>
          <a:prstGeom prst="straightConnector1">
            <a:avLst/>
          </a:prstGeom>
          <a:ln>
            <a:solidFill>
              <a:srgbClr val="481966"/>
            </a:solidFill>
            <a:tailEnd type="arrow"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228184" y="3284984"/>
            <a:ext cx="2309722" cy="43088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481966"/>
                </a:solidFill>
              </a:rPr>
              <a:t>LHCb</a:t>
            </a:r>
            <a:r>
              <a:rPr lang="en-US" sz="2200" dirty="0" smtClean="0">
                <a:solidFill>
                  <a:srgbClr val="481966"/>
                </a:solidFill>
              </a:rPr>
              <a:t> Upgrade +</a:t>
            </a:r>
            <a:endParaRPr lang="en-US" sz="2200" dirty="0">
              <a:solidFill>
                <a:srgbClr val="481966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2051720" y="4725144"/>
            <a:ext cx="6768752" cy="0"/>
          </a:xfrm>
          <a:prstGeom prst="straightConnector1">
            <a:avLst/>
          </a:prstGeom>
          <a:ln>
            <a:solidFill>
              <a:srgbClr val="481966"/>
            </a:solidFill>
            <a:tailEnd type="arrow"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483768" y="4437112"/>
            <a:ext cx="2641443" cy="430887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481966"/>
                </a:solidFill>
              </a:rPr>
              <a:t>We don’t know yet !</a:t>
            </a:r>
            <a:endParaRPr lang="en-US" sz="2200" dirty="0">
              <a:solidFill>
                <a:srgbClr val="481966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27584" y="5301208"/>
            <a:ext cx="55194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Schedule till 2020 reasonably firm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HL-LHC upgrade in LS3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GPD</a:t>
            </a:r>
            <a:r>
              <a:rPr lang="en-GB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main</a:t>
            </a:r>
            <a:r>
              <a:rPr lang="en-GB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upgrades (phase II) scheduled for LS3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282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3TeVLHC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276872"/>
            <a:ext cx="7505038" cy="42215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LHC Run II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Chris Parkes, Delta City, May 2015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8A0A-4898-40BF-9009-4DA7E611EAC1}" type="slidenum">
              <a:rPr lang="en-GB" smtClean="0"/>
              <a:pPr/>
              <a:t>5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24588" b="68110"/>
          <a:stretch/>
        </p:blipFill>
        <p:spPr>
          <a:xfrm>
            <a:off x="-252536" y="836712"/>
            <a:ext cx="6895662" cy="11532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0200" y="836712"/>
            <a:ext cx="2463800" cy="127000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899592" y="1628800"/>
            <a:ext cx="3960440" cy="0"/>
          </a:xfrm>
          <a:prstGeom prst="straightConnector1">
            <a:avLst/>
          </a:prstGeom>
          <a:ln>
            <a:solidFill>
              <a:srgbClr val="481966"/>
            </a:solidFill>
            <a:tailEnd type="arrow"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051720" y="1412776"/>
            <a:ext cx="1728192" cy="430887"/>
          </a:xfrm>
          <a:prstGeom prst="rect">
            <a:avLst/>
          </a:prstGeom>
          <a:solidFill>
            <a:srgbClr val="FFFFFF">
              <a:alpha val="81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481966"/>
                </a:solidFill>
              </a:rPr>
              <a:t>LHC Run-II</a:t>
            </a:r>
            <a:endParaRPr lang="en-US" sz="2200" dirty="0">
              <a:solidFill>
                <a:srgbClr val="48196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87624" y="2780928"/>
            <a:ext cx="2403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First 13TeV Collisions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20</a:t>
            </a:r>
            <a:r>
              <a:rPr lang="en-US" baseline="30000" dirty="0" smtClean="0">
                <a:solidFill>
                  <a:schemeClr val="bg1">
                    <a:lumMod val="85000"/>
                  </a:schemeClr>
                </a:solidFill>
              </a:rPr>
              <a:t>th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May 2015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07704" y="1844824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Expectation ~ 5fb</a:t>
            </a:r>
            <a:r>
              <a:rPr lang="en-US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-1</a:t>
            </a:r>
            <a:endParaRPr lang="en-US" baseline="30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669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Trigger Evolution – Run II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A222BD6-699F-1A42-856B-5643FAE07902}" type="slidenum">
              <a:rPr lang="en-GB" smtClean="0"/>
              <a:pPr>
                <a:defRPr/>
              </a:pPr>
              <a:t>6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1556792"/>
            <a:ext cx="3120347" cy="46805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87624" y="908720"/>
            <a:ext cx="1042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481966"/>
                </a:solidFill>
              </a:rPr>
              <a:t>Run I</a:t>
            </a:r>
            <a:endParaRPr lang="en-US" sz="2800" dirty="0">
              <a:solidFill>
                <a:srgbClr val="48196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72200" y="908720"/>
            <a:ext cx="1142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481966"/>
                </a:solidFill>
              </a:rPr>
              <a:t>Run II</a:t>
            </a:r>
            <a:endParaRPr lang="en-US" sz="2800" dirty="0">
              <a:solidFill>
                <a:srgbClr val="481966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95536" y="1700808"/>
            <a:ext cx="3185634" cy="4536504"/>
            <a:chOff x="395536" y="1556792"/>
            <a:chExt cx="3185634" cy="453650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536" y="1556792"/>
              <a:ext cx="3185634" cy="4536504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611560" y="1628800"/>
              <a:ext cx="384365" cy="307777"/>
            </a:xfrm>
            <a:prstGeom prst="rect">
              <a:avLst/>
            </a:prstGeom>
            <a:solidFill>
              <a:srgbClr val="6A0009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</a:rPr>
                <a:t>15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220072" y="6156012"/>
            <a:ext cx="3289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(assuming </a:t>
            </a: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currrent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event size)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580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/>
          <a:lstStyle/>
          <a:p>
            <a:r>
              <a:rPr lang="en-US" dirty="0" smtClean="0"/>
              <a:t>Online: Automatic Alignment &amp; Calibration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A222BD6-699F-1A42-856B-5643FAE07902}" type="slidenum">
              <a:rPr lang="en-GB" smtClean="0"/>
              <a:pPr>
                <a:defRPr/>
              </a:pPr>
              <a:t>7</a:t>
            </a:fld>
            <a:endParaRPr lang="en-GB" dirty="0"/>
          </a:p>
        </p:txBody>
      </p:sp>
      <p:sp>
        <p:nvSpPr>
          <p:cNvPr id="9" name="Subtitle 6"/>
          <p:cNvSpPr txBox="1">
            <a:spLocks/>
          </p:cNvSpPr>
          <p:nvPr/>
        </p:nvSpPr>
        <p:spPr bwMode="auto">
          <a:xfrm>
            <a:off x="0" y="764704"/>
            <a:ext cx="8064500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/>
              <a:buChar char="•"/>
            </a:pPr>
            <a:r>
              <a:rPr lang="en-US" dirty="0" err="1" smtClean="0"/>
              <a:t>Minimise</a:t>
            </a:r>
            <a:r>
              <a:rPr lang="en-US" dirty="0" smtClean="0"/>
              <a:t> Online / Offline differences</a:t>
            </a:r>
          </a:p>
          <a:p>
            <a:pPr marL="857250" lvl="1" indent="-457200">
              <a:buFont typeface="Arial"/>
              <a:buChar char="•"/>
            </a:pPr>
            <a:r>
              <a:rPr lang="en-US" dirty="0" smtClean="0"/>
              <a:t>Improve effective trigger performance</a:t>
            </a:r>
            <a:endParaRPr lang="en-US" sz="2400" dirty="0" smtClean="0">
              <a:solidFill>
                <a:srgbClr val="C0504D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Automatic evaluation at regular intervals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 smtClean="0">
                <a:solidFill>
                  <a:srgbClr val="C0504D"/>
                </a:solidFill>
              </a:rPr>
              <a:t>Vertex Locator (VELO) alignment as example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 smtClean="0">
                <a:solidFill>
                  <a:srgbClr val="C0504D"/>
                </a:solidFill>
                <a:latin typeface="Brush Script Std"/>
                <a:cs typeface="Brush Script Std"/>
              </a:rPr>
              <a:t>O</a:t>
            </a:r>
            <a:r>
              <a:rPr lang="en-US" sz="2400" dirty="0" smtClean="0">
                <a:solidFill>
                  <a:srgbClr val="C0504D"/>
                </a:solidFill>
                <a:latin typeface="Arial"/>
                <a:cs typeface="Arial"/>
              </a:rPr>
              <a:t>(</a:t>
            </a:r>
            <a:r>
              <a:rPr lang="en-US" sz="2400" dirty="0" smtClean="0">
                <a:solidFill>
                  <a:srgbClr val="C0504D"/>
                </a:solidFill>
              </a:rPr>
              <a:t>1 min) CPU, update immediately</a:t>
            </a:r>
            <a:endParaRPr lang="en-US" dirty="0" smtClean="0"/>
          </a:p>
          <a:p>
            <a:pPr marL="0" indent="0">
              <a:buNone/>
            </a:pPr>
            <a:endParaRPr lang="en-US" sz="2400" dirty="0" smtClean="0">
              <a:solidFill>
                <a:srgbClr val="481966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429000"/>
            <a:ext cx="5075795" cy="252705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75656" y="3789040"/>
            <a:ext cx="3520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dirty="0" smtClean="0"/>
              <a:t>alf misalignment per fill in 2010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763688" y="5013176"/>
            <a:ext cx="2453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Max deviation ~ 10μm</a:t>
            </a:r>
            <a:endParaRPr lang="en-US" dirty="0"/>
          </a:p>
        </p:txBody>
      </p:sp>
      <p:pic>
        <p:nvPicPr>
          <p:cNvPr id="32" name="Picture 5"/>
          <p:cNvPicPr>
            <a:picLocks noChangeArrowheads="1"/>
          </p:cNvPicPr>
          <p:nvPr/>
        </p:nvPicPr>
        <p:blipFill>
          <a:blip r:embed="rId3" cstate="print"/>
          <a:srcRect l="3087" t="4776" r="66881" b="7960"/>
          <a:stretch>
            <a:fillRect/>
          </a:stretch>
        </p:blipFill>
        <p:spPr bwMode="auto">
          <a:xfrm>
            <a:off x="6401708" y="4797152"/>
            <a:ext cx="983995" cy="1755176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/>
        </p:spPr>
      </p:pic>
      <p:pic>
        <p:nvPicPr>
          <p:cNvPr id="33" name="Picture 5"/>
          <p:cNvPicPr>
            <a:picLocks noChangeArrowheads="1"/>
          </p:cNvPicPr>
          <p:nvPr/>
        </p:nvPicPr>
        <p:blipFill>
          <a:blip r:embed="rId3" cstate="print"/>
          <a:srcRect l="65852" t="4776" r="3087" b="7960"/>
          <a:stretch>
            <a:fillRect/>
          </a:stretch>
        </p:blipFill>
        <p:spPr bwMode="auto">
          <a:xfrm>
            <a:off x="7330769" y="4794607"/>
            <a:ext cx="1017703" cy="175514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/>
        </p:spPr>
      </p:pic>
      <p:grpSp>
        <p:nvGrpSpPr>
          <p:cNvPr id="34" name="Group 29"/>
          <p:cNvGrpSpPr/>
          <p:nvPr/>
        </p:nvGrpSpPr>
        <p:grpSpPr>
          <a:xfrm>
            <a:off x="7209646" y="5545223"/>
            <a:ext cx="251460" cy="240354"/>
            <a:chOff x="5898366" y="1426911"/>
            <a:chExt cx="3074328" cy="1755176"/>
          </a:xfrm>
        </p:grpSpPr>
        <p:cxnSp>
          <p:nvCxnSpPr>
            <p:cNvPr id="35" name="Straight Connector 34"/>
            <p:cNvCxnSpPr/>
            <p:nvPr/>
          </p:nvCxnSpPr>
          <p:spPr>
            <a:xfrm rot="16200000" flipH="1">
              <a:off x="6535981" y="2304499"/>
              <a:ext cx="1755176" cy="0"/>
            </a:xfrm>
            <a:prstGeom prst="line">
              <a:avLst/>
            </a:prstGeom>
            <a:ln w="31750" cap="flat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5898366" y="2329039"/>
              <a:ext cx="3074328" cy="0"/>
            </a:xfrm>
            <a:prstGeom prst="line">
              <a:avLst/>
            </a:prstGeom>
            <a:ln w="31750" cap="flat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Oval 36"/>
          <p:cNvSpPr/>
          <p:nvPr/>
        </p:nvSpPr>
        <p:spPr>
          <a:xfrm>
            <a:off x="7255366" y="5587133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3"/>
          <p:cNvGrpSpPr/>
          <p:nvPr/>
        </p:nvGrpSpPr>
        <p:grpSpPr>
          <a:xfrm>
            <a:off x="5796136" y="4797152"/>
            <a:ext cx="3074328" cy="1755176"/>
            <a:chOff x="5943600" y="1445224"/>
            <a:chExt cx="3074328" cy="1755176"/>
          </a:xfrm>
        </p:grpSpPr>
        <p:cxnSp>
          <p:nvCxnSpPr>
            <p:cNvPr id="39" name="Straight Connector 38"/>
            <p:cNvCxnSpPr/>
            <p:nvPr/>
          </p:nvCxnSpPr>
          <p:spPr>
            <a:xfrm rot="16200000" flipH="1">
              <a:off x="6603176" y="2322812"/>
              <a:ext cx="1755176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>
              <a:off x="5943600" y="2322812"/>
              <a:ext cx="3074328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" name="Picture 5"/>
          <p:cNvPicPr>
            <a:picLocks noChangeArrowheads="1"/>
          </p:cNvPicPr>
          <p:nvPr/>
        </p:nvPicPr>
        <p:blipFill>
          <a:blip r:embed="rId3" cstate="print"/>
          <a:srcRect l="3087" t="4776" r="3087" b="7960"/>
          <a:stretch>
            <a:fillRect/>
          </a:stretch>
        </p:blipFill>
        <p:spPr bwMode="auto">
          <a:xfrm>
            <a:off x="6034925" y="2996952"/>
            <a:ext cx="3074328" cy="1755176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/>
        </p:spPr>
      </p:pic>
      <p:grpSp>
        <p:nvGrpSpPr>
          <p:cNvPr id="42" name="Group 16"/>
          <p:cNvGrpSpPr/>
          <p:nvPr/>
        </p:nvGrpSpPr>
        <p:grpSpPr>
          <a:xfrm>
            <a:off x="6034925" y="2996952"/>
            <a:ext cx="3074328" cy="1755176"/>
            <a:chOff x="6114573" y="1311512"/>
            <a:chExt cx="3074328" cy="1755176"/>
          </a:xfrm>
        </p:grpSpPr>
        <p:cxnSp>
          <p:nvCxnSpPr>
            <p:cNvPr id="43" name="Straight Connector 42"/>
            <p:cNvCxnSpPr>
              <a:stCxn id="41" idx="0"/>
              <a:endCxn id="41" idx="2"/>
            </p:cNvCxnSpPr>
            <p:nvPr/>
          </p:nvCxnSpPr>
          <p:spPr>
            <a:xfrm>
              <a:off x="7651737" y="1311512"/>
              <a:ext cx="0" cy="175517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41" idx="3"/>
              <a:endCxn id="41" idx="1"/>
            </p:cNvCxnSpPr>
            <p:nvPr/>
          </p:nvCxnSpPr>
          <p:spPr>
            <a:xfrm flipH="1">
              <a:off x="6114573" y="2189100"/>
              <a:ext cx="3074328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20"/>
          <p:cNvGrpSpPr/>
          <p:nvPr/>
        </p:nvGrpSpPr>
        <p:grpSpPr>
          <a:xfrm>
            <a:off x="6975053" y="3488809"/>
            <a:ext cx="762000" cy="708984"/>
            <a:chOff x="5898366" y="1426911"/>
            <a:chExt cx="3074328" cy="1755176"/>
          </a:xfrm>
        </p:grpSpPr>
        <p:cxnSp>
          <p:nvCxnSpPr>
            <p:cNvPr id="46" name="Straight Connector 45"/>
            <p:cNvCxnSpPr/>
            <p:nvPr/>
          </p:nvCxnSpPr>
          <p:spPr>
            <a:xfrm rot="16200000" flipH="1">
              <a:off x="6535981" y="2304499"/>
              <a:ext cx="1755176" cy="0"/>
            </a:xfrm>
            <a:prstGeom prst="line">
              <a:avLst/>
            </a:prstGeom>
            <a:ln w="31750" cap="flat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5898366" y="2329039"/>
              <a:ext cx="3074328" cy="0"/>
            </a:xfrm>
            <a:prstGeom prst="line">
              <a:avLst/>
            </a:prstGeom>
            <a:ln w="31750" cap="flat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Oval 47"/>
          <p:cNvSpPr/>
          <p:nvPr/>
        </p:nvSpPr>
        <p:spPr>
          <a:xfrm>
            <a:off x="7266032" y="3771870"/>
            <a:ext cx="152400" cy="1627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323528" y="5877272"/>
            <a:ext cx="6442789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481966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chemeClr val="accent2"/>
                </a:solidFill>
              </a:rPr>
              <a:t>Tracking</a:t>
            </a:r>
            <a:r>
              <a:rPr lang="en-US" dirty="0" smtClean="0">
                <a:solidFill>
                  <a:schemeClr val="accent2"/>
                </a:solidFill>
              </a:rPr>
              <a:t>: spatial &amp; time alignment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chemeClr val="accent2"/>
                </a:solidFill>
              </a:rPr>
              <a:t>RICH</a:t>
            </a:r>
            <a:r>
              <a:rPr lang="en-US" dirty="0" smtClean="0">
                <a:solidFill>
                  <a:schemeClr val="accent2"/>
                </a:solidFill>
              </a:rPr>
              <a:t>: mirror alignment, photon detector image corrections 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338867" y="0"/>
            <a:ext cx="2782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7F7F7F"/>
                </a:solidFill>
              </a:rPr>
              <a:t>Reference: G. </a:t>
            </a:r>
            <a:r>
              <a:rPr lang="en-US" sz="1400" dirty="0" err="1" smtClean="0">
                <a:solidFill>
                  <a:srgbClr val="7F7F7F"/>
                </a:solidFill>
              </a:rPr>
              <a:t>Dujany</a:t>
            </a:r>
            <a:r>
              <a:rPr lang="en-US" sz="1400" dirty="0" smtClean="0">
                <a:solidFill>
                  <a:srgbClr val="7F7F7F"/>
                </a:solidFill>
              </a:rPr>
              <a:t>, CHEP ‘15</a:t>
            </a:r>
            <a:endParaRPr lang="en-US" sz="14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784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Turbo Stream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764704"/>
            <a:ext cx="8496944" cy="1080120"/>
          </a:xfrm>
        </p:spPr>
        <p:txBody>
          <a:bodyPr/>
          <a:lstStyle/>
          <a:p>
            <a:pPr marL="0" lvl="1" indent="0">
              <a:buNone/>
            </a:pPr>
            <a:r>
              <a:rPr lang="en-US" dirty="0" smtClean="0"/>
              <a:t>Raw data: </a:t>
            </a:r>
            <a:r>
              <a:rPr lang="en-US" dirty="0"/>
              <a:t>electronic signals recorded from </a:t>
            </a:r>
            <a:r>
              <a:rPr lang="en-US" dirty="0" smtClean="0"/>
              <a:t>detector</a:t>
            </a:r>
          </a:p>
          <a:p>
            <a:pPr marL="0" lvl="1" indent="0">
              <a:buNone/>
            </a:pPr>
            <a:r>
              <a:rPr lang="en-US" dirty="0" smtClean="0"/>
              <a:t>Analysis level: information of signal candidate tracks</a:t>
            </a:r>
          </a:p>
          <a:p>
            <a:r>
              <a:rPr lang="en-US" dirty="0" err="1"/>
              <a:t>A</a:t>
            </a:r>
            <a:r>
              <a:rPr lang="en-US" dirty="0" err="1" smtClean="0"/>
              <a:t>nalyse</a:t>
            </a:r>
            <a:r>
              <a:rPr lang="en-US" dirty="0" smtClean="0"/>
              <a:t> directly on trigger output ?</a:t>
            </a:r>
          </a:p>
          <a:p>
            <a:pPr lvl="1"/>
            <a:r>
              <a:rPr lang="en-US" dirty="0" smtClean="0"/>
              <a:t>Online calibration </a:t>
            </a:r>
          </a:p>
          <a:p>
            <a:pPr marL="457200" lvl="1" indent="0">
              <a:buNone/>
            </a:pPr>
            <a:r>
              <a:rPr lang="en-US" dirty="0" smtClean="0"/>
              <a:t>a critical first step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A222BD6-699F-1A42-856B-5643FAE07902}" type="slidenum">
              <a:rPr lang="en-GB" smtClean="0"/>
              <a:pPr>
                <a:defRPr/>
              </a:pPr>
              <a:t>8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2420888"/>
            <a:ext cx="4005115" cy="4128685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07504" y="3545632"/>
            <a:ext cx="4824536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Maximise</a:t>
            </a:r>
            <a:r>
              <a:rPr lang="en-US" dirty="0" smtClean="0"/>
              <a:t> number of events for user analysis</a:t>
            </a:r>
          </a:p>
          <a:p>
            <a:pPr lvl="1"/>
            <a:r>
              <a:rPr lang="en-US" dirty="0" smtClean="0"/>
              <a:t>Output rate is a limit</a:t>
            </a:r>
            <a:endParaRPr lang="en-US" dirty="0"/>
          </a:p>
          <a:p>
            <a:r>
              <a:rPr lang="en-US" dirty="0" smtClean="0"/>
              <a:t>Testing mode</a:t>
            </a:r>
          </a:p>
          <a:p>
            <a:pPr lvl="1"/>
            <a:r>
              <a:rPr lang="en-US" dirty="0" smtClean="0"/>
              <a:t>Raw events will be kept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445240" y="0"/>
            <a:ext cx="4698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7F7F7F"/>
                </a:solidFill>
              </a:rPr>
              <a:t>Reference: S. Benson, CHEP ‘15, LHCb-TALK-2015-066</a:t>
            </a:r>
            <a:endParaRPr lang="en-US" sz="14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85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07375" cy="692150"/>
          </a:xfrm>
        </p:spPr>
        <p:txBody>
          <a:bodyPr/>
          <a:lstStyle/>
          <a:p>
            <a:r>
              <a:rPr lang="en-GB" sz="4000" smtClean="0"/>
              <a:t>LHCb Physics Programme</a:t>
            </a:r>
            <a:endParaRPr lang="en-US" sz="4000" dirty="0"/>
          </a:p>
        </p:txBody>
      </p:sp>
      <p:sp>
        <p:nvSpPr>
          <p:cNvPr id="156677" name="Rectangle 5"/>
          <p:cNvSpPr>
            <a:spLocks noGrp="1" noChangeArrowheads="1"/>
          </p:cNvSpPr>
          <p:nvPr>
            <p:ph idx="1"/>
          </p:nvPr>
        </p:nvSpPr>
        <p:spPr>
          <a:xfrm>
            <a:off x="0" y="1916113"/>
            <a:ext cx="8496300" cy="4560887"/>
          </a:xfrm>
          <a:noFill/>
          <a:ln>
            <a:noFill/>
          </a:ln>
        </p:spPr>
        <p:txBody>
          <a:bodyPr/>
          <a:lstStyle/>
          <a:p>
            <a:r>
              <a:rPr lang="en-GB" sz="2800" dirty="0" smtClean="0"/>
              <a:t>Upgrade to extend Physics reach </a:t>
            </a:r>
          </a:p>
          <a:p>
            <a:pPr lvl="1"/>
            <a:r>
              <a:rPr lang="en-GB" dirty="0" smtClean="0"/>
              <a:t>Exploit advances in detector technology</a:t>
            </a:r>
            <a:endParaRPr lang="en-GB" dirty="0" smtClean="0">
              <a:solidFill>
                <a:schemeClr val="tx1"/>
              </a:solidFill>
            </a:endParaRPr>
          </a:p>
          <a:p>
            <a:pPr lvl="3"/>
            <a:r>
              <a:rPr lang="en-GB" sz="2800" dirty="0" smtClean="0">
                <a:solidFill>
                  <a:schemeClr val="tx2"/>
                </a:solidFill>
              </a:rPr>
              <a:t>Displaced Vertex Trigger, </a:t>
            </a:r>
            <a:r>
              <a:rPr lang="en-GB" sz="2800" b="1" dirty="0" smtClean="0">
                <a:solidFill>
                  <a:schemeClr val="tx2"/>
                </a:solidFill>
              </a:rPr>
              <a:t>40MHz readout</a:t>
            </a:r>
          </a:p>
          <a:p>
            <a:pPr lvl="1"/>
            <a:r>
              <a:rPr lang="en-GB" dirty="0" smtClean="0"/>
              <a:t>Better utilise LHC capabilities</a:t>
            </a:r>
          </a:p>
          <a:p>
            <a:pPr lvl="1"/>
            <a:endParaRPr lang="en-GB" dirty="0" smtClean="0"/>
          </a:p>
          <a:p>
            <a:r>
              <a:rPr lang="en-GB" sz="2800" dirty="0" smtClean="0"/>
              <a:t>Collect &gt;50 fb</a:t>
            </a:r>
            <a:r>
              <a:rPr lang="en-GB" sz="2800" baseline="30000" dirty="0" smtClean="0"/>
              <a:t>-1</a:t>
            </a:r>
            <a:r>
              <a:rPr lang="en-GB" sz="2800" dirty="0" smtClean="0"/>
              <a:t> data</a:t>
            </a:r>
          </a:p>
          <a:p>
            <a:r>
              <a:rPr lang="en-GB" sz="2800" dirty="0" smtClean="0"/>
              <a:t>Modest cost compared with </a:t>
            </a:r>
          </a:p>
          <a:p>
            <a:pPr>
              <a:buNone/>
            </a:pPr>
            <a:r>
              <a:rPr lang="en-GB" sz="2800" dirty="0" smtClean="0"/>
              <a:t>existing accelerator infrastructure</a:t>
            </a:r>
            <a:endParaRPr lang="en-US" sz="2800" dirty="0"/>
          </a:p>
        </p:txBody>
      </p:sp>
      <p:sp>
        <p:nvSpPr>
          <p:cNvPr id="156675" name="Rectangle 3"/>
          <p:cNvSpPr>
            <a:spLocks noChangeArrowheads="1"/>
          </p:cNvSpPr>
          <p:nvPr/>
        </p:nvSpPr>
        <p:spPr bwMode="auto">
          <a:xfrm>
            <a:off x="323528" y="1340768"/>
            <a:ext cx="7848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GB" sz="4400" dirty="0">
                <a:solidFill>
                  <a:srgbClr val="481966"/>
                </a:solidFill>
                <a:latin typeface="Arial" charset="0"/>
              </a:rPr>
              <a:t>But </a:t>
            </a:r>
            <a:r>
              <a:rPr lang="en-GB" sz="4400" b="1" dirty="0">
                <a:solidFill>
                  <a:srgbClr val="481966"/>
                </a:solidFill>
                <a:latin typeface="Arial" charset="0"/>
              </a:rPr>
              <a:t>NOT</a:t>
            </a:r>
            <a:r>
              <a:rPr lang="en-GB" sz="4400" dirty="0">
                <a:solidFill>
                  <a:srgbClr val="481966"/>
                </a:solidFill>
                <a:latin typeface="Arial" charset="0"/>
              </a:rPr>
              <a:t> Limited by LHC</a:t>
            </a:r>
          </a:p>
        </p:txBody>
      </p:sp>
      <p:sp>
        <p:nvSpPr>
          <p:cNvPr id="156676" name="Rectangle 4"/>
          <p:cNvSpPr>
            <a:spLocks noChangeArrowheads="1"/>
          </p:cNvSpPr>
          <p:nvPr/>
        </p:nvSpPr>
        <p:spPr bwMode="auto">
          <a:xfrm rot="-21597843">
            <a:off x="4150104" y="694263"/>
            <a:ext cx="4993675" cy="707886"/>
          </a:xfrm>
          <a:prstGeom prst="rect">
            <a:avLst/>
          </a:prstGeom>
          <a:solidFill>
            <a:srgbClr val="481966"/>
          </a:solidFill>
          <a:ln w="381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4000" b="1" dirty="0">
                <a:solidFill>
                  <a:srgbClr val="FFFFFF"/>
                </a:solidFill>
                <a:latin typeface="Arial" charset="0"/>
              </a:rPr>
              <a:t>Limited by Detector</a:t>
            </a:r>
          </a:p>
        </p:txBody>
      </p:sp>
      <p:sp>
        <p:nvSpPr>
          <p:cNvPr id="156678" name="Text Box 6"/>
          <p:cNvSpPr txBox="1">
            <a:spLocks noChangeArrowheads="1"/>
          </p:cNvSpPr>
          <p:nvPr/>
        </p:nvSpPr>
        <p:spPr bwMode="auto">
          <a:xfrm>
            <a:off x="6444208" y="4653136"/>
            <a:ext cx="2544286" cy="1631216"/>
          </a:xfrm>
          <a:prstGeom prst="rect">
            <a:avLst/>
          </a:prstGeom>
          <a:solidFill>
            <a:srgbClr val="C6D9F1"/>
          </a:solidFill>
          <a:ln w="38100">
            <a:solidFill>
              <a:srgbClr val="481966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000" dirty="0">
                <a:solidFill>
                  <a:srgbClr val="C0504D"/>
                </a:solidFill>
                <a:latin typeface="Arial" charset="0"/>
              </a:rPr>
              <a:t>Independent of</a:t>
            </a:r>
          </a:p>
          <a:p>
            <a:r>
              <a:rPr lang="en-GB" sz="2000" dirty="0">
                <a:solidFill>
                  <a:srgbClr val="C0504D"/>
                </a:solidFill>
                <a:latin typeface="Arial" charset="0"/>
              </a:rPr>
              <a:t>LHC upgrade</a:t>
            </a:r>
            <a:endParaRPr lang="en-GB" sz="2000" dirty="0" smtClean="0">
              <a:solidFill>
                <a:srgbClr val="C0504D"/>
              </a:solidFill>
              <a:latin typeface="Arial" charset="0"/>
            </a:endParaRPr>
          </a:p>
          <a:p>
            <a:pPr>
              <a:buFontTx/>
              <a:buChar char="•"/>
            </a:pPr>
            <a:r>
              <a:rPr lang="en-GB" sz="2000" dirty="0" smtClean="0">
                <a:solidFill>
                  <a:schemeClr val="tx2"/>
                </a:solidFill>
              </a:rPr>
              <a:t>HL-</a:t>
            </a:r>
            <a:r>
              <a:rPr lang="en-GB" sz="2000" dirty="0" smtClean="0">
                <a:solidFill>
                  <a:schemeClr val="tx2"/>
                </a:solidFill>
                <a:latin typeface="Arial" charset="0"/>
              </a:rPr>
              <a:t>LHC </a:t>
            </a:r>
            <a:r>
              <a:rPr lang="en-GB" sz="2000" dirty="0">
                <a:solidFill>
                  <a:schemeClr val="tx2"/>
                </a:solidFill>
                <a:latin typeface="Arial" charset="0"/>
              </a:rPr>
              <a:t>not needed</a:t>
            </a:r>
          </a:p>
          <a:p>
            <a:pPr>
              <a:buFontTx/>
              <a:buChar char="•"/>
            </a:pPr>
            <a:r>
              <a:rPr lang="en-GB" sz="2000" dirty="0">
                <a:solidFill>
                  <a:schemeClr val="tx2"/>
                </a:solidFill>
                <a:latin typeface="Arial" charset="0"/>
              </a:rPr>
              <a:t>But compatible</a:t>
            </a:r>
            <a:endParaRPr lang="en-GB" sz="2000" dirty="0" smtClean="0">
              <a:solidFill>
                <a:schemeClr val="tx2"/>
              </a:solidFill>
              <a:latin typeface="Arial" charset="0"/>
            </a:endParaRPr>
          </a:p>
          <a:p>
            <a:r>
              <a:rPr lang="en-GB" sz="2000" dirty="0" smtClean="0">
                <a:solidFill>
                  <a:schemeClr val="tx2"/>
                </a:solidFill>
                <a:latin typeface="Arial" charset="0"/>
              </a:rPr>
              <a:t>With HL-LHC </a:t>
            </a:r>
            <a:r>
              <a:rPr lang="en-GB" sz="2000" dirty="0">
                <a:solidFill>
                  <a:schemeClr val="tx2"/>
                </a:solidFill>
                <a:latin typeface="Arial" charset="0"/>
              </a:rPr>
              <a:t>phase</a:t>
            </a:r>
            <a:endParaRPr lang="en-US" sz="2000" dirty="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156679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504" y="0"/>
            <a:ext cx="1333255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Footer Placeholder 3"/>
          <p:cNvSpPr txBox="1">
            <a:spLocks/>
          </p:cNvSpPr>
          <p:nvPr/>
        </p:nvSpPr>
        <p:spPr>
          <a:xfrm>
            <a:off x="3203848" y="6597352"/>
            <a:ext cx="2895600" cy="260648"/>
          </a:xfrm>
          <a:prstGeom prst="rect">
            <a:avLst/>
          </a:prstGeom>
          <a:solidFill>
            <a:srgbClr val="481966"/>
          </a:solidFill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FFFFF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en-GB" smtClean="0"/>
              <a:t>Chris Parkes, Delta City, May 2015</a:t>
            </a:r>
            <a:endParaRPr lang="en-GB" dirty="0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748464" y="6597352"/>
            <a:ext cx="395536" cy="260648"/>
          </a:xfrm>
        </p:spPr>
        <p:txBody>
          <a:bodyPr/>
          <a:lstStyle/>
          <a:p>
            <a:pPr>
              <a:defRPr/>
            </a:pPr>
            <a:fld id="{0A222BD6-699F-1A42-856B-5643FAE07902}" type="slidenum">
              <a:rPr lang="en-GB" smtClean="0"/>
              <a:pPr>
                <a:defRPr/>
              </a:pPr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2774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hris Manches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8393</TotalTime>
  <Words>1514</Words>
  <Application>Microsoft Macintosh PowerPoint</Application>
  <PresentationFormat>On-screen Show (4:3)</PresentationFormat>
  <Paragraphs>339</Paragraphs>
  <Slides>32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Chris Manchester Theme</vt:lpstr>
      <vt:lpstr>PowerPoint Presentation</vt:lpstr>
      <vt:lpstr>PowerPoint Presentation</vt:lpstr>
      <vt:lpstr>LHCb Timeline</vt:lpstr>
      <vt:lpstr>LHC Schedule &amp; LHCb</vt:lpstr>
      <vt:lpstr>LHC Run II</vt:lpstr>
      <vt:lpstr>Trigger Evolution – Run II</vt:lpstr>
      <vt:lpstr>Online: Automatic Alignment &amp; Calibration</vt:lpstr>
      <vt:lpstr>Turbo Stream</vt:lpstr>
      <vt:lpstr>LHCb Physics Programme</vt:lpstr>
      <vt:lpstr>LHCb Upgrade Approved</vt:lpstr>
      <vt:lpstr>Trigger Evolution - Upgrade</vt:lpstr>
      <vt:lpstr>LHCb Trigger: the key to higher Lumi      </vt:lpstr>
      <vt:lpstr>Solution: Upgrade to 40MHz readout</vt:lpstr>
      <vt:lpstr>LHCb Upgrade to 40 MHz</vt:lpstr>
      <vt:lpstr>LHCb Vertex Locator Upgrade</vt:lpstr>
      <vt:lpstr>LHCb Scintillating Fibre Tracker</vt:lpstr>
      <vt:lpstr>Sources of Charm</vt:lpstr>
      <vt:lpstr>Physics Coverage / Limitations</vt:lpstr>
      <vt:lpstr>Statistics</vt:lpstr>
      <vt:lpstr>Statistics – Cross-section Adjusted</vt:lpstr>
      <vt:lpstr>Statistics – Hadronic Trigger Adjusted</vt:lpstr>
      <vt:lpstr>Statistics: D0Kπ Events</vt:lpstr>
      <vt:lpstr>Future Charm Measurements – key channels</vt:lpstr>
      <vt:lpstr>Future Sensitivities: D0μμ</vt:lpstr>
      <vt:lpstr>Future Sensitivities: Δ ΑCP</vt:lpstr>
      <vt:lpstr>Future Sensitivities: CPV &amp; Mixing</vt:lpstr>
      <vt:lpstr>Conclusions</vt:lpstr>
      <vt:lpstr>Backup Slides</vt:lpstr>
      <vt:lpstr>Physics Performance Assumptions</vt:lpstr>
      <vt:lpstr>Sensitivity Prediction Assumptions</vt:lpstr>
      <vt:lpstr>Extrapolations</vt:lpstr>
      <vt:lpstr>Future Sensitivities</vt:lpstr>
    </vt:vector>
  </TitlesOfParts>
  <Company>University of Manchester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MZYSSPB2</dc:creator>
  <cp:lastModifiedBy>Chris Parkes</cp:lastModifiedBy>
  <cp:revision>123</cp:revision>
  <dcterms:created xsi:type="dcterms:W3CDTF">2012-06-12T15:56:20Z</dcterms:created>
  <dcterms:modified xsi:type="dcterms:W3CDTF">2015-05-22T15:31:14Z</dcterms:modified>
</cp:coreProperties>
</file>